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44" r:id="rId3"/>
    <p:sldId id="691" r:id="rId4"/>
    <p:sldId id="533" r:id="rId5"/>
    <p:sldId id="532" r:id="rId6"/>
    <p:sldId id="536" r:id="rId7"/>
    <p:sldId id="353" r:id="rId8"/>
    <p:sldId id="410" r:id="rId9"/>
    <p:sldId id="692" r:id="rId10"/>
    <p:sldId id="485" r:id="rId11"/>
    <p:sldId id="352" r:id="rId12"/>
    <p:sldId id="693" r:id="rId14"/>
    <p:sldId id="633" r:id="rId15"/>
    <p:sldId id="539" r:id="rId16"/>
    <p:sldId id="540" r:id="rId17"/>
    <p:sldId id="634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640" r:id="rId26"/>
    <p:sldId id="702" r:id="rId27"/>
    <p:sldId id="703" r:id="rId28"/>
    <p:sldId id="704" r:id="rId29"/>
    <p:sldId id="776" r:id="rId30"/>
    <p:sldId id="705" r:id="rId31"/>
    <p:sldId id="706" r:id="rId32"/>
    <p:sldId id="707" r:id="rId33"/>
    <p:sldId id="778" r:id="rId34"/>
    <p:sldId id="777" r:id="rId35"/>
    <p:sldId id="708" r:id="rId36"/>
    <p:sldId id="709" r:id="rId37"/>
    <p:sldId id="710" r:id="rId38"/>
    <p:sldId id="625" r:id="rId39"/>
    <p:sldId id="712" r:id="rId40"/>
    <p:sldId id="713" r:id="rId41"/>
    <p:sldId id="714" r:id="rId42"/>
    <p:sldId id="648" r:id="rId43"/>
    <p:sldId id="715" r:id="rId44"/>
    <p:sldId id="716" r:id="rId45"/>
    <p:sldId id="717" r:id="rId46"/>
    <p:sldId id="718" r:id="rId47"/>
    <p:sldId id="659" r:id="rId48"/>
    <p:sldId id="719" r:id="rId49"/>
    <p:sldId id="720" r:id="rId50"/>
    <p:sldId id="721" r:id="rId51"/>
    <p:sldId id="722" r:id="rId52"/>
    <p:sldId id="662" r:id="rId53"/>
    <p:sldId id="723" r:id="rId54"/>
    <p:sldId id="724" r:id="rId55"/>
    <p:sldId id="725" r:id="rId56"/>
    <p:sldId id="727" r:id="rId57"/>
    <p:sldId id="728" r:id="rId58"/>
    <p:sldId id="729" r:id="rId59"/>
    <p:sldId id="666" r:id="rId60"/>
    <p:sldId id="667" r:id="rId61"/>
    <p:sldId id="726" r:id="rId62"/>
    <p:sldId id="730" r:id="rId63"/>
    <p:sldId id="731" r:id="rId64"/>
    <p:sldId id="732" r:id="rId65"/>
    <p:sldId id="733" r:id="rId66"/>
    <p:sldId id="734" r:id="rId67"/>
    <p:sldId id="735" r:id="rId68"/>
    <p:sldId id="736" r:id="rId69"/>
    <p:sldId id="737" r:id="rId70"/>
    <p:sldId id="738" r:id="rId71"/>
    <p:sldId id="740" r:id="rId72"/>
    <p:sldId id="742" r:id="rId73"/>
    <p:sldId id="743" r:id="rId74"/>
    <p:sldId id="744" r:id="rId75"/>
    <p:sldId id="739" r:id="rId76"/>
    <p:sldId id="741" r:id="rId77"/>
    <p:sldId id="745" r:id="rId78"/>
    <p:sldId id="746" r:id="rId79"/>
    <p:sldId id="747" r:id="rId80"/>
    <p:sldId id="748" r:id="rId81"/>
    <p:sldId id="749" r:id="rId82"/>
    <p:sldId id="750" r:id="rId83"/>
    <p:sldId id="751" r:id="rId84"/>
    <p:sldId id="752" r:id="rId85"/>
    <p:sldId id="753" r:id="rId86"/>
    <p:sldId id="754" r:id="rId87"/>
    <p:sldId id="755" r:id="rId88"/>
    <p:sldId id="756" r:id="rId89"/>
    <p:sldId id="530" r:id="rId90"/>
    <p:sldId id="348" r:id="rId91"/>
  </p:sldIdLst>
  <p:sldSz cx="9144000" cy="6858000" type="screen4x3"/>
  <p:notesSz cx="6858000" cy="9144000"/>
  <p:custShowLst>
    <p:custShow name="自定义放映 1" id="0">
      <p:sldLst>
        <p:sld r:id="rId3"/>
        <p:sld r:id="rId12"/>
        <p:sld r:id="rId91"/>
      </p:sldLst>
    </p:custShow>
  </p:custShowLst>
  <p:custDataLst>
    <p:tags r:id="rId9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2"/>
    <a:srgbClr val="E7F1F9"/>
    <a:srgbClr val="BFC6E1"/>
    <a:srgbClr val="D9D9D9"/>
    <a:srgbClr val="E0E0E0"/>
    <a:srgbClr val="1369B2"/>
    <a:srgbClr val="003F75"/>
    <a:srgbClr val="00ADDC"/>
    <a:srgbClr val="59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8" autoAdjust="0"/>
    <p:restoredTop sz="97855" autoAdjust="0"/>
  </p:normalViewPr>
  <p:slideViewPr>
    <p:cSldViewPr snapToGrid="0" snapToObjects="1">
      <p:cViewPr>
        <p:scale>
          <a:sx n="90" d="100"/>
          <a:sy n="90" d="100"/>
        </p:scale>
        <p:origin x="-366" y="-162"/>
      </p:cViewPr>
      <p:guideLst>
        <p:guide orient="horz" pos="2108"/>
        <p:guide pos="2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gs" Target="tags/tag1.xml"/><Relationship Id="rId95" Type="http://schemas.openxmlformats.org/officeDocument/2006/relationships/commentAuthors" Target="commentAuthors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45720" tIns="45720" rIns="45720" bIns="45720" anchor="t" anchorCtr="0">
          <a:spAutoFit/>
        </a:bodyPr>
        <a:lstStyle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endParaRPr lang="zh-CN" altLang="en-US" sz="2000" b="1" kern="0" spc="3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1B3489-5CF2-4163-944E-2D2802905995}" type="datetimeFigureOut">
              <a:rPr lang="zh-CN" altLang="en-US"/>
            </a:fld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A18195-4500-4FEB-BD6D-11652F1629A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2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8378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Vue.js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前端开发实战</a:t>
            </a:r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slide" Target="slide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开发环境</a:t>
            </a:r>
            <a:endParaRPr lang="zh-CN" altLang="en-US" dirty="0" smtClean="0"/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393431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CLI</a:t>
            </a:r>
            <a:r>
              <a:rPr lang="zh-CN" altLang="en-US" dirty="0" smtClean="0"/>
              <a:t>脚手架工具</a:t>
            </a:r>
            <a:endParaRPr lang="en-US" altLang="zh-CN" dirty="0" smtClean="0"/>
          </a:p>
          <a:p>
            <a:r>
              <a:rPr lang="en-US" altLang="zh-CN" dirty="0" smtClean="0"/>
              <a:t>CLI</a:t>
            </a:r>
            <a:r>
              <a:rPr lang="zh-CN" altLang="en-US" dirty="0" smtClean="0"/>
              <a:t>服务和配置文件</a:t>
            </a:r>
            <a:endParaRPr lang="en-US" altLang="zh-CN" dirty="0" smtClean="0"/>
          </a:p>
          <a:p>
            <a:r>
              <a:rPr lang="zh-CN" altLang="en-US" dirty="0" smtClean="0"/>
              <a:t>静态资源管理</a:t>
            </a:r>
            <a:endParaRPr lang="zh-CN" altLang="en-US" dirty="0" smtClean="0"/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396606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环境变量和模式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cs typeface="Times New Roman" panose="02020603050405020304" pitchFamily="18" charset="0"/>
              </a:rPr>
              <a:t>.1 </a:t>
            </a:r>
            <a:r>
              <a:rPr lang="en-US" altLang="zh-CN" dirty="0" err="1" smtClean="0"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cs typeface="Times New Roman" panose="02020603050405020304" pitchFamily="18" charset="0"/>
              </a:rPr>
              <a:t> CLI</a:t>
            </a:r>
            <a:r>
              <a:rPr lang="zh-CN" altLang="en-US" dirty="0" smtClean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安装前注意事项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892300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是一个基于</a:t>
            </a:r>
            <a:r>
              <a:rPr lang="en-US" altLang="zh-CN" dirty="0"/>
              <a:t>Vue.js</a:t>
            </a:r>
            <a:r>
              <a:rPr lang="zh-CN" altLang="zh-CN" dirty="0"/>
              <a:t>进行快速开发的完整系统，可以自动生成</a:t>
            </a:r>
            <a:r>
              <a:rPr lang="en-US" altLang="zh-CN" dirty="0"/>
              <a:t>Vue.js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pPr latinLnBrk="1">
              <a:lnSpc>
                <a:spcPct val="200000"/>
              </a:lnSpc>
            </a:pPr>
            <a:r>
              <a:rPr lang="en-US" altLang="zh-CN" dirty="0" err="1" smtClean="0"/>
              <a:t>webpack</a:t>
            </a:r>
            <a:r>
              <a:rPr lang="zh-CN" altLang="zh-CN" dirty="0"/>
              <a:t>的项目模板。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提供了强大的功能，用于定制新项目、配置原型、添加插件和检查</a:t>
            </a:r>
            <a:r>
              <a:rPr lang="en-US" altLang="zh-CN" dirty="0" err="1"/>
              <a:t>webpack</a:t>
            </a:r>
            <a:r>
              <a:rPr lang="zh-CN" altLang="zh-CN" dirty="0"/>
              <a:t>配置</a:t>
            </a:r>
            <a:r>
              <a:rPr lang="zh-CN" altLang="zh-CN" dirty="0" smtClean="0"/>
              <a:t>。</a:t>
            </a:r>
            <a:r>
              <a:rPr lang="en-US" altLang="zh-CN" dirty="0"/>
              <a:t>@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/cli3.x</a:t>
            </a:r>
            <a:r>
              <a:rPr lang="zh-CN" altLang="en-US" dirty="0" smtClean="0"/>
              <a:t>版本</a:t>
            </a:r>
            <a:r>
              <a:rPr lang="zh-CN" altLang="zh-CN" dirty="0" smtClean="0"/>
              <a:t>可以</a:t>
            </a:r>
            <a:r>
              <a:rPr lang="zh-CN" altLang="zh-CN" dirty="0"/>
              <a:t>通过</a:t>
            </a:r>
            <a:r>
              <a:rPr lang="en-US" altLang="zh-CN" dirty="0"/>
              <a:t> </a:t>
            </a:r>
            <a:r>
              <a:rPr lang="en-US" altLang="zh-CN" dirty="0" err="1"/>
              <a:t>vue</a:t>
            </a:r>
            <a:r>
              <a:rPr lang="en-US" altLang="zh-CN" dirty="0"/>
              <a:t> create </a:t>
            </a:r>
            <a:r>
              <a:rPr lang="zh-CN" altLang="zh-CN" dirty="0"/>
              <a:t>命令快速创建一个新项目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脚手架</a:t>
            </a:r>
            <a:r>
              <a:rPr lang="zh-CN" altLang="zh-CN" dirty="0" smtClean="0"/>
              <a:t>，</a:t>
            </a:r>
            <a:r>
              <a:rPr lang="zh-CN" altLang="zh-CN" dirty="0"/>
              <a:t>不需要像</a:t>
            </a:r>
            <a:r>
              <a:rPr lang="en-US" altLang="zh-CN" dirty="0"/>
              <a:t>vue2.x</a:t>
            </a:r>
            <a:r>
              <a:rPr lang="zh-CN" altLang="zh-CN" dirty="0"/>
              <a:t>那样借助于</a:t>
            </a:r>
            <a:r>
              <a:rPr lang="en-US" altLang="zh-CN" dirty="0" err="1"/>
              <a:t>webpack</a:t>
            </a:r>
            <a:r>
              <a:rPr lang="zh-CN" altLang="zh-CN" dirty="0"/>
              <a:t>来构建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安装前注意事项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45465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在</a:t>
            </a:r>
            <a:r>
              <a:rPr lang="zh-CN" altLang="zh-CN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之前，需要安装一些必要的工具，如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，版本要求是</a:t>
            </a:r>
            <a:r>
              <a:rPr lang="en-US" altLang="zh-CN" dirty="0" smtClean="0"/>
              <a:t>8.9</a:t>
            </a:r>
            <a:r>
              <a:rPr lang="zh-CN" altLang="en-US" dirty="0" smtClean="0"/>
              <a:t>或者以上（建议是</a:t>
            </a:r>
            <a:r>
              <a:rPr lang="en-US" altLang="zh-CN" dirty="0" smtClean="0"/>
              <a:t>8.11.0+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，可以</a:t>
            </a:r>
            <a:r>
              <a:rPr lang="zh-CN" altLang="zh-CN" dirty="0"/>
              <a:t>参考第</a:t>
            </a:r>
            <a:r>
              <a:rPr lang="en-US" altLang="zh-CN" dirty="0"/>
              <a:t>1</a:t>
            </a:r>
            <a:r>
              <a:rPr lang="zh-CN" altLang="zh-CN" dirty="0"/>
              <a:t>章讲解的</a:t>
            </a:r>
            <a:r>
              <a:rPr lang="en-US" altLang="zh-CN" dirty="0"/>
              <a:t>Node.js</a:t>
            </a:r>
            <a:r>
              <a:rPr lang="zh-CN" altLang="zh-CN" dirty="0"/>
              <a:t>的安装步骤和基本</a:t>
            </a:r>
            <a:r>
              <a:rPr lang="zh-CN" altLang="zh-CN" dirty="0" smtClean="0"/>
              <a:t>使用。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安装前注意事项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46747" y="3250437"/>
            <a:ext cx="6402099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uninstall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–g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命令安装，则需要使用如下命令进行卸载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 global remove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18331" y="1932687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 CLI 3.x</a:t>
            </a:r>
            <a:r>
              <a:rPr lang="zh-CN" altLang="zh-CN" dirty="0"/>
              <a:t>版本的包名称由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（旧版）改成了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/>
              <a:t>（新版），如果已经全局安装了旧版的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（</a:t>
            </a:r>
            <a:r>
              <a:rPr lang="en-US" altLang="zh-CN" dirty="0"/>
              <a:t>1.x</a:t>
            </a:r>
            <a:r>
              <a:rPr lang="zh-CN" altLang="zh-CN" dirty="0"/>
              <a:t>或</a:t>
            </a:r>
            <a:r>
              <a:rPr lang="en-US" altLang="zh-CN" dirty="0"/>
              <a:t>2.x</a:t>
            </a:r>
            <a:r>
              <a:rPr lang="zh-CN" altLang="zh-CN" dirty="0"/>
              <a:t>），需要通过如下命令进行</a:t>
            </a:r>
            <a:r>
              <a:rPr lang="zh-CN" altLang="zh-CN" dirty="0" smtClean="0"/>
              <a:t>卸载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6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全局安装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@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/cli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7997" y="1827841"/>
            <a:ext cx="841692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打开命令行工具，通过</a:t>
            </a:r>
            <a:r>
              <a:rPr lang="en-US" altLang="zh-CN" dirty="0" err="1"/>
              <a:t>npm</a:t>
            </a:r>
            <a:r>
              <a:rPr lang="zh-CN" altLang="zh-CN" dirty="0"/>
              <a:t>方式全局安装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/>
              <a:t>脚手架，具体命令</a:t>
            </a:r>
            <a:r>
              <a:rPr lang="zh-CN" altLang="zh-CN" dirty="0" smtClean="0"/>
              <a:t>如下：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263406" y="2503033"/>
            <a:ext cx="4307515" cy="46037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@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/cli@3.10 –g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32801" y="3160504"/>
            <a:ext cx="841692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安装完成后</a:t>
            </a:r>
            <a:r>
              <a:rPr lang="zh-CN" altLang="zh-CN" dirty="0" smtClean="0"/>
              <a:t>，检测</a:t>
            </a:r>
            <a:r>
              <a:rPr lang="zh-CN" altLang="zh-CN" dirty="0"/>
              <a:t>是否安装成功，使用如下命令来查看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的版本号：</a:t>
            </a:r>
            <a:endParaRPr lang="en-US" altLang="zh-CN" dirty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288210" y="3835696"/>
            <a:ext cx="4307515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–V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（或者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--version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52214" y="4610130"/>
            <a:ext cx="841692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上述命令运行后，结果如下所示：</a:t>
            </a:r>
            <a:endParaRPr lang="en-US" altLang="zh-CN" dirty="0"/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2291748" y="5285322"/>
            <a:ext cx="4307515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:\vue&gt;vue -V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3.10.0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5" grpId="0"/>
      <p:bldP spid="16" grpId="0" animBg="1"/>
      <p:bldP spid="17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7050" y="1887990"/>
            <a:ext cx="80645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在命令行中</a:t>
            </a:r>
            <a:r>
              <a:rPr lang="zh-CN" altLang="zh-CN" dirty="0" smtClean="0"/>
              <a:t>切换到</a:t>
            </a:r>
            <a:r>
              <a:rPr lang="zh-CN" altLang="en-US" dirty="0" smtClean="0"/>
              <a:t>项目存储</a:t>
            </a:r>
            <a:r>
              <a:rPr lang="zh-CN" altLang="zh-CN" dirty="0" smtClean="0"/>
              <a:t>目录</a:t>
            </a:r>
            <a:r>
              <a:rPr lang="zh-CN" altLang="zh-CN" dirty="0"/>
              <a:t>，创建一个名称为</a:t>
            </a:r>
            <a:r>
              <a:rPr lang="en-US" altLang="zh-CN" dirty="0"/>
              <a:t>hello-</a:t>
            </a:r>
            <a:r>
              <a:rPr lang="en-US" altLang="zh-CN" dirty="0" err="1"/>
              <a:t>vue</a:t>
            </a:r>
            <a:r>
              <a:rPr lang="zh-CN" altLang="zh-CN" dirty="0"/>
              <a:t>的项目，具体命令如下：</a:t>
            </a:r>
            <a:endParaRPr lang="zh-CN" altLang="en-US" dirty="0" smtClean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507965" y="3108395"/>
            <a:ext cx="4307515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hello-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（项目名）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7050" y="194780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需要注意的是，如果在</a:t>
            </a:r>
            <a:r>
              <a:rPr lang="en-US" altLang="zh-CN" dirty="0"/>
              <a:t>Windows</a:t>
            </a:r>
            <a:r>
              <a:rPr lang="zh-CN" altLang="zh-CN" dirty="0"/>
              <a:t>上通过</a:t>
            </a:r>
            <a:r>
              <a:rPr lang="en-US" altLang="zh-CN" dirty="0" err="1"/>
              <a:t>MinTTY</a:t>
            </a:r>
            <a:r>
              <a:rPr lang="zh-CN" altLang="zh-CN" dirty="0"/>
              <a:t>使用</a:t>
            </a:r>
            <a:r>
              <a:rPr lang="en-US" altLang="zh-CN" dirty="0" err="1"/>
              <a:t>git</a:t>
            </a:r>
            <a:r>
              <a:rPr lang="en-US" altLang="zh-CN" dirty="0"/>
              <a:t>-bash</a:t>
            </a:r>
            <a:r>
              <a:rPr lang="zh-CN" altLang="zh-CN" dirty="0"/>
              <a:t>，交互提示符会不起作用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下面介绍两种解决的方式。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3184524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 smtClean="0"/>
              <a:t>使用</a:t>
            </a:r>
            <a:r>
              <a:rPr lang="en-US" altLang="zh-CN" dirty="0" err="1"/>
              <a:t>winpty</a:t>
            </a:r>
            <a:r>
              <a:rPr lang="zh-CN" altLang="zh-CN" dirty="0"/>
              <a:t>来执行</a:t>
            </a:r>
            <a:r>
              <a:rPr lang="en-US" altLang="zh-CN" dirty="0" err="1"/>
              <a:t>vue</a:t>
            </a:r>
            <a:r>
              <a:rPr lang="zh-CN" altLang="zh-CN" dirty="0"/>
              <a:t>命令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066298" y="4012876"/>
            <a:ext cx="5419023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winpty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vue.cmd create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hello-world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（项目名）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27038" y="1940509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将</a:t>
            </a:r>
            <a:r>
              <a:rPr lang="en-US" altLang="zh-CN" dirty="0" err="1"/>
              <a:t>vue</a:t>
            </a:r>
            <a:r>
              <a:rPr lang="zh-CN" altLang="zh-CN" dirty="0"/>
              <a:t>命令变成一个别名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544762" y="3889671"/>
            <a:ext cx="4876762" cy="78752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winpty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vue.cmd'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执行的命令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winpty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vue.cmd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58937" y="2521949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git</a:t>
            </a:r>
            <a:r>
              <a:rPr lang="en-US" altLang="zh-CN" dirty="0"/>
              <a:t>-bash</a:t>
            </a:r>
            <a:r>
              <a:rPr lang="zh-CN" altLang="zh-CN" dirty="0"/>
              <a:t>安装目录下找到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bash.bashrc</a:t>
            </a:r>
            <a:r>
              <a:rPr lang="zh-CN" altLang="zh-CN" dirty="0"/>
              <a:t>文件</a:t>
            </a:r>
            <a:r>
              <a:rPr lang="zh-CN" altLang="zh-CN" dirty="0" smtClean="0"/>
              <a:t>，</a:t>
            </a:r>
            <a:r>
              <a:rPr lang="zh-CN" altLang="zh-CN" dirty="0"/>
              <a:t>在文件末尾添加以下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，保存文件之后，重启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-bash</a:t>
            </a:r>
            <a:r>
              <a:rPr lang="zh-CN" altLang="en-US" dirty="0" smtClean="0"/>
              <a:t>，然后重新执行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create hello-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230437" y="4251193"/>
            <a:ext cx="4876762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 v3.10.0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Please pick a preset: (Use arrow keys)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default (babel,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eslint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Manually select features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69569" y="1873336"/>
            <a:ext cx="83791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重新执行</a:t>
            </a:r>
            <a:r>
              <a:rPr lang="en-US" altLang="zh-CN" dirty="0" err="1"/>
              <a:t>vue</a:t>
            </a:r>
            <a:r>
              <a:rPr lang="en-US" altLang="zh-CN" dirty="0"/>
              <a:t> create </a:t>
            </a:r>
            <a:r>
              <a:rPr lang="en-US" altLang="zh-CN" dirty="0" smtClean="0"/>
              <a:t>hello-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后，交互符界面提示用户</a:t>
            </a:r>
            <a:r>
              <a:rPr lang="zh-CN" altLang="zh-CN" dirty="0" smtClean="0"/>
              <a:t>选取</a:t>
            </a:r>
            <a:r>
              <a:rPr lang="zh-CN" altLang="zh-CN" dirty="0"/>
              <a:t>一个</a:t>
            </a:r>
            <a:r>
              <a:rPr lang="en-US" altLang="zh-CN" dirty="0"/>
              <a:t>preset</a:t>
            </a:r>
            <a:r>
              <a:rPr lang="zh-CN" altLang="zh-CN" dirty="0"/>
              <a:t>（预设），</a:t>
            </a:r>
            <a:r>
              <a:rPr lang="en-US" altLang="zh-CN" dirty="0"/>
              <a:t>default</a:t>
            </a:r>
            <a:r>
              <a:rPr lang="zh-CN" altLang="zh-CN" dirty="0"/>
              <a:t>是默认项，包含基本的</a:t>
            </a:r>
            <a:r>
              <a:rPr lang="en-US" altLang="zh-CN" dirty="0" err="1"/>
              <a:t>babel+eslint</a:t>
            </a:r>
            <a:r>
              <a:rPr lang="zh-CN" altLang="zh-CN" dirty="0"/>
              <a:t>设置，适合快速创建一个新项目。</a:t>
            </a:r>
            <a:r>
              <a:rPr lang="en-US" altLang="zh-CN" dirty="0"/>
              <a:t>Manually select features</a:t>
            </a:r>
            <a:r>
              <a:rPr lang="zh-CN" altLang="zh-CN" dirty="0"/>
              <a:t>表示手动配置，提供可供选择的</a:t>
            </a:r>
            <a:r>
              <a:rPr lang="en-US" altLang="zh-CN" dirty="0" err="1"/>
              <a:t>npm</a:t>
            </a:r>
            <a:r>
              <a:rPr lang="zh-CN" altLang="zh-CN" dirty="0"/>
              <a:t>包，更适合面向生产的项目，在实际工作中推荐使用这种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52350" y="2331560"/>
            <a:ext cx="7413550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the features needed for your project: (Press &lt;space&gt; to select,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to toggle all, 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to invert selection)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&gt;(*) Babel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 Progressive Web App (PWA) Support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 Router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 CSS Pre-processors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(*) Linter / Formatter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 Unit Testing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 E2E Testing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69570" y="1724474"/>
            <a:ext cx="7951416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选择手动配置后，会出现如下</a:t>
            </a:r>
            <a:r>
              <a:rPr lang="zh-CN" altLang="zh-CN" dirty="0" smtClean="0"/>
              <a:t>选项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98830" y="1935125"/>
            <a:ext cx="80645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上述选项中</a:t>
            </a:r>
            <a:r>
              <a:rPr lang="zh-CN" altLang="zh-CN" dirty="0"/>
              <a:t>，按空格键可以选择某一项，</a:t>
            </a:r>
            <a:r>
              <a:rPr lang="en-US" altLang="zh-CN" dirty="0"/>
              <a:t>a</a:t>
            </a:r>
            <a:r>
              <a:rPr lang="zh-CN" altLang="zh-CN" dirty="0"/>
              <a:t>键全选，</a:t>
            </a:r>
            <a:r>
              <a:rPr lang="en-US" altLang="zh-CN" dirty="0" err="1"/>
              <a:t>i</a:t>
            </a:r>
            <a:r>
              <a:rPr lang="zh-CN" altLang="zh-CN" dirty="0"/>
              <a:t>键反选。下面对这些选项的作用进行解释，具体如下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Babel</a:t>
            </a:r>
            <a:r>
              <a:rPr lang="zh-CN" altLang="zh-CN" dirty="0"/>
              <a:t>：</a:t>
            </a:r>
            <a:r>
              <a:rPr lang="en-US" altLang="zh-CN" dirty="0"/>
              <a:t>Babel</a:t>
            </a:r>
            <a:r>
              <a:rPr lang="zh-CN" altLang="zh-CN" dirty="0"/>
              <a:t>配置（</a:t>
            </a:r>
            <a:r>
              <a:rPr lang="en-US" altLang="zh-CN" dirty="0"/>
              <a:t>Babel</a:t>
            </a:r>
            <a:r>
              <a:rPr lang="zh-CN" altLang="zh-CN" dirty="0"/>
              <a:t>是一种</a:t>
            </a:r>
            <a:r>
              <a:rPr lang="en-US" altLang="zh-CN" dirty="0"/>
              <a:t>JavaScript </a:t>
            </a:r>
            <a:r>
              <a:rPr lang="zh-CN" altLang="zh-CN" dirty="0"/>
              <a:t>语法的编译器）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TypeScript</a:t>
            </a:r>
            <a:r>
              <a:rPr lang="zh-CN" altLang="zh-CN" dirty="0"/>
              <a:t>：一种</a:t>
            </a:r>
            <a:r>
              <a:rPr lang="zh-CN" altLang="zh-CN" dirty="0" smtClean="0"/>
              <a:t>编程语言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Progressive Web App (PWA) Support</a:t>
            </a:r>
            <a:r>
              <a:rPr lang="zh-CN" altLang="zh-CN" dirty="0"/>
              <a:t>：渐进式</a:t>
            </a:r>
            <a:r>
              <a:rPr lang="en-US" altLang="zh-CN" dirty="0"/>
              <a:t>Web</a:t>
            </a:r>
            <a:r>
              <a:rPr lang="zh-CN" altLang="zh-CN" dirty="0"/>
              <a:t>应用</a:t>
            </a:r>
            <a:r>
              <a:rPr lang="zh-CN" altLang="zh-CN" dirty="0" smtClean="0"/>
              <a:t>支持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Router</a:t>
            </a:r>
            <a:r>
              <a:rPr lang="zh-CN" altLang="zh-CN" dirty="0"/>
              <a:t>：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Vuex</a:t>
            </a:r>
            <a:r>
              <a:rPr lang="zh-CN" altLang="zh-CN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状态管理</a:t>
            </a:r>
            <a:r>
              <a:rPr lang="zh-CN" altLang="zh-CN" dirty="0" smtClean="0"/>
              <a:t>模式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46254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639335"/>
            <a:ext cx="2666664" cy="1265491"/>
            <a:chOff x="153988" y="1489474"/>
            <a:chExt cx="2665888" cy="1266296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95461" y="1489474"/>
              <a:ext cx="2124415" cy="113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全局环境变量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静态资源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的处理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764352"/>
            <a:ext cx="2560637" cy="1152204"/>
            <a:chOff x="6135688" y="2060267"/>
            <a:chExt cx="2560637" cy="1149658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060267"/>
              <a:ext cx="1925366" cy="1127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b="1" dirty="0" err="1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CLI3.x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脚手架的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安装与使用方法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176963" y="4081444"/>
            <a:ext cx="2570162" cy="1486000"/>
            <a:chOff x="6126163" y="1728207"/>
            <a:chExt cx="2570162" cy="1481718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26163" y="1728207"/>
              <a:ext cx="2106613" cy="1126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 latinLnBrk="1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服务的原理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vue.config.js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的配置方法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36"/>
            <a:ext cx="2655551" cy="1103784"/>
            <a:chOff x="6040774" y="2109791"/>
            <a:chExt cx="2655551" cy="1100134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040774" y="2126861"/>
              <a:ext cx="2153631" cy="780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第三方插件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的使用方法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98830" y="1924492"/>
            <a:ext cx="72523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CSS Pre-processors</a:t>
            </a:r>
            <a:r>
              <a:rPr lang="zh-CN" altLang="zh-CN" dirty="0"/>
              <a:t>：</a:t>
            </a:r>
            <a:r>
              <a:rPr lang="en-US" altLang="zh-CN" dirty="0"/>
              <a:t>CSS</a:t>
            </a:r>
            <a:r>
              <a:rPr lang="zh-CN" altLang="zh-CN" dirty="0"/>
              <a:t>预处理器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Linter </a:t>
            </a:r>
            <a:r>
              <a:rPr lang="en-US" altLang="zh-CN" dirty="0"/>
              <a:t>/ Formatter</a:t>
            </a:r>
            <a:r>
              <a:rPr lang="zh-CN" altLang="zh-CN" dirty="0"/>
              <a:t>：代码风格检查和</a:t>
            </a:r>
            <a:r>
              <a:rPr lang="zh-CN" altLang="zh-CN" dirty="0" smtClean="0"/>
              <a:t>格式化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Unit Testing</a:t>
            </a:r>
            <a:r>
              <a:rPr lang="zh-CN" altLang="zh-CN" dirty="0"/>
              <a:t>：</a:t>
            </a:r>
            <a:r>
              <a:rPr lang="zh-CN" altLang="zh-CN" dirty="0" smtClean="0"/>
              <a:t>单元测试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E2E Testing</a:t>
            </a:r>
            <a:r>
              <a:rPr lang="zh-CN" altLang="zh-CN" dirty="0"/>
              <a:t>：端到端（</a:t>
            </a:r>
            <a:r>
              <a:rPr lang="en-US" altLang="zh-CN" dirty="0"/>
              <a:t>end-to-end</a:t>
            </a:r>
            <a:r>
              <a:rPr lang="zh-CN" altLang="zh-CN" dirty="0"/>
              <a:t>）测试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301017" y="4563367"/>
            <a:ext cx="715484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用户根据系统提示，按需选择好配置，完成项目的搭建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96292" y="2107144"/>
            <a:ext cx="71548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项目创建完成后，执行如下命令进入项目目录，启动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747021" y="2779499"/>
            <a:ext cx="3111758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serve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99830" y="4003356"/>
            <a:ext cx="71548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项目启动后，会默认启动一个本地服务，如下所示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417270" y="4675711"/>
            <a:ext cx="4309460" cy="78752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 at: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 Local:   http://localhost:8080/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7380"/>
            <a:chOff x="-3176" y="1265272"/>
            <a:chExt cx="5133976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create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68696" y="1820053"/>
            <a:ext cx="7154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在浏览器中打开</a:t>
            </a:r>
            <a:r>
              <a:rPr lang="en-US" altLang="zh-CN" dirty="0"/>
              <a:t>http://localhost:8080</a:t>
            </a:r>
            <a:r>
              <a:rPr lang="zh-CN" altLang="zh-CN" dirty="0"/>
              <a:t>，页面效果如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43092" y="2540274"/>
            <a:ext cx="4057816" cy="3679770"/>
            <a:chOff x="2543092" y="2497742"/>
            <a:chExt cx="4057816" cy="3679770"/>
          </a:xfrm>
        </p:grpSpPr>
        <p:pic>
          <p:nvPicPr>
            <p:cNvPr id="1026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092" y="2497742"/>
              <a:ext cx="4057816" cy="331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511453" y="5808180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执行</a:t>
              </a:r>
              <a:r>
                <a:rPr lang="en-US" altLang="zh-CN" dirty="0" err="1" smtClean="0"/>
                <a:t>npm</a:t>
              </a:r>
              <a:r>
                <a:rPr lang="en-US" altLang="zh-CN" dirty="0" smtClean="0"/>
                <a:t> run serve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710"/>
            <a:chOff x="-3176" y="1265272"/>
            <a:chExt cx="5133976" cy="62867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490837" y="1968066"/>
            <a:ext cx="846177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引入了图形用户界面（</a:t>
            </a:r>
            <a:r>
              <a:rPr lang="en-US" altLang="zh-CN" dirty="0"/>
              <a:t>GUI</a:t>
            </a:r>
            <a:r>
              <a:rPr lang="zh-CN" altLang="zh-CN" dirty="0"/>
              <a:t>）来创建和管理项目，功能十分强大，给初学者提供了便利，可以快速搭建一个</a:t>
            </a:r>
            <a:r>
              <a:rPr lang="en-US" altLang="zh-CN" dirty="0" err="1"/>
              <a:t>Vue</a:t>
            </a:r>
            <a:r>
              <a:rPr lang="zh-CN" altLang="zh-CN" dirty="0"/>
              <a:t>项目。在命令行中</a:t>
            </a:r>
            <a:r>
              <a:rPr lang="zh-CN" altLang="zh-CN" dirty="0" smtClean="0"/>
              <a:t>切换到</a:t>
            </a:r>
            <a:r>
              <a:rPr lang="zh-CN" altLang="en-US" dirty="0" smtClean="0"/>
              <a:t>项目存储文件</a:t>
            </a:r>
            <a:r>
              <a:rPr lang="zh-CN" altLang="zh-CN" dirty="0" smtClean="0"/>
              <a:t>，</a:t>
            </a:r>
            <a:r>
              <a:rPr lang="zh-CN" altLang="zh-CN" dirty="0"/>
              <a:t>新建一个名称为</a:t>
            </a:r>
            <a:r>
              <a:rPr lang="en-US" altLang="zh-CN" dirty="0" err="1"/>
              <a:t>vue-ui</a:t>
            </a:r>
            <a:r>
              <a:rPr lang="zh-CN" altLang="zh-CN" dirty="0"/>
              <a:t>的项目目录，具体命令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343837" y="3785247"/>
            <a:ext cx="4382894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vue-ui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90837" y="3339723"/>
            <a:ext cx="846177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上述命令执行后，会默认启动一个本地服务，如下所</a:t>
            </a:r>
            <a:r>
              <a:rPr lang="zh-CN" altLang="zh-CN" dirty="0" smtClean="0"/>
              <a:t>示：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380553" y="4104281"/>
            <a:ext cx="4382894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Starting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GUI...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 on http://localhost:8000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36032" y="2004352"/>
            <a:ext cx="715484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执行</a:t>
            </a:r>
            <a:r>
              <a:rPr lang="en-US" altLang="zh-CN" dirty="0"/>
              <a:t>cd </a:t>
            </a:r>
            <a:r>
              <a:rPr lang="en-US" altLang="zh-CN" dirty="0" err="1"/>
              <a:t>vue-ui</a:t>
            </a:r>
            <a:r>
              <a:rPr lang="zh-CN" altLang="zh-CN" dirty="0"/>
              <a:t>命令进入目录中，执行如下命令来创建</a:t>
            </a:r>
            <a:r>
              <a:rPr lang="zh-CN" altLang="zh-CN" dirty="0" smtClean="0"/>
              <a:t>项目：</a:t>
            </a:r>
            <a:endParaRPr lang="zh-CN" altLang="en-US" dirty="0"/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819923" y="2677252"/>
            <a:ext cx="1504153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38293" y="2457074"/>
            <a:ext cx="4467413" cy="3496113"/>
            <a:chOff x="2338293" y="2574037"/>
            <a:chExt cx="4467413" cy="3496113"/>
          </a:xfrm>
        </p:grpSpPr>
        <p:sp>
          <p:nvSpPr>
            <p:cNvPr id="17" name="TextBox 16"/>
            <p:cNvSpPr txBox="1"/>
            <p:nvPr/>
          </p:nvSpPr>
          <p:spPr>
            <a:xfrm>
              <a:off x="3716637" y="5701850"/>
              <a:ext cx="1723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Vue</a:t>
              </a:r>
              <a:r>
                <a:rPr lang="zh-CN" altLang="en-US" dirty="0" smtClean="0"/>
                <a:t>项目管理器</a:t>
              </a:r>
              <a:endParaRPr lang="zh-CN" altLang="en-US" dirty="0"/>
            </a:p>
          </p:txBody>
        </p:sp>
        <p:pic>
          <p:nvPicPr>
            <p:cNvPr id="2050" name="Picture 2" descr="6-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293" y="2574037"/>
              <a:ext cx="4467413" cy="305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468696" y="1820053"/>
            <a:ext cx="7154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在浏览器中打开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localhost:8000</a:t>
            </a:r>
            <a:r>
              <a:rPr lang="zh-CN" altLang="zh-CN" dirty="0"/>
              <a:t>，页面效果如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68696" y="1915750"/>
            <a:ext cx="8084754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dirty="0"/>
              <a:t>上图所示的界面类似于一个控制台，以图形化的界面引导开发者去进行项目的创建，根据项目的需求去手动创建并选择配置。界面顶部有3个导航，表示的含义如下：</a:t>
            </a:r>
            <a:endParaRPr 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altLang="zh-CN" dirty="0">
                <a:sym typeface="+mn-ea"/>
              </a:rPr>
              <a:t>项目：项目列表，展示使用此工具生成过的项目</a:t>
            </a:r>
            <a:endParaRPr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altLang="zh-CN">
                <a:sym typeface="+mn-ea"/>
              </a:rPr>
              <a:t>创建：创建新的Vue项目</a:t>
            </a:r>
            <a:endParaRPr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altLang="zh-CN" dirty="0">
                <a:sym typeface="+mn-ea"/>
              </a:rPr>
              <a:t>导入：允许从目录或者远程GitHub仓库导入项目</a:t>
            </a:r>
            <a:endParaRPr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68696" y="1915750"/>
            <a:ext cx="8084754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 smtClean="0"/>
              <a:t>上图中在屏幕底部的状态栏上，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在</a:t>
            </a:r>
            <a:r>
              <a:rPr lang="zh-CN" altLang="zh-CN" dirty="0" smtClean="0"/>
              <a:t>屏幕</a:t>
            </a:r>
            <a:r>
              <a:rPr lang="zh-CN" altLang="zh-CN" dirty="0"/>
              <a:t>底部的状态栏上</a:t>
            </a:r>
            <a:r>
              <a:rPr lang="zh-CN" altLang="zh-CN" dirty="0" smtClean="0"/>
              <a:t>，看到</a:t>
            </a:r>
            <a:r>
              <a:rPr lang="zh-CN" altLang="zh-CN" dirty="0"/>
              <a:t>当前目录的路径，单击水滴状图标的按钮可以更改页面的主题（默认主题为白色）。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单击顶部导航栏的“创建”选项，然后单击“在此创建项目”按钮，会进入一个创建新项目的页面，让用户填写项目名、选择包管理器、初始化</a:t>
            </a:r>
            <a:r>
              <a:rPr lang="en-US" altLang="zh-CN" dirty="0" err="1"/>
              <a:t>Git</a:t>
            </a:r>
            <a:r>
              <a:rPr lang="zh-CN" altLang="zh-CN" dirty="0"/>
              <a:t>仓库，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78919" y="1840723"/>
            <a:ext cx="3283207" cy="4366752"/>
            <a:chOff x="2778919" y="1840723"/>
            <a:chExt cx="3283207" cy="4366752"/>
          </a:xfrm>
        </p:grpSpPr>
        <p:sp>
          <p:nvSpPr>
            <p:cNvPr id="13" name="TextBox 12"/>
            <p:cNvSpPr txBox="1"/>
            <p:nvPr/>
          </p:nvSpPr>
          <p:spPr>
            <a:xfrm>
              <a:off x="3851973" y="5838143"/>
              <a:ext cx="113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创建项目</a:t>
              </a:r>
              <a:endParaRPr lang="zh-CN" altLang="en-US" dirty="0"/>
            </a:p>
          </p:txBody>
        </p:sp>
        <p:pic>
          <p:nvPicPr>
            <p:cNvPr id="3074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919" y="1840723"/>
              <a:ext cx="3283207" cy="396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8696" y="1820053"/>
            <a:ext cx="78884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输入</a:t>
            </a:r>
            <a:r>
              <a:rPr lang="zh-CN" altLang="en-US" dirty="0" smtClean="0"/>
              <a:t>项目名</a:t>
            </a:r>
            <a:r>
              <a:rPr lang="zh-CN" altLang="zh-CN" dirty="0" smtClean="0"/>
              <a:t>“</a:t>
            </a:r>
            <a:r>
              <a:rPr lang="en-US" altLang="zh-CN" dirty="0"/>
              <a:t>hello</a:t>
            </a:r>
            <a:r>
              <a:rPr lang="zh-CN" altLang="zh-CN" dirty="0"/>
              <a:t>”，单击“下一步”</a:t>
            </a:r>
            <a:r>
              <a:rPr lang="zh-CN" altLang="zh-CN" dirty="0" smtClean="0"/>
              <a:t>按钮，进入“预设”选项卡，</a:t>
            </a:r>
            <a:r>
              <a:rPr lang="zh-CN" altLang="zh-CN" dirty="0"/>
              <a:t>选择创建模式，</a:t>
            </a:r>
            <a:r>
              <a:rPr lang="zh-CN" altLang="zh-CN" dirty="0" smtClean="0"/>
              <a:t>如</a:t>
            </a:r>
            <a:r>
              <a:rPr lang="zh-CN" altLang="en-US" dirty="0"/>
              <a:t>下图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793303" y="2767993"/>
            <a:ext cx="3809109" cy="3803117"/>
            <a:chOff x="2564704" y="2691753"/>
            <a:chExt cx="3506492" cy="3625817"/>
          </a:xfrm>
        </p:grpSpPr>
        <p:sp>
          <p:nvSpPr>
            <p:cNvPr id="12" name="TextBox 11"/>
            <p:cNvSpPr txBox="1"/>
            <p:nvPr/>
          </p:nvSpPr>
          <p:spPr>
            <a:xfrm>
              <a:off x="3749401" y="5948238"/>
              <a:ext cx="113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创建模式</a:t>
              </a:r>
              <a:endParaRPr lang="zh-CN" altLang="en-US" dirty="0"/>
            </a:p>
          </p:txBody>
        </p:sp>
        <p:pic>
          <p:nvPicPr>
            <p:cNvPr id="409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704" y="2691753"/>
              <a:ext cx="3506492" cy="330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751138" y="2846388"/>
            <a:ext cx="4956175" cy="954087"/>
            <a:chOff x="2751138" y="2846388"/>
            <a:chExt cx="4956175" cy="954087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69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70" name="TextBox 126">
                <a:hlinkClick r:id="rId1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7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8002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插件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7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7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" name="圆角矩形 9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7.2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960838" y="1347494"/>
                    <a:ext cx="1189471" cy="1584417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" name="圆角矩形 5"/>
                <p:cNvSpPr/>
                <p:nvPr/>
              </p:nvSpPr>
              <p:spPr>
                <a:xfrm>
                  <a:off x="1867541" y="2060307"/>
                  <a:ext cx="1294218" cy="9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6" name="组合 5"/>
          <p:cNvGrpSpPr/>
          <p:nvPr/>
        </p:nvGrpSpPr>
        <p:grpSpPr bwMode="auto">
          <a:xfrm>
            <a:off x="1704975" y="4440238"/>
            <a:ext cx="4524375" cy="952500"/>
            <a:chOff x="1704975" y="4440238"/>
            <a:chExt cx="4524375" cy="952500"/>
          </a:xfrm>
        </p:grpSpPr>
        <p:sp>
          <p:nvSpPr>
            <p:cNvPr id="6159" name="TextBox 12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  <a:endPara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60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6161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6164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7.3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0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163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2792661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</a:t>
                </a: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服务和配置文件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1692275" y="1276350"/>
            <a:ext cx="4956175" cy="954088"/>
            <a:chOff x="2751138" y="2846388"/>
            <a:chExt cx="4956175" cy="954087"/>
          </a:xfrm>
        </p:grpSpPr>
        <p:cxnSp>
          <p:nvCxnSpPr>
            <p:cNvPr id="46" name="直接连接符 45"/>
            <p:cNvCxnSpPr/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51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52" name="TextBox 126">
                <a:hlinkClick r:id="rId3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3" name="矩形 36"/>
              <p:cNvSpPr>
                <a:spLocks noChangeArrowheads="1"/>
              </p:cNvSpPr>
              <p:nvPr/>
            </p:nvSpPr>
            <p:spPr bwMode="auto">
              <a:xfrm flipH="1">
                <a:off x="3750220" y="2846388"/>
                <a:ext cx="28285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r>
                  <a:rPr lang="en-US" altLang="zh-CN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CLI</a:t>
                </a: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脚手架工具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54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55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907301" y="1275607"/>
                    <a:ext cx="1296547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7.1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960839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2" name="圆角矩形 5"/>
                <p:cNvSpPr/>
                <p:nvPr/>
              </p:nvSpPr>
              <p:spPr>
                <a:xfrm>
                  <a:off x="1867543" y="2060308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8696" y="1734989"/>
            <a:ext cx="78884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dirty="0"/>
              <a:t>在上图所示界面中选择“手动”单选项，就会让用户选择需要使用的库和插件，如Babel、Vuex、Router等，如下所示。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4265" y="949325"/>
            <a:ext cx="5187950" cy="5645785"/>
            <a:chOff x="3739" y="1495"/>
            <a:chExt cx="8170" cy="8891"/>
          </a:xfrm>
        </p:grpSpPr>
        <p:graphicFrame>
          <p:nvGraphicFramePr>
            <p:cNvPr id="4" name="对象 3"/>
            <p:cNvGraphicFramePr/>
            <p:nvPr/>
          </p:nvGraphicFramePr>
          <p:xfrm>
            <a:off x="3739" y="1495"/>
            <a:ext cx="8170" cy="8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" imgW="3147060" imgH="5274310" progId="Word.Document.12">
                    <p:embed/>
                  </p:oleObj>
                </mc:Choice>
                <mc:Fallback>
                  <p:oleObj name="" r:id="rId1" imgW="3147060" imgH="5274310" progId="Word.Document.12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39" y="1495"/>
                          <a:ext cx="8170" cy="84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701" y="9806"/>
              <a:ext cx="2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/>
                <a:t>常用插件和库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8696" y="1734989"/>
            <a:ext cx="788849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接下来，根据项目需要选择好插件，</a:t>
            </a:r>
            <a:r>
              <a:rPr lang="zh-CN" altLang="zh-CN" dirty="0"/>
              <a:t>单击“创建项目”按钮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在弹出窗口</a:t>
            </a:r>
            <a:r>
              <a:rPr lang="zh-CN" altLang="zh-CN" dirty="0" smtClean="0"/>
              <a:t>，</a:t>
            </a:r>
            <a:r>
              <a:rPr lang="zh-CN" altLang="zh-CN" dirty="0"/>
              <a:t>提示配置自定义预设名，以便在下次创建</a:t>
            </a:r>
            <a:r>
              <a:rPr lang="zh-CN" altLang="zh-CN" dirty="0" smtClean="0"/>
              <a:t>项目直接</a:t>
            </a:r>
            <a:r>
              <a:rPr lang="zh-CN" altLang="zh-CN" dirty="0"/>
              <a:t>使用已保存的这套配置</a:t>
            </a:r>
            <a:r>
              <a:rPr lang="zh-CN" altLang="en-US" dirty="0" smtClean="0"/>
              <a:t>。如下图所示。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302633" y="3194065"/>
            <a:ext cx="4220619" cy="3315297"/>
            <a:chOff x="2839730" y="2866794"/>
            <a:chExt cx="4220619" cy="3315297"/>
          </a:xfrm>
        </p:grpSpPr>
        <p:sp>
          <p:nvSpPr>
            <p:cNvPr id="12" name="TextBox 11"/>
            <p:cNvSpPr txBox="1"/>
            <p:nvPr/>
          </p:nvSpPr>
          <p:spPr>
            <a:xfrm>
              <a:off x="4247377" y="5812759"/>
              <a:ext cx="140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保存新预设</a:t>
              </a:r>
              <a:endParaRPr lang="zh-CN" altLang="en-US" dirty="0"/>
            </a:p>
          </p:txBody>
        </p:sp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730" y="2866794"/>
              <a:ext cx="4220619" cy="2874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8696" y="1734989"/>
            <a:ext cx="78884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项目创建完成后，就会进入到项目仪表盘页面，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037039" y="2381320"/>
            <a:ext cx="5346367" cy="4087862"/>
            <a:chOff x="2037039" y="2381320"/>
            <a:chExt cx="5346367" cy="4087862"/>
          </a:xfrm>
        </p:grpSpPr>
        <p:pic>
          <p:nvPicPr>
            <p:cNvPr id="6146" name="Picture 2" descr="6-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039" y="2381320"/>
              <a:ext cx="5346367" cy="366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94275" y="6099850"/>
              <a:ext cx="1431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项目仪表盘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8696" y="1734989"/>
            <a:ext cx="788849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在菜单中单击“任务”，查看可以进行的任务，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672593" y="2436776"/>
            <a:ext cx="4324500" cy="3997270"/>
            <a:chOff x="2672593" y="2436776"/>
            <a:chExt cx="4324500" cy="3997270"/>
          </a:xfrm>
        </p:grpSpPr>
        <p:sp>
          <p:nvSpPr>
            <p:cNvPr id="14" name="TextBox 13"/>
            <p:cNvSpPr txBox="1"/>
            <p:nvPr/>
          </p:nvSpPr>
          <p:spPr>
            <a:xfrm>
              <a:off x="4217227" y="6064714"/>
              <a:ext cx="123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任务</a:t>
              </a:r>
              <a:endParaRPr lang="zh-CN" altLang="en-US" dirty="0"/>
            </a:p>
          </p:txBody>
        </p:sp>
        <p:pic>
          <p:nvPicPr>
            <p:cNvPr id="7170" name="Picture 2" descr="6-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93" y="2436776"/>
              <a:ext cx="4324500" cy="354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 CLI</a:t>
            </a:r>
            <a:r>
              <a:rPr lang="zh-CN" altLang="en-US" dirty="0">
                <a:cs typeface="Times New Roman" panose="02020603050405020304" pitchFamily="18" charset="0"/>
              </a:rPr>
              <a:t>脚手架工具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1861" y="1671191"/>
            <a:ext cx="78884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在上图</a:t>
            </a:r>
            <a:r>
              <a:rPr lang="zh-CN" altLang="zh-CN" dirty="0" smtClean="0"/>
              <a:t>中</a:t>
            </a:r>
            <a:r>
              <a:rPr lang="zh-CN" altLang="zh-CN" dirty="0"/>
              <a:t>，执行</a:t>
            </a:r>
            <a:r>
              <a:rPr lang="en-US" altLang="zh-CN" dirty="0"/>
              <a:t>serve</a:t>
            </a:r>
            <a:r>
              <a:rPr lang="zh-CN" altLang="zh-CN" dirty="0"/>
              <a:t>可以启动项目，相当于执行</a:t>
            </a: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  <a:r>
              <a:rPr lang="zh-CN" altLang="zh-CN" dirty="0"/>
              <a:t>命令。启动项目后，在浏览器中访问</a:t>
            </a:r>
            <a:r>
              <a:rPr lang="en-US" altLang="zh-CN" dirty="0"/>
              <a:t>http://localhost:8080</a:t>
            </a:r>
            <a:r>
              <a:rPr lang="zh-CN" altLang="zh-CN" dirty="0"/>
              <a:t>，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如下图所示。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384035" y="2977112"/>
            <a:ext cx="3989778" cy="3566602"/>
            <a:chOff x="2543092" y="2497742"/>
            <a:chExt cx="4057816" cy="3679870"/>
          </a:xfrm>
        </p:grpSpPr>
        <p:pic>
          <p:nvPicPr>
            <p:cNvPr id="16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092" y="2497742"/>
              <a:ext cx="4057816" cy="331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248834" y="58082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任务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插件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32701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中使用了一套基于插件的架构，将部分核心功能插件添加到脚手架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中，为开发者暴露可拓展的</a:t>
            </a:r>
            <a:r>
              <a:rPr lang="en-US" altLang="zh-CN" dirty="0"/>
              <a:t>API</a:t>
            </a:r>
            <a:r>
              <a:rPr lang="zh-CN" altLang="zh-CN" dirty="0"/>
              <a:t>以供开发者对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的功能进行灵活的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 smtClean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插件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1861" y="1713723"/>
            <a:ext cx="788849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以新创建项目的</a:t>
            </a:r>
            <a:r>
              <a:rPr lang="en-US" altLang="zh-CN" dirty="0"/>
              <a:t> </a:t>
            </a:r>
            <a:r>
              <a:rPr lang="en-US" altLang="zh-CN" dirty="0" err="1"/>
              <a:t>package.json</a:t>
            </a:r>
            <a:r>
              <a:rPr lang="zh-CN" altLang="zh-CN" dirty="0"/>
              <a:t>文件为例，就会发现依赖都是以</a:t>
            </a:r>
            <a:r>
              <a:rPr lang="en-US" altLang="zh-CN" dirty="0"/>
              <a:t> @</a:t>
            </a:r>
            <a:r>
              <a:rPr lang="en-US" altLang="zh-CN" dirty="0" err="1"/>
              <a:t>vue</a:t>
            </a:r>
            <a:r>
              <a:rPr lang="en-US" altLang="zh-CN" dirty="0"/>
              <a:t>/cli-plugin- </a:t>
            </a:r>
            <a:r>
              <a:rPr lang="zh-CN" altLang="zh-CN" dirty="0"/>
              <a:t>、插件名称等来命名。</a:t>
            </a:r>
            <a:r>
              <a:rPr lang="en-US" altLang="zh-CN" dirty="0" err="1"/>
              <a:t>package.json</a:t>
            </a:r>
            <a:r>
              <a:rPr lang="zh-CN" altLang="zh-CN" dirty="0"/>
              <a:t>示例代码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064922" y="2776902"/>
            <a:ext cx="5014156" cy="3605977"/>
            <a:chOff x="2064922" y="2776902"/>
            <a:chExt cx="5014156" cy="3605977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2064922" y="2966559"/>
              <a:ext cx="5014156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devDependencies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"@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/cli-plugin-babel": "^3.10.0",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"@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/cli-plugin-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eslint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"^3.10.0",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"@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/cli-service": "^3.10.0",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"babel-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eslint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"^10.0.1",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eslint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"^5.16.0",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eslint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-plugin-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"^5.0.0",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-template-compiler": "^2.6.10"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5"/>
            <p:cNvSpPr>
              <a:spLocks noChangeArrowheads="1"/>
            </p:cNvSpPr>
            <p:nvPr/>
          </p:nvSpPr>
          <p:spPr bwMode="auto">
            <a:xfrm>
              <a:off x="5314680" y="277690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 smtClean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插件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6" name="流程图: 过程 15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流程图: 可选过程 16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22" name="椭圆 21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对于</a:t>
            </a:r>
            <a:r>
              <a:rPr lang="en-US" altLang="zh-CN" dirty="0"/>
              <a:t>CLI</a:t>
            </a:r>
            <a:r>
              <a:rPr lang="zh-CN" altLang="zh-CN" dirty="0"/>
              <a:t>类型的插件，需要以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zh-CN" altLang="zh-CN" dirty="0"/>
              <a:t>为前缀。例如，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</a:t>
            </a:r>
            <a:r>
              <a:rPr lang="en-US" altLang="zh-CN" dirty="0" err="1"/>
              <a:t>eslint</a:t>
            </a:r>
            <a:r>
              <a:rPr lang="zh-CN" altLang="zh-CN" dirty="0"/>
              <a:t>解析为完整的包名是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/cli-plugin-</a:t>
            </a:r>
            <a:r>
              <a:rPr lang="en-US" altLang="zh-CN" dirty="0" err="1"/>
              <a:t>eslint</a:t>
            </a:r>
            <a:r>
              <a:rPr lang="zh-CN" altLang="zh-CN" dirty="0"/>
              <a:t>，然后从</a:t>
            </a:r>
            <a:r>
              <a:rPr lang="en-US" altLang="zh-CN" dirty="0" err="1"/>
              <a:t>npm</a:t>
            </a:r>
            <a:r>
              <a:rPr lang="zh-CN" altLang="zh-CN" dirty="0"/>
              <a:t>安装它，调用它的生成器。该命令等价于</a:t>
            </a:r>
            <a:r>
              <a:rPr lang="en-US" altLang="zh-CN" dirty="0" err="1"/>
              <a:t>vue</a:t>
            </a:r>
            <a:r>
              <a:rPr lang="en-US" altLang="zh-CN" dirty="0"/>
              <a:t> add @</a:t>
            </a:r>
            <a:r>
              <a:rPr lang="en-US" altLang="zh-CN" dirty="0" err="1"/>
              <a:t>vue</a:t>
            </a:r>
            <a:r>
              <a:rPr lang="en-US" altLang="zh-CN" dirty="0"/>
              <a:t>/cli-plugin-</a:t>
            </a:r>
            <a:r>
              <a:rPr lang="en-US" altLang="zh-CN" dirty="0" err="1"/>
              <a:t>eslint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 smtClean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插件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1861" y="1777521"/>
            <a:ext cx="81011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上述代码中，以“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/cli-plugin-</a:t>
            </a:r>
            <a:r>
              <a:rPr lang="zh-CN" altLang="zh-CN" dirty="0"/>
              <a:t>”开头的表示内置插件。另外，使用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zh-CN" altLang="zh-CN" dirty="0"/>
              <a:t>命令也可以在</a:t>
            </a:r>
            <a:r>
              <a:rPr lang="en-US" altLang="zh-CN" dirty="0"/>
              <a:t>GUI</a:t>
            </a:r>
            <a:r>
              <a:rPr lang="zh-CN" altLang="zh-CN" dirty="0"/>
              <a:t>中进行插件的安装和</a:t>
            </a:r>
            <a:r>
              <a:rPr lang="zh-CN" altLang="zh-CN" dirty="0" smtClean="0"/>
              <a:t>管理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1861" y="2965549"/>
            <a:ext cx="81011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/>
              <a:t>CLI</a:t>
            </a:r>
            <a:r>
              <a:rPr lang="zh-CN" altLang="zh-CN" dirty="0"/>
              <a:t>插件可以预先设定好，使用脚手架进行项目创建时进行预设配置</a:t>
            </a:r>
            <a:r>
              <a:rPr lang="zh-CN" altLang="zh-CN" dirty="0" smtClean="0"/>
              <a:t>选择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假如</a:t>
            </a:r>
            <a:r>
              <a:rPr lang="zh-CN" altLang="zh-CN" dirty="0"/>
              <a:t>项目创建时没有预选安装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</a:t>
            </a:r>
            <a:r>
              <a:rPr lang="en-US" altLang="zh-CN" dirty="0" err="1"/>
              <a:t>eslint</a:t>
            </a:r>
            <a:r>
              <a:rPr lang="zh-CN" altLang="zh-CN" dirty="0"/>
              <a:t>插件，可以通过</a:t>
            </a:r>
            <a:r>
              <a:rPr lang="en-US" altLang="zh-CN" dirty="0" err="1"/>
              <a:t>vue</a:t>
            </a:r>
            <a:r>
              <a:rPr lang="en-US" altLang="zh-CN" dirty="0"/>
              <a:t> add</a:t>
            </a:r>
            <a:r>
              <a:rPr lang="zh-CN" altLang="zh-CN" dirty="0"/>
              <a:t>命令去安装。</a:t>
            </a:r>
            <a:r>
              <a:rPr lang="en-US" altLang="zh-CN" dirty="0" err="1"/>
              <a:t>vue</a:t>
            </a:r>
            <a:r>
              <a:rPr lang="en-US" altLang="zh-CN" dirty="0"/>
              <a:t> add</a:t>
            </a:r>
            <a:r>
              <a:rPr lang="zh-CN" altLang="zh-CN" dirty="0"/>
              <a:t>用来安装和调用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插件，但是普通</a:t>
            </a:r>
            <a:r>
              <a:rPr lang="en-US" altLang="zh-CN" dirty="0" err="1"/>
              <a:t>npm</a:t>
            </a:r>
            <a:r>
              <a:rPr lang="zh-CN" altLang="zh-CN" dirty="0"/>
              <a:t>包还是要用</a:t>
            </a:r>
            <a:r>
              <a:rPr lang="en-US" altLang="zh-CN" dirty="0" err="1"/>
              <a:t>npm</a:t>
            </a:r>
            <a:r>
              <a:rPr lang="zh-CN" altLang="zh-CN" dirty="0"/>
              <a:t>来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711325" y="1271588"/>
            <a:ext cx="4524375" cy="952500"/>
            <a:chOff x="1711325" y="1271588"/>
            <a:chExt cx="4524375" cy="952500"/>
          </a:xfrm>
        </p:grpSpPr>
        <p:sp>
          <p:nvSpPr>
            <p:cNvPr id="7183" name="TextBox 126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9863" y="1784350"/>
              <a:ext cx="3525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  <a:endPara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4" name="4.1"/>
            <p:cNvGrpSpPr/>
            <p:nvPr/>
          </p:nvGrpSpPr>
          <p:grpSpPr bwMode="auto">
            <a:xfrm>
              <a:off x="1711325" y="1271588"/>
              <a:ext cx="4411663" cy="952500"/>
              <a:chOff x="1711765" y="1263328"/>
              <a:chExt cx="4411519" cy="952284"/>
            </a:xfrm>
          </p:grpSpPr>
          <p:grpSp>
            <p:nvGrpSpPr>
              <p:cNvPr id="7185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7188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7.4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4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7187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23390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环境变量和模式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2751138" y="2846388"/>
            <a:ext cx="4956175" cy="954087"/>
            <a:chOff x="2751138" y="2846388"/>
            <a:chExt cx="4956175" cy="954087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15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16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20313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静态资源管理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19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22" name="圆角矩形 21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7.5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23" name="圆角矩形 22"/>
                  <p:cNvSpPr/>
                  <p:nvPr/>
                </p:nvSpPr>
                <p:spPr>
                  <a:xfrm>
                    <a:off x="1960838" y="1347494"/>
                    <a:ext cx="1189471" cy="1584417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0" name="圆角矩形 5"/>
                <p:cNvSpPr/>
                <p:nvPr/>
              </p:nvSpPr>
              <p:spPr>
                <a:xfrm>
                  <a:off x="1867541" y="2060307"/>
                  <a:ext cx="1294218" cy="9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安装插件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32701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在项目目录下，使用</a:t>
            </a:r>
            <a:r>
              <a:rPr lang="en-US" altLang="zh-CN" dirty="0" err="1"/>
              <a:t>vue</a:t>
            </a:r>
            <a:r>
              <a:rPr lang="en-US" altLang="zh-CN" dirty="0"/>
              <a:t> add</a:t>
            </a:r>
            <a:r>
              <a:rPr lang="zh-CN" altLang="zh-CN" dirty="0"/>
              <a:t>指令可以安装插件。例如，为项目安装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插件和</a:t>
            </a:r>
            <a:r>
              <a:rPr lang="en-US" altLang="zh-CN" dirty="0" err="1"/>
              <a:t>vuex</a:t>
            </a:r>
            <a:r>
              <a:rPr lang="zh-CN" altLang="zh-CN" dirty="0"/>
              <a:t>插件，具体命令如下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617838" y="3083522"/>
            <a:ext cx="4335855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安装插件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32701"/>
            <a:ext cx="78558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 add</a:t>
            </a:r>
            <a:r>
              <a:rPr lang="zh-CN" altLang="zh-CN" dirty="0"/>
              <a:t>还可以安装第三方插件。第三方插件的名称中不带“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</a:t>
            </a:r>
            <a:r>
              <a:rPr lang="zh-CN" altLang="zh-CN" dirty="0"/>
              <a:t>”前缀。在命名时，以</a:t>
            </a:r>
            <a:r>
              <a:rPr lang="en-US" altLang="zh-CN" dirty="0"/>
              <a:t>@</a:t>
            </a:r>
            <a:r>
              <a:rPr lang="zh-CN" altLang="zh-CN" dirty="0"/>
              <a:t>开头的包名称为</a:t>
            </a:r>
            <a:r>
              <a:rPr lang="en-US" altLang="zh-CN" dirty="0"/>
              <a:t>scope</a:t>
            </a:r>
            <a:r>
              <a:rPr lang="zh-CN" altLang="zh-CN" dirty="0"/>
              <a:t>范围包，不以</a:t>
            </a:r>
            <a:r>
              <a:rPr lang="en-US" altLang="zh-CN" dirty="0"/>
              <a:t>@</a:t>
            </a:r>
            <a:r>
              <a:rPr lang="zh-CN" altLang="zh-CN" dirty="0"/>
              <a:t>开头的包的名称为</a:t>
            </a:r>
            <a:r>
              <a:rPr lang="en-US" altLang="zh-CN" dirty="0" err="1"/>
              <a:t>unscoped</a:t>
            </a:r>
            <a:r>
              <a:rPr lang="zh-CN" altLang="zh-CN" dirty="0"/>
              <a:t>非范围包，第三方插件就是属于</a:t>
            </a:r>
            <a:r>
              <a:rPr lang="en-US" altLang="zh-CN" dirty="0" err="1"/>
              <a:t>unscoped</a:t>
            </a:r>
            <a:r>
              <a:rPr lang="zh-CN" altLang="zh-CN" dirty="0"/>
              <a:t>的</a:t>
            </a:r>
            <a:r>
              <a:rPr lang="zh-CN" altLang="zh-CN" dirty="0" smtClean="0"/>
              <a:t>包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安装插件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32701"/>
            <a:ext cx="8344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接下来演示第三方插件</a:t>
            </a:r>
            <a:r>
              <a:rPr lang="en-US" altLang="zh-CN" dirty="0" err="1"/>
              <a:t>vuetify</a:t>
            </a:r>
            <a:r>
              <a:rPr lang="zh-CN" altLang="zh-CN" dirty="0"/>
              <a:t>（一个</a:t>
            </a:r>
            <a:r>
              <a:rPr lang="en-US" altLang="zh-CN" dirty="0"/>
              <a:t>UI</a:t>
            </a:r>
            <a:r>
              <a:rPr lang="zh-CN" altLang="zh-CN" dirty="0"/>
              <a:t>库，不属于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类型的插件）的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427336" y="2668103"/>
            <a:ext cx="4335855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vuetify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vuetify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3494919"/>
            <a:ext cx="82067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执行</a:t>
            </a:r>
            <a:r>
              <a:rPr lang="zh-CN" altLang="zh-CN" dirty="0"/>
              <a:t>上述命令之后，程序会提示安装选项，使用默认值即可</a:t>
            </a:r>
            <a:r>
              <a:rPr lang="zh-CN" altLang="zh-CN" dirty="0" smtClean="0"/>
              <a:t>。安装</a:t>
            </a:r>
            <a:r>
              <a:rPr lang="zh-CN" altLang="zh-CN" dirty="0"/>
              <a:t>完成后，会在</a:t>
            </a:r>
            <a:r>
              <a:rPr lang="en-US" altLang="zh-CN" dirty="0" err="1"/>
              <a:t>src</a:t>
            </a:r>
            <a:r>
              <a:rPr lang="zh-CN" altLang="zh-CN" dirty="0"/>
              <a:t>目录里创建一个</a:t>
            </a:r>
            <a:r>
              <a:rPr lang="en-US" altLang="zh-CN" dirty="0"/>
              <a:t>plugins</a:t>
            </a:r>
            <a:r>
              <a:rPr lang="zh-CN" altLang="zh-CN" dirty="0"/>
              <a:t>目录，里面会自动生成关于插件的</a:t>
            </a:r>
            <a:r>
              <a:rPr lang="zh-CN" altLang="zh-CN" dirty="0" smtClean="0"/>
              <a:t>配置文件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安装插件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32701"/>
            <a:ext cx="8344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打开</a:t>
            </a:r>
            <a:r>
              <a:rPr lang="en-US" altLang="zh-CN" dirty="0"/>
              <a:t>plugins\vuetify.js</a:t>
            </a:r>
            <a:r>
              <a:rPr lang="zh-CN" altLang="zh-CN" dirty="0"/>
              <a:t>文件，示例代码如下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037958" y="2616587"/>
            <a:ext cx="4554228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Vuetify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vuetify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Vuetify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Vuetify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icons: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iconfont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'mdi',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插件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安装插件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3" name="流程图: 过程 12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流程图: 可选过程 13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5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6" name="椭圆 15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在使用</a:t>
            </a:r>
            <a:r>
              <a:rPr lang="en-US" altLang="zh-CN" dirty="0" err="1"/>
              <a:t>git</a:t>
            </a:r>
            <a:r>
              <a:rPr lang="zh-CN" altLang="zh-CN" dirty="0"/>
              <a:t>进行代码管理时，推荐在运行</a:t>
            </a:r>
            <a:r>
              <a:rPr lang="en-US" altLang="zh-CN" dirty="0" err="1"/>
              <a:t>vue</a:t>
            </a:r>
            <a:r>
              <a:rPr lang="en-US" altLang="zh-CN" dirty="0"/>
              <a:t> add</a:t>
            </a:r>
            <a:r>
              <a:rPr lang="zh-CN" altLang="zh-CN" dirty="0"/>
              <a:t>之前将项目的最新状态提交，因为该命令可能调用插件的文件生成器，并且很有可能更改现有的文件。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0756"/>
            <a:ext cx="4703762" cy="3636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CLI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27038" y="1893708"/>
            <a:ext cx="855747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项目中需要使用</a:t>
            </a: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  <a:r>
              <a:rPr lang="zh-CN" altLang="zh-CN" dirty="0"/>
              <a:t>指令来启动项目</a:t>
            </a:r>
            <a:r>
              <a:rPr lang="zh-CN" altLang="zh-CN" dirty="0" smtClean="0"/>
              <a:t>，其中</a:t>
            </a:r>
            <a:r>
              <a:rPr lang="zh-CN" altLang="zh-CN" dirty="0"/>
              <a:t>的</a:t>
            </a:r>
            <a:r>
              <a:rPr lang="en-US" altLang="zh-CN" dirty="0"/>
              <a:t>serve</a:t>
            </a:r>
            <a:r>
              <a:rPr lang="zh-CN" altLang="zh-CN" dirty="0"/>
              <a:t>的内容指的就是</a:t>
            </a:r>
            <a:r>
              <a:rPr lang="en-US" altLang="zh-CN" dirty="0" err="1"/>
              <a:t>vue</a:t>
            </a:r>
            <a:r>
              <a:rPr lang="en-US" altLang="zh-CN" dirty="0"/>
              <a:t>-cli-service</a:t>
            </a:r>
            <a:r>
              <a:rPr lang="zh-CN" altLang="zh-CN" dirty="0"/>
              <a:t>（</a:t>
            </a:r>
            <a:r>
              <a:rPr lang="en-US" altLang="zh-CN" dirty="0"/>
              <a:t>CLI</a:t>
            </a:r>
            <a:r>
              <a:rPr lang="zh-CN" altLang="zh-CN" dirty="0"/>
              <a:t>服务）命令</a:t>
            </a:r>
            <a:r>
              <a:rPr lang="zh-CN" altLang="zh-CN" dirty="0" smtClean="0"/>
              <a:t>，项目</a:t>
            </a:r>
            <a:r>
              <a:rPr lang="zh-CN" altLang="zh-CN" dirty="0"/>
              <a:t>的启动需要借助于</a:t>
            </a:r>
            <a:r>
              <a:rPr lang="en-US" altLang="zh-CN" dirty="0" err="1"/>
              <a:t>vue</a:t>
            </a:r>
            <a:r>
              <a:rPr lang="en-US" altLang="zh-CN" dirty="0"/>
              <a:t>-cli-service</a:t>
            </a:r>
            <a:r>
              <a:rPr lang="zh-CN" altLang="zh-CN" dirty="0"/>
              <a:t>来</a:t>
            </a:r>
            <a:r>
              <a:rPr lang="zh-CN" altLang="zh-CN" dirty="0" smtClean="0"/>
              <a:t>完成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27038" y="1893708"/>
            <a:ext cx="76218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新建项目后，可以在</a:t>
            </a:r>
            <a:r>
              <a:rPr lang="en-US" altLang="zh-CN" dirty="0" err="1"/>
              <a:t>package.json</a:t>
            </a:r>
            <a:r>
              <a:rPr lang="zh-CN" altLang="zh-CN" dirty="0"/>
              <a:t>的</a:t>
            </a:r>
            <a:r>
              <a:rPr lang="en-US" altLang="zh-CN" dirty="0"/>
              <a:t>script</a:t>
            </a:r>
            <a:r>
              <a:rPr lang="zh-CN" altLang="zh-CN" dirty="0"/>
              <a:t>字段里面找到如下代码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2037958" y="2616587"/>
            <a:ext cx="4554228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scripts":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"serve":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serve",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"build":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build",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"lint":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lint"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579437" y="4555378"/>
            <a:ext cx="81286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上述代码中，</a:t>
            </a:r>
            <a:r>
              <a:rPr lang="en-US" altLang="zh-CN" dirty="0"/>
              <a:t>scripts</a:t>
            </a:r>
            <a:r>
              <a:rPr lang="zh-CN" altLang="zh-CN" dirty="0"/>
              <a:t>中包含了</a:t>
            </a:r>
            <a:r>
              <a:rPr lang="en-US" altLang="zh-CN" dirty="0"/>
              <a:t>serve</a:t>
            </a:r>
            <a:r>
              <a:rPr lang="zh-CN" altLang="zh-CN" dirty="0"/>
              <a:t>、</a:t>
            </a:r>
            <a:r>
              <a:rPr lang="en-US" altLang="zh-CN" dirty="0"/>
              <a:t>build</a:t>
            </a:r>
            <a:r>
              <a:rPr lang="zh-CN" altLang="zh-CN" dirty="0"/>
              <a:t>和</a:t>
            </a:r>
            <a:r>
              <a:rPr lang="en-US" altLang="zh-CN" dirty="0"/>
              <a:t>lint</a:t>
            </a:r>
            <a:r>
              <a:rPr lang="zh-CN" altLang="zh-CN" dirty="0"/>
              <a:t>，当执行</a:t>
            </a: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  <a:r>
              <a:rPr lang="zh-CN" altLang="zh-CN" dirty="0"/>
              <a:t>时，实际执行的</a:t>
            </a:r>
            <a:r>
              <a:rPr lang="zh-CN" altLang="zh-CN" dirty="0" smtClean="0"/>
              <a:t>就是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-cli-service </a:t>
            </a:r>
            <a:r>
              <a:rPr lang="en-US" altLang="zh-CN" dirty="0"/>
              <a:t>serve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27038" y="1893708"/>
            <a:ext cx="76218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在项目目录下使用</a:t>
            </a:r>
            <a:r>
              <a:rPr lang="en-US" altLang="zh-CN" dirty="0" err="1"/>
              <a:t>npx</a:t>
            </a:r>
            <a:r>
              <a:rPr lang="zh-CN" altLang="zh-CN" dirty="0"/>
              <a:t>命令可以运行</a:t>
            </a:r>
            <a:r>
              <a:rPr lang="en-US" altLang="zh-CN" dirty="0" err="1"/>
              <a:t>vue</a:t>
            </a:r>
            <a:r>
              <a:rPr lang="en-US" altLang="zh-CN" dirty="0"/>
              <a:t>-cli-service</a:t>
            </a:r>
            <a:r>
              <a:rPr lang="zh-CN" altLang="zh-CN" dirty="0"/>
              <a:t>，如下所示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2027325" y="2584688"/>
            <a:ext cx="4554228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npx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434974" y="3141257"/>
            <a:ext cx="83581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运行</a:t>
            </a:r>
            <a:r>
              <a:rPr lang="en-US" altLang="zh-CN" dirty="0" err="1"/>
              <a:t>vue</a:t>
            </a:r>
            <a:r>
              <a:rPr lang="en-US" altLang="zh-CN" dirty="0"/>
              <a:t>-cli-service</a:t>
            </a:r>
            <a:r>
              <a:rPr lang="zh-CN" altLang="zh-CN" dirty="0"/>
              <a:t>后，程序会在控制台中输出可用选项的帮助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，如下所示。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131479" y="3830932"/>
            <a:ext cx="7225702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&lt;command&gt; [options]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serve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server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build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build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production 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用于生产环境的包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inspect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inspect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lint	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fix source files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lint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并修复源文件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27038" y="1872442"/>
            <a:ext cx="76218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rgbClr val="1369B2"/>
                </a:solidFill>
              </a:rPr>
              <a:t>vue</a:t>
            </a:r>
            <a:r>
              <a:rPr lang="en-US" altLang="zh-CN" b="1" dirty="0">
                <a:solidFill>
                  <a:srgbClr val="1369B2"/>
                </a:solidFill>
              </a:rPr>
              <a:t>-cli-service serve</a:t>
            </a:r>
            <a:r>
              <a:rPr lang="zh-CN" altLang="zh-CN" dirty="0"/>
              <a:t>命令的用法及包含的选项如下所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758826" y="2512440"/>
            <a:ext cx="5131099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npx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help serve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serve [options]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--open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在服务器启动时打开浏览器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--copy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在服务器启动时将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复制到剪切版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--mode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指定环境模式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--host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host (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0.0.0.0)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--port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port (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--https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https (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CLI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27038" y="1734213"/>
            <a:ext cx="76218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rgbClr val="1369B2"/>
                </a:solidFill>
              </a:rPr>
              <a:t>vue</a:t>
            </a:r>
            <a:r>
              <a:rPr lang="en-US" altLang="zh-CN" b="1" dirty="0">
                <a:solidFill>
                  <a:srgbClr val="1369B2"/>
                </a:solidFill>
              </a:rPr>
              <a:t>-cli-service build</a:t>
            </a:r>
            <a:r>
              <a:rPr lang="zh-CN" altLang="zh-CN" dirty="0"/>
              <a:t>命令的用法及包含的选项如下所示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758826" y="2331679"/>
            <a:ext cx="6151797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build [options] [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entry|pattern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--mode		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环境模式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指定输出目录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--modern     	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面向现代浏览器带自动回退地构建应用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--target     	 app | lib |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wc-async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--name       	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库或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Components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模式下的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--no-clean	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在构建项目之前不清除目标目录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--report     	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report.html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以帮助分析包内容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--report-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report.json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以帮助分析包内容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--watch     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监听文件变化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7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.1 </a:t>
            </a:r>
            <a:r>
              <a:rPr lang="en-US" altLang="zh-CN" sz="2800" b="1" kern="0" dirty="0" err="1" smtClean="0">
                <a:solidFill>
                  <a:srgbClr val="1369B2"/>
                </a:solidFill>
              </a:rPr>
              <a:t>Vue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CLI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脚手架工具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13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5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安装前注意事项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1250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9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1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全局安装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/cli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5" name="任意多边形 14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5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07" name="TextBox 218"/>
            <p:cNvSpPr txBox="1">
              <a:spLocks noChangeArrowheads="1"/>
            </p:cNvSpPr>
            <p:nvPr/>
          </p:nvSpPr>
          <p:spPr bwMode="auto">
            <a:xfrm>
              <a:off x="3076575" y="3977164"/>
              <a:ext cx="509587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create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创建项目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111250" y="4556125"/>
            <a:ext cx="7043738" cy="547688"/>
            <a:chOff x="1111250" y="4556125"/>
            <a:chExt cx="7043738" cy="547688"/>
          </a:xfrm>
        </p:grpSpPr>
        <p:sp>
          <p:nvSpPr>
            <p:cNvPr id="23" name="任意多边形 22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4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5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6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GUI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创建项目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7.3 CLI</a:t>
            </a:r>
            <a:r>
              <a:rPr lang="zh-CN" altLang="en-US" dirty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配置文件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642816" y="1814759"/>
            <a:ext cx="7858367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vue-cli3</a:t>
            </a:r>
            <a:r>
              <a:rPr lang="zh-CN" altLang="zh-CN" dirty="0"/>
              <a:t>引入了全局配置文件的功能，如果项目的根目录中存在</a:t>
            </a:r>
            <a:r>
              <a:rPr lang="en-US" altLang="zh-CN" dirty="0"/>
              <a:t>vue.config.js</a:t>
            </a:r>
            <a:r>
              <a:rPr lang="zh-CN" altLang="zh-CN" dirty="0"/>
              <a:t>文件，就会被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/cli-service</a:t>
            </a:r>
            <a:r>
              <a:rPr lang="zh-CN" altLang="zh-CN" dirty="0"/>
              <a:t>模块自动加载</a:t>
            </a:r>
            <a:r>
              <a:rPr lang="zh-CN" altLang="zh-CN" dirty="0" smtClean="0"/>
              <a:t>。因此</a:t>
            </a:r>
            <a:r>
              <a:rPr lang="zh-CN" altLang="zh-CN" dirty="0"/>
              <a:t>，</a:t>
            </a:r>
            <a:r>
              <a:rPr lang="en-US" altLang="zh-CN" dirty="0"/>
              <a:t>vue.config.js</a:t>
            </a:r>
            <a:r>
              <a:rPr lang="zh-CN" altLang="zh-CN" dirty="0"/>
              <a:t>是一个可选的</a:t>
            </a:r>
            <a:r>
              <a:rPr lang="zh-CN" altLang="zh-CN" dirty="0" smtClean="0"/>
              <a:t>配置文件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配置文件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27038" y="1734213"/>
            <a:ext cx="819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下面演示</a:t>
            </a:r>
            <a:r>
              <a:rPr lang="en-US" altLang="zh-CN" dirty="0"/>
              <a:t>vue.config.js</a:t>
            </a:r>
            <a:r>
              <a:rPr lang="zh-CN" altLang="zh-CN" dirty="0"/>
              <a:t>的简单使用，详细配置说明请参考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官方文档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53965" y="2331679"/>
            <a:ext cx="7369323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'/',	  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outputDir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  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构建输出目录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lintOnSave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true,	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是否开启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eslint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保存检测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，有效值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true,false,'error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runtimecompiler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false,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运行时版本是否需要编译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() =&gt; {},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//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configureWebpack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()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{}, //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vueLoader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{},                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//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… 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紧接下一页内容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配置文件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47635" y="2172184"/>
            <a:ext cx="7815890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productionSourceMap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true,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生产环境是否生成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sourceMap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配置高于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chainWebpack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loader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parallel: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().length &gt; 1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构建时开启多进程处理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false,        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是否启用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{},            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//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插件相关配置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{…},   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相关配置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pluginOptions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  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第三方插件配置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配置文件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7355" y="1904365"/>
            <a:ext cx="80721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下面我们通过</a:t>
            </a:r>
            <a:r>
              <a:rPr lang="zh-CN" altLang="en-US" dirty="0" smtClean="0"/>
              <a:t>案例</a:t>
            </a:r>
            <a:r>
              <a:rPr lang="zh-CN" altLang="zh-CN" dirty="0" smtClean="0"/>
              <a:t>演示</a:t>
            </a:r>
            <a:r>
              <a:rPr lang="zh-CN" altLang="zh-CN" dirty="0"/>
              <a:t>如何配置</a:t>
            </a:r>
            <a:r>
              <a:rPr lang="en-US" altLang="zh-CN" dirty="0" err="1"/>
              <a:t>devServer</a:t>
            </a:r>
            <a:r>
              <a:rPr lang="zh-CN" altLang="zh-CN" dirty="0"/>
              <a:t>的</a:t>
            </a:r>
            <a:r>
              <a:rPr lang="en-US" altLang="zh-CN" dirty="0"/>
              <a:t>before</a:t>
            </a:r>
            <a:r>
              <a:rPr lang="zh-CN" altLang="zh-CN" dirty="0"/>
              <a:t>函数请求本地接口数据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11495" y="2514645"/>
            <a:ext cx="85828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在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好的</a:t>
            </a:r>
            <a:r>
              <a:rPr lang="en-US" altLang="zh-CN" dirty="0" smtClean="0"/>
              <a:t>hello-</a:t>
            </a:r>
            <a:r>
              <a:rPr lang="en-US" altLang="zh-CN" dirty="0" err="1" smtClean="0"/>
              <a:t>vue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data</a:t>
            </a:r>
            <a:r>
              <a:rPr lang="zh-CN" altLang="zh-CN" dirty="0"/>
              <a:t>目录，然后在</a:t>
            </a:r>
            <a:r>
              <a:rPr lang="en-US" altLang="zh-CN" dirty="0"/>
              <a:t>data</a:t>
            </a:r>
            <a:r>
              <a:rPr lang="zh-CN" altLang="zh-CN" dirty="0"/>
              <a:t>目录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新建</a:t>
            </a:r>
            <a:r>
              <a:rPr lang="en-US" altLang="zh-CN" dirty="0" err="1" smtClean="0"/>
              <a:t>goods.json</a:t>
            </a:r>
            <a:r>
              <a:rPr lang="zh-CN" altLang="zh-CN" dirty="0"/>
              <a:t>文件，存放一些测试数据，具体代码如下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配置文件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7784" y="1474789"/>
            <a:ext cx="4029640" cy="5081492"/>
            <a:chOff x="2137259" y="1429816"/>
            <a:chExt cx="4029640" cy="5081492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2137259" y="1617661"/>
              <a:ext cx="4029640" cy="489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last_id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0,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"list": [{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order_id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"1",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"foods": [{}],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"taken": false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{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order_id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": "1",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"foods": [{}],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"taken": true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}]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4091495" y="1429816"/>
              <a:ext cx="1419398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 smtClean="0"/>
                <a:t>goods.json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配置文件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27038" y="1734213"/>
            <a:ext cx="819596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hello-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项目目录下，新建</a:t>
            </a:r>
            <a:r>
              <a:rPr lang="en-US" altLang="zh-CN" dirty="0" smtClean="0"/>
              <a:t>vue.config.js</a:t>
            </a:r>
            <a:r>
              <a:rPr lang="zh-CN" altLang="zh-CN" dirty="0"/>
              <a:t>文件，具体代码如下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53965" y="2331679"/>
            <a:ext cx="7369323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= require('./data/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goods.json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goods.json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port: 8081,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修改端口号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open: true,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自动启动浏览器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before: app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请求接口地址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http://localhost:8081/api/goods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/goods',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res)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res.json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(goods)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配置文件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27038" y="1734213"/>
            <a:ext cx="81959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执行</a:t>
            </a: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，</a:t>
            </a:r>
            <a:r>
              <a:rPr lang="zh-CN" altLang="zh-CN" dirty="0"/>
              <a:t>浏览器中访问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localhost:8081/api/goods</a:t>
            </a:r>
            <a:r>
              <a:rPr lang="zh-CN" altLang="en-US" dirty="0" smtClean="0"/>
              <a:t>，</a:t>
            </a:r>
            <a:r>
              <a:rPr lang="zh-CN" altLang="zh-CN" dirty="0"/>
              <a:t>运行结果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193602" y="3046726"/>
            <a:ext cx="6642299" cy="2256107"/>
            <a:chOff x="1193602" y="3046726"/>
            <a:chExt cx="6642299" cy="2256107"/>
          </a:xfrm>
        </p:grpSpPr>
        <p:pic>
          <p:nvPicPr>
            <p:cNvPr id="921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602" y="3046726"/>
              <a:ext cx="6642299" cy="179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729921" y="493350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本地数据请求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7.3 CLI</a:t>
            </a:r>
            <a:r>
              <a:rPr lang="zh-CN" altLang="en-US" dirty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配置多页应用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3419" y="1878557"/>
            <a:ext cx="82259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脚手架创建的</a:t>
            </a:r>
            <a:r>
              <a:rPr lang="en-US" altLang="zh-CN" dirty="0" err="1"/>
              <a:t>Vue</a:t>
            </a:r>
            <a:r>
              <a:rPr lang="zh-CN" altLang="zh-CN" dirty="0"/>
              <a:t>项目一般都是</a:t>
            </a:r>
            <a:r>
              <a:rPr lang="en-US" altLang="zh-CN" dirty="0"/>
              <a:t>SPA</a:t>
            </a:r>
            <a:r>
              <a:rPr lang="zh-CN" altLang="zh-CN" dirty="0"/>
              <a:t>单页面应用，但是在一些特殊的场景下，如一套系统的管理端和客户端分为不同的页面应用，或者一个程序中可以访问不同的页面，但是这个页面之间有共用的部分，像这类多个页面模块之间相互独立的情况，就需要构建多页面应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7.3 CLI</a:t>
            </a:r>
            <a:r>
              <a:rPr lang="zh-CN" altLang="en-US" dirty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配置多页应用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69900" y="1754505"/>
            <a:ext cx="83788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下面我们来对比一下单页应用（</a:t>
            </a:r>
            <a:r>
              <a:rPr lang="en-US" altLang="zh-CN" dirty="0"/>
              <a:t>SPA</a:t>
            </a:r>
            <a:r>
              <a:rPr lang="zh-CN" altLang="zh-CN" dirty="0"/>
              <a:t>）和多页应用（</a:t>
            </a:r>
            <a:r>
              <a:rPr lang="en-US" altLang="zh-CN" dirty="0"/>
              <a:t>MPA</a:t>
            </a:r>
            <a:r>
              <a:rPr lang="zh-CN" altLang="zh-CN" dirty="0"/>
              <a:t>）的</a:t>
            </a:r>
            <a:r>
              <a:rPr lang="zh-CN" altLang="zh-CN" dirty="0" smtClean="0"/>
              <a:t>区别</a:t>
            </a:r>
            <a:r>
              <a:rPr lang="zh-CN" altLang="en-US" dirty="0" smtClean="0"/>
              <a:t>，见下表。</a:t>
            </a: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8181" y="2374804"/>
          <a:ext cx="7767638" cy="3937852"/>
        </p:xfrm>
        <a:graphic>
          <a:graphicData uri="http://schemas.openxmlformats.org/drawingml/2006/table">
            <a:tbl>
              <a:tblPr firstRow="1" bandRow="1"/>
              <a:tblGrid>
                <a:gridCol w="1693512"/>
                <a:gridCol w="3564603"/>
                <a:gridCol w="2509523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对比项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单页应用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多页应用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721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应用结构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一个外壳页面和多个组件构成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由多个完整页面构成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3578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跳转方式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页面片段之间的跳转是把一个页面片段删除或隐藏，加载另一个页面片段并显示出来。这是片段之间的模拟跳转，并没有打开新页面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页面之间的跳转是从一个页面跳转到另一个页面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跳转后公共资源是否重新加载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否，局部刷新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33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是，整页刷新</a:t>
                      </a:r>
                      <a:endParaRPr lang="zh-CN" altLang="zh-CN" sz="14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73456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页面间数据传递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所以传递数据比较容易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33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依赖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URL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ookie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localStorage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，实现起来麻烦</a:t>
                      </a:r>
                      <a:endParaRPr lang="zh-CN" altLang="zh-CN" sz="14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8040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用户体验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页面片段间的切换快，用户体验好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页面间切换加载慢，不流畅，用户体验差，特别是在移动设备上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SEO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需要单独方案做，有些麻烦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可以直接做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适用的范围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对体验要求高的应用，特别是移动应用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需要对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SEO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友好的网站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427038" y="1808644"/>
            <a:ext cx="767497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下面我们通过</a:t>
            </a:r>
            <a:r>
              <a:rPr lang="zh-CN" altLang="en-US" dirty="0" smtClean="0"/>
              <a:t>案例的方式学习多页面应用在项目中的使用。</a:t>
            </a:r>
            <a:endParaRPr lang="en-US" altLang="zh-CN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11495" y="2212949"/>
            <a:ext cx="8582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在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好的</a:t>
            </a:r>
            <a:r>
              <a:rPr lang="en-US" altLang="zh-CN" dirty="0" smtClean="0"/>
              <a:t>hello-</a:t>
            </a:r>
            <a:r>
              <a:rPr lang="en-US" altLang="zh-CN" dirty="0" err="1" smtClean="0"/>
              <a:t>vue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新建</a:t>
            </a:r>
            <a:r>
              <a:rPr lang="en-US" altLang="zh-CN" dirty="0"/>
              <a:t>vue.config.js</a:t>
            </a:r>
            <a:r>
              <a:rPr lang="zh-CN" altLang="zh-CN" dirty="0"/>
              <a:t>文件，具体代码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699283" y="2859688"/>
            <a:ext cx="7870559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pages: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index: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entry: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/index/main.js',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页面的入口文件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template: 'public/index.html',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页面的模板文件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filename: 'index.html' // build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生成的文件名称  例：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/index.html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subpage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/subpage/main.js'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输出文件名会默认的输出为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subpage.html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7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.2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插件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42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4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8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0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安装插件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11495" y="1834133"/>
            <a:ext cx="858283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执行如下命令，为项目安装</a:t>
            </a:r>
            <a:r>
              <a:rPr lang="en-US" altLang="zh-CN" dirty="0"/>
              <a:t>router</a:t>
            </a:r>
            <a:r>
              <a:rPr lang="zh-CN" altLang="zh-CN" dirty="0"/>
              <a:t>和</a:t>
            </a:r>
            <a:r>
              <a:rPr lang="en-US" altLang="zh-CN" dirty="0" err="1"/>
              <a:t>vuex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326065" y="2615129"/>
            <a:ext cx="2937052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router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34975" y="3659818"/>
            <a:ext cx="7674971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在安装</a:t>
            </a:r>
            <a:r>
              <a:rPr lang="en-US" altLang="zh-CN" dirty="0"/>
              <a:t>router</a:t>
            </a:r>
            <a:r>
              <a:rPr lang="zh-CN" altLang="zh-CN" dirty="0"/>
              <a:t>时，程序会询问是否开启</a:t>
            </a:r>
            <a:r>
              <a:rPr lang="en-US" altLang="zh-CN" dirty="0"/>
              <a:t>history</a:t>
            </a:r>
            <a:r>
              <a:rPr lang="zh-CN" altLang="zh-CN" dirty="0"/>
              <a:t>模式，选择否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11495" y="1834133"/>
            <a:ext cx="858283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创建多页面应用相关的文件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975" y="2394261"/>
            <a:ext cx="8177397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目录下创建</a:t>
            </a:r>
            <a:r>
              <a:rPr lang="en-US" altLang="zh-CN" dirty="0"/>
              <a:t>index</a:t>
            </a:r>
            <a:r>
              <a:rPr lang="zh-CN" altLang="zh-CN" dirty="0"/>
              <a:t>目录，把</a:t>
            </a:r>
            <a:r>
              <a:rPr lang="en-US" altLang="zh-CN" dirty="0"/>
              <a:t>assets</a:t>
            </a:r>
            <a:r>
              <a:rPr lang="zh-CN" altLang="zh-CN" dirty="0"/>
              <a:t>、</a:t>
            </a:r>
            <a:r>
              <a:rPr lang="en-US" altLang="zh-CN" dirty="0"/>
              <a:t>views</a:t>
            </a:r>
            <a:r>
              <a:rPr lang="zh-CN" altLang="zh-CN" dirty="0"/>
              <a:t>、</a:t>
            </a:r>
            <a:r>
              <a:rPr lang="en-US" altLang="zh-CN" dirty="0" err="1"/>
              <a:t>App.vue</a:t>
            </a:r>
            <a:r>
              <a:rPr lang="zh-CN" altLang="zh-CN" dirty="0"/>
              <a:t>、</a:t>
            </a:r>
            <a:r>
              <a:rPr lang="en-US" altLang="zh-CN" dirty="0"/>
              <a:t>main.js</a:t>
            </a:r>
            <a:r>
              <a:rPr lang="zh-CN" altLang="zh-CN" dirty="0"/>
              <a:t>、</a:t>
            </a:r>
            <a:r>
              <a:rPr lang="en-US" altLang="zh-CN" dirty="0" smtClean="0"/>
              <a:t>router</a:t>
            </a:r>
            <a:r>
              <a:rPr lang="zh-CN" altLang="zh-CN" dirty="0" smtClean="0"/>
              <a:t>移动</a:t>
            </a:r>
            <a:r>
              <a:rPr lang="zh-CN" altLang="zh-CN" dirty="0"/>
              <a:t>到</a:t>
            </a:r>
            <a:r>
              <a:rPr lang="en-US" altLang="zh-CN" dirty="0"/>
              <a:t>index</a:t>
            </a:r>
            <a:r>
              <a:rPr lang="zh-CN" altLang="zh-CN" dirty="0"/>
              <a:t>目录中。此时</a:t>
            </a:r>
            <a:r>
              <a:rPr lang="en-US" altLang="zh-CN" dirty="0"/>
              <a:t>index</a:t>
            </a:r>
            <a:r>
              <a:rPr lang="zh-CN" altLang="zh-CN" dirty="0"/>
              <a:t>的文件结构如下所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assets</a:t>
            </a:r>
            <a:r>
              <a:rPr lang="zh-CN" altLang="zh-CN" dirty="0"/>
              <a:t>：存放图片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views</a:t>
            </a:r>
            <a:r>
              <a:rPr lang="zh-CN" altLang="zh-CN" dirty="0"/>
              <a:t>：存放</a:t>
            </a:r>
            <a:r>
              <a:rPr lang="en-US" altLang="zh-CN" dirty="0" err="1"/>
              <a:t>About.vue</a:t>
            </a:r>
            <a:r>
              <a:rPr lang="zh-CN" altLang="zh-CN" dirty="0"/>
              <a:t>、</a:t>
            </a:r>
            <a:r>
              <a:rPr lang="en-US" altLang="zh-CN" dirty="0" err="1" smtClean="0"/>
              <a:t>Home.vue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App.vue</a:t>
            </a:r>
            <a:r>
              <a:rPr lang="zh-CN" altLang="zh-CN" dirty="0"/>
              <a:t>：页面渲染</a:t>
            </a:r>
            <a:r>
              <a:rPr lang="zh-CN" altLang="zh-CN" dirty="0" smtClean="0"/>
              <a:t>组件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main.js</a:t>
            </a:r>
            <a:r>
              <a:rPr lang="zh-CN" altLang="zh-CN" dirty="0"/>
              <a:t>：页面主入口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router</a:t>
            </a:r>
            <a:r>
              <a:rPr lang="zh-CN" altLang="zh-CN" dirty="0"/>
              <a:t>：存放路由文件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11495" y="1876665"/>
            <a:ext cx="858283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\index\main.js</a:t>
            </a:r>
            <a:r>
              <a:rPr lang="zh-CN" altLang="zh-CN" dirty="0"/>
              <a:t>文件，将</a:t>
            </a:r>
            <a:r>
              <a:rPr lang="en-US" altLang="zh-CN" dirty="0"/>
              <a:t>store</a:t>
            </a:r>
            <a:r>
              <a:rPr lang="zh-CN" altLang="zh-CN" dirty="0"/>
              <a:t>的路径改为上级目录，如下所示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326065" y="2647028"/>
            <a:ext cx="2937052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from '../store'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381867" y="3283707"/>
            <a:ext cx="858283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\subpage</a:t>
            </a:r>
            <a:r>
              <a:rPr lang="zh-CN" altLang="zh-CN" dirty="0"/>
              <a:t>目录，把</a:t>
            </a:r>
            <a:r>
              <a:rPr lang="en-US" altLang="zh-CN" dirty="0" err="1"/>
              <a:t>src</a:t>
            </a:r>
            <a:r>
              <a:rPr lang="en-US" altLang="zh-CN" dirty="0"/>
              <a:t>\index</a:t>
            </a:r>
            <a:r>
              <a:rPr lang="zh-CN" altLang="zh-CN" dirty="0"/>
              <a:t>目录下的文件复制到</a:t>
            </a:r>
            <a:r>
              <a:rPr lang="en-US" altLang="zh-CN" dirty="0"/>
              <a:t>subpage</a:t>
            </a:r>
            <a:r>
              <a:rPr lang="zh-CN" altLang="zh-CN" dirty="0"/>
              <a:t>目录中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34975" y="1870852"/>
            <a:ext cx="8582839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zh-CN" dirty="0"/>
              <a:t>修改</a:t>
            </a:r>
            <a:r>
              <a:rPr lang="en-US" altLang="zh-CN" dirty="0" err="1"/>
              <a:t>src\</a:t>
            </a:r>
            <a:r>
              <a:rPr lang="en-US" altLang="zh-CN" dirty="0"/>
              <a:t>store\index.js</a:t>
            </a:r>
            <a:r>
              <a:rPr lang="zh-CN" altLang="zh-CN" dirty="0"/>
              <a:t>文件，存放</a:t>
            </a:r>
            <a:r>
              <a:rPr lang="en-US" altLang="zh-CN" dirty="0"/>
              <a:t>tip</a:t>
            </a:r>
            <a:r>
              <a:rPr lang="zh-CN" altLang="zh-CN" dirty="0"/>
              <a:t>数据，示例代码如下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177210" y="2529584"/>
            <a:ext cx="4659526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Vuex.Store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state: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tip: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页面测试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mutations: {},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actions: {}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34975" y="1870852"/>
            <a:ext cx="858283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7"/>
            </a:pPr>
            <a:r>
              <a:rPr lang="zh-CN" altLang="zh-CN" dirty="0"/>
              <a:t>修改</a:t>
            </a:r>
            <a:r>
              <a:rPr lang="en-US" altLang="zh-CN" dirty="0"/>
              <a:t>index/views/</a:t>
            </a:r>
            <a:r>
              <a:rPr lang="en-US" altLang="zh-CN" dirty="0" err="1"/>
              <a:t>Home.vue</a:t>
            </a:r>
            <a:r>
              <a:rPr lang="zh-CN" altLang="zh-CN" dirty="0"/>
              <a:t>文件中的</a:t>
            </a:r>
            <a:r>
              <a:rPr lang="en-US" altLang="zh-CN" dirty="0"/>
              <a:t>JavaScript</a:t>
            </a:r>
            <a:r>
              <a:rPr lang="zh-CN" altLang="zh-CN" dirty="0"/>
              <a:t>代码，具体代码如下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76275" y="2598420"/>
            <a:ext cx="7482205" cy="37846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'@/components/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'home',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components: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mounted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window.console.log('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这个是默认页面的主页：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+ this.$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store.state.tip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34975" y="1870852"/>
            <a:ext cx="858283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8"/>
            </a:pPr>
            <a:r>
              <a:rPr lang="zh-CN" altLang="zh-CN" dirty="0"/>
              <a:t>修改</a:t>
            </a:r>
            <a:r>
              <a:rPr lang="en-US" altLang="zh-CN" dirty="0"/>
              <a:t>subpage/views/</a:t>
            </a:r>
            <a:r>
              <a:rPr lang="en-US" altLang="zh-CN" dirty="0" err="1"/>
              <a:t>Home.vue</a:t>
            </a:r>
            <a:r>
              <a:rPr lang="zh-CN" altLang="zh-CN" dirty="0"/>
              <a:t>文件中的</a:t>
            </a:r>
            <a:r>
              <a:rPr lang="en-US" altLang="zh-CN" dirty="0"/>
              <a:t>JavaScript</a:t>
            </a:r>
            <a:r>
              <a:rPr lang="zh-CN" altLang="zh-CN" dirty="0"/>
              <a:t>代码，示例代码如下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721360" y="2620010"/>
            <a:ext cx="7861935" cy="37846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'@/components/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'home',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components: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mounted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window.console.log('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这个是多页面测试的主页：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+ this.$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store.state.tip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34975" y="1870852"/>
            <a:ext cx="858283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9"/>
            </a:pPr>
            <a:r>
              <a:rPr lang="zh-CN" altLang="zh-CN" dirty="0"/>
              <a:t>执行</a:t>
            </a: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  <a:r>
              <a:rPr lang="zh-CN" altLang="zh-CN" dirty="0"/>
              <a:t>命令启动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，</a:t>
            </a:r>
            <a:r>
              <a:rPr lang="zh-CN" altLang="zh-CN" dirty="0"/>
              <a:t>在浏览器中访问</a:t>
            </a:r>
            <a:r>
              <a:rPr lang="en-US" altLang="zh-CN" dirty="0"/>
              <a:t>http://localhost:8080</a:t>
            </a:r>
            <a:r>
              <a:rPr lang="zh-CN" altLang="zh-CN" dirty="0"/>
              <a:t>，运行结果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657350" y="3071181"/>
            <a:ext cx="5866811" cy="2746929"/>
            <a:chOff x="2224566" y="3177510"/>
            <a:chExt cx="5388345" cy="2541887"/>
          </a:xfrm>
        </p:grpSpPr>
        <p:pic>
          <p:nvPicPr>
            <p:cNvPr id="10242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566" y="3177510"/>
              <a:ext cx="5388345" cy="213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091909" y="5377633"/>
              <a:ext cx="1653654" cy="341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默认页面的主页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7.3 CLI</a:t>
            </a:r>
            <a:r>
              <a:rPr lang="zh-CN" altLang="en-US" dirty="0" smtClean="0">
                <a:cs typeface="Times New Roman" panose="02020603050405020304" pitchFamily="18" charset="0"/>
              </a:rPr>
              <a:t>服务和配置文件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2"/>
            <a:chOff x="-3176" y="1265272"/>
            <a:chExt cx="5141914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配置多页应用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34975" y="1870852"/>
            <a:ext cx="8582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10"/>
            </a:pPr>
            <a:r>
              <a:rPr lang="zh-CN" altLang="zh-CN" dirty="0"/>
              <a:t>打开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localhost:8080/subpage.html</a:t>
            </a:r>
            <a:r>
              <a:rPr lang="zh-CN" altLang="zh-CN" dirty="0" smtClean="0"/>
              <a:t>，</a:t>
            </a:r>
            <a:r>
              <a:rPr lang="zh-CN" altLang="zh-CN" dirty="0"/>
              <a:t>运行结果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465407" y="2655400"/>
            <a:ext cx="6250692" cy="2907513"/>
            <a:chOff x="1465407" y="2804262"/>
            <a:chExt cx="6250692" cy="2907513"/>
          </a:xfrm>
        </p:grpSpPr>
        <p:sp>
          <p:nvSpPr>
            <p:cNvPr id="3" name="TextBox 2"/>
            <p:cNvSpPr txBox="1"/>
            <p:nvPr/>
          </p:nvSpPr>
          <p:spPr>
            <a:xfrm>
              <a:off x="3805922" y="53424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多</a:t>
              </a:r>
              <a:r>
                <a:rPr lang="zh-CN" altLang="en-US" dirty="0" smtClean="0"/>
                <a:t>页面的主页</a:t>
              </a:r>
              <a:endParaRPr lang="zh-CN" altLang="en-US" dirty="0"/>
            </a:p>
          </p:txBody>
        </p:sp>
        <p:pic>
          <p:nvPicPr>
            <p:cNvPr id="11266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407" y="2804262"/>
              <a:ext cx="6250692" cy="247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环境变量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27038" y="1893708"/>
            <a:ext cx="84192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一个项目的开发过程中，一般都会经历本地开发、代码测试、开发自测、测试环境、预上线环境，最后才能发布线上正式版本。在这个过程中，每个环境可能都会有所差异，如服务器地址、接口地址等，在各个环境之间切换时，需要不同的配置参数。所以为了方便管理，在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中可以为不同的环境配置不同的环境</a:t>
            </a:r>
            <a:r>
              <a:rPr lang="zh-CN" altLang="zh-CN" dirty="0" smtClean="0"/>
              <a:t>变量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78"/>
            <a:chOff x="-3176" y="1265272"/>
            <a:chExt cx="5141914" cy="618045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8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环境变量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77564" y="1892593"/>
            <a:ext cx="80645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 CLI 3</a:t>
            </a:r>
            <a:r>
              <a:rPr lang="zh-CN" altLang="zh-CN" dirty="0"/>
              <a:t>构建的项目目录中，移除了</a:t>
            </a:r>
            <a:r>
              <a:rPr lang="en-US" altLang="zh-CN" dirty="0" err="1"/>
              <a:t>config</a:t>
            </a:r>
            <a:r>
              <a:rPr lang="zh-CN" altLang="zh-CN" dirty="0"/>
              <a:t>和</a:t>
            </a:r>
            <a:r>
              <a:rPr lang="en-US" altLang="zh-CN" dirty="0"/>
              <a:t>build</a:t>
            </a:r>
            <a:r>
              <a:rPr lang="zh-CN" altLang="zh-CN" dirty="0"/>
              <a:t>这两个配置文件，并在项目根目录中定义了</a:t>
            </a:r>
            <a:r>
              <a:rPr lang="en-US" altLang="zh-CN" dirty="0"/>
              <a:t>4</a:t>
            </a:r>
            <a:r>
              <a:rPr lang="zh-CN" altLang="zh-CN" dirty="0"/>
              <a:t>个文件，用来配置环境变量</a:t>
            </a:r>
            <a:r>
              <a:rPr lang="zh-CN" altLang="zh-CN" dirty="0" smtClean="0"/>
              <a:t>，具体如下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.</a:t>
            </a:r>
            <a:r>
              <a:rPr lang="en-US" altLang="zh-CN" dirty="0" err="1"/>
              <a:t>env</a:t>
            </a:r>
            <a:r>
              <a:rPr lang="zh-CN" altLang="zh-CN" dirty="0"/>
              <a:t>：将在所有的环境中被载入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.</a:t>
            </a:r>
            <a:r>
              <a:rPr lang="en-US" altLang="zh-CN" dirty="0" err="1"/>
              <a:t>env.local</a:t>
            </a:r>
            <a:r>
              <a:rPr lang="zh-CN" altLang="zh-CN" dirty="0"/>
              <a:t>：将在所有的环境中被载入</a:t>
            </a:r>
            <a:r>
              <a:rPr lang="zh-CN" altLang="zh-CN" dirty="0" smtClean="0"/>
              <a:t>，只</a:t>
            </a:r>
            <a:r>
              <a:rPr lang="zh-CN" altLang="zh-CN" dirty="0"/>
              <a:t>会在本地生效，会被</a:t>
            </a:r>
            <a:r>
              <a:rPr lang="en-US" altLang="zh-CN" dirty="0" err="1"/>
              <a:t>git</a:t>
            </a:r>
            <a:r>
              <a:rPr lang="zh-CN" altLang="zh-CN" dirty="0"/>
              <a:t>忽略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.</a:t>
            </a:r>
            <a:r>
              <a:rPr lang="en-US" altLang="zh-CN" dirty="0" err="1"/>
              <a:t>env</a:t>
            </a:r>
            <a:r>
              <a:rPr lang="en-US" altLang="zh-CN" dirty="0"/>
              <a:t>.[mode]</a:t>
            </a:r>
            <a:r>
              <a:rPr lang="zh-CN" altLang="zh-CN" dirty="0"/>
              <a:t>：只在指定的模式下被载入。如</a:t>
            </a:r>
            <a:r>
              <a:rPr lang="en-US" altLang="zh-CN" dirty="0"/>
              <a:t>.</a:t>
            </a:r>
            <a:r>
              <a:rPr lang="en-US" altLang="zh-CN" dirty="0" err="1"/>
              <a:t>env.development</a:t>
            </a:r>
            <a:r>
              <a:rPr lang="zh-CN" altLang="zh-CN" dirty="0"/>
              <a:t>用来配置开发环境的配置。关于模式具体会在下一节中讲解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.</a:t>
            </a:r>
            <a:r>
              <a:rPr lang="en-US" altLang="zh-CN" dirty="0" err="1"/>
              <a:t>env</a:t>
            </a:r>
            <a:r>
              <a:rPr lang="en-US" altLang="zh-CN" dirty="0"/>
              <a:t>.[mode].local</a:t>
            </a:r>
            <a:r>
              <a:rPr lang="zh-CN" altLang="zh-CN" dirty="0"/>
              <a:t>：只在指定的模式下被载入，与</a:t>
            </a:r>
            <a:r>
              <a:rPr lang="en-US" altLang="zh-CN" dirty="0"/>
              <a:t>.</a:t>
            </a:r>
            <a:r>
              <a:rPr lang="en-US" altLang="zh-CN" dirty="0" err="1"/>
              <a:t>env</a:t>
            </a:r>
            <a:r>
              <a:rPr lang="en-US" altLang="zh-CN" dirty="0"/>
              <a:t>.[mode]</a:t>
            </a:r>
            <a:r>
              <a:rPr lang="zh-CN" altLang="zh-CN" dirty="0"/>
              <a:t>的区别是，只会在本地生效，会被</a:t>
            </a:r>
            <a:r>
              <a:rPr lang="en-US" altLang="zh-CN" dirty="0" err="1"/>
              <a:t>git</a:t>
            </a:r>
            <a:r>
              <a:rPr lang="zh-CN" altLang="zh-CN" dirty="0" smtClean="0"/>
              <a:t>忽略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7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.3 CLI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服务和配置文件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配置文件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8" name="任意多边形 17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配置多页应用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78"/>
            <a:chOff x="-3176" y="1265272"/>
            <a:chExt cx="5141914" cy="618045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8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环境变量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0" name="流程图: 过程 9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流程图: 可选过程 10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2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3" name="椭圆 12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env.development</a:t>
            </a:r>
            <a:r>
              <a:rPr lang="zh-CN" altLang="zh-CN" dirty="0"/>
              <a:t>比一般的环境文件（例如</a:t>
            </a:r>
            <a:r>
              <a:rPr lang="en-US" altLang="zh-CN" dirty="0"/>
              <a:t> .</a:t>
            </a:r>
            <a:r>
              <a:rPr lang="en-US" altLang="zh-CN" dirty="0" err="1"/>
              <a:t>env</a:t>
            </a:r>
            <a:r>
              <a:rPr lang="zh-CN" altLang="zh-CN" dirty="0"/>
              <a:t>）拥有更高的优先级。除此之外，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启动时已经存在的环境变量拥有最高优先级，并不会被</a:t>
            </a:r>
            <a:r>
              <a:rPr lang="en-US" altLang="zh-CN" dirty="0"/>
              <a:t>.</a:t>
            </a:r>
            <a:r>
              <a:rPr lang="en-US" altLang="zh-CN" dirty="0" err="1"/>
              <a:t>env</a:t>
            </a:r>
            <a:r>
              <a:rPr lang="zh-CN" altLang="zh-CN" dirty="0"/>
              <a:t>文件覆</a:t>
            </a:r>
            <a:r>
              <a:rPr lang="zh-CN" altLang="zh-CN" dirty="0" smtClean="0"/>
              <a:t>写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78"/>
            <a:chOff x="-3176" y="1265272"/>
            <a:chExt cx="5141914" cy="618045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8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环境变量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434975" y="1870852"/>
            <a:ext cx="858283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下面演示如何在环境变量文件中编写配置，示例代码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2061385" y="2569970"/>
            <a:ext cx="3382485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='bar'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VUE_APP_SECRET='secret'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VUE_APP_URL='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78"/>
            <a:chOff x="-3176" y="1265272"/>
            <a:chExt cx="5141914" cy="618045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8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环境变量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5031" y="1903226"/>
            <a:ext cx="8528213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上述代码中，设置好</a:t>
            </a:r>
            <a:r>
              <a:rPr lang="zh-CN" altLang="zh-CN" dirty="0" smtClean="0"/>
              <a:t>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zh-CN" dirty="0" smtClean="0"/>
              <a:t>环境</a:t>
            </a:r>
            <a:r>
              <a:rPr lang="zh-CN" altLang="zh-CN" dirty="0"/>
              <a:t>变量，接下来就可以在项目中</a:t>
            </a:r>
            <a:r>
              <a:rPr lang="zh-CN" altLang="zh-CN" dirty="0" smtClean="0"/>
              <a:t>使用变量</a:t>
            </a:r>
            <a:r>
              <a:rPr lang="zh-CN" altLang="zh-CN" dirty="0"/>
              <a:t>了</a:t>
            </a:r>
            <a:r>
              <a:rPr lang="zh-CN" altLang="zh-CN" dirty="0" smtClean="0"/>
              <a:t>。需要注意的是，在</a:t>
            </a:r>
            <a:r>
              <a:rPr lang="zh-CN" altLang="zh-CN" dirty="0"/>
              <a:t>不同的地方使用，限制也</a:t>
            </a:r>
            <a:r>
              <a:rPr lang="zh-CN" altLang="zh-CN" dirty="0" smtClean="0"/>
              <a:t>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目录的代码中使用环境变量时，需要以</a:t>
            </a:r>
            <a:r>
              <a:rPr lang="en-US" altLang="zh-CN" dirty="0"/>
              <a:t>VUE_APP_</a:t>
            </a:r>
            <a:r>
              <a:rPr lang="zh-CN" altLang="zh-CN" dirty="0"/>
              <a:t>开头，例如，在</a:t>
            </a:r>
            <a:r>
              <a:rPr lang="en-US" altLang="zh-CN" dirty="0"/>
              <a:t>main.js</a:t>
            </a:r>
            <a:r>
              <a:rPr lang="zh-CN" altLang="zh-CN" dirty="0"/>
              <a:t>中控制台输出</a:t>
            </a:r>
            <a:r>
              <a:rPr lang="en-US" altLang="zh-CN" dirty="0"/>
              <a:t>console.log(</a:t>
            </a:r>
            <a:r>
              <a:rPr lang="en-US" altLang="zh-CN" dirty="0" err="1"/>
              <a:t>process.env.VUE_APP_URL</a:t>
            </a:r>
            <a:r>
              <a:rPr lang="en-US" altLang="zh-CN" dirty="0"/>
              <a:t>)</a:t>
            </a:r>
            <a:r>
              <a:rPr lang="zh-CN" altLang="zh-CN" dirty="0"/>
              <a:t>，结果为</a:t>
            </a:r>
            <a:r>
              <a:rPr lang="en-US" altLang="zh-CN" dirty="0" err="1"/>
              <a:t>urlApp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webpack</a:t>
            </a:r>
            <a:r>
              <a:rPr lang="zh-CN" altLang="zh-CN" dirty="0"/>
              <a:t>配置中使用，可以直接通过</a:t>
            </a:r>
            <a:r>
              <a:rPr lang="en-US" altLang="zh-CN" dirty="0" err="1"/>
              <a:t>process.env.XX</a:t>
            </a:r>
            <a:r>
              <a:rPr lang="zh-CN" altLang="zh-CN" dirty="0"/>
              <a:t>来使</a:t>
            </a:r>
            <a:r>
              <a:rPr lang="zh-CN" altLang="zh-CN" dirty="0" smtClean="0"/>
              <a:t>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2"/>
            <a:chOff x="-3176" y="1265272"/>
            <a:chExt cx="5141914" cy="62867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9459" y="1903226"/>
            <a:ext cx="74862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默认情况下，一个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项目有</a:t>
            </a:r>
            <a:r>
              <a:rPr lang="en-US" altLang="zh-CN" dirty="0"/>
              <a:t>3</a:t>
            </a:r>
            <a:r>
              <a:rPr lang="zh-CN" altLang="zh-CN" dirty="0"/>
              <a:t>种模式，具体如下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development</a:t>
            </a:r>
            <a:r>
              <a:rPr lang="zh-CN" altLang="zh-CN" dirty="0"/>
              <a:t>：用于</a:t>
            </a:r>
            <a:r>
              <a:rPr lang="en-US" altLang="zh-CN" dirty="0" err="1"/>
              <a:t>vue</a:t>
            </a:r>
            <a:r>
              <a:rPr lang="en-US" altLang="zh-CN" dirty="0"/>
              <a:t>-cli-service serve</a:t>
            </a:r>
            <a:r>
              <a:rPr lang="zh-CN" altLang="zh-CN" dirty="0"/>
              <a:t>，即开发环境使用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production</a:t>
            </a:r>
            <a:r>
              <a:rPr lang="zh-CN" altLang="zh-CN" dirty="0"/>
              <a:t>：用于</a:t>
            </a:r>
            <a:r>
              <a:rPr lang="en-US" altLang="zh-CN" dirty="0" err="1"/>
              <a:t>vue</a:t>
            </a:r>
            <a:r>
              <a:rPr lang="en-US" altLang="zh-CN" dirty="0"/>
              <a:t>-cli-service build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-cli-service test:e2e</a:t>
            </a:r>
            <a:r>
              <a:rPr lang="zh-CN" altLang="zh-CN" dirty="0"/>
              <a:t>，即正式环境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test</a:t>
            </a:r>
            <a:r>
              <a:rPr lang="zh-CN" altLang="zh-CN" dirty="0"/>
              <a:t>：用于</a:t>
            </a:r>
            <a:r>
              <a:rPr lang="en-US" altLang="zh-CN" dirty="0" err="1"/>
              <a:t>vue</a:t>
            </a:r>
            <a:r>
              <a:rPr lang="en-US" altLang="zh-CN" dirty="0"/>
              <a:t>-cli-service </a:t>
            </a:r>
            <a:r>
              <a:rPr lang="en-US" altLang="zh-CN" dirty="0" err="1"/>
              <a:t>test:unit</a:t>
            </a:r>
            <a:r>
              <a:rPr lang="zh-CN" altLang="zh-CN" dirty="0"/>
              <a:t>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2"/>
            <a:chOff x="-3176" y="1265272"/>
            <a:chExt cx="5141914" cy="62867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434975" y="1870852"/>
            <a:ext cx="8582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下面演示如何配置一个自定义的模式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370267" y="3023566"/>
            <a:ext cx="6838068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scripts":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"serve":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serve",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"build":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build",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"lint":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lint",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"stage":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build --mode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stage"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34976" y="2377235"/>
            <a:ext cx="8421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 smtClean="0"/>
              <a:t>打开</a:t>
            </a:r>
            <a:r>
              <a:rPr lang="en-US" altLang="zh-CN" dirty="0" err="1"/>
              <a:t>package.json</a:t>
            </a:r>
            <a:r>
              <a:rPr lang="zh-CN" altLang="zh-CN" dirty="0"/>
              <a:t>文件，找到</a:t>
            </a:r>
            <a:r>
              <a:rPr lang="en-US" altLang="zh-CN" dirty="0"/>
              <a:t>scripts</a:t>
            </a:r>
            <a:r>
              <a:rPr lang="zh-CN" altLang="zh-CN" dirty="0"/>
              <a:t>部分，通过“</a:t>
            </a:r>
            <a:r>
              <a:rPr lang="en-US" altLang="zh-CN" dirty="0"/>
              <a:t>--mode</a:t>
            </a:r>
            <a:r>
              <a:rPr lang="zh-CN" altLang="zh-CN" dirty="0"/>
              <a:t>”选项来修改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2"/>
            <a:chOff x="-3176" y="1265272"/>
            <a:chExt cx="5141914" cy="62867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34976" y="1866851"/>
            <a:ext cx="8421946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smtClean="0"/>
              <a:t>然后在</a:t>
            </a:r>
            <a:r>
              <a:rPr lang="zh-CN" altLang="zh-CN" dirty="0"/>
              <a:t>项目根目录下创建</a:t>
            </a:r>
            <a:r>
              <a:rPr lang="en-US" altLang="zh-CN" dirty="0"/>
              <a:t>.</a:t>
            </a:r>
            <a:r>
              <a:rPr lang="en-US" altLang="zh-CN" dirty="0" err="1"/>
              <a:t>env.stage</a:t>
            </a:r>
            <a:r>
              <a:rPr lang="zh-CN" altLang="zh-CN" dirty="0"/>
              <a:t>文件，具体代码如下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07110" y="2668064"/>
            <a:ext cx="7709564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下的运行环境为生产环境，通过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process.env.NODE_ENV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这个值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NODE_ENV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'production‘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项目变量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VUE_APP_CURRENTMODE=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'stage'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保存目录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outputDir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='stage'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2"/>
            <a:chOff x="-3176" y="1265272"/>
            <a:chExt cx="5141914" cy="62867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34976" y="1866851"/>
            <a:ext cx="8421946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然后在</a:t>
            </a:r>
            <a:r>
              <a:rPr lang="en-US" altLang="zh-CN" dirty="0"/>
              <a:t>vue.config.js</a:t>
            </a:r>
            <a:r>
              <a:rPr lang="zh-CN" altLang="zh-CN" dirty="0"/>
              <a:t>文件使用环境变量，指定输出目录为环境变量配置的</a:t>
            </a:r>
            <a:r>
              <a:rPr lang="en-US" altLang="zh-CN" dirty="0"/>
              <a:t>stage</a:t>
            </a:r>
            <a:r>
              <a:rPr lang="zh-CN" altLang="zh-CN" dirty="0"/>
              <a:t>目录，示例代码如下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072927" y="3130289"/>
            <a:ext cx="7167309" cy="124649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outputDir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process.env.outputDir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环境变量中的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outputDir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环境变量和模式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2"/>
            <a:chOff x="-3176" y="1265272"/>
            <a:chExt cx="5141914" cy="62867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34976" y="1866851"/>
            <a:ext cx="84219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保存上述代码，执行</a:t>
            </a:r>
            <a:r>
              <a:rPr lang="en-US" altLang="zh-CN" dirty="0" err="1"/>
              <a:t>npm</a:t>
            </a:r>
            <a:r>
              <a:rPr lang="en-US" altLang="zh-CN" dirty="0"/>
              <a:t> run stage</a:t>
            </a:r>
            <a:r>
              <a:rPr lang="zh-CN" altLang="zh-CN" dirty="0"/>
              <a:t>命令，就可以看到在项目根目录下生成了</a:t>
            </a:r>
            <a:r>
              <a:rPr lang="en-US" altLang="zh-CN" dirty="0"/>
              <a:t>stage</a:t>
            </a:r>
            <a:r>
              <a:rPr lang="zh-CN" altLang="zh-CN" dirty="0"/>
              <a:t>目录，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667254" y="2971487"/>
            <a:ext cx="4360865" cy="3174132"/>
            <a:chOff x="2667256" y="3067180"/>
            <a:chExt cx="4106241" cy="2997888"/>
          </a:xfrm>
        </p:grpSpPr>
        <p:pic>
          <p:nvPicPr>
            <p:cNvPr id="12290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256" y="3067180"/>
              <a:ext cx="4106241" cy="257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115082" y="569573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stage</a:t>
              </a:r>
              <a:r>
                <a:rPr lang="zh-CN" altLang="en-US" dirty="0" smtClean="0"/>
                <a:t>目录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373873" y="1308912"/>
            <a:ext cx="8568106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en-US" altLang="zh-CN" dirty="0"/>
              <a:t> CLI 2.x</a:t>
            </a:r>
            <a:r>
              <a:rPr lang="zh-CN" altLang="zh-CN" dirty="0"/>
              <a:t>中，</a:t>
            </a:r>
            <a:r>
              <a:rPr lang="en-US" altLang="zh-CN" dirty="0" err="1"/>
              <a:t>webpack</a:t>
            </a:r>
            <a:r>
              <a:rPr lang="zh-CN" altLang="zh-CN" dirty="0"/>
              <a:t>默认存放静态资源的目录是</a:t>
            </a:r>
            <a:r>
              <a:rPr lang="en-US" altLang="zh-CN" dirty="0"/>
              <a:t>static</a:t>
            </a:r>
            <a:r>
              <a:rPr lang="zh-CN" altLang="zh-CN" dirty="0"/>
              <a:t>目录，不会经过</a:t>
            </a:r>
            <a:r>
              <a:rPr lang="en-US" altLang="zh-CN" dirty="0" err="1"/>
              <a:t>webpack</a:t>
            </a:r>
            <a:r>
              <a:rPr lang="zh-CN" altLang="zh-CN" dirty="0"/>
              <a:t>的编译与压缩，在打包时会直接复制一份到</a:t>
            </a:r>
            <a:r>
              <a:rPr lang="en-US" altLang="zh-CN" dirty="0" err="1"/>
              <a:t>dist</a:t>
            </a:r>
            <a:r>
              <a:rPr lang="zh-CN" altLang="zh-CN" dirty="0"/>
              <a:t>目录。而</a:t>
            </a:r>
            <a:r>
              <a:rPr lang="en-US" altLang="zh-CN" dirty="0" err="1"/>
              <a:t>Vue</a:t>
            </a:r>
            <a:r>
              <a:rPr lang="en-US" altLang="zh-CN" dirty="0"/>
              <a:t> CLI 3.x</a:t>
            </a:r>
            <a:r>
              <a:rPr lang="zh-CN" altLang="zh-CN" dirty="0"/>
              <a:t>中，提供了</a:t>
            </a:r>
            <a:r>
              <a:rPr lang="en-US" altLang="zh-CN" dirty="0"/>
              <a:t>public</a:t>
            </a:r>
            <a:r>
              <a:rPr lang="zh-CN" altLang="zh-CN" dirty="0"/>
              <a:t>目录来代替</a:t>
            </a:r>
            <a:r>
              <a:rPr lang="en-US" altLang="zh-CN" dirty="0"/>
              <a:t>static</a:t>
            </a:r>
            <a:r>
              <a:rPr lang="zh-CN" altLang="zh-CN" dirty="0"/>
              <a:t>目录，对于静态资源的处理有如下两种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经过</a:t>
            </a:r>
            <a:r>
              <a:rPr lang="en-US" altLang="zh-CN" dirty="0" err="1"/>
              <a:t>webpack</a:t>
            </a:r>
            <a:r>
              <a:rPr lang="zh-CN" altLang="zh-CN" dirty="0"/>
              <a:t>处理：在</a:t>
            </a:r>
            <a:r>
              <a:rPr lang="en-US" altLang="zh-CN" dirty="0"/>
              <a:t>JavaScript</a:t>
            </a:r>
            <a:r>
              <a:rPr lang="zh-CN" altLang="zh-CN" dirty="0"/>
              <a:t>被导入或在</a:t>
            </a:r>
            <a:r>
              <a:rPr lang="en-US" altLang="zh-CN" dirty="0"/>
              <a:t>template/CSS</a:t>
            </a:r>
            <a:r>
              <a:rPr lang="zh-CN" altLang="zh-CN" dirty="0"/>
              <a:t>中通过相对路径被引用的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不经过</a:t>
            </a:r>
            <a:r>
              <a:rPr lang="en-US" altLang="zh-CN" dirty="0" err="1"/>
              <a:t>webpack</a:t>
            </a:r>
            <a:r>
              <a:rPr lang="zh-CN" altLang="zh-CN" dirty="0"/>
              <a:t>处理：存放在</a:t>
            </a:r>
            <a:r>
              <a:rPr lang="en-US" altLang="zh-CN" dirty="0"/>
              <a:t>public</a:t>
            </a:r>
            <a:r>
              <a:rPr lang="zh-CN" altLang="zh-CN" dirty="0"/>
              <a:t>目录下或通过绝对路径引用的资源，这类资源将会直接被复制一份，不做编译和压缩的处理</a:t>
            </a:r>
            <a:endParaRPr lang="en-US" altLang="zh-CN" dirty="0" smtClean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59105" y="1287780"/>
            <a:ext cx="8656955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静态资源的处理不仅和</a:t>
            </a:r>
            <a:r>
              <a:rPr lang="en-US" altLang="zh-CN" dirty="0"/>
              <a:t>public</a:t>
            </a:r>
            <a:r>
              <a:rPr lang="zh-CN" altLang="zh-CN" dirty="0"/>
              <a:t>目录有关，也和引入方式有关。根据引入路径的不同，有如下处理规则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</a:t>
            </a:r>
            <a:r>
              <a:rPr lang="en-US" altLang="zh-CN" dirty="0"/>
              <a:t>URL</a:t>
            </a:r>
            <a:r>
              <a:rPr lang="zh-CN" altLang="zh-CN" dirty="0"/>
              <a:t>是绝对路径，如</a:t>
            </a:r>
            <a:r>
              <a:rPr lang="en-US" altLang="zh-CN" dirty="0"/>
              <a:t>/images/logo.png</a:t>
            </a:r>
            <a:r>
              <a:rPr lang="zh-CN" altLang="zh-CN" dirty="0"/>
              <a:t>，会被保持不变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</a:t>
            </a:r>
            <a:r>
              <a:rPr lang="en-US" altLang="zh-CN" dirty="0"/>
              <a:t>URL</a:t>
            </a:r>
            <a:r>
              <a:rPr lang="zh-CN" altLang="zh-CN" dirty="0"/>
              <a:t>以</a:t>
            </a:r>
            <a:r>
              <a:rPr lang="en-US" altLang="zh-CN" dirty="0"/>
              <a:t>.</a:t>
            </a:r>
            <a:r>
              <a:rPr lang="zh-CN" altLang="zh-CN" dirty="0"/>
              <a:t>前缀开头，会被认为是相对模块请求，根据文档目录结构进行</a:t>
            </a:r>
            <a:r>
              <a:rPr lang="zh-CN" altLang="zh-CN" dirty="0" smtClean="0"/>
              <a:t>解析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</a:t>
            </a:r>
            <a:r>
              <a:rPr lang="en-US" altLang="zh-CN" dirty="0"/>
              <a:t>URL</a:t>
            </a:r>
            <a:r>
              <a:rPr lang="zh-CN" altLang="zh-CN" dirty="0"/>
              <a:t>以</a:t>
            </a:r>
            <a:r>
              <a:rPr lang="en-US" altLang="zh-CN" dirty="0"/>
              <a:t>~</a:t>
            </a:r>
            <a:r>
              <a:rPr lang="zh-CN" altLang="zh-CN" dirty="0"/>
              <a:t>前缀开头，其后的任何内容会被认为是模块请求，表示可以引用</a:t>
            </a:r>
            <a:r>
              <a:rPr lang="en-US" altLang="zh-CN" dirty="0" err="1"/>
              <a:t>node_modules</a:t>
            </a:r>
            <a:r>
              <a:rPr lang="zh-CN" altLang="zh-CN" dirty="0"/>
              <a:t>里的资源，如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="~some-</a:t>
            </a:r>
            <a:r>
              <a:rPr lang="en-US" altLang="zh-CN" dirty="0" err="1"/>
              <a:t>npm</a:t>
            </a:r>
            <a:r>
              <a:rPr lang="en-US" altLang="zh-CN" dirty="0"/>
              <a:t>-package/foo.png</a:t>
            </a:r>
            <a:r>
              <a:rPr lang="en-US" altLang="zh-CN" dirty="0" smtClean="0"/>
              <a:t>"&gt;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</a:t>
            </a:r>
            <a:r>
              <a:rPr lang="en-US" altLang="zh-CN" dirty="0"/>
              <a:t>URL</a:t>
            </a:r>
            <a:r>
              <a:rPr lang="zh-CN" altLang="zh-CN" dirty="0"/>
              <a:t>以</a:t>
            </a:r>
            <a:r>
              <a:rPr lang="en-US" altLang="zh-CN" dirty="0"/>
              <a:t>@</a:t>
            </a:r>
            <a:r>
              <a:rPr lang="zh-CN" altLang="zh-CN" dirty="0"/>
              <a:t>开始，会被认为是模块请求，因为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的默认别名</a:t>
            </a:r>
            <a:r>
              <a:rPr lang="en-US" altLang="zh-CN" dirty="0"/>
              <a:t>@</a:t>
            </a:r>
            <a:r>
              <a:rPr lang="zh-CN" altLang="zh-CN" dirty="0"/>
              <a:t>表示“</a:t>
            </a:r>
            <a:r>
              <a:rPr lang="en-US" altLang="zh-CN" dirty="0"/>
              <a:t>&lt;</a:t>
            </a:r>
            <a:r>
              <a:rPr lang="en-US" altLang="zh-CN" dirty="0" err="1"/>
              <a:t>projectRoot</a:t>
            </a:r>
            <a:r>
              <a:rPr lang="en-US" altLang="zh-CN" dirty="0"/>
              <a:t>&gt;/</a:t>
            </a:r>
            <a:r>
              <a:rPr lang="en-US" altLang="zh-CN" dirty="0" err="1"/>
              <a:t>src</a:t>
            </a:r>
            <a:r>
              <a:rPr lang="zh-CN" altLang="zh-CN" dirty="0"/>
              <a:t>”（仅作用于模板中）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7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环境变量和模式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环境变量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434975" y="1232872"/>
            <a:ext cx="8582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下面</a:t>
            </a:r>
            <a:r>
              <a:rPr lang="zh-CN" altLang="zh-CN" dirty="0"/>
              <a:t>针对相对路径引入静态资源和</a:t>
            </a:r>
            <a:r>
              <a:rPr lang="en-US" altLang="zh-CN" dirty="0"/>
              <a:t>public</a:t>
            </a:r>
            <a:r>
              <a:rPr lang="zh-CN" altLang="zh-CN" dirty="0"/>
              <a:t>目录引入静态资源分别进行讲解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434976" y="1739255"/>
            <a:ext cx="8421946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使用相对路径引入静态资源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75894" y="2382225"/>
            <a:ext cx="8568106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使用相对路径引入的静态资源文件，会被</a:t>
            </a:r>
            <a:r>
              <a:rPr lang="en-US" altLang="zh-CN" dirty="0" err="1"/>
              <a:t>webpack</a:t>
            </a:r>
            <a:r>
              <a:rPr lang="zh-CN" altLang="zh-CN" dirty="0"/>
              <a:t>解析为模块依赖。所有的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zh-CN" dirty="0"/>
              <a:t>文件经过vue-loader的解析，会把代码分隔成多个片段。其中，</a:t>
            </a:r>
            <a:r>
              <a:t>template标签中的内容会被vue-html-loader解析为Vue的渲染函数，最终生成js文件，而css-loader用于将css文件打包到js中，常配合style-loader一起使用，将css文件打包并插入到页面中。这种方式类似于Vue CLI 2.x版本中的assets目录。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75894" y="1290742"/>
            <a:ext cx="81853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例如，</a:t>
            </a:r>
            <a:r>
              <a:rPr lang="en-US" altLang="zh-CN" dirty="0"/>
              <a:t>CSS</a:t>
            </a:r>
            <a:r>
              <a:rPr lang="zh-CN" altLang="zh-CN" dirty="0"/>
              <a:t>背景图</a:t>
            </a:r>
            <a:r>
              <a:rPr lang="en-US" altLang="zh-CN" dirty="0"/>
              <a:t>background: </a:t>
            </a:r>
            <a:r>
              <a:rPr lang="en-US" altLang="zh-CN" dirty="0" err="1"/>
              <a:t>url</a:t>
            </a:r>
            <a:r>
              <a:rPr lang="en-US" altLang="zh-CN" dirty="0"/>
              <a:t>(./logo.png)</a:t>
            </a:r>
            <a:r>
              <a:rPr lang="zh-CN" altLang="zh-CN" dirty="0"/>
              <a:t>会被转换成</a:t>
            </a:r>
            <a:r>
              <a:rPr lang="en-US" altLang="zh-CN" dirty="0"/>
              <a:t> require</a:t>
            </a:r>
            <a:r>
              <a:rPr lang="en-US" altLang="zh-CN" dirty="0" smtClean="0"/>
              <a:t>(‘./logo.png’)</a:t>
            </a:r>
            <a:r>
              <a:rPr lang="zh-CN" altLang="zh-CN" dirty="0"/>
              <a:t>。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 smtClean="0"/>
              <a:t>=“./logo.png”&gt;</a:t>
            </a:r>
            <a:r>
              <a:rPr lang="zh-CN" altLang="zh-CN" dirty="0"/>
              <a:t>会被编译成如下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084906" y="2662458"/>
            <a:ext cx="7167309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createElement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require('./logo.png') }})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60953" y="1288752"/>
            <a:ext cx="805774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将静态资源作为模块依赖导入，它们会被</a:t>
            </a:r>
            <a:r>
              <a:rPr lang="en-US" altLang="zh-CN" dirty="0" err="1"/>
              <a:t>webpack</a:t>
            </a:r>
            <a:r>
              <a:rPr lang="zh-CN" altLang="zh-CN" dirty="0"/>
              <a:t>处理，并具有如下优势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脚本和样式表会被压缩并且打包在一起，从而避免额外的网络请求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如果文件丢失，会直接在编译时报错，而不是到了用户端才产生</a:t>
            </a:r>
            <a:r>
              <a:rPr lang="en-US" altLang="zh-CN" dirty="0"/>
              <a:t>404</a:t>
            </a:r>
            <a:r>
              <a:rPr lang="zh-CN" altLang="zh-CN" dirty="0"/>
              <a:t>错误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最终生成的文件名包含了内容哈希，因此浏览器会缓存它们的最新</a:t>
            </a:r>
            <a:r>
              <a:rPr lang="zh-CN" altLang="zh-CN" dirty="0" smtClean="0"/>
              <a:t>版本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434976" y="1282036"/>
            <a:ext cx="8421946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en-US" altLang="zh-CN" dirty="0"/>
              <a:t>public</a:t>
            </a:r>
            <a:r>
              <a:rPr lang="zh-CN" altLang="zh-CN" dirty="0"/>
              <a:t>目录引入静态资源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75894" y="1925006"/>
            <a:ext cx="82810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保存在</a:t>
            </a:r>
            <a:r>
              <a:rPr lang="en-US" altLang="zh-CN" dirty="0"/>
              <a:t>public</a:t>
            </a:r>
            <a:r>
              <a:rPr lang="zh-CN" altLang="zh-CN" dirty="0"/>
              <a:t>目录下的静态资源不会经过</a:t>
            </a:r>
            <a:r>
              <a:rPr lang="en-US" altLang="zh-CN" dirty="0" err="1"/>
              <a:t>webpack</a:t>
            </a:r>
            <a:r>
              <a:rPr lang="zh-CN" altLang="zh-CN" dirty="0"/>
              <a:t>处理，会直接被简单复制，类似于</a:t>
            </a:r>
            <a:r>
              <a:rPr lang="en-US" altLang="zh-CN" dirty="0" err="1"/>
              <a:t>Vue</a:t>
            </a:r>
            <a:r>
              <a:rPr lang="en-US" altLang="zh-CN" dirty="0"/>
              <a:t> CLI 2.x</a:t>
            </a:r>
            <a:r>
              <a:rPr lang="zh-CN" altLang="zh-CN" dirty="0"/>
              <a:t>版本中的</a:t>
            </a:r>
            <a:r>
              <a:rPr lang="en-US" altLang="zh-CN" dirty="0"/>
              <a:t>static</a:t>
            </a:r>
            <a:r>
              <a:rPr lang="zh-CN" altLang="zh-CN" dirty="0"/>
              <a:t>目录。在引入时，必须使用绝对路径。示例代码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085814" y="3679332"/>
            <a:ext cx="3120270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="/logo.png"&gt;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427037" y="1298146"/>
            <a:ext cx="83873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如果应用没有部署在根目录，为了方便管理静态资源的路径，可以在</a:t>
            </a:r>
            <a:r>
              <a:rPr lang="en-US" altLang="zh-CN" dirty="0"/>
              <a:t>vue.config.js</a:t>
            </a:r>
            <a:r>
              <a:rPr lang="zh-CN" altLang="zh-CN" dirty="0"/>
              <a:t>文件中使用</a:t>
            </a:r>
            <a:r>
              <a:rPr lang="en-US" altLang="zh-CN" dirty="0" err="1"/>
              <a:t>publicPath</a:t>
            </a:r>
            <a:r>
              <a:rPr lang="zh-CN" altLang="zh-CN" dirty="0"/>
              <a:t>配置路径前缀，示例代码如下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085814" y="2580599"/>
            <a:ext cx="312027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58933" y="1234481"/>
            <a:ext cx="832356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配置路径前缀后，在代码中使用前缀时，有如下两种使用方式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84169" y="1900082"/>
            <a:ext cx="811757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1369B2"/>
                </a:solidFill>
              </a:rPr>
              <a:t>方式一</a:t>
            </a:r>
            <a:r>
              <a:rPr lang="zh-CN" altLang="en-US" b="1" dirty="0" smtClean="0">
                <a:solidFill>
                  <a:srgbClr val="1369B2"/>
                </a:solidFill>
              </a:rPr>
              <a:t>：</a:t>
            </a:r>
            <a:r>
              <a:rPr lang="zh-CN" altLang="zh-CN" dirty="0"/>
              <a:t>对于</a:t>
            </a:r>
            <a:r>
              <a:rPr lang="en-US" altLang="zh-CN" dirty="0"/>
              <a:t>public/index.html</a:t>
            </a:r>
            <a:r>
              <a:rPr lang="zh-CN" altLang="zh-CN" dirty="0"/>
              <a:t>文件，或者其他通过</a:t>
            </a:r>
            <a:r>
              <a:rPr lang="en-US" altLang="zh-CN" dirty="0"/>
              <a:t>html-</a:t>
            </a:r>
            <a:r>
              <a:rPr lang="en-US" altLang="zh-CN" dirty="0" err="1"/>
              <a:t>webpack</a:t>
            </a:r>
            <a:r>
              <a:rPr lang="en-US" altLang="zh-CN" dirty="0"/>
              <a:t>-plugin</a:t>
            </a:r>
            <a:r>
              <a:rPr lang="zh-CN" altLang="zh-CN" dirty="0"/>
              <a:t>插件用作模板的</a:t>
            </a:r>
            <a:r>
              <a:rPr lang="en-US" altLang="zh-CN" dirty="0"/>
              <a:t>HTML</a:t>
            </a:r>
            <a:r>
              <a:rPr lang="zh-CN" altLang="zh-CN" dirty="0"/>
              <a:t>文件，可以使用</a:t>
            </a:r>
            <a:r>
              <a:rPr lang="en-US" altLang="zh-CN" dirty="0"/>
              <a:t>&lt;%= BASE_URL %&gt;</a:t>
            </a:r>
            <a:r>
              <a:rPr lang="zh-CN" altLang="zh-CN" dirty="0"/>
              <a:t>设置路径前缀，示例代码如下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508494" y="3644773"/>
            <a:ext cx="6476557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="icon"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="&lt;%= BASE_URL %&gt;favicon.ico"&gt;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静态资源管理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84169" y="1060075"/>
            <a:ext cx="83089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b="1" dirty="0" smtClean="0">
                <a:solidFill>
                  <a:srgbClr val="1369B2"/>
                </a:solidFill>
              </a:rPr>
              <a:t>方式二：</a:t>
            </a:r>
            <a:r>
              <a:rPr lang="zh-CN" altLang="zh-CN" dirty="0"/>
              <a:t>在组件模板中，原来的路径还可以继续使用，不影响图片的正常显示。如果需要更改路径，可以向组件中传入基础</a:t>
            </a:r>
            <a:r>
              <a:rPr lang="en-US" altLang="zh-CN" dirty="0"/>
              <a:t>URL</a:t>
            </a:r>
            <a:r>
              <a:rPr lang="zh-CN" altLang="zh-CN" dirty="0"/>
              <a:t>，示例代码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894782" y="2350765"/>
            <a:ext cx="5296344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="`${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}logo.png`"&gt;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484169" y="2893142"/>
            <a:ext cx="84897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/>
              <a:t>data</a:t>
            </a:r>
            <a:r>
              <a:rPr lang="zh-CN" altLang="zh-CN" dirty="0"/>
              <a:t>中返回</a:t>
            </a:r>
            <a:r>
              <a:rPr lang="en-US" altLang="zh-CN" dirty="0" err="1"/>
              <a:t>publicPath</a:t>
            </a:r>
            <a:r>
              <a:rPr lang="zh-CN" altLang="zh-CN" dirty="0"/>
              <a:t>的</a:t>
            </a:r>
            <a:r>
              <a:rPr lang="zh-CN" altLang="zh-CN" dirty="0" smtClean="0"/>
              <a:t>值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图片</a:t>
            </a:r>
            <a:r>
              <a:rPr lang="zh-CN" altLang="zh-CN" dirty="0"/>
              <a:t>的路径会自动处理为“</a:t>
            </a:r>
            <a:r>
              <a:rPr lang="en-US" altLang="zh-CN" dirty="0"/>
              <a:t>/</a:t>
            </a:r>
            <a:r>
              <a:rPr lang="en-US" altLang="zh-CN" dirty="0" err="1"/>
              <a:t>abc</a:t>
            </a:r>
            <a:r>
              <a:rPr lang="en-US" altLang="zh-CN" dirty="0"/>
              <a:t>/logo.png</a:t>
            </a:r>
            <a:r>
              <a:rPr lang="zh-CN" altLang="zh-CN" dirty="0"/>
              <a:t>”</a:t>
            </a:r>
            <a:r>
              <a:rPr lang="zh-CN" altLang="zh-CN" dirty="0" smtClean="0"/>
              <a:t>，</a:t>
            </a:r>
            <a:r>
              <a:rPr lang="zh-CN" altLang="zh-CN" dirty="0"/>
              <a:t>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767191" y="4019116"/>
            <a:ext cx="6324185" cy="23544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process.env.BASE_URL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会自动转换为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publicPath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配置的路径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process.env.BASE_URL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 smtClean="0"/>
              <a:t>本章小结</a:t>
            </a:r>
            <a:endParaRPr lang="zh-CN" altLang="en-US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6920" y="1741488"/>
            <a:ext cx="83449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本章主要讲解了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脚手架工具的安装与基本使用，如何在现有项目中添加</a:t>
            </a:r>
            <a:r>
              <a:rPr lang="en-US" altLang="zh-CN" dirty="0"/>
              <a:t>cli</a:t>
            </a:r>
            <a:r>
              <a:rPr lang="zh-CN" altLang="zh-CN" dirty="0"/>
              <a:t>插件和第三方插件，如何在项目本地安装与使用插件，</a:t>
            </a:r>
            <a:r>
              <a:rPr lang="en-US" altLang="zh-CN" dirty="0"/>
              <a:t>CLI</a:t>
            </a:r>
            <a:r>
              <a:rPr lang="zh-CN" altLang="zh-CN" dirty="0"/>
              <a:t>服务如何通过命令去访问，项目配置文件</a:t>
            </a:r>
            <a:r>
              <a:rPr lang="en-US" altLang="zh-CN" dirty="0"/>
              <a:t>vue.config.js</a:t>
            </a:r>
            <a:r>
              <a:rPr lang="zh-CN" altLang="zh-CN" dirty="0"/>
              <a:t>怎么进行全局配置，以及静态资源的处理</a:t>
            </a:r>
            <a:r>
              <a:rPr lang="zh-CN" altLang="zh-CN" dirty="0" smtClean="0"/>
              <a:t>方式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7.5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静态资源管理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使用相对路径引入静态资源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目录引入静态资源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94b041199562ef2e3b159d16376cf640d44d2884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16585</Words>
  <Application>WPS 演示</Application>
  <PresentationFormat>全屏显示(4:3)</PresentationFormat>
  <Paragraphs>1123</Paragraphs>
  <Slides>88</Slides>
  <Notes>74</Notes>
  <HiddenSlides>5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  <vt:variant>
        <vt:lpstr>自定义放映</vt:lpstr>
      </vt:variant>
      <vt:variant>
        <vt:i4>1</vt:i4>
      </vt:variant>
    </vt:vector>
  </HeadingPairs>
  <TitlesOfParts>
    <vt:vector size="105" baseType="lpstr">
      <vt:lpstr>Arial</vt:lpstr>
      <vt:lpstr>宋体</vt:lpstr>
      <vt:lpstr>Wingdings</vt:lpstr>
      <vt:lpstr>微软雅黑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Arial Unicode MS</vt:lpstr>
      <vt:lpstr>黑体</vt:lpstr>
      <vt:lpstr>Times New Roman</vt:lpstr>
      <vt:lpstr>默认设计模板</vt:lpstr>
      <vt:lpstr>Word.Document.12</vt:lpstr>
      <vt:lpstr>第7章 Vue开发环境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7.1 Vue CLI脚手架工具</vt:lpstr>
      <vt:lpstr>7.2 插件</vt:lpstr>
      <vt:lpstr>7.2 插件</vt:lpstr>
      <vt:lpstr>7.2 插件</vt:lpstr>
      <vt:lpstr>7.2 插件</vt:lpstr>
      <vt:lpstr>7.2 插件</vt:lpstr>
      <vt:lpstr>7.2 插件</vt:lpstr>
      <vt:lpstr>7.2 插件</vt:lpstr>
      <vt:lpstr>7.2 插件</vt:lpstr>
      <vt:lpstr>7.2 插件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7.3 CLI服务和配置文件</vt:lpstr>
      <vt:lpstr>7.4 环境变量和模式</vt:lpstr>
      <vt:lpstr>7.4 环境变量和模式</vt:lpstr>
      <vt:lpstr>7.4 环境变量和模式</vt:lpstr>
      <vt:lpstr>7.4 环境变量和模式</vt:lpstr>
      <vt:lpstr>7.4 环境变量和模式</vt:lpstr>
      <vt:lpstr>7.4 环境变量和模式</vt:lpstr>
      <vt:lpstr>7.4 环境变量和模式</vt:lpstr>
      <vt:lpstr>7.4 环境变量和模式</vt:lpstr>
      <vt:lpstr>7.4 环境变量和模式</vt:lpstr>
      <vt:lpstr>7.4 环境变量和模式</vt:lpstr>
      <vt:lpstr>7.5 静态资源管理</vt:lpstr>
      <vt:lpstr>7.5 静态资源管理</vt:lpstr>
      <vt:lpstr>7.5 静态资源管理</vt:lpstr>
      <vt:lpstr>7.5 静态资源管理</vt:lpstr>
      <vt:lpstr>7.5 静态资源管理</vt:lpstr>
      <vt:lpstr>7.5 静态资源管理</vt:lpstr>
      <vt:lpstr>7.5 静态资源管理</vt:lpstr>
      <vt:lpstr>7.5 静态资源管理</vt:lpstr>
      <vt:lpstr>7.5 静态资源管理</vt:lpstr>
      <vt:lpstr>本章小结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Administrator</cp:lastModifiedBy>
  <cp:revision>977</cp:revision>
  <dcterms:created xsi:type="dcterms:W3CDTF">2013-01-25T01:44:00Z</dcterms:created>
  <dcterms:modified xsi:type="dcterms:W3CDTF">2020-02-05T09:59:38Z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