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44" r:id="rId3"/>
    <p:sldId id="818" r:id="rId4"/>
    <p:sldId id="819" r:id="rId5"/>
    <p:sldId id="532" r:id="rId6"/>
    <p:sldId id="536" r:id="rId7"/>
    <p:sldId id="353" r:id="rId8"/>
    <p:sldId id="410" r:id="rId9"/>
    <p:sldId id="692" r:id="rId10"/>
    <p:sldId id="820" r:id="rId11"/>
    <p:sldId id="821" r:id="rId12"/>
    <p:sldId id="822" r:id="rId13"/>
    <p:sldId id="352" r:id="rId14"/>
    <p:sldId id="693" r:id="rId16"/>
    <p:sldId id="633" r:id="rId17"/>
    <p:sldId id="758" r:id="rId18"/>
    <p:sldId id="759" r:id="rId19"/>
    <p:sldId id="825" r:id="rId20"/>
    <p:sldId id="826" r:id="rId21"/>
    <p:sldId id="539" r:id="rId22"/>
    <p:sldId id="762" r:id="rId23"/>
    <p:sldId id="828" r:id="rId24"/>
    <p:sldId id="829" r:id="rId25"/>
    <p:sldId id="830" r:id="rId26"/>
    <p:sldId id="625" r:id="rId27"/>
    <p:sldId id="764" r:id="rId28"/>
    <p:sldId id="766" r:id="rId29"/>
    <p:sldId id="767" r:id="rId30"/>
    <p:sldId id="769" r:id="rId31"/>
    <p:sldId id="770" r:id="rId32"/>
    <p:sldId id="775" r:id="rId33"/>
    <p:sldId id="776" r:id="rId34"/>
    <p:sldId id="833" r:id="rId35"/>
    <p:sldId id="823" r:id="rId36"/>
    <p:sldId id="824" r:id="rId37"/>
    <p:sldId id="780" r:id="rId38"/>
    <p:sldId id="783" r:id="rId39"/>
    <p:sldId id="835" r:id="rId40"/>
    <p:sldId id="836" r:id="rId41"/>
    <p:sldId id="837" r:id="rId42"/>
    <p:sldId id="839" r:id="rId43"/>
    <p:sldId id="840" r:id="rId44"/>
    <p:sldId id="842" r:id="rId45"/>
    <p:sldId id="841" r:id="rId46"/>
    <p:sldId id="843" r:id="rId47"/>
    <p:sldId id="844" r:id="rId48"/>
    <p:sldId id="845" r:id="rId49"/>
    <p:sldId id="846" r:id="rId50"/>
    <p:sldId id="847" r:id="rId51"/>
    <p:sldId id="848" r:id="rId52"/>
    <p:sldId id="849" r:id="rId53"/>
    <p:sldId id="857" r:id="rId54"/>
    <p:sldId id="858" r:id="rId55"/>
    <p:sldId id="854" r:id="rId56"/>
    <p:sldId id="860" r:id="rId57"/>
    <p:sldId id="784" r:id="rId58"/>
    <p:sldId id="804" r:id="rId59"/>
    <p:sldId id="863" r:id="rId60"/>
    <p:sldId id="864" r:id="rId61"/>
    <p:sldId id="865" r:id="rId62"/>
    <p:sldId id="785" r:id="rId63"/>
    <p:sldId id="810" r:id="rId64"/>
    <p:sldId id="811" r:id="rId65"/>
    <p:sldId id="867" r:id="rId66"/>
    <p:sldId id="868" r:id="rId67"/>
    <p:sldId id="869" r:id="rId68"/>
    <p:sldId id="871" r:id="rId69"/>
    <p:sldId id="872" r:id="rId70"/>
    <p:sldId id="873" r:id="rId71"/>
    <p:sldId id="874" r:id="rId72"/>
    <p:sldId id="875" r:id="rId73"/>
    <p:sldId id="876" r:id="rId74"/>
    <p:sldId id="877" r:id="rId75"/>
    <p:sldId id="879" r:id="rId76"/>
    <p:sldId id="878" r:id="rId77"/>
    <p:sldId id="880" r:id="rId78"/>
    <p:sldId id="881" r:id="rId79"/>
    <p:sldId id="891" r:id="rId80"/>
    <p:sldId id="892" r:id="rId81"/>
    <p:sldId id="893" r:id="rId82"/>
    <p:sldId id="894" r:id="rId83"/>
    <p:sldId id="895" r:id="rId84"/>
    <p:sldId id="896" r:id="rId85"/>
    <p:sldId id="897" r:id="rId86"/>
    <p:sldId id="898" r:id="rId87"/>
    <p:sldId id="885" r:id="rId88"/>
    <p:sldId id="901" r:id="rId89"/>
    <p:sldId id="904" r:id="rId90"/>
    <p:sldId id="882" r:id="rId91"/>
    <p:sldId id="905" r:id="rId92"/>
    <p:sldId id="907" r:id="rId93"/>
    <p:sldId id="908" r:id="rId94"/>
    <p:sldId id="909" r:id="rId95"/>
    <p:sldId id="910" r:id="rId96"/>
    <p:sldId id="530" r:id="rId97"/>
    <p:sldId id="348" r:id="rId98"/>
  </p:sldIdLst>
  <p:sldSz cx="9144000" cy="6858000" type="screen4x3"/>
  <p:notesSz cx="6858000" cy="9144000"/>
  <p:custShowLst>
    <p:custShow name="自定义放映 1" id="0">
      <p:sldLst>
        <p:sld r:id="rId3"/>
        <p:sld r:id="rId14"/>
        <p:sld r:id="rId98"/>
      </p:sldLst>
    </p:custShow>
  </p:custShowLst>
  <p:custDataLst>
    <p:tags r:id="rId10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用户" initials="W用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6B9F"/>
    <a:srgbClr val="BFC6E1"/>
    <a:srgbClr val="E7F1F9"/>
    <a:srgbClr val="CBE3F2"/>
    <a:srgbClr val="D9D9D9"/>
    <a:srgbClr val="E0E0E0"/>
    <a:srgbClr val="1369B2"/>
    <a:srgbClr val="003F75"/>
    <a:srgbClr val="00A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4" autoAdjust="0"/>
    <p:restoredTop sz="97855" autoAdjust="0"/>
  </p:normalViewPr>
  <p:slideViewPr>
    <p:cSldViewPr snapToGrid="0" snapToObjects="1">
      <p:cViewPr>
        <p:scale>
          <a:sx n="90" d="100"/>
          <a:sy n="90" d="100"/>
        </p:scale>
        <p:origin x="-534" y="-162"/>
      </p:cViewPr>
      <p:guideLst>
        <p:guide orient="horz" pos="2113"/>
        <p:guide pos="27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presProps" Target="presProps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3" Type="http://schemas.openxmlformats.org/officeDocument/2006/relationships/tags" Target="tags/tag1.xml"/><Relationship Id="rId102" Type="http://schemas.openxmlformats.org/officeDocument/2006/relationships/commentAuthors" Target="commentAuthors.xml"/><Relationship Id="rId101" Type="http://schemas.openxmlformats.org/officeDocument/2006/relationships/tableStyles" Target="tableStyles.xml"/><Relationship Id="rId100" Type="http://schemas.openxmlformats.org/officeDocument/2006/relationships/viewProps" Target="view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6E6E6"/>
            </a:solidFill>
          </c:spPr>
          <c:explosion val="0"/>
          <c:dPt>
            <c:idx val="0"/>
            <c:bubble3D val="0"/>
            <c:spPr>
              <a:solidFill>
                <a:srgbClr val="596B9F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</c:dPt>
          <c:dLbls>
            <c:delete val="1"/>
          </c:dLbls>
          <c:cat>
            <c:strRef>
              <c:f>Sheet1!$A$2:$A$5</c:f>
              <c:strCache>
                <c:ptCount val="3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55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825"/>
      </a:pPr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F1B3489-5CF2-4163-944E-2D2802905995}" type="datetimeFigureOut">
              <a:rPr lang="zh-CN" altLang="en-US"/>
            </a:fld>
            <a:endParaRPr lang="en-US"/>
          </a:p>
        </p:txBody>
      </p:sp>
      <p:sp>
        <p:nvSpPr>
          <p:cNvPr id="9523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61A18195-4500-4FEB-BD6D-11652F1629A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9990A5-A6D0-45C6-8C84-35617429C1B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9990A5-A6D0-45C6-8C84-35617429C1B8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636712" y="5554663"/>
            <a:ext cx="793750" cy="792162"/>
          </a:xfrm>
          <a:prstGeom prst="ellipse">
            <a:avLst/>
          </a:prstGeom>
          <a:solidFill>
            <a:srgbClr val="86DB4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anose="020B0503020204020204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1636712" y="5738378"/>
            <a:ext cx="79375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Vue.js</a:t>
            </a:r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前端开发实战</a:t>
            </a:r>
            <a:endParaRPr lang="en-US" altLang="zh-CN" sz="9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8.xml"/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1.xml"/><Relationship Id="rId1" Type="http://schemas.openxmlformats.org/officeDocument/2006/relationships/slide" Target="slide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e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4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8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/>
              <a:t>章 </a:t>
            </a:r>
            <a:r>
              <a:rPr lang="zh-CN" altLang="en-US" dirty="0" smtClean="0"/>
              <a:t>“微商城”项目</a:t>
            </a:r>
            <a:endParaRPr lang="zh-CN" altLang="en-US" dirty="0" smtClean="0"/>
          </a:p>
        </p:txBody>
      </p:sp>
      <p:sp>
        <p:nvSpPr>
          <p:cNvPr id="4099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353329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前准备</a:t>
            </a:r>
            <a:endParaRPr lang="en-US" altLang="zh-CN" dirty="0" smtClean="0"/>
          </a:p>
          <a:p>
            <a:r>
              <a:rPr lang="zh-CN" altLang="en-US" dirty="0"/>
              <a:t>商</a:t>
            </a:r>
            <a:r>
              <a:rPr lang="zh-CN" altLang="en-US" dirty="0" smtClean="0"/>
              <a:t>城首页</a:t>
            </a:r>
            <a:endParaRPr lang="en-US" altLang="zh-CN" dirty="0" smtClean="0"/>
          </a:p>
          <a:p>
            <a:r>
              <a:rPr lang="zh-CN" altLang="en-US" dirty="0" smtClean="0"/>
              <a:t>图片分享</a:t>
            </a:r>
            <a:endParaRPr lang="en-US" altLang="zh-CN" dirty="0" smtClean="0"/>
          </a:p>
          <a:p>
            <a:r>
              <a:rPr lang="zh-CN" altLang="en-US" dirty="0" smtClean="0"/>
              <a:t>分类列表</a:t>
            </a:r>
            <a:endParaRPr lang="en-US" altLang="zh-CN" dirty="0" smtClean="0"/>
          </a:p>
        </p:txBody>
      </p:sp>
      <p:sp>
        <p:nvSpPr>
          <p:cNvPr id="4100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356504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项目搭建</a:t>
            </a:r>
            <a:endParaRPr lang="en-US" altLang="zh-CN" dirty="0" smtClean="0"/>
          </a:p>
          <a:p>
            <a:r>
              <a:rPr lang="zh-CN" altLang="en-US" dirty="0" smtClean="0"/>
              <a:t>新闻资讯</a:t>
            </a:r>
            <a:endParaRPr lang="en-US" altLang="zh-CN" dirty="0" smtClean="0"/>
          </a:p>
          <a:p>
            <a:r>
              <a:rPr lang="zh-CN" altLang="en-US" dirty="0"/>
              <a:t>商</a:t>
            </a:r>
            <a:r>
              <a:rPr lang="zh-CN" altLang="en-US" dirty="0" smtClean="0"/>
              <a:t>城购买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9.6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商品购买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1272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8" name="任意多边形 7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90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10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92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商品详情页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2" name="任意多边形 11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86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4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88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9.7 </a:t>
            </a:r>
            <a:r>
              <a:rPr lang="zh-CN" altLang="en-US" sz="2800" b="1" kern="0" dirty="0">
                <a:solidFill>
                  <a:srgbClr val="1369B2"/>
                </a:solidFill>
              </a:rPr>
              <a:t>分类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列表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1272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8" name="任意多边形 7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90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10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92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页面结构搭建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2" name="任意多边形 11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86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4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88" name="TextBox 218"/>
            <p:cNvSpPr txBox="1">
              <a:spLocks noChangeArrowheads="1"/>
            </p:cNvSpPr>
            <p:nvPr/>
          </p:nvSpPr>
          <p:spPr bwMode="auto">
            <a:xfrm>
              <a:off x="3063875" y="3292951"/>
              <a:ext cx="5095875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better-scroll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运用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9.1 </a:t>
            </a:r>
            <a:r>
              <a:rPr lang="zh-CN" altLang="en-US" dirty="0" smtClean="0">
                <a:cs typeface="Times New Roman" panose="02020603050405020304" pitchFamily="18" charset="0"/>
              </a:rPr>
              <a:t>开发前准备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项目展示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565149" y="1986423"/>
            <a:ext cx="8334301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本项目是一个类似淘宝、京东的电商类移动端网站。整个网站分为前台和后台，前台用来展示商品，用户可以进入网站中查看新闻资讯、分享图片、浏览商品，将需要购买的商品添加到购物车；后台用来提供</a:t>
            </a:r>
            <a:r>
              <a:rPr lang="en-US" altLang="zh-CN" dirty="0">
                <a:sym typeface="+mn-ea"/>
              </a:rPr>
              <a:t>API</a:t>
            </a:r>
            <a:r>
              <a:rPr lang="zh-CN" altLang="zh-CN" dirty="0"/>
              <a:t>接口。本节将展示项目的功能模块，并对其采用的技术方案进行介绍。</a:t>
            </a:r>
            <a:endParaRPr lang="en-US" altLang="zh-CN" dirty="0"/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2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9.1 </a:t>
            </a:r>
            <a:r>
              <a:rPr lang="zh-CN" altLang="en-US" dirty="0">
                <a:cs typeface="Times New Roman" panose="02020603050405020304" pitchFamily="18" charset="0"/>
              </a:rPr>
              <a:t>开发</a:t>
            </a:r>
            <a:r>
              <a:rPr lang="zh-CN" altLang="en-US" dirty="0" smtClean="0">
                <a:cs typeface="Times New Roman" panose="02020603050405020304" pitchFamily="18" charset="0"/>
              </a:rPr>
              <a:t>前准备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项目展示</a:t>
              </a:r>
              <a:endParaRPr lang="zh-CN" altLang="en-US" sz="2000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828502"/>
            <a:ext cx="7907338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本项目的前台包括商城首页、分类、购物车功能和我的功能等，项目结构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</a:t>
            </a:r>
            <a:r>
              <a:rPr lang="zh-CN" altLang="zh-CN" dirty="0"/>
              <a:t>示。</a:t>
            </a:r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372819" y="3009446"/>
            <a:ext cx="4398361" cy="3150711"/>
            <a:chOff x="2372819" y="3009446"/>
            <a:chExt cx="4398361" cy="3150711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2372819" y="3009446"/>
            <a:ext cx="4398361" cy="2668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" name="Visio" r:id="rId1" imgW="5105400" imgH="3098800" progId="Visio.Drawing.11">
                    <p:embed/>
                  </p:oleObj>
                </mc:Choice>
                <mc:Fallback>
                  <p:oleObj name="Visio" r:id="rId1" imgW="5105400" imgH="3098800" progId="Visio.Drawing.11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2819" y="3009446"/>
                          <a:ext cx="4398361" cy="266833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02586" y="579082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项目结构图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9.1 </a:t>
            </a:r>
            <a:r>
              <a:rPr lang="zh-CN" altLang="en-US" dirty="0" smtClean="0">
                <a:cs typeface="Times New Roman" panose="02020603050405020304" pitchFamily="18" charset="0"/>
              </a:rPr>
              <a:t>开发前准备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项目展示</a:t>
              </a: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27818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4" name="组合 5"/>
          <p:cNvGrpSpPr/>
          <p:nvPr/>
        </p:nvGrpSpPr>
        <p:grpSpPr bwMode="auto">
          <a:xfrm>
            <a:off x="841375" y="2650944"/>
            <a:ext cx="7475538" cy="1752139"/>
            <a:chOff x="971600" y="1988840"/>
            <a:chExt cx="7200728" cy="2160240"/>
          </a:xfrm>
        </p:grpSpPr>
        <p:sp>
          <p:nvSpPr>
            <p:cNvPr id="15" name="流程图: 过程 14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流程图: 可选过程 15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7" name="组合 8"/>
          <p:cNvGrpSpPr/>
          <p:nvPr/>
        </p:nvGrpSpPr>
        <p:grpSpPr bwMode="auto">
          <a:xfrm>
            <a:off x="3278188" y="2146119"/>
            <a:ext cx="2316162" cy="504825"/>
            <a:chOff x="3408211" y="1484784"/>
            <a:chExt cx="2315917" cy="504056"/>
          </a:xfrm>
        </p:grpSpPr>
        <p:sp>
          <p:nvSpPr>
            <p:cNvPr id="21" name="椭圆 20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5" name="矩形 12"/>
          <p:cNvSpPr>
            <a:spLocks noChangeArrowheads="1"/>
          </p:cNvSpPr>
          <p:nvPr/>
        </p:nvSpPr>
        <p:spPr bwMode="auto">
          <a:xfrm>
            <a:off x="1106094" y="2816225"/>
            <a:ext cx="735488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本项目主要以适配</a:t>
            </a:r>
            <a:r>
              <a:rPr lang="en-US" altLang="zh-CN" dirty="0"/>
              <a:t>iPhone 6</a:t>
            </a:r>
            <a:r>
              <a:rPr lang="zh-CN" altLang="zh-CN" dirty="0"/>
              <a:t>的页面效果为主，使用</a:t>
            </a:r>
            <a:r>
              <a:rPr lang="en-US" altLang="zh-CN" dirty="0"/>
              <a:t>Chrome</a:t>
            </a:r>
            <a:r>
              <a:rPr lang="zh-CN" altLang="zh-CN" dirty="0"/>
              <a:t>的开发者工具，测试页面在</a:t>
            </a:r>
            <a:r>
              <a:rPr lang="en-US" altLang="zh-CN" dirty="0"/>
              <a:t>iPhone 6</a:t>
            </a:r>
            <a:r>
              <a:rPr lang="zh-CN" altLang="zh-CN" dirty="0"/>
              <a:t>模拟环境下的页面</a:t>
            </a:r>
            <a:r>
              <a:rPr lang="zh-CN" altLang="zh-CN" dirty="0" smtClean="0"/>
              <a:t>效果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9.1 </a:t>
            </a:r>
            <a:r>
              <a:rPr lang="zh-CN" altLang="en-US" dirty="0" smtClean="0">
                <a:cs typeface="Times New Roman" panose="02020603050405020304" pitchFamily="18" charset="0"/>
              </a:rPr>
              <a:t>开发前准备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项目展示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27038" y="1872868"/>
            <a:ext cx="85003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项目的功能模块涉及的页面很多，这里仅展示前台的部分页面效果，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下图所示。</a:t>
            </a:r>
            <a:endParaRPr lang="en-US" altLang="zh-CN" dirty="0"/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34399" y="2489232"/>
            <a:ext cx="6661124" cy="4042704"/>
            <a:chOff x="1134399" y="2489232"/>
            <a:chExt cx="6661124" cy="4042704"/>
          </a:xfrm>
        </p:grpSpPr>
        <p:pic>
          <p:nvPicPr>
            <p:cNvPr id="2050" name="Picture 2" descr="首页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399" y="2511457"/>
              <a:ext cx="2000778" cy="3548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 descr="图片分享列表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745" y="2522570"/>
              <a:ext cx="2000778" cy="3548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811622" y="615233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首页</a:t>
              </a:r>
              <a:endParaRPr lang="zh-CN" altLang="en-US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513396" y="2489232"/>
              <a:ext cx="2007911" cy="4032439"/>
              <a:chOff x="3513396" y="2489232"/>
              <a:chExt cx="2007911" cy="4032439"/>
            </a:xfrm>
          </p:grpSpPr>
          <p:pic>
            <p:nvPicPr>
              <p:cNvPr id="2051" name="Picture 3" descr="dfs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3396" y="2489232"/>
                <a:ext cx="2007911" cy="3573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3732521" y="6152339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新闻资讯列表</a:t>
                </a:r>
                <a:endParaRPr lang="zh-CN" alt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010304" y="6162604"/>
              <a:ext cx="1569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图片</a:t>
              </a:r>
              <a:r>
                <a:rPr lang="zh-CN" altLang="en-US" dirty="0"/>
                <a:t>分享</a:t>
              </a:r>
              <a:r>
                <a:rPr lang="zh-CN" altLang="en-US" dirty="0" smtClean="0"/>
                <a:t>列表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9.1 </a:t>
            </a:r>
            <a:r>
              <a:rPr lang="zh-CN" altLang="en-US" dirty="0" smtClean="0">
                <a:cs typeface="Times New Roman" panose="02020603050405020304" pitchFamily="18" charset="0"/>
              </a:rPr>
              <a:t>开发前准备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项目展示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134399" y="2116932"/>
            <a:ext cx="6661124" cy="4053850"/>
            <a:chOff x="1134399" y="2116932"/>
            <a:chExt cx="6661124" cy="4053850"/>
          </a:xfrm>
        </p:grpSpPr>
        <p:pic>
          <p:nvPicPr>
            <p:cNvPr id="22" name="Picture 3" descr="商品列表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399" y="2171681"/>
              <a:ext cx="2000778" cy="356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1580790" y="2116932"/>
              <a:ext cx="6214733" cy="4053850"/>
              <a:chOff x="1580790" y="2116932"/>
              <a:chExt cx="6214733" cy="405385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1580790" y="5801450"/>
                <a:ext cx="5652926" cy="369332"/>
                <a:chOff x="1580790" y="6152339"/>
                <a:chExt cx="5652926" cy="369332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1580790" y="6152339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dirty="0" smtClean="0"/>
                    <a:t>商品列表</a:t>
                  </a:r>
                  <a:endParaRPr lang="zh-CN" altLang="en-US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837303" y="6152339"/>
                  <a:ext cx="13388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dirty="0" smtClean="0"/>
                    <a:t>商品详情页</a:t>
                  </a:r>
                  <a:endParaRPr lang="zh-CN" altLang="en-US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6356552" y="6152339"/>
                  <a:ext cx="8771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dirty="0"/>
                    <a:t>购物车</a:t>
                  </a:r>
                  <a:endParaRPr lang="zh-CN" altLang="en-US" dirty="0"/>
                </a:p>
              </p:txBody>
            </p:sp>
          </p:grpSp>
          <p:pic>
            <p:nvPicPr>
              <p:cNvPr id="24" name="Picture 4" descr="加入购物车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1646" y="2116932"/>
                <a:ext cx="2039662" cy="3619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5" descr="购物车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4745" y="2171681"/>
                <a:ext cx="2000778" cy="3561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9.1 </a:t>
            </a:r>
            <a:r>
              <a:rPr lang="zh-CN" altLang="en-US" dirty="0" smtClean="0">
                <a:cs typeface="Times New Roman" panose="02020603050405020304" pitchFamily="18" charset="0"/>
              </a:rPr>
              <a:t>开发前准备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项目展示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34399" y="2116932"/>
            <a:ext cx="6661124" cy="4053850"/>
            <a:chOff x="1134399" y="2116932"/>
            <a:chExt cx="6661124" cy="4053850"/>
          </a:xfrm>
        </p:grpSpPr>
        <p:sp>
          <p:nvSpPr>
            <p:cNvPr id="14" name="TextBox 13"/>
            <p:cNvSpPr txBox="1"/>
            <p:nvPr/>
          </p:nvSpPr>
          <p:spPr>
            <a:xfrm>
              <a:off x="1580790" y="580145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分类</a:t>
              </a:r>
              <a:r>
                <a:rPr lang="zh-CN" altLang="en-US" dirty="0" smtClean="0"/>
                <a:t>列表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78311" y="5801450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我的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10304" y="5801450"/>
              <a:ext cx="1569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新增收货地址</a:t>
              </a:r>
              <a:endParaRPr lang="zh-CN" altLang="en-US" dirty="0"/>
            </a:p>
          </p:txBody>
        </p:sp>
        <p:pic>
          <p:nvPicPr>
            <p:cNvPr id="26" name="Picture 2" descr="分类列表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399" y="2171680"/>
              <a:ext cx="2001017" cy="356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3" descr="我的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646" y="2116932"/>
              <a:ext cx="2039662" cy="3624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" descr="新增收货地址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745" y="2171680"/>
              <a:ext cx="2000778" cy="356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9.1 </a:t>
            </a:r>
            <a:r>
              <a:rPr lang="zh-CN" altLang="en-US" dirty="0" smtClean="0">
                <a:cs typeface="Times New Roman" panose="02020603050405020304" pitchFamily="18" charset="0"/>
              </a:rPr>
              <a:t>开发前准备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项目展示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481646" y="1808575"/>
            <a:ext cx="2039662" cy="4106999"/>
            <a:chOff x="3481646" y="2116932"/>
            <a:chExt cx="2039662" cy="4106999"/>
          </a:xfrm>
        </p:grpSpPr>
        <p:sp>
          <p:nvSpPr>
            <p:cNvPr id="16" name="TextBox 15"/>
            <p:cNvSpPr txBox="1"/>
            <p:nvPr/>
          </p:nvSpPr>
          <p:spPr>
            <a:xfrm>
              <a:off x="3947479" y="585459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收货地址</a:t>
              </a:r>
              <a:endParaRPr lang="zh-CN" altLang="en-US" dirty="0"/>
            </a:p>
          </p:txBody>
        </p:sp>
        <p:pic>
          <p:nvPicPr>
            <p:cNvPr id="17" name="Picture 2" descr="收货地址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646" y="2116932"/>
              <a:ext cx="2039662" cy="3646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9.1 </a:t>
            </a:r>
            <a:r>
              <a:rPr lang="zh-CN" altLang="en-US" dirty="0" smtClean="0">
                <a:cs typeface="Times New Roman" panose="02020603050405020304" pitchFamily="18" charset="0"/>
              </a:rPr>
              <a:t>开发前准备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6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技术方案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32801" y="1893888"/>
            <a:ext cx="84169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一个完整的项目分为前端和后端两部分，本书在配套源代码中提供了已经开发完成的前后端项目，后端项目用于提供</a:t>
            </a:r>
            <a:r>
              <a:rPr lang="en-US" altLang="zh-CN" dirty="0"/>
              <a:t>API</a:t>
            </a:r>
            <a:r>
              <a:rPr lang="zh-CN" altLang="zh-CN" dirty="0"/>
              <a:t>进行数据交互。具体技术方案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学习目标</a:t>
            </a:r>
            <a:endParaRPr lang="zh-CN" altLang="en-US" smtClean="0"/>
          </a:p>
        </p:txBody>
      </p:sp>
      <p:grpSp>
        <p:nvGrpSpPr>
          <p:cNvPr id="36" name="组合 35"/>
          <p:cNvGrpSpPr/>
          <p:nvPr/>
        </p:nvGrpSpPr>
        <p:grpSpPr bwMode="auto">
          <a:xfrm>
            <a:off x="1651032" y="1031907"/>
            <a:ext cx="5730811" cy="4059174"/>
            <a:chOff x="1621017" y="1363828"/>
            <a:chExt cx="5730516" cy="4058909"/>
          </a:xfrm>
        </p:grpSpPr>
        <p:graphicFrame>
          <p:nvGraphicFramePr>
            <p:cNvPr id="5" name="图表 36"/>
            <p:cNvGraphicFramePr/>
            <p:nvPr/>
          </p:nvGraphicFramePr>
          <p:xfrm>
            <a:off x="1621017" y="1363828"/>
            <a:ext cx="5730516" cy="40589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grpSp>
          <p:nvGrpSpPr>
            <p:cNvPr id="5149" name="组合 37"/>
            <p:cNvGrpSpPr/>
            <p:nvPr/>
          </p:nvGrpSpPr>
          <p:grpSpPr bwMode="auto">
            <a:xfrm>
              <a:off x="3378257" y="1990818"/>
              <a:ext cx="2465289" cy="2868425"/>
              <a:chOff x="3378257" y="1990818"/>
              <a:chExt cx="2465289" cy="2868425"/>
            </a:xfrm>
          </p:grpSpPr>
          <p:sp>
            <p:nvSpPr>
              <p:cNvPr id="39" name="弧形 38"/>
              <p:cNvSpPr/>
              <p:nvPr/>
            </p:nvSpPr>
            <p:spPr bwMode="auto">
              <a:xfrm rot="5400000">
                <a:off x="3827505" y="2732123"/>
                <a:ext cx="1312777" cy="1312795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弧形 39"/>
              <p:cNvSpPr/>
              <p:nvPr/>
            </p:nvSpPr>
            <p:spPr bwMode="auto">
              <a:xfrm>
                <a:off x="3943378" y="2849599"/>
                <a:ext cx="1081031" cy="1084192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弧形 40"/>
              <p:cNvSpPr/>
              <p:nvPr/>
            </p:nvSpPr>
            <p:spPr bwMode="auto">
              <a:xfrm rot="16200000">
                <a:off x="4022755" y="2994047"/>
                <a:ext cx="898466" cy="822283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 rot="18386741" flipH="1">
                <a:off x="2986966" y="2382109"/>
                <a:ext cx="1146100" cy="36351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  <a:endParaRPr lang="zh-CN" altLang="en-US" sz="2000" b="1" kern="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 rot="13890666" flipH="1" flipV="1">
                <a:off x="5123630" y="2656698"/>
                <a:ext cx="1039744" cy="40008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kern="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 rot="10800000" flipH="1" flipV="1">
                <a:off x="4006875" y="4459219"/>
                <a:ext cx="1039758" cy="40002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kern="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57163" y="1774825"/>
            <a:ext cx="2828300" cy="1141413"/>
            <a:chOff x="157163" y="1774825"/>
            <a:chExt cx="2828300" cy="1141413"/>
          </a:xfrm>
        </p:grpSpPr>
        <p:grpSp>
          <p:nvGrpSpPr>
            <p:cNvPr id="45" name="组合 44"/>
            <p:cNvGrpSpPr/>
            <p:nvPr/>
          </p:nvGrpSpPr>
          <p:grpSpPr bwMode="auto">
            <a:xfrm>
              <a:off x="157163" y="1774825"/>
              <a:ext cx="2491936" cy="1141413"/>
              <a:chOff x="153988" y="1614313"/>
              <a:chExt cx="2491917" cy="1141457"/>
            </a:xfrm>
          </p:grpSpPr>
          <p:grpSp>
            <p:nvGrpSpPr>
              <p:cNvPr id="5142" name="组合 16"/>
              <p:cNvGrpSpPr/>
              <p:nvPr/>
            </p:nvGrpSpPr>
            <p:grpSpPr bwMode="auto">
              <a:xfrm>
                <a:off x="466536" y="2103548"/>
                <a:ext cx="2179369" cy="652222"/>
                <a:chOff x="860198" y="2352244"/>
                <a:chExt cx="2178276" cy="652213"/>
              </a:xfrm>
            </p:grpSpPr>
            <p:cxnSp>
              <p:nvCxnSpPr>
                <p:cNvPr id="5146" name="直接连接符 7"/>
                <p:cNvCxnSpPr>
                  <a:cxnSpLocks noChangeShapeType="1"/>
                </p:cNvCxnSpPr>
                <p:nvPr/>
              </p:nvCxnSpPr>
              <p:spPr bwMode="auto">
                <a:xfrm>
                  <a:off x="860198" y="2352244"/>
                  <a:ext cx="372267" cy="652213"/>
                </a:xfrm>
                <a:prstGeom prst="line">
                  <a:avLst/>
                </a:prstGeom>
                <a:noFill/>
                <a:ln w="28575" algn="ctr">
                  <a:solidFill>
                    <a:srgbClr val="1369B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47" name="直接连接符 10"/>
                <p:cNvCxnSpPr>
                  <a:cxnSpLocks noChangeShapeType="1"/>
                </p:cNvCxnSpPr>
                <p:nvPr/>
              </p:nvCxnSpPr>
              <p:spPr bwMode="auto">
                <a:xfrm>
                  <a:off x="1222939" y="3004457"/>
                  <a:ext cx="1815535" cy="0"/>
                </a:xfrm>
                <a:prstGeom prst="line">
                  <a:avLst/>
                </a:prstGeom>
                <a:noFill/>
                <a:ln w="28575" algn="ctr">
                  <a:solidFill>
                    <a:srgbClr val="1369B2"/>
                  </a:solidFill>
                  <a:rou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143" name="组合 15"/>
              <p:cNvGrpSpPr/>
              <p:nvPr/>
            </p:nvGrpSpPr>
            <p:grpSpPr bwMode="auto">
              <a:xfrm>
                <a:off x="153988" y="1614313"/>
                <a:ext cx="474819" cy="522307"/>
                <a:chOff x="1232465" y="3529898"/>
                <a:chExt cx="474581" cy="522300"/>
              </a:xfrm>
            </p:grpSpPr>
            <p:sp>
              <p:nvSpPr>
                <p:cNvPr id="49" name="椭圆 48"/>
                <p:cNvSpPr/>
                <p:nvPr/>
              </p:nvSpPr>
              <p:spPr bwMode="auto">
                <a:xfrm>
                  <a:off x="1232465" y="3558474"/>
                  <a:ext cx="474420" cy="474675"/>
                </a:xfrm>
                <a:prstGeom prst="ellipse">
                  <a:avLst/>
                </a:prstGeom>
                <a:solidFill>
                  <a:srgbClr val="1369B2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287999" y="3529898"/>
                  <a:ext cx="334792" cy="522301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7" name="矩形 5"/>
            <p:cNvSpPr>
              <a:spLocks noChangeArrowheads="1"/>
            </p:cNvSpPr>
            <p:nvPr/>
          </p:nvSpPr>
          <p:spPr bwMode="auto">
            <a:xfrm>
              <a:off x="631825" y="1891776"/>
              <a:ext cx="2353638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项目的整体结构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76963" y="1804685"/>
            <a:ext cx="2771777" cy="1111553"/>
            <a:chOff x="6176963" y="1804685"/>
            <a:chExt cx="2771777" cy="1111553"/>
          </a:xfrm>
        </p:grpSpPr>
        <p:grpSp>
          <p:nvGrpSpPr>
            <p:cNvPr id="53" name="组合 52"/>
            <p:cNvGrpSpPr/>
            <p:nvPr/>
          </p:nvGrpSpPr>
          <p:grpSpPr bwMode="auto">
            <a:xfrm>
              <a:off x="6373284" y="1809750"/>
              <a:ext cx="2575456" cy="1106488"/>
              <a:chOff x="6122447" y="2109791"/>
              <a:chExt cx="2328884" cy="1101984"/>
            </a:xfrm>
          </p:grpSpPr>
          <p:grpSp>
            <p:nvGrpSpPr>
              <p:cNvPr id="5134" name="组合 32"/>
              <p:cNvGrpSpPr/>
              <p:nvPr/>
            </p:nvGrpSpPr>
            <p:grpSpPr bwMode="auto">
              <a:xfrm flipH="1">
                <a:off x="6122447" y="2557464"/>
                <a:ext cx="2063771" cy="654311"/>
                <a:chOff x="1105218" y="2352244"/>
                <a:chExt cx="2063986" cy="654061"/>
              </a:xfrm>
            </p:grpSpPr>
            <p:cxnSp>
              <p:nvCxnSpPr>
                <p:cNvPr id="5139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1105218" y="2352244"/>
                  <a:ext cx="372267" cy="652213"/>
                </a:xfrm>
                <a:prstGeom prst="line">
                  <a:avLst/>
                </a:prstGeom>
                <a:noFill/>
                <a:ln w="28575" algn="ctr">
                  <a:solidFill>
                    <a:srgbClr val="1369B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40" name="直接连接符 34"/>
                <p:cNvCxnSpPr>
                  <a:cxnSpLocks noChangeShapeType="1"/>
                </p:cNvCxnSpPr>
                <p:nvPr/>
              </p:nvCxnSpPr>
              <p:spPr bwMode="auto">
                <a:xfrm flipV="1">
                  <a:off x="1467942" y="3004457"/>
                  <a:ext cx="1701262" cy="1848"/>
                </a:xfrm>
                <a:prstGeom prst="line">
                  <a:avLst/>
                </a:prstGeom>
                <a:noFill/>
                <a:ln w="28575" algn="ctr">
                  <a:solidFill>
                    <a:srgbClr val="1369B2"/>
                  </a:solidFill>
                  <a:rou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135" name="组合 35"/>
              <p:cNvGrpSpPr/>
              <p:nvPr/>
            </p:nvGrpSpPr>
            <p:grpSpPr bwMode="auto">
              <a:xfrm>
                <a:off x="7977611" y="2109791"/>
                <a:ext cx="473720" cy="522366"/>
                <a:chOff x="986132" y="3530023"/>
                <a:chExt cx="475062" cy="522821"/>
              </a:xfrm>
            </p:grpSpPr>
            <p:sp>
              <p:nvSpPr>
                <p:cNvPr id="57" name="椭圆 56"/>
                <p:cNvSpPr/>
                <p:nvPr/>
              </p:nvSpPr>
              <p:spPr bwMode="auto">
                <a:xfrm>
                  <a:off x="986132" y="3558506"/>
                  <a:ext cx="475062" cy="474725"/>
                </a:xfrm>
                <a:prstGeom prst="ellipse">
                  <a:avLst/>
                </a:prstGeom>
                <a:solidFill>
                  <a:srgbClr val="1369B2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1053792" y="3530023"/>
                  <a:ext cx="336862" cy="522197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8" name="矩形 46"/>
            <p:cNvSpPr>
              <a:spLocks noChangeArrowheads="1"/>
            </p:cNvSpPr>
            <p:nvPr/>
          </p:nvSpPr>
          <p:spPr bwMode="auto">
            <a:xfrm>
              <a:off x="6176963" y="1804685"/>
              <a:ext cx="2087562" cy="784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 algn="r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项目中的具体代码的实现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16300" y="4914900"/>
            <a:ext cx="3009900" cy="1104900"/>
            <a:chOff x="3416300" y="4914900"/>
            <a:chExt cx="3009900" cy="1104900"/>
          </a:xfrm>
        </p:grpSpPr>
        <p:grpSp>
          <p:nvGrpSpPr>
            <p:cNvPr id="61" name="组合 60"/>
            <p:cNvGrpSpPr/>
            <p:nvPr/>
          </p:nvGrpSpPr>
          <p:grpSpPr bwMode="auto">
            <a:xfrm>
              <a:off x="3416300" y="4914900"/>
              <a:ext cx="3009900" cy="1104900"/>
              <a:chOff x="5685823" y="4225925"/>
              <a:chExt cx="3010502" cy="1104900"/>
            </a:xfrm>
          </p:grpSpPr>
          <p:grpSp>
            <p:nvGrpSpPr>
              <p:cNvPr id="5128" name="组合 38"/>
              <p:cNvGrpSpPr/>
              <p:nvPr/>
            </p:nvGrpSpPr>
            <p:grpSpPr bwMode="auto">
              <a:xfrm rot="10800000">
                <a:off x="5685823" y="4225925"/>
                <a:ext cx="2745390" cy="652463"/>
                <a:chOff x="860198" y="2352244"/>
                <a:chExt cx="2745675" cy="652213"/>
              </a:xfrm>
            </p:grpSpPr>
            <p:cxnSp>
              <p:nvCxnSpPr>
                <p:cNvPr id="5132" name="直接连接符 39"/>
                <p:cNvCxnSpPr>
                  <a:cxnSpLocks noChangeShapeType="1"/>
                </p:cNvCxnSpPr>
                <p:nvPr/>
              </p:nvCxnSpPr>
              <p:spPr bwMode="auto">
                <a:xfrm>
                  <a:off x="860198" y="2352244"/>
                  <a:ext cx="372267" cy="652213"/>
                </a:xfrm>
                <a:prstGeom prst="line">
                  <a:avLst/>
                </a:prstGeom>
                <a:noFill/>
                <a:ln w="28575" algn="ctr">
                  <a:solidFill>
                    <a:srgbClr val="1369B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33" name="直接连接符 40"/>
                <p:cNvCxnSpPr>
                  <a:cxnSpLocks noChangeShapeType="1"/>
                </p:cNvCxnSpPr>
                <p:nvPr/>
              </p:nvCxnSpPr>
              <p:spPr bwMode="auto">
                <a:xfrm rot="10800000" flipH="1">
                  <a:off x="1222939" y="3004457"/>
                  <a:ext cx="2382934" cy="0"/>
                </a:xfrm>
                <a:prstGeom prst="line">
                  <a:avLst/>
                </a:prstGeom>
                <a:noFill/>
                <a:ln w="28575" algn="ctr">
                  <a:solidFill>
                    <a:srgbClr val="1369B2"/>
                  </a:solidFill>
                  <a:rou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129" name="组合 63"/>
              <p:cNvGrpSpPr/>
              <p:nvPr/>
            </p:nvGrpSpPr>
            <p:grpSpPr bwMode="auto">
              <a:xfrm flipH="1">
                <a:off x="8223250" y="4806950"/>
                <a:ext cx="473075" cy="523875"/>
                <a:chOff x="1232465" y="3533629"/>
                <a:chExt cx="474415" cy="523220"/>
              </a:xfrm>
            </p:grpSpPr>
            <p:sp>
              <p:nvSpPr>
                <p:cNvPr id="65" name="椭圆 64"/>
                <p:cNvSpPr/>
                <p:nvPr/>
              </p:nvSpPr>
              <p:spPr bwMode="auto">
                <a:xfrm>
                  <a:off x="1232465" y="3558997"/>
                  <a:ext cx="474510" cy="474070"/>
                </a:xfrm>
                <a:prstGeom prst="ellipse">
                  <a:avLst/>
                </a:prstGeom>
                <a:solidFill>
                  <a:srgbClr val="1369B2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305712" y="3533629"/>
                  <a:ext cx="335978" cy="523220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lang="zh-CN" altLang="en-US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6" name="矩形 46"/>
            <p:cNvSpPr>
              <a:spLocks noChangeArrowheads="1"/>
            </p:cNvSpPr>
            <p:nvPr/>
          </p:nvSpPr>
          <p:spPr bwMode="auto">
            <a:xfrm>
              <a:off x="3590131" y="5075308"/>
              <a:ext cx="2106613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 algn="r" latinLnBrk="1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项目中使用的重点知识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9.1 </a:t>
            </a:r>
            <a:r>
              <a:rPr lang="zh-CN" altLang="en-US" dirty="0" smtClean="0">
                <a:cs typeface="Times New Roman" panose="02020603050405020304" pitchFamily="18" charset="0"/>
              </a:rPr>
              <a:t>开发</a:t>
            </a:r>
            <a:r>
              <a:rPr lang="zh-CN" altLang="en-US" dirty="0">
                <a:cs typeface="Times New Roman" panose="02020603050405020304" pitchFamily="18" charset="0"/>
              </a:rPr>
              <a:t>前准备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技术方案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17525" y="1658254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 smtClean="0"/>
              <a:t>前端方案</a:t>
            </a:r>
            <a:endParaRPr lang="en-US" altLang="zh-CN" dirty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473508" y="2169758"/>
            <a:ext cx="682264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 smtClean="0"/>
              <a:t>使用</a:t>
            </a:r>
            <a:r>
              <a:rPr lang="en-US" altLang="zh-CN" dirty="0" err="1"/>
              <a:t>Vue</a:t>
            </a:r>
            <a:r>
              <a:rPr lang="zh-CN" altLang="zh-CN" dirty="0"/>
              <a:t>作为前端开发框架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使用</a:t>
            </a:r>
            <a:r>
              <a:rPr lang="en-US" altLang="zh-CN" dirty="0" err="1"/>
              <a:t>Vue</a:t>
            </a:r>
            <a:r>
              <a:rPr lang="en-US" altLang="zh-CN" dirty="0"/>
              <a:t> CLI 3</a:t>
            </a:r>
            <a:r>
              <a:rPr lang="zh-CN" altLang="zh-CN" dirty="0"/>
              <a:t>脚手架搭建</a:t>
            </a:r>
            <a:r>
              <a:rPr lang="zh-CN" altLang="zh-CN" dirty="0" smtClean="0"/>
              <a:t>项目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使用</a:t>
            </a:r>
            <a:r>
              <a:rPr lang="en-US" altLang="zh-CN" dirty="0"/>
              <a:t>MUI</a:t>
            </a:r>
            <a:r>
              <a:rPr lang="zh-CN" altLang="zh-CN" dirty="0"/>
              <a:t>样式库来编写接近</a:t>
            </a:r>
            <a:r>
              <a:rPr lang="en-US" altLang="zh-CN" dirty="0"/>
              <a:t>APP</a:t>
            </a:r>
            <a:r>
              <a:rPr lang="zh-CN" altLang="zh-CN" dirty="0"/>
              <a:t>体验的页面</a:t>
            </a:r>
            <a:r>
              <a:rPr lang="zh-CN" altLang="zh-CN" dirty="0" smtClean="0"/>
              <a:t>样式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使用</a:t>
            </a:r>
            <a:r>
              <a:rPr lang="en-US" altLang="zh-CN" dirty="0"/>
              <a:t>Mint UI</a:t>
            </a:r>
            <a:r>
              <a:rPr lang="zh-CN" altLang="zh-CN" dirty="0"/>
              <a:t>作为移动端组件</a:t>
            </a:r>
            <a:r>
              <a:rPr lang="zh-CN" altLang="zh-CN" dirty="0" smtClean="0"/>
              <a:t>库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使用</a:t>
            </a:r>
            <a:r>
              <a:rPr lang="en-US" altLang="zh-CN" dirty="0" err="1"/>
              <a:t>axios</a:t>
            </a:r>
            <a:r>
              <a:rPr lang="zh-CN" altLang="zh-CN" dirty="0"/>
              <a:t>作为</a:t>
            </a:r>
            <a:r>
              <a:rPr lang="en-US" altLang="zh-CN" dirty="0"/>
              <a:t>HTTP</a:t>
            </a:r>
            <a:r>
              <a:rPr lang="zh-CN" altLang="zh-CN" dirty="0"/>
              <a:t>库和后端</a:t>
            </a:r>
            <a:r>
              <a:rPr lang="en-US" altLang="zh-CN" dirty="0"/>
              <a:t>API</a:t>
            </a:r>
            <a:r>
              <a:rPr lang="zh-CN" altLang="zh-CN" dirty="0" smtClean="0"/>
              <a:t>交互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使用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实现前端路由的定义及跳转、参数的传递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使用</a:t>
            </a:r>
            <a:r>
              <a:rPr lang="en-US" altLang="zh-CN" dirty="0" err="1"/>
              <a:t>vuex</a:t>
            </a:r>
            <a:r>
              <a:rPr lang="zh-CN" altLang="zh-CN" dirty="0"/>
              <a:t>进行数据状态管理，实现购物车的状态存储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9.1 </a:t>
            </a:r>
            <a:r>
              <a:rPr lang="zh-CN" altLang="en-US" dirty="0" smtClean="0">
                <a:cs typeface="Times New Roman" panose="02020603050405020304" pitchFamily="18" charset="0"/>
              </a:rPr>
              <a:t>开发</a:t>
            </a:r>
            <a:r>
              <a:rPr lang="zh-CN" altLang="en-US" dirty="0">
                <a:cs typeface="Times New Roman" panose="02020603050405020304" pitchFamily="18" charset="0"/>
              </a:rPr>
              <a:t>前准备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技术方案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734454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en-US" dirty="0" smtClean="0"/>
              <a:t>前后端交互方案</a:t>
            </a:r>
            <a:endParaRPr lang="en-US" altLang="zh-CN" dirty="0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32801" y="2217738"/>
            <a:ext cx="830639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本项目采用</a:t>
            </a:r>
            <a:r>
              <a:rPr lang="en-US" altLang="zh-CN" dirty="0"/>
              <a:t>API</a:t>
            </a:r>
            <a:r>
              <a:rPr lang="zh-CN" altLang="zh-CN" dirty="0"/>
              <a:t>的方式进行前后端数据交互，当用户访问网站时，数据通过</a:t>
            </a:r>
            <a:r>
              <a:rPr lang="en-US" altLang="zh-CN" dirty="0" err="1"/>
              <a:t>axios</a:t>
            </a:r>
            <a:r>
              <a:rPr lang="zh-CN" altLang="zh-CN" dirty="0"/>
              <a:t>请求</a:t>
            </a:r>
            <a:r>
              <a:rPr lang="en-US" altLang="zh-CN" dirty="0"/>
              <a:t>API</a:t>
            </a:r>
            <a:r>
              <a:rPr lang="zh-CN" altLang="zh-CN" dirty="0"/>
              <a:t>服务器获得并将数据渲染在页面中。后端开发人员负责提供</a:t>
            </a:r>
            <a:r>
              <a:rPr lang="en-US" altLang="zh-CN" dirty="0"/>
              <a:t>API</a:t>
            </a:r>
            <a:r>
              <a:rPr lang="zh-CN" altLang="zh-CN" dirty="0"/>
              <a:t>，前端开发人员只需关心如何使用这些</a:t>
            </a:r>
            <a:r>
              <a:rPr lang="en-US" altLang="zh-CN" dirty="0"/>
              <a:t>API</a:t>
            </a:r>
            <a:r>
              <a:rPr lang="zh-CN" altLang="zh-CN" dirty="0"/>
              <a:t>即</a:t>
            </a:r>
            <a:r>
              <a:rPr lang="zh-CN" altLang="zh-CN" dirty="0" smtClean="0"/>
              <a:t>可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9.1 </a:t>
            </a:r>
            <a:r>
              <a:rPr lang="zh-CN" altLang="en-US" dirty="0" smtClean="0">
                <a:cs typeface="Times New Roman" panose="02020603050405020304" pitchFamily="18" charset="0"/>
              </a:rPr>
              <a:t>开发前准备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6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项目开发流程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473508" y="1836383"/>
            <a:ext cx="867049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一个项目或者产品从开始到上线都要遵循开发流程，这样有利于团队间的协作，能够按部就班地完成。一般情况下，一个项目或产品的开发流程如下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产品创意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产品原型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美工设计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前端实现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后端实现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测试、试运行、</a:t>
            </a:r>
            <a:r>
              <a:rPr lang="zh-CN" altLang="zh-CN" dirty="0" smtClean="0"/>
              <a:t>上线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9.1 </a:t>
            </a:r>
            <a:r>
              <a:rPr lang="zh-CN" altLang="en-US" dirty="0" smtClean="0">
                <a:cs typeface="Times New Roman" panose="02020603050405020304" pitchFamily="18" charset="0"/>
              </a:rPr>
              <a:t>开发</a:t>
            </a:r>
            <a:r>
              <a:rPr lang="zh-CN" altLang="en-US" dirty="0">
                <a:cs typeface="Times New Roman" panose="02020603050405020304" pitchFamily="18" charset="0"/>
              </a:rPr>
              <a:t>前准备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项目开发流程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7818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3" name="组合 5"/>
          <p:cNvGrpSpPr/>
          <p:nvPr/>
        </p:nvGrpSpPr>
        <p:grpSpPr bwMode="auto">
          <a:xfrm>
            <a:off x="841375" y="2650944"/>
            <a:ext cx="7475538" cy="1752139"/>
            <a:chOff x="971600" y="1988840"/>
            <a:chExt cx="7200728" cy="2160240"/>
          </a:xfrm>
        </p:grpSpPr>
        <p:sp>
          <p:nvSpPr>
            <p:cNvPr id="14" name="流程图: 过程 13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流程图: 可选过程 14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6" name="组合 8"/>
          <p:cNvGrpSpPr/>
          <p:nvPr/>
        </p:nvGrpSpPr>
        <p:grpSpPr bwMode="auto">
          <a:xfrm>
            <a:off x="3278188" y="2146119"/>
            <a:ext cx="2316162" cy="504825"/>
            <a:chOff x="3408211" y="1484784"/>
            <a:chExt cx="2315917" cy="504056"/>
          </a:xfrm>
        </p:grpSpPr>
        <p:sp>
          <p:nvSpPr>
            <p:cNvPr id="17" name="椭圆 16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" name="矩形 12"/>
          <p:cNvSpPr>
            <a:spLocks noChangeArrowheads="1"/>
          </p:cNvSpPr>
          <p:nvPr/>
        </p:nvSpPr>
        <p:spPr bwMode="auto">
          <a:xfrm>
            <a:off x="935966" y="2731822"/>
            <a:ext cx="7354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在上述</a:t>
            </a:r>
            <a:r>
              <a:rPr lang="en-US" altLang="zh-CN" dirty="0"/>
              <a:t>6</a:t>
            </a:r>
            <a:r>
              <a:rPr lang="zh-CN" altLang="zh-CN" dirty="0"/>
              <a:t>个步骤中，作为前端工程师主要专注第</a:t>
            </a:r>
            <a:r>
              <a:rPr lang="en-US" altLang="zh-CN" dirty="0"/>
              <a:t>4</a:t>
            </a:r>
            <a:r>
              <a:rPr lang="zh-CN" altLang="zh-CN" dirty="0"/>
              <a:t>步的前端代码实现，对于其他步骤简单了解即可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9.2 </a:t>
            </a:r>
            <a:r>
              <a:rPr lang="zh-CN" altLang="en-US" dirty="0" smtClean="0">
                <a:cs typeface="Times New Roman" panose="02020603050405020304" pitchFamily="18" charset="0"/>
              </a:rPr>
              <a:t>项目搭建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532801" y="1808163"/>
            <a:ext cx="84169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在创建项目前，需要检查是否安装</a:t>
            </a:r>
            <a:r>
              <a:rPr lang="en-US" altLang="zh-CN" dirty="0"/>
              <a:t>Node.js</a:t>
            </a:r>
            <a:r>
              <a:rPr lang="zh-CN" altLang="zh-CN" dirty="0"/>
              <a:t>和</a:t>
            </a:r>
            <a:r>
              <a:rPr lang="en-US" altLang="zh-CN" dirty="0" err="1"/>
              <a:t>Vue</a:t>
            </a:r>
            <a:r>
              <a:rPr lang="en-US" altLang="zh-CN" dirty="0"/>
              <a:t> CLI 3</a:t>
            </a:r>
            <a:r>
              <a:rPr lang="zh-CN" altLang="zh-CN" dirty="0"/>
              <a:t>脚手架，如果没有安装，请参考第</a:t>
            </a:r>
            <a:r>
              <a:rPr lang="en-US" altLang="zh-CN" dirty="0"/>
              <a:t>1</a:t>
            </a:r>
            <a:r>
              <a:rPr lang="zh-CN" altLang="zh-CN" dirty="0"/>
              <a:t>章和第</a:t>
            </a:r>
            <a:r>
              <a:rPr lang="en-US" altLang="zh-CN" dirty="0"/>
              <a:t>7</a:t>
            </a:r>
            <a:r>
              <a:rPr lang="zh-CN" altLang="zh-CN" dirty="0"/>
              <a:t>章进行</a:t>
            </a:r>
            <a:r>
              <a:rPr lang="zh-CN" altLang="zh-CN" dirty="0" smtClean="0"/>
              <a:t>安装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42326" y="2884488"/>
            <a:ext cx="84169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如果已安装完，进行下一步，</a:t>
            </a:r>
            <a:r>
              <a:rPr lang="zh-CN" altLang="zh-CN" dirty="0" smtClean="0"/>
              <a:t>使用</a:t>
            </a:r>
            <a:r>
              <a:rPr lang="zh-CN" altLang="zh-CN" dirty="0"/>
              <a:t>命令行工具</a:t>
            </a:r>
            <a:r>
              <a:rPr lang="zh-CN" altLang="zh-CN" dirty="0" smtClean="0"/>
              <a:t>，进入目录创建</a:t>
            </a:r>
            <a:r>
              <a:rPr lang="zh-CN" altLang="zh-CN" dirty="0"/>
              <a:t>项目，命令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1997471" y="3592135"/>
            <a:ext cx="4955779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    // 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项目名为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39"/>
          <p:cNvSpPr txBox="1">
            <a:spLocks noChangeArrowheads="1"/>
          </p:cNvSpPr>
          <p:nvPr/>
        </p:nvSpPr>
        <p:spPr bwMode="auto">
          <a:xfrm>
            <a:off x="532801" y="4122738"/>
            <a:ext cx="841692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执行上述命令后，会让用户选择预设。第一次创建项目，只会出现两个选项，分别是是默认预设和自定义预设。如果之前保存过预设，则会在默认预设前出现已经保存过的预设。这里选择默认预设来创建项目即可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6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9.2 </a:t>
            </a:r>
            <a:r>
              <a:rPr lang="zh-CN" altLang="en-US" dirty="0" smtClean="0">
                <a:cs typeface="Times New Roman" panose="02020603050405020304" pitchFamily="18" charset="0"/>
              </a:rPr>
              <a:t>项目搭建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创建项目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73508" y="1873334"/>
            <a:ext cx="83275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项目创建完成后，使用如下命令启动项目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840308" y="2696785"/>
            <a:ext cx="3855642" cy="830997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shop               // 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run serve   // 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启动项目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9.2 </a:t>
            </a:r>
            <a:r>
              <a:rPr lang="zh-CN" altLang="en-US" dirty="0" smtClean="0">
                <a:cs typeface="Times New Roman" panose="02020603050405020304" pitchFamily="18" charset="0"/>
              </a:rPr>
              <a:t>项目</a:t>
            </a:r>
            <a:r>
              <a:rPr lang="zh-CN" altLang="en-US" dirty="0">
                <a:cs typeface="Times New Roman" panose="02020603050405020304" pitchFamily="18" charset="0"/>
              </a:rPr>
              <a:t>搭建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配置路由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2183208" y="2612270"/>
            <a:ext cx="3855642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-router –-save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84200" y="1889189"/>
            <a:ext cx="8350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en-US" altLang="zh-CN" dirty="0" err="1" smtClean="0"/>
              <a:t>vue</a:t>
            </a:r>
            <a:r>
              <a:rPr lang="en-US" altLang="zh-CN" dirty="0" smtClean="0"/>
              <a:t>-router</a:t>
            </a:r>
            <a:r>
              <a:rPr lang="zh-CN" altLang="zh-CN" dirty="0"/>
              <a:t>安装命令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391117" y="3969576"/>
            <a:ext cx="6590833" cy="193899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VueRouter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-router'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Vue.use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VueRouter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router =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VueRouter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 }) 	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创建路由实例对象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default router  		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暴露路由对象属性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84200" y="3232215"/>
            <a:ext cx="8350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zh-CN" dirty="0"/>
              <a:t>安装完成后</a:t>
            </a:r>
            <a:r>
              <a:rPr lang="zh-CN" altLang="zh-CN" dirty="0" smtClean="0"/>
              <a:t>，</a:t>
            </a:r>
            <a:r>
              <a:rPr lang="zh-CN" altLang="zh-CN" dirty="0"/>
              <a:t>将</a:t>
            </a:r>
            <a:r>
              <a:rPr lang="en-US" altLang="zh-CN" dirty="0" err="1"/>
              <a:t>src</a:t>
            </a:r>
            <a:r>
              <a:rPr lang="en-US" altLang="zh-CN" dirty="0"/>
              <a:t>/router.js</a:t>
            </a:r>
            <a:r>
              <a:rPr lang="zh-CN" altLang="zh-CN" dirty="0"/>
              <a:t>路由文件创建出来，具体代码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9.2 </a:t>
            </a:r>
            <a:r>
              <a:rPr lang="zh-CN" altLang="en-US" dirty="0" smtClean="0">
                <a:cs typeface="Times New Roman" panose="02020603050405020304" pitchFamily="18" charset="0"/>
              </a:rPr>
              <a:t>项目</a:t>
            </a:r>
            <a:r>
              <a:rPr lang="zh-CN" altLang="en-US" dirty="0">
                <a:cs typeface="Times New Roman" panose="02020603050405020304" pitchFamily="18" charset="0"/>
              </a:rPr>
              <a:t>搭建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3"/>
            <a:chOff x="-3176" y="1265272"/>
            <a:chExt cx="5133976" cy="628679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1"/>
              <a:ext cx="4703763" cy="4000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配置路由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2705567" y="3114197"/>
            <a:ext cx="3885733" cy="193899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 from './router.js'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router,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render: h =&gt; h(App)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}).$mount('#app')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08000" y="1917765"/>
            <a:ext cx="85407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  <a:defRPr/>
            </a:pPr>
            <a:r>
              <a:rPr lang="zh-CN" altLang="zh-CN" dirty="0"/>
              <a:t>创建</a:t>
            </a:r>
            <a:r>
              <a:rPr lang="en-US" altLang="zh-CN" dirty="0" err="1"/>
              <a:t>src</a:t>
            </a:r>
            <a:r>
              <a:rPr lang="en-US" altLang="zh-CN" dirty="0"/>
              <a:t>\router.js</a:t>
            </a:r>
            <a:r>
              <a:rPr lang="zh-CN" altLang="zh-CN" dirty="0"/>
              <a:t>文件后，需要在</a:t>
            </a:r>
            <a:r>
              <a:rPr lang="en-US" altLang="zh-CN" dirty="0" err="1"/>
              <a:t>src</a:t>
            </a:r>
            <a:r>
              <a:rPr lang="en-US" altLang="zh-CN" dirty="0"/>
              <a:t>\main.js</a:t>
            </a:r>
            <a:r>
              <a:rPr lang="zh-CN" altLang="zh-CN" dirty="0"/>
              <a:t>入口文件中引入该文件，并在</a:t>
            </a:r>
            <a:r>
              <a:rPr lang="en-US" altLang="zh-CN" dirty="0" err="1"/>
              <a:t>Vue</a:t>
            </a:r>
            <a:r>
              <a:rPr lang="zh-CN" altLang="zh-CN" dirty="0"/>
              <a:t>实例上注册，如下所</a:t>
            </a:r>
            <a:r>
              <a:rPr lang="zh-CN" altLang="zh-CN" dirty="0" smtClean="0"/>
              <a:t>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9.2 </a:t>
            </a:r>
            <a:r>
              <a:rPr lang="zh-CN" altLang="en-US" dirty="0" smtClean="0">
                <a:cs typeface="Times New Roman" panose="02020603050405020304" pitchFamily="18" charset="0"/>
              </a:rPr>
              <a:t>项目</a:t>
            </a:r>
            <a:r>
              <a:rPr lang="zh-CN" altLang="en-US" dirty="0">
                <a:cs typeface="Times New Roman" panose="02020603050405020304" pitchFamily="18" charset="0"/>
              </a:rPr>
              <a:t>搭建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</a:t>
              </a:r>
              <a:r>
                <a:rPr lang="en-US" altLang="zh-CN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Vuex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44992" y="1912162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使用</a:t>
            </a:r>
            <a:r>
              <a:rPr lang="en-US" altLang="zh-CN" dirty="0" err="1"/>
              <a:t>npm</a:t>
            </a:r>
            <a:r>
              <a:rPr lang="zh-CN" altLang="zh-CN" dirty="0"/>
              <a:t>方式为项目安装</a:t>
            </a:r>
            <a:r>
              <a:rPr lang="en-US" altLang="zh-CN" dirty="0" err="1"/>
              <a:t>Vuex</a:t>
            </a:r>
            <a:r>
              <a:rPr lang="zh-CN" altLang="zh-CN" dirty="0"/>
              <a:t>，安装命令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2690042" y="2615247"/>
            <a:ext cx="3851417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--save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2353142" y="4064826"/>
            <a:ext cx="4209583" cy="156966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Vue.use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default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Vuex.Store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  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84200" y="3346515"/>
            <a:ext cx="8350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zh-CN" dirty="0"/>
              <a:t>安装完成后</a:t>
            </a:r>
            <a:r>
              <a:rPr lang="zh-CN" altLang="zh-CN" dirty="0" smtClean="0"/>
              <a:t>，</a:t>
            </a:r>
            <a:r>
              <a:rPr lang="zh-CN" altLang="zh-CN" dirty="0"/>
              <a:t>创建数据状态存储文件</a:t>
            </a:r>
            <a:r>
              <a:rPr lang="en-US" altLang="zh-CN" dirty="0" err="1"/>
              <a:t>src</a:t>
            </a:r>
            <a:r>
              <a:rPr lang="en-US" altLang="zh-CN" dirty="0"/>
              <a:t>\store.js</a:t>
            </a:r>
            <a:r>
              <a:rPr lang="zh-CN" altLang="zh-CN" dirty="0" smtClean="0"/>
              <a:t>，</a:t>
            </a:r>
            <a:r>
              <a:rPr lang="zh-CN" altLang="zh-CN" dirty="0"/>
              <a:t>具体代码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9.2 </a:t>
            </a:r>
            <a:r>
              <a:rPr lang="zh-CN" altLang="en-US" dirty="0" smtClean="0">
                <a:cs typeface="Times New Roman" panose="02020603050405020304" pitchFamily="18" charset="0"/>
              </a:rPr>
              <a:t>项目</a:t>
            </a:r>
            <a:r>
              <a:rPr lang="zh-CN" altLang="en-US" dirty="0">
                <a:cs typeface="Times New Roman" panose="02020603050405020304" pitchFamily="18" charset="0"/>
              </a:rPr>
              <a:t>搭建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配置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Vuex</a:t>
              </a:r>
              <a:endParaRPr lang="zh-CN" altLang="en-US" sz="2000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54517" y="1925848"/>
            <a:ext cx="8064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zh-CN" dirty="0"/>
              <a:t>然后在</a:t>
            </a:r>
            <a:r>
              <a:rPr lang="en-US" altLang="zh-CN" dirty="0" err="1"/>
              <a:t>src</a:t>
            </a:r>
            <a:r>
              <a:rPr lang="en-US" altLang="zh-CN" dirty="0"/>
              <a:t>\main.js</a:t>
            </a:r>
            <a:r>
              <a:rPr lang="zh-CN" altLang="zh-CN" dirty="0"/>
              <a:t>文件中引入</a:t>
            </a:r>
            <a:r>
              <a:rPr lang="en-US" altLang="zh-CN" dirty="0" err="1"/>
              <a:t>src</a:t>
            </a:r>
            <a:r>
              <a:rPr lang="en-US" altLang="zh-CN" dirty="0"/>
              <a:t>\store.js</a:t>
            </a:r>
            <a:r>
              <a:rPr lang="zh-CN" altLang="zh-CN" dirty="0"/>
              <a:t>文件，并在</a:t>
            </a:r>
            <a:r>
              <a:rPr lang="en-US" altLang="zh-CN" dirty="0" err="1"/>
              <a:t>Vue</a:t>
            </a:r>
            <a:r>
              <a:rPr lang="zh-CN" altLang="zh-CN" dirty="0"/>
              <a:t>实例上注册，如下所</a:t>
            </a:r>
            <a:r>
              <a:rPr lang="zh-CN" altLang="zh-CN" dirty="0" smtClean="0"/>
              <a:t>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2257892" y="3036126"/>
            <a:ext cx="4476283" cy="230832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 from './store.js'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router,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store,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render: h =&gt; h(App)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}).$mount('#app')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目录</a:t>
            </a:r>
            <a:endParaRPr lang="zh-CN" altLang="en-US" smtClean="0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2751138" y="2527398"/>
            <a:ext cx="4956175" cy="954087"/>
            <a:chOff x="2751138" y="2846388"/>
            <a:chExt cx="4956175" cy="954087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3873500" y="3349625"/>
              <a:ext cx="383381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grpSp>
          <p:nvGrpSpPr>
            <p:cNvPr id="6169" name="组合 2"/>
            <p:cNvGrpSpPr/>
            <p:nvPr/>
          </p:nvGrpSpPr>
          <p:grpSpPr bwMode="auto">
            <a:xfrm>
              <a:off x="2751138" y="2846388"/>
              <a:ext cx="4430712" cy="954087"/>
              <a:chOff x="2751138" y="2846388"/>
              <a:chExt cx="4430712" cy="954087"/>
            </a:xfrm>
          </p:grpSpPr>
          <p:sp>
            <p:nvSpPr>
              <p:cNvPr id="6170" name="TextBox 126">
                <a:hlinkClick r:id="rId1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☞</a:t>
                </a:r>
                <a:r>
                  <a:rPr lang="zh-CN" altLang="en-US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点击查看本节相关知识点</a:t>
                </a:r>
                <a:endParaRPr lang="zh-CN" altLang="en-US" u="sng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71" name="矩形 36"/>
              <p:cNvSpPr>
                <a:spLocks noChangeArrowheads="1"/>
              </p:cNvSpPr>
              <p:nvPr/>
            </p:nvSpPr>
            <p:spPr bwMode="auto">
              <a:xfrm flipH="1">
                <a:off x="3676650" y="2846388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项目搭建</a:t>
                </a:r>
                <a:endPara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172" name="组合 111"/>
              <p:cNvGrpSpPr/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6173" name="组合 112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10" name="圆角矩形 9"/>
                  <p:cNvSpPr/>
                  <p:nvPr/>
                </p:nvSpPr>
                <p:spPr>
                  <a:xfrm>
                    <a:off x="1907301" y="1275607"/>
                    <a:ext cx="1296545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9.2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11" name="圆角矩形 10"/>
                  <p:cNvSpPr/>
                  <p:nvPr/>
                </p:nvSpPr>
                <p:spPr>
                  <a:xfrm>
                    <a:off x="1960838" y="1347494"/>
                    <a:ext cx="1189471" cy="1584417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9" name="圆角矩形 5"/>
                <p:cNvSpPr/>
                <p:nvPr/>
              </p:nvSpPr>
              <p:spPr>
                <a:xfrm>
                  <a:off x="1867541" y="2060307"/>
                  <a:ext cx="1294218" cy="937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  <p:grpSp>
        <p:nvGrpSpPr>
          <p:cNvPr id="6" name="组合 5"/>
          <p:cNvGrpSpPr/>
          <p:nvPr/>
        </p:nvGrpSpPr>
        <p:grpSpPr bwMode="auto">
          <a:xfrm>
            <a:off x="1704975" y="3929854"/>
            <a:ext cx="4524375" cy="952500"/>
            <a:chOff x="1704975" y="4440238"/>
            <a:chExt cx="4524375" cy="952500"/>
          </a:xfrm>
        </p:grpSpPr>
        <p:sp>
          <p:nvSpPr>
            <p:cNvPr id="6159" name="TextBox 126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703513" y="4922838"/>
              <a:ext cx="35258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u="sng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☞</a:t>
              </a:r>
              <a:r>
                <a:rPr lang="zh-CN" altLang="en-US" u="sng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点击查看本节相关知识点</a:t>
              </a:r>
              <a:endParaRPr lang="zh-CN" altLang="en-US" u="sng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160" name="4.1"/>
            <p:cNvGrpSpPr/>
            <p:nvPr/>
          </p:nvGrpSpPr>
          <p:grpSpPr bwMode="auto">
            <a:xfrm>
              <a:off x="1704975" y="4440238"/>
              <a:ext cx="4411663" cy="952500"/>
              <a:chOff x="1711765" y="1263328"/>
              <a:chExt cx="4411519" cy="952284"/>
            </a:xfrm>
          </p:grpSpPr>
          <p:grpSp>
            <p:nvGrpSpPr>
              <p:cNvPr id="6161" name="组合 29"/>
              <p:cNvGrpSpPr/>
              <p:nvPr/>
            </p:nvGrpSpPr>
            <p:grpSpPr bwMode="auto">
              <a:xfrm rot="-12767">
                <a:off x="1711765" y="1263328"/>
                <a:ext cx="884879" cy="952284"/>
                <a:chOff x="1936620" y="1275606"/>
                <a:chExt cx="1296876" cy="1728192"/>
              </a:xfrm>
            </p:grpSpPr>
            <p:grpSp>
              <p:nvGrpSpPr>
                <p:cNvPr id="6164" name="组合 31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31" name="圆角矩形 30"/>
                  <p:cNvSpPr/>
                  <p:nvPr/>
                </p:nvSpPr>
                <p:spPr>
                  <a:xfrm>
                    <a:off x="1907704" y="1275604"/>
                    <a:ext cx="1295894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9.3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32" name="圆角矩形 31"/>
                  <p:cNvSpPr/>
                  <p:nvPr/>
                </p:nvSpPr>
                <p:spPr>
                  <a:xfrm>
                    <a:off x="1961216" y="1347611"/>
                    <a:ext cx="1188871" cy="1584176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30" name="圆角矩形 5"/>
                <p:cNvSpPr/>
                <p:nvPr/>
              </p:nvSpPr>
              <p:spPr>
                <a:xfrm>
                  <a:off x="1923818" y="2061628"/>
                  <a:ext cx="1188871" cy="936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cxnSp>
            <p:nvCxnSpPr>
              <p:cNvPr id="27" name="直接连接符 26"/>
              <p:cNvCxnSpPr/>
              <p:nvPr/>
            </p:nvCxnSpPr>
            <p:spPr>
              <a:xfrm>
                <a:off x="2810279" y="1760102"/>
                <a:ext cx="3313005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50000"/>
                  </a:schemeClr>
                </a:solidFill>
                <a:prstDash val="sysDot"/>
                <a:headEnd type="oval" w="sm" len="sm"/>
                <a:tailEnd type="oval" w="sm" len="sm"/>
              </a:ln>
              <a:effectLst/>
            </p:spPr>
          </p:cxnSp>
          <p:sp>
            <p:nvSpPr>
              <p:cNvPr id="6163" name="矩形 35"/>
              <p:cNvSpPr>
                <a:spLocks noChangeArrowheads="1"/>
              </p:cNvSpPr>
              <p:nvPr/>
            </p:nvSpPr>
            <p:spPr bwMode="auto">
              <a:xfrm>
                <a:off x="2717559" y="1286488"/>
                <a:ext cx="1415726" cy="461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商城首页</a:t>
                </a:r>
                <a:endPara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 bwMode="auto">
          <a:xfrm>
            <a:off x="1692275" y="1116855"/>
            <a:ext cx="4956175" cy="954088"/>
            <a:chOff x="2751138" y="2846388"/>
            <a:chExt cx="4956175" cy="954087"/>
          </a:xfrm>
        </p:grpSpPr>
        <p:cxnSp>
          <p:nvCxnSpPr>
            <p:cNvPr id="46" name="直接连接符 45"/>
            <p:cNvCxnSpPr/>
            <p:nvPr/>
          </p:nvCxnSpPr>
          <p:spPr bwMode="auto">
            <a:xfrm>
              <a:off x="3873501" y="3349625"/>
              <a:ext cx="3833812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grpSp>
          <p:nvGrpSpPr>
            <p:cNvPr id="6151" name="组合 46"/>
            <p:cNvGrpSpPr/>
            <p:nvPr/>
          </p:nvGrpSpPr>
          <p:grpSpPr bwMode="auto">
            <a:xfrm>
              <a:off x="2751138" y="2846388"/>
              <a:ext cx="4430712" cy="954087"/>
              <a:chOff x="2751138" y="2846388"/>
              <a:chExt cx="4430712" cy="954087"/>
            </a:xfrm>
          </p:grpSpPr>
          <p:sp>
            <p:nvSpPr>
              <p:cNvPr id="6152" name="TextBox 126">
                <a:hlinkClick r:id="rId3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u="sng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☞</a:t>
                </a:r>
                <a:r>
                  <a:rPr lang="zh-CN" altLang="en-US" u="sng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点击查看本节相关知识点</a:t>
                </a:r>
                <a:endParaRPr lang="zh-CN" altLang="en-US" u="sng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53" name="矩形 36"/>
              <p:cNvSpPr>
                <a:spLocks noChangeArrowheads="1"/>
              </p:cNvSpPr>
              <p:nvPr/>
            </p:nvSpPr>
            <p:spPr bwMode="auto">
              <a:xfrm flipH="1">
                <a:off x="3750220" y="2846388"/>
                <a:ext cx="172354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开发前准备</a:t>
                </a:r>
                <a:endPara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154" name="组合 111"/>
              <p:cNvGrpSpPr/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6155" name="组合 112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53" name="圆角矩形 52"/>
                  <p:cNvSpPr/>
                  <p:nvPr/>
                </p:nvSpPr>
                <p:spPr>
                  <a:xfrm>
                    <a:off x="1907301" y="1275607"/>
                    <a:ext cx="1296547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9.1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54" name="圆角矩形 53"/>
                  <p:cNvSpPr/>
                  <p:nvPr/>
                </p:nvSpPr>
                <p:spPr>
                  <a:xfrm>
                    <a:off x="1960839" y="1347496"/>
                    <a:ext cx="1189470" cy="1584414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52" name="圆角矩形 5"/>
                <p:cNvSpPr/>
                <p:nvPr/>
              </p:nvSpPr>
              <p:spPr>
                <a:xfrm>
                  <a:off x="1867543" y="2060308"/>
                  <a:ext cx="1294218" cy="937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  <p:grpSp>
        <p:nvGrpSpPr>
          <p:cNvPr id="33" name="组合 32"/>
          <p:cNvGrpSpPr/>
          <p:nvPr/>
        </p:nvGrpSpPr>
        <p:grpSpPr bwMode="auto">
          <a:xfrm>
            <a:off x="2753334" y="5348204"/>
            <a:ext cx="4524375" cy="952500"/>
            <a:chOff x="1711325" y="1271588"/>
            <a:chExt cx="4524375" cy="952500"/>
          </a:xfrm>
        </p:grpSpPr>
        <p:sp>
          <p:nvSpPr>
            <p:cNvPr id="34" name="TextBox 126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709863" y="1784350"/>
              <a:ext cx="35258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u="sng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☞</a:t>
              </a:r>
              <a:r>
                <a:rPr lang="zh-CN" altLang="en-US" u="sng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点击查看本节相关知识点</a:t>
              </a:r>
              <a:endPara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4.1"/>
            <p:cNvGrpSpPr/>
            <p:nvPr/>
          </p:nvGrpSpPr>
          <p:grpSpPr bwMode="auto">
            <a:xfrm>
              <a:off x="1711325" y="1271588"/>
              <a:ext cx="4411663" cy="952500"/>
              <a:chOff x="1711765" y="1263328"/>
              <a:chExt cx="4411519" cy="952284"/>
            </a:xfrm>
          </p:grpSpPr>
          <p:grpSp>
            <p:nvGrpSpPr>
              <p:cNvPr id="36" name="组合 29"/>
              <p:cNvGrpSpPr/>
              <p:nvPr/>
            </p:nvGrpSpPr>
            <p:grpSpPr bwMode="auto">
              <a:xfrm rot="-12767">
                <a:off x="1711765" y="1263328"/>
                <a:ext cx="884879" cy="952284"/>
                <a:chOff x="1936620" y="1275606"/>
                <a:chExt cx="1296876" cy="1728192"/>
              </a:xfrm>
            </p:grpSpPr>
            <p:grpSp>
              <p:nvGrpSpPr>
                <p:cNvPr id="39" name="组合 31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41" name="圆角矩形 40"/>
                  <p:cNvSpPr/>
                  <p:nvPr/>
                </p:nvSpPr>
                <p:spPr>
                  <a:xfrm>
                    <a:off x="1907704" y="1275604"/>
                    <a:ext cx="1295894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9.4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42" name="圆角矩形 41"/>
                  <p:cNvSpPr/>
                  <p:nvPr/>
                </p:nvSpPr>
                <p:spPr>
                  <a:xfrm>
                    <a:off x="1961216" y="1347611"/>
                    <a:ext cx="1188871" cy="1584176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40" name="圆角矩形 5"/>
                <p:cNvSpPr/>
                <p:nvPr/>
              </p:nvSpPr>
              <p:spPr>
                <a:xfrm>
                  <a:off x="1923818" y="2061628"/>
                  <a:ext cx="1188871" cy="936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cxnSp>
            <p:nvCxnSpPr>
              <p:cNvPr id="37" name="直接连接符 36"/>
              <p:cNvCxnSpPr/>
              <p:nvPr/>
            </p:nvCxnSpPr>
            <p:spPr>
              <a:xfrm>
                <a:off x="2810279" y="1760102"/>
                <a:ext cx="3313005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50000"/>
                  </a:schemeClr>
                </a:solidFill>
                <a:prstDash val="sysDot"/>
                <a:headEnd type="oval" w="sm" len="sm"/>
                <a:tailEnd type="oval" w="sm" len="sm"/>
              </a:ln>
              <a:effectLst/>
            </p:spPr>
          </p:cxnSp>
          <p:sp>
            <p:nvSpPr>
              <p:cNvPr id="38" name="矩形 35"/>
              <p:cNvSpPr>
                <a:spLocks noChangeArrowheads="1"/>
              </p:cNvSpPr>
              <p:nvPr/>
            </p:nvSpPr>
            <p:spPr bwMode="auto">
              <a:xfrm>
                <a:off x="2717559" y="1286488"/>
                <a:ext cx="1415726" cy="461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新闻资讯</a:t>
                </a:r>
                <a:endPara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1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9.2 </a:t>
            </a:r>
            <a:r>
              <a:rPr lang="zh-CN" altLang="en-US" dirty="0" smtClean="0">
                <a:cs typeface="Times New Roman" panose="02020603050405020304" pitchFamily="18" charset="0"/>
              </a:rPr>
              <a:t>项目</a:t>
            </a:r>
            <a:r>
              <a:rPr lang="zh-CN" altLang="en-US" dirty="0">
                <a:cs typeface="Times New Roman" panose="02020603050405020304" pitchFamily="18" charset="0"/>
              </a:rPr>
              <a:t>搭建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</a:t>
              </a:r>
              <a:r>
                <a:rPr lang="en-US" altLang="zh-CN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axios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43884" y="1939900"/>
            <a:ext cx="71808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使用</a:t>
            </a:r>
            <a:r>
              <a:rPr lang="en-US" altLang="zh-CN" dirty="0" err="1"/>
              <a:t>npm</a:t>
            </a:r>
            <a:r>
              <a:rPr lang="zh-CN" altLang="zh-CN" dirty="0"/>
              <a:t>方式在项目中使用命令安装，</a:t>
            </a:r>
            <a:r>
              <a:rPr lang="en-US" altLang="zh-CN" dirty="0" err="1"/>
              <a:t>npm</a:t>
            </a:r>
            <a:r>
              <a:rPr lang="zh-CN" altLang="zh-CN" dirty="0"/>
              <a:t>安装命令如下所</a:t>
            </a:r>
            <a:r>
              <a:rPr lang="zh-CN" altLang="zh-CN" dirty="0" smtClean="0"/>
              <a:t>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2394990" y="2660393"/>
            <a:ext cx="4558704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--save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9.2 </a:t>
            </a:r>
            <a:r>
              <a:rPr lang="zh-CN" altLang="en-US" dirty="0" smtClean="0">
                <a:cs typeface="Times New Roman" panose="02020603050405020304" pitchFamily="18" charset="0"/>
              </a:rPr>
              <a:t>项目</a:t>
            </a:r>
            <a:r>
              <a:rPr lang="zh-CN" altLang="en-US" dirty="0">
                <a:cs typeface="Times New Roman" panose="02020603050405020304" pitchFamily="18" charset="0"/>
              </a:rPr>
              <a:t>搭建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3"/>
            <a:chOff x="-3176" y="1265272"/>
            <a:chExt cx="5133976" cy="628679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1"/>
              <a:ext cx="4703763" cy="4000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配置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axios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286342" y="2580797"/>
            <a:ext cx="7028983" cy="3462486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axios.defaults.timeout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响应时间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这里的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http://localhost:8080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为本地接口，在开发中需要换成真实的接口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axios.defaults.baseURL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'http://localhost:8080' 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添加一个原型属性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$http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Object.defineProperty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Vue.prototype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'$http',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value: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84200" y="1908240"/>
            <a:ext cx="8350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zh-CN" dirty="0"/>
              <a:t>安装完成后</a:t>
            </a:r>
            <a:r>
              <a:rPr lang="zh-CN" altLang="zh-CN" dirty="0" smtClean="0"/>
              <a:t>，</a:t>
            </a:r>
            <a:r>
              <a:rPr lang="zh-CN" altLang="zh-CN" dirty="0"/>
              <a:t>需要在</a:t>
            </a:r>
            <a:r>
              <a:rPr lang="en-US" altLang="zh-CN" dirty="0"/>
              <a:t>main.js</a:t>
            </a:r>
            <a:r>
              <a:rPr lang="zh-CN" altLang="zh-CN" dirty="0"/>
              <a:t>项目入口文件中简单配置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示例</a:t>
            </a:r>
            <a:r>
              <a:rPr lang="zh-CN" altLang="zh-CN" dirty="0" smtClean="0"/>
              <a:t>代码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9.2 </a:t>
            </a:r>
            <a:r>
              <a:rPr lang="zh-CN" altLang="en-US" dirty="0" smtClean="0">
                <a:cs typeface="Times New Roman" panose="02020603050405020304" pitchFamily="18" charset="0"/>
              </a:rPr>
              <a:t>项目</a:t>
            </a:r>
            <a:r>
              <a:rPr lang="zh-CN" altLang="en-US" dirty="0">
                <a:cs typeface="Times New Roman" panose="02020603050405020304" pitchFamily="18" charset="0"/>
              </a:rPr>
              <a:t>搭建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3"/>
            <a:chOff x="-3176" y="1265272"/>
            <a:chExt cx="5133976" cy="628679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1"/>
              <a:ext cx="4703763" cy="4000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配置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axios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553042" y="3171347"/>
            <a:ext cx="6647983" cy="2677656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mounted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this.$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http.get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data.json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').then((result)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console.log(result, 'success')	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请求成功，执行此处代码块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}).catch((error)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console.log(error, 'error')    	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请求失败，执行此处代码块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84200" y="1908240"/>
            <a:ext cx="83502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  <a:defRPr/>
            </a:pPr>
            <a:r>
              <a:rPr lang="zh-CN" altLang="zh-CN" dirty="0"/>
              <a:t>配置好之后，就可以请求模拟的数据了，这里以请求项目目录中的</a:t>
            </a:r>
            <a:r>
              <a:rPr lang="en-US" altLang="zh-CN" dirty="0" err="1"/>
              <a:t>data.json</a:t>
            </a:r>
            <a:r>
              <a:rPr lang="zh-CN" altLang="zh-CN" dirty="0"/>
              <a:t>文件为例，确保路径正确，在</a:t>
            </a:r>
            <a:r>
              <a:rPr lang="en-US" altLang="zh-CN" dirty="0"/>
              <a:t>mounted()</a:t>
            </a:r>
            <a:r>
              <a:rPr lang="zh-CN" altLang="zh-CN" dirty="0"/>
              <a:t>钩子函数中发送请求，示例代码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9.2 </a:t>
            </a:r>
            <a:r>
              <a:rPr lang="zh-CN" altLang="en-US" dirty="0" smtClean="0">
                <a:cs typeface="Times New Roman" panose="02020603050405020304" pitchFamily="18" charset="0"/>
              </a:rPr>
              <a:t>项目</a:t>
            </a:r>
            <a:r>
              <a:rPr lang="zh-CN" altLang="en-US" dirty="0">
                <a:cs typeface="Times New Roman" panose="02020603050405020304" pitchFamily="18" charset="0"/>
              </a:rPr>
              <a:t>搭建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目录结构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473508" y="1836383"/>
            <a:ext cx="8670492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为了方便读者进行项目的搭建，下面我们介绍“微商城”的目录结构，具体如下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public</a:t>
            </a:r>
            <a:r>
              <a:rPr lang="zh-CN" altLang="zh-CN" dirty="0"/>
              <a:t>：存放公共文件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 err="1"/>
              <a:t>src</a:t>
            </a:r>
            <a:r>
              <a:rPr lang="zh-CN" altLang="zh-CN" dirty="0"/>
              <a:t>：源代码目录，保存开发人员编写的项目源码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 err="1"/>
              <a:t>src</a:t>
            </a:r>
            <a:r>
              <a:rPr lang="en-US" altLang="zh-CN" dirty="0"/>
              <a:t>\assets</a:t>
            </a:r>
            <a:r>
              <a:rPr lang="zh-CN" altLang="zh-CN" dirty="0"/>
              <a:t>：资源文件目录，如图片、</a:t>
            </a:r>
            <a:r>
              <a:rPr lang="en-US" altLang="zh-CN" dirty="0" err="1"/>
              <a:t>css</a:t>
            </a:r>
            <a:r>
              <a:rPr lang="zh-CN" altLang="zh-CN" dirty="0"/>
              <a:t>等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 err="1"/>
              <a:t>src</a:t>
            </a:r>
            <a:r>
              <a:rPr lang="en-US" altLang="zh-CN" dirty="0"/>
              <a:t>\components</a:t>
            </a:r>
            <a:r>
              <a:rPr lang="zh-CN" altLang="zh-CN" dirty="0"/>
              <a:t>：组件文件目录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 err="1"/>
              <a:t>src</a:t>
            </a:r>
            <a:r>
              <a:rPr lang="en-US" altLang="zh-CN" dirty="0"/>
              <a:t>\lib</a:t>
            </a:r>
            <a:r>
              <a:rPr lang="zh-CN" altLang="zh-CN" dirty="0"/>
              <a:t>：存放</a:t>
            </a:r>
            <a:r>
              <a:rPr lang="en-US" altLang="zh-CN" dirty="0"/>
              <a:t>MUI</a:t>
            </a:r>
            <a:r>
              <a:rPr lang="zh-CN" altLang="zh-CN" dirty="0"/>
              <a:t>框架的</a:t>
            </a:r>
            <a:r>
              <a:rPr lang="en-US" altLang="zh-CN" dirty="0" err="1"/>
              <a:t>css</a:t>
            </a:r>
            <a:r>
              <a:rPr lang="zh-CN" altLang="zh-CN" dirty="0"/>
              <a:t>、</a:t>
            </a:r>
            <a:r>
              <a:rPr lang="en-US" altLang="zh-CN" dirty="0" err="1"/>
              <a:t>js</a:t>
            </a:r>
            <a:r>
              <a:rPr lang="zh-CN" altLang="zh-CN" dirty="0"/>
              <a:t>、</a:t>
            </a:r>
            <a:r>
              <a:rPr lang="en-US" altLang="zh-CN" dirty="0"/>
              <a:t>fonts</a:t>
            </a:r>
            <a:r>
              <a:rPr lang="zh-CN" altLang="zh-CN" dirty="0"/>
              <a:t>资源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 err="1"/>
              <a:t>src</a:t>
            </a:r>
            <a:r>
              <a:rPr lang="en-US" altLang="zh-CN" dirty="0"/>
              <a:t>\plugins</a:t>
            </a:r>
            <a:r>
              <a:rPr lang="zh-CN" altLang="zh-CN" dirty="0"/>
              <a:t>：插件目录，存放</a:t>
            </a:r>
            <a:r>
              <a:rPr lang="en-US" altLang="zh-CN" dirty="0"/>
              <a:t>axios.js</a:t>
            </a:r>
            <a:r>
              <a:rPr lang="zh-CN" altLang="zh-CN" dirty="0" smtClean="0"/>
              <a:t>文件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 err="1"/>
              <a:t>src</a:t>
            </a:r>
            <a:r>
              <a:rPr lang="en-US" altLang="zh-CN" dirty="0"/>
              <a:t>\</a:t>
            </a:r>
            <a:r>
              <a:rPr lang="en-US" altLang="zh-CN" dirty="0" err="1"/>
              <a:t>App.vue</a:t>
            </a:r>
            <a:r>
              <a:rPr lang="zh-CN" altLang="zh-CN" dirty="0"/>
              <a:t>：项目的</a:t>
            </a:r>
            <a:r>
              <a:rPr lang="en-US" altLang="zh-CN" dirty="0" err="1"/>
              <a:t>Vue</a:t>
            </a:r>
            <a:r>
              <a:rPr lang="zh-CN" altLang="zh-CN" dirty="0"/>
              <a:t>根组件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9.2 </a:t>
            </a:r>
            <a:r>
              <a:rPr lang="zh-CN" altLang="en-US" dirty="0" smtClean="0">
                <a:cs typeface="Times New Roman" panose="02020603050405020304" pitchFamily="18" charset="0"/>
              </a:rPr>
              <a:t>项目搭建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目录结构</a:t>
              </a:r>
              <a:endParaRPr lang="zh-CN" altLang="en-US" sz="2000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73508" y="1836383"/>
            <a:ext cx="867049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 err="1"/>
              <a:t>src</a:t>
            </a:r>
            <a:r>
              <a:rPr lang="en-US" altLang="zh-CN" dirty="0"/>
              <a:t>\main.js</a:t>
            </a:r>
            <a:r>
              <a:rPr lang="zh-CN" altLang="zh-CN" dirty="0"/>
              <a:t>：项目的入口文件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 err="1"/>
              <a:t>src</a:t>
            </a:r>
            <a:r>
              <a:rPr lang="en-US" altLang="zh-CN" dirty="0"/>
              <a:t>\router.js</a:t>
            </a:r>
            <a:r>
              <a:rPr lang="zh-CN" altLang="zh-CN" dirty="0"/>
              <a:t>：路由文件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 err="1"/>
              <a:t>src</a:t>
            </a:r>
            <a:r>
              <a:rPr lang="en-US" altLang="zh-CN" dirty="0"/>
              <a:t>\store.js</a:t>
            </a:r>
            <a:r>
              <a:rPr lang="zh-CN" altLang="zh-CN" dirty="0"/>
              <a:t>：数据状态存储文件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9.3 </a:t>
            </a:r>
            <a:r>
              <a:rPr lang="zh-CN" altLang="en-US" dirty="0" smtClean="0">
                <a:cs typeface="Times New Roman" panose="02020603050405020304" pitchFamily="18" charset="0"/>
              </a:rPr>
              <a:t>商城首页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页面结构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854200"/>
            <a:ext cx="8245475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商城首页是一个程序的入口页面，客户打开程序，首先映入眼帘的就是该页面，它的界面设计影响用户的体验。商城首页由</a:t>
            </a:r>
            <a:r>
              <a:rPr lang="en-US" altLang="zh-CN" dirty="0"/>
              <a:t>4</a:t>
            </a:r>
            <a:r>
              <a:rPr lang="zh-CN" altLang="zh-CN" dirty="0"/>
              <a:t>部分组成，顶部标签栏和轮播图使用</a:t>
            </a:r>
            <a:r>
              <a:rPr lang="en-US" altLang="zh-CN" dirty="0"/>
              <a:t>Mint UI</a:t>
            </a:r>
            <a:r>
              <a:rPr lang="zh-CN" altLang="zh-CN" dirty="0"/>
              <a:t>框架来实现，九宫格区域和底部导航栏使用</a:t>
            </a:r>
            <a:r>
              <a:rPr lang="en-US" altLang="zh-CN" dirty="0"/>
              <a:t>MUI</a:t>
            </a:r>
            <a:r>
              <a:rPr lang="zh-CN" altLang="zh-CN" dirty="0"/>
              <a:t>相关样式库文件来完成基本页面布局，其中，底部导航栏使用</a:t>
            </a:r>
            <a:r>
              <a:rPr lang="en-US" altLang="zh-CN" dirty="0"/>
              <a:t>&lt;router-link&gt;</a:t>
            </a:r>
            <a:r>
              <a:rPr lang="zh-CN" altLang="zh-CN" dirty="0"/>
              <a:t>组件来实现路由的跳转。接下来我们将针对首页组成部分的内容进行详细讲解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6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9.3 </a:t>
            </a:r>
            <a:r>
              <a:rPr lang="zh-CN" altLang="en-US" dirty="0" smtClean="0">
                <a:cs typeface="Times New Roman" panose="02020603050405020304" pitchFamily="18" charset="0"/>
              </a:rPr>
              <a:t>商</a:t>
            </a:r>
            <a:r>
              <a:rPr lang="zh-CN" altLang="en-US" dirty="0">
                <a:cs typeface="Times New Roman" panose="02020603050405020304" pitchFamily="18" charset="0"/>
              </a:rPr>
              <a:t>城首页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页面结构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54516" y="1925848"/>
            <a:ext cx="8440627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商城首页的结构由顶部标签栏、轮播图、九宫格图标展示区、底部导航栏</a:t>
            </a:r>
            <a:r>
              <a:rPr lang="en-US" altLang="zh-CN" dirty="0"/>
              <a:t>4</a:t>
            </a:r>
            <a:r>
              <a:rPr lang="zh-CN" altLang="zh-CN" dirty="0"/>
              <a:t>部分组成，整体结构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706301" y="2819400"/>
            <a:ext cx="2132524" cy="3654950"/>
            <a:chOff x="4102100" y="2819400"/>
            <a:chExt cx="2132524" cy="365495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4102100" y="2819400"/>
            <a:ext cx="2132524" cy="32429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" name="Visio" r:id="rId1" imgW="2679700" imgH="4038600" progId="Visio.Drawing.11">
                    <p:embed/>
                  </p:oleObj>
                </mc:Choice>
                <mc:Fallback>
                  <p:oleObj name="Visio" r:id="rId1" imgW="2679700" imgH="4038600" progId="Visio.Drawing.11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2100" y="2819400"/>
                          <a:ext cx="2132524" cy="324295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4501214" y="610501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首页结构图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9.3 </a:t>
            </a:r>
            <a:r>
              <a:rPr lang="zh-CN" altLang="en-US" dirty="0" smtClean="0">
                <a:cs typeface="Times New Roman" panose="02020603050405020304" pitchFamily="18" charset="0"/>
              </a:rPr>
              <a:t>商城首页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顶部标题栏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27050" y="1905624"/>
            <a:ext cx="833120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首页顶部导航栏使用</a:t>
            </a:r>
            <a:r>
              <a:rPr lang="en-US" altLang="zh-CN" dirty="0"/>
              <a:t>Mint UI</a:t>
            </a:r>
            <a:r>
              <a:rPr lang="zh-CN" altLang="zh-CN" dirty="0"/>
              <a:t>框架来实现。</a:t>
            </a:r>
            <a:r>
              <a:rPr lang="en-US" altLang="zh-CN" dirty="0"/>
              <a:t>Mint UI</a:t>
            </a:r>
            <a:r>
              <a:rPr lang="zh-CN" altLang="zh-CN" dirty="0"/>
              <a:t>是基于</a:t>
            </a:r>
            <a:r>
              <a:rPr lang="en-US" altLang="zh-CN" dirty="0"/>
              <a:t>Vue.js</a:t>
            </a:r>
            <a:r>
              <a:rPr lang="zh-CN" altLang="zh-CN" dirty="0"/>
              <a:t>的移动端组件库，使用</a:t>
            </a:r>
            <a:r>
              <a:rPr lang="en-US" altLang="zh-CN" dirty="0" err="1"/>
              <a:t>Vue</a:t>
            </a:r>
            <a:r>
              <a:rPr lang="zh-CN" altLang="zh-CN" dirty="0"/>
              <a:t>技术封装出来了成套的组件，可以无缝地和</a:t>
            </a:r>
            <a:r>
              <a:rPr lang="en-US" altLang="zh-CN" dirty="0" err="1"/>
              <a:t>Vue</a:t>
            </a:r>
            <a:r>
              <a:rPr lang="zh-CN" altLang="zh-CN" dirty="0"/>
              <a:t>项目进行集成</a:t>
            </a:r>
            <a:r>
              <a:rPr lang="zh-CN" altLang="zh-CN" dirty="0" smtClean="0"/>
              <a:t>开发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9.3 </a:t>
            </a:r>
            <a:r>
              <a:rPr lang="zh-CN" altLang="en-US" dirty="0" smtClean="0">
                <a:cs typeface="Times New Roman" panose="02020603050405020304" pitchFamily="18" charset="0"/>
              </a:rPr>
              <a:t>商</a:t>
            </a:r>
            <a:r>
              <a:rPr lang="zh-CN" altLang="en-US" dirty="0">
                <a:cs typeface="Times New Roman" panose="02020603050405020304" pitchFamily="18" charset="0"/>
              </a:rPr>
              <a:t>城首页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顶部标题栏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35466" y="1840123"/>
            <a:ext cx="84406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latinLnBrk="1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 smtClean="0"/>
              <a:t>Mint </a:t>
            </a:r>
            <a:r>
              <a:rPr lang="en-US" altLang="zh-CN" dirty="0"/>
              <a:t>UI</a:t>
            </a:r>
            <a:r>
              <a:rPr lang="zh-CN" altLang="zh-CN" dirty="0"/>
              <a:t>的基本使用</a:t>
            </a:r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2481125" y="3171347"/>
            <a:ext cx="3892688" cy="46037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mint-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--save</a:t>
            </a:r>
            <a:endParaRPr 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612775" y="2400924"/>
            <a:ext cx="8331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首先需要安装</a:t>
            </a:r>
            <a:r>
              <a:rPr lang="en-US" altLang="zh-CN" dirty="0"/>
              <a:t>Mint UI</a:t>
            </a:r>
            <a:r>
              <a:rPr lang="zh-CN" altLang="zh-CN" dirty="0"/>
              <a:t>框架，安装命令如下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690550" y="4794494"/>
            <a:ext cx="5881825" cy="156966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MintUI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'mint-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'mint-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/lib/style.css' // 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需要单独引入样式文件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Vue.use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MintUI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84200" y="3584640"/>
            <a:ext cx="83502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将</a:t>
            </a:r>
            <a:r>
              <a:rPr lang="en-US" altLang="zh-CN" dirty="0"/>
              <a:t>Mint UI</a:t>
            </a:r>
            <a:r>
              <a:rPr lang="zh-CN" altLang="zh-CN" dirty="0"/>
              <a:t>安装完成后，在</a:t>
            </a:r>
            <a:r>
              <a:rPr lang="en-US" altLang="zh-CN" dirty="0" err="1"/>
              <a:t>src</a:t>
            </a:r>
            <a:r>
              <a:rPr lang="en-US" altLang="zh-CN" dirty="0"/>
              <a:t>\main.js</a:t>
            </a:r>
            <a:r>
              <a:rPr lang="zh-CN" altLang="zh-CN" dirty="0"/>
              <a:t>中引入</a:t>
            </a:r>
            <a:r>
              <a:rPr lang="zh-CN" altLang="zh-CN" dirty="0" smtClean="0"/>
              <a:t>。考虑</a:t>
            </a:r>
            <a:r>
              <a:rPr lang="zh-CN" altLang="zh-CN" dirty="0"/>
              <a:t>到后续项目中图片</a:t>
            </a:r>
            <a:r>
              <a:rPr lang="zh-CN" altLang="zh-CN" dirty="0">
                <a:sym typeface="+mn-ea"/>
              </a:rPr>
              <a:t>“</a:t>
            </a:r>
            <a:r>
              <a:rPr lang="zh-CN" altLang="zh-CN" dirty="0">
                <a:sym typeface="+mn-ea"/>
              </a:rPr>
              <a:t>懒加载</a:t>
            </a:r>
            <a:r>
              <a:rPr lang="zh-CN" altLang="zh-CN" dirty="0">
                <a:sym typeface="+mn-ea"/>
              </a:rPr>
              <a:t>”</a:t>
            </a:r>
            <a:r>
              <a:rPr lang="zh-CN" altLang="zh-CN" dirty="0"/>
              <a:t>需要完整引入，故在此选择完整引入，示例代码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9.3 </a:t>
            </a:r>
            <a:r>
              <a:rPr lang="zh-CN" altLang="en-US" dirty="0" smtClean="0">
                <a:cs typeface="Times New Roman" panose="02020603050405020304" pitchFamily="18" charset="0"/>
              </a:rPr>
              <a:t>商</a:t>
            </a:r>
            <a:r>
              <a:rPr lang="zh-CN" altLang="en-US" dirty="0">
                <a:cs typeface="Times New Roman" panose="02020603050405020304" pitchFamily="18" charset="0"/>
              </a:rPr>
              <a:t>城首页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顶部标题栏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35466" y="1840123"/>
            <a:ext cx="8440627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latinLnBrk="1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zh-CN" dirty="0"/>
              <a:t>动态设置页面头部标题</a:t>
            </a:r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612775" y="2400924"/>
            <a:ext cx="833120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设置头部</a:t>
            </a:r>
            <a:r>
              <a:rPr lang="en-US" altLang="zh-CN" dirty="0"/>
              <a:t>title</a:t>
            </a:r>
            <a:r>
              <a:rPr lang="zh-CN" altLang="zh-CN" dirty="0"/>
              <a:t>标题需要借助</a:t>
            </a:r>
            <a:r>
              <a:rPr lang="en-US" altLang="zh-CN" dirty="0" err="1"/>
              <a:t>router.beforeEach</a:t>
            </a:r>
            <a:r>
              <a:rPr lang="en-US" altLang="zh-CN" dirty="0"/>
              <a:t>()</a:t>
            </a:r>
            <a:r>
              <a:rPr lang="zh-CN" altLang="zh-CN" dirty="0"/>
              <a:t>钩子函数来实现。在路由列表中，每个路由都有一个</a:t>
            </a:r>
            <a:r>
              <a:rPr lang="en-US" altLang="zh-CN" dirty="0"/>
              <a:t>meta</a:t>
            </a:r>
            <a:r>
              <a:rPr lang="zh-CN" altLang="zh-CN" dirty="0"/>
              <a:t>字段，可以在</a:t>
            </a:r>
            <a:r>
              <a:rPr lang="en-US" altLang="zh-CN" dirty="0"/>
              <a:t>meta</a:t>
            </a:r>
            <a:r>
              <a:rPr lang="zh-CN" altLang="zh-CN" dirty="0"/>
              <a:t>中设置自定义的信息，供页面组件或路由钩子使用，方便告诉用户当前显示的是哪一个页面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目录</a:t>
            </a:r>
            <a:endParaRPr lang="zh-CN" altLang="en-US" smtClean="0"/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2751138" y="2527398"/>
            <a:ext cx="4956175" cy="954087"/>
            <a:chOff x="2751138" y="2846388"/>
            <a:chExt cx="4956175" cy="954087"/>
          </a:xfrm>
        </p:grpSpPr>
        <p:cxnSp>
          <p:nvCxnSpPr>
            <p:cNvPr id="38" name="直接连接符 37"/>
            <p:cNvCxnSpPr/>
            <p:nvPr/>
          </p:nvCxnSpPr>
          <p:spPr bwMode="auto">
            <a:xfrm>
              <a:off x="3873500" y="3349625"/>
              <a:ext cx="383381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grpSp>
          <p:nvGrpSpPr>
            <p:cNvPr id="39" name="组合 2"/>
            <p:cNvGrpSpPr/>
            <p:nvPr/>
          </p:nvGrpSpPr>
          <p:grpSpPr bwMode="auto">
            <a:xfrm>
              <a:off x="2751138" y="2846388"/>
              <a:ext cx="4430712" cy="954087"/>
              <a:chOff x="2751138" y="2846388"/>
              <a:chExt cx="4430712" cy="954087"/>
            </a:xfrm>
          </p:grpSpPr>
          <p:sp>
            <p:nvSpPr>
              <p:cNvPr id="40" name="TextBox 126">
                <a:hlinkClick r:id="rId1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☞</a:t>
                </a:r>
                <a:r>
                  <a:rPr lang="zh-CN" altLang="en-US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点击查看本节相关知识点</a:t>
                </a:r>
                <a:endParaRPr lang="zh-CN" altLang="en-US" u="sng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矩形 36"/>
              <p:cNvSpPr>
                <a:spLocks noChangeArrowheads="1"/>
              </p:cNvSpPr>
              <p:nvPr/>
            </p:nvSpPr>
            <p:spPr bwMode="auto">
              <a:xfrm flipH="1">
                <a:off x="3676650" y="2846388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商品购买</a:t>
                </a:r>
                <a:endPara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2" name="组合 111"/>
              <p:cNvGrpSpPr/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43" name="组合 112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45" name="圆角矩形 44"/>
                  <p:cNvSpPr/>
                  <p:nvPr/>
                </p:nvSpPr>
                <p:spPr>
                  <a:xfrm>
                    <a:off x="1907301" y="1275607"/>
                    <a:ext cx="1296545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9.6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46" name="圆角矩形 45"/>
                  <p:cNvSpPr/>
                  <p:nvPr/>
                </p:nvSpPr>
                <p:spPr>
                  <a:xfrm>
                    <a:off x="1960838" y="1347494"/>
                    <a:ext cx="1189471" cy="1584417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44" name="圆角矩形 5"/>
                <p:cNvSpPr/>
                <p:nvPr/>
              </p:nvSpPr>
              <p:spPr>
                <a:xfrm>
                  <a:off x="1867541" y="2060307"/>
                  <a:ext cx="1294218" cy="937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  <p:grpSp>
        <p:nvGrpSpPr>
          <p:cNvPr id="47" name="组合 46"/>
          <p:cNvGrpSpPr/>
          <p:nvPr/>
        </p:nvGrpSpPr>
        <p:grpSpPr bwMode="auto">
          <a:xfrm>
            <a:off x="1704975" y="3929854"/>
            <a:ext cx="4524375" cy="952500"/>
            <a:chOff x="1704975" y="4440238"/>
            <a:chExt cx="4524375" cy="952500"/>
          </a:xfrm>
        </p:grpSpPr>
        <p:sp>
          <p:nvSpPr>
            <p:cNvPr id="48" name="TextBox 126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703513" y="4922838"/>
              <a:ext cx="35258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u="sng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☞</a:t>
              </a:r>
              <a:r>
                <a:rPr lang="zh-CN" altLang="en-US" u="sng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点击查看本节相关知识点</a:t>
              </a:r>
              <a:endPara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4.1"/>
            <p:cNvGrpSpPr/>
            <p:nvPr/>
          </p:nvGrpSpPr>
          <p:grpSpPr bwMode="auto">
            <a:xfrm>
              <a:off x="1704975" y="4440238"/>
              <a:ext cx="4411663" cy="952500"/>
              <a:chOff x="1711765" y="1263328"/>
              <a:chExt cx="4411519" cy="952284"/>
            </a:xfrm>
          </p:grpSpPr>
          <p:grpSp>
            <p:nvGrpSpPr>
              <p:cNvPr id="50" name="组合 29"/>
              <p:cNvGrpSpPr/>
              <p:nvPr/>
            </p:nvGrpSpPr>
            <p:grpSpPr bwMode="auto">
              <a:xfrm rot="-12767">
                <a:off x="1711765" y="1263328"/>
                <a:ext cx="884879" cy="952284"/>
                <a:chOff x="1936620" y="1275606"/>
                <a:chExt cx="1296876" cy="1728192"/>
              </a:xfrm>
            </p:grpSpPr>
            <p:grpSp>
              <p:nvGrpSpPr>
                <p:cNvPr id="53" name="组合 31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55" name="圆角矩形 54"/>
                  <p:cNvSpPr/>
                  <p:nvPr/>
                </p:nvSpPr>
                <p:spPr>
                  <a:xfrm>
                    <a:off x="1907704" y="1275604"/>
                    <a:ext cx="1295894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9.7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56" name="圆角矩形 55"/>
                  <p:cNvSpPr/>
                  <p:nvPr/>
                </p:nvSpPr>
                <p:spPr>
                  <a:xfrm>
                    <a:off x="1961216" y="1347611"/>
                    <a:ext cx="1188871" cy="1584176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54" name="圆角矩形 5"/>
                <p:cNvSpPr/>
                <p:nvPr/>
              </p:nvSpPr>
              <p:spPr>
                <a:xfrm>
                  <a:off x="1923818" y="2061628"/>
                  <a:ext cx="1188871" cy="936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cxnSp>
            <p:nvCxnSpPr>
              <p:cNvPr id="51" name="直接连接符 50"/>
              <p:cNvCxnSpPr/>
              <p:nvPr/>
            </p:nvCxnSpPr>
            <p:spPr>
              <a:xfrm>
                <a:off x="2810279" y="1760102"/>
                <a:ext cx="3313005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50000"/>
                  </a:schemeClr>
                </a:solidFill>
                <a:prstDash val="sysDot"/>
                <a:headEnd type="oval" w="sm" len="sm"/>
                <a:tailEnd type="oval" w="sm" len="sm"/>
              </a:ln>
              <a:effectLst/>
            </p:spPr>
          </p:cxnSp>
          <p:sp>
            <p:nvSpPr>
              <p:cNvPr id="52" name="矩形 35"/>
              <p:cNvSpPr>
                <a:spLocks noChangeArrowheads="1"/>
              </p:cNvSpPr>
              <p:nvPr/>
            </p:nvSpPr>
            <p:spPr bwMode="auto">
              <a:xfrm>
                <a:off x="2717559" y="1286488"/>
                <a:ext cx="1415726" cy="461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分类列表</a:t>
                </a:r>
                <a:endPara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7" name="组合 56"/>
          <p:cNvGrpSpPr/>
          <p:nvPr/>
        </p:nvGrpSpPr>
        <p:grpSpPr bwMode="auto">
          <a:xfrm>
            <a:off x="1692275" y="1116855"/>
            <a:ext cx="4956175" cy="954088"/>
            <a:chOff x="2751138" y="2846388"/>
            <a:chExt cx="4956175" cy="954087"/>
          </a:xfrm>
        </p:grpSpPr>
        <p:cxnSp>
          <p:nvCxnSpPr>
            <p:cNvPr id="58" name="直接连接符 57"/>
            <p:cNvCxnSpPr/>
            <p:nvPr/>
          </p:nvCxnSpPr>
          <p:spPr bwMode="auto">
            <a:xfrm>
              <a:off x="3873501" y="3349625"/>
              <a:ext cx="3833812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grpSp>
          <p:nvGrpSpPr>
            <p:cNvPr id="59" name="组合 46"/>
            <p:cNvGrpSpPr/>
            <p:nvPr/>
          </p:nvGrpSpPr>
          <p:grpSpPr bwMode="auto">
            <a:xfrm>
              <a:off x="2751138" y="2846388"/>
              <a:ext cx="4430712" cy="954087"/>
              <a:chOff x="2751138" y="2846388"/>
              <a:chExt cx="4430712" cy="954087"/>
            </a:xfrm>
          </p:grpSpPr>
          <p:sp>
            <p:nvSpPr>
              <p:cNvPr id="60" name="TextBox 126">
                <a:hlinkClick r:id="rId3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☞</a:t>
                </a:r>
                <a:r>
                  <a:rPr lang="zh-CN" altLang="en-US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点击查看本节相关知识点</a:t>
                </a:r>
                <a:endParaRPr lang="zh-CN" altLang="en-US" u="sng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矩形 36"/>
              <p:cNvSpPr>
                <a:spLocks noChangeArrowheads="1"/>
              </p:cNvSpPr>
              <p:nvPr/>
            </p:nvSpPr>
            <p:spPr bwMode="auto">
              <a:xfrm flipH="1">
                <a:off x="3750220" y="2846388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图片分享</a:t>
                </a:r>
                <a:endPara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2" name="组合 111"/>
              <p:cNvGrpSpPr/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63" name="组合 112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65" name="圆角矩形 64"/>
                  <p:cNvSpPr/>
                  <p:nvPr/>
                </p:nvSpPr>
                <p:spPr>
                  <a:xfrm>
                    <a:off x="1907301" y="1275607"/>
                    <a:ext cx="1296547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</a:rPr>
                      <a:t>9.5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  <p:sp>
                <p:nvSpPr>
                  <p:cNvPr id="66" name="圆角矩形 65"/>
                  <p:cNvSpPr/>
                  <p:nvPr/>
                </p:nvSpPr>
                <p:spPr>
                  <a:xfrm>
                    <a:off x="1960839" y="1347496"/>
                    <a:ext cx="1189470" cy="1584414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64" name="圆角矩形 5"/>
                <p:cNvSpPr/>
                <p:nvPr/>
              </p:nvSpPr>
              <p:spPr>
                <a:xfrm>
                  <a:off x="1867543" y="2060308"/>
                  <a:ext cx="1294218" cy="937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9.3 </a:t>
            </a:r>
            <a:r>
              <a:rPr lang="zh-CN" altLang="en-US" dirty="0" smtClean="0">
                <a:cs typeface="Times New Roman" panose="02020603050405020304" pitchFamily="18" charset="0"/>
              </a:rPr>
              <a:t>商</a:t>
            </a:r>
            <a:r>
              <a:rPr lang="zh-CN" altLang="en-US" dirty="0">
                <a:cs typeface="Times New Roman" panose="02020603050405020304" pitchFamily="18" charset="0"/>
              </a:rPr>
              <a:t>城首页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顶部标题栏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1486367" y="2618897"/>
            <a:ext cx="6647983" cy="3046988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 path: '/', redirect: '/home', name: 'home', meta: { title: 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}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 path: '/home', component: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HomeCon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meta: { title: 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}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 path: '/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shopcar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component: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ShopcarCon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meta: {title: 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'}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...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84200" y="1908240"/>
            <a:ext cx="8350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</a:t>
            </a:r>
            <a:r>
              <a:rPr lang="en-US" altLang="zh-CN" dirty="0"/>
              <a:t>router.js</a:t>
            </a:r>
            <a:r>
              <a:rPr lang="zh-CN" altLang="zh-CN" dirty="0"/>
              <a:t>路由文件中，给每个路由添加</a:t>
            </a:r>
            <a:r>
              <a:rPr lang="en-US" altLang="zh-CN" dirty="0"/>
              <a:t>meta</a:t>
            </a:r>
            <a:r>
              <a:rPr lang="zh-CN" altLang="zh-CN" dirty="0"/>
              <a:t>属性的页面</a:t>
            </a:r>
            <a:r>
              <a:rPr lang="en-US" altLang="zh-CN" dirty="0"/>
              <a:t>title</a:t>
            </a:r>
            <a:r>
              <a:rPr lang="zh-CN" altLang="zh-CN" dirty="0"/>
              <a:t>，示例代码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9.3 </a:t>
            </a:r>
            <a:r>
              <a:rPr lang="zh-CN" altLang="en-US" dirty="0" smtClean="0">
                <a:cs typeface="Times New Roman" panose="02020603050405020304" pitchFamily="18" charset="0"/>
              </a:rPr>
              <a:t>商</a:t>
            </a:r>
            <a:r>
              <a:rPr lang="zh-CN" altLang="en-US" dirty="0">
                <a:cs typeface="Times New Roman" panose="02020603050405020304" pitchFamily="18" charset="0"/>
              </a:rPr>
              <a:t>城首页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顶部标题栏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1248008" y="2618419"/>
            <a:ext cx="6647983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-header fixed :title="$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route.meta.title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"&gt;&lt;/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-header&gt;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84200" y="1908240"/>
            <a:ext cx="835025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</a:t>
            </a:r>
            <a:r>
              <a:rPr lang="en-US" altLang="zh-CN" dirty="0" err="1"/>
              <a:t>App.vue</a:t>
            </a:r>
            <a:r>
              <a:rPr lang="zh-CN" altLang="zh-CN" dirty="0"/>
              <a:t>组件中使用</a:t>
            </a:r>
            <a:r>
              <a:rPr lang="en-US" altLang="zh-CN" dirty="0"/>
              <a:t>$</a:t>
            </a:r>
            <a:r>
              <a:rPr lang="en-US" altLang="zh-CN" dirty="0" err="1"/>
              <a:t>route.meta.title</a:t>
            </a:r>
            <a:r>
              <a:rPr lang="zh-CN" altLang="zh-CN" dirty="0"/>
              <a:t>获取</a:t>
            </a:r>
            <a:r>
              <a:rPr lang="en-US" altLang="zh-CN" dirty="0"/>
              <a:t>meta</a:t>
            </a:r>
            <a:r>
              <a:rPr lang="zh-CN" altLang="zh-CN" dirty="0"/>
              <a:t>数据，如下所</a:t>
            </a:r>
            <a:r>
              <a:rPr lang="zh-CN" altLang="zh-CN" dirty="0" smtClean="0"/>
              <a:t>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9.3 </a:t>
            </a:r>
            <a:r>
              <a:rPr lang="zh-CN" altLang="en-US" dirty="0" smtClean="0">
                <a:cs typeface="Times New Roman" panose="02020603050405020304" pitchFamily="18" charset="0"/>
              </a:rPr>
              <a:t>商</a:t>
            </a:r>
            <a:r>
              <a:rPr lang="zh-CN" altLang="en-US" dirty="0">
                <a:cs typeface="Times New Roman" panose="02020603050405020304" pitchFamily="18" charset="0"/>
              </a:rPr>
              <a:t>城首页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顶部标题栏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05624"/>
            <a:ext cx="8331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 smtClean="0"/>
              <a:t>保存并执行上述代码</a:t>
            </a:r>
            <a:r>
              <a:rPr lang="zh-CN" altLang="en-US" dirty="0"/>
              <a:t>，</a:t>
            </a:r>
            <a:r>
              <a:rPr lang="zh-CN" altLang="zh-CN" dirty="0" smtClean="0"/>
              <a:t>以首页和购物车页面为例，效果如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750887" y="2933700"/>
            <a:ext cx="7526337" cy="1038225"/>
            <a:chOff x="750887" y="2933700"/>
            <a:chExt cx="7526337" cy="1038225"/>
          </a:xfrm>
        </p:grpSpPr>
        <p:grpSp>
          <p:nvGrpSpPr>
            <p:cNvPr id="13" name="组合 12"/>
            <p:cNvGrpSpPr/>
            <p:nvPr/>
          </p:nvGrpSpPr>
          <p:grpSpPr>
            <a:xfrm>
              <a:off x="750887" y="2943654"/>
              <a:ext cx="3678237" cy="1021585"/>
              <a:chOff x="769938" y="3225800"/>
              <a:chExt cx="3057525" cy="733332"/>
            </a:xfrm>
          </p:grpSpPr>
          <p:pic>
            <p:nvPicPr>
              <p:cNvPr id="14" name="Picture 2" descr="首页标题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938" y="3225800"/>
                <a:ext cx="3057525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1744702" y="358980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首页标题</a:t>
                </a:r>
                <a:endParaRPr lang="zh-CN" altLang="en-US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4598987" y="2933700"/>
              <a:ext cx="3678237" cy="1038225"/>
              <a:chOff x="4484688" y="3143250"/>
              <a:chExt cx="3057525" cy="745277"/>
            </a:xfrm>
          </p:grpSpPr>
          <p:pic>
            <p:nvPicPr>
              <p:cNvPr id="22" name="Picture 3" descr="购物车标题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4688" y="3143250"/>
                <a:ext cx="3057525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5140191" y="3519195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购物车页面标题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9.3 </a:t>
            </a:r>
            <a:r>
              <a:rPr lang="zh-CN" altLang="en-US" dirty="0" smtClean="0">
                <a:cs typeface="Times New Roman" panose="02020603050405020304" pitchFamily="18" charset="0"/>
              </a:rPr>
              <a:t>商</a:t>
            </a:r>
            <a:r>
              <a:rPr lang="zh-CN" altLang="en-US" dirty="0">
                <a:cs typeface="Times New Roman" panose="02020603050405020304" pitchFamily="18" charset="0"/>
              </a:rPr>
              <a:t>城首页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顶部标题栏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46100" y="1753224"/>
            <a:ext cx="8331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 smtClean="0"/>
              <a:t>接下来，</a:t>
            </a:r>
            <a:r>
              <a:rPr lang="zh-CN" altLang="zh-CN" dirty="0" smtClean="0"/>
              <a:t>还</a:t>
            </a:r>
            <a:r>
              <a:rPr lang="zh-CN" altLang="zh-CN" dirty="0"/>
              <a:t>需要在路由发生改变时动态设置网页的</a:t>
            </a:r>
            <a:r>
              <a:rPr lang="en-US" altLang="zh-CN" dirty="0"/>
              <a:t>&lt;title&gt;</a:t>
            </a:r>
            <a:r>
              <a:rPr lang="zh-CN" altLang="zh-CN" dirty="0"/>
              <a:t>标签。在</a:t>
            </a:r>
            <a:r>
              <a:rPr lang="en-US" altLang="zh-CN" dirty="0"/>
              <a:t>main.js</a:t>
            </a:r>
            <a:r>
              <a:rPr lang="zh-CN" altLang="zh-CN" dirty="0"/>
              <a:t>文件中的路由钩子函数里获取</a:t>
            </a:r>
            <a:r>
              <a:rPr lang="en-US" altLang="zh-CN" dirty="0"/>
              <a:t>meta</a:t>
            </a:r>
            <a:r>
              <a:rPr lang="zh-CN" altLang="zh-CN" dirty="0"/>
              <a:t>数据，示例代码如下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1844791" y="3071663"/>
            <a:ext cx="5771917" cy="267652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router.beforeEach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((to, from, next)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路由发生改变，修改页面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to.meta.title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document.title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to.meta.title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next() 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9.3 </a:t>
            </a:r>
            <a:r>
              <a:rPr lang="zh-CN" altLang="en-US" dirty="0" smtClean="0">
                <a:cs typeface="Times New Roman" panose="02020603050405020304" pitchFamily="18" charset="0"/>
              </a:rPr>
              <a:t>商</a:t>
            </a:r>
            <a:r>
              <a:rPr lang="zh-CN" altLang="en-US" dirty="0">
                <a:cs typeface="Times New Roman" panose="02020603050405020304" pitchFamily="18" charset="0"/>
              </a:rPr>
              <a:t>城首页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顶部标题栏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05624"/>
            <a:ext cx="8331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添加上述代码后，就会实现</a:t>
            </a:r>
            <a:r>
              <a:rPr lang="zh-CN" altLang="zh-CN" dirty="0" smtClean="0"/>
              <a:t>如</a:t>
            </a:r>
            <a:r>
              <a:rPr lang="zh-CN" altLang="en-US" dirty="0"/>
              <a:t>下</a:t>
            </a:r>
            <a:r>
              <a:rPr lang="zh-CN" altLang="zh-CN" dirty="0" smtClean="0"/>
              <a:t>图所</a:t>
            </a:r>
            <a:r>
              <a:rPr lang="zh-CN" altLang="zh-CN" dirty="0"/>
              <a:t>示的标题切换效果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1232535" y="3112135"/>
            <a:ext cx="6663055" cy="2098040"/>
            <a:chOff x="1941" y="4901"/>
            <a:chExt cx="10493" cy="3304"/>
          </a:xfrm>
        </p:grpSpPr>
        <p:grpSp>
          <p:nvGrpSpPr>
            <p:cNvPr id="4" name="组合 3"/>
            <p:cNvGrpSpPr/>
            <p:nvPr/>
          </p:nvGrpSpPr>
          <p:grpSpPr>
            <a:xfrm rot="0">
              <a:off x="1941" y="4901"/>
              <a:ext cx="4901" cy="3286"/>
              <a:chOff x="981075" y="3050793"/>
              <a:chExt cx="2830513" cy="180064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611500" y="4482106"/>
                <a:ext cx="1569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zh-CN" dirty="0"/>
                  <a:t>首页网页标题</a:t>
                </a:r>
                <a:endParaRPr lang="zh-CN" altLang="en-US" dirty="0"/>
              </a:p>
            </p:txBody>
          </p:sp>
          <p:pic>
            <p:nvPicPr>
              <p:cNvPr id="4098" name="图片 1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075" y="3050793"/>
                <a:ext cx="2830513" cy="1390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8096" y="7531"/>
              <a:ext cx="3917" cy="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zh-CN" dirty="0"/>
                <a:t>购物车页面网页标题</a:t>
              </a:r>
              <a:endParaRPr lang="zh-CN" altLang="en-US" dirty="0"/>
            </a:p>
          </p:txBody>
        </p:sp>
        <p:graphicFrame>
          <p:nvGraphicFramePr>
            <p:cNvPr id="8" name="对象 7"/>
            <p:cNvGraphicFramePr/>
            <p:nvPr/>
          </p:nvGraphicFramePr>
          <p:xfrm>
            <a:off x="7370" y="4901"/>
            <a:ext cx="5064" cy="2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2" imgW="3150235" imgH="1713230" progId="Word.Document.12">
                    <p:embed/>
                  </p:oleObj>
                </mc:Choice>
                <mc:Fallback>
                  <p:oleObj name="" r:id="rId2" imgW="3150235" imgH="1713230" progId="Word.Document.12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70" y="4901"/>
                          <a:ext cx="5064" cy="29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9.3 </a:t>
            </a:r>
            <a:r>
              <a:rPr lang="zh-CN" altLang="en-US" dirty="0" smtClean="0">
                <a:cs typeface="Times New Roman" panose="02020603050405020304" pitchFamily="18" charset="0"/>
              </a:rPr>
              <a:t>商</a:t>
            </a:r>
            <a:r>
              <a:rPr lang="zh-CN" altLang="en-US" dirty="0">
                <a:cs typeface="Times New Roman" panose="02020603050405020304" pitchFamily="18" charset="0"/>
              </a:rPr>
              <a:t>城首页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顶部标题栏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35466" y="1840123"/>
            <a:ext cx="8440627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latinLnBrk="1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zh-CN" dirty="0"/>
              <a:t>返回箭头</a:t>
            </a:r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612775" y="2400924"/>
            <a:ext cx="833120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打开任意一个</a:t>
            </a:r>
            <a:r>
              <a:rPr lang="en-US" altLang="zh-CN" dirty="0"/>
              <a:t>app</a:t>
            </a:r>
            <a:r>
              <a:rPr lang="zh-CN" altLang="zh-CN" dirty="0"/>
              <a:t>，通常页面左上角会显示返回箭头，提示用户单击此按钮可以返回上一级页面，极大地提高了用户体验。接下来，我们就来实现这一功能。考虑到在首页中左上角不需要显示返回按钮，在</a:t>
            </a:r>
            <a:r>
              <a:rPr lang="en-US" altLang="zh-CN" dirty="0" err="1"/>
              <a:t>APP</a:t>
            </a:r>
            <a:r>
              <a:rPr lang="en-US" altLang="zh-CN" dirty="0" err="1"/>
              <a:t>.vue</a:t>
            </a:r>
            <a:r>
              <a:rPr lang="zh-CN" altLang="zh-CN" dirty="0"/>
              <a:t>文件中使用</a:t>
            </a:r>
            <a:r>
              <a:rPr lang="en-US" altLang="zh-CN" dirty="0"/>
              <a:t>v-show</a:t>
            </a:r>
            <a:r>
              <a:rPr lang="zh-CN" altLang="zh-CN" dirty="0"/>
              <a:t>根据变量的值来</a:t>
            </a:r>
            <a:r>
              <a:rPr lang="zh-CN" altLang="zh-CN" dirty="0" smtClean="0"/>
              <a:t>判断</a:t>
            </a:r>
            <a:r>
              <a:rPr lang="zh-CN" altLang="en-US" dirty="0" smtClean="0"/>
              <a:t>是否</a:t>
            </a:r>
            <a:r>
              <a:rPr lang="zh-CN" altLang="zh-CN" dirty="0" smtClean="0"/>
              <a:t>显示</a:t>
            </a:r>
            <a:r>
              <a:rPr lang="zh-CN" altLang="zh-CN" dirty="0"/>
              <a:t>和</a:t>
            </a:r>
            <a:r>
              <a:rPr lang="zh-CN" altLang="zh-CN" dirty="0" smtClean="0"/>
              <a:t>隐藏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9.3 </a:t>
            </a:r>
            <a:r>
              <a:rPr lang="zh-CN" altLang="en-US" dirty="0" smtClean="0">
                <a:cs typeface="Times New Roman" panose="02020603050405020304" pitchFamily="18" charset="0"/>
              </a:rPr>
              <a:t>商</a:t>
            </a:r>
            <a:r>
              <a:rPr lang="zh-CN" altLang="en-US" dirty="0">
                <a:cs typeface="Times New Roman" panose="02020603050405020304" pitchFamily="18" charset="0"/>
              </a:rPr>
              <a:t>城首页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顶部标题栏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11985" y="1905624"/>
            <a:ext cx="85788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</a:t>
            </a:r>
            <a:r>
              <a:rPr lang="en-US" altLang="zh-CN" dirty="0" err="1"/>
              <a:t>App.vue</a:t>
            </a:r>
            <a:r>
              <a:rPr lang="zh-CN" altLang="zh-CN" dirty="0"/>
              <a:t>中，通过</a:t>
            </a:r>
            <a:r>
              <a:rPr lang="en-US" altLang="zh-CN" dirty="0"/>
              <a:t>v-show</a:t>
            </a:r>
            <a:r>
              <a:rPr lang="zh-CN" altLang="zh-CN" dirty="0"/>
              <a:t>指令绑定定义变量</a:t>
            </a:r>
            <a:r>
              <a:rPr lang="en-US" altLang="zh-CN" dirty="0"/>
              <a:t>flag</a:t>
            </a:r>
            <a:r>
              <a:rPr lang="zh-CN" altLang="zh-CN" dirty="0"/>
              <a:t>来判断是否显示“返回”按钮，示例代码如下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1844791" y="3053235"/>
            <a:ext cx="5771917" cy="193899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-header fixed :title="$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route.meta.title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&lt;span slot="left" @click="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goBack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v-show="flag"&gt;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-button icon="back"&gt;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-button&gt;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&lt;/span&gt;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-header&gt;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9.3 </a:t>
            </a:r>
            <a:r>
              <a:rPr lang="zh-CN" altLang="en-US" dirty="0" smtClean="0">
                <a:cs typeface="Times New Roman" panose="02020603050405020304" pitchFamily="18" charset="0"/>
              </a:rPr>
              <a:t>商</a:t>
            </a:r>
            <a:r>
              <a:rPr lang="zh-CN" altLang="en-US" dirty="0">
                <a:cs typeface="Times New Roman" panose="02020603050405020304" pitchFamily="18" charset="0"/>
              </a:rPr>
              <a:t>城首页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顶部标题栏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11985" y="1905624"/>
            <a:ext cx="85788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</a:t>
            </a:r>
            <a:r>
              <a:rPr lang="en-US" altLang="zh-CN" dirty="0"/>
              <a:t>data</a:t>
            </a:r>
            <a:r>
              <a:rPr lang="zh-CN" altLang="zh-CN" dirty="0"/>
              <a:t>中设置</a:t>
            </a:r>
            <a:r>
              <a:rPr lang="en-US" altLang="zh-CN" dirty="0"/>
              <a:t>flag</a:t>
            </a:r>
            <a:r>
              <a:rPr lang="zh-CN" altLang="zh-CN" dirty="0"/>
              <a:t>的初始值为</a:t>
            </a:r>
            <a:r>
              <a:rPr lang="en-US" altLang="zh-CN" dirty="0"/>
              <a:t>false</a:t>
            </a:r>
            <a:r>
              <a:rPr lang="zh-CN" altLang="zh-CN" dirty="0"/>
              <a:t>，然后使用</a:t>
            </a:r>
            <a:r>
              <a:rPr lang="en-US" altLang="zh-CN" dirty="0"/>
              <a:t>watch</a:t>
            </a:r>
            <a:r>
              <a:rPr lang="zh-CN" altLang="zh-CN" dirty="0"/>
              <a:t>监听路由，如果当前是首页那么隐藏返回按钮，否则显示返回按钮，并在</a:t>
            </a:r>
            <a:r>
              <a:rPr lang="en-US" altLang="zh-CN" dirty="0"/>
              <a:t>methods</a:t>
            </a:r>
            <a:r>
              <a:rPr lang="zh-CN" altLang="zh-CN" dirty="0"/>
              <a:t>中定义</a:t>
            </a:r>
            <a:r>
              <a:rPr lang="en-US" altLang="zh-CN" dirty="0" err="1"/>
              <a:t>goBack</a:t>
            </a:r>
            <a:r>
              <a:rPr lang="en-US" altLang="zh-CN" dirty="0"/>
              <a:t>()</a:t>
            </a:r>
            <a:r>
              <a:rPr lang="zh-CN" altLang="zh-CN" dirty="0"/>
              <a:t>事件实现单击按钮，返回上一级页面。示例代码如下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9.3 </a:t>
            </a:r>
            <a:r>
              <a:rPr lang="zh-CN" altLang="en-US" dirty="0" smtClean="0">
                <a:cs typeface="Times New Roman" panose="02020603050405020304" pitchFamily="18" charset="0"/>
              </a:rPr>
              <a:t>商</a:t>
            </a:r>
            <a:r>
              <a:rPr lang="zh-CN" altLang="en-US" dirty="0">
                <a:cs typeface="Times New Roman" panose="02020603050405020304" pitchFamily="18" charset="0"/>
              </a:rPr>
              <a:t>城首页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顶部标题栏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1707307" y="1948831"/>
            <a:ext cx="6458499" cy="452431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{ flag: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methods: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goBack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.$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router.go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(-1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watch: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'$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route.path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': function 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newVal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newVal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=== '/home')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this.flag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false	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不显示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 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else {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this.flag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9.3 </a:t>
            </a:r>
            <a:r>
              <a:rPr lang="zh-CN" altLang="en-US" dirty="0" smtClean="0">
                <a:cs typeface="Times New Roman" panose="02020603050405020304" pitchFamily="18" charset="0"/>
              </a:rPr>
              <a:t>商城首页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轮播图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27050" y="1905624"/>
            <a:ext cx="833120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首页和商品详情页都有图片轮播图展示，考虑到</a:t>
            </a:r>
            <a:r>
              <a:rPr lang="en-US" altLang="zh-CN" dirty="0" err="1"/>
              <a:t>Vue</a:t>
            </a:r>
            <a:r>
              <a:rPr lang="zh-CN" altLang="zh-CN" dirty="0"/>
              <a:t>组件代码的复用性，把轮播图相关代码单独放置在</a:t>
            </a:r>
            <a:r>
              <a:rPr lang="en-US" altLang="zh-CN" dirty="0" err="1"/>
              <a:t>src</a:t>
            </a:r>
            <a:r>
              <a:rPr lang="en-US" altLang="zh-CN" dirty="0"/>
              <a:t>/components/</a:t>
            </a:r>
            <a:r>
              <a:rPr lang="en-US" altLang="zh-CN" dirty="0" err="1"/>
              <a:t>swiper.vue</a:t>
            </a:r>
            <a:r>
              <a:rPr lang="zh-CN" altLang="zh-CN" dirty="0"/>
              <a:t>文件中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9.1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开发前准备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200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7" name="任意多边形 6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8213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9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8215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项目展示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111250" y="3176588"/>
            <a:ext cx="7043737" cy="539750"/>
            <a:chOff x="1116013" y="3176588"/>
            <a:chExt cx="7043737" cy="539750"/>
          </a:xfrm>
        </p:grpSpPr>
        <p:sp>
          <p:nvSpPr>
            <p:cNvPr id="11" name="任意多边形 10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8209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3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8211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技术方案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1128713" y="3860800"/>
            <a:ext cx="7043737" cy="539750"/>
            <a:chOff x="1128713" y="3860800"/>
            <a:chExt cx="7043737" cy="539750"/>
          </a:xfrm>
        </p:grpSpPr>
        <p:sp>
          <p:nvSpPr>
            <p:cNvPr id="18" name="任意多边形 17"/>
            <p:cNvSpPr/>
            <p:nvPr/>
          </p:nvSpPr>
          <p:spPr>
            <a:xfrm>
              <a:off x="2771775" y="3860800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9" name="椭圆 15"/>
            <p:cNvSpPr>
              <a:spLocks noChangeArrowheads="1"/>
            </p:cNvSpPr>
            <p:nvPr/>
          </p:nvSpPr>
          <p:spPr bwMode="auto">
            <a:xfrm>
              <a:off x="1128713" y="3860800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3</a:t>
              </a:r>
              <a:endParaRPr lang="zh-CN" altLang="en-US" sz="2400" b="1"/>
            </a:p>
          </p:txBody>
        </p:sp>
        <p:sp>
          <p:nvSpPr>
            <p:cNvPr id="20" name="Line 188"/>
            <p:cNvSpPr>
              <a:spLocks noChangeShapeType="1"/>
            </p:cNvSpPr>
            <p:nvPr/>
          </p:nvSpPr>
          <p:spPr bwMode="auto">
            <a:xfrm flipH="1">
              <a:off x="1708150" y="4130675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1" name="TextBox 218"/>
            <p:cNvSpPr txBox="1">
              <a:spLocks noChangeArrowheads="1"/>
            </p:cNvSpPr>
            <p:nvPr/>
          </p:nvSpPr>
          <p:spPr bwMode="auto">
            <a:xfrm>
              <a:off x="3076575" y="3976688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项目开发流程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9.3 </a:t>
            </a:r>
            <a:r>
              <a:rPr lang="zh-CN" altLang="en-US" dirty="0" smtClean="0">
                <a:cs typeface="Times New Roman" panose="02020603050405020304" pitchFamily="18" charset="0"/>
              </a:rPr>
              <a:t>商</a:t>
            </a:r>
            <a:r>
              <a:rPr lang="zh-CN" altLang="en-US" dirty="0">
                <a:cs typeface="Times New Roman" panose="02020603050405020304" pitchFamily="18" charset="0"/>
              </a:rPr>
              <a:t>城首页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轮播图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27818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5"/>
          <p:cNvGrpSpPr/>
          <p:nvPr/>
        </p:nvGrpSpPr>
        <p:grpSpPr bwMode="auto">
          <a:xfrm>
            <a:off x="841375" y="2650944"/>
            <a:ext cx="7475538" cy="1752139"/>
            <a:chOff x="971600" y="1988840"/>
            <a:chExt cx="7200728" cy="2160240"/>
          </a:xfrm>
        </p:grpSpPr>
        <p:sp>
          <p:nvSpPr>
            <p:cNvPr id="13" name="流程图: 过程 12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流程图: 可选过程 13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5" name="组合 8"/>
          <p:cNvGrpSpPr/>
          <p:nvPr/>
        </p:nvGrpSpPr>
        <p:grpSpPr bwMode="auto">
          <a:xfrm>
            <a:off x="3278188" y="2146119"/>
            <a:ext cx="2316162" cy="504825"/>
            <a:chOff x="3408211" y="1484784"/>
            <a:chExt cx="2315917" cy="504056"/>
          </a:xfrm>
        </p:grpSpPr>
        <p:sp>
          <p:nvSpPr>
            <p:cNvPr id="16" name="椭圆 15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" name="矩形 12"/>
          <p:cNvSpPr>
            <a:spLocks noChangeArrowheads="1"/>
          </p:cNvSpPr>
          <p:nvPr/>
        </p:nvSpPr>
        <p:spPr bwMode="auto">
          <a:xfrm>
            <a:off x="935966" y="2593593"/>
            <a:ext cx="735488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需要注意的是，首页轮播图中的图片需要全屏显示（即长度和宽度都需要</a:t>
            </a:r>
            <a:r>
              <a:rPr lang="en-US" altLang="zh-CN" dirty="0"/>
              <a:t>100%</a:t>
            </a:r>
            <a:r>
              <a:rPr lang="zh-CN" altLang="zh-CN" dirty="0"/>
              <a:t>），而商品详情页轮播的图片需要展示图片的本身尺寸。考虑到这一点不同，所以单独添加</a:t>
            </a:r>
            <a:r>
              <a:rPr lang="en-US" altLang="zh-CN" dirty="0"/>
              <a:t>class</a:t>
            </a:r>
            <a:r>
              <a:rPr lang="zh-CN" altLang="zh-CN" dirty="0"/>
              <a:t>类来判断是否需要设置宽度</a:t>
            </a:r>
            <a:r>
              <a:rPr lang="en-US" altLang="zh-CN" dirty="0"/>
              <a:t>100</a:t>
            </a:r>
            <a:r>
              <a:rPr lang="en-US" altLang="zh-CN" dirty="0" smtClean="0"/>
              <a:t>%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9.3 </a:t>
            </a:r>
            <a:r>
              <a:rPr lang="zh-CN" altLang="en-US" dirty="0" smtClean="0">
                <a:cs typeface="Times New Roman" panose="02020603050405020304" pitchFamily="18" charset="0"/>
              </a:rPr>
              <a:t>商城首页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九宫格展示区域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35466" y="1840123"/>
            <a:ext cx="84406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latinLnBrk="1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 smtClean="0"/>
              <a:t>MUI</a:t>
            </a:r>
            <a:r>
              <a:rPr lang="zh-CN" altLang="zh-CN" dirty="0"/>
              <a:t>的基本使用</a:t>
            </a:r>
            <a:endParaRPr lang="en-US" altLang="zh-CN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864437" y="3603111"/>
            <a:ext cx="6258838" cy="830997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'./lib/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mui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/mui.css'          	 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样式文件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'./lib/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mui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/icons-extra.css'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扩展样式库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612775" y="2369025"/>
            <a:ext cx="8331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在本项目中，把</a:t>
            </a:r>
            <a:r>
              <a:rPr lang="en-US" altLang="zh-CN" dirty="0"/>
              <a:t>MUI</a:t>
            </a:r>
            <a:r>
              <a:rPr lang="zh-CN" altLang="zh-CN" dirty="0"/>
              <a:t>相关的</a:t>
            </a:r>
            <a:r>
              <a:rPr lang="en-US" altLang="zh-CN" dirty="0" err="1"/>
              <a:t>css</a:t>
            </a:r>
            <a:r>
              <a:rPr lang="zh-CN" altLang="zh-CN" dirty="0"/>
              <a:t>、</a:t>
            </a:r>
            <a:r>
              <a:rPr lang="en-US" altLang="zh-CN" dirty="0" err="1"/>
              <a:t>js</a:t>
            </a:r>
            <a:r>
              <a:rPr lang="zh-CN" altLang="zh-CN" dirty="0"/>
              <a:t>等资源放置在</a:t>
            </a:r>
            <a:r>
              <a:rPr lang="en-US" altLang="zh-CN" dirty="0" err="1"/>
              <a:t>src</a:t>
            </a:r>
            <a:r>
              <a:rPr lang="en-US" altLang="zh-CN" dirty="0"/>
              <a:t>/lib</a:t>
            </a:r>
            <a:r>
              <a:rPr lang="zh-CN" altLang="zh-CN" dirty="0"/>
              <a:t>目录下，然后在</a:t>
            </a:r>
            <a:r>
              <a:rPr lang="en-US" altLang="zh-CN" dirty="0"/>
              <a:t>main.js</a:t>
            </a:r>
            <a:r>
              <a:rPr lang="zh-CN" altLang="zh-CN" dirty="0"/>
              <a:t>文件中引入</a:t>
            </a:r>
            <a:r>
              <a:rPr lang="en-US" altLang="zh-CN" dirty="0"/>
              <a:t>MUI</a:t>
            </a:r>
            <a:r>
              <a:rPr lang="zh-CN" altLang="zh-CN" dirty="0"/>
              <a:t>相关样式库文件，可以供全局使用，示例代码</a:t>
            </a:r>
            <a:r>
              <a:rPr lang="zh-CN" altLang="zh-CN" dirty="0" smtClean="0"/>
              <a:t>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9.3 </a:t>
            </a:r>
            <a:r>
              <a:rPr lang="zh-CN" altLang="en-US" dirty="0" smtClean="0">
                <a:cs typeface="Times New Roman" panose="02020603050405020304" pitchFamily="18" charset="0"/>
              </a:rPr>
              <a:t>商城首页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九宫格展示区域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471032" y="3156524"/>
            <a:ext cx="6258838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mui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'../../lib/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mui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/mui.min.js'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70243" y="1922439"/>
            <a:ext cx="8331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在需要使用</a:t>
            </a:r>
            <a:r>
              <a:rPr lang="en-US" altLang="zh-CN" dirty="0"/>
              <a:t>MUI</a:t>
            </a:r>
            <a:r>
              <a:rPr lang="zh-CN" altLang="zh-CN" dirty="0"/>
              <a:t>中的</a:t>
            </a:r>
            <a:r>
              <a:rPr lang="en-US" altLang="zh-CN" dirty="0" err="1"/>
              <a:t>js</a:t>
            </a:r>
            <a:r>
              <a:rPr lang="zh-CN" altLang="zh-CN" dirty="0"/>
              <a:t>代码来实现效果的组件中，可以在当前组件中导入</a:t>
            </a:r>
            <a:r>
              <a:rPr lang="en-US" altLang="zh-CN" dirty="0"/>
              <a:t>MUI</a:t>
            </a:r>
            <a:r>
              <a:rPr lang="zh-CN" altLang="zh-CN" dirty="0"/>
              <a:t>的</a:t>
            </a:r>
            <a:r>
              <a:rPr lang="en-US" altLang="zh-CN" dirty="0" err="1"/>
              <a:t>js</a:t>
            </a:r>
            <a:r>
              <a:rPr lang="zh-CN" altLang="zh-CN" dirty="0"/>
              <a:t>文件。例如，在使用</a:t>
            </a:r>
            <a:r>
              <a:rPr lang="en-US" altLang="zh-CN" dirty="0"/>
              <a:t>MUI</a:t>
            </a:r>
            <a:r>
              <a:rPr lang="zh-CN" altLang="zh-CN" dirty="0"/>
              <a:t>的</a:t>
            </a:r>
            <a:r>
              <a:rPr lang="en-US" altLang="zh-CN" dirty="0"/>
              <a:t>scroll</a:t>
            </a:r>
            <a:r>
              <a:rPr lang="zh-CN" altLang="zh-CN" dirty="0"/>
              <a:t>滑动控件时引入</a:t>
            </a:r>
            <a:r>
              <a:rPr lang="en-US" altLang="zh-CN" dirty="0" err="1"/>
              <a:t>js</a:t>
            </a:r>
            <a:r>
              <a:rPr lang="zh-CN" altLang="zh-CN" dirty="0"/>
              <a:t>文件，示例代码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9.3 </a:t>
            </a:r>
            <a:r>
              <a:rPr lang="zh-CN" altLang="en-US" dirty="0" smtClean="0">
                <a:cs typeface="Times New Roman" panose="02020603050405020304" pitchFamily="18" charset="0"/>
              </a:rPr>
              <a:t>商</a:t>
            </a:r>
            <a:r>
              <a:rPr lang="zh-CN" altLang="en-US" dirty="0">
                <a:cs typeface="Times New Roman" panose="02020603050405020304" pitchFamily="18" charset="0"/>
              </a:rPr>
              <a:t>城首页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九宫格展示区域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35466" y="1840123"/>
            <a:ext cx="8440627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latinLnBrk="1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zh-CN" dirty="0"/>
              <a:t>九宫格布局</a:t>
            </a:r>
            <a:endParaRPr lang="en-US" altLang="zh-CN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612775" y="2369025"/>
            <a:ext cx="8331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九宫格布局使用</a:t>
            </a:r>
            <a:r>
              <a:rPr lang="en-US" altLang="zh-CN" dirty="0"/>
              <a:t>MUI</a:t>
            </a:r>
            <a:r>
              <a:rPr lang="zh-CN" altLang="zh-CN" dirty="0"/>
              <a:t>的相关结构代码、</a:t>
            </a:r>
            <a:r>
              <a:rPr lang="en-US" altLang="zh-CN" dirty="0" err="1"/>
              <a:t>css</a:t>
            </a:r>
            <a:r>
              <a:rPr lang="zh-CN" altLang="zh-CN" dirty="0"/>
              <a:t>样式来实现，采用</a:t>
            </a: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r>
              <a:rPr lang="zh-CN" altLang="zh-CN" dirty="0"/>
              <a:t>、</a:t>
            </a:r>
            <a:r>
              <a:rPr lang="en-US" altLang="zh-CN" dirty="0"/>
              <a:t>&lt;li&gt;</a:t>
            </a:r>
            <a:r>
              <a:rPr lang="zh-CN" altLang="zh-CN" dirty="0"/>
              <a:t>来布局，使用</a:t>
            </a:r>
            <a:r>
              <a:rPr lang="en-US" altLang="zh-CN" dirty="0"/>
              <a:t>&lt;router-link&gt;</a:t>
            </a:r>
            <a:r>
              <a:rPr lang="zh-CN" altLang="zh-CN" dirty="0"/>
              <a:t>组件来实现导航的跳转，效果</a:t>
            </a:r>
            <a:r>
              <a:rPr lang="zh-CN" altLang="zh-CN" dirty="0" smtClean="0"/>
              <a:t>如</a:t>
            </a:r>
            <a:r>
              <a:rPr lang="zh-CN" altLang="en-US" dirty="0"/>
              <a:t>下</a:t>
            </a:r>
            <a:r>
              <a:rPr lang="zh-CN" altLang="zh-CN" dirty="0" smtClean="0"/>
              <a:t>图所</a:t>
            </a:r>
            <a:r>
              <a:rPr lang="zh-CN" altLang="zh-CN" dirty="0"/>
              <a:t>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3064060" y="3489325"/>
            <a:ext cx="3133956" cy="2635025"/>
            <a:chOff x="3064060" y="3489325"/>
            <a:chExt cx="3133956" cy="2635025"/>
          </a:xfrm>
        </p:grpSpPr>
        <p:pic>
          <p:nvPicPr>
            <p:cNvPr id="5122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4060" y="3489325"/>
              <a:ext cx="3133956" cy="2199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317197" y="575501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九宫格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9.3 </a:t>
            </a:r>
            <a:r>
              <a:rPr lang="zh-CN" altLang="en-US" dirty="0" smtClean="0">
                <a:cs typeface="Times New Roman" panose="02020603050405020304" pitchFamily="18" charset="0"/>
              </a:rPr>
              <a:t>商城首页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底部导航栏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91509" y="1826742"/>
            <a:ext cx="8331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页面的底部导航栏（</a:t>
            </a:r>
            <a:r>
              <a:rPr lang="en-US" altLang="zh-CN" dirty="0" err="1"/>
              <a:t>tabBar</a:t>
            </a:r>
            <a:r>
              <a:rPr lang="zh-CN" altLang="zh-CN" dirty="0"/>
              <a:t>），使用</a:t>
            </a:r>
            <a:r>
              <a:rPr lang="en-US" altLang="zh-CN" dirty="0"/>
              <a:t>MUI</a:t>
            </a:r>
            <a:r>
              <a:rPr lang="zh-CN" altLang="zh-CN" dirty="0"/>
              <a:t>的</a:t>
            </a:r>
            <a:r>
              <a:rPr lang="en-US" altLang="zh-CN" dirty="0" err="1"/>
              <a:t>css</a:t>
            </a:r>
            <a:r>
              <a:rPr lang="zh-CN" altLang="zh-CN" dirty="0"/>
              <a:t>样式来实现基本的布局。在路由对象中配置</a:t>
            </a:r>
            <a:r>
              <a:rPr lang="en-US" altLang="zh-CN" dirty="0" err="1"/>
              <a:t>linkActiveClass</a:t>
            </a:r>
            <a:r>
              <a:rPr lang="zh-CN" altLang="zh-CN" dirty="0"/>
              <a:t>选项，设置底部导航栏选中样式的切换，使用</a:t>
            </a:r>
            <a:r>
              <a:rPr lang="en-US" altLang="zh-CN" dirty="0"/>
              <a:t>&lt;router-link&gt;</a:t>
            </a:r>
            <a:r>
              <a:rPr lang="zh-CN" altLang="zh-CN" dirty="0"/>
              <a:t>组件来实现导航的跳转，效果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图所</a:t>
            </a:r>
            <a:r>
              <a:rPr lang="zh-CN" altLang="zh-CN" dirty="0"/>
              <a:t>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2540037" y="3955312"/>
            <a:ext cx="3690642" cy="1273099"/>
            <a:chOff x="2540037" y="3864400"/>
            <a:chExt cx="3833776" cy="1364011"/>
          </a:xfrm>
        </p:grpSpPr>
        <p:pic>
          <p:nvPicPr>
            <p:cNvPr id="6146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037" y="3864400"/>
              <a:ext cx="3833776" cy="916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787511" y="4859079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底部导航栏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9.4 </a:t>
            </a:r>
            <a:r>
              <a:rPr lang="zh-CN" altLang="en-US" dirty="0" smtClean="0">
                <a:cs typeface="Times New Roman" panose="02020603050405020304" pitchFamily="18" charset="0"/>
              </a:rPr>
              <a:t>新闻资讯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3"/>
            <a:chOff x="-3176" y="1265272"/>
            <a:chExt cx="5141914" cy="628679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新闻资讯列表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671475" y="1850061"/>
            <a:ext cx="810038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新闻资讯部分的内容分为列表页和详情页，页面中涉及的数据获取需要调用后台的</a:t>
            </a:r>
            <a:r>
              <a:rPr lang="en-US" altLang="zh-CN" dirty="0"/>
              <a:t>API</a:t>
            </a:r>
            <a:r>
              <a:rPr lang="zh-CN" altLang="zh-CN" dirty="0"/>
              <a:t>接口，拿到数据后在页面上展示即可。在本小节中读者需要掌握采用</a:t>
            </a:r>
            <a:r>
              <a:rPr lang="en-US" altLang="zh-CN" dirty="0" err="1"/>
              <a:t>axiox</a:t>
            </a:r>
            <a:r>
              <a:rPr lang="zh-CN" altLang="zh-CN" dirty="0"/>
              <a:t>的方式来实现数据的请求，并掌握数据方法的定义及</a:t>
            </a:r>
            <a:r>
              <a:rPr lang="zh-CN" altLang="zh-CN" dirty="0" smtClean="0"/>
              <a:t>调用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6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9.4 </a:t>
            </a:r>
            <a:r>
              <a:rPr lang="zh-CN" altLang="en-US" dirty="0" smtClean="0">
                <a:cs typeface="Times New Roman" panose="02020603050405020304" pitchFamily="18" charset="0"/>
              </a:rPr>
              <a:t>新闻</a:t>
            </a:r>
            <a:r>
              <a:rPr lang="zh-CN" altLang="en-US" dirty="0">
                <a:cs typeface="Times New Roman" panose="02020603050405020304" pitchFamily="18" charset="0"/>
              </a:rPr>
              <a:t>资讯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新闻资讯列表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54517" y="1850061"/>
            <a:ext cx="8270508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 smtClean="0"/>
              <a:t>新闻资讯列表页面中的数据来源于后台提供的</a:t>
            </a:r>
            <a:r>
              <a:rPr lang="en-US" altLang="zh-CN" dirty="0" smtClean="0"/>
              <a:t>API</a:t>
            </a:r>
            <a:r>
              <a:rPr lang="zh-CN" altLang="zh-CN" dirty="0" smtClean="0"/>
              <a:t>接口，通过</a:t>
            </a:r>
            <a:r>
              <a:rPr lang="en-US" altLang="zh-CN" dirty="0" err="1" smtClean="0"/>
              <a:t>axios</a:t>
            </a:r>
            <a:r>
              <a:rPr lang="zh-CN" altLang="zh-CN" dirty="0" smtClean="0"/>
              <a:t>的方式来请求接口，展示数据。这里以新闻资讯列表的数据请求为例，数据获取的步骤如下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54517" y="2987792"/>
            <a:ext cx="82705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zh-CN" dirty="0"/>
              <a:t>在</a:t>
            </a:r>
            <a:r>
              <a:rPr lang="en-US" altLang="zh-CN" dirty="0"/>
              <a:t>data</a:t>
            </a:r>
            <a:r>
              <a:rPr lang="zh-CN" altLang="zh-CN" dirty="0"/>
              <a:t>函数中定义空数组，用来存放接口返回数据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2519576" y="3666930"/>
            <a:ext cx="4340389" cy="230832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Toast } from 'mint-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default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data ()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{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newslist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[] }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存放列表数据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9.4 </a:t>
            </a:r>
            <a:r>
              <a:rPr lang="zh-CN" altLang="en-US" dirty="0" smtClean="0">
                <a:cs typeface="Times New Roman" panose="02020603050405020304" pitchFamily="18" charset="0"/>
              </a:rPr>
              <a:t>新闻</a:t>
            </a:r>
            <a:r>
              <a:rPr lang="zh-CN" altLang="en-US" dirty="0">
                <a:cs typeface="Times New Roman" panose="02020603050405020304" pitchFamily="18" charset="0"/>
              </a:rPr>
              <a:t>资讯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新闻资讯列表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54517" y="1850061"/>
            <a:ext cx="827050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zh-CN" dirty="0"/>
              <a:t>在</a:t>
            </a:r>
            <a:r>
              <a:rPr lang="en-US" altLang="zh-CN" dirty="0"/>
              <a:t>methods</a:t>
            </a:r>
            <a:r>
              <a:rPr lang="zh-CN" altLang="zh-CN" dirty="0"/>
              <a:t>函数中定义获取列表数据的方法</a:t>
            </a:r>
            <a:r>
              <a:rPr lang="en-US" altLang="zh-CN" dirty="0" err="1"/>
              <a:t>getNewsList</a:t>
            </a:r>
            <a:r>
              <a:rPr lang="en-US" altLang="zh-CN" dirty="0"/>
              <a:t>()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2296851" y="2538482"/>
            <a:ext cx="4785840" cy="378565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getNewsList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this.$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http.get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API').then(result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请求成功处理的代码块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.catch(function (error)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请求失败处理的代码块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9.4 </a:t>
            </a:r>
            <a:r>
              <a:rPr lang="zh-CN" altLang="en-US" dirty="0" smtClean="0">
                <a:cs typeface="Times New Roman" panose="02020603050405020304" pitchFamily="18" charset="0"/>
              </a:rPr>
              <a:t>新闻</a:t>
            </a:r>
            <a:r>
              <a:rPr lang="zh-CN" altLang="en-US" dirty="0">
                <a:cs typeface="Times New Roman" panose="02020603050405020304" pitchFamily="18" charset="0"/>
              </a:rPr>
              <a:t>资讯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新闻资讯列表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54517" y="1924492"/>
            <a:ext cx="827050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  <a:defRPr/>
            </a:pPr>
            <a:r>
              <a:rPr lang="zh-CN" altLang="zh-CN" dirty="0"/>
              <a:t>在</a:t>
            </a:r>
            <a:r>
              <a:rPr lang="en-US" altLang="zh-CN" dirty="0"/>
              <a:t>created()</a:t>
            </a:r>
            <a:r>
              <a:rPr lang="zh-CN" altLang="zh-CN" dirty="0"/>
              <a:t>钩子函数中调用</a:t>
            </a:r>
            <a:r>
              <a:rPr lang="en-US" altLang="zh-CN" dirty="0" err="1"/>
              <a:t>getNewsList</a:t>
            </a:r>
            <a:r>
              <a:rPr lang="en-US" altLang="zh-CN" dirty="0"/>
              <a:t>()</a:t>
            </a:r>
            <a:r>
              <a:rPr lang="zh-CN" altLang="zh-CN" dirty="0"/>
              <a:t>方法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2786856" y="2612913"/>
            <a:ext cx="3093856" cy="1200329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created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this.getNewsList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9.4 </a:t>
            </a:r>
            <a:r>
              <a:rPr lang="zh-CN" altLang="en-US" dirty="0" smtClean="0">
                <a:cs typeface="Times New Roman" panose="02020603050405020304" pitchFamily="18" charset="0"/>
              </a:rPr>
              <a:t>新闻</a:t>
            </a:r>
            <a:r>
              <a:rPr lang="zh-CN" altLang="en-US" dirty="0">
                <a:cs typeface="Times New Roman" panose="02020603050405020304" pitchFamily="18" charset="0"/>
              </a:rPr>
              <a:t>资讯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新闻资讯列表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58055" y="1896131"/>
            <a:ext cx="82705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4"/>
              <a:defRPr/>
            </a:pPr>
            <a:r>
              <a:rPr lang="zh-CN" altLang="zh-CN" dirty="0"/>
              <a:t>在页面中使用</a:t>
            </a:r>
            <a:r>
              <a:rPr lang="en-US" altLang="zh-CN" dirty="0"/>
              <a:t>v-for</a:t>
            </a:r>
            <a:r>
              <a:rPr lang="zh-CN" altLang="zh-CN" dirty="0"/>
              <a:t>进行数据的循环遍历，注意在跳转到详情页时，需要把</a:t>
            </a:r>
            <a:r>
              <a:rPr lang="en-US" altLang="zh-CN" dirty="0"/>
              <a:t>id</a:t>
            </a:r>
            <a:r>
              <a:rPr lang="zh-CN" altLang="zh-CN" dirty="0"/>
              <a:t>传递过去，用来区分页面内容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182732" y="3265064"/>
            <a:ext cx="7021153" cy="1200329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 v-for="item in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newslist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:key="item.id"&gt;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&lt;router-link :to="'/home/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newsinfo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/'+item.id"&gt;&lt;/router-link&gt;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9</a:t>
            </a:r>
            <a:r>
              <a:rPr lang="en-US" altLang="zh-CN" sz="2800" b="1" kern="0" dirty="0" smtClean="0">
                <a:solidFill>
                  <a:srgbClr val="1369B2"/>
                </a:solidFill>
              </a:rPr>
              <a:t>.2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项目搭建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224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7" name="任意多边形 6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9242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9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9244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创建项目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116013" y="3184525"/>
            <a:ext cx="7043737" cy="539750"/>
            <a:chOff x="1116013" y="3184525"/>
            <a:chExt cx="7043737" cy="539750"/>
          </a:xfrm>
        </p:grpSpPr>
        <p:sp>
          <p:nvSpPr>
            <p:cNvPr id="11" name="任意多边形 10"/>
            <p:cNvSpPr/>
            <p:nvPr/>
          </p:nvSpPr>
          <p:spPr>
            <a:xfrm>
              <a:off x="2759075" y="3184525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9238" name="椭圆 11"/>
            <p:cNvSpPr>
              <a:spLocks noChangeArrowheads="1"/>
            </p:cNvSpPr>
            <p:nvPr/>
          </p:nvSpPr>
          <p:spPr bwMode="auto">
            <a:xfrm>
              <a:off x="1116013" y="3184525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3" name="Line 188"/>
            <p:cNvSpPr>
              <a:spLocks noChangeShapeType="1"/>
            </p:cNvSpPr>
            <p:nvPr/>
          </p:nvSpPr>
          <p:spPr bwMode="auto">
            <a:xfrm flipH="1">
              <a:off x="1695450" y="345440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9240" name="TextBox 218"/>
            <p:cNvSpPr txBox="1">
              <a:spLocks noChangeArrowheads="1"/>
            </p:cNvSpPr>
            <p:nvPr/>
          </p:nvSpPr>
          <p:spPr bwMode="auto">
            <a:xfrm>
              <a:off x="3063875" y="330041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配置路由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1128713" y="3860800"/>
            <a:ext cx="7043737" cy="539750"/>
            <a:chOff x="1128713" y="3860800"/>
            <a:chExt cx="7043737" cy="539750"/>
          </a:xfrm>
        </p:grpSpPr>
        <p:sp>
          <p:nvSpPr>
            <p:cNvPr id="18" name="任意多边形 17"/>
            <p:cNvSpPr/>
            <p:nvPr/>
          </p:nvSpPr>
          <p:spPr>
            <a:xfrm>
              <a:off x="2771775" y="3860800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9" name="椭圆 15"/>
            <p:cNvSpPr>
              <a:spLocks noChangeArrowheads="1"/>
            </p:cNvSpPr>
            <p:nvPr/>
          </p:nvSpPr>
          <p:spPr bwMode="auto">
            <a:xfrm>
              <a:off x="1128713" y="3860800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3</a:t>
              </a:r>
              <a:endParaRPr lang="zh-CN" altLang="en-US" sz="2400" b="1"/>
            </a:p>
          </p:txBody>
        </p:sp>
        <p:sp>
          <p:nvSpPr>
            <p:cNvPr id="20" name="Line 188"/>
            <p:cNvSpPr>
              <a:spLocks noChangeShapeType="1"/>
            </p:cNvSpPr>
            <p:nvPr/>
          </p:nvSpPr>
          <p:spPr bwMode="auto">
            <a:xfrm flipH="1">
              <a:off x="1708150" y="4130675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1" name="TextBox 218"/>
            <p:cNvSpPr txBox="1">
              <a:spLocks noChangeArrowheads="1"/>
            </p:cNvSpPr>
            <p:nvPr/>
          </p:nvSpPr>
          <p:spPr bwMode="auto">
            <a:xfrm>
              <a:off x="3076575" y="3976688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</a:t>
              </a: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Vuex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1111250" y="4556125"/>
            <a:ext cx="7043738" cy="547688"/>
            <a:chOff x="1111250" y="4556125"/>
            <a:chExt cx="7043738" cy="547688"/>
          </a:xfrm>
        </p:grpSpPr>
        <p:sp>
          <p:nvSpPr>
            <p:cNvPr id="23" name="任意多边形 22"/>
            <p:cNvSpPr/>
            <p:nvPr/>
          </p:nvSpPr>
          <p:spPr>
            <a:xfrm>
              <a:off x="2754313" y="4564063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4" name="椭圆 11"/>
            <p:cNvSpPr>
              <a:spLocks noChangeArrowheads="1"/>
            </p:cNvSpPr>
            <p:nvPr/>
          </p:nvSpPr>
          <p:spPr bwMode="auto">
            <a:xfrm>
              <a:off x="1111250" y="4556125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4</a:t>
              </a:r>
              <a:endParaRPr lang="zh-CN" altLang="en-US" sz="2400" b="1"/>
            </a:p>
          </p:txBody>
        </p:sp>
        <p:sp>
          <p:nvSpPr>
            <p:cNvPr id="25" name="Line 188"/>
            <p:cNvSpPr>
              <a:spLocks noChangeShapeType="1"/>
            </p:cNvSpPr>
            <p:nvPr/>
          </p:nvSpPr>
          <p:spPr bwMode="auto">
            <a:xfrm flipH="1">
              <a:off x="1690688" y="4833938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6" name="TextBox 218"/>
            <p:cNvSpPr txBox="1">
              <a:spLocks noChangeArrowheads="1"/>
            </p:cNvSpPr>
            <p:nvPr/>
          </p:nvSpPr>
          <p:spPr bwMode="auto">
            <a:xfrm>
              <a:off x="3059113" y="4679950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</a:t>
              </a: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axios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1104155" y="5314606"/>
            <a:ext cx="7043738" cy="547688"/>
            <a:chOff x="1111250" y="4556125"/>
            <a:chExt cx="7043738" cy="547688"/>
          </a:xfrm>
        </p:grpSpPr>
        <p:sp>
          <p:nvSpPr>
            <p:cNvPr id="28" name="任意多边形 27"/>
            <p:cNvSpPr/>
            <p:nvPr/>
          </p:nvSpPr>
          <p:spPr>
            <a:xfrm>
              <a:off x="2754313" y="4564063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9" name="椭圆 11"/>
            <p:cNvSpPr>
              <a:spLocks noChangeArrowheads="1"/>
            </p:cNvSpPr>
            <p:nvPr/>
          </p:nvSpPr>
          <p:spPr bwMode="auto">
            <a:xfrm>
              <a:off x="1111250" y="4556125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30" name="Line 188"/>
            <p:cNvSpPr>
              <a:spLocks noChangeShapeType="1"/>
            </p:cNvSpPr>
            <p:nvPr/>
          </p:nvSpPr>
          <p:spPr bwMode="auto">
            <a:xfrm flipH="1">
              <a:off x="1690688" y="4833938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31" name="TextBox 218"/>
            <p:cNvSpPr txBox="1">
              <a:spLocks noChangeArrowheads="1"/>
            </p:cNvSpPr>
            <p:nvPr/>
          </p:nvSpPr>
          <p:spPr bwMode="auto">
            <a:xfrm>
              <a:off x="3059113" y="4679950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目录结构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9.4 </a:t>
            </a:r>
            <a:r>
              <a:rPr lang="zh-CN" altLang="en-US" dirty="0" smtClean="0">
                <a:cs typeface="Times New Roman" panose="02020603050405020304" pitchFamily="18" charset="0"/>
              </a:rPr>
              <a:t>新闻</a:t>
            </a:r>
            <a:r>
              <a:rPr lang="zh-CN" altLang="en-US" dirty="0">
                <a:cs typeface="Times New Roman" panose="02020603050405020304" pitchFamily="18" charset="0"/>
              </a:rPr>
              <a:t>资讯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新闻详情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53720" y="1894205"/>
            <a:ext cx="816102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实现新闻详情页面展示，需要先通过this.$router.query.id方式获取id值并赋值给data中定义的id值，然后再通过this.$http.get('api/getnew/'+this.id)请求服务器接口，获取新闻详情页面的数据，最后在页面展示。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9.4 </a:t>
            </a:r>
            <a:r>
              <a:rPr lang="zh-CN" altLang="en-US" dirty="0" smtClean="0">
                <a:cs typeface="Times New Roman" panose="02020603050405020304" pitchFamily="18" charset="0"/>
              </a:rPr>
              <a:t>新闻</a:t>
            </a:r>
            <a:r>
              <a:rPr lang="zh-CN" altLang="en-US" dirty="0">
                <a:cs typeface="Times New Roman" panose="02020603050405020304" pitchFamily="18" charset="0"/>
              </a:rPr>
              <a:t>资讯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新闻详情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54517" y="1883316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加载评论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54517" y="2419980"/>
            <a:ext cx="8064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加载评论功能，需要请求后台接口，获取新闻详情评论数据，传递列表页</a:t>
            </a:r>
            <a:r>
              <a:rPr lang="en-US" altLang="zh-CN" dirty="0" err="1"/>
              <a:t>url</a:t>
            </a:r>
            <a:r>
              <a:rPr lang="zh-CN" altLang="zh-CN" dirty="0"/>
              <a:t>中带过来的</a:t>
            </a:r>
            <a:r>
              <a:rPr lang="en-US" altLang="zh-CN" dirty="0"/>
              <a:t>id</a:t>
            </a:r>
            <a:r>
              <a:rPr lang="zh-CN" altLang="zh-CN" dirty="0"/>
              <a:t>值、页数</a:t>
            </a:r>
            <a:r>
              <a:rPr lang="en-US" altLang="zh-CN" dirty="0" err="1"/>
              <a:t>pageindex</a:t>
            </a:r>
            <a:r>
              <a:rPr lang="zh-CN" altLang="zh-CN" dirty="0"/>
              <a:t>，注意一定要在</a:t>
            </a:r>
            <a:r>
              <a:rPr lang="en-US" altLang="zh-CN" dirty="0"/>
              <a:t>created()</a:t>
            </a:r>
            <a:r>
              <a:rPr lang="zh-CN" altLang="zh-CN" dirty="0"/>
              <a:t>中调用该方法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9.4 </a:t>
            </a:r>
            <a:r>
              <a:rPr lang="zh-CN" altLang="en-US" dirty="0" smtClean="0">
                <a:cs typeface="Times New Roman" panose="02020603050405020304" pitchFamily="18" charset="0"/>
              </a:rPr>
              <a:t>新闻</a:t>
            </a:r>
            <a:r>
              <a:rPr lang="zh-CN" altLang="en-US" dirty="0">
                <a:cs typeface="Times New Roman" panose="02020603050405020304" pitchFamily="18" charset="0"/>
              </a:rPr>
              <a:t>资讯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新闻详情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54517" y="1883316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zh-CN" dirty="0"/>
              <a:t>发表评论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54517" y="2419980"/>
            <a:ext cx="8064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单击“发表评论”按钮，发送用户评论，此时需要检验评论内容是否为空，为空则给出提示，不为空则使用</a:t>
            </a:r>
            <a:r>
              <a:rPr lang="en-US" altLang="zh-CN" dirty="0"/>
              <a:t>post</a:t>
            </a:r>
            <a:r>
              <a:rPr lang="zh-CN" altLang="zh-CN" dirty="0"/>
              <a:t>的方式发送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9.4 </a:t>
            </a:r>
            <a:r>
              <a:rPr lang="zh-CN" altLang="en-US" dirty="0" smtClean="0">
                <a:cs typeface="Times New Roman" panose="02020603050405020304" pitchFamily="18" charset="0"/>
              </a:rPr>
              <a:t>新闻</a:t>
            </a:r>
            <a:r>
              <a:rPr lang="zh-CN" altLang="en-US" dirty="0">
                <a:cs typeface="Times New Roman" panose="02020603050405020304" pitchFamily="18" charset="0"/>
              </a:rPr>
              <a:t>资讯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新闻详情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54517" y="1883316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en-US" dirty="0" smtClean="0"/>
              <a:t>加载更多。</a:t>
            </a:r>
            <a:endParaRPr lang="en-US" altLang="zh-CN" dirty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54517" y="2419980"/>
            <a:ext cx="8064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加载更多功能，需要在“加载更多”的单击事件中，给</a:t>
            </a:r>
            <a:r>
              <a:rPr lang="en-US" altLang="zh-CN" dirty="0" err="1"/>
              <a:t>pageIndex</a:t>
            </a:r>
            <a:r>
              <a:rPr lang="zh-CN" altLang="zh-CN" dirty="0"/>
              <a:t>（页码）进行自增（</a:t>
            </a:r>
            <a:r>
              <a:rPr lang="en-US" altLang="zh-CN" dirty="0" err="1"/>
              <a:t>this.pageIndex</a:t>
            </a:r>
            <a:r>
              <a:rPr lang="en-US" altLang="zh-CN" dirty="0"/>
              <a:t>++</a:t>
            </a:r>
            <a:r>
              <a:rPr lang="zh-CN" altLang="zh-CN" dirty="0"/>
              <a:t>），并重新调用一次获取加载评论数据的方法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9.5 </a:t>
            </a:r>
            <a:r>
              <a:rPr lang="zh-CN" altLang="en-US" dirty="0" smtClean="0">
                <a:cs typeface="Times New Roman" panose="02020603050405020304" pitchFamily="18" charset="0"/>
              </a:rPr>
              <a:t>图片分享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3"/>
            <a:chOff x="-3176" y="1265272"/>
            <a:chExt cx="5141914" cy="628679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图片列表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22613" y="1850061"/>
            <a:ext cx="810038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图片分享部分的内容分为列表页和详情页，列表页的顶部滑动条使用</a:t>
            </a:r>
            <a:r>
              <a:rPr lang="en-US" altLang="zh-CN" dirty="0"/>
              <a:t>MUI</a:t>
            </a:r>
            <a:r>
              <a:rPr lang="zh-CN" altLang="zh-CN" dirty="0"/>
              <a:t>的滑动控件，图文展示使用</a:t>
            </a:r>
            <a:r>
              <a:rPr lang="en-US" altLang="zh-CN" dirty="0"/>
              <a:t>Mint UI</a:t>
            </a:r>
            <a:r>
              <a:rPr lang="zh-CN" altLang="zh-CN" dirty="0"/>
              <a:t>提供的</a:t>
            </a:r>
            <a:r>
              <a:rPr lang="en-US" altLang="zh-CN" dirty="0"/>
              <a:t>lazy-load</a:t>
            </a:r>
            <a:r>
              <a:rPr lang="zh-CN" altLang="zh-CN" dirty="0"/>
              <a:t>图片懒加载组件，并且使用</a:t>
            </a:r>
            <a:r>
              <a:rPr lang="en-US" altLang="zh-CN" dirty="0" err="1"/>
              <a:t>vue</a:t>
            </a:r>
            <a:r>
              <a:rPr lang="en-US" altLang="zh-CN" dirty="0"/>
              <a:t>-preview</a:t>
            </a:r>
            <a:r>
              <a:rPr lang="zh-CN" altLang="zh-CN" dirty="0"/>
              <a:t>插件来实现图片的预览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6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9.5 </a:t>
            </a:r>
            <a:r>
              <a:rPr lang="zh-CN" altLang="en-US" dirty="0" smtClean="0">
                <a:cs typeface="Times New Roman" panose="02020603050405020304" pitchFamily="18" charset="0"/>
              </a:rPr>
              <a:t>图片分享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图片列表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54517" y="1711832"/>
            <a:ext cx="82705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zh-CN" dirty="0"/>
              <a:t>页面结构搭建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22613" y="2232849"/>
            <a:ext cx="81003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图片分享页面结构由顶部滑动条区域、图片列表展示区域两部分组成。效果图</a:t>
            </a:r>
            <a:r>
              <a:rPr lang="zh-CN" altLang="zh-CN" dirty="0" smtClean="0"/>
              <a:t>参考图</a:t>
            </a:r>
            <a:r>
              <a:rPr lang="zh-CN" altLang="en-US" dirty="0" smtClean="0"/>
              <a:t>见项目展示小节中的图片分享列表，</a:t>
            </a:r>
            <a:r>
              <a:rPr lang="zh-CN" altLang="zh-CN" dirty="0" smtClean="0"/>
              <a:t>整体的</a:t>
            </a:r>
            <a:r>
              <a:rPr lang="zh-CN" altLang="zh-CN" dirty="0"/>
              <a:t>结构</a:t>
            </a:r>
            <a:r>
              <a:rPr lang="zh-CN" altLang="zh-CN" dirty="0" smtClean="0"/>
              <a:t>如</a:t>
            </a:r>
            <a:r>
              <a:rPr lang="zh-CN" altLang="en-US" dirty="0"/>
              <a:t>下图</a:t>
            </a:r>
            <a:r>
              <a:rPr lang="zh-CN" altLang="zh-CN" dirty="0" smtClean="0"/>
              <a:t>所</a:t>
            </a:r>
            <a:r>
              <a:rPr lang="zh-CN" altLang="zh-CN" dirty="0"/>
              <a:t>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739433" y="3351451"/>
            <a:ext cx="2280204" cy="3195998"/>
            <a:chOff x="3739433" y="3287653"/>
            <a:chExt cx="2280204" cy="3195998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3739433" y="3287653"/>
            <a:ext cx="2280204" cy="2837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5" name="Visio" r:id="rId1" imgW="2679700" imgH="3327400" progId="Visio.Drawing.11">
                    <p:embed/>
                  </p:oleObj>
                </mc:Choice>
                <mc:Fallback>
                  <p:oleObj name="Visio" r:id="rId1" imgW="2679700" imgH="3327400" progId="Visio.Drawing.11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9433" y="3287653"/>
                          <a:ext cx="2280204" cy="283729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748456" y="611431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图片分享列表结构图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9.5 </a:t>
            </a:r>
            <a:r>
              <a:rPr lang="zh-CN" altLang="en-US" dirty="0" smtClean="0">
                <a:cs typeface="Times New Roman" panose="02020603050405020304" pitchFamily="18" charset="0"/>
              </a:rPr>
              <a:t>图片分享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图片列表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54517" y="1711832"/>
            <a:ext cx="827050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zh-CN" dirty="0"/>
              <a:t>顶部滑动条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22613" y="2232849"/>
            <a:ext cx="81003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实现顶部滑动条区域，首先使用</a:t>
            </a:r>
            <a:r>
              <a:rPr lang="en-US" altLang="zh-CN" dirty="0" err="1"/>
              <a:t>mui</a:t>
            </a:r>
            <a:r>
              <a:rPr lang="zh-CN" altLang="zh-CN" dirty="0"/>
              <a:t>框架来进行页面的布局，在</a:t>
            </a:r>
            <a:r>
              <a:rPr lang="en-US" altLang="zh-CN" dirty="0" err="1"/>
              <a:t>js</a:t>
            </a:r>
            <a:r>
              <a:rPr lang="zh-CN" altLang="zh-CN" dirty="0"/>
              <a:t>中参照本章前面所讲内容，按步骤进行数据的请求及获取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9.5 </a:t>
            </a:r>
            <a:r>
              <a:rPr lang="zh-CN" altLang="en-US" dirty="0" smtClean="0">
                <a:cs typeface="Times New Roman" panose="02020603050405020304" pitchFamily="18" charset="0"/>
              </a:rPr>
              <a:t>图片分享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图片列表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27818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3" name="组合 5"/>
          <p:cNvGrpSpPr/>
          <p:nvPr/>
        </p:nvGrpSpPr>
        <p:grpSpPr bwMode="auto">
          <a:xfrm>
            <a:off x="841375" y="2650944"/>
            <a:ext cx="7475538" cy="1752139"/>
            <a:chOff x="971600" y="1988840"/>
            <a:chExt cx="7200728" cy="2160240"/>
          </a:xfrm>
        </p:grpSpPr>
        <p:sp>
          <p:nvSpPr>
            <p:cNvPr id="14" name="流程图: 过程 13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流程图: 可选过程 14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6" name="组合 8"/>
          <p:cNvGrpSpPr/>
          <p:nvPr/>
        </p:nvGrpSpPr>
        <p:grpSpPr bwMode="auto">
          <a:xfrm>
            <a:off x="3278188" y="2146119"/>
            <a:ext cx="2316162" cy="504825"/>
            <a:chOff x="3408211" y="1484784"/>
            <a:chExt cx="2315917" cy="504056"/>
          </a:xfrm>
        </p:grpSpPr>
        <p:sp>
          <p:nvSpPr>
            <p:cNvPr id="17" name="椭圆 16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" name="矩形 12"/>
          <p:cNvSpPr>
            <a:spLocks noChangeArrowheads="1"/>
          </p:cNvSpPr>
          <p:nvPr/>
        </p:nvSpPr>
        <p:spPr bwMode="auto">
          <a:xfrm>
            <a:off x="935966" y="2774354"/>
            <a:ext cx="7354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需要注意的是，在使用</a:t>
            </a:r>
            <a:r>
              <a:rPr lang="en-US" altLang="zh-CN" dirty="0"/>
              <a:t>MUI</a:t>
            </a:r>
            <a:r>
              <a:rPr lang="zh-CN" altLang="zh-CN" dirty="0"/>
              <a:t>的滑动控件时，需要在</a:t>
            </a:r>
            <a:r>
              <a:rPr lang="en-US" altLang="zh-CN" dirty="0"/>
              <a:t>mounted()</a:t>
            </a:r>
            <a:r>
              <a:rPr lang="zh-CN" altLang="zh-CN" dirty="0"/>
              <a:t>生命周期函数中初始化</a:t>
            </a:r>
            <a:r>
              <a:rPr lang="en-US" altLang="zh-CN" dirty="0"/>
              <a:t>scroll</a:t>
            </a:r>
            <a:r>
              <a:rPr lang="zh-CN" altLang="zh-CN" dirty="0"/>
              <a:t>滑动控件，因为必须要等</a:t>
            </a:r>
            <a:r>
              <a:rPr lang="en-US" altLang="zh-CN" dirty="0"/>
              <a:t>DOM</a:t>
            </a:r>
            <a:r>
              <a:rPr lang="zh-CN" altLang="zh-CN" dirty="0"/>
              <a:t>元素加载完毕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9.5 </a:t>
            </a:r>
            <a:r>
              <a:rPr lang="zh-CN" altLang="en-US" dirty="0" smtClean="0">
                <a:cs typeface="Times New Roman" panose="02020603050405020304" pitchFamily="18" charset="0"/>
              </a:rPr>
              <a:t>图片分享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图片列表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5" name="TextBox 39"/>
          <p:cNvSpPr txBox="1">
            <a:spLocks noChangeArrowheads="1"/>
          </p:cNvSpPr>
          <p:nvPr/>
        </p:nvSpPr>
        <p:spPr bwMode="auto">
          <a:xfrm>
            <a:off x="522613" y="1903226"/>
            <a:ext cx="8100385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初始化</a:t>
            </a:r>
            <a:r>
              <a:rPr lang="en-US" altLang="zh-CN" dirty="0"/>
              <a:t>scroll</a:t>
            </a:r>
            <a:r>
              <a:rPr lang="zh-CN" altLang="zh-CN" dirty="0"/>
              <a:t>滑动</a:t>
            </a:r>
            <a:r>
              <a:rPr lang="zh-CN" altLang="zh-CN" dirty="0" smtClean="0"/>
              <a:t>控件</a:t>
            </a:r>
            <a:r>
              <a:rPr lang="zh-CN" altLang="en-US" dirty="0" smtClean="0"/>
              <a:t>，示例代码如下，详情请参考官方文档。</a:t>
            </a:r>
            <a:endParaRPr lang="en-US" altLang="zh-CN" dirty="0"/>
          </a:p>
        </p:txBody>
      </p:sp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1998004" y="2636899"/>
            <a:ext cx="5147992" cy="2677656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mounted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(){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scroll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滑动控件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mui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('.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mui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-scroll-wrapper').scroll({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flick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减速系数，系数越大，滚动速度越慢，滚动距离越小，默认值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0.0006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deceleration: 0.0004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9.5 </a:t>
            </a:r>
            <a:r>
              <a:rPr lang="zh-CN" altLang="en-US" dirty="0" smtClean="0">
                <a:cs typeface="Times New Roman" panose="02020603050405020304" pitchFamily="18" charset="0"/>
              </a:rPr>
              <a:t>图片分享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图片列表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54517" y="1711832"/>
            <a:ext cx="827050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  <a:defRPr/>
            </a:pPr>
            <a:r>
              <a:rPr lang="zh-CN" altLang="zh-CN" dirty="0"/>
              <a:t>图片懒加载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22613" y="2232849"/>
            <a:ext cx="8302412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实现图片列表需要用到图片懒加载，这里使用</a:t>
            </a:r>
            <a:r>
              <a:rPr lang="en-US" altLang="zh-CN" dirty="0"/>
              <a:t>Mint UI</a:t>
            </a:r>
            <a:r>
              <a:rPr lang="zh-CN" altLang="zh-CN" dirty="0"/>
              <a:t>提供的现有组件</a:t>
            </a:r>
            <a:r>
              <a:rPr lang="en-US" altLang="zh-CN" dirty="0"/>
              <a:t>lazy-load</a:t>
            </a:r>
            <a:r>
              <a:rPr lang="zh-CN" altLang="zh-CN" dirty="0"/>
              <a:t>来实现懒加载，读者可以参考</a:t>
            </a:r>
            <a:r>
              <a:rPr lang="en-US" altLang="zh-CN" dirty="0"/>
              <a:t>lazy-load</a:t>
            </a:r>
            <a:r>
              <a:rPr lang="zh-CN" altLang="zh-CN" dirty="0"/>
              <a:t>的官方使用文档。懒加载示例代码如下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998004" y="3508805"/>
            <a:ext cx="5147992" cy="83369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item.img_url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表示图片的网络地址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v-lazy="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item.img_url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9.3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商城首页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0248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7" name="任意多边形 6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0256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9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0258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页面结构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1" name="任意多边形 10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0252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3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0254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顶部标题栏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1128713" y="3860800"/>
            <a:ext cx="7043737" cy="539750"/>
            <a:chOff x="1128713" y="3860800"/>
            <a:chExt cx="7043737" cy="539750"/>
          </a:xfrm>
        </p:grpSpPr>
        <p:sp>
          <p:nvSpPr>
            <p:cNvPr id="18" name="任意多边形 17"/>
            <p:cNvSpPr/>
            <p:nvPr/>
          </p:nvSpPr>
          <p:spPr>
            <a:xfrm>
              <a:off x="2771775" y="3860800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9" name="椭圆 15"/>
            <p:cNvSpPr>
              <a:spLocks noChangeArrowheads="1"/>
            </p:cNvSpPr>
            <p:nvPr/>
          </p:nvSpPr>
          <p:spPr bwMode="auto">
            <a:xfrm>
              <a:off x="1128713" y="3860800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3</a:t>
              </a:r>
              <a:endParaRPr lang="zh-CN" altLang="en-US" sz="2400" b="1"/>
            </a:p>
          </p:txBody>
        </p:sp>
        <p:sp>
          <p:nvSpPr>
            <p:cNvPr id="20" name="Line 188"/>
            <p:cNvSpPr>
              <a:spLocks noChangeShapeType="1"/>
            </p:cNvSpPr>
            <p:nvPr/>
          </p:nvSpPr>
          <p:spPr bwMode="auto">
            <a:xfrm flipH="1">
              <a:off x="1708150" y="4130675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1" name="TextBox 218"/>
            <p:cNvSpPr txBox="1">
              <a:spLocks noChangeArrowheads="1"/>
            </p:cNvSpPr>
            <p:nvPr/>
          </p:nvSpPr>
          <p:spPr bwMode="auto">
            <a:xfrm>
              <a:off x="3076575" y="3976688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轮播图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1111250" y="4556125"/>
            <a:ext cx="7043738" cy="547688"/>
            <a:chOff x="1111250" y="4556125"/>
            <a:chExt cx="7043738" cy="547688"/>
          </a:xfrm>
        </p:grpSpPr>
        <p:sp>
          <p:nvSpPr>
            <p:cNvPr id="23" name="任意多边形 22"/>
            <p:cNvSpPr/>
            <p:nvPr/>
          </p:nvSpPr>
          <p:spPr>
            <a:xfrm>
              <a:off x="2754313" y="4564063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4" name="椭圆 11"/>
            <p:cNvSpPr>
              <a:spLocks noChangeArrowheads="1"/>
            </p:cNvSpPr>
            <p:nvPr/>
          </p:nvSpPr>
          <p:spPr bwMode="auto">
            <a:xfrm>
              <a:off x="1111250" y="4556125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4</a:t>
              </a:r>
              <a:endParaRPr lang="zh-CN" altLang="en-US" sz="2400" b="1"/>
            </a:p>
          </p:txBody>
        </p:sp>
        <p:sp>
          <p:nvSpPr>
            <p:cNvPr id="25" name="Line 188"/>
            <p:cNvSpPr>
              <a:spLocks noChangeShapeType="1"/>
            </p:cNvSpPr>
            <p:nvPr/>
          </p:nvSpPr>
          <p:spPr bwMode="auto">
            <a:xfrm flipH="1">
              <a:off x="1690688" y="4833938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6" name="TextBox 218"/>
            <p:cNvSpPr txBox="1">
              <a:spLocks noChangeArrowheads="1"/>
            </p:cNvSpPr>
            <p:nvPr/>
          </p:nvSpPr>
          <p:spPr bwMode="auto">
            <a:xfrm>
              <a:off x="3059113" y="4679950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九宫格展示区域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1104155" y="5314606"/>
            <a:ext cx="7043738" cy="547688"/>
            <a:chOff x="1111250" y="4556125"/>
            <a:chExt cx="7043738" cy="547688"/>
          </a:xfrm>
        </p:grpSpPr>
        <p:sp>
          <p:nvSpPr>
            <p:cNvPr id="28" name="任意多边形 27"/>
            <p:cNvSpPr/>
            <p:nvPr/>
          </p:nvSpPr>
          <p:spPr>
            <a:xfrm>
              <a:off x="2754313" y="4564063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9" name="椭圆 11"/>
            <p:cNvSpPr>
              <a:spLocks noChangeArrowheads="1"/>
            </p:cNvSpPr>
            <p:nvPr/>
          </p:nvSpPr>
          <p:spPr bwMode="auto">
            <a:xfrm>
              <a:off x="1111250" y="4556125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30" name="Line 188"/>
            <p:cNvSpPr>
              <a:spLocks noChangeShapeType="1"/>
            </p:cNvSpPr>
            <p:nvPr/>
          </p:nvSpPr>
          <p:spPr bwMode="auto">
            <a:xfrm flipH="1">
              <a:off x="1690688" y="4833938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31" name="TextBox 218"/>
            <p:cNvSpPr txBox="1">
              <a:spLocks noChangeArrowheads="1"/>
            </p:cNvSpPr>
            <p:nvPr/>
          </p:nvSpPr>
          <p:spPr bwMode="auto">
            <a:xfrm>
              <a:off x="3059113" y="4679950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底部导航栏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9.5 </a:t>
            </a:r>
            <a:r>
              <a:rPr lang="zh-CN" altLang="en-US" dirty="0" smtClean="0">
                <a:cs typeface="Times New Roman" panose="02020603050405020304" pitchFamily="18" charset="0"/>
              </a:rPr>
              <a:t>图片分享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图片详情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43883" y="1755720"/>
            <a:ext cx="842999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图片详情页需要把后端</a:t>
            </a:r>
            <a:r>
              <a:rPr lang="en-US" altLang="zh-CN" dirty="0"/>
              <a:t>API</a:t>
            </a:r>
            <a:r>
              <a:rPr lang="zh-CN" altLang="zh-CN" dirty="0"/>
              <a:t>返回的数据在页面上展示出来。其中，图片缩略图可以单击预览进行放大查看，效果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图所</a:t>
            </a:r>
            <a:r>
              <a:rPr lang="zh-CN" altLang="zh-CN" dirty="0"/>
              <a:t>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3791262" y="2860635"/>
            <a:ext cx="1881918" cy="3723239"/>
            <a:chOff x="3791262" y="2860635"/>
            <a:chExt cx="1881918" cy="3723239"/>
          </a:xfrm>
        </p:grpSpPr>
        <p:pic>
          <p:nvPicPr>
            <p:cNvPr id="35842" name="Picture 2" descr="图片预览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1262" y="2860635"/>
              <a:ext cx="1881918" cy="3348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04882" y="621454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图片预览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9.5 </a:t>
            </a:r>
            <a:r>
              <a:rPr lang="zh-CN" altLang="en-US" dirty="0" smtClean="0">
                <a:cs typeface="Times New Roman" panose="02020603050405020304" pitchFamily="18" charset="0"/>
              </a:rPr>
              <a:t>图片分享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图片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详情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78164" y="2360366"/>
            <a:ext cx="82705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zh-CN" dirty="0"/>
              <a:t>安装图片预览插件，具体命令如下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22613" y="1839428"/>
            <a:ext cx="81003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-preview</a:t>
            </a:r>
            <a:r>
              <a:rPr lang="zh-CN" altLang="zh-CN" dirty="0"/>
              <a:t>插件来实现图片的预览，使用步骤如下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998809" y="3081388"/>
            <a:ext cx="5147992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-preview --save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81702" y="3682396"/>
            <a:ext cx="827050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zh-CN" dirty="0"/>
              <a:t>安装完成后，在</a:t>
            </a:r>
            <a:r>
              <a:rPr lang="en-US" altLang="zh-CN" dirty="0"/>
              <a:t>main.js</a:t>
            </a:r>
            <a:r>
              <a:rPr lang="zh-CN" altLang="zh-CN" dirty="0"/>
              <a:t>文件中导入，示例代码如下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2002347" y="4403418"/>
            <a:ext cx="5147992" cy="78752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VuePreview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-preview'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Vue.use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VuePreview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9.5 </a:t>
            </a:r>
            <a:r>
              <a:rPr lang="zh-CN" altLang="en-US" dirty="0" smtClean="0">
                <a:cs typeface="Times New Roman" panose="02020603050405020304" pitchFamily="18" charset="0"/>
              </a:rPr>
              <a:t>图片分享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图片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详情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78164" y="1754285"/>
            <a:ext cx="827050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  <a:defRPr/>
            </a:pPr>
            <a:r>
              <a:rPr lang="zh-CN" altLang="zh-CN" dirty="0"/>
              <a:t>在需要使用的组件位置添加以下代码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788784" y="2354723"/>
            <a:ext cx="7323858" cy="230832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-preview :slides="list" @close="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handleClose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"&gt;&lt;/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-preview&gt;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&lt;/template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default {</a:t>
            </a:r>
            <a:endParaRPr lang="zh-CN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 …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在此处添加如下代码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9.5 </a:t>
            </a:r>
            <a:r>
              <a:rPr lang="zh-CN" altLang="en-US" dirty="0" smtClean="0">
                <a:cs typeface="Times New Roman" panose="02020603050405020304" pitchFamily="18" charset="0"/>
              </a:rPr>
              <a:t>图片分享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图片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详情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838104" y="1863128"/>
            <a:ext cx="5998092" cy="452310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data ()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id: this.$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route.params.id,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从路由中获取到的图片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list: []	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缩略图的数组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created ()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this.handleClose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methods: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handleClose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缩略</a:t>
            </a: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zh-CN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9.5 </a:t>
            </a:r>
            <a:r>
              <a:rPr lang="zh-CN" altLang="en-US" dirty="0" smtClean="0">
                <a:cs typeface="Times New Roman" panose="02020603050405020304" pitchFamily="18" charset="0"/>
              </a:rPr>
              <a:t>图片分享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图片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详情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856908" y="1940039"/>
            <a:ext cx="7430183" cy="452431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handleClose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	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获取缩略图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this.$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http.get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缩略图接口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+ this.id).then(result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 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result.data.status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=== 0)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循环每个图片数据，补全图片的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宽和高</a:t>
            </a:r>
            <a:endParaRPr lang="zh-CN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result.data.message.forEach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(item =&gt; {</a:t>
            </a:r>
            <a:endParaRPr lang="zh-CN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item.w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600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item.h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400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item.msrc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item.src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this.list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result.data.message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把完整的数据保存到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9.6 </a:t>
            </a:r>
            <a:r>
              <a:rPr lang="zh-CN" altLang="en-US" dirty="0" smtClean="0">
                <a:cs typeface="Times New Roman" panose="02020603050405020304" pitchFamily="18" charset="0"/>
              </a:rPr>
              <a:t>商品购买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3"/>
            <a:chOff x="-3176" y="1265272"/>
            <a:chExt cx="5141914" cy="628679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商品详情页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22613" y="1850061"/>
            <a:ext cx="8100385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商品列表页需要请求商品列表接口，成功后获取到接口返回数据，进行页面渲染。单击某一件商品后，就会跳转到商品详情页，此时可以查看商品的详细信息，通过单击“加入购物车按钮”来完成商品加入购物车的操作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>
              <a:lnSpc>
                <a:spcPct val="200000"/>
              </a:lnSpc>
              <a:defRPr/>
            </a:pPr>
            <a:r>
              <a:rPr lang="zh-CN" altLang="zh-CN" dirty="0"/>
              <a:t>在商品详情页，需要完成两个功能，第</a:t>
            </a:r>
            <a:r>
              <a:rPr lang="en-US" altLang="zh-CN" dirty="0"/>
              <a:t>1</a:t>
            </a:r>
            <a:r>
              <a:rPr lang="zh-CN" altLang="zh-CN" dirty="0"/>
              <a:t>个是单击按钮实现商品数量的加、减操作；第</a:t>
            </a:r>
            <a:r>
              <a:rPr lang="en-US" altLang="zh-CN" dirty="0"/>
              <a:t>2</a:t>
            </a:r>
            <a:r>
              <a:rPr lang="zh-CN" altLang="zh-CN" dirty="0"/>
              <a:t>个是实现加入购物车时的动画效果。下面我们分别进行</a:t>
            </a:r>
            <a:r>
              <a:rPr lang="zh-CN" altLang="zh-CN" dirty="0" smtClean="0"/>
              <a:t>讲解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6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9.6 </a:t>
            </a:r>
            <a:r>
              <a:rPr lang="zh-CN" altLang="en-US" dirty="0" smtClean="0">
                <a:cs typeface="Times New Roman" panose="02020603050405020304" pitchFamily="18" charset="0"/>
              </a:rPr>
              <a:t>商品购买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商品详情页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54517" y="1743731"/>
            <a:ext cx="82705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zh-CN" dirty="0"/>
              <a:t>商品数量的加减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22613" y="2232849"/>
            <a:ext cx="83024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商品数量的加减通过输入框控件实现，考虑到在多个页面中都会用到这个功能，所以把它单独放在一个</a:t>
            </a:r>
            <a:r>
              <a:rPr lang="en-US" altLang="zh-CN" dirty="0" err="1"/>
              <a:t>vue</a:t>
            </a:r>
            <a:r>
              <a:rPr lang="zh-CN" altLang="zh-CN" dirty="0"/>
              <a:t>文件中，当页面用到此控件时直接复用即</a:t>
            </a:r>
            <a:r>
              <a:rPr lang="zh-CN" altLang="zh-CN" dirty="0" smtClean="0"/>
              <a:t>可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9.6 </a:t>
            </a:r>
            <a:r>
              <a:rPr lang="zh-CN" altLang="en-US" dirty="0" smtClean="0">
                <a:cs typeface="Times New Roman" panose="02020603050405020304" pitchFamily="18" charset="0"/>
              </a:rPr>
              <a:t>商品购买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商品详情页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54517" y="1743731"/>
            <a:ext cx="827050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zh-CN" dirty="0"/>
              <a:t>购物车小球动画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22613" y="2232849"/>
            <a:ext cx="83024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购物车小球动画是半场动画，所以在这里使用</a:t>
            </a:r>
            <a:r>
              <a:rPr lang="en-US" altLang="zh-CN" dirty="0"/>
              <a:t>JavaScript</a:t>
            </a:r>
            <a:r>
              <a:rPr lang="zh-CN" altLang="zh-CN" dirty="0"/>
              <a:t>钩子函数来实现，在</a:t>
            </a:r>
            <a:r>
              <a:rPr lang="en-US" altLang="zh-CN" dirty="0"/>
              <a:t>transition</a:t>
            </a:r>
            <a:r>
              <a:rPr lang="zh-CN" altLang="zh-CN" dirty="0"/>
              <a:t>属性中声明</a:t>
            </a:r>
            <a:r>
              <a:rPr lang="en-US" altLang="zh-CN" dirty="0"/>
              <a:t>JavaScript</a:t>
            </a:r>
            <a:r>
              <a:rPr lang="zh-CN" altLang="zh-CN" dirty="0"/>
              <a:t>钩子，示例代码如下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1063018" y="3563519"/>
            <a:ext cx="7283540" cy="156966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transition @before-enter="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beforeEnter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@enter="enter"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@after-enter="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afterEnter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&lt;div class="ball" v-show="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ballFlag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ref="ball"&gt;&lt;/div&gt;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&lt;/transition&gt;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9.6 </a:t>
            </a:r>
            <a:r>
              <a:rPr lang="zh-CN" altLang="en-US" dirty="0" smtClean="0">
                <a:cs typeface="Times New Roman" panose="02020603050405020304" pitchFamily="18" charset="0"/>
              </a:rPr>
              <a:t>商品购买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商品详情页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" name="TextBox 39"/>
          <p:cNvSpPr txBox="1">
            <a:spLocks noChangeArrowheads="1"/>
          </p:cNvSpPr>
          <p:nvPr/>
        </p:nvSpPr>
        <p:spPr bwMode="auto">
          <a:xfrm>
            <a:off x="522613" y="2052088"/>
            <a:ext cx="8302412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/>
              <a:t>ref</a:t>
            </a:r>
            <a:r>
              <a:rPr lang="zh-CN" altLang="zh-CN" dirty="0"/>
              <a:t>在子组件上使用时指向的是组件实例，可以理解为对子组件的索引，通过</a:t>
            </a:r>
            <a:r>
              <a:rPr lang="en-US" altLang="zh-CN" dirty="0"/>
              <a:t>$refs</a:t>
            </a:r>
            <a:r>
              <a:rPr lang="zh-CN" altLang="zh-CN" dirty="0"/>
              <a:t>可以获取到在子组件里定义的属性和方法。</a:t>
            </a:r>
            <a:r>
              <a:rPr lang="en-US" altLang="zh-CN" dirty="0"/>
              <a:t>ref</a:t>
            </a:r>
            <a:r>
              <a:rPr lang="zh-CN" altLang="zh-CN" dirty="0"/>
              <a:t>在普通</a:t>
            </a:r>
            <a:r>
              <a:rPr lang="en-US" altLang="zh-CN" dirty="0"/>
              <a:t>DOM</a:t>
            </a:r>
            <a:r>
              <a:rPr lang="zh-CN" altLang="zh-CN" dirty="0"/>
              <a:t>元素上使用时指向的是</a:t>
            </a:r>
            <a:r>
              <a:rPr lang="en-US" altLang="zh-CN" dirty="0"/>
              <a:t>DOM</a:t>
            </a:r>
            <a:r>
              <a:rPr lang="zh-CN" altLang="zh-CN" dirty="0"/>
              <a:t>元素，通过</a:t>
            </a:r>
            <a:r>
              <a:rPr lang="en-US" altLang="zh-CN" dirty="0"/>
              <a:t>$refs</a:t>
            </a:r>
            <a:r>
              <a:rPr lang="zh-CN" altLang="zh-CN" dirty="0"/>
              <a:t>可以获取到该</a:t>
            </a:r>
            <a:r>
              <a:rPr lang="en-US" altLang="zh-CN" dirty="0"/>
              <a:t>DOM</a:t>
            </a:r>
            <a:r>
              <a:rPr lang="zh-CN" altLang="zh-CN" dirty="0"/>
              <a:t>的属性集合，轻松访问到</a:t>
            </a:r>
            <a:r>
              <a:rPr lang="en-US" altLang="zh-CN" dirty="0"/>
              <a:t>DOM</a:t>
            </a:r>
            <a:r>
              <a:rPr lang="zh-CN" altLang="zh-CN" dirty="0"/>
              <a:t>元素，作用类似于</a:t>
            </a:r>
            <a:r>
              <a:rPr lang="en-US" altLang="zh-CN" dirty="0" err="1"/>
              <a:t>jQuery</a:t>
            </a:r>
            <a:r>
              <a:rPr lang="zh-CN" altLang="zh-CN" dirty="0"/>
              <a:t>选择器。可以利用</a:t>
            </a:r>
            <a:r>
              <a:rPr lang="en-US" altLang="zh-CN" dirty="0"/>
              <a:t>v-for</a:t>
            </a:r>
            <a:r>
              <a:rPr lang="zh-CN" altLang="zh-CN" dirty="0"/>
              <a:t>和</a:t>
            </a:r>
            <a:r>
              <a:rPr lang="en-US" altLang="zh-CN" dirty="0"/>
              <a:t>ref</a:t>
            </a:r>
            <a:r>
              <a:rPr lang="zh-CN" altLang="zh-CN" dirty="0"/>
              <a:t>获取一组数组或者</a:t>
            </a:r>
            <a:r>
              <a:rPr lang="en-US" altLang="zh-CN" dirty="0"/>
              <a:t>DOM</a:t>
            </a:r>
            <a:r>
              <a:rPr lang="zh-CN" altLang="zh-CN" dirty="0"/>
              <a:t>节点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9.6 </a:t>
            </a:r>
            <a:r>
              <a:rPr lang="zh-CN" altLang="en-US" dirty="0" smtClean="0">
                <a:cs typeface="Times New Roman" panose="02020603050405020304" pitchFamily="18" charset="0"/>
              </a:rPr>
              <a:t>商品购买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商品详情页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7818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6" name="组合 5"/>
          <p:cNvGrpSpPr/>
          <p:nvPr/>
        </p:nvGrpSpPr>
        <p:grpSpPr bwMode="auto">
          <a:xfrm>
            <a:off x="488139" y="2578712"/>
            <a:ext cx="7847789" cy="2407958"/>
            <a:chOff x="971600" y="1988840"/>
            <a:chExt cx="7200728" cy="2160240"/>
          </a:xfrm>
        </p:grpSpPr>
        <p:sp>
          <p:nvSpPr>
            <p:cNvPr id="17" name="流程图: 过程 16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流程图: 可选过程 20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2" name="组合 8"/>
          <p:cNvGrpSpPr/>
          <p:nvPr/>
        </p:nvGrpSpPr>
        <p:grpSpPr bwMode="auto">
          <a:xfrm>
            <a:off x="3278188" y="2146125"/>
            <a:ext cx="2316162" cy="441028"/>
            <a:chOff x="3408211" y="1484784"/>
            <a:chExt cx="2315917" cy="440355"/>
          </a:xfrm>
        </p:grpSpPr>
        <p:sp>
          <p:nvSpPr>
            <p:cNvPr id="24" name="椭圆 23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74887" y="1525698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7" name="矩形 12"/>
          <p:cNvSpPr>
            <a:spLocks noChangeArrowheads="1"/>
          </p:cNvSpPr>
          <p:nvPr/>
        </p:nvSpPr>
        <p:spPr bwMode="auto">
          <a:xfrm>
            <a:off x="648587" y="2635814"/>
            <a:ext cx="751721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ref</a:t>
            </a:r>
            <a:r>
              <a:rPr lang="zh-CN" altLang="zh-CN" dirty="0"/>
              <a:t>需要在</a:t>
            </a:r>
            <a:r>
              <a:rPr lang="en-US" altLang="zh-CN" dirty="0"/>
              <a:t>DOM</a:t>
            </a:r>
            <a:r>
              <a:rPr lang="zh-CN" altLang="zh-CN" dirty="0"/>
              <a:t>渲染完成后才会存在，在使用时应确保已经渲染完成。例如，在生命周期</a:t>
            </a:r>
            <a:r>
              <a:rPr lang="en-US" altLang="zh-CN" dirty="0"/>
              <a:t>mounted()</a:t>
            </a:r>
            <a:r>
              <a:rPr lang="zh-CN" altLang="zh-CN" dirty="0"/>
              <a:t>钩子中调用，或</a:t>
            </a:r>
            <a:r>
              <a:rPr lang="en-US" altLang="zh-CN" dirty="0" err="1"/>
              <a:t>this.nextTick</a:t>
            </a:r>
            <a:r>
              <a:rPr lang="en-US" altLang="zh-CN" dirty="0"/>
              <a:t>()</a:t>
            </a:r>
            <a:r>
              <a:rPr lang="zh-CN" altLang="zh-CN" dirty="0"/>
              <a:t>中调用。如果</a:t>
            </a:r>
            <a:r>
              <a:rPr lang="en-US" altLang="zh-CN" dirty="0"/>
              <a:t>ref</a:t>
            </a:r>
            <a:r>
              <a:rPr lang="zh-CN" altLang="zh-CN" dirty="0"/>
              <a:t>是循环出来的，会有多个重名，值为一个数组，可以通过循环拿到单个的</a:t>
            </a:r>
            <a:r>
              <a:rPr lang="en-US" altLang="zh-CN" dirty="0"/>
              <a:t>ref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9.4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新闻资讯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1272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8" name="任意多边形 7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90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10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92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新闻资讯列表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2" name="任意多边形 11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86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4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88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新闻详情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9.6 </a:t>
            </a:r>
            <a:r>
              <a:rPr lang="zh-CN" altLang="en-US" dirty="0" smtClean="0">
                <a:cs typeface="Times New Roman" panose="02020603050405020304" pitchFamily="18" charset="0"/>
              </a:rPr>
              <a:t>商品购买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商品详情页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" name="TextBox 39"/>
          <p:cNvSpPr txBox="1">
            <a:spLocks noChangeArrowheads="1"/>
          </p:cNvSpPr>
          <p:nvPr/>
        </p:nvSpPr>
        <p:spPr bwMode="auto">
          <a:xfrm>
            <a:off x="473508" y="1851623"/>
            <a:ext cx="8670492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关于小球的具体代码实现，请参考本书配套源代码。小球动画的分析如下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小球的横纵坐标需要根据不同情况，动态计算该坐标值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得到徽标的横纵坐标，再得到小球的横纵坐标，然后</a:t>
            </a:r>
            <a:r>
              <a:rPr lang="en-US" altLang="zh-CN" dirty="0"/>
              <a:t>x</a:t>
            </a:r>
            <a:r>
              <a:rPr lang="zh-CN" altLang="zh-CN" dirty="0"/>
              <a:t>值、</a:t>
            </a:r>
            <a:r>
              <a:rPr lang="en-US" altLang="zh-CN" dirty="0"/>
              <a:t>y</a:t>
            </a:r>
            <a:r>
              <a:rPr lang="zh-CN" altLang="zh-CN" dirty="0"/>
              <a:t>值分别求差，得到的就是横纵坐标要位移的距离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通过</a:t>
            </a:r>
            <a:r>
              <a:rPr lang="en-US" altLang="zh-CN" dirty="0" err="1"/>
              <a:t>getBoundingClientRect</a:t>
            </a:r>
            <a:r>
              <a:rPr lang="en-US" altLang="zh-CN" dirty="0"/>
              <a:t>()</a:t>
            </a:r>
            <a:r>
              <a:rPr lang="zh-CN" altLang="zh-CN" dirty="0"/>
              <a:t>方法获取坐标</a:t>
            </a:r>
            <a:r>
              <a:rPr lang="zh-CN" altLang="zh-CN" dirty="0" smtClean="0"/>
              <a:t>位置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9.6 </a:t>
            </a:r>
            <a:r>
              <a:rPr lang="zh-CN" altLang="en-US" dirty="0" smtClean="0">
                <a:cs typeface="Times New Roman" panose="02020603050405020304" pitchFamily="18" charset="0"/>
              </a:rPr>
              <a:t>商品购买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商品详情页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54517" y="1743731"/>
            <a:ext cx="827050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  <a:defRPr/>
            </a:pPr>
            <a:r>
              <a:rPr lang="zh-CN" altLang="en-US" dirty="0" smtClean="0"/>
              <a:t>加入</a:t>
            </a:r>
            <a:r>
              <a:rPr lang="zh-CN" altLang="zh-CN" dirty="0" smtClean="0"/>
              <a:t>购物车</a:t>
            </a:r>
            <a:r>
              <a:rPr lang="zh-CN" altLang="en-US" dirty="0" smtClean="0"/>
              <a:t>功能。</a:t>
            </a:r>
            <a:endParaRPr lang="en-US" altLang="zh-CN" dirty="0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22613" y="2232849"/>
            <a:ext cx="830241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加入购物车功能，涉及到对公共数据的处理，所以把数据存储在</a:t>
            </a:r>
            <a:r>
              <a:rPr lang="en-US" altLang="zh-CN" dirty="0"/>
              <a:t>store.js</a:t>
            </a:r>
            <a:r>
              <a:rPr lang="zh-CN" altLang="zh-CN" dirty="0"/>
              <a:t>文件中，方便对购物车商品进行同步的操作。考虑到每次进入网站时，调用</a:t>
            </a:r>
            <a:r>
              <a:rPr lang="en-US" altLang="zh-CN" dirty="0"/>
              <a:t>main.js</a:t>
            </a:r>
            <a:r>
              <a:rPr lang="zh-CN" altLang="zh-CN" dirty="0"/>
              <a:t>时需要先从本地存储读取购物车的数据，所以需要把数据存储到本地，实现购物车商品的本地持久存储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9.6 </a:t>
            </a:r>
            <a:r>
              <a:rPr lang="zh-CN" altLang="en-US" dirty="0" smtClean="0">
                <a:cs typeface="Times New Roman" panose="02020603050405020304" pitchFamily="18" charset="0"/>
              </a:rPr>
              <a:t>商品购买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商品详情页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22612" y="1807529"/>
            <a:ext cx="843000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当单击“加入购物车”按钮时，伴随小球动画的发生，也会触发相应的单击事件。把所选商品加到购物车列表中，调用</a:t>
            </a:r>
            <a:r>
              <a:rPr lang="en-US" altLang="zh-CN" dirty="0"/>
              <a:t>store</a:t>
            </a:r>
            <a:r>
              <a:rPr lang="zh-CN" altLang="zh-CN" dirty="0"/>
              <a:t>中</a:t>
            </a:r>
            <a:r>
              <a:rPr lang="en-US" altLang="zh-CN" dirty="0"/>
              <a:t>mutation</a:t>
            </a:r>
            <a:r>
              <a:rPr lang="zh-CN" altLang="zh-CN" dirty="0"/>
              <a:t>提供的方法来操作</a:t>
            </a:r>
            <a:r>
              <a:rPr lang="en-US" altLang="zh-CN" dirty="0"/>
              <a:t>state</a:t>
            </a:r>
            <a:r>
              <a:rPr lang="zh-CN" altLang="zh-CN" dirty="0"/>
              <a:t>中的数据，来将商品加入购物车，徽标数值会</a:t>
            </a:r>
            <a:r>
              <a:rPr lang="zh-CN" altLang="zh-CN" dirty="0" smtClean="0"/>
              <a:t>自动更新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9.6 </a:t>
            </a:r>
            <a:r>
              <a:rPr lang="zh-CN" altLang="en-US" dirty="0" smtClean="0">
                <a:cs typeface="Times New Roman" panose="02020603050405020304" pitchFamily="18" charset="0"/>
              </a:rPr>
              <a:t>商品购买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商品详情页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473508" y="1836383"/>
            <a:ext cx="867049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加入购物车功能分析如下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假设用户未添加过该商品，则直接把商品数据添加到购物车中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假设购物车中有相同的商品，则只更新商品数量</a:t>
            </a:r>
            <a:endParaRPr lang="en-US" altLang="zh-CN" dirty="0" smtClean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dirty="0"/>
              <a:t>更新了购物车后，把购物车数组存储到本地的</a:t>
            </a:r>
            <a:r>
              <a:rPr lang="en-US" altLang="zh-CN" dirty="0" err="1"/>
              <a:t>localStorage</a:t>
            </a:r>
            <a:r>
              <a:rPr lang="zh-CN" altLang="zh-CN" dirty="0"/>
              <a:t>中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9.6 </a:t>
            </a:r>
            <a:r>
              <a:rPr lang="zh-CN" altLang="en-US" dirty="0" smtClean="0">
                <a:cs typeface="Times New Roman" panose="02020603050405020304" pitchFamily="18" charset="0"/>
              </a:rPr>
              <a:t>商品购买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商品详情页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22612" y="1807529"/>
            <a:ext cx="852569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en-US" dirty="0" smtClean="0"/>
              <a:t>注意，</a:t>
            </a:r>
            <a:r>
              <a:rPr lang="zh-CN" altLang="zh-CN" dirty="0" smtClean="0"/>
              <a:t>在</a:t>
            </a:r>
            <a:r>
              <a:rPr lang="zh-CN" altLang="zh-CN" dirty="0"/>
              <a:t>组件中想要访问</a:t>
            </a:r>
            <a:r>
              <a:rPr lang="en-US" altLang="zh-CN" dirty="0"/>
              <a:t>state</a:t>
            </a:r>
            <a:r>
              <a:rPr lang="zh-CN" altLang="zh-CN" dirty="0"/>
              <a:t>中的数据，通过“</a:t>
            </a:r>
            <a:r>
              <a:rPr lang="en-US" altLang="zh-CN" dirty="0"/>
              <a:t>this.$store.state.*</a:t>
            </a:r>
            <a:r>
              <a:rPr lang="zh-CN" altLang="zh-CN" dirty="0"/>
              <a:t>”来访问，如果组件想要修改数据，必须使用</a:t>
            </a:r>
            <a:r>
              <a:rPr lang="en-US" altLang="zh-CN" dirty="0"/>
              <a:t>mutations</a:t>
            </a:r>
            <a:r>
              <a:rPr lang="zh-CN" altLang="zh-CN" dirty="0"/>
              <a:t>提供的方法，即“</a:t>
            </a:r>
            <a:r>
              <a:rPr lang="en-US" altLang="zh-CN" dirty="0"/>
              <a:t>this.$</a:t>
            </a:r>
            <a:r>
              <a:rPr lang="en-US" altLang="zh-CN" dirty="0" err="1"/>
              <a:t>store.commit</a:t>
            </a:r>
            <a:r>
              <a:rPr lang="en-US" altLang="zh-CN" dirty="0"/>
              <a:t>('</a:t>
            </a:r>
            <a:r>
              <a:rPr lang="zh-CN" altLang="zh-CN" dirty="0"/>
              <a:t>方法名</a:t>
            </a:r>
            <a:r>
              <a:rPr lang="en-US" altLang="zh-CN" dirty="0"/>
              <a:t>')</a:t>
            </a:r>
            <a:r>
              <a:rPr lang="zh-CN" altLang="zh-CN" dirty="0"/>
              <a:t>”，类似于“</a:t>
            </a:r>
            <a:r>
              <a:rPr lang="en-US" altLang="zh-CN" dirty="0" err="1"/>
              <a:t>this.$emit</a:t>
            </a:r>
            <a:r>
              <a:rPr lang="en-US" altLang="zh-CN" dirty="0"/>
              <a:t>('</a:t>
            </a:r>
            <a:r>
              <a:rPr lang="zh-CN" altLang="zh-CN" dirty="0"/>
              <a:t>父组件中的方法名</a:t>
            </a:r>
            <a:r>
              <a:rPr lang="en-US" altLang="zh-CN" dirty="0"/>
              <a:t>')</a:t>
            </a:r>
            <a:r>
              <a:rPr lang="zh-CN" altLang="zh-CN" dirty="0"/>
              <a:t>”。如果</a:t>
            </a:r>
            <a:r>
              <a:rPr lang="en-US" altLang="zh-CN" dirty="0"/>
              <a:t>store</a:t>
            </a:r>
            <a:r>
              <a:rPr lang="zh-CN" altLang="zh-CN" dirty="0"/>
              <a:t>中</a:t>
            </a:r>
            <a:r>
              <a:rPr lang="en-US" altLang="zh-CN" dirty="0"/>
              <a:t>state</a:t>
            </a:r>
            <a:r>
              <a:rPr lang="zh-CN" altLang="zh-CN" dirty="0"/>
              <a:t>上的数据，在对外提供时，建议使用</a:t>
            </a:r>
            <a:r>
              <a:rPr lang="en-US" altLang="zh-CN" dirty="0"/>
              <a:t>getter</a:t>
            </a:r>
            <a:r>
              <a:rPr lang="zh-CN" altLang="zh-CN" dirty="0"/>
              <a:t>做一层包装，方式为“</a:t>
            </a:r>
            <a:r>
              <a:rPr lang="en-US" altLang="zh-CN" dirty="0"/>
              <a:t>this.$store.getters.*</a:t>
            </a:r>
            <a:r>
              <a:rPr lang="zh-CN" altLang="zh-CN" dirty="0"/>
              <a:t>”，“</a:t>
            </a:r>
            <a:r>
              <a:rPr lang="en-US" altLang="zh-CN" dirty="0"/>
              <a:t>*</a:t>
            </a:r>
            <a:r>
              <a:rPr lang="zh-CN" altLang="zh-CN" dirty="0"/>
              <a:t>”表示</a:t>
            </a:r>
            <a:r>
              <a:rPr lang="en-US" altLang="zh-CN" dirty="0"/>
              <a:t>getters</a:t>
            </a:r>
            <a:r>
              <a:rPr lang="zh-CN" altLang="zh-CN" dirty="0"/>
              <a:t>下面的事件处理方法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9.6 </a:t>
            </a:r>
            <a:r>
              <a:rPr lang="zh-CN" altLang="en-US" dirty="0" smtClean="0">
                <a:cs typeface="Times New Roman" panose="02020603050405020304" pitchFamily="18" charset="0"/>
              </a:rPr>
              <a:t>商品购买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购物车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43883" y="2223572"/>
            <a:ext cx="842999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单击“删除”按钮，触发</a:t>
            </a:r>
            <a:r>
              <a:rPr lang="en-US" altLang="zh-CN" dirty="0"/>
              <a:t>remove</a:t>
            </a:r>
            <a:r>
              <a:rPr lang="zh-CN" altLang="zh-CN" dirty="0"/>
              <a:t>事件，把商品从购物车中删除，同时删除组件中的</a:t>
            </a:r>
            <a:r>
              <a:rPr lang="en-US" altLang="zh-CN" dirty="0" err="1"/>
              <a:t>goodslist</a:t>
            </a:r>
            <a:r>
              <a:rPr lang="zh-CN" altLang="zh-CN" dirty="0"/>
              <a:t>数组中对应的商品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54517" y="1743731"/>
            <a:ext cx="827050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 smtClean="0"/>
              <a:t>删除功能。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9.6 </a:t>
            </a:r>
            <a:r>
              <a:rPr lang="zh-CN" altLang="en-US" dirty="0" smtClean="0">
                <a:cs typeface="Times New Roman" panose="02020603050405020304" pitchFamily="18" charset="0"/>
              </a:rPr>
              <a:t>商品购买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购物车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43883" y="2223572"/>
            <a:ext cx="842999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同步商品的勾选状态到</a:t>
            </a:r>
            <a:r>
              <a:rPr lang="en-US" altLang="zh-CN" dirty="0"/>
              <a:t>store</a:t>
            </a:r>
            <a:r>
              <a:rPr lang="zh-CN" altLang="zh-CN" dirty="0"/>
              <a:t>中保存，实现勾选商品数量和总价的自动计算。给</a:t>
            </a:r>
            <a:r>
              <a:rPr lang="en-US" altLang="zh-CN" dirty="0"/>
              <a:t>input</a:t>
            </a:r>
            <a:r>
              <a:rPr lang="zh-CN" altLang="zh-CN" dirty="0"/>
              <a:t>标签</a:t>
            </a:r>
            <a:r>
              <a:rPr lang="zh-CN" altLang="zh-CN" dirty="0" smtClean="0"/>
              <a:t>绑定</a:t>
            </a:r>
            <a:r>
              <a:rPr lang="zh-CN" altLang="en-US" dirty="0" smtClean="0"/>
              <a:t>触发</a:t>
            </a:r>
            <a:r>
              <a:rPr lang="zh-CN" altLang="zh-CN" dirty="0" smtClean="0"/>
              <a:t>事件</a:t>
            </a:r>
            <a:r>
              <a:rPr lang="zh-CN" altLang="zh-CN" dirty="0"/>
              <a:t>，并把</a:t>
            </a:r>
            <a:r>
              <a:rPr lang="en-US" altLang="zh-CN" dirty="0"/>
              <a:t>id</a:t>
            </a:r>
            <a:r>
              <a:rPr lang="zh-CN" altLang="zh-CN" dirty="0"/>
              <a:t>值和状态值传递过去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54517" y="1743731"/>
            <a:ext cx="827050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zh-CN" dirty="0"/>
              <a:t>复选框勾选数量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9.6 </a:t>
            </a:r>
            <a:r>
              <a:rPr lang="zh-CN" altLang="en-US" dirty="0" smtClean="0">
                <a:cs typeface="Times New Roman" panose="02020603050405020304" pitchFamily="18" charset="0"/>
              </a:rPr>
              <a:t>商品购买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711"/>
            <a:chOff x="-3176" y="1265272"/>
            <a:chExt cx="5133976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购物车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43883" y="2223572"/>
            <a:ext cx="8429995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已勾选商品的件数和总价会随着复选框状态的改变而需要重新计算，因此需要把件数和总价定义为</a:t>
            </a:r>
            <a:r>
              <a:rPr lang="en-US" altLang="zh-CN" dirty="0"/>
              <a:t>getters</a:t>
            </a:r>
            <a:r>
              <a:rPr lang="zh-CN" altLang="zh-CN" dirty="0"/>
              <a:t>的方法，因为</a:t>
            </a:r>
            <a:r>
              <a:rPr lang="en-US" altLang="zh-CN" dirty="0"/>
              <a:t>getters</a:t>
            </a:r>
            <a:r>
              <a:rPr lang="zh-CN" altLang="zh-CN" dirty="0"/>
              <a:t>引入了购物车中所有的商品，只需要遍历购物车列表中的所有数据即可，如果状态为已经选中，那么就计算累加的商品数量和价格</a:t>
            </a:r>
            <a:r>
              <a:rPr lang="zh-CN" altLang="zh-CN" dirty="0" smtClean="0"/>
              <a:t>。在</a:t>
            </a:r>
            <a:r>
              <a:rPr lang="en-US" altLang="zh-CN" dirty="0" smtClean="0"/>
              <a:t>getters</a:t>
            </a:r>
            <a:r>
              <a:rPr lang="zh-CN" altLang="zh-CN" dirty="0" smtClean="0"/>
              <a:t>中编写</a:t>
            </a:r>
            <a:r>
              <a:rPr lang="en-US" altLang="zh-CN" dirty="0" err="1" smtClean="0"/>
              <a:t>getGoodsCountAndAmount</a:t>
            </a:r>
            <a:r>
              <a:rPr lang="en-US" altLang="zh-CN" dirty="0" smtClean="0"/>
              <a:t>()</a:t>
            </a:r>
            <a:r>
              <a:rPr lang="zh-CN" altLang="zh-CN" dirty="0" smtClean="0"/>
              <a:t>方法，</a:t>
            </a:r>
            <a:r>
              <a:rPr lang="zh-CN" altLang="zh-CN" dirty="0"/>
              <a:t>在组件中，通过</a:t>
            </a:r>
            <a:r>
              <a:rPr lang="en-US" altLang="zh-CN" dirty="0"/>
              <a:t>$</a:t>
            </a:r>
            <a:r>
              <a:rPr lang="en-US" altLang="zh-CN" dirty="0" err="1"/>
              <a:t>store.getters.getGoodsCountAndAmount</a:t>
            </a:r>
            <a:r>
              <a:rPr lang="en-US" altLang="zh-CN" dirty="0" smtClean="0"/>
              <a:t>.</a:t>
            </a:r>
            <a:r>
              <a:rPr lang="zh-CN" altLang="en-US" dirty="0" smtClean="0"/>
              <a:t>*</a:t>
            </a:r>
            <a:r>
              <a:rPr lang="zh-CN" altLang="zh-CN" dirty="0" smtClean="0"/>
              <a:t>获取</a:t>
            </a:r>
            <a:r>
              <a:rPr lang="zh-CN" altLang="zh-CN" dirty="0"/>
              <a:t>商品件</a:t>
            </a:r>
            <a:r>
              <a:rPr lang="zh-CN" altLang="zh-CN" dirty="0" smtClean="0"/>
              <a:t>数</a:t>
            </a:r>
            <a:r>
              <a:rPr lang="zh-CN" altLang="en-US" dirty="0" smtClean="0"/>
              <a:t>和</a:t>
            </a:r>
            <a:r>
              <a:rPr lang="zh-CN" altLang="zh-CN" dirty="0" smtClean="0"/>
              <a:t>商品</a:t>
            </a:r>
            <a:r>
              <a:rPr lang="zh-CN" altLang="zh-CN" dirty="0"/>
              <a:t>的总</a:t>
            </a:r>
            <a:r>
              <a:rPr lang="zh-CN" altLang="zh-CN" dirty="0" smtClean="0"/>
              <a:t>价格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54517" y="1743731"/>
            <a:ext cx="827050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  <a:defRPr/>
            </a:pPr>
            <a:r>
              <a:rPr lang="zh-CN" altLang="zh-CN" dirty="0"/>
              <a:t>勾选件数及勾选商品的总价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9.7 </a:t>
            </a:r>
            <a:r>
              <a:rPr lang="zh-CN" altLang="en-US" dirty="0" smtClean="0">
                <a:cs typeface="Times New Roman" panose="02020603050405020304" pitchFamily="18" charset="0"/>
              </a:rPr>
              <a:t>分类列表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3"/>
            <a:chOff x="-3176" y="1265272"/>
            <a:chExt cx="5141914" cy="628679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1"/>
              <a:ext cx="4703764" cy="4000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页面结构搭建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22613" y="1850061"/>
            <a:ext cx="810038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分类列表页面，分为两个部分，左菜单和右菜单。在本小节中只讲解左右菜单布局的</a:t>
            </a:r>
            <a:r>
              <a:rPr lang="en-US" altLang="zh-CN" dirty="0"/>
              <a:t>DOM</a:t>
            </a:r>
            <a:r>
              <a:rPr lang="zh-CN" altLang="zh-CN" dirty="0"/>
              <a:t>结构实现，滑动效果及左右菜单的联动效果请读者参考本书配套源代码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6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9.7 </a:t>
            </a:r>
            <a:r>
              <a:rPr lang="zh-CN" altLang="en-US" dirty="0" smtClean="0">
                <a:cs typeface="Times New Roman" panose="02020603050405020304" pitchFamily="18" charset="0"/>
              </a:rPr>
              <a:t>分类列表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页面结构搭建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34974" y="1893949"/>
            <a:ext cx="87090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分类列表结构由左侧菜单栏和右侧菜单栏两部分组成，整体结构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图所</a:t>
            </a:r>
            <a:r>
              <a:rPr lang="zh-CN" altLang="zh-CN" dirty="0"/>
              <a:t>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442970" y="2539433"/>
            <a:ext cx="2278380" cy="3165429"/>
            <a:chOff x="5422" y="4500"/>
            <a:chExt cx="2914" cy="4505"/>
          </a:xfrm>
        </p:grpSpPr>
        <p:sp>
          <p:nvSpPr>
            <p:cNvPr id="5" name="TextBox 4"/>
            <p:cNvSpPr txBox="1"/>
            <p:nvPr/>
          </p:nvSpPr>
          <p:spPr>
            <a:xfrm>
              <a:off x="5422" y="8481"/>
              <a:ext cx="2914" cy="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分类</a:t>
              </a:r>
              <a:r>
                <a:rPr lang="zh-CN" altLang="en-US" dirty="0" smtClean="0"/>
                <a:t>列表结构图</a:t>
              </a:r>
              <a:endParaRPr lang="zh-CN" altLang="en-US" dirty="0"/>
            </a:p>
          </p:txBody>
        </p:sp>
        <p:graphicFrame>
          <p:nvGraphicFramePr>
            <p:cNvPr id="10" name="对象 9"/>
            <p:cNvGraphicFramePr/>
            <p:nvPr/>
          </p:nvGraphicFramePr>
          <p:xfrm>
            <a:off x="5544" y="4500"/>
            <a:ext cx="2671" cy="39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1" imgW="1542415" imgH="2352675" progId="Word.Document.12">
                    <p:embed/>
                  </p:oleObj>
                </mc:Choice>
                <mc:Fallback>
                  <p:oleObj name="" r:id="rId1" imgW="1542415" imgH="2352675" progId="Word.Document.12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544" y="4500"/>
                          <a:ext cx="2671" cy="39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9.5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图片分享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1272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8" name="任意多边形 7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90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10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92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图片列表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2" name="任意多边形 11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86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4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88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图片详情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9.7 </a:t>
            </a:r>
            <a:r>
              <a:rPr lang="zh-CN" altLang="en-US" dirty="0" smtClean="0">
                <a:cs typeface="Times New Roman" panose="02020603050405020304" pitchFamily="18" charset="0"/>
              </a:rPr>
              <a:t>分类列表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7381"/>
            <a:chOff x="-3176" y="1265272"/>
            <a:chExt cx="5133976" cy="62734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1"/>
              <a:ext cx="4703763" cy="3987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better-scroll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运用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43883" y="1862050"/>
            <a:ext cx="8429995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better-scroll</a:t>
            </a:r>
            <a:r>
              <a:rPr lang="zh-CN" altLang="zh-CN" dirty="0"/>
              <a:t>是基于原生的</a:t>
            </a:r>
            <a:r>
              <a:rPr lang="en-US" altLang="zh-CN" dirty="0"/>
              <a:t>JavaScript</a:t>
            </a:r>
            <a:r>
              <a:rPr lang="zh-CN" altLang="zh-CN" dirty="0"/>
              <a:t>实现的，不依赖任何框架，是一款重点解决移动端各种滚动场景需求的插件（也支持</a:t>
            </a:r>
            <a:r>
              <a:rPr lang="en-US" altLang="zh-CN" dirty="0"/>
              <a:t>PC</a:t>
            </a:r>
            <a:r>
              <a:rPr lang="zh-CN" altLang="zh-CN" dirty="0"/>
              <a:t>端）。</a:t>
            </a:r>
            <a:r>
              <a:rPr lang="en-US" altLang="zh-CN" dirty="0"/>
              <a:t>better-scroll</a:t>
            </a:r>
            <a:r>
              <a:rPr lang="zh-CN" altLang="zh-CN" dirty="0"/>
              <a:t>的实现原理是，父容器</a:t>
            </a:r>
            <a:r>
              <a:rPr lang="en-US" altLang="zh-CN" dirty="0"/>
              <a:t>wrapper</a:t>
            </a:r>
            <a:r>
              <a:rPr lang="zh-CN" altLang="zh-CN" dirty="0"/>
              <a:t>有固定的高度，父容器的第一个子元素</a:t>
            </a:r>
            <a:r>
              <a:rPr lang="en-US" altLang="zh-CN" dirty="0"/>
              <a:t>content</a:t>
            </a:r>
            <a:r>
              <a:rPr lang="zh-CN" altLang="zh-CN" dirty="0"/>
              <a:t>的高度会随着内容的变多而撑高，当</a:t>
            </a:r>
            <a:r>
              <a:rPr lang="en-US" altLang="zh-CN" dirty="0"/>
              <a:t>content</a:t>
            </a:r>
            <a:r>
              <a:rPr lang="zh-CN" altLang="zh-CN" dirty="0"/>
              <a:t>的高度不超过父容器高度时，不能滚动，一旦超过了父容器高度就可以滚动内容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9.7 </a:t>
            </a:r>
            <a:r>
              <a:rPr lang="zh-CN" altLang="en-US" dirty="0" smtClean="0">
                <a:cs typeface="Times New Roman" panose="02020603050405020304" pitchFamily="18" charset="0"/>
              </a:rPr>
              <a:t>分类列表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7380"/>
            <a:chOff x="-3176" y="1265272"/>
            <a:chExt cx="5141914" cy="62734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3987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better-scroll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运用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34974" y="1893949"/>
            <a:ext cx="8453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在项目中使用如下命令安装</a:t>
            </a:r>
            <a:r>
              <a:rPr lang="en-US" altLang="zh-CN" dirty="0"/>
              <a:t>better-scroll</a:t>
            </a:r>
            <a:r>
              <a:rPr lang="zh-CN" altLang="zh-CN" dirty="0"/>
              <a:t>插件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2202228" y="2522954"/>
            <a:ext cx="3783902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better-scroll --save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449145" y="3152181"/>
            <a:ext cx="8453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安装后，使用如下代码进行引入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2216399" y="3781186"/>
            <a:ext cx="3783902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BScroll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'better-scroll'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9.7 </a:t>
            </a:r>
            <a:r>
              <a:rPr lang="zh-CN" altLang="en-US" dirty="0" smtClean="0">
                <a:cs typeface="Times New Roman" panose="02020603050405020304" pitchFamily="18" charset="0"/>
              </a:rPr>
              <a:t>分类列表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7380"/>
            <a:chOff x="-3176" y="1265272"/>
            <a:chExt cx="5141914" cy="62734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3987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better-scroll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运用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34974" y="1893949"/>
            <a:ext cx="8453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 smtClean="0"/>
              <a:t>案例演示</a:t>
            </a:r>
            <a:r>
              <a:rPr lang="zh-CN" altLang="zh-CN" dirty="0" smtClean="0"/>
              <a:t>，</a:t>
            </a:r>
            <a:r>
              <a:rPr lang="zh-CN" altLang="zh-CN" dirty="0"/>
              <a:t>编写</a:t>
            </a:r>
            <a:r>
              <a:rPr lang="en-US" altLang="zh-CN" dirty="0"/>
              <a:t>html</a:t>
            </a:r>
            <a:r>
              <a:rPr lang="zh-CN" altLang="zh-CN" dirty="0"/>
              <a:t>代码，示例代码如下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2095258" y="2860320"/>
            <a:ext cx="4953484" cy="82994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class="wrapper" ref="wrapper"&gt;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&lt;/div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9.7 </a:t>
            </a:r>
            <a:r>
              <a:rPr lang="zh-CN" altLang="en-US" dirty="0" smtClean="0">
                <a:cs typeface="Times New Roman" panose="02020603050405020304" pitchFamily="18" charset="0"/>
              </a:rPr>
              <a:t>分类列表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better-scroll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运用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34974" y="1893949"/>
            <a:ext cx="8453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</a:t>
            </a:r>
            <a:r>
              <a:rPr lang="en-US" altLang="zh-CN" dirty="0" err="1"/>
              <a:t>js</a:t>
            </a:r>
            <a:r>
              <a:rPr lang="zh-CN" altLang="zh-CN" dirty="0"/>
              <a:t>代码的</a:t>
            </a:r>
            <a:r>
              <a:rPr lang="en-US" altLang="zh-CN" dirty="0" err="1"/>
              <a:t>mouted</a:t>
            </a:r>
            <a:r>
              <a:rPr lang="zh-CN" altLang="zh-CN" dirty="0"/>
              <a:t>函数中进行初始化，如下所示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2095258" y="2540280"/>
            <a:ext cx="4953484" cy="230832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mounted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this.$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nextTick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(()=&gt;{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this.scroll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BScroll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(this.$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refs.wrapper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options)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13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zh-CN" altLang="en-US" dirty="0" smtClean="0"/>
              <a:t>本章小结</a:t>
            </a:r>
            <a:endParaRPr lang="zh-CN" altLang="en-US" dirty="0" smtClean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26920" y="1741488"/>
            <a:ext cx="8600122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本章中通过“微商城”项目的开发，对</a:t>
            </a:r>
            <a:r>
              <a:rPr lang="en-US" altLang="zh-CN" dirty="0"/>
              <a:t>MUI</a:t>
            </a:r>
            <a:r>
              <a:rPr lang="zh-CN" altLang="zh-CN" dirty="0"/>
              <a:t>、</a:t>
            </a:r>
            <a:r>
              <a:rPr lang="en-US" altLang="zh-CN" dirty="0"/>
              <a:t>Mint UI</a:t>
            </a:r>
            <a:r>
              <a:rPr lang="zh-CN" altLang="zh-CN" dirty="0"/>
              <a:t>、</a:t>
            </a:r>
            <a:r>
              <a:rPr lang="en-US" altLang="zh-CN" dirty="0" err="1"/>
              <a:t>vuex</a:t>
            </a:r>
            <a:r>
              <a:rPr lang="zh-CN" altLang="zh-CN" dirty="0"/>
              <a:t>、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、</a:t>
            </a:r>
            <a:r>
              <a:rPr lang="en-US" altLang="zh-CN" dirty="0" err="1"/>
              <a:t>axios</a:t>
            </a:r>
            <a:r>
              <a:rPr lang="zh-CN" altLang="zh-CN" dirty="0"/>
              <a:t>等前端库和组件库及插件进行了综合的练习。并且为了提高项目的实战性，采用前后端分离的开发方式，利用</a:t>
            </a:r>
            <a:r>
              <a:rPr lang="en-US" altLang="zh-CN" dirty="0"/>
              <a:t>API</a:t>
            </a:r>
            <a:r>
              <a:rPr lang="zh-CN" altLang="zh-CN" dirty="0"/>
              <a:t>接口进行数据交互，由前端负责页面呈现的逻辑代码，后端负责数据的处理。通过本章项目的学习</a:t>
            </a:r>
            <a:r>
              <a:rPr lang="zh-CN" altLang="zh-CN" dirty="0" smtClean="0"/>
              <a:t>，读者可以</a:t>
            </a:r>
            <a:r>
              <a:rPr lang="zh-CN" altLang="zh-CN" dirty="0"/>
              <a:t>将所学技术运用到实际项目开发中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942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42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42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1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9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RESOURCE_PATHS_HASH_PRESENTER" val="1456dad2f7941d175a557dd37cdb6c36e060b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12944</Words>
  <Application>WPS 演示</Application>
  <PresentationFormat>全屏显示(4:3)</PresentationFormat>
  <Paragraphs>1165</Paragraphs>
  <Slides>95</Slides>
  <Notes>82</Notes>
  <HiddenSlides>7</HiddenSlides>
  <MMClips>0</MMClips>
  <ScaleCrop>false</ScaleCrop>
  <HeadingPairs>
    <vt:vector size="10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95</vt:i4>
      </vt:variant>
      <vt:variant>
        <vt:lpstr>自定义放映</vt:lpstr>
      </vt:variant>
      <vt:variant>
        <vt:i4>1</vt:i4>
      </vt:variant>
    </vt:vector>
  </HeadingPairs>
  <TitlesOfParts>
    <vt:vector size="115" baseType="lpstr">
      <vt:lpstr>Arial</vt:lpstr>
      <vt:lpstr>宋体</vt:lpstr>
      <vt:lpstr>Wingdings</vt:lpstr>
      <vt:lpstr>微软雅黑</vt:lpstr>
      <vt:lpstr>Calibri</vt:lpstr>
      <vt:lpstr>Calibri</vt:lpstr>
      <vt:lpstr>Times New Roman</vt:lpstr>
      <vt:lpstr>Cambria Math</vt:lpstr>
      <vt:lpstr>汉仪综艺体简</vt:lpstr>
      <vt:lpstr>Gulim</vt:lpstr>
      <vt:lpstr>Arial</vt:lpstr>
      <vt:lpstr>Arial Unicode MS</vt:lpstr>
      <vt:lpstr>黑体</vt:lpstr>
      <vt:lpstr>默认设计模板</vt:lpstr>
      <vt:lpstr>Visio.Drawing.11</vt:lpstr>
      <vt:lpstr>Visio.Drawing.11</vt:lpstr>
      <vt:lpstr>Word.Document.12</vt:lpstr>
      <vt:lpstr>Visio.Drawing.11</vt:lpstr>
      <vt:lpstr>Word.Document.12</vt:lpstr>
      <vt:lpstr>第9章 “微商城”项目</vt:lpstr>
      <vt:lpstr>学习目标</vt:lpstr>
      <vt:lpstr>目录</vt:lpstr>
      <vt:lpstr>目录</vt:lpstr>
      <vt:lpstr>知识架构</vt:lpstr>
      <vt:lpstr>知识架构</vt:lpstr>
      <vt:lpstr>知识架构</vt:lpstr>
      <vt:lpstr>知识架构</vt:lpstr>
      <vt:lpstr>知识架构</vt:lpstr>
      <vt:lpstr>知识架构</vt:lpstr>
      <vt:lpstr>知识架构</vt:lpstr>
      <vt:lpstr>9.1 开发前准备</vt:lpstr>
      <vt:lpstr>9.1 开发前准备</vt:lpstr>
      <vt:lpstr>9.1 开发前准备</vt:lpstr>
      <vt:lpstr>9.1 开发前准备</vt:lpstr>
      <vt:lpstr>9.1 开发前准备</vt:lpstr>
      <vt:lpstr>9.1 开发前准备</vt:lpstr>
      <vt:lpstr>9.1 开发前准备</vt:lpstr>
      <vt:lpstr>9.1 开发前准备</vt:lpstr>
      <vt:lpstr>9.1 开发前准备</vt:lpstr>
      <vt:lpstr>9.1 开发前准备</vt:lpstr>
      <vt:lpstr>9.1 开发前准备</vt:lpstr>
      <vt:lpstr>9.1 开发前准备</vt:lpstr>
      <vt:lpstr>9.2 项目搭建</vt:lpstr>
      <vt:lpstr>9.2 项目搭建</vt:lpstr>
      <vt:lpstr>9.2 项目搭建</vt:lpstr>
      <vt:lpstr>9.2 项目搭建</vt:lpstr>
      <vt:lpstr>9.2 项目搭建</vt:lpstr>
      <vt:lpstr>9.2 项目搭建</vt:lpstr>
      <vt:lpstr>9.2 项目搭建</vt:lpstr>
      <vt:lpstr>9.2 项目搭建</vt:lpstr>
      <vt:lpstr>9.2 项目搭建</vt:lpstr>
      <vt:lpstr>9.2 项目搭建</vt:lpstr>
      <vt:lpstr>9.2 项目搭建</vt:lpstr>
      <vt:lpstr>9.3 商城首页</vt:lpstr>
      <vt:lpstr>9.3 商城首页</vt:lpstr>
      <vt:lpstr>9.3 商城首页</vt:lpstr>
      <vt:lpstr>9.3 商城首页</vt:lpstr>
      <vt:lpstr>9.3 商城首页</vt:lpstr>
      <vt:lpstr>9.3 商城首页</vt:lpstr>
      <vt:lpstr>9.3 商城首页</vt:lpstr>
      <vt:lpstr>9.3 商城首页</vt:lpstr>
      <vt:lpstr>9.3 商城首页</vt:lpstr>
      <vt:lpstr>9.3 商城首页</vt:lpstr>
      <vt:lpstr>9.3 商城首页</vt:lpstr>
      <vt:lpstr>9.3 商城首页</vt:lpstr>
      <vt:lpstr>9.3 商城首页</vt:lpstr>
      <vt:lpstr>9.3 商城首页</vt:lpstr>
      <vt:lpstr>9.3 商城首页</vt:lpstr>
      <vt:lpstr>9.3 商城首页</vt:lpstr>
      <vt:lpstr>9.3 商城首页</vt:lpstr>
      <vt:lpstr>9.3 商城首页</vt:lpstr>
      <vt:lpstr>9.3 商城首页</vt:lpstr>
      <vt:lpstr>9.3 商城首页</vt:lpstr>
      <vt:lpstr>9.4 新闻资讯</vt:lpstr>
      <vt:lpstr>9.4 新闻资讯</vt:lpstr>
      <vt:lpstr>9.4 新闻资讯</vt:lpstr>
      <vt:lpstr>9.4 新闻资讯</vt:lpstr>
      <vt:lpstr>9.4 新闻资讯</vt:lpstr>
      <vt:lpstr>9.4 新闻资讯</vt:lpstr>
      <vt:lpstr>9.4 新闻资讯</vt:lpstr>
      <vt:lpstr>9.4 新闻资讯</vt:lpstr>
      <vt:lpstr>9.4 新闻资讯</vt:lpstr>
      <vt:lpstr>9.5 图片分享</vt:lpstr>
      <vt:lpstr>9.5 图片分享</vt:lpstr>
      <vt:lpstr>9.5 图片分享</vt:lpstr>
      <vt:lpstr>9.5 图片分享</vt:lpstr>
      <vt:lpstr>9.5 图片分享</vt:lpstr>
      <vt:lpstr>9.5 图片分享</vt:lpstr>
      <vt:lpstr>9.5 图片分享</vt:lpstr>
      <vt:lpstr>9.5 图片分享</vt:lpstr>
      <vt:lpstr>9.5 图片分享</vt:lpstr>
      <vt:lpstr>9.5 图片分享</vt:lpstr>
      <vt:lpstr>9.5 图片分享</vt:lpstr>
      <vt:lpstr>9.6 商品购买</vt:lpstr>
      <vt:lpstr>9.6 商品购买</vt:lpstr>
      <vt:lpstr>9.6 商品购买</vt:lpstr>
      <vt:lpstr>9.6 商品购买</vt:lpstr>
      <vt:lpstr>9.6 商品购买</vt:lpstr>
      <vt:lpstr>9.6 商品购买</vt:lpstr>
      <vt:lpstr>9.6 商品购买</vt:lpstr>
      <vt:lpstr>9.6 商品购买</vt:lpstr>
      <vt:lpstr>9.6 商品购买</vt:lpstr>
      <vt:lpstr>9.6 商品购买</vt:lpstr>
      <vt:lpstr>9.6 商品购买</vt:lpstr>
      <vt:lpstr>9.6 商品购买</vt:lpstr>
      <vt:lpstr>9.6 商品购买</vt:lpstr>
      <vt:lpstr>9.7 分类列表</vt:lpstr>
      <vt:lpstr>9.7 分类列表</vt:lpstr>
      <vt:lpstr>9.7 分类列表</vt:lpstr>
      <vt:lpstr>9.7 分类列表</vt:lpstr>
      <vt:lpstr>9.7 分类列表</vt:lpstr>
      <vt:lpstr>9.7 分类列表</vt:lpstr>
      <vt:lpstr>本章小结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Administrator</cp:lastModifiedBy>
  <cp:revision>1300</cp:revision>
  <dcterms:created xsi:type="dcterms:W3CDTF">2013-01-25T01:44:00Z</dcterms:created>
  <dcterms:modified xsi:type="dcterms:W3CDTF">2020-02-06T08:10:44Z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2052-11.1.0.9141</vt:lpwstr>
  </property>
</Properties>
</file>