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99" r:id="rId6"/>
    <p:sldId id="294" r:id="rId7"/>
    <p:sldId id="300" r:id="rId8"/>
    <p:sldId id="301" r:id="rId9"/>
    <p:sldId id="297" r:id="rId10"/>
    <p:sldId id="261" r:id="rId11"/>
    <p:sldId id="305" r:id="rId12"/>
    <p:sldId id="284" r:id="rId13"/>
    <p:sldId id="298" r:id="rId14"/>
    <p:sldId id="302" r:id="rId15"/>
    <p:sldId id="303" r:id="rId16"/>
    <p:sldId id="307" r:id="rId17"/>
    <p:sldId id="308" r:id="rId18"/>
    <p:sldId id="287" r:id="rId19"/>
    <p:sldId id="304" r:id="rId20"/>
    <p:sldId id="288" r:id="rId21"/>
    <p:sldId id="262" r:id="rId22"/>
    <p:sldId id="264" r:id="rId23"/>
    <p:sldId id="265" r:id="rId24"/>
    <p:sldId id="266" r:id="rId25"/>
    <p:sldId id="285" r:id="rId26"/>
    <p:sldId id="268" r:id="rId27"/>
    <p:sldId id="269" r:id="rId28"/>
    <p:sldId id="270" r:id="rId29"/>
    <p:sldId id="286" r:id="rId30"/>
    <p:sldId id="272" r:id="rId31"/>
    <p:sldId id="273" r:id="rId32"/>
    <p:sldId id="275" r:id="rId33"/>
    <p:sldId id="276" r:id="rId34"/>
    <p:sldId id="278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3"/>
    <p:restoredTop sz="93689"/>
  </p:normalViewPr>
  <p:slideViewPr>
    <p:cSldViewPr snapToGrid="0" snapToObjects="1">
      <p:cViewPr varScale="1">
        <p:scale>
          <a:sx n="64" d="100"/>
          <a:sy n="64" d="100"/>
        </p:scale>
        <p:origin x="5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310464"/>
        <c:axId val="165312000"/>
      </c:barChart>
      <c:catAx>
        <c:axId val="1653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5312000"/>
        <c:crosses val="autoZero"/>
        <c:auto val="1"/>
        <c:lblAlgn val="ctr"/>
        <c:lblOffset val="100"/>
        <c:noMultiLvlLbl val="0"/>
      </c:catAx>
      <c:valAx>
        <c:axId val="1653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531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dy0_2004/article/details/8010207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1997766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C</a:t>
            </a:r>
            <a:r>
              <a:rPr lang="zh-CN" altLang="en-US" dirty="0">
                <a:latin typeface="Segoe UI"/>
                <a:ea typeface="微软雅黑"/>
              </a:rPr>
              <a:t>语言 编辑器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4391352"/>
            <a:ext cx="2294080" cy="77946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屈少杰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4391350"/>
            <a:ext cx="2294080" cy="779461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小组报告负责人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张佳明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F15F0AB-B46A-49F3-9AB2-5D9B4B8F0206}"/>
              </a:ext>
            </a:extLst>
          </p:cNvPr>
          <p:cNvSpPr txBox="1">
            <a:spLocks/>
          </p:cNvSpPr>
          <p:nvPr/>
        </p:nvSpPr>
        <p:spPr>
          <a:xfrm>
            <a:off x="4948960" y="5412324"/>
            <a:ext cx="2294080" cy="7794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报告时间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Segoe UI"/>
                <a:ea typeface="微软雅黑"/>
                <a:cs typeface=""/>
              </a:rPr>
              <a:t>2019-08-28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A3AEE57-81FB-4C5A-A4D5-2BE95E58DCA2}"/>
              </a:ext>
            </a:extLst>
          </p:cNvPr>
          <p:cNvSpPr txBox="1">
            <a:spLocks/>
          </p:cNvSpPr>
          <p:nvPr/>
        </p:nvSpPr>
        <p:spPr>
          <a:xfrm>
            <a:off x="4948960" y="3346501"/>
            <a:ext cx="2294080" cy="77946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小组名称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Segoe UI"/>
                <a:ea typeface="微软雅黑"/>
                <a:cs typeface=""/>
              </a:rPr>
              <a:t>code or die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3F8697D-0D0F-4B58-A77C-039A0610B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软件基本结构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75B755-13B3-4497-A76B-735EDA8BD8D6}"/>
              </a:ext>
            </a:extLst>
          </p:cNvPr>
          <p:cNvSpPr/>
          <p:nvPr/>
        </p:nvSpPr>
        <p:spPr>
          <a:xfrm>
            <a:off x="1122744" y="769405"/>
            <a:ext cx="3303395" cy="1203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表示层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D6ECCD-E102-4C0F-B57B-26BADAA81C2E}"/>
              </a:ext>
            </a:extLst>
          </p:cNvPr>
          <p:cNvSpPr/>
          <p:nvPr/>
        </p:nvSpPr>
        <p:spPr>
          <a:xfrm>
            <a:off x="1122743" y="2334469"/>
            <a:ext cx="3303395" cy="1203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业务逻辑层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F24A5B-7C1B-4F18-BE6D-F40B681151D3}"/>
              </a:ext>
            </a:extLst>
          </p:cNvPr>
          <p:cNvSpPr/>
          <p:nvPr/>
        </p:nvSpPr>
        <p:spPr>
          <a:xfrm>
            <a:off x="1122744" y="5227043"/>
            <a:ext cx="3303395" cy="1203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数据层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EF28D8-7396-43BF-92D4-0E33923B2A64}"/>
              </a:ext>
            </a:extLst>
          </p:cNvPr>
          <p:cNvSpPr txBox="1"/>
          <p:nvPr/>
        </p:nvSpPr>
        <p:spPr>
          <a:xfrm>
            <a:off x="4920343" y="114717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用户界面，负责视觉和用户互动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2B262-E03D-41C9-8154-7E6F7E7DF438}"/>
              </a:ext>
            </a:extLst>
          </p:cNvPr>
          <p:cNvSpPr txBox="1"/>
          <p:nvPr/>
        </p:nvSpPr>
        <p:spPr>
          <a:xfrm>
            <a:off x="4920343" y="2520853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实现业务逻辑</a:t>
            </a:r>
            <a:endParaRPr lang="en-US" altLang="zh-CN" sz="2400" dirty="0"/>
          </a:p>
          <a:p>
            <a:r>
              <a:rPr lang="zh-CN" altLang="en-US" sz="2400" dirty="0"/>
              <a:t>处理用户指令，反馈处理结果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4F2A3F-1748-4F69-B6BE-CB8E598F53CE}"/>
              </a:ext>
            </a:extLst>
          </p:cNvPr>
          <p:cNvSpPr txBox="1"/>
          <p:nvPr/>
        </p:nvSpPr>
        <p:spPr>
          <a:xfrm>
            <a:off x="4920343" y="55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存储数据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5A58E1-E87A-4571-962A-F52EA1CD2804}"/>
              </a:ext>
            </a:extLst>
          </p:cNvPr>
          <p:cNvSpPr/>
          <p:nvPr/>
        </p:nvSpPr>
        <p:spPr>
          <a:xfrm>
            <a:off x="1122744" y="3780756"/>
            <a:ext cx="3303395" cy="1203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持久层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31C524-C226-4E60-8539-A385980DB278}"/>
              </a:ext>
            </a:extLst>
          </p:cNvPr>
          <p:cNvSpPr txBox="1"/>
          <p:nvPr/>
        </p:nvSpPr>
        <p:spPr>
          <a:xfrm>
            <a:off x="4920344" y="4206980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提供数据，</a:t>
            </a:r>
            <a:r>
              <a:rPr lang="en-US" altLang="zh-CN" sz="2400" dirty="0"/>
              <a:t>SQL </a:t>
            </a:r>
            <a:r>
              <a:rPr lang="zh-CN" altLang="en-US" sz="24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131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可能的技术难点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可能的技术难点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2E7D24-FE97-4883-8DAB-B15850E193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</a:p>
          <a:p>
            <a:pPr marL="0" indent="0">
              <a:buNone/>
            </a:pP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初步想法：</a:t>
            </a:r>
            <a:r>
              <a:rPr lang="zh-CN" altLang="en-US" b="1" dirty="0">
                <a:latin typeface="Consolas" panose="020B0609020204030204" pitchFamily="49" charset="0"/>
              </a:rPr>
              <a:t>运用</a:t>
            </a:r>
            <a:r>
              <a:rPr lang="en-US" altLang="zh-CN" b="1" dirty="0" err="1">
                <a:latin typeface="Consolas" panose="020B0609020204030204" pitchFamily="49" charset="0"/>
              </a:rPr>
              <a:t>gdb</a:t>
            </a:r>
            <a:r>
              <a:rPr lang="zh-CN" altLang="en-US" b="1" dirty="0">
                <a:latin typeface="Consolas" panose="020B0609020204030204" pitchFamily="49" charset="0"/>
              </a:rPr>
              <a:t>实现调试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难点：</a:t>
            </a:r>
            <a:r>
              <a:rPr lang="en-US" altLang="zh-CN" b="1" dirty="0">
                <a:latin typeface="Consolas" panose="020B0609020204030204" pitchFamily="49" charset="0"/>
              </a:rPr>
              <a:t>	1.</a:t>
            </a:r>
            <a:r>
              <a:rPr lang="zh-CN" altLang="en-US" b="1" dirty="0">
                <a:latin typeface="Consolas" panose="020B0609020204030204" pitchFamily="49" charset="0"/>
              </a:rPr>
              <a:t>如何添加断点并运用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 	2.</a:t>
            </a:r>
            <a:r>
              <a:rPr lang="zh-CN" altLang="en-US" b="1" dirty="0">
                <a:latin typeface="Consolas" panose="020B0609020204030204" pitchFamily="49" charset="0"/>
              </a:rPr>
              <a:t>如何查看错误信息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初步解决办法：</a:t>
            </a:r>
            <a:r>
              <a:rPr lang="zh-CN" altLang="en-US" b="1" dirty="0">
                <a:latin typeface="Consolas" panose="020B0609020204030204" pitchFamily="49" charset="0"/>
              </a:rPr>
              <a:t>查看</a:t>
            </a:r>
            <a:r>
              <a:rPr lang="en-US" altLang="zh-CN" b="1" dirty="0" err="1">
                <a:latin typeface="Consolas" panose="020B0609020204030204" pitchFamily="49" charset="0"/>
              </a:rPr>
              <a:t>gdb</a:t>
            </a:r>
            <a:r>
              <a:rPr lang="zh-CN" altLang="en-US" b="1" dirty="0">
                <a:latin typeface="Consolas" panose="020B0609020204030204" pitchFamily="49" charset="0"/>
              </a:rPr>
              <a:t>使用手册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https://blog.csdn.net/zdy0_2004/article/details/80102076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0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可能的技术难点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2E7D24-FE97-4883-8DAB-B15850E193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代码格式排版</a:t>
            </a:r>
            <a:endParaRPr lang="en-US" altLang="zh-CN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初步想法：</a:t>
            </a:r>
            <a:r>
              <a:rPr lang="zh-CN" altLang="en-US" b="1" dirty="0">
                <a:latin typeface="Consolas" panose="020B0609020204030204" pitchFamily="49" charset="0"/>
              </a:rPr>
              <a:t>设定一个全局栈来记录当前行在全文中的缩进度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latin typeface="Consolas" panose="020B0609020204030204" pitchFamily="49" charset="0"/>
              </a:rPr>
              <a:t>并根据特殊字符设置下一行的变化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难点：</a:t>
            </a:r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整体文档重新排版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初步解决办法：</a:t>
            </a:r>
            <a:r>
              <a:rPr lang="zh-CN" altLang="en-US" b="1" dirty="0">
                <a:latin typeface="Consolas" panose="020B0609020204030204" pitchFamily="49" charset="0"/>
              </a:rPr>
              <a:t>从文件开头按行实现自动排版（资源消耗大）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345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可能的技术难点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2E7D24-FE97-4883-8DAB-B15850E193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代码块折叠</a:t>
            </a:r>
            <a:endParaRPr lang="en-US" altLang="zh-CN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初步想法：</a:t>
            </a:r>
            <a:r>
              <a:rPr lang="zh-CN" altLang="en-US" b="1" dirty="0">
                <a:latin typeface="Consolas" panose="020B0609020204030204" pitchFamily="49" charset="0"/>
              </a:rPr>
              <a:t>找寻与之匹配的括号，将代码用</a:t>
            </a:r>
            <a:r>
              <a:rPr lang="en-US" altLang="zh-CN" b="1" dirty="0">
                <a:latin typeface="Consolas" panose="020B0609020204030204" pitchFamily="49" charset="0"/>
              </a:rPr>
              <a:t>{…}</a:t>
            </a:r>
            <a:r>
              <a:rPr lang="zh-CN" altLang="en-US" b="1" dirty="0">
                <a:latin typeface="Consolas" panose="020B0609020204030204" pitchFamily="49" charset="0"/>
              </a:rPr>
              <a:t>代替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难点：</a:t>
            </a:r>
            <a:r>
              <a:rPr lang="en-US" altLang="zh-CN" b="1" dirty="0">
                <a:latin typeface="Consolas" panose="020B0609020204030204" pitchFamily="49" charset="0"/>
              </a:rPr>
              <a:t>	1.</a:t>
            </a:r>
            <a:r>
              <a:rPr lang="zh-CN" altLang="en-US" b="1" dirty="0">
                <a:latin typeface="Consolas" panose="020B0609020204030204" pitchFamily="49" charset="0"/>
              </a:rPr>
              <a:t>折叠需要通过左侧点击按钮实现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2.</a:t>
            </a:r>
            <a:r>
              <a:rPr lang="zh-CN" altLang="en-US" b="1" dirty="0">
                <a:latin typeface="Consolas" panose="020B0609020204030204" pitchFamily="49" charset="0"/>
              </a:rPr>
              <a:t>折叠部分的代码存储位置？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初步解决办法：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1.</a:t>
            </a:r>
            <a:r>
              <a:rPr lang="zh-CN" altLang="en-US" b="1" dirty="0">
                <a:latin typeface="Consolas" panose="020B0609020204030204" pitchFamily="49" charset="0"/>
              </a:rPr>
              <a:t>在含 </a:t>
            </a:r>
            <a:r>
              <a:rPr lang="en-US" altLang="zh-CN" b="1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的一行左侧提供点击按钮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2.</a:t>
            </a:r>
            <a:r>
              <a:rPr lang="zh-CN" altLang="en-US" b="1" dirty="0">
                <a:latin typeface="Consolas" panose="020B0609020204030204" pitchFamily="49" charset="0"/>
              </a:rPr>
              <a:t>内嵌存储区域进行存储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95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可能的技术难点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2E7D24-FE97-4883-8DAB-B15850E193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树形文件管理</a:t>
            </a:r>
            <a:endParaRPr lang="en-US" altLang="zh-CN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初步想法：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latin typeface="Consolas" panose="020B0609020204030204" pitchFamily="49" charset="0"/>
              </a:rPr>
              <a:t>用</a:t>
            </a:r>
            <a:r>
              <a:rPr lang="en-US" altLang="zh-CN" b="1" dirty="0" err="1">
                <a:latin typeface="Consolas" panose="020B0609020204030204" pitchFamily="49" charset="0"/>
              </a:rPr>
              <a:t>QTreeWidget</a:t>
            </a:r>
            <a:r>
              <a:rPr lang="en-US" altLang="zh-CN" b="1" dirty="0"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latin typeface="Consolas" panose="020B0609020204030204" pitchFamily="49" charset="0"/>
              </a:rPr>
              <a:t>这种情况用到</a:t>
            </a:r>
            <a:r>
              <a:rPr lang="en-US" altLang="zh-CN" b="1" dirty="0" err="1">
                <a:latin typeface="Consolas" panose="020B0609020204030204" pitchFamily="49" charset="0"/>
              </a:rPr>
              <a:t>QDir</a:t>
            </a:r>
            <a:r>
              <a:rPr lang="zh-CN" altLang="en-US" b="1" dirty="0">
                <a:latin typeface="Consolas" panose="020B0609020204030204" pitchFamily="49" charset="0"/>
              </a:rPr>
              <a:t>类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难点：</a:t>
            </a:r>
            <a:r>
              <a:rPr lang="en-US" altLang="zh-CN" b="1" dirty="0">
                <a:latin typeface="Consolas" panose="020B0609020204030204" pitchFamily="49" charset="0"/>
              </a:rPr>
              <a:t>		1.</a:t>
            </a:r>
            <a:r>
              <a:rPr lang="zh-CN" altLang="en-US" b="1" dirty="0">
                <a:latin typeface="Consolas" panose="020B0609020204030204" pitchFamily="49" charset="0"/>
              </a:rPr>
              <a:t>文件夹的折叠与展开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2.</a:t>
            </a:r>
            <a:r>
              <a:rPr lang="zh-CN" altLang="en-US" b="1" dirty="0">
                <a:latin typeface="Consolas" panose="020B0609020204030204" pitchFamily="49" charset="0"/>
              </a:rPr>
              <a:t>初始化显示格式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初步解决办法：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1.</a:t>
            </a:r>
            <a:r>
              <a:rPr lang="zh-CN" altLang="en-US" b="1" dirty="0">
                <a:latin typeface="Consolas" panose="020B0609020204030204" pitchFamily="49" charset="0"/>
              </a:rPr>
              <a:t>展开后查找当前文件夹的子目录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2.</a:t>
            </a:r>
            <a:r>
              <a:rPr lang="zh-CN" altLang="en-US" b="1" dirty="0">
                <a:latin typeface="Consolas" panose="020B0609020204030204" pitchFamily="49" charset="0"/>
              </a:rPr>
              <a:t>初始化为根目录的子目录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可能的技术难点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2E7D24-FE97-4883-8DAB-B15850E193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多文件编译</a:t>
            </a:r>
            <a:endParaRPr lang="en-US" altLang="zh-CN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初步想法：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复制引入头文件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难点：</a:t>
            </a:r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latin typeface="Consolas" panose="020B0609020204030204" pitchFamily="49" charset="0"/>
              </a:rPr>
              <a:t>头文件过多导致编译代码量过大、效率低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初步解决办法：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无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开发进度计划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2987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39124C-F9D4-4BA6-B8B5-AA9AC7F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105" y="3050783"/>
            <a:ext cx="7539792" cy="707725"/>
          </a:xfrm>
        </p:spPr>
        <p:txBody>
          <a:bodyPr/>
          <a:lstStyle/>
          <a:p>
            <a:r>
              <a:rPr kumimoji="1" lang="en-US" altLang="zh-CN" sz="7200" dirty="0"/>
              <a:t>THANKS</a:t>
            </a:r>
            <a:endParaRPr kumimoji="1" lang="zh-CN" altLang="en-US" sz="7200" dirty="0"/>
          </a:p>
        </p:txBody>
      </p:sp>
      <p:sp>
        <p:nvSpPr>
          <p:cNvPr id="7" name="矩形 6"/>
          <p:cNvSpPr/>
          <p:nvPr/>
        </p:nvSpPr>
        <p:spPr>
          <a:xfrm>
            <a:off x="4889817" y="3886622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268961" y="3443514"/>
            <a:ext cx="1971285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计划实现的功能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343483" y="390775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11745" y="3432291"/>
            <a:ext cx="2251417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数据结构初步设计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504728" y="390397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494615" y="343916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软件基本结构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494615" y="389464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9536975" y="3431210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开发进度计划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532948" y="388668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412950" y="3439168"/>
            <a:ext cx="2039757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可能的技术难点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412951" y="389464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23798" y="4299728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5595" y="4297322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6035" y="4287991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26748" y="4287991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63149" y="4278660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6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643508"/>
            <a:chOff x="558800" y="977900"/>
            <a:chExt cx="2895600" cy="1643508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643508"/>
            <a:chOff x="558800" y="977900"/>
            <a:chExt cx="2895600" cy="1643508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643508"/>
            <a:chOff x="558800" y="977900"/>
            <a:chExt cx="2895600" cy="1643508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643508"/>
            <a:chOff x="558800" y="977900"/>
            <a:chExt cx="2895600" cy="1643508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643508"/>
            <a:chOff x="558800" y="977900"/>
            <a:chExt cx="2895600" cy="1643508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192767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8" name="矩形 107"/>
          <p:cNvSpPr/>
          <p:nvPr/>
        </p:nvSpPr>
        <p:spPr>
          <a:xfrm>
            <a:off x="911225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5080338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8967909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4049174" y="12611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784364"/>
            <a:ext cx="562822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6" name="组合 5"/>
          <p:cNvGrpSpPr/>
          <p:nvPr/>
        </p:nvGrpSpPr>
        <p:grpSpPr>
          <a:xfrm>
            <a:off x="3502597" y="4223476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2" name="组合 11"/>
          <p:cNvGrpSpPr/>
          <p:nvPr/>
        </p:nvGrpSpPr>
        <p:grpSpPr>
          <a:xfrm>
            <a:off x="6116198" y="4223476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8" name="组合 17"/>
          <p:cNvGrpSpPr/>
          <p:nvPr/>
        </p:nvGrpSpPr>
        <p:grpSpPr>
          <a:xfrm>
            <a:off x="6116198" y="3302691"/>
            <a:ext cx="2300757" cy="509896"/>
            <a:chOff x="888096" y="1000203"/>
            <a:chExt cx="4259825" cy="944066"/>
          </a:xfrm>
        </p:grpSpPr>
        <p:sp>
          <p:nvSpPr>
            <p:cNvPr id="89" name="矩形 8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6116198" y="5145677"/>
            <a:ext cx="2300757" cy="509896"/>
            <a:chOff x="888096" y="1000203"/>
            <a:chExt cx="4259825" cy="944066"/>
          </a:xfrm>
        </p:grpSpPr>
        <p:sp>
          <p:nvSpPr>
            <p:cNvPr id="95" name="矩形 9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0" name="组合 29"/>
          <p:cNvGrpSpPr/>
          <p:nvPr/>
        </p:nvGrpSpPr>
        <p:grpSpPr>
          <a:xfrm>
            <a:off x="8700859" y="3766247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6" name="组合 35"/>
          <p:cNvGrpSpPr/>
          <p:nvPr/>
        </p:nvGrpSpPr>
        <p:grpSpPr>
          <a:xfrm>
            <a:off x="8700859" y="2845462"/>
            <a:ext cx="2300757" cy="509896"/>
            <a:chOff x="888096" y="1000203"/>
            <a:chExt cx="4259825" cy="944066"/>
          </a:xfrm>
        </p:grpSpPr>
        <p:sp>
          <p:nvSpPr>
            <p:cNvPr id="107" name="矩形 10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2" name="组合 53"/>
          <p:cNvGrpSpPr/>
          <p:nvPr/>
        </p:nvGrpSpPr>
        <p:grpSpPr>
          <a:xfrm>
            <a:off x="8695654" y="5607086"/>
            <a:ext cx="2300757" cy="509896"/>
            <a:chOff x="888096" y="1000203"/>
            <a:chExt cx="4259825" cy="944066"/>
          </a:xfrm>
        </p:grpSpPr>
        <p:sp>
          <p:nvSpPr>
            <p:cNvPr id="113" name="矩形 1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8" name="组合 59"/>
          <p:cNvGrpSpPr/>
          <p:nvPr/>
        </p:nvGrpSpPr>
        <p:grpSpPr>
          <a:xfrm>
            <a:off x="8695654" y="4686301"/>
            <a:ext cx="2300757" cy="509896"/>
            <a:chOff x="888096" y="1000203"/>
            <a:chExt cx="4259825" cy="944066"/>
          </a:xfrm>
        </p:grpSpPr>
        <p:sp>
          <p:nvSpPr>
            <p:cNvPr id="119" name="矩形 1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24" name="直接连接符 66"/>
          <p:cNvCxnSpPr>
            <a:stCxn id="81" idx="3"/>
          </p:cNvCxnSpPr>
          <p:nvPr/>
        </p:nvCxnSpPr>
        <p:spPr>
          <a:xfrm>
            <a:off x="5783246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5" name="直接连接符 69"/>
          <p:cNvCxnSpPr/>
          <p:nvPr/>
        </p:nvCxnSpPr>
        <p:spPr>
          <a:xfrm>
            <a:off x="5950843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6" name="直接连接符 71"/>
          <p:cNvCxnSpPr/>
          <p:nvPr/>
        </p:nvCxnSpPr>
        <p:spPr>
          <a:xfrm>
            <a:off x="5950843" y="3559593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7" name="直接连接符 72"/>
          <p:cNvCxnSpPr/>
          <p:nvPr/>
        </p:nvCxnSpPr>
        <p:spPr>
          <a:xfrm>
            <a:off x="5950843" y="355959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8" name="直接连接符 73"/>
          <p:cNvCxnSpPr/>
          <p:nvPr/>
        </p:nvCxnSpPr>
        <p:spPr>
          <a:xfrm>
            <a:off x="5950843" y="540744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9" name="直接连接符 76"/>
          <p:cNvCxnSpPr/>
          <p:nvPr/>
        </p:nvCxnSpPr>
        <p:spPr>
          <a:xfrm>
            <a:off x="8523012" y="311647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0" name="直接连接符 78"/>
          <p:cNvCxnSpPr/>
          <p:nvPr/>
        </p:nvCxnSpPr>
        <p:spPr>
          <a:xfrm>
            <a:off x="8523012" y="404039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1" name="直接连接符 79"/>
          <p:cNvCxnSpPr/>
          <p:nvPr/>
        </p:nvCxnSpPr>
        <p:spPr>
          <a:xfrm>
            <a:off x="8523012" y="311647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2" name="直接连接符 85"/>
          <p:cNvCxnSpPr/>
          <p:nvPr/>
        </p:nvCxnSpPr>
        <p:spPr>
          <a:xfrm>
            <a:off x="8523012" y="493511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3" name="直接连接符 86"/>
          <p:cNvCxnSpPr/>
          <p:nvPr/>
        </p:nvCxnSpPr>
        <p:spPr>
          <a:xfrm>
            <a:off x="8523012" y="585903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4" name="直接连接符 87"/>
          <p:cNvCxnSpPr/>
          <p:nvPr/>
        </p:nvCxnSpPr>
        <p:spPr>
          <a:xfrm>
            <a:off x="8523012" y="49351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5" name="直接连接符 88"/>
          <p:cNvCxnSpPr/>
          <p:nvPr/>
        </p:nvCxnSpPr>
        <p:spPr>
          <a:xfrm>
            <a:off x="8396847" y="3568448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6" name="直接连接符 90"/>
          <p:cNvCxnSpPr/>
          <p:nvPr/>
        </p:nvCxnSpPr>
        <p:spPr>
          <a:xfrm>
            <a:off x="8396847" y="5407443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7" name="矩形 136"/>
          <p:cNvSpPr/>
          <p:nvPr/>
        </p:nvSpPr>
        <p:spPr>
          <a:xfrm>
            <a:off x="3633504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6247106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6247106" y="33837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6247106" y="52227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34912" y="38473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34912" y="29286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3" name="矩形 142"/>
          <p:cNvSpPr/>
          <p:nvPr/>
        </p:nvSpPr>
        <p:spPr>
          <a:xfrm>
            <a:off x="8834912" y="5674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4" name="矩形 143"/>
          <p:cNvSpPr/>
          <p:nvPr/>
        </p:nvSpPr>
        <p:spPr>
          <a:xfrm>
            <a:off x="8834912" y="4755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/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910794" y="4967546"/>
            <a:ext cx="2300757" cy="509896"/>
            <a:chOff x="910794" y="4967546"/>
            <a:chExt cx="2300757" cy="509896"/>
          </a:xfrm>
        </p:grpSpPr>
        <p:grpSp>
          <p:nvGrpSpPr>
            <p:cNvPr id="45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59621" y="551963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/>
        </p:nvGraphicFramePr>
        <p:xfrm>
          <a:off x="4361418" y="1990592"/>
          <a:ext cx="7260884" cy="355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504894" y="7691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553721" y="13211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74294" y="9342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023121" y="14862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974294" y="2306442"/>
          <a:ext cx="6925106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911225" y="1500798"/>
            <a:ext cx="3316750" cy="3293452"/>
          </a:xfrm>
          <a:prstGeom prst="rect">
            <a:avLst/>
          </a:prstGeom>
        </p:spPr>
      </p:pic>
      <p:grpSp>
        <p:nvGrpSpPr>
          <p:cNvPr id="14" name="组 13"/>
          <p:cNvGrpSpPr/>
          <p:nvPr/>
        </p:nvGrpSpPr>
        <p:grpSpPr>
          <a:xfrm>
            <a:off x="923717" y="893683"/>
            <a:ext cx="2300757" cy="509896"/>
            <a:chOff x="923717" y="715883"/>
            <a:chExt cx="2300757" cy="509896"/>
          </a:xfrm>
        </p:grpSpPr>
        <p:grpSp>
          <p:nvGrpSpPr>
            <p:cNvPr id="15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11226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4473180" y="1500798"/>
            <a:ext cx="3316750" cy="3293452"/>
          </a:xfrm>
          <a:prstGeom prst="rect">
            <a:avLst/>
          </a:prstGeom>
        </p:spPr>
      </p:pic>
      <p:grpSp>
        <p:nvGrpSpPr>
          <p:cNvPr id="26" name="组 25"/>
          <p:cNvGrpSpPr/>
          <p:nvPr/>
        </p:nvGrpSpPr>
        <p:grpSpPr>
          <a:xfrm>
            <a:off x="4485672" y="893683"/>
            <a:ext cx="2300757" cy="509896"/>
            <a:chOff x="923717" y="715883"/>
            <a:chExt cx="2300757" cy="509896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473181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8035136" y="1500798"/>
            <a:ext cx="3316750" cy="3293452"/>
          </a:xfrm>
          <a:prstGeom prst="rect">
            <a:avLst/>
          </a:prstGeom>
        </p:spPr>
      </p:pic>
      <p:grpSp>
        <p:nvGrpSpPr>
          <p:cNvPr id="37" name="组 36"/>
          <p:cNvGrpSpPr/>
          <p:nvPr/>
        </p:nvGrpSpPr>
        <p:grpSpPr>
          <a:xfrm>
            <a:off x="8047628" y="893683"/>
            <a:ext cx="2300757" cy="509896"/>
            <a:chOff x="923717" y="715883"/>
            <a:chExt cx="2300757" cy="509896"/>
          </a:xfrm>
        </p:grpSpPr>
        <p:grpSp>
          <p:nvGrpSpPr>
            <p:cNvPr id="39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8035137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计划实现的功能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289519" y="3000626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37656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2" name="矩形 81"/>
          <p:cNvSpPr/>
          <p:nvPr/>
        </p:nvSpPr>
        <p:spPr>
          <a:xfrm>
            <a:off x="1217074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4" name="矩形 83"/>
          <p:cNvSpPr/>
          <p:nvPr/>
        </p:nvSpPr>
        <p:spPr>
          <a:xfrm>
            <a:off x="3603371" y="3000626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51508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6" name="矩形 85"/>
          <p:cNvSpPr/>
          <p:nvPr/>
        </p:nvSpPr>
        <p:spPr>
          <a:xfrm>
            <a:off x="3530926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5917223" y="3000626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865360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0" name="矩形 89"/>
          <p:cNvSpPr/>
          <p:nvPr/>
        </p:nvSpPr>
        <p:spPr>
          <a:xfrm>
            <a:off x="5844778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1" name="矩形 90"/>
          <p:cNvSpPr/>
          <p:nvPr/>
        </p:nvSpPr>
        <p:spPr>
          <a:xfrm>
            <a:off x="1310101" y="4410326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58238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3" name="矩形 92"/>
          <p:cNvSpPr/>
          <p:nvPr/>
        </p:nvSpPr>
        <p:spPr>
          <a:xfrm>
            <a:off x="1237656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623953" y="4410326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72090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6" name="矩形 95"/>
          <p:cNvSpPr/>
          <p:nvPr/>
        </p:nvSpPr>
        <p:spPr>
          <a:xfrm>
            <a:off x="3551508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5937805" y="4410326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85942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9" name="矩形 98"/>
          <p:cNvSpPr/>
          <p:nvPr/>
        </p:nvSpPr>
        <p:spPr>
          <a:xfrm>
            <a:off x="5865360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432404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520240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62561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72157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809201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889038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1089025" y="1210452"/>
            <a:ext cx="6454775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8B4DA0-8070-4954-8FF5-35196DC17D37}"/>
              </a:ext>
            </a:extLst>
          </p:cNvPr>
          <p:cNvSpPr/>
          <p:nvPr/>
        </p:nvSpPr>
        <p:spPr>
          <a:xfrm>
            <a:off x="801375" y="743217"/>
            <a:ext cx="46383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文本编辑方面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</a:rPr>
              <a:t>复制 </a:t>
            </a:r>
            <a:r>
              <a:rPr lang="en-US" altLang="zh-CN" sz="2000" dirty="0">
                <a:latin typeface="Consolas" panose="020B0609020204030204" pitchFamily="49" charset="0"/>
              </a:rPr>
              <a:t>ctrl + c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粘贴 </a:t>
            </a:r>
            <a:r>
              <a:rPr lang="en-US" altLang="zh-CN" sz="2000" dirty="0">
                <a:latin typeface="Consolas" panose="020B0609020204030204" pitchFamily="49" charset="0"/>
              </a:rPr>
              <a:t>ctrl + v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查找 </a:t>
            </a:r>
            <a:r>
              <a:rPr lang="en-US" altLang="zh-CN" sz="2000" dirty="0">
                <a:latin typeface="Consolas" panose="020B0609020204030204" pitchFamily="49" charset="0"/>
              </a:rPr>
              <a:t>ctrl + f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替换 </a:t>
            </a:r>
            <a:r>
              <a:rPr lang="en-US" altLang="zh-CN" sz="2000" dirty="0">
                <a:latin typeface="Consolas" panose="020B0609020204030204" pitchFamily="49" charset="0"/>
              </a:rPr>
              <a:t>ctrl + h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撤销 </a:t>
            </a:r>
            <a:r>
              <a:rPr lang="en-US" altLang="zh-CN" sz="2000" dirty="0">
                <a:latin typeface="Consolas" panose="020B0609020204030204" pitchFamily="49" charset="0"/>
              </a:rPr>
              <a:t>ctrl + z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重做 </a:t>
            </a:r>
            <a:r>
              <a:rPr lang="en-US" altLang="zh-CN" sz="2000" dirty="0">
                <a:latin typeface="Consolas" panose="020B0609020204030204" pitchFamily="49" charset="0"/>
              </a:rPr>
              <a:t>ctrl + y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调整编辑区字体大小 </a:t>
            </a:r>
            <a:r>
              <a:rPr lang="en-US" altLang="zh-CN" sz="2000" dirty="0">
                <a:latin typeface="Consolas" panose="020B0609020204030204" pitchFamily="49" charset="0"/>
              </a:rPr>
              <a:t>ctrl + / -</a:t>
            </a:r>
          </a:p>
          <a:p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代码编辑方面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</a:rPr>
              <a:t>关键字识别 高亮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括号自动匹配 高亮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联想提示关键字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变量重命名 </a:t>
            </a:r>
            <a:r>
              <a:rPr lang="en-US" altLang="zh-CN" sz="2000" dirty="0">
                <a:latin typeface="Consolas" panose="020B0609020204030204" pitchFamily="49" charset="0"/>
              </a:rPr>
              <a:t>F2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换行后自动标齐位置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代码格式排版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代码块折叠</a:t>
            </a: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96D36-49B0-40D2-B4B7-B192869939F2}"/>
              </a:ext>
            </a:extLst>
          </p:cNvPr>
          <p:cNvSpPr/>
          <p:nvPr/>
        </p:nvSpPr>
        <p:spPr>
          <a:xfrm>
            <a:off x="5595257" y="750144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代码运行方面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</a:rPr>
              <a:t>多文件编译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run -- </a:t>
            </a:r>
            <a:r>
              <a:rPr lang="en-US" altLang="zh-CN" sz="2000" dirty="0" err="1">
                <a:latin typeface="Consolas" panose="020B0609020204030204" pitchFamily="49" charset="0"/>
              </a:rPr>
              <a:t>gcc</a:t>
            </a:r>
            <a:r>
              <a:rPr lang="en-US" altLang="zh-CN" sz="2000" dirty="0">
                <a:latin typeface="Consolas" panose="020B0609020204030204" pitchFamily="49" charset="0"/>
              </a:rPr>
              <a:t> / g++ (</a:t>
            </a:r>
            <a:r>
              <a:rPr lang="zh-CN" altLang="en-US" sz="2000" dirty="0">
                <a:latin typeface="Consolas" panose="020B0609020204030204" pitchFamily="49" charset="0"/>
              </a:rPr>
              <a:t>下方显示控制台 </a:t>
            </a:r>
            <a:r>
              <a:rPr lang="en-US" altLang="zh-CN" sz="2000" dirty="0">
                <a:latin typeface="Consolas" panose="020B0609020204030204" pitchFamily="49" charset="0"/>
              </a:rPr>
              <a:t>or </a:t>
            </a:r>
            <a:r>
              <a:rPr lang="en-US" altLang="zh-CN" sz="2000" dirty="0" err="1">
                <a:latin typeface="Consolas" panose="020B0609020204030204" pitchFamily="49" charset="0"/>
              </a:rPr>
              <a:t>gcc</a:t>
            </a:r>
            <a:r>
              <a:rPr lang="zh-CN" altLang="en-US" sz="2000" dirty="0">
                <a:latin typeface="Consolas" panose="020B0609020204030204" pitchFamily="49" charset="0"/>
              </a:rPr>
              <a:t>执行</a:t>
            </a:r>
            <a:r>
              <a:rPr lang="en-US" altLang="zh-CN" sz="2000" dirty="0">
                <a:latin typeface="Consolas" panose="020B0609020204030204" pitchFamily="49" charset="0"/>
              </a:rPr>
              <a:t>c</a:t>
            </a:r>
            <a:r>
              <a:rPr lang="zh-CN" altLang="en-US" sz="2000" dirty="0">
                <a:latin typeface="Consolas" panose="020B0609020204030204" pitchFamily="49" charset="0"/>
              </a:rPr>
              <a:t>文件后控制台运行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debug -- </a:t>
            </a:r>
            <a:r>
              <a:rPr lang="en-US" altLang="zh-CN" sz="2000" dirty="0" err="1">
                <a:latin typeface="Consolas" panose="020B0609020204030204" pitchFamily="49" charset="0"/>
              </a:rPr>
              <a:t>gbk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zh-CN" altLang="en-US" sz="2000" dirty="0">
                <a:latin typeface="Consolas" panose="020B0609020204030204" pitchFamily="49" charset="0"/>
              </a:rPr>
              <a:t>打断点？？ 逐语句</a:t>
            </a:r>
            <a:r>
              <a:rPr lang="en-US" altLang="zh-CN" sz="2000" dirty="0">
                <a:latin typeface="Consolas" panose="020B0609020204030204" pitchFamily="49" charset="0"/>
              </a:rPr>
              <a:t>debug </a:t>
            </a:r>
            <a:r>
              <a:rPr lang="zh-CN" altLang="en-US" sz="2000" dirty="0">
                <a:latin typeface="Consolas" panose="020B0609020204030204" pitchFamily="49" charset="0"/>
              </a:rPr>
              <a:t>难点</a:t>
            </a:r>
            <a:r>
              <a:rPr lang="en-US" altLang="zh-CN" sz="2000" dirty="0">
                <a:latin typeface="Consolas" panose="020B0609020204030204" pitchFamily="49" charset="0"/>
              </a:rPr>
              <a:t>!)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文件管理方面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</a:rPr>
              <a:t>新建文件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打开文件 </a:t>
            </a:r>
            <a:r>
              <a:rPr lang="en-US" altLang="zh-CN" sz="2000" dirty="0">
                <a:latin typeface="Consolas" panose="020B0609020204030204" pitchFamily="49" charset="0"/>
              </a:rPr>
              <a:t>/ </a:t>
            </a:r>
            <a:r>
              <a:rPr lang="zh-CN" altLang="en-US" sz="2000" dirty="0">
                <a:latin typeface="Consolas" panose="020B0609020204030204" pitchFamily="49" charset="0"/>
              </a:rPr>
              <a:t>文件夹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保存文件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树形文件管理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</a:rPr>
              <a:t>点击可扩展式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多文件编辑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</a:rPr>
              <a:t>菜单栏下册</a:t>
            </a:r>
            <a:r>
              <a:rPr lang="en-US" altLang="zh-CN" sz="2000" dirty="0">
                <a:latin typeface="Consolas" panose="020B0609020204030204" pitchFamily="49" charset="0"/>
              </a:rPr>
              <a:t>&amp;&amp;</a:t>
            </a:r>
            <a:r>
              <a:rPr lang="zh-CN" altLang="en-US" sz="2000" dirty="0">
                <a:latin typeface="Consolas" panose="020B0609020204030204" pitchFamily="49" charset="0"/>
              </a:rPr>
              <a:t>左侧的属性管理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1509E42-D3D3-4057-872D-D0E66FEC8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计划实现的功能</a:t>
            </a:r>
          </a:p>
        </p:txBody>
      </p:sp>
    </p:spTree>
    <p:extLst>
      <p:ext uri="{BB962C8B-B14F-4D97-AF65-F5344CB8AC3E}">
        <p14:creationId xmlns:p14="http://schemas.microsoft.com/office/powerpoint/2010/main" val="71154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数据结构初步设计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E828-0F09-400A-8A04-BFBD709EA30A}"/>
              </a:ext>
            </a:extLst>
          </p:cNvPr>
          <p:cNvSpPr/>
          <p:nvPr/>
        </p:nvSpPr>
        <p:spPr>
          <a:xfrm>
            <a:off x="4889818" y="4323370"/>
            <a:ext cx="2412366" cy="14287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89979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D127AB-01ED-44A5-991D-4B06B6812DB6}"/>
              </a:ext>
            </a:extLst>
          </p:cNvPr>
          <p:cNvSpPr txBox="1">
            <a:spLocks/>
          </p:cNvSpPr>
          <p:nvPr/>
        </p:nvSpPr>
        <p:spPr>
          <a:xfrm>
            <a:off x="919223" y="86757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编辑区文本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采用字符串记录内容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语言代码中“行”的概念十分重要，针对此进行优化，以行为单位设计数据结构</a:t>
            </a:r>
            <a:endParaRPr lang="en-US" altLang="zh-CN" dirty="0"/>
          </a:p>
          <a:p>
            <a:r>
              <a:rPr lang="zh-CN" altLang="en-US" dirty="0"/>
              <a:t>为服务软件功能，需记录行首空格数、设置相应标记等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zh-CN" altLang="en-US" b="1" dirty="0"/>
              <a:t>双向链表</a:t>
            </a:r>
            <a:r>
              <a:rPr lang="zh-CN" altLang="en-US" dirty="0"/>
              <a:t>，便于查找前后行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55EA2-1321-4B33-8E9B-53AFEB335D78}"/>
              </a:ext>
            </a:extLst>
          </p:cNvPr>
          <p:cNvSpPr/>
          <p:nvPr/>
        </p:nvSpPr>
        <p:spPr>
          <a:xfrm>
            <a:off x="3129023" y="38160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*rear;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前后指针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line_no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行号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*content;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space;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行首空格数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flag1, flag2, ...;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必要的标记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910A2D-07E7-4E1E-B1D1-5413CCDBB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数据结构初步设计</a:t>
            </a:r>
          </a:p>
        </p:txBody>
      </p:sp>
    </p:spTree>
    <p:extLst>
      <p:ext uri="{BB962C8B-B14F-4D97-AF65-F5344CB8AC3E}">
        <p14:creationId xmlns:p14="http://schemas.microsoft.com/office/powerpoint/2010/main" val="81936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843180-D007-44DA-B7A4-F210606AA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F074-6722-4F5A-A55E-722467592238}"/>
              </a:ext>
            </a:extLst>
          </p:cNvPr>
          <p:cNvSpPr txBox="1">
            <a:spLocks/>
          </p:cNvSpPr>
          <p:nvPr/>
        </p:nvSpPr>
        <p:spPr>
          <a:xfrm>
            <a:off x="919223" y="151310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编辑操作</a:t>
            </a:r>
            <a:endParaRPr lang="en-US" altLang="zh-CN" dirty="0"/>
          </a:p>
          <a:p>
            <a:r>
              <a:rPr lang="zh-CN" altLang="en-US" dirty="0"/>
              <a:t>每步操作后对涉及行生成快照</a:t>
            </a:r>
            <a:endParaRPr lang="en-US" altLang="zh-CN" dirty="0"/>
          </a:p>
          <a:p>
            <a:r>
              <a:rPr lang="zh-CN" altLang="en-US" dirty="0"/>
              <a:t>为实现撤销与重做功能，将快照保存到</a:t>
            </a:r>
            <a:r>
              <a:rPr lang="zh-CN" altLang="en-US" b="1" dirty="0"/>
              <a:t>双向循环队列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993EF-2907-4D1F-B7BD-44D46AEB90C4}"/>
              </a:ext>
            </a:extLst>
          </p:cNvPr>
          <p:cNvSpPr/>
          <p:nvPr/>
        </p:nvSpPr>
        <p:spPr>
          <a:xfrm>
            <a:off x="3129023" y="36887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Snapshot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Snapshot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*rear;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前后指针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行状态快照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8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软件基本结构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09DA5-55E2-4AF2-A00C-342575878250}"/>
              </a:ext>
            </a:extLst>
          </p:cNvPr>
          <p:cNvSpPr/>
          <p:nvPr/>
        </p:nvSpPr>
        <p:spPr>
          <a:xfrm>
            <a:off x="4889818" y="4466241"/>
            <a:ext cx="2412366" cy="15388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2559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软件基本结构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C801C4-5B63-4EF0-9923-E965F515121E}"/>
              </a:ext>
            </a:extLst>
          </p:cNvPr>
          <p:cNvGrpSpPr/>
          <p:nvPr/>
        </p:nvGrpSpPr>
        <p:grpSpPr>
          <a:xfrm>
            <a:off x="1917001" y="570477"/>
            <a:ext cx="8556172" cy="6287523"/>
            <a:chOff x="335903" y="414866"/>
            <a:chExt cx="9423918" cy="628752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858612B-F9D7-40F3-A0AF-0062D3D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03" y="414866"/>
              <a:ext cx="9423918" cy="628752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810FCDF-BB66-4FED-9CF6-A72300F47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405" y="1336657"/>
              <a:ext cx="2171700" cy="4970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2119</Words>
  <Application>Microsoft Office PowerPoint</Application>
  <PresentationFormat>宽屏</PresentationFormat>
  <Paragraphs>277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Microsoft YaHei</vt:lpstr>
      <vt:lpstr>Microsoft YaHei</vt:lpstr>
      <vt:lpstr>新宋体</vt:lpstr>
      <vt:lpstr>Arial</vt:lpstr>
      <vt:lpstr>Century Gothic</vt:lpstr>
      <vt:lpstr>Consolas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佳明 张</cp:lastModifiedBy>
  <cp:revision>130</cp:revision>
  <dcterms:created xsi:type="dcterms:W3CDTF">2015-08-18T02:51:41Z</dcterms:created>
  <dcterms:modified xsi:type="dcterms:W3CDTF">2019-08-28T09:28:01Z</dcterms:modified>
  <cp:category/>
</cp:coreProperties>
</file>