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80" r:id="rId3"/>
    <p:sldId id="293" r:id="rId4"/>
    <p:sldId id="282" r:id="rId5"/>
    <p:sldId id="309" r:id="rId6"/>
    <p:sldId id="322" r:id="rId7"/>
    <p:sldId id="294" r:id="rId8"/>
    <p:sldId id="311" r:id="rId9"/>
    <p:sldId id="300" r:id="rId10"/>
    <p:sldId id="310" r:id="rId11"/>
    <p:sldId id="297" r:id="rId12"/>
    <p:sldId id="327" r:id="rId13"/>
    <p:sldId id="261" r:id="rId14"/>
    <p:sldId id="326" r:id="rId15"/>
    <p:sldId id="323" r:id="rId16"/>
    <p:sldId id="325" r:id="rId17"/>
    <p:sldId id="324" r:id="rId18"/>
    <p:sldId id="284" r:id="rId19"/>
    <p:sldId id="302" r:id="rId20"/>
    <p:sldId id="312" r:id="rId21"/>
    <p:sldId id="287" r:id="rId22"/>
    <p:sldId id="304" r:id="rId23"/>
    <p:sldId id="313" r:id="rId24"/>
    <p:sldId id="314" r:id="rId25"/>
    <p:sldId id="317" r:id="rId26"/>
    <p:sldId id="320" r:id="rId27"/>
    <p:sldId id="318" r:id="rId28"/>
    <p:sldId id="319" r:id="rId29"/>
    <p:sldId id="321" r:id="rId30"/>
    <p:sldId id="288" r:id="rId3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43"/>
    <p:restoredTop sz="93689"/>
  </p:normalViewPr>
  <p:slideViewPr>
    <p:cSldViewPr snapToGrid="0" snapToObjects="1">
      <p:cViewPr>
        <p:scale>
          <a:sx n="66" d="100"/>
          <a:sy n="66" d="100"/>
        </p:scale>
        <p:origin x="450" y="-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2697" y="835241"/>
            <a:ext cx="11146606" cy="340085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err="1">
                <a:latin typeface="Segoe UI"/>
                <a:ea typeface="微软雅黑"/>
              </a:rPr>
              <a:t>MiniIDE</a:t>
            </a:r>
            <a:endParaRPr lang="en-US" altLang="zh-CN" dirty="0">
              <a:latin typeface="Segoe UI"/>
              <a:ea typeface="微软雅黑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Segoe UI"/>
                <a:ea typeface="微软雅黑"/>
              </a:rPr>
              <a:t>C</a:t>
            </a:r>
            <a:r>
              <a:rPr lang="zh-CN" altLang="en-US" dirty="0">
                <a:latin typeface="Segoe UI"/>
                <a:ea typeface="微软雅黑"/>
              </a:rPr>
              <a:t>语言 编辑器</a:t>
            </a:r>
            <a:endParaRPr lang="en-US" altLang="zh-CN" dirty="0">
              <a:latin typeface="Segoe UI"/>
              <a:ea typeface="微软雅黑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Segoe UI"/>
                <a:ea typeface="微软雅黑"/>
              </a:rPr>
              <a:t>结项汇报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008190" y="5042966"/>
            <a:ext cx="2294080" cy="77946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000" kern="0" dirty="0">
                <a:latin typeface="Segoe UI"/>
                <a:ea typeface="微软雅黑"/>
                <a:cs typeface=""/>
              </a:rPr>
              <a:t>指导老师</a:t>
            </a:r>
            <a:endParaRPr lang="en-US" altLang="zh-CN" sz="2000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kern="0" dirty="0">
                <a:latin typeface="Segoe UI"/>
                <a:ea typeface="微软雅黑"/>
                <a:cs typeface=""/>
              </a:rPr>
              <a:t>屈少杰</a:t>
            </a:r>
            <a:endParaRPr lang="en-US" altLang="zh-CN" sz="2400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889730" y="5042967"/>
            <a:ext cx="2294080" cy="779461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000" kern="0" dirty="0">
                <a:latin typeface="Segoe UI"/>
                <a:ea typeface="微软雅黑"/>
                <a:cs typeface=""/>
              </a:rPr>
              <a:t>小组报告负责人</a:t>
            </a:r>
            <a:endParaRPr lang="en-US" altLang="zh-CN" sz="2000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kern="0" dirty="0">
                <a:latin typeface="Segoe UI"/>
                <a:ea typeface="微软雅黑"/>
                <a:cs typeface=""/>
              </a:rPr>
              <a:t>张佳明</a:t>
            </a:r>
            <a:endParaRPr lang="en-US" altLang="zh-CN" sz="2400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3F15F0AB-B46A-49F3-9AB2-5D9B4B8F0206}"/>
              </a:ext>
            </a:extLst>
          </p:cNvPr>
          <p:cNvSpPr txBox="1">
            <a:spLocks/>
          </p:cNvSpPr>
          <p:nvPr/>
        </p:nvSpPr>
        <p:spPr>
          <a:xfrm>
            <a:off x="4948960" y="5542629"/>
            <a:ext cx="2294080" cy="779462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000" kern="0" dirty="0">
                <a:latin typeface="Segoe UI"/>
                <a:ea typeface="微软雅黑"/>
                <a:cs typeface=""/>
              </a:rPr>
              <a:t>报告时间</a:t>
            </a:r>
            <a:endParaRPr lang="en-US" altLang="zh-CN" sz="2400" kern="0" dirty="0">
              <a:latin typeface="Segoe UI"/>
              <a:ea typeface="微软雅黑"/>
              <a:cs typeface="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400" kern="0" dirty="0">
                <a:latin typeface="Segoe UI"/>
                <a:ea typeface="微软雅黑"/>
                <a:cs typeface=""/>
              </a:rPr>
              <a:t>2019-09-11</a:t>
            </a:r>
            <a:endParaRPr lang="en-US" altLang="zh-CN" sz="2000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2A3AEE57-81FB-4C5A-A4D5-2BE95E58DCA2}"/>
              </a:ext>
            </a:extLst>
          </p:cNvPr>
          <p:cNvSpPr txBox="1">
            <a:spLocks/>
          </p:cNvSpPr>
          <p:nvPr/>
        </p:nvSpPr>
        <p:spPr>
          <a:xfrm>
            <a:off x="4948960" y="4454364"/>
            <a:ext cx="2294080" cy="77946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000" kern="0" dirty="0">
                <a:latin typeface="Segoe UI"/>
                <a:ea typeface="微软雅黑"/>
                <a:cs typeface=""/>
              </a:rPr>
              <a:t>小组名称</a:t>
            </a:r>
            <a:endParaRPr lang="en-US" altLang="zh-CN" sz="2000" kern="0" dirty="0">
              <a:latin typeface="Segoe UI"/>
              <a:ea typeface="微软雅黑"/>
              <a:cs typeface="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400" kern="0" dirty="0">
                <a:latin typeface="Segoe UI"/>
                <a:ea typeface="微软雅黑"/>
                <a:cs typeface=""/>
              </a:rPr>
              <a:t>code or die</a:t>
            </a:r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测试用例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309DA5-55E2-4AF2-A00C-342575878250}"/>
              </a:ext>
            </a:extLst>
          </p:cNvPr>
          <p:cNvSpPr/>
          <p:nvPr/>
        </p:nvSpPr>
        <p:spPr>
          <a:xfrm>
            <a:off x="4889818" y="4466241"/>
            <a:ext cx="2412366" cy="15388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4525594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测试用例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8863F74-BFDB-4895-AD67-9973DD1BCBF9}"/>
              </a:ext>
            </a:extLst>
          </p:cNvPr>
          <p:cNvSpPr txBox="1">
            <a:spLocks/>
          </p:cNvSpPr>
          <p:nvPr/>
        </p:nvSpPr>
        <p:spPr>
          <a:xfrm>
            <a:off x="279636" y="880701"/>
            <a:ext cx="1637365" cy="5040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文件管理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D406CC-49D4-45AB-8075-D2E25303F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170" y="1132716"/>
            <a:ext cx="8970076" cy="4858791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30C14C5-4966-49C4-8FBC-BCB562745262}"/>
              </a:ext>
            </a:extLst>
          </p:cNvPr>
          <p:cNvSpPr txBox="1">
            <a:spLocks/>
          </p:cNvSpPr>
          <p:nvPr/>
        </p:nvSpPr>
        <p:spPr>
          <a:xfrm>
            <a:off x="743460" y="1655832"/>
            <a:ext cx="1637365" cy="5040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目录树</a:t>
            </a:r>
            <a:endParaRPr lang="en-US" altLang="zh-CN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23B18A-5A39-4C0E-800C-4FA44E679262}"/>
              </a:ext>
            </a:extLst>
          </p:cNvPr>
          <p:cNvSpPr txBox="1">
            <a:spLocks/>
          </p:cNvSpPr>
          <p:nvPr/>
        </p:nvSpPr>
        <p:spPr>
          <a:xfrm>
            <a:off x="771700" y="2430963"/>
            <a:ext cx="1637365" cy="5040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打开文件</a:t>
            </a:r>
            <a:endParaRPr lang="en-US" altLang="zh-CN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2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测试用例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8863F74-BFDB-4895-AD67-9973DD1BCBF9}"/>
              </a:ext>
            </a:extLst>
          </p:cNvPr>
          <p:cNvSpPr txBox="1">
            <a:spLocks/>
          </p:cNvSpPr>
          <p:nvPr/>
        </p:nvSpPr>
        <p:spPr>
          <a:xfrm>
            <a:off x="279636" y="880701"/>
            <a:ext cx="1637365" cy="5040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代码编辑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C49515-60BB-4B07-9476-512388F37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307" y="865758"/>
            <a:ext cx="7935714" cy="4622453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5148AE2-8631-40CB-8668-8A8642AAABD5}"/>
              </a:ext>
            </a:extLst>
          </p:cNvPr>
          <p:cNvSpPr txBox="1">
            <a:spLocks/>
          </p:cNvSpPr>
          <p:nvPr/>
        </p:nvSpPr>
        <p:spPr>
          <a:xfrm>
            <a:off x="743460" y="1655832"/>
            <a:ext cx="2029720" cy="5040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关键字高亮</a:t>
            </a:r>
            <a:endParaRPr lang="en-US" altLang="zh-CN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B1F1452-836C-4EDD-B87A-711A377F0E91}"/>
              </a:ext>
            </a:extLst>
          </p:cNvPr>
          <p:cNvSpPr txBox="1">
            <a:spLocks/>
          </p:cNvSpPr>
          <p:nvPr/>
        </p:nvSpPr>
        <p:spPr>
          <a:xfrm>
            <a:off x="771700" y="2430963"/>
            <a:ext cx="2001480" cy="5040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关键字提示</a:t>
            </a:r>
            <a:endParaRPr lang="en-US" altLang="zh-CN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52B4D184-8C73-4195-83B7-78CCA84EBF8D}"/>
              </a:ext>
            </a:extLst>
          </p:cNvPr>
          <p:cNvSpPr txBox="1">
            <a:spLocks/>
          </p:cNvSpPr>
          <p:nvPr/>
        </p:nvSpPr>
        <p:spPr>
          <a:xfrm>
            <a:off x="743460" y="3176985"/>
            <a:ext cx="2029720" cy="5040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多行注释</a:t>
            </a:r>
            <a:endParaRPr lang="en-US" altLang="zh-CN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4CC36B6-FF3A-4482-ACD1-37B21EF4EB93}"/>
              </a:ext>
            </a:extLst>
          </p:cNvPr>
          <p:cNvSpPr txBox="1">
            <a:spLocks/>
          </p:cNvSpPr>
          <p:nvPr/>
        </p:nvSpPr>
        <p:spPr>
          <a:xfrm>
            <a:off x="771699" y="3952116"/>
            <a:ext cx="2796999" cy="5040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高亮已编辑函数</a:t>
            </a:r>
            <a:endParaRPr lang="en-US" altLang="zh-CN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测试用例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8863F74-BFDB-4895-AD67-9973DD1BCBF9}"/>
              </a:ext>
            </a:extLst>
          </p:cNvPr>
          <p:cNvSpPr txBox="1">
            <a:spLocks/>
          </p:cNvSpPr>
          <p:nvPr/>
        </p:nvSpPr>
        <p:spPr>
          <a:xfrm>
            <a:off x="279636" y="880701"/>
            <a:ext cx="1637365" cy="5040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代码编辑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94F7C8-8BA3-4AF8-839A-5FF0CA401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64" y="1010991"/>
            <a:ext cx="9089036" cy="4836017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D964021-B99D-4A6E-8EE7-9BEE8E4BC8F7}"/>
              </a:ext>
            </a:extLst>
          </p:cNvPr>
          <p:cNvSpPr txBox="1">
            <a:spLocks/>
          </p:cNvSpPr>
          <p:nvPr/>
        </p:nvSpPr>
        <p:spPr>
          <a:xfrm>
            <a:off x="583722" y="1632766"/>
            <a:ext cx="2666558" cy="5040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注释隐藏 显示</a:t>
            </a:r>
            <a:endParaRPr lang="en-US" altLang="zh-CN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3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测试用例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8863F74-BFDB-4895-AD67-9973DD1BCBF9}"/>
              </a:ext>
            </a:extLst>
          </p:cNvPr>
          <p:cNvSpPr txBox="1">
            <a:spLocks/>
          </p:cNvSpPr>
          <p:nvPr/>
        </p:nvSpPr>
        <p:spPr>
          <a:xfrm>
            <a:off x="265304" y="867570"/>
            <a:ext cx="2930770" cy="5040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文件编译运行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01465A-B6B2-4B2D-BD73-A3F88C8A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961" y="3500693"/>
            <a:ext cx="5651291" cy="34262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CFC072-90B2-4DDC-84D6-44521DCC9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961" y="74409"/>
            <a:ext cx="5701461" cy="3426284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31D30AD-625E-4968-BDCA-6E51E4985A84}"/>
              </a:ext>
            </a:extLst>
          </p:cNvPr>
          <p:cNvSpPr txBox="1">
            <a:spLocks/>
          </p:cNvSpPr>
          <p:nvPr/>
        </p:nvSpPr>
        <p:spPr>
          <a:xfrm>
            <a:off x="743460" y="1655832"/>
            <a:ext cx="2452614" cy="5040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显示编译信息</a:t>
            </a:r>
            <a:endParaRPr lang="en-US" altLang="zh-CN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050D84B-5AAF-4C1C-B943-CD84926D447B}"/>
              </a:ext>
            </a:extLst>
          </p:cNvPr>
          <p:cNvSpPr txBox="1">
            <a:spLocks/>
          </p:cNvSpPr>
          <p:nvPr/>
        </p:nvSpPr>
        <p:spPr>
          <a:xfrm>
            <a:off x="771700" y="2430963"/>
            <a:ext cx="2001480" cy="5040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运行程序</a:t>
            </a:r>
            <a:endParaRPr lang="en-US" altLang="zh-CN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4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测试用例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8863F74-BFDB-4895-AD67-9973DD1BCBF9}"/>
              </a:ext>
            </a:extLst>
          </p:cNvPr>
          <p:cNvSpPr txBox="1">
            <a:spLocks/>
          </p:cNvSpPr>
          <p:nvPr/>
        </p:nvSpPr>
        <p:spPr>
          <a:xfrm>
            <a:off x="265304" y="867570"/>
            <a:ext cx="2930770" cy="5040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多文件编译运行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5A724A-1595-436C-8C3E-394CD6CAE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074" y="1906357"/>
            <a:ext cx="7590020" cy="385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测试用例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8863F74-BFDB-4895-AD67-9973DD1BCBF9}"/>
              </a:ext>
            </a:extLst>
          </p:cNvPr>
          <p:cNvSpPr txBox="1">
            <a:spLocks/>
          </p:cNvSpPr>
          <p:nvPr/>
        </p:nvSpPr>
        <p:spPr>
          <a:xfrm>
            <a:off x="265304" y="867570"/>
            <a:ext cx="1637365" cy="5040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调试功能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11A6A8-69B2-4F03-BCC8-EC3C54D35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699" y="938294"/>
            <a:ext cx="7043145" cy="49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446CDF-B59E-4B7E-83BA-BF78CFF814EA}"/>
              </a:ext>
            </a:extLst>
          </p:cNvPr>
          <p:cNvSpPr/>
          <p:nvPr/>
        </p:nvSpPr>
        <p:spPr>
          <a:xfrm>
            <a:off x="886409" y="1244745"/>
            <a:ext cx="9722496" cy="4680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kern="100" dirty="0">
                <a:solidFill>
                  <a:srgbClr val="00B0F0"/>
                </a:solidFill>
                <a:latin typeface="+mn-ea"/>
              </a:rPr>
              <a:t>编辑器</a:t>
            </a:r>
            <a:endParaRPr lang="en-US" altLang="zh-CN" sz="1600" b="1" kern="100" dirty="0">
              <a:solidFill>
                <a:srgbClr val="00B0F0"/>
              </a:solidFill>
              <a:latin typeface="+mn-ea"/>
            </a:endParaRP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编辑器采用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QsciScintilla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类，词法分析器采用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QsciLexerCPP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类，可以实现关键字识别高亮、括号自动匹配高亮、自动排版、代码块折叠等功能。</a:t>
            </a:r>
          </a:p>
          <a:p>
            <a:pPr marL="0" lvl="2" indent="269240" algn="just">
              <a:lnSpc>
                <a:spcPct val="150000"/>
              </a:lnSpc>
              <a:spcBef>
                <a:spcPts val="1300"/>
              </a:spcBef>
              <a:tabLst>
                <a:tab pos="457200" algn="l"/>
              </a:tabLst>
            </a:pPr>
            <a:r>
              <a:rPr lang="zh-CN" altLang="zh-CN" sz="1600" b="1" kern="100" dirty="0">
                <a:solidFill>
                  <a:srgbClr val="00B0F0"/>
                </a:solidFill>
                <a:latin typeface="+mn-ea"/>
              </a:rPr>
              <a:t>编译功能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编译功能使用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gcc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。当用户点击编译按钮，系统会自动调用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cmd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里的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gcc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编译命令，通过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gcc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编译实现程序的编译，运行即直接运行编译好的</a:t>
            </a:r>
            <a:r>
              <a:rPr lang="en-US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.exe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文件。</a:t>
            </a:r>
          </a:p>
          <a:p>
            <a:pPr marL="0" lvl="2" indent="269240"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tabLst>
                <a:tab pos="457200" algn="l"/>
              </a:tabLst>
            </a:pPr>
            <a:r>
              <a:rPr lang="en-US" altLang="zh-CN" sz="1600" b="1" kern="100" dirty="0">
                <a:solidFill>
                  <a:srgbClr val="00B0F0"/>
                </a:solidFill>
                <a:latin typeface="+mn-ea"/>
              </a:rPr>
              <a:t> </a:t>
            </a:r>
            <a:r>
              <a:rPr lang="zh-CN" altLang="zh-CN" sz="1600" b="1" kern="100" dirty="0">
                <a:solidFill>
                  <a:srgbClr val="00B0F0"/>
                </a:solidFill>
                <a:latin typeface="+mn-ea"/>
              </a:rPr>
              <a:t>调试功能</a:t>
            </a: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调试窗口继承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QDialog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类，窗口的按钮对应写入的指令。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调试功能使用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gdb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。当用户点击调试按钮，系统首先调用编译功能，使用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gcc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对本文件进行编译。编译成功后，写入一个新线程进行调试。当用户点击不同的命令后，线程写入不同的指令进行调试，并解析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gdb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返回的信息显示到主窗口中。</a:t>
            </a:r>
          </a:p>
          <a:p>
            <a:pPr marL="0" lvl="2" indent="269240"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tabLst>
                <a:tab pos="457200" algn="l"/>
              </a:tabLst>
            </a:pPr>
            <a:r>
              <a:rPr lang="en-US" altLang="zh-CN" sz="1600" b="1" kern="100" dirty="0">
                <a:solidFill>
                  <a:srgbClr val="00B0F0"/>
                </a:solidFill>
                <a:latin typeface="+mn-ea"/>
              </a:rPr>
              <a:t> </a:t>
            </a:r>
            <a:r>
              <a:rPr lang="zh-CN" altLang="zh-CN" sz="1600" b="1" kern="100" dirty="0">
                <a:solidFill>
                  <a:srgbClr val="00B0F0"/>
                </a:solidFill>
                <a:latin typeface="+mn-ea"/>
              </a:rPr>
              <a:t>窗口功能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窗口方面，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mainWIndow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继承自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QMainWindow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类，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findDialog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继承自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QDialog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类，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replaceDialog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类继承自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findDialog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类。</a:t>
            </a:r>
            <a:endParaRPr lang="en-US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endParaRPr lang="en-US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b="1" kern="100" dirty="0">
                <a:solidFill>
                  <a:srgbClr val="00B0F0"/>
                </a:solidFill>
                <a:latin typeface="+mn-ea"/>
              </a:rPr>
              <a:t>按钮监听功能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按键监听为自定义类，继承自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QObject</a:t>
            </a:r>
            <a:r>
              <a:rPr lang="zh-CN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05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52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446CDF-B59E-4B7E-83BA-BF78CFF814EA}"/>
              </a:ext>
            </a:extLst>
          </p:cNvPr>
          <p:cNvSpPr/>
          <p:nvPr/>
        </p:nvSpPr>
        <p:spPr>
          <a:xfrm>
            <a:off x="886409" y="662424"/>
            <a:ext cx="972249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>
                <a:solidFill>
                  <a:srgbClr val="00B0F0"/>
                </a:solidFill>
                <a:latin typeface="+mn-ea"/>
              </a:rPr>
              <a:t>UML</a:t>
            </a:r>
            <a:endParaRPr lang="en-US" altLang="zh-CN" sz="1600" b="1" kern="100" dirty="0">
              <a:solidFill>
                <a:srgbClr val="00B0F0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4A8D45-EA6D-4746-AF5A-7141BE1FC4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698" y="4948"/>
            <a:ext cx="5864720" cy="6853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94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2022817" y="3133076"/>
            <a:ext cx="1971285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小组分工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097339" y="3597316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ONE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4065601" y="3121853"/>
            <a:ext cx="2251417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程序框架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4258584" y="3593537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TWO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6248471" y="3128730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测试用例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6248471" y="3584206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THREE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3104698" y="4744299"/>
            <a:ext cx="1846774" cy="455476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功能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3100671" y="5199775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FIVE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238358" y="3128730"/>
            <a:ext cx="2039757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数据结构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>
          <a:xfrm>
            <a:off x="8275683" y="3584206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FOUR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77654" y="3989290"/>
            <a:ext cx="1083718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49451" y="3986884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49891" y="3977553"/>
            <a:ext cx="1083718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89480" y="3977553"/>
            <a:ext cx="1083718" cy="607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30872" y="5591749"/>
            <a:ext cx="1083718" cy="60756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3" name="文本占位符 11">
            <a:extLst>
              <a:ext uri="{FF2B5EF4-FFF2-40B4-BE49-F238E27FC236}">
                <a16:creationId xmlns:a16="http://schemas.microsoft.com/office/drawing/2014/main" id="{5053F7A6-9B26-4839-9DBF-0CBDE5493614}"/>
              </a:ext>
            </a:extLst>
          </p:cNvPr>
          <p:cNvSpPr txBox="1">
            <a:spLocks/>
          </p:cNvSpPr>
          <p:nvPr/>
        </p:nvSpPr>
        <p:spPr>
          <a:xfrm>
            <a:off x="5172613" y="4742926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项目展示</a:t>
            </a:r>
          </a:p>
        </p:txBody>
      </p:sp>
      <p:sp>
        <p:nvSpPr>
          <p:cNvPr id="24" name="文本占位符 12">
            <a:extLst>
              <a:ext uri="{FF2B5EF4-FFF2-40B4-BE49-F238E27FC236}">
                <a16:creationId xmlns:a16="http://schemas.microsoft.com/office/drawing/2014/main" id="{732F8254-93DB-4D24-8537-4D0E1C55C419}"/>
              </a:ext>
            </a:extLst>
          </p:cNvPr>
          <p:cNvSpPr txBox="1">
            <a:spLocks/>
          </p:cNvSpPr>
          <p:nvPr/>
        </p:nvSpPr>
        <p:spPr>
          <a:xfrm>
            <a:off x="5168586" y="5198402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SIX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C663E8-10E0-4B11-8C28-51E3B4484D02}"/>
              </a:ext>
            </a:extLst>
          </p:cNvPr>
          <p:cNvSpPr/>
          <p:nvPr/>
        </p:nvSpPr>
        <p:spPr>
          <a:xfrm>
            <a:off x="5598787" y="5590376"/>
            <a:ext cx="1083718" cy="60756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6" name="文本占位符 11">
            <a:extLst>
              <a:ext uri="{FF2B5EF4-FFF2-40B4-BE49-F238E27FC236}">
                <a16:creationId xmlns:a16="http://schemas.microsoft.com/office/drawing/2014/main" id="{9CE46D20-76F0-4B77-A2B0-87F3A7BCB81A}"/>
              </a:ext>
            </a:extLst>
          </p:cNvPr>
          <p:cNvSpPr txBox="1">
            <a:spLocks/>
          </p:cNvSpPr>
          <p:nvPr/>
        </p:nvSpPr>
        <p:spPr>
          <a:xfrm>
            <a:off x="7193671" y="4742926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项目总结</a:t>
            </a:r>
          </a:p>
        </p:txBody>
      </p:sp>
      <p:sp>
        <p:nvSpPr>
          <p:cNvPr id="27" name="文本占位符 12">
            <a:extLst>
              <a:ext uri="{FF2B5EF4-FFF2-40B4-BE49-F238E27FC236}">
                <a16:creationId xmlns:a16="http://schemas.microsoft.com/office/drawing/2014/main" id="{1EF62941-6EC5-4023-8BEA-F6CC10B71114}"/>
              </a:ext>
            </a:extLst>
          </p:cNvPr>
          <p:cNvSpPr txBox="1">
            <a:spLocks/>
          </p:cNvSpPr>
          <p:nvPr/>
        </p:nvSpPr>
        <p:spPr>
          <a:xfrm>
            <a:off x="7189644" y="5198402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SEVEN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4CE7A52-ACBA-469D-8180-DAF56B9F482B}"/>
              </a:ext>
            </a:extLst>
          </p:cNvPr>
          <p:cNvSpPr/>
          <p:nvPr/>
        </p:nvSpPr>
        <p:spPr>
          <a:xfrm>
            <a:off x="7619845" y="5590376"/>
            <a:ext cx="1083718" cy="6075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srgbClr val="FF0000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功能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529872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57B60E9-FD8B-4773-8D5D-D4E5F1902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04724"/>
              </p:ext>
            </p:extLst>
          </p:nvPr>
        </p:nvGraphicFramePr>
        <p:xfrm>
          <a:off x="2079171" y="107302"/>
          <a:ext cx="8033658" cy="6643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9320">
                  <a:extLst>
                    <a:ext uri="{9D8B030D-6E8A-4147-A177-3AD203B41FA5}">
                      <a16:colId xmlns:a16="http://schemas.microsoft.com/office/drawing/2014/main" val="905623585"/>
                    </a:ext>
                  </a:extLst>
                </a:gridCol>
                <a:gridCol w="1169320">
                  <a:extLst>
                    <a:ext uri="{9D8B030D-6E8A-4147-A177-3AD203B41FA5}">
                      <a16:colId xmlns:a16="http://schemas.microsoft.com/office/drawing/2014/main" val="68203901"/>
                    </a:ext>
                  </a:extLst>
                </a:gridCol>
                <a:gridCol w="3594575">
                  <a:extLst>
                    <a:ext uri="{9D8B030D-6E8A-4147-A177-3AD203B41FA5}">
                      <a16:colId xmlns:a16="http://schemas.microsoft.com/office/drawing/2014/main" val="237376196"/>
                    </a:ext>
                  </a:extLst>
                </a:gridCol>
                <a:gridCol w="2100443">
                  <a:extLst>
                    <a:ext uri="{9D8B030D-6E8A-4147-A177-3AD203B41FA5}">
                      <a16:colId xmlns:a16="http://schemas.microsoft.com/office/drawing/2014/main" val="3717608064"/>
                    </a:ext>
                  </a:extLst>
                </a:gridCol>
              </a:tblGrid>
              <a:tr h="195394">
                <a:tc rowSpan="3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程序功能表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文本编辑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复制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ctrl + 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9063841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粘贴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ctrl + 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8461917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查找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ctrl + 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6644134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替换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ctrl + 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5267878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撤销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ctrl + 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156114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重做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ctrl + 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594145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在状态栏显示当前行数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7326089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调整字体大小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ctrl + wheelEvent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520858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代码编辑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关键字识别高亮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1396035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关键字联想提示、补全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tab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2540468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括号自动匹配高亮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1715584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括号自动补全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0441485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变量重命名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5363969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自动缩进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5531367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多行注释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ctrl + shift + /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0596043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代码块折叠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3918763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对已编辑的函数进行高亮显示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0860071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代码跳转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ctrl + mouseClick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477611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行格式排版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972616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整体格式排版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878425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注释显示 </a:t>
                      </a:r>
                      <a:r>
                        <a:rPr lang="en-US" altLang="zh-CN" sz="1200" u="none" strike="noStrike">
                          <a:effectLst/>
                        </a:rPr>
                        <a:t>/ </a:t>
                      </a:r>
                      <a:r>
                        <a:rPr lang="zh-CN" altLang="en-US" sz="1200" u="none" strike="noStrike">
                          <a:effectLst/>
                        </a:rPr>
                        <a:t>隐藏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　F8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7609975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代码运行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通过</a:t>
                      </a:r>
                      <a:r>
                        <a:rPr lang="en-US" altLang="zh-CN" sz="1200" u="none" strike="noStrike">
                          <a:effectLst/>
                        </a:rPr>
                        <a:t>gcc</a:t>
                      </a:r>
                      <a:r>
                        <a:rPr lang="zh-CN" altLang="en-US" sz="1200" u="none" strike="noStrike">
                          <a:effectLst/>
                        </a:rPr>
                        <a:t>对当前文件编译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ctrl + 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8691499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通过</a:t>
                      </a:r>
                      <a:r>
                        <a:rPr lang="en-US" altLang="zh-CN" sz="1200" u="none" strike="noStrike">
                          <a:effectLst/>
                        </a:rPr>
                        <a:t>gcc</a:t>
                      </a:r>
                      <a:r>
                        <a:rPr lang="zh-CN" altLang="en-US" sz="1200" u="none" strike="noStrike">
                          <a:effectLst/>
                        </a:rPr>
                        <a:t>对当前文件运行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ctrl + 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429757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通过</a:t>
                      </a:r>
                      <a:r>
                        <a:rPr lang="en-US" altLang="zh-CN" sz="1200" u="none" strike="noStrike">
                          <a:effectLst/>
                        </a:rPr>
                        <a:t>gcc</a:t>
                      </a:r>
                      <a:r>
                        <a:rPr lang="zh-CN" altLang="en-US" sz="1200" u="none" strike="noStrike">
                          <a:effectLst/>
                        </a:rPr>
                        <a:t>实现多文件编译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ctrl + shift + 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2836293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通过</a:t>
                      </a:r>
                      <a:r>
                        <a:rPr lang="en-US" altLang="zh-CN" sz="1200" u="none" strike="noStrike">
                          <a:effectLst/>
                        </a:rPr>
                        <a:t>gcc</a:t>
                      </a:r>
                      <a:r>
                        <a:rPr lang="zh-CN" altLang="en-US" sz="1200" u="none" strike="noStrike">
                          <a:effectLst/>
                        </a:rPr>
                        <a:t>实现项目运行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alt + 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759770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在控制台显示编译结果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1879446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通过</a:t>
                      </a:r>
                      <a:r>
                        <a:rPr lang="en-US" altLang="zh-CN" sz="1200" u="none" strike="noStrike">
                          <a:effectLst/>
                        </a:rPr>
                        <a:t>gdb</a:t>
                      </a:r>
                      <a:r>
                        <a:rPr lang="zh-CN" altLang="en-US" sz="1200" u="none" strike="noStrike">
                          <a:effectLst/>
                        </a:rPr>
                        <a:t>对当前文件调试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6351867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文件管理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新建文件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ctrl + 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2726167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打开文件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ctrl + 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874535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打开文件夹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ctrl + shift + 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634056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保存文件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ctrl + 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5171738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另存为文件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ctrl + shift + 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277089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多文件编辑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1100333"/>
                  </a:ext>
                </a:extLst>
              </a:tr>
              <a:tr h="19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树形文件资源管理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066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930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项目展示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SIX</a:t>
            </a:r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08883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项目总结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SEVEN</a:t>
            </a:r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66604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21BE8D-D9EE-4FAA-810B-CD799494ACCF}"/>
              </a:ext>
            </a:extLst>
          </p:cNvPr>
          <p:cNvSpPr/>
          <p:nvPr/>
        </p:nvSpPr>
        <p:spPr>
          <a:xfrm>
            <a:off x="740635" y="2117083"/>
            <a:ext cx="10963468" cy="2149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tabLst>
                <a:tab pos="365760" algn="l"/>
              </a:tabLst>
            </a:pPr>
            <a:r>
              <a:rPr lang="zh-CN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对生产效率的评价总结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对需求分析较为完整，且能够在完成基本功能和自选功能的基础上实现拓展功能；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项目分工明确，通过在线平台对每个人的分工、是否完成以及应交付时间等方面进行记录；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团队配合度较高，能够通过</a:t>
            </a:r>
            <a:r>
              <a:rPr lang="en-US" altLang="zh-CN" sz="1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Github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平台对代码进行管理，令各个功能同时进行、统一整合；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综上所述，此项目在需求分析、分工明确、团队配合度高的技术上，开发效率较高。</a:t>
            </a:r>
          </a:p>
        </p:txBody>
      </p:sp>
    </p:spTree>
    <p:extLst>
      <p:ext uri="{BB962C8B-B14F-4D97-AF65-F5344CB8AC3E}">
        <p14:creationId xmlns:p14="http://schemas.microsoft.com/office/powerpoint/2010/main" val="228128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7DC96BB-27FB-45C1-950B-20CB82366C00}"/>
              </a:ext>
            </a:extLst>
          </p:cNvPr>
          <p:cNvSpPr/>
          <p:nvPr/>
        </p:nvSpPr>
        <p:spPr>
          <a:xfrm>
            <a:off x="805129" y="1567801"/>
            <a:ext cx="8176727" cy="2796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tabLst>
                <a:tab pos="365760" algn="l"/>
              </a:tabLst>
            </a:pPr>
            <a:r>
              <a:rPr lang="zh-CN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对产品功能的评价总结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能够完成项目的基本要求；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能够完成教师提供的拓展自选功能；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基于团队成员对现有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IDE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的使用习惯和了解经验，提供了更多的功能；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为用户提供较为完整的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GUI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界面，并在提示、帮助、使用习惯等细节方面进行升级；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所有完成功能经测试后，均未出现错误及明显延迟；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综上所述，本项目的功能完成度很高，且能够提供体验度较好的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GUI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界面，总体来说项目开发很成功。</a:t>
            </a:r>
          </a:p>
        </p:txBody>
      </p:sp>
    </p:spTree>
    <p:extLst>
      <p:ext uri="{BB962C8B-B14F-4D97-AF65-F5344CB8AC3E}">
        <p14:creationId xmlns:p14="http://schemas.microsoft.com/office/powerpoint/2010/main" val="3091028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586D025-298E-424B-928C-073456D3213A}"/>
              </a:ext>
            </a:extLst>
          </p:cNvPr>
          <p:cNvSpPr/>
          <p:nvPr/>
        </p:nvSpPr>
        <p:spPr>
          <a:xfrm>
            <a:off x="872191" y="1147811"/>
            <a:ext cx="9321276" cy="4411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tabLst>
                <a:tab pos="365760" algn="l"/>
              </a:tabLst>
            </a:pPr>
            <a:r>
              <a:rPr lang="zh-CN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对技术方法的总结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Qt</a:t>
            </a:r>
            <a:r>
              <a:rPr lang="zh-CN" altLang="zh-CN" sz="1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框架的学习与使用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本项目基于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Qt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进行开发，一定程度上减少了前后端连接的，同时利用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Qt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基于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的可扩展性，对项目进行逐步开发迭代。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Qsciscintilla</a:t>
            </a:r>
            <a:r>
              <a:rPr lang="zh-CN" altLang="zh-CN" sz="1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控件的学习与使用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本团队在项目开发初期，详细了解功能其需求后，并没有急于实现，而是根据平常项目开发经验来寻找是否有可用性强、功能完整、文档详细的库和控件。在找到之后与老师核对确认可以使用的情况下，我们通过了解</a:t>
            </a:r>
            <a:r>
              <a:rPr lang="en-US" altLang="zh-CN" sz="1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Qsciscintilla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的基本使用方法，在自动缩进、语法高亮、行数显示等功能大大减少了项目开发的时间，提升了团队开发效率。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学会读开发文档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本次</a:t>
            </a:r>
            <a:r>
              <a:rPr lang="en-US" altLang="zh-CN" sz="1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Qsciscintilla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控件属于新技术，在国内外均未有已开发的项目供我们借鉴参考，但其文档十分全面且有较为详细的讲解。所以我们在开发功能之前，会在文档中寻找是否有可用的函数能够帮助我们进行开发，并通过文档的帮助对其进行深一步的了解。</a:t>
            </a:r>
          </a:p>
        </p:txBody>
      </p:sp>
    </p:spTree>
    <p:extLst>
      <p:ext uri="{BB962C8B-B14F-4D97-AF65-F5344CB8AC3E}">
        <p14:creationId xmlns:p14="http://schemas.microsoft.com/office/powerpoint/2010/main" val="39072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5CF64A6-770E-4447-80A9-E04E75763214}"/>
              </a:ext>
            </a:extLst>
          </p:cNvPr>
          <p:cNvSpPr/>
          <p:nvPr/>
        </p:nvSpPr>
        <p:spPr>
          <a:xfrm>
            <a:off x="713663" y="1869342"/>
            <a:ext cx="7504923" cy="2796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tabLst>
                <a:tab pos="365760" algn="l"/>
              </a:tabLst>
            </a:pPr>
            <a:r>
              <a:rPr lang="zh-CN" altLang="zh-CN" sz="2400" b="1" kern="1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对不足之处的总结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在项目初期稍微有些过急，具体如下：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未使用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文件进行布局管理，只能通过代码进行操作，略显笨拙；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未将用于编辑的类进行重写分离，使得主窗口的文件过大，接口分离较低；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未提前考虑到多文件切换，导致后期更改困难；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Both"/>
            </a:pPr>
            <a:r>
              <a:rPr lang="en-US" altLang="zh-CN" sz="1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Qsciscintilla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控件</a:t>
            </a:r>
            <a:r>
              <a:rPr lang="zh-CN" altLang="en-US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的兼容性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，其所给出自动缩进等功能和本团队自主开发的功能有所冲突，最后选择自己尽量自己开发功能。</a:t>
            </a:r>
          </a:p>
        </p:txBody>
      </p:sp>
    </p:spTree>
    <p:extLst>
      <p:ext uri="{BB962C8B-B14F-4D97-AF65-F5344CB8AC3E}">
        <p14:creationId xmlns:p14="http://schemas.microsoft.com/office/powerpoint/2010/main" val="1362721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926A909-F7AE-4CDA-998A-643181FD80D7}"/>
              </a:ext>
            </a:extLst>
          </p:cNvPr>
          <p:cNvSpPr/>
          <p:nvPr/>
        </p:nvSpPr>
        <p:spPr>
          <a:xfrm>
            <a:off x="2352869" y="1525145"/>
            <a:ext cx="7486262" cy="380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本次项目的开发圆满结束，在团队的配合和老师的指导下，我们完成了一个</a:t>
            </a:r>
            <a:r>
              <a:rPr lang="zh-CN" altLang="zh-CN" sz="28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功能完善、交互友好、效率出色、运行稳定的</a:t>
            </a:r>
            <a:r>
              <a:rPr lang="en-US" altLang="zh-CN" sz="2800" kern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MiniIDE</a:t>
            </a:r>
            <a:r>
              <a:rPr lang="zh-CN" altLang="zh-CN" sz="28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，也收获了许多的经验。</a:t>
            </a:r>
            <a:endParaRPr lang="en-US" altLang="zh-CN" sz="28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>
              <a:lnSpc>
                <a:spcPct val="125000"/>
              </a:lnSpc>
              <a:spcAft>
                <a:spcPts val="0"/>
              </a:spcAft>
            </a:pPr>
            <a:endParaRPr lang="en-US" altLang="zh-CN" sz="28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感谢努力付出的自己，感谢给予我们帮助的指导教师，更感谢共同熬夜、共同进步的团队！</a:t>
            </a:r>
            <a:endParaRPr lang="zh-CN" altLang="zh-CN" sz="2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8931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26105" y="3050783"/>
            <a:ext cx="7539792" cy="707725"/>
          </a:xfrm>
        </p:spPr>
        <p:txBody>
          <a:bodyPr/>
          <a:lstStyle/>
          <a:p>
            <a:r>
              <a:rPr kumimoji="1" lang="en-US" altLang="zh-CN" sz="7200" dirty="0"/>
              <a:t>THANKS</a:t>
            </a:r>
            <a:endParaRPr kumimoji="1" lang="zh-CN" altLang="en-US" sz="7200" dirty="0"/>
          </a:p>
        </p:txBody>
      </p:sp>
      <p:sp>
        <p:nvSpPr>
          <p:cNvPr id="7" name="矩形 6"/>
          <p:cNvSpPr/>
          <p:nvPr/>
        </p:nvSpPr>
        <p:spPr>
          <a:xfrm>
            <a:off x="4889817" y="3886622"/>
            <a:ext cx="2412366" cy="113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小组分工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1509E42-D3D3-4057-872D-D0E66FEC81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3303395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小组分工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65C670B-077B-4400-BE78-C16522F6E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9051"/>
              </p:ext>
            </p:extLst>
          </p:nvPr>
        </p:nvGraphicFramePr>
        <p:xfrm>
          <a:off x="1595536" y="634482"/>
          <a:ext cx="8938726" cy="5894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8965">
                  <a:extLst>
                    <a:ext uri="{9D8B030D-6E8A-4147-A177-3AD203B41FA5}">
                      <a16:colId xmlns:a16="http://schemas.microsoft.com/office/drawing/2014/main" val="2834150219"/>
                    </a:ext>
                  </a:extLst>
                </a:gridCol>
                <a:gridCol w="6929761">
                  <a:extLst>
                    <a:ext uri="{9D8B030D-6E8A-4147-A177-3AD203B41FA5}">
                      <a16:colId xmlns:a16="http://schemas.microsoft.com/office/drawing/2014/main" val="3581258636"/>
                    </a:ext>
                  </a:extLst>
                </a:gridCol>
              </a:tblGrid>
              <a:tr h="578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姓名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分工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822470"/>
                  </a:ext>
                </a:extLst>
              </a:tr>
              <a:tr h="14321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张佳明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项目经理与产品经理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程序员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汇报进度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撰写设计方案、测试方案、设计文档、管理文档、小组总结文档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774826"/>
                  </a:ext>
                </a:extLst>
              </a:tr>
              <a:tr h="10632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朱长昊（组长）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技术支持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程序员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撰写需求文档</a:t>
                      </a:r>
                      <a:r>
                        <a:rPr lang="zh-CN" altLang="zh-CN" sz="1400" kern="100" dirty="0">
                          <a:effectLst/>
                        </a:rPr>
                        <a:t>、测试方案、设计文档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4730479"/>
                  </a:ext>
                </a:extLst>
              </a:tr>
              <a:tr h="6942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刘震宇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程序员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撰写需求文档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0933167"/>
                  </a:ext>
                </a:extLst>
              </a:tr>
              <a:tr h="10632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湛蓝蓝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程序员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制作系统演示视频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撰写测试文档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7971411"/>
                  </a:ext>
                </a:extLst>
              </a:tr>
              <a:tr h="10632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蒋雨彤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测试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制作系统演示视频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撰写测试文档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8746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38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FB153E-99AA-4D79-98C2-FA354FC26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676278"/>
              </p:ext>
            </p:extLst>
          </p:nvPr>
        </p:nvGraphicFramePr>
        <p:xfrm>
          <a:off x="0" y="0"/>
          <a:ext cx="12191998" cy="87402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7188">
                  <a:extLst>
                    <a:ext uri="{9D8B030D-6E8A-4147-A177-3AD203B41FA5}">
                      <a16:colId xmlns:a16="http://schemas.microsoft.com/office/drawing/2014/main" val="216164346"/>
                    </a:ext>
                  </a:extLst>
                </a:gridCol>
                <a:gridCol w="2277188">
                  <a:extLst>
                    <a:ext uri="{9D8B030D-6E8A-4147-A177-3AD203B41FA5}">
                      <a16:colId xmlns:a16="http://schemas.microsoft.com/office/drawing/2014/main" val="1316808180"/>
                    </a:ext>
                  </a:extLst>
                </a:gridCol>
                <a:gridCol w="2094148">
                  <a:extLst>
                    <a:ext uri="{9D8B030D-6E8A-4147-A177-3AD203B41FA5}">
                      <a16:colId xmlns:a16="http://schemas.microsoft.com/office/drawing/2014/main" val="36522800"/>
                    </a:ext>
                  </a:extLst>
                </a:gridCol>
                <a:gridCol w="1773546">
                  <a:extLst>
                    <a:ext uri="{9D8B030D-6E8A-4147-A177-3AD203B41FA5}">
                      <a16:colId xmlns:a16="http://schemas.microsoft.com/office/drawing/2014/main" val="1200176427"/>
                    </a:ext>
                  </a:extLst>
                </a:gridCol>
                <a:gridCol w="1884964">
                  <a:extLst>
                    <a:ext uri="{9D8B030D-6E8A-4147-A177-3AD203B41FA5}">
                      <a16:colId xmlns:a16="http://schemas.microsoft.com/office/drawing/2014/main" val="3439282504"/>
                    </a:ext>
                  </a:extLst>
                </a:gridCol>
                <a:gridCol w="1884964">
                  <a:extLst>
                    <a:ext uri="{9D8B030D-6E8A-4147-A177-3AD203B41FA5}">
                      <a16:colId xmlns:a16="http://schemas.microsoft.com/office/drawing/2014/main" val="2116624361"/>
                    </a:ext>
                  </a:extLst>
                </a:gridCol>
              </a:tblGrid>
              <a:tr h="2228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功能区域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功能内容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负责人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要求完成时间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是否完成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实际完成时间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2633083981"/>
                  </a:ext>
                </a:extLst>
              </a:tr>
              <a:tr h="108989">
                <a:tc rowSpan="10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文本编辑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复制</a:t>
                      </a:r>
                      <a:r>
                        <a:rPr lang="en-US" sz="1000" kern="0" dirty="0" err="1">
                          <a:effectLst/>
                        </a:rPr>
                        <a:t>ctrl+c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张佳明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2019/8/29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是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2019/8/29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1552793151"/>
                  </a:ext>
                </a:extLst>
              </a:tr>
              <a:tr h="1089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粘贴</a:t>
                      </a:r>
                      <a:r>
                        <a:rPr lang="en-US" sz="1000" kern="0" dirty="0" err="1">
                          <a:effectLst/>
                        </a:rPr>
                        <a:t>ctrl+v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张佳明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2019/8/29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2019/8/29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2581601096"/>
                  </a:ext>
                </a:extLst>
              </a:tr>
              <a:tr h="2228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查找</a:t>
                      </a:r>
                      <a:r>
                        <a:rPr lang="en-US" sz="1000" kern="0" dirty="0" err="1">
                          <a:effectLst/>
                        </a:rPr>
                        <a:t>ctrl+f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张佳明</a:t>
                      </a:r>
                      <a:r>
                        <a:rPr lang="en-US" sz="1000" kern="0" dirty="0">
                          <a:effectLst/>
                        </a:rPr>
                        <a:t> &amp; </a:t>
                      </a:r>
                      <a:r>
                        <a:rPr lang="zh-CN" sz="1000" kern="0" dirty="0">
                          <a:effectLst/>
                        </a:rPr>
                        <a:t>朱长昊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2019/8/29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2019/8/29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3499368750"/>
                  </a:ext>
                </a:extLst>
              </a:tr>
              <a:tr h="2228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替换</a:t>
                      </a:r>
                      <a:r>
                        <a:rPr lang="en-US" sz="1000" kern="0">
                          <a:effectLst/>
                        </a:rPr>
                        <a:t>ctrl+h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张佳明</a:t>
                      </a:r>
                      <a:r>
                        <a:rPr lang="en-US" sz="1000" kern="0" dirty="0">
                          <a:effectLst/>
                        </a:rPr>
                        <a:t> &amp; </a:t>
                      </a:r>
                      <a:r>
                        <a:rPr lang="zh-CN" sz="1000" kern="0" dirty="0">
                          <a:effectLst/>
                        </a:rPr>
                        <a:t>朱长昊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2019/8/29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2019/8/29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4151215068"/>
                  </a:ext>
                </a:extLst>
              </a:tr>
              <a:tr h="1089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撤销</a:t>
                      </a:r>
                      <a:r>
                        <a:rPr lang="en-US" sz="1000" kern="0">
                          <a:effectLst/>
                        </a:rPr>
                        <a:t>ctrl+z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张佳明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2019/8/29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2019/8/29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2277036633"/>
                  </a:ext>
                </a:extLst>
              </a:tr>
              <a:tr h="1089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重做</a:t>
                      </a:r>
                      <a:r>
                        <a:rPr lang="en-US" sz="1000" kern="0">
                          <a:effectLst/>
                        </a:rPr>
                        <a:t>ctrl+y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张佳明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2019/8/29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是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2019/8/29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4127252526"/>
                  </a:ext>
                </a:extLst>
              </a:tr>
              <a:tr h="2228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在状态栏显示当前行数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张佳明</a:t>
                      </a:r>
                      <a:r>
                        <a:rPr lang="en-US" sz="1000" kern="0">
                          <a:effectLst/>
                        </a:rPr>
                        <a:t> &amp; </a:t>
                      </a:r>
                      <a:r>
                        <a:rPr lang="zh-CN" sz="1000" kern="0">
                          <a:effectLst/>
                        </a:rPr>
                        <a:t>刘震宇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2019/8/30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是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2019/9/1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2456720771"/>
                  </a:ext>
                </a:extLst>
              </a:tr>
              <a:tr h="2226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调整字体大小</a:t>
                      </a:r>
                      <a:r>
                        <a:rPr lang="en-US" sz="1000" kern="0">
                          <a:effectLst/>
                        </a:rPr>
                        <a:t>ctrl + wheel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张佳明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2019/8/29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是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2019/8/29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4251185622"/>
                  </a:ext>
                </a:extLst>
              </a:tr>
              <a:tr h="2228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设置字体的颜色对话框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张佳明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2019/8/30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2019/8/29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1175306646"/>
                  </a:ext>
                </a:extLst>
              </a:tr>
              <a:tr h="2228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设置字体的样式和大小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张佳明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2019/8/30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2019/8/29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3242885789"/>
                  </a:ext>
                </a:extLst>
              </a:tr>
              <a:tr h="108989">
                <a:tc rowSpan="1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代码编辑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关键字识别高亮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张佳明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2019/8/29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2019/8/29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1364561476"/>
                  </a:ext>
                </a:extLst>
              </a:tr>
              <a:tr h="2228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关键字联想提示、补全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张佳明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2019/8/29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2019/8/29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627121661"/>
                  </a:ext>
                </a:extLst>
              </a:tr>
              <a:tr h="2228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括号自动匹配高亮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张佳明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2019/8/29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2019/8/29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2129526629"/>
                  </a:ext>
                </a:extLst>
              </a:tr>
              <a:tr h="1089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括号自动补全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朱长昊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2019/8/31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2019/8/31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1934817320"/>
                  </a:ext>
                </a:extLst>
              </a:tr>
              <a:tr h="1089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变量重命名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湛蓝蓝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2019/8/29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2019/8/30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1693553056"/>
                  </a:ext>
                </a:extLst>
              </a:tr>
              <a:tr h="2228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自动缩进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张佳明</a:t>
                      </a:r>
                      <a:r>
                        <a:rPr lang="en-US" sz="1000" kern="0">
                          <a:effectLst/>
                        </a:rPr>
                        <a:t> &amp; </a:t>
                      </a:r>
                      <a:r>
                        <a:rPr lang="zh-CN" sz="1000" kern="0">
                          <a:effectLst/>
                        </a:rPr>
                        <a:t>刘震宇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2019/8/29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2019/9/10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3101627984"/>
                  </a:ext>
                </a:extLst>
              </a:tr>
              <a:tr h="2228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多行注释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刘震宇 </a:t>
                      </a:r>
                      <a:r>
                        <a:rPr lang="en-US" sz="1000" kern="0">
                          <a:effectLst/>
                        </a:rPr>
                        <a:t>&amp; </a:t>
                      </a:r>
                      <a:r>
                        <a:rPr lang="zh-CN" sz="1000" kern="0">
                          <a:effectLst/>
                        </a:rPr>
                        <a:t>张佳明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2019/9/2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2019/9/7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775512354"/>
                  </a:ext>
                </a:extLst>
              </a:tr>
              <a:tr h="1089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代码块折叠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朱长昊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2019/9/1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2019/8/31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634915076"/>
                  </a:ext>
                </a:extLst>
              </a:tr>
              <a:tr h="2228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隐藏</a:t>
                      </a:r>
                      <a:r>
                        <a:rPr lang="en-US" sz="1000" kern="0">
                          <a:effectLst/>
                        </a:rPr>
                        <a:t> / </a:t>
                      </a:r>
                      <a:r>
                        <a:rPr lang="zh-CN" sz="1000" kern="0">
                          <a:effectLst/>
                        </a:rPr>
                        <a:t>显示 注释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湛蓝蓝 </a:t>
                      </a:r>
                      <a:r>
                        <a:rPr lang="en-US" sz="1000" kern="0">
                          <a:effectLst/>
                        </a:rPr>
                        <a:t>&amp; </a:t>
                      </a:r>
                      <a:r>
                        <a:rPr lang="zh-CN" sz="1000" kern="0">
                          <a:effectLst/>
                        </a:rPr>
                        <a:t>朱长昊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2019/9/10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2019/9/10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1916487784"/>
                  </a:ext>
                </a:extLst>
              </a:tr>
              <a:tr h="2228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对已编辑的函数进行高亮显示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湛蓝蓝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2019/9/6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2019/9/9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46341348"/>
                  </a:ext>
                </a:extLst>
              </a:tr>
              <a:tr h="2228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代码跳转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湛蓝蓝 </a:t>
                      </a:r>
                      <a:r>
                        <a:rPr lang="en-US" sz="1000" kern="0">
                          <a:effectLst/>
                        </a:rPr>
                        <a:t>&amp; </a:t>
                      </a:r>
                      <a:r>
                        <a:rPr lang="zh-CN" sz="1000" kern="0">
                          <a:effectLst/>
                        </a:rPr>
                        <a:t>朱长昊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2019/9/7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2019/9/9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189055571"/>
                  </a:ext>
                </a:extLst>
              </a:tr>
              <a:tr h="1089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行格式排版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刘震宇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2019/9/8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2019/9/10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3430472591"/>
                  </a:ext>
                </a:extLst>
              </a:tr>
              <a:tr h="1089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整体格式排版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刘震宇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2019/9/8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2019/9/10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2069635988"/>
                  </a:ext>
                </a:extLst>
              </a:tr>
              <a:tr h="222806"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代码运行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通过</a:t>
                      </a:r>
                      <a:r>
                        <a:rPr lang="en-US" sz="1000" kern="0">
                          <a:effectLst/>
                        </a:rPr>
                        <a:t>gcc</a:t>
                      </a:r>
                      <a:r>
                        <a:rPr lang="zh-CN" sz="1000" kern="0">
                          <a:effectLst/>
                        </a:rPr>
                        <a:t>对当前文件编译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张佳明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2019/8/29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2019/8/29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2589486603"/>
                  </a:ext>
                </a:extLst>
              </a:tr>
              <a:tr h="2228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通过</a:t>
                      </a:r>
                      <a:r>
                        <a:rPr lang="en-US" sz="1000" kern="0">
                          <a:effectLst/>
                        </a:rPr>
                        <a:t>gcc</a:t>
                      </a:r>
                      <a:r>
                        <a:rPr lang="zh-CN" sz="1000" kern="0">
                          <a:effectLst/>
                        </a:rPr>
                        <a:t>对当前文件运行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张佳明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2019/8/29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2019/8/29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2600157856"/>
                  </a:ext>
                </a:extLst>
              </a:tr>
              <a:tr h="2228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通过</a:t>
                      </a:r>
                      <a:r>
                        <a:rPr lang="en-US" sz="1000" kern="0">
                          <a:effectLst/>
                        </a:rPr>
                        <a:t>gcc</a:t>
                      </a:r>
                      <a:r>
                        <a:rPr lang="zh-CN" sz="1000" kern="0">
                          <a:effectLst/>
                        </a:rPr>
                        <a:t>实现多文件编译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张佳明</a:t>
                      </a:r>
                      <a:r>
                        <a:rPr lang="en-US" sz="1000" kern="0">
                          <a:effectLst/>
                        </a:rPr>
                        <a:t> &amp; </a:t>
                      </a:r>
                      <a:r>
                        <a:rPr lang="zh-CN" sz="1000" kern="0">
                          <a:effectLst/>
                        </a:rPr>
                        <a:t>刘震宇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2019/9/7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2019/9/7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1823448506"/>
                  </a:ext>
                </a:extLst>
              </a:tr>
              <a:tr h="2228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通过</a:t>
                      </a:r>
                      <a:r>
                        <a:rPr lang="en-US" sz="1000" kern="0">
                          <a:effectLst/>
                        </a:rPr>
                        <a:t>gcc</a:t>
                      </a:r>
                      <a:r>
                        <a:rPr lang="zh-CN" sz="1000" kern="0">
                          <a:effectLst/>
                        </a:rPr>
                        <a:t>实现项目运行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张佳明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2019/9/7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2019/9/7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992564041"/>
                  </a:ext>
                </a:extLst>
              </a:tr>
              <a:tr h="2228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在控制台显示编译结果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张佳明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2019/8/29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2019/8/29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2091284953"/>
                  </a:ext>
                </a:extLst>
              </a:tr>
              <a:tr h="2228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通过</a:t>
                      </a:r>
                      <a:r>
                        <a:rPr lang="en-US" sz="1000" kern="0">
                          <a:effectLst/>
                        </a:rPr>
                        <a:t>gdb</a:t>
                      </a:r>
                      <a:r>
                        <a:rPr lang="zh-CN" sz="1000" kern="0">
                          <a:effectLst/>
                        </a:rPr>
                        <a:t>对当前文件调试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朱长昊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2019/9/8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2019/9/9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2065515797"/>
                  </a:ext>
                </a:extLst>
              </a:tr>
              <a:tr h="108989">
                <a:tc row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文件管理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新建文件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张佳明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2019/8/29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2019/8/29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1253462079"/>
                  </a:ext>
                </a:extLst>
              </a:tr>
              <a:tr h="1089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打开文件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张佳明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2019/8/29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2019/8/29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1045089824"/>
                  </a:ext>
                </a:extLst>
              </a:tr>
              <a:tr h="1089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打开文件夹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张佳明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2019/9/6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2019/9/6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2336787277"/>
                  </a:ext>
                </a:extLst>
              </a:tr>
              <a:tr h="1089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保存文件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张佳明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2019/8/29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2019/8/29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3193322891"/>
                  </a:ext>
                </a:extLst>
              </a:tr>
              <a:tr h="1089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另存为文件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张佳明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2019/8/29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2019/8/29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1091099619"/>
                  </a:ext>
                </a:extLst>
              </a:tr>
              <a:tr h="336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多文件编辑</a:t>
                      </a:r>
                      <a:r>
                        <a:rPr lang="en-US" sz="1000" kern="0">
                          <a:effectLst/>
                        </a:rPr>
                        <a:t>(</a:t>
                      </a:r>
                      <a:r>
                        <a:rPr lang="zh-CN" sz="1000" kern="0">
                          <a:effectLst/>
                        </a:rPr>
                        <a:t>打开新窗口</a:t>
                      </a:r>
                      <a:r>
                        <a:rPr lang="en-US" sz="1000" kern="0">
                          <a:effectLst/>
                        </a:rPr>
                        <a:t>&amp;&amp;</a:t>
                      </a:r>
                      <a:r>
                        <a:rPr lang="zh-CN" sz="1000" kern="0">
                          <a:effectLst/>
                        </a:rPr>
                        <a:t>左侧的属性管理</a:t>
                      </a:r>
                      <a:r>
                        <a:rPr lang="en-US" sz="1000" kern="0">
                          <a:effectLst/>
                        </a:rPr>
                        <a:t>)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张佳明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2019/9/6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是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2019/9/6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1372234440"/>
                  </a:ext>
                </a:extLst>
              </a:tr>
              <a:tr h="2228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树形文件管理</a:t>
                      </a:r>
                      <a:r>
                        <a:rPr lang="en-US" sz="1000" kern="0">
                          <a:effectLst/>
                        </a:rPr>
                        <a:t>(</a:t>
                      </a:r>
                      <a:r>
                        <a:rPr lang="zh-CN" sz="1000" kern="0">
                          <a:effectLst/>
                        </a:rPr>
                        <a:t>点击可扩展式</a:t>
                      </a:r>
                      <a:r>
                        <a:rPr lang="en-US" sz="1000" kern="0">
                          <a:effectLst/>
                        </a:rPr>
                        <a:t>)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张佳明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2019/9/6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是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2019/9/6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3642779515"/>
                  </a:ext>
                </a:extLst>
              </a:tr>
              <a:tr h="10388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项目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更改布局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张佳明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2019/9/9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是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2019/9/9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187236918"/>
                  </a:ext>
                </a:extLst>
              </a:tr>
              <a:tr h="1038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设置图标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张佳明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2019/9/9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2019/9/9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39" marR="2739" marT="2739" marB="2739" anchor="ctr"/>
                </a:tc>
                <a:extLst>
                  <a:ext uri="{0D108BD9-81ED-4DB2-BD59-A6C34878D82A}">
                    <a16:rowId xmlns:a16="http://schemas.microsoft.com/office/drawing/2014/main" val="2652820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21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程序框架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CCE828-0F09-400A-8A04-BFBD709EA30A}"/>
              </a:ext>
            </a:extLst>
          </p:cNvPr>
          <p:cNvSpPr/>
          <p:nvPr/>
        </p:nvSpPr>
        <p:spPr>
          <a:xfrm>
            <a:off x="4889818" y="4323370"/>
            <a:ext cx="2412366" cy="142872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8899799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9D127AB-01ED-44A5-991D-4B06B6812DB6}"/>
              </a:ext>
            </a:extLst>
          </p:cNvPr>
          <p:cNvSpPr txBox="1">
            <a:spLocks/>
          </p:cNvSpPr>
          <p:nvPr/>
        </p:nvSpPr>
        <p:spPr>
          <a:xfrm>
            <a:off x="350056" y="609600"/>
            <a:ext cx="2103895" cy="5040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系统结构图</a:t>
            </a:r>
            <a:endParaRPr lang="en-US" altLang="zh-CN" b="1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8910A2D-07E7-4E1E-B1D1-5413CCDBB1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3303395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程序框架</a:t>
            </a:r>
          </a:p>
        </p:txBody>
      </p:sp>
      <p:pic>
        <p:nvPicPr>
          <p:cNvPr id="7" name="图片 6" descr="图片1">
            <a:extLst>
              <a:ext uri="{FF2B5EF4-FFF2-40B4-BE49-F238E27FC236}">
                <a16:creationId xmlns:a16="http://schemas.microsoft.com/office/drawing/2014/main" id="{882136BA-7802-4AB5-B985-EB5F594EF9D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108" y="1402994"/>
            <a:ext cx="8308690" cy="4745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963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9D127AB-01ED-44A5-991D-4B06B6812DB6}"/>
              </a:ext>
            </a:extLst>
          </p:cNvPr>
          <p:cNvSpPr txBox="1">
            <a:spLocks/>
          </p:cNvSpPr>
          <p:nvPr/>
        </p:nvSpPr>
        <p:spPr>
          <a:xfrm>
            <a:off x="518007" y="615555"/>
            <a:ext cx="1637365" cy="5040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界面设计</a:t>
            </a:r>
            <a:endParaRPr lang="en-US" altLang="zh-CN" b="1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8910A2D-07E7-4E1E-B1D1-5413CCDBB1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3303395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程序框架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A60391-5885-4593-8C56-29D4C03D5D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040" y="867570"/>
            <a:ext cx="5804807" cy="5455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936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9D127AB-01ED-44A5-991D-4B06B6812DB6}"/>
              </a:ext>
            </a:extLst>
          </p:cNvPr>
          <p:cNvSpPr txBox="1">
            <a:spLocks/>
          </p:cNvSpPr>
          <p:nvPr/>
        </p:nvSpPr>
        <p:spPr>
          <a:xfrm>
            <a:off x="527338" y="609600"/>
            <a:ext cx="1637365" cy="5040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界面设计</a:t>
            </a:r>
            <a:endParaRPr lang="en-US" altLang="zh-CN" b="1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8910A2D-07E7-4E1E-B1D1-5413CCDBB1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3303395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程序框架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DB3AA6-98E7-4F3D-8CA9-E76DA397F7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01" y="1240972"/>
            <a:ext cx="8836419" cy="4876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1054423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</TotalTime>
  <Words>1631</Words>
  <Application>Microsoft Office PowerPoint</Application>
  <PresentationFormat>宽屏</PresentationFormat>
  <Paragraphs>409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等线</vt:lpstr>
      <vt:lpstr>微软雅黑</vt:lpstr>
      <vt:lpstr>微软雅黑</vt:lpstr>
      <vt:lpstr>Arial</vt:lpstr>
      <vt:lpstr>Century Gothic</vt:lpstr>
      <vt:lpstr>Consolas</vt:lpstr>
      <vt:lpstr>Segoe UI</vt:lpstr>
      <vt:lpstr>Segoe UI Light</vt:lpstr>
      <vt:lpstr>Times New Roman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佳明 张</cp:lastModifiedBy>
  <cp:revision>155</cp:revision>
  <dcterms:created xsi:type="dcterms:W3CDTF">2015-08-18T02:51:41Z</dcterms:created>
  <dcterms:modified xsi:type="dcterms:W3CDTF">2019-09-12T09:11:31Z</dcterms:modified>
  <cp:category/>
</cp:coreProperties>
</file>