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5" r:id="rId5"/>
    <p:sldId id="266" r:id="rId6"/>
    <p:sldId id="263" r:id="rId7"/>
    <p:sldId id="264" r:id="rId8"/>
    <p:sldId id="258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5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5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5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16F8-223C-44A2-8B22-8558E6B9688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A490-13EC-49B8-864F-8D462E2B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__1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__2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21" y="1202532"/>
            <a:ext cx="9052807" cy="566357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数据中心技术架构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数据中心组件模块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19976"/>
              </p:ext>
            </p:extLst>
          </p:nvPr>
        </p:nvGraphicFramePr>
        <p:xfrm>
          <a:off x="911539" y="1118909"/>
          <a:ext cx="9430197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55"/>
                <a:gridCol w="2164914"/>
                <a:gridCol w="5409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技术组件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大数据综合平台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Cloudera Hadoop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CM/HDFS/</a:t>
                      </a:r>
                      <a:r>
                        <a:rPr lang="en-US" altLang="zh-CN" dirty="0" err="1" smtClean="0"/>
                        <a:t>Hbase</a:t>
                      </a:r>
                      <a:r>
                        <a:rPr lang="en-US" altLang="zh-CN" dirty="0" smtClean="0"/>
                        <a:t>/Hive/Impala/YARN/MR/Spark/Spark</a:t>
                      </a:r>
                      <a:r>
                        <a:rPr lang="en-US" altLang="zh-CN" baseline="0" dirty="0" smtClean="0"/>
                        <a:t> SQL/Spark Streaming/Flume/Kafka/</a:t>
                      </a:r>
                      <a:r>
                        <a:rPr lang="en-US" altLang="zh-CN" baseline="0" dirty="0" err="1" smtClean="0"/>
                        <a:t>Sqoop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en-US" altLang="zh-CN" baseline="0" dirty="0" err="1" smtClean="0"/>
                        <a:t>Solr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应用服务实现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J2ee+JS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自建调度任务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Shell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调度运行监控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Zabbix+Azkaban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网络爬虫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Java/Python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近线数据采集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Nginx+Canal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离线数据采集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Sqoop+Flume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见</a:t>
                      </a:r>
                      <a:r>
                        <a:rPr lang="en-US" altLang="zh-CN" dirty="0" smtClean="0"/>
                        <a:t>CDH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数据接收转发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见</a:t>
                      </a:r>
                      <a:r>
                        <a:rPr lang="en-US" altLang="zh-CN" dirty="0" smtClean="0"/>
                        <a:t>CDH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消息缓存通道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Kafka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见</a:t>
                      </a:r>
                      <a:r>
                        <a:rPr lang="en-US" altLang="zh-CN" dirty="0" smtClean="0"/>
                        <a:t>CDH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2174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实时数据处理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Spark Streaming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见</a:t>
                      </a:r>
                      <a:r>
                        <a:rPr lang="en-US" altLang="zh-CN" dirty="0" smtClean="0"/>
                        <a:t>CDH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432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离线数据处理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HQL/Spark/MR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见</a:t>
                      </a:r>
                      <a:r>
                        <a:rPr lang="en-US" altLang="zh-CN" dirty="0" smtClean="0"/>
                        <a:t>CDH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Redis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hadoop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其中</a:t>
                      </a:r>
                      <a:r>
                        <a:rPr lang="en-US" altLang="zh-CN" dirty="0" err="1" smtClean="0"/>
                        <a:t>hadoop</a:t>
                      </a:r>
                      <a:r>
                        <a:rPr lang="zh-CN" altLang="en-US" dirty="0" smtClean="0"/>
                        <a:t>包含</a:t>
                      </a:r>
                      <a:r>
                        <a:rPr lang="en-US" altLang="zh-CN" dirty="0" smtClean="0"/>
                        <a:t>HDFS/</a:t>
                      </a:r>
                      <a:r>
                        <a:rPr lang="en-US" altLang="zh-CN" dirty="0" err="1" smtClean="0"/>
                        <a:t>Hbase</a:t>
                      </a:r>
                      <a:r>
                        <a:rPr lang="en-US" altLang="zh-CN" dirty="0" smtClean="0"/>
                        <a:t>/Hive/</a:t>
                      </a:r>
                      <a:r>
                        <a:rPr lang="en-US" altLang="zh-CN" dirty="0" err="1" smtClean="0"/>
                        <a:t>Solr</a:t>
                      </a:r>
                      <a:r>
                        <a:rPr lang="zh-CN" altLang="en-US" dirty="0" smtClean="0"/>
                        <a:t>等，见</a:t>
                      </a:r>
                      <a:r>
                        <a:rPr lang="en-US" altLang="zh-CN" dirty="0" smtClean="0"/>
                        <a:t>CDH</a:t>
                      </a:r>
                      <a:endParaRPr lang="zh-CN" alt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交互式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查询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Spark SQL/Impala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见</a:t>
                      </a:r>
                      <a:r>
                        <a:rPr lang="en-US" altLang="zh-CN" dirty="0" smtClean="0"/>
                        <a:t>CDH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</a:t>
                      </a:r>
                      <a:r>
                        <a:rPr lang="zh-CN" altLang="en-US" dirty="0" smtClean="0"/>
                        <a:t>分析平台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Presto/</a:t>
                      </a:r>
                      <a:r>
                        <a:rPr lang="en-US" altLang="zh-CN" dirty="0" err="1" smtClean="0"/>
                        <a:t>Kylin</a:t>
                      </a:r>
                      <a:r>
                        <a:rPr lang="en-US" altLang="zh-CN" dirty="0" smtClean="0"/>
                        <a:t>/Pentaho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除</a:t>
                      </a:r>
                      <a:r>
                        <a:rPr lang="en-US" altLang="zh-CN" dirty="0" smtClean="0"/>
                        <a:t>Presto/</a:t>
                      </a:r>
                      <a:r>
                        <a:rPr lang="en-US" altLang="zh-CN" dirty="0" err="1" smtClean="0"/>
                        <a:t>Kylin</a:t>
                      </a:r>
                      <a:r>
                        <a:rPr lang="en-US" altLang="zh-CN" dirty="0" smtClean="0"/>
                        <a:t>/Pentaho</a:t>
                      </a:r>
                      <a:r>
                        <a:rPr lang="zh-CN" altLang="en-US" dirty="0" smtClean="0"/>
                        <a:t>外，还可选</a:t>
                      </a:r>
                      <a:r>
                        <a:rPr lang="en-US" altLang="zh-CN" dirty="0" smtClean="0"/>
                        <a:t>Tableau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2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风控策略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72" y="1337455"/>
            <a:ext cx="9381466" cy="4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风控体系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15" y="1202532"/>
            <a:ext cx="9439203" cy="54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风控逻辑架构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28" y="1202532"/>
            <a:ext cx="9183346" cy="53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3"/>
          <p:cNvSpPr txBox="1">
            <a:spLocks noGrp="1" noChangeArrowheads="1"/>
          </p:cNvSpPr>
          <p:nvPr/>
        </p:nvSpPr>
        <p:spPr bwMode="auto">
          <a:xfrm>
            <a:off x="4922838" y="6356350"/>
            <a:ext cx="5199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EFA6551-AA33-4792-A926-377BABC79471}" type="slidenum">
              <a:rPr lang="en-US" altLang="zh-CN" sz="1200" b="1">
                <a:solidFill>
                  <a:srgbClr val="898989"/>
                </a:solidFill>
                <a:latin typeface="Calibri" panose="020F0502020204030204" pitchFamily="34" charset="0"/>
              </a:rPr>
              <a:pPr algn="r"/>
              <a:t>6</a:t>
            </a:fld>
            <a:endParaRPr lang="zh-CN" altLang="zh-CN" sz="1200" b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圆角矩形 59"/>
          <p:cNvSpPr>
            <a:spLocks noChangeArrowheads="1"/>
          </p:cNvSpPr>
          <p:nvPr/>
        </p:nvSpPr>
        <p:spPr bwMode="auto">
          <a:xfrm>
            <a:off x="1398588" y="1268413"/>
            <a:ext cx="8856662" cy="504825"/>
          </a:xfrm>
          <a:prstGeom prst="roundRect">
            <a:avLst>
              <a:gd name="adj" fmla="val 19829"/>
            </a:avLst>
          </a:prstGeom>
          <a:solidFill>
            <a:srgbClr val="009999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实时风控应用系统</a:t>
            </a:r>
            <a:endParaRPr lang="zh-CN" altLang="en-US" sz="2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6"/>
          <p:cNvSpPr>
            <a:spLocks noChangeArrowheads="1"/>
          </p:cNvSpPr>
          <p:nvPr/>
        </p:nvSpPr>
        <p:spPr bwMode="auto">
          <a:xfrm>
            <a:off x="1398712" y="1844823"/>
            <a:ext cx="4464496" cy="4896000"/>
          </a:xfrm>
          <a:prstGeom prst="roundRect">
            <a:avLst>
              <a:gd name="adj" fmla="val 2762"/>
            </a:avLst>
          </a:prstGeom>
          <a:solidFill>
            <a:schemeClr val="bg1"/>
          </a:solidFill>
          <a:ln w="38100">
            <a:solidFill>
              <a:srgbClr val="00A99D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9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风控决策引擎</a:t>
            </a:r>
            <a:endParaRPr lang="zh-CN" altLang="en-US" sz="19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6007224" y="1844824"/>
            <a:ext cx="4248472" cy="4896000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38100">
            <a:solidFill>
              <a:srgbClr val="00A99D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9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风控管理平台</a:t>
            </a:r>
            <a:endParaRPr lang="zh-CN" altLang="en-US" sz="19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4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43050" y="2349500"/>
            <a:ext cx="4260850" cy="6477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4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78538" y="2349500"/>
            <a:ext cx="4105275" cy="71913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78538" y="3284538"/>
            <a:ext cx="4105275" cy="82867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策略规则及指标管理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4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43050" y="4508500"/>
            <a:ext cx="4260850" cy="649288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数据存储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5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43050" y="5949950"/>
            <a:ext cx="4248150" cy="719138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5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78538" y="5924550"/>
            <a:ext cx="4105275" cy="74453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文档中心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85"/>
          <p:cNvSpPr txBox="1">
            <a:spLocks noChangeArrowheads="1"/>
          </p:cNvSpPr>
          <p:nvPr/>
        </p:nvSpPr>
        <p:spPr bwMode="auto">
          <a:xfrm>
            <a:off x="6306311" y="6308725"/>
            <a:ext cx="1177702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85"/>
          <p:cNvSpPr txBox="1">
            <a:spLocks noChangeArrowheads="1"/>
          </p:cNvSpPr>
          <p:nvPr/>
        </p:nvSpPr>
        <p:spPr bwMode="auto">
          <a:xfrm>
            <a:off x="7716838" y="6308725"/>
            <a:ext cx="1011775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帮助文档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85"/>
          <p:cNvSpPr txBox="1">
            <a:spLocks noChangeArrowheads="1"/>
          </p:cNvSpPr>
          <p:nvPr/>
        </p:nvSpPr>
        <p:spPr bwMode="auto">
          <a:xfrm>
            <a:off x="8868314" y="6308725"/>
            <a:ext cx="1131518" cy="263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问题反馈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614488" y="4833938"/>
            <a:ext cx="1319212" cy="250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内存库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43238" y="4832350"/>
            <a:ext cx="1319212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关系型数据库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471988" y="4832350"/>
            <a:ext cx="1319212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分布式数据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191407" y="3692525"/>
            <a:ext cx="900112" cy="3254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策略管理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14488" y="6308726"/>
            <a:ext cx="540000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 anchorCtr="1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304808" y="6308726"/>
            <a:ext cx="540000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 anchorCtr="1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行为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70458" y="6308726"/>
            <a:ext cx="540000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 anchorCtr="1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设备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5130871" y="6297614"/>
            <a:ext cx="540000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 anchorCtr="1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交易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367463" y="2708275"/>
            <a:ext cx="827087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用户管理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278688" y="2708275"/>
            <a:ext cx="828675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角色管理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191500" y="2708275"/>
            <a:ext cx="827088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9102725" y="2708275"/>
            <a:ext cx="828675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流量管理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4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78538" y="4221163"/>
            <a:ext cx="4105275" cy="737662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风险大盘监控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643758" y="4581524"/>
            <a:ext cx="1008063" cy="300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风险趋势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706519" y="4579937"/>
            <a:ext cx="1008063" cy="300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风险指标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4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43050" y="3789363"/>
            <a:ext cx="4262438" cy="6477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数据计算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616075" y="4121150"/>
            <a:ext cx="1006475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流式计算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764204" y="4114800"/>
            <a:ext cx="989012" cy="258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线计算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914044" y="4124326"/>
            <a:ext cx="733425" cy="244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离线计算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5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43050" y="5229225"/>
            <a:ext cx="4260850" cy="6477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风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控模型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85"/>
          <p:cNvSpPr txBox="1">
            <a:spLocks noChangeArrowheads="1"/>
          </p:cNvSpPr>
          <p:nvPr/>
        </p:nvSpPr>
        <p:spPr bwMode="auto">
          <a:xfrm>
            <a:off x="1614489" y="5530850"/>
            <a:ext cx="1149716" cy="287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风控特征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285"/>
          <p:cNvSpPr txBox="1">
            <a:spLocks noChangeArrowheads="1"/>
          </p:cNvSpPr>
          <p:nvPr/>
        </p:nvSpPr>
        <p:spPr bwMode="auto">
          <a:xfrm>
            <a:off x="2932501" y="5530850"/>
            <a:ext cx="1404937" cy="287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风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控标签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285"/>
          <p:cNvSpPr txBox="1">
            <a:spLocks noChangeArrowheads="1"/>
          </p:cNvSpPr>
          <p:nvPr/>
        </p:nvSpPr>
        <p:spPr bwMode="auto">
          <a:xfrm>
            <a:off x="4503738" y="5530850"/>
            <a:ext cx="1287462" cy="287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数据挖掘模型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43050" y="3068638"/>
            <a:ext cx="4260850" cy="6477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数据采集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16075" y="3397250"/>
            <a:ext cx="931863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实时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2667000" y="3397250"/>
            <a:ext cx="1020763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近线</a:t>
            </a:r>
          </a:p>
        </p:txBody>
      </p:sp>
      <p:sp>
        <p:nvSpPr>
          <p:cNvPr id="49" name="矩形 48"/>
          <p:cNvSpPr/>
          <p:nvPr/>
        </p:nvSpPr>
        <p:spPr bwMode="auto">
          <a:xfrm>
            <a:off x="3808413" y="3397250"/>
            <a:ext cx="931862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离线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4859338" y="3397250"/>
            <a:ext cx="931862" cy="25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爬虫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4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78538" y="5055528"/>
            <a:ext cx="4105275" cy="77231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72000" rIns="0" bIns="72000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823967" y="4124326"/>
            <a:ext cx="733425" cy="244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0" tIns="72000" rIns="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数据挖掘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191509" y="3702514"/>
            <a:ext cx="900112" cy="3254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规则管理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214492" y="3690897"/>
            <a:ext cx="900112" cy="3254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指标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字段</a:t>
            </a:r>
          </a:p>
        </p:txBody>
      </p:sp>
      <p:sp>
        <p:nvSpPr>
          <p:cNvPr id="58" name="矩形 57"/>
          <p:cNvSpPr/>
          <p:nvPr/>
        </p:nvSpPr>
        <p:spPr bwMode="auto">
          <a:xfrm>
            <a:off x="9207997" y="3702514"/>
            <a:ext cx="900112" cy="3254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特征标签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215017" y="5429024"/>
            <a:ext cx="900112" cy="346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账户安全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215119" y="5439013"/>
            <a:ext cx="900112" cy="346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内容安全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238102" y="5427396"/>
            <a:ext cx="900112" cy="346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欺诈情报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9231607" y="5439013"/>
            <a:ext cx="900112" cy="346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反作弊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722438" y="2607244"/>
            <a:ext cx="900112" cy="346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账户安全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722540" y="2617233"/>
            <a:ext cx="900112" cy="346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内容安全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745523" y="2605616"/>
            <a:ext cx="900112" cy="346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欺诈情报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739028" y="2617233"/>
            <a:ext cx="900112" cy="346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反作弊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018958" y="6319457"/>
            <a:ext cx="540000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 anchorCtr="1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64765" y="6297613"/>
            <a:ext cx="540000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2000" tIns="72000" rIns="72000" bIns="72000" anchor="ctr" anchorCtr="1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关系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5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风控技术架构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02" y="1009349"/>
            <a:ext cx="9335640" cy="55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20505"/>
              </p:ext>
            </p:extLst>
          </p:nvPr>
        </p:nvGraphicFramePr>
        <p:xfrm>
          <a:off x="1663699" y="1202532"/>
          <a:ext cx="8251399" cy="559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Visio" r:id="rId4" imgW="9402665" imgH="6432056" progId="Visio.Drawing.15">
                  <p:embed/>
                </p:oleObj>
              </mc:Choice>
              <mc:Fallback>
                <p:oleObj name="Visio" r:id="rId4" imgW="9402665" imgH="643205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99" y="1202532"/>
                        <a:ext cx="8251399" cy="5591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9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07680" y="334169"/>
            <a:ext cx="60880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风控部署架构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068387"/>
              </p:ext>
            </p:extLst>
          </p:nvPr>
        </p:nvGraphicFramePr>
        <p:xfrm>
          <a:off x="1448585" y="1108097"/>
          <a:ext cx="9421562" cy="554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Visio" r:id="rId4" imgW="10148253" imgH="5971420" progId="Visio.Drawing.15">
                  <p:embed/>
                </p:oleObj>
              </mc:Choice>
              <mc:Fallback>
                <p:oleObj name="Visio" r:id="rId4" imgW="10148253" imgH="59714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8585" y="1108097"/>
                        <a:ext cx="9421562" cy="554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243</Words>
  <Application>Microsoft Office PowerPoint</Application>
  <PresentationFormat>宽屏</PresentationFormat>
  <Paragraphs>105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Echo</dc:creator>
  <cp:lastModifiedBy>李雄峰</cp:lastModifiedBy>
  <cp:revision>112</cp:revision>
  <dcterms:created xsi:type="dcterms:W3CDTF">2016-07-11T08:33:23Z</dcterms:created>
  <dcterms:modified xsi:type="dcterms:W3CDTF">2017-05-15T09:15:57Z</dcterms:modified>
</cp:coreProperties>
</file>