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2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28" r:id="rId35"/>
    <p:sldId id="303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7" r:id="rId45"/>
    <p:sldId id="300" r:id="rId46"/>
    <p:sldId id="298" r:id="rId47"/>
    <p:sldId id="296" r:id="rId48"/>
    <p:sldId id="299" r:id="rId49"/>
    <p:sldId id="301" r:id="rId50"/>
    <p:sldId id="302" r:id="rId51"/>
    <p:sldId id="304" r:id="rId52"/>
    <p:sldId id="327" r:id="rId53"/>
    <p:sldId id="329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23" autoAdjust="0"/>
  </p:normalViewPr>
  <p:slideViewPr>
    <p:cSldViewPr>
      <p:cViewPr varScale="1">
        <p:scale>
          <a:sx n="101" d="100"/>
          <a:sy n="101" d="100"/>
        </p:scale>
        <p:origin x="-2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179F7-F30D-9E49-AB3C-071E112AFB3C}" type="datetimeFigureOut">
              <a:rPr/>
              <a:pPr/>
              <a:t>13-9-1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2FC70-0C3B-B349-8E26-BB28AB841E4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545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创建巨大的对象；</a:t>
            </a:r>
          </a:p>
          <a:p>
            <a:r>
              <a:rPr lang="en-US"/>
              <a:t>2. 死循环，不断的创建对象。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2FC70-0C3B-B349-8E26-BB28AB841E45}" type="slidenum">
              <a:rPr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578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2FC70-0C3B-B349-8E26-BB28AB841E45}" type="slidenum">
              <a:rPr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591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DE4D8-C379-4E03-89FD-14FE4D49FEAA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DE4D8-C379-4E03-89FD-14FE4D49FEAA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DE4D8-C379-4E03-89FD-14FE4D49FEAA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DE4D8-C379-4E03-89FD-14FE4D49FEAA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DE4D8-C379-4E03-89FD-14FE4D49FEAA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DE4D8-C379-4E03-89FD-14FE4D49FEAA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DE4D8-C379-4E03-89FD-14FE4D49FEAA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DE4D8-C379-4E03-89FD-14FE4D49FEAA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DE4D8-C379-4E03-89FD-14FE4D49FEAA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DE4D8-C379-4E03-89FD-14FE4D49FEAA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DE4D8-C379-4E03-89FD-14FE4D49FEAA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1EDE4D8-C379-4E03-89FD-14FE4D49FEAA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hellojava.inf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kenai.com/projects/btrace/" TargetMode="External"/><Relationship Id="rId2" Type="http://schemas.openxmlformats.org/officeDocument/2006/relationships/hyperlink" Target="http://www.eclipse.org/ma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google.com/p/gperftools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Engineering" TargetMode="External"/><Relationship Id="rId3" Type="http://schemas.openxmlformats.org/officeDocument/2006/relationships/hyperlink" Target="http://bluedavy.me/?p=187" TargetMode="External"/><Relationship Id="rId7" Type="http://schemas.openxmlformats.org/officeDocument/2006/relationships/hyperlink" Target="http://research.google.com/" TargetMode="External"/><Relationship Id="rId2" Type="http://schemas.openxmlformats.org/officeDocument/2006/relationships/hyperlink" Target="http://dl.iteye.com/topics/download/b19d9c15-5378-341c-9c94-901cce1b617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ighscalability.com/" TargetMode="External"/><Relationship Id="rId5" Type="http://schemas.openxmlformats.org/officeDocument/2006/relationships/hyperlink" Target="http://research.google.com/people/jeff/latency.html" TargetMode="External"/><Relationship Id="rId4" Type="http://schemas.openxmlformats.org/officeDocument/2006/relationships/hyperlink" Target="http://www.cs.virginia.edu/kim/publicity/pldi09tutorials/memory-efficient-java-tutorial.pdf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高性能的</a:t>
            </a:r>
            <a:r>
              <a:rPr lang="en-US" altLang="zh-CN" sz="3200" smtClean="0"/>
              <a:t>Java</a:t>
            </a:r>
            <a:r>
              <a:rPr lang="zh-CN" altLang="en-US" sz="3200" smtClean="0"/>
              <a:t>代码及常见问题排查</a:t>
            </a:r>
            <a:endParaRPr lang="zh-CN" altLang="en-US" sz="3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1800" smtClean="0"/>
              <a:t> </a:t>
            </a:r>
            <a:r>
              <a:rPr lang="en-US" altLang="zh-CN" sz="1800" smtClean="0"/>
              <a:t>bluedavy</a:t>
            </a:r>
            <a:endParaRPr lang="en-US" altLang="zh-CN" sz="1800" smtClean="0"/>
          </a:p>
          <a:p>
            <a:pPr algn="r"/>
            <a:r>
              <a:rPr lang="en-US" altLang="zh-CN" sz="1800" smtClean="0">
                <a:hlinkClick r:id="rId2"/>
              </a:rPr>
              <a:t>http://hellojava.info</a:t>
            </a:r>
            <a:endParaRPr lang="en-US" altLang="zh-CN" sz="1800" smtClean="0"/>
          </a:p>
          <a:p>
            <a:pPr algn="r"/>
            <a:endParaRPr lang="zh-CN" altLang="en-US" sz="1800"/>
          </a:p>
        </p:txBody>
      </p:sp>
      <p:pic>
        <p:nvPicPr>
          <p:cNvPr id="4" name="图片 3" descr="qrcode_for_gh_c63c4579500e_34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2636912"/>
            <a:ext cx="3480544" cy="3480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smtClean="0"/>
              <a:t>基于</a:t>
            </a:r>
            <a:r>
              <a:rPr lang="en-US" altLang="zh-CN" smtClean="0"/>
              <a:t>j.u.c</a:t>
            </a:r>
            <a:r>
              <a:rPr lang="zh-CN" altLang="en-US" smtClean="0"/>
              <a:t>的优化</a:t>
            </a:r>
            <a:endParaRPr lang="en-US" altLang="zh-CN" smtClean="0"/>
          </a:p>
          <a:p>
            <a:pPr lvl="1"/>
            <a:r>
              <a:rPr lang="en-US" altLang="zh-CN" sz="2000" smtClean="0"/>
              <a:t>private ConcurrentHashMap&lt;String,FutureTask&lt;Object&gt;&gt; caches=new ConcurrentHashMap&lt;String, FutureTask&lt;Object&gt;&gt;();</a:t>
            </a:r>
          </a:p>
          <a:p>
            <a:pPr lvl="1"/>
            <a:r>
              <a:rPr lang="en-US" altLang="zh-CN" smtClean="0"/>
              <a:t>public Object getClient(String key,...){</a:t>
            </a:r>
          </a:p>
          <a:p>
            <a:pPr lvl="2"/>
            <a:r>
              <a:rPr lang="en-US" altLang="zh-CN" smtClean="0"/>
              <a:t>if(caches.containsKey(key)){</a:t>
            </a:r>
          </a:p>
          <a:p>
            <a:pPr lvl="3"/>
            <a:r>
              <a:rPr lang="en-US" altLang="zh-CN" smtClean="0"/>
              <a:t>return caches.get(key).get();</a:t>
            </a:r>
          </a:p>
          <a:p>
            <a:pPr lvl="2"/>
            <a:r>
              <a:rPr lang="en-US" altLang="zh-CN" smtClean="0"/>
              <a:t>}</a:t>
            </a:r>
          </a:p>
          <a:p>
            <a:pPr lvl="2"/>
            <a:r>
              <a:rPr lang="en-US" altLang="zh-CN" smtClean="0"/>
              <a:t>else{</a:t>
            </a:r>
          </a:p>
          <a:p>
            <a:pPr lvl="3"/>
            <a:r>
              <a:rPr lang="en-US" altLang="zh-CN" smtClean="0"/>
              <a:t>FutureTask&lt;Object&gt; valueTask=new FutureTask&lt;Object&gt;(</a:t>
            </a:r>
          </a:p>
          <a:p>
            <a:pPr lvl="4"/>
            <a:r>
              <a:rPr lang="en-US" altLang="zh-CN" smtClean="0"/>
              <a:t>new Callable&lt;Object&gt;(){</a:t>
            </a:r>
          </a:p>
          <a:p>
            <a:pPr lvl="5"/>
            <a:r>
              <a:rPr lang="en-US" altLang="zh-CN" smtClean="0"/>
              <a:t>public Object call() throws Exception{</a:t>
            </a:r>
          </a:p>
          <a:p>
            <a:pPr lvl="6"/>
            <a:r>
              <a:rPr lang="en-US" altLang="zh-CN" smtClean="0"/>
              <a:t>// create...</a:t>
            </a:r>
          </a:p>
          <a:p>
            <a:pPr lvl="5"/>
            <a:r>
              <a:rPr lang="en-US" altLang="zh-CN" smtClean="0"/>
              <a:t>}</a:t>
            </a:r>
          </a:p>
          <a:p>
            <a:pPr lvl="4"/>
            <a:r>
              <a:rPr lang="en-US" altLang="zh-CN" smtClean="0"/>
              <a:t>}</a:t>
            </a:r>
          </a:p>
          <a:p>
            <a:pPr lvl="3"/>
            <a:r>
              <a:rPr lang="en-US" altLang="zh-CN" smtClean="0"/>
              <a:t>FutureTask&lt;Object&gt; current = caches.putIfAbsent(key, valueTask);</a:t>
            </a:r>
          </a:p>
          <a:p>
            <a:pPr lvl="3"/>
            <a:r>
              <a:rPr lang="en-US" altLang="zh-CN" smtClean="0"/>
              <a:t>if(current == null){</a:t>
            </a:r>
          </a:p>
          <a:p>
            <a:pPr lvl="4"/>
            <a:r>
              <a:rPr lang="en-US" altLang="zh-CN" smtClean="0"/>
              <a:t>valueTask.run();</a:t>
            </a:r>
          </a:p>
          <a:p>
            <a:pPr lvl="3"/>
            <a:r>
              <a:rPr lang="en-US" altLang="zh-CN" smtClean="0"/>
              <a:t>}</a:t>
            </a:r>
          </a:p>
          <a:p>
            <a:pPr lvl="3"/>
            <a:r>
              <a:rPr lang="en-US" altLang="zh-CN" smtClean="0"/>
              <a:t>else{</a:t>
            </a:r>
          </a:p>
          <a:p>
            <a:pPr lvl="4"/>
            <a:r>
              <a:rPr lang="en-US" altLang="zh-CN" smtClean="0"/>
              <a:t>valueTask = current;</a:t>
            </a:r>
          </a:p>
          <a:p>
            <a:pPr lvl="3"/>
            <a:r>
              <a:rPr lang="en-US" altLang="zh-CN" smtClean="0"/>
              <a:t>}</a:t>
            </a:r>
          </a:p>
          <a:p>
            <a:pPr lvl="3"/>
            <a:r>
              <a:rPr lang="en-US" altLang="zh-CN" smtClean="0"/>
              <a:t>return valueTask.get();</a:t>
            </a:r>
          </a:p>
          <a:p>
            <a:pPr lvl="2"/>
            <a:r>
              <a:rPr lang="en-US" altLang="zh-CN" smtClean="0"/>
              <a:t>}</a:t>
            </a:r>
          </a:p>
          <a:p>
            <a:pPr lvl="1"/>
            <a:r>
              <a:rPr lang="en-US" altLang="zh-CN" smtClean="0"/>
              <a:t>}</a:t>
            </a:r>
            <a:endParaRPr lang="zh-CN" altLang="en-US" smtClean="0"/>
          </a:p>
          <a:p>
            <a:pPr lvl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并发</a:t>
            </a:r>
            <a:endParaRPr lang="en-US" altLang="zh-CN" smtClean="0"/>
          </a:p>
          <a:p>
            <a:pPr lvl="1"/>
            <a:r>
              <a:rPr lang="zh-CN" altLang="en-US" smtClean="0"/>
              <a:t>并发相关的问题</a:t>
            </a:r>
            <a:endParaRPr lang="en-US" altLang="zh-CN" smtClean="0"/>
          </a:p>
          <a:p>
            <a:pPr lvl="2"/>
            <a:r>
              <a:rPr lang="zh-CN" altLang="en-US" smtClean="0"/>
              <a:t>工欲善其事，必先利其器</a:t>
            </a:r>
            <a:endParaRPr lang="en-US" altLang="zh-CN" smtClean="0"/>
          </a:p>
          <a:p>
            <a:pPr lvl="3"/>
            <a:r>
              <a:rPr lang="en-US" altLang="zh-CN" smtClean="0"/>
              <a:t>jstack [-l]</a:t>
            </a:r>
          </a:p>
          <a:p>
            <a:pPr lvl="3"/>
            <a:r>
              <a:rPr lang="zh-CN" altLang="en-US" smtClean="0"/>
              <a:t>看懂线程</a:t>
            </a:r>
            <a:r>
              <a:rPr lang="en-US" altLang="zh-CN" smtClean="0"/>
              <a:t>dump</a:t>
            </a:r>
          </a:p>
          <a:p>
            <a:pPr lvl="4"/>
            <a:r>
              <a:rPr lang="zh-CN" altLang="en-US" smtClean="0"/>
              <a:t>给线程命名很重要</a:t>
            </a:r>
            <a:endParaRPr lang="en-US" altLang="zh-CN" smtClean="0"/>
          </a:p>
          <a:p>
            <a:pPr lvl="2"/>
            <a:r>
              <a:rPr lang="zh-CN" altLang="en-US" smtClean="0"/>
              <a:t>不太好排查，人脑是串行的</a:t>
            </a:r>
            <a:r>
              <a:rPr lang="en-US" altLang="zh-CN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并发</a:t>
            </a:r>
            <a:endParaRPr lang="en-US" altLang="zh-CN" smtClean="0"/>
          </a:p>
          <a:p>
            <a:pPr lvl="1"/>
            <a:r>
              <a:rPr lang="zh-CN" altLang="en-US" smtClean="0"/>
              <a:t>线程不安全造成的问题</a:t>
            </a:r>
            <a:endParaRPr lang="en-US" altLang="zh-CN" smtClean="0"/>
          </a:p>
          <a:p>
            <a:pPr lvl="2"/>
            <a:r>
              <a:rPr lang="zh-CN" altLang="en-US" smtClean="0"/>
              <a:t>经典的并发场景用</a:t>
            </a:r>
            <a:r>
              <a:rPr lang="en-US" altLang="zh-CN" smtClean="0"/>
              <a:t>HashMap</a:t>
            </a:r>
            <a:r>
              <a:rPr lang="zh-CN" altLang="en-US" smtClean="0"/>
              <a:t>造成</a:t>
            </a:r>
            <a:r>
              <a:rPr lang="en-US" altLang="zh-CN" smtClean="0"/>
              <a:t>cpu 100%</a:t>
            </a:r>
            <a:r>
              <a:rPr lang="zh-CN" altLang="en-US" smtClean="0"/>
              <a:t>的</a:t>
            </a:r>
            <a:r>
              <a:rPr lang="en-US" altLang="zh-CN" smtClean="0"/>
              <a:t>case</a:t>
            </a:r>
          </a:p>
          <a:p>
            <a:pPr lvl="3"/>
            <a:r>
              <a:rPr lang="en-US" altLang="zh-CN" smtClean="0"/>
              <a:t>Velocity/Hessian</a:t>
            </a:r>
            <a:r>
              <a:rPr lang="zh-CN" altLang="en-US" smtClean="0"/>
              <a:t>等都犯过的错</a:t>
            </a:r>
            <a:r>
              <a:rPr lang="en-US" altLang="zh-CN" smtClean="0"/>
              <a:t>...</a:t>
            </a:r>
          </a:p>
          <a:p>
            <a:pPr lvl="1"/>
            <a:r>
              <a:rPr lang="zh-CN" altLang="en-US" smtClean="0"/>
              <a:t>表象：应用没反应</a:t>
            </a:r>
            <a:endParaRPr lang="en-US" altLang="zh-CN" smtClean="0"/>
          </a:p>
          <a:p>
            <a:pPr lvl="2"/>
            <a:r>
              <a:rPr lang="zh-CN" altLang="en-US" smtClean="0"/>
              <a:t>死锁</a:t>
            </a:r>
            <a:endParaRPr lang="en-US" altLang="zh-CN" smtClean="0"/>
          </a:p>
          <a:p>
            <a:pPr lvl="3"/>
            <a:r>
              <a:rPr lang="en-US" altLang="zh-CN" smtClean="0"/>
              <a:t>Spring 3.1.4-</a:t>
            </a:r>
            <a:r>
              <a:rPr lang="zh-CN" altLang="en-US" smtClean="0"/>
              <a:t>版本的</a:t>
            </a:r>
            <a:r>
              <a:rPr lang="en-US" altLang="zh-CN" smtClean="0"/>
              <a:t>deadlock case</a:t>
            </a:r>
          </a:p>
          <a:p>
            <a:pPr lvl="3"/>
            <a:r>
              <a:rPr lang="zh-CN" altLang="en-US" smtClean="0"/>
              <a:t>一个</a:t>
            </a:r>
            <a:r>
              <a:rPr lang="en-US" altLang="zh-CN" smtClean="0"/>
              <a:t>static</a:t>
            </a:r>
            <a:r>
              <a:rPr lang="zh-CN" altLang="en-US" smtClean="0"/>
              <a:t>初始化的</a:t>
            </a:r>
            <a:r>
              <a:rPr lang="en-US" altLang="zh-CN" smtClean="0"/>
              <a:t>deadlock case</a:t>
            </a:r>
          </a:p>
          <a:p>
            <a:pPr lvl="2"/>
            <a:r>
              <a:rPr lang="zh-CN" altLang="en-US" smtClean="0"/>
              <a:t>处理线程不够用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通信</a:t>
            </a:r>
            <a:endParaRPr lang="en-US" altLang="zh-CN" smtClean="0"/>
          </a:p>
          <a:p>
            <a:pPr lvl="1"/>
            <a:r>
              <a:rPr lang="zh-CN" altLang="en-US" smtClean="0"/>
              <a:t>数据库连接池高效吗？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通信</a:t>
            </a:r>
            <a:endParaRPr lang="en-US" altLang="zh-CN" smtClean="0"/>
          </a:p>
          <a:p>
            <a:pPr lvl="1"/>
            <a:r>
              <a:rPr lang="zh-CN" altLang="en-US" smtClean="0"/>
              <a:t>基本知识</a:t>
            </a:r>
            <a:endParaRPr lang="en-US" altLang="zh-CN" smtClean="0"/>
          </a:p>
          <a:p>
            <a:pPr lvl="2"/>
            <a:r>
              <a:rPr lang="en-US" altLang="zh-CN" smtClean="0"/>
              <a:t>BIO/NIO/AIO</a:t>
            </a:r>
          </a:p>
          <a:p>
            <a:pPr lvl="2"/>
            <a:r>
              <a:rPr lang="en-US" altLang="zh-CN" smtClean="0"/>
              <a:t>File Zero Transfer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通信</a:t>
            </a:r>
            <a:endParaRPr lang="en-US" altLang="zh-CN" smtClean="0"/>
          </a:p>
          <a:p>
            <a:pPr lvl="1"/>
            <a:r>
              <a:rPr lang="zh-CN" altLang="en-US" smtClean="0"/>
              <a:t>典型的</a:t>
            </a:r>
            <a:r>
              <a:rPr lang="en-US" altLang="zh-CN" smtClean="0"/>
              <a:t>nio</a:t>
            </a:r>
            <a:r>
              <a:rPr lang="zh-CN" altLang="en-US" smtClean="0"/>
              <a:t>框架的实现</a:t>
            </a:r>
            <a:endParaRPr lang="en-US" altLang="zh-CN" smtClean="0"/>
          </a:p>
          <a:p>
            <a:pPr lvl="2"/>
            <a:r>
              <a:rPr lang="en-US" altLang="zh-CN" smtClean="0"/>
              <a:t>netty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通信</a:t>
            </a:r>
            <a:endParaRPr lang="en-US" altLang="zh-CN" smtClean="0"/>
          </a:p>
          <a:p>
            <a:pPr lvl="1"/>
            <a:r>
              <a:rPr lang="zh-CN" altLang="en-US" smtClean="0"/>
              <a:t>连接</a:t>
            </a:r>
            <a:endParaRPr lang="en-US" altLang="zh-CN" smtClean="0"/>
          </a:p>
          <a:p>
            <a:pPr lvl="2"/>
            <a:r>
              <a:rPr lang="zh-CN" altLang="en-US" smtClean="0"/>
              <a:t>长连 </a:t>
            </a:r>
            <a:r>
              <a:rPr lang="en-US" altLang="zh-CN" smtClean="0"/>
              <a:t>Vs </a:t>
            </a:r>
            <a:r>
              <a:rPr lang="zh-CN" altLang="en-US" smtClean="0"/>
              <a:t>短连</a:t>
            </a:r>
            <a:endParaRPr lang="en-US" altLang="zh-CN" smtClean="0"/>
          </a:p>
          <a:p>
            <a:pPr lvl="2"/>
            <a:r>
              <a:rPr lang="zh-CN" altLang="en-US" smtClean="0"/>
              <a:t>单个连接</a:t>
            </a:r>
            <a:r>
              <a:rPr lang="en-US" altLang="zh-CN" smtClean="0"/>
              <a:t> Vs </a:t>
            </a:r>
            <a:r>
              <a:rPr lang="zh-CN" altLang="en-US" smtClean="0"/>
              <a:t>连接池</a:t>
            </a:r>
            <a:endParaRPr lang="en-US" altLang="zh-CN" smtClean="0"/>
          </a:p>
          <a:p>
            <a:pPr lvl="1"/>
            <a:r>
              <a:rPr lang="zh-CN" altLang="en-US" smtClean="0"/>
              <a:t>推荐：单个长连接</a:t>
            </a:r>
            <a:endParaRPr lang="en-US" altLang="zh-CN" smtClean="0"/>
          </a:p>
          <a:p>
            <a:pPr lvl="2"/>
            <a:r>
              <a:rPr lang="zh-CN" altLang="en-US" smtClean="0"/>
              <a:t>容易碰到的问题</a:t>
            </a:r>
            <a:endParaRPr lang="en-US" altLang="zh-CN" smtClean="0"/>
          </a:p>
          <a:p>
            <a:pPr lvl="3"/>
            <a:r>
              <a:rPr lang="en-US" altLang="zh-CN" smtClean="0"/>
              <a:t>LB</a:t>
            </a:r>
          </a:p>
          <a:p>
            <a:pPr lvl="1"/>
            <a:r>
              <a:rPr lang="zh-CN" altLang="en-US" smtClean="0"/>
              <a:t>说说重连</a:t>
            </a:r>
            <a:endParaRPr lang="en-US" altLang="zh-CN" smtClean="0"/>
          </a:p>
          <a:p>
            <a:pPr lvl="2"/>
            <a:r>
              <a:rPr lang="zh-CN" altLang="en-US" smtClean="0"/>
              <a:t>一个重连设计不好造成的严重故障</a:t>
            </a:r>
            <a:r>
              <a:rPr lang="en-US" altLang="zh-CN" smtClean="0"/>
              <a:t>Case</a:t>
            </a:r>
          </a:p>
          <a:p>
            <a:pPr lvl="2"/>
            <a:r>
              <a:rPr lang="zh-CN" altLang="en-US" smtClean="0"/>
              <a:t>连接状态检测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通信</a:t>
            </a:r>
            <a:endParaRPr lang="en-US" altLang="zh-CN" smtClean="0"/>
          </a:p>
          <a:p>
            <a:pPr lvl="1"/>
            <a:r>
              <a:rPr lang="zh-CN" altLang="en-US" smtClean="0"/>
              <a:t>高性能</a:t>
            </a:r>
            <a:r>
              <a:rPr lang="en-US" altLang="zh-CN" smtClean="0"/>
              <a:t>Client</a:t>
            </a:r>
            <a:r>
              <a:rPr lang="zh-CN" altLang="en-US" smtClean="0"/>
              <a:t>编写的技巧</a:t>
            </a:r>
            <a:endParaRPr lang="en-US" altLang="zh-CN" smtClean="0"/>
          </a:p>
          <a:p>
            <a:pPr lvl="2"/>
            <a:r>
              <a:rPr lang="zh-CN" altLang="en-US" smtClean="0"/>
              <a:t>选择一个靠谱的</a:t>
            </a:r>
            <a:r>
              <a:rPr lang="en-US" altLang="zh-CN" smtClean="0"/>
              <a:t>nio</a:t>
            </a:r>
            <a:r>
              <a:rPr lang="zh-CN" altLang="en-US" smtClean="0"/>
              <a:t>框架</a:t>
            </a:r>
            <a:endParaRPr lang="en-US" altLang="zh-CN" smtClean="0"/>
          </a:p>
          <a:p>
            <a:pPr lvl="3"/>
            <a:r>
              <a:rPr lang="en-US" altLang="zh-CN" smtClean="0"/>
              <a:t>netty</a:t>
            </a:r>
          </a:p>
          <a:p>
            <a:pPr lvl="2"/>
            <a:r>
              <a:rPr lang="zh-CN" altLang="en-US" smtClean="0"/>
              <a:t>单个长连接</a:t>
            </a:r>
            <a:endParaRPr lang="en-US" altLang="zh-CN" smtClean="0"/>
          </a:p>
          <a:p>
            <a:pPr lvl="2"/>
            <a:r>
              <a:rPr lang="zh-CN" altLang="en-US" smtClean="0"/>
              <a:t>反序列化在业务线程里做</a:t>
            </a:r>
            <a:endParaRPr lang="en-US" altLang="zh-CN" smtClean="0"/>
          </a:p>
          <a:p>
            <a:pPr lvl="2"/>
            <a:r>
              <a:rPr lang="zh-CN" altLang="en-US" smtClean="0"/>
              <a:t>高性能、易用的序列化 </a:t>
            </a:r>
            <a:r>
              <a:rPr lang="en-US" altLang="zh-CN" smtClean="0"/>
              <a:t>/</a:t>
            </a:r>
            <a:r>
              <a:rPr lang="zh-CN" altLang="en-US" smtClean="0"/>
              <a:t>反序列化</a:t>
            </a:r>
            <a:endParaRPr lang="en-US" altLang="zh-CN" smtClean="0"/>
          </a:p>
          <a:p>
            <a:pPr lvl="3"/>
            <a:r>
              <a:rPr lang="en-US" altLang="zh-CN" smtClean="0"/>
              <a:t>PB</a:t>
            </a:r>
          </a:p>
          <a:p>
            <a:pPr lvl="2"/>
            <a:r>
              <a:rPr lang="en-US" altLang="zh-CN" smtClean="0"/>
              <a:t>io</a:t>
            </a:r>
            <a:r>
              <a:rPr lang="zh-CN" altLang="en-US" smtClean="0"/>
              <a:t>线程批量通知</a:t>
            </a:r>
            <a:endParaRPr lang="en-US" altLang="zh-CN" smtClean="0"/>
          </a:p>
          <a:p>
            <a:pPr lvl="2"/>
            <a:r>
              <a:rPr lang="zh-CN" altLang="en-US" smtClean="0"/>
              <a:t>尽量减少</a:t>
            </a:r>
            <a:r>
              <a:rPr lang="en-US" altLang="zh-CN" smtClean="0"/>
              <a:t>io</a:t>
            </a:r>
            <a:r>
              <a:rPr lang="zh-CN" altLang="en-US" smtClean="0"/>
              <a:t>线程的上下文切换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通信</a:t>
            </a:r>
            <a:endParaRPr lang="en-US" altLang="zh-CN" smtClean="0"/>
          </a:p>
          <a:p>
            <a:pPr lvl="1"/>
            <a:r>
              <a:rPr lang="zh-CN" altLang="en-US" smtClean="0"/>
              <a:t>高性能</a:t>
            </a:r>
            <a:r>
              <a:rPr lang="en-US" altLang="zh-CN" smtClean="0"/>
              <a:t>Server</a:t>
            </a:r>
            <a:r>
              <a:rPr lang="zh-CN" altLang="en-US" smtClean="0"/>
              <a:t>编写技巧</a:t>
            </a:r>
            <a:endParaRPr lang="en-US" altLang="zh-CN" smtClean="0"/>
          </a:p>
          <a:p>
            <a:pPr lvl="2"/>
            <a:r>
              <a:rPr lang="zh-CN" altLang="en-US" smtClean="0"/>
              <a:t>和</a:t>
            </a:r>
            <a:r>
              <a:rPr lang="en-US" altLang="zh-CN" smtClean="0"/>
              <a:t>client</a:t>
            </a:r>
            <a:r>
              <a:rPr lang="zh-CN" altLang="en-US" smtClean="0"/>
              <a:t>基本相同</a:t>
            </a:r>
            <a:endParaRPr lang="en-US" altLang="zh-CN" smtClean="0"/>
          </a:p>
          <a:p>
            <a:pPr lvl="2"/>
            <a:r>
              <a:rPr lang="zh-CN" altLang="en-US" smtClean="0"/>
              <a:t>业务线程池</a:t>
            </a:r>
            <a:endParaRPr lang="en-US" altLang="zh-CN" smtClean="0"/>
          </a:p>
          <a:p>
            <a:pPr lvl="2"/>
            <a:r>
              <a:rPr lang="zh-CN" altLang="en-US" smtClean="0"/>
              <a:t>反射</a:t>
            </a:r>
            <a:r>
              <a:rPr lang="en-US" altLang="zh-CN" smtClean="0"/>
              <a:t>method cache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通信</a:t>
            </a:r>
            <a:endParaRPr lang="en-US" altLang="zh-CN" smtClean="0"/>
          </a:p>
          <a:p>
            <a:pPr lvl="1"/>
            <a:r>
              <a:rPr lang="zh-CN" altLang="en-US" smtClean="0"/>
              <a:t>通信协议的设计</a:t>
            </a:r>
            <a:endParaRPr lang="en-US" altLang="zh-CN" smtClean="0"/>
          </a:p>
          <a:p>
            <a:pPr lvl="2"/>
            <a:r>
              <a:rPr lang="zh-CN" altLang="en-US" smtClean="0"/>
              <a:t>版本号</a:t>
            </a:r>
            <a:endParaRPr lang="en-US" altLang="zh-CN" smtClean="0"/>
          </a:p>
          <a:p>
            <a:pPr lvl="2"/>
            <a:r>
              <a:rPr lang="zh-CN" altLang="en-US" smtClean="0"/>
              <a:t>扩展字段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Agenda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en-US" altLang="zh-CN" smtClean="0"/>
          </a:p>
          <a:p>
            <a:pPr lvl="1"/>
            <a:r>
              <a:rPr lang="zh-CN" altLang="en-US" smtClean="0"/>
              <a:t>并发</a:t>
            </a:r>
            <a:endParaRPr lang="en-US" altLang="zh-CN" smtClean="0"/>
          </a:p>
          <a:p>
            <a:pPr lvl="1"/>
            <a:r>
              <a:rPr lang="zh-CN" altLang="en-US" smtClean="0"/>
              <a:t>通信</a:t>
            </a:r>
            <a:endParaRPr lang="en-US" altLang="zh-CN" smtClean="0"/>
          </a:p>
          <a:p>
            <a:pPr lvl="1"/>
            <a:r>
              <a:rPr lang="en-US" altLang="zh-CN" smtClean="0"/>
              <a:t>JVM</a:t>
            </a:r>
          </a:p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通信</a:t>
            </a:r>
            <a:endParaRPr lang="en-US" altLang="zh-CN" smtClean="0"/>
          </a:p>
          <a:p>
            <a:pPr lvl="1"/>
            <a:r>
              <a:rPr lang="zh-CN" altLang="en-US" smtClean="0"/>
              <a:t>常见问题</a:t>
            </a:r>
            <a:endParaRPr lang="en-US" altLang="zh-CN" smtClean="0"/>
          </a:p>
          <a:p>
            <a:pPr lvl="2"/>
            <a:r>
              <a:rPr lang="en-US" altLang="zh-CN" smtClean="0"/>
              <a:t>too many open files</a:t>
            </a:r>
          </a:p>
          <a:p>
            <a:pPr lvl="2"/>
            <a:r>
              <a:rPr lang="zh-CN" altLang="en-US" smtClean="0"/>
              <a:t>支持超高的并发连接数（</a:t>
            </a:r>
            <a:r>
              <a:rPr lang="en-US" altLang="zh-CN" smtClean="0"/>
              <a:t>10k</a:t>
            </a:r>
            <a:r>
              <a:rPr lang="zh-CN" altLang="en-US" smtClean="0"/>
              <a:t>，</a:t>
            </a:r>
            <a:r>
              <a:rPr lang="en-US" altLang="zh-CN" smtClean="0"/>
              <a:t>100k</a:t>
            </a:r>
            <a:r>
              <a:rPr lang="zh-CN" altLang="en-US" smtClean="0"/>
              <a:t>甚至</a:t>
            </a:r>
            <a:r>
              <a:rPr lang="en-US" altLang="zh-CN" smtClean="0"/>
              <a:t>1000k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3"/>
            <a:r>
              <a:rPr lang="en-US" altLang="zh-CN" smtClean="0"/>
              <a:t>8 core/8g</a:t>
            </a:r>
            <a:r>
              <a:rPr lang="zh-CN" altLang="en-US" smtClean="0"/>
              <a:t>，轻松支撑</a:t>
            </a:r>
            <a:r>
              <a:rPr lang="en-US" altLang="zh-CN" smtClean="0"/>
              <a:t>15k+</a:t>
            </a:r>
          </a:p>
          <a:p>
            <a:pPr lvl="2"/>
            <a:r>
              <a:rPr lang="en-US" altLang="zh-CN" smtClean="0"/>
              <a:t>TIME_WAIT(Client)</a:t>
            </a:r>
            <a:r>
              <a:rPr lang="zh-CN" altLang="en-US" smtClean="0"/>
              <a:t>、</a:t>
            </a:r>
            <a:r>
              <a:rPr lang="en-US" altLang="zh-CN" smtClean="0"/>
              <a:t>CLOSE_WAIT(Server)</a:t>
            </a:r>
          </a:p>
          <a:p>
            <a:pPr lvl="2"/>
            <a:r>
              <a:rPr lang="zh-CN" altLang="en-US" smtClean="0"/>
              <a:t>网络通信慢</a:t>
            </a:r>
            <a:endParaRPr lang="en-US" altLang="zh-CN" smtClean="0"/>
          </a:p>
          <a:p>
            <a:pPr lvl="3"/>
            <a:r>
              <a:rPr lang="en-US" altLang="zh-CN" smtClean="0"/>
              <a:t>send buf/receive buf</a:t>
            </a:r>
          </a:p>
          <a:p>
            <a:pPr lvl="3"/>
            <a:r>
              <a:rPr lang="zh-CN" altLang="en-US" smtClean="0"/>
              <a:t>中断处理</a:t>
            </a:r>
            <a:r>
              <a:rPr lang="en-US" altLang="zh-CN" smtClean="0"/>
              <a:t>cpu</a:t>
            </a:r>
            <a:r>
              <a:rPr lang="zh-CN" altLang="en-US" smtClean="0"/>
              <a:t>均衡</a:t>
            </a:r>
            <a:endParaRPr lang="en-US" altLang="zh-CN" smtClean="0"/>
          </a:p>
          <a:p>
            <a:pPr lvl="3"/>
            <a:r>
              <a:rPr lang="en-US" altLang="zh-CN" smtClean="0"/>
              <a:t>tcpdump</a:t>
            </a:r>
            <a:r>
              <a:rPr lang="zh-CN" altLang="en-US" smtClean="0"/>
              <a:t>抓包分析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JVM</a:t>
            </a:r>
          </a:p>
          <a:p>
            <a:pPr lvl="1"/>
            <a:r>
              <a:rPr lang="zh-CN" altLang="en-US" smtClean="0"/>
              <a:t>代码的执行</a:t>
            </a:r>
            <a:endParaRPr lang="en-US" altLang="zh-CN" smtClean="0"/>
          </a:p>
          <a:p>
            <a:pPr lvl="2"/>
            <a:r>
              <a:rPr lang="zh-CN" altLang="en-US" smtClean="0"/>
              <a:t>编写源码时编译为</a:t>
            </a:r>
            <a:r>
              <a:rPr lang="en-US" altLang="zh-CN" smtClean="0"/>
              <a:t>bytecode</a:t>
            </a:r>
          </a:p>
          <a:p>
            <a:pPr lvl="2"/>
            <a:r>
              <a:rPr lang="zh-CN" altLang="en-US" smtClean="0"/>
              <a:t>启动后先解释执行</a:t>
            </a:r>
            <a:endParaRPr lang="en-US" altLang="zh-CN" smtClean="0"/>
          </a:p>
          <a:p>
            <a:pPr lvl="2"/>
            <a:r>
              <a:rPr lang="en-US" altLang="zh-CN" smtClean="0"/>
              <a:t>C1/C2</a:t>
            </a:r>
            <a:r>
              <a:rPr lang="zh-CN" altLang="en-US" smtClean="0"/>
              <a:t>编译</a:t>
            </a:r>
            <a:endParaRPr lang="en-US" altLang="zh-CN" smtClean="0"/>
          </a:p>
          <a:p>
            <a:pPr lvl="3"/>
            <a:r>
              <a:rPr lang="zh-CN" altLang="en-US" smtClean="0"/>
              <a:t>经典的编译优化，相较静态而言更为高效</a:t>
            </a:r>
            <a:endParaRPr lang="en-US" altLang="zh-CN" smtClean="0"/>
          </a:p>
          <a:p>
            <a:pPr lvl="4"/>
            <a:r>
              <a:rPr lang="en-US" altLang="zh-CN" smtClean="0"/>
              <a:t>static final</a:t>
            </a:r>
            <a:r>
              <a:rPr lang="zh-CN" altLang="en-US" smtClean="0"/>
              <a:t>值</a:t>
            </a:r>
            <a:endParaRPr lang="en-US" altLang="zh-CN" smtClean="0"/>
          </a:p>
          <a:p>
            <a:pPr lvl="4"/>
            <a:r>
              <a:rPr lang="en-US" altLang="zh-CN" smtClean="0"/>
              <a:t>inline</a:t>
            </a:r>
          </a:p>
          <a:p>
            <a:pPr lvl="4"/>
            <a:r>
              <a:rPr lang="zh-CN" altLang="en-US" smtClean="0"/>
              <a:t>条件分支预测等</a:t>
            </a:r>
            <a:endParaRPr lang="en-US" altLang="zh-CN" smtClean="0"/>
          </a:p>
          <a:p>
            <a:pPr lvl="4"/>
            <a:r>
              <a:rPr lang="en-US" altLang="zh-CN" smtClean="0"/>
              <a:t>EA</a:t>
            </a:r>
          </a:p>
          <a:p>
            <a:pPr lvl="2"/>
            <a:r>
              <a:rPr lang="en-US" altLang="zh-CN" smtClean="0"/>
              <a:t>TieredCompilation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JVM</a:t>
            </a:r>
          </a:p>
          <a:p>
            <a:pPr lvl="1"/>
            <a:r>
              <a:rPr lang="zh-CN" altLang="en-US" smtClean="0"/>
              <a:t>代码的执行</a:t>
            </a:r>
            <a:endParaRPr lang="en-US" altLang="zh-CN" smtClean="0"/>
          </a:p>
          <a:p>
            <a:pPr lvl="2"/>
            <a:r>
              <a:rPr lang="zh-CN" altLang="en-US" smtClean="0"/>
              <a:t>编写正确的</a:t>
            </a:r>
            <a:r>
              <a:rPr lang="en-US" altLang="zh-CN" smtClean="0"/>
              <a:t>MicroBenchMark</a:t>
            </a:r>
          </a:p>
          <a:p>
            <a:pPr lvl="3"/>
            <a:r>
              <a:rPr lang="en-US" altLang="zh-CN" smtClean="0"/>
              <a:t>Warm</a:t>
            </a:r>
          </a:p>
          <a:p>
            <a:pPr lvl="3"/>
            <a:r>
              <a:rPr lang="en-US" altLang="zh-CN" smtClean="0"/>
              <a:t>-XX:+PrintCompilation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JVM</a:t>
            </a:r>
          </a:p>
          <a:p>
            <a:pPr lvl="1"/>
            <a:r>
              <a:rPr lang="zh-CN" altLang="en-US" smtClean="0"/>
              <a:t>代码的执行</a:t>
            </a:r>
            <a:endParaRPr lang="en-US" altLang="zh-CN" smtClean="0"/>
          </a:p>
          <a:p>
            <a:pPr lvl="2"/>
            <a:r>
              <a:rPr lang="zh-CN" altLang="en-US" smtClean="0"/>
              <a:t>传说中的大方法性能更差</a:t>
            </a:r>
            <a:endParaRPr lang="en-US" altLang="zh-CN" smtClean="0"/>
          </a:p>
          <a:p>
            <a:pPr lvl="3"/>
            <a:r>
              <a:rPr lang="zh-CN" altLang="en-US" smtClean="0"/>
              <a:t>是有道理的</a:t>
            </a:r>
            <a:endParaRPr lang="en-US" altLang="zh-CN" smtClean="0"/>
          </a:p>
          <a:p>
            <a:pPr lvl="1"/>
            <a:r>
              <a:rPr lang="zh-CN" altLang="en-US" smtClean="0"/>
              <a:t>一个性能狂降的</a:t>
            </a:r>
            <a:r>
              <a:rPr lang="en-US" altLang="zh-CN" smtClean="0"/>
              <a:t>case</a:t>
            </a:r>
          </a:p>
          <a:p>
            <a:pPr lvl="2"/>
            <a:r>
              <a:rPr lang="en-US" altLang="zh-CN" smtClean="0"/>
              <a:t>CodeCache is full. Compiler has been disabled</a:t>
            </a:r>
          </a:p>
          <a:p>
            <a:pPr lvl="2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JVM</a:t>
            </a:r>
          </a:p>
          <a:p>
            <a:pPr lvl="1"/>
            <a:r>
              <a:rPr lang="zh-CN" altLang="en-US" smtClean="0"/>
              <a:t>内存管理</a:t>
            </a:r>
            <a:endParaRPr lang="en-US" altLang="zh-CN" smtClean="0"/>
          </a:p>
          <a:p>
            <a:pPr lvl="2"/>
            <a:r>
              <a:rPr lang="zh-CN" altLang="en-US" smtClean="0"/>
              <a:t>内存区域划分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15616" y="4037002"/>
            <a:ext cx="936104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微软雅黑" pitchFamily="34" charset="-122"/>
                <a:ea typeface="微软雅黑" pitchFamily="34" charset="-122"/>
              </a:rPr>
              <a:t>Reserved </a:t>
            </a:r>
          </a:p>
          <a:p>
            <a:pPr algn="ctr"/>
            <a:r>
              <a:rPr lang="en-US" altLang="zh-CN" sz="1000" smtClean="0">
                <a:latin typeface="微软雅黑" pitchFamily="34" charset="-122"/>
                <a:ea typeface="微软雅黑" pitchFamily="34" charset="-122"/>
              </a:rPr>
              <a:t>CodeCache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720" y="4037002"/>
            <a:ext cx="86409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微软雅黑" pitchFamily="34" charset="-122"/>
                <a:ea typeface="微软雅黑" pitchFamily="34" charset="-122"/>
              </a:rPr>
              <a:t>Object</a:t>
            </a:r>
          </a:p>
          <a:p>
            <a:pPr algn="ctr"/>
            <a:r>
              <a:rPr lang="en-US" altLang="zh-CN" sz="1000" smtClean="0">
                <a:latin typeface="微软雅黑" pitchFamily="34" charset="-122"/>
                <a:ea typeface="微软雅黑" pitchFamily="34" charset="-122"/>
              </a:rPr>
              <a:t>Struc data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35896" y="4037002"/>
            <a:ext cx="72008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微软雅黑" pitchFamily="34" charset="-122"/>
                <a:ea typeface="微软雅黑" pitchFamily="34" charset="-122"/>
              </a:rPr>
              <a:t>Method</a:t>
            </a:r>
          </a:p>
          <a:p>
            <a:pPr algn="ctr"/>
            <a:r>
              <a:rPr lang="en-US" altLang="zh-CN" sz="1000" smtClean="0">
                <a:latin typeface="微软雅黑" pitchFamily="34" charset="-122"/>
                <a:ea typeface="微软雅黑" pitchFamily="34" charset="-122"/>
              </a:rPr>
              <a:t>Stack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左大括号 7"/>
          <p:cNvSpPr/>
          <p:nvPr/>
        </p:nvSpPr>
        <p:spPr>
          <a:xfrm rot="5400000">
            <a:off x="2755831" y="2076817"/>
            <a:ext cx="319970" cy="3600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71309" y="349171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 Heap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16016" y="4037002"/>
            <a:ext cx="93610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Perm Gen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52120" y="4037002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Eden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32240" y="4037002"/>
            <a:ext cx="72008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微软雅黑" pitchFamily="34" charset="-122"/>
                <a:ea typeface="微软雅黑" pitchFamily="34" charset="-122"/>
              </a:rPr>
              <a:t>Survivor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52320" y="4037002"/>
            <a:ext cx="72008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微软雅黑" pitchFamily="34" charset="-122"/>
                <a:ea typeface="微软雅黑" pitchFamily="34" charset="-122"/>
              </a:rPr>
              <a:t>Survivor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72400" y="4037002"/>
            <a:ext cx="86409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OldGen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左大括号 15"/>
          <p:cNvSpPr/>
          <p:nvPr/>
        </p:nvSpPr>
        <p:spPr>
          <a:xfrm rot="5400000">
            <a:off x="7200292" y="2200798"/>
            <a:ext cx="288032" cy="33843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915816" y="4037002"/>
            <a:ext cx="72008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微软雅黑" pitchFamily="34" charset="-122"/>
                <a:ea typeface="微软雅黑" pitchFamily="34" charset="-122"/>
              </a:rPr>
              <a:t>Direct</a:t>
            </a:r>
          </a:p>
          <a:p>
            <a:pPr algn="ctr"/>
            <a:r>
              <a:rPr lang="en-US" altLang="zh-CN" sz="1000" smtClean="0">
                <a:latin typeface="微软雅黑" pitchFamily="34" charset="-122"/>
                <a:ea typeface="微软雅黑" pitchFamily="34" charset="-122"/>
              </a:rPr>
              <a:t>Memory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2160" y="3460938"/>
            <a:ext cx="267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Java Heap(-Xms -Xmx)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644008" y="4541058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-XX:PermSize</a:t>
            </a:r>
          </a:p>
          <a:p>
            <a:r>
              <a:rPr lang="en-US" altLang="zh-CN" sz="1000" smtClean="0"/>
              <a:t>-XX:MaxPermSize</a:t>
            </a:r>
            <a:endParaRPr lang="zh-CN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5940152" y="4653136"/>
            <a:ext cx="2160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/>
              <a:t>NewGen</a:t>
            </a:r>
          </a:p>
          <a:p>
            <a:r>
              <a:rPr lang="en-US" altLang="zh-CN" sz="1100" smtClean="0"/>
              <a:t>(-Xmn -XX:SurvivorRatio)</a:t>
            </a:r>
            <a:endParaRPr lang="zh-CN" altLang="en-US" sz="1100"/>
          </a:p>
        </p:txBody>
      </p:sp>
      <p:sp>
        <p:nvSpPr>
          <p:cNvPr id="22" name="TextBox 21"/>
          <p:cNvSpPr txBox="1"/>
          <p:nvPr/>
        </p:nvSpPr>
        <p:spPr>
          <a:xfrm>
            <a:off x="1046902" y="4541058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smtClean="0"/>
              <a:t>-XX:ReservedCodeCacheSize</a:t>
            </a:r>
            <a:endParaRPr lang="zh-CN" altLang="en-US" sz="800"/>
          </a:p>
        </p:txBody>
      </p:sp>
      <p:sp>
        <p:nvSpPr>
          <p:cNvPr id="23" name="TextBox 22"/>
          <p:cNvSpPr txBox="1"/>
          <p:nvPr/>
        </p:nvSpPr>
        <p:spPr>
          <a:xfrm>
            <a:off x="2987824" y="4541058"/>
            <a:ext cx="1492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smtClean="0"/>
              <a:t>-XX:MaxDirectMemorySize</a:t>
            </a:r>
            <a:endParaRPr lang="zh-CN" altLang="en-US" sz="800"/>
          </a:p>
        </p:txBody>
      </p:sp>
      <p:sp>
        <p:nvSpPr>
          <p:cNvPr id="24" name="TextBox 23"/>
          <p:cNvSpPr txBox="1"/>
          <p:nvPr/>
        </p:nvSpPr>
        <p:spPr>
          <a:xfrm>
            <a:off x="4139952" y="4725724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smtClean="0"/>
              <a:t>-Xss</a:t>
            </a:r>
            <a:endParaRPr lang="zh-CN" altLang="en-US" sz="800"/>
          </a:p>
        </p:txBody>
      </p:sp>
      <p:sp>
        <p:nvSpPr>
          <p:cNvPr id="25" name="左大括号 24"/>
          <p:cNvSpPr/>
          <p:nvPr/>
        </p:nvSpPr>
        <p:spPr>
          <a:xfrm rot="16200000">
            <a:off x="6804248" y="3395093"/>
            <a:ext cx="216023" cy="25202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355976" y="4038972"/>
            <a:ext cx="36004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微软雅黑" pitchFamily="34" charset="-122"/>
                <a:ea typeface="微软雅黑" pitchFamily="34" charset="-122"/>
              </a:rPr>
              <a:t>...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JVM</a:t>
            </a:r>
          </a:p>
          <a:p>
            <a:pPr lvl="1"/>
            <a:r>
              <a:rPr lang="zh-CN" altLang="en-US" smtClean="0"/>
              <a:t>内存管理</a:t>
            </a:r>
            <a:endParaRPr lang="en-US" altLang="zh-CN" smtClean="0"/>
          </a:p>
          <a:p>
            <a:pPr lvl="2"/>
            <a:r>
              <a:rPr lang="en-US" altLang="zh-CN" smtClean="0"/>
              <a:t>GC</a:t>
            </a:r>
            <a:r>
              <a:rPr lang="zh-CN" altLang="en-US" smtClean="0"/>
              <a:t>（</a:t>
            </a:r>
            <a:r>
              <a:rPr lang="en-US" altLang="zh-CN" smtClean="0"/>
              <a:t>Garbage Collector</a:t>
            </a:r>
            <a:r>
              <a:rPr lang="zh-CN" altLang="en-US" smtClean="0"/>
              <a:t>）：负责内存的分配和回收</a:t>
            </a:r>
            <a:endParaRPr lang="en-US" altLang="zh-CN" smtClean="0"/>
          </a:p>
          <a:p>
            <a:pPr lvl="3"/>
            <a:r>
              <a:rPr lang="en-US" altLang="zh-CN" smtClean="0"/>
              <a:t>Serial</a:t>
            </a:r>
          </a:p>
          <a:p>
            <a:pPr lvl="4"/>
            <a:r>
              <a:rPr lang="en-US" altLang="zh-CN" smtClean="0"/>
              <a:t>server</a:t>
            </a:r>
            <a:r>
              <a:rPr lang="zh-CN" altLang="en-US" smtClean="0"/>
              <a:t>端基本不用</a:t>
            </a:r>
            <a:endParaRPr lang="en-US" altLang="zh-CN" smtClean="0"/>
          </a:p>
          <a:p>
            <a:pPr lvl="3"/>
            <a:r>
              <a:rPr lang="en-US" altLang="zh-CN" smtClean="0"/>
              <a:t>Parallel</a:t>
            </a:r>
          </a:p>
          <a:p>
            <a:pPr lvl="3"/>
            <a:r>
              <a:rPr lang="en-US" altLang="zh-CN" smtClean="0"/>
              <a:t>Concurrent</a:t>
            </a:r>
          </a:p>
          <a:p>
            <a:pPr lvl="3"/>
            <a:r>
              <a:rPr lang="en-US" altLang="zh-CN" smtClean="0"/>
              <a:t>G1GC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JVM</a:t>
            </a:r>
          </a:p>
          <a:p>
            <a:pPr lvl="1"/>
            <a:r>
              <a:rPr lang="zh-CN" altLang="en-US" smtClean="0"/>
              <a:t>内存管理</a:t>
            </a:r>
            <a:endParaRPr lang="en-US" altLang="zh-CN" smtClean="0"/>
          </a:p>
          <a:p>
            <a:pPr lvl="2"/>
            <a:r>
              <a:rPr lang="en-US" altLang="zh-CN" smtClean="0"/>
              <a:t>Parallel GC</a:t>
            </a:r>
          </a:p>
          <a:p>
            <a:pPr lvl="3"/>
            <a:r>
              <a:rPr lang="en-US" altLang="zh-CN" smtClean="0"/>
              <a:t>Stop-The-World</a:t>
            </a:r>
            <a:r>
              <a:rPr lang="zh-CN" altLang="en-US" smtClean="0"/>
              <a:t>（</a:t>
            </a:r>
            <a:r>
              <a:rPr lang="en-US" altLang="zh-CN" smtClean="0"/>
              <a:t>STW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3"/>
            <a:r>
              <a:rPr lang="zh-CN" altLang="en-US" smtClean="0"/>
              <a:t>回收时多线程执行</a:t>
            </a:r>
            <a:endParaRPr lang="en-US" altLang="zh-CN" smtClean="0"/>
          </a:p>
          <a:p>
            <a:pPr lvl="4"/>
            <a:r>
              <a:rPr lang="en-US" altLang="zh-CN" smtClean="0"/>
              <a:t>-XX:ParallelGCThreads</a:t>
            </a:r>
          </a:p>
          <a:p>
            <a:pPr lvl="3"/>
            <a:r>
              <a:rPr lang="en-US" altLang="zh-CN" smtClean="0"/>
              <a:t>YoungGen</a:t>
            </a:r>
            <a:r>
              <a:rPr lang="zh-CN" altLang="en-US" smtClean="0"/>
              <a:t>采用</a:t>
            </a:r>
            <a:r>
              <a:rPr lang="en-US" altLang="zh-CN" smtClean="0"/>
              <a:t>Copy</a:t>
            </a:r>
            <a:r>
              <a:rPr lang="zh-CN" altLang="en-US" smtClean="0"/>
              <a:t>算法实现，</a:t>
            </a:r>
            <a:r>
              <a:rPr lang="en-US" altLang="zh-CN" smtClean="0"/>
              <a:t>Full</a:t>
            </a:r>
            <a:r>
              <a:rPr lang="zh-CN" altLang="en-US" smtClean="0"/>
              <a:t>采用</a:t>
            </a:r>
            <a:r>
              <a:rPr lang="en-US" altLang="zh-CN" smtClean="0"/>
              <a:t>Mark-Compact</a:t>
            </a:r>
            <a:r>
              <a:rPr lang="zh-CN" altLang="en-US" smtClean="0"/>
              <a:t>算法实现</a:t>
            </a:r>
            <a:endParaRPr lang="en-US" altLang="zh-CN" smtClean="0"/>
          </a:p>
          <a:p>
            <a:pPr lvl="3"/>
            <a:r>
              <a:rPr lang="zh-CN" altLang="en-US" smtClean="0"/>
              <a:t>有两种可使用</a:t>
            </a:r>
            <a:endParaRPr lang="en-US" altLang="zh-CN" smtClean="0"/>
          </a:p>
          <a:p>
            <a:pPr lvl="4"/>
            <a:r>
              <a:rPr lang="en-US" altLang="zh-CN" smtClean="0"/>
              <a:t>-XX:+UseParallelGC</a:t>
            </a:r>
            <a:r>
              <a:rPr lang="zh-CN" altLang="en-US" smtClean="0"/>
              <a:t>（</a:t>
            </a:r>
            <a:r>
              <a:rPr lang="en-US" altLang="zh-CN" smtClean="0"/>
              <a:t>Server VM</a:t>
            </a:r>
            <a:r>
              <a:rPr lang="zh-CN" altLang="en-US" smtClean="0"/>
              <a:t>默认）</a:t>
            </a:r>
            <a:endParaRPr lang="en-US" altLang="zh-CN" smtClean="0"/>
          </a:p>
          <a:p>
            <a:pPr lvl="4"/>
            <a:r>
              <a:rPr lang="en-US" altLang="zh-CN" smtClean="0"/>
              <a:t>-XX:+UseParallelOldGC</a:t>
            </a:r>
            <a:r>
              <a:rPr lang="zh-CN" altLang="en-US" smtClean="0"/>
              <a:t>（优化版本）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JVM</a:t>
            </a:r>
          </a:p>
          <a:p>
            <a:pPr lvl="1"/>
            <a:r>
              <a:rPr lang="zh-CN" altLang="en-US" smtClean="0"/>
              <a:t>内存管理</a:t>
            </a:r>
            <a:endParaRPr lang="en-US" altLang="zh-CN" smtClean="0"/>
          </a:p>
          <a:p>
            <a:pPr lvl="2"/>
            <a:r>
              <a:rPr lang="en-US" altLang="zh-CN" smtClean="0"/>
              <a:t>Parallel GC</a:t>
            </a:r>
          </a:p>
          <a:p>
            <a:pPr lvl="3"/>
            <a:r>
              <a:rPr lang="zh-CN" altLang="en-US" smtClean="0"/>
              <a:t>相关参数</a:t>
            </a:r>
            <a:endParaRPr lang="en-US" altLang="zh-CN" smtClean="0"/>
          </a:p>
          <a:p>
            <a:pPr lvl="4"/>
            <a:r>
              <a:rPr lang="en-US" altLang="zh-CN" smtClean="0"/>
              <a:t>-XX:SurvivorRatio</a:t>
            </a:r>
            <a:r>
              <a:rPr lang="zh-CN" altLang="en-US" smtClean="0"/>
              <a:t>（默认无效），原因是</a:t>
            </a:r>
            <a:r>
              <a:rPr lang="en-US" altLang="zh-CN" smtClean="0"/>
              <a:t>...</a:t>
            </a:r>
          </a:p>
          <a:p>
            <a:pPr lvl="4"/>
            <a:r>
              <a:rPr lang="en-US" altLang="zh-CN" smtClean="0"/>
              <a:t>-XX:MaxTenuringThreshold</a:t>
            </a:r>
            <a:r>
              <a:rPr lang="zh-CN" altLang="en-US" smtClean="0"/>
              <a:t> （默认无效），原因同上；</a:t>
            </a:r>
            <a:endParaRPr lang="en-US" altLang="zh-CN" smtClean="0"/>
          </a:p>
          <a:p>
            <a:pPr lvl="4"/>
            <a:r>
              <a:rPr lang="en-US" altLang="zh-CN" smtClean="0"/>
              <a:t>-XX:-UseAdaptiveSizePolicy</a:t>
            </a:r>
          </a:p>
          <a:p>
            <a:pPr lvl="4"/>
            <a:r>
              <a:rPr lang="en-US" altLang="zh-CN" smtClean="0"/>
              <a:t>-XX:ParallelGCThreads</a:t>
            </a:r>
          </a:p>
          <a:p>
            <a:pPr lvl="3"/>
            <a:endParaRPr lang="en-US" altLang="zh-CN" smtClean="0"/>
          </a:p>
          <a:p>
            <a:pPr lvl="3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JVM</a:t>
            </a:r>
          </a:p>
          <a:p>
            <a:pPr lvl="1"/>
            <a:r>
              <a:rPr lang="zh-CN" altLang="en-US" smtClean="0"/>
              <a:t>内存管理</a:t>
            </a:r>
            <a:endParaRPr lang="en-US" altLang="zh-CN" smtClean="0"/>
          </a:p>
          <a:p>
            <a:pPr lvl="2"/>
            <a:r>
              <a:rPr lang="en-US" altLang="zh-CN" smtClean="0"/>
              <a:t>Concurrent GC</a:t>
            </a:r>
          </a:p>
          <a:p>
            <a:pPr lvl="3"/>
            <a:r>
              <a:rPr lang="zh-CN" altLang="en-US" smtClean="0"/>
              <a:t>简称</a:t>
            </a:r>
            <a:r>
              <a:rPr lang="en-US" altLang="zh-CN" smtClean="0"/>
              <a:t>CMS</a:t>
            </a:r>
          </a:p>
          <a:p>
            <a:pPr lvl="4"/>
            <a:r>
              <a:rPr lang="zh-CN" altLang="en-US" smtClean="0"/>
              <a:t>新生代</a:t>
            </a:r>
            <a:r>
              <a:rPr lang="en-US" altLang="zh-CN" smtClean="0"/>
              <a:t>ParNew</a:t>
            </a:r>
            <a:r>
              <a:rPr lang="zh-CN" altLang="en-US" smtClean="0"/>
              <a:t>（</a:t>
            </a:r>
            <a:r>
              <a:rPr lang="en-US" altLang="zh-CN" smtClean="0"/>
              <a:t>Copy</a:t>
            </a:r>
            <a:r>
              <a:rPr lang="zh-CN" altLang="en-US" smtClean="0"/>
              <a:t>算法），旧生代</a:t>
            </a:r>
            <a:r>
              <a:rPr lang="en-US" altLang="zh-CN" smtClean="0"/>
              <a:t>CMS</a:t>
            </a:r>
            <a:r>
              <a:rPr lang="zh-CN" altLang="en-US" smtClean="0"/>
              <a:t>（采用</a:t>
            </a:r>
            <a:r>
              <a:rPr lang="en-US" altLang="zh-CN" smtClean="0"/>
              <a:t>Mark-Sweep</a:t>
            </a:r>
            <a:r>
              <a:rPr lang="zh-CN" altLang="en-US" smtClean="0"/>
              <a:t>算法），</a:t>
            </a:r>
            <a:r>
              <a:rPr lang="en-US" altLang="zh-CN" smtClean="0"/>
              <a:t>Full</a:t>
            </a:r>
            <a:r>
              <a:rPr lang="zh-CN" altLang="en-US" smtClean="0"/>
              <a:t>采用</a:t>
            </a:r>
            <a:r>
              <a:rPr lang="en-US" altLang="zh-CN" smtClean="0"/>
              <a:t>Serial</a:t>
            </a:r>
          </a:p>
          <a:p>
            <a:pPr lvl="3"/>
            <a:r>
              <a:rPr lang="en-US" altLang="zh-CN" smtClean="0"/>
              <a:t>Mostly Concurrent</a:t>
            </a:r>
          </a:p>
          <a:p>
            <a:pPr lvl="4"/>
            <a:r>
              <a:rPr lang="zh-CN" altLang="en-US" smtClean="0"/>
              <a:t>分为</a:t>
            </a:r>
            <a:r>
              <a:rPr lang="en-US" altLang="zh-CN" smtClean="0"/>
              <a:t>CMS-initial-Mark</a:t>
            </a:r>
            <a:r>
              <a:rPr lang="zh-CN" altLang="en-US" smtClean="0"/>
              <a:t>、</a:t>
            </a:r>
            <a:r>
              <a:rPr lang="en-US" altLang="zh-CN" smtClean="0"/>
              <a:t>CMS-concurrent-mark</a:t>
            </a:r>
            <a:r>
              <a:rPr lang="zh-CN" altLang="en-US" smtClean="0"/>
              <a:t>、</a:t>
            </a:r>
            <a:r>
              <a:rPr lang="en-US" altLang="zh-CN" smtClean="0"/>
              <a:t>CMS-concurrent-preclean</a:t>
            </a:r>
            <a:r>
              <a:rPr lang="zh-CN" altLang="en-US" smtClean="0"/>
              <a:t>、</a:t>
            </a:r>
            <a:r>
              <a:rPr lang="en-US" altLang="zh-CN" smtClean="0"/>
              <a:t>CMS-remark</a:t>
            </a:r>
            <a:r>
              <a:rPr lang="zh-CN" altLang="en-US" smtClean="0"/>
              <a:t>、</a:t>
            </a:r>
            <a:r>
              <a:rPr lang="en-US" altLang="zh-CN" smtClean="0"/>
              <a:t>CMS-concurrent-sweep</a:t>
            </a:r>
            <a:r>
              <a:rPr lang="zh-CN" altLang="en-US" smtClean="0"/>
              <a:t>、</a:t>
            </a:r>
            <a:r>
              <a:rPr lang="en-US" altLang="zh-CN" smtClean="0"/>
              <a:t>CMS-concurrent-reset</a:t>
            </a:r>
          </a:p>
          <a:p>
            <a:pPr lvl="4"/>
            <a:r>
              <a:rPr lang="zh-CN" altLang="en-US" smtClean="0"/>
              <a:t>其中</a:t>
            </a:r>
            <a:r>
              <a:rPr lang="en-US" altLang="zh-CN" smtClean="0"/>
              <a:t>CMS-initial-Mark</a:t>
            </a:r>
            <a:r>
              <a:rPr lang="zh-CN" altLang="en-US" smtClean="0"/>
              <a:t>、</a:t>
            </a:r>
            <a:r>
              <a:rPr lang="en-US" altLang="zh-CN" smtClean="0"/>
              <a:t>CMS-remark</a:t>
            </a:r>
            <a:r>
              <a:rPr lang="zh-CN" altLang="en-US" smtClean="0"/>
              <a:t>为</a:t>
            </a:r>
            <a:r>
              <a:rPr lang="en-US" altLang="zh-CN" smtClean="0"/>
              <a:t>STW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3"/>
            <a:r>
              <a:rPr lang="en-US" altLang="zh-CN" smtClean="0"/>
              <a:t>-XX:+UseConcMarkSweepGC</a:t>
            </a:r>
          </a:p>
          <a:p>
            <a:pPr lvl="3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JVM</a:t>
            </a:r>
          </a:p>
          <a:p>
            <a:pPr lvl="1"/>
            <a:r>
              <a:rPr lang="zh-CN" altLang="en-US" smtClean="0"/>
              <a:t>内存管理</a:t>
            </a:r>
            <a:endParaRPr lang="en-US" altLang="zh-CN" smtClean="0"/>
          </a:p>
          <a:p>
            <a:pPr lvl="2"/>
            <a:r>
              <a:rPr lang="en-US" altLang="zh-CN" smtClean="0"/>
              <a:t>Concurrent GC</a:t>
            </a:r>
          </a:p>
          <a:p>
            <a:pPr lvl="3"/>
            <a:r>
              <a:rPr lang="zh-CN" altLang="en-US" smtClean="0"/>
              <a:t>相关参数</a:t>
            </a:r>
            <a:endParaRPr lang="en-US" altLang="zh-CN" smtClean="0"/>
          </a:p>
          <a:p>
            <a:pPr lvl="4"/>
            <a:r>
              <a:rPr lang="en-US" altLang="zh-CN" smtClean="0"/>
              <a:t>-XX:SurvivorRatio</a:t>
            </a:r>
          </a:p>
          <a:p>
            <a:pPr lvl="4"/>
            <a:r>
              <a:rPr lang="en-US" altLang="zh-CN" smtClean="0"/>
              <a:t>-XX:MaxTenuringThreshold</a:t>
            </a:r>
          </a:p>
          <a:p>
            <a:pPr lvl="4"/>
            <a:r>
              <a:rPr lang="en-US" altLang="zh-CN" smtClean="0"/>
              <a:t>-XX:CMSInitiatingOccupancyFraction</a:t>
            </a:r>
          </a:p>
          <a:p>
            <a:pPr lvl="4"/>
            <a:r>
              <a:rPr lang="en-US" altLang="zh-CN" smtClean="0"/>
              <a:t>-XX:CMSInitiatingPermOccupancyFraction</a:t>
            </a:r>
          </a:p>
          <a:p>
            <a:pPr lvl="4"/>
            <a:r>
              <a:rPr lang="en-US" altLang="zh-CN" smtClean="0"/>
              <a:t>-XX:+UseCMSInitiatingOccupancyOnly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通用技能</a:t>
            </a:r>
            <a:endParaRPr lang="en-US" altLang="zh-CN" smtClean="0"/>
          </a:p>
          <a:p>
            <a:pPr lvl="1"/>
            <a:r>
              <a:rPr lang="zh-CN" altLang="en-US" smtClean="0"/>
              <a:t>算法</a:t>
            </a:r>
            <a:endParaRPr lang="en-US" altLang="zh-CN" smtClean="0"/>
          </a:p>
          <a:p>
            <a:pPr lvl="1"/>
            <a:r>
              <a:rPr lang="zh-CN" altLang="en-US" smtClean="0"/>
              <a:t>数据结构</a:t>
            </a:r>
            <a:endParaRPr lang="en-US" altLang="zh-CN" smtClean="0"/>
          </a:p>
          <a:p>
            <a:r>
              <a:rPr lang="zh-CN" altLang="en-US" smtClean="0"/>
              <a:t>语言相关</a:t>
            </a:r>
            <a:endParaRPr lang="en-US" altLang="zh-CN" smtClean="0"/>
          </a:p>
          <a:p>
            <a:pPr lvl="1"/>
            <a:r>
              <a:rPr lang="zh-CN" altLang="en-US" smtClean="0"/>
              <a:t>并发</a:t>
            </a:r>
            <a:endParaRPr lang="en-US" altLang="zh-CN" smtClean="0"/>
          </a:p>
          <a:p>
            <a:pPr lvl="1"/>
            <a:r>
              <a:rPr lang="zh-CN" altLang="en-US" smtClean="0"/>
              <a:t>通信</a:t>
            </a:r>
            <a:endParaRPr lang="en-US" altLang="zh-CN" smtClean="0"/>
          </a:p>
          <a:p>
            <a:pPr lvl="1"/>
            <a:r>
              <a:rPr lang="en-US" altLang="zh-CN" smtClean="0"/>
              <a:t>JVM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JVM</a:t>
            </a:r>
          </a:p>
          <a:p>
            <a:pPr lvl="1"/>
            <a:r>
              <a:rPr lang="zh-CN" altLang="en-US" smtClean="0"/>
              <a:t>内存管理</a:t>
            </a:r>
            <a:endParaRPr lang="en-US" altLang="zh-CN" smtClean="0"/>
          </a:p>
          <a:p>
            <a:pPr lvl="2"/>
            <a:r>
              <a:rPr lang="en-US" altLang="zh-CN" smtClean="0"/>
              <a:t>G1GC	</a:t>
            </a:r>
          </a:p>
          <a:p>
            <a:pPr lvl="3"/>
            <a:r>
              <a:rPr lang="en-US" altLang="zh-CN" smtClean="0"/>
              <a:t>6u23</a:t>
            </a:r>
            <a:r>
              <a:rPr lang="zh-CN" altLang="en-US" smtClean="0"/>
              <a:t>以后支持，不过目前还不成熟</a:t>
            </a:r>
            <a:r>
              <a:rPr lang="en-US" altLang="zh-CN" smtClean="0"/>
              <a:t>...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JVM</a:t>
            </a:r>
          </a:p>
          <a:p>
            <a:pPr lvl="1"/>
            <a:r>
              <a:rPr lang="zh-CN" altLang="en-US" smtClean="0"/>
              <a:t>内存管理</a:t>
            </a:r>
            <a:endParaRPr lang="en-US" altLang="zh-CN" smtClean="0"/>
          </a:p>
          <a:p>
            <a:pPr lvl="2"/>
            <a:r>
              <a:rPr lang="en-US" altLang="zh-CN" smtClean="0"/>
              <a:t>java.lang.OutOfMemoryError: {reason}</a:t>
            </a:r>
          </a:p>
          <a:p>
            <a:pPr lvl="3"/>
            <a:r>
              <a:rPr lang="en-US" altLang="zh-CN" smtClean="0"/>
              <a:t>GC overhead limit exceeded</a:t>
            </a:r>
          </a:p>
          <a:p>
            <a:pPr lvl="3"/>
            <a:r>
              <a:rPr lang="en-US" altLang="zh-CN" smtClean="0"/>
              <a:t>Java Heap Space</a:t>
            </a:r>
          </a:p>
          <a:p>
            <a:pPr lvl="3"/>
            <a:r>
              <a:rPr lang="en-US" altLang="zh-CN" smtClean="0"/>
              <a:t>Unable to create new native thread</a:t>
            </a:r>
          </a:p>
          <a:p>
            <a:pPr lvl="3"/>
            <a:r>
              <a:rPr lang="en-US" altLang="zh-CN" smtClean="0"/>
              <a:t>PermGen Space</a:t>
            </a:r>
          </a:p>
          <a:p>
            <a:pPr lvl="3"/>
            <a:r>
              <a:rPr lang="en-US" altLang="zh-CN" smtClean="0"/>
              <a:t>Direct buffer memory</a:t>
            </a:r>
          </a:p>
          <a:p>
            <a:pPr lvl="3"/>
            <a:r>
              <a:rPr lang="en-US" altLang="zh-CN" smtClean="0"/>
              <a:t>request {} bytes for {}. Out of swap space?</a:t>
            </a:r>
          </a:p>
          <a:p>
            <a:pPr lvl="3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JVM</a:t>
            </a:r>
          </a:p>
          <a:p>
            <a:pPr lvl="1"/>
            <a:r>
              <a:rPr lang="zh-CN" altLang="en-US" smtClean="0"/>
              <a:t>内存管理</a:t>
            </a:r>
            <a:endParaRPr lang="en-US" altLang="zh-CN" smtClean="0"/>
          </a:p>
          <a:p>
            <a:pPr lvl="2"/>
            <a:r>
              <a:rPr lang="zh-CN" altLang="en-US" smtClean="0"/>
              <a:t>工欲善其事，必先利其器</a:t>
            </a:r>
            <a:endParaRPr lang="en-US" altLang="zh-CN" smtClean="0"/>
          </a:p>
          <a:p>
            <a:pPr lvl="3"/>
            <a:r>
              <a:rPr lang="en-US" altLang="zh-CN" smtClean="0"/>
              <a:t>ps</a:t>
            </a:r>
          </a:p>
          <a:p>
            <a:pPr lvl="3"/>
            <a:r>
              <a:rPr lang="en-US" altLang="zh-CN" smtClean="0"/>
              <a:t>-XX:+PrintGCDateStamps –XX:+PrintGCDetails –Xloggc:&lt;gc</a:t>
            </a:r>
            <a:r>
              <a:rPr lang="zh-CN" altLang="en-US" smtClean="0"/>
              <a:t>文件位置</a:t>
            </a:r>
            <a:r>
              <a:rPr lang="en-US" altLang="zh-CN" smtClean="0"/>
              <a:t>&gt; </a:t>
            </a:r>
          </a:p>
          <a:p>
            <a:pPr lvl="3"/>
            <a:r>
              <a:rPr lang="en-US" altLang="zh-CN" smtClean="0"/>
              <a:t>-XX:+PrintFlagsFinal</a:t>
            </a:r>
            <a:r>
              <a:rPr lang="zh-CN" altLang="en-US" smtClean="0"/>
              <a:t>（</a:t>
            </a:r>
            <a:r>
              <a:rPr lang="en-US" altLang="zh-CN" smtClean="0"/>
              <a:t>6u21+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3"/>
            <a:r>
              <a:rPr lang="en-US" altLang="zh-CN" smtClean="0"/>
              <a:t>-XX:+HeapDumpOnOutOfMemoryError</a:t>
            </a:r>
          </a:p>
          <a:p>
            <a:pPr lvl="3"/>
            <a:r>
              <a:rPr lang="en-US" altLang="zh-CN" smtClean="0"/>
              <a:t>jinfo -flag</a:t>
            </a:r>
          </a:p>
          <a:p>
            <a:pPr lvl="3"/>
            <a:r>
              <a:rPr lang="en-US" altLang="zh-CN" smtClean="0"/>
              <a:t>jstat</a:t>
            </a:r>
          </a:p>
          <a:p>
            <a:pPr lvl="3"/>
            <a:r>
              <a:rPr lang="en-US" altLang="zh-CN" smtClean="0"/>
              <a:t>jmap</a:t>
            </a:r>
          </a:p>
          <a:p>
            <a:pPr lvl="3"/>
            <a:r>
              <a:rPr lang="en-US" altLang="zh-CN" smtClean="0">
                <a:hlinkClick r:id="rId2"/>
              </a:rPr>
              <a:t>MAT</a:t>
            </a:r>
            <a:endParaRPr lang="en-US" altLang="zh-CN" smtClean="0"/>
          </a:p>
          <a:p>
            <a:pPr lvl="3"/>
            <a:r>
              <a:rPr lang="en-US" altLang="zh-CN" smtClean="0">
                <a:hlinkClick r:id="rId3"/>
              </a:rPr>
              <a:t>btrace</a:t>
            </a:r>
            <a:endParaRPr lang="en-US" altLang="zh-CN" smtClean="0"/>
          </a:p>
          <a:p>
            <a:pPr lvl="3"/>
            <a:r>
              <a:rPr lang="en-US" altLang="zh-CN" smtClean="0">
                <a:hlinkClick r:id="rId4"/>
              </a:rPr>
              <a:t>google perf-tools</a:t>
            </a:r>
            <a:endParaRPr lang="en-US" altLang="zh-CN" smtClean="0"/>
          </a:p>
          <a:p>
            <a:pPr lvl="3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JVM</a:t>
            </a:r>
          </a:p>
          <a:p>
            <a:pPr lvl="1"/>
            <a:r>
              <a:rPr lang="zh-CN" altLang="en-US" smtClean="0"/>
              <a:t>内存管理</a:t>
            </a:r>
            <a:endParaRPr lang="en-US" altLang="zh-CN" smtClean="0"/>
          </a:p>
          <a:p>
            <a:pPr lvl="2"/>
            <a:r>
              <a:rPr lang="en-US" altLang="zh-CN" smtClean="0"/>
              <a:t>OOM</a:t>
            </a:r>
          </a:p>
          <a:p>
            <a:pPr lvl="3"/>
            <a:r>
              <a:rPr lang="en-US" altLang="zh-CN" smtClean="0"/>
              <a:t>GC overhead limit exceeded || Java Heap Space</a:t>
            </a:r>
          </a:p>
          <a:p>
            <a:pPr lvl="4"/>
            <a:r>
              <a:rPr lang="zh-CN" altLang="en-US" smtClean="0"/>
              <a:t>首先要获取到</a:t>
            </a:r>
            <a:r>
              <a:rPr lang="en-US" altLang="zh-CN" smtClean="0"/>
              <a:t>heap dump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 lvl="5"/>
            <a:r>
              <a:rPr lang="en-US" altLang="zh-CN" smtClean="0"/>
              <a:t>-XX:+HeapDumpOnOutOfMemoryError</a:t>
            </a:r>
          </a:p>
          <a:p>
            <a:pPr lvl="5"/>
            <a:r>
              <a:rPr lang="en-US" altLang="zh-CN" smtClean="0"/>
              <a:t>jmap –dump:file=&lt;&gt;,format=b [pid]</a:t>
            </a:r>
          </a:p>
          <a:p>
            <a:pPr lvl="5"/>
            <a:r>
              <a:rPr lang="en-US" altLang="zh-CN" smtClean="0"/>
              <a:t>from core dump</a:t>
            </a:r>
          </a:p>
          <a:p>
            <a:pPr lvl="4"/>
            <a:r>
              <a:rPr lang="zh-CN" altLang="en-US" smtClean="0"/>
              <a:t>接下去的解决步骤</a:t>
            </a:r>
            <a:endParaRPr lang="en-US" altLang="zh-CN" smtClean="0"/>
          </a:p>
          <a:p>
            <a:pPr lvl="5"/>
            <a:r>
              <a:rPr lang="en-US" altLang="zh-CN" smtClean="0"/>
              <a:t>Cases show</a:t>
            </a:r>
          </a:p>
          <a:p>
            <a:pPr lvl="4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编写高性能</a:t>
            </a:r>
            <a:r>
              <a:rPr lang="en-US" altLang="zh-CN"/>
              <a:t>Java</a:t>
            </a:r>
            <a:r>
              <a:rPr lang="zh-CN" altLang="en-US"/>
              <a:t>代码</a:t>
            </a:r>
            <a:endParaRPr lang="en-US"/>
          </a:p>
        </p:txBody>
      </p:sp>
      <p:pic>
        <p:nvPicPr>
          <p:cNvPr id="4" name="Content Placeholder 3" descr="threadlocaloo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996" b="69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2233879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JVM</a:t>
            </a:r>
          </a:p>
          <a:p>
            <a:pPr lvl="1"/>
            <a:r>
              <a:rPr lang="zh-CN" altLang="en-US" smtClean="0"/>
              <a:t>内存管理</a:t>
            </a:r>
            <a:endParaRPr lang="en-US" altLang="zh-CN" smtClean="0"/>
          </a:p>
          <a:p>
            <a:pPr lvl="2"/>
            <a:r>
              <a:rPr lang="en-US" altLang="zh-CN" smtClean="0"/>
              <a:t>OOM</a:t>
            </a:r>
          </a:p>
          <a:p>
            <a:pPr lvl="3"/>
            <a:r>
              <a:rPr lang="zh-CN" altLang="en-US" smtClean="0"/>
              <a:t>比较难排查的</a:t>
            </a:r>
            <a:r>
              <a:rPr lang="en-US" altLang="zh-CN" smtClean="0"/>
              <a:t>java heap space oom Case...</a:t>
            </a:r>
          </a:p>
          <a:p>
            <a:pPr lvl="4"/>
            <a:r>
              <a:rPr lang="zh-CN" altLang="en-US"/>
              <a:t>两种</a:t>
            </a:r>
            <a:r>
              <a:rPr lang="en-US" altLang="zh-CN"/>
              <a:t>...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JVM</a:t>
            </a:r>
          </a:p>
          <a:p>
            <a:pPr lvl="1"/>
            <a:r>
              <a:rPr lang="zh-CN" altLang="en-US" smtClean="0"/>
              <a:t>内存管理</a:t>
            </a:r>
            <a:endParaRPr lang="en-US" altLang="zh-CN" smtClean="0"/>
          </a:p>
          <a:p>
            <a:pPr lvl="2"/>
            <a:r>
              <a:rPr lang="en-US" altLang="zh-CN" smtClean="0"/>
              <a:t>OOM</a:t>
            </a:r>
          </a:p>
          <a:p>
            <a:pPr lvl="3"/>
            <a:r>
              <a:rPr lang="en-US" altLang="zh-CN" smtClean="0"/>
              <a:t>PermGen Space</a:t>
            </a:r>
          </a:p>
          <a:p>
            <a:pPr lvl="4"/>
            <a:r>
              <a:rPr lang="en-US" altLang="zh-CN" smtClean="0"/>
              <a:t>PermSize</a:t>
            </a:r>
            <a:r>
              <a:rPr lang="zh-CN" altLang="en-US" smtClean="0"/>
              <a:t>小了</a:t>
            </a:r>
            <a:endParaRPr lang="en-US" altLang="zh-CN" smtClean="0"/>
          </a:p>
          <a:p>
            <a:pPr lvl="4"/>
            <a:r>
              <a:rPr lang="en-US" altLang="zh-CN" smtClean="0"/>
              <a:t>ClassLoader</a:t>
            </a:r>
            <a:r>
              <a:rPr lang="zh-CN" altLang="en-US" smtClean="0"/>
              <a:t>使用不当</a:t>
            </a:r>
            <a:endParaRPr lang="en-US" altLang="zh-CN" smtClean="0"/>
          </a:p>
          <a:p>
            <a:pPr lvl="5"/>
            <a:r>
              <a:rPr lang="zh-CN" altLang="en-US" smtClean="0"/>
              <a:t>经典的</a:t>
            </a:r>
            <a:r>
              <a:rPr lang="en-US" altLang="zh-CN" smtClean="0"/>
              <a:t>Groovy Case</a:t>
            </a:r>
          </a:p>
          <a:p>
            <a:pPr lvl="4"/>
            <a:r>
              <a:rPr lang="zh-CN" altLang="en-US" smtClean="0"/>
              <a:t>排查方法</a:t>
            </a:r>
            <a:endParaRPr lang="en-US" altLang="zh-CN" smtClean="0"/>
          </a:p>
          <a:p>
            <a:pPr lvl="5"/>
            <a:r>
              <a:rPr lang="en-US" altLang="zh-CN" smtClean="0"/>
              <a:t>-XX:+TraceClassLoading</a:t>
            </a:r>
          </a:p>
          <a:p>
            <a:pPr lvl="5"/>
            <a:r>
              <a:rPr lang="en-US" altLang="zh-CN" smtClean="0"/>
              <a:t>btrace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JVM</a:t>
            </a:r>
          </a:p>
          <a:p>
            <a:pPr lvl="1"/>
            <a:r>
              <a:rPr lang="zh-CN" altLang="en-US" smtClean="0"/>
              <a:t>内存管理</a:t>
            </a:r>
            <a:endParaRPr lang="en-US" altLang="zh-CN" smtClean="0"/>
          </a:p>
          <a:p>
            <a:pPr lvl="2"/>
            <a:r>
              <a:rPr lang="en-US" altLang="zh-CN" smtClean="0"/>
              <a:t>OOM</a:t>
            </a:r>
          </a:p>
          <a:p>
            <a:pPr lvl="3"/>
            <a:r>
              <a:rPr lang="en-US" altLang="zh-CN" smtClean="0"/>
              <a:t>Direct buffer memory</a:t>
            </a:r>
          </a:p>
          <a:p>
            <a:pPr lvl="4"/>
            <a:r>
              <a:rPr lang="en-US" altLang="zh-CN" smtClean="0"/>
              <a:t>-XX:MaxDirectMemorySize</a:t>
            </a:r>
          </a:p>
          <a:p>
            <a:pPr lvl="4"/>
            <a:r>
              <a:rPr lang="zh-CN" altLang="en-US" smtClean="0"/>
              <a:t>只有</a:t>
            </a:r>
            <a:r>
              <a:rPr lang="en-US" altLang="zh-CN" smtClean="0"/>
              <a:t>ByteBuffer.allocateDirect</a:t>
            </a:r>
            <a:r>
              <a:rPr lang="zh-CN" altLang="en-US" smtClean="0"/>
              <a:t>这里有可能抛出</a:t>
            </a:r>
            <a:endParaRPr lang="en-US" altLang="zh-CN" smtClean="0"/>
          </a:p>
          <a:p>
            <a:pPr lvl="5"/>
            <a:r>
              <a:rPr lang="zh-CN" altLang="en-US" smtClean="0"/>
              <a:t>排查起来不会太复杂</a:t>
            </a:r>
            <a:endParaRPr lang="en-US" altLang="zh-CN" smtClean="0"/>
          </a:p>
          <a:p>
            <a:pPr lvl="5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JVM</a:t>
            </a:r>
          </a:p>
          <a:p>
            <a:pPr lvl="1"/>
            <a:r>
              <a:rPr lang="zh-CN" altLang="en-US" smtClean="0"/>
              <a:t>内存管理</a:t>
            </a:r>
            <a:endParaRPr lang="en-US" altLang="zh-CN" smtClean="0"/>
          </a:p>
          <a:p>
            <a:pPr lvl="2"/>
            <a:r>
              <a:rPr lang="en-US" altLang="zh-CN" smtClean="0"/>
              <a:t>OOM</a:t>
            </a:r>
          </a:p>
          <a:p>
            <a:pPr lvl="3"/>
            <a:r>
              <a:rPr lang="en-US" altLang="zh-CN" smtClean="0"/>
              <a:t>request {} bytes for {}. Out of swap space?</a:t>
            </a:r>
          </a:p>
          <a:p>
            <a:pPr lvl="4"/>
            <a:r>
              <a:rPr lang="zh-CN" altLang="en-US" smtClean="0"/>
              <a:t>只有</a:t>
            </a:r>
            <a:r>
              <a:rPr lang="en-US" altLang="zh-CN" smtClean="0"/>
              <a:t>Java crash</a:t>
            </a:r>
            <a:r>
              <a:rPr lang="zh-CN" altLang="en-US" smtClean="0"/>
              <a:t>才会看到：</a:t>
            </a:r>
            <a:r>
              <a:rPr lang="en-US" altLang="zh-CN" smtClean="0"/>
              <a:t>hs_err_pid[$pid].log</a:t>
            </a:r>
          </a:p>
          <a:p>
            <a:pPr lvl="4"/>
            <a:r>
              <a:rPr lang="zh-CN" altLang="en-US" smtClean="0"/>
              <a:t>原因可能是</a:t>
            </a:r>
            <a:endParaRPr lang="en-US" altLang="zh-CN" smtClean="0"/>
          </a:p>
          <a:p>
            <a:pPr lvl="5"/>
            <a:r>
              <a:rPr lang="zh-CN" altLang="en-US" smtClean="0"/>
              <a:t>地址空间不够用</a:t>
            </a:r>
            <a:endParaRPr lang="en-US" altLang="zh-CN" smtClean="0"/>
          </a:p>
          <a:p>
            <a:pPr lvl="6"/>
            <a:r>
              <a:rPr lang="en-US" altLang="zh-CN" smtClean="0"/>
              <a:t>32 bit</a:t>
            </a:r>
          </a:p>
          <a:p>
            <a:pPr lvl="5"/>
            <a:r>
              <a:rPr lang="en-US" altLang="zh-CN" smtClean="0"/>
              <a:t>C Heap</a:t>
            </a:r>
            <a:r>
              <a:rPr lang="zh-CN" altLang="en-US" smtClean="0"/>
              <a:t>内存泄露</a:t>
            </a:r>
            <a:endParaRPr lang="en-US" altLang="zh-CN" smtClean="0"/>
          </a:p>
          <a:p>
            <a:pPr lvl="6"/>
            <a:r>
              <a:rPr lang="en-US" altLang="zh-CN" smtClean="0"/>
              <a:t>google perf-tools</a:t>
            </a:r>
          </a:p>
          <a:p>
            <a:pPr lvl="7"/>
            <a:r>
              <a:rPr lang="zh-CN" altLang="en-US" smtClean="0"/>
              <a:t>经典的</a:t>
            </a:r>
            <a:r>
              <a:rPr lang="en-US" altLang="zh-CN" smtClean="0"/>
              <a:t>Inflater/Deflater Case</a:t>
            </a:r>
          </a:p>
          <a:p>
            <a:pPr lvl="7"/>
            <a:r>
              <a:rPr lang="en-US" altLang="zh-CN" smtClean="0"/>
              <a:t>Direct ByteBuffer Case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JVM</a:t>
            </a:r>
          </a:p>
          <a:p>
            <a:pPr lvl="1"/>
            <a:r>
              <a:rPr lang="zh-CN" altLang="en-US" smtClean="0"/>
              <a:t>内存管理</a:t>
            </a:r>
            <a:endParaRPr lang="en-US" altLang="zh-CN" smtClean="0"/>
          </a:p>
          <a:p>
            <a:pPr lvl="2"/>
            <a:r>
              <a:rPr lang="en-US" altLang="zh-CN" smtClean="0"/>
              <a:t>GC</a:t>
            </a:r>
            <a:r>
              <a:rPr lang="zh-CN" altLang="en-US" smtClean="0"/>
              <a:t>调优</a:t>
            </a:r>
            <a:endParaRPr lang="en-US" altLang="zh-CN" smtClean="0"/>
          </a:p>
          <a:p>
            <a:pPr lvl="3"/>
            <a:r>
              <a:rPr lang="zh-CN" altLang="en-US" smtClean="0"/>
              <a:t>到底什么算</a:t>
            </a:r>
            <a:r>
              <a:rPr lang="en-US" altLang="zh-CN" smtClean="0"/>
              <a:t>GC</a:t>
            </a:r>
            <a:r>
              <a:rPr lang="zh-CN" altLang="en-US" smtClean="0"/>
              <a:t>频繁？</a:t>
            </a:r>
            <a:endParaRPr lang="en-US" altLang="zh-CN" smtClean="0"/>
          </a:p>
          <a:p>
            <a:pPr lvl="3"/>
            <a:r>
              <a:rPr lang="zh-CN" altLang="en-US" smtClean="0"/>
              <a:t>怎么选择</a:t>
            </a:r>
            <a:r>
              <a:rPr lang="en-US" altLang="zh-CN" smtClean="0"/>
              <a:t>GC</a:t>
            </a:r>
            <a:r>
              <a:rPr lang="zh-CN" altLang="en-US" smtClean="0"/>
              <a:t>？</a:t>
            </a:r>
            <a:endParaRPr lang="en-US" altLang="zh-CN" smtClean="0"/>
          </a:p>
          <a:p>
            <a:pPr lvl="4"/>
            <a:r>
              <a:rPr lang="zh-CN" altLang="en-US" smtClean="0"/>
              <a:t>为什么</a:t>
            </a:r>
            <a:r>
              <a:rPr lang="en-US" altLang="zh-CN" smtClean="0"/>
              <a:t>heap size&lt;=3G</a:t>
            </a:r>
            <a:r>
              <a:rPr lang="zh-CN" altLang="en-US" smtClean="0"/>
              <a:t>下不建议采用</a:t>
            </a:r>
            <a:r>
              <a:rPr lang="en-US" altLang="zh-CN" smtClean="0"/>
              <a:t>CMS GC</a:t>
            </a:r>
            <a:r>
              <a:rPr lang="zh-CN" altLang="en-US" smtClean="0"/>
              <a:t>？</a:t>
            </a:r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并发</a:t>
            </a:r>
            <a:endParaRPr lang="en-US" altLang="zh-CN" smtClean="0"/>
          </a:p>
          <a:p>
            <a:pPr lvl="1"/>
            <a:r>
              <a:rPr lang="zh-CN" altLang="en-US" smtClean="0"/>
              <a:t>线程</a:t>
            </a:r>
            <a:endParaRPr lang="en-US" altLang="zh-CN" smtClean="0"/>
          </a:p>
          <a:p>
            <a:pPr lvl="2"/>
            <a:r>
              <a:rPr lang="zh-CN" altLang="en-US" smtClean="0"/>
              <a:t>创建一个线程到底耗多少内存呢？</a:t>
            </a:r>
            <a:endParaRPr lang="en-US" altLang="zh-CN" smtClean="0"/>
          </a:p>
          <a:p>
            <a:pPr lvl="2"/>
            <a:r>
              <a:rPr lang="zh-CN" altLang="en-US" smtClean="0"/>
              <a:t>一台机器上到底能创建多少个线程呢？</a:t>
            </a:r>
            <a:endParaRPr lang="en-US" altLang="zh-CN" smtClean="0"/>
          </a:p>
          <a:p>
            <a:pPr lvl="3"/>
            <a:r>
              <a:rPr lang="zh-CN" altLang="en-US" smtClean="0"/>
              <a:t>常见错误：</a:t>
            </a:r>
            <a:r>
              <a:rPr lang="en-US" altLang="zh-CN" smtClean="0"/>
              <a:t>Unable to create new native thread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JVM</a:t>
            </a:r>
          </a:p>
          <a:p>
            <a:pPr lvl="1"/>
            <a:r>
              <a:rPr lang="zh-CN" altLang="en-US" smtClean="0"/>
              <a:t>内存管理</a:t>
            </a:r>
            <a:endParaRPr lang="en-US" altLang="zh-CN" smtClean="0"/>
          </a:p>
          <a:p>
            <a:pPr lvl="2"/>
            <a:r>
              <a:rPr lang="en-US" altLang="zh-CN" smtClean="0"/>
              <a:t>GC</a:t>
            </a:r>
            <a:r>
              <a:rPr lang="zh-CN" altLang="en-US" smtClean="0"/>
              <a:t>调优</a:t>
            </a:r>
            <a:r>
              <a:rPr lang="en-US" altLang="zh-CN" smtClean="0"/>
              <a:t>Cases</a:t>
            </a:r>
          </a:p>
          <a:p>
            <a:pPr lvl="3"/>
            <a:r>
              <a:rPr lang="zh-CN" altLang="en-US" smtClean="0"/>
              <a:t>通常是明显的</a:t>
            </a:r>
            <a:r>
              <a:rPr lang="en-US" altLang="zh-CN" smtClean="0"/>
              <a:t>GC</a:t>
            </a:r>
            <a:r>
              <a:rPr lang="zh-CN" altLang="en-US" smtClean="0"/>
              <a:t>参数问题</a:t>
            </a:r>
            <a:endParaRPr lang="en-US" altLang="zh-CN" smtClean="0"/>
          </a:p>
          <a:p>
            <a:pPr lvl="4"/>
            <a:r>
              <a:rPr lang="en-US" altLang="zh-CN" smtClean="0"/>
              <a:t>CMS GC </a:t>
            </a:r>
          </a:p>
          <a:p>
            <a:pPr lvl="5"/>
            <a:r>
              <a:rPr lang="zh-CN" altLang="en-US" smtClean="0"/>
              <a:t>触发比率设置不合理导致</a:t>
            </a:r>
            <a:r>
              <a:rPr lang="en-US" altLang="zh-CN" smtClean="0"/>
              <a:t>CMS GC</a:t>
            </a:r>
            <a:r>
              <a:rPr lang="zh-CN" altLang="en-US" smtClean="0"/>
              <a:t>频繁的</a:t>
            </a:r>
            <a:r>
              <a:rPr lang="en-US" altLang="zh-CN" smtClean="0"/>
              <a:t>case</a:t>
            </a:r>
          </a:p>
          <a:p>
            <a:pPr lvl="5"/>
            <a:r>
              <a:rPr lang="en-US" altLang="zh-CN" smtClean="0"/>
              <a:t>-Xmn</a:t>
            </a:r>
            <a:r>
              <a:rPr lang="zh-CN" altLang="en-US" smtClean="0"/>
              <a:t>设置不合理导致</a:t>
            </a:r>
            <a:r>
              <a:rPr lang="en-US" altLang="zh-CN" smtClean="0"/>
              <a:t>CMS-remark</a:t>
            </a:r>
            <a:r>
              <a:rPr lang="zh-CN" altLang="en-US" smtClean="0"/>
              <a:t>时间长的</a:t>
            </a:r>
            <a:r>
              <a:rPr lang="en-US" altLang="zh-CN" smtClean="0"/>
              <a:t>case</a:t>
            </a:r>
          </a:p>
          <a:p>
            <a:pPr lvl="5"/>
            <a:r>
              <a:rPr lang="en-US" altLang="zh-CN" smtClean="0"/>
              <a:t>swap case</a:t>
            </a:r>
          </a:p>
          <a:p>
            <a:pPr lvl="5"/>
            <a:r>
              <a:rPr lang="en-US" altLang="zh-CN" smtClean="0"/>
              <a:t>promotion failed cases</a:t>
            </a:r>
          </a:p>
          <a:p>
            <a:pPr lvl="6"/>
            <a:r>
              <a:rPr lang="zh-CN" altLang="en-US" smtClean="0"/>
              <a:t>大对象分配</a:t>
            </a:r>
            <a:endParaRPr lang="en-US" altLang="zh-CN" smtClean="0"/>
          </a:p>
          <a:p>
            <a:pPr lvl="6"/>
            <a:r>
              <a:rPr lang="zh-CN" altLang="en-US" smtClean="0"/>
              <a:t>碎片</a:t>
            </a:r>
            <a:endParaRPr lang="en-US" altLang="zh-CN" smtClean="0"/>
          </a:p>
          <a:p>
            <a:pPr lvl="4"/>
            <a:r>
              <a:rPr lang="en-US" altLang="zh-CN" smtClean="0"/>
              <a:t>Parallel GC</a:t>
            </a:r>
          </a:p>
          <a:p>
            <a:pPr lvl="5"/>
            <a:r>
              <a:rPr lang="en-US" altLang="zh-CN" smtClean="0"/>
              <a:t>Survivior</a:t>
            </a:r>
            <a:r>
              <a:rPr lang="zh-CN" altLang="en-US" smtClean="0"/>
              <a:t>区域大小调整的</a:t>
            </a:r>
            <a:r>
              <a:rPr lang="en-US" altLang="zh-CN" smtClean="0"/>
              <a:t>case</a:t>
            </a:r>
          </a:p>
          <a:p>
            <a:pPr lvl="4"/>
            <a:r>
              <a:rPr lang="zh-CN" altLang="en-US" smtClean="0"/>
              <a:t>悲观策略造成</a:t>
            </a:r>
            <a:r>
              <a:rPr lang="en-US" altLang="zh-CN" smtClean="0"/>
              <a:t>GC</a:t>
            </a:r>
            <a:r>
              <a:rPr lang="zh-CN" altLang="en-US" smtClean="0"/>
              <a:t>频繁的</a:t>
            </a:r>
            <a:r>
              <a:rPr lang="en-US" altLang="zh-CN" smtClean="0"/>
              <a:t>case</a:t>
            </a:r>
          </a:p>
          <a:p>
            <a:pPr lvl="5"/>
            <a:endParaRPr lang="en-US" altLang="zh-CN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JVM</a:t>
            </a:r>
          </a:p>
          <a:p>
            <a:pPr lvl="1"/>
            <a:r>
              <a:rPr lang="zh-CN" altLang="en-US" smtClean="0"/>
              <a:t>内存管理</a:t>
            </a:r>
            <a:endParaRPr lang="en-US" altLang="zh-CN" smtClean="0"/>
          </a:p>
          <a:p>
            <a:pPr lvl="2"/>
            <a:r>
              <a:rPr lang="zh-CN" altLang="en-US" smtClean="0"/>
              <a:t>编写</a:t>
            </a:r>
            <a:r>
              <a:rPr lang="en-US" altLang="zh-CN" smtClean="0"/>
              <a:t>GC</a:t>
            </a:r>
            <a:r>
              <a:rPr lang="zh-CN" altLang="en-US" smtClean="0"/>
              <a:t>友好的代码</a:t>
            </a:r>
            <a:endParaRPr lang="en-US" altLang="zh-CN" smtClean="0"/>
          </a:p>
          <a:p>
            <a:pPr lvl="3"/>
            <a:r>
              <a:rPr lang="zh-CN" altLang="en-US" smtClean="0"/>
              <a:t>限制大小的集合对象；</a:t>
            </a:r>
            <a:endParaRPr lang="en-US" altLang="zh-CN" smtClean="0"/>
          </a:p>
          <a:p>
            <a:pPr lvl="3"/>
            <a:r>
              <a:rPr lang="zh-CN" altLang="en-US" smtClean="0"/>
              <a:t>避免</a:t>
            </a:r>
            <a:r>
              <a:rPr lang="en-US" altLang="zh-CN" smtClean="0"/>
              <a:t>Autobox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3"/>
            <a:r>
              <a:rPr lang="zh-CN" altLang="en-US" smtClean="0"/>
              <a:t>慎用</a:t>
            </a:r>
            <a:r>
              <a:rPr lang="en-US" altLang="zh-CN" smtClean="0"/>
              <a:t>ThreadLocal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3"/>
            <a:r>
              <a:rPr lang="zh-CN" altLang="en-US" smtClean="0"/>
              <a:t>限制提交请求的大小，尤其是批量处理；</a:t>
            </a:r>
            <a:endParaRPr lang="en-US" altLang="zh-CN" smtClean="0"/>
          </a:p>
          <a:p>
            <a:pPr lvl="3"/>
            <a:r>
              <a:rPr lang="zh-CN" altLang="en-US" smtClean="0"/>
              <a:t>限制数据库返回的数据数量；</a:t>
            </a:r>
            <a:endParaRPr lang="en-US" altLang="zh-CN" smtClean="0"/>
          </a:p>
          <a:p>
            <a:pPr lvl="3"/>
            <a:r>
              <a:rPr lang="zh-CN" altLang="en-US" smtClean="0"/>
              <a:t>合理选择数据结构。</a:t>
            </a:r>
            <a:endParaRPr lang="en-US" altLang="zh-CN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类加载问题</a:t>
            </a:r>
            <a:endParaRPr lang="en-US" altLang="zh-CN" smtClean="0"/>
          </a:p>
          <a:p>
            <a:r>
              <a:rPr lang="en-US" altLang="zh-CN" smtClean="0"/>
              <a:t>CPU</a:t>
            </a:r>
            <a:r>
              <a:rPr lang="zh-CN" altLang="en-US" smtClean="0"/>
              <a:t>高</a:t>
            </a:r>
            <a:endParaRPr lang="en-US" altLang="zh-CN" smtClean="0"/>
          </a:p>
          <a:p>
            <a:r>
              <a:rPr lang="zh-CN" altLang="en-US" smtClean="0"/>
              <a:t>内存问题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进程退出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知其因 </a:t>
            </a:r>
            <a:r>
              <a:rPr lang="en-US" altLang="zh-CN" smtClean="0"/>
              <a:t>+ </a:t>
            </a:r>
            <a:r>
              <a:rPr lang="zh-CN" altLang="en-US" smtClean="0"/>
              <a:t>经验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类加载问题</a:t>
            </a:r>
            <a:endParaRPr lang="en-US" altLang="zh-CN" smtClean="0"/>
          </a:p>
          <a:p>
            <a:pPr lvl="1"/>
            <a:r>
              <a:rPr lang="en-US" altLang="zh-CN" smtClean="0"/>
              <a:t>ClassNotFoundException</a:t>
            </a:r>
          </a:p>
          <a:p>
            <a:pPr lvl="1"/>
            <a:r>
              <a:rPr lang="en-US" altLang="zh-CN" smtClean="0"/>
              <a:t>NoClassDefFoundError</a:t>
            </a:r>
          </a:p>
          <a:p>
            <a:pPr lvl="1"/>
            <a:r>
              <a:rPr lang="en-US" altLang="zh-CN" smtClean="0"/>
              <a:t>ClassCastException</a:t>
            </a:r>
          </a:p>
          <a:p>
            <a:pPr lvl="1"/>
            <a:r>
              <a:rPr lang="zh-CN" altLang="en-US" smtClean="0"/>
              <a:t>一个集群里有部分</a:t>
            </a:r>
            <a:r>
              <a:rPr lang="en-US" altLang="zh-CN" smtClean="0"/>
              <a:t>node</a:t>
            </a:r>
            <a:r>
              <a:rPr lang="zh-CN" altLang="en-US" smtClean="0"/>
              <a:t>成功、部分</a:t>
            </a:r>
            <a:r>
              <a:rPr lang="en-US" altLang="zh-CN" smtClean="0"/>
              <a:t>node</a:t>
            </a:r>
            <a:r>
              <a:rPr lang="zh-CN" altLang="en-US" smtClean="0"/>
              <a:t>失败的</a:t>
            </a:r>
            <a:r>
              <a:rPr lang="en-US" altLang="zh-CN" smtClean="0"/>
              <a:t>case</a:t>
            </a:r>
          </a:p>
          <a:p>
            <a:pPr lvl="2"/>
            <a:r>
              <a:rPr lang="en-US" altLang="zh-CN" smtClean="0"/>
              <a:t>Java</a:t>
            </a:r>
            <a:r>
              <a:rPr lang="zh-CN" altLang="en-US" smtClean="0"/>
              <a:t>应用在</a:t>
            </a:r>
            <a:r>
              <a:rPr lang="en-US" altLang="zh-CN" smtClean="0"/>
              <a:t>linux</a:t>
            </a:r>
            <a:r>
              <a:rPr lang="zh-CN" altLang="en-US" smtClean="0"/>
              <a:t>环境下的常见问题</a:t>
            </a:r>
            <a:r>
              <a:rPr lang="en-US" altLang="zh-CN" smtClean="0"/>
              <a:t>...</a:t>
            </a:r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重要工具</a:t>
            </a:r>
            <a:endParaRPr lang="en-US" altLang="zh-CN" smtClean="0"/>
          </a:p>
          <a:p>
            <a:pPr lvl="2"/>
            <a:r>
              <a:rPr lang="en-US" altLang="zh-CN" smtClean="0"/>
              <a:t>-XX:+TraceClassLoading</a:t>
            </a:r>
          </a:p>
          <a:p>
            <a:pPr lvl="2"/>
            <a:r>
              <a:rPr lang="zh-CN" altLang="en-US" smtClean="0"/>
              <a:t>上面参数不</a:t>
            </a:r>
            <a:r>
              <a:rPr lang="en-US" altLang="zh-CN" smtClean="0"/>
              <a:t>work</a:t>
            </a:r>
            <a:r>
              <a:rPr lang="zh-CN" altLang="en-US" smtClean="0"/>
              <a:t>的时候</a:t>
            </a:r>
            <a:r>
              <a:rPr lang="en-US" altLang="zh-CN" smtClean="0"/>
              <a:t>btrace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en-US" altLang="zh-CN" smtClean="0"/>
              <a:t>us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2"/>
            <a:r>
              <a:rPr lang="zh-CN" altLang="en-US" smtClean="0"/>
              <a:t>特殊字符串引起的系统</a:t>
            </a:r>
            <a:r>
              <a:rPr lang="en-US" altLang="zh-CN" smtClean="0"/>
              <a:t>us</a:t>
            </a:r>
            <a:r>
              <a:rPr lang="zh-CN" altLang="en-US" smtClean="0"/>
              <a:t>高的</a:t>
            </a:r>
            <a:r>
              <a:rPr lang="en-US" altLang="zh-CN" smtClean="0"/>
              <a:t>case</a:t>
            </a:r>
          </a:p>
          <a:p>
            <a:pPr lvl="3"/>
            <a:r>
              <a:rPr lang="en-US" altLang="zh-CN" smtClean="0"/>
              <a:t>top –H</a:t>
            </a:r>
          </a:p>
          <a:p>
            <a:pPr lvl="3"/>
            <a:r>
              <a:rPr lang="zh-CN" altLang="en-US" smtClean="0"/>
              <a:t>将看到的</a:t>
            </a:r>
            <a:r>
              <a:rPr lang="en-US" altLang="zh-CN" smtClean="0"/>
              <a:t>pid</a:t>
            </a:r>
            <a:r>
              <a:rPr lang="zh-CN" altLang="en-US" smtClean="0"/>
              <a:t>做十六进制转化</a:t>
            </a:r>
            <a:endParaRPr lang="en-US" altLang="zh-CN" smtClean="0"/>
          </a:p>
          <a:p>
            <a:pPr lvl="3"/>
            <a:r>
              <a:rPr lang="en-US" altLang="zh-CN" smtClean="0"/>
              <a:t>jstack | grep nid=0x</a:t>
            </a:r>
            <a:r>
              <a:rPr lang="zh-CN" altLang="en-US" smtClean="0"/>
              <a:t>上面的值，即为对应的处理线程</a:t>
            </a:r>
            <a:endParaRPr lang="en-US" altLang="zh-CN" smtClean="0"/>
          </a:p>
          <a:p>
            <a:pPr lvl="3"/>
            <a:r>
              <a:rPr lang="en-US" altLang="zh-CN" smtClean="0"/>
              <a:t>btrace</a:t>
            </a:r>
            <a:r>
              <a:rPr lang="zh-CN" altLang="en-US" smtClean="0"/>
              <a:t>看看有哪些输入的字符串</a:t>
            </a:r>
            <a:endParaRPr lang="en-US" altLang="zh-CN" smtClean="0"/>
          </a:p>
          <a:p>
            <a:pPr lvl="3"/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en-US" altLang="zh-CN" smtClean="0"/>
              <a:t>us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2"/>
            <a:r>
              <a:rPr lang="zh-CN" altLang="en-US" smtClean="0"/>
              <a:t>一行代码引发的杯具</a:t>
            </a:r>
            <a:endParaRPr lang="en-US" altLang="zh-CN" smtClean="0"/>
          </a:p>
          <a:p>
            <a:pPr lvl="2"/>
            <a:r>
              <a:rPr lang="en-US" altLang="zh-CN" smtClean="0"/>
              <a:t>public class CustomException extends Exception{</a:t>
            </a:r>
          </a:p>
          <a:p>
            <a:pPr lvl="2"/>
            <a:r>
              <a:rPr lang="en-US" altLang="zh-CN" smtClean="0"/>
              <a:t>      private Throwable cause;</a:t>
            </a:r>
          </a:p>
          <a:p>
            <a:pPr lvl="2"/>
            <a:r>
              <a:rPr lang="en-US" altLang="zh-CN" smtClean="0"/>
              <a:t>      public Throwable getCause(){</a:t>
            </a:r>
          </a:p>
          <a:p>
            <a:pPr lvl="2"/>
            <a:r>
              <a:rPr lang="en-US" altLang="zh-CN" smtClean="0"/>
              <a:t>            return cause;</a:t>
            </a:r>
          </a:p>
          <a:p>
            <a:pPr lvl="2"/>
            <a:r>
              <a:rPr lang="en-US" altLang="zh-CN" smtClean="0"/>
              <a:t>       }</a:t>
            </a:r>
          </a:p>
          <a:p>
            <a:pPr lvl="2"/>
            <a:r>
              <a:rPr lang="en-US" altLang="zh-CN" smtClean="0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en-US" altLang="zh-CN" smtClean="0"/>
              <a:t>us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2"/>
            <a:r>
              <a:rPr lang="zh-CN" altLang="en-US" smtClean="0"/>
              <a:t>还有可能</a:t>
            </a:r>
            <a:endParaRPr lang="en-US" altLang="zh-CN" smtClean="0"/>
          </a:p>
          <a:p>
            <a:pPr lvl="3"/>
            <a:r>
              <a:rPr lang="en-US" altLang="zh-CN" smtClean="0"/>
              <a:t>top,then 1</a:t>
            </a:r>
            <a:r>
              <a:rPr lang="zh-CN" altLang="en-US" smtClean="0"/>
              <a:t>如看到一直是其中一个</a:t>
            </a:r>
            <a:r>
              <a:rPr lang="en-US" altLang="zh-CN" smtClean="0"/>
              <a:t>cpu</a:t>
            </a:r>
            <a:r>
              <a:rPr lang="zh-CN" altLang="en-US" smtClean="0"/>
              <a:t>高，有可能会是</a:t>
            </a:r>
            <a:r>
              <a:rPr lang="en-US" altLang="zh-CN" smtClean="0"/>
              <a:t>gc</a:t>
            </a:r>
            <a:r>
              <a:rPr lang="zh-CN" altLang="en-US" smtClean="0"/>
              <a:t>问题，看看</a:t>
            </a:r>
            <a:r>
              <a:rPr lang="en-US" altLang="zh-CN" smtClean="0"/>
              <a:t>gc log</a:t>
            </a:r>
          </a:p>
          <a:p>
            <a:pPr lvl="1"/>
            <a:r>
              <a:rPr lang="zh-CN" altLang="en-US" smtClean="0"/>
              <a:t>最麻烦的</a:t>
            </a:r>
            <a:r>
              <a:rPr lang="en-US" altLang="zh-CN" smtClean="0"/>
              <a:t>case</a:t>
            </a:r>
            <a:r>
              <a:rPr lang="zh-CN" altLang="en-US" smtClean="0"/>
              <a:t>是</a:t>
            </a:r>
            <a:r>
              <a:rPr lang="en-US" altLang="zh-CN" smtClean="0"/>
              <a:t>cpu</a:t>
            </a:r>
            <a:r>
              <a:rPr lang="zh-CN" altLang="en-US" smtClean="0"/>
              <a:t>使用比较平均，每个线程耗一些，而且是动态的</a:t>
            </a:r>
            <a:r>
              <a:rPr lang="en-US" altLang="zh-CN" smtClean="0"/>
              <a:t>...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en-US" altLang="zh-CN" smtClean="0"/>
              <a:t>us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2"/>
            <a:r>
              <a:rPr lang="zh-CN" altLang="en-US" smtClean="0"/>
              <a:t>一个诡异的</a:t>
            </a:r>
            <a:r>
              <a:rPr lang="en-US" altLang="zh-CN" smtClean="0"/>
              <a:t>cpu us</a:t>
            </a:r>
            <a:r>
              <a:rPr lang="zh-CN" altLang="en-US" smtClean="0"/>
              <a:t>消耗的</a:t>
            </a:r>
            <a:r>
              <a:rPr lang="en-US" altLang="zh-CN" smtClean="0"/>
              <a:t>case</a:t>
            </a:r>
          </a:p>
          <a:p>
            <a:pPr lvl="2"/>
            <a:endParaRPr lang="en-US" altLang="zh-CN" smtClean="0"/>
          </a:p>
          <a:p>
            <a:pPr lvl="2"/>
            <a:endParaRPr lang="zh-CN" altLang="en-US"/>
          </a:p>
        </p:txBody>
      </p:sp>
      <p:pic>
        <p:nvPicPr>
          <p:cNvPr id="4" name="图片 3" descr="v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028060"/>
            <a:ext cx="5010850" cy="335326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en-US" altLang="zh-CN" smtClean="0"/>
              <a:t>sy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2"/>
            <a:r>
              <a:rPr lang="zh-CN" altLang="en-US" smtClean="0"/>
              <a:t>线程上下文切换会造成</a:t>
            </a:r>
            <a:r>
              <a:rPr lang="en-US" altLang="zh-CN" smtClean="0"/>
              <a:t>sy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3"/>
            <a:r>
              <a:rPr lang="zh-CN" altLang="en-US" smtClean="0"/>
              <a:t>线程多</a:t>
            </a:r>
            <a:endParaRPr lang="en-US" altLang="zh-CN" smtClean="0"/>
          </a:p>
          <a:p>
            <a:pPr lvl="4"/>
            <a:r>
              <a:rPr lang="zh-CN" altLang="en-US" smtClean="0"/>
              <a:t>一个误用</a:t>
            </a:r>
            <a:r>
              <a:rPr lang="en-US" altLang="zh-CN" smtClean="0"/>
              <a:t>netty client</a:t>
            </a:r>
            <a:r>
              <a:rPr lang="zh-CN" altLang="en-US" smtClean="0"/>
              <a:t>造成</a:t>
            </a:r>
            <a:r>
              <a:rPr lang="en-US" altLang="zh-CN" smtClean="0"/>
              <a:t>sy</a:t>
            </a:r>
            <a:r>
              <a:rPr lang="zh-CN" altLang="en-US" smtClean="0"/>
              <a:t>高的</a:t>
            </a:r>
            <a:r>
              <a:rPr lang="en-US" altLang="zh-CN" smtClean="0"/>
              <a:t>case</a:t>
            </a:r>
          </a:p>
          <a:p>
            <a:pPr lvl="3"/>
            <a:r>
              <a:rPr lang="zh-CN" altLang="en-US" smtClean="0"/>
              <a:t>锁竞争激烈</a:t>
            </a:r>
            <a:endParaRPr lang="en-US" altLang="zh-CN" smtClean="0"/>
          </a:p>
          <a:p>
            <a:pPr lvl="3"/>
            <a:r>
              <a:rPr lang="zh-CN" altLang="en-US" smtClean="0"/>
              <a:t>主动的切换</a:t>
            </a:r>
            <a:endParaRPr lang="en-US" altLang="zh-CN" smtClean="0"/>
          </a:p>
          <a:p>
            <a:pPr lvl="4"/>
            <a:r>
              <a:rPr lang="zh-CN" altLang="en-US" smtClean="0"/>
              <a:t>一个</a:t>
            </a:r>
            <a:r>
              <a:rPr lang="en-US" altLang="zh-CN" smtClean="0"/>
              <a:t>Case...</a:t>
            </a:r>
          </a:p>
          <a:p>
            <a:pPr lvl="3"/>
            <a:r>
              <a:rPr lang="en-US" altLang="zh-CN" smtClean="0"/>
              <a:t>linux 2.6.32</a:t>
            </a:r>
            <a:r>
              <a:rPr lang="zh-CN" altLang="en-US" smtClean="0"/>
              <a:t>高精度定时器引发的</a:t>
            </a:r>
            <a:r>
              <a:rPr lang="en-US" altLang="zh-CN" smtClean="0"/>
              <a:t>sy</a:t>
            </a:r>
            <a:r>
              <a:rPr lang="zh-CN" altLang="en-US" smtClean="0"/>
              <a:t>高</a:t>
            </a:r>
            <a:r>
              <a:rPr lang="en-US" altLang="zh-CN" smtClean="0"/>
              <a:t>case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en-US" altLang="zh-CN" smtClean="0"/>
              <a:t>iowait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2"/>
            <a:r>
              <a:rPr lang="zh-CN" altLang="en-US" smtClean="0"/>
              <a:t>一个</a:t>
            </a:r>
            <a:r>
              <a:rPr lang="en-US" altLang="zh-CN" smtClean="0"/>
              <a:t>iowait</a:t>
            </a:r>
            <a:r>
              <a:rPr lang="zh-CN" altLang="en-US" smtClean="0"/>
              <a:t>高的排查</a:t>
            </a:r>
            <a:r>
              <a:rPr lang="en-US" altLang="zh-CN" smtClean="0"/>
              <a:t>case</a:t>
            </a:r>
          </a:p>
          <a:p>
            <a:pPr lvl="3"/>
            <a:r>
              <a:rPr lang="zh-CN" altLang="en-US" smtClean="0"/>
              <a:t>工具</a:t>
            </a:r>
            <a:endParaRPr lang="en-US" altLang="zh-CN" smtClean="0"/>
          </a:p>
          <a:p>
            <a:pPr lvl="3"/>
            <a:r>
              <a:rPr lang="zh-CN" altLang="en-US" smtClean="0"/>
              <a:t>硬件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并发</a:t>
            </a:r>
            <a:endParaRPr lang="en-US" altLang="zh-CN" smtClean="0"/>
          </a:p>
          <a:p>
            <a:pPr lvl="1"/>
            <a:r>
              <a:rPr lang="zh-CN" altLang="en-US" smtClean="0"/>
              <a:t>线程池</a:t>
            </a:r>
            <a:endParaRPr lang="en-US" altLang="zh-CN" smtClean="0"/>
          </a:p>
          <a:p>
            <a:pPr lvl="2"/>
            <a:r>
              <a:rPr lang="en-US" altLang="zh-CN" smtClean="0"/>
              <a:t>Executors.newCachedThreadPool();</a:t>
            </a:r>
          </a:p>
          <a:p>
            <a:pPr lvl="2"/>
            <a:r>
              <a:rPr lang="en-US" altLang="zh-CN" smtClean="0"/>
              <a:t>new ThreadPoolExecutor(10,20,5,TimeUnit.MINUTES,new ArrayBlockingQueue&lt;Runnable&gt;(10));</a:t>
            </a:r>
          </a:p>
          <a:p>
            <a:pPr lvl="1"/>
            <a:r>
              <a:rPr lang="zh-CN" altLang="en-US" smtClean="0"/>
              <a:t>线程池很容易带来的一些“副问题”</a:t>
            </a:r>
            <a:endParaRPr lang="en-US" altLang="zh-CN" smtClean="0"/>
          </a:p>
          <a:p>
            <a:pPr lvl="2"/>
            <a:r>
              <a:rPr lang="en-US" altLang="zh-CN" smtClean="0"/>
              <a:t>ThreadLocal</a:t>
            </a:r>
            <a:r>
              <a:rPr lang="zh-CN" altLang="en-US" smtClean="0"/>
              <a:t>累积</a:t>
            </a:r>
            <a:r>
              <a:rPr lang="en-US" altLang="zh-CN" smtClean="0"/>
              <a:t>...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Java</a:t>
            </a:r>
            <a:r>
              <a:rPr lang="zh-CN" altLang="en-US" smtClean="0"/>
              <a:t>进程退出</a:t>
            </a:r>
            <a:endParaRPr lang="en-US" altLang="zh-CN" smtClean="0"/>
          </a:p>
          <a:p>
            <a:pPr lvl="1"/>
            <a:r>
              <a:rPr lang="zh-CN" altLang="en-US" smtClean="0"/>
              <a:t>原因非常的多</a:t>
            </a:r>
            <a:endParaRPr lang="en-US" altLang="zh-CN" smtClean="0"/>
          </a:p>
          <a:p>
            <a:pPr lvl="1"/>
            <a:r>
              <a:rPr lang="zh-CN" altLang="en-US" smtClean="0"/>
              <a:t>首先要确保</a:t>
            </a:r>
            <a:r>
              <a:rPr lang="en-US" altLang="zh-CN" smtClean="0"/>
              <a:t>core dump</a:t>
            </a:r>
            <a:r>
              <a:rPr lang="zh-CN" altLang="en-US" smtClean="0"/>
              <a:t>已打开</a:t>
            </a:r>
            <a:endParaRPr lang="en-US" altLang="zh-CN" smtClean="0"/>
          </a:p>
          <a:p>
            <a:pPr lvl="1"/>
            <a:r>
              <a:rPr lang="en-US" altLang="zh-CN" smtClean="0"/>
              <a:t>dmesg</a:t>
            </a:r>
          </a:p>
          <a:p>
            <a:pPr lvl="1"/>
            <a:r>
              <a:rPr lang="en-US" altLang="zh-CN" smtClean="0"/>
              <a:t>crash demo</a:t>
            </a:r>
          </a:p>
          <a:p>
            <a:pPr lvl="2"/>
            <a:r>
              <a:rPr lang="en-US" altLang="zh-CN" smtClean="0"/>
              <a:t>jinfo -flag FLSLargestBlockCoalesceProximity &lt;pid&gt;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进程退出</a:t>
            </a:r>
            <a:endParaRPr lang="en-US" altLang="zh-CN" smtClean="0"/>
          </a:p>
          <a:p>
            <a:pPr lvl="1"/>
            <a:r>
              <a:rPr lang="en-US" altLang="zh-CN" smtClean="0"/>
              <a:t>native stack</a:t>
            </a:r>
            <a:r>
              <a:rPr lang="zh-CN" altLang="en-US" smtClean="0"/>
              <a:t>溢出导致</a:t>
            </a:r>
            <a:r>
              <a:rPr lang="en-US" altLang="zh-CN" smtClean="0"/>
              <a:t>java</a:t>
            </a:r>
            <a:r>
              <a:rPr lang="zh-CN" altLang="en-US" smtClean="0"/>
              <a:t>进程退出的</a:t>
            </a:r>
            <a:r>
              <a:rPr lang="en-US" altLang="zh-CN" smtClean="0"/>
              <a:t>case</a:t>
            </a:r>
          </a:p>
          <a:p>
            <a:pPr lvl="1"/>
            <a:r>
              <a:rPr lang="zh-CN" altLang="en-US" smtClean="0"/>
              <a:t>编译不了某些代码导致的</a:t>
            </a:r>
            <a:r>
              <a:rPr lang="en-US" altLang="zh-CN" smtClean="0"/>
              <a:t>Java</a:t>
            </a:r>
            <a:r>
              <a:rPr lang="zh-CN" altLang="en-US" smtClean="0"/>
              <a:t>进程退出的</a:t>
            </a:r>
            <a:r>
              <a:rPr lang="en-US" altLang="zh-CN" smtClean="0"/>
              <a:t>case</a:t>
            </a:r>
          </a:p>
          <a:p>
            <a:pPr lvl="2"/>
            <a:r>
              <a:rPr lang="en-US" altLang="zh-CN"/>
              <a:t>-XX:CompileCommand=exclude,the/package/and/Class,methodName</a:t>
            </a:r>
          </a:p>
          <a:p>
            <a:pPr lvl="1"/>
            <a:r>
              <a:rPr lang="zh-CN" altLang="en-US" smtClean="0"/>
              <a:t>内存问题导致的进程退出的</a:t>
            </a:r>
            <a:r>
              <a:rPr lang="en-US" altLang="zh-CN" smtClean="0"/>
              <a:t>case</a:t>
            </a:r>
          </a:p>
          <a:p>
            <a:pPr lvl="1"/>
            <a:r>
              <a:rPr lang="en-US" altLang="zh-CN" smtClean="0"/>
              <a:t>JVM</a:t>
            </a:r>
            <a:r>
              <a:rPr lang="zh-CN" altLang="en-US" smtClean="0"/>
              <a:t>自身</a:t>
            </a:r>
            <a:r>
              <a:rPr lang="en-US" altLang="zh-CN" smtClean="0"/>
              <a:t>bug</a:t>
            </a:r>
            <a:r>
              <a:rPr lang="zh-CN" altLang="en-US" smtClean="0"/>
              <a:t>导致退出的</a:t>
            </a:r>
            <a:r>
              <a:rPr lang="en-US" altLang="zh-CN" smtClean="0"/>
              <a:t>case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参考资料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hlinkClick r:id="rId2"/>
              </a:rPr>
              <a:t>Java代码的执行</a:t>
            </a:r>
            <a:endParaRPr lang="pl-PL"/>
          </a:p>
          <a:p>
            <a:r>
              <a:rPr lang="zh-CN" altLang="en-US" smtClean="0">
                <a:hlinkClick r:id="rId3"/>
              </a:rPr>
              <a:t>学习</a:t>
            </a:r>
            <a:r>
              <a:rPr lang="en-US" altLang="zh-CN" smtClean="0">
                <a:hlinkClick r:id="rId3"/>
              </a:rPr>
              <a:t>JVM</a:t>
            </a:r>
            <a:r>
              <a:rPr lang="zh-CN" altLang="en-US" smtClean="0">
                <a:hlinkClick r:id="rId3"/>
              </a:rPr>
              <a:t>的</a:t>
            </a:r>
            <a:r>
              <a:rPr lang="en-US" altLang="zh-CN" smtClean="0">
                <a:hlinkClick r:id="rId3"/>
              </a:rPr>
              <a:t>References</a:t>
            </a:r>
            <a:endParaRPr lang="en-US" altLang="zh-CN" smtClean="0"/>
          </a:p>
          <a:p>
            <a:r>
              <a:rPr lang="en-US" altLang="zh-CN" smtClean="0">
                <a:hlinkClick r:id="rId4"/>
              </a:rPr>
              <a:t>Building memory-efficient Java Applications</a:t>
            </a:r>
            <a:endParaRPr lang="en-US" altLang="zh-CN" smtClean="0"/>
          </a:p>
          <a:p>
            <a:r>
              <a:rPr lang="en-US" altLang="zh-CN" smtClean="0">
                <a:hlinkClick r:id="rId5"/>
              </a:rPr>
              <a:t>Achieving Rapid Response Times in Large Online Services</a:t>
            </a:r>
            <a:endParaRPr lang="en-US" altLang="zh-CN" smtClean="0"/>
          </a:p>
          <a:p>
            <a:r>
              <a:rPr lang="en-US" altLang="zh-CN" smtClean="0">
                <a:hlinkClick r:id="rId6"/>
              </a:rPr>
              <a:t>highscalability.com</a:t>
            </a:r>
            <a:endParaRPr lang="en-US" altLang="zh-CN" smtClean="0"/>
          </a:p>
          <a:p>
            <a:r>
              <a:rPr lang="en-US" altLang="zh-CN" smtClean="0">
                <a:hlinkClick r:id="rId7"/>
              </a:rPr>
              <a:t>Research at Google</a:t>
            </a:r>
            <a:endParaRPr lang="en-US" altLang="zh-CN" smtClean="0"/>
          </a:p>
          <a:p>
            <a:r>
              <a:rPr lang="en-US" altLang="zh-CN" smtClean="0">
                <a:hlinkClick r:id="rId8"/>
              </a:rPr>
              <a:t>Facebook Engineering</a:t>
            </a:r>
            <a:endParaRPr lang="en-US" altLang="zh-CN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68284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推荐书籍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mtClean="0"/>
              <a:t>《Java</a:t>
            </a:r>
            <a:r>
              <a:rPr lang="zh-CN" altLang="en-US" smtClean="0"/>
              <a:t>并发编程实战</a:t>
            </a:r>
            <a:r>
              <a:rPr lang="en-US" altLang="zh-CN" smtClean="0"/>
              <a:t>》</a:t>
            </a:r>
          </a:p>
          <a:p>
            <a:r>
              <a:rPr lang="en-US" altLang="zh-CN" smtClean="0"/>
              <a:t>《Programming Concurrency on the JVM》</a:t>
            </a:r>
          </a:p>
          <a:p>
            <a:r>
              <a:rPr lang="en-US" altLang="zh-CN" smtClean="0"/>
              <a:t>《JRockit: The Definitive Guide》</a:t>
            </a:r>
          </a:p>
          <a:p>
            <a:r>
              <a:rPr lang="en-US" altLang="zh-CN" smtClean="0"/>
              <a:t>《The Garbage Collection Handbook》</a:t>
            </a:r>
          </a:p>
          <a:p>
            <a:r>
              <a:rPr lang="en-US" altLang="zh-CN" smtClean="0"/>
              <a:t>《Memory Systems》</a:t>
            </a:r>
          </a:p>
          <a:p>
            <a:r>
              <a:rPr lang="en-US" altLang="zh-CN" smtClean="0"/>
              <a:t>《Fundamental Networking in Java》</a:t>
            </a:r>
          </a:p>
          <a:p>
            <a:r>
              <a:rPr lang="en-US" altLang="zh-CN" smtClean="0"/>
              <a:t>《Pro (IBM) WebSphere Application Server 7 Internals》</a:t>
            </a:r>
          </a:p>
          <a:p>
            <a:r>
              <a:rPr lang="en-US" altLang="zh-CN" smtClean="0"/>
              <a:t>《</a:t>
            </a:r>
            <a:r>
              <a:rPr lang="zh-CN" altLang="en-US" smtClean="0"/>
              <a:t>虚拟机：系统与进程的通用平台</a:t>
            </a:r>
            <a:r>
              <a:rPr lang="en-US" altLang="zh-CN" smtClean="0"/>
              <a:t>》</a:t>
            </a:r>
          </a:p>
          <a:p>
            <a:r>
              <a:rPr lang="en-US" altLang="zh-CN" smtClean="0"/>
              <a:t>《What every programmer should know about memory》</a:t>
            </a:r>
          </a:p>
          <a:p>
            <a:r>
              <a:rPr lang="en-US" altLang="zh-CN" smtClean="0"/>
              <a:t>《Java Performance》</a:t>
            </a:r>
            <a:endParaRPr lang="zh-CN" altLang="en-US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并发</a:t>
            </a:r>
            <a:endParaRPr lang="en-US" altLang="zh-CN" smtClean="0"/>
          </a:p>
          <a:p>
            <a:pPr lvl="1"/>
            <a:r>
              <a:rPr lang="zh-CN" altLang="en-US" smtClean="0"/>
              <a:t>线程之间的交互</a:t>
            </a:r>
            <a:endParaRPr lang="en-US" altLang="zh-CN" smtClean="0"/>
          </a:p>
          <a:p>
            <a:pPr lvl="2"/>
            <a:r>
              <a:rPr lang="en-US" altLang="zh-CN" smtClean="0"/>
              <a:t>wait/notify/notifyAll</a:t>
            </a:r>
          </a:p>
          <a:p>
            <a:pPr lvl="2"/>
            <a:r>
              <a:rPr lang="en-US" altLang="zh-CN" smtClean="0"/>
              <a:t>CountDownLatch</a:t>
            </a:r>
          </a:p>
          <a:p>
            <a:pPr lvl="3"/>
            <a:r>
              <a:rPr lang="zh-CN" altLang="en-US" smtClean="0"/>
              <a:t>等一组动作完成</a:t>
            </a:r>
            <a:endParaRPr lang="en-US" altLang="zh-CN" smtClean="0"/>
          </a:p>
          <a:p>
            <a:pPr lvl="2"/>
            <a:r>
              <a:rPr lang="en-US" altLang="zh-CN" smtClean="0"/>
              <a:t>CyclicBarrier</a:t>
            </a:r>
          </a:p>
          <a:p>
            <a:pPr lvl="3"/>
            <a:r>
              <a:rPr lang="zh-CN" altLang="en-US" smtClean="0"/>
              <a:t>一组动作一同开始</a:t>
            </a:r>
            <a:endParaRPr lang="en-US" altLang="zh-CN" smtClean="0"/>
          </a:p>
          <a:p>
            <a:pPr lvl="2"/>
            <a:r>
              <a:rPr lang="en-US" altLang="zh-CN" smtClean="0"/>
              <a:t>Semaphore</a:t>
            </a:r>
          </a:p>
          <a:p>
            <a:pPr lvl="3"/>
            <a:r>
              <a:rPr lang="zh-CN" altLang="en-US" smtClean="0"/>
              <a:t>例如连接池类型的场景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并发</a:t>
            </a:r>
            <a:endParaRPr lang="en-US" altLang="zh-CN" smtClean="0"/>
          </a:p>
          <a:p>
            <a:pPr lvl="1"/>
            <a:r>
              <a:rPr lang="zh-CN" altLang="en-US" smtClean="0"/>
              <a:t>锁</a:t>
            </a:r>
            <a:endParaRPr lang="en-US" altLang="zh-CN" smtClean="0"/>
          </a:p>
          <a:p>
            <a:pPr lvl="2"/>
            <a:r>
              <a:rPr lang="en-US" altLang="zh-CN" smtClean="0"/>
              <a:t>synchronized/ReentrantLock</a:t>
            </a:r>
          </a:p>
          <a:p>
            <a:pPr lvl="2"/>
            <a:r>
              <a:rPr lang="en-US" altLang="zh-CN" smtClean="0"/>
              <a:t>java.util.concurrent</a:t>
            </a:r>
            <a:r>
              <a:rPr lang="zh-CN" altLang="en-US" smtClean="0"/>
              <a:t>展示了各种减少锁冲突技术</a:t>
            </a:r>
            <a:endParaRPr lang="en-US" altLang="zh-CN" smtClean="0"/>
          </a:p>
          <a:p>
            <a:pPr lvl="3"/>
            <a:r>
              <a:rPr lang="en-US" altLang="zh-CN" smtClean="0"/>
              <a:t>CAS</a:t>
            </a:r>
          </a:p>
          <a:p>
            <a:pPr lvl="4"/>
            <a:r>
              <a:rPr lang="en-US" altLang="zh-CN" smtClean="0"/>
              <a:t>Atomic*</a:t>
            </a:r>
          </a:p>
          <a:p>
            <a:pPr lvl="4"/>
            <a:r>
              <a:rPr lang="zh-CN" altLang="en-US" smtClean="0"/>
              <a:t>例如初始化代码可基于</a:t>
            </a:r>
            <a:r>
              <a:rPr lang="en-US" altLang="zh-CN" smtClean="0"/>
              <a:t>AtomicBoolean</a:t>
            </a:r>
            <a:r>
              <a:rPr lang="zh-CN" altLang="en-US" smtClean="0"/>
              <a:t>做优化</a:t>
            </a:r>
            <a:endParaRPr lang="en-US" altLang="zh-CN" smtClean="0"/>
          </a:p>
          <a:p>
            <a:pPr lvl="3"/>
            <a:r>
              <a:rPr lang="zh-CN" altLang="en-US" smtClean="0"/>
              <a:t>拆分锁</a:t>
            </a:r>
            <a:endParaRPr lang="en-US" altLang="zh-CN" smtClean="0"/>
          </a:p>
          <a:p>
            <a:pPr lvl="4"/>
            <a:r>
              <a:rPr lang="en-US" altLang="zh-CN" smtClean="0"/>
              <a:t>ConcurrentHashMap</a:t>
            </a:r>
          </a:p>
          <a:p>
            <a:pPr lvl="3"/>
            <a:r>
              <a:rPr lang="zh-CN" altLang="en-US" smtClean="0"/>
              <a:t>读写锁</a:t>
            </a:r>
            <a:endParaRPr lang="en-US" altLang="zh-CN" smtClean="0"/>
          </a:p>
          <a:p>
            <a:pPr lvl="3"/>
            <a:r>
              <a:rPr lang="en-US" altLang="zh-CN" smtClean="0"/>
              <a:t>Non-Blocking</a:t>
            </a:r>
          </a:p>
          <a:p>
            <a:pPr lvl="4"/>
            <a:r>
              <a:rPr lang="zh-CN" altLang="en-US" smtClean="0"/>
              <a:t>通常基于</a:t>
            </a:r>
            <a:r>
              <a:rPr lang="en-US" altLang="zh-CN" smtClean="0"/>
              <a:t>CAS</a:t>
            </a:r>
          </a:p>
          <a:p>
            <a:pPr lvl="4"/>
            <a:r>
              <a:rPr lang="en-US" altLang="zh-CN" smtClean="0"/>
              <a:t>ConcurrentLinkedQueue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一段基于</a:t>
            </a:r>
            <a:r>
              <a:rPr lang="en-US" altLang="zh-CN" smtClean="0"/>
              <a:t>j.u.c</a:t>
            </a:r>
            <a:r>
              <a:rPr lang="zh-CN" altLang="en-US" smtClean="0"/>
              <a:t>的优化代码</a:t>
            </a:r>
            <a:r>
              <a:rPr lang="en-US" altLang="zh-CN" smtClean="0"/>
              <a:t>Case</a:t>
            </a:r>
          </a:p>
          <a:p>
            <a:pPr lvl="1"/>
            <a:r>
              <a:rPr lang="en-US" altLang="zh-CN" sz="1600" smtClean="0"/>
              <a:t>private Map&lt;String,Object&gt; caches=new HashMap&lt;String,Object&gt;();</a:t>
            </a:r>
          </a:p>
          <a:p>
            <a:pPr lvl="1"/>
            <a:r>
              <a:rPr lang="en-US" altLang="zh-CN" smtClean="0"/>
              <a:t>public Object getClient(String key,...){</a:t>
            </a:r>
          </a:p>
          <a:p>
            <a:pPr lvl="2"/>
            <a:r>
              <a:rPr lang="en-US" altLang="zh-CN" smtClean="0"/>
              <a:t>synchronized(caches){</a:t>
            </a:r>
          </a:p>
          <a:p>
            <a:pPr lvl="3"/>
            <a:r>
              <a:rPr lang="en-US" altLang="zh-CN" smtClean="0"/>
              <a:t>if(caches.containsKey(key)){</a:t>
            </a:r>
          </a:p>
          <a:p>
            <a:pPr lvl="4"/>
            <a:r>
              <a:rPr lang="en-US" altLang="zh-CN" smtClean="0"/>
              <a:t>return caches.get(key);</a:t>
            </a:r>
          </a:p>
          <a:p>
            <a:pPr lvl="3"/>
            <a:r>
              <a:rPr lang="en-US" altLang="zh-CN" smtClean="0"/>
              <a:t>}</a:t>
            </a:r>
          </a:p>
          <a:p>
            <a:pPr lvl="3"/>
            <a:r>
              <a:rPr lang="en-US" altLang="zh-CN" smtClean="0"/>
              <a:t>else{</a:t>
            </a:r>
          </a:p>
          <a:p>
            <a:pPr lvl="4"/>
            <a:r>
              <a:rPr lang="en-US" altLang="zh-CN" smtClean="0"/>
              <a:t>Object value=// create...</a:t>
            </a:r>
          </a:p>
          <a:p>
            <a:pPr lvl="5"/>
            <a:r>
              <a:rPr lang="en-US" altLang="zh-CN" smtClean="0"/>
              <a:t>caches.put(key,value);</a:t>
            </a:r>
          </a:p>
          <a:p>
            <a:pPr lvl="4"/>
            <a:r>
              <a:rPr lang="en-US" altLang="zh-CN" smtClean="0"/>
              <a:t>return value;</a:t>
            </a:r>
          </a:p>
          <a:p>
            <a:pPr lvl="3"/>
            <a:r>
              <a:rPr lang="en-US" altLang="zh-CN" smtClean="0"/>
              <a:t>}</a:t>
            </a:r>
          </a:p>
          <a:p>
            <a:pPr lvl="2"/>
            <a:r>
              <a:rPr lang="en-US" altLang="zh-CN" smtClean="0"/>
              <a:t>}</a:t>
            </a:r>
          </a:p>
          <a:p>
            <a:pPr lvl="1"/>
            <a:r>
              <a:rPr lang="en-US" altLang="zh-CN" smtClean="0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编写高性能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mtClean="0"/>
              <a:t>简单的优化</a:t>
            </a:r>
            <a:endParaRPr lang="en-US" altLang="zh-CN" smtClean="0"/>
          </a:p>
          <a:p>
            <a:pPr lvl="1"/>
            <a:r>
              <a:rPr lang="en-US" altLang="zh-CN" sz="2000" smtClean="0"/>
              <a:t>private Map&lt;String,Object&gt; caches=new HashMap&lt;String,Object&gt;();</a:t>
            </a:r>
          </a:p>
          <a:p>
            <a:pPr lvl="1"/>
            <a:r>
              <a:rPr lang="en-US" altLang="zh-CN" smtClean="0"/>
              <a:t>public Object getClient(String key,...){</a:t>
            </a:r>
          </a:p>
          <a:p>
            <a:pPr lvl="2"/>
            <a:r>
              <a:rPr lang="en-US" altLang="zh-CN" smtClean="0"/>
              <a:t>if(caches.containsKey(key)){</a:t>
            </a:r>
          </a:p>
          <a:p>
            <a:pPr lvl="3"/>
            <a:r>
              <a:rPr lang="en-US" altLang="zh-CN" smtClean="0"/>
              <a:t>return caches.get(key);</a:t>
            </a:r>
          </a:p>
          <a:p>
            <a:pPr lvl="2"/>
            <a:r>
              <a:rPr lang="en-US" altLang="zh-CN" smtClean="0"/>
              <a:t>}</a:t>
            </a:r>
          </a:p>
          <a:p>
            <a:pPr lvl="2"/>
            <a:r>
              <a:rPr lang="en-US" altLang="zh-CN" smtClean="0"/>
              <a:t>else{</a:t>
            </a:r>
          </a:p>
          <a:p>
            <a:pPr lvl="3"/>
            <a:r>
              <a:rPr lang="en-US" altLang="zh-CN" smtClean="0"/>
              <a:t>synchronized(caches){</a:t>
            </a:r>
          </a:p>
          <a:p>
            <a:pPr lvl="4"/>
            <a:r>
              <a:rPr lang="en-US" altLang="zh-CN" smtClean="0"/>
              <a:t>// double check</a:t>
            </a:r>
          </a:p>
          <a:p>
            <a:pPr lvl="4"/>
            <a:r>
              <a:rPr lang="en-US" altLang="zh-CN" smtClean="0"/>
              <a:t>if(caches.containsKey(key)){</a:t>
            </a:r>
          </a:p>
          <a:p>
            <a:pPr lvl="5"/>
            <a:r>
              <a:rPr lang="en-US" altLang="zh-CN" smtClean="0"/>
              <a:t>return caches.get(key);</a:t>
            </a:r>
          </a:p>
          <a:p>
            <a:pPr lvl="4"/>
            <a:r>
              <a:rPr lang="en-US" altLang="zh-CN" smtClean="0"/>
              <a:t>}</a:t>
            </a:r>
          </a:p>
          <a:p>
            <a:pPr lvl="4"/>
            <a:r>
              <a:rPr lang="en-US" altLang="zh-CN" smtClean="0"/>
              <a:t>Object value=// create...</a:t>
            </a:r>
          </a:p>
          <a:p>
            <a:pPr lvl="4"/>
            <a:r>
              <a:rPr lang="en-US" altLang="zh-CN" smtClean="0"/>
              <a:t>caches.put(key,value);</a:t>
            </a:r>
          </a:p>
          <a:p>
            <a:pPr lvl="4"/>
            <a:r>
              <a:rPr lang="en-US" altLang="zh-CN" smtClean="0"/>
              <a:t>return value;</a:t>
            </a:r>
          </a:p>
          <a:p>
            <a:pPr lvl="3"/>
            <a:r>
              <a:rPr lang="en-US" altLang="zh-CN" smtClean="0"/>
              <a:t>}</a:t>
            </a:r>
          </a:p>
          <a:p>
            <a:pPr lvl="2"/>
            <a:r>
              <a:rPr lang="en-US" altLang="zh-CN" smtClean="0"/>
              <a:t>}</a:t>
            </a:r>
          </a:p>
          <a:p>
            <a:pPr lvl="1"/>
            <a:r>
              <a:rPr lang="en-US" altLang="zh-CN" smtClean="0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2143</TotalTime>
  <Words>1835</Words>
  <Application>Microsoft Office PowerPoint</Application>
  <PresentationFormat>全屏显示(4:3)</PresentationFormat>
  <Paragraphs>497</Paragraphs>
  <Slides>53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夏至</vt:lpstr>
      <vt:lpstr>高性能的Java代码及常见问题排查</vt:lpstr>
      <vt:lpstr>Agenda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编写高性能Java代码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参考资料</vt:lpstr>
      <vt:lpstr>推荐书籍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培训用PPT</dc:title>
  <dc:creator>毕玄</dc:creator>
  <cp:lastModifiedBy>毕玄</cp:lastModifiedBy>
  <cp:revision>754</cp:revision>
  <dcterms:created xsi:type="dcterms:W3CDTF">2013-08-19T06:07:15Z</dcterms:created>
  <dcterms:modified xsi:type="dcterms:W3CDTF">2014-03-04T07:12:58Z</dcterms:modified>
</cp:coreProperties>
</file>