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58" r:id="rId3"/>
    <p:sldId id="428" r:id="rId4"/>
    <p:sldId id="429" r:id="rId5"/>
    <p:sldId id="329" r:id="rId6"/>
    <p:sldId id="383" r:id="rId7"/>
    <p:sldId id="357" r:id="rId8"/>
    <p:sldId id="365" r:id="rId9"/>
    <p:sldId id="363" r:id="rId10"/>
    <p:sldId id="362" r:id="rId11"/>
    <p:sldId id="380" r:id="rId12"/>
    <p:sldId id="422" r:id="rId13"/>
    <p:sldId id="384" r:id="rId14"/>
    <p:sldId id="385" r:id="rId15"/>
    <p:sldId id="418" r:id="rId16"/>
    <p:sldId id="419" r:id="rId17"/>
    <p:sldId id="386" r:id="rId18"/>
    <p:sldId id="381" r:id="rId19"/>
    <p:sldId id="420" r:id="rId20"/>
    <p:sldId id="372" r:id="rId21"/>
    <p:sldId id="401" r:id="rId22"/>
    <p:sldId id="402" r:id="rId23"/>
    <p:sldId id="403" r:id="rId24"/>
    <p:sldId id="405" r:id="rId25"/>
    <p:sldId id="406" r:id="rId26"/>
    <p:sldId id="407" r:id="rId27"/>
    <p:sldId id="408" r:id="rId28"/>
    <p:sldId id="409" r:id="rId29"/>
    <p:sldId id="411" r:id="rId30"/>
    <p:sldId id="414" r:id="rId31"/>
    <p:sldId id="426" r:id="rId32"/>
    <p:sldId id="425" r:id="rId33"/>
    <p:sldId id="416" r:id="rId34"/>
    <p:sldId id="398" r:id="rId35"/>
    <p:sldId id="378" r:id="rId36"/>
    <p:sldId id="387" r:id="rId37"/>
    <p:sldId id="389" r:id="rId38"/>
    <p:sldId id="388" r:id="rId39"/>
    <p:sldId id="368" r:id="rId40"/>
    <p:sldId id="367" r:id="rId41"/>
    <p:sldId id="390" r:id="rId42"/>
    <p:sldId id="377" r:id="rId43"/>
    <p:sldId id="373" r:id="rId44"/>
    <p:sldId id="393" r:id="rId45"/>
    <p:sldId id="394" r:id="rId46"/>
    <p:sldId id="397" r:id="rId47"/>
    <p:sldId id="421" r:id="rId48"/>
    <p:sldId id="417" r:id="rId49"/>
    <p:sldId id="396" r:id="rId50"/>
    <p:sldId id="415" r:id="rId51"/>
    <p:sldId id="423" r:id="rId5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CE118"/>
    <a:srgbClr val="1CF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6" autoAdjust="0"/>
    <p:restoredTop sz="82821" autoAdjust="0"/>
  </p:normalViewPr>
  <p:slideViewPr>
    <p:cSldViewPr>
      <p:cViewPr varScale="1">
        <p:scale>
          <a:sx n="66" d="100"/>
          <a:sy n="66" d="100"/>
        </p:scale>
        <p:origin x="-12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FD04B5-6B44-4A4E-A7CB-0CBD7E1D78EE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D5E38122-6E0E-4D08-8B02-C3908225354D}">
      <dgm:prSet phldrT="[文本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数据协议</a:t>
          </a:r>
          <a:endParaRPr lang="zh-CN" altLang="en-US" dirty="0">
            <a:solidFill>
              <a:schemeClr val="bg1"/>
            </a:solidFill>
          </a:endParaRPr>
        </a:p>
      </dgm:t>
    </dgm:pt>
    <dgm:pt modelId="{5E93EFC7-B427-468F-88FB-D6C895FBEFAE}" type="parTrans" cxnId="{6ADCF625-A76E-4E8C-AE3E-D9E912A16631}">
      <dgm:prSet/>
      <dgm:spPr/>
      <dgm:t>
        <a:bodyPr/>
        <a:lstStyle/>
        <a:p>
          <a:endParaRPr lang="zh-CN" altLang="en-US"/>
        </a:p>
      </dgm:t>
    </dgm:pt>
    <dgm:pt modelId="{03DCA096-1B76-44B9-82F7-E471286E387D}" type="sibTrans" cxnId="{6ADCF625-A76E-4E8C-AE3E-D9E912A16631}">
      <dgm:prSet/>
      <dgm:spPr/>
      <dgm:t>
        <a:bodyPr/>
        <a:lstStyle/>
        <a:p>
          <a:endParaRPr lang="zh-CN" altLang="en-US"/>
        </a:p>
      </dgm:t>
    </dgm:pt>
    <dgm:pt modelId="{92942B4C-A449-407B-A070-43A43E6D1646}">
      <dgm:prSet phldrT="[文本]"/>
      <dgm:spPr/>
      <dgm:t>
        <a:bodyPr/>
        <a:lstStyle/>
        <a:p>
          <a:r>
            <a:rPr lang="zh-CN" altLang="en-US" dirty="0" smtClean="0"/>
            <a:t>线程模型</a:t>
          </a:r>
          <a:endParaRPr lang="zh-CN" altLang="en-US" dirty="0"/>
        </a:p>
      </dgm:t>
    </dgm:pt>
    <dgm:pt modelId="{AB53B11A-A94A-4017-BD24-B593B70C6065}" type="parTrans" cxnId="{9EE82C1B-DC43-408F-BFC7-0B59F267F3EE}">
      <dgm:prSet/>
      <dgm:spPr/>
      <dgm:t>
        <a:bodyPr/>
        <a:lstStyle/>
        <a:p>
          <a:endParaRPr lang="zh-CN" altLang="en-US"/>
        </a:p>
      </dgm:t>
    </dgm:pt>
    <dgm:pt modelId="{C6850177-DAC8-45FE-AB52-89599E353337}" type="sibTrans" cxnId="{9EE82C1B-DC43-408F-BFC7-0B59F267F3EE}">
      <dgm:prSet/>
      <dgm:spPr/>
      <dgm:t>
        <a:bodyPr/>
        <a:lstStyle/>
        <a:p>
          <a:endParaRPr lang="zh-CN" altLang="en-US"/>
        </a:p>
      </dgm:t>
    </dgm:pt>
    <dgm:pt modelId="{8F0567A2-D939-404E-8AC6-CDA7C32A40BF}">
      <dgm:prSet phldrT="[文本]"/>
      <dgm:spPr/>
      <dgm:t>
        <a:bodyPr/>
        <a:lstStyle/>
        <a:p>
          <a:r>
            <a:rPr lang="en-US" altLang="zh-CN" dirty="0" smtClean="0"/>
            <a:t>IO</a:t>
          </a:r>
          <a:br>
            <a:rPr lang="en-US" altLang="zh-CN" dirty="0" smtClean="0"/>
          </a:br>
          <a:r>
            <a:rPr lang="zh-CN" altLang="en-US" dirty="0" smtClean="0"/>
            <a:t>模型</a:t>
          </a:r>
          <a:endParaRPr lang="zh-CN" altLang="en-US" dirty="0"/>
        </a:p>
      </dgm:t>
    </dgm:pt>
    <dgm:pt modelId="{5DC6641D-1DAD-4E7B-84FB-BEACC92BECB3}" type="parTrans" cxnId="{0DE6D55A-064C-46E2-AE63-0736FAB00541}">
      <dgm:prSet/>
      <dgm:spPr/>
      <dgm:t>
        <a:bodyPr/>
        <a:lstStyle/>
        <a:p>
          <a:endParaRPr lang="zh-CN" altLang="en-US"/>
        </a:p>
      </dgm:t>
    </dgm:pt>
    <dgm:pt modelId="{FD62215F-FBFD-4E09-8BF4-B78F10262426}" type="sibTrans" cxnId="{0DE6D55A-064C-46E2-AE63-0736FAB00541}">
      <dgm:prSet/>
      <dgm:spPr/>
      <dgm:t>
        <a:bodyPr/>
        <a:lstStyle/>
        <a:p>
          <a:endParaRPr lang="zh-CN" altLang="en-US"/>
        </a:p>
      </dgm:t>
    </dgm:pt>
    <dgm:pt modelId="{02FC8894-9A44-4B70-9A74-2A5D6FDF7698}" type="pres">
      <dgm:prSet presAssocID="{90FD04B5-6B44-4A4E-A7CB-0CBD7E1D78EE}" presName="compositeShape" presStyleCnt="0">
        <dgm:presLayoutVars>
          <dgm:chMax val="7"/>
          <dgm:dir/>
          <dgm:resizeHandles val="exact"/>
        </dgm:presLayoutVars>
      </dgm:prSet>
      <dgm:spPr/>
    </dgm:pt>
    <dgm:pt modelId="{058A5E4C-BEFC-412A-867C-EDF3AC54855C}" type="pres">
      <dgm:prSet presAssocID="{90FD04B5-6B44-4A4E-A7CB-0CBD7E1D78EE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7C8C03AA-20C6-4488-9689-0CFEC54EB00E}" type="pres">
      <dgm:prSet presAssocID="{90FD04B5-6B44-4A4E-A7CB-0CBD7E1D78EE}" presName="dummy1a" presStyleCnt="0"/>
      <dgm:spPr/>
    </dgm:pt>
    <dgm:pt modelId="{2B71F8C3-1213-471E-9581-F0E4E991714C}" type="pres">
      <dgm:prSet presAssocID="{90FD04B5-6B44-4A4E-A7CB-0CBD7E1D78EE}" presName="dummy1b" presStyleCnt="0"/>
      <dgm:spPr/>
    </dgm:pt>
    <dgm:pt modelId="{4FA4E89A-7A6A-4DC0-9E35-7382E9FF1943}" type="pres">
      <dgm:prSet presAssocID="{90FD04B5-6B44-4A4E-A7CB-0CBD7E1D78E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16882A-E8AF-4DF7-839F-CF6135740152}" type="pres">
      <dgm:prSet presAssocID="{90FD04B5-6B44-4A4E-A7CB-0CBD7E1D78EE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5B58B881-C12B-4ACE-8D68-53DF075B1BA1}" type="pres">
      <dgm:prSet presAssocID="{90FD04B5-6B44-4A4E-A7CB-0CBD7E1D78EE}" presName="dummy2a" presStyleCnt="0"/>
      <dgm:spPr/>
    </dgm:pt>
    <dgm:pt modelId="{76C11E30-665F-4C4D-AA60-E6E86D5E737E}" type="pres">
      <dgm:prSet presAssocID="{90FD04B5-6B44-4A4E-A7CB-0CBD7E1D78EE}" presName="dummy2b" presStyleCnt="0"/>
      <dgm:spPr/>
    </dgm:pt>
    <dgm:pt modelId="{1DEF8320-B94F-4CBD-A853-8C4BBBAF126B}" type="pres">
      <dgm:prSet presAssocID="{90FD04B5-6B44-4A4E-A7CB-0CBD7E1D78E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389655-8FAA-4378-8042-64365B793DB6}" type="pres">
      <dgm:prSet presAssocID="{90FD04B5-6B44-4A4E-A7CB-0CBD7E1D78EE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CDCE3F9A-82F8-4EE1-893B-D7BEA44754BC}" type="pres">
      <dgm:prSet presAssocID="{90FD04B5-6B44-4A4E-A7CB-0CBD7E1D78EE}" presName="dummy3a" presStyleCnt="0"/>
      <dgm:spPr/>
    </dgm:pt>
    <dgm:pt modelId="{59CF1EBB-8A3A-4BC3-9352-1E0E14A0FC06}" type="pres">
      <dgm:prSet presAssocID="{90FD04B5-6B44-4A4E-A7CB-0CBD7E1D78EE}" presName="dummy3b" presStyleCnt="0"/>
      <dgm:spPr/>
    </dgm:pt>
    <dgm:pt modelId="{2B4C32F2-0DD7-49E6-8DE2-149F82B51192}" type="pres">
      <dgm:prSet presAssocID="{90FD04B5-6B44-4A4E-A7CB-0CBD7E1D78E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844C34-7993-42FE-AA68-DA04DD8E1C38}" type="pres">
      <dgm:prSet presAssocID="{03DCA096-1B76-44B9-82F7-E471286E387D}" presName="arrowWedge1" presStyleLbl="fgSibTrans2D1" presStyleIdx="0" presStyleCnt="3"/>
      <dgm:spPr/>
    </dgm:pt>
    <dgm:pt modelId="{47D096C9-B9F0-4952-A320-71333D33D156}" type="pres">
      <dgm:prSet presAssocID="{C6850177-DAC8-45FE-AB52-89599E353337}" presName="arrowWedge2" presStyleLbl="fgSibTrans2D1" presStyleIdx="1" presStyleCnt="3"/>
      <dgm:spPr/>
    </dgm:pt>
    <dgm:pt modelId="{0A39D9C4-90FC-4F69-99FD-1D4981A42003}" type="pres">
      <dgm:prSet presAssocID="{FD62215F-FBFD-4E09-8BF4-B78F10262426}" presName="arrowWedge3" presStyleLbl="fgSibTrans2D1" presStyleIdx="2" presStyleCnt="3"/>
      <dgm:spPr/>
    </dgm:pt>
  </dgm:ptLst>
  <dgm:cxnLst>
    <dgm:cxn modelId="{6ADCF625-A76E-4E8C-AE3E-D9E912A16631}" srcId="{90FD04B5-6B44-4A4E-A7CB-0CBD7E1D78EE}" destId="{D5E38122-6E0E-4D08-8B02-C3908225354D}" srcOrd="0" destOrd="0" parTransId="{5E93EFC7-B427-468F-88FB-D6C895FBEFAE}" sibTransId="{03DCA096-1B76-44B9-82F7-E471286E387D}"/>
    <dgm:cxn modelId="{0DE6D55A-064C-46E2-AE63-0736FAB00541}" srcId="{90FD04B5-6B44-4A4E-A7CB-0CBD7E1D78EE}" destId="{8F0567A2-D939-404E-8AC6-CDA7C32A40BF}" srcOrd="2" destOrd="0" parTransId="{5DC6641D-1DAD-4E7B-84FB-BEACC92BECB3}" sibTransId="{FD62215F-FBFD-4E09-8BF4-B78F10262426}"/>
    <dgm:cxn modelId="{F9135766-6E60-4EEF-A77B-521077820E7C}" type="presOf" srcId="{92942B4C-A449-407B-A070-43A43E6D1646}" destId="{1DEF8320-B94F-4CBD-A853-8C4BBBAF126B}" srcOrd="1" destOrd="0" presId="urn:microsoft.com/office/officeart/2005/8/layout/cycle8"/>
    <dgm:cxn modelId="{9EE82C1B-DC43-408F-BFC7-0B59F267F3EE}" srcId="{90FD04B5-6B44-4A4E-A7CB-0CBD7E1D78EE}" destId="{92942B4C-A449-407B-A070-43A43E6D1646}" srcOrd="1" destOrd="0" parTransId="{AB53B11A-A94A-4017-BD24-B593B70C6065}" sibTransId="{C6850177-DAC8-45FE-AB52-89599E353337}"/>
    <dgm:cxn modelId="{448529F7-7988-4AF9-B9B0-2405ED77EB8D}" type="presOf" srcId="{90FD04B5-6B44-4A4E-A7CB-0CBD7E1D78EE}" destId="{02FC8894-9A44-4B70-9A74-2A5D6FDF7698}" srcOrd="0" destOrd="0" presId="urn:microsoft.com/office/officeart/2005/8/layout/cycle8"/>
    <dgm:cxn modelId="{8C287BA2-C86E-4E57-8551-E5BA04B8F0E6}" type="presOf" srcId="{8F0567A2-D939-404E-8AC6-CDA7C32A40BF}" destId="{2B4C32F2-0DD7-49E6-8DE2-149F82B51192}" srcOrd="1" destOrd="0" presId="urn:microsoft.com/office/officeart/2005/8/layout/cycle8"/>
    <dgm:cxn modelId="{324C55C3-741E-4424-81BC-411CC12B54C1}" type="presOf" srcId="{D5E38122-6E0E-4D08-8B02-C3908225354D}" destId="{4FA4E89A-7A6A-4DC0-9E35-7382E9FF1943}" srcOrd="1" destOrd="0" presId="urn:microsoft.com/office/officeart/2005/8/layout/cycle8"/>
    <dgm:cxn modelId="{B8D7F65E-BC2B-4566-89CC-85A42585D401}" type="presOf" srcId="{92942B4C-A449-407B-A070-43A43E6D1646}" destId="{8416882A-E8AF-4DF7-839F-CF6135740152}" srcOrd="0" destOrd="0" presId="urn:microsoft.com/office/officeart/2005/8/layout/cycle8"/>
    <dgm:cxn modelId="{6A356E4C-4079-458E-AD62-26C64E34B94A}" type="presOf" srcId="{D5E38122-6E0E-4D08-8B02-C3908225354D}" destId="{058A5E4C-BEFC-412A-867C-EDF3AC54855C}" srcOrd="0" destOrd="0" presId="urn:microsoft.com/office/officeart/2005/8/layout/cycle8"/>
    <dgm:cxn modelId="{8D0CFAB9-56EC-4830-9308-24C3778B4456}" type="presOf" srcId="{8F0567A2-D939-404E-8AC6-CDA7C32A40BF}" destId="{E7389655-8FAA-4378-8042-64365B793DB6}" srcOrd="0" destOrd="0" presId="urn:microsoft.com/office/officeart/2005/8/layout/cycle8"/>
    <dgm:cxn modelId="{62394BD6-6568-4502-A26F-00B350E96987}" type="presParOf" srcId="{02FC8894-9A44-4B70-9A74-2A5D6FDF7698}" destId="{058A5E4C-BEFC-412A-867C-EDF3AC54855C}" srcOrd="0" destOrd="0" presId="urn:microsoft.com/office/officeart/2005/8/layout/cycle8"/>
    <dgm:cxn modelId="{BB5A70CE-8546-4E66-A1C3-B3DA43A15853}" type="presParOf" srcId="{02FC8894-9A44-4B70-9A74-2A5D6FDF7698}" destId="{7C8C03AA-20C6-4488-9689-0CFEC54EB00E}" srcOrd="1" destOrd="0" presId="urn:microsoft.com/office/officeart/2005/8/layout/cycle8"/>
    <dgm:cxn modelId="{70182437-3E12-40E2-BE7B-C12878E67021}" type="presParOf" srcId="{02FC8894-9A44-4B70-9A74-2A5D6FDF7698}" destId="{2B71F8C3-1213-471E-9581-F0E4E991714C}" srcOrd="2" destOrd="0" presId="urn:microsoft.com/office/officeart/2005/8/layout/cycle8"/>
    <dgm:cxn modelId="{02661F7A-3AC1-4B13-A8FB-2B519876193D}" type="presParOf" srcId="{02FC8894-9A44-4B70-9A74-2A5D6FDF7698}" destId="{4FA4E89A-7A6A-4DC0-9E35-7382E9FF1943}" srcOrd="3" destOrd="0" presId="urn:microsoft.com/office/officeart/2005/8/layout/cycle8"/>
    <dgm:cxn modelId="{E2789003-CA7F-473C-AC71-76FE4961B4EF}" type="presParOf" srcId="{02FC8894-9A44-4B70-9A74-2A5D6FDF7698}" destId="{8416882A-E8AF-4DF7-839F-CF6135740152}" srcOrd="4" destOrd="0" presId="urn:microsoft.com/office/officeart/2005/8/layout/cycle8"/>
    <dgm:cxn modelId="{2BFC6F5C-C835-46E8-B3A3-B6A8E7C7D7F9}" type="presParOf" srcId="{02FC8894-9A44-4B70-9A74-2A5D6FDF7698}" destId="{5B58B881-C12B-4ACE-8D68-53DF075B1BA1}" srcOrd="5" destOrd="0" presId="urn:microsoft.com/office/officeart/2005/8/layout/cycle8"/>
    <dgm:cxn modelId="{661B41A2-A25B-4BFB-B2DD-C810805DE215}" type="presParOf" srcId="{02FC8894-9A44-4B70-9A74-2A5D6FDF7698}" destId="{76C11E30-665F-4C4D-AA60-E6E86D5E737E}" srcOrd="6" destOrd="0" presId="urn:microsoft.com/office/officeart/2005/8/layout/cycle8"/>
    <dgm:cxn modelId="{AE181E82-D099-492E-865C-DDD4A99D8466}" type="presParOf" srcId="{02FC8894-9A44-4B70-9A74-2A5D6FDF7698}" destId="{1DEF8320-B94F-4CBD-A853-8C4BBBAF126B}" srcOrd="7" destOrd="0" presId="urn:microsoft.com/office/officeart/2005/8/layout/cycle8"/>
    <dgm:cxn modelId="{641BB922-503A-40F8-9656-AA6E40A1D980}" type="presParOf" srcId="{02FC8894-9A44-4B70-9A74-2A5D6FDF7698}" destId="{E7389655-8FAA-4378-8042-64365B793DB6}" srcOrd="8" destOrd="0" presId="urn:microsoft.com/office/officeart/2005/8/layout/cycle8"/>
    <dgm:cxn modelId="{614CA616-E1E9-44FE-8A43-09A6847E84A3}" type="presParOf" srcId="{02FC8894-9A44-4B70-9A74-2A5D6FDF7698}" destId="{CDCE3F9A-82F8-4EE1-893B-D7BEA44754BC}" srcOrd="9" destOrd="0" presId="urn:microsoft.com/office/officeart/2005/8/layout/cycle8"/>
    <dgm:cxn modelId="{3C6093EC-B368-4106-8BE8-524D27510056}" type="presParOf" srcId="{02FC8894-9A44-4B70-9A74-2A5D6FDF7698}" destId="{59CF1EBB-8A3A-4BC3-9352-1E0E14A0FC06}" srcOrd="10" destOrd="0" presId="urn:microsoft.com/office/officeart/2005/8/layout/cycle8"/>
    <dgm:cxn modelId="{24A68B5C-D0FA-422F-BBE6-8F5BC92D8C2C}" type="presParOf" srcId="{02FC8894-9A44-4B70-9A74-2A5D6FDF7698}" destId="{2B4C32F2-0DD7-49E6-8DE2-149F82B51192}" srcOrd="11" destOrd="0" presId="urn:microsoft.com/office/officeart/2005/8/layout/cycle8"/>
    <dgm:cxn modelId="{ACED4EF0-D94D-4E60-9360-0BD5F2D58D01}" type="presParOf" srcId="{02FC8894-9A44-4B70-9A74-2A5D6FDF7698}" destId="{71844C34-7993-42FE-AA68-DA04DD8E1C38}" srcOrd="12" destOrd="0" presId="urn:microsoft.com/office/officeart/2005/8/layout/cycle8"/>
    <dgm:cxn modelId="{A0015BF7-415F-4078-BF27-49FB1BED488B}" type="presParOf" srcId="{02FC8894-9A44-4B70-9A74-2A5D6FDF7698}" destId="{47D096C9-B9F0-4952-A320-71333D33D156}" srcOrd="13" destOrd="0" presId="urn:microsoft.com/office/officeart/2005/8/layout/cycle8"/>
    <dgm:cxn modelId="{463A89B5-178B-4C4E-9932-BF25E2AE4CB0}" type="presParOf" srcId="{02FC8894-9A44-4B70-9A74-2A5D6FDF7698}" destId="{0A39D9C4-90FC-4F69-99FD-1D4981A42003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FD04B5-6B44-4A4E-A7CB-0CBD7E1D78EE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D5E38122-6E0E-4D08-8B02-C3908225354D}">
      <dgm:prSet phldrT="[文本]"/>
      <dgm:spPr/>
      <dgm:t>
        <a:bodyPr/>
        <a:lstStyle/>
        <a:p>
          <a:r>
            <a:rPr lang="zh-CN" altLang="en-US" dirty="0" smtClean="0"/>
            <a:t>数据协议</a:t>
          </a:r>
          <a:endParaRPr lang="zh-CN" altLang="en-US" dirty="0"/>
        </a:p>
      </dgm:t>
    </dgm:pt>
    <dgm:pt modelId="{5E93EFC7-B427-468F-88FB-D6C895FBEFAE}" type="parTrans" cxnId="{6ADCF625-A76E-4E8C-AE3E-D9E912A16631}">
      <dgm:prSet/>
      <dgm:spPr/>
      <dgm:t>
        <a:bodyPr/>
        <a:lstStyle/>
        <a:p>
          <a:endParaRPr lang="zh-CN" altLang="en-US"/>
        </a:p>
      </dgm:t>
    </dgm:pt>
    <dgm:pt modelId="{03DCA096-1B76-44B9-82F7-E471286E387D}" type="sibTrans" cxnId="{6ADCF625-A76E-4E8C-AE3E-D9E912A16631}">
      <dgm:prSet/>
      <dgm:spPr/>
      <dgm:t>
        <a:bodyPr/>
        <a:lstStyle/>
        <a:p>
          <a:endParaRPr lang="zh-CN" altLang="en-US"/>
        </a:p>
      </dgm:t>
    </dgm:pt>
    <dgm:pt modelId="{92942B4C-A449-407B-A070-43A43E6D1646}">
      <dgm:prSet phldrT="[文本]"/>
      <dgm:spPr/>
      <dgm:t>
        <a:bodyPr/>
        <a:lstStyle/>
        <a:p>
          <a:r>
            <a:rPr lang="zh-CN" altLang="en-US" dirty="0" smtClean="0"/>
            <a:t>线程模型</a:t>
          </a:r>
          <a:endParaRPr lang="zh-CN" altLang="en-US" dirty="0"/>
        </a:p>
      </dgm:t>
    </dgm:pt>
    <dgm:pt modelId="{AB53B11A-A94A-4017-BD24-B593B70C6065}" type="parTrans" cxnId="{9EE82C1B-DC43-408F-BFC7-0B59F267F3EE}">
      <dgm:prSet/>
      <dgm:spPr/>
      <dgm:t>
        <a:bodyPr/>
        <a:lstStyle/>
        <a:p>
          <a:endParaRPr lang="zh-CN" altLang="en-US"/>
        </a:p>
      </dgm:t>
    </dgm:pt>
    <dgm:pt modelId="{C6850177-DAC8-45FE-AB52-89599E353337}" type="sibTrans" cxnId="{9EE82C1B-DC43-408F-BFC7-0B59F267F3EE}">
      <dgm:prSet/>
      <dgm:spPr/>
      <dgm:t>
        <a:bodyPr/>
        <a:lstStyle/>
        <a:p>
          <a:endParaRPr lang="zh-CN" altLang="en-US"/>
        </a:p>
      </dgm:t>
    </dgm:pt>
    <dgm:pt modelId="{8F0567A2-D939-404E-8AC6-CDA7C32A40BF}">
      <dgm:prSet phldrT="[文本]"/>
      <dgm:spPr/>
      <dgm:t>
        <a:bodyPr/>
        <a:lstStyle/>
        <a:p>
          <a:r>
            <a:rPr lang="en-US" altLang="zh-CN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IO</a:t>
          </a:r>
          <a:br>
            <a:rPr lang="en-US" altLang="zh-CN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zh-CN" altLang="en-US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模型</a:t>
          </a:r>
          <a:endParaRPr lang="zh-CN" altLang="en-US" b="1" dirty="0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C6641D-1DAD-4E7B-84FB-BEACC92BECB3}" type="parTrans" cxnId="{0DE6D55A-064C-46E2-AE63-0736FAB00541}">
      <dgm:prSet/>
      <dgm:spPr/>
      <dgm:t>
        <a:bodyPr/>
        <a:lstStyle/>
        <a:p>
          <a:endParaRPr lang="zh-CN" altLang="en-US"/>
        </a:p>
      </dgm:t>
    </dgm:pt>
    <dgm:pt modelId="{FD62215F-FBFD-4E09-8BF4-B78F10262426}" type="sibTrans" cxnId="{0DE6D55A-064C-46E2-AE63-0736FAB00541}">
      <dgm:prSet/>
      <dgm:spPr/>
      <dgm:t>
        <a:bodyPr/>
        <a:lstStyle/>
        <a:p>
          <a:endParaRPr lang="zh-CN" altLang="en-US"/>
        </a:p>
      </dgm:t>
    </dgm:pt>
    <dgm:pt modelId="{02FC8894-9A44-4B70-9A74-2A5D6FDF7698}" type="pres">
      <dgm:prSet presAssocID="{90FD04B5-6B44-4A4E-A7CB-0CBD7E1D78EE}" presName="compositeShape" presStyleCnt="0">
        <dgm:presLayoutVars>
          <dgm:chMax val="7"/>
          <dgm:dir/>
          <dgm:resizeHandles val="exact"/>
        </dgm:presLayoutVars>
      </dgm:prSet>
      <dgm:spPr/>
    </dgm:pt>
    <dgm:pt modelId="{058A5E4C-BEFC-412A-867C-EDF3AC54855C}" type="pres">
      <dgm:prSet presAssocID="{90FD04B5-6B44-4A4E-A7CB-0CBD7E1D78EE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7C8C03AA-20C6-4488-9689-0CFEC54EB00E}" type="pres">
      <dgm:prSet presAssocID="{90FD04B5-6B44-4A4E-A7CB-0CBD7E1D78EE}" presName="dummy1a" presStyleCnt="0"/>
      <dgm:spPr/>
    </dgm:pt>
    <dgm:pt modelId="{2B71F8C3-1213-471E-9581-F0E4E991714C}" type="pres">
      <dgm:prSet presAssocID="{90FD04B5-6B44-4A4E-A7CB-0CBD7E1D78EE}" presName="dummy1b" presStyleCnt="0"/>
      <dgm:spPr/>
    </dgm:pt>
    <dgm:pt modelId="{4FA4E89A-7A6A-4DC0-9E35-7382E9FF1943}" type="pres">
      <dgm:prSet presAssocID="{90FD04B5-6B44-4A4E-A7CB-0CBD7E1D78E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16882A-E8AF-4DF7-839F-CF6135740152}" type="pres">
      <dgm:prSet presAssocID="{90FD04B5-6B44-4A4E-A7CB-0CBD7E1D78EE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5B58B881-C12B-4ACE-8D68-53DF075B1BA1}" type="pres">
      <dgm:prSet presAssocID="{90FD04B5-6B44-4A4E-A7CB-0CBD7E1D78EE}" presName="dummy2a" presStyleCnt="0"/>
      <dgm:spPr/>
    </dgm:pt>
    <dgm:pt modelId="{76C11E30-665F-4C4D-AA60-E6E86D5E737E}" type="pres">
      <dgm:prSet presAssocID="{90FD04B5-6B44-4A4E-A7CB-0CBD7E1D78EE}" presName="dummy2b" presStyleCnt="0"/>
      <dgm:spPr/>
    </dgm:pt>
    <dgm:pt modelId="{1DEF8320-B94F-4CBD-A853-8C4BBBAF126B}" type="pres">
      <dgm:prSet presAssocID="{90FD04B5-6B44-4A4E-A7CB-0CBD7E1D78E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389655-8FAA-4378-8042-64365B793DB6}" type="pres">
      <dgm:prSet presAssocID="{90FD04B5-6B44-4A4E-A7CB-0CBD7E1D78EE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CDCE3F9A-82F8-4EE1-893B-D7BEA44754BC}" type="pres">
      <dgm:prSet presAssocID="{90FD04B5-6B44-4A4E-A7CB-0CBD7E1D78EE}" presName="dummy3a" presStyleCnt="0"/>
      <dgm:spPr/>
    </dgm:pt>
    <dgm:pt modelId="{59CF1EBB-8A3A-4BC3-9352-1E0E14A0FC06}" type="pres">
      <dgm:prSet presAssocID="{90FD04B5-6B44-4A4E-A7CB-0CBD7E1D78EE}" presName="dummy3b" presStyleCnt="0"/>
      <dgm:spPr/>
    </dgm:pt>
    <dgm:pt modelId="{2B4C32F2-0DD7-49E6-8DE2-149F82B51192}" type="pres">
      <dgm:prSet presAssocID="{90FD04B5-6B44-4A4E-A7CB-0CBD7E1D78E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844C34-7993-42FE-AA68-DA04DD8E1C38}" type="pres">
      <dgm:prSet presAssocID="{03DCA096-1B76-44B9-82F7-E471286E387D}" presName="arrowWedge1" presStyleLbl="fgSibTrans2D1" presStyleIdx="0" presStyleCnt="3"/>
      <dgm:spPr/>
    </dgm:pt>
    <dgm:pt modelId="{47D096C9-B9F0-4952-A320-71333D33D156}" type="pres">
      <dgm:prSet presAssocID="{C6850177-DAC8-45FE-AB52-89599E353337}" presName="arrowWedge2" presStyleLbl="fgSibTrans2D1" presStyleIdx="1" presStyleCnt="3"/>
      <dgm:spPr/>
    </dgm:pt>
    <dgm:pt modelId="{0A39D9C4-90FC-4F69-99FD-1D4981A42003}" type="pres">
      <dgm:prSet presAssocID="{FD62215F-FBFD-4E09-8BF4-B78F10262426}" presName="arrowWedge3" presStyleLbl="fgSibTrans2D1" presStyleIdx="2" presStyleCnt="3"/>
      <dgm:spPr/>
    </dgm:pt>
  </dgm:ptLst>
  <dgm:cxnLst>
    <dgm:cxn modelId="{127BD884-8E95-432D-9702-A98D8FDD81BF}" type="presOf" srcId="{D5E38122-6E0E-4D08-8B02-C3908225354D}" destId="{058A5E4C-BEFC-412A-867C-EDF3AC54855C}" srcOrd="0" destOrd="0" presId="urn:microsoft.com/office/officeart/2005/8/layout/cycle8"/>
    <dgm:cxn modelId="{0DE6D55A-064C-46E2-AE63-0736FAB00541}" srcId="{90FD04B5-6B44-4A4E-A7CB-0CBD7E1D78EE}" destId="{8F0567A2-D939-404E-8AC6-CDA7C32A40BF}" srcOrd="2" destOrd="0" parTransId="{5DC6641D-1DAD-4E7B-84FB-BEACC92BECB3}" sibTransId="{FD62215F-FBFD-4E09-8BF4-B78F10262426}"/>
    <dgm:cxn modelId="{6ADCF625-A76E-4E8C-AE3E-D9E912A16631}" srcId="{90FD04B5-6B44-4A4E-A7CB-0CBD7E1D78EE}" destId="{D5E38122-6E0E-4D08-8B02-C3908225354D}" srcOrd="0" destOrd="0" parTransId="{5E93EFC7-B427-468F-88FB-D6C895FBEFAE}" sibTransId="{03DCA096-1B76-44B9-82F7-E471286E387D}"/>
    <dgm:cxn modelId="{D600AA7D-1DB0-4FB9-B984-E38EBF6D2CDF}" type="presOf" srcId="{D5E38122-6E0E-4D08-8B02-C3908225354D}" destId="{4FA4E89A-7A6A-4DC0-9E35-7382E9FF1943}" srcOrd="1" destOrd="0" presId="urn:microsoft.com/office/officeart/2005/8/layout/cycle8"/>
    <dgm:cxn modelId="{D7DEF2FA-D20B-4D59-BD7D-CE2E83B9A7A8}" type="presOf" srcId="{92942B4C-A449-407B-A070-43A43E6D1646}" destId="{8416882A-E8AF-4DF7-839F-CF6135740152}" srcOrd="0" destOrd="0" presId="urn:microsoft.com/office/officeart/2005/8/layout/cycle8"/>
    <dgm:cxn modelId="{8BB8EC0E-5EBC-48B7-B721-0A97DB948DBB}" type="presOf" srcId="{90FD04B5-6B44-4A4E-A7CB-0CBD7E1D78EE}" destId="{02FC8894-9A44-4B70-9A74-2A5D6FDF7698}" srcOrd="0" destOrd="0" presId="urn:microsoft.com/office/officeart/2005/8/layout/cycle8"/>
    <dgm:cxn modelId="{E02CFDD8-F132-4F2A-AF44-2A61741E0D02}" type="presOf" srcId="{8F0567A2-D939-404E-8AC6-CDA7C32A40BF}" destId="{E7389655-8FAA-4378-8042-64365B793DB6}" srcOrd="0" destOrd="0" presId="urn:microsoft.com/office/officeart/2005/8/layout/cycle8"/>
    <dgm:cxn modelId="{9EE82C1B-DC43-408F-BFC7-0B59F267F3EE}" srcId="{90FD04B5-6B44-4A4E-A7CB-0CBD7E1D78EE}" destId="{92942B4C-A449-407B-A070-43A43E6D1646}" srcOrd="1" destOrd="0" parTransId="{AB53B11A-A94A-4017-BD24-B593B70C6065}" sibTransId="{C6850177-DAC8-45FE-AB52-89599E353337}"/>
    <dgm:cxn modelId="{53DA5756-9758-4ABE-9007-99D26E08034C}" type="presOf" srcId="{92942B4C-A449-407B-A070-43A43E6D1646}" destId="{1DEF8320-B94F-4CBD-A853-8C4BBBAF126B}" srcOrd="1" destOrd="0" presId="urn:microsoft.com/office/officeart/2005/8/layout/cycle8"/>
    <dgm:cxn modelId="{2ECE8038-FD4F-4006-B357-21F3C5D54459}" type="presOf" srcId="{8F0567A2-D939-404E-8AC6-CDA7C32A40BF}" destId="{2B4C32F2-0DD7-49E6-8DE2-149F82B51192}" srcOrd="1" destOrd="0" presId="urn:microsoft.com/office/officeart/2005/8/layout/cycle8"/>
    <dgm:cxn modelId="{F01E1DF7-E711-49EF-B0D8-FBCBB4E946BA}" type="presParOf" srcId="{02FC8894-9A44-4B70-9A74-2A5D6FDF7698}" destId="{058A5E4C-BEFC-412A-867C-EDF3AC54855C}" srcOrd="0" destOrd="0" presId="urn:microsoft.com/office/officeart/2005/8/layout/cycle8"/>
    <dgm:cxn modelId="{FF801A6D-0BB3-468F-92DF-905A4188B17C}" type="presParOf" srcId="{02FC8894-9A44-4B70-9A74-2A5D6FDF7698}" destId="{7C8C03AA-20C6-4488-9689-0CFEC54EB00E}" srcOrd="1" destOrd="0" presId="urn:microsoft.com/office/officeart/2005/8/layout/cycle8"/>
    <dgm:cxn modelId="{1976E5E1-5EA9-4A97-9FA1-F9005250E848}" type="presParOf" srcId="{02FC8894-9A44-4B70-9A74-2A5D6FDF7698}" destId="{2B71F8C3-1213-471E-9581-F0E4E991714C}" srcOrd="2" destOrd="0" presId="urn:microsoft.com/office/officeart/2005/8/layout/cycle8"/>
    <dgm:cxn modelId="{6E5169F5-0922-4514-8E06-111224DC3CE2}" type="presParOf" srcId="{02FC8894-9A44-4B70-9A74-2A5D6FDF7698}" destId="{4FA4E89A-7A6A-4DC0-9E35-7382E9FF1943}" srcOrd="3" destOrd="0" presId="urn:microsoft.com/office/officeart/2005/8/layout/cycle8"/>
    <dgm:cxn modelId="{71D6EE58-B4E1-487C-9AC0-AA9D24D8F2CB}" type="presParOf" srcId="{02FC8894-9A44-4B70-9A74-2A5D6FDF7698}" destId="{8416882A-E8AF-4DF7-839F-CF6135740152}" srcOrd="4" destOrd="0" presId="urn:microsoft.com/office/officeart/2005/8/layout/cycle8"/>
    <dgm:cxn modelId="{70AFD340-3949-4F41-ABD6-587518A6B72D}" type="presParOf" srcId="{02FC8894-9A44-4B70-9A74-2A5D6FDF7698}" destId="{5B58B881-C12B-4ACE-8D68-53DF075B1BA1}" srcOrd="5" destOrd="0" presId="urn:microsoft.com/office/officeart/2005/8/layout/cycle8"/>
    <dgm:cxn modelId="{C537C293-07B4-4426-BD2F-BFAAEF14B25E}" type="presParOf" srcId="{02FC8894-9A44-4B70-9A74-2A5D6FDF7698}" destId="{76C11E30-665F-4C4D-AA60-E6E86D5E737E}" srcOrd="6" destOrd="0" presId="urn:microsoft.com/office/officeart/2005/8/layout/cycle8"/>
    <dgm:cxn modelId="{D7E142FF-5B5C-417C-B6DD-A3A7D2744FC5}" type="presParOf" srcId="{02FC8894-9A44-4B70-9A74-2A5D6FDF7698}" destId="{1DEF8320-B94F-4CBD-A853-8C4BBBAF126B}" srcOrd="7" destOrd="0" presId="urn:microsoft.com/office/officeart/2005/8/layout/cycle8"/>
    <dgm:cxn modelId="{D38639F5-BB86-4667-8887-0149AC7A0D2C}" type="presParOf" srcId="{02FC8894-9A44-4B70-9A74-2A5D6FDF7698}" destId="{E7389655-8FAA-4378-8042-64365B793DB6}" srcOrd="8" destOrd="0" presId="urn:microsoft.com/office/officeart/2005/8/layout/cycle8"/>
    <dgm:cxn modelId="{FBEAF2DB-D18C-42AB-A2F1-A11E926C810F}" type="presParOf" srcId="{02FC8894-9A44-4B70-9A74-2A5D6FDF7698}" destId="{CDCE3F9A-82F8-4EE1-893B-D7BEA44754BC}" srcOrd="9" destOrd="0" presId="urn:microsoft.com/office/officeart/2005/8/layout/cycle8"/>
    <dgm:cxn modelId="{DFF0AA49-2079-4C2D-AC2A-2DFF7E5808AB}" type="presParOf" srcId="{02FC8894-9A44-4B70-9A74-2A5D6FDF7698}" destId="{59CF1EBB-8A3A-4BC3-9352-1E0E14A0FC06}" srcOrd="10" destOrd="0" presId="urn:microsoft.com/office/officeart/2005/8/layout/cycle8"/>
    <dgm:cxn modelId="{2C08C4F5-AAC0-4F4B-9E2F-C8FE2D767811}" type="presParOf" srcId="{02FC8894-9A44-4B70-9A74-2A5D6FDF7698}" destId="{2B4C32F2-0DD7-49E6-8DE2-149F82B51192}" srcOrd="11" destOrd="0" presId="urn:microsoft.com/office/officeart/2005/8/layout/cycle8"/>
    <dgm:cxn modelId="{3F7BCB07-72CC-4DAE-9E94-FF0852F0C44E}" type="presParOf" srcId="{02FC8894-9A44-4B70-9A74-2A5D6FDF7698}" destId="{71844C34-7993-42FE-AA68-DA04DD8E1C38}" srcOrd="12" destOrd="0" presId="urn:microsoft.com/office/officeart/2005/8/layout/cycle8"/>
    <dgm:cxn modelId="{8ADD257B-BFE0-4DB6-877B-1EC22EDF46AB}" type="presParOf" srcId="{02FC8894-9A44-4B70-9A74-2A5D6FDF7698}" destId="{47D096C9-B9F0-4952-A320-71333D33D156}" srcOrd="13" destOrd="0" presId="urn:microsoft.com/office/officeart/2005/8/layout/cycle8"/>
    <dgm:cxn modelId="{30DE79A9-BC26-4FC9-8D37-C2E887DF9A98}" type="presParOf" srcId="{02FC8894-9A44-4B70-9A74-2A5D6FDF7698}" destId="{0A39D9C4-90FC-4F69-99FD-1D4981A42003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FD04B5-6B44-4A4E-A7CB-0CBD7E1D78EE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D5E38122-6E0E-4D08-8B02-C3908225354D}">
      <dgm:prSet phldrT="[文本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数据协议</a:t>
          </a:r>
          <a:endParaRPr lang="zh-CN" altLang="en-US" dirty="0">
            <a:solidFill>
              <a:schemeClr val="bg1"/>
            </a:solidFill>
          </a:endParaRPr>
        </a:p>
      </dgm:t>
    </dgm:pt>
    <dgm:pt modelId="{5E93EFC7-B427-468F-88FB-D6C895FBEFAE}" type="parTrans" cxnId="{6ADCF625-A76E-4E8C-AE3E-D9E912A16631}">
      <dgm:prSet/>
      <dgm:spPr/>
      <dgm:t>
        <a:bodyPr/>
        <a:lstStyle/>
        <a:p>
          <a:endParaRPr lang="zh-CN" altLang="en-US"/>
        </a:p>
      </dgm:t>
    </dgm:pt>
    <dgm:pt modelId="{03DCA096-1B76-44B9-82F7-E471286E387D}" type="sibTrans" cxnId="{6ADCF625-A76E-4E8C-AE3E-D9E912A16631}">
      <dgm:prSet/>
      <dgm:spPr/>
      <dgm:t>
        <a:bodyPr/>
        <a:lstStyle/>
        <a:p>
          <a:endParaRPr lang="zh-CN" altLang="en-US"/>
        </a:p>
      </dgm:t>
    </dgm:pt>
    <dgm:pt modelId="{92942B4C-A449-407B-A070-43A43E6D1646}">
      <dgm:prSet phldrT="[文本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线程模型</a:t>
          </a:r>
          <a:endParaRPr lang="zh-CN" altLang="en-US" dirty="0"/>
        </a:p>
      </dgm:t>
    </dgm:pt>
    <dgm:pt modelId="{AB53B11A-A94A-4017-BD24-B593B70C6065}" type="parTrans" cxnId="{9EE82C1B-DC43-408F-BFC7-0B59F267F3EE}">
      <dgm:prSet/>
      <dgm:spPr/>
      <dgm:t>
        <a:bodyPr/>
        <a:lstStyle/>
        <a:p>
          <a:endParaRPr lang="zh-CN" altLang="en-US"/>
        </a:p>
      </dgm:t>
    </dgm:pt>
    <dgm:pt modelId="{C6850177-DAC8-45FE-AB52-89599E353337}" type="sibTrans" cxnId="{9EE82C1B-DC43-408F-BFC7-0B59F267F3EE}">
      <dgm:prSet/>
      <dgm:spPr/>
      <dgm:t>
        <a:bodyPr/>
        <a:lstStyle/>
        <a:p>
          <a:endParaRPr lang="zh-CN" altLang="en-US"/>
        </a:p>
      </dgm:t>
    </dgm:pt>
    <dgm:pt modelId="{8F0567A2-D939-404E-8AC6-CDA7C32A40BF}">
      <dgm:prSet phldrT="[文本]"/>
      <dgm:spPr/>
      <dgm:t>
        <a:bodyPr/>
        <a:lstStyle/>
        <a:p>
          <a:r>
            <a:rPr lang="en-US" altLang="zh-CN" dirty="0" smtClean="0"/>
            <a:t>IO</a:t>
          </a:r>
          <a:br>
            <a:rPr lang="en-US" altLang="zh-CN" dirty="0" smtClean="0"/>
          </a:br>
          <a:r>
            <a:rPr lang="zh-CN" altLang="en-US" dirty="0" smtClean="0"/>
            <a:t>模型</a:t>
          </a:r>
          <a:endParaRPr lang="zh-CN" altLang="en-US" dirty="0"/>
        </a:p>
      </dgm:t>
    </dgm:pt>
    <dgm:pt modelId="{5DC6641D-1DAD-4E7B-84FB-BEACC92BECB3}" type="parTrans" cxnId="{0DE6D55A-064C-46E2-AE63-0736FAB00541}">
      <dgm:prSet/>
      <dgm:spPr/>
      <dgm:t>
        <a:bodyPr/>
        <a:lstStyle/>
        <a:p>
          <a:endParaRPr lang="zh-CN" altLang="en-US"/>
        </a:p>
      </dgm:t>
    </dgm:pt>
    <dgm:pt modelId="{FD62215F-FBFD-4E09-8BF4-B78F10262426}" type="sibTrans" cxnId="{0DE6D55A-064C-46E2-AE63-0736FAB00541}">
      <dgm:prSet/>
      <dgm:spPr/>
      <dgm:t>
        <a:bodyPr/>
        <a:lstStyle/>
        <a:p>
          <a:endParaRPr lang="zh-CN" altLang="en-US"/>
        </a:p>
      </dgm:t>
    </dgm:pt>
    <dgm:pt modelId="{02FC8894-9A44-4B70-9A74-2A5D6FDF7698}" type="pres">
      <dgm:prSet presAssocID="{90FD04B5-6B44-4A4E-A7CB-0CBD7E1D78EE}" presName="compositeShape" presStyleCnt="0">
        <dgm:presLayoutVars>
          <dgm:chMax val="7"/>
          <dgm:dir/>
          <dgm:resizeHandles val="exact"/>
        </dgm:presLayoutVars>
      </dgm:prSet>
      <dgm:spPr/>
    </dgm:pt>
    <dgm:pt modelId="{058A5E4C-BEFC-412A-867C-EDF3AC54855C}" type="pres">
      <dgm:prSet presAssocID="{90FD04B5-6B44-4A4E-A7CB-0CBD7E1D78EE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7C8C03AA-20C6-4488-9689-0CFEC54EB00E}" type="pres">
      <dgm:prSet presAssocID="{90FD04B5-6B44-4A4E-A7CB-0CBD7E1D78EE}" presName="dummy1a" presStyleCnt="0"/>
      <dgm:spPr/>
    </dgm:pt>
    <dgm:pt modelId="{2B71F8C3-1213-471E-9581-F0E4E991714C}" type="pres">
      <dgm:prSet presAssocID="{90FD04B5-6B44-4A4E-A7CB-0CBD7E1D78EE}" presName="dummy1b" presStyleCnt="0"/>
      <dgm:spPr/>
    </dgm:pt>
    <dgm:pt modelId="{4FA4E89A-7A6A-4DC0-9E35-7382E9FF1943}" type="pres">
      <dgm:prSet presAssocID="{90FD04B5-6B44-4A4E-A7CB-0CBD7E1D78E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16882A-E8AF-4DF7-839F-CF6135740152}" type="pres">
      <dgm:prSet presAssocID="{90FD04B5-6B44-4A4E-A7CB-0CBD7E1D78EE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5B58B881-C12B-4ACE-8D68-53DF075B1BA1}" type="pres">
      <dgm:prSet presAssocID="{90FD04B5-6B44-4A4E-A7CB-0CBD7E1D78EE}" presName="dummy2a" presStyleCnt="0"/>
      <dgm:spPr/>
    </dgm:pt>
    <dgm:pt modelId="{76C11E30-665F-4C4D-AA60-E6E86D5E737E}" type="pres">
      <dgm:prSet presAssocID="{90FD04B5-6B44-4A4E-A7CB-0CBD7E1D78EE}" presName="dummy2b" presStyleCnt="0"/>
      <dgm:spPr/>
    </dgm:pt>
    <dgm:pt modelId="{1DEF8320-B94F-4CBD-A853-8C4BBBAF126B}" type="pres">
      <dgm:prSet presAssocID="{90FD04B5-6B44-4A4E-A7CB-0CBD7E1D78E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389655-8FAA-4378-8042-64365B793DB6}" type="pres">
      <dgm:prSet presAssocID="{90FD04B5-6B44-4A4E-A7CB-0CBD7E1D78EE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CDCE3F9A-82F8-4EE1-893B-D7BEA44754BC}" type="pres">
      <dgm:prSet presAssocID="{90FD04B5-6B44-4A4E-A7CB-0CBD7E1D78EE}" presName="dummy3a" presStyleCnt="0"/>
      <dgm:spPr/>
    </dgm:pt>
    <dgm:pt modelId="{59CF1EBB-8A3A-4BC3-9352-1E0E14A0FC06}" type="pres">
      <dgm:prSet presAssocID="{90FD04B5-6B44-4A4E-A7CB-0CBD7E1D78EE}" presName="dummy3b" presStyleCnt="0"/>
      <dgm:spPr/>
    </dgm:pt>
    <dgm:pt modelId="{2B4C32F2-0DD7-49E6-8DE2-149F82B51192}" type="pres">
      <dgm:prSet presAssocID="{90FD04B5-6B44-4A4E-A7CB-0CBD7E1D78E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844C34-7993-42FE-AA68-DA04DD8E1C38}" type="pres">
      <dgm:prSet presAssocID="{03DCA096-1B76-44B9-82F7-E471286E387D}" presName="arrowWedge1" presStyleLbl="fgSibTrans2D1" presStyleIdx="0" presStyleCnt="3"/>
      <dgm:spPr/>
    </dgm:pt>
    <dgm:pt modelId="{47D096C9-B9F0-4952-A320-71333D33D156}" type="pres">
      <dgm:prSet presAssocID="{C6850177-DAC8-45FE-AB52-89599E353337}" presName="arrowWedge2" presStyleLbl="fgSibTrans2D1" presStyleIdx="1" presStyleCnt="3"/>
      <dgm:spPr/>
    </dgm:pt>
    <dgm:pt modelId="{0A39D9C4-90FC-4F69-99FD-1D4981A42003}" type="pres">
      <dgm:prSet presAssocID="{FD62215F-FBFD-4E09-8BF4-B78F10262426}" presName="arrowWedge3" presStyleLbl="fgSibTrans2D1" presStyleIdx="2" presStyleCnt="3"/>
      <dgm:spPr/>
    </dgm:pt>
  </dgm:ptLst>
  <dgm:cxnLst>
    <dgm:cxn modelId="{6ADCF625-A76E-4E8C-AE3E-D9E912A16631}" srcId="{90FD04B5-6B44-4A4E-A7CB-0CBD7E1D78EE}" destId="{D5E38122-6E0E-4D08-8B02-C3908225354D}" srcOrd="0" destOrd="0" parTransId="{5E93EFC7-B427-468F-88FB-D6C895FBEFAE}" sibTransId="{03DCA096-1B76-44B9-82F7-E471286E387D}"/>
    <dgm:cxn modelId="{0DE6D55A-064C-46E2-AE63-0736FAB00541}" srcId="{90FD04B5-6B44-4A4E-A7CB-0CBD7E1D78EE}" destId="{8F0567A2-D939-404E-8AC6-CDA7C32A40BF}" srcOrd="2" destOrd="0" parTransId="{5DC6641D-1DAD-4E7B-84FB-BEACC92BECB3}" sibTransId="{FD62215F-FBFD-4E09-8BF4-B78F10262426}"/>
    <dgm:cxn modelId="{0550208F-5E53-4BEF-890B-DDCE79CB734A}" type="presOf" srcId="{D5E38122-6E0E-4D08-8B02-C3908225354D}" destId="{4FA4E89A-7A6A-4DC0-9E35-7382E9FF1943}" srcOrd="1" destOrd="0" presId="urn:microsoft.com/office/officeart/2005/8/layout/cycle8"/>
    <dgm:cxn modelId="{3C1B9121-F399-4CA7-B843-6975F79ED1AA}" type="presOf" srcId="{92942B4C-A449-407B-A070-43A43E6D1646}" destId="{1DEF8320-B94F-4CBD-A853-8C4BBBAF126B}" srcOrd="1" destOrd="0" presId="urn:microsoft.com/office/officeart/2005/8/layout/cycle8"/>
    <dgm:cxn modelId="{266DEC62-083E-487A-9E2E-74D9D1B759FC}" type="presOf" srcId="{8F0567A2-D939-404E-8AC6-CDA7C32A40BF}" destId="{2B4C32F2-0DD7-49E6-8DE2-149F82B51192}" srcOrd="1" destOrd="0" presId="urn:microsoft.com/office/officeart/2005/8/layout/cycle8"/>
    <dgm:cxn modelId="{311740E8-D15F-4735-AF19-BA01450936AC}" type="presOf" srcId="{92942B4C-A449-407B-A070-43A43E6D1646}" destId="{8416882A-E8AF-4DF7-839F-CF6135740152}" srcOrd="0" destOrd="0" presId="urn:microsoft.com/office/officeart/2005/8/layout/cycle8"/>
    <dgm:cxn modelId="{BC963A5F-B675-4557-AC80-487655B0A3D9}" type="presOf" srcId="{8F0567A2-D939-404E-8AC6-CDA7C32A40BF}" destId="{E7389655-8FAA-4378-8042-64365B793DB6}" srcOrd="0" destOrd="0" presId="urn:microsoft.com/office/officeart/2005/8/layout/cycle8"/>
    <dgm:cxn modelId="{A678AB8A-DC40-443A-BDC1-15BDD8FB1E30}" type="presOf" srcId="{90FD04B5-6B44-4A4E-A7CB-0CBD7E1D78EE}" destId="{02FC8894-9A44-4B70-9A74-2A5D6FDF7698}" srcOrd="0" destOrd="0" presId="urn:microsoft.com/office/officeart/2005/8/layout/cycle8"/>
    <dgm:cxn modelId="{9EE82C1B-DC43-408F-BFC7-0B59F267F3EE}" srcId="{90FD04B5-6B44-4A4E-A7CB-0CBD7E1D78EE}" destId="{92942B4C-A449-407B-A070-43A43E6D1646}" srcOrd="1" destOrd="0" parTransId="{AB53B11A-A94A-4017-BD24-B593B70C6065}" sibTransId="{C6850177-DAC8-45FE-AB52-89599E353337}"/>
    <dgm:cxn modelId="{3B9A48AB-EF8D-4DBA-96C8-1398E475D5C3}" type="presOf" srcId="{D5E38122-6E0E-4D08-8B02-C3908225354D}" destId="{058A5E4C-BEFC-412A-867C-EDF3AC54855C}" srcOrd="0" destOrd="0" presId="urn:microsoft.com/office/officeart/2005/8/layout/cycle8"/>
    <dgm:cxn modelId="{A55E8C51-F2AA-4A16-9F8F-676EA41C1E29}" type="presParOf" srcId="{02FC8894-9A44-4B70-9A74-2A5D6FDF7698}" destId="{058A5E4C-BEFC-412A-867C-EDF3AC54855C}" srcOrd="0" destOrd="0" presId="urn:microsoft.com/office/officeart/2005/8/layout/cycle8"/>
    <dgm:cxn modelId="{597EE13F-5758-476A-832D-D74F0DAF783F}" type="presParOf" srcId="{02FC8894-9A44-4B70-9A74-2A5D6FDF7698}" destId="{7C8C03AA-20C6-4488-9689-0CFEC54EB00E}" srcOrd="1" destOrd="0" presId="urn:microsoft.com/office/officeart/2005/8/layout/cycle8"/>
    <dgm:cxn modelId="{475E4F86-775D-4FA9-8342-A56DDF38FBAE}" type="presParOf" srcId="{02FC8894-9A44-4B70-9A74-2A5D6FDF7698}" destId="{2B71F8C3-1213-471E-9581-F0E4E991714C}" srcOrd="2" destOrd="0" presId="urn:microsoft.com/office/officeart/2005/8/layout/cycle8"/>
    <dgm:cxn modelId="{E69D2B69-1800-419A-ABFC-F58FB58BEEA4}" type="presParOf" srcId="{02FC8894-9A44-4B70-9A74-2A5D6FDF7698}" destId="{4FA4E89A-7A6A-4DC0-9E35-7382E9FF1943}" srcOrd="3" destOrd="0" presId="urn:microsoft.com/office/officeart/2005/8/layout/cycle8"/>
    <dgm:cxn modelId="{86A33E10-F842-485A-8352-8777CA09A156}" type="presParOf" srcId="{02FC8894-9A44-4B70-9A74-2A5D6FDF7698}" destId="{8416882A-E8AF-4DF7-839F-CF6135740152}" srcOrd="4" destOrd="0" presId="urn:microsoft.com/office/officeart/2005/8/layout/cycle8"/>
    <dgm:cxn modelId="{8078126A-8425-4E1C-8EAD-DAA8DE85BDE0}" type="presParOf" srcId="{02FC8894-9A44-4B70-9A74-2A5D6FDF7698}" destId="{5B58B881-C12B-4ACE-8D68-53DF075B1BA1}" srcOrd="5" destOrd="0" presId="urn:microsoft.com/office/officeart/2005/8/layout/cycle8"/>
    <dgm:cxn modelId="{E8DCDF76-EC08-421D-9820-595E0D8760DD}" type="presParOf" srcId="{02FC8894-9A44-4B70-9A74-2A5D6FDF7698}" destId="{76C11E30-665F-4C4D-AA60-E6E86D5E737E}" srcOrd="6" destOrd="0" presId="urn:microsoft.com/office/officeart/2005/8/layout/cycle8"/>
    <dgm:cxn modelId="{15879397-8CA1-48B5-A0CF-FF11505AD728}" type="presParOf" srcId="{02FC8894-9A44-4B70-9A74-2A5D6FDF7698}" destId="{1DEF8320-B94F-4CBD-A853-8C4BBBAF126B}" srcOrd="7" destOrd="0" presId="urn:microsoft.com/office/officeart/2005/8/layout/cycle8"/>
    <dgm:cxn modelId="{E17D3EC1-E3A0-4ECA-869B-A8093D3A7AF4}" type="presParOf" srcId="{02FC8894-9A44-4B70-9A74-2A5D6FDF7698}" destId="{E7389655-8FAA-4378-8042-64365B793DB6}" srcOrd="8" destOrd="0" presId="urn:microsoft.com/office/officeart/2005/8/layout/cycle8"/>
    <dgm:cxn modelId="{E4E41C1E-CB0C-4B84-A4D4-945179AF5029}" type="presParOf" srcId="{02FC8894-9A44-4B70-9A74-2A5D6FDF7698}" destId="{CDCE3F9A-82F8-4EE1-893B-D7BEA44754BC}" srcOrd="9" destOrd="0" presId="urn:microsoft.com/office/officeart/2005/8/layout/cycle8"/>
    <dgm:cxn modelId="{D36DA111-17AE-4425-81D6-3B8D6543C6DE}" type="presParOf" srcId="{02FC8894-9A44-4B70-9A74-2A5D6FDF7698}" destId="{59CF1EBB-8A3A-4BC3-9352-1E0E14A0FC06}" srcOrd="10" destOrd="0" presId="urn:microsoft.com/office/officeart/2005/8/layout/cycle8"/>
    <dgm:cxn modelId="{77957695-401E-4EF8-B2C8-DB4A8399CE13}" type="presParOf" srcId="{02FC8894-9A44-4B70-9A74-2A5D6FDF7698}" destId="{2B4C32F2-0DD7-49E6-8DE2-149F82B51192}" srcOrd="11" destOrd="0" presId="urn:microsoft.com/office/officeart/2005/8/layout/cycle8"/>
    <dgm:cxn modelId="{64A7C595-7E2D-4E07-B9E6-8A327838E474}" type="presParOf" srcId="{02FC8894-9A44-4B70-9A74-2A5D6FDF7698}" destId="{71844C34-7993-42FE-AA68-DA04DD8E1C38}" srcOrd="12" destOrd="0" presId="urn:microsoft.com/office/officeart/2005/8/layout/cycle8"/>
    <dgm:cxn modelId="{2D8D4BDC-E257-4FB0-AA1B-59F0D866AB2A}" type="presParOf" srcId="{02FC8894-9A44-4B70-9A74-2A5D6FDF7698}" destId="{47D096C9-B9F0-4952-A320-71333D33D156}" srcOrd="13" destOrd="0" presId="urn:microsoft.com/office/officeart/2005/8/layout/cycle8"/>
    <dgm:cxn modelId="{7F60982A-3506-4F3A-9880-13C5C7087154}" type="presParOf" srcId="{02FC8894-9A44-4B70-9A74-2A5D6FDF7698}" destId="{0A39D9C4-90FC-4F69-99FD-1D4981A42003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A5E4C-BEFC-412A-867C-EDF3AC54855C}">
      <dsp:nvSpPr>
        <dsp:cNvPr id="0" name=""/>
        <dsp:cNvSpPr/>
      </dsp:nvSpPr>
      <dsp:spPr>
        <a:xfrm>
          <a:off x="2292194" y="294187"/>
          <a:ext cx="3801808" cy="3801808"/>
        </a:xfrm>
        <a:prstGeom prst="pie">
          <a:avLst>
            <a:gd name="adj1" fmla="val 16200000"/>
            <a:gd name="adj2" fmla="val 180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>
              <a:solidFill>
                <a:schemeClr val="bg1"/>
              </a:solidFill>
            </a:rPr>
            <a:t>数据协议</a:t>
          </a:r>
          <a:endParaRPr lang="zh-CN" altLang="en-US" sz="3500" kern="1200" dirty="0">
            <a:solidFill>
              <a:schemeClr val="bg1"/>
            </a:solidFill>
          </a:endParaRPr>
        </a:p>
      </dsp:txBody>
      <dsp:txXfrm>
        <a:off x="4295838" y="1099809"/>
        <a:ext cx="1357788" cy="1131490"/>
      </dsp:txXfrm>
    </dsp:sp>
    <dsp:sp modelId="{8416882A-E8AF-4DF7-839F-CF6135740152}">
      <dsp:nvSpPr>
        <dsp:cNvPr id="0" name=""/>
        <dsp:cNvSpPr/>
      </dsp:nvSpPr>
      <dsp:spPr>
        <a:xfrm>
          <a:off x="2213895" y="429966"/>
          <a:ext cx="3801808" cy="3801808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线程模型</a:t>
          </a:r>
          <a:endParaRPr lang="zh-CN" altLang="en-US" sz="3500" kern="1200" dirty="0"/>
        </a:p>
      </dsp:txBody>
      <dsp:txXfrm>
        <a:off x="3119088" y="2896616"/>
        <a:ext cx="2036683" cy="995711"/>
      </dsp:txXfrm>
    </dsp:sp>
    <dsp:sp modelId="{E7389655-8FAA-4378-8042-64365B793DB6}">
      <dsp:nvSpPr>
        <dsp:cNvPr id="0" name=""/>
        <dsp:cNvSpPr/>
      </dsp:nvSpPr>
      <dsp:spPr>
        <a:xfrm>
          <a:off x="2135596" y="294187"/>
          <a:ext cx="3801808" cy="3801808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IO</a:t>
          </a:r>
          <a:br>
            <a:rPr lang="en-US" altLang="zh-CN" sz="3500" kern="1200" dirty="0" smtClean="0"/>
          </a:br>
          <a:r>
            <a:rPr lang="zh-CN" altLang="en-US" sz="3500" kern="1200" dirty="0" smtClean="0"/>
            <a:t>模型</a:t>
          </a:r>
          <a:endParaRPr lang="zh-CN" altLang="en-US" sz="3500" kern="1200" dirty="0"/>
        </a:p>
      </dsp:txBody>
      <dsp:txXfrm>
        <a:off x="2575972" y="1099809"/>
        <a:ext cx="1357788" cy="1131490"/>
      </dsp:txXfrm>
    </dsp:sp>
    <dsp:sp modelId="{71844C34-7993-42FE-AA68-DA04DD8E1C38}">
      <dsp:nvSpPr>
        <dsp:cNvPr id="0" name=""/>
        <dsp:cNvSpPr/>
      </dsp:nvSpPr>
      <dsp:spPr>
        <a:xfrm>
          <a:off x="2057158" y="58837"/>
          <a:ext cx="4272509" cy="4272509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096C9-B9F0-4952-A320-71333D33D156}">
      <dsp:nvSpPr>
        <dsp:cNvPr id="0" name=""/>
        <dsp:cNvSpPr/>
      </dsp:nvSpPr>
      <dsp:spPr>
        <a:xfrm>
          <a:off x="1978545" y="194376"/>
          <a:ext cx="4272509" cy="4272509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9D9C4-90FC-4F69-99FD-1D4981A42003}">
      <dsp:nvSpPr>
        <dsp:cNvPr id="0" name=""/>
        <dsp:cNvSpPr/>
      </dsp:nvSpPr>
      <dsp:spPr>
        <a:xfrm>
          <a:off x="1899932" y="58837"/>
          <a:ext cx="4272509" cy="4272509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A5E4C-BEFC-412A-867C-EDF3AC54855C}">
      <dsp:nvSpPr>
        <dsp:cNvPr id="0" name=""/>
        <dsp:cNvSpPr/>
      </dsp:nvSpPr>
      <dsp:spPr>
        <a:xfrm>
          <a:off x="2292194" y="294187"/>
          <a:ext cx="3801808" cy="3801808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数据协议</a:t>
          </a:r>
          <a:endParaRPr lang="zh-CN" altLang="en-US" sz="3500" kern="1200" dirty="0"/>
        </a:p>
      </dsp:txBody>
      <dsp:txXfrm>
        <a:off x="4295838" y="1099809"/>
        <a:ext cx="1357788" cy="1131490"/>
      </dsp:txXfrm>
    </dsp:sp>
    <dsp:sp modelId="{8416882A-E8AF-4DF7-839F-CF6135740152}">
      <dsp:nvSpPr>
        <dsp:cNvPr id="0" name=""/>
        <dsp:cNvSpPr/>
      </dsp:nvSpPr>
      <dsp:spPr>
        <a:xfrm>
          <a:off x="2213895" y="429966"/>
          <a:ext cx="3801808" cy="3801808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线程模型</a:t>
          </a:r>
          <a:endParaRPr lang="zh-CN" altLang="en-US" sz="3500" kern="1200" dirty="0"/>
        </a:p>
      </dsp:txBody>
      <dsp:txXfrm>
        <a:off x="3119088" y="2896616"/>
        <a:ext cx="2036683" cy="995711"/>
      </dsp:txXfrm>
    </dsp:sp>
    <dsp:sp modelId="{E7389655-8FAA-4378-8042-64365B793DB6}">
      <dsp:nvSpPr>
        <dsp:cNvPr id="0" name=""/>
        <dsp:cNvSpPr/>
      </dsp:nvSpPr>
      <dsp:spPr>
        <a:xfrm>
          <a:off x="2135596" y="294187"/>
          <a:ext cx="3801808" cy="3801808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b="1" kern="12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IO</a:t>
          </a:r>
          <a:br>
            <a:rPr lang="en-US" altLang="zh-CN" sz="3500" b="1" kern="12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zh-CN" altLang="en-US" sz="3500" b="1" kern="12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模型</a:t>
          </a:r>
          <a:endParaRPr lang="zh-CN" altLang="en-US" sz="3500" b="1" kern="1200" dirty="0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575972" y="1099809"/>
        <a:ext cx="1357788" cy="1131490"/>
      </dsp:txXfrm>
    </dsp:sp>
    <dsp:sp modelId="{71844C34-7993-42FE-AA68-DA04DD8E1C38}">
      <dsp:nvSpPr>
        <dsp:cNvPr id="0" name=""/>
        <dsp:cNvSpPr/>
      </dsp:nvSpPr>
      <dsp:spPr>
        <a:xfrm>
          <a:off x="2057158" y="58837"/>
          <a:ext cx="4272509" cy="4272509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096C9-B9F0-4952-A320-71333D33D156}">
      <dsp:nvSpPr>
        <dsp:cNvPr id="0" name=""/>
        <dsp:cNvSpPr/>
      </dsp:nvSpPr>
      <dsp:spPr>
        <a:xfrm>
          <a:off x="1978545" y="194376"/>
          <a:ext cx="4272509" cy="4272509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9D9C4-90FC-4F69-99FD-1D4981A42003}">
      <dsp:nvSpPr>
        <dsp:cNvPr id="0" name=""/>
        <dsp:cNvSpPr/>
      </dsp:nvSpPr>
      <dsp:spPr>
        <a:xfrm>
          <a:off x="1899932" y="58837"/>
          <a:ext cx="4272509" cy="4272509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A5E4C-BEFC-412A-867C-EDF3AC54855C}">
      <dsp:nvSpPr>
        <dsp:cNvPr id="0" name=""/>
        <dsp:cNvSpPr/>
      </dsp:nvSpPr>
      <dsp:spPr>
        <a:xfrm>
          <a:off x="2292194" y="294187"/>
          <a:ext cx="3801808" cy="3801808"/>
        </a:xfrm>
        <a:prstGeom prst="pie">
          <a:avLst>
            <a:gd name="adj1" fmla="val 16200000"/>
            <a:gd name="adj2" fmla="val 180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>
              <a:solidFill>
                <a:schemeClr val="bg1"/>
              </a:solidFill>
            </a:rPr>
            <a:t>数据协议</a:t>
          </a:r>
          <a:endParaRPr lang="zh-CN" altLang="en-US" sz="3500" kern="1200" dirty="0">
            <a:solidFill>
              <a:schemeClr val="bg1"/>
            </a:solidFill>
          </a:endParaRPr>
        </a:p>
      </dsp:txBody>
      <dsp:txXfrm>
        <a:off x="4295838" y="1099809"/>
        <a:ext cx="1357788" cy="1131490"/>
      </dsp:txXfrm>
    </dsp:sp>
    <dsp:sp modelId="{8416882A-E8AF-4DF7-839F-CF6135740152}">
      <dsp:nvSpPr>
        <dsp:cNvPr id="0" name=""/>
        <dsp:cNvSpPr/>
      </dsp:nvSpPr>
      <dsp:spPr>
        <a:xfrm>
          <a:off x="2213895" y="429966"/>
          <a:ext cx="3801808" cy="3801808"/>
        </a:xfrm>
        <a:prstGeom prst="pie">
          <a:avLst>
            <a:gd name="adj1" fmla="val 1800000"/>
            <a:gd name="adj2" fmla="val 900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线程模型</a:t>
          </a:r>
          <a:endParaRPr lang="zh-CN" altLang="en-US" sz="3500" kern="1200" dirty="0"/>
        </a:p>
      </dsp:txBody>
      <dsp:txXfrm>
        <a:off x="3119088" y="2896616"/>
        <a:ext cx="2036683" cy="995711"/>
      </dsp:txXfrm>
    </dsp:sp>
    <dsp:sp modelId="{E7389655-8FAA-4378-8042-64365B793DB6}">
      <dsp:nvSpPr>
        <dsp:cNvPr id="0" name=""/>
        <dsp:cNvSpPr/>
      </dsp:nvSpPr>
      <dsp:spPr>
        <a:xfrm>
          <a:off x="2135596" y="294187"/>
          <a:ext cx="3801808" cy="3801808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IO</a:t>
          </a:r>
          <a:br>
            <a:rPr lang="en-US" altLang="zh-CN" sz="3500" kern="1200" dirty="0" smtClean="0"/>
          </a:br>
          <a:r>
            <a:rPr lang="zh-CN" altLang="en-US" sz="3500" kern="1200" dirty="0" smtClean="0"/>
            <a:t>模型</a:t>
          </a:r>
          <a:endParaRPr lang="zh-CN" altLang="en-US" sz="3500" kern="1200" dirty="0"/>
        </a:p>
      </dsp:txBody>
      <dsp:txXfrm>
        <a:off x="2575972" y="1099809"/>
        <a:ext cx="1357788" cy="1131490"/>
      </dsp:txXfrm>
    </dsp:sp>
    <dsp:sp modelId="{71844C34-7993-42FE-AA68-DA04DD8E1C38}">
      <dsp:nvSpPr>
        <dsp:cNvPr id="0" name=""/>
        <dsp:cNvSpPr/>
      </dsp:nvSpPr>
      <dsp:spPr>
        <a:xfrm>
          <a:off x="2057158" y="58837"/>
          <a:ext cx="4272509" cy="4272509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096C9-B9F0-4952-A320-71333D33D156}">
      <dsp:nvSpPr>
        <dsp:cNvPr id="0" name=""/>
        <dsp:cNvSpPr/>
      </dsp:nvSpPr>
      <dsp:spPr>
        <a:xfrm>
          <a:off x="1978545" y="194376"/>
          <a:ext cx="4272509" cy="4272509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9D9C4-90FC-4F69-99FD-1D4981A42003}">
      <dsp:nvSpPr>
        <dsp:cNvPr id="0" name=""/>
        <dsp:cNvSpPr/>
      </dsp:nvSpPr>
      <dsp:spPr>
        <a:xfrm>
          <a:off x="1899932" y="58837"/>
          <a:ext cx="4272509" cy="4272509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5B6FF-CAA0-44A8-BF24-DBF9A004CD17}" type="datetimeFigureOut">
              <a:rPr lang="zh-CN" altLang="en-US" smtClean="0"/>
              <a:pPr/>
              <a:t>2012/9/27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3E5A3-0E2F-4BA9-9793-45C398BDD3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532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ED825-6D18-4F0A-A5FB-120B149B20E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Special basic </a:t>
            </a:r>
            <a:r>
              <a:rPr lang="en-US" altLang="zh-CN" dirty="0" smtClean="0"/>
              <a:t>type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List Map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    变</a:t>
            </a:r>
            <a:r>
              <a:rPr lang="zh-CN" altLang="en-US" baseline="0" dirty="0" smtClean="0"/>
              <a:t>长</a:t>
            </a:r>
            <a:r>
              <a:rPr lang="en-US" altLang="zh-CN" baseline="0" dirty="0" err="1" smtClean="0">
                <a:solidFill>
                  <a:srgbClr val="FF0000"/>
                </a:solidFill>
              </a:rPr>
              <a:t>int</a:t>
            </a:r>
            <a:r>
              <a:rPr lang="en-US" altLang="zh-CN" baseline="0" dirty="0" smtClean="0">
                <a:solidFill>
                  <a:srgbClr val="FF0000"/>
                </a:solidFill>
              </a:rPr>
              <a:t> </a:t>
            </a:r>
            <a:r>
              <a:rPr lang="zh-CN" altLang="en-US" baseline="0" dirty="0" smtClean="0"/>
              <a:t>，部分</a:t>
            </a:r>
            <a:r>
              <a:rPr lang="en-US" altLang="zh-CN" baseline="0" dirty="0" err="1" smtClean="0"/>
              <a:t>int</a:t>
            </a:r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0-</a:t>
            </a:r>
            <a:r>
              <a:rPr lang="zh-CN" altLang="en-US" baseline="0" dirty="0" smtClean="0"/>
              <a:t>）写到</a:t>
            </a:r>
            <a:r>
              <a:rPr lang="en-US" altLang="zh-CN" baseline="0" dirty="0" smtClean="0"/>
              <a:t>type</a:t>
            </a:r>
            <a:r>
              <a:rPr lang="zh-CN" altLang="en-US" baseline="0" dirty="0" smtClean="0"/>
              <a:t>中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Multiplex flag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object Null </a:t>
            </a:r>
            <a:r>
              <a:rPr lang="en-US" altLang="zh-CN" dirty="0" err="1" smtClean="0"/>
              <a:t>int</a:t>
            </a:r>
            <a:r>
              <a:rPr lang="en-US" altLang="zh-CN" baseline="0" dirty="0" smtClean="0"/>
              <a:t> bytes map </a:t>
            </a:r>
            <a:r>
              <a:rPr lang="zh-CN" altLang="en-US" dirty="0" smtClean="0"/>
              <a:t>）（前</a:t>
            </a:r>
            <a:r>
              <a:rPr lang="en-US" altLang="zh-CN" dirty="0" smtClean="0"/>
              <a:t>3bit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个特殊的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value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   </a:t>
            </a:r>
            <a:r>
              <a:rPr lang="en-US" altLang="zh-CN" dirty="0" smtClean="0"/>
              <a:t>Type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包含</a:t>
            </a:r>
            <a:r>
              <a:rPr lang="en-US" altLang="zh-CN" dirty="0" err="1" smtClean="0"/>
              <a:t>len</a:t>
            </a:r>
            <a:r>
              <a:rPr lang="zh-CN" altLang="en-US" dirty="0" smtClean="0"/>
              <a:t>、及特殊值</a:t>
            </a:r>
            <a:r>
              <a:rPr lang="en-US" altLang="zh-CN" dirty="0" smtClean="0"/>
              <a:t>Special basic type</a:t>
            </a:r>
            <a:r>
              <a:rPr lang="zh-CN" altLang="en-US" baseline="0" dirty="0" smtClean="0"/>
              <a:t>）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Poison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vs. Exception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      </a:t>
            </a:r>
            <a:r>
              <a:rPr lang="en-US" altLang="zh-CN" baseline="0" dirty="0" err="1" smtClean="0"/>
              <a:t>NeedMore</a:t>
            </a: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021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461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 err="1" smtClean="0"/>
              <a:t>Cpu</a:t>
            </a:r>
            <a:r>
              <a:rPr lang="zh-CN" altLang="en-US" sz="3200" dirty="0" smtClean="0"/>
              <a:t>资源分配不均</a:t>
            </a:r>
            <a:endParaRPr lang="en-US" altLang="zh-CN" sz="32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3200" dirty="0" smtClean="0"/>
              <a:t>单连接</a:t>
            </a:r>
            <a:endParaRPr lang="en-US" altLang="zh-CN" sz="14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 smtClean="0"/>
              <a:t>Channel Attach </a:t>
            </a:r>
            <a:r>
              <a:rPr lang="en-US" altLang="zh-CN" sz="3200" dirty="0" err="1" smtClean="0"/>
              <a:t>PipeLine</a:t>
            </a:r>
            <a:r>
              <a:rPr lang="en-US" altLang="zh-CN" sz="3200" dirty="0" smtClean="0"/>
              <a:t>(Handler List)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 smtClean="0"/>
              <a:t>IO Worker &amp; CPU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点对点的</a:t>
            </a:r>
            <a:r>
              <a:rPr lang="en-US" altLang="zh-CN" dirty="0" smtClean="0"/>
              <a:t>RPC</a:t>
            </a:r>
            <a:r>
              <a:rPr lang="zh-CN" altLang="en-US" dirty="0" smtClean="0"/>
              <a:t>调用，主要包含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生成</a:t>
            </a:r>
            <a:r>
              <a:rPr lang="en-US" altLang="zh-CN" dirty="0" smtClean="0"/>
              <a:t>Proxy</a:t>
            </a:r>
          </a:p>
          <a:p>
            <a:pPr marL="0" indent="0">
              <a:buFontTx/>
              <a:buNone/>
            </a:pPr>
            <a:r>
              <a:rPr lang="en-US" altLang="zh-CN" dirty="0" smtClean="0"/>
              <a:t>- </a:t>
            </a:r>
            <a:r>
              <a:rPr lang="zh-CN" altLang="en-US" dirty="0" smtClean="0"/>
              <a:t>发送方法调用的数据</a:t>
            </a:r>
            <a:r>
              <a:rPr lang="zh-CN" altLang="en-US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6476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减少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线程的处理占用时间，可以有效的减少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线程的周期循环时间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接受调用，</a:t>
            </a:r>
            <a:r>
              <a:rPr lang="zh-CN" altLang="en-US" baseline="0" dirty="0" smtClean="0"/>
              <a:t>重要包含的操作：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zh-CN" altLang="en-US" baseline="0" dirty="0" smtClean="0"/>
              <a:t>接收数据 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zh-CN" altLang="en-US" baseline="0" dirty="0" smtClean="0"/>
              <a:t>方法调用</a:t>
            </a:r>
            <a:endParaRPr lang="en-US" altLang="zh-CN" baseline="0" dirty="0" smtClean="0"/>
          </a:p>
          <a:p>
            <a:pPr marL="0" indent="0">
              <a:buFontTx/>
              <a:buNone/>
            </a:pPr>
            <a:r>
              <a:rPr lang="en-US" altLang="zh-CN" baseline="0" dirty="0" smtClean="0"/>
              <a:t>- </a:t>
            </a:r>
            <a:r>
              <a:rPr lang="zh-CN" altLang="en-US" baseline="0" dirty="0" smtClean="0"/>
              <a:t>回发数据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793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通过问题的方式将想要将的东西讲出来</a:t>
            </a:r>
            <a:endParaRPr lang="en-US" altLang="zh-CN" dirty="0" smtClean="0"/>
          </a:p>
          <a:p>
            <a:r>
              <a:rPr lang="zh-CN" altLang="en-US" dirty="0" smtClean="0"/>
              <a:t>最简化的实现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r>
              <a:rPr lang="zh-CN" altLang="en-US" baseline="0" dirty="0" smtClean="0"/>
              <a:t>然后通过问题 逐个带出来。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与</a:t>
            </a:r>
            <a:r>
              <a:rPr lang="en-US" altLang="zh-CN" baseline="0" dirty="0" err="1" smtClean="0"/>
              <a:t>dubbo</a:t>
            </a:r>
            <a:r>
              <a:rPr lang="zh-CN" altLang="en-US" baseline="0" dirty="0" smtClean="0"/>
              <a:t>细节对上号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科普一下</a:t>
            </a:r>
            <a:r>
              <a:rPr lang="zh-CN" altLang="en-US" baseline="0" dirty="0" smtClean="0"/>
              <a:t>  </a:t>
            </a:r>
            <a:r>
              <a:rPr lang="zh-CN" altLang="en-US" dirty="0" smtClean="0"/>
              <a:t>异步和同步的转换</a:t>
            </a:r>
            <a:r>
              <a:rPr lang="zh-CN" altLang="en-US" baseline="0" dirty="0" smtClean="0"/>
              <a:t> 的实现过程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203848" y="0"/>
            <a:ext cx="5940152" cy="6858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zh-CN" altLang="en-US" sz="800" dirty="0">
              <a:ea typeface="+mn-ea"/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0"/>
            <a:ext cx="3225800" cy="6858000"/>
          </a:xfrm>
          <a:prstGeom prst="rect">
            <a:avLst/>
          </a:prstGeom>
          <a:solidFill>
            <a:srgbClr val="FF7300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zh-CN" altLang="en-US" sz="800">
              <a:ea typeface="+mn-ea"/>
            </a:endParaRPr>
          </a:p>
        </p:txBody>
      </p:sp>
      <p:pic>
        <p:nvPicPr>
          <p:cNvPr id="9" name="Picture 1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6524625"/>
            <a:ext cx="137160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63888" y="2130425"/>
            <a:ext cx="5184576" cy="7225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63888" y="2996952"/>
            <a:ext cx="5184576" cy="55091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9D2380-CEF4-4C60-83FF-0C05BB5968DA}" type="datetime1">
              <a:rPr lang="zh-CN" altLang="en-US" smtClean="0"/>
              <a:pPr/>
              <a:t>2012/9/27</a:t>
            </a:fld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2"/>
          </p:nvPr>
        </p:nvSpPr>
        <p:spPr>
          <a:xfrm>
            <a:off x="3347864" y="6453336"/>
            <a:ext cx="4119736" cy="365125"/>
          </a:xfrm>
        </p:spPr>
        <p:txBody>
          <a:bodyPr/>
          <a:lstStyle/>
          <a:p>
            <a:r>
              <a:rPr lang="en-US" altLang="zh-CN" smtClean="0"/>
              <a:t>Dubbo</a:t>
            </a:r>
            <a:r>
              <a:rPr lang="zh-CN" altLang="en-US" smtClean="0"/>
              <a:t>培训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D8BA-8A14-40F8-B79A-E1ACA5466D23}" type="datetime1">
              <a:rPr lang="zh-CN" altLang="en-US" smtClean="0"/>
              <a:pPr/>
              <a:t>2012/9/27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Dubbo</a:t>
            </a:r>
            <a:r>
              <a:rPr lang="zh-CN" altLang="en-US" smtClean="0"/>
              <a:t>培训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FEB1-381D-4AA3-868F-87E0E4613565}" type="datetime1">
              <a:rPr lang="zh-CN" altLang="en-US" smtClean="0"/>
              <a:pPr/>
              <a:t>2012/9/27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Dubbo</a:t>
            </a:r>
            <a:r>
              <a:rPr lang="zh-CN" altLang="en-US" smtClean="0"/>
              <a:t>培训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EDF9-FF59-424B-8763-CD5F4E4ABF2C}" type="datetime1">
              <a:rPr lang="zh-CN" altLang="en-US" smtClean="0"/>
              <a:pPr/>
              <a:t>2012/9/27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Dubbo</a:t>
            </a:r>
            <a:r>
              <a:rPr lang="zh-CN" altLang="en-US" smtClean="0"/>
              <a:t>培训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3E45-0B7D-4DAC-818A-BA0420935BEF}" type="datetime1">
              <a:rPr lang="zh-CN" altLang="en-US" smtClean="0"/>
              <a:pPr/>
              <a:t>2012/9/27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Dubbo</a:t>
            </a:r>
            <a:r>
              <a:rPr lang="zh-CN" altLang="en-US" smtClean="0"/>
              <a:t>培训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E3C1-F502-4043-A80D-14374AA0B6F3}" type="datetime1">
              <a:rPr lang="zh-CN" altLang="en-US" smtClean="0"/>
              <a:pPr/>
              <a:t>2012/9/27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Dubbo</a:t>
            </a:r>
            <a:r>
              <a:rPr lang="zh-CN" altLang="en-US" smtClean="0"/>
              <a:t>培训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FDB2-C651-402A-ACB5-4AF8CDCF7C12}" type="datetime1">
              <a:rPr lang="zh-CN" altLang="en-US" smtClean="0"/>
              <a:pPr/>
              <a:t>2012/9/27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Dubbo</a:t>
            </a:r>
            <a:r>
              <a:rPr lang="zh-CN" altLang="en-US" smtClean="0"/>
              <a:t>培训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DC2D-BFA2-42CC-A408-BE983E9AD4B6}" type="datetime1">
              <a:rPr lang="zh-CN" altLang="en-US" smtClean="0"/>
              <a:pPr/>
              <a:t>2012/9/27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Dubbo</a:t>
            </a:r>
            <a:r>
              <a:rPr lang="zh-CN" altLang="en-US" smtClean="0"/>
              <a:t>培训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AB31-5BDF-4DDF-9237-7CBA98EF46D4}" type="datetime1">
              <a:rPr lang="zh-CN" altLang="en-US" smtClean="0"/>
              <a:pPr/>
              <a:t>2012/9/27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Dubbo</a:t>
            </a:r>
            <a:r>
              <a:rPr lang="zh-CN" altLang="en-US" smtClean="0"/>
              <a:t>培训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3084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340768"/>
            <a:ext cx="5111750" cy="47853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492896"/>
            <a:ext cx="3008313" cy="36332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5AE7-1A2A-418F-8B25-92B7A48C0BC6}" type="datetime1">
              <a:rPr lang="zh-CN" altLang="en-US" smtClean="0"/>
              <a:pPr/>
              <a:t>2012/9/27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Dubbo</a:t>
            </a:r>
            <a:r>
              <a:rPr lang="zh-CN" altLang="en-US" smtClean="0"/>
              <a:t>培训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268759"/>
            <a:ext cx="5486400" cy="34588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0F16-3C5E-4110-AADB-E889CB18F162}" type="datetime1">
              <a:rPr lang="zh-CN" altLang="en-US" smtClean="0"/>
              <a:pPr/>
              <a:t>2012/9/27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Dubbo</a:t>
            </a:r>
            <a:r>
              <a:rPr lang="zh-CN" altLang="en-US" smtClean="0"/>
              <a:t>培训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1222375" y="0"/>
            <a:ext cx="7932738" cy="1143000"/>
          </a:xfrm>
          <a:prstGeom prst="rect">
            <a:avLst/>
          </a:prstGeom>
          <a:solidFill>
            <a:srgbClr val="3C3A3E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zh-CN" altLang="en-US" sz="800" dirty="0">
              <a:ea typeface="+mn-ea"/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0"/>
            <a:ext cx="1143000" cy="1143000"/>
          </a:xfrm>
          <a:prstGeom prst="rect">
            <a:avLst/>
          </a:prstGeom>
          <a:solidFill>
            <a:srgbClr val="FF7300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zh-CN" altLang="en-US" sz="800">
              <a:ea typeface="+mn-ea"/>
            </a:endParaRPr>
          </a:p>
        </p:txBody>
      </p:sp>
      <p:sp>
        <p:nvSpPr>
          <p:cNvPr id="9" name="Line 14"/>
          <p:cNvSpPr>
            <a:spLocks noChangeShapeType="1"/>
          </p:cNvSpPr>
          <p:nvPr userDrawn="1"/>
        </p:nvSpPr>
        <p:spPr bwMode="auto">
          <a:xfrm>
            <a:off x="152400" y="6451600"/>
            <a:ext cx="88392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800">
              <a:ea typeface="+mn-ea"/>
            </a:endParaRPr>
          </a:p>
        </p:txBody>
      </p:sp>
      <p:pic>
        <p:nvPicPr>
          <p:cNvPr id="10" name="Picture 16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43800" y="6524625"/>
            <a:ext cx="137160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38944" y="0"/>
            <a:ext cx="79050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59632" y="6453336"/>
            <a:ext cx="1008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71831F9-2B4F-403A-BEB4-A7CE3CE24663}" type="datetime1">
              <a:rPr lang="zh-CN" altLang="en-US" smtClean="0"/>
              <a:pPr/>
              <a:t>2012/9/27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39752" y="6453336"/>
            <a:ext cx="51278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altLang="zh-CN" smtClean="0"/>
              <a:t>Dubbo</a:t>
            </a:r>
            <a:r>
              <a:rPr lang="zh-CN" altLang="en-US" smtClean="0"/>
              <a:t>培训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9512" y="6448251"/>
            <a:ext cx="1008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eishay/jvm-serializers/wiki" TargetMode="Externa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高性能网络通讯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协议、传输、线程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388" y="5786454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/>
              <a:t>阿里巴巴</a:t>
            </a:r>
            <a:r>
              <a:rPr lang="en-US" altLang="zh-CN" sz="1200" dirty="0" smtClean="0"/>
              <a:t>-B2B-</a:t>
            </a:r>
            <a:r>
              <a:rPr lang="zh-CN" altLang="en-US" sz="1200" dirty="0" smtClean="0"/>
              <a:t>平台技术部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应用框架</a:t>
            </a:r>
            <a:endParaRPr lang="en-US" altLang="zh-CN" sz="1200" dirty="0" smtClean="0"/>
          </a:p>
          <a:p>
            <a:pPr algn="r"/>
            <a:r>
              <a:rPr lang="en-US" altLang="zh-CN" sz="1200" dirty="0" smtClean="0"/>
              <a:t>@Dubbo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8944" y="0"/>
            <a:ext cx="7905056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Data Header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79512" y="6207147"/>
            <a:ext cx="1008112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75656" y="3448936"/>
          <a:ext cx="6192685" cy="1390552"/>
        </p:xfrm>
        <a:graphic>
          <a:graphicData uri="http://schemas.openxmlformats.org/drawingml/2006/table">
            <a:tbl>
              <a:tblPr/>
              <a:tblGrid>
                <a:gridCol w="576064"/>
                <a:gridCol w="504056"/>
                <a:gridCol w="608795"/>
                <a:gridCol w="187657"/>
                <a:gridCol w="187657"/>
                <a:gridCol w="187657"/>
                <a:gridCol w="187657"/>
                <a:gridCol w="187657"/>
                <a:gridCol w="187657"/>
                <a:gridCol w="187657"/>
                <a:gridCol w="187657"/>
                <a:gridCol w="1501257"/>
                <a:gridCol w="1501257"/>
              </a:tblGrid>
              <a:tr h="15269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Bit offset</a:t>
                      </a:r>
                    </a:p>
                  </a:txBody>
                  <a:tcPr marL="41897" marR="41897" marT="20948" marB="20948" anchor="ctr" anchorCtr="1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0 - 3</a:t>
                      </a:r>
                      <a:endParaRPr lang="en-US" altLang="zh-CN" sz="800" dirty="0"/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4 - 7</a:t>
                      </a:r>
                      <a:endParaRPr lang="en-US" altLang="zh-CN" sz="800" dirty="0"/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 </a:t>
                      </a:r>
                      <a:r>
                        <a:rPr lang="en-US" altLang="zh-CN" sz="800" dirty="0"/>
                        <a:t>8</a:t>
                      </a:r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 </a:t>
                      </a:r>
                      <a:r>
                        <a:rPr lang="en-US" altLang="zh-CN" sz="800" dirty="0"/>
                        <a:t>9</a:t>
                      </a:r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10</a:t>
                      </a:r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11</a:t>
                      </a:r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12</a:t>
                      </a:r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13</a:t>
                      </a:r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</a:t>
                      </a:r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</a:t>
                      </a:r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16 -</a:t>
                      </a:r>
                      <a:r>
                        <a:rPr lang="en-US" altLang="zh-CN" sz="800" baseline="0" dirty="0" smtClean="0"/>
                        <a:t> </a:t>
                      </a:r>
                      <a:r>
                        <a:rPr lang="en-US" altLang="zh-CN" sz="800" dirty="0" smtClean="0"/>
                        <a:t>23</a:t>
                      </a:r>
                      <a:endParaRPr lang="en-US" altLang="zh-CN" sz="800" dirty="0"/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24 - 31</a:t>
                      </a:r>
                      <a:endParaRPr lang="en-US" altLang="zh-CN" sz="800" dirty="0"/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52694">
                <a:tc>
                  <a:txBody>
                    <a:bodyPr/>
                    <a:lstStyle/>
                    <a:p>
                      <a:r>
                        <a:rPr lang="en-US" altLang="zh-CN" sz="800" b="0" dirty="0"/>
                        <a:t>0</a:t>
                      </a:r>
                      <a:endParaRPr lang="zh-CN" altLang="en-US" sz="800" b="0" dirty="0"/>
                    </a:p>
                  </a:txBody>
                  <a:tcPr marL="41897" marR="41897" marT="20948" marB="20948" anchor="ctr" anchorCtr="1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r>
                        <a:rPr lang="en-US" sz="800" dirty="0"/>
                        <a:t>Source port</a:t>
                      </a:r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800"/>
                        <a:t>Destination port</a:t>
                      </a:r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2694">
                <a:tc>
                  <a:txBody>
                    <a:bodyPr/>
                    <a:lstStyle/>
                    <a:p>
                      <a:r>
                        <a:rPr lang="en-US" altLang="zh-CN" sz="800" b="0" dirty="0"/>
                        <a:t>32</a:t>
                      </a:r>
                      <a:endParaRPr lang="zh-CN" altLang="en-US" sz="800" b="0" dirty="0"/>
                    </a:p>
                  </a:txBody>
                  <a:tcPr marL="41897" marR="41897" marT="20948" marB="20948" anchor="ctr" anchorCtr="1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r>
                        <a:rPr lang="en-US" sz="800" dirty="0"/>
                        <a:t>Sequence number</a:t>
                      </a:r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2694">
                <a:tc>
                  <a:txBody>
                    <a:bodyPr/>
                    <a:lstStyle/>
                    <a:p>
                      <a:r>
                        <a:rPr lang="en-US" altLang="zh-CN" sz="800" b="0" dirty="0"/>
                        <a:t>64</a:t>
                      </a:r>
                      <a:endParaRPr lang="zh-CN" altLang="en-US" sz="800" b="0" dirty="0"/>
                    </a:p>
                  </a:txBody>
                  <a:tcPr marL="41897" marR="41897" marT="20948" marB="20948" anchor="ctr" anchorCtr="1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r>
                        <a:rPr lang="en-US" sz="800" dirty="0"/>
                        <a:t>Acknowledgment number (if ACK set)</a:t>
                      </a:r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9979">
                <a:tc>
                  <a:txBody>
                    <a:bodyPr/>
                    <a:lstStyle/>
                    <a:p>
                      <a:r>
                        <a:rPr lang="en-US" altLang="zh-CN" sz="800" b="0" dirty="0"/>
                        <a:t>96</a:t>
                      </a:r>
                      <a:endParaRPr lang="zh-CN" altLang="en-US" sz="800" b="0" dirty="0"/>
                    </a:p>
                  </a:txBody>
                  <a:tcPr marL="41897" marR="41897" marT="20948" marB="20948" anchor="ctr" anchorCtr="1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Data offset</a:t>
                      </a:r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Reserved</a:t>
                      </a:r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W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R</a:t>
                      </a:r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C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E</a:t>
                      </a:r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U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R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G</a:t>
                      </a:r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</a:t>
                      </a:r>
                      <a:br>
                        <a:rPr lang="en-US" sz="800"/>
                      </a:br>
                      <a:r>
                        <a:rPr lang="en-US" sz="800"/>
                        <a:t>C</a:t>
                      </a:r>
                      <a:br>
                        <a:rPr lang="en-US" sz="800"/>
                      </a:br>
                      <a:r>
                        <a:rPr lang="en-US" sz="800"/>
                        <a:t>K</a:t>
                      </a:r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S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H</a:t>
                      </a:r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S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T</a:t>
                      </a:r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Y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N</a:t>
                      </a:r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I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N</a:t>
                      </a:r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800" dirty="0"/>
                        <a:t>Window Size</a:t>
                      </a:r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2694">
                <a:tc>
                  <a:txBody>
                    <a:bodyPr/>
                    <a:lstStyle/>
                    <a:p>
                      <a:r>
                        <a:rPr lang="en-US" altLang="zh-CN" sz="800" b="0" dirty="0"/>
                        <a:t>128</a:t>
                      </a:r>
                      <a:endParaRPr lang="zh-CN" altLang="en-US" sz="800" b="0" dirty="0"/>
                    </a:p>
                  </a:txBody>
                  <a:tcPr marL="41897" marR="41897" marT="20948" marB="20948" anchor="ctr" anchorCtr="1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r>
                        <a:rPr lang="en-US" sz="800"/>
                        <a:t>Checksum</a:t>
                      </a:r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800" dirty="0"/>
                        <a:t>Urgent pointer (if URG set)</a:t>
                      </a:r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2694">
                <a:tc>
                  <a:txBody>
                    <a:bodyPr/>
                    <a:lstStyle/>
                    <a:p>
                      <a:r>
                        <a:rPr lang="en-US" altLang="zh-CN" sz="800" b="0" dirty="0" smtClean="0"/>
                        <a:t>160</a:t>
                      </a:r>
                      <a:endParaRPr lang="en-US" altLang="zh-CN" sz="800" b="0" dirty="0"/>
                    </a:p>
                  </a:txBody>
                  <a:tcPr marL="41897" marR="41897" marT="20948" marB="20948" anchor="ctr" anchorCtr="1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1">
                  <a:txBody>
                    <a:bodyPr/>
                    <a:lstStyle/>
                    <a:p>
                      <a:r>
                        <a:rPr lang="en-US" sz="800" dirty="0"/>
                        <a:t>Options (if Data Offset &gt; 5</a:t>
                      </a:r>
                      <a:r>
                        <a:rPr lang="en-US" sz="800" dirty="0" smtClean="0"/>
                        <a:t>)</a:t>
                      </a:r>
                      <a:endParaRPr lang="en-US" sz="800" dirty="0"/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padding</a:t>
                      </a:r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0" y="-24110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75656" y="1936768"/>
          <a:ext cx="6192686" cy="1376040"/>
        </p:xfrm>
        <a:graphic>
          <a:graphicData uri="http://schemas.openxmlformats.org/drawingml/2006/table">
            <a:tbl>
              <a:tblPr/>
              <a:tblGrid>
                <a:gridCol w="608873"/>
                <a:gridCol w="388254"/>
                <a:gridCol w="577284"/>
                <a:gridCol w="1665948"/>
                <a:gridCol w="1440160"/>
                <a:gridCol w="648072"/>
                <a:gridCol w="864095"/>
              </a:tblGrid>
              <a:tr h="1781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Bit </a:t>
                      </a:r>
                      <a:r>
                        <a:rPr lang="en-US" sz="800" dirty="0"/>
                        <a:t>offset</a:t>
                      </a:r>
                    </a:p>
                  </a:txBody>
                  <a:tcPr marL="57239" marR="57239" marT="28620" marB="2862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</a:t>
                      </a:r>
                      <a:r>
                        <a:rPr lang="en-US" altLang="zh-CN" sz="800" baseline="0" dirty="0" smtClean="0"/>
                        <a:t> - </a:t>
                      </a:r>
                      <a:r>
                        <a:rPr lang="en-US" altLang="zh-CN" sz="800" dirty="0" smtClean="0"/>
                        <a:t>3</a:t>
                      </a:r>
                      <a:endParaRPr lang="en-US" altLang="zh-CN" sz="800" dirty="0"/>
                    </a:p>
                  </a:txBody>
                  <a:tcPr marL="57239" marR="57239" marT="28620" marB="2862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4</a:t>
                      </a:r>
                      <a:r>
                        <a:rPr lang="en-US" altLang="zh-CN" sz="800" baseline="0" dirty="0" smtClean="0"/>
                        <a:t> - </a:t>
                      </a:r>
                      <a:r>
                        <a:rPr lang="en-US" altLang="zh-CN" sz="800" dirty="0" smtClean="0"/>
                        <a:t>7</a:t>
                      </a:r>
                      <a:endParaRPr lang="en-US" altLang="zh-CN" sz="800" dirty="0"/>
                    </a:p>
                  </a:txBody>
                  <a:tcPr marL="57239" marR="57239" marT="28620" marB="2862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8</a:t>
                      </a:r>
                      <a:r>
                        <a:rPr lang="en-US" altLang="zh-CN" sz="800" baseline="0" dirty="0" smtClean="0"/>
                        <a:t> - </a:t>
                      </a:r>
                      <a:r>
                        <a:rPr lang="en-US" altLang="zh-CN" sz="800" dirty="0" smtClean="0"/>
                        <a:t>13</a:t>
                      </a:r>
                      <a:endParaRPr lang="en-US" altLang="zh-CN" sz="800" dirty="0"/>
                    </a:p>
                  </a:txBody>
                  <a:tcPr marL="57239" marR="57239" marT="28620" marB="2862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14 - 15</a:t>
                      </a:r>
                      <a:endParaRPr lang="en-US" altLang="zh-CN" sz="800" dirty="0"/>
                    </a:p>
                  </a:txBody>
                  <a:tcPr marL="57239" marR="57239" marT="28620" marB="2862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16</a:t>
                      </a:r>
                      <a:r>
                        <a:rPr lang="en-US" altLang="zh-CN" sz="800" baseline="0" dirty="0" smtClean="0"/>
                        <a:t> - </a:t>
                      </a:r>
                      <a:r>
                        <a:rPr lang="en-US" altLang="zh-CN" sz="800" dirty="0" smtClean="0"/>
                        <a:t>18</a:t>
                      </a:r>
                      <a:endParaRPr lang="en-US" altLang="zh-CN" sz="800" dirty="0"/>
                    </a:p>
                  </a:txBody>
                  <a:tcPr marL="57239" marR="57239" marT="28620" marB="2862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19</a:t>
                      </a:r>
                      <a:r>
                        <a:rPr lang="en-US" altLang="zh-CN" sz="800" baseline="0" dirty="0" smtClean="0"/>
                        <a:t> - </a:t>
                      </a:r>
                      <a:r>
                        <a:rPr lang="en-US" altLang="zh-CN" sz="800" dirty="0" smtClean="0"/>
                        <a:t>31</a:t>
                      </a:r>
                      <a:endParaRPr lang="en-US" altLang="zh-CN" sz="800" dirty="0"/>
                    </a:p>
                  </a:txBody>
                  <a:tcPr marL="57239" marR="57239" marT="28620" marB="2862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93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</a:t>
                      </a:r>
                    </a:p>
                  </a:txBody>
                  <a:tcPr marL="57239" marR="57239" marT="28620" marB="2862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</a:p>
                  </a:txBody>
                  <a:tcPr marL="57239" marR="57239" marT="28620" marB="2862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Header Length</a:t>
                      </a:r>
                    </a:p>
                  </a:txBody>
                  <a:tcPr marL="57239" marR="57239" marT="28620" marB="2862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Differentiated 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Services Code </a:t>
                      </a: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</a:p>
                  </a:txBody>
                  <a:tcPr marL="57239" marR="57239" marT="28620" marB="2862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Explicit Congestion Notification</a:t>
                      </a:r>
                    </a:p>
                  </a:txBody>
                  <a:tcPr marL="57239" marR="57239" marT="28620" marB="2862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 Length</a:t>
                      </a:r>
                    </a:p>
                  </a:txBody>
                  <a:tcPr marL="57239" marR="57239" marT="28620" marB="2862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8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32</a:t>
                      </a:r>
                    </a:p>
                  </a:txBody>
                  <a:tcPr marL="57239" marR="57239" marT="28620" marB="2862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Identification</a:t>
                      </a:r>
                    </a:p>
                  </a:txBody>
                  <a:tcPr marL="57239" marR="57239" marT="28620" marB="2862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Flags</a:t>
                      </a:r>
                    </a:p>
                  </a:txBody>
                  <a:tcPr marL="57239" marR="57239" marT="28620" marB="2862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Fragment Offset</a:t>
                      </a:r>
                    </a:p>
                  </a:txBody>
                  <a:tcPr marL="57239" marR="57239" marT="28620" marB="2862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64</a:t>
                      </a:r>
                    </a:p>
                  </a:txBody>
                  <a:tcPr marL="57239" marR="57239" marT="28620" marB="2862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to Live</a:t>
                      </a:r>
                    </a:p>
                  </a:txBody>
                  <a:tcPr marL="57239" marR="57239" marT="28620" marB="2862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Protocol</a:t>
                      </a:r>
                    </a:p>
                  </a:txBody>
                  <a:tcPr marL="57239" marR="57239" marT="28620" marB="2862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Header Checksum</a:t>
                      </a:r>
                    </a:p>
                  </a:txBody>
                  <a:tcPr marL="57239" marR="57239" marT="28620" marB="2862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8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96</a:t>
                      </a:r>
                    </a:p>
                  </a:txBody>
                  <a:tcPr marL="57239" marR="57239" marT="28620" marB="2862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Source IP Address</a:t>
                      </a:r>
                    </a:p>
                  </a:txBody>
                  <a:tcPr marL="57239" marR="57239" marT="28620" marB="2862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8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128</a:t>
                      </a:r>
                    </a:p>
                  </a:txBody>
                  <a:tcPr marL="57239" marR="57239" marT="28620" marB="2862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Destination IP Address</a:t>
                      </a:r>
                    </a:p>
                  </a:txBody>
                  <a:tcPr marL="57239" marR="57239" marT="28620" marB="2862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8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160</a:t>
                      </a:r>
                    </a:p>
                  </a:txBody>
                  <a:tcPr marL="57239" marR="57239" marT="28620" marB="2862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Options ( if Header Length &gt; 5 )</a:t>
                      </a:r>
                    </a:p>
                  </a:txBody>
                  <a:tcPr marL="57239" marR="57239" marT="28620" marB="2862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-24110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0" name="五边形 9"/>
          <p:cNvSpPr/>
          <p:nvPr/>
        </p:nvSpPr>
        <p:spPr>
          <a:xfrm>
            <a:off x="1475656" y="1504720"/>
            <a:ext cx="936104" cy="288032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IP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2411760" y="1504720"/>
            <a:ext cx="936104" cy="288032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TCP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3347864" y="1504720"/>
            <a:ext cx="936104" cy="288032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bg1"/>
                </a:solidFill>
              </a:rPr>
              <a:t>Dubbo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4283968" y="1504720"/>
            <a:ext cx="3384376" cy="288032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Serialized Data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5" name="左大括号 14"/>
          <p:cNvSpPr/>
          <p:nvPr/>
        </p:nvSpPr>
        <p:spPr>
          <a:xfrm>
            <a:off x="1259632" y="1936768"/>
            <a:ext cx="216024" cy="13681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/>
          <p:cNvSpPr/>
          <p:nvPr/>
        </p:nvSpPr>
        <p:spPr>
          <a:xfrm>
            <a:off x="1259632" y="3458461"/>
            <a:ext cx="216024" cy="13681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/>
          <p:cNvSpPr/>
          <p:nvPr/>
        </p:nvSpPr>
        <p:spPr>
          <a:xfrm>
            <a:off x="1259632" y="4970629"/>
            <a:ext cx="216024" cy="7920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34083" y="2478849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IP</a:t>
            </a:r>
            <a:endParaRPr lang="zh-CN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909117" y="3991017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TCP</a:t>
            </a:r>
            <a:endParaRPr lang="zh-CN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46051" y="520412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Dubbo</a:t>
            </a:r>
            <a:endParaRPr lang="zh-CN" altLang="en-US" sz="1200" dirty="0"/>
          </a:p>
        </p:txBody>
      </p:sp>
      <p:sp>
        <p:nvSpPr>
          <p:cNvPr id="21" name="左大括号 20"/>
          <p:cNvSpPr/>
          <p:nvPr/>
        </p:nvSpPr>
        <p:spPr>
          <a:xfrm>
            <a:off x="1854746" y="955648"/>
            <a:ext cx="124966" cy="864096"/>
          </a:xfrm>
          <a:prstGeom prst="leftBrace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大括号 21"/>
          <p:cNvSpPr/>
          <p:nvPr/>
        </p:nvSpPr>
        <p:spPr>
          <a:xfrm>
            <a:off x="2790850" y="955648"/>
            <a:ext cx="124966" cy="864096"/>
          </a:xfrm>
          <a:prstGeom prst="leftBrace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大括号 22"/>
          <p:cNvSpPr/>
          <p:nvPr/>
        </p:nvSpPr>
        <p:spPr>
          <a:xfrm>
            <a:off x="3726954" y="955648"/>
            <a:ext cx="124966" cy="864096"/>
          </a:xfrm>
          <a:prstGeom prst="leftBrace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547664" y="1099897"/>
            <a:ext cx="725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Network</a:t>
            </a:r>
            <a:endParaRPr lang="zh-CN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440335" y="1101172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Transport</a:t>
            </a:r>
            <a:endParaRPr lang="zh-CN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457972" y="1101172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Session</a:t>
            </a:r>
            <a:endParaRPr lang="zh-CN" altLang="en-US" sz="1200" dirty="0"/>
          </a:p>
        </p:txBody>
      </p:sp>
      <p:sp>
        <p:nvSpPr>
          <p:cNvPr id="27" name="左大括号 26"/>
          <p:cNvSpPr/>
          <p:nvPr/>
        </p:nvSpPr>
        <p:spPr>
          <a:xfrm>
            <a:off x="5877669" y="-268488"/>
            <a:ext cx="144016" cy="3312368"/>
          </a:xfrm>
          <a:prstGeom prst="leftBrace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455146" y="1099664"/>
            <a:ext cx="979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Presentation</a:t>
            </a:r>
            <a:endParaRPr lang="zh-CN" altLang="en-US" sz="1200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1500165" y="4967406"/>
          <a:ext cx="6143671" cy="777184"/>
        </p:xfrm>
        <a:graphic>
          <a:graphicData uri="http://schemas.openxmlformats.org/drawingml/2006/table">
            <a:tbl>
              <a:tblPr/>
              <a:tblGrid>
                <a:gridCol w="571505"/>
                <a:gridCol w="1285886"/>
                <a:gridCol w="1357322"/>
                <a:gridCol w="1000132"/>
                <a:gridCol w="427861"/>
                <a:gridCol w="285751"/>
                <a:gridCol w="260075"/>
                <a:gridCol w="955139"/>
              </a:tblGrid>
              <a:tr h="15269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Bit offset</a:t>
                      </a:r>
                    </a:p>
                  </a:txBody>
                  <a:tcPr marL="41897" marR="41897" marT="20948" marB="20948" anchor="ctr" anchorCtr="1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0 - 7</a:t>
                      </a:r>
                      <a:endParaRPr lang="en-US" altLang="zh-CN" sz="800" dirty="0"/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8-15</a:t>
                      </a:r>
                      <a:endParaRPr lang="en-US" altLang="zh-CN" sz="800" dirty="0"/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16-20</a:t>
                      </a:r>
                      <a:endParaRPr lang="en-US" altLang="zh-CN" sz="800" dirty="0"/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21</a:t>
                      </a:r>
                      <a:endParaRPr lang="en-US" altLang="zh-CN" sz="800" dirty="0"/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22</a:t>
                      </a:r>
                      <a:endParaRPr lang="en-US" altLang="zh-CN" sz="800" dirty="0"/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23</a:t>
                      </a:r>
                      <a:endParaRPr lang="en-US" altLang="zh-CN" sz="800" dirty="0"/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24-31</a:t>
                      </a:r>
                      <a:endParaRPr lang="en-US" altLang="zh-CN" sz="800" dirty="0"/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52694">
                <a:tc>
                  <a:txBody>
                    <a:bodyPr/>
                    <a:lstStyle/>
                    <a:p>
                      <a:r>
                        <a:rPr lang="en-US" altLang="zh-CN" sz="800" b="0" dirty="0"/>
                        <a:t>0</a:t>
                      </a:r>
                      <a:endParaRPr lang="zh-CN" altLang="en-US" sz="800" b="0" dirty="0"/>
                    </a:p>
                  </a:txBody>
                  <a:tcPr marL="41897" marR="41897" marT="20948" marB="20948" anchor="ctr" anchorCtr="1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Magic</a:t>
                      </a:r>
                      <a:r>
                        <a:rPr lang="en-US" sz="800" baseline="0" dirty="0" smtClean="0"/>
                        <a:t> High</a:t>
                      </a:r>
                      <a:endParaRPr lang="en-US" sz="800" dirty="0"/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Magic Low</a:t>
                      </a:r>
                      <a:endParaRPr lang="zh-CN" altLang="en-US" sz="800" dirty="0"/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Serialization id</a:t>
                      </a:r>
                      <a:endParaRPr lang="zh-CN" altLang="en-US" sz="800" dirty="0"/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event</a:t>
                      </a:r>
                      <a:endParaRPr lang="zh-CN" altLang="en-US" sz="800" dirty="0"/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Two</a:t>
                      </a:r>
                      <a:br>
                        <a:rPr lang="en-US" altLang="zh-CN" sz="800" dirty="0" smtClean="0"/>
                      </a:br>
                      <a:r>
                        <a:rPr lang="en-US" altLang="zh-CN" sz="800" dirty="0" smtClean="0"/>
                        <a:t>way</a:t>
                      </a:r>
                      <a:endParaRPr lang="zh-CN" altLang="en-US" sz="800" dirty="0"/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/>
                        <a:t>Req</a:t>
                      </a:r>
                      <a:r>
                        <a:rPr lang="en-US" altLang="zh-CN" sz="800" dirty="0" smtClean="0"/>
                        <a:t>/res</a:t>
                      </a:r>
                      <a:endParaRPr lang="zh-CN" altLang="en-US" sz="800" dirty="0"/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status</a:t>
                      </a:r>
                      <a:endParaRPr lang="zh-CN" altLang="en-US" sz="800" dirty="0"/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94">
                <a:tc>
                  <a:txBody>
                    <a:bodyPr/>
                    <a:lstStyle/>
                    <a:p>
                      <a:r>
                        <a:rPr lang="en-US" altLang="zh-CN" sz="800" b="0" dirty="0" smtClean="0"/>
                        <a:t>32 - 95</a:t>
                      </a:r>
                      <a:endParaRPr lang="zh-CN" altLang="en-US" sz="800" b="0" dirty="0"/>
                    </a:p>
                  </a:txBody>
                  <a:tcPr marL="41897" marR="41897" marT="20948" marB="20948" anchor="ctr" anchorCtr="1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r>
                        <a:rPr lang="en-US" sz="800" dirty="0" smtClean="0"/>
                        <a:t>Id (long)</a:t>
                      </a:r>
                      <a:endParaRPr lang="en-US" sz="800" dirty="0"/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2694">
                <a:tc>
                  <a:txBody>
                    <a:bodyPr/>
                    <a:lstStyle/>
                    <a:p>
                      <a:r>
                        <a:rPr lang="en-US" altLang="zh-CN" sz="800" b="0" dirty="0" smtClean="0"/>
                        <a:t>96-127</a:t>
                      </a:r>
                      <a:endParaRPr lang="zh-CN" altLang="en-US" sz="800" b="0" dirty="0"/>
                    </a:p>
                  </a:txBody>
                  <a:tcPr marL="41897" marR="41897" marT="20948" marB="20948" anchor="ctr" anchorCtr="1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r>
                        <a:rPr lang="en-US" sz="800" dirty="0" smtClean="0"/>
                        <a:t>data length </a:t>
                      </a:r>
                      <a:endParaRPr lang="en-US" sz="800" dirty="0"/>
                    </a:p>
                  </a:txBody>
                  <a:tcPr marL="41897" marR="41897" marT="20948" marB="209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Header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Port Unification - Magic Code</a:t>
            </a:r>
          </a:p>
          <a:p>
            <a:pPr lvl="1"/>
            <a:r>
              <a:rPr lang="zh-CN" altLang="en-US" dirty="0" smtClean="0"/>
              <a:t>多协议支持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Telnet</a:t>
            </a:r>
          </a:p>
          <a:p>
            <a:pPr lvl="1"/>
            <a:r>
              <a:rPr lang="zh-CN" altLang="en-US" dirty="0" smtClean="0"/>
              <a:t>兼容</a:t>
            </a:r>
            <a:endParaRPr lang="en-US" altLang="zh-CN" dirty="0" smtClean="0"/>
          </a:p>
          <a:p>
            <a:r>
              <a:rPr lang="en-US" altLang="zh-CN" dirty="0" smtClean="0"/>
              <a:t>Long Id VS Id </a:t>
            </a:r>
            <a:r>
              <a:rPr lang="zh-CN" altLang="en-US" dirty="0" smtClean="0"/>
              <a:t>轮转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同步转异步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过期策略 </a:t>
            </a:r>
            <a:r>
              <a:rPr lang="en-US" altLang="zh-CN" dirty="0" smtClean="0"/>
              <a:t>+ id</a:t>
            </a:r>
            <a:r>
              <a:rPr lang="zh-CN" altLang="en-US" dirty="0" smtClean="0"/>
              <a:t>轮转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扩展</a:t>
            </a:r>
            <a:r>
              <a:rPr lang="en-US" altLang="zh-CN" dirty="0" smtClean="0"/>
              <a:t>header</a:t>
            </a:r>
          </a:p>
          <a:p>
            <a:pPr lvl="2"/>
            <a:r>
              <a:rPr lang="en-US" altLang="zh-CN" dirty="0" smtClean="0"/>
              <a:t>Response Header</a:t>
            </a:r>
            <a:r>
              <a:rPr lang="zh-CN" altLang="en-US" dirty="0" smtClean="0"/>
              <a:t>中增加服务器</a:t>
            </a:r>
            <a:r>
              <a:rPr lang="zh-CN" altLang="en-US" dirty="0" smtClean="0"/>
              <a:t>状态</a:t>
            </a:r>
            <a:endParaRPr lang="zh-CN" altLang="en-US" dirty="0" smtClean="0"/>
          </a:p>
          <a:p>
            <a:pPr lvl="2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Header – </a:t>
            </a:r>
            <a:r>
              <a:rPr lang="zh-CN" altLang="en-US" dirty="0" smtClean="0"/>
              <a:t>同步转异步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并行发起多个请求，但只使用一个线程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xxxService.findXxx</a:t>
            </a:r>
            <a:r>
              <a:rPr lang="en-US" altLang="zh-CN" dirty="0" smtClean="0"/>
              <a:t>();</a:t>
            </a:r>
          </a:p>
          <a:p>
            <a:pPr lvl="1"/>
            <a:r>
              <a:rPr lang="en-US" altLang="zh-CN" dirty="0" smtClean="0"/>
              <a:t>Future&lt;Xxx&gt; </a:t>
            </a:r>
            <a:r>
              <a:rPr lang="en-US" altLang="zh-CN" dirty="0" err="1" smtClean="0"/>
              <a:t>xxxFuture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RpcContext.getFuture</a:t>
            </a:r>
            <a:r>
              <a:rPr lang="en-US" altLang="zh-CN" dirty="0" smtClean="0"/>
              <a:t>();</a:t>
            </a:r>
          </a:p>
          <a:p>
            <a:pPr lvl="1"/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57200" y="3733800"/>
            <a:ext cx="1447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UserThread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2362200" y="4648200"/>
            <a:ext cx="13716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RpcContext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362200" y="5562600"/>
            <a:ext cx="13716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Future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038600" y="3733800"/>
            <a:ext cx="1676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IOThread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859034" y="3429000"/>
            <a:ext cx="107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2.request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7162800" y="37338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Server</a:t>
            </a:r>
            <a:endParaRPr lang="zh-CN" altLang="en-US" dirty="0"/>
          </a:p>
        </p:txBody>
      </p:sp>
      <p:cxnSp>
        <p:nvCxnSpPr>
          <p:cNvPr id="61" name="直接箭头连接符 60"/>
          <p:cNvCxnSpPr/>
          <p:nvPr/>
        </p:nvCxnSpPr>
        <p:spPr>
          <a:xfrm rot="10800000">
            <a:off x="5715000" y="4114800"/>
            <a:ext cx="14478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44" idx="2"/>
            <a:endCxn id="48" idx="1"/>
          </p:cNvCxnSpPr>
          <p:nvPr/>
        </p:nvCxnSpPr>
        <p:spPr>
          <a:xfrm rot="16200000" flipH="1">
            <a:off x="1428750" y="3943350"/>
            <a:ext cx="68580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44" idx="2"/>
            <a:endCxn id="49" idx="1"/>
          </p:cNvCxnSpPr>
          <p:nvPr/>
        </p:nvCxnSpPr>
        <p:spPr>
          <a:xfrm rot="16200000" flipH="1">
            <a:off x="971550" y="4400550"/>
            <a:ext cx="160020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1" idx="2"/>
            <a:endCxn id="48" idx="3"/>
          </p:cNvCxnSpPr>
          <p:nvPr/>
        </p:nvCxnSpPr>
        <p:spPr>
          <a:xfrm rot="5400000">
            <a:off x="3962400" y="3962400"/>
            <a:ext cx="685800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51" idx="2"/>
            <a:endCxn id="49" idx="3"/>
          </p:cNvCxnSpPr>
          <p:nvPr/>
        </p:nvCxnSpPr>
        <p:spPr>
          <a:xfrm rot="5400000">
            <a:off x="3505200" y="4419600"/>
            <a:ext cx="1600200" cy="11430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867400" y="4114800"/>
            <a:ext cx="12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6.response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09600" y="48768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5.get/wait</a:t>
            </a:r>
            <a:endParaRPr lang="zh-CN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752600" y="4278868"/>
            <a:ext cx="127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4.getFuture</a:t>
            </a:r>
            <a:endParaRPr lang="zh-CN" altLang="en-US" dirty="0"/>
          </a:p>
        </p:txBody>
      </p:sp>
      <p:cxnSp>
        <p:nvCxnSpPr>
          <p:cNvPr id="154" name="直接箭头连接符 153"/>
          <p:cNvCxnSpPr>
            <a:stCxn id="44" idx="3"/>
            <a:endCxn id="51" idx="1"/>
          </p:cNvCxnSpPr>
          <p:nvPr/>
        </p:nvCxnSpPr>
        <p:spPr>
          <a:xfrm>
            <a:off x="1905000" y="3962400"/>
            <a:ext cx="2133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>
            <a:off x="5715000" y="3810000"/>
            <a:ext cx="14478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3124200" y="4278868"/>
            <a:ext cx="125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3.setFuture</a:t>
            </a:r>
            <a:endParaRPr lang="zh-CN" alt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4349025" y="4888468"/>
            <a:ext cx="1279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7.set/notify</a:t>
            </a:r>
            <a:endParaRPr lang="zh-CN" alt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2438400" y="3657600"/>
            <a:ext cx="104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1.findXxx</a:t>
            </a:r>
            <a:endParaRPr lang="zh-CN" altLang="en-US" dirty="0"/>
          </a:p>
        </p:txBody>
      </p:sp>
      <p:cxnSp>
        <p:nvCxnSpPr>
          <p:cNvPr id="195" name="直接箭头连接符 194"/>
          <p:cNvCxnSpPr/>
          <p:nvPr/>
        </p:nvCxnSpPr>
        <p:spPr>
          <a:xfrm>
            <a:off x="7391400" y="5089744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/>
          <p:nvPr/>
        </p:nvCxnSpPr>
        <p:spPr>
          <a:xfrm>
            <a:off x="7391400" y="5394544"/>
            <a:ext cx="5334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7905920" y="5179200"/>
            <a:ext cx="70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async</a:t>
            </a:r>
            <a:endParaRPr lang="zh-CN" altLang="en-US" dirty="0"/>
          </a:p>
        </p:txBody>
      </p:sp>
      <p:sp>
        <p:nvSpPr>
          <p:cNvPr id="199" name="TextBox 198"/>
          <p:cNvSpPr txBox="1"/>
          <p:nvPr/>
        </p:nvSpPr>
        <p:spPr>
          <a:xfrm>
            <a:off x="7924800" y="487680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sync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Body Serialization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几个关键因素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数据大小（传输速度）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序列化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反序列化速度（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资源）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兼容性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易用性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Serialization Performance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52226" name="Picture 2" descr="https://chart.googleapis.com/chart?chtt=deser%2Bdeep+%28nanos%29&amp;chf=c||lg||0||FFFFFF||1||76A4FB||0|bg||s||EFEFEF&amp;chs=500x190&amp;chd=t:2473,2560,2622,5907,13444,30406,58267,72575&amp;chds=0,79832.5&amp;chxt=y&amp;chxl=0:|scala%2Fjava-built-in|java-built-in|xml%2Fxstream%2Bc|hessian|dubbo|json%2Ffastjson%2Fdatabind|protobuf|thrift&amp;chm=N%20*f*,000000,0,-1,10&amp;lklk&amp;chdlp=t&amp;chco=660000|660033|660066|660099|6600CC|6600FF|663300|663333|663366|663399|6633CC|6633FF|666600|666633|666666&amp;cht=bhg&amp;chbh=10,0,10&amp;nonsense=aa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072" y="1178942"/>
            <a:ext cx="6300192" cy="2394074"/>
          </a:xfrm>
          <a:prstGeom prst="rect">
            <a:avLst/>
          </a:prstGeom>
          <a:noFill/>
        </p:spPr>
      </p:pic>
      <p:pic>
        <p:nvPicPr>
          <p:cNvPr id="52228" name="Picture 4" descr="https://chart.googleapis.com/chart?chtt=size+%28bytes%29&amp;chf=c||lg||0||FFFFFF||1||76A4FB||0|bg||s||EFEFEF&amp;chs=500x190&amp;chd=t:276,393,404,539,547,560,940,1287&amp;chds=0,1415.7&amp;chxt=y&amp;chxl=0:|scala%2Fjava-built-in|java-built-in|json%2Ffastjson%2Fdatabind|xml%2Fxstream%2Bc|hessian|dubbo|thrift|protobuf&amp;chm=N%20*f*,000000,0,-1,10&amp;lklk&amp;chdlp=t&amp;chco=660000|660033|660066|660099|6600CC|6600FF|663300|663333|663366|663399|6633CC|6633FF|666600|666633|666666&amp;cht=bhg&amp;chbh=10,0,10&amp;nonsense=aa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3984" y="3501008"/>
            <a:ext cx="6632312" cy="2520280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683568" y="6021288"/>
            <a:ext cx="5153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5"/>
              </a:rPr>
              <a:t>Tool</a:t>
            </a:r>
            <a:r>
              <a:rPr lang="zh-CN" altLang="en-US" dirty="0" smtClean="0">
                <a:hlinkClick r:id="rId5"/>
              </a:rPr>
              <a:t>：</a:t>
            </a:r>
            <a:r>
              <a:rPr lang="en-US" altLang="zh-CN" dirty="0" smtClean="0">
                <a:hlinkClick r:id="rId5"/>
              </a:rPr>
              <a:t>https://github.com/eishay/jvm-serializers/wiki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Serialization Performance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52228" name="Picture 4" descr="https://chart.googleapis.com/chart?chtt=size+%28bytes%29&amp;chf=c||lg||0||FFFFFF||1||76A4FB||0|bg||s||EFEFEF&amp;chs=500x190&amp;chd=t:276,393,404,539,547,560,940,1287&amp;chds=0,1415.7&amp;chxt=y&amp;chxl=0:|scala%2Fjava-built-in|java-built-in|json%2Ffastjson%2Fdatabind|xml%2Fxstream%2Bc|hessian|dubbo|thrift|protobuf&amp;chm=N%20*f*,000000,0,-1,10&amp;lklk&amp;chdlp=t&amp;chco=660000|660033|660066|660099|6600CC|6600FF|663300|663333|663366|663399|6633CC|6633FF|666600|666633|666666&amp;cht=bhg&amp;chbh=10,0,10&amp;nonsense=aa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196752"/>
            <a:ext cx="6632312" cy="2520280"/>
          </a:xfrm>
          <a:prstGeom prst="rect">
            <a:avLst/>
          </a:prstGeom>
          <a:noFill/>
        </p:spPr>
      </p:pic>
      <p:pic>
        <p:nvPicPr>
          <p:cNvPr id="92162" name="Picture 2" descr="https://chart.googleapis.com/chart?chtt=size%2Bdfl+%28bytes%29&amp;chf=c||lg||0||FFFFFF||1||76A4FB||0|bg||s||EFEFEF&amp;chs=500x190&amp;chd=t:191,241,259,275,302,355,556,691&amp;chds=0,760.1&amp;chxt=y&amp;chxl=0:|scala%2Fjava-built-in|java-built-in|hessian|json%2Ffastjson%2Fdatabind|xml%2Fxstream%2Bc|dubbo|thrift|protobuf&amp;chm=N%20*f*,000000,0,-1,10&amp;lklk&amp;chdlp=t&amp;chco=660000|660033|660066|660099|6600CC|6600FF|663300|663333|663366|663399|6633CC|6633FF|666600|666633|666666&amp;cht=bhg&amp;chbh=10,0,10&amp;nonsense=aa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497" y="3789040"/>
            <a:ext cx="6821807" cy="259228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355976" y="4581128"/>
            <a:ext cx="1440159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压缩</a:t>
            </a:r>
            <a:r>
              <a:rPr lang="en-US" altLang="zh-CN" sz="2000" dirty="0" smtClean="0">
                <a:solidFill>
                  <a:srgbClr val="FF0000"/>
                </a:solidFill>
              </a:rPr>
              <a:t>35%</a:t>
            </a:r>
            <a:endParaRPr lang="zh-CN" altLang="en-US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Body Serialization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远程服务调用时间主要消耗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网络开销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数据包大小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生产环境某应用容量测试：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9</a:t>
            </a:r>
            <a:r>
              <a:rPr lang="zh-CN" altLang="en-US" dirty="0" smtClean="0"/>
              <a:t>台服务器压力转到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台后（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3% </a:t>
            </a:r>
            <a:r>
              <a:rPr lang="zh-CN" altLang="en-US" dirty="0" smtClean="0"/>
              <a:t>网络 </a:t>
            </a:r>
            <a:r>
              <a:rPr lang="en-US" altLang="zh-CN" dirty="0" smtClean="0"/>
              <a:t>90%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序列化主要优化目标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减少数据包大小（主要）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提高序列化反序列化性能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Serialization 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Special basic type</a:t>
            </a:r>
          </a:p>
          <a:p>
            <a:r>
              <a:rPr lang="en-US" altLang="zh-CN" dirty="0" smtClean="0"/>
              <a:t>Multiplex </a:t>
            </a:r>
            <a:r>
              <a:rPr lang="en-US" altLang="zh-CN" dirty="0" smtClean="0"/>
              <a:t>flag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Ordered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vs. Named</a:t>
            </a:r>
            <a:endParaRPr lang="zh-CN" altLang="en-US" dirty="0" smtClean="0"/>
          </a:p>
          <a:p>
            <a:r>
              <a:rPr lang="en-US" altLang="zh-CN" dirty="0" smtClean="0"/>
              <a:t>Contract  vs. Self-description</a:t>
            </a:r>
          </a:p>
          <a:p>
            <a:r>
              <a:rPr lang="en-US" altLang="zh-CN" dirty="0" smtClean="0"/>
              <a:t>Poison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vs. </a:t>
            </a:r>
            <a:r>
              <a:rPr lang="en-US" altLang="zh-CN" dirty="0" smtClean="0"/>
              <a:t>Exception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Serialization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>
            <a:off x="539552" y="3356992"/>
            <a:ext cx="1224136" cy="432048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Header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995936" y="3356992"/>
            <a:ext cx="1224136" cy="432048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1688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5148064" y="3356992"/>
            <a:ext cx="1224136" cy="432048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Name: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7452320" y="3356992"/>
            <a:ext cx="1224136" cy="432048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Alibaba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2" name="上弧形箭头 11"/>
          <p:cNvSpPr/>
          <p:nvPr/>
        </p:nvSpPr>
        <p:spPr>
          <a:xfrm>
            <a:off x="1475656" y="3068960"/>
            <a:ext cx="2592288" cy="288032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3" name="上弧形箭头 12"/>
          <p:cNvSpPr/>
          <p:nvPr/>
        </p:nvSpPr>
        <p:spPr>
          <a:xfrm>
            <a:off x="4932040" y="3068960"/>
            <a:ext cx="2592288" cy="288032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1691680" y="3356992"/>
            <a:ext cx="1224136" cy="432048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ID: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5" name="五边形 14"/>
          <p:cNvSpPr/>
          <p:nvPr/>
        </p:nvSpPr>
        <p:spPr>
          <a:xfrm>
            <a:off x="539552" y="4077072"/>
            <a:ext cx="1224136" cy="432048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Header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3995936" y="4077072"/>
            <a:ext cx="1224136" cy="432048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Alibaba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5148064" y="4077072"/>
            <a:ext cx="1224136" cy="432048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ID: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7452320" y="4077072"/>
            <a:ext cx="1224136" cy="432048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1688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9" name="燕尾形 18"/>
          <p:cNvSpPr/>
          <p:nvPr/>
        </p:nvSpPr>
        <p:spPr>
          <a:xfrm>
            <a:off x="1691680" y="4077072"/>
            <a:ext cx="1224136" cy="432048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Name: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2843808" y="3356992"/>
            <a:ext cx="1224136" cy="432048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Integer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24" name="燕尾形 23"/>
          <p:cNvSpPr/>
          <p:nvPr/>
        </p:nvSpPr>
        <p:spPr>
          <a:xfrm>
            <a:off x="6300192" y="3356992"/>
            <a:ext cx="1224136" cy="432048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String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25" name="燕尾形 24"/>
          <p:cNvSpPr/>
          <p:nvPr/>
        </p:nvSpPr>
        <p:spPr>
          <a:xfrm>
            <a:off x="2843808" y="4077072"/>
            <a:ext cx="1224136" cy="432048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String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27" name="燕尾形 26"/>
          <p:cNvSpPr/>
          <p:nvPr/>
        </p:nvSpPr>
        <p:spPr>
          <a:xfrm>
            <a:off x="6300192" y="4077072"/>
            <a:ext cx="1224136" cy="432048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Integer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5536" y="1628800"/>
            <a:ext cx="34563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3200" dirty="0" smtClean="0"/>
              <a:t> Named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3200" dirty="0" smtClean="0"/>
              <a:t> Self-description</a:t>
            </a:r>
            <a:endParaRPr lang="zh-CN" altLang="en-US" sz="3200" dirty="0" smtClean="0"/>
          </a:p>
        </p:txBody>
      </p:sp>
      <p:sp>
        <p:nvSpPr>
          <p:cNvPr id="31" name="右箭头 30"/>
          <p:cNvSpPr/>
          <p:nvPr/>
        </p:nvSpPr>
        <p:spPr>
          <a:xfrm>
            <a:off x="3563888" y="1772816"/>
            <a:ext cx="576064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83968" y="1620089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3200" dirty="0" smtClean="0"/>
              <a:t> Ordered</a:t>
            </a:r>
            <a:endParaRPr lang="zh-CN" altLang="en-US" sz="3200" dirty="0" smtClean="0"/>
          </a:p>
        </p:txBody>
      </p:sp>
      <p:sp>
        <p:nvSpPr>
          <p:cNvPr id="33" name="右箭头 32"/>
          <p:cNvSpPr/>
          <p:nvPr/>
        </p:nvSpPr>
        <p:spPr>
          <a:xfrm>
            <a:off x="3563888" y="2204864"/>
            <a:ext cx="576064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83968" y="2132856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3200" dirty="0" smtClean="0"/>
              <a:t> Contract</a:t>
            </a:r>
            <a:endParaRPr lang="zh-CN" altLang="en-US" sz="3200" dirty="0" smtClean="0"/>
          </a:p>
        </p:txBody>
      </p:sp>
      <p:sp>
        <p:nvSpPr>
          <p:cNvPr id="36" name="五边形 35"/>
          <p:cNvSpPr/>
          <p:nvPr/>
        </p:nvSpPr>
        <p:spPr>
          <a:xfrm>
            <a:off x="539552" y="3356992"/>
            <a:ext cx="1224136" cy="432048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Header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7" name="燕尾形 36"/>
          <p:cNvSpPr/>
          <p:nvPr/>
        </p:nvSpPr>
        <p:spPr>
          <a:xfrm>
            <a:off x="1691680" y="3356992"/>
            <a:ext cx="1224136" cy="432048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1688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8" name="燕尾形 37"/>
          <p:cNvSpPr/>
          <p:nvPr/>
        </p:nvSpPr>
        <p:spPr>
          <a:xfrm>
            <a:off x="2843808" y="3356992"/>
            <a:ext cx="1224136" cy="432048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Alibaba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7" grpId="0" animBg="1"/>
      <p:bldP spid="27" grpId="1" animBg="1"/>
      <p:bldP spid="29" grpId="0"/>
      <p:bldP spid="31" grpId="0" animBg="1"/>
      <p:bldP spid="32" grpId="0"/>
      <p:bldP spid="33" grpId="0" animBg="1"/>
      <p:bldP spid="34" grpId="0"/>
      <p:bldP spid="36" grpId="0" animBg="1"/>
      <p:bldP spid="37" grpId="0" animBg="1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Serialization </a:t>
            </a:r>
            <a:r>
              <a:rPr lang="zh-CN" altLang="en-US" dirty="0" smtClean="0"/>
              <a:t>如何选择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易用性：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Java/ </a:t>
            </a:r>
            <a:r>
              <a:rPr lang="en-US" altLang="zh-CN" dirty="0" err="1" smtClean="0"/>
              <a:t>compactedjava</a:t>
            </a:r>
            <a:r>
              <a:rPr lang="en-US" altLang="zh-CN" dirty="0" smtClean="0"/>
              <a:t> &gt; hessian2 &gt; </a:t>
            </a:r>
            <a:r>
              <a:rPr lang="en-US" altLang="zh-CN" dirty="0" err="1" smtClean="0"/>
              <a:t>dubbo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pb</a:t>
            </a:r>
            <a:endParaRPr lang="en-US" altLang="zh-CN" dirty="0" smtClean="0"/>
          </a:p>
          <a:p>
            <a:r>
              <a:rPr lang="zh-CN" altLang="en-US" dirty="0" smtClean="0"/>
              <a:t>性能：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pb</a:t>
            </a:r>
            <a:r>
              <a:rPr lang="en-US" altLang="zh-CN" dirty="0" smtClean="0"/>
              <a:t> &gt; </a:t>
            </a:r>
            <a:r>
              <a:rPr lang="en-US" altLang="zh-CN" dirty="0" err="1" smtClean="0"/>
              <a:t>dubbo</a:t>
            </a:r>
            <a:r>
              <a:rPr lang="en-US" altLang="zh-CN" dirty="0" smtClean="0"/>
              <a:t> &gt; hessian2 &gt; </a:t>
            </a:r>
            <a:r>
              <a:rPr lang="en-US" altLang="zh-CN" dirty="0" err="1" smtClean="0"/>
              <a:t>compactedjava</a:t>
            </a:r>
            <a:r>
              <a:rPr lang="en-US" altLang="zh-CN" dirty="0" smtClean="0"/>
              <a:t> &gt; java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Simple RPC &amp; Problem</a:t>
            </a:r>
          </a:p>
          <a:p>
            <a:r>
              <a:rPr lang="en-US" altLang="zh-CN" dirty="0" smtClean="0"/>
              <a:t>Data Protocol</a:t>
            </a:r>
          </a:p>
          <a:p>
            <a:pPr lvl="1"/>
            <a:r>
              <a:rPr lang="en-US" altLang="zh-CN" dirty="0" smtClean="0"/>
              <a:t>Header &amp; Codec</a:t>
            </a:r>
          </a:p>
          <a:p>
            <a:pPr lvl="1"/>
            <a:r>
              <a:rPr lang="en-US" altLang="zh-CN" dirty="0" smtClean="0"/>
              <a:t>Serialization</a:t>
            </a:r>
          </a:p>
          <a:p>
            <a:r>
              <a:rPr lang="en-US" altLang="zh-CN" dirty="0" smtClean="0"/>
              <a:t>IO Model &amp; NIO</a:t>
            </a:r>
          </a:p>
          <a:p>
            <a:pPr lvl="1"/>
            <a:r>
              <a:rPr lang="en-US" altLang="zh-CN" dirty="0" smtClean="0"/>
              <a:t>Java NIO</a:t>
            </a:r>
          </a:p>
          <a:p>
            <a:pPr lvl="1"/>
            <a:r>
              <a:rPr lang="en-US" altLang="zh-CN" dirty="0" smtClean="0"/>
              <a:t>TCP &amp; Linux Kernel</a:t>
            </a:r>
          </a:p>
          <a:p>
            <a:r>
              <a:rPr lang="en-US" altLang="zh-CN" dirty="0" smtClean="0"/>
              <a:t>Threading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IO Model</a:t>
            </a:r>
          </a:p>
          <a:p>
            <a:r>
              <a:rPr lang="en-US" altLang="zh-CN" dirty="0" smtClean="0"/>
              <a:t>NIO</a:t>
            </a:r>
          </a:p>
          <a:p>
            <a:r>
              <a:rPr lang="en-US" altLang="zh-CN" dirty="0" smtClean="0"/>
              <a:t>TCP</a:t>
            </a:r>
            <a:r>
              <a:rPr lang="zh-CN" altLang="en-US" dirty="0" smtClean="0"/>
              <a:t>选项</a:t>
            </a:r>
            <a:endParaRPr lang="en-US" altLang="zh-CN" dirty="0" smtClean="0"/>
          </a:p>
          <a:p>
            <a:r>
              <a:rPr lang="en-US" altLang="zh-CN" dirty="0" smtClean="0"/>
              <a:t>IRQ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smtClean="0"/>
              <a:t>IO</a:t>
            </a:r>
            <a:r>
              <a:rPr lang="zh-CN" altLang="en-US" dirty="0" smtClean="0"/>
              <a:t>请求划分两个阶段：</a:t>
            </a:r>
          </a:p>
          <a:p>
            <a:pPr>
              <a:buNone/>
            </a:pPr>
            <a:r>
              <a:rPr lang="zh-CN" altLang="en-US" dirty="0" smtClean="0"/>
              <a:t>等待数据就绪</a:t>
            </a:r>
          </a:p>
          <a:p>
            <a:pPr>
              <a:buNone/>
            </a:pPr>
            <a:r>
              <a:rPr lang="zh-CN" altLang="en-US" dirty="0" smtClean="0"/>
              <a:t>从内核缓冲区拷贝到进程缓冲区</a:t>
            </a:r>
          </a:p>
          <a:p>
            <a:pPr>
              <a:buNone/>
            </a:pPr>
            <a:r>
              <a:rPr lang="zh-CN" altLang="en-US" dirty="0" smtClean="0"/>
              <a:t>按照请求是否阻塞</a:t>
            </a:r>
          </a:p>
          <a:p>
            <a:pPr>
              <a:buNone/>
            </a:pPr>
            <a:r>
              <a:rPr lang="zh-CN" altLang="en-US" dirty="0" smtClean="0"/>
              <a:t>同步</a:t>
            </a:r>
            <a:r>
              <a:rPr lang="en-US" altLang="zh-CN" dirty="0" smtClean="0"/>
              <a:t>IO</a:t>
            </a:r>
          </a:p>
          <a:p>
            <a:pPr>
              <a:buNone/>
            </a:pPr>
            <a:r>
              <a:rPr lang="zh-CN" altLang="en-US" dirty="0" smtClean="0"/>
              <a:t>异步</a:t>
            </a:r>
            <a:r>
              <a:rPr lang="en-US" altLang="zh-CN" dirty="0" smtClean="0"/>
              <a:t>IO</a:t>
            </a:r>
          </a:p>
          <a:p>
            <a:pPr>
              <a:buNone/>
            </a:pPr>
            <a:r>
              <a:rPr lang="en-US" altLang="zh-CN" dirty="0" smtClean="0"/>
              <a:t>Unix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</a:t>
            </a:r>
            <a:r>
              <a:rPr lang="en-US" altLang="zh-CN" dirty="0" smtClean="0"/>
              <a:t>IO</a:t>
            </a:r>
            <a:r>
              <a:rPr lang="zh-CN" altLang="en-US" dirty="0" smtClean="0"/>
              <a:t>模型</a:t>
            </a:r>
          </a:p>
          <a:p>
            <a:pPr>
              <a:buNone/>
            </a:pPr>
            <a:r>
              <a:rPr lang="zh-CN" altLang="en-US" dirty="0" smtClean="0"/>
              <a:t></a:t>
            </a:r>
            <a:r>
              <a:rPr lang="en-US" altLang="zh-CN" dirty="0" smtClean="0"/>
              <a:t>Blocking I/O</a:t>
            </a:r>
          </a:p>
          <a:p>
            <a:pPr>
              <a:buNone/>
            </a:pPr>
            <a:r>
              <a:rPr lang="zh-CN" altLang="en-US" dirty="0" smtClean="0"/>
              <a:t></a:t>
            </a:r>
            <a:r>
              <a:rPr lang="en-US" altLang="zh-CN" dirty="0" smtClean="0"/>
              <a:t>Non-Blocking I/O</a:t>
            </a:r>
          </a:p>
          <a:p>
            <a:pPr>
              <a:buNone/>
            </a:pPr>
            <a:r>
              <a:rPr lang="en-US" altLang="zh-CN" dirty="0" smtClean="0"/>
              <a:t>I/O Multiplexing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</a:t>
            </a:r>
            <a:r>
              <a:rPr lang="en-US" altLang="zh-CN" dirty="0" smtClean="0"/>
              <a:t>Signal-Driven I/O</a:t>
            </a:r>
          </a:p>
          <a:p>
            <a:pPr>
              <a:buNone/>
            </a:pPr>
            <a:r>
              <a:rPr lang="zh-CN" altLang="en-US" dirty="0" smtClean="0"/>
              <a:t></a:t>
            </a:r>
            <a:r>
              <a:rPr lang="en-US" altLang="zh-CN" dirty="0" smtClean="0"/>
              <a:t>Asynchronous I/O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707904" y="4365104"/>
            <a:ext cx="194421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52120" y="4725144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同步</a:t>
            </a:r>
            <a:r>
              <a:rPr lang="en-US" altLang="zh-CN" sz="2800" dirty="0" smtClean="0"/>
              <a:t>IO</a:t>
            </a:r>
            <a:endParaRPr lang="zh-CN" altLang="en-US" sz="2800" dirty="0" smtClean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635896" y="5085184"/>
            <a:ext cx="201622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24128" y="5661248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异步</a:t>
            </a:r>
            <a:r>
              <a:rPr lang="en-US" altLang="zh-CN" sz="2800" dirty="0" smtClean="0"/>
              <a:t>IO</a:t>
            </a:r>
            <a:endParaRPr lang="zh-CN" altLang="en-US" sz="2800" dirty="0" smtClean="0"/>
          </a:p>
        </p:txBody>
      </p:sp>
      <p:cxnSp>
        <p:nvCxnSpPr>
          <p:cNvPr id="13" name="直接箭头连接符 12"/>
          <p:cNvCxnSpPr>
            <a:endCxn id="12" idx="1"/>
          </p:cNvCxnSpPr>
          <p:nvPr/>
        </p:nvCxnSpPr>
        <p:spPr>
          <a:xfrm flipV="1">
            <a:off x="3635896" y="5922858"/>
            <a:ext cx="2088232" cy="26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模型之间的区别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398" y="1268760"/>
            <a:ext cx="8458602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NIO</a:t>
            </a:r>
            <a:r>
              <a:rPr lang="zh-CN" altLang="en-US" dirty="0" smtClean="0"/>
              <a:t>带来了什么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zh-CN" altLang="en-US" dirty="0" smtClean="0"/>
              <a:t>事件驱动模型</a:t>
            </a:r>
          </a:p>
          <a:p>
            <a:pPr>
              <a:buNone/>
            </a:pPr>
            <a:r>
              <a:rPr lang="zh-CN" altLang="en-US" dirty="0" smtClean="0"/>
              <a:t>避免多线程</a:t>
            </a:r>
          </a:p>
          <a:p>
            <a:pPr>
              <a:buNone/>
            </a:pPr>
            <a:r>
              <a:rPr lang="zh-CN" altLang="en-US" dirty="0" smtClean="0"/>
              <a:t>单线程处理多任务</a:t>
            </a:r>
          </a:p>
          <a:p>
            <a:pPr>
              <a:buNone/>
            </a:pPr>
            <a:r>
              <a:rPr lang="zh-CN" altLang="en-US" dirty="0" smtClean="0"/>
              <a:t>非阻塞</a:t>
            </a:r>
            <a:r>
              <a:rPr lang="en-US" altLang="zh-CN" dirty="0" smtClean="0"/>
              <a:t>IO,IO</a:t>
            </a:r>
            <a:r>
              <a:rPr lang="zh-CN" altLang="en-US" dirty="0" smtClean="0"/>
              <a:t>读写不再阻塞，而是返回</a:t>
            </a:r>
            <a:r>
              <a:rPr lang="en-US" altLang="zh-CN" dirty="0" smtClean="0"/>
              <a:t>0</a:t>
            </a:r>
          </a:p>
          <a:p>
            <a:pPr>
              <a:buNone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的传输，通常比基于流的传输更高效</a:t>
            </a:r>
          </a:p>
          <a:p>
            <a:pPr>
              <a:buNone/>
            </a:pPr>
            <a:r>
              <a:rPr lang="zh-CN" altLang="en-US" dirty="0" smtClean="0"/>
              <a:t>更高级的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函数，</a:t>
            </a:r>
            <a:r>
              <a:rPr lang="en-US" altLang="zh-CN" dirty="0" smtClean="0"/>
              <a:t>zero-copy</a:t>
            </a:r>
          </a:p>
          <a:p>
            <a:pPr>
              <a:buNone/>
            </a:pPr>
            <a:r>
              <a:rPr lang="en-US" altLang="zh-CN" dirty="0" smtClean="0"/>
              <a:t>IO</a:t>
            </a:r>
            <a:r>
              <a:rPr lang="zh-CN" altLang="en-US" dirty="0" smtClean="0"/>
              <a:t>多路复用大大提高了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网络应用的可伸缩性和实用性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NIO - Reactor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NIO</a:t>
            </a:r>
            <a:r>
              <a:rPr lang="zh-CN" altLang="en-US" dirty="0" smtClean="0"/>
              <a:t>网络框架的典型模式</a:t>
            </a:r>
          </a:p>
          <a:p>
            <a:r>
              <a:rPr lang="zh-CN" altLang="en-US" dirty="0" smtClean="0"/>
              <a:t>核心组件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Synchronous Event </a:t>
            </a:r>
            <a:r>
              <a:rPr lang="en-US" altLang="zh-CN" dirty="0" err="1" smtClean="0"/>
              <a:t>Demultiplexer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Event loop + </a:t>
            </a:r>
            <a:r>
              <a:rPr lang="zh-CN" altLang="en-US" dirty="0" smtClean="0"/>
              <a:t>事件分离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Dispatcher</a:t>
            </a:r>
          </a:p>
          <a:p>
            <a:pPr lvl="2"/>
            <a:r>
              <a:rPr lang="zh-CN" altLang="en-US" dirty="0" smtClean="0"/>
              <a:t>事件派发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可以多线程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Request Handle</a:t>
            </a:r>
          </a:p>
          <a:p>
            <a:pPr lvl="2"/>
            <a:r>
              <a:rPr lang="zh-CN" altLang="en-US" dirty="0" smtClean="0"/>
              <a:t>事件处理</a:t>
            </a:r>
            <a:r>
              <a:rPr lang="en-US" altLang="zh-CN" dirty="0" smtClean="0"/>
              <a:t>,</a:t>
            </a:r>
            <a:r>
              <a:rPr lang="zh-CN" altLang="en-US" dirty="0" smtClean="0"/>
              <a:t>业务代码</a:t>
            </a:r>
          </a:p>
          <a:p>
            <a:r>
              <a:rPr lang="en-US" altLang="zh-CN" dirty="0" smtClean="0"/>
              <a:t>Mina </a:t>
            </a:r>
            <a:r>
              <a:rPr lang="en-US" altLang="zh-CN" dirty="0" err="1" smtClean="0"/>
              <a:t>Netty</a:t>
            </a:r>
            <a:r>
              <a:rPr lang="en-US" altLang="zh-CN" dirty="0" smtClean="0"/>
              <a:t> </a:t>
            </a:r>
            <a:r>
              <a:rPr lang="zh-CN" altLang="en-US" dirty="0" smtClean="0"/>
              <a:t>都是此模式的实现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Reactor</a:t>
            </a:r>
            <a:r>
              <a:rPr lang="zh-CN" altLang="en-US" dirty="0" smtClean="0"/>
              <a:t>示意图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pic>
        <p:nvPicPr>
          <p:cNvPr id="1026" name="Picture 2" descr="http://www.kafka0102.com/wp-content/uploads/2010/06/reactor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760"/>
            <a:ext cx="8136904" cy="441589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43608" y="6021288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1" dirty="0" smtClean="0"/>
              <a:t>线程模型中详细讲解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NIO</a:t>
            </a:r>
            <a:r>
              <a:rPr lang="zh-CN" altLang="en-US" dirty="0" smtClean="0"/>
              <a:t>优化  </a:t>
            </a:r>
            <a:r>
              <a:rPr lang="en-US" altLang="zh-CN" smtClean="0"/>
              <a:t>- TCP</a:t>
            </a:r>
            <a:r>
              <a:rPr lang="zh-CN" altLang="en-US" dirty="0" smtClean="0"/>
              <a:t>选项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合理设置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在某些时候可以起到显著的效果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SO_RCVBUF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SO_SNDBUF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缓冲区大小至少应该是连接的</a:t>
            </a:r>
            <a:r>
              <a:rPr lang="en-US" altLang="zh-CN" dirty="0" smtClean="0"/>
              <a:t>MSS</a:t>
            </a:r>
            <a:r>
              <a:rPr lang="zh-CN" altLang="en-US" dirty="0" smtClean="0"/>
              <a:t>的四倍，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sz="2500" dirty="0" smtClean="0"/>
              <a:t>MSS=MTU - 40</a:t>
            </a:r>
            <a:r>
              <a:rPr lang="zh-CN" altLang="en-US" sz="2500" dirty="0" smtClean="0"/>
              <a:t>，一般以太网卡的</a:t>
            </a:r>
            <a:r>
              <a:rPr lang="en-US" altLang="zh-CN" sz="2500" dirty="0" smtClean="0"/>
              <a:t>MTU=</a:t>
            </a:r>
            <a:r>
              <a:rPr lang="en-US" altLang="zh-CN" sz="2500" b="1" dirty="0" smtClean="0">
                <a:solidFill>
                  <a:srgbClr val="C00000"/>
                </a:solidFill>
              </a:rPr>
              <a:t>1500</a:t>
            </a:r>
            <a:r>
              <a:rPr lang="zh-CN" altLang="en-US" sz="2500" b="1" dirty="0" smtClean="0">
                <a:solidFill>
                  <a:srgbClr val="C00000"/>
                </a:solidFill>
              </a:rPr>
              <a:t>字节</a:t>
            </a:r>
            <a:r>
              <a:rPr lang="zh-CN" altLang="en-US" sz="2500" dirty="0" smtClean="0"/>
              <a:t>。</a:t>
            </a:r>
            <a:r>
              <a:rPr lang="en-US" altLang="zh-CN" sz="2500" dirty="0" smtClean="0"/>
              <a:t>MSS</a:t>
            </a:r>
            <a:r>
              <a:rPr lang="zh-CN" altLang="en-US" sz="2500" dirty="0" smtClean="0"/>
              <a:t>：最大分段大小</a:t>
            </a:r>
            <a:r>
              <a:rPr lang="en-US" altLang="zh-CN" sz="2500" dirty="0" smtClean="0"/>
              <a:t>MTU</a:t>
            </a:r>
            <a:r>
              <a:rPr lang="zh-CN" altLang="en-US" sz="2500" dirty="0" smtClean="0"/>
              <a:t>：最大传输单元</a:t>
            </a:r>
            <a:endParaRPr lang="zh-CN" altLang="en-US" dirty="0" smtClean="0"/>
          </a:p>
          <a:p>
            <a:r>
              <a:rPr lang="zh-CN" altLang="en-US" dirty="0" smtClean="0"/>
              <a:t>在以太网上，</a:t>
            </a:r>
            <a:r>
              <a:rPr lang="en-US" altLang="zh-CN" dirty="0" smtClean="0"/>
              <a:t>4k</a:t>
            </a:r>
            <a:r>
              <a:rPr lang="zh-CN" altLang="en-US" dirty="0" smtClean="0"/>
              <a:t>通常是不够的，增加到</a:t>
            </a:r>
            <a:r>
              <a:rPr lang="en-US" altLang="zh-CN" dirty="0" smtClean="0"/>
              <a:t>16K</a:t>
            </a:r>
            <a:r>
              <a:rPr lang="zh-CN" altLang="en-US" dirty="0" smtClean="0"/>
              <a:t>，吞估量增加了</a:t>
            </a:r>
            <a:r>
              <a:rPr lang="en-US" altLang="zh-CN" b="1" dirty="0" smtClean="0">
                <a:solidFill>
                  <a:srgbClr val="C00000"/>
                </a:solidFill>
              </a:rPr>
              <a:t>40%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对于一次性发送大量数据的应用，增加发送缓冲区到</a:t>
            </a:r>
            <a:r>
              <a:rPr lang="en-US" altLang="zh-CN" dirty="0" smtClean="0"/>
              <a:t>48K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64K</a:t>
            </a:r>
            <a:r>
              <a:rPr lang="zh-CN" altLang="en-US" dirty="0" smtClean="0"/>
              <a:t>可能是唯一的最有效地提高性能的方式。为了最大化性能，发送缓冲区可能至少要跟</a:t>
            </a:r>
            <a:r>
              <a:rPr lang="en-US" altLang="zh-CN" dirty="0" smtClean="0"/>
              <a:t>BDP</a:t>
            </a:r>
            <a:r>
              <a:rPr lang="zh-CN" altLang="en-US" dirty="0" smtClean="0"/>
              <a:t>（带宽延迟乘积）一样大小。</a:t>
            </a:r>
          </a:p>
          <a:p>
            <a:r>
              <a:rPr lang="zh-CN" altLang="en-US" dirty="0" smtClean="0"/>
              <a:t>对于大量接收数据的应用，提高接收缓冲区，能减少发送端的阻塞。</a:t>
            </a:r>
          </a:p>
          <a:p>
            <a:r>
              <a:rPr lang="zh-CN" altLang="en-US" dirty="0" smtClean="0"/>
              <a:t>如果应用既发送大量数据，也接收大量数据，</a:t>
            </a:r>
            <a:r>
              <a:rPr lang="en-US" altLang="zh-CN" dirty="0" err="1" smtClean="0"/>
              <a:t>recv</a:t>
            </a:r>
            <a:r>
              <a:rPr lang="en-US" altLang="zh-CN" dirty="0" smtClean="0"/>
              <a:t> buffer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send buffer</a:t>
            </a:r>
            <a:r>
              <a:rPr lang="zh-CN" altLang="en-US" dirty="0" smtClean="0"/>
              <a:t>应该同时增加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Nagle</a:t>
            </a:r>
            <a:r>
              <a:rPr lang="zh-CN" altLang="en-US" dirty="0" smtClean="0"/>
              <a:t>算法：</a:t>
            </a:r>
            <a:r>
              <a:rPr lang="en-US" altLang="zh-CN" dirty="0" smtClean="0"/>
              <a:t>SO_TCPNODELAY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NAGLE</a:t>
            </a:r>
            <a:r>
              <a:rPr lang="zh-CN" altLang="en-US" dirty="0" smtClean="0"/>
              <a:t>算法通过将缓冲区内的小封包自动相连，组成较大的封包，阻止大量小封包的发送阻塞网络，从而提高网络应用效率</a:t>
            </a:r>
          </a:p>
          <a:p>
            <a:r>
              <a:rPr lang="en-US" altLang="zh-CN" dirty="0" smtClean="0"/>
              <a:t>Socket. </a:t>
            </a:r>
            <a:r>
              <a:rPr lang="en-US" altLang="zh-CN" dirty="0" err="1" smtClean="0"/>
              <a:t>setTcpNoDelay</a:t>
            </a:r>
            <a:r>
              <a:rPr lang="en-US" altLang="zh-CN" dirty="0" smtClean="0"/>
              <a:t>(true);</a:t>
            </a:r>
            <a:br>
              <a:rPr lang="en-US" altLang="zh-CN" dirty="0" smtClean="0"/>
            </a:br>
            <a:r>
              <a:rPr lang="zh-CN" altLang="en-US" dirty="0" smtClean="0"/>
              <a:t>实时性要求较高的应用</a:t>
            </a:r>
            <a:r>
              <a:rPr lang="en-US" altLang="zh-CN" dirty="0" smtClean="0"/>
              <a:t>(telnet </a:t>
            </a:r>
            <a:r>
              <a:rPr lang="zh-CN" altLang="en-US" dirty="0" smtClean="0"/>
              <a:t>、服务调用</a:t>
            </a:r>
            <a:r>
              <a:rPr lang="en-US" altLang="zh-CN" dirty="0" smtClean="0"/>
              <a:t>),</a:t>
            </a:r>
            <a:r>
              <a:rPr lang="zh-CN" altLang="en-US" dirty="0" smtClean="0"/>
              <a:t>需要关闭该算法，否则响应时间会受影响。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简单远程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(1)—</a:t>
            </a:r>
            <a:r>
              <a:rPr lang="zh-CN" altLang="en-US" dirty="0"/>
              <a:t>客户端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HelloService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helloService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getProxy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HelloService.class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, "127.0.0.1", 2580);</a:t>
            </a:r>
          </a:p>
          <a:p>
            <a:pPr marL="0" indent="0">
              <a:buNone/>
            </a:pP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helloService.sayHello</a:t>
            </a:r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("world"));</a:t>
            </a:r>
            <a:endParaRPr lang="en-US" altLang="zh-CN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altLang="zh-CN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public  &lt;T&gt;  T 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getProxy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(Class&lt;T&gt; 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interfaceClass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, String host, 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port){</a:t>
            </a:r>
          </a:p>
          <a:p>
            <a:pPr marL="0" indent="0">
              <a:buNone/>
            </a:pP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return (T) 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Proxy.</a:t>
            </a:r>
            <a:r>
              <a:rPr lang="en-US" altLang="zh-CN" sz="1200" b="1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newProxyInstance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interfaceClass.getClassLoader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(),</a:t>
            </a:r>
          </a:p>
          <a:p>
            <a:pPr marL="0" indent="0">
              <a:buNone/>
            </a:pP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    new Class&lt;?&gt;[] {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interfaceClass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}, </a:t>
            </a:r>
          </a:p>
          <a:p>
            <a:pPr marL="0" indent="0">
              <a:buNone/>
            </a:pP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    new 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InvocationHandler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        public Object </a:t>
            </a:r>
            <a:r>
              <a:rPr lang="en-US" altLang="zh-CN" sz="12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invoke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(Object proxy, Method 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method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, Object[] arguments)</a:t>
            </a:r>
          </a:p>
          <a:p>
            <a:pPr marL="0" indent="0">
              <a:buNone/>
            </a:pP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                throws 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Throwable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            Socket 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socket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= new Socket(host, port);</a:t>
            </a:r>
          </a:p>
          <a:p>
            <a:pPr marL="0" indent="0">
              <a:buNone/>
            </a:pP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ObjectOutputStream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output </a:t>
            </a:r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= new 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ObjectOutputStream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socket.getOutputStream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buNone/>
            </a:pP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output.writeUTF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method.getName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buNone/>
            </a:pP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output.writeObject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method.getParameterTypes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buNone/>
            </a:pP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output.writeObject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(arguments);</a:t>
            </a:r>
          </a:p>
          <a:p>
            <a:pPr marL="0" indent="0">
              <a:buNone/>
            </a:pP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ObjectInputStream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input = </a:t>
            </a:r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ObjectInputStream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socket.getInputStream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buNone/>
            </a:pP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            return 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input.readObject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();}</a:t>
            </a:r>
          </a:p>
          <a:p>
            <a:pPr marL="0" indent="0">
              <a:buNone/>
            </a:pP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);</a:t>
            </a:r>
          </a:p>
          <a:p>
            <a:pPr marL="0" indent="0">
              <a:buNone/>
            </a:pP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08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SO_KEEPALIVE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 smtClean="0"/>
              <a:t>Socket.setKeepAlive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zh-CN" altLang="en-US" dirty="0" smtClean="0"/>
              <a:t>这是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层，而非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协议的</a:t>
            </a:r>
            <a:r>
              <a:rPr lang="en-US" altLang="zh-CN" dirty="0" smtClean="0"/>
              <a:t>keep-alive</a:t>
            </a:r>
            <a:r>
              <a:rPr lang="zh-CN" altLang="en-US" dirty="0" smtClean="0"/>
              <a:t>概念</a:t>
            </a:r>
          </a:p>
          <a:p>
            <a:pPr>
              <a:buNone/>
            </a:pPr>
            <a:r>
              <a:rPr lang="zh-CN" altLang="en-US" dirty="0" smtClean="0"/>
              <a:t>默认一般为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，用于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连接保活，默认间隔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个小时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TCP</a:t>
            </a:r>
            <a:r>
              <a:rPr lang="zh-CN" altLang="en-US" dirty="0" smtClean="0"/>
              <a:t>心跳间隔是全局设置，建议在应用层做心跳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中断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196752"/>
            <a:ext cx="828092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软中断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软中断此时都是运行在在硬件中断相应的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上。</a:t>
            </a:r>
            <a:endParaRPr lang="en-US" altLang="zh-CN" dirty="0" smtClean="0"/>
          </a:p>
          <a:p>
            <a:r>
              <a:rPr lang="zh-CN" altLang="en-US" dirty="0" smtClean="0"/>
              <a:t>如果始终是</a:t>
            </a:r>
            <a:r>
              <a:rPr lang="en-US" altLang="zh-CN" dirty="0" smtClean="0"/>
              <a:t>cpu0</a:t>
            </a:r>
            <a:r>
              <a:rPr lang="zh-CN" altLang="en-US" dirty="0" smtClean="0"/>
              <a:t>相应网卡的硬件中断，那么始终都是</a:t>
            </a:r>
            <a:r>
              <a:rPr lang="en-US" altLang="zh-CN" dirty="0" smtClean="0"/>
              <a:t>cpu0</a:t>
            </a:r>
            <a:r>
              <a:rPr lang="zh-CN" altLang="en-US" dirty="0" smtClean="0"/>
              <a:t>在处理软中断，而此时</a:t>
            </a:r>
            <a:r>
              <a:rPr lang="en-US" altLang="zh-CN" dirty="0" smtClean="0"/>
              <a:t>cpu1</a:t>
            </a:r>
            <a:r>
              <a:rPr lang="zh-CN" altLang="en-US" dirty="0" smtClean="0"/>
              <a:t>就被浪费了，因为无法并行的执行多个软中断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内核优化</a:t>
            </a:r>
            <a:r>
              <a:rPr lang="en-US" altLang="zh-CN" dirty="0" smtClean="0"/>
              <a:t>- RPS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网卡数据包处理优化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Linux </a:t>
            </a:r>
            <a:r>
              <a:rPr lang="zh-CN" altLang="en-US" dirty="0" smtClean="0"/>
              <a:t>内核开启</a:t>
            </a:r>
            <a:r>
              <a:rPr lang="en-US" altLang="zh-CN" dirty="0" smtClean="0"/>
              <a:t> RPS,  </a:t>
            </a:r>
            <a:r>
              <a:rPr lang="zh-CN" altLang="en-US" dirty="0" smtClean="0"/>
              <a:t>小包处理提升</a:t>
            </a:r>
            <a:r>
              <a:rPr lang="en-US" altLang="zh-CN" dirty="0" smtClean="0"/>
              <a:t>15+%</a:t>
            </a:r>
          </a:p>
          <a:p>
            <a:pPr lvl="1">
              <a:buNone/>
            </a:pPr>
            <a:r>
              <a:rPr lang="en-US" altLang="zh-CN" sz="1800" dirty="0" smtClean="0"/>
              <a:t> RPS </a:t>
            </a:r>
            <a:r>
              <a:rPr lang="zh-CN" altLang="en-US" sz="1800" dirty="0" smtClean="0"/>
              <a:t>这项技术将流入的数据包分布给所有可用的 </a:t>
            </a:r>
            <a:r>
              <a:rPr lang="en-US" altLang="zh-CN" sz="1800" dirty="0" smtClean="0"/>
              <a:t>CPU </a:t>
            </a:r>
            <a:r>
              <a:rPr lang="zh-CN" altLang="en-US" sz="1800" dirty="0" smtClean="0"/>
              <a:t>去处理。</a:t>
            </a:r>
            <a:endParaRPr lang="en-US" altLang="zh-CN" sz="1800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Linux Kernel 2.6.35</a:t>
            </a:r>
            <a:r>
              <a:rPr lang="zh-CN" altLang="en-US" dirty="0" smtClean="0"/>
              <a:t>开启该功能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TPS</a:t>
            </a:r>
            <a:r>
              <a:rPr lang="zh-CN" altLang="en-US" dirty="0" smtClean="0"/>
              <a:t>提高</a:t>
            </a:r>
            <a:r>
              <a:rPr lang="en-US" altLang="zh-CN" dirty="0" smtClean="0"/>
              <a:t>3</a:t>
            </a:r>
            <a:r>
              <a:rPr lang="zh-CN" altLang="en-US" dirty="0" smtClean="0"/>
              <a:t>倍</a:t>
            </a:r>
            <a:endParaRPr lang="en-US" altLang="zh-CN" dirty="0" smtClean="0"/>
          </a:p>
          <a:p>
            <a:r>
              <a:rPr lang="en-US" altLang="zh-CN" dirty="0" smtClean="0"/>
              <a:t>RPS</a:t>
            </a:r>
            <a:r>
              <a:rPr lang="zh-CN" altLang="en-US" dirty="0" smtClean="0"/>
              <a:t> </a:t>
            </a:r>
            <a:r>
              <a:rPr lang="en-US" altLang="zh-CN" dirty="0" smtClean="0"/>
              <a:t>(Receive Packet Steering) </a:t>
            </a:r>
            <a:r>
              <a:rPr lang="zh-CN" altLang="en-US" dirty="0" smtClean="0"/>
              <a:t>基本原理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根据数据包的源地址，目的地址以及目的和源端口，计算出一个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值，然后根据这个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值来选择软中断运行的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，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从上层来看，也就是说将每个连接和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绑定，并通过这个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值，来均衡软中断在多个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lvl="1">
              <a:buNone/>
            </a:pPr>
            <a:endParaRPr lang="en-US" altLang="zh-CN" sz="1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线程模型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线程模型内容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Reactor</a:t>
            </a:r>
            <a:r>
              <a:rPr lang="zh-CN" altLang="en-US" dirty="0" smtClean="0"/>
              <a:t>线程模型</a:t>
            </a:r>
            <a:endParaRPr lang="en-US" altLang="zh-CN" dirty="0" smtClean="0"/>
          </a:p>
          <a:p>
            <a:r>
              <a:rPr lang="zh-CN" altLang="en-US" dirty="0" smtClean="0"/>
              <a:t>序列化线程</a:t>
            </a:r>
            <a:endParaRPr lang="en-US" altLang="zh-CN" dirty="0" smtClean="0"/>
          </a:p>
          <a:p>
            <a:r>
              <a:rPr lang="zh-CN" altLang="en-US" dirty="0" smtClean="0"/>
              <a:t>业务线程派发策略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Reactor</a:t>
            </a:r>
            <a:r>
              <a:rPr lang="zh-CN" altLang="en-US" dirty="0" smtClean="0"/>
              <a:t>单线程模型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  <p:pic>
        <p:nvPicPr>
          <p:cNvPr id="1026" name="Picture 2" descr="http://www.kafka0102.com/wp-content/uploads/2010/06/reactor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760"/>
            <a:ext cx="8136904" cy="44158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Reactor</a:t>
            </a:r>
            <a:r>
              <a:rPr lang="zh-CN" altLang="en-US" dirty="0" smtClean="0"/>
              <a:t>多线程模型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  <p:pic>
        <p:nvPicPr>
          <p:cNvPr id="72706" name="Picture 2" descr="http://www.kafka0102.com/wp-content/uploads/2010/06/reactor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2"/>
            <a:ext cx="7560840" cy="51376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Reactor</a:t>
            </a:r>
            <a:r>
              <a:rPr lang="zh-CN" altLang="en-US" dirty="0" smtClean="0"/>
              <a:t>多线程模型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  <p:pic>
        <p:nvPicPr>
          <p:cNvPr id="72708" name="Picture 4" descr="http://www.kafka0102.com/wp-content/uploads/2010/06/reactor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1"/>
            <a:ext cx="7539980" cy="51179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线程处理序列化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43174" y="2147676"/>
            <a:ext cx="1208746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CodecHandler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3608" y="2147676"/>
            <a:ext cx="1008112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IoThread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9992" y="2147676"/>
            <a:ext cx="142933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ExecutorHandler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0232" y="1571612"/>
            <a:ext cx="1512168" cy="2880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BizHandler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60232" y="2795748"/>
            <a:ext cx="1512168" cy="2880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BizHandler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cxnSp>
        <p:nvCxnSpPr>
          <p:cNvPr id="11" name="直接箭头连接符 10"/>
          <p:cNvCxnSpPr>
            <a:stCxn id="6" idx="3"/>
            <a:endCxn id="5" idx="1"/>
          </p:cNvCxnSpPr>
          <p:nvPr/>
        </p:nvCxnSpPr>
        <p:spPr>
          <a:xfrm>
            <a:off x="2051720" y="2327696"/>
            <a:ext cx="59145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7" idx="1"/>
          </p:cNvCxnSpPr>
          <p:nvPr/>
        </p:nvCxnSpPr>
        <p:spPr>
          <a:xfrm>
            <a:off x="3851920" y="2327696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3"/>
            <a:endCxn id="8" idx="1"/>
          </p:cNvCxnSpPr>
          <p:nvPr/>
        </p:nvCxnSpPr>
        <p:spPr>
          <a:xfrm flipV="1">
            <a:off x="5929322" y="1715628"/>
            <a:ext cx="730910" cy="612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9" idx="1"/>
          </p:cNvCxnSpPr>
          <p:nvPr/>
        </p:nvCxnSpPr>
        <p:spPr>
          <a:xfrm>
            <a:off x="5929322" y="2327696"/>
            <a:ext cx="730910" cy="612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7" idx="2"/>
            <a:endCxn id="6" idx="2"/>
          </p:cNvCxnSpPr>
          <p:nvPr/>
        </p:nvCxnSpPr>
        <p:spPr>
          <a:xfrm rot="5400000">
            <a:off x="3381161" y="674220"/>
            <a:ext cx="1588" cy="3666993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3568" y="251874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clear buffer</a:t>
            </a:r>
            <a:endParaRPr lang="zh-CN" altLang="en-US" sz="12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076000" y="2507716"/>
            <a:ext cx="576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return</a:t>
            </a:r>
            <a:endParaRPr lang="zh-CN" altLang="en-US" sz="12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571736" y="171448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Codec &amp; </a:t>
            </a:r>
            <a:r>
              <a:rPr lang="en-US" altLang="zh-CN" sz="1200" dirty="0" err="1" smtClean="0"/>
              <a:t>deserialize</a:t>
            </a:r>
            <a:r>
              <a:rPr lang="en-US" altLang="zh-CN" sz="1200" dirty="0" smtClean="0"/>
              <a:t> buffer data</a:t>
            </a:r>
            <a:endParaRPr lang="zh-CN" altLang="en-US" sz="12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317876" y="1859644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do next in  thread pool</a:t>
            </a:r>
            <a:endParaRPr lang="zh-CN" altLang="en-US" sz="12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051720" y="207566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buffer</a:t>
            </a:r>
            <a:endParaRPr lang="zh-CN" altLang="en-US" sz="1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779912" y="207566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message</a:t>
            </a:r>
            <a:endParaRPr lang="zh-CN" altLang="en-US" sz="12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5868144" y="185964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message</a:t>
            </a:r>
            <a:endParaRPr lang="zh-CN" altLang="en-US" sz="12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5868144" y="250771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message</a:t>
            </a:r>
            <a:endParaRPr lang="zh-CN" altLang="en-US" sz="1200" dirty="0" smtClean="0"/>
          </a:p>
        </p:txBody>
      </p:sp>
      <p:sp>
        <p:nvSpPr>
          <p:cNvPr id="26" name="内容占位符 2"/>
          <p:cNvSpPr txBox="1">
            <a:spLocks/>
          </p:cNvSpPr>
          <p:nvPr/>
        </p:nvSpPr>
        <p:spPr>
          <a:xfrm>
            <a:off x="457200" y="3786190"/>
            <a:ext cx="8229600" cy="233997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/>
              <a:t>在</a:t>
            </a:r>
            <a:r>
              <a:rPr lang="en-US" altLang="zh-CN" sz="2800" dirty="0" smtClean="0"/>
              <a:t>IO</a:t>
            </a:r>
            <a:r>
              <a:rPr lang="zh-CN" altLang="en-US" sz="2800" dirty="0" smtClean="0"/>
              <a:t>线程处理反序列化问题是</a:t>
            </a:r>
            <a:r>
              <a:rPr lang="en-US" altLang="zh-CN" sz="2800" dirty="0" smtClean="0"/>
              <a:t>?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/>
              <a:t>可以直接在业务线程处理么？</a:t>
            </a:r>
            <a:endParaRPr lang="en-US" altLang="zh-CN" sz="28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可以改进么？</a:t>
            </a:r>
            <a:endParaRPr lang="en-US" altLang="zh-CN" sz="32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简单远程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(2)—</a:t>
            </a:r>
            <a:r>
              <a:rPr lang="zh-CN" altLang="en-US" dirty="0"/>
              <a:t>服务端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85313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sysHello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(String input){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return "Hello " + input;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HelloService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serviceImpl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= new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HelloService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public void static main(String[]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ServerSocket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server = new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ServerSocket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(port);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for(;;) {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    final Socket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socket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server.accept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    new Thread(new Runnable() {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ObjectInputStream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input = new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ObjectInputStream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socket.getInputStream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            String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methodName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input.</a:t>
            </a:r>
            <a:r>
              <a:rPr lang="en-US" altLang="zh-CN" b="1" dirty="0" err="1">
                <a:latin typeface="Consolas" pitchFamily="49" charset="0"/>
                <a:cs typeface="Consolas" pitchFamily="49" charset="0"/>
              </a:rPr>
              <a:t>read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UTF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            Class&lt;?&gt;[]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parameterTypes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= (Class&lt;?&gt;[])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input.</a:t>
            </a:r>
            <a:r>
              <a:rPr lang="en-US" altLang="zh-CN" b="1" dirty="0" err="1">
                <a:latin typeface="Consolas" pitchFamily="49" charset="0"/>
                <a:cs typeface="Consolas" pitchFamily="49" charset="0"/>
              </a:rPr>
              <a:t>read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Object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            Object[] arguments = (Object[])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input.</a:t>
            </a:r>
            <a:r>
              <a:rPr lang="en-US" altLang="zh-CN" b="1" dirty="0" err="1">
                <a:latin typeface="Consolas" pitchFamily="49" charset="0"/>
                <a:cs typeface="Consolas" pitchFamily="49" charset="0"/>
              </a:rPr>
              <a:t>read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Object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            Method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method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serviceImpl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.getClass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getMethod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methodName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parameterTypes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            Object result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method.</a:t>
            </a:r>
            <a:r>
              <a:rPr lang="en-US" altLang="zh-CN" b="1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invoke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serviceImpl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arguments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ObjectOutputStream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output = new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ObjectOutputStream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socket.getOutputStream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());</a:t>
            </a:r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output.writeObject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(result);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    ).start();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89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业务线程处理序列化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31012" y="3356992"/>
            <a:ext cx="1208746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CodecHandler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1446" y="3356992"/>
            <a:ext cx="1008112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IoThread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88400" y="3356992"/>
            <a:ext cx="142933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ExecutorHandler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58148" y="2780928"/>
            <a:ext cx="1071570" cy="2880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BizHandler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cxnSp>
        <p:nvCxnSpPr>
          <p:cNvPr id="11" name="直接箭头连接符 10"/>
          <p:cNvCxnSpPr>
            <a:stCxn id="6" idx="3"/>
            <a:endCxn id="5" idx="1"/>
          </p:cNvCxnSpPr>
          <p:nvPr/>
        </p:nvCxnSpPr>
        <p:spPr>
          <a:xfrm>
            <a:off x="1439558" y="3537012"/>
            <a:ext cx="59145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7" idx="1"/>
          </p:cNvCxnSpPr>
          <p:nvPr/>
        </p:nvCxnSpPr>
        <p:spPr>
          <a:xfrm>
            <a:off x="3239758" y="3537012"/>
            <a:ext cx="6486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3"/>
            <a:endCxn id="34" idx="1"/>
          </p:cNvCxnSpPr>
          <p:nvPr/>
        </p:nvCxnSpPr>
        <p:spPr>
          <a:xfrm flipV="1">
            <a:off x="5317730" y="2894640"/>
            <a:ext cx="611592" cy="64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39" idx="1"/>
          </p:cNvCxnSpPr>
          <p:nvPr/>
        </p:nvCxnSpPr>
        <p:spPr>
          <a:xfrm>
            <a:off x="5317730" y="3537012"/>
            <a:ext cx="611592" cy="643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7" idx="2"/>
            <a:endCxn id="6" idx="2"/>
          </p:cNvCxnSpPr>
          <p:nvPr/>
        </p:nvCxnSpPr>
        <p:spPr>
          <a:xfrm rot="5400000">
            <a:off x="2769284" y="1883251"/>
            <a:ext cx="1588" cy="3667563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406" y="372806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clear buffer</a:t>
            </a:r>
            <a:endParaRPr lang="zh-CN" altLang="en-US" sz="12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031012" y="3071810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Read data Frame</a:t>
            </a:r>
            <a:endParaRPr lang="zh-CN" altLang="en-US" sz="12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857620" y="3080563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do next in  thread pool</a:t>
            </a:r>
            <a:endParaRPr lang="zh-CN" altLang="en-US" sz="12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357290" y="3284984"/>
            <a:ext cx="774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Channel</a:t>
            </a:r>
            <a:br>
              <a:rPr lang="en-US" altLang="zh-CN" sz="1200" dirty="0" smtClean="0"/>
            </a:br>
            <a:r>
              <a:rPr lang="en-US" altLang="zh-CN" sz="1200" dirty="0" smtClean="0"/>
              <a:t>buffer</a:t>
            </a:r>
            <a:endParaRPr lang="zh-CN" altLang="en-US" sz="1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310626" y="3284984"/>
            <a:ext cx="61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Data </a:t>
            </a:r>
            <a:br>
              <a:rPr lang="en-US" altLang="zh-CN" sz="1200" dirty="0" smtClean="0"/>
            </a:br>
            <a:r>
              <a:rPr lang="en-US" altLang="zh-CN" sz="1200" dirty="0" smtClean="0"/>
              <a:t>Frame</a:t>
            </a:r>
            <a:endParaRPr lang="zh-CN" altLang="en-US" sz="12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7072330" y="2643182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message</a:t>
            </a:r>
            <a:endParaRPr lang="zh-CN" altLang="en-US" sz="12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7143768" y="421481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message</a:t>
            </a:r>
            <a:endParaRPr lang="zh-CN" altLang="en-US" sz="1200" dirty="0" smtClean="0"/>
          </a:p>
        </p:txBody>
      </p:sp>
      <p:sp>
        <p:nvSpPr>
          <p:cNvPr id="30" name="矩形 29"/>
          <p:cNvSpPr/>
          <p:nvPr/>
        </p:nvSpPr>
        <p:spPr>
          <a:xfrm>
            <a:off x="7858148" y="4069662"/>
            <a:ext cx="1071570" cy="2880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BizHandler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7143768" y="292893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929322" y="2714620"/>
            <a:ext cx="1208746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DesiralizationHandler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29322" y="2285992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Desiralize</a:t>
            </a:r>
            <a:r>
              <a:rPr lang="en-US" altLang="zh-CN" sz="1200" dirty="0" smtClean="0"/>
              <a:t> </a:t>
            </a:r>
            <a:br>
              <a:rPr lang="en-US" altLang="zh-CN" sz="1200" dirty="0" smtClean="0"/>
            </a:br>
            <a:r>
              <a:rPr lang="en-US" altLang="zh-CN" sz="1200" dirty="0" smtClean="0"/>
              <a:t>Data Frame</a:t>
            </a:r>
            <a:endParaRPr lang="zh-CN" altLang="en-US" sz="1200" dirty="0" smtClean="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7143768" y="4214818"/>
            <a:ext cx="68303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929322" y="4000504"/>
            <a:ext cx="1208746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DesiralizationHandler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29322" y="4357694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Desiralize</a:t>
            </a:r>
            <a:r>
              <a:rPr lang="en-US" altLang="zh-CN" sz="1200" dirty="0" smtClean="0"/>
              <a:t> </a:t>
            </a:r>
            <a:br>
              <a:rPr lang="en-US" altLang="zh-CN" sz="1200" dirty="0" smtClean="0"/>
            </a:br>
            <a:r>
              <a:rPr lang="en-US" altLang="zh-CN" sz="1200" dirty="0" smtClean="0"/>
              <a:t>Data Frame</a:t>
            </a:r>
            <a:endParaRPr lang="zh-CN" altLang="en-US" sz="12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00034" y="5929330"/>
            <a:ext cx="3376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Codec </a:t>
            </a:r>
            <a:r>
              <a:rPr lang="zh-CN" altLang="en-US" sz="1200" dirty="0" smtClean="0"/>
              <a:t>可以放到业务线程池处理么？有必要么？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Reactor</a:t>
            </a:r>
            <a:r>
              <a:rPr lang="zh-CN" altLang="en-US" dirty="0" smtClean="0"/>
              <a:t>多线程模型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123728" y="1268760"/>
            <a:ext cx="1656184" cy="5760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MainReactor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211960" y="1268760"/>
            <a:ext cx="1656184" cy="5760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subReactor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83568" y="1340768"/>
            <a:ext cx="1008112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Client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6"/>
            <a:endCxn id="6" idx="2"/>
          </p:cNvCxnSpPr>
          <p:nvPr/>
        </p:nvCxnSpPr>
        <p:spPr>
          <a:xfrm>
            <a:off x="1691680" y="155679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683568" y="1916832"/>
            <a:ext cx="1008112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Client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4" idx="6"/>
          </p:cNvCxnSpPr>
          <p:nvPr/>
        </p:nvCxnSpPr>
        <p:spPr>
          <a:xfrm flipV="1">
            <a:off x="1691680" y="1700808"/>
            <a:ext cx="50405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729057" y="2492896"/>
            <a:ext cx="1008112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Client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17" idx="6"/>
            <a:endCxn id="6" idx="3"/>
          </p:cNvCxnSpPr>
          <p:nvPr/>
        </p:nvCxnSpPr>
        <p:spPr>
          <a:xfrm flipV="1">
            <a:off x="1737169" y="1760461"/>
            <a:ext cx="629102" cy="948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1979712" y="2348880"/>
            <a:ext cx="1368152" cy="576064"/>
          </a:xfrm>
          <a:prstGeom prst="ellipse">
            <a:avLst/>
          </a:prstGeom>
          <a:solidFill>
            <a:srgbClr val="1CF83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Accceptor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endCxn id="24" idx="0"/>
          </p:cNvCxnSpPr>
          <p:nvPr/>
        </p:nvCxnSpPr>
        <p:spPr>
          <a:xfrm flipH="1">
            <a:off x="2663788" y="1844824"/>
            <a:ext cx="18002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2915816" y="1700808"/>
            <a:ext cx="1368152" cy="648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3491880" y="2132856"/>
            <a:ext cx="792088" cy="360040"/>
          </a:xfrm>
          <a:prstGeom prst="ellipse">
            <a:avLst/>
          </a:prstGeom>
          <a:solidFill>
            <a:srgbClr val="FCE11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read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endCxn id="34" idx="7"/>
          </p:cNvCxnSpPr>
          <p:nvPr/>
        </p:nvCxnSpPr>
        <p:spPr>
          <a:xfrm flipH="1">
            <a:off x="4167969" y="1772816"/>
            <a:ext cx="404031" cy="412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491880" y="2564904"/>
            <a:ext cx="792088" cy="360040"/>
          </a:xfrm>
          <a:prstGeom prst="ellipse">
            <a:avLst/>
          </a:prstGeom>
          <a:solidFill>
            <a:srgbClr val="FCE11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read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491880" y="2996952"/>
            <a:ext cx="792088" cy="360040"/>
          </a:xfrm>
          <a:prstGeom prst="ellipse">
            <a:avLst/>
          </a:prstGeom>
          <a:solidFill>
            <a:srgbClr val="FCE11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read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012160" y="2060848"/>
            <a:ext cx="720080" cy="360040"/>
          </a:xfrm>
          <a:prstGeom prst="ellipse">
            <a:avLst/>
          </a:prstGeom>
          <a:solidFill>
            <a:srgbClr val="FCE11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send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012160" y="2492896"/>
            <a:ext cx="720080" cy="360040"/>
          </a:xfrm>
          <a:prstGeom prst="ellipse">
            <a:avLst/>
          </a:prstGeom>
          <a:solidFill>
            <a:srgbClr val="FCE11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send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6012160" y="2924944"/>
            <a:ext cx="720080" cy="360040"/>
          </a:xfrm>
          <a:prstGeom prst="ellipse">
            <a:avLst/>
          </a:prstGeom>
          <a:solidFill>
            <a:srgbClr val="FCE11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send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endCxn id="39" idx="7"/>
          </p:cNvCxnSpPr>
          <p:nvPr/>
        </p:nvCxnSpPr>
        <p:spPr>
          <a:xfrm flipH="1">
            <a:off x="4167969" y="1844824"/>
            <a:ext cx="476039" cy="772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40" idx="6"/>
          </p:cNvCxnSpPr>
          <p:nvPr/>
        </p:nvCxnSpPr>
        <p:spPr>
          <a:xfrm flipH="1">
            <a:off x="4283968" y="1844824"/>
            <a:ext cx="504056" cy="1332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43" idx="1"/>
          </p:cNvCxnSpPr>
          <p:nvPr/>
        </p:nvCxnSpPr>
        <p:spPr>
          <a:xfrm>
            <a:off x="5436096" y="1844824"/>
            <a:ext cx="681517" cy="11328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42" idx="1"/>
          </p:cNvCxnSpPr>
          <p:nvPr/>
        </p:nvCxnSpPr>
        <p:spPr>
          <a:xfrm>
            <a:off x="5508104" y="1772816"/>
            <a:ext cx="609509" cy="772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7" idx="5"/>
            <a:endCxn id="41" idx="1"/>
          </p:cNvCxnSpPr>
          <p:nvPr/>
        </p:nvCxnSpPr>
        <p:spPr>
          <a:xfrm>
            <a:off x="5625601" y="1760461"/>
            <a:ext cx="492012" cy="353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2051720" y="3284984"/>
            <a:ext cx="1080120" cy="1008112"/>
          </a:xfrm>
          <a:prstGeom prst="ellipse">
            <a:avLst/>
          </a:prstGeom>
          <a:solidFill>
            <a:srgbClr val="FF006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Thread</a:t>
            </a: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pool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cxnSp>
        <p:nvCxnSpPr>
          <p:cNvPr id="62" name="直接箭头连接符 61"/>
          <p:cNvCxnSpPr>
            <a:stCxn id="34" idx="3"/>
          </p:cNvCxnSpPr>
          <p:nvPr/>
        </p:nvCxnSpPr>
        <p:spPr>
          <a:xfrm flipH="1">
            <a:off x="2843809" y="2440169"/>
            <a:ext cx="764070" cy="897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9" idx="3"/>
            <a:endCxn id="61" idx="7"/>
          </p:cNvCxnSpPr>
          <p:nvPr/>
        </p:nvCxnSpPr>
        <p:spPr>
          <a:xfrm flipH="1">
            <a:off x="2973660" y="2872217"/>
            <a:ext cx="634219" cy="560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40" idx="3"/>
          </p:cNvCxnSpPr>
          <p:nvPr/>
        </p:nvCxnSpPr>
        <p:spPr>
          <a:xfrm flipH="1">
            <a:off x="3059832" y="3304265"/>
            <a:ext cx="548047" cy="196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3563888" y="3501008"/>
            <a:ext cx="936104" cy="360040"/>
          </a:xfrm>
          <a:prstGeom prst="ellipse">
            <a:avLst/>
          </a:prstGeom>
          <a:solidFill>
            <a:srgbClr val="FCE11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decode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75" name="直接箭头连接符 74"/>
          <p:cNvCxnSpPr>
            <a:stCxn id="61" idx="6"/>
          </p:cNvCxnSpPr>
          <p:nvPr/>
        </p:nvCxnSpPr>
        <p:spPr>
          <a:xfrm flipV="1">
            <a:off x="3131840" y="3681028"/>
            <a:ext cx="432048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椭圆 81"/>
          <p:cNvSpPr/>
          <p:nvPr/>
        </p:nvSpPr>
        <p:spPr>
          <a:xfrm>
            <a:off x="3563888" y="4005064"/>
            <a:ext cx="936104" cy="360040"/>
          </a:xfrm>
          <a:prstGeom prst="ellipse">
            <a:avLst/>
          </a:prstGeom>
          <a:solidFill>
            <a:srgbClr val="FCE11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decode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3563888" y="4509120"/>
            <a:ext cx="936104" cy="360040"/>
          </a:xfrm>
          <a:prstGeom prst="ellipse">
            <a:avLst/>
          </a:prstGeom>
          <a:solidFill>
            <a:srgbClr val="FCE11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decode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84" name="直接箭头连接符 83"/>
          <p:cNvCxnSpPr>
            <a:endCxn id="82" idx="2"/>
          </p:cNvCxnSpPr>
          <p:nvPr/>
        </p:nvCxnSpPr>
        <p:spPr>
          <a:xfrm>
            <a:off x="3131840" y="3933056"/>
            <a:ext cx="432048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83" idx="2"/>
          </p:cNvCxnSpPr>
          <p:nvPr/>
        </p:nvCxnSpPr>
        <p:spPr>
          <a:xfrm>
            <a:off x="3059832" y="4077072"/>
            <a:ext cx="504056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椭圆 95"/>
          <p:cNvSpPr/>
          <p:nvPr/>
        </p:nvSpPr>
        <p:spPr>
          <a:xfrm>
            <a:off x="5004048" y="3609020"/>
            <a:ext cx="1080120" cy="1008112"/>
          </a:xfrm>
          <a:prstGeom prst="ellipse">
            <a:avLst/>
          </a:prstGeom>
          <a:solidFill>
            <a:srgbClr val="FF006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Thread</a:t>
            </a: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pool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cxnSp>
        <p:nvCxnSpPr>
          <p:cNvPr id="97" name="直接箭头连接符 96"/>
          <p:cNvCxnSpPr>
            <a:stCxn id="96" idx="6"/>
          </p:cNvCxnSpPr>
          <p:nvPr/>
        </p:nvCxnSpPr>
        <p:spPr>
          <a:xfrm flipV="1">
            <a:off x="6084168" y="3933056"/>
            <a:ext cx="504056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4499992" y="3681028"/>
            <a:ext cx="504056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endCxn id="96" idx="2"/>
          </p:cNvCxnSpPr>
          <p:nvPr/>
        </p:nvCxnSpPr>
        <p:spPr>
          <a:xfrm flipV="1">
            <a:off x="4499992" y="4113076"/>
            <a:ext cx="504056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4499992" y="4293096"/>
            <a:ext cx="576064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6516216" y="3429000"/>
            <a:ext cx="2376264" cy="79208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08" name="直接箭头连接符 107"/>
          <p:cNvCxnSpPr>
            <a:endCxn id="115" idx="2"/>
          </p:cNvCxnSpPr>
          <p:nvPr/>
        </p:nvCxnSpPr>
        <p:spPr>
          <a:xfrm>
            <a:off x="6084168" y="4293096"/>
            <a:ext cx="504056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椭圆 110"/>
          <p:cNvSpPr/>
          <p:nvPr/>
        </p:nvSpPr>
        <p:spPr>
          <a:xfrm>
            <a:off x="6660232" y="3573016"/>
            <a:ext cx="720080" cy="360040"/>
          </a:xfrm>
          <a:prstGeom prst="ellipse">
            <a:avLst/>
          </a:prstGeom>
          <a:solidFill>
            <a:srgbClr val="FCE11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deserize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7380312" y="3429000"/>
            <a:ext cx="720080" cy="360040"/>
          </a:xfrm>
          <a:prstGeom prst="ellipse">
            <a:avLst/>
          </a:prstGeom>
          <a:solidFill>
            <a:srgbClr val="FCE11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compute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7524328" y="3861048"/>
            <a:ext cx="720080" cy="360040"/>
          </a:xfrm>
          <a:prstGeom prst="ellipse">
            <a:avLst/>
          </a:prstGeom>
          <a:solidFill>
            <a:srgbClr val="FCE11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serialize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8100392" y="3573016"/>
            <a:ext cx="720080" cy="360040"/>
          </a:xfrm>
          <a:prstGeom prst="ellipse">
            <a:avLst/>
          </a:prstGeom>
          <a:solidFill>
            <a:srgbClr val="FCE11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encode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6588224" y="4293096"/>
            <a:ext cx="2376264" cy="79208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6732240" y="4437112"/>
            <a:ext cx="720080" cy="360040"/>
          </a:xfrm>
          <a:prstGeom prst="ellipse">
            <a:avLst/>
          </a:prstGeom>
          <a:solidFill>
            <a:srgbClr val="FCE11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deserize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7452320" y="4293096"/>
            <a:ext cx="720080" cy="360040"/>
          </a:xfrm>
          <a:prstGeom prst="ellipse">
            <a:avLst/>
          </a:prstGeom>
          <a:solidFill>
            <a:srgbClr val="FCE11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compute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7596336" y="4725144"/>
            <a:ext cx="720080" cy="360040"/>
          </a:xfrm>
          <a:prstGeom prst="ellipse">
            <a:avLst/>
          </a:prstGeom>
          <a:solidFill>
            <a:srgbClr val="FCE11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serialize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8172400" y="4437112"/>
            <a:ext cx="720080" cy="360040"/>
          </a:xfrm>
          <a:prstGeom prst="ellipse">
            <a:avLst/>
          </a:prstGeom>
          <a:solidFill>
            <a:srgbClr val="FCE11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encode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线程派发策略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个事件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Connect (</a:t>
            </a:r>
            <a:r>
              <a:rPr lang="zh-CN" altLang="en-US" dirty="0" smtClean="0"/>
              <a:t>连接建立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Disconnect (</a:t>
            </a:r>
            <a:r>
              <a:rPr lang="zh-CN" altLang="en-US" dirty="0" smtClean="0"/>
              <a:t>连接断开）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MessageReceived</a:t>
            </a:r>
            <a:r>
              <a:rPr lang="en-US" altLang="zh-CN" dirty="0" smtClean="0"/>
              <a:t> (</a:t>
            </a:r>
            <a:r>
              <a:rPr lang="zh-CN" altLang="en-US" dirty="0" smtClean="0"/>
              <a:t>消息已接受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Sent(</a:t>
            </a:r>
            <a:r>
              <a:rPr lang="zh-CN" altLang="en-US" dirty="0" smtClean="0"/>
              <a:t>消息已发送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Exception Caught(</a:t>
            </a:r>
            <a:r>
              <a:rPr lang="zh-CN" altLang="en-US" dirty="0" smtClean="0"/>
              <a:t>异常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派发策略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</a:t>
            </a:r>
            <a:r>
              <a:rPr lang="zh-CN" altLang="en-US" dirty="0" smtClean="0"/>
              <a:t>个事件共享同一个线程池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Connect disconnect </a:t>
            </a:r>
            <a:r>
              <a:rPr lang="zh-CN" altLang="en-US" dirty="0" smtClean="0"/>
              <a:t>使用独立线程池</a:t>
            </a:r>
            <a:r>
              <a:rPr lang="en-US" altLang="zh-CN" dirty="0" smtClean="0"/>
              <a:t>(size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1)</a:t>
            </a:r>
          </a:p>
          <a:p>
            <a:pPr lvl="1"/>
            <a:r>
              <a:rPr lang="zh-CN" altLang="en-US" dirty="0" smtClean="0"/>
              <a:t>全部不派发线程池，</a:t>
            </a:r>
            <a:r>
              <a:rPr lang="en-US" altLang="zh-CN" dirty="0" smtClean="0"/>
              <a:t>IO</a:t>
            </a:r>
            <a:r>
              <a:rPr lang="zh-CN" altLang="en-US" dirty="0" smtClean="0"/>
              <a:t>线程处理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Thread Pool Size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设置多少线程合适？</a:t>
            </a:r>
            <a:endParaRPr lang="en-US" altLang="zh-CN" dirty="0" smtClean="0"/>
          </a:p>
          <a:p>
            <a:pPr>
              <a:buNone/>
            </a:pPr>
            <a:endParaRPr lang="en-US" altLang="zh-CN" sz="2400" dirty="0" smtClean="0"/>
          </a:p>
          <a:p>
            <a:pPr lvl="1">
              <a:buNone/>
            </a:pPr>
            <a:r>
              <a:rPr lang="zh-CN" altLang="en-US" sz="2000" i="1" dirty="0" smtClean="0"/>
              <a:t>有这样一个模块</a:t>
            </a:r>
          </a:p>
          <a:p>
            <a:pPr lvl="1">
              <a:buNone/>
            </a:pPr>
            <a:r>
              <a:rPr lang="en-US" altLang="zh-CN" sz="2000" i="1" dirty="0" err="1" smtClean="0"/>
              <a:t>cpu</a:t>
            </a:r>
            <a:r>
              <a:rPr lang="zh-CN" altLang="en-US" sz="2000" i="1" dirty="0" smtClean="0"/>
              <a:t>计算时间</a:t>
            </a:r>
            <a:r>
              <a:rPr lang="en-US" altLang="zh-CN" sz="2000" i="1" dirty="0" smtClean="0"/>
              <a:t>18ms</a:t>
            </a:r>
            <a:r>
              <a:rPr lang="zh-CN" altLang="en-US" sz="2000" i="1" dirty="0" smtClean="0"/>
              <a:t>（</a:t>
            </a:r>
            <a:r>
              <a:rPr lang="en-US" altLang="zh-CN" sz="2000" i="1" dirty="0" smtClean="0"/>
              <a:t>running</a:t>
            </a:r>
            <a:r>
              <a:rPr lang="zh-CN" altLang="en-US" sz="2000" i="1" dirty="0" smtClean="0"/>
              <a:t>）</a:t>
            </a:r>
          </a:p>
          <a:p>
            <a:pPr lvl="1">
              <a:buNone/>
            </a:pPr>
            <a:r>
              <a:rPr lang="zh-CN" altLang="en-US" sz="2000" i="1" dirty="0" smtClean="0"/>
              <a:t>查询数据库，网络</a:t>
            </a:r>
            <a:r>
              <a:rPr lang="en-US" altLang="zh-CN" sz="2000" i="1" dirty="0" err="1" smtClean="0"/>
              <a:t>io</a:t>
            </a:r>
            <a:r>
              <a:rPr lang="zh-CN" altLang="en-US" sz="2000" i="1" dirty="0" smtClean="0"/>
              <a:t>时间</a:t>
            </a:r>
            <a:r>
              <a:rPr lang="en-US" altLang="zh-CN" sz="2000" i="1" dirty="0" smtClean="0"/>
              <a:t>80ms</a:t>
            </a:r>
            <a:r>
              <a:rPr lang="zh-CN" altLang="en-US" sz="2000" i="1" dirty="0" smtClean="0"/>
              <a:t>（</a:t>
            </a:r>
            <a:r>
              <a:rPr lang="en-US" altLang="zh-CN" sz="2000" i="1" dirty="0" smtClean="0"/>
              <a:t>waiting</a:t>
            </a:r>
            <a:r>
              <a:rPr lang="zh-CN" altLang="en-US" sz="2000" i="1" dirty="0" smtClean="0"/>
              <a:t>）</a:t>
            </a:r>
          </a:p>
          <a:p>
            <a:pPr lvl="1">
              <a:buNone/>
            </a:pPr>
            <a:r>
              <a:rPr lang="zh-CN" altLang="en-US" sz="2000" i="1" dirty="0" smtClean="0"/>
              <a:t>解析结果</a:t>
            </a:r>
            <a:r>
              <a:rPr lang="en-US" altLang="zh-CN" sz="2000" i="1" dirty="0" smtClean="0"/>
              <a:t>2ms</a:t>
            </a:r>
            <a:r>
              <a:rPr lang="zh-CN" altLang="en-US" sz="2000" i="1" dirty="0" smtClean="0"/>
              <a:t>如果服务器</a:t>
            </a:r>
            <a:r>
              <a:rPr lang="en-US" altLang="zh-CN" sz="2000" i="1" dirty="0" smtClean="0"/>
              <a:t>2CPU</a:t>
            </a:r>
            <a:r>
              <a:rPr lang="zh-CN" altLang="en-US" sz="2000" i="1" dirty="0" smtClean="0"/>
              <a:t>，大家看看这里多少线程合适</a:t>
            </a:r>
            <a:r>
              <a:rPr lang="en-US" altLang="zh-CN" i="1" dirty="0" smtClean="0"/>
              <a:t/>
            </a:r>
            <a:br>
              <a:rPr lang="en-US" altLang="zh-CN" i="1" dirty="0" smtClean="0"/>
            </a:br>
            <a:endParaRPr lang="en-US" altLang="zh-CN" i="1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293096"/>
            <a:ext cx="620273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1763688" y="5013176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充分利用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资源：</a:t>
            </a:r>
            <a:endParaRPr lang="en-US" altLang="zh-CN" sz="20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线程数量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=100/20*2=10</a:t>
            </a:r>
            <a:endParaRPr lang="zh-CN" altLang="en-US" sz="20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Thread Pool Size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2565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角度而言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sz="2400" dirty="0" smtClean="0"/>
              <a:t>线程数量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（</a:t>
            </a:r>
            <a:r>
              <a:rPr lang="en-US" altLang="zh-CN" sz="2400" dirty="0" err="1" smtClean="0"/>
              <a:t>cpu</a:t>
            </a:r>
            <a:r>
              <a:rPr lang="zh-CN" altLang="en-US" sz="2400" dirty="0" smtClean="0"/>
              <a:t>时间</a:t>
            </a:r>
            <a:r>
              <a:rPr lang="en-US" altLang="zh-CN" sz="2400" dirty="0" smtClean="0"/>
              <a:t>+</a:t>
            </a:r>
            <a:r>
              <a:rPr lang="en-US" altLang="zh-CN" sz="2400" dirty="0" err="1" smtClean="0"/>
              <a:t>cpu</a:t>
            </a:r>
            <a:r>
              <a:rPr lang="zh-CN" altLang="en-US" sz="2400" dirty="0" smtClean="0"/>
              <a:t>等待时间）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cpu</a:t>
            </a:r>
            <a:r>
              <a:rPr lang="zh-CN" altLang="en-US" sz="2400" dirty="0" smtClean="0"/>
              <a:t>时间*</a:t>
            </a:r>
            <a:r>
              <a:rPr lang="en-US" altLang="zh-CN" sz="2400" dirty="0" err="1" smtClean="0"/>
              <a:t>cpu</a:t>
            </a:r>
            <a:r>
              <a:rPr lang="zh-CN" altLang="en-US" sz="2400" dirty="0" smtClean="0"/>
              <a:t>数量</a:t>
            </a:r>
            <a:endParaRPr lang="en-US" altLang="zh-CN" sz="2400" dirty="0" smtClean="0"/>
          </a:p>
          <a:p>
            <a:r>
              <a:rPr lang="zh-CN" altLang="en-US" dirty="0" smtClean="0"/>
              <a:t>线程数量的设置就是由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决定的？</a:t>
            </a:r>
          </a:p>
          <a:p>
            <a:pPr lvl="1">
              <a:buNone/>
            </a:pPr>
            <a:r>
              <a:rPr lang="zh-CN" altLang="en-US" sz="2000" i="1" dirty="0" smtClean="0"/>
              <a:t>有这样一个模块：</a:t>
            </a:r>
          </a:p>
          <a:p>
            <a:pPr lvl="1">
              <a:buNone/>
            </a:pPr>
            <a:r>
              <a:rPr lang="zh-CN" altLang="en-US" sz="2000" i="1" dirty="0" smtClean="0"/>
              <a:t>线程同步锁</a:t>
            </a:r>
            <a:r>
              <a:rPr lang="en-US" altLang="zh-CN" sz="2000" i="1" dirty="0" smtClean="0"/>
              <a:t>(</a:t>
            </a:r>
            <a:r>
              <a:rPr lang="zh-CN" altLang="en-US" sz="2000" i="1" dirty="0" smtClean="0"/>
              <a:t>数据库事务锁</a:t>
            </a:r>
            <a:r>
              <a:rPr lang="en-US" altLang="zh-CN" sz="2000" i="1" dirty="0" smtClean="0"/>
              <a:t>)50ms </a:t>
            </a:r>
          </a:p>
          <a:p>
            <a:pPr lvl="1">
              <a:buNone/>
            </a:pPr>
            <a:r>
              <a:rPr lang="en-US" altLang="zh-CN" sz="2000" i="1" dirty="0" err="1" smtClean="0"/>
              <a:t>cpu</a:t>
            </a:r>
            <a:r>
              <a:rPr lang="zh-CN" altLang="en-US" sz="2000" i="1" dirty="0" smtClean="0"/>
              <a:t>时间</a:t>
            </a:r>
            <a:r>
              <a:rPr lang="en-US" altLang="zh-CN" sz="2000" i="1" dirty="0" smtClean="0"/>
              <a:t>18ms</a:t>
            </a:r>
          </a:p>
          <a:p>
            <a:pPr lvl="1">
              <a:buNone/>
            </a:pPr>
            <a:r>
              <a:rPr lang="zh-CN" altLang="en-US" sz="2000" i="1" dirty="0" smtClean="0"/>
              <a:t>查询数据库，网络</a:t>
            </a:r>
            <a:r>
              <a:rPr lang="en-US" altLang="zh-CN" sz="2000" i="1" dirty="0" err="1" smtClean="0"/>
              <a:t>io</a:t>
            </a:r>
            <a:r>
              <a:rPr lang="zh-CN" altLang="en-US" sz="2000" i="1" dirty="0" smtClean="0"/>
              <a:t>时间</a:t>
            </a:r>
            <a:r>
              <a:rPr lang="en-US" altLang="zh-CN" sz="2000" i="1" dirty="0" smtClean="0"/>
              <a:t>80ms</a:t>
            </a:r>
          </a:p>
          <a:p>
            <a:pPr lvl="1">
              <a:buNone/>
            </a:pPr>
            <a:r>
              <a:rPr lang="zh-CN" altLang="en-US" sz="2000" i="1" dirty="0" smtClean="0"/>
              <a:t>解析结果</a:t>
            </a:r>
            <a:r>
              <a:rPr lang="en-US" altLang="zh-CN" sz="2000" i="1" dirty="0" smtClean="0"/>
              <a:t>2ms </a:t>
            </a:r>
            <a:r>
              <a:rPr lang="zh-CN" altLang="en-US" sz="2000" i="1" dirty="0" smtClean="0"/>
              <a:t>如果服务器有</a:t>
            </a:r>
            <a:r>
              <a:rPr lang="en-US" altLang="zh-CN" sz="2000" i="1" dirty="0" smtClean="0"/>
              <a:t>2</a:t>
            </a:r>
            <a:r>
              <a:rPr lang="zh-CN" altLang="en-US" sz="2000" i="1" dirty="0" smtClean="0"/>
              <a:t>个</a:t>
            </a:r>
            <a:r>
              <a:rPr lang="en-US" altLang="zh-CN" sz="2000" i="1" dirty="0" smtClean="0"/>
              <a:t>CPU</a:t>
            </a:r>
            <a:r>
              <a:rPr lang="zh-CN" altLang="en-US" sz="2000" i="1" dirty="0" smtClean="0"/>
              <a:t>，这个模块线程多少合适？</a:t>
            </a: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869160"/>
            <a:ext cx="6552728" cy="132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Thread Pool Size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3645024"/>
            <a:ext cx="7643192" cy="288032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CPU</a:t>
            </a:r>
            <a:r>
              <a:rPr lang="zh-CN" altLang="en-US" sz="2800" dirty="0" smtClean="0"/>
              <a:t>计算为瓶颈，计算线程数量</a:t>
            </a:r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线程数</a:t>
            </a:r>
            <a:r>
              <a:rPr lang="en-US" altLang="zh-CN" sz="2800" dirty="0" smtClean="0"/>
              <a:t>=(18 + 2 + 50 + 80) / 20 * 2 = 15</a:t>
            </a:r>
          </a:p>
          <a:p>
            <a:r>
              <a:rPr lang="zh-CN" altLang="en-US" sz="2800" dirty="0" smtClean="0"/>
              <a:t>以线程同步锁为瓶颈，计算线程数</a:t>
            </a:r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线程数</a:t>
            </a:r>
            <a:r>
              <a:rPr lang="en-US" altLang="zh-CN" sz="2800" dirty="0" smtClean="0"/>
              <a:t>=(50 + 18 + 2 + 80) / 50 * 1/1 = 3</a:t>
            </a:r>
          </a:p>
          <a:p>
            <a:pPr>
              <a:buNone/>
            </a:pP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844824"/>
            <a:ext cx="6552728" cy="132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Thread Pool Size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340768"/>
            <a:ext cx="7643192" cy="518457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zh-CN" altLang="en-US" sz="2800" b="1" dirty="0" smtClean="0"/>
              <a:t>公式一：</a:t>
            </a:r>
            <a:endParaRPr lang="en-US" altLang="zh-CN" sz="2800" b="1" dirty="0" smtClean="0"/>
          </a:p>
          <a:p>
            <a:pPr>
              <a:buNone/>
            </a:pPr>
            <a:r>
              <a:rPr lang="zh-CN" altLang="en-US" sz="2100" b="1" dirty="0" smtClean="0">
                <a:solidFill>
                  <a:srgbClr val="FF0000"/>
                </a:solidFill>
              </a:rPr>
              <a:t>线程数量</a:t>
            </a:r>
            <a:r>
              <a:rPr lang="en-US" altLang="zh-CN" sz="2100" b="1" dirty="0" smtClean="0">
                <a:solidFill>
                  <a:srgbClr val="FF0000"/>
                </a:solidFill>
              </a:rPr>
              <a:t>=</a:t>
            </a:r>
            <a:r>
              <a:rPr lang="zh-CN" altLang="en-US" sz="2100" b="1" dirty="0" smtClean="0">
                <a:solidFill>
                  <a:srgbClr val="FF0000"/>
                </a:solidFill>
              </a:rPr>
              <a:t>（线程总时间</a:t>
            </a:r>
            <a:r>
              <a:rPr lang="en-US" altLang="zh-CN" sz="21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2100" b="1" dirty="0" smtClean="0">
                <a:solidFill>
                  <a:srgbClr val="FF0000"/>
                </a:solidFill>
              </a:rPr>
              <a:t>瓶颈资源时间）* 瓶颈资源的线程并行数</a:t>
            </a:r>
            <a:endParaRPr lang="en-US" altLang="zh-CN" sz="21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1900" dirty="0" smtClean="0"/>
              <a:t>准确的讲</a:t>
            </a:r>
            <a:endParaRPr lang="en-US" altLang="zh-CN" sz="1900" dirty="0" smtClean="0"/>
          </a:p>
          <a:p>
            <a:pPr>
              <a:buNone/>
            </a:pPr>
            <a:r>
              <a:rPr lang="zh-CN" altLang="en-US" sz="1900" b="1" dirty="0" smtClean="0">
                <a:solidFill>
                  <a:srgbClr val="FF0000"/>
                </a:solidFill>
              </a:rPr>
              <a:t>瓶颈资源的线程并行数</a:t>
            </a:r>
            <a:r>
              <a:rPr lang="en-US" altLang="zh-CN" sz="1900" b="1" dirty="0" smtClean="0">
                <a:solidFill>
                  <a:srgbClr val="FF0000"/>
                </a:solidFill>
              </a:rPr>
              <a:t>=</a:t>
            </a:r>
            <a:r>
              <a:rPr lang="zh-CN" altLang="en-US" sz="1900" b="1" dirty="0" smtClean="0">
                <a:solidFill>
                  <a:srgbClr val="FF0000"/>
                </a:solidFill>
              </a:rPr>
              <a:t>瓶颈资源的总份数</a:t>
            </a:r>
            <a:r>
              <a:rPr lang="en-US" altLang="zh-CN" sz="19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1900" b="1" dirty="0" smtClean="0">
                <a:solidFill>
                  <a:srgbClr val="FF0000"/>
                </a:solidFill>
              </a:rPr>
              <a:t>单次请求占用瓶颈资源的份数</a:t>
            </a:r>
            <a:endParaRPr lang="en-US" altLang="zh-CN" sz="19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2800" b="1" dirty="0" smtClean="0"/>
              <a:t>约束：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dirty="0" smtClean="0">
                <a:solidFill>
                  <a:srgbClr val="002060"/>
                </a:solidFill>
              </a:rPr>
              <a:t>	</a:t>
            </a:r>
            <a:r>
              <a:rPr lang="zh-CN" altLang="en-US" sz="2400" dirty="0" smtClean="0"/>
              <a:t>在计算的时候，对同一类资源的消耗时间进行合并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b="1" dirty="0" smtClean="0">
                <a:solidFill>
                  <a:srgbClr val="002060"/>
                </a:solidFill>
              </a:rPr>
              <a:t>公式二：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QPS=1000/</a:t>
            </a:r>
            <a:r>
              <a:rPr lang="zh-CN" altLang="en-US" sz="2400" dirty="0" smtClean="0">
                <a:solidFill>
                  <a:srgbClr val="FF0000"/>
                </a:solidFill>
              </a:rPr>
              <a:t>线程总时间*线程数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800" b="1" dirty="0" smtClean="0"/>
              <a:t>注意：</a:t>
            </a:r>
            <a:endParaRPr lang="en-US" altLang="zh-CN" sz="2800" b="1" dirty="0" smtClean="0"/>
          </a:p>
          <a:p>
            <a:pPr>
              <a:buNone/>
            </a:pPr>
            <a:r>
              <a:rPr lang="zh-CN" altLang="en-US" sz="2800" dirty="0" smtClean="0"/>
              <a:t>如果线程数不够，则</a:t>
            </a:r>
            <a:r>
              <a:rPr lang="en-US" altLang="zh-CN" sz="2800" dirty="0" smtClean="0"/>
              <a:t>QPS</a:t>
            </a:r>
            <a:r>
              <a:rPr lang="zh-CN" altLang="en-US" sz="2800" dirty="0" smtClean="0"/>
              <a:t>减少。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线程本身也要消耗资源，如果线程太多，同样</a:t>
            </a:r>
            <a:r>
              <a:rPr lang="en-US" altLang="zh-CN" sz="2800" dirty="0" smtClean="0"/>
              <a:t>QPS</a:t>
            </a:r>
            <a:r>
              <a:rPr lang="zh-CN" altLang="en-US" sz="2800" dirty="0" smtClean="0"/>
              <a:t>会下降。</a:t>
            </a:r>
            <a:endParaRPr lang="en-US" altLang="zh-CN" sz="28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其他优化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Lock free data structure</a:t>
            </a:r>
          </a:p>
          <a:p>
            <a:pPr lvl="1"/>
            <a:r>
              <a:rPr lang="en-US" altLang="zh-CN" dirty="0" smtClean="0"/>
              <a:t>Buffer copy (Zero Copy)</a:t>
            </a:r>
          </a:p>
          <a:p>
            <a:pPr lvl="1"/>
            <a:r>
              <a:rPr lang="en-US" altLang="zh-CN" dirty="0" smtClean="0"/>
              <a:t>JVM GC tuning</a:t>
            </a:r>
          </a:p>
          <a:p>
            <a:pPr lvl="1"/>
            <a:r>
              <a:rPr lang="en-US" altLang="zh-CN" dirty="0" smtClean="0"/>
              <a:t>Context Switch</a:t>
            </a:r>
          </a:p>
          <a:p>
            <a:pPr lvl="1"/>
            <a:r>
              <a:rPr lang="zh-CN" altLang="en-US" dirty="0" smtClean="0"/>
              <a:t>同步转异步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Javassist Proxy</a:t>
            </a:r>
            <a:r>
              <a:rPr lang="zh-CN" altLang="en-US" dirty="0" smtClean="0"/>
              <a:t>改进</a:t>
            </a:r>
            <a:r>
              <a:rPr lang="en-US" altLang="zh-CN" dirty="0" smtClean="0"/>
              <a:t>JDK proxy</a:t>
            </a:r>
          </a:p>
          <a:p>
            <a:r>
              <a:rPr lang="zh-CN" altLang="en-US" dirty="0" smtClean="0"/>
              <a:t>注意性能的短板效应，避免过度优化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优化的代价，通常是牺牲未来的可能性。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数据协议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同步转异步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高效序列化</a:t>
            </a:r>
            <a:endParaRPr lang="en-US" altLang="zh-CN" dirty="0" smtClean="0"/>
          </a:p>
          <a:p>
            <a:r>
              <a:rPr lang="en-US" altLang="zh-CN" dirty="0" smtClean="0"/>
              <a:t>NIO</a:t>
            </a:r>
          </a:p>
          <a:p>
            <a:pPr lvl="1"/>
            <a:r>
              <a:rPr lang="en-US" altLang="zh-CN" dirty="0" smtClean="0"/>
              <a:t>TCP</a:t>
            </a:r>
            <a:r>
              <a:rPr lang="zh-CN" altLang="en-US" dirty="0" smtClean="0"/>
              <a:t>属性设置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内核开启</a:t>
            </a:r>
            <a:r>
              <a:rPr lang="en-US" altLang="zh-CN" dirty="0" smtClean="0"/>
              <a:t>RPS</a:t>
            </a:r>
          </a:p>
          <a:p>
            <a:r>
              <a:rPr lang="zh-CN" altLang="en-US" dirty="0" smtClean="0"/>
              <a:t>线程模型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IO</a:t>
            </a:r>
            <a:r>
              <a:rPr lang="zh-CN" altLang="en-US" dirty="0" smtClean="0"/>
              <a:t>线程池与业务线程池的隔离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线程池计算方法</a:t>
            </a:r>
            <a:endParaRPr lang="en-US" altLang="zh-CN" dirty="0" smtClean="0"/>
          </a:p>
          <a:p>
            <a:r>
              <a:rPr lang="zh-CN" altLang="en-US" dirty="0" smtClean="0"/>
              <a:t>其他优化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《Linux</a:t>
            </a:r>
            <a:r>
              <a:rPr lang="zh-CN" altLang="en-US" dirty="0" smtClean="0"/>
              <a:t>高级网络编程</a:t>
            </a:r>
            <a:r>
              <a:rPr lang="en-US" altLang="zh-CN" dirty="0" smtClean="0"/>
              <a:t>》</a:t>
            </a:r>
          </a:p>
          <a:p>
            <a:r>
              <a:rPr lang="en-US" altLang="zh-CN" dirty="0" smtClean="0"/>
              <a:t>《NIO trick and trip》-</a:t>
            </a:r>
            <a:r>
              <a:rPr lang="zh-CN" altLang="en-US" dirty="0" smtClean="0"/>
              <a:t>伯岩</a:t>
            </a:r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淘宝前台系统优化实践</a:t>
            </a:r>
            <a:r>
              <a:rPr lang="en-US" altLang="zh-CN" dirty="0" smtClean="0"/>
              <a:t>》- </a:t>
            </a:r>
            <a:r>
              <a:rPr lang="zh-CN" altLang="en-US" dirty="0" smtClean="0"/>
              <a:t>蒋江伟</a:t>
            </a:r>
            <a:endParaRPr lang="en-US" altLang="zh-CN" dirty="0" smtClean="0"/>
          </a:p>
          <a:p>
            <a:r>
              <a:rPr lang="en-US" altLang="zh-CN" dirty="0" smtClean="0"/>
              <a:t>《 Receive packet steering patch</a:t>
            </a:r>
            <a:r>
              <a:rPr lang="zh-CN" altLang="en-US" dirty="0" smtClean="0"/>
              <a:t>详解</a:t>
            </a:r>
            <a:r>
              <a:rPr lang="en-US" altLang="zh-CN" dirty="0" smtClean="0"/>
              <a:t>》</a:t>
            </a: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简单远程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(3)—</a:t>
            </a:r>
            <a:r>
              <a:rPr lang="zh-CN" altLang="en-US" dirty="0" smtClean="0"/>
              <a:t>问题在哪里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网络传输方式：</a:t>
            </a:r>
            <a:r>
              <a:rPr lang="en-US" altLang="zh-CN" dirty="0" smtClean="0"/>
              <a:t>BIO  </a:t>
            </a:r>
          </a:p>
          <a:p>
            <a:r>
              <a:rPr lang="zh-CN" altLang="en-US" dirty="0" smtClean="0"/>
              <a:t>序列化方式：</a:t>
            </a:r>
            <a:r>
              <a:rPr lang="en-US" altLang="zh-CN" dirty="0" smtClean="0"/>
              <a:t>Java </a:t>
            </a:r>
          </a:p>
          <a:p>
            <a:r>
              <a:rPr lang="zh-CN" altLang="en-US" dirty="0" smtClean="0"/>
              <a:t>线程模型：每连接每线程</a:t>
            </a:r>
            <a:endParaRPr lang="en-US" altLang="zh-CN" sz="1400" dirty="0" smtClean="0"/>
          </a:p>
          <a:p>
            <a:r>
              <a:rPr lang="en-US" altLang="zh-CN" dirty="0" smtClean="0"/>
              <a:t>JDK</a:t>
            </a:r>
            <a:r>
              <a:rPr lang="zh-CN" altLang="en-US" dirty="0" smtClean="0"/>
              <a:t>代理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altLang="zh-CN" sz="8000" dirty="0" smtClean="0"/>
              <a:t>Q &amp; A</a:t>
            </a:r>
            <a:endParaRPr lang="zh-CN" altLang="en-US" sz="8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altLang="zh-CN" sz="8000" dirty="0" smtClean="0"/>
              <a:t>Thanks</a:t>
            </a:r>
            <a:endParaRPr lang="zh-CN" altLang="en-US" sz="8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三个主题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协议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用什么数据格式进行传输，双方的约定</a:t>
            </a:r>
            <a:endParaRPr lang="en-US" altLang="zh-CN" dirty="0" smtClean="0"/>
          </a:p>
          <a:p>
            <a:r>
              <a:rPr lang="zh-CN" altLang="en-US" dirty="0" smtClean="0"/>
              <a:t>传输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用什么样的通道将数据发送给对方</a:t>
            </a:r>
            <a:endParaRPr lang="en-US" altLang="zh-CN" dirty="0" smtClean="0"/>
          </a:p>
          <a:p>
            <a:r>
              <a:rPr lang="zh-CN" altLang="en-US" dirty="0" smtClean="0"/>
              <a:t>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当接收到数据时，如何分发数据进行处理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Protocol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Data Flow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>
            <a:off x="714348" y="2071678"/>
            <a:ext cx="759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14348" y="2857496"/>
            <a:ext cx="759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14348" y="3643314"/>
            <a:ext cx="759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43174" y="1428736"/>
            <a:ext cx="1071570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HelloService</a:t>
            </a:r>
            <a:endParaRPr lang="zh-CN" altLang="en-US" sz="1200" dirty="0" smtClean="0"/>
          </a:p>
        </p:txBody>
      </p:sp>
      <p:cxnSp>
        <p:nvCxnSpPr>
          <p:cNvPr id="39" name="直接箭头连接符 38"/>
          <p:cNvCxnSpPr/>
          <p:nvPr/>
        </p:nvCxnSpPr>
        <p:spPr>
          <a:xfrm rot="5400000">
            <a:off x="2958686" y="1928802"/>
            <a:ext cx="428628" cy="15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43173" y="2143116"/>
            <a:ext cx="1070321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 smtClean="0"/>
              <a:t>DubboInvoker</a:t>
            </a:r>
            <a:endParaRPr lang="zh-CN" altLang="en-US" sz="12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173000" y="1714488"/>
            <a:ext cx="10490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sayHello</a:t>
            </a:r>
            <a:r>
              <a:rPr lang="en-US" altLang="zh-CN" sz="1200" dirty="0" smtClean="0"/>
              <a:t>(“hi”)</a:t>
            </a:r>
            <a:endParaRPr lang="zh-CN" altLang="en-US" sz="1200" dirty="0" smtClean="0"/>
          </a:p>
        </p:txBody>
      </p:sp>
      <p:cxnSp>
        <p:nvCxnSpPr>
          <p:cNvPr id="52" name="直接箭头连接符 51"/>
          <p:cNvCxnSpPr/>
          <p:nvPr/>
        </p:nvCxnSpPr>
        <p:spPr>
          <a:xfrm rot="16200000" flipH="1">
            <a:off x="2918591" y="2674524"/>
            <a:ext cx="508821" cy="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164491" y="2499512"/>
            <a:ext cx="1336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Invoke(Invocation)</a:t>
            </a:r>
            <a:endParaRPr lang="zh-CN" altLang="en-US" sz="120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2714611" y="2928934"/>
            <a:ext cx="998883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Requestor</a:t>
            </a:r>
            <a:endParaRPr lang="zh-CN" altLang="en-US" sz="1200" dirty="0" smtClean="0"/>
          </a:p>
        </p:txBody>
      </p:sp>
      <p:cxnSp>
        <p:nvCxnSpPr>
          <p:cNvPr id="59" name="直接箭头连接符 58"/>
          <p:cNvCxnSpPr/>
          <p:nvPr/>
        </p:nvCxnSpPr>
        <p:spPr>
          <a:xfrm rot="16200000" flipH="1">
            <a:off x="2960266" y="3469096"/>
            <a:ext cx="508821" cy="2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194251" y="3294084"/>
            <a:ext cx="1090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Send(Request)</a:t>
            </a:r>
            <a:endParaRPr lang="zh-CN" altLang="en-US" sz="1200" dirty="0" smtClean="0"/>
          </a:p>
        </p:txBody>
      </p:sp>
      <p:sp>
        <p:nvSpPr>
          <p:cNvPr id="63" name="圆角矩形 62"/>
          <p:cNvSpPr/>
          <p:nvPr/>
        </p:nvSpPr>
        <p:spPr>
          <a:xfrm>
            <a:off x="857224" y="2643182"/>
            <a:ext cx="714380" cy="50006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Future</a:t>
            </a:r>
            <a:br>
              <a:rPr lang="en-US" altLang="zh-CN" sz="1200" dirty="0" smtClean="0">
                <a:solidFill>
                  <a:schemeClr val="bg1"/>
                </a:solidFill>
              </a:rPr>
            </a:br>
            <a:r>
              <a:rPr lang="en-US" altLang="zh-CN" sz="1200" dirty="0" smtClean="0">
                <a:solidFill>
                  <a:schemeClr val="bg1"/>
                </a:solidFill>
              </a:rPr>
              <a:t>Map</a:t>
            </a:r>
            <a:endParaRPr lang="zh-CN" altLang="en-US" sz="1200" dirty="0" smtClean="0">
              <a:solidFill>
                <a:schemeClr val="bg1"/>
              </a:solidFill>
            </a:endParaRPr>
          </a:p>
          <a:p>
            <a:pPr algn="ctr"/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28794" y="2500306"/>
            <a:ext cx="475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Wait</a:t>
            </a:r>
          </a:p>
        </p:txBody>
      </p:sp>
      <p:cxnSp>
        <p:nvCxnSpPr>
          <p:cNvPr id="73" name="直接箭头连接符 72"/>
          <p:cNvCxnSpPr>
            <a:stCxn id="44" idx="2"/>
            <a:endCxn id="63" idx="3"/>
          </p:cNvCxnSpPr>
          <p:nvPr/>
        </p:nvCxnSpPr>
        <p:spPr>
          <a:xfrm rot="5400000">
            <a:off x="2138419" y="1853300"/>
            <a:ext cx="473100" cy="160673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14612" y="3714752"/>
            <a:ext cx="1000132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Socket</a:t>
            </a:r>
            <a:endParaRPr lang="zh-CN" altLang="en-US" sz="12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3203724" y="4079902"/>
            <a:ext cx="1225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Write to channel</a:t>
            </a:r>
            <a:endParaRPr lang="zh-CN" altLang="en-US" sz="1200" dirty="0" smtClean="0"/>
          </a:p>
        </p:txBody>
      </p:sp>
      <p:cxnSp>
        <p:nvCxnSpPr>
          <p:cNvPr id="79" name="直接箭头连接符 78"/>
          <p:cNvCxnSpPr/>
          <p:nvPr/>
        </p:nvCxnSpPr>
        <p:spPr>
          <a:xfrm rot="5400000">
            <a:off x="3007794" y="4214024"/>
            <a:ext cx="428628" cy="1588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1428728" y="4429132"/>
            <a:ext cx="6572296" cy="500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Channel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459016" y="1428736"/>
            <a:ext cx="1236044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HelloServiceImpl</a:t>
            </a:r>
            <a:endParaRPr lang="zh-CN" altLang="en-US" sz="12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5429256" y="2143116"/>
            <a:ext cx="1285884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 smtClean="0"/>
              <a:t>DubboExporter</a:t>
            </a:r>
            <a:endParaRPr lang="zh-CN" altLang="en-US" sz="1200" dirty="0" smtClean="0"/>
          </a:p>
        </p:txBody>
      </p:sp>
      <p:sp>
        <p:nvSpPr>
          <p:cNvPr id="84" name="TextBox 83"/>
          <p:cNvSpPr txBox="1"/>
          <p:nvPr/>
        </p:nvSpPr>
        <p:spPr>
          <a:xfrm>
            <a:off x="4572000" y="1714488"/>
            <a:ext cx="1437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getProxy</a:t>
            </a:r>
            <a:r>
              <a:rPr lang="en-US" altLang="zh-CN" sz="1200" dirty="0" smtClean="0"/>
              <a:t> and invoke</a:t>
            </a:r>
            <a:endParaRPr lang="zh-CN" altLang="en-US" sz="1200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4714876" y="2500306"/>
            <a:ext cx="1336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Invoke(Invocation)</a:t>
            </a:r>
            <a:endParaRPr lang="zh-CN" altLang="en-US" sz="1200" dirty="0" smtClean="0"/>
          </a:p>
        </p:txBody>
      </p:sp>
      <p:sp>
        <p:nvSpPr>
          <p:cNvPr id="88" name="TextBox 87"/>
          <p:cNvSpPr txBox="1"/>
          <p:nvPr/>
        </p:nvSpPr>
        <p:spPr>
          <a:xfrm>
            <a:off x="5501943" y="2928934"/>
            <a:ext cx="998883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Responder</a:t>
            </a:r>
            <a:endParaRPr lang="zh-CN" altLang="en-US" sz="1200" dirty="0" smtClean="0"/>
          </a:p>
        </p:txBody>
      </p:sp>
      <p:sp>
        <p:nvSpPr>
          <p:cNvPr id="90" name="TextBox 89"/>
          <p:cNvSpPr txBox="1"/>
          <p:nvPr/>
        </p:nvSpPr>
        <p:spPr>
          <a:xfrm>
            <a:off x="4737850" y="3286124"/>
            <a:ext cx="1262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Receive(Request)</a:t>
            </a:r>
            <a:endParaRPr lang="zh-CN" altLang="en-US" sz="1200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5500694" y="3714752"/>
            <a:ext cx="1000132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Socket</a:t>
            </a:r>
            <a:endParaRPr lang="zh-CN" altLang="en-US" sz="1200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4572000" y="4071942"/>
            <a:ext cx="1384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Read From channel</a:t>
            </a:r>
            <a:endParaRPr lang="zh-CN" altLang="en-US" sz="1200" dirty="0" smtClean="0"/>
          </a:p>
        </p:txBody>
      </p:sp>
      <p:cxnSp>
        <p:nvCxnSpPr>
          <p:cNvPr id="96" name="直接箭头连接符 95"/>
          <p:cNvCxnSpPr>
            <a:endCxn id="94" idx="2"/>
          </p:cNvCxnSpPr>
          <p:nvPr/>
        </p:nvCxnSpPr>
        <p:spPr>
          <a:xfrm rot="16200000" flipV="1">
            <a:off x="5782071" y="4210441"/>
            <a:ext cx="437381" cy="2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94" idx="0"/>
            <a:endCxn id="88" idx="2"/>
          </p:cNvCxnSpPr>
          <p:nvPr/>
        </p:nvCxnSpPr>
        <p:spPr>
          <a:xfrm rot="5400000" flipH="1" flipV="1">
            <a:off x="5746663" y="3460031"/>
            <a:ext cx="508819" cy="625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rot="5400000" flipH="1" flipV="1">
            <a:off x="5822477" y="2678589"/>
            <a:ext cx="500066" cy="62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3214678" y="4429132"/>
            <a:ext cx="2786082" cy="1588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83" idx="0"/>
            <a:endCxn id="81" idx="2"/>
          </p:cNvCxnSpPr>
          <p:nvPr/>
        </p:nvCxnSpPr>
        <p:spPr>
          <a:xfrm rot="5400000" flipH="1" flipV="1">
            <a:off x="5855928" y="1922006"/>
            <a:ext cx="437381" cy="484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 rot="16200000" flipH="1">
            <a:off x="5990425" y="3469096"/>
            <a:ext cx="508821" cy="2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267334" y="3294084"/>
            <a:ext cx="1183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Send(Response)</a:t>
            </a:r>
            <a:endParaRPr lang="zh-CN" altLang="en-US" sz="1200" dirty="0" smtClean="0"/>
          </a:p>
        </p:txBody>
      </p:sp>
      <p:sp>
        <p:nvSpPr>
          <p:cNvPr id="114" name="TextBox 113"/>
          <p:cNvSpPr txBox="1"/>
          <p:nvPr/>
        </p:nvSpPr>
        <p:spPr>
          <a:xfrm>
            <a:off x="6215074" y="4143380"/>
            <a:ext cx="1225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Write to channel</a:t>
            </a:r>
            <a:endParaRPr lang="zh-CN" altLang="en-US" sz="1200" dirty="0" smtClean="0"/>
          </a:p>
        </p:txBody>
      </p:sp>
      <p:cxnSp>
        <p:nvCxnSpPr>
          <p:cNvPr id="115" name="直接箭头连接符 114"/>
          <p:cNvCxnSpPr/>
          <p:nvPr/>
        </p:nvCxnSpPr>
        <p:spPr>
          <a:xfrm rot="5400000">
            <a:off x="5760316" y="4455262"/>
            <a:ext cx="928694" cy="19178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rot="10800000">
            <a:off x="2928926" y="4929198"/>
            <a:ext cx="3286148" cy="1588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428728" y="4080695"/>
            <a:ext cx="1384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Read From channel</a:t>
            </a:r>
            <a:endParaRPr lang="zh-CN" altLang="en-US" sz="1200" dirty="0" smtClean="0"/>
          </a:p>
        </p:txBody>
      </p:sp>
      <p:cxnSp>
        <p:nvCxnSpPr>
          <p:cNvPr id="121" name="直接箭头连接符 120"/>
          <p:cNvCxnSpPr/>
          <p:nvPr/>
        </p:nvCxnSpPr>
        <p:spPr>
          <a:xfrm rot="5400000" flipH="1" flipV="1">
            <a:off x="2464579" y="4464852"/>
            <a:ext cx="928693" cy="1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643042" y="3214686"/>
            <a:ext cx="998883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Receiver</a:t>
            </a:r>
            <a:endParaRPr lang="zh-CN" altLang="en-US" sz="1200" dirty="0" smtClean="0"/>
          </a:p>
        </p:txBody>
      </p:sp>
      <p:cxnSp>
        <p:nvCxnSpPr>
          <p:cNvPr id="131" name="直接箭头连接符 130"/>
          <p:cNvCxnSpPr/>
          <p:nvPr/>
        </p:nvCxnSpPr>
        <p:spPr>
          <a:xfrm rot="16200000" flipV="1">
            <a:off x="2607455" y="3393281"/>
            <a:ext cx="357190" cy="28575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30" idx="0"/>
            <a:endCxn id="63" idx="3"/>
          </p:cNvCxnSpPr>
          <p:nvPr/>
        </p:nvCxnSpPr>
        <p:spPr>
          <a:xfrm rot="16200000" flipV="1">
            <a:off x="1696309" y="2768511"/>
            <a:ext cx="321471" cy="57088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785918" y="2857496"/>
            <a:ext cx="56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Notify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Append Data Header</a:t>
            </a:r>
            <a:endParaRPr lang="zh-CN" altLang="en-US" dirty="0"/>
          </a:p>
        </p:txBody>
      </p:sp>
      <p:pic>
        <p:nvPicPr>
          <p:cNvPr id="28" name="内容占位符 27" descr="protocol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85852" y="1865565"/>
            <a:ext cx="6381778" cy="3778013"/>
          </a:xfrm>
        </p:spPr>
      </p:pic>
      <p:sp>
        <p:nvSpPr>
          <p:cNvPr id="29" name="线形标注 2(带强调线) 28"/>
          <p:cNvSpPr/>
          <p:nvPr/>
        </p:nvSpPr>
        <p:spPr>
          <a:xfrm>
            <a:off x="5357818" y="1173278"/>
            <a:ext cx="1643074" cy="612648"/>
          </a:xfrm>
          <a:prstGeom prst="accentCallout2">
            <a:avLst>
              <a:gd name="adj1" fmla="val 48290"/>
              <a:gd name="adj2" fmla="val -8333"/>
              <a:gd name="adj3" fmla="val 48290"/>
              <a:gd name="adj4" fmla="val -16196"/>
              <a:gd name="adj5" fmla="val 320834"/>
              <a:gd name="adj6" fmla="val -4125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Dubbo</a:t>
            </a:r>
            <a:r>
              <a:rPr lang="en-US" altLang="zh-CN" sz="1400" dirty="0" smtClean="0">
                <a:solidFill>
                  <a:schemeClr val="bg1"/>
                </a:solidFill>
              </a:rPr>
              <a:t> Data Header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585789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i="1" dirty="0" smtClean="0"/>
              <a:t>此图来自网络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uiExpand="1" build="p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4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19245</TotalTime>
  <Words>2040</Words>
  <Application>Microsoft Office PowerPoint</Application>
  <PresentationFormat>全屏显示(4:3)</PresentationFormat>
  <Paragraphs>623</Paragraphs>
  <Slides>51</Slides>
  <Notes>36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2" baseType="lpstr">
      <vt:lpstr>Office 主题</vt:lpstr>
      <vt:lpstr>高性能网络通讯</vt:lpstr>
      <vt:lpstr>提纲</vt:lpstr>
      <vt:lpstr>简单远程调用(1)—客户端</vt:lpstr>
      <vt:lpstr>简单远程调用(2)—服务端</vt:lpstr>
      <vt:lpstr>简单远程调用(3)—问题在哪里</vt:lpstr>
      <vt:lpstr>三个主题</vt:lpstr>
      <vt:lpstr>Data Protocol</vt:lpstr>
      <vt:lpstr>Data Flow</vt:lpstr>
      <vt:lpstr>Append Data Header</vt:lpstr>
      <vt:lpstr>Data Header</vt:lpstr>
      <vt:lpstr>Data Header</vt:lpstr>
      <vt:lpstr>Data Header – 同步转异步</vt:lpstr>
      <vt:lpstr>Body Serialization</vt:lpstr>
      <vt:lpstr>Serialization Performance</vt:lpstr>
      <vt:lpstr>Serialization Performance</vt:lpstr>
      <vt:lpstr>Body Serialization</vt:lpstr>
      <vt:lpstr>Serialization Optimization</vt:lpstr>
      <vt:lpstr>Serialization</vt:lpstr>
      <vt:lpstr>Serialization 如何选择</vt:lpstr>
      <vt:lpstr>IO模型</vt:lpstr>
      <vt:lpstr>IO模型</vt:lpstr>
      <vt:lpstr>IO模型</vt:lpstr>
      <vt:lpstr>IO模型之间的区别</vt:lpstr>
      <vt:lpstr>NIO带来了什么</vt:lpstr>
      <vt:lpstr>NIO - Reactor模式</vt:lpstr>
      <vt:lpstr>Reactor示意图</vt:lpstr>
      <vt:lpstr>NIO优化  - TCP选项</vt:lpstr>
      <vt:lpstr>SO_RCVBUF和SO_SNDBUF</vt:lpstr>
      <vt:lpstr>Nagle算法：SO_TCPNODELAY</vt:lpstr>
      <vt:lpstr>SO_KEEPALIVE</vt:lpstr>
      <vt:lpstr>中断</vt:lpstr>
      <vt:lpstr>软中断</vt:lpstr>
      <vt:lpstr>Linux内核优化- RPS</vt:lpstr>
      <vt:lpstr>线程模型</vt:lpstr>
      <vt:lpstr>线程模型内容</vt:lpstr>
      <vt:lpstr>Reactor单线程模型</vt:lpstr>
      <vt:lpstr>Reactor多线程模型</vt:lpstr>
      <vt:lpstr>Reactor多线程模型</vt:lpstr>
      <vt:lpstr>IO线程处理序列化</vt:lpstr>
      <vt:lpstr>业务线程处理序列化</vt:lpstr>
      <vt:lpstr>Reactor多线程模型</vt:lpstr>
      <vt:lpstr>线程派发策略</vt:lpstr>
      <vt:lpstr>Thread Pool Size</vt:lpstr>
      <vt:lpstr>Thread Pool Size</vt:lpstr>
      <vt:lpstr>Thread Pool Size</vt:lpstr>
      <vt:lpstr>Thread Pool Size</vt:lpstr>
      <vt:lpstr>其他优化</vt:lpstr>
      <vt:lpstr>总结</vt:lpstr>
      <vt:lpstr>参考</vt:lpstr>
      <vt:lpstr>Q &amp; A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高性能网络通讯</dc:title>
  <dc:subject>IOModel DataProtocol ThreadModel</dc:subject>
  <dc:creator>刘超</dc:creator>
  <cp:lastModifiedBy>Jerry</cp:lastModifiedBy>
  <cp:revision>4798</cp:revision>
  <dcterms:modified xsi:type="dcterms:W3CDTF">2012-09-27T14:15:23Z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64440492-4C8B-11D1-8B70-080036B11A03}" pid="4">
    <vt:lpwstr>阿里巴巴-B2B-平台技术部-应用框架</vt:lpwstr>
  </property>
</Properties>
</file>