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05ACE-74A5-403C-A373-F7A6C28030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DEB6A1-C3BE-4CB9-8069-60711A55B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EC69EA-1268-4C43-B173-EEFBBA283B2D}"/>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5" name="页脚占位符 4">
            <a:extLst>
              <a:ext uri="{FF2B5EF4-FFF2-40B4-BE49-F238E27FC236}">
                <a16:creationId xmlns:a16="http://schemas.microsoft.com/office/drawing/2014/main" id="{CF631095-F7F6-4137-883D-A8AC4DFF42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C27B35-2725-4F73-A42D-7751B0DB0ED2}"/>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324098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3A573-C9B3-49B8-AC4D-084F71EB3C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18502D-030B-44C3-BB02-241878FD4EB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85C9FB-7A28-4431-BB21-96CEA93BBBD1}"/>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5" name="页脚占位符 4">
            <a:extLst>
              <a:ext uri="{FF2B5EF4-FFF2-40B4-BE49-F238E27FC236}">
                <a16:creationId xmlns:a16="http://schemas.microsoft.com/office/drawing/2014/main" id="{2604CE68-F5CE-4688-8BF4-08DDBB730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748442-3041-47E2-9441-25D37F2D8E8F}"/>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55483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B54088-143E-4704-A64A-5D8CADD12C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C0DA6F-D8F6-4F35-82E7-0069624305C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62C81A-3838-441E-8217-F35A7E311EBB}"/>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5" name="页脚占位符 4">
            <a:extLst>
              <a:ext uri="{FF2B5EF4-FFF2-40B4-BE49-F238E27FC236}">
                <a16:creationId xmlns:a16="http://schemas.microsoft.com/office/drawing/2014/main" id="{7D225782-7349-4A52-972F-3F1B3EFA8A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055D7-F089-4247-A9C8-298F3BD4A797}"/>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346700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7BD89-640C-458D-BDEA-37C38FDB6A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817F47-9F36-4132-A385-8D3B7138BB7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356E4F-AEF1-413E-A8AE-2E973239C988}"/>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5" name="页脚占位符 4">
            <a:extLst>
              <a:ext uri="{FF2B5EF4-FFF2-40B4-BE49-F238E27FC236}">
                <a16:creationId xmlns:a16="http://schemas.microsoft.com/office/drawing/2014/main" id="{0FB9274D-C438-45F0-A6E7-FA19A6E727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A30769-72BA-4391-BC34-0A826714AD72}"/>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123318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89540-4639-441B-9F37-5AE521666D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0BF7833-B1D0-454C-9CDF-2A2B8FF82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9D51D4C-A785-4675-8373-F3509B50CB25}"/>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5" name="页脚占位符 4">
            <a:extLst>
              <a:ext uri="{FF2B5EF4-FFF2-40B4-BE49-F238E27FC236}">
                <a16:creationId xmlns:a16="http://schemas.microsoft.com/office/drawing/2014/main" id="{27E897F8-D067-4E5E-A1C7-B220CC55AE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59BA16-BF4E-4ABB-9172-0C2E3D0356CD}"/>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189369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CC758-48F2-4912-BB05-3D4CB19F99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3749A3-68E3-4365-A6E4-57FB8C41E14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2C3BB80-DCE1-4221-81F6-DE567B6D15D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2A19890-B984-420D-954F-2D755FE870B2}"/>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6" name="页脚占位符 5">
            <a:extLst>
              <a:ext uri="{FF2B5EF4-FFF2-40B4-BE49-F238E27FC236}">
                <a16:creationId xmlns:a16="http://schemas.microsoft.com/office/drawing/2014/main" id="{A62A92E5-3C7E-4BC7-98BC-EDC739958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77700B-4E68-438A-8C0B-01FD4262F6FE}"/>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123865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62D3B-E753-467A-A5A0-AE78034653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25DA04-7BA3-4AC5-AFB2-6A4B3782A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2171B86-493E-4652-88E3-1B0520684BB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9ACF66B-5695-4971-8D51-A6BD9542B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6B465A3-4E14-4000-97DE-11966B4B680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F116FF7-33A9-4F4E-8944-7793CE94A834}"/>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8" name="页脚占位符 7">
            <a:extLst>
              <a:ext uri="{FF2B5EF4-FFF2-40B4-BE49-F238E27FC236}">
                <a16:creationId xmlns:a16="http://schemas.microsoft.com/office/drawing/2014/main" id="{66F3F01C-EAFB-4287-B1FB-8E26BEA67F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0062FB-9A15-4442-91A7-9FC1D169DCB7}"/>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209070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79464-F7E0-47C6-ABAD-999DD28376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F636C1-E93F-461D-A340-D13095788EA1}"/>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4" name="页脚占位符 3">
            <a:extLst>
              <a:ext uri="{FF2B5EF4-FFF2-40B4-BE49-F238E27FC236}">
                <a16:creationId xmlns:a16="http://schemas.microsoft.com/office/drawing/2014/main" id="{3B104D08-97C3-4038-A588-4BDE59353C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A8A175-3172-4B65-BDA8-9D8FFF2AB238}"/>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344733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20F542-E118-44C8-9D4A-FFB0BF6897FB}"/>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3" name="页脚占位符 2">
            <a:extLst>
              <a:ext uri="{FF2B5EF4-FFF2-40B4-BE49-F238E27FC236}">
                <a16:creationId xmlns:a16="http://schemas.microsoft.com/office/drawing/2014/main" id="{A1847AF1-BDC0-4A91-8407-A90625B0D6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6D3561-5D86-4A31-B9FA-D4C45AB43F7E}"/>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38240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A2493-2D39-43E9-B7CC-40262111AA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D3C784-D0FC-4406-89A5-542AC6FAA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33B4BF3-61A6-4767-BB67-7B8B865A0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A0ABCA9-C1E8-490D-91FF-49A7289069AD}"/>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6" name="页脚占位符 5">
            <a:extLst>
              <a:ext uri="{FF2B5EF4-FFF2-40B4-BE49-F238E27FC236}">
                <a16:creationId xmlns:a16="http://schemas.microsoft.com/office/drawing/2014/main" id="{8D28D7F5-5937-4B08-95C6-61283865D7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72BA63-8655-4EE4-B85B-1E4C81A64E3E}"/>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321346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D2612-E46C-4FFF-BC55-053243E26F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5F2081-E124-404C-B97A-67A88492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8C0F10-756D-4E3B-80E3-912FEB11D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A27066-66D0-41CF-9D17-A2AA8A8F131F}"/>
              </a:ext>
            </a:extLst>
          </p:cNvPr>
          <p:cNvSpPr>
            <a:spLocks noGrp="1"/>
          </p:cNvSpPr>
          <p:nvPr>
            <p:ph type="dt" sz="half" idx="10"/>
          </p:nvPr>
        </p:nvSpPr>
        <p:spPr/>
        <p:txBody>
          <a:bodyPr/>
          <a:lstStyle/>
          <a:p>
            <a:fld id="{221A98D3-5327-447B-9AAA-B65FC86C0C18}" type="datetimeFigureOut">
              <a:rPr lang="zh-CN" altLang="en-US" smtClean="0"/>
              <a:t>2021-08-01</a:t>
            </a:fld>
            <a:endParaRPr lang="zh-CN" altLang="en-US"/>
          </a:p>
        </p:txBody>
      </p:sp>
      <p:sp>
        <p:nvSpPr>
          <p:cNvPr id="6" name="页脚占位符 5">
            <a:extLst>
              <a:ext uri="{FF2B5EF4-FFF2-40B4-BE49-F238E27FC236}">
                <a16:creationId xmlns:a16="http://schemas.microsoft.com/office/drawing/2014/main" id="{757DCFA3-AB82-431F-B14B-E9676A2D3E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D4AA8E-1A99-426F-BC53-C875CA64A278}"/>
              </a:ext>
            </a:extLst>
          </p:cNvPr>
          <p:cNvSpPr>
            <a:spLocks noGrp="1"/>
          </p:cNvSpPr>
          <p:nvPr>
            <p:ph type="sldNum" sz="quarter" idx="12"/>
          </p:nvPr>
        </p:nvSpPr>
        <p:spPr/>
        <p:txBody>
          <a:body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259868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9430F3-94A5-4125-9A0B-FEF3BB739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982269-62E2-4496-9AC2-C438BDFF3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927730-B845-463D-91CF-DBB5F63EC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A98D3-5327-447B-9AAA-B65FC86C0C18}" type="datetimeFigureOut">
              <a:rPr lang="zh-CN" altLang="en-US" smtClean="0"/>
              <a:t>2021-08-01</a:t>
            </a:fld>
            <a:endParaRPr lang="zh-CN" altLang="en-US"/>
          </a:p>
        </p:txBody>
      </p:sp>
      <p:sp>
        <p:nvSpPr>
          <p:cNvPr id="5" name="页脚占位符 4">
            <a:extLst>
              <a:ext uri="{FF2B5EF4-FFF2-40B4-BE49-F238E27FC236}">
                <a16:creationId xmlns:a16="http://schemas.microsoft.com/office/drawing/2014/main" id="{F1F3059A-09A6-41E9-9921-525F62ED2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C8DBC6-C3A4-4B80-A3E0-BADECA0B2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2DE67-30A3-464B-B118-8358F764E21A}" type="slidenum">
              <a:rPr lang="zh-CN" altLang="en-US" smtClean="0"/>
              <a:t>‹#›</a:t>
            </a:fld>
            <a:endParaRPr lang="zh-CN" altLang="en-US"/>
          </a:p>
        </p:txBody>
      </p:sp>
    </p:spTree>
    <p:extLst>
      <p:ext uri="{BB962C8B-B14F-4D97-AF65-F5344CB8AC3E}">
        <p14:creationId xmlns:p14="http://schemas.microsoft.com/office/powerpoint/2010/main" val="16306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3ACB5-2DD3-4C75-A3C2-7AEDC95F27D2}"/>
              </a:ext>
            </a:extLst>
          </p:cNvPr>
          <p:cNvSpPr>
            <a:spLocks noGrp="1"/>
          </p:cNvSpPr>
          <p:nvPr>
            <p:ph type="ctrTitle"/>
          </p:nvPr>
        </p:nvSpPr>
        <p:spPr>
          <a:xfrm>
            <a:off x="193963" y="665163"/>
            <a:ext cx="11804073" cy="2387600"/>
          </a:xfrm>
        </p:spPr>
        <p:txBody>
          <a:bodyPr>
            <a:normAutofit/>
          </a:bodyPr>
          <a:lstStyle/>
          <a:p>
            <a:r>
              <a:rPr lang="en-US" altLang="zh-CN" dirty="0"/>
              <a:t>Building Watson</a:t>
            </a:r>
            <a:endParaRPr lang="zh-CN" altLang="en-US" dirty="0"/>
          </a:p>
        </p:txBody>
      </p:sp>
      <p:sp>
        <p:nvSpPr>
          <p:cNvPr id="3" name="副标题 2">
            <a:extLst>
              <a:ext uri="{FF2B5EF4-FFF2-40B4-BE49-F238E27FC236}">
                <a16:creationId xmlns:a16="http://schemas.microsoft.com/office/drawing/2014/main" id="{1CEABC72-613E-46F8-ACC5-E5743BE1F92C}"/>
              </a:ext>
            </a:extLst>
          </p:cNvPr>
          <p:cNvSpPr>
            <a:spLocks noGrp="1"/>
          </p:cNvSpPr>
          <p:nvPr>
            <p:ph type="subTitle" idx="1"/>
          </p:nvPr>
        </p:nvSpPr>
        <p:spPr/>
        <p:txBody>
          <a:bodyPr/>
          <a:lstStyle/>
          <a:p>
            <a:r>
              <a:rPr lang="en-US" altLang="zh-CN" dirty="0"/>
              <a:t>An overview of the </a:t>
            </a:r>
            <a:r>
              <a:rPr lang="en-US" altLang="zh-CN" dirty="0" err="1"/>
              <a:t>DeepQA</a:t>
            </a:r>
            <a:r>
              <a:rPr lang="en-US" altLang="zh-CN" dirty="0"/>
              <a:t> project</a:t>
            </a:r>
            <a:endParaRPr lang="zh-CN" altLang="en-US" dirty="0"/>
          </a:p>
        </p:txBody>
      </p:sp>
    </p:spTree>
    <p:extLst>
      <p:ext uri="{BB962C8B-B14F-4D97-AF65-F5344CB8AC3E}">
        <p14:creationId xmlns:p14="http://schemas.microsoft.com/office/powerpoint/2010/main" val="40204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1FCB0-E7AE-41C5-877A-45FD48BAD7CA}"/>
              </a:ext>
            </a:extLst>
          </p:cNvPr>
          <p:cNvSpPr>
            <a:spLocks noGrp="1"/>
          </p:cNvSpPr>
          <p:nvPr>
            <p:ph type="title"/>
          </p:nvPr>
        </p:nvSpPr>
        <p:spPr/>
        <p:txBody>
          <a:bodyPr/>
          <a:lstStyle/>
          <a:p>
            <a:r>
              <a:rPr lang="en-US" altLang="zh-CN" dirty="0"/>
              <a:t>Motivation</a:t>
            </a:r>
            <a:r>
              <a:rPr lang="zh-CN" altLang="en-US" dirty="0"/>
              <a:t>：</a:t>
            </a:r>
          </a:p>
        </p:txBody>
      </p:sp>
      <p:sp>
        <p:nvSpPr>
          <p:cNvPr id="3" name="内容占位符 2">
            <a:extLst>
              <a:ext uri="{FF2B5EF4-FFF2-40B4-BE49-F238E27FC236}">
                <a16:creationId xmlns:a16="http://schemas.microsoft.com/office/drawing/2014/main" id="{6187D50D-24C0-437C-ABE1-1F5E78A81507}"/>
              </a:ext>
            </a:extLst>
          </p:cNvPr>
          <p:cNvSpPr>
            <a:spLocks noGrp="1"/>
          </p:cNvSpPr>
          <p:nvPr>
            <p:ph idx="1"/>
          </p:nvPr>
        </p:nvSpPr>
        <p:spPr/>
        <p:txBody>
          <a:bodyPr>
            <a:normAutofit/>
          </a:bodyPr>
          <a:lstStyle/>
          <a:p>
            <a:pPr marL="0" indent="457200" algn="just">
              <a:buNone/>
            </a:pPr>
            <a:r>
              <a:rPr lang="en-US" altLang="zh-CN" dirty="0"/>
              <a:t>There is growing interest to have enterprise computer systems deeply analyze the breadth of relevant content to more precisely answer and justify answers to user’s natural language questions. We believe advances in question-answering (QA) technology can help support professionals in critical and timely decision making in areas like compliance, health care, business integrity, business intelligence, knowledge discovery, enterprise knowledge management, security, and customer support.</a:t>
            </a:r>
            <a:endParaRPr lang="zh-CN" altLang="en-US" dirty="0"/>
          </a:p>
        </p:txBody>
      </p:sp>
    </p:spTree>
    <p:extLst>
      <p:ext uri="{BB962C8B-B14F-4D97-AF65-F5344CB8AC3E}">
        <p14:creationId xmlns:p14="http://schemas.microsoft.com/office/powerpoint/2010/main" val="111043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654F5-99AB-4B03-83DA-FD4F54DB424A}"/>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DAC0298B-C789-4448-A6A3-8F8A93FEEB23}"/>
              </a:ext>
            </a:extLst>
          </p:cNvPr>
          <p:cNvSpPr>
            <a:spLocks noGrp="1"/>
          </p:cNvSpPr>
          <p:nvPr>
            <p:ph idx="1"/>
          </p:nvPr>
        </p:nvSpPr>
        <p:spPr/>
        <p:txBody>
          <a:bodyPr/>
          <a:lstStyle/>
          <a:p>
            <a:pPr marL="0" indent="457200" algn="just">
              <a:buNone/>
            </a:pPr>
            <a:r>
              <a:rPr lang="en-US" altLang="zh-CN" dirty="0"/>
              <a:t>For researchers, the open-domain QA problem is attractive as it is one of the most challenging in the realm of computer science and artificial intelligence, requiring a synthesis of information retrieval, natural language processing, knowledge representation and reasoning, machine learning, and computer-human interfaces. It has had a long history (Simmons 1970) and saw rapid advancement spurred by system building, experimentation, and government funding in the past decade (Maybury 2004, </a:t>
            </a:r>
            <a:r>
              <a:rPr lang="en-US" altLang="zh-CN" dirty="0" err="1"/>
              <a:t>Strzalkowski</a:t>
            </a:r>
            <a:r>
              <a:rPr lang="en-US" altLang="zh-CN" dirty="0"/>
              <a:t> and </a:t>
            </a:r>
            <a:r>
              <a:rPr lang="en-US" altLang="zh-CN" dirty="0" err="1"/>
              <a:t>Harabagiu</a:t>
            </a:r>
            <a:r>
              <a:rPr lang="en-US" altLang="zh-CN" dirty="0"/>
              <a:t> 2006).</a:t>
            </a:r>
            <a:endParaRPr lang="zh-CN" altLang="en-US" dirty="0"/>
          </a:p>
        </p:txBody>
      </p:sp>
    </p:spTree>
    <p:extLst>
      <p:ext uri="{BB962C8B-B14F-4D97-AF65-F5344CB8AC3E}">
        <p14:creationId xmlns:p14="http://schemas.microsoft.com/office/powerpoint/2010/main" val="369650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4C77-1FC5-49E6-B332-16C2E740E8A7}"/>
              </a:ext>
            </a:extLst>
          </p:cNvPr>
          <p:cNvSpPr>
            <a:spLocks noGrp="1"/>
          </p:cNvSpPr>
          <p:nvPr>
            <p:ph type="title"/>
          </p:nvPr>
        </p:nvSpPr>
        <p:spPr/>
        <p:txBody>
          <a:bodyPr/>
          <a:lstStyle/>
          <a:p>
            <a:r>
              <a:rPr lang="en-US" altLang="zh-CN" dirty="0"/>
              <a:t>Methodology:</a:t>
            </a:r>
            <a:endParaRPr lang="zh-CN" altLang="en-US" dirty="0"/>
          </a:p>
        </p:txBody>
      </p:sp>
      <p:sp>
        <p:nvSpPr>
          <p:cNvPr id="3" name="内容占位符 2">
            <a:extLst>
              <a:ext uri="{FF2B5EF4-FFF2-40B4-BE49-F238E27FC236}">
                <a16:creationId xmlns:a16="http://schemas.microsoft.com/office/drawing/2014/main" id="{15614009-CC91-46FC-BFB8-B0D97D9F750A}"/>
              </a:ext>
            </a:extLst>
          </p:cNvPr>
          <p:cNvSpPr>
            <a:spLocks noGrp="1"/>
          </p:cNvSpPr>
          <p:nvPr>
            <p:ph idx="1"/>
          </p:nvPr>
        </p:nvSpPr>
        <p:spPr/>
        <p:txBody>
          <a:bodyPr>
            <a:normAutofit/>
          </a:bodyPr>
          <a:lstStyle/>
          <a:p>
            <a:r>
              <a:rPr lang="en-US" altLang="zh-CN" dirty="0"/>
              <a:t>The Jeopardy Challenge </a:t>
            </a:r>
          </a:p>
          <a:p>
            <a:r>
              <a:rPr lang="en-US" altLang="zh-CN" dirty="0"/>
              <a:t>The </a:t>
            </a:r>
            <a:r>
              <a:rPr lang="en-US" altLang="zh-CN" dirty="0" err="1"/>
              <a:t>DeepQA</a:t>
            </a:r>
            <a:r>
              <a:rPr lang="en-US" altLang="zh-CN" dirty="0"/>
              <a:t> Approach </a:t>
            </a:r>
          </a:p>
          <a:p>
            <a:r>
              <a:rPr lang="en-US" altLang="zh-CN" dirty="0"/>
              <a:t>Human Champion Performance</a:t>
            </a:r>
          </a:p>
          <a:p>
            <a:pPr lvl="1"/>
            <a:r>
              <a:rPr lang="en-US" altLang="zh-CN" dirty="0"/>
              <a:t>There are a wide variety of ways one can attempt to characterize the Jeopardy clues. For example, by topic, by difficulty, by grammatical construction, by answer type, and so on. A type of classification that turned out to be useful for us was based on the primary method deployed to solve the clue.</a:t>
            </a:r>
            <a:endParaRPr lang="zh-CN" altLang="en-US" dirty="0"/>
          </a:p>
        </p:txBody>
      </p:sp>
    </p:spTree>
    <p:extLst>
      <p:ext uri="{BB962C8B-B14F-4D97-AF65-F5344CB8AC3E}">
        <p14:creationId xmlns:p14="http://schemas.microsoft.com/office/powerpoint/2010/main" val="192600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D23A-F21C-49D0-BF0B-485E0C2CA66C}"/>
              </a:ext>
            </a:extLst>
          </p:cNvPr>
          <p:cNvSpPr>
            <a:spLocks noGrp="1"/>
          </p:cNvSpPr>
          <p:nvPr>
            <p:ph type="title"/>
          </p:nvPr>
        </p:nvSpPr>
        <p:spPr/>
        <p:txBody>
          <a:bodyPr/>
          <a:lstStyle/>
          <a:p>
            <a:r>
              <a:rPr lang="en-US" altLang="zh-CN" dirty="0"/>
              <a:t>Results and conclusion:</a:t>
            </a:r>
            <a:endParaRPr lang="zh-CN" altLang="en-US" dirty="0"/>
          </a:p>
        </p:txBody>
      </p:sp>
      <p:sp>
        <p:nvSpPr>
          <p:cNvPr id="3" name="内容占位符 2">
            <a:extLst>
              <a:ext uri="{FF2B5EF4-FFF2-40B4-BE49-F238E27FC236}">
                <a16:creationId xmlns:a16="http://schemas.microsoft.com/office/drawing/2014/main" id="{BF724826-5DDC-4D31-AC9C-3484F870C589}"/>
              </a:ext>
            </a:extLst>
          </p:cNvPr>
          <p:cNvSpPr>
            <a:spLocks noGrp="1"/>
          </p:cNvSpPr>
          <p:nvPr>
            <p:ph idx="1"/>
          </p:nvPr>
        </p:nvSpPr>
        <p:spPr/>
        <p:txBody>
          <a:bodyPr/>
          <a:lstStyle/>
          <a:p>
            <a:pPr marL="0" indent="457200" algn="just">
              <a:buNone/>
            </a:pPr>
            <a:r>
              <a:rPr lang="en-US" altLang="zh-CN" dirty="0"/>
              <a:t>The results strongly suggest that </a:t>
            </a:r>
            <a:r>
              <a:rPr lang="en-US" altLang="zh-CN" dirty="0" err="1"/>
              <a:t>DeepQA</a:t>
            </a:r>
            <a:r>
              <a:rPr lang="en-US" altLang="zh-CN" dirty="0"/>
              <a:t> is an effective and extensible architecture that may be used as a foundation for combining, deploying, evaluating, and advancing a wide range of algorithmic techniques to rapidly advance the field of QA. </a:t>
            </a:r>
          </a:p>
          <a:p>
            <a:pPr marL="0" indent="457200" algn="just">
              <a:buNone/>
            </a:pPr>
            <a:r>
              <a:rPr lang="en-US" altLang="zh-CN" dirty="0"/>
              <a:t>The architecture and methodology developed as part of this project has highlighted the need to take a systems-level approach to research in QA, and we believe this applies to research in the broader field of AI. </a:t>
            </a:r>
          </a:p>
        </p:txBody>
      </p:sp>
    </p:spTree>
    <p:extLst>
      <p:ext uri="{BB962C8B-B14F-4D97-AF65-F5344CB8AC3E}">
        <p14:creationId xmlns:p14="http://schemas.microsoft.com/office/powerpoint/2010/main" val="1178154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331</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Building Watson</vt:lpstr>
      <vt:lpstr>Motivation：</vt:lpstr>
      <vt:lpstr>Related work:</vt:lpstr>
      <vt:lpstr>Methodology:</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Rank:</dc:title>
  <dc:creator>李三</dc:creator>
  <cp:lastModifiedBy>李三</cp:lastModifiedBy>
  <cp:revision>14</cp:revision>
  <dcterms:created xsi:type="dcterms:W3CDTF">2021-07-24T09:17:18Z</dcterms:created>
  <dcterms:modified xsi:type="dcterms:W3CDTF">2021-08-01T14:36:58Z</dcterms:modified>
</cp:coreProperties>
</file>