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96" r:id="rId4"/>
    <p:sldId id="607" r:id="rId6"/>
    <p:sldId id="608" r:id="rId7"/>
    <p:sldId id="273" r:id="rId8"/>
    <p:sldId id="610" r:id="rId9"/>
    <p:sldId id="652" r:id="rId10"/>
    <p:sldId id="645" r:id="rId11"/>
    <p:sldId id="653" r:id="rId12"/>
    <p:sldId id="682" r:id="rId13"/>
    <p:sldId id="683" r:id="rId14"/>
    <p:sldId id="684" r:id="rId15"/>
    <p:sldId id="685" r:id="rId16"/>
    <p:sldId id="673" r:id="rId17"/>
    <p:sldId id="681" r:id="rId18"/>
    <p:sldId id="674" r:id="rId19"/>
    <p:sldId id="667" r:id="rId20"/>
    <p:sldId id="668" r:id="rId21"/>
    <p:sldId id="669" r:id="rId22"/>
    <p:sldId id="697" r:id="rId23"/>
    <p:sldId id="612" r:id="rId24"/>
    <p:sldId id="633" r:id="rId25"/>
    <p:sldId id="609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98" y="-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tags" Target="tags/tag1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6B741-C1A9-4070-BFD6-498DBBF433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7BEED-2097-42D9-8A65-F8BE009DC7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B008B-0731-4287-B79B-5C1D654B1D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B008B-0731-4287-B79B-5C1D654B1D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E0E-FFBC-4A60-937A-E4A0E7642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1257-6435-4217-A662-AB28D1A94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BD96-7502-4EE9-9071-7274FF84B2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1257-6435-4217-A662-AB28D1A94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BD96-7502-4EE9-9071-7274FF84B2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1257-6435-4217-A662-AB28D1A94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BD96-7502-4EE9-9071-7274FF84B2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1257-6435-4217-A662-AB28D1A94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BD96-7502-4EE9-9071-7274FF84B2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1257-6435-4217-A662-AB28D1A94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BD96-7502-4EE9-9071-7274FF84B2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1257-6435-4217-A662-AB28D1A94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BD96-7502-4EE9-9071-7274FF84B2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1257-6435-4217-A662-AB28D1A94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BD96-7502-4EE9-9071-7274FF84B2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1257-6435-4217-A662-AB28D1A94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BD96-7502-4EE9-9071-7274FF84B2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1257-6435-4217-A662-AB28D1A94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BD96-7502-4EE9-9071-7274FF84B2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1257-6435-4217-A662-AB28D1A94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BD96-7502-4EE9-9071-7274FF84B2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1257-6435-4217-A662-AB28D1A94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BD96-7502-4EE9-9071-7274FF84B2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1257-6435-4217-A662-AB28D1A94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BD96-7502-4EE9-9071-7274FF84B2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1257-6435-4217-A662-AB28D1A94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BD96-7502-4EE9-9071-7274FF84B2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1257-6435-4217-A662-AB28D1A94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BD96-7502-4EE9-9071-7274FF84B2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1257-6435-4217-A662-AB28D1A94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BD96-7502-4EE9-9071-7274FF84B2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1257-6435-4217-A662-AB28D1A94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BD96-7502-4EE9-9071-7274FF84B2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1257-6435-4217-A662-AB28D1A94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BD96-7502-4EE9-9071-7274FF84B2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1257-6435-4217-A662-AB28D1A94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BD96-7502-4EE9-9071-7274FF84B2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1257-6435-4217-A662-AB28D1A94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BD96-7502-4EE9-9071-7274FF84B2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1257-6435-4217-A662-AB28D1A94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BD96-7502-4EE9-9071-7274FF84B2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1257-6435-4217-A662-AB28D1A94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BD96-7502-4EE9-9071-7274FF84B2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1257-6435-4217-A662-AB28D1A94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BD96-7502-4EE9-9071-7274FF84B2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21257-6435-4217-A662-AB28D1A94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7BD96-7502-4EE9-9071-7274FF84B2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21257-6435-4217-A662-AB28D1A94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7BD96-7502-4EE9-9071-7274FF84B2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image" Target="../media/image1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jpeg"/><Relationship Id="rId8" Type="http://schemas.openxmlformats.org/officeDocument/2006/relationships/image" Target="../media/image15.jpeg"/><Relationship Id="rId7" Type="http://schemas.openxmlformats.org/officeDocument/2006/relationships/image" Target="../media/image14.jpeg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1" Type="http://schemas.openxmlformats.org/officeDocument/2006/relationships/notesSlide" Target="../notesSlides/notesSlide12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image" Target="../media/image1.pn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A_任意多边形 5"/>
          <p:cNvSpPr/>
          <p:nvPr>
            <p:custDataLst>
              <p:tags r:id="rId1"/>
            </p:custDataLst>
          </p:nvPr>
        </p:nvSpPr>
        <p:spPr bwMode="auto">
          <a:xfrm>
            <a:off x="9807795" y="1503336"/>
            <a:ext cx="2384205" cy="400126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585687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 dirty="0">
              <a:solidFill>
                <a:srgbClr val="00183C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33246" y="-3772593"/>
            <a:ext cx="12045765" cy="7119510"/>
            <a:chOff x="-87220" y="-3699585"/>
            <a:chExt cx="13646306" cy="8065492"/>
          </a:xfrm>
        </p:grpSpPr>
        <p:sp>
          <p:nvSpPr>
            <p:cNvPr id="10" name="PA_任意多边形 5"/>
            <p:cNvSpPr/>
            <p:nvPr>
              <p:custDataLst>
                <p:tags r:id="rId2"/>
              </p:custDataLst>
            </p:nvPr>
          </p:nvSpPr>
          <p:spPr bwMode="auto">
            <a:xfrm rot="16365706">
              <a:off x="2703187" y="-6489992"/>
              <a:ext cx="8065492" cy="13646306"/>
            </a:xfrm>
            <a:custGeom>
              <a:avLst/>
              <a:gdLst>
                <a:gd name="T0" fmla="*/ 1462 w 2332"/>
                <a:gd name="T1" fmla="*/ 0 h 3907"/>
                <a:gd name="T2" fmla="*/ 2332 w 2332"/>
                <a:gd name="T3" fmla="*/ 0 h 3907"/>
                <a:gd name="T4" fmla="*/ 2332 w 2332"/>
                <a:gd name="T5" fmla="*/ 3907 h 3907"/>
                <a:gd name="T6" fmla="*/ 0 w 2332"/>
                <a:gd name="T7" fmla="*/ 2595 h 3907"/>
                <a:gd name="T8" fmla="*/ 1462 w 2332"/>
                <a:gd name="T9" fmla="*/ 0 h 3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2" h="3907">
                  <a:moveTo>
                    <a:pt x="1462" y="0"/>
                  </a:moveTo>
                  <a:lnTo>
                    <a:pt x="2332" y="0"/>
                  </a:lnTo>
                  <a:lnTo>
                    <a:pt x="2332" y="3907"/>
                  </a:lnTo>
                  <a:lnTo>
                    <a:pt x="0" y="2595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585687"/>
            </a:soli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 sz="2000">
                <a:solidFill>
                  <a:srgbClr val="FAC65C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39" name="PA_任意多边形 5"/>
            <p:cNvSpPr/>
            <p:nvPr>
              <p:custDataLst>
                <p:tags r:id="rId3"/>
              </p:custDataLst>
            </p:nvPr>
          </p:nvSpPr>
          <p:spPr bwMode="auto">
            <a:xfrm rot="16365706">
              <a:off x="3467336" y="-5454952"/>
              <a:ext cx="6841995" cy="11576226"/>
            </a:xfrm>
            <a:custGeom>
              <a:avLst/>
              <a:gdLst>
                <a:gd name="T0" fmla="*/ 1462 w 2332"/>
                <a:gd name="T1" fmla="*/ 0 h 3907"/>
                <a:gd name="T2" fmla="*/ 2332 w 2332"/>
                <a:gd name="T3" fmla="*/ 0 h 3907"/>
                <a:gd name="T4" fmla="*/ 2332 w 2332"/>
                <a:gd name="T5" fmla="*/ 3907 h 3907"/>
                <a:gd name="T6" fmla="*/ 0 w 2332"/>
                <a:gd name="T7" fmla="*/ 2595 h 3907"/>
                <a:gd name="T8" fmla="*/ 1462 w 2332"/>
                <a:gd name="T9" fmla="*/ 0 h 3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2" h="3907">
                  <a:moveTo>
                    <a:pt x="1462" y="0"/>
                  </a:moveTo>
                  <a:lnTo>
                    <a:pt x="2332" y="0"/>
                  </a:lnTo>
                  <a:lnTo>
                    <a:pt x="2332" y="3907"/>
                  </a:lnTo>
                  <a:lnTo>
                    <a:pt x="0" y="2595"/>
                  </a:lnTo>
                  <a:lnTo>
                    <a:pt x="1462" y="0"/>
                  </a:ln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>
              <a:solidFill>
                <a:schemeClr val="bg1"/>
              </a:solidFill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 sz="2000">
                <a:solidFill>
                  <a:srgbClr val="FAC65C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839337" y="4378562"/>
            <a:ext cx="5002488" cy="2980798"/>
            <a:chOff x="7415846" y="4301520"/>
            <a:chExt cx="5208905" cy="3103794"/>
          </a:xfrm>
        </p:grpSpPr>
        <p:sp>
          <p:nvSpPr>
            <p:cNvPr id="35" name="PA_任意多边形 5"/>
            <p:cNvSpPr/>
            <p:nvPr>
              <p:custDataLst>
                <p:tags r:id="rId5"/>
              </p:custDataLst>
            </p:nvPr>
          </p:nvSpPr>
          <p:spPr bwMode="auto">
            <a:xfrm rot="5400000">
              <a:off x="8807192" y="3742709"/>
              <a:ext cx="2307590" cy="3872686"/>
            </a:xfrm>
            <a:custGeom>
              <a:avLst/>
              <a:gdLst>
                <a:gd name="T0" fmla="*/ 1462 w 2332"/>
                <a:gd name="T1" fmla="*/ 0 h 3907"/>
                <a:gd name="T2" fmla="*/ 2332 w 2332"/>
                <a:gd name="T3" fmla="*/ 0 h 3907"/>
                <a:gd name="T4" fmla="*/ 2332 w 2332"/>
                <a:gd name="T5" fmla="*/ 3907 h 3907"/>
                <a:gd name="T6" fmla="*/ 0 w 2332"/>
                <a:gd name="T7" fmla="*/ 2595 h 3907"/>
                <a:gd name="T8" fmla="*/ 1462 w 2332"/>
                <a:gd name="T9" fmla="*/ 0 h 3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2" h="3907">
                  <a:moveTo>
                    <a:pt x="1462" y="0"/>
                  </a:moveTo>
                  <a:lnTo>
                    <a:pt x="2332" y="0"/>
                  </a:lnTo>
                  <a:lnTo>
                    <a:pt x="2332" y="3907"/>
                  </a:lnTo>
                  <a:lnTo>
                    <a:pt x="0" y="2595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585687"/>
            </a:soli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 sz="2000" dirty="0">
                <a:solidFill>
                  <a:srgbClr val="00183C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1" name="PA_任意多边形 5"/>
            <p:cNvSpPr/>
            <p:nvPr>
              <p:custDataLst>
                <p:tags r:id="rId6"/>
              </p:custDataLst>
            </p:nvPr>
          </p:nvSpPr>
          <p:spPr bwMode="auto">
            <a:xfrm rot="5400000">
              <a:off x="8468402" y="3248964"/>
              <a:ext cx="3103794" cy="5208905"/>
            </a:xfrm>
            <a:custGeom>
              <a:avLst/>
              <a:gdLst>
                <a:gd name="T0" fmla="*/ 1462 w 2332"/>
                <a:gd name="T1" fmla="*/ 0 h 3907"/>
                <a:gd name="T2" fmla="*/ 2332 w 2332"/>
                <a:gd name="T3" fmla="*/ 0 h 3907"/>
                <a:gd name="T4" fmla="*/ 2332 w 2332"/>
                <a:gd name="T5" fmla="*/ 3907 h 3907"/>
                <a:gd name="T6" fmla="*/ 0 w 2332"/>
                <a:gd name="T7" fmla="*/ 2595 h 3907"/>
                <a:gd name="T8" fmla="*/ 1462 w 2332"/>
                <a:gd name="T9" fmla="*/ 0 h 3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2" h="3907">
                  <a:moveTo>
                    <a:pt x="1462" y="0"/>
                  </a:moveTo>
                  <a:lnTo>
                    <a:pt x="2332" y="0"/>
                  </a:lnTo>
                  <a:lnTo>
                    <a:pt x="2332" y="3907"/>
                  </a:lnTo>
                  <a:lnTo>
                    <a:pt x="0" y="2595"/>
                  </a:lnTo>
                  <a:lnTo>
                    <a:pt x="1462" y="0"/>
                  </a:lnTo>
                  <a:close/>
                </a:path>
              </a:pathLst>
            </a:custGeom>
            <a:noFill/>
            <a:ln w="28575">
              <a:solidFill>
                <a:srgbClr val="585687"/>
              </a:solidFill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 sz="2000" dirty="0">
                <a:solidFill>
                  <a:srgbClr val="00183C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13" name="PA_任意多边形 5"/>
          <p:cNvSpPr/>
          <p:nvPr>
            <p:custDataLst>
              <p:tags r:id="rId7"/>
            </p:custDataLst>
          </p:nvPr>
        </p:nvSpPr>
        <p:spPr bwMode="auto">
          <a:xfrm flipH="1">
            <a:off x="-1908241" y="-1409700"/>
            <a:ext cx="3877961" cy="10366854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585687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 dirty="0">
              <a:solidFill>
                <a:srgbClr val="00183C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20" name="文本框 24"/>
          <p:cNvSpPr>
            <a:spLocks noChangeArrowheads="1"/>
          </p:cNvSpPr>
          <p:nvPr/>
        </p:nvSpPr>
        <p:spPr bwMode="auto">
          <a:xfrm>
            <a:off x="2464439" y="2682334"/>
            <a:ext cx="734335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sym typeface="Calibri" panose="020F050202020403020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80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rPr>
              <a:t>工作汇报</a:t>
            </a:r>
            <a:endParaRPr lang="zh-CN" altLang="en-US" sz="8000" b="1" dirty="0">
              <a:solidFill>
                <a:srgbClr val="585687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64439" y="4550372"/>
            <a:ext cx="53244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585687"/>
                </a:solidFill>
                <a:ea typeface="Source Han Serif SC" panose="02020400000000000000" pitchFamily="18" charset="-122"/>
                <a:sym typeface="Calibri" panose="020F0502020204030204" charset="0"/>
              </a:rPr>
              <a:t>日期</a:t>
            </a:r>
            <a:r>
              <a:rPr lang="en-US" altLang="zh-CN" sz="2800" b="1" dirty="0">
                <a:solidFill>
                  <a:srgbClr val="585687"/>
                </a:solidFill>
                <a:ea typeface="Source Han Serif SC" panose="02020400000000000000" pitchFamily="18" charset="-122"/>
                <a:sym typeface="Calibri" panose="020F0502020204030204" charset="0"/>
              </a:rPr>
              <a:t> : 2023.10.30 ~ 2023.11.3</a:t>
            </a:r>
            <a:endParaRPr lang="en-US" altLang="zh-CN" sz="2800" b="1" dirty="0">
              <a:solidFill>
                <a:srgbClr val="585687"/>
              </a:solidFill>
              <a:ea typeface="Source Han Serif SC" panose="02020400000000000000" pitchFamily="18" charset="-122"/>
              <a:sym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-4381610" y="-2516873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5" name="平行四边形 4"/>
          <p:cNvSpPr/>
          <p:nvPr/>
        </p:nvSpPr>
        <p:spPr>
          <a:xfrm rot="19811113">
            <a:off x="7975748" y="2196149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548479" y="5744022"/>
                <a:ext cx="70838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C512</a:t>
                </a:r>
                <a:r>
                  <a:rPr lang="zh-CN" altLang="en-US" b="1" dirty="0"/>
                  <a:t>和</a:t>
                </a:r>
                <a:r>
                  <a:rPr lang="en-US" altLang="zh-CN" b="1" dirty="0"/>
                  <a:t>C612</a:t>
                </a:r>
                <a:r>
                  <a:rPr lang="zh-CN" altLang="en-US" b="1" dirty="0"/>
                  <a:t>同类缺陷人工判断结果</a:t>
                </a:r>
                <a:endParaRPr lang="en-US" altLang="zh-CN" b="1" dirty="0"/>
              </a:p>
              <a:p>
                <a:pPr algn="ctr">
                  <a:spcAft>
                    <a:spcPts val="0"/>
                  </a:spcAft>
                </a:pPr>
                <a:r>
                  <a:rPr lang="zh-CN" altLang="zh-CN" b="1" kern="100" dirty="0">
                    <a:solidFill>
                      <a:srgbClr val="FF0000"/>
                    </a:solidFill>
                    <a:latin typeface="等线" panose="02010600030101010101" charset="-122"/>
                    <a:cs typeface="Times New Roman" panose="02020503050405090304" pitchFamily="18" charset="0"/>
                  </a:rPr>
                  <a:t>红色</a:t>
                </a:r>
                <a:r>
                  <a:rPr lang="zh-CN" altLang="zh-CN" b="1" kern="100" dirty="0">
                    <a:latin typeface="等线" panose="02010600030101010101" charset="-122"/>
                    <a:cs typeface="Times New Roman" panose="02020503050405090304" pitchFamily="18" charset="0"/>
                  </a:rPr>
                  <a:t>：缺少实验数据（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𝐱</m:t>
                    </m:r>
                    <m:r>
                      <a:rPr lang="en-US" altLang="zh-CN" b="1" kern="10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=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𝟎</m:t>
                    </m:r>
                  </m:oMath>
                </a14:m>
                <a:r>
                  <a:rPr lang="zh-CN" altLang="zh-CN" b="1" kern="100" dirty="0">
                    <a:latin typeface="等线" panose="02010600030101010101" charset="-122"/>
                    <a:cs typeface="Times New Roman" panose="02020503050405090304" pitchFamily="18" charset="0"/>
                  </a:rPr>
                  <a:t>）</a:t>
                </a:r>
                <a:r>
                  <a:rPr lang="zh-CN" altLang="zh-CN" b="1" kern="100" dirty="0">
                    <a:solidFill>
                      <a:srgbClr val="ED7D31"/>
                    </a:solidFill>
                    <a:latin typeface="等线" panose="02010600030101010101" charset="-122"/>
                    <a:cs typeface="Times New Roman" panose="02020503050405090304" pitchFamily="18" charset="0"/>
                  </a:rPr>
                  <a:t>黄色</a:t>
                </a:r>
                <a:r>
                  <a:rPr lang="zh-CN" altLang="zh-CN" b="1" kern="100" dirty="0">
                    <a:latin typeface="等线" panose="02010600030101010101" charset="-122"/>
                    <a:cs typeface="Times New Roman" panose="02020503050405090304" pitchFamily="18" charset="0"/>
                  </a:rPr>
                  <a:t>：样本数量极少（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𝐱</m:t>
                    </m:r>
                    <m:r>
                      <a:rPr lang="en-US" altLang="zh-CN" b="1" kern="10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≤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𝟐𝟎</m:t>
                    </m:r>
                  </m:oMath>
                </a14:m>
                <a:r>
                  <a:rPr lang="zh-CN" altLang="zh-CN" b="1" kern="100" dirty="0">
                    <a:latin typeface="等线" panose="02010600030101010101" charset="-122"/>
                    <a:cs typeface="Times New Roman" panose="02020503050405090304" pitchFamily="18" charset="0"/>
                  </a:rPr>
                  <a:t>）</a:t>
                </a:r>
                <a:endParaRPr lang="zh-CN" altLang="zh-CN" sz="1400" kern="100" dirty="0">
                  <a:latin typeface="等线" panose="02010600030101010101" charset="-122"/>
                  <a:cs typeface="Times New Roman" panose="0202050305040509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479" y="5744022"/>
                <a:ext cx="7083846" cy="646331"/>
              </a:xfrm>
              <a:prstGeom prst="rect">
                <a:avLst/>
              </a:prstGeom>
              <a:blipFill rotWithShape="1">
                <a:blip r:embed="rId1"/>
                <a:stretch>
                  <a:fillRect l="-3" t="-69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4446073" y="467647"/>
            <a:ext cx="32886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工作</a:t>
            </a:r>
            <a:r>
              <a:rPr lang="zh-CN" altLang="en-US" sz="28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二</a:t>
            </a:r>
            <a:r>
              <a:rPr lang="zh-CN" altLang="en-US" sz="20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（实验情况展示）</a:t>
            </a:r>
            <a:endParaRPr lang="zh-CN" altLang="en-US" sz="2800" b="1" dirty="0">
              <a:solidFill>
                <a:schemeClr val="accent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32348" y="2054802"/>
          <a:ext cx="9516109" cy="274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36"/>
                <a:gridCol w="676209"/>
                <a:gridCol w="679722"/>
                <a:gridCol w="679722"/>
                <a:gridCol w="679722"/>
                <a:gridCol w="679722"/>
                <a:gridCol w="679722"/>
                <a:gridCol w="679722"/>
                <a:gridCol w="679722"/>
                <a:gridCol w="679722"/>
                <a:gridCol w="679722"/>
                <a:gridCol w="679722"/>
                <a:gridCol w="679722"/>
                <a:gridCol w="679722"/>
              </a:tblGrid>
              <a:tr h="458066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C512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斑迹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保护渣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0" i="0" u="none" strike="noStrike" dirty="0">
                          <a:solidFill>
                            <a:srgbClr val="ED7D3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边损</a:t>
                      </a:r>
                      <a:endParaRPr lang="zh-CN" sz="1200" b="0" i="0" u="none" strike="noStrike" dirty="0">
                        <a:solidFill>
                          <a:srgbClr val="ED7D3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边线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边皱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擦划伤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冲孔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0" i="0" u="none" strike="noStrike" dirty="0">
                          <a:solidFill>
                            <a:srgbClr val="ED7D3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打磨印</a:t>
                      </a:r>
                      <a:endParaRPr lang="zh-CN" sz="1200" b="0" i="0" u="none" strike="noStrike" dirty="0">
                        <a:solidFill>
                          <a:srgbClr val="ED7D3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点坑划伤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焊缝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卷曲擦伤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孔洞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平整花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806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C612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斑迹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保护渣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边损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边线</a:t>
                      </a:r>
                      <a:endParaRPr lang="zh-CN" altLang="en-US" sz="1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边皱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擦划伤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冲孔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——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点坑划伤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焊缝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卷曲擦伤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孔洞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平整花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8066"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+mn-cs"/>
                        </a:rPr>
                        <a:t>不确定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+mn-cs"/>
                        </a:rPr>
                        <a:t>相似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+mn-cs"/>
                        </a:rPr>
                        <a:t>相似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+mn-cs"/>
                        </a:rPr>
                        <a:t>相似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+mn-cs"/>
                        </a:rPr>
                        <a:t>相似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+mn-cs"/>
                        </a:rPr>
                        <a:t>相似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+mn-cs"/>
                        </a:rPr>
                        <a:t>存在差异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+mn-cs"/>
                        </a:rPr>
                        <a:t>相似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+mn-cs"/>
                        </a:rPr>
                        <a:t>相似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+mn-cs"/>
                        </a:rPr>
                        <a:t>相似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+mn-cs"/>
                        </a:rPr>
                        <a:t>相似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806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C512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欠酸洗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翘皮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0" i="0" u="none" strike="noStrike" dirty="0">
                          <a:solidFill>
                            <a:srgbClr val="ED7D3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热瓤曲</a:t>
                      </a:r>
                      <a:endParaRPr lang="zh-CN" sz="1200" b="0" i="0" u="none" strike="noStrike" dirty="0">
                        <a:solidFill>
                          <a:srgbClr val="ED7D3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压痕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氧化铁皮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异物压入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油斑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脏污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停车斑</a:t>
                      </a:r>
                      <a:endParaRPr 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锈斑</a:t>
                      </a:r>
                      <a:endParaRPr 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——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辊印</a:t>
                      </a:r>
                      <a:endParaRPr 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45806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C612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——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翘皮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热瓤曲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压痕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——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异物压入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——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脏污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——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——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横向条纹</a:t>
                      </a:r>
                      <a:endParaRPr lang="zh-CN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辊印</a:t>
                      </a:r>
                      <a:endParaRPr lang="zh-CN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458066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+mn-cs"/>
                        </a:rPr>
                        <a:t>相似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+mn-cs"/>
                        </a:rPr>
                        <a:t>存在差异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+mn-cs"/>
                        </a:rPr>
                        <a:t>存在差异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+mn-cs"/>
                        </a:rPr>
                        <a:t>存在差异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+mn-cs"/>
                        </a:rPr>
                        <a:t>存在差异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-4381610" y="-2516873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5" name="平行四边形 4"/>
          <p:cNvSpPr/>
          <p:nvPr/>
        </p:nvSpPr>
        <p:spPr>
          <a:xfrm rot="19811113">
            <a:off x="7975748" y="2196149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48479" y="5744022"/>
            <a:ext cx="708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C512</a:t>
            </a:r>
            <a:r>
              <a:rPr lang="zh-CN" altLang="en-US" b="1" dirty="0"/>
              <a:t>同类缺陷内部存在差异较大的样本</a:t>
            </a:r>
            <a:endParaRPr lang="zh-CN" altLang="zh-CN" sz="1400" kern="100" dirty="0">
              <a:latin typeface="等线" panose="02010600030101010101" charset="-122"/>
              <a:cs typeface="Times New Roman" panose="0202050305040509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46073" y="467647"/>
            <a:ext cx="32886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工作</a:t>
            </a:r>
            <a:r>
              <a:rPr lang="zh-CN" altLang="en-US" sz="28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二</a:t>
            </a:r>
            <a:r>
              <a:rPr lang="zh-CN" altLang="en-US" sz="20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（实验情况展示）</a:t>
            </a:r>
            <a:endParaRPr lang="zh-CN" altLang="en-US" sz="2800" b="1" dirty="0">
              <a:solidFill>
                <a:schemeClr val="accent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468475" y="1259046"/>
            <a:ext cx="7243853" cy="4339908"/>
            <a:chOff x="1951905" y="803822"/>
            <a:chExt cx="8178828" cy="490006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880" y="3335472"/>
              <a:ext cx="3210411" cy="236841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803822"/>
              <a:ext cx="4034733" cy="2341943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0402" y="3305167"/>
              <a:ext cx="4034733" cy="2390566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1905" y="803822"/>
              <a:ext cx="3787537" cy="242761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4064123" y="467647"/>
            <a:ext cx="40525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工作</a:t>
            </a:r>
            <a:r>
              <a:rPr lang="zh-CN" altLang="en-US" sz="28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二</a:t>
            </a:r>
            <a:r>
              <a:rPr lang="zh-CN" altLang="en-US" sz="20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（实验分析及存在问题）</a:t>
            </a:r>
            <a:endParaRPr lang="zh-CN" altLang="en-US" sz="2800" b="1" dirty="0">
              <a:solidFill>
                <a:schemeClr val="accent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-4381610" y="-2516873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5" name="平行四边形 4"/>
          <p:cNvSpPr/>
          <p:nvPr/>
        </p:nvSpPr>
        <p:spPr>
          <a:xfrm rot="19811113">
            <a:off x="7975748" y="2196149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76109" y="1147896"/>
            <a:ext cx="8028592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通过观察比较</a:t>
            </a:r>
            <a:r>
              <a:rPr lang="en-US" altLang="zh-CN" b="1" dirty="0"/>
              <a:t>C512</a:t>
            </a:r>
            <a:r>
              <a:rPr lang="zh-CN" altLang="en-US" b="1" dirty="0"/>
              <a:t>和</a:t>
            </a:r>
            <a:r>
              <a:rPr lang="en-US" altLang="zh-CN" b="1" dirty="0"/>
              <a:t>C612</a:t>
            </a:r>
            <a:r>
              <a:rPr lang="zh-CN" altLang="en-US" b="1" dirty="0"/>
              <a:t>数据，比较其之间的同异性，部分类别的相似度较高，而部分外观差异较为明显。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人工观察结果显示</a:t>
            </a:r>
            <a:r>
              <a:rPr lang="en-US" altLang="zh-CN" b="1" dirty="0"/>
              <a:t>C512</a:t>
            </a:r>
            <a:r>
              <a:rPr lang="zh-CN" altLang="en-US" b="1" dirty="0"/>
              <a:t>和</a:t>
            </a:r>
            <a:r>
              <a:rPr lang="en-US" altLang="zh-CN" b="1" dirty="0"/>
              <a:t>C612</a:t>
            </a:r>
            <a:r>
              <a:rPr lang="zh-CN" altLang="en-US" b="1" dirty="0"/>
              <a:t>数据间存在差异，主要体现在形状纹理上存在差异，如</a:t>
            </a:r>
            <a:r>
              <a:rPr lang="en-US" altLang="zh-CN" b="1" dirty="0"/>
              <a:t>C512</a:t>
            </a:r>
            <a:r>
              <a:rPr lang="zh-CN" altLang="en-US" b="1" dirty="0"/>
              <a:t>热瓤曲数据纹理较为规律，折皱程度和密度也远不及</a:t>
            </a:r>
            <a:r>
              <a:rPr lang="en-US" altLang="zh-CN" b="1" dirty="0"/>
              <a:t>C612</a:t>
            </a:r>
            <a:r>
              <a:rPr lang="zh-CN" altLang="en-US" b="1" dirty="0"/>
              <a:t>数据；再如脏污和斑迹，两者都存在一些互不相同的缺陷样式等；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另外观察</a:t>
            </a:r>
            <a:r>
              <a:rPr lang="en-US" altLang="zh-CN" b="1" dirty="0"/>
              <a:t>C512</a:t>
            </a:r>
            <a:r>
              <a:rPr lang="zh-CN" altLang="en-US" b="1" dirty="0"/>
              <a:t>和</a:t>
            </a:r>
            <a:r>
              <a:rPr lang="en-US" altLang="zh-CN" b="1" dirty="0"/>
              <a:t>C612</a:t>
            </a:r>
            <a:r>
              <a:rPr lang="zh-CN" altLang="en-US" b="1" dirty="0"/>
              <a:t>按表检仪区域截取缺陷样本后，发现同样机组同样缺陷内部也存在较大差异的样本（疑似错误分类样本），以及我们</a:t>
            </a:r>
            <a:r>
              <a:rPr lang="zh-CN" altLang="en-US" b="1" dirty="0"/>
              <a:t>认为可能多个表征相差较大的类内混淆；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后续会继续完成代码修改，从特征角度分析比较数据间存在的同异性。</a:t>
            </a:r>
            <a:endParaRPr lang="en-US" altLang="zh-CN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5464613" y="467647"/>
            <a:ext cx="1251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工作</a:t>
            </a:r>
            <a:r>
              <a:rPr lang="zh-CN" altLang="en-US" sz="28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三</a:t>
            </a:r>
            <a:endParaRPr lang="zh-CN" altLang="en-US" sz="2800" b="1" dirty="0">
              <a:solidFill>
                <a:srgbClr val="585687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cs typeface="Avenir Medium Oblique" panose="02000503020000020003" charset="0"/>
              <a:sym typeface="+mn-ea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-4381610" y="-2516873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5" name="平行四边形 4"/>
          <p:cNvSpPr/>
          <p:nvPr/>
        </p:nvSpPr>
        <p:spPr>
          <a:xfrm rot="19811113">
            <a:off x="7975748" y="2196149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7936" y="1982929"/>
            <a:ext cx="9224937" cy="3230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sz="2000" dirty="0"/>
              <a:t>通常，模型在训练数据上表现很好，但在新数据上可能会过拟合，即过于适应训练数据，无法很好地泛化到新数据。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dirty="0"/>
              <a:t>数据增强通过引入多样性，可以帮助模型更好地泛化到未见过的数据。这对于防止过拟合很有帮助，因为模型不会仅仅记住原始数据集中的特定样本，而是适应了更广泛的变化。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 </a:t>
            </a:r>
            <a:r>
              <a:rPr lang="zh-CN" altLang="en-US" sz="2000" dirty="0"/>
              <a:t>本周的第</a:t>
            </a:r>
            <a:r>
              <a:rPr lang="zh-CN" altLang="en-US" sz="2000" dirty="0"/>
              <a:t>三个工作就是通过加入随机数据增强，来提升模型泛化性能，并对</a:t>
            </a:r>
            <a:r>
              <a:rPr lang="en-US" altLang="zh-CN" sz="2000" dirty="0"/>
              <a:t>C512</a:t>
            </a:r>
            <a:r>
              <a:rPr lang="zh-CN" altLang="en-US" sz="2000" dirty="0"/>
              <a:t>数据进行实验测试，目前实验仍在继续。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5464613" y="467647"/>
            <a:ext cx="1251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工作</a:t>
            </a:r>
            <a:r>
              <a:rPr lang="zh-CN" altLang="en-US" sz="28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三</a:t>
            </a:r>
            <a:endParaRPr lang="zh-CN" altLang="en-US" sz="2800" b="1" dirty="0">
              <a:solidFill>
                <a:srgbClr val="585687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cs typeface="Avenir Medium Oblique" panose="02000503020000020003" charset="0"/>
              <a:sym typeface="+mn-ea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-4381610" y="-2516873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5" name="平行四边形 4"/>
          <p:cNvSpPr/>
          <p:nvPr/>
        </p:nvSpPr>
        <p:spPr>
          <a:xfrm rot="19811113">
            <a:off x="7975748" y="2196149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28849" y="1391920"/>
          <a:ext cx="370618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6180"/>
              </a:tblGrid>
              <a:tr h="363675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数据增强方式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增加亮度和对比度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应用模糊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随机垂直翻转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高斯噪声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色调、饱和度、亮度调整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海报效果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太阳化效果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直方图均衡化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遮挡效果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高斯模糊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245" y="2527396"/>
            <a:ext cx="1949596" cy="9519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244" y="1402555"/>
            <a:ext cx="1949596" cy="9519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771" y="4789975"/>
            <a:ext cx="1999891" cy="97650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389" y="3694293"/>
            <a:ext cx="1940273" cy="94739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712" y="2527396"/>
            <a:ext cx="1940273" cy="94739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389" y="1372247"/>
            <a:ext cx="1949596" cy="95195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102" y="4789975"/>
            <a:ext cx="1949596" cy="95195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102" y="3668678"/>
            <a:ext cx="1949598" cy="95195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102" y="2520462"/>
            <a:ext cx="1949596" cy="95195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101" y="1372247"/>
            <a:ext cx="1949596" cy="951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-4381610" y="-2516873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5" name="平行四边形 4"/>
          <p:cNvSpPr/>
          <p:nvPr/>
        </p:nvSpPr>
        <p:spPr>
          <a:xfrm rot="19811113">
            <a:off x="7975748" y="2196149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64613" y="467647"/>
            <a:ext cx="1251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工作</a:t>
            </a:r>
            <a:r>
              <a:rPr lang="zh-CN" altLang="en-US" sz="28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三</a:t>
            </a:r>
            <a:endParaRPr lang="zh-CN" altLang="en-US" sz="2800" b="1" dirty="0">
              <a:solidFill>
                <a:schemeClr val="accent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49245" y="6246495"/>
            <a:ext cx="570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512</a:t>
            </a:r>
            <a:r>
              <a:rPr lang="zh-CN" altLang="en-US" dirty="0"/>
              <a:t>随机数据增强平台实验未结束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5822" y="1417474"/>
            <a:ext cx="5849166" cy="44011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4955343" y="467647"/>
            <a:ext cx="22701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工作四</a:t>
            </a:r>
            <a:r>
              <a:rPr lang="zh-CN" altLang="en-US" sz="20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（</a:t>
            </a:r>
            <a:r>
              <a:rPr lang="zh-CN" altLang="en-US" sz="20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概述）</a:t>
            </a:r>
            <a:endParaRPr lang="zh-CN" altLang="en-US" sz="2800" b="1" dirty="0">
              <a:solidFill>
                <a:schemeClr val="accent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-4381610" y="-2516873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5" name="平行四边形 4"/>
          <p:cNvSpPr/>
          <p:nvPr/>
        </p:nvSpPr>
        <p:spPr>
          <a:xfrm rot="19811113">
            <a:off x="7975748" y="2196149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76109" y="1326437"/>
            <a:ext cx="8028592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       </a:t>
            </a:r>
            <a:r>
              <a:rPr lang="zh-CN" altLang="en-US" dirty="0">
                <a:sym typeface="+mn-ea"/>
              </a:rPr>
              <a:t>因为模型需要关注图像中的不同对象或区域，以更好地理解图像。而目前的模型并没有单独考虑这方面问题。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       </a:t>
            </a:r>
            <a:r>
              <a:rPr lang="zh-CN" altLang="en-US" dirty="0">
                <a:sym typeface="+mn-ea"/>
              </a:rPr>
              <a:t>尝试加入注意力模块，注意力模块可以使模型在不同区域之间分配注意力，以便更好地捕捉对象的特征。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       </a:t>
            </a:r>
            <a:r>
              <a:rPr lang="zh-CN" altLang="en-US" dirty="0">
                <a:sym typeface="+mn-ea"/>
              </a:rPr>
              <a:t>本周的第三个工作就是通过增加注意力模块，来加强对图像特征的</a:t>
            </a:r>
            <a:r>
              <a:rPr lang="zh-CN" altLang="en-US" dirty="0">
                <a:sym typeface="+mn-ea"/>
              </a:rPr>
              <a:t>捕捉，并对</a:t>
            </a:r>
            <a:r>
              <a:rPr lang="en-US" altLang="zh-CN" dirty="0">
                <a:sym typeface="+mn-ea"/>
              </a:rPr>
              <a:t>C512</a:t>
            </a:r>
            <a:r>
              <a:rPr lang="zh-CN" altLang="en-US" dirty="0">
                <a:sym typeface="+mn-ea"/>
              </a:rPr>
              <a:t>数据进行实验测试，目前实验已经完成。</a:t>
            </a:r>
            <a:endParaRPr lang="en-US" altLang="zh-CN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-4381610" y="-2516873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5" name="平行四边形 4"/>
          <p:cNvSpPr/>
          <p:nvPr/>
        </p:nvSpPr>
        <p:spPr>
          <a:xfrm rot="19811113">
            <a:off x="7975748" y="2196149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76980" y="5991671"/>
            <a:ext cx="70838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512</a:t>
            </a:r>
            <a:r>
              <a:rPr lang="zh-CN" altLang="en-US" b="1" dirty="0">
                <a:solidFill>
                  <a:schemeClr val="tx1"/>
                </a:solidFill>
              </a:rPr>
              <a:t>注意力模块实验结果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5343" y="467647"/>
            <a:ext cx="22701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工作四</a:t>
            </a:r>
            <a:r>
              <a:rPr lang="zh-CN" altLang="en-US" sz="20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（实验）</a:t>
            </a:r>
            <a:endParaRPr lang="zh-CN" altLang="en-US" sz="2800" b="1" dirty="0">
              <a:solidFill>
                <a:schemeClr val="accent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062355" y="1176020"/>
            <a:ext cx="8808720" cy="46812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4700708" y="467647"/>
            <a:ext cx="27793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工作四</a:t>
            </a:r>
            <a:r>
              <a:rPr lang="zh-CN" altLang="en-US" sz="20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（实验分析）</a:t>
            </a:r>
            <a:endParaRPr lang="zh-CN" altLang="en-US" sz="2800" b="1" dirty="0">
              <a:solidFill>
                <a:schemeClr val="accent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-4381610" y="-2516873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5" name="平行四边形 4"/>
          <p:cNvSpPr/>
          <p:nvPr/>
        </p:nvSpPr>
        <p:spPr>
          <a:xfrm rot="19811113">
            <a:off x="7975748" y="2196149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76109" y="1354231"/>
            <a:ext cx="8028592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       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虽然引入注意力机制可以减少处理的信息量，从而减小需要的计算资源，能够</a:t>
            </a:r>
            <a:r>
              <a:rPr lang="zh-CN" altLang="en-US" sz="2000" dirty="0">
                <a:sym typeface="+mn-ea"/>
              </a:rPr>
              <a:t>更好地捕捉对象的特征。</a:t>
            </a:r>
            <a:r>
              <a:rPr lang="zh-CN" altLang="en-US" sz="2000" dirty="0">
                <a:sym typeface="+mn-ea"/>
              </a:rPr>
              <a:t>但其整体精度并不稳定，部分类别识别精度偏低，究其原因是因为数据集较小的情况下，由于注意力机制的引入，神经网络可能会过分关注某些特定的信息并进行过度训练，导致泛化能力不足。</a:t>
            </a:r>
            <a:r>
              <a:rPr lang="en-US" altLang="zh-CN" sz="2000" dirty="0">
                <a:sym typeface="+mn-ea"/>
              </a:rPr>
              <a:t> </a:t>
            </a:r>
            <a:endParaRPr lang="en-US" altLang="zh-CN" sz="20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        </a:t>
            </a:r>
            <a:r>
              <a:rPr lang="zh-CN" altLang="en-US" sz="2000" dirty="0">
                <a:sym typeface="+mn-ea"/>
              </a:rPr>
              <a:t>后续调整会尝试调整注意力机制中的超参数，以找到最佳的参数组合，提高</a:t>
            </a:r>
            <a:r>
              <a:rPr lang="zh-CN" altLang="en-US" sz="2000" dirty="0">
                <a:sym typeface="+mn-ea"/>
              </a:rPr>
              <a:t>性能。</a:t>
            </a:r>
            <a:endParaRPr lang="zh-CN" altLang="en-US" sz="2000" dirty="0"/>
          </a:p>
          <a:p>
            <a:pPr marL="457200" lvl="1" indent="457200"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ym typeface="+mn-ea"/>
              </a:rPr>
              <a:t>	</a:t>
            </a:r>
            <a:endParaRPr lang="en-US" altLang="zh-CN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3445948" y="467647"/>
            <a:ext cx="52889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工作五</a:t>
            </a:r>
            <a:r>
              <a:rPr lang="en-US" altLang="zh-CN" sz="28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 </a:t>
            </a:r>
            <a:r>
              <a:rPr lang="zh-CN" altLang="en-US" sz="28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对第二次连退模型的</a:t>
            </a:r>
            <a:r>
              <a:rPr lang="zh-CN" altLang="en-US" sz="28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分析</a:t>
            </a:r>
            <a:endParaRPr lang="zh-CN" altLang="en-US" sz="2800" b="1" dirty="0">
              <a:solidFill>
                <a:srgbClr val="585687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cs typeface="Avenir Medium Oblique" panose="02000503020000020003" charset="0"/>
              <a:sym typeface="+mn-ea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-4381610" y="-2516873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5" name="平行四边形 4"/>
          <p:cNvSpPr/>
          <p:nvPr/>
        </p:nvSpPr>
        <p:spPr>
          <a:xfrm rot="19811113">
            <a:off x="7975748" y="2196149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76109" y="1354231"/>
            <a:ext cx="8028592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ym typeface="+mn-ea"/>
              </a:rPr>
              <a:t>1. </a:t>
            </a:r>
            <a:r>
              <a:rPr lang="en-US" sz="2000" dirty="0">
                <a:sym typeface="+mn-ea"/>
              </a:rPr>
              <a:t>边浪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sz="2000" dirty="0">
                <a:sym typeface="+mn-ea"/>
              </a:rPr>
              <a:t>平整液斑迹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sz="2000" dirty="0">
                <a:sym typeface="+mn-ea"/>
              </a:rPr>
              <a:t>辊印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sz="2000" dirty="0">
                <a:sym typeface="+mn-ea"/>
              </a:rPr>
              <a:t>原板油斑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sz="2000" dirty="0">
                <a:sym typeface="+mn-ea"/>
              </a:rPr>
              <a:t>锈斑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sz="2000" dirty="0">
                <a:sym typeface="+mn-ea"/>
              </a:rPr>
              <a:t>停车斑\停车印</a:t>
            </a:r>
            <a:r>
              <a:rPr lang="zh-CN" altLang="en-US" sz="2000" dirty="0">
                <a:sym typeface="+mn-ea"/>
              </a:rPr>
              <a:t>没有数据供训练</a:t>
            </a:r>
            <a:endParaRPr lang="zh-CN" altLang="en-US" sz="20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ym typeface="+mn-ea"/>
              </a:rPr>
              <a:t>2. 边裂 / 边损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sz="2000" dirty="0">
                <a:sym typeface="+mn-ea"/>
              </a:rPr>
              <a:t>打磨印</a:t>
            </a:r>
            <a:r>
              <a:rPr lang="zh-CN" altLang="en-US" sz="2000" dirty="0">
                <a:sym typeface="+mn-ea"/>
              </a:rPr>
              <a:t>数量少</a:t>
            </a:r>
            <a:endParaRPr lang="en-US" sz="20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3. 点坑划伤和擦划伤特征相似（利用传统方法处理）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ym typeface="+mn-ea"/>
              </a:rPr>
              <a:t>	</a:t>
            </a:r>
            <a:endParaRPr lang="en-US" altLang="zh-CN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20879" y="0"/>
            <a:ext cx="7216878" cy="4518660"/>
          </a:xfrm>
          <a:prstGeom prst="triangle">
            <a:avLst/>
          </a:prstGeom>
          <a:ln>
            <a:solidFill>
              <a:schemeClr val="bg1"/>
            </a:solidFill>
          </a:ln>
        </p:spPr>
      </p:pic>
      <p:sp>
        <p:nvSpPr>
          <p:cNvPr id="3" name="直角三角形 2"/>
          <p:cNvSpPr/>
          <p:nvPr/>
        </p:nvSpPr>
        <p:spPr>
          <a:xfrm rot="16200000" flipV="1">
            <a:off x="-210819" y="1623059"/>
            <a:ext cx="5555827" cy="5134188"/>
          </a:xfrm>
          <a:prstGeom prst="rtTriangle">
            <a:avLst/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-230382" y="0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10" name="椭圆 1"/>
          <p:cNvSpPr>
            <a:spLocks noChangeArrowheads="1"/>
          </p:cNvSpPr>
          <p:nvPr/>
        </p:nvSpPr>
        <p:spPr bwMode="auto">
          <a:xfrm>
            <a:off x="6986497" y="2452425"/>
            <a:ext cx="727831" cy="727831"/>
          </a:xfrm>
          <a:prstGeom prst="roundRect">
            <a:avLst/>
          </a:prstGeom>
          <a:solidFill>
            <a:srgbClr val="585687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000" b="1">
              <a:solidFill>
                <a:schemeClr val="bg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11" name="TextBox 32"/>
          <p:cNvSpPr txBox="1">
            <a:spLocks noChangeArrowheads="1"/>
          </p:cNvSpPr>
          <p:nvPr/>
        </p:nvSpPr>
        <p:spPr bwMode="auto">
          <a:xfrm>
            <a:off x="7017629" y="2555020"/>
            <a:ext cx="6655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3C3AB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rPr>
              <a:t>01</a:t>
            </a:r>
            <a:endParaRPr lang="zh-CN" altLang="en-US" sz="3200" b="1" dirty="0">
              <a:solidFill>
                <a:schemeClr val="bg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80036" y="2585797"/>
            <a:ext cx="3489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一周工作概述</a:t>
            </a:r>
            <a:endParaRPr lang="zh-CN" altLang="en-US" sz="2800" b="1" dirty="0">
              <a:solidFill>
                <a:srgbClr val="585687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cs typeface="Avenir Medium Oblique" panose="02000503020000020003" charset="0"/>
              <a:sym typeface="Source Han Serif SC" panose="02020400000000000000" pitchFamily="18" charset="-122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986497" y="3755760"/>
            <a:ext cx="727831" cy="727831"/>
          </a:xfrm>
          <a:prstGeom prst="roundRect">
            <a:avLst/>
          </a:prstGeom>
          <a:solidFill>
            <a:srgbClr val="585687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7017629" y="3833935"/>
            <a:ext cx="6655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3C3AB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rPr>
              <a:t>02</a:t>
            </a:r>
            <a:endParaRPr lang="zh-CN" altLang="en-US" sz="3200" b="1" dirty="0">
              <a:solidFill>
                <a:schemeClr val="bg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7017629" y="5205317"/>
            <a:ext cx="6655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rPr>
              <a:t>03</a:t>
            </a:r>
            <a:endParaRPr lang="zh-CN" altLang="en-US" sz="3200" b="1" dirty="0">
              <a:solidFill>
                <a:schemeClr val="bg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10527" y="3896485"/>
            <a:ext cx="1936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Yuanti SC" panose="02010600040101010101" charset="-122"/>
                <a:sym typeface="Source Han Serif SC" panose="02020400000000000000" pitchFamily="18" charset="-122"/>
              </a:rPr>
              <a:t>目录</a:t>
            </a:r>
            <a:endParaRPr kumimoji="1" lang="zh-CN" altLang="en-US" sz="6000" b="1" dirty="0">
              <a:solidFill>
                <a:srgbClr val="585687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cs typeface="Yuanti SC" panose="02010600040101010101" charset="-122"/>
              <a:sym typeface="Source Han Serif SC" panose="02020400000000000000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880036" y="3858065"/>
            <a:ext cx="3489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工作完成情况</a:t>
            </a:r>
            <a:endParaRPr lang="zh-CN" altLang="en-US" sz="1200" dirty="0">
              <a:solidFill>
                <a:srgbClr val="3E3E3E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cs typeface="Yuanti SC" panose="02010600040101010101" charset="-122"/>
              <a:sym typeface="Source Han Serif SC" panose="02020400000000000000" pitchFamily="18" charset="-122"/>
            </a:endParaRPr>
          </a:p>
        </p:txBody>
      </p:sp>
      <p:sp>
        <p:nvSpPr>
          <p:cNvPr id="5" name="椭圆 1"/>
          <p:cNvSpPr>
            <a:spLocks noChangeArrowheads="1"/>
          </p:cNvSpPr>
          <p:nvPr/>
        </p:nvSpPr>
        <p:spPr bwMode="auto">
          <a:xfrm>
            <a:off x="6986497" y="4956790"/>
            <a:ext cx="727831" cy="727831"/>
          </a:xfrm>
          <a:prstGeom prst="roundRect">
            <a:avLst/>
          </a:prstGeom>
          <a:solidFill>
            <a:srgbClr val="585687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6" name="TextBox 32"/>
          <p:cNvSpPr txBox="1">
            <a:spLocks noChangeArrowheads="1"/>
          </p:cNvSpPr>
          <p:nvPr/>
        </p:nvSpPr>
        <p:spPr bwMode="auto">
          <a:xfrm>
            <a:off x="7053867" y="5034965"/>
            <a:ext cx="6912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rPr>
              <a:t>03</a:t>
            </a:r>
            <a:endParaRPr lang="zh-CN" altLang="en-US" sz="3200" b="1" dirty="0">
              <a:solidFill>
                <a:schemeClr val="bg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80036" y="5059095"/>
            <a:ext cx="3489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下周工作计划</a:t>
            </a:r>
            <a:endParaRPr lang="zh-CN" altLang="en-US" sz="1200" dirty="0">
              <a:solidFill>
                <a:srgbClr val="3E3E3E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cs typeface="Yuanti SC" panose="02010600040101010101" charset="-122"/>
              <a:sym typeface="Source Han Serif SC" panose="020204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2" grpId="0"/>
      <p:bldP spid="2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6517659" y="0"/>
            <a:ext cx="6803093" cy="4518660"/>
          </a:xfrm>
          <a:prstGeom prst="triangle">
            <a:avLst/>
          </a:prstGeom>
          <a:ln>
            <a:solidFill>
              <a:schemeClr val="bg1"/>
            </a:solidFill>
          </a:ln>
        </p:spPr>
      </p:pic>
      <p:sp>
        <p:nvSpPr>
          <p:cNvPr id="3" name="直角三角形 2"/>
          <p:cNvSpPr/>
          <p:nvPr/>
        </p:nvSpPr>
        <p:spPr>
          <a:xfrm rot="18578393" flipV="1">
            <a:off x="9442854" y="1581351"/>
            <a:ext cx="6731078" cy="3822219"/>
          </a:xfrm>
          <a:prstGeom prst="rtTriangle">
            <a:avLst/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 flipH="1">
            <a:off x="4619433" y="-78740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-2514617" y="-78740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8" name="TextBox 35"/>
          <p:cNvSpPr txBox="1"/>
          <p:nvPr/>
        </p:nvSpPr>
        <p:spPr>
          <a:xfrm>
            <a:off x="3196369" y="4656393"/>
            <a:ext cx="3506479" cy="9630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r>
              <a:rPr lang="zh-CN" altLang="en-US" sz="66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Source Han Serif SC" panose="02020400000000000000" pitchFamily="18" charset="-122"/>
              </a:rPr>
              <a:t>后续工作计划</a:t>
            </a:r>
            <a:endParaRPr lang="zh-CN" altLang="en-US" sz="6600" b="1" dirty="0">
              <a:solidFill>
                <a:srgbClr val="585687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146953" y="3026674"/>
            <a:ext cx="3093720" cy="1452296"/>
            <a:chOff x="1345155" y="2640121"/>
            <a:chExt cx="3093720" cy="1452296"/>
          </a:xfrm>
          <a:solidFill>
            <a:srgbClr val="585687"/>
          </a:solidFill>
        </p:grpSpPr>
        <p:sp>
          <p:nvSpPr>
            <p:cNvPr id="12" name="TextBox 3"/>
            <p:cNvSpPr txBox="1"/>
            <p:nvPr/>
          </p:nvSpPr>
          <p:spPr>
            <a:xfrm flipH="1">
              <a:off x="1516160" y="2778630"/>
              <a:ext cx="2922715" cy="1313787"/>
            </a:xfrm>
            <a:prstGeom prst="rect">
              <a:avLst/>
            </a:prstGeom>
            <a:grpFill/>
          </p:spPr>
          <p:txBody>
            <a:bodyPr wrap="none" lIns="0" tIns="0" rIns="0" bIns="0">
              <a:normAutofit/>
            </a:bodyPr>
            <a:lstStyle/>
            <a:p>
              <a:pPr algn="ctr"/>
              <a:endParaRPr lang="en-US" altLang="zh-CN" sz="4800" dirty="0">
                <a:solidFill>
                  <a:srgbClr val="EBD526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3" name="TextBox 3"/>
            <p:cNvSpPr txBox="1"/>
            <p:nvPr/>
          </p:nvSpPr>
          <p:spPr>
            <a:xfrm flipH="1">
              <a:off x="1345155" y="2640121"/>
              <a:ext cx="2922715" cy="1313787"/>
            </a:xfrm>
            <a:prstGeom prst="rect">
              <a:avLst/>
            </a:prstGeom>
            <a:grpFill/>
          </p:spPr>
          <p:txBody>
            <a:bodyPr wrap="none" lIns="0" tIns="0" rIns="0" bIns="0">
              <a:normAutofit/>
            </a:bodyPr>
            <a:lstStyle/>
            <a:p>
              <a:pPr algn="ctr"/>
              <a:endParaRPr lang="en-US" altLang="zh-CN" sz="4800" dirty="0">
                <a:solidFill>
                  <a:srgbClr val="EBD526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4" name="TextBox 35"/>
            <p:cNvSpPr txBox="1"/>
            <p:nvPr/>
          </p:nvSpPr>
          <p:spPr>
            <a:xfrm>
              <a:off x="1945590" y="2778630"/>
              <a:ext cx="1620931" cy="1036768"/>
            </a:xfrm>
            <a:prstGeom prst="rect">
              <a:avLst/>
            </a:prstGeom>
            <a:grpFill/>
          </p:spPr>
          <p:txBody>
            <a:bodyPr wrap="none" lIns="0" tIns="0" rIns="0" bIns="0" anchor="ctr" anchorCtr="0">
              <a:normAutofit/>
            </a:bodyPr>
            <a:lstStyle/>
            <a:p>
              <a:pPr algn="ctr"/>
              <a:r>
                <a:rPr lang="zh-CN" altLang="en-US" sz="4800" dirty="0">
                  <a:solidFill>
                    <a:schemeClr val="bg1"/>
                  </a:solidFill>
                  <a:latin typeface="Source Han Serif SC" panose="02020400000000000000" pitchFamily="18" charset="-122"/>
                  <a:ea typeface="Source Han Serif SC" panose="02020400000000000000" pitchFamily="18" charset="-122"/>
                  <a:sym typeface="Source Han Serif SC" panose="02020400000000000000" pitchFamily="18" charset="-122"/>
                </a:rPr>
                <a:t>第三部分</a:t>
              </a:r>
              <a:endParaRPr lang="en-US" altLang="zh-CN" sz="4800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wipe/>
      </p:transition>
    </mc:Choice>
    <mc:Fallback>
      <p:transition spd="slow" advClick="0" advTm="2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8"/>
          <p:cNvSpPr txBox="1"/>
          <p:nvPr/>
        </p:nvSpPr>
        <p:spPr>
          <a:xfrm>
            <a:off x="4223911" y="621535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rPr>
              <a:t>点击输入您的标题</a:t>
            </a:r>
            <a:endParaRPr lang="zh-CN" altLang="en-US" sz="3200" b="1" dirty="0">
              <a:solidFill>
                <a:schemeClr val="bg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26449" y="40238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Source Han Serif SC" panose="02020400000000000000" pitchFamily="18" charset="-122"/>
              </a:rPr>
              <a:t>后续工作计划</a:t>
            </a:r>
            <a:endParaRPr lang="zh-CN" altLang="en-US" sz="2800" b="1" dirty="0">
              <a:solidFill>
                <a:schemeClr val="accent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26" name="平行四边形 25"/>
          <p:cNvSpPr/>
          <p:nvPr/>
        </p:nvSpPr>
        <p:spPr>
          <a:xfrm>
            <a:off x="-4381610" y="-2516873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27" name="平行四边形 26"/>
          <p:cNvSpPr/>
          <p:nvPr/>
        </p:nvSpPr>
        <p:spPr>
          <a:xfrm rot="19811113">
            <a:off x="7975748" y="2196149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64335" y="1774190"/>
            <a:ext cx="99269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挑选部分类别进行扰动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对分析的结果，完成自动化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利用其他训练集进行预训练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挑选部分缺陷类别混合训练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wipe/>
      </p:transition>
    </mc:Choice>
    <mc:Fallback>
      <p:transition spd="slow" advClick="0" advTm="2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A_任意多边形 5"/>
          <p:cNvSpPr/>
          <p:nvPr>
            <p:custDataLst>
              <p:tags r:id="rId1"/>
            </p:custDataLst>
          </p:nvPr>
        </p:nvSpPr>
        <p:spPr bwMode="auto">
          <a:xfrm>
            <a:off x="9807795" y="1503336"/>
            <a:ext cx="2384205" cy="400126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585687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 dirty="0">
              <a:solidFill>
                <a:srgbClr val="00183C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33246" y="-3559755"/>
            <a:ext cx="12045765" cy="7119510"/>
            <a:chOff x="-87220" y="-3699585"/>
            <a:chExt cx="13646306" cy="8065492"/>
          </a:xfrm>
        </p:grpSpPr>
        <p:sp>
          <p:nvSpPr>
            <p:cNvPr id="10" name="PA_任意多边形 5"/>
            <p:cNvSpPr/>
            <p:nvPr>
              <p:custDataLst>
                <p:tags r:id="rId2"/>
              </p:custDataLst>
            </p:nvPr>
          </p:nvSpPr>
          <p:spPr bwMode="auto">
            <a:xfrm rot="16365706">
              <a:off x="2703187" y="-6489992"/>
              <a:ext cx="8065492" cy="13646306"/>
            </a:xfrm>
            <a:custGeom>
              <a:avLst/>
              <a:gdLst>
                <a:gd name="T0" fmla="*/ 1462 w 2332"/>
                <a:gd name="T1" fmla="*/ 0 h 3907"/>
                <a:gd name="T2" fmla="*/ 2332 w 2332"/>
                <a:gd name="T3" fmla="*/ 0 h 3907"/>
                <a:gd name="T4" fmla="*/ 2332 w 2332"/>
                <a:gd name="T5" fmla="*/ 3907 h 3907"/>
                <a:gd name="T6" fmla="*/ 0 w 2332"/>
                <a:gd name="T7" fmla="*/ 2595 h 3907"/>
                <a:gd name="T8" fmla="*/ 1462 w 2332"/>
                <a:gd name="T9" fmla="*/ 0 h 3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2" h="3907">
                  <a:moveTo>
                    <a:pt x="1462" y="0"/>
                  </a:moveTo>
                  <a:lnTo>
                    <a:pt x="2332" y="0"/>
                  </a:lnTo>
                  <a:lnTo>
                    <a:pt x="2332" y="3907"/>
                  </a:lnTo>
                  <a:lnTo>
                    <a:pt x="0" y="2595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585687"/>
            </a:soli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 sz="2000">
                <a:solidFill>
                  <a:srgbClr val="FAC65C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39" name="PA_任意多边形 5"/>
            <p:cNvSpPr/>
            <p:nvPr>
              <p:custDataLst>
                <p:tags r:id="rId3"/>
              </p:custDataLst>
            </p:nvPr>
          </p:nvSpPr>
          <p:spPr bwMode="auto">
            <a:xfrm rot="16365706">
              <a:off x="3467336" y="-5454952"/>
              <a:ext cx="6841995" cy="11576226"/>
            </a:xfrm>
            <a:custGeom>
              <a:avLst/>
              <a:gdLst>
                <a:gd name="T0" fmla="*/ 1462 w 2332"/>
                <a:gd name="T1" fmla="*/ 0 h 3907"/>
                <a:gd name="T2" fmla="*/ 2332 w 2332"/>
                <a:gd name="T3" fmla="*/ 0 h 3907"/>
                <a:gd name="T4" fmla="*/ 2332 w 2332"/>
                <a:gd name="T5" fmla="*/ 3907 h 3907"/>
                <a:gd name="T6" fmla="*/ 0 w 2332"/>
                <a:gd name="T7" fmla="*/ 2595 h 3907"/>
                <a:gd name="T8" fmla="*/ 1462 w 2332"/>
                <a:gd name="T9" fmla="*/ 0 h 3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2" h="3907">
                  <a:moveTo>
                    <a:pt x="1462" y="0"/>
                  </a:moveTo>
                  <a:lnTo>
                    <a:pt x="2332" y="0"/>
                  </a:lnTo>
                  <a:lnTo>
                    <a:pt x="2332" y="3907"/>
                  </a:lnTo>
                  <a:lnTo>
                    <a:pt x="0" y="2595"/>
                  </a:lnTo>
                  <a:lnTo>
                    <a:pt x="1462" y="0"/>
                  </a:ln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>
              <a:solidFill>
                <a:schemeClr val="bg1"/>
              </a:solidFill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 sz="2000">
                <a:solidFill>
                  <a:srgbClr val="FAC65C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839337" y="4378562"/>
            <a:ext cx="5002488" cy="2980798"/>
            <a:chOff x="7415846" y="4301520"/>
            <a:chExt cx="5208905" cy="3103794"/>
          </a:xfrm>
        </p:grpSpPr>
        <p:sp>
          <p:nvSpPr>
            <p:cNvPr id="35" name="PA_任意多边形 5"/>
            <p:cNvSpPr/>
            <p:nvPr>
              <p:custDataLst>
                <p:tags r:id="rId5"/>
              </p:custDataLst>
            </p:nvPr>
          </p:nvSpPr>
          <p:spPr bwMode="auto">
            <a:xfrm rot="5400000">
              <a:off x="8807192" y="3742709"/>
              <a:ext cx="2307590" cy="3872686"/>
            </a:xfrm>
            <a:custGeom>
              <a:avLst/>
              <a:gdLst>
                <a:gd name="T0" fmla="*/ 1462 w 2332"/>
                <a:gd name="T1" fmla="*/ 0 h 3907"/>
                <a:gd name="T2" fmla="*/ 2332 w 2332"/>
                <a:gd name="T3" fmla="*/ 0 h 3907"/>
                <a:gd name="T4" fmla="*/ 2332 w 2332"/>
                <a:gd name="T5" fmla="*/ 3907 h 3907"/>
                <a:gd name="T6" fmla="*/ 0 w 2332"/>
                <a:gd name="T7" fmla="*/ 2595 h 3907"/>
                <a:gd name="T8" fmla="*/ 1462 w 2332"/>
                <a:gd name="T9" fmla="*/ 0 h 3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2" h="3907">
                  <a:moveTo>
                    <a:pt x="1462" y="0"/>
                  </a:moveTo>
                  <a:lnTo>
                    <a:pt x="2332" y="0"/>
                  </a:lnTo>
                  <a:lnTo>
                    <a:pt x="2332" y="3907"/>
                  </a:lnTo>
                  <a:lnTo>
                    <a:pt x="0" y="2595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585687"/>
            </a:solidFill>
            <a:ln w="28575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 sz="2000" dirty="0">
                <a:solidFill>
                  <a:srgbClr val="00183C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1" name="PA_任意多边形 5"/>
            <p:cNvSpPr/>
            <p:nvPr>
              <p:custDataLst>
                <p:tags r:id="rId6"/>
              </p:custDataLst>
            </p:nvPr>
          </p:nvSpPr>
          <p:spPr bwMode="auto">
            <a:xfrm rot="5400000">
              <a:off x="8468402" y="3248964"/>
              <a:ext cx="3103794" cy="5208905"/>
            </a:xfrm>
            <a:custGeom>
              <a:avLst/>
              <a:gdLst>
                <a:gd name="T0" fmla="*/ 1462 w 2332"/>
                <a:gd name="T1" fmla="*/ 0 h 3907"/>
                <a:gd name="T2" fmla="*/ 2332 w 2332"/>
                <a:gd name="T3" fmla="*/ 0 h 3907"/>
                <a:gd name="T4" fmla="*/ 2332 w 2332"/>
                <a:gd name="T5" fmla="*/ 3907 h 3907"/>
                <a:gd name="T6" fmla="*/ 0 w 2332"/>
                <a:gd name="T7" fmla="*/ 2595 h 3907"/>
                <a:gd name="T8" fmla="*/ 1462 w 2332"/>
                <a:gd name="T9" fmla="*/ 0 h 3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2" h="3907">
                  <a:moveTo>
                    <a:pt x="1462" y="0"/>
                  </a:moveTo>
                  <a:lnTo>
                    <a:pt x="2332" y="0"/>
                  </a:lnTo>
                  <a:lnTo>
                    <a:pt x="2332" y="3907"/>
                  </a:lnTo>
                  <a:lnTo>
                    <a:pt x="0" y="2595"/>
                  </a:lnTo>
                  <a:lnTo>
                    <a:pt x="1462" y="0"/>
                  </a:lnTo>
                  <a:close/>
                </a:path>
              </a:pathLst>
            </a:custGeom>
            <a:noFill/>
            <a:ln w="28575">
              <a:solidFill>
                <a:srgbClr val="585687"/>
              </a:solidFill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 sz="2000" dirty="0">
                <a:solidFill>
                  <a:srgbClr val="00183C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13" name="PA_任意多边形 5"/>
          <p:cNvSpPr/>
          <p:nvPr>
            <p:custDataLst>
              <p:tags r:id="rId7"/>
            </p:custDataLst>
          </p:nvPr>
        </p:nvSpPr>
        <p:spPr bwMode="auto">
          <a:xfrm flipH="1">
            <a:off x="-2583439" y="-1403039"/>
            <a:ext cx="5257614" cy="10366854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585687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 dirty="0">
              <a:solidFill>
                <a:srgbClr val="00183C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20" name="文本框 24"/>
          <p:cNvSpPr>
            <a:spLocks noChangeArrowheads="1"/>
          </p:cNvSpPr>
          <p:nvPr/>
        </p:nvSpPr>
        <p:spPr bwMode="auto">
          <a:xfrm>
            <a:off x="2741847" y="2980562"/>
            <a:ext cx="652428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sym typeface="Calibri" panose="020F050202020403020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88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rPr>
              <a:t>THANKS</a:t>
            </a:r>
            <a:endParaRPr lang="zh-CN" altLang="en-US" sz="8800" b="1" dirty="0">
              <a:solidFill>
                <a:srgbClr val="585687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wipe/>
      </p:transition>
    </mc:Choice>
    <mc:Fallback>
      <p:transition spd="slow" advClick="0" advTm="2000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6517659" y="0"/>
            <a:ext cx="6803093" cy="4518660"/>
          </a:xfrm>
          <a:prstGeom prst="triangle">
            <a:avLst/>
          </a:prstGeom>
          <a:ln>
            <a:solidFill>
              <a:schemeClr val="bg1"/>
            </a:solidFill>
          </a:ln>
        </p:spPr>
      </p:pic>
      <p:sp>
        <p:nvSpPr>
          <p:cNvPr id="3" name="直角三角形 2"/>
          <p:cNvSpPr/>
          <p:nvPr/>
        </p:nvSpPr>
        <p:spPr>
          <a:xfrm rot="18578393" flipV="1">
            <a:off x="9442854" y="1581351"/>
            <a:ext cx="6731078" cy="3822219"/>
          </a:xfrm>
          <a:prstGeom prst="rtTriangle">
            <a:avLst/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 flipH="1">
            <a:off x="4619433" y="-78740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-2514617" y="-78740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8" name="TextBox 35"/>
          <p:cNvSpPr txBox="1"/>
          <p:nvPr/>
        </p:nvSpPr>
        <p:spPr>
          <a:xfrm>
            <a:off x="3196369" y="4656393"/>
            <a:ext cx="3506479" cy="9630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 algn="l"/>
            <a:r>
              <a:rPr lang="zh-CN" altLang="en-US" sz="66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一周工作概述</a:t>
            </a:r>
            <a:endParaRPr lang="zh-CN" altLang="en-US" sz="6600" b="1" dirty="0">
              <a:solidFill>
                <a:srgbClr val="585687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146953" y="3026674"/>
            <a:ext cx="3093720" cy="1452296"/>
            <a:chOff x="1345155" y="2640121"/>
            <a:chExt cx="3093720" cy="1452296"/>
          </a:xfrm>
          <a:solidFill>
            <a:srgbClr val="585687"/>
          </a:solidFill>
        </p:grpSpPr>
        <p:sp>
          <p:nvSpPr>
            <p:cNvPr id="12" name="TextBox 3"/>
            <p:cNvSpPr txBox="1"/>
            <p:nvPr/>
          </p:nvSpPr>
          <p:spPr>
            <a:xfrm flipH="1">
              <a:off x="1516160" y="2778630"/>
              <a:ext cx="2922715" cy="1313787"/>
            </a:xfrm>
            <a:prstGeom prst="rect">
              <a:avLst/>
            </a:prstGeom>
            <a:grpFill/>
          </p:spPr>
          <p:txBody>
            <a:bodyPr wrap="none" lIns="0" tIns="0" rIns="0" bIns="0">
              <a:normAutofit/>
            </a:bodyPr>
            <a:lstStyle/>
            <a:p>
              <a:pPr algn="ctr"/>
              <a:endParaRPr lang="en-US" altLang="zh-CN" sz="4800" dirty="0">
                <a:solidFill>
                  <a:srgbClr val="EBD526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3" name="TextBox 3"/>
            <p:cNvSpPr txBox="1"/>
            <p:nvPr/>
          </p:nvSpPr>
          <p:spPr>
            <a:xfrm flipH="1">
              <a:off x="1345155" y="2640121"/>
              <a:ext cx="2922715" cy="1313787"/>
            </a:xfrm>
            <a:prstGeom prst="rect">
              <a:avLst/>
            </a:prstGeom>
            <a:grpFill/>
          </p:spPr>
          <p:txBody>
            <a:bodyPr wrap="none" lIns="0" tIns="0" rIns="0" bIns="0">
              <a:normAutofit/>
            </a:bodyPr>
            <a:lstStyle/>
            <a:p>
              <a:pPr algn="ctr"/>
              <a:endParaRPr lang="en-US" altLang="zh-CN" sz="4800" dirty="0">
                <a:solidFill>
                  <a:srgbClr val="EBD526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4" name="TextBox 35"/>
            <p:cNvSpPr txBox="1"/>
            <p:nvPr/>
          </p:nvSpPr>
          <p:spPr>
            <a:xfrm>
              <a:off x="1945590" y="2778630"/>
              <a:ext cx="1620931" cy="1036768"/>
            </a:xfrm>
            <a:prstGeom prst="rect">
              <a:avLst/>
            </a:prstGeom>
            <a:grpFill/>
          </p:spPr>
          <p:txBody>
            <a:bodyPr wrap="none" lIns="0" tIns="0" rIns="0" bIns="0" anchor="ctr" anchorCtr="0">
              <a:normAutofit/>
            </a:bodyPr>
            <a:lstStyle/>
            <a:p>
              <a:pPr algn="ctr"/>
              <a:r>
                <a:rPr lang="zh-CN" altLang="en-US" sz="4800" dirty="0">
                  <a:solidFill>
                    <a:schemeClr val="bg1"/>
                  </a:solidFill>
                  <a:latin typeface="Source Han Serif SC" panose="02020400000000000000" pitchFamily="18" charset="-122"/>
                  <a:ea typeface="Source Han Serif SC" panose="02020400000000000000" pitchFamily="18" charset="-122"/>
                  <a:sym typeface="Source Han Serif SC" panose="02020400000000000000" pitchFamily="18" charset="-122"/>
                </a:rPr>
                <a:t>第一部分</a:t>
              </a:r>
              <a:endParaRPr lang="en-US" altLang="zh-CN" sz="4800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4926449" y="402382"/>
            <a:ext cx="23279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一周工作概述</a:t>
            </a:r>
            <a:endParaRPr lang="zh-CN" altLang="en-US" sz="2800" b="1" dirty="0">
              <a:solidFill>
                <a:schemeClr val="accent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00705" y="1612265"/>
            <a:ext cx="826198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工作一</a:t>
            </a:r>
            <a:r>
              <a:rPr lang="zh-CN" altLang="en-US" sz="1600" b="1" dirty="0"/>
              <a:t>：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	</a:t>
            </a:r>
            <a:r>
              <a:rPr lang="zh-CN" altLang="en-US" sz="2000" dirty="0">
                <a:sym typeface="+mn-ea"/>
              </a:rPr>
              <a:t>优化噪声扰动参数，进一步提升模型的泛化性；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工作二</a:t>
            </a:r>
            <a:r>
              <a:rPr lang="zh-CN" altLang="en-US" sz="1600" b="1" dirty="0"/>
              <a:t>：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	</a:t>
            </a:r>
            <a:r>
              <a:rPr lang="zh-CN" altLang="en-US" sz="2000" dirty="0"/>
              <a:t>分析C512和C612同类缺陷特种相似度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工作三</a:t>
            </a:r>
            <a:r>
              <a:rPr lang="zh-CN" altLang="en-US" sz="1600" b="1" dirty="0"/>
              <a:t>：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	</a:t>
            </a:r>
            <a:r>
              <a:rPr lang="zh-CN" altLang="en-US" sz="2000" dirty="0"/>
              <a:t>修改数据增强方式，由原本的串行结构改为随机结构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工作四</a:t>
            </a:r>
            <a:r>
              <a:rPr lang="zh-CN" altLang="en-US" sz="1600" b="1" dirty="0"/>
              <a:t>：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	</a:t>
            </a:r>
            <a:r>
              <a:rPr lang="zh-CN" altLang="en-US" sz="2000" dirty="0"/>
              <a:t>向现有分类模型嵌入注意力机制，提升模型对关键缺陷部位的关注度，以提升模型分类性能</a:t>
            </a:r>
            <a:endParaRPr lang="zh-CN" altLang="en-US" sz="2000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42" name="平行四边形 41"/>
          <p:cNvSpPr/>
          <p:nvPr/>
        </p:nvSpPr>
        <p:spPr>
          <a:xfrm>
            <a:off x="-4381610" y="-2516873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43" name="平行四边形 42"/>
          <p:cNvSpPr/>
          <p:nvPr/>
        </p:nvSpPr>
        <p:spPr>
          <a:xfrm rot="19811113">
            <a:off x="7975748" y="2196149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6517659" y="0"/>
            <a:ext cx="6803093" cy="4518660"/>
          </a:xfrm>
          <a:prstGeom prst="triangle">
            <a:avLst/>
          </a:prstGeom>
          <a:ln>
            <a:solidFill>
              <a:schemeClr val="bg1"/>
            </a:solidFill>
          </a:ln>
        </p:spPr>
      </p:pic>
      <p:sp>
        <p:nvSpPr>
          <p:cNvPr id="3" name="直角三角形 2"/>
          <p:cNvSpPr/>
          <p:nvPr/>
        </p:nvSpPr>
        <p:spPr>
          <a:xfrm rot="18578393" flipV="1">
            <a:off x="9442854" y="1581351"/>
            <a:ext cx="6731078" cy="3822219"/>
          </a:xfrm>
          <a:prstGeom prst="rtTriangle">
            <a:avLst/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 flipH="1">
            <a:off x="4619433" y="-78740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-2514617" y="-78740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8" name="TextBox 35"/>
          <p:cNvSpPr txBox="1"/>
          <p:nvPr/>
        </p:nvSpPr>
        <p:spPr>
          <a:xfrm>
            <a:off x="3196369" y="5120578"/>
            <a:ext cx="3506479" cy="963080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 algn="l"/>
            <a:r>
              <a:rPr lang="zh-CN" altLang="en-US" sz="66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工作完成情况</a:t>
            </a:r>
            <a:endParaRPr lang="en-US" altLang="zh-CN" sz="6600" b="1" kern="100" dirty="0">
              <a:solidFill>
                <a:srgbClr val="585687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cs typeface="Times New Roman" panose="02020503050405090304" pitchFamily="18" charset="0"/>
              <a:sym typeface="Source Han Serif SC" panose="02020400000000000000" pitchFamily="18" charset="-122"/>
            </a:endParaRPr>
          </a:p>
          <a:p>
            <a:endParaRPr lang="zh-CN" altLang="en-US" sz="6600" b="1" dirty="0">
              <a:solidFill>
                <a:srgbClr val="585687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146953" y="3026674"/>
            <a:ext cx="3093720" cy="1452296"/>
            <a:chOff x="1345155" y="2640121"/>
            <a:chExt cx="3093720" cy="1452296"/>
          </a:xfrm>
          <a:solidFill>
            <a:srgbClr val="585687"/>
          </a:solidFill>
        </p:grpSpPr>
        <p:sp>
          <p:nvSpPr>
            <p:cNvPr id="12" name="TextBox 3"/>
            <p:cNvSpPr txBox="1"/>
            <p:nvPr/>
          </p:nvSpPr>
          <p:spPr>
            <a:xfrm flipH="1">
              <a:off x="1516160" y="2778630"/>
              <a:ext cx="2922715" cy="1313787"/>
            </a:xfrm>
            <a:prstGeom prst="rect">
              <a:avLst/>
            </a:prstGeom>
            <a:grpFill/>
          </p:spPr>
          <p:txBody>
            <a:bodyPr wrap="none" lIns="0" tIns="0" rIns="0" bIns="0">
              <a:normAutofit/>
            </a:bodyPr>
            <a:lstStyle/>
            <a:p>
              <a:pPr algn="ctr"/>
              <a:endParaRPr lang="en-US" altLang="zh-CN" sz="4800" dirty="0">
                <a:solidFill>
                  <a:srgbClr val="EBD526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3" name="TextBox 3"/>
            <p:cNvSpPr txBox="1"/>
            <p:nvPr/>
          </p:nvSpPr>
          <p:spPr>
            <a:xfrm flipH="1">
              <a:off x="1345155" y="2640121"/>
              <a:ext cx="2922715" cy="1313787"/>
            </a:xfrm>
            <a:prstGeom prst="rect">
              <a:avLst/>
            </a:prstGeom>
            <a:grpFill/>
          </p:spPr>
          <p:txBody>
            <a:bodyPr wrap="none" lIns="0" tIns="0" rIns="0" bIns="0">
              <a:normAutofit/>
            </a:bodyPr>
            <a:lstStyle/>
            <a:p>
              <a:pPr algn="ctr"/>
              <a:endParaRPr lang="en-US" altLang="zh-CN" sz="4800" dirty="0">
                <a:solidFill>
                  <a:srgbClr val="EBD526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14" name="TextBox 35"/>
            <p:cNvSpPr txBox="1"/>
            <p:nvPr/>
          </p:nvSpPr>
          <p:spPr>
            <a:xfrm>
              <a:off x="1945590" y="2778630"/>
              <a:ext cx="1620931" cy="1036768"/>
            </a:xfrm>
            <a:prstGeom prst="rect">
              <a:avLst/>
            </a:prstGeom>
            <a:grpFill/>
          </p:spPr>
          <p:txBody>
            <a:bodyPr wrap="none" lIns="0" tIns="0" rIns="0" bIns="0" anchor="ctr" anchorCtr="0">
              <a:normAutofit/>
            </a:bodyPr>
            <a:lstStyle/>
            <a:p>
              <a:pPr algn="ctr"/>
              <a:r>
                <a:rPr lang="zh-CN" altLang="en-US" sz="4800" dirty="0">
                  <a:solidFill>
                    <a:schemeClr val="bg1"/>
                  </a:solidFill>
                  <a:latin typeface="Source Han Serif SC" panose="02020400000000000000" pitchFamily="18" charset="-122"/>
                  <a:ea typeface="Source Han Serif SC" panose="02020400000000000000" pitchFamily="18" charset="-122"/>
                  <a:sym typeface="Source Han Serif SC" panose="02020400000000000000" pitchFamily="18" charset="-122"/>
                </a:rPr>
                <a:t>第二部分</a:t>
              </a:r>
              <a:endParaRPr lang="en-US" altLang="zh-CN" sz="4800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sym typeface="Source Han Serif SC" panose="02020400000000000000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4747698" y="467647"/>
            <a:ext cx="2685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工作一（概述）</a:t>
            </a:r>
            <a:endParaRPr lang="zh-CN" altLang="en-US" sz="2800" b="1" dirty="0">
              <a:solidFill>
                <a:schemeClr val="accent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-4381610" y="-2516873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5" name="平行四边形 4"/>
          <p:cNvSpPr/>
          <p:nvPr/>
        </p:nvSpPr>
        <p:spPr>
          <a:xfrm rot="19811113">
            <a:off x="7975748" y="2196149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13191" y="1234899"/>
            <a:ext cx="9224937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模型在训练数据上表现很好，但在新数据上可能会过拟合，即过于适应训练数据，无法很好地泛化到新数据。</a:t>
            </a:r>
            <a:endParaRPr lang="zh-CN" altLang="en-US" sz="2000" dirty="0"/>
          </a:p>
          <a:p>
            <a:pPr indent="457200">
              <a:lnSpc>
                <a:spcPct val="150000"/>
              </a:lnSpc>
            </a:pPr>
            <a:r>
              <a:rPr lang="zh-CN" altLang="en-US" sz="2000" dirty="0"/>
              <a:t>为了提高模型泛化能力，我们提出在训练数据中增加扰动，也就是在训练数据中引入一些随机性或不确定性，以模拟在实际应用中模型可能面临的多样性和噪声。这有助于模型学习更一般性的规律，而不仅仅是记住训练数据的特定示例。</a:t>
            </a:r>
            <a:endParaRPr lang="zh-CN" altLang="en-US" sz="2000" dirty="0"/>
          </a:p>
          <a:p>
            <a:pPr indent="457200">
              <a:lnSpc>
                <a:spcPct val="150000"/>
              </a:lnSpc>
            </a:pPr>
            <a:r>
              <a:rPr lang="zh-CN" altLang="en-US" sz="2000" dirty="0"/>
              <a:t>本周的第一个工作就是</a:t>
            </a:r>
            <a:r>
              <a:rPr lang="zh-CN" altLang="en-US" sz="2000" dirty="0">
                <a:sym typeface="+mn-ea"/>
              </a:rPr>
              <a:t>优化噪声扰动参数，进一步提升模型的泛化性；</a:t>
            </a:r>
            <a:r>
              <a:rPr lang="en-US" altLang="zh-CN" sz="2000" dirty="0"/>
              <a:t>在上周数据扰动的基础上，微调超参，进行实验分析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-4381610" y="-2516873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5" name="平行四边形 4"/>
          <p:cNvSpPr/>
          <p:nvPr/>
        </p:nvSpPr>
        <p:spPr>
          <a:xfrm rot="19811113">
            <a:off x="7975748" y="2196149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47698" y="467647"/>
            <a:ext cx="2685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工作一（实验）</a:t>
            </a:r>
            <a:endParaRPr lang="zh-CN" altLang="en-US" sz="2800" b="1" dirty="0">
              <a:solidFill>
                <a:schemeClr val="accent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49245" y="6246495"/>
            <a:ext cx="570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512</a:t>
            </a:r>
            <a:r>
              <a:rPr lang="zh-CN" altLang="en-US"/>
              <a:t>扰动实验展示</a:t>
            </a:r>
            <a:endParaRPr lang="zh-CN" altLang="en-US"/>
          </a:p>
        </p:txBody>
      </p:sp>
      <p:pic>
        <p:nvPicPr>
          <p:cNvPr id="3" name="图片 2" descr="7c0fcec7521377a8a3824465770829c0_7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" y="1423670"/>
            <a:ext cx="11033125" cy="4507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4048826" y="467647"/>
            <a:ext cx="4083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工作一</a:t>
            </a:r>
            <a:r>
              <a:rPr lang="zh-CN" altLang="en-US" sz="20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（实验分析及存在问题）</a:t>
            </a:r>
            <a:endParaRPr lang="zh-CN" altLang="en-US" sz="2800" b="1" dirty="0">
              <a:solidFill>
                <a:schemeClr val="accent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-4381610" y="-2516873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5" name="平行四边形 4"/>
          <p:cNvSpPr/>
          <p:nvPr/>
        </p:nvSpPr>
        <p:spPr>
          <a:xfrm rot="19811113">
            <a:off x="7975748" y="2196149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76114" y="2713772"/>
            <a:ext cx="8028592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由于本地显存及时间限制，本周数据扰动增强泛化实验进行了两组</a:t>
            </a:r>
            <a:endParaRPr lang="zh-CN" altLang="en-US" sz="2000" dirty="0"/>
          </a:p>
          <a:p>
            <a:pPr indent="457200">
              <a:lnSpc>
                <a:spcPct val="150000"/>
              </a:lnSpc>
            </a:pPr>
            <a:r>
              <a:rPr lang="zh-CN" altLang="en-US" sz="2000" dirty="0"/>
              <a:t>可见将参数范围设置在±0.5，模型的相对泛化性能更优一些，验证更加稳定，但部分参数设置还需调整，后续会进行优化噪声扰动参数，进一步提升模型的泛化性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4446073" y="467647"/>
            <a:ext cx="32886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工作二</a:t>
            </a:r>
            <a:r>
              <a:rPr lang="zh-CN" altLang="en-US" sz="2000" b="1" dirty="0">
                <a:solidFill>
                  <a:srgbClr val="585687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Avenir Medium Oblique" panose="02000503020000020003" charset="0"/>
                <a:sym typeface="+mn-ea"/>
              </a:rPr>
              <a:t>（工作内容描述）</a:t>
            </a:r>
            <a:endParaRPr lang="zh-CN" altLang="en-US" sz="2800" b="1" dirty="0">
              <a:solidFill>
                <a:schemeClr val="accent1"/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-4381610" y="-2516873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5" name="平行四边形 4"/>
          <p:cNvSpPr/>
          <p:nvPr/>
        </p:nvSpPr>
        <p:spPr>
          <a:xfrm rot="19811113">
            <a:off x="7975748" y="2196149"/>
            <a:ext cx="8188960" cy="7015480"/>
          </a:xfrm>
          <a:prstGeom prst="parallelogram">
            <a:avLst>
              <a:gd name="adj" fmla="val 88959"/>
            </a:avLst>
          </a:prstGeom>
          <a:solidFill>
            <a:srgbClr val="58568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Source Han Serif SC" panose="02020400000000000000" pitchFamily="18" charset="-122"/>
              <a:ea typeface="Source Han Serif SC" panose="02020400000000000000" pitchFamily="18" charset="-122"/>
              <a:sym typeface="Source Han Serif SC" panose="02020400000000000000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76109" y="1147896"/>
            <a:ext cx="8028592" cy="5036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利用聚类算法结合人工进行</a:t>
            </a:r>
            <a:r>
              <a:rPr lang="en-US" altLang="zh-CN" b="1" dirty="0"/>
              <a:t>C512</a:t>
            </a:r>
            <a:r>
              <a:rPr lang="zh-CN" altLang="en-US" b="1" dirty="0"/>
              <a:t>和</a:t>
            </a:r>
            <a:r>
              <a:rPr lang="en-US" altLang="zh-CN" b="1" dirty="0"/>
              <a:t>C612</a:t>
            </a:r>
            <a:r>
              <a:rPr lang="zh-CN" altLang="en-US" b="1" dirty="0"/>
              <a:t>样本相似性判断。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使用传统机器学习算法分别提取</a:t>
            </a:r>
            <a:r>
              <a:rPr lang="en-US" altLang="zh-CN" b="1" dirty="0"/>
              <a:t>C512</a:t>
            </a:r>
            <a:r>
              <a:rPr lang="zh-CN" altLang="en-US" b="1" dirty="0"/>
              <a:t>和</a:t>
            </a:r>
            <a:r>
              <a:rPr lang="en-US" altLang="zh-CN" b="1" dirty="0"/>
              <a:t>C612</a:t>
            </a:r>
            <a:r>
              <a:rPr lang="zh-CN" altLang="en-US" b="1" dirty="0"/>
              <a:t>样本的纹理特征，通过聚类算法将两组数据同时聚类，分析聚类前后结果比较同种算法对这两组数据影响的同异性；利用人工观察的方式并结合基于机器学习的自动化比较算法，评估</a:t>
            </a:r>
            <a:r>
              <a:rPr lang="en-US" altLang="zh-CN" b="1" dirty="0"/>
              <a:t>C512</a:t>
            </a:r>
            <a:r>
              <a:rPr lang="zh-CN" altLang="en-US" b="1" dirty="0"/>
              <a:t>和</a:t>
            </a:r>
            <a:r>
              <a:rPr lang="en-US" altLang="zh-CN" b="1" dirty="0"/>
              <a:t>C612</a:t>
            </a:r>
            <a:r>
              <a:rPr lang="zh-CN" altLang="en-US" b="1" dirty="0"/>
              <a:t>数据间的相似度。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主要用于比较</a:t>
            </a:r>
            <a:r>
              <a:rPr lang="en-US" altLang="zh-CN" b="1" dirty="0"/>
              <a:t>C512</a:t>
            </a:r>
            <a:r>
              <a:rPr lang="zh-CN" altLang="en-US" b="1" dirty="0"/>
              <a:t>数据和</a:t>
            </a:r>
            <a:r>
              <a:rPr lang="en-US" altLang="zh-CN" b="1" dirty="0"/>
              <a:t>C612</a:t>
            </a:r>
            <a:r>
              <a:rPr lang="zh-CN" altLang="en-US" b="1" dirty="0"/>
              <a:t>数据间各种同类缺陷的相似度，为后续实验提供数据参考；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目前已经完成了算法整体设计，完成了纹理特征的提取和聚类算法的运行，但实验结果分析代码仍存在问题，目前正在调试，已完成了人工的数据比较；</a:t>
            </a:r>
            <a:endParaRPr lang="en-US" altLang="zh-CN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COMMONDATA" val="eyJoZGlkIjoiNjYwYjYwNzFmZjMxN2MyYmM1ODgwNzNhODhmODA3MWYifQ=="/>
  <p:tag name="commondata" val="eyJoZGlkIjoiMmM4ZjI0OTdiNWZlOGI2YzdjY2U1NWZhNzRmMDI2MDMifQ==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自定义 405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5687"/>
      </a:accent1>
      <a:accent2>
        <a:srgbClr val="585687"/>
      </a:accent2>
      <a:accent3>
        <a:srgbClr val="585687"/>
      </a:accent3>
      <a:accent4>
        <a:srgbClr val="585687"/>
      </a:accent4>
      <a:accent5>
        <a:srgbClr val="585687"/>
      </a:accent5>
      <a:accent6>
        <a:srgbClr val="585687"/>
      </a:accent6>
      <a:hlink>
        <a:srgbClr val="585687"/>
      </a:hlink>
      <a:folHlink>
        <a:srgbClr val="585687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05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5687"/>
      </a:accent1>
      <a:accent2>
        <a:srgbClr val="585687"/>
      </a:accent2>
      <a:accent3>
        <a:srgbClr val="585687"/>
      </a:accent3>
      <a:accent4>
        <a:srgbClr val="585687"/>
      </a:accent4>
      <a:accent5>
        <a:srgbClr val="585687"/>
      </a:accent5>
      <a:accent6>
        <a:srgbClr val="585687"/>
      </a:accent6>
      <a:hlink>
        <a:srgbClr val="585687"/>
      </a:hlink>
      <a:folHlink>
        <a:srgbClr val="585687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2232</Words>
  <Application>WPS 演示</Application>
  <PresentationFormat>宽屏</PresentationFormat>
  <Paragraphs>305</Paragraphs>
  <Slides>22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45" baseType="lpstr">
      <vt:lpstr>Arial</vt:lpstr>
      <vt:lpstr>宋体</vt:lpstr>
      <vt:lpstr>Wingdings</vt:lpstr>
      <vt:lpstr>Source Han Serif SC</vt:lpstr>
      <vt:lpstr>Calibri</vt:lpstr>
      <vt:lpstr>Helvetica Neue</vt:lpstr>
      <vt:lpstr>汉仪书宋二KW</vt:lpstr>
      <vt:lpstr>苹方-简</vt:lpstr>
      <vt:lpstr>Avenir Medium Oblique</vt:lpstr>
      <vt:lpstr>Yuanti SC</vt:lpstr>
      <vt:lpstr>Times New Roman</vt:lpstr>
      <vt:lpstr>等线</vt:lpstr>
      <vt:lpstr>汉仪中等线KW</vt:lpstr>
      <vt:lpstr>Cambria Math</vt:lpstr>
      <vt:lpstr>微软雅黑</vt:lpstr>
      <vt:lpstr>汉仪旗黑</vt:lpstr>
      <vt:lpstr>宋体</vt:lpstr>
      <vt:lpstr>Arial Unicode MS</vt:lpstr>
      <vt:lpstr>等线 Light</vt:lpstr>
      <vt:lpstr>Kingsoft Math</vt:lpstr>
      <vt:lpstr>等线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朱兴成</cp:lastModifiedBy>
  <cp:revision>217</cp:revision>
  <dcterms:created xsi:type="dcterms:W3CDTF">2023-11-03T06:44:37Z</dcterms:created>
  <dcterms:modified xsi:type="dcterms:W3CDTF">2023-11-03T06:44:37Z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2052-6.2.2.8394</vt:lpwstr>
  </property>
  <property fmtid="{D5CDD505-2E9C-101B-9397-08002B2CF9AE}" pid="3" name="ICV">
    <vt:lpwstr>2513790AA7604BC6B525F0101558DD20_13</vt:lpwstr>
  </property>
</Properties>
</file>