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4" r:id="rId9"/>
    <p:sldId id="265" r:id="rId10"/>
    <p:sldId id="266" r:id="rId11"/>
    <p:sldId id="262" r:id="rId12"/>
    <p:sldId id="263" r:id="rId13"/>
    <p:sldId id="267" r:id="rId14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78563" autoAdjust="0"/>
  </p:normalViewPr>
  <p:slideViewPr>
    <p:cSldViewPr snapToGrid="0">
      <p:cViewPr varScale="1">
        <p:scale>
          <a:sx n="99" d="100"/>
          <a:sy n="99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9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0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2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6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6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2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1C8B-9910-4FC4-B928-69B761D5780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8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21C8B-9910-4FC4-B928-69B761D5780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1A7B0-9CF3-4C43-B5B5-A522B124E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aodong.me/teaching/dsalg/202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j.chaodong.m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Course Overview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50742-8DA2-4703-A321-776C9AAE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“data structure”?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D460A-6F7A-474D-A176-2D996EA2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A </a:t>
            </a:r>
            <a:r>
              <a:rPr lang="en-GB" sz="2400" b="1" dirty="0">
                <a:solidFill>
                  <a:schemeClr val="accent1"/>
                </a:solidFill>
              </a:rPr>
              <a:t>data structure</a:t>
            </a:r>
            <a:r>
              <a:rPr lang="en-GB" sz="2400" dirty="0"/>
              <a:t> is a way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FF0000"/>
                </a:solidFill>
              </a:rPr>
              <a:t>store and organize data</a:t>
            </a:r>
            <a:r>
              <a:rPr lang="en-US" sz="2400" dirty="0"/>
              <a:t> in order to facilitate </a:t>
            </a:r>
            <a:r>
              <a:rPr lang="en-US" sz="2400" b="1" dirty="0">
                <a:solidFill>
                  <a:srgbClr val="FF0000"/>
                </a:solidFill>
              </a:rPr>
              <a:t>access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modifications</a:t>
            </a:r>
            <a:r>
              <a:rPr lang="en-US" sz="2400" dirty="0"/>
              <a:t>.</a:t>
            </a:r>
          </a:p>
          <a:p>
            <a:r>
              <a:rPr lang="en-US" sz="2400" dirty="0"/>
              <a:t>E.g., </a:t>
            </a:r>
            <a:r>
              <a:rPr lang="en-US" sz="2400" i="1" dirty="0">
                <a:solidFill>
                  <a:srgbClr val="7030A0"/>
                </a:solidFill>
              </a:rPr>
              <a:t>array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7030A0"/>
                </a:solidFill>
              </a:rPr>
              <a:t>linked list</a:t>
            </a:r>
            <a:r>
              <a:rPr lang="en-US" sz="2400" dirty="0"/>
              <a:t>.</a:t>
            </a:r>
          </a:p>
          <a:p>
            <a:r>
              <a:rPr lang="en-US" sz="2400" dirty="0"/>
              <a:t>Different types of data demand different data structures.</a:t>
            </a:r>
          </a:p>
          <a:p>
            <a:r>
              <a:rPr lang="en-US" sz="2400" dirty="0"/>
              <a:t>One type of data could be represented by different data structures. Picking an appropriate one is important!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794E330-21D4-430E-AD55-9AB6F5E2BF5D}"/>
              </a:ext>
            </a:extLst>
          </p:cNvPr>
          <p:cNvGrpSpPr/>
          <p:nvPr/>
        </p:nvGrpSpPr>
        <p:grpSpPr>
          <a:xfrm>
            <a:off x="804700" y="4227402"/>
            <a:ext cx="7175278" cy="936886"/>
            <a:chOff x="804700" y="4227402"/>
            <a:chExt cx="7175278" cy="93688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3E06237-7F45-42A3-8B20-3CD28764467E}"/>
                </a:ext>
              </a:extLst>
            </p:cNvPr>
            <p:cNvSpPr/>
            <p:nvPr/>
          </p:nvSpPr>
          <p:spPr>
            <a:xfrm>
              <a:off x="2278774" y="4227402"/>
              <a:ext cx="4227130" cy="93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/>
                  </a:solidFill>
                </a:rPr>
                <a:t>Computer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85EA87B6-3F88-4922-8AFC-3992F4418818}"/>
                </a:ext>
              </a:extLst>
            </p:cNvPr>
            <p:cNvSpPr/>
            <p:nvPr/>
          </p:nvSpPr>
          <p:spPr>
            <a:xfrm>
              <a:off x="804700" y="4402290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9, 1, 3&gt;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DC2A85-6516-4A43-B7CD-E51C9D8E2181}"/>
                </a:ext>
              </a:extLst>
            </p:cNvPr>
            <p:cNvSpPr/>
            <p:nvPr/>
          </p:nvSpPr>
          <p:spPr>
            <a:xfrm>
              <a:off x="3364949" y="4323566"/>
              <a:ext cx="3040775" cy="7355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2000" b="1" dirty="0">
                  <a:solidFill>
                    <a:schemeClr val="accent1">
                      <a:lumMod val="50000"/>
                    </a:schemeClr>
                  </a:solidFill>
                </a:rPr>
                <a:t>integer sorting algorithm A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2D8D67C-B0B8-4626-B695-D83FFCDA1754}"/>
                </a:ext>
              </a:extLst>
            </p:cNvPr>
            <p:cNvGrpSpPr/>
            <p:nvPr/>
          </p:nvGrpSpPr>
          <p:grpSpPr>
            <a:xfrm>
              <a:off x="3447392" y="4691325"/>
              <a:ext cx="1261245" cy="312953"/>
              <a:chOff x="3888498" y="4014733"/>
              <a:chExt cx="1261245" cy="34706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7BB8314-E4DA-4008-92A7-679A6A3C5DE9}"/>
                  </a:ext>
                </a:extLst>
              </p:cNvPr>
              <p:cNvSpPr/>
              <p:nvPr/>
            </p:nvSpPr>
            <p:spPr>
              <a:xfrm>
                <a:off x="3888498" y="4014734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9621F93-2693-4505-B6E2-462EF1118C4B}"/>
                  </a:ext>
                </a:extLst>
              </p:cNvPr>
              <p:cNvSpPr/>
              <p:nvPr/>
            </p:nvSpPr>
            <p:spPr>
              <a:xfrm>
                <a:off x="4204138" y="4014733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9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8750B3F-416A-40D6-A610-F867D4E283CD}"/>
                  </a:ext>
                </a:extLst>
              </p:cNvPr>
              <p:cNvSpPr/>
              <p:nvPr/>
            </p:nvSpPr>
            <p:spPr>
              <a:xfrm>
                <a:off x="4519778" y="4014733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7784E85-985A-401E-8B1D-4306F9661555}"/>
                  </a:ext>
                </a:extLst>
              </p:cNvPr>
              <p:cNvSpPr/>
              <p:nvPr/>
            </p:nvSpPr>
            <p:spPr>
              <a:xfrm>
                <a:off x="4834103" y="4014733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96D69075-CAA3-4DD8-82E5-A77AEA278D71}"/>
                </a:ext>
              </a:extLst>
            </p:cNvPr>
            <p:cNvSpPr/>
            <p:nvPr/>
          </p:nvSpPr>
          <p:spPr>
            <a:xfrm>
              <a:off x="6505904" y="4402289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1, 3, 9&gt;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0A2E618-04B1-44F1-8FD6-E05247F36FAA}"/>
              </a:ext>
            </a:extLst>
          </p:cNvPr>
          <p:cNvGrpSpPr/>
          <p:nvPr/>
        </p:nvGrpSpPr>
        <p:grpSpPr>
          <a:xfrm>
            <a:off x="804700" y="5360137"/>
            <a:ext cx="7175278" cy="936886"/>
            <a:chOff x="805358" y="5302355"/>
            <a:chExt cx="7175278" cy="93688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149E7DE-AFDF-4906-A89F-E8A250AD93CC}"/>
                </a:ext>
              </a:extLst>
            </p:cNvPr>
            <p:cNvSpPr/>
            <p:nvPr/>
          </p:nvSpPr>
          <p:spPr>
            <a:xfrm>
              <a:off x="2279432" y="5302355"/>
              <a:ext cx="4227130" cy="93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/>
                  </a:solidFill>
                </a:rPr>
                <a:t>Computer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6EE4BB07-944B-45AE-A137-4248C9FCD048}"/>
                </a:ext>
              </a:extLst>
            </p:cNvPr>
            <p:cNvSpPr/>
            <p:nvPr/>
          </p:nvSpPr>
          <p:spPr>
            <a:xfrm>
              <a:off x="805358" y="5477243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9, 1, 3&gt;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DCFE49-DA92-431B-BBBB-5B4FDEC9DB55}"/>
                </a:ext>
              </a:extLst>
            </p:cNvPr>
            <p:cNvSpPr/>
            <p:nvPr/>
          </p:nvSpPr>
          <p:spPr>
            <a:xfrm>
              <a:off x="3365607" y="5398519"/>
              <a:ext cx="3040775" cy="7355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2000" b="1" dirty="0">
                  <a:solidFill>
                    <a:schemeClr val="accent1">
                      <a:lumMod val="50000"/>
                    </a:schemeClr>
                  </a:solidFill>
                </a:rPr>
                <a:t>integer sorting algorithm B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103EAB7D-7987-4F73-8756-56BDEE1397E4}"/>
                </a:ext>
              </a:extLst>
            </p:cNvPr>
            <p:cNvSpPr/>
            <p:nvPr/>
          </p:nvSpPr>
          <p:spPr>
            <a:xfrm>
              <a:off x="6506562" y="5477242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1, 3, 9&gt;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9F2BCFF-7B2D-4C85-BBBE-26E1D897B297}"/>
                </a:ext>
              </a:extLst>
            </p:cNvPr>
            <p:cNvGrpSpPr/>
            <p:nvPr/>
          </p:nvGrpSpPr>
          <p:grpSpPr>
            <a:xfrm>
              <a:off x="3448050" y="5766279"/>
              <a:ext cx="630622" cy="312952"/>
              <a:chOff x="3448050" y="5766279"/>
              <a:chExt cx="630622" cy="312952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707DE75-770E-424F-933E-27D443C4D527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EA896AD-44F2-4DC9-965A-444AA48E148E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F1002FEF-56D3-4BFE-A346-867B387D3EFC}"/>
                  </a:ext>
                </a:extLst>
              </p:cNvPr>
              <p:cNvCxnSpPr>
                <a:cxnSpLocks/>
                <a:stCxn id="34" idx="3"/>
              </p:cNvCxnSpPr>
              <p:nvPr/>
            </p:nvCxnSpPr>
            <p:spPr>
              <a:xfrm>
                <a:off x="3863870" y="5922755"/>
                <a:ext cx="21480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999FA590-B6F5-48ED-9937-47C6B9EA2534}"/>
                </a:ext>
              </a:extLst>
            </p:cNvPr>
            <p:cNvGrpSpPr/>
            <p:nvPr/>
          </p:nvGrpSpPr>
          <p:grpSpPr>
            <a:xfrm>
              <a:off x="4089013" y="5766279"/>
              <a:ext cx="630622" cy="312952"/>
              <a:chOff x="3448050" y="5766279"/>
              <a:chExt cx="630622" cy="312952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CED6401-F659-4DB4-808E-3EA121FE68AF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9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4BEF918-ADF3-4DDA-9A2F-F7EA69696A0C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617087FA-1D0C-4730-BA69-7AF0A962CA03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863870" y="5922755"/>
                <a:ext cx="21480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409485DC-D09D-4453-B233-2A0B8D4FFA13}"/>
                </a:ext>
              </a:extLst>
            </p:cNvPr>
            <p:cNvGrpSpPr/>
            <p:nvPr/>
          </p:nvGrpSpPr>
          <p:grpSpPr>
            <a:xfrm>
              <a:off x="4727354" y="5766276"/>
              <a:ext cx="630622" cy="312952"/>
              <a:chOff x="3448050" y="5766279"/>
              <a:chExt cx="630622" cy="312952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C7E2835-B307-4BEE-962F-C741FC95B4A4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3BB09B9-5453-4DE0-9F95-F9FEABFA2113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D4FD98C6-F130-4AAE-BA81-23862D0F6B3C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>
                <a:off x="3863870" y="5922755"/>
                <a:ext cx="21480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32C1E99-3754-49B7-BDA6-DF5C111F8F2E}"/>
                </a:ext>
              </a:extLst>
            </p:cNvPr>
            <p:cNvGrpSpPr/>
            <p:nvPr/>
          </p:nvGrpSpPr>
          <p:grpSpPr>
            <a:xfrm>
              <a:off x="5365691" y="5766276"/>
              <a:ext cx="415820" cy="312952"/>
              <a:chOff x="3448050" y="5766279"/>
              <a:chExt cx="415820" cy="31295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F73F251-36E7-44C6-BA51-13852750D722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9BB0308-59EC-4B1D-8EAB-2DAC16C4B99E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451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A027-DAF8-42E0-A202-1AE9CE34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you’ll learn in this course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F491D-96A7-4BAF-8363-4A6EEF2B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51535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A collection of common and widely used data structures;</a:t>
            </a:r>
          </a:p>
          <a:p>
            <a:r>
              <a:rPr lang="en-GB" sz="2400" dirty="0"/>
              <a:t>Basic algorithm design and analysis techniques;</a:t>
            </a:r>
          </a:p>
          <a:p>
            <a:r>
              <a:rPr lang="en-GB" sz="2400" dirty="0"/>
              <a:t>A collection of classical algorithms;</a:t>
            </a:r>
          </a:p>
          <a:p>
            <a:r>
              <a:rPr lang="en-GB" sz="2400" dirty="0"/>
              <a:t>Some related advanced topics, if we have time.</a:t>
            </a:r>
          </a:p>
          <a:p>
            <a:endParaRPr lang="en-GB" sz="2400" dirty="0"/>
          </a:p>
          <a:p>
            <a:pPr>
              <a:lnSpc>
                <a:spcPct val="100000"/>
              </a:lnSpc>
            </a:pPr>
            <a:r>
              <a:rPr lang="en-GB" sz="2400" b="1" dirty="0"/>
              <a:t>General goal: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You can use computers to </a:t>
            </a:r>
            <a:r>
              <a:rPr lang="en-GB" sz="2400" b="1" dirty="0">
                <a:solidFill>
                  <a:srgbClr val="C00000"/>
                </a:solidFill>
              </a:rPr>
              <a:t>correctly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GB" sz="24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and </a:t>
            </a:r>
            <a:r>
              <a:rPr lang="en-GB" sz="2400" b="1" dirty="0">
                <a:solidFill>
                  <a:srgbClr val="C00000"/>
                </a:solidFill>
              </a:rPr>
              <a:t>efficiently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 solve computational problems</a:t>
            </a:r>
            <a:r>
              <a:rPr lang="en-GB" sz="2400" dirty="0"/>
              <a:t>.</a:t>
            </a:r>
            <a:br>
              <a:rPr lang="en-GB" sz="2400" dirty="0"/>
            </a:b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(Develop/pick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appropriate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algorithms and data structures along the way.)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6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A027-DAF8-42E0-A202-1AE9CE34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move on…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F491D-96A7-4BAF-8363-4A6EEF2B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7735"/>
            <a:ext cx="7886700" cy="4803662"/>
          </a:xfrm>
        </p:spPr>
        <p:txBody>
          <a:bodyPr>
            <a:normAutofit/>
          </a:bodyPr>
          <a:lstStyle/>
          <a:p>
            <a:r>
              <a:rPr lang="en-GB" sz="2400" dirty="0"/>
              <a:t>This is an important course</a:t>
            </a:r>
          </a:p>
          <a:p>
            <a:r>
              <a:rPr lang="en-GB" sz="2400" dirty="0"/>
              <a:t>This is a “heavy” course (4 + 4 - 2 = 4 ?!)</a:t>
            </a:r>
          </a:p>
          <a:p>
            <a:r>
              <a:rPr lang="en-GB" sz="2400" dirty="0"/>
              <a:t>This is a hard course</a:t>
            </a:r>
          </a:p>
          <a:p>
            <a:r>
              <a:rPr lang="en-GB" sz="2400" dirty="0"/>
              <a:t>Read the textbook, do the assignments!</a:t>
            </a:r>
          </a:p>
          <a:p>
            <a:r>
              <a:rPr lang="en-GB" sz="2400" dirty="0"/>
              <a:t>Theory versus Practice</a:t>
            </a:r>
          </a:p>
          <a:p>
            <a:endParaRPr lang="en-US" sz="2400" dirty="0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ECC3AAB-6093-4BBC-AF8F-7A1FF2779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415" y="3556591"/>
            <a:ext cx="2300609" cy="2776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301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57E06-B9DF-4139-A26D-64992DAD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962CF-D425-480D-A434-9E3C56E99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[CLRS] </a:t>
            </a:r>
            <a:r>
              <a:rPr lang="en-GB" sz="2400"/>
              <a:t>Ch.1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305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E4485-78AA-49A0-BC91-5645F116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7D494-2DEA-4FA8-BDE9-AE5E7EBE9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Autofit/>
          </a:bodyPr>
          <a:lstStyle/>
          <a:p>
            <a:r>
              <a:rPr lang="en-US" sz="2400" dirty="0"/>
              <a:t>Prerequisites: programming and discrete mathematics</a:t>
            </a:r>
            <a:br>
              <a:rPr lang="en-US" sz="2400" dirty="0"/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(including basic discrete probability theory)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sz="2400" dirty="0"/>
              <a:t>We have 2 lectures per week, and you are welcome to talk to me via E-mail or face-to-face.</a:t>
            </a:r>
          </a:p>
          <a:p>
            <a:pPr lvl="1"/>
            <a:r>
              <a:rPr lang="en-US" sz="2000" dirty="0"/>
              <a:t>E-mail: chaodong.gm@gmail.com</a:t>
            </a:r>
          </a:p>
          <a:p>
            <a:pPr lvl="1"/>
            <a:r>
              <a:rPr lang="en-US" sz="2000" dirty="0"/>
              <a:t>Office hour: every Thursday 3:30pm-5:00pm, </a:t>
            </a:r>
            <a:r>
              <a:rPr lang="zh-CN" altLang="en-US" sz="2000" dirty="0"/>
              <a:t>计算机系楼</a:t>
            </a:r>
            <a:r>
              <a:rPr lang="en-US" altLang="zh-CN" sz="2000" dirty="0"/>
              <a:t>623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There is also a QQ group: 838684360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We have some </a:t>
            </a:r>
            <a:r>
              <a:rPr lang="en-US" sz="2400" dirty="0" err="1"/>
              <a:t>TAs.</a:t>
            </a:r>
            <a:r>
              <a:rPr lang="en-US" sz="2400" dirty="0"/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(More info on the course webpage.)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sz="2400" dirty="0"/>
              <a:t>Yes, we have a course webpage, check it regularly!</a:t>
            </a:r>
          </a:p>
          <a:p>
            <a:pPr lvl="1"/>
            <a:r>
              <a:rPr lang="en-US" sz="2000" dirty="0">
                <a:hlinkClick r:id="rId2"/>
              </a:rPr>
              <a:t>https://chaodong.me/teaching/dsalg/2024</a:t>
            </a:r>
            <a:r>
              <a:rPr lang="en-US" sz="2000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D86353-58D9-4A35-AAB8-71F9464E9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552" y="365125"/>
            <a:ext cx="6294895" cy="51255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307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20CF80-DCE8-4BDB-9A02-DA5A352C41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Textbook is “Introduction to Algorithms (3ed)” by C.L.R.S.</a:t>
                </a:r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pPr>
                  <a:spcBef>
                    <a:spcPts val="1800"/>
                  </a:spcBef>
                </a:pPr>
                <a:r>
                  <a:rPr lang="en-GB" sz="2400" dirty="0"/>
                  <a:t>Many others can be helpful references…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zh-CN" alt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数据结构（</a:t>
                </a:r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C++</a:t>
                </a:r>
                <a:r>
                  <a:rPr lang="zh-CN" alt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语言版）</a:t>
                </a:r>
                <a:r>
                  <a:rPr lang="en-GB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, 3ed, </a:t>
                </a:r>
                <a:r>
                  <a:rPr lang="zh-CN" alt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邓俊辉</a:t>
                </a:r>
                <a:endParaRPr lang="en-GB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Open Data Structures (in C++)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0.1G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Pat Morin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Algorithms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Jeff Erickson</a:t>
                </a:r>
                <a:endParaRPr lang="en-US" sz="20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Algorithms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, S. Dasgupta, C. Papadimitriou, and U. </a:t>
                </a:r>
                <a:r>
                  <a:rPr lang="en-US" sz="2000" dirty="0" err="1">
                    <a:solidFill>
                      <a:schemeClr val="accent1">
                        <a:lumMod val="50000"/>
                      </a:schemeClr>
                    </a:solidFill>
                  </a:rPr>
                  <a:t>Vazirani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20CF80-DCE8-4BDB-9A02-DA5A352C41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https://img1.doubanio.com/view/subject/l/public/s28388499.jpg">
            <a:extLst>
              <a:ext uri="{FF2B5EF4-FFF2-40B4-BE49-F238E27FC236}">
                <a16:creationId xmlns:a16="http://schemas.microsoft.com/office/drawing/2014/main" id="{A598619F-1398-4AB9-B8F6-B709932D2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88" y="2221348"/>
            <a:ext cx="1444186" cy="2028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E632CE-8E11-47AF-92E8-D9263A950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002" y="2404328"/>
            <a:ext cx="1496132" cy="224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949312B-1ECC-4D39-B0B6-46E30E51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Textbook and References</a:t>
            </a:r>
            <a:endParaRPr lang="en-US" dirty="0"/>
          </a:p>
        </p:txBody>
      </p:sp>
      <p:pic>
        <p:nvPicPr>
          <p:cNvPr id="1026" name="Picture 2" descr="Image result for introduction to algorithms">
            <a:extLst>
              <a:ext uri="{FF2B5EF4-FFF2-40B4-BE49-F238E27FC236}">
                <a16:creationId xmlns:a16="http://schemas.microsoft.com/office/drawing/2014/main" id="{BAC4666A-2C0C-402D-A8FD-028165C04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92" y="2221348"/>
            <a:ext cx="1444187" cy="1631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cn.ssl-images-amazon.com/images/I/81UxMCyUtwL.jpg">
            <a:extLst>
              <a:ext uri="{FF2B5EF4-FFF2-40B4-BE49-F238E27FC236}">
                <a16:creationId xmlns:a16="http://schemas.microsoft.com/office/drawing/2014/main" id="{93F566B4-097B-458D-84F2-6EC0AFA10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21" y="2221348"/>
            <a:ext cx="1168948" cy="16305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13B09D-3D37-478B-965A-8E02FFB6F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5655" y="2715230"/>
            <a:ext cx="1564107" cy="224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6" name="Picture 12" descr="https://img3.doubanio.com/view/subject/l/public/s4242595.jpg">
            <a:extLst>
              <a:ext uri="{FF2B5EF4-FFF2-40B4-BE49-F238E27FC236}">
                <a16:creationId xmlns:a16="http://schemas.microsoft.com/office/drawing/2014/main" id="{4E9D7A3C-6272-4694-AA01-885CE1DD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192" y="3036630"/>
            <a:ext cx="1711049" cy="21495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84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9AA2D-AADB-43D5-8AD5-F3B09713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863AF-6252-4061-A707-E0FEBB61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Autofit/>
          </a:bodyPr>
          <a:lstStyle/>
          <a:p>
            <a:r>
              <a:rPr lang="en-GB" sz="2400" b="1" dirty="0"/>
              <a:t>Problem Sets + Programming Assignments + Exams</a:t>
            </a:r>
          </a:p>
          <a:p>
            <a:pPr lvl="1"/>
            <a:r>
              <a:rPr lang="en-GB" sz="1800" b="1" dirty="0">
                <a:solidFill>
                  <a:schemeClr val="accent1">
                    <a:lumMod val="50000"/>
                  </a:schemeClr>
                </a:solidFill>
              </a:rPr>
              <a:t>Problem sets (PS):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weekly, 20%</a:t>
            </a:r>
          </a:p>
          <a:p>
            <a:pPr lvl="1"/>
            <a:r>
              <a:rPr lang="en-GB" sz="1800" b="1" dirty="0">
                <a:solidFill>
                  <a:schemeClr val="accent1">
                    <a:lumMod val="50000"/>
                  </a:schemeClr>
                </a:solidFill>
              </a:rPr>
              <a:t>Programming assignments (PA):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every so often, 10%</a:t>
            </a:r>
          </a:p>
          <a:p>
            <a:pPr lvl="1"/>
            <a:r>
              <a:rPr lang="en-GB" sz="1800" b="1" dirty="0">
                <a:solidFill>
                  <a:schemeClr val="accent1">
                    <a:lumMod val="50000"/>
                  </a:schemeClr>
                </a:solidFill>
              </a:rPr>
              <a:t>Exams: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</a:rPr>
              <a:t> midterm (25%) and final (45%), likely closed-book</a:t>
            </a:r>
          </a:p>
          <a:p>
            <a:r>
              <a:rPr lang="en-GB" sz="2000" dirty="0"/>
              <a:t>Each PS dues in one week, we will grade it and return it to you another week later.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(Usually along with a sample solution.)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2000" dirty="0"/>
              <a:t>Each PA has a deadline, and you get all credits so long as you solve it before the deadline.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We take academic integrity seriously!</a:t>
            </a:r>
          </a:p>
          <a:p>
            <a:pPr lvl="1"/>
            <a:r>
              <a:rPr lang="en-US" sz="1800" dirty="0"/>
              <a:t>Always try to solve PS and PA </a:t>
            </a:r>
            <a:r>
              <a:rPr lang="en-US" sz="1800" b="1" dirty="0">
                <a:solidFill>
                  <a:srgbClr val="7030A0"/>
                </a:solidFill>
              </a:rPr>
              <a:t>independently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You may discuss with others if you really need to, </a:t>
            </a:r>
            <a:br>
              <a:rPr lang="en-US" sz="1800" dirty="0"/>
            </a:br>
            <a:r>
              <a:rPr lang="en-US" sz="1800" dirty="0"/>
              <a:t>but you must </a:t>
            </a:r>
            <a:r>
              <a:rPr lang="en-US" sz="1800" b="1" dirty="0">
                <a:solidFill>
                  <a:srgbClr val="7030A0"/>
                </a:solidFill>
              </a:rPr>
              <a:t>list their names</a:t>
            </a:r>
            <a:r>
              <a:rPr lang="en-US" sz="1800" dirty="0"/>
              <a:t> in your answers.</a:t>
            </a:r>
          </a:p>
          <a:p>
            <a:pPr lvl="1"/>
            <a:r>
              <a:rPr lang="en-US" sz="1800" dirty="0"/>
              <a:t>You </a:t>
            </a:r>
            <a:r>
              <a:rPr lang="en-US" sz="1800" b="1" dirty="0">
                <a:solidFill>
                  <a:srgbClr val="7030A0"/>
                </a:solidFill>
              </a:rPr>
              <a:t>may not</a:t>
            </a:r>
            <a:r>
              <a:rPr lang="en-US" sz="1800" dirty="0"/>
              <a:t> search and/or copy-paste existing solutions </a:t>
            </a:r>
            <a:br>
              <a:rPr lang="en-US" sz="1800" dirty="0"/>
            </a:br>
            <a:r>
              <a:rPr lang="en-US" sz="1800" dirty="0"/>
              <a:t>(including AI such as ChatGPT).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Bottomline: write down your answers </a:t>
            </a:r>
            <a:r>
              <a:rPr lang="en-US" sz="1800" b="1" i="1" u="sng" dirty="0">
                <a:solidFill>
                  <a:srgbClr val="C00000"/>
                </a:solidFill>
              </a:rPr>
              <a:t>independently</a:t>
            </a:r>
            <a:r>
              <a:rPr lang="en-US" sz="1800" b="1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147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826D9-A1E1-46D1-9EB8-D76FCB30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on PA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30BC6-0A46-4D5F-A148-42F9DA8D6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We have built an Online-Judge (OJ) system for (most) PA.</a:t>
            </a:r>
          </a:p>
          <a:p>
            <a:pPr lvl="1"/>
            <a:r>
              <a:rPr lang="en-US" sz="2000" dirty="0">
                <a:hlinkClick r:id="rId2"/>
              </a:rPr>
              <a:t>https://oj.chaodong.me</a:t>
            </a:r>
            <a:endParaRPr lang="en-US" sz="2000" dirty="0"/>
          </a:p>
          <a:p>
            <a:pPr lvl="1"/>
            <a:r>
              <a:rPr lang="en-US" sz="2000" dirty="0"/>
              <a:t>Use NJU ID as username and pick proper class as organization.</a:t>
            </a:r>
          </a:p>
          <a:p>
            <a:pPr lvl="1"/>
            <a:r>
              <a:rPr lang="en-US" sz="2000" dirty="0"/>
              <a:t>Register only one account, fake/dummy accounts will be removed.</a:t>
            </a:r>
          </a:p>
          <a:p>
            <a:pPr lvl="1"/>
            <a:r>
              <a:rPr lang="en-US" sz="2000" dirty="0"/>
              <a:t>Use an authentic email address to receive the verification mail.</a:t>
            </a:r>
          </a:p>
          <a:p>
            <a:pPr lvl="1"/>
            <a:r>
              <a:rPr lang="en-US" sz="2000" dirty="0"/>
              <a:t>Use C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(C11 with GCC)</a:t>
            </a:r>
            <a:r>
              <a:rPr lang="en-US" sz="2000" dirty="0"/>
              <a:t> or C++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(C++17 with G++)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Python 3 sometimes allowed (but limited support).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E084BD-E5DE-FBAD-BAB2-F11EB3840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4298878"/>
            <a:ext cx="5486400" cy="2050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844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0B26-6094-4276-8095-115AC6FA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Typesetting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B528-EEE6-4497-8E2C-779C889D6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308"/>
            <a:ext cx="8515350" cy="474156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We recommend using </a:t>
            </a:r>
            <a:r>
              <a:rPr lang="en-US" sz="2400" b="1" dirty="0"/>
              <a:t>LaTeX</a:t>
            </a:r>
            <a:r>
              <a:rPr lang="en-US" sz="2400" dirty="0"/>
              <a:t> to typeset your PS solutions.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Why LaTeX?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(Instead of, say, Microsoft Word)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000" dirty="0"/>
              <a:t>In general, documents generated by LaTeX looks better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More convenient in many aspects (math, pseudocode, numbering, …)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However!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LaTeX is NOT a WYSIWYG typesetting software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It takes some (but not much) time to learn to use LaTeX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You can get more info on LaTeX from the course webpage.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E7500-C75D-4946-94F9-52231E743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48" y="365126"/>
            <a:ext cx="8238903" cy="5904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282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A027-DAF8-42E0-A202-1AE9CE34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what is an “algorithm”?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4F491D-96A7-4BAF-8363-4A6EEF2B4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29554"/>
                <a:ext cx="7886700" cy="4763319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In computer science, an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algorithm</a:t>
                </a:r>
                <a:r>
                  <a:rPr lang="en-GB" sz="2400" dirty="0"/>
                  <a:t> is any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well-defined</a:t>
                </a:r>
                <a:r>
                  <a:rPr lang="en-GB" sz="2400" dirty="0"/>
                  <a:t> computational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procedure</a:t>
                </a:r>
                <a:r>
                  <a:rPr lang="en-GB" sz="2400" dirty="0"/>
                  <a:t> that takes some value(s) as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input</a:t>
                </a:r>
                <a:r>
                  <a:rPr lang="en-GB" sz="2400" dirty="0"/>
                  <a:t> and produces some value(s) as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output</a:t>
                </a:r>
                <a:r>
                  <a:rPr lang="en-GB" sz="2400" dirty="0"/>
                  <a:t>.</a:t>
                </a:r>
              </a:p>
              <a:p>
                <a:r>
                  <a:rPr lang="en-GB" sz="2400" dirty="0"/>
                  <a:t>We can also see an algorithm as a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tool</a:t>
                </a:r>
                <a:r>
                  <a:rPr lang="en-GB" sz="2400" dirty="0"/>
                  <a:t>/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method</a:t>
                </a:r>
                <a:r>
                  <a:rPr lang="en-GB" sz="2400" dirty="0"/>
                  <a:t> for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solving</a:t>
                </a:r>
                <a:r>
                  <a:rPr lang="en-GB" sz="2400" dirty="0"/>
                  <a:t> a well-specified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computational problem</a:t>
                </a:r>
                <a:r>
                  <a:rPr lang="en-GB" sz="2400" dirty="0"/>
                  <a:t>.</a:t>
                </a:r>
              </a:p>
              <a:p>
                <a:r>
                  <a:rPr lang="en-GB" sz="2400" dirty="0"/>
                  <a:t>E.g., the </a:t>
                </a:r>
                <a:r>
                  <a:rPr lang="en-GB" sz="2400" i="1" dirty="0">
                    <a:solidFill>
                      <a:srgbClr val="7030A0"/>
                    </a:solidFill>
                  </a:rPr>
                  <a:t>integer sorting problem</a:t>
                </a:r>
                <a:r>
                  <a:rPr lang="en-GB" sz="2400" dirty="0"/>
                  <a:t>:</a:t>
                </a:r>
              </a:p>
              <a:p>
                <a:pPr lvl="1"/>
                <a:r>
                  <a:rPr lang="en-GB" sz="1800" dirty="0"/>
                  <a:t>Input: a sequence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800" dirty="0"/>
                  <a:t> integers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GB" sz="1800" dirty="0"/>
              </a:p>
              <a:p>
                <a:pPr lvl="1"/>
                <a:r>
                  <a:rPr lang="en-GB" sz="1800" dirty="0"/>
                  <a:t>Output: a reordering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1800" dirty="0"/>
                  <a:t> of input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≤⋯≤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GB" sz="1800" dirty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4F491D-96A7-4BAF-8363-4A6EEF2B4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29554"/>
                <a:ext cx="7886700" cy="4763319"/>
              </a:xfrm>
              <a:blipFill>
                <a:blip r:embed="rId2"/>
                <a:stretch>
                  <a:fillRect l="-1005" t="-1793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C097ABD-CCFD-4FEC-886C-2173588D6D04}"/>
              </a:ext>
            </a:extLst>
          </p:cNvPr>
          <p:cNvSpPr/>
          <p:nvPr/>
        </p:nvSpPr>
        <p:spPr>
          <a:xfrm>
            <a:off x="2638096" y="4938602"/>
            <a:ext cx="3867807" cy="1199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Computer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3AB4835-8A85-4890-BC24-48980F724DCF}"/>
              </a:ext>
            </a:extLst>
          </p:cNvPr>
          <p:cNvSpPr/>
          <p:nvPr/>
        </p:nvSpPr>
        <p:spPr>
          <a:xfrm>
            <a:off x="1425793" y="5353758"/>
            <a:ext cx="1650124" cy="57806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Input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2DB8996C-21B0-4972-8E94-AA552925E937}"/>
              </a:ext>
            </a:extLst>
          </p:cNvPr>
          <p:cNvSpPr/>
          <p:nvPr/>
        </p:nvSpPr>
        <p:spPr>
          <a:xfrm>
            <a:off x="6129995" y="5353758"/>
            <a:ext cx="1650124" cy="57806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Output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A1323-C820-4966-88DD-BF84E96F2F24}"/>
              </a:ext>
            </a:extLst>
          </p:cNvPr>
          <p:cNvSpPr/>
          <p:nvPr/>
        </p:nvSpPr>
        <p:spPr>
          <a:xfrm>
            <a:off x="3075917" y="5353759"/>
            <a:ext cx="3054078" cy="578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Execute an 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algorithm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03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A027-DAF8-42E0-A202-1AE9CE34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So, what is an “algorithm”?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4F491D-96A7-4BAF-8363-4A6EEF2B4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29554"/>
                <a:ext cx="7886700" cy="4763319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An algorithm is a tool/method for solving a well-specified computational problem.</a:t>
                </a:r>
              </a:p>
              <a:p>
                <a:r>
                  <a:rPr lang="en-GB" sz="2400" dirty="0"/>
                  <a:t>E.g., the </a:t>
                </a:r>
                <a:r>
                  <a:rPr lang="en-GB" sz="2400" i="1" dirty="0">
                    <a:solidFill>
                      <a:srgbClr val="7030A0"/>
                    </a:solidFill>
                  </a:rPr>
                  <a:t>integer sorting problem</a:t>
                </a:r>
                <a:r>
                  <a:rPr lang="en-GB" sz="2400" dirty="0"/>
                  <a:t>:</a:t>
                </a:r>
              </a:p>
              <a:p>
                <a:pPr lvl="1"/>
                <a:r>
                  <a:rPr lang="en-GB" sz="1800" dirty="0"/>
                  <a:t>Input: a sequence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800" dirty="0"/>
                  <a:t> integers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GB" sz="1800" dirty="0"/>
              </a:p>
              <a:p>
                <a:pPr lvl="1"/>
                <a:r>
                  <a:rPr lang="en-GB" sz="1800" dirty="0"/>
                  <a:t>Output: a reordering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1800" dirty="0"/>
                  <a:t> of input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≤⋯≤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GB" sz="1800" dirty="0"/>
                  <a:t>.</a:t>
                </a:r>
              </a:p>
              <a:p>
                <a:r>
                  <a:rPr lang="en-US" sz="2200" dirty="0"/>
                  <a:t>A particular input of a problem is an </a:t>
                </a:r>
                <a:r>
                  <a:rPr lang="en-US" sz="2200" b="1" dirty="0">
                    <a:solidFill>
                      <a:schemeClr val="accent1"/>
                    </a:solidFill>
                  </a:rPr>
                  <a:t>instance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/>
                  <a:t>of that problem.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4F491D-96A7-4BAF-8363-4A6EEF2B4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29554"/>
                <a:ext cx="7886700" cy="4763319"/>
              </a:xfrm>
              <a:blipFill>
                <a:blip r:embed="rId2"/>
                <a:stretch>
                  <a:fillRect l="-1005" t="-1793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C097ABD-CCFD-4FEC-886C-2173588D6D04}"/>
              </a:ext>
            </a:extLst>
          </p:cNvPr>
          <p:cNvSpPr/>
          <p:nvPr/>
        </p:nvSpPr>
        <p:spPr>
          <a:xfrm>
            <a:off x="2638096" y="4938602"/>
            <a:ext cx="3867807" cy="1199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Computer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3AB4835-8A85-4890-BC24-48980F724DCF}"/>
              </a:ext>
            </a:extLst>
          </p:cNvPr>
          <p:cNvSpPr/>
          <p:nvPr/>
        </p:nvSpPr>
        <p:spPr>
          <a:xfrm>
            <a:off x="987971" y="5353759"/>
            <a:ext cx="1882819" cy="57806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&lt;1, 9, 1, 3&gt;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2DB8996C-21B0-4972-8E94-AA552925E937}"/>
              </a:ext>
            </a:extLst>
          </p:cNvPr>
          <p:cNvSpPr/>
          <p:nvPr/>
        </p:nvSpPr>
        <p:spPr>
          <a:xfrm>
            <a:off x="6273208" y="5353759"/>
            <a:ext cx="1882819" cy="57806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&lt;1, 1, 3, 9&gt;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A1323-C820-4966-88DD-BF84E96F2F24}"/>
              </a:ext>
            </a:extLst>
          </p:cNvPr>
          <p:cNvSpPr/>
          <p:nvPr/>
        </p:nvSpPr>
        <p:spPr>
          <a:xfrm>
            <a:off x="2870790" y="5292489"/>
            <a:ext cx="3402418" cy="694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Execute an </a:t>
            </a:r>
            <a:b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integer sorting algorithm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27C9B7E-A810-49ED-9233-DEABF00D91CC}"/>
              </a:ext>
            </a:extLst>
          </p:cNvPr>
          <p:cNvGrpSpPr/>
          <p:nvPr/>
        </p:nvGrpSpPr>
        <p:grpSpPr>
          <a:xfrm>
            <a:off x="1059073" y="4182384"/>
            <a:ext cx="4134850" cy="1742927"/>
            <a:chOff x="1059073" y="4182384"/>
            <a:chExt cx="4134850" cy="174292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BF87862-BA92-4A23-929D-D4AB8FF0B48A}"/>
                </a:ext>
              </a:extLst>
            </p:cNvPr>
            <p:cNvSpPr/>
            <p:nvPr/>
          </p:nvSpPr>
          <p:spPr>
            <a:xfrm>
              <a:off x="1156138" y="5353759"/>
              <a:ext cx="1310615" cy="57155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4F5BAC9-5B55-4D99-9F31-993ED25691A6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1811446" y="4551716"/>
              <a:ext cx="0" cy="80204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5411E81-E1EB-43E7-BDBD-997E57219B50}"/>
                </a:ext>
              </a:extLst>
            </p:cNvPr>
            <p:cNvSpPr txBox="1"/>
            <p:nvPr/>
          </p:nvSpPr>
          <p:spPr>
            <a:xfrm>
              <a:off x="1059073" y="4182384"/>
              <a:ext cx="4134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an </a:t>
              </a:r>
              <a:r>
                <a:rPr lang="en-GB" b="1" dirty="0">
                  <a:solidFill>
                    <a:srgbClr val="C00000"/>
                  </a:solidFill>
                </a:rPr>
                <a:t>instance</a:t>
              </a:r>
              <a:r>
                <a:rPr lang="en-GB" dirty="0">
                  <a:solidFill>
                    <a:srgbClr val="C00000"/>
                  </a:solidFill>
                </a:rPr>
                <a:t> of the integer sorting problem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18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5A027-DAF8-42E0-A202-1AE9CE34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Correctness of an algorithm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F491D-96A7-4BAF-8363-4A6EEF2B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9554"/>
            <a:ext cx="7886700" cy="4763319"/>
          </a:xfrm>
        </p:spPr>
        <p:txBody>
          <a:bodyPr>
            <a:normAutofit/>
          </a:bodyPr>
          <a:lstStyle/>
          <a:p>
            <a:r>
              <a:rPr lang="en-GB" sz="2400" dirty="0"/>
              <a:t>An algorithm is a tool/method for solving a well-specified computational problem.</a:t>
            </a:r>
            <a:endParaRPr lang="en-GB" sz="1800" dirty="0"/>
          </a:p>
          <a:p>
            <a:r>
              <a:rPr lang="en-US" sz="2200" dirty="0"/>
              <a:t>A particular input of a problem is an instance of that problem.</a:t>
            </a:r>
          </a:p>
          <a:p>
            <a:r>
              <a:rPr lang="en-US" sz="2200" dirty="0"/>
              <a:t>An algorithm is </a:t>
            </a:r>
            <a:r>
              <a:rPr lang="en-US" sz="2200" b="1" dirty="0">
                <a:solidFill>
                  <a:schemeClr val="accent1"/>
                </a:solidFill>
              </a:rPr>
              <a:t>correct</a:t>
            </a:r>
            <a:r>
              <a:rPr lang="en-US" sz="2200" dirty="0"/>
              <a:t> (</a:t>
            </a:r>
            <a:r>
              <a:rPr lang="en-US" sz="2200" dirty="0" err="1"/>
              <a:t>w.r.t.</a:t>
            </a:r>
            <a:r>
              <a:rPr lang="en-US" sz="2200" dirty="0"/>
              <a:t> a problem) if for </a:t>
            </a:r>
            <a:r>
              <a:rPr lang="en-US" sz="2200" b="1" dirty="0">
                <a:solidFill>
                  <a:srgbClr val="FF0000"/>
                </a:solidFill>
              </a:rPr>
              <a:t>every</a:t>
            </a:r>
            <a:r>
              <a:rPr lang="en-US" sz="2200" dirty="0"/>
              <a:t> input instance, the algorithm </a:t>
            </a:r>
            <a:r>
              <a:rPr lang="en-US" sz="2200" b="1" dirty="0">
                <a:solidFill>
                  <a:srgbClr val="FF0000"/>
                </a:solidFill>
              </a:rPr>
              <a:t>halts</a:t>
            </a:r>
            <a:r>
              <a:rPr lang="en-US" sz="2200" dirty="0"/>
              <a:t> with the </a:t>
            </a:r>
            <a:r>
              <a:rPr lang="en-US" sz="2200" b="1" dirty="0">
                <a:solidFill>
                  <a:srgbClr val="FF0000"/>
                </a:solidFill>
              </a:rPr>
              <a:t>correct</a:t>
            </a:r>
            <a:r>
              <a:rPr lang="en-US" sz="2200" dirty="0"/>
              <a:t> output.</a:t>
            </a:r>
          </a:p>
          <a:p>
            <a:r>
              <a:rPr lang="en-US" sz="2200" dirty="0"/>
              <a:t>Incorrect algorithms might:</a:t>
            </a:r>
          </a:p>
          <a:p>
            <a:pPr lvl="1"/>
            <a:r>
              <a:rPr lang="en-US" sz="1800" dirty="0"/>
              <a:t>Never halt on some instances;</a:t>
            </a:r>
          </a:p>
          <a:p>
            <a:pPr lvl="1"/>
            <a:r>
              <a:rPr lang="en-US" sz="1800" dirty="0"/>
              <a:t>Halt with incorrect outputs on some instances.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Incorrect (or, imperfect) algorithms can be useful!</a:t>
            </a:r>
          </a:p>
          <a:p>
            <a:pPr lvl="1"/>
            <a:r>
              <a:rPr lang="en-US" sz="1800" dirty="0"/>
              <a:t>Correct (perfect) algorithms might be too slow or even do </a:t>
            </a:r>
            <a:r>
              <a:rPr lang="en-US" sz="1800"/>
              <a:t>not exist.</a:t>
            </a:r>
            <a:endParaRPr lang="en-US" sz="1800" dirty="0"/>
          </a:p>
          <a:p>
            <a:pPr lvl="1"/>
            <a:r>
              <a:rPr lang="en-US" sz="1800" dirty="0"/>
              <a:t>Imperfect algorithms may output good enough (but not perfect) answers.</a:t>
            </a:r>
          </a:p>
          <a:p>
            <a:pPr lvl="1"/>
            <a:r>
              <a:rPr lang="en-US" sz="1800" dirty="0"/>
              <a:t>Imperfect algorithms may never stop in some extreme cases,</a:t>
            </a:r>
            <a:br>
              <a:rPr lang="en-US" sz="1800" dirty="0"/>
            </a:br>
            <a:r>
              <a:rPr lang="en-US" sz="1800" dirty="0"/>
              <a:t>but halt and output correct answers in most (say 99.9%) cases.</a:t>
            </a:r>
          </a:p>
        </p:txBody>
      </p:sp>
    </p:spTree>
    <p:extLst>
      <p:ext uri="{BB962C8B-B14F-4D97-AF65-F5344CB8AC3E}">
        <p14:creationId xmlns:p14="http://schemas.microsoft.com/office/powerpoint/2010/main" val="116906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4360</TotalTime>
  <Words>1103</Words>
  <Application>Microsoft Office PowerPoint</Application>
  <PresentationFormat>全屏显示(4:3)</PresentationFormat>
  <Paragraphs>120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Cambria Math</vt:lpstr>
      <vt:lpstr>Calibri Light</vt:lpstr>
      <vt:lpstr>Arial</vt:lpstr>
      <vt:lpstr>Calibri</vt:lpstr>
      <vt:lpstr>Office 主题​​</vt:lpstr>
      <vt:lpstr>Course Overview</vt:lpstr>
      <vt:lpstr>Logistics</vt:lpstr>
      <vt:lpstr>Textbook and References</vt:lpstr>
      <vt:lpstr>Grading</vt:lpstr>
      <vt:lpstr>More on PA</vt:lpstr>
      <vt:lpstr>More on Typesetting</vt:lpstr>
      <vt:lpstr>So, what is an “algorithm”?</vt:lpstr>
      <vt:lpstr>So, what is an “algorithm”?</vt:lpstr>
      <vt:lpstr>Correctness of an algorithm</vt:lpstr>
      <vt:lpstr>What is a “data structure”?</vt:lpstr>
      <vt:lpstr>Things you’ll learn in this course</vt:lpstr>
      <vt:lpstr>Before we move on…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Chaodong ZHENG</dc:creator>
  <cp:lastModifiedBy>Chaodong ZHENG</cp:lastModifiedBy>
  <cp:revision>240</cp:revision>
  <dcterms:created xsi:type="dcterms:W3CDTF">2019-05-15T08:43:21Z</dcterms:created>
  <dcterms:modified xsi:type="dcterms:W3CDTF">2024-08-28T07:34:44Z</dcterms:modified>
</cp:coreProperties>
</file>