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6858000" cy="9144000"/>
  <p:embeddedFontLst>
    <p:embeddedFont>
      <p:font typeface="Algerian" panose="04020705040A02060702" pitchFamily="82" charset="0"/>
      <p:regular r:id="rId36"/>
    </p:embeddedFont>
    <p:embeddedFont>
      <p:font typeface="Cambria Math" panose="02040503050406030204" pitchFamily="18" charset="0"/>
      <p:regular r:id="rId3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CC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6" autoAdjust="0"/>
    <p:restoredTop sz="77984" autoAdjust="0"/>
  </p:normalViewPr>
  <p:slideViewPr>
    <p:cSldViewPr snapToGrid="0">
      <p:cViewPr varScale="1">
        <p:scale>
          <a:sx n="98" d="100"/>
          <a:sy n="98" d="100"/>
        </p:scale>
        <p:origin x="19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60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5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1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3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6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09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0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51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43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3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AD4AF-DEBB-48F3-B93E-F4E536F906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78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AD4AF-DEBB-48F3-B93E-F4E536F9062F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D88C3-6DB0-4739-961E-693D5EC40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8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Heaps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</a:t>
            </a:r>
            <a:r>
              <a:rPr lang="en-GB" sz="2000">
                <a:solidFill>
                  <a:schemeClr val="bg2">
                    <a:lumMod val="50000"/>
                  </a:schemeClr>
                </a:solidFill>
              </a:rPr>
              <a:t>Fall 2024</a:t>
            </a:r>
            <a:endParaRPr lang="en-GB" sz="20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</a:p>
          <a:p>
            <a:r>
              <a:rPr lang="en-GB" sz="2200" dirty="0"/>
              <a:t>Move the last item to the root!</a:t>
            </a:r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2F3B9B6-2315-48F9-8D5B-D586918243A0}"/>
              </a:ext>
            </a:extLst>
          </p:cNvPr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F8AB39B-D526-4149-927D-31899DA23CB8}"/>
              </a:ext>
            </a:extLst>
          </p:cNvPr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35D77B0-042A-46DC-A7B1-003068DF2DB3}"/>
              </a:ext>
            </a:extLst>
          </p:cNvPr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6381D7-D06F-4536-A3FC-EA382E48DE85}"/>
              </a:ext>
            </a:extLst>
          </p:cNvPr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BA899E8-DF1A-40D1-9580-C644DA629772}"/>
              </a:ext>
            </a:extLst>
          </p:cNvPr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025087-0FA1-4267-A668-3D49FDC3A251}"/>
              </a:ext>
            </a:extLst>
          </p:cNvPr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B629B57-3B8F-4CA2-BAB3-16F6ABEC8609}"/>
              </a:ext>
            </a:extLst>
          </p:cNvPr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A915715-7E2C-4F25-A5FA-AEDEE7849357}"/>
              </a:ext>
            </a:extLst>
          </p:cNvPr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1374DCE-422D-4A65-A487-B4ABCDD0103D}"/>
              </a:ext>
            </a:extLst>
          </p:cNvPr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CCE04F3-1474-4172-A1FC-58DAEF94CCAE}"/>
              </a:ext>
            </a:extLst>
          </p:cNvPr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35CD597-9095-420F-BA4C-1A12F56803EC}"/>
              </a:ext>
            </a:extLst>
          </p:cNvPr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AE0D830-C6F9-4599-8C0C-C535A95C3587}"/>
              </a:ext>
            </a:extLst>
          </p:cNvPr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77DD3CF-CCA6-4F5F-937A-8A4913C2D711}"/>
              </a:ext>
            </a:extLst>
          </p:cNvPr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4269F89-C8F3-4ADE-9B28-BB5F91C1BD78}"/>
              </a:ext>
            </a:extLst>
          </p:cNvPr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D659B0E-AC4E-4F08-ACB8-0A2DB6ED9089}"/>
              </a:ext>
            </a:extLst>
          </p:cNvPr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B6CFF39-163B-446C-A707-D757E8457742}"/>
              </a:ext>
            </a:extLst>
          </p:cNvPr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2028871-A280-4867-B1DC-F854D479BB5B}"/>
              </a:ext>
            </a:extLst>
          </p:cNvPr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1F15878-3201-4E25-91DF-74AD9E0ADF52}"/>
              </a:ext>
            </a:extLst>
          </p:cNvPr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3FE8A1B-2AC8-4AC9-89B0-1BE5B48E44FB}"/>
              </a:ext>
            </a:extLst>
          </p:cNvPr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F2F1978-9C04-4545-BBCC-22472E43DC82}"/>
              </a:ext>
            </a:extLst>
          </p:cNvPr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C750454-F571-4D7F-9896-6A3694F9B900}"/>
              </a:ext>
            </a:extLst>
          </p:cNvPr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7843DCB-BAFD-4B98-84DD-D6B26C38C587}"/>
              </a:ext>
            </a:extLst>
          </p:cNvPr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FF81B64-66D3-44EB-BCA1-7CEB00319FD2}"/>
              </a:ext>
            </a:extLst>
          </p:cNvPr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074F1D6-CC7C-4610-95D1-88FB475D218F}"/>
              </a:ext>
            </a:extLst>
          </p:cNvPr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63EEADE-5D78-4BCA-B897-069A07D44E9B}"/>
              </a:ext>
            </a:extLst>
          </p:cNvPr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84FBB95-ED47-474C-B7AD-0E9EC5C6C009}"/>
              </a:ext>
            </a:extLst>
          </p:cNvPr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96F387-BA64-4412-B392-34677C483EAA}"/>
              </a:ext>
            </a:extLst>
          </p:cNvPr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8EC8C0D-369D-4605-B8FB-01ADCDDDD130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2EBC524-256B-4EDF-ACA5-7C7B416F08D4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ACE4ECA-BC29-4580-B4A7-59EDB9AEEC2B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5569D0A-7928-4F43-AFF6-85C84D192B93}"/>
              </a:ext>
            </a:extLst>
          </p:cNvPr>
          <p:cNvCxnSpPr>
            <a:cxnSpLocks/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78CB293-A1BE-4189-9FDB-66826D167C54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2FD81688-1486-4DF7-9F54-F61D4980D8EC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5F3673D-3A27-4E66-A69A-0D146C237F8A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C0757C0-96E9-4F69-A8DE-1E54A1B2E23D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373AB02-DB64-4B07-AB09-06BDC0528CEC}"/>
              </a:ext>
            </a:extLst>
          </p:cNvPr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7EF3338-DBCC-482D-85DB-27FB66310B45}"/>
              </a:ext>
            </a:extLst>
          </p:cNvPr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29F6325-8AB2-4E47-868B-0CBCA4B91B4C}"/>
              </a:ext>
            </a:extLst>
          </p:cNvPr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0C42D7-4424-42AF-9809-B0E00FAD545C}"/>
              </a:ext>
            </a:extLst>
          </p:cNvPr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19D3B34-8C47-4BBF-9CBD-72180523BBCA}"/>
              </a:ext>
            </a:extLst>
          </p:cNvPr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ECD1E95-32F2-4599-9E52-DA61C7F9F30B}"/>
              </a:ext>
            </a:extLst>
          </p:cNvPr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4354165-2F88-4B3F-A756-D623173A3C0E}"/>
              </a:ext>
            </a:extLst>
          </p:cNvPr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F309546-3D4C-458F-81DA-59ED84291630}"/>
              </a:ext>
            </a:extLst>
          </p:cNvPr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65E4625-48CA-4959-9D62-EC8B0EBF1E74}"/>
              </a:ext>
            </a:extLst>
          </p:cNvPr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065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</a:p>
          <a:p>
            <a:r>
              <a:rPr lang="en-GB" sz="2200" dirty="0"/>
              <a:t>Move the last item to the root!</a:t>
            </a:r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2F3B9B6-2315-48F9-8D5B-D586918243A0}"/>
              </a:ext>
            </a:extLst>
          </p:cNvPr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F8AB39B-D526-4149-927D-31899DA23CB8}"/>
              </a:ext>
            </a:extLst>
          </p:cNvPr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35D77B0-042A-46DC-A7B1-003068DF2DB3}"/>
              </a:ext>
            </a:extLst>
          </p:cNvPr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6381D7-D06F-4536-A3FC-EA382E48DE85}"/>
              </a:ext>
            </a:extLst>
          </p:cNvPr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BA899E8-DF1A-40D1-9580-C644DA629772}"/>
              </a:ext>
            </a:extLst>
          </p:cNvPr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025087-0FA1-4267-A668-3D49FDC3A251}"/>
              </a:ext>
            </a:extLst>
          </p:cNvPr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B629B57-3B8F-4CA2-BAB3-16F6ABEC8609}"/>
              </a:ext>
            </a:extLst>
          </p:cNvPr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A915715-7E2C-4F25-A5FA-AEDEE7849357}"/>
              </a:ext>
            </a:extLst>
          </p:cNvPr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1374DCE-422D-4A65-A487-B4ABCDD0103D}"/>
              </a:ext>
            </a:extLst>
          </p:cNvPr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CCE04F3-1474-4172-A1FC-58DAEF94CCAE}"/>
              </a:ext>
            </a:extLst>
          </p:cNvPr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35CD597-9095-420F-BA4C-1A12F56803EC}"/>
              </a:ext>
            </a:extLst>
          </p:cNvPr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AE0D830-C6F9-4599-8C0C-C535A95C3587}"/>
              </a:ext>
            </a:extLst>
          </p:cNvPr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77DD3CF-CCA6-4F5F-937A-8A4913C2D711}"/>
              </a:ext>
            </a:extLst>
          </p:cNvPr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4269F89-C8F3-4ADE-9B28-BB5F91C1BD78}"/>
              </a:ext>
            </a:extLst>
          </p:cNvPr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D659B0E-AC4E-4F08-ACB8-0A2DB6ED9089}"/>
              </a:ext>
            </a:extLst>
          </p:cNvPr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B6CFF39-163B-446C-A707-D757E8457742}"/>
              </a:ext>
            </a:extLst>
          </p:cNvPr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2028871-A280-4867-B1DC-F854D479BB5B}"/>
              </a:ext>
            </a:extLst>
          </p:cNvPr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1F15878-3201-4E25-91DF-74AD9E0ADF52}"/>
              </a:ext>
            </a:extLst>
          </p:cNvPr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3FE8A1B-2AC8-4AC9-89B0-1BE5B48E44FB}"/>
              </a:ext>
            </a:extLst>
          </p:cNvPr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F2F1978-9C04-4545-BBCC-22472E43DC82}"/>
              </a:ext>
            </a:extLst>
          </p:cNvPr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C750454-F571-4D7F-9896-6A3694F9B900}"/>
              </a:ext>
            </a:extLst>
          </p:cNvPr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7843DCB-BAFD-4B98-84DD-D6B26C38C587}"/>
              </a:ext>
            </a:extLst>
          </p:cNvPr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FF81B64-66D3-44EB-BCA1-7CEB00319FD2}"/>
              </a:ext>
            </a:extLst>
          </p:cNvPr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074F1D6-CC7C-4610-95D1-88FB475D218F}"/>
              </a:ext>
            </a:extLst>
          </p:cNvPr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63EEADE-5D78-4BCA-B897-069A07D44E9B}"/>
              </a:ext>
            </a:extLst>
          </p:cNvPr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84FBB95-ED47-474C-B7AD-0E9EC5C6C009}"/>
              </a:ext>
            </a:extLst>
          </p:cNvPr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96F387-BA64-4412-B392-34677C483EAA}"/>
              </a:ext>
            </a:extLst>
          </p:cNvPr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8EC8C0D-369D-4605-B8FB-01ADCDDDD130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2EBC524-256B-4EDF-ACA5-7C7B416F08D4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ACE4ECA-BC29-4580-B4A7-59EDB9AEEC2B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5569D0A-7928-4F43-AFF6-85C84D192B93}"/>
              </a:ext>
            </a:extLst>
          </p:cNvPr>
          <p:cNvCxnSpPr>
            <a:cxnSpLocks/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78CB293-A1BE-4189-9FDB-66826D167C54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2FD81688-1486-4DF7-9F54-F61D4980D8EC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5F3673D-3A27-4E66-A69A-0D146C237F8A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C0757C0-96E9-4F69-A8DE-1E54A1B2E23D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373AB02-DB64-4B07-AB09-06BDC0528CEC}"/>
              </a:ext>
            </a:extLst>
          </p:cNvPr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7EF3338-DBCC-482D-85DB-27FB66310B45}"/>
              </a:ext>
            </a:extLst>
          </p:cNvPr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29F6325-8AB2-4E47-868B-0CBCA4B91B4C}"/>
              </a:ext>
            </a:extLst>
          </p:cNvPr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0C42D7-4424-42AF-9809-B0E00FAD545C}"/>
              </a:ext>
            </a:extLst>
          </p:cNvPr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19D3B34-8C47-4BBF-9CBD-72180523BBCA}"/>
              </a:ext>
            </a:extLst>
          </p:cNvPr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ECD1E95-32F2-4599-9E52-DA61C7F9F30B}"/>
              </a:ext>
            </a:extLst>
          </p:cNvPr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4354165-2F88-4B3F-A756-D623173A3C0E}"/>
              </a:ext>
            </a:extLst>
          </p:cNvPr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F309546-3D4C-458F-81DA-59ED84291630}"/>
              </a:ext>
            </a:extLst>
          </p:cNvPr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65E4625-48CA-4959-9D62-EC8B0EBF1E74}"/>
              </a:ext>
            </a:extLst>
          </p:cNvPr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80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</a:p>
          <a:p>
            <a:r>
              <a:rPr lang="en-GB" sz="2200" dirty="0"/>
              <a:t>Move the last item to the root!</a:t>
            </a:r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2F3B9B6-2315-48F9-8D5B-D586918243A0}"/>
              </a:ext>
            </a:extLst>
          </p:cNvPr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F8AB39B-D526-4149-927D-31899DA23CB8}"/>
              </a:ext>
            </a:extLst>
          </p:cNvPr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35D77B0-042A-46DC-A7B1-003068DF2DB3}"/>
              </a:ext>
            </a:extLst>
          </p:cNvPr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6381D7-D06F-4536-A3FC-EA382E48DE85}"/>
              </a:ext>
            </a:extLst>
          </p:cNvPr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BA899E8-DF1A-40D1-9580-C644DA629772}"/>
              </a:ext>
            </a:extLst>
          </p:cNvPr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025087-0FA1-4267-A668-3D49FDC3A251}"/>
              </a:ext>
            </a:extLst>
          </p:cNvPr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B629B57-3B8F-4CA2-BAB3-16F6ABEC8609}"/>
              </a:ext>
            </a:extLst>
          </p:cNvPr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A915715-7E2C-4F25-A5FA-AEDEE7849357}"/>
              </a:ext>
            </a:extLst>
          </p:cNvPr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1374DCE-422D-4A65-A487-B4ABCDD0103D}"/>
              </a:ext>
            </a:extLst>
          </p:cNvPr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CCE04F3-1474-4172-A1FC-58DAEF94CCAE}"/>
              </a:ext>
            </a:extLst>
          </p:cNvPr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35CD597-9095-420F-BA4C-1A12F56803EC}"/>
              </a:ext>
            </a:extLst>
          </p:cNvPr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AE0D830-C6F9-4599-8C0C-C535A95C3587}"/>
              </a:ext>
            </a:extLst>
          </p:cNvPr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77DD3CF-CCA6-4F5F-937A-8A4913C2D711}"/>
              </a:ext>
            </a:extLst>
          </p:cNvPr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4269F89-C8F3-4ADE-9B28-BB5F91C1BD78}"/>
              </a:ext>
            </a:extLst>
          </p:cNvPr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D659B0E-AC4E-4F08-ACB8-0A2DB6ED9089}"/>
              </a:ext>
            </a:extLst>
          </p:cNvPr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B6CFF39-163B-446C-A707-D757E8457742}"/>
              </a:ext>
            </a:extLst>
          </p:cNvPr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2028871-A280-4867-B1DC-F854D479BB5B}"/>
              </a:ext>
            </a:extLst>
          </p:cNvPr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1F15878-3201-4E25-91DF-74AD9E0ADF52}"/>
              </a:ext>
            </a:extLst>
          </p:cNvPr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3FE8A1B-2AC8-4AC9-89B0-1BE5B48E44FB}"/>
              </a:ext>
            </a:extLst>
          </p:cNvPr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F2F1978-9C04-4545-BBCC-22472E43DC82}"/>
              </a:ext>
            </a:extLst>
          </p:cNvPr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C750454-F571-4D7F-9896-6A3694F9B900}"/>
              </a:ext>
            </a:extLst>
          </p:cNvPr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7843DCB-BAFD-4B98-84DD-D6B26C38C587}"/>
              </a:ext>
            </a:extLst>
          </p:cNvPr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FF81B64-66D3-44EB-BCA1-7CEB00319FD2}"/>
              </a:ext>
            </a:extLst>
          </p:cNvPr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074F1D6-CC7C-4610-95D1-88FB475D218F}"/>
              </a:ext>
            </a:extLst>
          </p:cNvPr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63EEADE-5D78-4BCA-B897-069A07D44E9B}"/>
              </a:ext>
            </a:extLst>
          </p:cNvPr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84FBB95-ED47-474C-B7AD-0E9EC5C6C009}"/>
              </a:ext>
            </a:extLst>
          </p:cNvPr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96F387-BA64-4412-B392-34677C483EAA}"/>
              </a:ext>
            </a:extLst>
          </p:cNvPr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8EC8C0D-369D-4605-B8FB-01ADCDDDD130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2EBC524-256B-4EDF-ACA5-7C7B416F08D4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ACE4ECA-BC29-4580-B4A7-59EDB9AEEC2B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5569D0A-7928-4F43-AFF6-85C84D192B93}"/>
              </a:ext>
            </a:extLst>
          </p:cNvPr>
          <p:cNvCxnSpPr>
            <a:cxnSpLocks/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78CB293-A1BE-4189-9FDB-66826D167C54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2FD81688-1486-4DF7-9F54-F61D4980D8EC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5F3673D-3A27-4E66-A69A-0D146C237F8A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C0757C0-96E9-4F69-A8DE-1E54A1B2E23D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373AB02-DB64-4B07-AB09-06BDC0528CEC}"/>
              </a:ext>
            </a:extLst>
          </p:cNvPr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7EF3338-DBCC-482D-85DB-27FB66310B45}"/>
              </a:ext>
            </a:extLst>
          </p:cNvPr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29F6325-8AB2-4E47-868B-0CBCA4B91B4C}"/>
              </a:ext>
            </a:extLst>
          </p:cNvPr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0C42D7-4424-42AF-9809-B0E00FAD545C}"/>
              </a:ext>
            </a:extLst>
          </p:cNvPr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19D3B34-8C47-4BBF-9CBD-72180523BBCA}"/>
              </a:ext>
            </a:extLst>
          </p:cNvPr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ECD1E95-32F2-4599-9E52-DA61C7F9F30B}"/>
              </a:ext>
            </a:extLst>
          </p:cNvPr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4354165-2F88-4B3F-A756-D623173A3C0E}"/>
              </a:ext>
            </a:extLst>
          </p:cNvPr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F309546-3D4C-458F-81DA-59ED84291630}"/>
              </a:ext>
            </a:extLst>
          </p:cNvPr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65E4625-48CA-4959-9D62-EC8B0EBF1E74}"/>
              </a:ext>
            </a:extLst>
          </p:cNvPr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9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</a:p>
          <a:p>
            <a:r>
              <a:rPr lang="en-GB" sz="2200" dirty="0"/>
              <a:t>Move the last item to the root!</a:t>
            </a:r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2F3B9B6-2315-48F9-8D5B-D586918243A0}"/>
              </a:ext>
            </a:extLst>
          </p:cNvPr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F8AB39B-D526-4149-927D-31899DA23CB8}"/>
              </a:ext>
            </a:extLst>
          </p:cNvPr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35D77B0-042A-46DC-A7B1-003068DF2DB3}"/>
              </a:ext>
            </a:extLst>
          </p:cNvPr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6381D7-D06F-4536-A3FC-EA382E48DE85}"/>
              </a:ext>
            </a:extLst>
          </p:cNvPr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BA899E8-DF1A-40D1-9580-C644DA629772}"/>
              </a:ext>
            </a:extLst>
          </p:cNvPr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025087-0FA1-4267-A668-3D49FDC3A251}"/>
              </a:ext>
            </a:extLst>
          </p:cNvPr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B629B57-3B8F-4CA2-BAB3-16F6ABEC8609}"/>
              </a:ext>
            </a:extLst>
          </p:cNvPr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A915715-7E2C-4F25-A5FA-AEDEE7849357}"/>
              </a:ext>
            </a:extLst>
          </p:cNvPr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1374DCE-422D-4A65-A487-B4ABCDD0103D}"/>
              </a:ext>
            </a:extLst>
          </p:cNvPr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CCE04F3-1474-4172-A1FC-58DAEF94CCAE}"/>
              </a:ext>
            </a:extLst>
          </p:cNvPr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35CD597-9095-420F-BA4C-1A12F56803EC}"/>
              </a:ext>
            </a:extLst>
          </p:cNvPr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AE0D830-C6F9-4599-8C0C-C535A95C3587}"/>
              </a:ext>
            </a:extLst>
          </p:cNvPr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77DD3CF-CCA6-4F5F-937A-8A4913C2D711}"/>
              </a:ext>
            </a:extLst>
          </p:cNvPr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4269F89-C8F3-4ADE-9B28-BB5F91C1BD78}"/>
              </a:ext>
            </a:extLst>
          </p:cNvPr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D659B0E-AC4E-4F08-ACB8-0A2DB6ED9089}"/>
              </a:ext>
            </a:extLst>
          </p:cNvPr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B6CFF39-163B-446C-A707-D757E8457742}"/>
              </a:ext>
            </a:extLst>
          </p:cNvPr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2028871-A280-4867-B1DC-F854D479BB5B}"/>
              </a:ext>
            </a:extLst>
          </p:cNvPr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1F15878-3201-4E25-91DF-74AD9E0ADF52}"/>
              </a:ext>
            </a:extLst>
          </p:cNvPr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3FE8A1B-2AC8-4AC9-89B0-1BE5B48E44FB}"/>
              </a:ext>
            </a:extLst>
          </p:cNvPr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F2F1978-9C04-4545-BBCC-22472E43DC82}"/>
              </a:ext>
            </a:extLst>
          </p:cNvPr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C750454-F571-4D7F-9896-6A3694F9B900}"/>
              </a:ext>
            </a:extLst>
          </p:cNvPr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7843DCB-BAFD-4B98-84DD-D6B26C38C587}"/>
              </a:ext>
            </a:extLst>
          </p:cNvPr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FF81B64-66D3-44EB-BCA1-7CEB00319FD2}"/>
              </a:ext>
            </a:extLst>
          </p:cNvPr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074F1D6-CC7C-4610-95D1-88FB475D218F}"/>
              </a:ext>
            </a:extLst>
          </p:cNvPr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63EEADE-5D78-4BCA-B897-069A07D44E9B}"/>
              </a:ext>
            </a:extLst>
          </p:cNvPr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84FBB95-ED47-474C-B7AD-0E9EC5C6C009}"/>
              </a:ext>
            </a:extLst>
          </p:cNvPr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96F387-BA64-4412-B392-34677C483EAA}"/>
              </a:ext>
            </a:extLst>
          </p:cNvPr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8EC8C0D-369D-4605-B8FB-01ADCDDDD130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2EBC524-256B-4EDF-ACA5-7C7B416F08D4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ACE4ECA-BC29-4580-B4A7-59EDB9AEEC2B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5569D0A-7928-4F43-AFF6-85C84D192B93}"/>
              </a:ext>
            </a:extLst>
          </p:cNvPr>
          <p:cNvCxnSpPr>
            <a:cxnSpLocks/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78CB293-A1BE-4189-9FDB-66826D167C54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2FD81688-1486-4DF7-9F54-F61D4980D8EC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5F3673D-3A27-4E66-A69A-0D146C237F8A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C0757C0-96E9-4F69-A8DE-1E54A1B2E23D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373AB02-DB64-4B07-AB09-06BDC0528CEC}"/>
              </a:ext>
            </a:extLst>
          </p:cNvPr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7EF3338-DBCC-482D-85DB-27FB66310B45}"/>
              </a:ext>
            </a:extLst>
          </p:cNvPr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29F6325-8AB2-4E47-868B-0CBCA4B91B4C}"/>
              </a:ext>
            </a:extLst>
          </p:cNvPr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0C42D7-4424-42AF-9809-B0E00FAD545C}"/>
              </a:ext>
            </a:extLst>
          </p:cNvPr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19D3B34-8C47-4BBF-9CBD-72180523BBCA}"/>
              </a:ext>
            </a:extLst>
          </p:cNvPr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ECD1E95-32F2-4599-9E52-DA61C7F9F30B}"/>
              </a:ext>
            </a:extLst>
          </p:cNvPr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4354165-2F88-4B3F-A756-D623173A3C0E}"/>
              </a:ext>
            </a:extLst>
          </p:cNvPr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F309546-3D4C-458F-81DA-59ED84291630}"/>
              </a:ext>
            </a:extLst>
          </p:cNvPr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65E4625-48CA-4959-9D62-EC8B0EBF1E74}"/>
              </a:ext>
            </a:extLst>
          </p:cNvPr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B50C6B56-F710-438E-9067-A61E0B4CA417}"/>
              </a:ext>
            </a:extLst>
          </p:cNvPr>
          <p:cNvSpPr/>
          <p:nvPr/>
        </p:nvSpPr>
        <p:spPr>
          <a:xfrm>
            <a:off x="628650" y="2350585"/>
            <a:ext cx="8164476" cy="3880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HeapExtractMax</a:t>
            </a:r>
            <a:r>
              <a:rPr lang="en-GB" b="1" u="sng" dirty="0">
                <a:solidFill>
                  <a:schemeClr val="tx1"/>
                </a:solidFill>
              </a:rPr>
              <a:t>():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max_item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data[1]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data[1] =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--]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max_item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MaxHeapify</a:t>
            </a:r>
            <a:r>
              <a:rPr lang="en-GB" b="1" u="sng" dirty="0">
                <a:solidFill>
                  <a:schemeClr val="tx1"/>
                </a:solidFill>
              </a:rPr>
              <a:t>(</a:t>
            </a:r>
            <a:r>
              <a:rPr lang="en-GB" b="1" u="sng" dirty="0" err="1">
                <a:solidFill>
                  <a:schemeClr val="tx1"/>
                </a:solidFill>
              </a:rPr>
              <a:t>idx</a:t>
            </a:r>
            <a:r>
              <a:rPr lang="en-GB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idx_l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2*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2*i+1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idx_l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idx_l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idx_l:idx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&amp;&amp;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idx_r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]&gt;data[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])?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idx_r:idx_max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F86190F-CEAA-4344-BFD2-BA56591C6BF4}"/>
                  </a:ext>
                </a:extLst>
              </p:cNvPr>
              <p:cNvSpPr/>
              <p:nvPr/>
            </p:nvSpPr>
            <p:spPr>
              <a:xfrm>
                <a:off x="6261977" y="2435632"/>
                <a:ext cx="25140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F86190F-CEAA-4344-BFD2-BA56591C6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977" y="2435632"/>
                <a:ext cx="2514086" cy="461665"/>
              </a:xfrm>
              <a:prstGeom prst="rect">
                <a:avLst/>
              </a:prstGeom>
              <a:blipFill>
                <a:blip r:embed="rId2"/>
                <a:stretch>
                  <a:fillRect l="-3632" t="-10667" r="-121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803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/>
              <a:t>Priority Queue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182E318-AC51-45B5-AB13-F8E11E46FBAC}"/>
                  </a:ext>
                </a:extLst>
              </p:cNvPr>
              <p:cNvSpPr txBox="1"/>
              <p:nvPr/>
            </p:nvSpPr>
            <p:spPr>
              <a:xfrm>
                <a:off x="628650" y="1690689"/>
                <a:ext cx="7886700" cy="16466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GB" sz="2400" dirty="0"/>
                  <a:t>Recall the </a:t>
                </a: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Queue</a:t>
                </a:r>
                <a:r>
                  <a:rPr lang="en-GB" sz="2400" dirty="0"/>
                  <a:t> ADT represents a collection of items to which we can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add</a:t>
                </a:r>
                <a:r>
                  <a:rPr lang="en-GB" sz="2400" dirty="0"/>
                  <a:t> items and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remove</a:t>
                </a:r>
                <a:r>
                  <a:rPr lang="en-GB" sz="2400" dirty="0"/>
                  <a:t> the next item.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Add(item)</a:t>
                </a:r>
                <a:r>
                  <a:rPr lang="en-GB" sz="2400" dirty="0"/>
                  <a:t>: add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𝑖𝑡𝑒𝑚</m:t>
                    </m:r>
                  </m:oMath>
                </a14:m>
                <a:r>
                  <a:rPr lang="en-GB" sz="2400" dirty="0"/>
                  <a:t> to the queue.</a:t>
                </a:r>
              </a:p>
              <a:p>
                <a:pPr marL="180000" indent="-1800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GB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400" dirty="0"/>
                  <a:t>: remove the next item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from queue, return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182E318-AC51-45B5-AB13-F8E11E46F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7886700" cy="1646605"/>
              </a:xfrm>
              <a:prstGeom prst="rect">
                <a:avLst/>
              </a:prstGeom>
              <a:blipFill>
                <a:blip r:embed="rId2"/>
                <a:stretch>
                  <a:fillRect l="-1159" t="-3704"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B401A894-FAC4-4215-859C-F1F26D7ABA99}"/>
              </a:ext>
            </a:extLst>
          </p:cNvPr>
          <p:cNvSpPr txBox="1"/>
          <p:nvPr/>
        </p:nvSpPr>
        <p:spPr>
          <a:xfrm>
            <a:off x="628650" y="3520707"/>
            <a:ext cx="78134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The </a:t>
            </a:r>
            <a:r>
              <a:rPr lang="en-GB" sz="2400" i="1" dirty="0">
                <a:solidFill>
                  <a:schemeClr val="accent1"/>
                </a:solidFill>
              </a:rPr>
              <a:t>queuing discipline</a:t>
            </a:r>
            <a:r>
              <a:rPr lang="en-GB" sz="2400" dirty="0"/>
              <a:t> decides which item to be removed.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400" dirty="0"/>
              <a:t>First-in-first-out queue (FIFO Queue)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400" dirty="0"/>
              <a:t>Last-in-first-out queue (LIFO Queue, Stack)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</a:rPr>
              <a:t>Priority queue</a:t>
            </a:r>
            <a:r>
              <a:rPr lang="en-US" sz="2400" dirty="0">
                <a:solidFill>
                  <a:srgbClr val="C00000"/>
                </a:solidFill>
              </a:rPr>
              <a:t>: each item associated with a priority,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US" sz="2400" dirty="0">
                <a:solidFill>
                  <a:srgbClr val="C00000"/>
                </a:solidFill>
              </a:rPr>
              <a:t> always deletes the item with max (or min) priority.</a:t>
            </a:r>
          </a:p>
        </p:txBody>
      </p:sp>
    </p:spTree>
    <p:extLst>
      <p:ext uri="{BB962C8B-B14F-4D97-AF65-F5344CB8AC3E}">
        <p14:creationId xmlns:p14="http://schemas.microsoft.com/office/powerpoint/2010/main" val="172948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/>
              <a:t>Priority Queue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3F955E-46B9-4FEA-B722-15168C7C5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Use binary heap to implement priority queue</a:t>
                </a:r>
              </a:p>
              <a:p>
                <a:pPr lvl="1"/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Add(item)</a:t>
                </a:r>
                <a:r>
                  <a:rPr lang="en-GB" sz="2000" dirty="0"/>
                  <a:t>: 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HeapInsert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(item)</a:t>
                </a:r>
              </a:p>
              <a:p>
                <a:pPr lvl="1"/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Remove()</a:t>
                </a:r>
                <a:r>
                  <a:rPr lang="en-GB" sz="2000" dirty="0"/>
                  <a:t>: 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HeapExtractMax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pPr lvl="1"/>
                <a:r>
                  <a:rPr lang="en-GB" sz="2000" dirty="0"/>
                  <a:t>Other operations: 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GetMax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  <a:r>
                  <a:rPr lang="en-GB" sz="2000" dirty="0"/>
                  <a:t>, 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UpdatePriority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en-GB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item,val</a:t>
                </a:r>
                <a:r>
                  <a:rPr lang="en-GB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pPr lvl="1"/>
                <a:r>
                  <a:rPr lang="en-GB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All these operations finish within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time</a:t>
                </a:r>
              </a:p>
              <a:p>
                <a:endParaRPr lang="en-GB" sz="2400" dirty="0">
                  <a:cs typeface="Courier New" panose="02070309020205020404" pitchFamily="49" charset="0"/>
                </a:endParaRPr>
              </a:p>
              <a:p>
                <a:r>
                  <a:rPr lang="en-GB" sz="2400" dirty="0">
                    <a:cs typeface="Courier New" panose="02070309020205020404" pitchFamily="49" charset="0"/>
                  </a:rPr>
                  <a:t>Applications of priority queues</a:t>
                </a:r>
              </a:p>
              <a:p>
                <a:pPr lvl="1"/>
                <a:r>
                  <a:rPr lang="en-US" sz="2000" dirty="0"/>
                  <a:t>Event simulation, scheduling, …</a:t>
                </a:r>
              </a:p>
              <a:p>
                <a:pPr lvl="1"/>
                <a:r>
                  <a:rPr lang="en-US" sz="2000" dirty="0"/>
                  <a:t>Used in more sophisticated algorithms (and we’ll see some of them)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03F955E-46B9-4FEA-B722-15168C7C5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515350" cy="4351338"/>
              </a:xfrm>
              <a:blipFill>
                <a:blip r:embed="rId2"/>
                <a:stretch>
                  <a:fillRect l="-93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27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0991936-C8B6-4A9C-A76A-5FCF447C815D}"/>
              </a:ext>
            </a:extLst>
          </p:cNvPr>
          <p:cNvSpPr/>
          <p:nvPr/>
        </p:nvSpPr>
        <p:spPr>
          <a:xfrm>
            <a:off x="713710" y="2062716"/>
            <a:ext cx="4086980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DC37F9-F08F-4495-82A3-D12DAF8943C9}"/>
              </a:ext>
            </a:extLst>
          </p:cNvPr>
          <p:cNvSpPr txBox="1"/>
          <p:nvPr/>
        </p:nvSpPr>
        <p:spPr>
          <a:xfrm>
            <a:off x="628650" y="3429000"/>
            <a:ext cx="4172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Take an array and make it a max-heap.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A182DFC-19CE-4AEA-9AC3-7B1807C315C0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714670" y="2328530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BD4C922D-8BE0-4951-9C36-5F402FF01DAB}"/>
              </a:ext>
            </a:extLst>
          </p:cNvPr>
          <p:cNvGrpSpPr/>
          <p:nvPr/>
        </p:nvGrpSpPr>
        <p:grpSpPr>
          <a:xfrm>
            <a:off x="5819330" y="4784165"/>
            <a:ext cx="2679408" cy="361509"/>
            <a:chOff x="5819330" y="4784165"/>
            <a:chExt cx="2679408" cy="361509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7DF4E80-0032-470E-AAB5-B0B438E65170}"/>
                </a:ext>
              </a:extLst>
            </p:cNvPr>
            <p:cNvSpPr/>
            <p:nvPr/>
          </p:nvSpPr>
          <p:spPr>
            <a:xfrm>
              <a:off x="5819330" y="478416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B76CE5B-7D10-487E-A15F-BA8AAE8303FF}"/>
                </a:ext>
              </a:extLst>
            </p:cNvPr>
            <p:cNvSpPr/>
            <p:nvPr/>
          </p:nvSpPr>
          <p:spPr>
            <a:xfrm>
              <a:off x="6265898" y="478416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A7EA857-76F9-4718-8903-1D7239A846C5}"/>
                </a:ext>
              </a:extLst>
            </p:cNvPr>
            <p:cNvSpPr/>
            <p:nvPr/>
          </p:nvSpPr>
          <p:spPr>
            <a:xfrm>
              <a:off x="6712466" y="478416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973FEF7-0BC5-43AD-88A0-54F1F0DD06B4}"/>
                </a:ext>
              </a:extLst>
            </p:cNvPr>
            <p:cNvSpPr/>
            <p:nvPr/>
          </p:nvSpPr>
          <p:spPr>
            <a:xfrm>
              <a:off x="7159034" y="478416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D6DF798-9D71-46E9-B17F-99F97C99CC79}"/>
                </a:ext>
              </a:extLst>
            </p:cNvPr>
            <p:cNvSpPr/>
            <p:nvPr/>
          </p:nvSpPr>
          <p:spPr>
            <a:xfrm>
              <a:off x="7605602" y="4784166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F65D1D1-98DD-4D25-A230-EE53C22699A7}"/>
                </a:ext>
              </a:extLst>
            </p:cNvPr>
            <p:cNvSpPr/>
            <p:nvPr/>
          </p:nvSpPr>
          <p:spPr>
            <a:xfrm>
              <a:off x="8052170" y="478416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CE02669E-58D1-4A46-8FAD-14030551AA45}"/>
              </a:ext>
            </a:extLst>
          </p:cNvPr>
          <p:cNvGrpSpPr/>
          <p:nvPr/>
        </p:nvGrpSpPr>
        <p:grpSpPr>
          <a:xfrm>
            <a:off x="5819330" y="4414283"/>
            <a:ext cx="2548825" cy="369332"/>
            <a:chOff x="5819330" y="4414283"/>
            <a:chExt cx="2548825" cy="369332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E047595-7F61-45FE-844B-FBDB0AA3C6D2}"/>
                </a:ext>
              </a:extLst>
            </p:cNvPr>
            <p:cNvSpPr txBox="1"/>
            <p:nvPr/>
          </p:nvSpPr>
          <p:spPr>
            <a:xfrm>
              <a:off x="5819330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1567B3A-9931-43D6-A27E-A9B1890DE03D}"/>
                </a:ext>
              </a:extLst>
            </p:cNvPr>
            <p:cNvSpPr txBox="1"/>
            <p:nvPr/>
          </p:nvSpPr>
          <p:spPr>
            <a:xfrm>
              <a:off x="6265898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97CD346-3D9C-42BB-BD29-DBA186803396}"/>
                </a:ext>
              </a:extLst>
            </p:cNvPr>
            <p:cNvSpPr txBox="1"/>
            <p:nvPr/>
          </p:nvSpPr>
          <p:spPr>
            <a:xfrm>
              <a:off x="6705161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8199146-73EC-4560-8C31-E9C28B6EF97C}"/>
                </a:ext>
              </a:extLst>
            </p:cNvPr>
            <p:cNvSpPr txBox="1"/>
            <p:nvPr/>
          </p:nvSpPr>
          <p:spPr>
            <a:xfrm>
              <a:off x="7151729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743E42B-3E8D-4BDC-83A8-FEB0FDE29E46}"/>
                </a:ext>
              </a:extLst>
            </p:cNvPr>
            <p:cNvSpPr txBox="1"/>
            <p:nvPr/>
          </p:nvSpPr>
          <p:spPr>
            <a:xfrm>
              <a:off x="7599063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008DD2A-EEC7-4E31-8B84-66550A3C1CA3}"/>
                </a:ext>
              </a:extLst>
            </p:cNvPr>
            <p:cNvSpPr txBox="1"/>
            <p:nvPr/>
          </p:nvSpPr>
          <p:spPr>
            <a:xfrm>
              <a:off x="8045631" y="441428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2D61F49-D074-46E1-9E5F-2795FAFD556E}"/>
              </a:ext>
            </a:extLst>
          </p:cNvPr>
          <p:cNvGrpSpPr/>
          <p:nvPr/>
        </p:nvGrpSpPr>
        <p:grpSpPr>
          <a:xfrm>
            <a:off x="5496806" y="1690689"/>
            <a:ext cx="3018544" cy="1864980"/>
            <a:chOff x="5496806" y="1690689"/>
            <a:chExt cx="3018544" cy="1864980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23EF122-5413-45D6-9040-F9A90FA688D2}"/>
                </a:ext>
              </a:extLst>
            </p:cNvPr>
            <p:cNvSpPr/>
            <p:nvPr/>
          </p:nvSpPr>
          <p:spPr>
            <a:xfrm>
              <a:off x="7168559" y="187926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822A82D-DEFD-4628-BBF5-9C8172023611}"/>
                </a:ext>
              </a:extLst>
            </p:cNvPr>
            <p:cNvSpPr/>
            <p:nvPr/>
          </p:nvSpPr>
          <p:spPr>
            <a:xfrm>
              <a:off x="6275423" y="251751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949CC3DD-C607-4FEE-841D-117F1FBA2729}"/>
                </a:ext>
              </a:extLst>
            </p:cNvPr>
            <p:cNvSpPr/>
            <p:nvPr/>
          </p:nvSpPr>
          <p:spPr>
            <a:xfrm>
              <a:off x="5821768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A801220-B434-4868-B40A-56FDF6D04CD6}"/>
                </a:ext>
              </a:extLst>
            </p:cNvPr>
            <p:cNvSpPr/>
            <p:nvPr/>
          </p:nvSpPr>
          <p:spPr>
            <a:xfrm>
              <a:off x="6721991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D817F748-7FD2-4CD3-A087-F1A2814FC53E}"/>
                </a:ext>
              </a:extLst>
            </p:cNvPr>
            <p:cNvSpPr/>
            <p:nvPr/>
          </p:nvSpPr>
          <p:spPr>
            <a:xfrm>
              <a:off x="8068782" y="251751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6F68AE22-7FFA-4F66-9C54-9012A2617C74}"/>
                </a:ext>
              </a:extLst>
            </p:cNvPr>
            <p:cNvSpPr/>
            <p:nvPr/>
          </p:nvSpPr>
          <p:spPr>
            <a:xfrm>
              <a:off x="7615127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F481526B-A7DB-445E-BFCB-DDD7CEC64A19}"/>
                </a:ext>
              </a:extLst>
            </p:cNvPr>
            <p:cNvCxnSpPr>
              <a:cxnSpLocks/>
              <a:stCxn id="65" idx="2"/>
              <a:endCxn id="66" idx="0"/>
            </p:cNvCxnSpPr>
            <p:nvPr/>
          </p:nvCxnSpPr>
          <p:spPr>
            <a:xfrm flipH="1">
              <a:off x="6498707" y="2240775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2459A91E-DC46-4832-B4CC-F85F4DC586E5}"/>
                </a:ext>
              </a:extLst>
            </p:cNvPr>
            <p:cNvCxnSpPr>
              <a:cxnSpLocks/>
              <a:stCxn id="65" idx="2"/>
              <a:endCxn id="69" idx="0"/>
            </p:cNvCxnSpPr>
            <p:nvPr/>
          </p:nvCxnSpPr>
          <p:spPr>
            <a:xfrm>
              <a:off x="7391843" y="2240775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1FC4400-42F3-48AD-B38E-8CA30172FE92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 flipH="1">
              <a:off x="6045052" y="2879025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C85893B5-AF78-4779-8F26-38BAA0C2AB59}"/>
                </a:ext>
              </a:extLst>
            </p:cNvPr>
            <p:cNvCxnSpPr>
              <a:cxnSpLocks/>
              <a:stCxn id="68" idx="0"/>
              <a:endCxn id="66" idx="2"/>
            </p:cNvCxnSpPr>
            <p:nvPr/>
          </p:nvCxnSpPr>
          <p:spPr>
            <a:xfrm flipH="1" flipV="1">
              <a:off x="6498707" y="2879025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9C5963E7-7668-48C0-88DE-0FE4CD5EEE3D}"/>
                </a:ext>
              </a:extLst>
            </p:cNvPr>
            <p:cNvCxnSpPr>
              <a:cxnSpLocks/>
              <a:stCxn id="69" idx="2"/>
              <a:endCxn id="70" idx="0"/>
            </p:cNvCxnSpPr>
            <p:nvPr/>
          </p:nvCxnSpPr>
          <p:spPr>
            <a:xfrm flipH="1">
              <a:off x="7838411" y="2879025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9BA7E3E-EEDA-46C2-9439-92CF98FA0541}"/>
                </a:ext>
              </a:extLst>
            </p:cNvPr>
            <p:cNvSpPr txBox="1"/>
            <p:nvPr/>
          </p:nvSpPr>
          <p:spPr>
            <a:xfrm>
              <a:off x="6846035" y="169068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A0DDC3BF-6474-4AE2-A47A-0904637C0998}"/>
                </a:ext>
              </a:extLst>
            </p:cNvPr>
            <p:cNvSpPr txBox="1"/>
            <p:nvPr/>
          </p:nvSpPr>
          <p:spPr>
            <a:xfrm>
              <a:off x="5957550" y="23336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A02EE9C4-B3A0-47FD-9211-FD7F78498396}"/>
                </a:ext>
              </a:extLst>
            </p:cNvPr>
            <p:cNvSpPr txBox="1"/>
            <p:nvPr/>
          </p:nvSpPr>
          <p:spPr>
            <a:xfrm>
              <a:off x="7746258" y="23336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0671FF84-2957-458E-8670-B1E9588710D1}"/>
                </a:ext>
              </a:extLst>
            </p:cNvPr>
            <p:cNvSpPr txBox="1"/>
            <p:nvPr/>
          </p:nvSpPr>
          <p:spPr>
            <a:xfrm>
              <a:off x="5496806" y="300530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69EF5F94-0310-43B8-BC67-BAE053B26F0A}"/>
                </a:ext>
              </a:extLst>
            </p:cNvPr>
            <p:cNvSpPr txBox="1"/>
            <p:nvPr/>
          </p:nvSpPr>
          <p:spPr>
            <a:xfrm>
              <a:off x="6399467" y="30009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146C16C2-1445-4095-85FB-1EBECECFB4CC}"/>
                </a:ext>
              </a:extLst>
            </p:cNvPr>
            <p:cNvSpPr txBox="1"/>
            <p:nvPr/>
          </p:nvSpPr>
          <p:spPr>
            <a:xfrm>
              <a:off x="7292603" y="300041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56BAAD2C-6B34-4CE5-834D-F577F0F70A5E}"/>
              </a:ext>
            </a:extLst>
          </p:cNvPr>
          <p:cNvGrpSpPr/>
          <p:nvPr/>
        </p:nvGrpSpPr>
        <p:grpSpPr>
          <a:xfrm>
            <a:off x="5819330" y="4012883"/>
            <a:ext cx="2679408" cy="361509"/>
            <a:chOff x="5819330" y="4012883"/>
            <a:chExt cx="2679408" cy="361509"/>
          </a:xfrm>
        </p:grpSpPr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A915AFD-89E7-4DA3-B8E9-AA19E79B0513}"/>
                </a:ext>
              </a:extLst>
            </p:cNvPr>
            <p:cNvSpPr/>
            <p:nvPr/>
          </p:nvSpPr>
          <p:spPr>
            <a:xfrm>
              <a:off x="5819330" y="401288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A38EA49F-7B22-43A2-B52B-DEA0F6FDB354}"/>
                </a:ext>
              </a:extLst>
            </p:cNvPr>
            <p:cNvSpPr/>
            <p:nvPr/>
          </p:nvSpPr>
          <p:spPr>
            <a:xfrm>
              <a:off x="6265898" y="401288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D06F8EC2-4F72-4873-B093-1148563BDE39}"/>
                </a:ext>
              </a:extLst>
            </p:cNvPr>
            <p:cNvSpPr/>
            <p:nvPr/>
          </p:nvSpPr>
          <p:spPr>
            <a:xfrm>
              <a:off x="6712466" y="401288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F9C49D59-A373-4930-973E-0640BDDB7F8D}"/>
                </a:ext>
              </a:extLst>
            </p:cNvPr>
            <p:cNvSpPr/>
            <p:nvPr/>
          </p:nvSpPr>
          <p:spPr>
            <a:xfrm>
              <a:off x="7159034" y="401288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0064CB14-EB3C-4D28-8D66-A985FCA42CAA}"/>
                </a:ext>
              </a:extLst>
            </p:cNvPr>
            <p:cNvSpPr/>
            <p:nvPr/>
          </p:nvSpPr>
          <p:spPr>
            <a:xfrm>
              <a:off x="7605602" y="401288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DA27CAA6-ADEE-47DD-AF78-C6AD2B8120D9}"/>
                </a:ext>
              </a:extLst>
            </p:cNvPr>
            <p:cNvSpPr/>
            <p:nvPr/>
          </p:nvSpPr>
          <p:spPr>
            <a:xfrm>
              <a:off x="8052170" y="401288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6854044-656D-4189-9815-498F6F664813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6854044-656D-4189-9815-498F6F664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2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58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12" grpId="0" animBg="1"/>
      <p:bldP spid="13" grpId="0"/>
      <p:bldP spid="9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89189C-15D8-43F1-9497-4AA792BB2C60}"/>
              </a:ext>
            </a:extLst>
          </p:cNvPr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A049668-DFD8-40A4-B3C1-545972AEABF6}"/>
              </a:ext>
            </a:extLst>
          </p:cNvPr>
          <p:cNvSpPr/>
          <p:nvPr/>
        </p:nvSpPr>
        <p:spPr>
          <a:xfrm>
            <a:off x="5821768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2BF4BBB-3AD5-4818-A45E-377A66841AC9}"/>
              </a:ext>
            </a:extLst>
          </p:cNvPr>
          <p:cNvSpPr/>
          <p:nvPr/>
        </p:nvSpPr>
        <p:spPr>
          <a:xfrm>
            <a:off x="6721991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AE02B4-F770-4057-BD70-B65E4C757875}"/>
              </a:ext>
            </a:extLst>
          </p:cNvPr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859022-7AF9-449E-A026-48AA7A3A0F2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8BDD119-8CA3-4204-AE65-A147753A8BD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CF22E9A-164F-42F4-83C4-3AF231E93A2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6045052" y="2879025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E8E93E3-64AC-444E-961F-24CB8CC48F89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flipH="1" flipV="1">
            <a:off x="6498707" y="2879025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DBF85B-6992-4024-A6C2-1D6C61443EE5}"/>
              </a:ext>
            </a:extLst>
          </p:cNvPr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D26598-6FE6-4EDE-9374-8EC931D8BB07}"/>
              </a:ext>
            </a:extLst>
          </p:cNvPr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2D1B107-4620-48B8-BA15-30EDE0A35B40}"/>
              </a:ext>
            </a:extLst>
          </p:cNvPr>
          <p:cNvSpPr txBox="1"/>
          <p:nvPr/>
        </p:nvSpPr>
        <p:spPr>
          <a:xfrm>
            <a:off x="5496806" y="30053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9DE4678-1AFA-4780-8D75-24AD5540CEDC}"/>
              </a:ext>
            </a:extLst>
          </p:cNvPr>
          <p:cNvSpPr txBox="1"/>
          <p:nvPr/>
        </p:nvSpPr>
        <p:spPr>
          <a:xfrm>
            <a:off x="6399467" y="30009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16C52EB-4EAD-464F-B8DC-06A168A8EDE0}"/>
              </a:ext>
            </a:extLst>
          </p:cNvPr>
          <p:cNvGrpSpPr/>
          <p:nvPr/>
        </p:nvGrpSpPr>
        <p:grpSpPr>
          <a:xfrm>
            <a:off x="7292603" y="2879025"/>
            <a:ext cx="999463" cy="676644"/>
            <a:chOff x="7292603" y="2879025"/>
            <a:chExt cx="999463" cy="676644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0E87DFC-8433-4C87-86B6-411FC8EE992F}"/>
                </a:ext>
              </a:extLst>
            </p:cNvPr>
            <p:cNvSpPr/>
            <p:nvPr/>
          </p:nvSpPr>
          <p:spPr>
            <a:xfrm>
              <a:off x="7615127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91237C3-4D95-4D75-8E79-3573627D3398}"/>
                </a:ext>
              </a:extLst>
            </p:cNvPr>
            <p:cNvCxnSpPr>
              <a:cxnSpLocks/>
              <a:stCxn id="39" idx="2"/>
              <a:endCxn id="40" idx="0"/>
            </p:cNvCxnSpPr>
            <p:nvPr/>
          </p:nvCxnSpPr>
          <p:spPr>
            <a:xfrm flipH="1">
              <a:off x="7838411" y="2879025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C5E215C-167D-45F4-9743-9DA3BEE29562}"/>
                </a:ext>
              </a:extLst>
            </p:cNvPr>
            <p:cNvSpPr txBox="1"/>
            <p:nvPr/>
          </p:nvSpPr>
          <p:spPr>
            <a:xfrm>
              <a:off x="7292603" y="300041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A25F0CB-280D-4CE4-B749-7AED2BED356A}"/>
              </a:ext>
            </a:extLst>
          </p:cNvPr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11356D2-3D43-4635-8EA6-5AA1139666D7}"/>
              </a:ext>
            </a:extLst>
          </p:cNvPr>
          <p:cNvSpPr/>
          <p:nvPr/>
        </p:nvSpPr>
        <p:spPr>
          <a:xfrm>
            <a:off x="7168559" y="187899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F062DD1-1508-419E-A690-B6C43FD023B5}"/>
              </a:ext>
            </a:extLst>
          </p:cNvPr>
          <p:cNvSpPr/>
          <p:nvPr/>
        </p:nvSpPr>
        <p:spPr>
          <a:xfrm>
            <a:off x="5812025" y="478361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2DDF30F-89DA-48C3-AFDF-C4D495F5063F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2DDF30F-89DA-48C3-AFDF-C4D495F50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C9A2920-B582-40BB-9150-C5B57148526C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5C9A2920-B582-40BB-9150-C5B571485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82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89189C-15D8-43F1-9497-4AA792BB2C60}"/>
              </a:ext>
            </a:extLst>
          </p:cNvPr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A049668-DFD8-40A4-B3C1-545972AEABF6}"/>
              </a:ext>
            </a:extLst>
          </p:cNvPr>
          <p:cNvSpPr/>
          <p:nvPr/>
        </p:nvSpPr>
        <p:spPr>
          <a:xfrm>
            <a:off x="5821768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2BF4BBB-3AD5-4818-A45E-377A66841AC9}"/>
              </a:ext>
            </a:extLst>
          </p:cNvPr>
          <p:cNvSpPr/>
          <p:nvPr/>
        </p:nvSpPr>
        <p:spPr>
          <a:xfrm>
            <a:off x="6721991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AE02B4-F770-4057-BD70-B65E4C757875}"/>
              </a:ext>
            </a:extLst>
          </p:cNvPr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859022-7AF9-449E-A026-48AA7A3A0F2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8BDD119-8CA3-4204-AE65-A147753A8BD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CF22E9A-164F-42F4-83C4-3AF231E93A2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6045052" y="2879025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E8E93E3-64AC-444E-961F-24CB8CC48F89}"/>
              </a:ext>
            </a:extLst>
          </p:cNvPr>
          <p:cNvCxnSpPr>
            <a:cxnSpLocks/>
            <a:stCxn id="36" idx="0"/>
            <a:endCxn id="34" idx="2"/>
          </p:cNvCxnSpPr>
          <p:nvPr/>
        </p:nvCxnSpPr>
        <p:spPr>
          <a:xfrm flipH="1" flipV="1">
            <a:off x="6498707" y="2879025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DBF85B-6992-4024-A6C2-1D6C61443EE5}"/>
              </a:ext>
            </a:extLst>
          </p:cNvPr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D26598-6FE6-4EDE-9374-8EC931D8BB07}"/>
              </a:ext>
            </a:extLst>
          </p:cNvPr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2D1B107-4620-48B8-BA15-30EDE0A35B40}"/>
              </a:ext>
            </a:extLst>
          </p:cNvPr>
          <p:cNvSpPr txBox="1"/>
          <p:nvPr/>
        </p:nvSpPr>
        <p:spPr>
          <a:xfrm>
            <a:off x="5496806" y="30053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29DE4678-1AFA-4780-8D75-24AD5540CEDC}"/>
              </a:ext>
            </a:extLst>
          </p:cNvPr>
          <p:cNvSpPr txBox="1"/>
          <p:nvPr/>
        </p:nvSpPr>
        <p:spPr>
          <a:xfrm>
            <a:off x="6399467" y="300091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A25F0CB-280D-4CE4-B749-7AED2BED356A}"/>
              </a:ext>
            </a:extLst>
          </p:cNvPr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DC66836-FBB4-4F9F-9643-D135C490072F}"/>
              </a:ext>
            </a:extLst>
          </p:cNvPr>
          <p:cNvSpPr/>
          <p:nvPr/>
        </p:nvSpPr>
        <p:spPr>
          <a:xfrm>
            <a:off x="8048408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BB07D11-6227-445A-BB83-962BD35F8C8D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EBB07D11-6227-445A-BB83-962BD35F8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471846B0-C0F1-421B-A55C-03E4FEAD714B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471846B0-C0F1-421B-A55C-03E4FEAD7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512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89189C-15D8-43F1-9497-4AA792BB2C60}"/>
              </a:ext>
            </a:extLst>
          </p:cNvPr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A049668-DFD8-40A4-B3C1-545972AEABF6}"/>
              </a:ext>
            </a:extLst>
          </p:cNvPr>
          <p:cNvSpPr/>
          <p:nvPr/>
        </p:nvSpPr>
        <p:spPr>
          <a:xfrm>
            <a:off x="5821768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AE02B4-F770-4057-BD70-B65E4C757875}"/>
              </a:ext>
            </a:extLst>
          </p:cNvPr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859022-7AF9-449E-A026-48AA7A3A0F2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8BDD119-8CA3-4204-AE65-A147753A8BD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CF22E9A-164F-42F4-83C4-3AF231E93A2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6045052" y="2879025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DBF85B-6992-4024-A6C2-1D6C61443EE5}"/>
              </a:ext>
            </a:extLst>
          </p:cNvPr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D26598-6FE6-4EDE-9374-8EC931D8BB07}"/>
              </a:ext>
            </a:extLst>
          </p:cNvPr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2D1B107-4620-48B8-BA15-30EDE0A35B40}"/>
              </a:ext>
            </a:extLst>
          </p:cNvPr>
          <p:cNvSpPr txBox="1"/>
          <p:nvPr/>
        </p:nvSpPr>
        <p:spPr>
          <a:xfrm>
            <a:off x="5496806" y="30053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5BD794D-3CBA-4A58-865B-2CA539DFCADB}"/>
              </a:ext>
            </a:extLst>
          </p:cNvPr>
          <p:cNvGrpSpPr/>
          <p:nvPr/>
        </p:nvGrpSpPr>
        <p:grpSpPr>
          <a:xfrm>
            <a:off x="6399467" y="2879025"/>
            <a:ext cx="769092" cy="676644"/>
            <a:chOff x="6399467" y="2879025"/>
            <a:chExt cx="769092" cy="676644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D2BF4BBB-3AD5-4818-A45E-377A66841AC9}"/>
                </a:ext>
              </a:extLst>
            </p:cNvPr>
            <p:cNvSpPr/>
            <p:nvPr/>
          </p:nvSpPr>
          <p:spPr>
            <a:xfrm>
              <a:off x="6721991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3E8E93E3-64AC-444E-961F-24CB8CC48F89}"/>
                </a:ext>
              </a:extLst>
            </p:cNvPr>
            <p:cNvCxnSpPr>
              <a:cxnSpLocks/>
              <a:stCxn id="36" idx="0"/>
              <a:endCxn id="34" idx="2"/>
            </p:cNvCxnSpPr>
            <p:nvPr/>
          </p:nvCxnSpPr>
          <p:spPr>
            <a:xfrm flipH="1" flipV="1">
              <a:off x="6498707" y="2879025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29DE4678-1AFA-4780-8D75-24AD5540CEDC}"/>
                </a:ext>
              </a:extLst>
            </p:cNvPr>
            <p:cNvSpPr txBox="1"/>
            <p:nvPr/>
          </p:nvSpPr>
          <p:spPr>
            <a:xfrm>
              <a:off x="6399467" y="30009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A25F0CB-280D-4CE4-B749-7AED2BED356A}"/>
              </a:ext>
            </a:extLst>
          </p:cNvPr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D266E81-5396-4CAB-8551-61081A3E7E41}"/>
              </a:ext>
            </a:extLst>
          </p:cNvPr>
          <p:cNvSpPr/>
          <p:nvPr/>
        </p:nvSpPr>
        <p:spPr>
          <a:xfrm>
            <a:off x="7168559" y="187899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6AF674-0017-4D2C-A1A7-8FDDBD1CED31}"/>
              </a:ext>
            </a:extLst>
          </p:cNvPr>
          <p:cNvSpPr/>
          <p:nvPr/>
        </p:nvSpPr>
        <p:spPr>
          <a:xfrm>
            <a:off x="5812025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DA9A280-846B-4037-BBA3-DCED8036C6CD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DA9A280-846B-4037-BBA3-DCED8036C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980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DFC9F0C-CBC9-461E-BD41-E50E0E760350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DFC9F0C-CBC9-461E-BD41-E50E0E760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73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B22EF-805D-465A-9826-752DC5723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“Heap” as a data structure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852C6-47B7-4438-B0AB-5D8D4E5F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In dictionary: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In computer science, a </a:t>
            </a:r>
            <a:r>
              <a:rPr lang="en-GB" sz="2400" i="1" dirty="0"/>
              <a:t>heap</a:t>
            </a:r>
            <a:r>
              <a:rPr lang="en-GB" sz="2400" dirty="0"/>
              <a:t> is a data structure that is used to represent a collection of “</a:t>
            </a:r>
            <a:r>
              <a:rPr lang="en-GB" sz="2400" i="1" dirty="0"/>
              <a:t>somewhat organized</a:t>
            </a:r>
            <a:r>
              <a:rPr lang="en-GB" sz="2400" dirty="0"/>
              <a:t>” items.</a:t>
            </a:r>
          </a:p>
          <a:p>
            <a:pPr lvl="1"/>
            <a:r>
              <a:rPr lang="en-GB" sz="2000" dirty="0"/>
              <a:t>In fact, the word has other meanings in computer science…</a:t>
            </a:r>
            <a:endParaRPr 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9F673F-AF3E-497B-A287-3AD601CB4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51"/>
          <a:stretch/>
        </p:blipFill>
        <p:spPr>
          <a:xfrm>
            <a:off x="927691" y="2215449"/>
            <a:ext cx="2971800" cy="95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9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89189C-15D8-43F1-9497-4AA792BB2C60}"/>
              </a:ext>
            </a:extLst>
          </p:cNvPr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A049668-DFD8-40A4-B3C1-545972AEABF6}"/>
              </a:ext>
            </a:extLst>
          </p:cNvPr>
          <p:cNvSpPr/>
          <p:nvPr/>
        </p:nvSpPr>
        <p:spPr>
          <a:xfrm>
            <a:off x="5821768" y="319416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AE02B4-F770-4057-BD70-B65E4C757875}"/>
              </a:ext>
            </a:extLst>
          </p:cNvPr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859022-7AF9-449E-A026-48AA7A3A0F2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8BDD119-8CA3-4204-AE65-A147753A8BD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CF22E9A-164F-42F4-83C4-3AF231E93A2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6045052" y="2879025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DBF85B-6992-4024-A6C2-1D6C61443EE5}"/>
              </a:ext>
            </a:extLst>
          </p:cNvPr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D26598-6FE6-4EDE-9374-8EC931D8BB07}"/>
              </a:ext>
            </a:extLst>
          </p:cNvPr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2D1B107-4620-48B8-BA15-30EDE0A35B40}"/>
              </a:ext>
            </a:extLst>
          </p:cNvPr>
          <p:cNvSpPr txBox="1"/>
          <p:nvPr/>
        </p:nvSpPr>
        <p:spPr>
          <a:xfrm>
            <a:off x="5496806" y="30053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EA25F0CB-280D-4CE4-B749-7AED2BED356A}"/>
              </a:ext>
            </a:extLst>
          </p:cNvPr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C0BF44B-62DD-4E90-85B3-45E2D6028BBC}"/>
              </a:ext>
            </a:extLst>
          </p:cNvPr>
          <p:cNvSpPr/>
          <p:nvPr/>
        </p:nvSpPr>
        <p:spPr>
          <a:xfrm>
            <a:off x="7598297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74F4874-1692-4D22-96F0-05AB209AF6C5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74F4874-1692-4D22-96F0-05AB209AF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980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B6F6982-F473-4E8A-904E-1E9DD979E6A7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B6F6982-F473-4E8A-904E-1E9DD979E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0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89189C-15D8-43F1-9497-4AA792BB2C60}"/>
              </a:ext>
            </a:extLst>
          </p:cNvPr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AE02B4-F770-4057-BD70-B65E4C757875}"/>
              </a:ext>
            </a:extLst>
          </p:cNvPr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859022-7AF9-449E-A026-48AA7A3A0F2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8BDD119-8CA3-4204-AE65-A147753A8BD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DBF85B-6992-4024-A6C2-1D6C61443EE5}"/>
              </a:ext>
            </a:extLst>
          </p:cNvPr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D26598-6FE6-4EDE-9374-8EC931D8BB07}"/>
              </a:ext>
            </a:extLst>
          </p:cNvPr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1B6DBB9-2C6A-4A94-BAF5-6C9B4D9910D0}"/>
              </a:ext>
            </a:extLst>
          </p:cNvPr>
          <p:cNvGrpSpPr/>
          <p:nvPr/>
        </p:nvGrpSpPr>
        <p:grpSpPr>
          <a:xfrm>
            <a:off x="5496806" y="2879025"/>
            <a:ext cx="1001901" cy="676644"/>
            <a:chOff x="5496806" y="2879025"/>
            <a:chExt cx="1001901" cy="676644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A049668-DFD8-40A4-B3C1-545972AEABF6}"/>
                </a:ext>
              </a:extLst>
            </p:cNvPr>
            <p:cNvSpPr/>
            <p:nvPr/>
          </p:nvSpPr>
          <p:spPr>
            <a:xfrm>
              <a:off x="5821768" y="319416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2CF22E9A-164F-42F4-83C4-3AF231E93A21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 flipH="1">
              <a:off x="6045052" y="2879025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2D1B107-4620-48B8-BA15-30EDE0A35B40}"/>
                </a:ext>
              </a:extLst>
            </p:cNvPr>
            <p:cNvSpPr txBox="1"/>
            <p:nvPr/>
          </p:nvSpPr>
          <p:spPr>
            <a:xfrm>
              <a:off x="5496806" y="300530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FFE5D44-7599-4E08-821C-10FB759E6A2D}"/>
              </a:ext>
            </a:extLst>
          </p:cNvPr>
          <p:cNvSpPr/>
          <p:nvPr/>
        </p:nvSpPr>
        <p:spPr>
          <a:xfrm>
            <a:off x="5819330" y="5461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93079B4-900E-4E38-AED9-8A9659241955}"/>
              </a:ext>
            </a:extLst>
          </p:cNvPr>
          <p:cNvSpPr/>
          <p:nvPr/>
        </p:nvSpPr>
        <p:spPr>
          <a:xfrm>
            <a:off x="7168559" y="187899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F80F9DC-EB4D-4921-94EB-BFB5E8DCCF20}"/>
              </a:ext>
            </a:extLst>
          </p:cNvPr>
          <p:cNvSpPr/>
          <p:nvPr/>
        </p:nvSpPr>
        <p:spPr>
          <a:xfrm>
            <a:off x="5814455" y="478710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0AD8D6C-6A68-4E01-8046-1478F1368269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D0AD8D6C-6A68-4E01-8046-1478F1368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3BF7BF-84D7-4715-B06A-1383342655BE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373BF7BF-84D7-4715-B06A-138334265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840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89189C-15D8-43F1-9497-4AA792BB2C60}"/>
              </a:ext>
            </a:extLst>
          </p:cNvPr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DAE02B4-F770-4057-BD70-B65E4C757875}"/>
              </a:ext>
            </a:extLst>
          </p:cNvPr>
          <p:cNvSpPr/>
          <p:nvPr/>
        </p:nvSpPr>
        <p:spPr>
          <a:xfrm>
            <a:off x="8068782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859022-7AF9-449E-A026-48AA7A3A0F2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8BDD119-8CA3-4204-AE65-A147753A8BD6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>
          <a:xfrm>
            <a:off x="7391843" y="2240775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DBF85B-6992-4024-A6C2-1D6C61443EE5}"/>
              </a:ext>
            </a:extLst>
          </p:cNvPr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ED26598-6FE6-4EDE-9374-8EC931D8BB07}"/>
              </a:ext>
            </a:extLst>
          </p:cNvPr>
          <p:cNvSpPr txBox="1"/>
          <p:nvPr/>
        </p:nvSpPr>
        <p:spPr>
          <a:xfrm>
            <a:off x="7746258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FFE5D44-7599-4E08-821C-10FB759E6A2D}"/>
              </a:ext>
            </a:extLst>
          </p:cNvPr>
          <p:cNvSpPr/>
          <p:nvPr/>
        </p:nvSpPr>
        <p:spPr>
          <a:xfrm>
            <a:off x="5819330" y="5461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DD3ADA9-B641-4A5C-B656-5427F4738D4C}"/>
              </a:ext>
            </a:extLst>
          </p:cNvPr>
          <p:cNvSpPr/>
          <p:nvPr/>
        </p:nvSpPr>
        <p:spPr>
          <a:xfrm>
            <a:off x="7151729" y="478361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443831D-8DD8-4377-BAF5-38E590ADE83D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443831D-8DD8-4377-BAF5-38E590ADE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6A60B69-DCDA-420B-98DA-D970DA3DB602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E6A60B69-DCDA-420B-98DA-D970DA3DB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2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D89189C-15D8-43F1-9497-4AA792BB2C60}"/>
              </a:ext>
            </a:extLst>
          </p:cNvPr>
          <p:cNvSpPr/>
          <p:nvPr/>
        </p:nvSpPr>
        <p:spPr>
          <a:xfrm>
            <a:off x="6275423" y="251751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9D859022-7AF9-449E-A026-48AA7A3A0F2D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6498707" y="2240775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02DBF85B-6992-4024-A6C2-1D6C61443EE5}"/>
              </a:ext>
            </a:extLst>
          </p:cNvPr>
          <p:cNvSpPr txBox="1"/>
          <p:nvPr/>
        </p:nvSpPr>
        <p:spPr>
          <a:xfrm>
            <a:off x="5957550" y="23336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07C5A92-E687-425F-A3C7-B8D0D9BE12EA}"/>
              </a:ext>
            </a:extLst>
          </p:cNvPr>
          <p:cNvGrpSpPr/>
          <p:nvPr/>
        </p:nvGrpSpPr>
        <p:grpSpPr>
          <a:xfrm>
            <a:off x="7391843" y="2240775"/>
            <a:ext cx="1123507" cy="638250"/>
            <a:chOff x="7391843" y="2240775"/>
            <a:chExt cx="1123507" cy="638250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DAE02B4-F770-4057-BD70-B65E4C757875}"/>
                </a:ext>
              </a:extLst>
            </p:cNvPr>
            <p:cNvSpPr/>
            <p:nvPr/>
          </p:nvSpPr>
          <p:spPr>
            <a:xfrm>
              <a:off x="8068782" y="251751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F8BDD119-8CA3-4204-AE65-A147753A8BD6}"/>
                </a:ext>
              </a:extLst>
            </p:cNvPr>
            <p:cNvCxnSpPr>
              <a:cxnSpLocks/>
              <a:stCxn id="33" idx="2"/>
              <a:endCxn id="39" idx="0"/>
            </p:cNvCxnSpPr>
            <p:nvPr/>
          </p:nvCxnSpPr>
          <p:spPr>
            <a:xfrm>
              <a:off x="7391843" y="2240775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ED26598-6FE6-4EDE-9374-8EC931D8BB07}"/>
                </a:ext>
              </a:extLst>
            </p:cNvPr>
            <p:cNvSpPr txBox="1"/>
            <p:nvPr/>
          </p:nvSpPr>
          <p:spPr>
            <a:xfrm>
              <a:off x="7746258" y="23336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FFE5D44-7599-4E08-821C-10FB759E6A2D}"/>
              </a:ext>
            </a:extLst>
          </p:cNvPr>
          <p:cNvSpPr/>
          <p:nvPr/>
        </p:nvSpPr>
        <p:spPr>
          <a:xfrm>
            <a:off x="5819330" y="5461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31568D4-0F7D-4B69-8431-86E038717DCF}"/>
              </a:ext>
            </a:extLst>
          </p:cNvPr>
          <p:cNvSpPr/>
          <p:nvPr/>
        </p:nvSpPr>
        <p:spPr>
          <a:xfrm>
            <a:off x="7168559" y="188699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F1927B5-3802-4477-8DA6-E5FF50FA4CD9}"/>
              </a:ext>
            </a:extLst>
          </p:cNvPr>
          <p:cNvSpPr/>
          <p:nvPr/>
        </p:nvSpPr>
        <p:spPr>
          <a:xfrm>
            <a:off x="5818564" y="478729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54F8439-9B9B-4F02-8421-4A90C66C3A99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54F8439-9B9B-4F02-8421-4A90C66C3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A94F5B8A-1F15-429F-87FB-D2078F2FD8C9}"/>
              </a:ext>
            </a:extLst>
          </p:cNvPr>
          <p:cNvSpPr/>
          <p:nvPr/>
        </p:nvSpPr>
        <p:spPr>
          <a:xfrm>
            <a:off x="6705161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2CE6524-3006-4B75-A23A-090E0E223E89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12CE6524-3006-4B75-A23A-090E0E223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69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0" grpId="0" animBg="1"/>
      <p:bldP spid="31" grpId="0" animBg="1"/>
      <p:bldP spid="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2DC899B-4E2F-4A73-A398-F5392FC856EC}"/>
              </a:ext>
            </a:extLst>
          </p:cNvPr>
          <p:cNvSpPr/>
          <p:nvPr/>
        </p:nvSpPr>
        <p:spPr>
          <a:xfrm>
            <a:off x="2276031" y="2567650"/>
            <a:ext cx="2965817" cy="265814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50B2510-BD9B-44E9-BFA2-1CA071DFF096}"/>
              </a:ext>
            </a:extLst>
          </p:cNvPr>
          <p:cNvSpPr txBox="1"/>
          <p:nvPr/>
        </p:nvSpPr>
        <p:spPr>
          <a:xfrm>
            <a:off x="489985" y="3933934"/>
            <a:ext cx="40820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1. Keep a copy of the root item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2. Remove last item and put it to root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3. Maintain heap property</a:t>
            </a:r>
          </a:p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4. Return the copy of the root item</a:t>
            </a:r>
            <a:endParaRPr lang="en-US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7B4D813-467A-4281-9F14-9B65E80EA8C2}"/>
              </a:ext>
            </a:extLst>
          </p:cNvPr>
          <p:cNvCxnSpPr>
            <a:cxnSpLocks/>
          </p:cNvCxnSpPr>
          <p:nvPr/>
        </p:nvCxnSpPr>
        <p:spPr>
          <a:xfrm flipV="1">
            <a:off x="3838353" y="2833464"/>
            <a:ext cx="0" cy="110047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197E1C5D-66B0-465D-AB01-5E86F40F8D47}"/>
              </a:ext>
            </a:extLst>
          </p:cNvPr>
          <p:cNvSpPr/>
          <p:nvPr/>
        </p:nvSpPr>
        <p:spPr>
          <a:xfrm>
            <a:off x="7168559" y="1879268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4CD0F7F4-0893-4682-BA8A-1A82A3CC4E3D}"/>
              </a:ext>
            </a:extLst>
          </p:cNvPr>
          <p:cNvSpPr txBox="1"/>
          <p:nvPr/>
        </p:nvSpPr>
        <p:spPr>
          <a:xfrm>
            <a:off x="6846035" y="169068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94C45AC-8A67-4B53-91D9-558EAF79F29F}"/>
              </a:ext>
            </a:extLst>
          </p:cNvPr>
          <p:cNvGrpSpPr/>
          <p:nvPr/>
        </p:nvGrpSpPr>
        <p:grpSpPr>
          <a:xfrm>
            <a:off x="5957550" y="2240775"/>
            <a:ext cx="1434293" cy="638250"/>
            <a:chOff x="5957550" y="2240775"/>
            <a:chExt cx="1434293" cy="638250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D89189C-15D8-43F1-9497-4AA792BB2C60}"/>
                </a:ext>
              </a:extLst>
            </p:cNvPr>
            <p:cNvSpPr/>
            <p:nvPr/>
          </p:nvSpPr>
          <p:spPr>
            <a:xfrm>
              <a:off x="6275423" y="2517518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9D859022-7AF9-449E-A026-48AA7A3A0F2D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6498707" y="2240775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02DBF85B-6992-4024-A6C2-1D6C61443EE5}"/>
                </a:ext>
              </a:extLst>
            </p:cNvPr>
            <p:cNvSpPr txBox="1"/>
            <p:nvPr/>
          </p:nvSpPr>
          <p:spPr>
            <a:xfrm>
              <a:off x="5957550" y="233360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1" name="矩形 40">
            <a:extLst>
              <a:ext uri="{FF2B5EF4-FFF2-40B4-BE49-F238E27FC236}">
                <a16:creationId xmlns:a16="http://schemas.microsoft.com/office/drawing/2014/main" id="{80114E35-CD92-4CAA-9421-7FBCA6B1D904}"/>
              </a:ext>
            </a:extLst>
          </p:cNvPr>
          <p:cNvSpPr/>
          <p:nvPr/>
        </p:nvSpPr>
        <p:spPr>
          <a:xfrm>
            <a:off x="5819330" y="478416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12C2CCDB-6498-42EA-A214-00B16ED47609}"/>
              </a:ext>
            </a:extLst>
          </p:cNvPr>
          <p:cNvSpPr/>
          <p:nvPr/>
        </p:nvSpPr>
        <p:spPr>
          <a:xfrm>
            <a:off x="6265898" y="478416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A68519DB-FF79-406A-9DB6-4D87E4BBCEC4}"/>
              </a:ext>
            </a:extLst>
          </p:cNvPr>
          <p:cNvSpPr/>
          <p:nvPr/>
        </p:nvSpPr>
        <p:spPr>
          <a:xfrm>
            <a:off x="6712466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95EFADA0-453A-4C2D-B015-9CFEE218F220}"/>
              </a:ext>
            </a:extLst>
          </p:cNvPr>
          <p:cNvSpPr/>
          <p:nvPr/>
        </p:nvSpPr>
        <p:spPr>
          <a:xfrm>
            <a:off x="7159034" y="4784167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2E68A5D2-E41D-4E80-B52A-57F904F51356}"/>
              </a:ext>
            </a:extLst>
          </p:cNvPr>
          <p:cNvSpPr/>
          <p:nvPr/>
        </p:nvSpPr>
        <p:spPr>
          <a:xfrm>
            <a:off x="7605602" y="4784166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D558C68-F811-476A-930D-E67D5F42E079}"/>
              </a:ext>
            </a:extLst>
          </p:cNvPr>
          <p:cNvSpPr/>
          <p:nvPr/>
        </p:nvSpPr>
        <p:spPr>
          <a:xfrm>
            <a:off x="8052170" y="478416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CEBC533D-DA1F-4A59-8F84-8CBF2FE9BF55}"/>
              </a:ext>
            </a:extLst>
          </p:cNvPr>
          <p:cNvSpPr txBox="1"/>
          <p:nvPr/>
        </p:nvSpPr>
        <p:spPr>
          <a:xfrm>
            <a:off x="5819330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2B73825-3843-4550-B60A-A93EFEFA827A}"/>
              </a:ext>
            </a:extLst>
          </p:cNvPr>
          <p:cNvSpPr txBox="1"/>
          <p:nvPr/>
        </p:nvSpPr>
        <p:spPr>
          <a:xfrm>
            <a:off x="6265898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9C66EE02-76CC-47ED-8685-C3588B3CB4E1}"/>
              </a:ext>
            </a:extLst>
          </p:cNvPr>
          <p:cNvSpPr txBox="1"/>
          <p:nvPr/>
        </p:nvSpPr>
        <p:spPr>
          <a:xfrm>
            <a:off x="670516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9E8EF3-4D07-46CE-BF62-4213D81CB23F}"/>
              </a:ext>
            </a:extLst>
          </p:cNvPr>
          <p:cNvSpPr txBox="1"/>
          <p:nvPr/>
        </p:nvSpPr>
        <p:spPr>
          <a:xfrm>
            <a:off x="7151729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26886F9D-0588-4BBA-A172-51288C6C4D99}"/>
              </a:ext>
            </a:extLst>
          </p:cNvPr>
          <p:cNvSpPr txBox="1"/>
          <p:nvPr/>
        </p:nvSpPr>
        <p:spPr>
          <a:xfrm>
            <a:off x="7599063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87882E0-DCE1-4281-B6BC-35D46158CDEE}"/>
              </a:ext>
            </a:extLst>
          </p:cNvPr>
          <p:cNvSpPr txBox="1"/>
          <p:nvPr/>
        </p:nvSpPr>
        <p:spPr>
          <a:xfrm>
            <a:off x="8045631" y="441428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1E3E852-3960-43D5-A0A6-073CF8E1AC53}"/>
              </a:ext>
            </a:extLst>
          </p:cNvPr>
          <p:cNvSpPr/>
          <p:nvPr/>
        </p:nvSpPr>
        <p:spPr>
          <a:xfrm>
            <a:off x="5819330" y="542653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AD0B2B0-2ACC-4EC2-A918-88B31DD0D9E0}"/>
              </a:ext>
            </a:extLst>
          </p:cNvPr>
          <p:cNvSpPr/>
          <p:nvPr/>
        </p:nvSpPr>
        <p:spPr>
          <a:xfrm>
            <a:off x="7168559" y="188699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5DFD8750-93C8-4CAE-9CED-C898F6DDE455}"/>
              </a:ext>
            </a:extLst>
          </p:cNvPr>
          <p:cNvSpPr/>
          <p:nvPr/>
        </p:nvSpPr>
        <p:spPr>
          <a:xfrm>
            <a:off x="5812025" y="478416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E772CF-46DE-4219-8D6E-076F6E1E0DA2}"/>
                  </a:ext>
                </a:extLst>
              </p:cNvPr>
              <p:cNvSpPr txBox="1"/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E772CF-46DE-4219-8D6E-076F6E1E0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30" y="3930420"/>
                <a:ext cx="625108" cy="307777"/>
              </a:xfrm>
              <a:prstGeom prst="rect">
                <a:avLst/>
              </a:prstGeom>
              <a:blipFill>
                <a:blip r:embed="rId2"/>
                <a:stretch>
                  <a:fillRect l="-9804" r="-8824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矩形 44">
            <a:extLst>
              <a:ext uri="{FF2B5EF4-FFF2-40B4-BE49-F238E27FC236}">
                <a16:creationId xmlns:a16="http://schemas.microsoft.com/office/drawing/2014/main" id="{060E1BBD-1A3E-40B5-9A7F-D932654B7BD5}"/>
              </a:ext>
            </a:extLst>
          </p:cNvPr>
          <p:cNvSpPr/>
          <p:nvPr/>
        </p:nvSpPr>
        <p:spPr>
          <a:xfrm>
            <a:off x="6266064" y="4783615"/>
            <a:ext cx="446568" cy="3615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269637-4402-4ABF-8CEC-2DA0588288E4}"/>
              </a:ext>
            </a:extLst>
          </p:cNvPr>
          <p:cNvSpPr/>
          <p:nvPr/>
        </p:nvSpPr>
        <p:spPr>
          <a:xfrm>
            <a:off x="5624624" y="4299752"/>
            <a:ext cx="3029392" cy="112678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63E5929-C7A6-476A-9BF4-AA84EAF9A1A6}"/>
                  </a:ext>
                </a:extLst>
              </p:cNvPr>
              <p:cNvSpPr txBox="1"/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rgbClr val="C00000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C00000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rgbClr val="C00000"/>
                    </a:solidFill>
                  </a:rPr>
                  <a:t>th</a:t>
                </a:r>
                <a:r>
                  <a:rPr lang="en-US" sz="2000" dirty="0">
                    <a:solidFill>
                      <a:srgbClr val="C00000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63E5929-C7A6-476A-9BF4-AA84EAF9A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85" y="5257373"/>
                <a:ext cx="5663473" cy="1323439"/>
              </a:xfrm>
              <a:prstGeom prst="rect">
                <a:avLst/>
              </a:prstGeom>
              <a:blipFill>
                <a:blip r:embed="rId3"/>
                <a:stretch>
                  <a:fillRect l="-1076" t="-2294" r="-323" b="-6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724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0" grpId="0"/>
      <p:bldP spid="45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9051B4-3355-4A36-9C75-7A11B128CA88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E8EEC23-7267-4A09-A68A-8A957B0CEE8E}"/>
              </a:ext>
            </a:extLst>
          </p:cNvPr>
          <p:cNvSpPr/>
          <p:nvPr/>
        </p:nvSpPr>
        <p:spPr>
          <a:xfrm>
            <a:off x="666751" y="2029207"/>
            <a:ext cx="4202961" cy="309956"/>
          </a:xfrm>
          <a:prstGeom prst="round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F94A5DF-300F-419D-8C42-E68322EB2812}"/>
                  </a:ext>
                </a:extLst>
              </p:cNvPr>
              <p:cNvSpPr txBox="1"/>
              <p:nvPr/>
            </p:nvSpPr>
            <p:spPr>
              <a:xfrm>
                <a:off x="666751" y="3429000"/>
                <a:ext cx="56634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tx1"/>
                    </a:solidFill>
                  </a:rPr>
                  <a:t>In each iteration: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GB" sz="2000" dirty="0">
                    <a:solidFill>
                      <a:schemeClr val="tx1"/>
                    </a:solidFill>
                  </a:rPr>
                  <a:t>Place one item in the array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Place max item in current heap to its final position.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tx1"/>
                    </a:solidFill>
                  </a:rPr>
                  <a:t>Place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aseline="300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000" dirty="0">
                    <a:solidFill>
                      <a:schemeClr val="tx1"/>
                    </a:solidFill>
                  </a:rPr>
                  <a:t> biggest item to position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F94A5DF-300F-419D-8C42-E68322EB2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1" y="3429000"/>
                <a:ext cx="5663473" cy="1323439"/>
              </a:xfrm>
              <a:prstGeom prst="rect">
                <a:avLst/>
              </a:prstGeom>
              <a:blipFill>
                <a:blip r:embed="rId2"/>
                <a:stretch>
                  <a:fillRect l="-1076" t="-2765" r="-323" b="-6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C204854-12EE-4F74-A1E8-73AE6B12F695}"/>
                  </a:ext>
                </a:extLst>
              </p:cNvPr>
              <p:cNvSpPr txBox="1"/>
              <p:nvPr/>
            </p:nvSpPr>
            <p:spPr>
              <a:xfrm>
                <a:off x="666751" y="5013614"/>
                <a:ext cx="4988097" cy="8322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solidFill>
                      <a:srgbClr val="C00000"/>
                    </a:solidFill>
                  </a:rPr>
                  <a:t>Total runtime of these iterations: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7C204854-12EE-4F74-A1E8-73AE6B12F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1" y="5013614"/>
                <a:ext cx="4988097" cy="832279"/>
              </a:xfrm>
              <a:prstGeom prst="rect">
                <a:avLst/>
              </a:prstGeom>
              <a:blipFill>
                <a:blip r:embed="rId3"/>
                <a:stretch>
                  <a:fillRect l="-9402" t="-28467" b="-107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0E934D44-9314-422C-AD4F-43DA6701D2D6}"/>
              </a:ext>
            </a:extLst>
          </p:cNvPr>
          <p:cNvSpPr txBox="1"/>
          <p:nvPr/>
        </p:nvSpPr>
        <p:spPr>
          <a:xfrm rot="1916983">
            <a:off x="4571150" y="1180558"/>
            <a:ext cx="12570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400" b="1" dirty="0">
                <a:solidFill>
                  <a:srgbClr val="FF0000"/>
                </a:solidFill>
                <a:latin typeface="Algerian" panose="04020705040A02060702" pitchFamily="82" charset="0"/>
              </a:rPr>
              <a:t>???</a:t>
            </a:r>
            <a:endParaRPr lang="en-US" sz="6400" b="1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93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131FB1-6F3A-4F6D-8971-5B4FD1D6C9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540808"/>
                <a:ext cx="7886700" cy="18851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GB" sz="2400" dirty="0"/>
                  <a:t>Start with an empty heap, then call </a:t>
                </a:r>
                <a:r>
                  <a:rPr lang="en-GB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HeapInsert</a:t>
                </a:r>
                <a:r>
                  <a:rPr lang="en-GB" sz="2400" dirty="0"/>
                  <a:t>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400" dirty="0"/>
                  <a:t> times.</a:t>
                </a:r>
              </a:p>
              <a:p>
                <a:r>
                  <a:rPr lang="en-GB" sz="2400" dirty="0"/>
                  <a:t>Cost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4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func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Not bad, but we can do better…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131FB1-6F3A-4F6D-8971-5B4FD1D6C9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540808"/>
                <a:ext cx="7886700" cy="1885138"/>
              </a:xfrm>
              <a:blipFill>
                <a:blip r:embed="rId2"/>
                <a:stretch>
                  <a:fillRect l="-1159" t="-4531" b="-19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61B611-E630-4EF8-A962-DC22254B21AE}"/>
                  </a:ext>
                </a:extLst>
              </p:cNvPr>
              <p:cNvSpPr txBox="1"/>
              <p:nvPr/>
            </p:nvSpPr>
            <p:spPr>
              <a:xfrm>
                <a:off x="5326912" y="2616142"/>
                <a:ext cx="37180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Runtime of </a:t>
                </a:r>
                <a:r>
                  <a:rPr lang="en-GB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GB" sz="2000" dirty="0">
                    <a:solidFill>
                      <a:schemeClr val="accent1"/>
                    </a:solidFill>
                  </a:rPr>
                  <a:t>-loop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61B611-E630-4EF8-A962-DC22254B2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912" y="2616142"/>
                <a:ext cx="3718069" cy="400110"/>
              </a:xfrm>
              <a:prstGeom prst="rect">
                <a:avLst/>
              </a:prstGeom>
              <a:blipFill>
                <a:blip r:embed="rId3"/>
                <a:stretch>
                  <a:fillRect l="-1803" t="-10606" r="-82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0846B6CD-1C12-4A0F-9074-AB42632CCD07}"/>
              </a:ext>
            </a:extLst>
          </p:cNvPr>
          <p:cNvSpPr/>
          <p:nvPr/>
        </p:nvSpPr>
        <p:spPr>
          <a:xfrm>
            <a:off x="628650" y="1690689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81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1913E4-8C9C-4F7C-87BE-4F0AACFEA148}"/>
              </a:ext>
            </a:extLst>
          </p:cNvPr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525932-799D-4FF5-881A-13CB002F81C7}"/>
              </a:ext>
            </a:extLst>
          </p:cNvPr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11B543-A813-4A22-98B6-DF71D867B815}"/>
              </a:ext>
            </a:extLst>
          </p:cNvPr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D308A99-3538-4D8D-9022-FD019A454165}"/>
              </a:ext>
            </a:extLst>
          </p:cNvPr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26F9965-CB13-4587-9454-AF6449F8B8D2}"/>
              </a:ext>
            </a:extLst>
          </p:cNvPr>
          <p:cNvGrpSpPr/>
          <p:nvPr/>
        </p:nvGrpSpPr>
        <p:grpSpPr>
          <a:xfrm>
            <a:off x="5252150" y="2902732"/>
            <a:ext cx="3234741" cy="1683946"/>
            <a:chOff x="5252150" y="2902732"/>
            <a:chExt cx="3234741" cy="168394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1E3150D-0F6C-4A85-AE0F-769AA9D79A90}"/>
                </a:ext>
              </a:extLst>
            </p:cNvPr>
            <p:cNvSpPr/>
            <p:nvPr/>
          </p:nvSpPr>
          <p:spPr>
            <a:xfrm>
              <a:off x="6923903" y="309131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1970243-922B-44B2-AE79-668FCB801380}"/>
                </a:ext>
              </a:extLst>
            </p:cNvPr>
            <p:cNvSpPr/>
            <p:nvPr/>
          </p:nvSpPr>
          <p:spPr>
            <a:xfrm>
              <a:off x="6030767" y="37295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2A1EE439-86C3-489B-9088-6F34C8ECAD5B}"/>
                </a:ext>
              </a:extLst>
            </p:cNvPr>
            <p:cNvSpPr/>
            <p:nvPr/>
          </p:nvSpPr>
          <p:spPr>
            <a:xfrm>
              <a:off x="7824126" y="37295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C81A45E7-D933-4165-9F9E-B3C61F523260}"/>
                </a:ext>
              </a:extLst>
            </p:cNvPr>
            <p:cNvCxnSpPr>
              <a:cxnSpLocks/>
              <a:stCxn id="25" idx="2"/>
              <a:endCxn id="26" idx="0"/>
            </p:cNvCxnSpPr>
            <p:nvPr/>
          </p:nvCxnSpPr>
          <p:spPr>
            <a:xfrm flipH="1">
              <a:off x="6254051" y="3452818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A836F6C-E4D0-4EBC-B246-684AFCA4C33E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>
              <a:off x="7147187" y="3452818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4EF2523-EF6B-475C-9DB2-48A8E1D58DC4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 flipH="1">
              <a:off x="5800396" y="4091068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FF5539F6-9352-43EE-9C0C-4B1A43B7FA6B}"/>
                </a:ext>
              </a:extLst>
            </p:cNvPr>
            <p:cNvCxnSpPr>
              <a:cxnSpLocks/>
              <a:stCxn id="28" idx="0"/>
              <a:endCxn id="26" idx="2"/>
            </p:cNvCxnSpPr>
            <p:nvPr/>
          </p:nvCxnSpPr>
          <p:spPr>
            <a:xfrm flipH="1" flipV="1">
              <a:off x="6254051" y="4091068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596005A6-4386-4895-B597-E5A567DBD1D2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 flipH="1">
              <a:off x="7593755" y="4091068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ABC2422-BE60-4FB9-B6FD-8E3428B3440E}"/>
                </a:ext>
              </a:extLst>
            </p:cNvPr>
            <p:cNvSpPr txBox="1"/>
            <p:nvPr/>
          </p:nvSpPr>
          <p:spPr>
            <a:xfrm>
              <a:off x="6601379" y="290273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CEA5A6E-0C0D-430A-A434-4369447E6198}"/>
                </a:ext>
              </a:extLst>
            </p:cNvPr>
            <p:cNvSpPr txBox="1"/>
            <p:nvPr/>
          </p:nvSpPr>
          <p:spPr>
            <a:xfrm>
              <a:off x="5712894" y="35456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0F08752-326C-402F-AB08-D059A12D4C45}"/>
                </a:ext>
              </a:extLst>
            </p:cNvPr>
            <p:cNvSpPr txBox="1"/>
            <p:nvPr/>
          </p:nvSpPr>
          <p:spPr>
            <a:xfrm>
              <a:off x="7501602" y="35456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E4BFECA-5F76-49A2-8270-FE554B0B482B}"/>
                </a:ext>
              </a:extLst>
            </p:cNvPr>
            <p:cNvSpPr txBox="1"/>
            <p:nvPr/>
          </p:nvSpPr>
          <p:spPr>
            <a:xfrm>
              <a:off x="5252150" y="421734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40042CC-D549-4F48-94A2-1AD75CDF4570}"/>
                </a:ext>
              </a:extLst>
            </p:cNvPr>
            <p:cNvSpPr txBox="1"/>
            <p:nvPr/>
          </p:nvSpPr>
          <p:spPr>
            <a:xfrm>
              <a:off x="6154811" y="42129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8A0F851-75E2-4666-9EA2-79A80FACEBDF}"/>
                </a:ext>
              </a:extLst>
            </p:cNvPr>
            <p:cNvSpPr txBox="1"/>
            <p:nvPr/>
          </p:nvSpPr>
          <p:spPr>
            <a:xfrm>
              <a:off x="7047947" y="42124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22105EA2-9C2D-47A1-ADF9-A17181B884BB}"/>
                </a:ext>
              </a:extLst>
            </p:cNvPr>
            <p:cNvCxnSpPr>
              <a:cxnSpLocks/>
              <a:stCxn id="49" idx="0"/>
              <a:endCxn id="29" idx="2"/>
            </p:cNvCxnSpPr>
            <p:nvPr/>
          </p:nvCxnSpPr>
          <p:spPr>
            <a:xfrm flipH="1" flipV="1">
              <a:off x="8047410" y="4091068"/>
              <a:ext cx="439481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3C51028D-21D5-4E68-979F-AEA2B6B55434}"/>
                </a:ext>
              </a:extLst>
            </p:cNvPr>
            <p:cNvSpPr txBox="1"/>
            <p:nvPr/>
          </p:nvSpPr>
          <p:spPr>
            <a:xfrm>
              <a:off x="7941083" y="42129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FE2FFEC-B5A4-449F-B709-170D64D18055}"/>
              </a:ext>
            </a:extLst>
          </p:cNvPr>
          <p:cNvGrpSpPr/>
          <p:nvPr/>
        </p:nvGrpSpPr>
        <p:grpSpPr>
          <a:xfrm>
            <a:off x="5591286" y="5167214"/>
            <a:ext cx="3119437" cy="731597"/>
            <a:chOff x="5591286" y="5167214"/>
            <a:chExt cx="3119437" cy="731597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331B299-667F-4459-9D41-7092E0E92758}"/>
                </a:ext>
              </a:extLst>
            </p:cNvPr>
            <p:cNvSpPr txBox="1"/>
            <p:nvPr/>
          </p:nvSpPr>
          <p:spPr>
            <a:xfrm>
              <a:off x="5591286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615FB66-CFC4-412F-AE01-F0E96D2DFADE}"/>
                </a:ext>
              </a:extLst>
            </p:cNvPr>
            <p:cNvSpPr txBox="1"/>
            <p:nvPr/>
          </p:nvSpPr>
          <p:spPr>
            <a:xfrm>
              <a:off x="6037854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9C40EF3-728B-45E2-B209-FB06D7A2247E}"/>
                </a:ext>
              </a:extLst>
            </p:cNvPr>
            <p:cNvSpPr txBox="1"/>
            <p:nvPr/>
          </p:nvSpPr>
          <p:spPr>
            <a:xfrm>
              <a:off x="6477117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7950E2A3-641A-4AAB-BDF1-F7A52BDBEBA2}"/>
                </a:ext>
              </a:extLst>
            </p:cNvPr>
            <p:cNvSpPr txBox="1"/>
            <p:nvPr/>
          </p:nvSpPr>
          <p:spPr>
            <a:xfrm>
              <a:off x="6923685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F9C2676-6674-4625-BCA8-4B572983B6F8}"/>
                </a:ext>
              </a:extLst>
            </p:cNvPr>
            <p:cNvSpPr txBox="1"/>
            <p:nvPr/>
          </p:nvSpPr>
          <p:spPr>
            <a:xfrm>
              <a:off x="7371019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38A4FB0-3B74-4721-9C3D-9E391BC3AABC}"/>
                </a:ext>
              </a:extLst>
            </p:cNvPr>
            <p:cNvSpPr txBox="1"/>
            <p:nvPr/>
          </p:nvSpPr>
          <p:spPr>
            <a:xfrm>
              <a:off x="7817587" y="517208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FC97E52-5DD8-4AC0-9385-602F988CF4D8}"/>
                </a:ext>
              </a:extLst>
            </p:cNvPr>
            <p:cNvSpPr/>
            <p:nvPr/>
          </p:nvSpPr>
          <p:spPr>
            <a:xfrm>
              <a:off x="5591286" y="553730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A5E049A-1A70-4E83-835B-1EF9DDB2E158}"/>
                </a:ext>
              </a:extLst>
            </p:cNvPr>
            <p:cNvSpPr/>
            <p:nvPr/>
          </p:nvSpPr>
          <p:spPr>
            <a:xfrm>
              <a:off x="6037854" y="553730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E6771BC3-32DD-48DE-9361-1B1631490741}"/>
                </a:ext>
              </a:extLst>
            </p:cNvPr>
            <p:cNvSpPr/>
            <p:nvPr/>
          </p:nvSpPr>
          <p:spPr>
            <a:xfrm>
              <a:off x="6484422" y="553730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33EC895E-D664-46D5-A25C-E65CBCE80AC3}"/>
                </a:ext>
              </a:extLst>
            </p:cNvPr>
            <p:cNvSpPr/>
            <p:nvPr/>
          </p:nvSpPr>
          <p:spPr>
            <a:xfrm>
              <a:off x="6930990" y="553730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8157F9F-1DEF-405B-9CA7-637A09EE68C6}"/>
                </a:ext>
              </a:extLst>
            </p:cNvPr>
            <p:cNvSpPr/>
            <p:nvPr/>
          </p:nvSpPr>
          <p:spPr>
            <a:xfrm>
              <a:off x="7377558" y="553730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FD4BC133-66CC-4CE0-AACE-44C61525B307}"/>
                </a:ext>
              </a:extLst>
            </p:cNvPr>
            <p:cNvSpPr/>
            <p:nvPr/>
          </p:nvSpPr>
          <p:spPr>
            <a:xfrm>
              <a:off x="7824126" y="553730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469083A-D176-4C3C-A248-AEC95E1A92C7}"/>
                </a:ext>
              </a:extLst>
            </p:cNvPr>
            <p:cNvSpPr/>
            <p:nvPr/>
          </p:nvSpPr>
          <p:spPr>
            <a:xfrm>
              <a:off x="8264155" y="553730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A70D4071-97BC-4791-AE10-CD36486155D2}"/>
                </a:ext>
              </a:extLst>
            </p:cNvPr>
            <p:cNvSpPr txBox="1"/>
            <p:nvPr/>
          </p:nvSpPr>
          <p:spPr>
            <a:xfrm>
              <a:off x="8269089" y="516721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69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FF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0" grpId="0" animBg="1"/>
      <p:bldP spid="4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</a:p>
              <a:p>
                <a:r>
                  <a:rPr lang="en-US" sz="2400" dirty="0"/>
                  <a:t>Maintain heap property during</a:t>
                </a:r>
                <a:br>
                  <a:rPr lang="en-US" sz="2400" dirty="0"/>
                </a:br>
                <a:r>
                  <a:rPr lang="en-US" sz="2400" dirty="0"/>
                  <a:t>merging: use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1913E4-8C9C-4F7C-87BE-4F0AACFEA148}"/>
              </a:ext>
            </a:extLst>
          </p:cNvPr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525932-799D-4FF5-881A-13CB002F81C7}"/>
              </a:ext>
            </a:extLst>
          </p:cNvPr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11B543-A813-4A22-98B6-DF71D867B815}"/>
              </a:ext>
            </a:extLst>
          </p:cNvPr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D308A99-3538-4D8D-9022-FD019A454165}"/>
              </a:ext>
            </a:extLst>
          </p:cNvPr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E3150D-0F6C-4A85-AE0F-769AA9D79A90}"/>
              </a:ext>
            </a:extLst>
          </p:cNvPr>
          <p:cNvSpPr/>
          <p:nvPr/>
        </p:nvSpPr>
        <p:spPr>
          <a:xfrm>
            <a:off x="6923903" y="309131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970243-922B-44B2-AE79-668FCB801380}"/>
              </a:ext>
            </a:extLst>
          </p:cNvPr>
          <p:cNvSpPr/>
          <p:nvPr/>
        </p:nvSpPr>
        <p:spPr>
          <a:xfrm>
            <a:off x="6030767" y="372956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1EE439-86C3-489B-9088-6F34C8ECAD5B}"/>
              </a:ext>
            </a:extLst>
          </p:cNvPr>
          <p:cNvSpPr/>
          <p:nvPr/>
        </p:nvSpPr>
        <p:spPr>
          <a:xfrm>
            <a:off x="7824126" y="3729561"/>
            <a:ext cx="446568" cy="361507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81A45E7-D933-4165-9F9E-B3C61F52326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6254051" y="3452818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A836F6C-E4D0-4EBC-B246-684AFCA4C33E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7147187" y="3452818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4EF2523-EF6B-475C-9DB2-48A8E1D58DC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5800396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F5539F6-9352-43EE-9C0C-4B1A43B7FA6B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H="1" flipV="1">
            <a:off x="6254051" y="4091068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96005A6-4386-4895-B597-E5A567DBD1D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7593755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ABC2422-BE60-4FB9-B6FD-8E3428B3440E}"/>
              </a:ext>
            </a:extLst>
          </p:cNvPr>
          <p:cNvSpPr txBox="1"/>
          <p:nvPr/>
        </p:nvSpPr>
        <p:spPr>
          <a:xfrm>
            <a:off x="6601379" y="29027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EA5A6E-0C0D-430A-A434-4369447E6198}"/>
              </a:ext>
            </a:extLst>
          </p:cNvPr>
          <p:cNvSpPr txBox="1"/>
          <p:nvPr/>
        </p:nvSpPr>
        <p:spPr>
          <a:xfrm>
            <a:off x="5712894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F08752-326C-402F-AB08-D059A12D4C45}"/>
              </a:ext>
            </a:extLst>
          </p:cNvPr>
          <p:cNvSpPr txBox="1"/>
          <p:nvPr/>
        </p:nvSpPr>
        <p:spPr>
          <a:xfrm>
            <a:off x="7501602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E4BFECA-5F76-49A2-8270-FE554B0B482B}"/>
              </a:ext>
            </a:extLst>
          </p:cNvPr>
          <p:cNvSpPr txBox="1"/>
          <p:nvPr/>
        </p:nvSpPr>
        <p:spPr>
          <a:xfrm>
            <a:off x="5252150" y="42173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40042CC-D549-4F48-94A2-1AD75CDF4570}"/>
              </a:ext>
            </a:extLst>
          </p:cNvPr>
          <p:cNvSpPr txBox="1"/>
          <p:nvPr/>
        </p:nvSpPr>
        <p:spPr>
          <a:xfrm>
            <a:off x="6154811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8A0F851-75E2-4666-9EA2-79A80FACEBDF}"/>
              </a:ext>
            </a:extLst>
          </p:cNvPr>
          <p:cNvSpPr txBox="1"/>
          <p:nvPr/>
        </p:nvSpPr>
        <p:spPr>
          <a:xfrm>
            <a:off x="7047947" y="42124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2105EA2-9C2D-47A1-ADF9-A17181B884BB}"/>
              </a:ext>
            </a:extLst>
          </p:cNvPr>
          <p:cNvCxnSpPr>
            <a:cxnSpLocks/>
            <a:stCxn id="49" idx="0"/>
            <a:endCxn id="29" idx="2"/>
          </p:cNvCxnSpPr>
          <p:nvPr/>
        </p:nvCxnSpPr>
        <p:spPr>
          <a:xfrm flipH="1" flipV="1">
            <a:off x="8047410" y="4091068"/>
            <a:ext cx="439481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C51028D-21D5-4E68-979F-AEA2B6B55434}"/>
              </a:ext>
            </a:extLst>
          </p:cNvPr>
          <p:cNvSpPr txBox="1"/>
          <p:nvPr/>
        </p:nvSpPr>
        <p:spPr>
          <a:xfrm>
            <a:off x="7941083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31B299-667F-4459-9D41-7092E0E92758}"/>
              </a:ext>
            </a:extLst>
          </p:cNvPr>
          <p:cNvSpPr txBox="1"/>
          <p:nvPr/>
        </p:nvSpPr>
        <p:spPr>
          <a:xfrm>
            <a:off x="5591286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15FB66-CFC4-412F-AE01-F0E96D2DFADE}"/>
              </a:ext>
            </a:extLst>
          </p:cNvPr>
          <p:cNvSpPr txBox="1"/>
          <p:nvPr/>
        </p:nvSpPr>
        <p:spPr>
          <a:xfrm>
            <a:off x="6037854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C40EF3-728B-45E2-B209-FB06D7A2247E}"/>
              </a:ext>
            </a:extLst>
          </p:cNvPr>
          <p:cNvSpPr txBox="1"/>
          <p:nvPr/>
        </p:nvSpPr>
        <p:spPr>
          <a:xfrm>
            <a:off x="647711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50E2A3-641A-4AAB-BDF1-F7A52BDBEBA2}"/>
              </a:ext>
            </a:extLst>
          </p:cNvPr>
          <p:cNvSpPr txBox="1"/>
          <p:nvPr/>
        </p:nvSpPr>
        <p:spPr>
          <a:xfrm>
            <a:off x="6923685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9C2676-6674-4625-BCA8-4B572983B6F8}"/>
              </a:ext>
            </a:extLst>
          </p:cNvPr>
          <p:cNvSpPr txBox="1"/>
          <p:nvPr/>
        </p:nvSpPr>
        <p:spPr>
          <a:xfrm>
            <a:off x="7371019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38A4FB0-3B74-4721-9C3D-9E391BC3AABC}"/>
              </a:ext>
            </a:extLst>
          </p:cNvPr>
          <p:cNvSpPr txBox="1"/>
          <p:nvPr/>
        </p:nvSpPr>
        <p:spPr>
          <a:xfrm>
            <a:off x="781758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FC97E52-5DD8-4AC0-9385-602F988CF4D8}"/>
              </a:ext>
            </a:extLst>
          </p:cNvPr>
          <p:cNvSpPr/>
          <p:nvPr/>
        </p:nvSpPr>
        <p:spPr>
          <a:xfrm>
            <a:off x="5591286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A5E049A-1A70-4E83-835B-1EF9DDB2E158}"/>
              </a:ext>
            </a:extLst>
          </p:cNvPr>
          <p:cNvSpPr/>
          <p:nvPr/>
        </p:nvSpPr>
        <p:spPr>
          <a:xfrm>
            <a:off x="6037854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6771BC3-32DD-48DE-9361-1B1631490741}"/>
              </a:ext>
            </a:extLst>
          </p:cNvPr>
          <p:cNvSpPr/>
          <p:nvPr/>
        </p:nvSpPr>
        <p:spPr>
          <a:xfrm>
            <a:off x="6484422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3EC895E-D664-46D5-A25C-E65CBCE80AC3}"/>
              </a:ext>
            </a:extLst>
          </p:cNvPr>
          <p:cNvSpPr/>
          <p:nvPr/>
        </p:nvSpPr>
        <p:spPr>
          <a:xfrm>
            <a:off x="6930990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8157F9F-1DEF-405B-9CA7-637A09EE68C6}"/>
              </a:ext>
            </a:extLst>
          </p:cNvPr>
          <p:cNvSpPr/>
          <p:nvPr/>
        </p:nvSpPr>
        <p:spPr>
          <a:xfrm>
            <a:off x="7377558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D4BC133-66CC-4CE0-AACE-44C61525B307}"/>
              </a:ext>
            </a:extLst>
          </p:cNvPr>
          <p:cNvSpPr/>
          <p:nvPr/>
        </p:nvSpPr>
        <p:spPr>
          <a:xfrm>
            <a:off x="7824126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469083A-D176-4C3C-A248-AEC95E1A92C7}"/>
              </a:ext>
            </a:extLst>
          </p:cNvPr>
          <p:cNvSpPr/>
          <p:nvPr/>
        </p:nvSpPr>
        <p:spPr>
          <a:xfrm>
            <a:off x="8264155" y="553730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70D4071-97BC-4791-AE10-CD36486155D2}"/>
              </a:ext>
            </a:extLst>
          </p:cNvPr>
          <p:cNvSpPr txBox="1"/>
          <p:nvPr/>
        </p:nvSpPr>
        <p:spPr>
          <a:xfrm>
            <a:off x="8269089" y="51672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21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</a:p>
              <a:p>
                <a:r>
                  <a:rPr lang="en-US" sz="2400" dirty="0"/>
                  <a:t>Maintain heap property during</a:t>
                </a:r>
                <a:br>
                  <a:rPr lang="en-US" sz="2400" dirty="0"/>
                </a:br>
                <a:r>
                  <a:rPr lang="en-US" sz="2400" dirty="0"/>
                  <a:t>merging: use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1913E4-8C9C-4F7C-87BE-4F0AACFEA148}"/>
              </a:ext>
            </a:extLst>
          </p:cNvPr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525932-799D-4FF5-881A-13CB002F81C7}"/>
              </a:ext>
            </a:extLst>
          </p:cNvPr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11B543-A813-4A22-98B6-DF71D867B815}"/>
              </a:ext>
            </a:extLst>
          </p:cNvPr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D308A99-3538-4D8D-9022-FD019A454165}"/>
              </a:ext>
            </a:extLst>
          </p:cNvPr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E3150D-0F6C-4A85-AE0F-769AA9D79A90}"/>
              </a:ext>
            </a:extLst>
          </p:cNvPr>
          <p:cNvSpPr/>
          <p:nvPr/>
        </p:nvSpPr>
        <p:spPr>
          <a:xfrm>
            <a:off x="6923903" y="309131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970243-922B-44B2-AE79-668FCB801380}"/>
              </a:ext>
            </a:extLst>
          </p:cNvPr>
          <p:cNvSpPr/>
          <p:nvPr/>
        </p:nvSpPr>
        <p:spPr>
          <a:xfrm>
            <a:off x="6030767" y="372956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1EE439-86C3-489B-9088-6F34C8ECAD5B}"/>
              </a:ext>
            </a:extLst>
          </p:cNvPr>
          <p:cNvSpPr/>
          <p:nvPr/>
        </p:nvSpPr>
        <p:spPr>
          <a:xfrm>
            <a:off x="7824126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81A45E7-D933-4165-9F9E-B3C61F52326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6254051" y="3452818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A836F6C-E4D0-4EBC-B246-684AFCA4C33E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7147187" y="3452818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4EF2523-EF6B-475C-9DB2-48A8E1D58DC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5800396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F5539F6-9352-43EE-9C0C-4B1A43B7FA6B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H="1" flipV="1">
            <a:off x="6254051" y="4091068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96005A6-4386-4895-B597-E5A567DBD1D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7593755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ABC2422-BE60-4FB9-B6FD-8E3428B3440E}"/>
              </a:ext>
            </a:extLst>
          </p:cNvPr>
          <p:cNvSpPr txBox="1"/>
          <p:nvPr/>
        </p:nvSpPr>
        <p:spPr>
          <a:xfrm>
            <a:off x="6601379" y="29027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EA5A6E-0C0D-430A-A434-4369447E6198}"/>
              </a:ext>
            </a:extLst>
          </p:cNvPr>
          <p:cNvSpPr txBox="1"/>
          <p:nvPr/>
        </p:nvSpPr>
        <p:spPr>
          <a:xfrm>
            <a:off x="5712894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F08752-326C-402F-AB08-D059A12D4C45}"/>
              </a:ext>
            </a:extLst>
          </p:cNvPr>
          <p:cNvSpPr txBox="1"/>
          <p:nvPr/>
        </p:nvSpPr>
        <p:spPr>
          <a:xfrm>
            <a:off x="7501602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E4BFECA-5F76-49A2-8270-FE554B0B482B}"/>
              </a:ext>
            </a:extLst>
          </p:cNvPr>
          <p:cNvSpPr txBox="1"/>
          <p:nvPr/>
        </p:nvSpPr>
        <p:spPr>
          <a:xfrm>
            <a:off x="5252150" y="42173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40042CC-D549-4F48-94A2-1AD75CDF4570}"/>
              </a:ext>
            </a:extLst>
          </p:cNvPr>
          <p:cNvSpPr txBox="1"/>
          <p:nvPr/>
        </p:nvSpPr>
        <p:spPr>
          <a:xfrm>
            <a:off x="6154811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8A0F851-75E2-4666-9EA2-79A80FACEBDF}"/>
              </a:ext>
            </a:extLst>
          </p:cNvPr>
          <p:cNvSpPr txBox="1"/>
          <p:nvPr/>
        </p:nvSpPr>
        <p:spPr>
          <a:xfrm>
            <a:off x="7047947" y="42124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2105EA2-9C2D-47A1-ADF9-A17181B884BB}"/>
              </a:ext>
            </a:extLst>
          </p:cNvPr>
          <p:cNvCxnSpPr>
            <a:cxnSpLocks/>
            <a:stCxn id="49" idx="0"/>
            <a:endCxn id="29" idx="2"/>
          </p:cNvCxnSpPr>
          <p:nvPr/>
        </p:nvCxnSpPr>
        <p:spPr>
          <a:xfrm flipH="1" flipV="1">
            <a:off x="8047410" y="4091068"/>
            <a:ext cx="439481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C51028D-21D5-4E68-979F-AEA2B6B55434}"/>
              </a:ext>
            </a:extLst>
          </p:cNvPr>
          <p:cNvSpPr txBox="1"/>
          <p:nvPr/>
        </p:nvSpPr>
        <p:spPr>
          <a:xfrm>
            <a:off x="7941083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31B299-667F-4459-9D41-7092E0E92758}"/>
              </a:ext>
            </a:extLst>
          </p:cNvPr>
          <p:cNvSpPr txBox="1"/>
          <p:nvPr/>
        </p:nvSpPr>
        <p:spPr>
          <a:xfrm>
            <a:off x="5591286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15FB66-CFC4-412F-AE01-F0E96D2DFADE}"/>
              </a:ext>
            </a:extLst>
          </p:cNvPr>
          <p:cNvSpPr txBox="1"/>
          <p:nvPr/>
        </p:nvSpPr>
        <p:spPr>
          <a:xfrm>
            <a:off x="6037854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C40EF3-728B-45E2-B209-FB06D7A2247E}"/>
              </a:ext>
            </a:extLst>
          </p:cNvPr>
          <p:cNvSpPr txBox="1"/>
          <p:nvPr/>
        </p:nvSpPr>
        <p:spPr>
          <a:xfrm>
            <a:off x="647711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50E2A3-641A-4AAB-BDF1-F7A52BDBEBA2}"/>
              </a:ext>
            </a:extLst>
          </p:cNvPr>
          <p:cNvSpPr txBox="1"/>
          <p:nvPr/>
        </p:nvSpPr>
        <p:spPr>
          <a:xfrm>
            <a:off x="6923685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9C2676-6674-4625-BCA8-4B572983B6F8}"/>
              </a:ext>
            </a:extLst>
          </p:cNvPr>
          <p:cNvSpPr txBox="1"/>
          <p:nvPr/>
        </p:nvSpPr>
        <p:spPr>
          <a:xfrm>
            <a:off x="7371019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38A4FB0-3B74-4721-9C3D-9E391BC3AABC}"/>
              </a:ext>
            </a:extLst>
          </p:cNvPr>
          <p:cNvSpPr txBox="1"/>
          <p:nvPr/>
        </p:nvSpPr>
        <p:spPr>
          <a:xfrm>
            <a:off x="781758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FC97E52-5DD8-4AC0-9385-602F988CF4D8}"/>
              </a:ext>
            </a:extLst>
          </p:cNvPr>
          <p:cNvSpPr/>
          <p:nvPr/>
        </p:nvSpPr>
        <p:spPr>
          <a:xfrm>
            <a:off x="5591286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A5E049A-1A70-4E83-835B-1EF9DDB2E158}"/>
              </a:ext>
            </a:extLst>
          </p:cNvPr>
          <p:cNvSpPr/>
          <p:nvPr/>
        </p:nvSpPr>
        <p:spPr>
          <a:xfrm>
            <a:off x="6037854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6771BC3-32DD-48DE-9361-1B1631490741}"/>
              </a:ext>
            </a:extLst>
          </p:cNvPr>
          <p:cNvSpPr/>
          <p:nvPr/>
        </p:nvSpPr>
        <p:spPr>
          <a:xfrm>
            <a:off x="6484422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3EC895E-D664-46D5-A25C-E65CBCE80AC3}"/>
              </a:ext>
            </a:extLst>
          </p:cNvPr>
          <p:cNvSpPr/>
          <p:nvPr/>
        </p:nvSpPr>
        <p:spPr>
          <a:xfrm>
            <a:off x="6930990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8157F9F-1DEF-405B-9CA7-637A09EE68C6}"/>
              </a:ext>
            </a:extLst>
          </p:cNvPr>
          <p:cNvSpPr/>
          <p:nvPr/>
        </p:nvSpPr>
        <p:spPr>
          <a:xfrm>
            <a:off x="7377558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D4BC133-66CC-4CE0-AACE-44C61525B307}"/>
              </a:ext>
            </a:extLst>
          </p:cNvPr>
          <p:cNvSpPr/>
          <p:nvPr/>
        </p:nvSpPr>
        <p:spPr>
          <a:xfrm>
            <a:off x="7824126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469083A-D176-4C3C-A248-AEC95E1A92C7}"/>
              </a:ext>
            </a:extLst>
          </p:cNvPr>
          <p:cNvSpPr/>
          <p:nvPr/>
        </p:nvSpPr>
        <p:spPr>
          <a:xfrm>
            <a:off x="8264155" y="553730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70D4071-97BC-4791-AE10-CD36486155D2}"/>
              </a:ext>
            </a:extLst>
          </p:cNvPr>
          <p:cNvSpPr txBox="1"/>
          <p:nvPr/>
        </p:nvSpPr>
        <p:spPr>
          <a:xfrm>
            <a:off x="8269089" y="51672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194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40083-77C8-49C1-BFB5-5E6ED4DC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Data structure</a:t>
            </a:r>
            <a:br>
              <a:rPr lang="en-GB" dirty="0"/>
            </a:br>
            <a:r>
              <a:rPr lang="en-GB" dirty="0"/>
              <a:t>Binary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AF5551-E8FF-421E-8C6E-A2AC1E278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A binary heap is a </a:t>
                </a:r>
                <a:r>
                  <a:rPr lang="en-GB" sz="2400" b="1" dirty="0">
                    <a:solidFill>
                      <a:schemeClr val="accent1"/>
                    </a:solidFill>
                  </a:rPr>
                  <a:t>complete binary tree</a:t>
                </a:r>
                <a:r>
                  <a:rPr lang="en-GB" sz="2400" dirty="0"/>
                  <a:t>, in which each node represents an item.</a:t>
                </a:r>
              </a:p>
              <a:p>
                <a:pPr lvl="1"/>
                <a:r>
                  <a:rPr lang="en-GB" sz="2000" dirty="0"/>
                  <a:t>A complete binary tree is a binary tree in which </a:t>
                </a:r>
                <a:r>
                  <a:rPr lang="en-US" sz="2000" dirty="0"/>
                  <a:t>every level, except possibly the last, is completely filled, and all nodes in the last level are as far left as possible.</a:t>
                </a:r>
              </a:p>
              <a:p>
                <a:r>
                  <a:rPr lang="en-US" sz="2400" dirty="0"/>
                  <a:t>Values in the nodes satisfy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heap-property</a:t>
                </a:r>
                <a:r>
                  <a:rPr lang="en-US" sz="2400" dirty="0"/>
                  <a:t>.</a:t>
                </a:r>
              </a:p>
              <a:p>
                <a:pPr lvl="1"/>
                <a:r>
                  <a:rPr lang="en-US" sz="2000" b="1" dirty="0"/>
                  <a:t>Max-heap:</a:t>
                </a:r>
                <a:r>
                  <a:rPr lang="en-US" sz="2000" dirty="0"/>
                  <a:t> for each node except root,</a:t>
                </a:r>
                <a:br>
                  <a:rPr lang="en-US" sz="2000" dirty="0"/>
                </a:br>
                <a:r>
                  <a:rPr lang="en-US" sz="2000" dirty="0"/>
                  <a:t>value of that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/>
                  <a:t> value of its parent.</a:t>
                </a:r>
              </a:p>
              <a:p>
                <a:pPr lvl="1"/>
                <a:r>
                  <a:rPr lang="en-US" sz="2000" b="1" dirty="0"/>
                  <a:t>Min-heap:</a:t>
                </a:r>
                <a:r>
                  <a:rPr lang="en-US" sz="2000" dirty="0"/>
                  <a:t> for each node except root,</a:t>
                </a:r>
                <a:br>
                  <a:rPr lang="en-US" sz="2000" dirty="0"/>
                </a:br>
                <a:r>
                  <a:rPr lang="en-US" sz="2000" dirty="0"/>
                  <a:t>value of that node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value of its parent.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AF5551-E8FF-421E-8C6E-A2AC1E278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组合 51">
            <a:extLst>
              <a:ext uri="{FF2B5EF4-FFF2-40B4-BE49-F238E27FC236}">
                <a16:creationId xmlns:a16="http://schemas.microsoft.com/office/drawing/2014/main" id="{F041B312-4D9F-4D47-8B48-8CE197CB38D7}"/>
              </a:ext>
            </a:extLst>
          </p:cNvPr>
          <p:cNvGrpSpPr/>
          <p:nvPr/>
        </p:nvGrpSpPr>
        <p:grpSpPr>
          <a:xfrm>
            <a:off x="4676993" y="4139829"/>
            <a:ext cx="3838357" cy="2353045"/>
            <a:chOff x="4348716" y="3714215"/>
            <a:chExt cx="3838357" cy="235304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25EA885-6EB2-4F8C-9332-8518CB959FAA}"/>
                </a:ext>
              </a:extLst>
            </p:cNvPr>
            <p:cNvSpPr/>
            <p:nvPr/>
          </p:nvSpPr>
          <p:spPr>
            <a:xfrm>
              <a:off x="6393714" y="371421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E85BD2E-CE27-4945-A3EE-91F3381687A0}"/>
                </a:ext>
              </a:extLst>
            </p:cNvPr>
            <p:cNvSpPr/>
            <p:nvPr/>
          </p:nvSpPr>
          <p:spPr>
            <a:xfrm>
              <a:off x="5500578" y="435246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6414220-4931-421F-8E07-0A6296FB289E}"/>
                </a:ext>
              </a:extLst>
            </p:cNvPr>
            <p:cNvSpPr/>
            <p:nvPr/>
          </p:nvSpPr>
          <p:spPr>
            <a:xfrm>
              <a:off x="5046923" y="5029109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E6FDB9-70E9-4536-900D-E4CCABF30D33}"/>
                </a:ext>
              </a:extLst>
            </p:cNvPr>
            <p:cNvSpPr/>
            <p:nvPr/>
          </p:nvSpPr>
          <p:spPr>
            <a:xfrm>
              <a:off x="5947146" y="5029109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49C355-866C-43D8-8661-8FF319173A25}"/>
                </a:ext>
              </a:extLst>
            </p:cNvPr>
            <p:cNvSpPr/>
            <p:nvPr/>
          </p:nvSpPr>
          <p:spPr>
            <a:xfrm>
              <a:off x="5046923" y="570575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76DA34A-31B6-431F-8F9B-04A8E91644D1}"/>
                </a:ext>
              </a:extLst>
            </p:cNvPr>
            <p:cNvSpPr/>
            <p:nvPr/>
          </p:nvSpPr>
          <p:spPr>
            <a:xfrm>
              <a:off x="4348716" y="570575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49BD68F-99C7-4F37-BE76-F97C5240F0C2}"/>
                </a:ext>
              </a:extLst>
            </p:cNvPr>
            <p:cNvSpPr/>
            <p:nvPr/>
          </p:nvSpPr>
          <p:spPr>
            <a:xfrm>
              <a:off x="5947146" y="570575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30302A8-9D27-4686-A167-311BC0109F07}"/>
                </a:ext>
              </a:extLst>
            </p:cNvPr>
            <p:cNvSpPr/>
            <p:nvPr/>
          </p:nvSpPr>
          <p:spPr>
            <a:xfrm>
              <a:off x="7293937" y="435246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91B3EDC-FA12-4AEF-A044-40092FA40779}"/>
                </a:ext>
              </a:extLst>
            </p:cNvPr>
            <p:cNvSpPr/>
            <p:nvPr/>
          </p:nvSpPr>
          <p:spPr>
            <a:xfrm>
              <a:off x="6840282" y="5029109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AE400E3-660D-47B3-B0EA-3598C34B5061}"/>
                </a:ext>
              </a:extLst>
            </p:cNvPr>
            <p:cNvSpPr/>
            <p:nvPr/>
          </p:nvSpPr>
          <p:spPr>
            <a:xfrm>
              <a:off x="7740505" y="5029109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BFF5EC5-FCC9-4072-903B-C340CCDBA4F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flipH="1">
              <a:off x="5723862" y="4075722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69D9C49-86D4-4527-B47E-B13FC8F3465F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6616998" y="4075722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9B13FAA-5C12-4C97-BE90-DD2CF843B9EF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5270207" y="4713972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286AF0C-31F5-4637-99C2-47D68A2D0E2B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5723862" y="4713972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2296099-948D-4980-8BF1-E78E2E94D61D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7063566" y="4713972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CBAE2C-4252-4348-BCC0-1765F574B78A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7517221" y="4713972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A7646B8-056B-4BC8-B1BA-3747CC68B6CB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 flipH="1">
              <a:off x="4572000" y="5390616"/>
              <a:ext cx="698207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298B174-8CE9-44D3-87A1-287C4556D73D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5270207" y="5390616"/>
              <a:ext cx="0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0E94D04-C479-484B-92E6-F4E0CF48453D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>
              <a:off x="6170430" y="5390616"/>
              <a:ext cx="0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510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</a:p>
              <a:p>
                <a:r>
                  <a:rPr lang="en-US" sz="2400" dirty="0"/>
                  <a:t>Maintain heap property during</a:t>
                </a:r>
                <a:br>
                  <a:rPr lang="en-US" sz="2400" dirty="0"/>
                </a:br>
                <a:r>
                  <a:rPr lang="en-US" sz="2400" dirty="0"/>
                  <a:t>merging: use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1913E4-8C9C-4F7C-87BE-4F0AACFEA148}"/>
              </a:ext>
            </a:extLst>
          </p:cNvPr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525932-799D-4FF5-881A-13CB002F81C7}"/>
              </a:ext>
            </a:extLst>
          </p:cNvPr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11B543-A813-4A22-98B6-DF71D867B815}"/>
              </a:ext>
            </a:extLst>
          </p:cNvPr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D308A99-3538-4D8D-9022-FD019A454165}"/>
              </a:ext>
            </a:extLst>
          </p:cNvPr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E3150D-0F6C-4A85-AE0F-769AA9D79A90}"/>
              </a:ext>
            </a:extLst>
          </p:cNvPr>
          <p:cNvSpPr/>
          <p:nvPr/>
        </p:nvSpPr>
        <p:spPr>
          <a:xfrm>
            <a:off x="6923903" y="309131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970243-922B-44B2-AE79-668FCB801380}"/>
              </a:ext>
            </a:extLst>
          </p:cNvPr>
          <p:cNvSpPr/>
          <p:nvPr/>
        </p:nvSpPr>
        <p:spPr>
          <a:xfrm>
            <a:off x="6030767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1EE439-86C3-489B-9088-6F34C8ECAD5B}"/>
              </a:ext>
            </a:extLst>
          </p:cNvPr>
          <p:cNvSpPr/>
          <p:nvPr/>
        </p:nvSpPr>
        <p:spPr>
          <a:xfrm>
            <a:off x="7824126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81A45E7-D933-4165-9F9E-B3C61F52326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6254051" y="3452818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A836F6C-E4D0-4EBC-B246-684AFCA4C33E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7147187" y="3452818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4EF2523-EF6B-475C-9DB2-48A8E1D58DC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5800396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F5539F6-9352-43EE-9C0C-4B1A43B7FA6B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H="1" flipV="1">
            <a:off x="6254051" y="4091068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96005A6-4386-4895-B597-E5A567DBD1D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7593755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ABC2422-BE60-4FB9-B6FD-8E3428B3440E}"/>
              </a:ext>
            </a:extLst>
          </p:cNvPr>
          <p:cNvSpPr txBox="1"/>
          <p:nvPr/>
        </p:nvSpPr>
        <p:spPr>
          <a:xfrm>
            <a:off x="6601379" y="29027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EA5A6E-0C0D-430A-A434-4369447E6198}"/>
              </a:ext>
            </a:extLst>
          </p:cNvPr>
          <p:cNvSpPr txBox="1"/>
          <p:nvPr/>
        </p:nvSpPr>
        <p:spPr>
          <a:xfrm>
            <a:off x="5712894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F08752-326C-402F-AB08-D059A12D4C45}"/>
              </a:ext>
            </a:extLst>
          </p:cNvPr>
          <p:cNvSpPr txBox="1"/>
          <p:nvPr/>
        </p:nvSpPr>
        <p:spPr>
          <a:xfrm>
            <a:off x="7501602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E4BFECA-5F76-49A2-8270-FE554B0B482B}"/>
              </a:ext>
            </a:extLst>
          </p:cNvPr>
          <p:cNvSpPr txBox="1"/>
          <p:nvPr/>
        </p:nvSpPr>
        <p:spPr>
          <a:xfrm>
            <a:off x="5252150" y="42173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40042CC-D549-4F48-94A2-1AD75CDF4570}"/>
              </a:ext>
            </a:extLst>
          </p:cNvPr>
          <p:cNvSpPr txBox="1"/>
          <p:nvPr/>
        </p:nvSpPr>
        <p:spPr>
          <a:xfrm>
            <a:off x="6154811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8A0F851-75E2-4666-9EA2-79A80FACEBDF}"/>
              </a:ext>
            </a:extLst>
          </p:cNvPr>
          <p:cNvSpPr txBox="1"/>
          <p:nvPr/>
        </p:nvSpPr>
        <p:spPr>
          <a:xfrm>
            <a:off x="7047947" y="42124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2105EA2-9C2D-47A1-ADF9-A17181B884BB}"/>
              </a:ext>
            </a:extLst>
          </p:cNvPr>
          <p:cNvCxnSpPr>
            <a:cxnSpLocks/>
            <a:stCxn id="49" idx="0"/>
            <a:endCxn id="29" idx="2"/>
          </p:cNvCxnSpPr>
          <p:nvPr/>
        </p:nvCxnSpPr>
        <p:spPr>
          <a:xfrm flipH="1" flipV="1">
            <a:off x="8047410" y="4091068"/>
            <a:ext cx="439481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C51028D-21D5-4E68-979F-AEA2B6B55434}"/>
              </a:ext>
            </a:extLst>
          </p:cNvPr>
          <p:cNvSpPr txBox="1"/>
          <p:nvPr/>
        </p:nvSpPr>
        <p:spPr>
          <a:xfrm>
            <a:off x="7941083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31B299-667F-4459-9D41-7092E0E92758}"/>
              </a:ext>
            </a:extLst>
          </p:cNvPr>
          <p:cNvSpPr txBox="1"/>
          <p:nvPr/>
        </p:nvSpPr>
        <p:spPr>
          <a:xfrm>
            <a:off x="5591286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15FB66-CFC4-412F-AE01-F0E96D2DFADE}"/>
              </a:ext>
            </a:extLst>
          </p:cNvPr>
          <p:cNvSpPr txBox="1"/>
          <p:nvPr/>
        </p:nvSpPr>
        <p:spPr>
          <a:xfrm>
            <a:off x="6037854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C40EF3-728B-45E2-B209-FB06D7A2247E}"/>
              </a:ext>
            </a:extLst>
          </p:cNvPr>
          <p:cNvSpPr txBox="1"/>
          <p:nvPr/>
        </p:nvSpPr>
        <p:spPr>
          <a:xfrm>
            <a:off x="647711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50E2A3-641A-4AAB-BDF1-F7A52BDBEBA2}"/>
              </a:ext>
            </a:extLst>
          </p:cNvPr>
          <p:cNvSpPr txBox="1"/>
          <p:nvPr/>
        </p:nvSpPr>
        <p:spPr>
          <a:xfrm>
            <a:off x="6923685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9C2676-6674-4625-BCA8-4B572983B6F8}"/>
              </a:ext>
            </a:extLst>
          </p:cNvPr>
          <p:cNvSpPr txBox="1"/>
          <p:nvPr/>
        </p:nvSpPr>
        <p:spPr>
          <a:xfrm>
            <a:off x="7371019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38A4FB0-3B74-4721-9C3D-9E391BC3AABC}"/>
              </a:ext>
            </a:extLst>
          </p:cNvPr>
          <p:cNvSpPr txBox="1"/>
          <p:nvPr/>
        </p:nvSpPr>
        <p:spPr>
          <a:xfrm>
            <a:off x="781758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FC97E52-5DD8-4AC0-9385-602F988CF4D8}"/>
              </a:ext>
            </a:extLst>
          </p:cNvPr>
          <p:cNvSpPr/>
          <p:nvPr/>
        </p:nvSpPr>
        <p:spPr>
          <a:xfrm>
            <a:off x="5591286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A5E049A-1A70-4E83-835B-1EF9DDB2E158}"/>
              </a:ext>
            </a:extLst>
          </p:cNvPr>
          <p:cNvSpPr/>
          <p:nvPr/>
        </p:nvSpPr>
        <p:spPr>
          <a:xfrm>
            <a:off x="6037854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6771BC3-32DD-48DE-9361-1B1631490741}"/>
              </a:ext>
            </a:extLst>
          </p:cNvPr>
          <p:cNvSpPr/>
          <p:nvPr/>
        </p:nvSpPr>
        <p:spPr>
          <a:xfrm>
            <a:off x="6484422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3EC895E-D664-46D5-A25C-E65CBCE80AC3}"/>
              </a:ext>
            </a:extLst>
          </p:cNvPr>
          <p:cNvSpPr/>
          <p:nvPr/>
        </p:nvSpPr>
        <p:spPr>
          <a:xfrm>
            <a:off x="6930990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8157F9F-1DEF-405B-9CA7-637A09EE68C6}"/>
              </a:ext>
            </a:extLst>
          </p:cNvPr>
          <p:cNvSpPr/>
          <p:nvPr/>
        </p:nvSpPr>
        <p:spPr>
          <a:xfrm>
            <a:off x="7377558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D4BC133-66CC-4CE0-AACE-44C61525B307}"/>
              </a:ext>
            </a:extLst>
          </p:cNvPr>
          <p:cNvSpPr/>
          <p:nvPr/>
        </p:nvSpPr>
        <p:spPr>
          <a:xfrm>
            <a:off x="7824126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469083A-D176-4C3C-A248-AEC95E1A92C7}"/>
              </a:ext>
            </a:extLst>
          </p:cNvPr>
          <p:cNvSpPr/>
          <p:nvPr/>
        </p:nvSpPr>
        <p:spPr>
          <a:xfrm>
            <a:off x="8264155" y="553730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70D4071-97BC-4791-AE10-CD36486155D2}"/>
              </a:ext>
            </a:extLst>
          </p:cNvPr>
          <p:cNvSpPr txBox="1"/>
          <p:nvPr/>
        </p:nvSpPr>
        <p:spPr>
          <a:xfrm>
            <a:off x="8269089" y="51672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7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Each leaf node is a 1-item heap.</a:t>
                </a:r>
              </a:p>
              <a:p>
                <a:r>
                  <a:rPr lang="en-US" sz="2400" dirty="0"/>
                  <a:t>Go through remaining nodes in </a:t>
                </a:r>
                <a:br>
                  <a:rPr lang="en-US" sz="2400" dirty="0"/>
                </a:br>
                <a:r>
                  <a:rPr lang="en-US" sz="2400" dirty="0"/>
                  <a:t>index decreasing order: at each</a:t>
                </a:r>
                <a:br>
                  <a:rPr lang="en-US" sz="2400" dirty="0"/>
                </a:br>
                <a:r>
                  <a:rPr lang="en-US" sz="2400" dirty="0"/>
                  <a:t>node, we are merging two heaps.</a:t>
                </a:r>
              </a:p>
              <a:p>
                <a:r>
                  <a:rPr lang="en-US" sz="2400" dirty="0"/>
                  <a:t>Maintain heap property during</a:t>
                </a:r>
                <a:br>
                  <a:rPr lang="en-US" sz="2400" dirty="0"/>
                </a:br>
                <a:r>
                  <a:rPr lang="en-US" sz="2400" dirty="0"/>
                  <a:t>merging: use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41913E4-8C9C-4F7C-87BE-4F0AACFEA148}"/>
              </a:ext>
            </a:extLst>
          </p:cNvPr>
          <p:cNvSpPr/>
          <p:nvPr/>
        </p:nvSpPr>
        <p:spPr>
          <a:xfrm>
            <a:off x="5577112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E525932-799D-4FF5-881A-13CB002F81C7}"/>
              </a:ext>
            </a:extLst>
          </p:cNvPr>
          <p:cNvSpPr/>
          <p:nvPr/>
        </p:nvSpPr>
        <p:spPr>
          <a:xfrm>
            <a:off x="6477335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11B543-A813-4A22-98B6-DF71D867B815}"/>
              </a:ext>
            </a:extLst>
          </p:cNvPr>
          <p:cNvSpPr/>
          <p:nvPr/>
        </p:nvSpPr>
        <p:spPr>
          <a:xfrm>
            <a:off x="7370471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3D308A99-3538-4D8D-9022-FD019A454165}"/>
              </a:ext>
            </a:extLst>
          </p:cNvPr>
          <p:cNvSpPr/>
          <p:nvPr/>
        </p:nvSpPr>
        <p:spPr>
          <a:xfrm>
            <a:off x="8263607" y="4406205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1E3150D-0F6C-4A85-AE0F-769AA9D79A90}"/>
              </a:ext>
            </a:extLst>
          </p:cNvPr>
          <p:cNvSpPr/>
          <p:nvPr/>
        </p:nvSpPr>
        <p:spPr>
          <a:xfrm>
            <a:off x="6923903" y="309131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1970243-922B-44B2-AE79-668FCB801380}"/>
              </a:ext>
            </a:extLst>
          </p:cNvPr>
          <p:cNvSpPr/>
          <p:nvPr/>
        </p:nvSpPr>
        <p:spPr>
          <a:xfrm>
            <a:off x="6030767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A1EE439-86C3-489B-9088-6F34C8ECAD5B}"/>
              </a:ext>
            </a:extLst>
          </p:cNvPr>
          <p:cNvSpPr/>
          <p:nvPr/>
        </p:nvSpPr>
        <p:spPr>
          <a:xfrm>
            <a:off x="7824126" y="3729561"/>
            <a:ext cx="446568" cy="36150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81A45E7-D933-4165-9F9E-B3C61F52326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6254051" y="3452818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6A836F6C-E4D0-4EBC-B246-684AFCA4C33E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7147187" y="3452818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64EF2523-EF6B-475C-9DB2-48A8E1D58DC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5800396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F5539F6-9352-43EE-9C0C-4B1A43B7FA6B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H="1" flipV="1">
            <a:off x="6254051" y="4091068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596005A6-4386-4895-B597-E5A567DBD1D2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 flipH="1">
            <a:off x="7593755" y="4091068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ABC2422-BE60-4FB9-B6FD-8E3428B3440E}"/>
              </a:ext>
            </a:extLst>
          </p:cNvPr>
          <p:cNvSpPr txBox="1"/>
          <p:nvPr/>
        </p:nvSpPr>
        <p:spPr>
          <a:xfrm>
            <a:off x="6601379" y="29027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CEA5A6E-0C0D-430A-A434-4369447E6198}"/>
              </a:ext>
            </a:extLst>
          </p:cNvPr>
          <p:cNvSpPr txBox="1"/>
          <p:nvPr/>
        </p:nvSpPr>
        <p:spPr>
          <a:xfrm>
            <a:off x="5712894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0F08752-326C-402F-AB08-D059A12D4C45}"/>
              </a:ext>
            </a:extLst>
          </p:cNvPr>
          <p:cNvSpPr txBox="1"/>
          <p:nvPr/>
        </p:nvSpPr>
        <p:spPr>
          <a:xfrm>
            <a:off x="7501602" y="354565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E4BFECA-5F76-49A2-8270-FE554B0B482B}"/>
              </a:ext>
            </a:extLst>
          </p:cNvPr>
          <p:cNvSpPr txBox="1"/>
          <p:nvPr/>
        </p:nvSpPr>
        <p:spPr>
          <a:xfrm>
            <a:off x="5252150" y="42173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40042CC-D549-4F48-94A2-1AD75CDF4570}"/>
              </a:ext>
            </a:extLst>
          </p:cNvPr>
          <p:cNvSpPr txBox="1"/>
          <p:nvPr/>
        </p:nvSpPr>
        <p:spPr>
          <a:xfrm>
            <a:off x="6154811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8A0F851-75E2-4666-9EA2-79A80FACEBDF}"/>
              </a:ext>
            </a:extLst>
          </p:cNvPr>
          <p:cNvSpPr txBox="1"/>
          <p:nvPr/>
        </p:nvSpPr>
        <p:spPr>
          <a:xfrm>
            <a:off x="7047947" y="42124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22105EA2-9C2D-47A1-ADF9-A17181B884BB}"/>
              </a:ext>
            </a:extLst>
          </p:cNvPr>
          <p:cNvCxnSpPr>
            <a:cxnSpLocks/>
            <a:stCxn id="49" idx="0"/>
            <a:endCxn id="29" idx="2"/>
          </p:cNvCxnSpPr>
          <p:nvPr/>
        </p:nvCxnSpPr>
        <p:spPr>
          <a:xfrm flipH="1" flipV="1">
            <a:off x="8047410" y="4091068"/>
            <a:ext cx="439481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3C51028D-21D5-4E68-979F-AEA2B6B55434}"/>
              </a:ext>
            </a:extLst>
          </p:cNvPr>
          <p:cNvSpPr txBox="1"/>
          <p:nvPr/>
        </p:nvSpPr>
        <p:spPr>
          <a:xfrm>
            <a:off x="7941083" y="421295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31B299-667F-4459-9D41-7092E0E92758}"/>
              </a:ext>
            </a:extLst>
          </p:cNvPr>
          <p:cNvSpPr txBox="1"/>
          <p:nvPr/>
        </p:nvSpPr>
        <p:spPr>
          <a:xfrm>
            <a:off x="5591286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615FB66-CFC4-412F-AE01-F0E96D2DFADE}"/>
              </a:ext>
            </a:extLst>
          </p:cNvPr>
          <p:cNvSpPr txBox="1"/>
          <p:nvPr/>
        </p:nvSpPr>
        <p:spPr>
          <a:xfrm>
            <a:off x="6037854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9C40EF3-728B-45E2-B209-FB06D7A2247E}"/>
              </a:ext>
            </a:extLst>
          </p:cNvPr>
          <p:cNvSpPr txBox="1"/>
          <p:nvPr/>
        </p:nvSpPr>
        <p:spPr>
          <a:xfrm>
            <a:off x="647711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950E2A3-641A-4AAB-BDF1-F7A52BDBEBA2}"/>
              </a:ext>
            </a:extLst>
          </p:cNvPr>
          <p:cNvSpPr txBox="1"/>
          <p:nvPr/>
        </p:nvSpPr>
        <p:spPr>
          <a:xfrm>
            <a:off x="6923685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F9C2676-6674-4625-BCA8-4B572983B6F8}"/>
              </a:ext>
            </a:extLst>
          </p:cNvPr>
          <p:cNvSpPr txBox="1"/>
          <p:nvPr/>
        </p:nvSpPr>
        <p:spPr>
          <a:xfrm>
            <a:off x="7371019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38A4FB0-3B74-4721-9C3D-9E391BC3AABC}"/>
              </a:ext>
            </a:extLst>
          </p:cNvPr>
          <p:cNvSpPr txBox="1"/>
          <p:nvPr/>
        </p:nvSpPr>
        <p:spPr>
          <a:xfrm>
            <a:off x="7817587" y="517208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FC97E52-5DD8-4AC0-9385-602F988CF4D8}"/>
              </a:ext>
            </a:extLst>
          </p:cNvPr>
          <p:cNvSpPr/>
          <p:nvPr/>
        </p:nvSpPr>
        <p:spPr>
          <a:xfrm>
            <a:off x="5591286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A5E049A-1A70-4E83-835B-1EF9DDB2E158}"/>
              </a:ext>
            </a:extLst>
          </p:cNvPr>
          <p:cNvSpPr/>
          <p:nvPr/>
        </p:nvSpPr>
        <p:spPr>
          <a:xfrm>
            <a:off x="6037854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6771BC3-32DD-48DE-9361-1B1631490741}"/>
              </a:ext>
            </a:extLst>
          </p:cNvPr>
          <p:cNvSpPr/>
          <p:nvPr/>
        </p:nvSpPr>
        <p:spPr>
          <a:xfrm>
            <a:off x="6484422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3EC895E-D664-46D5-A25C-E65CBCE80AC3}"/>
              </a:ext>
            </a:extLst>
          </p:cNvPr>
          <p:cNvSpPr/>
          <p:nvPr/>
        </p:nvSpPr>
        <p:spPr>
          <a:xfrm>
            <a:off x="6930990" y="55373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8157F9F-1DEF-405B-9CA7-637A09EE68C6}"/>
              </a:ext>
            </a:extLst>
          </p:cNvPr>
          <p:cNvSpPr/>
          <p:nvPr/>
        </p:nvSpPr>
        <p:spPr>
          <a:xfrm>
            <a:off x="7377558" y="553730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D4BC133-66CC-4CE0-AACE-44C61525B307}"/>
              </a:ext>
            </a:extLst>
          </p:cNvPr>
          <p:cNvSpPr/>
          <p:nvPr/>
        </p:nvSpPr>
        <p:spPr>
          <a:xfrm>
            <a:off x="7824126" y="553730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F469083A-D176-4C3C-A248-AEC95E1A92C7}"/>
              </a:ext>
            </a:extLst>
          </p:cNvPr>
          <p:cNvSpPr/>
          <p:nvPr/>
        </p:nvSpPr>
        <p:spPr>
          <a:xfrm>
            <a:off x="8264155" y="553730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70D4071-97BC-4791-AE10-CD36486155D2}"/>
              </a:ext>
            </a:extLst>
          </p:cNvPr>
          <p:cNvSpPr txBox="1"/>
          <p:nvPr/>
        </p:nvSpPr>
        <p:spPr>
          <a:xfrm>
            <a:off x="8269089" y="51672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07AF6E8-BDBF-49F3-A0F5-03963793161E}"/>
              </a:ext>
            </a:extLst>
          </p:cNvPr>
          <p:cNvSpPr/>
          <p:nvPr/>
        </p:nvSpPr>
        <p:spPr>
          <a:xfrm>
            <a:off x="4572000" y="458550"/>
            <a:ext cx="3943350" cy="1149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BuildMaxHeap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=Floor(n/2) down to 1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3173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Given an array </a:t>
                </a:r>
                <a14:m>
                  <m:oMath xmlns:m="http://schemas.openxmlformats.org/officeDocument/2006/math">
                    <m:r>
                      <a:rPr lang="en-GB" sz="2400" i="1" dirty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4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400" dirty="0"/>
                  <a:t>, how to build a max-heap?</a:t>
                </a:r>
              </a:p>
              <a:p>
                <a:r>
                  <a:rPr lang="en-US" sz="2400" dirty="0"/>
                  <a:t>Bottom-up approach: keep merging small heaps into larger ones, until a single heap remains.</a:t>
                </a:r>
              </a:p>
              <a:p>
                <a:r>
                  <a:rPr lang="en-US" sz="2400" dirty="0"/>
                  <a:t>Time complexity of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BuildMaxHeap</a:t>
                </a:r>
                <a:r>
                  <a:rPr lang="en-US" sz="2400" dirty="0"/>
                  <a:t>?</a:t>
                </a:r>
              </a:p>
              <a:p>
                <a:pPr lvl="1">
                  <a:spcBef>
                    <a:spcPts val="1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calls to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000" dirty="0"/>
                  <a:t>, each costing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so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?</a:t>
                </a:r>
              </a:p>
              <a:p>
                <a:pPr lvl="1">
                  <a:spcBef>
                    <a:spcPts val="1000"/>
                  </a:spcBef>
                </a:pPr>
                <a:r>
                  <a:rPr lang="en-US" sz="2000" dirty="0"/>
                  <a:t>Correct but not tight…</a:t>
                </a:r>
              </a:p>
              <a:p>
                <a:pPr>
                  <a:spcBef>
                    <a:spcPts val="3000"/>
                  </a:spcBef>
                </a:pPr>
                <a:r>
                  <a:rPr lang="en-US" sz="2200" dirty="0">
                    <a:solidFill>
                      <a:srgbClr val="C00000"/>
                    </a:solidFill>
                  </a:rPr>
                  <a:t>Height of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-items heap is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⌊</m:t>
                    </m:r>
                    <m:func>
                      <m:funcPr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.</a:t>
                </a:r>
              </a:p>
              <a:p>
                <a:r>
                  <a:rPr lang="en-US" sz="2200" dirty="0">
                    <a:solidFill>
                      <a:srgbClr val="C00000"/>
                    </a:solidFill>
                  </a:rPr>
                  <a:t>Any height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has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⌈"/>
                        <m:endChr m:val="⌉"/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nodes.</a:t>
                </a:r>
              </a:p>
              <a:p>
                <a:r>
                  <a:rPr lang="en-US" sz="2200" dirty="0">
                    <a:solidFill>
                      <a:srgbClr val="C00000"/>
                    </a:solidFill>
                  </a:rPr>
                  <a:t>Cost of all </a:t>
                </a:r>
                <a:r>
                  <a:rPr lang="en-US" sz="22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MaxHeapify</a:t>
                </a:r>
                <a:r>
                  <a:rPr lang="en-US" sz="22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:</a:t>
                </a:r>
                <a:br>
                  <a:rPr lang="en-US" sz="2200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=0</m:t>
                        </m:r>
                      </m:sub>
                      <m:sup>
                        <m:r>
                          <a:rPr lang="en-GB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⌊</m:t>
                        </m:r>
                        <m:func>
                          <m:funcPr>
                            <m:ctrlP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GB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⌋</m:t>
                        </m:r>
                      </m:sup>
                      <m:e>
                        <m:d>
                          <m:dPr>
                            <m:ctrlPr>
                              <a:rPr lang="en-GB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⌈"/>
                                <m:endChr m:val="⌉"/>
                                <m:ctrlPr>
                                  <a:rPr lang="en-GB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GB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GB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GB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GB" sz="2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  <m:r>
                          <m:rPr>
                            <m:brk m:alnAt="1"/>
                          </m:r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⋅</m:t>
                        </m:r>
                        <m:nary>
                          <m:naryPr>
                            <m:chr m:val="∑"/>
                            <m:limLoc m:val="subSup"/>
                            <m:ctrlP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h</m:t>
                            </m:r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⌊</m:t>
                            </m:r>
                            <m:func>
                              <m:funcPr>
                                <m:ctrlPr>
                                  <a:rPr lang="en-GB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GB" sz="2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GB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⌋</m:t>
                            </m:r>
                          </m:sup>
                          <m:e>
                            <m:f>
                              <m:fPr>
                                <m:ctrlP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GB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e>
                    </m:d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9D3A1ED3-9302-4397-A8F4-726BA59BA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100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7A6F4727-FAF3-46DF-9E03-0A57F13CFBFA}"/>
              </a:ext>
            </a:extLst>
          </p:cNvPr>
          <p:cNvSpPr/>
          <p:nvPr/>
        </p:nvSpPr>
        <p:spPr>
          <a:xfrm>
            <a:off x="4572000" y="458550"/>
            <a:ext cx="3943350" cy="1149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BuildMaxHeap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=Floor(n/2) down to 1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68D3616-5395-4F0D-A8AA-DB58D5186BC4}"/>
              </a:ext>
            </a:extLst>
          </p:cNvPr>
          <p:cNvGrpSpPr/>
          <p:nvPr/>
        </p:nvGrpSpPr>
        <p:grpSpPr>
          <a:xfrm>
            <a:off x="5057325" y="3873703"/>
            <a:ext cx="3458025" cy="1864980"/>
            <a:chOff x="5252150" y="2902732"/>
            <a:chExt cx="3458025" cy="186498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D83BC61-C4A3-4178-AD87-917CDF1BFFBD}"/>
                </a:ext>
              </a:extLst>
            </p:cNvPr>
            <p:cNvSpPr/>
            <p:nvPr/>
          </p:nvSpPr>
          <p:spPr>
            <a:xfrm>
              <a:off x="5577112" y="4406205"/>
              <a:ext cx="446568" cy="36150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01B25043-1544-4B17-B36B-68DABB5FB8A7}"/>
                </a:ext>
              </a:extLst>
            </p:cNvPr>
            <p:cNvSpPr/>
            <p:nvPr/>
          </p:nvSpPr>
          <p:spPr>
            <a:xfrm>
              <a:off x="6477335" y="4406205"/>
              <a:ext cx="446568" cy="36150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2EEFBB14-2CE9-40D1-A795-60986FB6DA58}"/>
                </a:ext>
              </a:extLst>
            </p:cNvPr>
            <p:cNvSpPr/>
            <p:nvPr/>
          </p:nvSpPr>
          <p:spPr>
            <a:xfrm>
              <a:off x="7370471" y="4406205"/>
              <a:ext cx="446568" cy="36150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D5138BB-D3BD-4499-AD6D-4225CED687C3}"/>
                </a:ext>
              </a:extLst>
            </p:cNvPr>
            <p:cNvSpPr/>
            <p:nvPr/>
          </p:nvSpPr>
          <p:spPr>
            <a:xfrm>
              <a:off x="8263607" y="4406205"/>
              <a:ext cx="446568" cy="361507"/>
            </a:xfrm>
            <a:prstGeom prst="rect">
              <a:avLst/>
            </a:prstGeom>
            <a:solidFill>
              <a:srgbClr val="CCFF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FDD670A-29C4-41EA-9DB9-ED33EAE0CB8F}"/>
                </a:ext>
              </a:extLst>
            </p:cNvPr>
            <p:cNvSpPr/>
            <p:nvPr/>
          </p:nvSpPr>
          <p:spPr>
            <a:xfrm>
              <a:off x="6923903" y="309131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ED7BA8A3-D5F1-4548-B122-6C4EEF3AACFC}"/>
                </a:ext>
              </a:extLst>
            </p:cNvPr>
            <p:cNvSpPr/>
            <p:nvPr/>
          </p:nvSpPr>
          <p:spPr>
            <a:xfrm>
              <a:off x="6030767" y="37295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9E37847-09D9-4AD4-9D39-18704D7A10E6}"/>
                </a:ext>
              </a:extLst>
            </p:cNvPr>
            <p:cNvSpPr/>
            <p:nvPr/>
          </p:nvSpPr>
          <p:spPr>
            <a:xfrm>
              <a:off x="7824126" y="3729561"/>
              <a:ext cx="446568" cy="361507"/>
            </a:xfrm>
            <a:prstGeom prst="rect">
              <a:avLst/>
            </a:prstGeom>
            <a:solidFill>
              <a:srgbClr val="FF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554E564E-A057-40F6-97C0-B713DCB2DFB2}"/>
                </a:ext>
              </a:extLst>
            </p:cNvPr>
            <p:cNvCxnSpPr>
              <a:cxnSpLocks/>
              <a:stCxn id="59" idx="2"/>
              <a:endCxn id="60" idx="0"/>
            </p:cNvCxnSpPr>
            <p:nvPr/>
          </p:nvCxnSpPr>
          <p:spPr>
            <a:xfrm flipH="1">
              <a:off x="6254051" y="3452818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E670D0B5-6924-41FB-A74F-9D6634B280C9}"/>
                </a:ext>
              </a:extLst>
            </p:cNvPr>
            <p:cNvCxnSpPr>
              <a:cxnSpLocks/>
              <a:stCxn id="59" idx="2"/>
              <a:endCxn id="61" idx="0"/>
            </p:cNvCxnSpPr>
            <p:nvPr/>
          </p:nvCxnSpPr>
          <p:spPr>
            <a:xfrm>
              <a:off x="7147187" y="3452818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0EDC0C2-6DF6-4DDE-918C-88AC364BAD4A}"/>
                </a:ext>
              </a:extLst>
            </p:cNvPr>
            <p:cNvCxnSpPr>
              <a:cxnSpLocks/>
              <a:stCxn id="60" idx="2"/>
              <a:endCxn id="52" idx="0"/>
            </p:cNvCxnSpPr>
            <p:nvPr/>
          </p:nvCxnSpPr>
          <p:spPr>
            <a:xfrm flipH="1">
              <a:off x="5800396" y="4091068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2D7DD2D5-FB09-401E-BC73-B6DB34C6A0A7}"/>
                </a:ext>
              </a:extLst>
            </p:cNvPr>
            <p:cNvCxnSpPr>
              <a:cxnSpLocks/>
              <a:stCxn id="54" idx="0"/>
              <a:endCxn id="60" idx="2"/>
            </p:cNvCxnSpPr>
            <p:nvPr/>
          </p:nvCxnSpPr>
          <p:spPr>
            <a:xfrm flipH="1" flipV="1">
              <a:off x="6254051" y="4091068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F44B406B-5B80-4360-A063-06A60827D7C4}"/>
                </a:ext>
              </a:extLst>
            </p:cNvPr>
            <p:cNvCxnSpPr>
              <a:cxnSpLocks/>
              <a:stCxn id="61" idx="2"/>
              <a:endCxn id="57" idx="0"/>
            </p:cNvCxnSpPr>
            <p:nvPr/>
          </p:nvCxnSpPr>
          <p:spPr>
            <a:xfrm flipH="1">
              <a:off x="7593755" y="4091068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F08F76CC-7636-497C-AF68-1284C871CA51}"/>
                </a:ext>
              </a:extLst>
            </p:cNvPr>
            <p:cNvSpPr txBox="1"/>
            <p:nvPr/>
          </p:nvSpPr>
          <p:spPr>
            <a:xfrm>
              <a:off x="6601379" y="290273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D791082C-8205-4C31-A0B9-2EAFB6C10F8C}"/>
                </a:ext>
              </a:extLst>
            </p:cNvPr>
            <p:cNvSpPr txBox="1"/>
            <p:nvPr/>
          </p:nvSpPr>
          <p:spPr>
            <a:xfrm>
              <a:off x="5712894" y="35456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01BD643B-E3DE-46E5-940B-16485C23E667}"/>
                </a:ext>
              </a:extLst>
            </p:cNvPr>
            <p:cNvSpPr txBox="1"/>
            <p:nvPr/>
          </p:nvSpPr>
          <p:spPr>
            <a:xfrm>
              <a:off x="7501602" y="354565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3CABC99E-EBA6-4EC7-B542-2005BA8178EC}"/>
                </a:ext>
              </a:extLst>
            </p:cNvPr>
            <p:cNvSpPr txBox="1"/>
            <p:nvPr/>
          </p:nvSpPr>
          <p:spPr>
            <a:xfrm>
              <a:off x="5252150" y="421734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BAAFF82-899C-41B3-A81F-0F6F2695C2AE}"/>
                </a:ext>
              </a:extLst>
            </p:cNvPr>
            <p:cNvSpPr txBox="1"/>
            <p:nvPr/>
          </p:nvSpPr>
          <p:spPr>
            <a:xfrm>
              <a:off x="6154811" y="42129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001A2C85-DBB5-45DF-B168-7047D4757C3B}"/>
                </a:ext>
              </a:extLst>
            </p:cNvPr>
            <p:cNvSpPr txBox="1"/>
            <p:nvPr/>
          </p:nvSpPr>
          <p:spPr>
            <a:xfrm>
              <a:off x="7047947" y="42124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79B4A90B-5B5F-488E-9E82-9A3639D86E11}"/>
                </a:ext>
              </a:extLst>
            </p:cNvPr>
            <p:cNvCxnSpPr>
              <a:cxnSpLocks/>
              <a:stCxn id="58" idx="0"/>
              <a:endCxn id="61" idx="2"/>
            </p:cNvCxnSpPr>
            <p:nvPr/>
          </p:nvCxnSpPr>
          <p:spPr>
            <a:xfrm flipH="1" flipV="1">
              <a:off x="8047410" y="4091068"/>
              <a:ext cx="439481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7054A88-1758-48CE-924F-E019B05E81C9}"/>
                </a:ext>
              </a:extLst>
            </p:cNvPr>
            <p:cNvSpPr txBox="1"/>
            <p:nvPr/>
          </p:nvSpPr>
          <p:spPr>
            <a:xfrm>
              <a:off x="7941083" y="4212959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76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E7045-F3DA-4C67-8E97-905CC4AC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Applications of heaps</a:t>
            </a:r>
            <a:br>
              <a:rPr lang="en-GB" dirty="0"/>
            </a:br>
            <a:r>
              <a:rPr lang="en-GB" dirty="0" err="1"/>
              <a:t>HeapSort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61B611-E630-4EF8-A962-DC22254B21AE}"/>
                  </a:ext>
                </a:extLst>
              </p:cNvPr>
              <p:cNvSpPr txBox="1"/>
              <p:nvPr/>
            </p:nvSpPr>
            <p:spPr>
              <a:xfrm>
                <a:off x="5326912" y="3275814"/>
                <a:ext cx="37180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Runtime of </a:t>
                </a:r>
                <a:r>
                  <a:rPr lang="en-GB" sz="2000" dirty="0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en-GB" sz="2000" dirty="0">
                    <a:solidFill>
                      <a:schemeClr val="accent1"/>
                    </a:solidFill>
                  </a:rPr>
                  <a:t>-loop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861B611-E630-4EF8-A962-DC22254B2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912" y="3275814"/>
                <a:ext cx="3718069" cy="400110"/>
              </a:xfrm>
              <a:prstGeom prst="rect">
                <a:avLst/>
              </a:prstGeom>
              <a:blipFill>
                <a:blip r:embed="rId2"/>
                <a:stretch>
                  <a:fillRect l="-1803" t="-10606" r="-82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0846B6CD-1C12-4A0F-9074-AB42632CCD07}"/>
              </a:ext>
            </a:extLst>
          </p:cNvPr>
          <p:cNvSpPr/>
          <p:nvPr/>
        </p:nvSpPr>
        <p:spPr>
          <a:xfrm>
            <a:off x="628650" y="3275814"/>
            <a:ext cx="4698262" cy="1477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HeapSort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BuildMaxHeap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(data[1…n])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=n down to 2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heap.HeapExtractMax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cur_max</a:t>
            </a:r>
            <a:endParaRPr lang="en-GB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68F85C-AEBD-4DDD-B7E2-2739F4F5C6E8}"/>
              </a:ext>
            </a:extLst>
          </p:cNvPr>
          <p:cNvSpPr/>
          <p:nvPr/>
        </p:nvSpPr>
        <p:spPr>
          <a:xfrm>
            <a:off x="628650" y="1908396"/>
            <a:ext cx="3943350" cy="1149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b="1" u="sng" dirty="0" err="1">
                <a:solidFill>
                  <a:schemeClr val="tx1"/>
                </a:solidFill>
              </a:rPr>
              <a:t>BuildMaxHeap</a:t>
            </a:r>
            <a:r>
              <a:rPr lang="en-GB" b="1" u="sng" dirty="0">
                <a:solidFill>
                  <a:schemeClr val="tx1"/>
                </a:solidFill>
              </a:rPr>
              <a:t>(data[1…n]):</a:t>
            </a:r>
          </a:p>
          <a:p>
            <a:pPr>
              <a:lnSpc>
                <a:spcPct val="90000"/>
              </a:lnSpc>
            </a:pP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=Floor(n/2) down to 1</a:t>
            </a:r>
          </a:p>
          <a:p>
            <a:pPr>
              <a:lnSpc>
                <a:spcPct val="90000"/>
              </a:lnSpc>
            </a:pP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MaxHeapify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8789BD-EE8A-4FC8-AD01-231E3BC99559}"/>
                  </a:ext>
                </a:extLst>
              </p:cNvPr>
              <p:cNvSpPr txBox="1"/>
              <p:nvPr/>
            </p:nvSpPr>
            <p:spPr>
              <a:xfrm>
                <a:off x="4572000" y="1908396"/>
                <a:ext cx="412831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000" dirty="0">
                    <a:solidFill>
                      <a:schemeClr val="accent1"/>
                    </a:solidFill>
                  </a:rPr>
                  <a:t>Runtime of </a:t>
                </a:r>
                <a:r>
                  <a:rPr lang="en-GB" sz="2000" dirty="0" err="1">
                    <a:solidFill>
                      <a:schemeClr val="accent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BuildMaxHeap</a:t>
                </a:r>
                <a:r>
                  <a:rPr lang="en-GB" sz="2000" dirty="0">
                    <a:solidFill>
                      <a:schemeClr val="accent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dirty="0">
                    <a:solidFill>
                      <a:schemeClr val="accent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F8789BD-EE8A-4FC8-AD01-231E3BC99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908396"/>
                <a:ext cx="4128310" cy="400110"/>
              </a:xfrm>
              <a:prstGeom prst="rect">
                <a:avLst/>
              </a:prstGeom>
              <a:blipFill>
                <a:blip r:embed="rId3"/>
                <a:stretch>
                  <a:fillRect l="-1477" t="-10606" r="-5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34C864-FD7D-4D82-B6D4-2C2B49838601}"/>
                  </a:ext>
                </a:extLst>
              </p:cNvPr>
              <p:cNvSpPr txBox="1"/>
              <p:nvPr/>
            </p:nvSpPr>
            <p:spPr>
              <a:xfrm>
                <a:off x="666751" y="5013614"/>
                <a:ext cx="602017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400" dirty="0">
                    <a:solidFill>
                      <a:srgbClr val="C00000"/>
                    </a:solidFill>
                  </a:rPr>
                  <a:t>Time complexity of </a:t>
                </a:r>
                <a:r>
                  <a:rPr lang="en-GB" sz="2400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HeapSort</a:t>
                </a:r>
                <a:r>
                  <a:rPr lang="en-GB" sz="2400" dirty="0">
                    <a:solidFill>
                      <a:srgbClr val="C00000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,</a:t>
                </a:r>
                <a:br>
                  <a:rPr lang="en-GB" sz="2400" dirty="0">
                    <a:solidFill>
                      <a:srgbClr val="C00000"/>
                    </a:solidFill>
                  </a:rPr>
                </a:br>
                <a:r>
                  <a:rPr lang="en-GB" sz="2400" dirty="0">
                    <a:solidFill>
                      <a:srgbClr val="C00000"/>
                    </a:solidFill>
                  </a:rPr>
                  <a:t>extra space required during execution is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BC34C864-FD7D-4D82-B6D4-2C2B49838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51" y="5013614"/>
                <a:ext cx="6020174" cy="830997"/>
              </a:xfrm>
              <a:prstGeom prst="rect">
                <a:avLst/>
              </a:prstGeom>
              <a:blipFill>
                <a:blip r:embed="rId4"/>
                <a:stretch>
                  <a:fillRect l="-1518" t="-7299" r="-607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539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40083-77C8-49C1-BFB5-5E6ED4DC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Data structure</a:t>
            </a:r>
            <a:br>
              <a:rPr lang="en-GB" dirty="0"/>
            </a:br>
            <a:r>
              <a:rPr lang="en-GB" dirty="0"/>
              <a:t>Binary Heap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AF5551-E8FF-421E-8C6E-A2AC1E278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We can use an array to represent a binary heap.</a:t>
                </a:r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GB" sz="2400" dirty="0"/>
                  <a:t>Obtaining parent and children are easy:</a:t>
                </a:r>
                <a:endParaRPr lang="en-US" sz="2000" dirty="0"/>
              </a:p>
              <a:p>
                <a:r>
                  <a:rPr lang="en-GB" sz="2400" dirty="0"/>
                  <a:t>Parent of node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/>
                  <a:t>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⌊</m:t>
                    </m:r>
                    <m:f>
                      <m:fPr>
                        <m:type m:val="lin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⌋</m:t>
                    </m:r>
                  </m:oMath>
                </a14:m>
                <a:endParaRPr lang="en-GB" sz="2400" dirty="0"/>
              </a:p>
              <a:p>
                <a:r>
                  <a:rPr lang="en-GB" sz="2400" dirty="0"/>
                  <a:t>Left child of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/>
                  <a:t>: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2⋅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𝑖𝑑</m:t>
                    </m:r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GB" sz="2400" dirty="0"/>
              </a:p>
              <a:p>
                <a:r>
                  <a:rPr lang="en-GB" sz="2400" dirty="0"/>
                  <a:t>Right child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sz="2400" dirty="0"/>
                  <a:t>: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2⋅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𝑖𝑑</m:t>
                    </m:r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GB" sz="2400" dirty="0"/>
              </a:p>
              <a:p>
                <a:pPr marL="0" indent="0">
                  <a:spcBef>
                    <a:spcPts val="1800"/>
                  </a:spcBef>
                  <a:buNone/>
                </a:pPr>
                <a:r>
                  <a:rPr lang="en-GB" sz="2400" dirty="0">
                    <a:solidFill>
                      <a:srgbClr val="C00000"/>
                    </a:solidFill>
                  </a:rPr>
                  <a:t>All in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 time!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FAF5551-E8FF-421E-8C6E-A2AC1E278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51338"/>
              </a:xfrm>
              <a:blipFill>
                <a:blip r:embed="rId2"/>
                <a:stretch>
                  <a:fillRect l="-115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4325C533-74B0-4EB5-99B5-46F20AB43145}"/>
              </a:ext>
            </a:extLst>
          </p:cNvPr>
          <p:cNvGrpSpPr/>
          <p:nvPr/>
        </p:nvGrpSpPr>
        <p:grpSpPr>
          <a:xfrm>
            <a:off x="4035676" y="5309580"/>
            <a:ext cx="4479494" cy="731391"/>
            <a:chOff x="511692" y="5761261"/>
            <a:chExt cx="4479494" cy="73139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A2303D1-BA9F-462C-9946-AC7B0FDED9A0}"/>
                </a:ext>
              </a:extLst>
            </p:cNvPr>
            <p:cNvSpPr/>
            <p:nvPr/>
          </p:nvSpPr>
          <p:spPr>
            <a:xfrm>
              <a:off x="511692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527DA1B-61E4-411B-A91C-F0247C4C672F}"/>
                </a:ext>
              </a:extLst>
            </p:cNvPr>
            <p:cNvSpPr/>
            <p:nvPr/>
          </p:nvSpPr>
          <p:spPr>
            <a:xfrm>
              <a:off x="958260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F550B0B-7890-4473-B07B-8594F1110E0C}"/>
                </a:ext>
              </a:extLst>
            </p:cNvPr>
            <p:cNvSpPr/>
            <p:nvPr/>
          </p:nvSpPr>
          <p:spPr>
            <a:xfrm>
              <a:off x="1404828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64B4F4BD-F55F-4887-9335-859A4B57DF2E}"/>
                </a:ext>
              </a:extLst>
            </p:cNvPr>
            <p:cNvSpPr/>
            <p:nvPr/>
          </p:nvSpPr>
          <p:spPr>
            <a:xfrm>
              <a:off x="1851396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B208879-8BB2-4E77-998F-724C47E7C4AE}"/>
                </a:ext>
              </a:extLst>
            </p:cNvPr>
            <p:cNvSpPr/>
            <p:nvPr/>
          </p:nvSpPr>
          <p:spPr>
            <a:xfrm>
              <a:off x="2297964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FDA9C82-461E-4FCE-BF43-3F9EB8B17777}"/>
                </a:ext>
              </a:extLst>
            </p:cNvPr>
            <p:cNvSpPr/>
            <p:nvPr/>
          </p:nvSpPr>
          <p:spPr>
            <a:xfrm>
              <a:off x="2744532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E9AC596-A3C2-4EEC-9539-C7E997F5D6A0}"/>
                </a:ext>
              </a:extLst>
            </p:cNvPr>
            <p:cNvSpPr/>
            <p:nvPr/>
          </p:nvSpPr>
          <p:spPr>
            <a:xfrm>
              <a:off x="3191100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7BAB463-5D4A-4FD5-81EC-392D97464A17}"/>
                </a:ext>
              </a:extLst>
            </p:cNvPr>
            <p:cNvSpPr/>
            <p:nvPr/>
          </p:nvSpPr>
          <p:spPr>
            <a:xfrm>
              <a:off x="3637668" y="613114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ECF622B-DF4A-488C-B8BB-016A4B1F067F}"/>
                </a:ext>
              </a:extLst>
            </p:cNvPr>
            <p:cNvSpPr/>
            <p:nvPr/>
          </p:nvSpPr>
          <p:spPr>
            <a:xfrm>
              <a:off x="4084236" y="613114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205AAAF4-4965-4A8C-B71E-A57807F9EDD7}"/>
                </a:ext>
              </a:extLst>
            </p:cNvPr>
            <p:cNvSpPr/>
            <p:nvPr/>
          </p:nvSpPr>
          <p:spPr>
            <a:xfrm>
              <a:off x="4530804" y="613059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E571804-4CE7-4471-B473-39DE44414BA1}"/>
                </a:ext>
              </a:extLst>
            </p:cNvPr>
            <p:cNvSpPr txBox="1"/>
            <p:nvPr/>
          </p:nvSpPr>
          <p:spPr>
            <a:xfrm>
              <a:off x="511692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67B1649-C653-4DDC-A5D0-06E0C861DB3C}"/>
                </a:ext>
              </a:extLst>
            </p:cNvPr>
            <p:cNvSpPr txBox="1"/>
            <p:nvPr/>
          </p:nvSpPr>
          <p:spPr>
            <a:xfrm>
              <a:off x="958260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67E12E0-AE47-4A88-BB0A-6D4D3F4A57A1}"/>
                </a:ext>
              </a:extLst>
            </p:cNvPr>
            <p:cNvSpPr txBox="1"/>
            <p:nvPr/>
          </p:nvSpPr>
          <p:spPr>
            <a:xfrm>
              <a:off x="139752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52F22D4-18D9-488E-A061-401AA65F1324}"/>
                </a:ext>
              </a:extLst>
            </p:cNvPr>
            <p:cNvSpPr txBox="1"/>
            <p:nvPr/>
          </p:nvSpPr>
          <p:spPr>
            <a:xfrm>
              <a:off x="1844091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D641EBE-8245-4D9A-BAB1-E004B8FD0E55}"/>
                </a:ext>
              </a:extLst>
            </p:cNvPr>
            <p:cNvSpPr txBox="1"/>
            <p:nvPr/>
          </p:nvSpPr>
          <p:spPr>
            <a:xfrm>
              <a:off x="2291425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D2CD35AB-58C5-4FD8-807F-E537B1D15758}"/>
                </a:ext>
              </a:extLst>
            </p:cNvPr>
            <p:cNvSpPr txBox="1"/>
            <p:nvPr/>
          </p:nvSpPr>
          <p:spPr>
            <a:xfrm>
              <a:off x="273799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FA62DB49-C0AA-4623-B6B9-90119006C0D5}"/>
                </a:ext>
              </a:extLst>
            </p:cNvPr>
            <p:cNvSpPr txBox="1"/>
            <p:nvPr/>
          </p:nvSpPr>
          <p:spPr>
            <a:xfrm>
              <a:off x="317725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549F24F1-D397-48C0-BD39-2351325987D0}"/>
                </a:ext>
              </a:extLst>
            </p:cNvPr>
            <p:cNvSpPr txBox="1"/>
            <p:nvPr/>
          </p:nvSpPr>
          <p:spPr>
            <a:xfrm>
              <a:off x="3623824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4C93B828-84F6-44CE-B426-DBAA5BFA2E72}"/>
                </a:ext>
              </a:extLst>
            </p:cNvPr>
            <p:cNvSpPr txBox="1"/>
            <p:nvPr/>
          </p:nvSpPr>
          <p:spPr>
            <a:xfrm>
              <a:off x="408423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21CE0280-F5F4-4635-A8AF-B674AE650B38}"/>
                </a:ext>
              </a:extLst>
            </p:cNvPr>
            <p:cNvSpPr txBox="1"/>
            <p:nvPr/>
          </p:nvSpPr>
          <p:spPr>
            <a:xfrm>
              <a:off x="4530804" y="57612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ED8BB00-C9CB-4868-9884-CC832DE7001A}"/>
              </a:ext>
            </a:extLst>
          </p:cNvPr>
          <p:cNvGrpSpPr/>
          <p:nvPr/>
        </p:nvGrpSpPr>
        <p:grpSpPr>
          <a:xfrm>
            <a:off x="4204076" y="2475726"/>
            <a:ext cx="4311274" cy="2541624"/>
            <a:chOff x="4204076" y="2639844"/>
            <a:chExt cx="4311274" cy="25416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25EA885-6EB2-4F8C-9332-8518CB959FAA}"/>
                </a:ext>
              </a:extLst>
            </p:cNvPr>
            <p:cNvSpPr/>
            <p:nvPr/>
          </p:nvSpPr>
          <p:spPr>
            <a:xfrm>
              <a:off x="6721991" y="282842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E85BD2E-CE27-4945-A3EE-91F3381687A0}"/>
                </a:ext>
              </a:extLst>
            </p:cNvPr>
            <p:cNvSpPr/>
            <p:nvPr/>
          </p:nvSpPr>
          <p:spPr>
            <a:xfrm>
              <a:off x="5828855" y="346667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6414220-4931-421F-8E07-0A6296FB289E}"/>
                </a:ext>
              </a:extLst>
            </p:cNvPr>
            <p:cNvSpPr/>
            <p:nvPr/>
          </p:nvSpPr>
          <p:spPr>
            <a:xfrm>
              <a:off x="5375200" y="414331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AE6FDB9-70E9-4536-900D-E4CCABF30D33}"/>
                </a:ext>
              </a:extLst>
            </p:cNvPr>
            <p:cNvSpPr/>
            <p:nvPr/>
          </p:nvSpPr>
          <p:spPr>
            <a:xfrm>
              <a:off x="6275423" y="414331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349C355-866C-43D8-8661-8FF319173A25}"/>
                </a:ext>
              </a:extLst>
            </p:cNvPr>
            <p:cNvSpPr/>
            <p:nvPr/>
          </p:nvSpPr>
          <p:spPr>
            <a:xfrm>
              <a:off x="5375200" y="48199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76DA34A-31B6-431F-8F9B-04A8E91644D1}"/>
                </a:ext>
              </a:extLst>
            </p:cNvPr>
            <p:cNvSpPr/>
            <p:nvPr/>
          </p:nvSpPr>
          <p:spPr>
            <a:xfrm>
              <a:off x="4526601" y="48199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49BD68F-99C7-4F37-BE76-F97C5240F0C2}"/>
                </a:ext>
              </a:extLst>
            </p:cNvPr>
            <p:cNvSpPr/>
            <p:nvPr/>
          </p:nvSpPr>
          <p:spPr>
            <a:xfrm>
              <a:off x="6275423" y="481996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30302A8-9D27-4686-A167-311BC0109F07}"/>
                </a:ext>
              </a:extLst>
            </p:cNvPr>
            <p:cNvSpPr/>
            <p:nvPr/>
          </p:nvSpPr>
          <p:spPr>
            <a:xfrm>
              <a:off x="7622214" y="346667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E91B3EDC-FA12-4AEF-A044-40092FA40779}"/>
                </a:ext>
              </a:extLst>
            </p:cNvPr>
            <p:cNvSpPr/>
            <p:nvPr/>
          </p:nvSpPr>
          <p:spPr>
            <a:xfrm>
              <a:off x="7168559" y="414331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AE400E3-660D-47B3-B0EA-3598C34B5061}"/>
                </a:ext>
              </a:extLst>
            </p:cNvPr>
            <p:cNvSpPr/>
            <p:nvPr/>
          </p:nvSpPr>
          <p:spPr>
            <a:xfrm>
              <a:off x="8068782" y="4143317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9BFF5EC5-FCC9-4072-903B-C340CCDBA4FD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 flipH="1">
              <a:off x="6052139" y="3189930"/>
              <a:ext cx="893136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E69D9C49-86D4-4527-B47E-B13FC8F3465F}"/>
                </a:ext>
              </a:extLst>
            </p:cNvPr>
            <p:cNvCxnSpPr>
              <a:cxnSpLocks/>
              <a:stCxn id="4" idx="2"/>
              <a:endCxn id="14" idx="0"/>
            </p:cNvCxnSpPr>
            <p:nvPr/>
          </p:nvCxnSpPr>
          <p:spPr>
            <a:xfrm>
              <a:off x="6945275" y="3189930"/>
              <a:ext cx="900223" cy="27674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9B13FAA-5C12-4C97-BE90-DD2CF843B9EF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 flipH="1">
              <a:off x="5598484" y="3828180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286AF0C-31F5-4637-99C2-47D68A2D0E2B}"/>
                </a:ext>
              </a:extLst>
            </p:cNvPr>
            <p:cNvCxnSpPr>
              <a:cxnSpLocks/>
              <a:stCxn id="8" idx="0"/>
              <a:endCxn id="5" idx="2"/>
            </p:cNvCxnSpPr>
            <p:nvPr/>
          </p:nvCxnSpPr>
          <p:spPr>
            <a:xfrm flipH="1" flipV="1">
              <a:off x="6052139" y="3828180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72296099-948D-4980-8BF1-E78E2E94D61D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7391843" y="3828180"/>
              <a:ext cx="453655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CBAE2C-4252-4348-BCC0-1765F574B78A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>
            <a:xfrm>
              <a:off x="7845498" y="3828180"/>
              <a:ext cx="446568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5A7646B8-056B-4BC8-B1BA-3747CC68B6CB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 flipH="1">
              <a:off x="4749885" y="4504824"/>
              <a:ext cx="848599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2298B174-8CE9-44D3-87A1-287C4556D73D}"/>
                </a:ext>
              </a:extLst>
            </p:cNvPr>
            <p:cNvCxnSpPr>
              <a:cxnSpLocks/>
              <a:stCxn id="7" idx="2"/>
              <a:endCxn id="11" idx="0"/>
            </p:cNvCxnSpPr>
            <p:nvPr/>
          </p:nvCxnSpPr>
          <p:spPr>
            <a:xfrm>
              <a:off x="5598484" y="4504824"/>
              <a:ext cx="0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20E94D04-C479-484B-92E6-F4E0CF48453D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>
              <a:off x="6498707" y="4504824"/>
              <a:ext cx="0" cy="3151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861E012-27F0-43EB-8CBD-D0A99ECA36DD}"/>
                </a:ext>
              </a:extLst>
            </p:cNvPr>
            <p:cNvSpPr txBox="1"/>
            <p:nvPr/>
          </p:nvSpPr>
          <p:spPr>
            <a:xfrm>
              <a:off x="6399467" y="263984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1DF6A73C-8712-4507-BAB6-A410D8C3B7F1}"/>
                </a:ext>
              </a:extLst>
            </p:cNvPr>
            <p:cNvSpPr txBox="1"/>
            <p:nvPr/>
          </p:nvSpPr>
          <p:spPr>
            <a:xfrm>
              <a:off x="5510982" y="328276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00A0FE3E-C324-49E5-B984-4CB5F3F278FD}"/>
                </a:ext>
              </a:extLst>
            </p:cNvPr>
            <p:cNvSpPr txBox="1"/>
            <p:nvPr/>
          </p:nvSpPr>
          <p:spPr>
            <a:xfrm>
              <a:off x="7299690" y="328276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1010FAE-F8D1-4767-BF0E-8412384CFB50}"/>
                </a:ext>
              </a:extLst>
            </p:cNvPr>
            <p:cNvSpPr txBox="1"/>
            <p:nvPr/>
          </p:nvSpPr>
          <p:spPr>
            <a:xfrm>
              <a:off x="5050238" y="39544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77EFDB5-F2A3-4F8C-90B7-04C54970100B}"/>
                </a:ext>
              </a:extLst>
            </p:cNvPr>
            <p:cNvSpPr txBox="1"/>
            <p:nvPr/>
          </p:nvSpPr>
          <p:spPr>
            <a:xfrm>
              <a:off x="5952899" y="395007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A8C00EC-75E6-493B-8C29-BB6FAFC2E28A}"/>
                </a:ext>
              </a:extLst>
            </p:cNvPr>
            <p:cNvSpPr txBox="1"/>
            <p:nvPr/>
          </p:nvSpPr>
          <p:spPr>
            <a:xfrm>
              <a:off x="6846035" y="394957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48274E15-9A8C-4C19-9350-0F4A3A3C95F4}"/>
                </a:ext>
              </a:extLst>
            </p:cNvPr>
            <p:cNvSpPr txBox="1"/>
            <p:nvPr/>
          </p:nvSpPr>
          <p:spPr>
            <a:xfrm>
              <a:off x="7739171" y="394957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8059A32-AD4B-4D5A-953F-FAE4BA9A9EE1}"/>
                </a:ext>
              </a:extLst>
            </p:cNvPr>
            <p:cNvSpPr txBox="1"/>
            <p:nvPr/>
          </p:nvSpPr>
          <p:spPr>
            <a:xfrm>
              <a:off x="4204076" y="470357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36B832B2-9709-4A5E-B9D3-DB4DB732F8EA}"/>
                </a:ext>
              </a:extLst>
            </p:cNvPr>
            <p:cNvSpPr txBox="1"/>
            <p:nvPr/>
          </p:nvSpPr>
          <p:spPr>
            <a:xfrm>
              <a:off x="5049133" y="470455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9BF916F5-408A-404B-9DE6-4388896F698E}"/>
                </a:ext>
              </a:extLst>
            </p:cNvPr>
            <p:cNvSpPr txBox="1"/>
            <p:nvPr/>
          </p:nvSpPr>
          <p:spPr>
            <a:xfrm>
              <a:off x="5883970" y="4703574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551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Common operations of</a:t>
            </a:r>
            <a:br>
              <a:rPr lang="en-GB" dirty="0"/>
            </a:br>
            <a:r>
              <a:rPr lang="en-GB" dirty="0"/>
              <a:t>Binary Max-Heap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Consider max-heap as an example. (Min-heap is similar.)</a:t>
            </a:r>
          </a:p>
          <a:p>
            <a:r>
              <a:rPr lang="en-GB" sz="2400" dirty="0"/>
              <a:t>Most common operations:</a:t>
            </a:r>
          </a:p>
          <a:p>
            <a:pPr lvl="1"/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HeapInsert</a:t>
            </a:r>
            <a:r>
              <a:rPr lang="en-GB" sz="2000" b="1" dirty="0"/>
              <a:t>:</a:t>
            </a:r>
            <a:r>
              <a:rPr lang="en-GB" sz="2000" dirty="0"/>
              <a:t> insert an element into the heap.</a:t>
            </a:r>
          </a:p>
          <a:p>
            <a:pPr lvl="1"/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HeapGetMax</a:t>
            </a:r>
            <a:r>
              <a:rPr lang="en-GB" sz="2000" b="1" dirty="0"/>
              <a:t>:</a:t>
            </a:r>
            <a:r>
              <a:rPr lang="en-GB" sz="2000" dirty="0"/>
              <a:t> return the item with maximum value.</a:t>
            </a:r>
          </a:p>
          <a:p>
            <a:pPr lvl="1"/>
            <a:r>
              <a:rPr lang="en-GB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HeapExtractMax</a:t>
            </a:r>
            <a:r>
              <a:rPr lang="en-GB" sz="2000" b="1" dirty="0"/>
              <a:t>:</a:t>
            </a:r>
            <a:r>
              <a:rPr lang="en-GB" sz="2000" dirty="0"/>
              <a:t> remove the item with maximum value from the heap and return it.</a:t>
            </a:r>
          </a:p>
          <a:p>
            <a:r>
              <a:rPr lang="en-US" sz="2400" dirty="0"/>
              <a:t>Other operations (which we’ll see later)…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9CC4595-6550-44DC-B489-CA96D4D40B28}"/>
                  </a:ext>
                </a:extLst>
              </p:cNvPr>
              <p:cNvSpPr/>
              <p:nvPr/>
            </p:nvSpPr>
            <p:spPr>
              <a:xfrm>
                <a:off x="7006796" y="2987292"/>
                <a:ext cx="18810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0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9CC4595-6550-44DC-B489-CA96D4D40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6796" y="2987292"/>
                <a:ext cx="1881028" cy="400110"/>
              </a:xfrm>
              <a:prstGeom prst="rect">
                <a:avLst/>
              </a:prstGeom>
              <a:blipFill>
                <a:blip r:embed="rId2"/>
                <a:stretch>
                  <a:fillRect l="-3236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24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CC0000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HeapInsert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Insert an item into a binary max-heap represented by an array.</a:t>
            </a:r>
          </a:p>
          <a:p>
            <a:r>
              <a:rPr lang="en-GB" sz="2200" dirty="0"/>
              <a:t>Simply put the item to the end of the array.</a:t>
            </a:r>
          </a:p>
          <a:p>
            <a:r>
              <a:rPr lang="en-GB" sz="2200" dirty="0"/>
              <a:t>We need to maintain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 </a:t>
            </a:r>
            <a:br>
              <a:rPr lang="en-GB" sz="2200" dirty="0"/>
            </a:br>
            <a:r>
              <a:rPr lang="en-GB" sz="2200" dirty="0"/>
              <a:t>after insertion: </a:t>
            </a:r>
            <a:r>
              <a:rPr lang="en-GB" sz="2200" dirty="0">
                <a:solidFill>
                  <a:srgbClr val="C00000"/>
                </a:solidFill>
              </a:rPr>
              <a:t>along the path to root,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compare and swap</a:t>
            </a:r>
            <a:r>
              <a:rPr lang="en-GB" sz="2200" dirty="0"/>
              <a:t>. (</a:t>
            </a:r>
            <a:r>
              <a:rPr lang="en-GB" sz="2200" dirty="0">
                <a:solidFill>
                  <a:srgbClr val="C00000"/>
                </a:solidFill>
              </a:rPr>
              <a:t>Why?</a:t>
            </a:r>
            <a:r>
              <a:rPr lang="en-GB" sz="2200" dirty="0"/>
              <a:t>)</a:t>
            </a:r>
            <a:endParaRPr lang="en-US" sz="22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6F867AE-545C-4740-83C0-6ACEC5C17154}"/>
              </a:ext>
            </a:extLst>
          </p:cNvPr>
          <p:cNvGrpSpPr/>
          <p:nvPr/>
        </p:nvGrpSpPr>
        <p:grpSpPr>
          <a:xfrm>
            <a:off x="3344923" y="5445572"/>
            <a:ext cx="4479494" cy="731391"/>
            <a:chOff x="511692" y="5761261"/>
            <a:chExt cx="4479494" cy="73139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C1481CE-EAC6-48E8-8834-9AF87E09404F}"/>
                </a:ext>
              </a:extLst>
            </p:cNvPr>
            <p:cNvSpPr/>
            <p:nvPr/>
          </p:nvSpPr>
          <p:spPr>
            <a:xfrm>
              <a:off x="511692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F40840-05BE-481C-AFFC-E96295BBA69C}"/>
                </a:ext>
              </a:extLst>
            </p:cNvPr>
            <p:cNvSpPr/>
            <p:nvPr/>
          </p:nvSpPr>
          <p:spPr>
            <a:xfrm>
              <a:off x="958260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BB6E64-BABD-45B5-A64E-3D6F4A2D7948}"/>
                </a:ext>
              </a:extLst>
            </p:cNvPr>
            <p:cNvSpPr/>
            <p:nvPr/>
          </p:nvSpPr>
          <p:spPr>
            <a:xfrm>
              <a:off x="1404828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99345DC-290B-4561-8677-D66835AD7818}"/>
                </a:ext>
              </a:extLst>
            </p:cNvPr>
            <p:cNvSpPr/>
            <p:nvPr/>
          </p:nvSpPr>
          <p:spPr>
            <a:xfrm>
              <a:off x="1851396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C5F8588-EE95-4087-A860-F26B1335220E}"/>
                </a:ext>
              </a:extLst>
            </p:cNvPr>
            <p:cNvSpPr/>
            <p:nvPr/>
          </p:nvSpPr>
          <p:spPr>
            <a:xfrm>
              <a:off x="2297964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68D848B-C265-4D7C-8739-014F87FC3A94}"/>
                </a:ext>
              </a:extLst>
            </p:cNvPr>
            <p:cNvSpPr/>
            <p:nvPr/>
          </p:nvSpPr>
          <p:spPr>
            <a:xfrm>
              <a:off x="2744532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D143A9E-3F01-435D-8D0F-E6553B130DF3}"/>
                </a:ext>
              </a:extLst>
            </p:cNvPr>
            <p:cNvSpPr/>
            <p:nvPr/>
          </p:nvSpPr>
          <p:spPr>
            <a:xfrm>
              <a:off x="3191100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954DC00-A009-4229-88F3-3C322EB7FA9D}"/>
                </a:ext>
              </a:extLst>
            </p:cNvPr>
            <p:cNvSpPr/>
            <p:nvPr/>
          </p:nvSpPr>
          <p:spPr>
            <a:xfrm>
              <a:off x="3637668" y="613114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6576AE-0B6B-4146-B2C2-7EF8524B1490}"/>
                </a:ext>
              </a:extLst>
            </p:cNvPr>
            <p:cNvSpPr/>
            <p:nvPr/>
          </p:nvSpPr>
          <p:spPr>
            <a:xfrm>
              <a:off x="4084236" y="613114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B449FE7-555C-4C6A-A362-03C54256EAD8}"/>
                </a:ext>
              </a:extLst>
            </p:cNvPr>
            <p:cNvSpPr/>
            <p:nvPr/>
          </p:nvSpPr>
          <p:spPr>
            <a:xfrm>
              <a:off x="4530804" y="613059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9D182E8-E17C-4A9D-9F07-652168135F0C}"/>
                </a:ext>
              </a:extLst>
            </p:cNvPr>
            <p:cNvSpPr txBox="1"/>
            <p:nvPr/>
          </p:nvSpPr>
          <p:spPr>
            <a:xfrm>
              <a:off x="511692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5030316-CA53-47BA-B8C5-7AEF6E7A1CE5}"/>
                </a:ext>
              </a:extLst>
            </p:cNvPr>
            <p:cNvSpPr txBox="1"/>
            <p:nvPr/>
          </p:nvSpPr>
          <p:spPr>
            <a:xfrm>
              <a:off x="958260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FB8FC74-CDF5-4814-9039-2DA58BC54E69}"/>
                </a:ext>
              </a:extLst>
            </p:cNvPr>
            <p:cNvSpPr txBox="1"/>
            <p:nvPr/>
          </p:nvSpPr>
          <p:spPr>
            <a:xfrm>
              <a:off x="139752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8DC8F4F-33AE-482A-9CDA-D8B68CF651C1}"/>
                </a:ext>
              </a:extLst>
            </p:cNvPr>
            <p:cNvSpPr txBox="1"/>
            <p:nvPr/>
          </p:nvSpPr>
          <p:spPr>
            <a:xfrm>
              <a:off x="1844091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854AAD6-F29B-40DD-8F52-3C84487F4497}"/>
                </a:ext>
              </a:extLst>
            </p:cNvPr>
            <p:cNvSpPr txBox="1"/>
            <p:nvPr/>
          </p:nvSpPr>
          <p:spPr>
            <a:xfrm>
              <a:off x="2291425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048F4F4-CD12-40AE-A661-A5A916237629}"/>
                </a:ext>
              </a:extLst>
            </p:cNvPr>
            <p:cNvSpPr txBox="1"/>
            <p:nvPr/>
          </p:nvSpPr>
          <p:spPr>
            <a:xfrm>
              <a:off x="273799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B209840-6BB6-448B-88EC-73B778345624}"/>
                </a:ext>
              </a:extLst>
            </p:cNvPr>
            <p:cNvSpPr txBox="1"/>
            <p:nvPr/>
          </p:nvSpPr>
          <p:spPr>
            <a:xfrm>
              <a:off x="317725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091EB6B-329A-4083-8E36-2E617629199A}"/>
                </a:ext>
              </a:extLst>
            </p:cNvPr>
            <p:cNvSpPr txBox="1"/>
            <p:nvPr/>
          </p:nvSpPr>
          <p:spPr>
            <a:xfrm>
              <a:off x="3623824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4E71062-11CE-4FF6-B3A3-FB238527B320}"/>
                </a:ext>
              </a:extLst>
            </p:cNvPr>
            <p:cNvSpPr txBox="1"/>
            <p:nvPr/>
          </p:nvSpPr>
          <p:spPr>
            <a:xfrm>
              <a:off x="408423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CAA1BE5-D161-483B-80A4-16801F6FB2E5}"/>
                </a:ext>
              </a:extLst>
            </p:cNvPr>
            <p:cNvSpPr txBox="1"/>
            <p:nvPr/>
          </p:nvSpPr>
          <p:spPr>
            <a:xfrm>
              <a:off x="4530804" y="57612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A0A9CCBD-6F6B-49D8-950E-C50C11E3B3A4}"/>
              </a:ext>
            </a:extLst>
          </p:cNvPr>
          <p:cNvSpPr/>
          <p:nvPr/>
        </p:nvSpPr>
        <p:spPr>
          <a:xfrm>
            <a:off x="6708177" y="2737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3B82B8-3C99-4625-B105-2B6622D46355}"/>
              </a:ext>
            </a:extLst>
          </p:cNvPr>
          <p:cNvSpPr/>
          <p:nvPr/>
        </p:nvSpPr>
        <p:spPr>
          <a:xfrm>
            <a:off x="5815041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8517E6-3BA9-428F-A36E-48FE2887310B}"/>
              </a:ext>
            </a:extLst>
          </p:cNvPr>
          <p:cNvSpPr/>
          <p:nvPr/>
        </p:nvSpPr>
        <p:spPr>
          <a:xfrm>
            <a:off x="5361386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A8606E-E74E-4234-9E6C-EAB2DCA0AB75}"/>
              </a:ext>
            </a:extLst>
          </p:cNvPr>
          <p:cNvSpPr/>
          <p:nvPr/>
        </p:nvSpPr>
        <p:spPr>
          <a:xfrm>
            <a:off x="6261609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EB96F76-4123-4E1F-AFFB-ACD3EFFA8011}"/>
              </a:ext>
            </a:extLst>
          </p:cNvPr>
          <p:cNvSpPr/>
          <p:nvPr/>
        </p:nvSpPr>
        <p:spPr>
          <a:xfrm>
            <a:off x="5361386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1683D0E-7208-45DA-A2DC-2485023959E0}"/>
              </a:ext>
            </a:extLst>
          </p:cNvPr>
          <p:cNvSpPr/>
          <p:nvPr/>
        </p:nvSpPr>
        <p:spPr>
          <a:xfrm>
            <a:off x="4512787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0853A8-8C17-41BD-8553-5EFFE1C79DB1}"/>
              </a:ext>
            </a:extLst>
          </p:cNvPr>
          <p:cNvSpPr/>
          <p:nvPr/>
        </p:nvSpPr>
        <p:spPr>
          <a:xfrm>
            <a:off x="6261609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C7A4FB2-5156-486E-A1FC-4F985A346AB5}"/>
              </a:ext>
            </a:extLst>
          </p:cNvPr>
          <p:cNvSpPr/>
          <p:nvPr/>
        </p:nvSpPr>
        <p:spPr>
          <a:xfrm>
            <a:off x="7608400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4C3730-F7A6-4E01-90CA-08475785FCD5}"/>
              </a:ext>
            </a:extLst>
          </p:cNvPr>
          <p:cNvSpPr/>
          <p:nvPr/>
        </p:nvSpPr>
        <p:spPr>
          <a:xfrm>
            <a:off x="7154745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3AE53EE-8082-4015-BDFB-6DE58C71DA63}"/>
              </a:ext>
            </a:extLst>
          </p:cNvPr>
          <p:cNvSpPr/>
          <p:nvPr/>
        </p:nvSpPr>
        <p:spPr>
          <a:xfrm>
            <a:off x="8054968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9A4CB6-C476-4AD3-A514-01D8734D950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6038325" y="3099263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365446-A5C6-4CC3-9547-BF3AE49DC77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6931461" y="3099263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25F76A4-457B-4AD4-A088-224B1C98195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584670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663D6CC-0093-4783-A461-3A963421AA7F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6038325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4E76C52-CFE5-4D63-B3A0-F1BF6A3D5E3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7378029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EDB227E-E823-4527-850B-583BA1FF53C1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7831684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ED78F6D-E048-4CFE-8FA0-CBA1BE5FAB14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4736071" y="4414157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AB77556-E6FA-46A4-BA8B-9D4705E00E07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5584670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5AEDD64-70C2-4FD3-8EBB-905CA68A0E76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6484893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CC25C7F-87C9-4C7C-BE49-AB6F8AA34921}"/>
              </a:ext>
            </a:extLst>
          </p:cNvPr>
          <p:cNvSpPr txBox="1"/>
          <p:nvPr/>
        </p:nvSpPr>
        <p:spPr>
          <a:xfrm>
            <a:off x="6385653" y="254917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29CD1B5-86A2-4009-B1B9-E415D7B4527D}"/>
              </a:ext>
            </a:extLst>
          </p:cNvPr>
          <p:cNvSpPr txBox="1"/>
          <p:nvPr/>
        </p:nvSpPr>
        <p:spPr>
          <a:xfrm>
            <a:off x="5497168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033528A-81DB-4DD5-97D7-181C87EF9452}"/>
              </a:ext>
            </a:extLst>
          </p:cNvPr>
          <p:cNvSpPr txBox="1"/>
          <p:nvPr/>
        </p:nvSpPr>
        <p:spPr>
          <a:xfrm>
            <a:off x="7285876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2F2E874-B255-4E4B-8A04-6EBF0513C141}"/>
              </a:ext>
            </a:extLst>
          </p:cNvPr>
          <p:cNvSpPr txBox="1"/>
          <p:nvPr/>
        </p:nvSpPr>
        <p:spPr>
          <a:xfrm>
            <a:off x="5036424" y="38637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4363001-9CF4-4C57-8D91-888FD20149A6}"/>
              </a:ext>
            </a:extLst>
          </p:cNvPr>
          <p:cNvSpPr txBox="1"/>
          <p:nvPr/>
        </p:nvSpPr>
        <p:spPr>
          <a:xfrm>
            <a:off x="5939085" y="38594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ABCE9F6-890C-49C4-822B-5DBFDDE7B2F9}"/>
              </a:ext>
            </a:extLst>
          </p:cNvPr>
          <p:cNvSpPr txBox="1"/>
          <p:nvPr/>
        </p:nvSpPr>
        <p:spPr>
          <a:xfrm>
            <a:off x="6832221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F48170C-1C23-4986-A9CF-7BBB92806A34}"/>
              </a:ext>
            </a:extLst>
          </p:cNvPr>
          <p:cNvSpPr txBox="1"/>
          <p:nvPr/>
        </p:nvSpPr>
        <p:spPr>
          <a:xfrm>
            <a:off x="7725357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A8BDEF4-5323-47F8-A23B-D1BE5863964C}"/>
              </a:ext>
            </a:extLst>
          </p:cNvPr>
          <p:cNvSpPr txBox="1"/>
          <p:nvPr/>
        </p:nvSpPr>
        <p:spPr>
          <a:xfrm>
            <a:off x="4190262" y="46129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58B6075-D747-42C1-9CB5-F93E37B87176}"/>
              </a:ext>
            </a:extLst>
          </p:cNvPr>
          <p:cNvSpPr txBox="1"/>
          <p:nvPr/>
        </p:nvSpPr>
        <p:spPr>
          <a:xfrm>
            <a:off x="5035319" y="46138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930EABA-DED5-4979-9715-3D584FCCC3B5}"/>
              </a:ext>
            </a:extLst>
          </p:cNvPr>
          <p:cNvSpPr txBox="1"/>
          <p:nvPr/>
        </p:nvSpPr>
        <p:spPr>
          <a:xfrm>
            <a:off x="5870156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E7497041-9FE6-42D9-A86B-E715A084B596}"/>
              </a:ext>
            </a:extLst>
          </p:cNvPr>
          <p:cNvSpPr/>
          <p:nvPr/>
        </p:nvSpPr>
        <p:spPr>
          <a:xfrm>
            <a:off x="8501536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EF8AFF6-44CA-4EA7-9D7E-89E091C0BD8F}"/>
              </a:ext>
            </a:extLst>
          </p:cNvPr>
          <p:cNvSpPr txBox="1"/>
          <p:nvPr/>
        </p:nvSpPr>
        <p:spPr>
          <a:xfrm>
            <a:off x="7811273" y="54455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2CC0A4C-3ED8-46E6-BA94-1D35281FDFAC}"/>
              </a:ext>
            </a:extLst>
          </p:cNvPr>
          <p:cNvSpPr/>
          <p:nvPr/>
        </p:nvSpPr>
        <p:spPr>
          <a:xfrm>
            <a:off x="7161832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43AF972-FF4A-41D8-80BE-04D67EE7D17F}"/>
              </a:ext>
            </a:extLst>
          </p:cNvPr>
          <p:cNvCxnSpPr>
            <a:cxnSpLocks/>
            <a:stCxn id="29" idx="2"/>
            <a:endCxn id="57" idx="0"/>
          </p:cNvCxnSpPr>
          <p:nvPr/>
        </p:nvCxnSpPr>
        <p:spPr>
          <a:xfrm>
            <a:off x="6484893" y="4414157"/>
            <a:ext cx="900223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FDB54E4-F98C-4EAB-B435-05C05DFBF3E8}"/>
              </a:ext>
            </a:extLst>
          </p:cNvPr>
          <p:cNvSpPr txBox="1"/>
          <p:nvPr/>
        </p:nvSpPr>
        <p:spPr>
          <a:xfrm>
            <a:off x="6802642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EE77923-49E6-47B4-B9FF-ED576F6EC2C3}"/>
              </a:ext>
            </a:extLst>
          </p:cNvPr>
          <p:cNvSpPr/>
          <p:nvPr/>
        </p:nvSpPr>
        <p:spPr>
          <a:xfrm>
            <a:off x="7816151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09331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/>
      <p:bldP spid="57" grpId="0" animBg="1"/>
      <p:bldP spid="61" grpId="0"/>
      <p:bldP spid="6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HeapInsert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dirty="0"/>
              <a:t>Insert an item into a binary max-heap represented by an array.</a:t>
            </a:r>
          </a:p>
          <a:p>
            <a:r>
              <a:rPr lang="en-GB" sz="2200" dirty="0"/>
              <a:t>Simply put the item to the end of the array.</a:t>
            </a:r>
          </a:p>
          <a:p>
            <a:r>
              <a:rPr lang="en-GB" sz="2200" dirty="0"/>
              <a:t>We need to maintain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 </a:t>
            </a:r>
            <a:br>
              <a:rPr lang="en-GB" sz="2200" dirty="0"/>
            </a:br>
            <a:r>
              <a:rPr lang="en-GB" sz="2200" dirty="0"/>
              <a:t>after insertion: </a:t>
            </a:r>
            <a:r>
              <a:rPr lang="en-GB" sz="2200" dirty="0">
                <a:solidFill>
                  <a:srgbClr val="C00000"/>
                </a:solidFill>
              </a:rPr>
              <a:t>along the path to root,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compare and swap</a:t>
            </a:r>
            <a:r>
              <a:rPr lang="en-GB" sz="2200" dirty="0"/>
              <a:t>. (</a:t>
            </a:r>
            <a:r>
              <a:rPr lang="en-GB" sz="2200" dirty="0">
                <a:solidFill>
                  <a:srgbClr val="C00000"/>
                </a:solidFill>
              </a:rPr>
              <a:t>Why?</a:t>
            </a:r>
            <a:r>
              <a:rPr lang="en-GB" sz="2200" dirty="0"/>
              <a:t>)</a:t>
            </a:r>
            <a:endParaRPr lang="en-US" sz="22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6F867AE-545C-4740-83C0-6ACEC5C17154}"/>
              </a:ext>
            </a:extLst>
          </p:cNvPr>
          <p:cNvGrpSpPr/>
          <p:nvPr/>
        </p:nvGrpSpPr>
        <p:grpSpPr>
          <a:xfrm>
            <a:off x="3344923" y="5445572"/>
            <a:ext cx="4479494" cy="731391"/>
            <a:chOff x="511692" y="5761261"/>
            <a:chExt cx="4479494" cy="73139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C1481CE-EAC6-48E8-8834-9AF87E09404F}"/>
                </a:ext>
              </a:extLst>
            </p:cNvPr>
            <p:cNvSpPr/>
            <p:nvPr/>
          </p:nvSpPr>
          <p:spPr>
            <a:xfrm>
              <a:off x="511692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F40840-05BE-481C-AFFC-E96295BBA69C}"/>
                </a:ext>
              </a:extLst>
            </p:cNvPr>
            <p:cNvSpPr/>
            <p:nvPr/>
          </p:nvSpPr>
          <p:spPr>
            <a:xfrm>
              <a:off x="958260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BB6E64-BABD-45B5-A64E-3D6F4A2D7948}"/>
                </a:ext>
              </a:extLst>
            </p:cNvPr>
            <p:cNvSpPr/>
            <p:nvPr/>
          </p:nvSpPr>
          <p:spPr>
            <a:xfrm>
              <a:off x="1404828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99345DC-290B-4561-8677-D66835AD7818}"/>
                </a:ext>
              </a:extLst>
            </p:cNvPr>
            <p:cNvSpPr/>
            <p:nvPr/>
          </p:nvSpPr>
          <p:spPr>
            <a:xfrm>
              <a:off x="1851396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C5F8588-EE95-4087-A860-F26B1335220E}"/>
                </a:ext>
              </a:extLst>
            </p:cNvPr>
            <p:cNvSpPr/>
            <p:nvPr/>
          </p:nvSpPr>
          <p:spPr>
            <a:xfrm>
              <a:off x="2297964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68D848B-C265-4D7C-8739-014F87FC3A94}"/>
                </a:ext>
              </a:extLst>
            </p:cNvPr>
            <p:cNvSpPr/>
            <p:nvPr/>
          </p:nvSpPr>
          <p:spPr>
            <a:xfrm>
              <a:off x="2744532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D143A9E-3F01-435D-8D0F-E6553B130DF3}"/>
                </a:ext>
              </a:extLst>
            </p:cNvPr>
            <p:cNvSpPr/>
            <p:nvPr/>
          </p:nvSpPr>
          <p:spPr>
            <a:xfrm>
              <a:off x="3191100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954DC00-A009-4229-88F3-3C322EB7FA9D}"/>
                </a:ext>
              </a:extLst>
            </p:cNvPr>
            <p:cNvSpPr/>
            <p:nvPr/>
          </p:nvSpPr>
          <p:spPr>
            <a:xfrm>
              <a:off x="3637668" y="613114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6576AE-0B6B-4146-B2C2-7EF8524B1490}"/>
                </a:ext>
              </a:extLst>
            </p:cNvPr>
            <p:cNvSpPr/>
            <p:nvPr/>
          </p:nvSpPr>
          <p:spPr>
            <a:xfrm>
              <a:off x="4084236" y="613114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B449FE7-555C-4C6A-A362-03C54256EAD8}"/>
                </a:ext>
              </a:extLst>
            </p:cNvPr>
            <p:cNvSpPr/>
            <p:nvPr/>
          </p:nvSpPr>
          <p:spPr>
            <a:xfrm>
              <a:off x="4530804" y="613059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9D182E8-E17C-4A9D-9F07-652168135F0C}"/>
                </a:ext>
              </a:extLst>
            </p:cNvPr>
            <p:cNvSpPr txBox="1"/>
            <p:nvPr/>
          </p:nvSpPr>
          <p:spPr>
            <a:xfrm>
              <a:off x="511692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5030316-CA53-47BA-B8C5-7AEF6E7A1CE5}"/>
                </a:ext>
              </a:extLst>
            </p:cNvPr>
            <p:cNvSpPr txBox="1"/>
            <p:nvPr/>
          </p:nvSpPr>
          <p:spPr>
            <a:xfrm>
              <a:off x="958260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FB8FC74-CDF5-4814-9039-2DA58BC54E69}"/>
                </a:ext>
              </a:extLst>
            </p:cNvPr>
            <p:cNvSpPr txBox="1"/>
            <p:nvPr/>
          </p:nvSpPr>
          <p:spPr>
            <a:xfrm>
              <a:off x="139752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8DC8F4F-33AE-482A-9CDA-D8B68CF651C1}"/>
                </a:ext>
              </a:extLst>
            </p:cNvPr>
            <p:cNvSpPr txBox="1"/>
            <p:nvPr/>
          </p:nvSpPr>
          <p:spPr>
            <a:xfrm>
              <a:off x="1844091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854AAD6-F29B-40DD-8F52-3C84487F4497}"/>
                </a:ext>
              </a:extLst>
            </p:cNvPr>
            <p:cNvSpPr txBox="1"/>
            <p:nvPr/>
          </p:nvSpPr>
          <p:spPr>
            <a:xfrm>
              <a:off x="2291425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048F4F4-CD12-40AE-A661-A5A916237629}"/>
                </a:ext>
              </a:extLst>
            </p:cNvPr>
            <p:cNvSpPr txBox="1"/>
            <p:nvPr/>
          </p:nvSpPr>
          <p:spPr>
            <a:xfrm>
              <a:off x="273799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B209840-6BB6-448B-88EC-73B778345624}"/>
                </a:ext>
              </a:extLst>
            </p:cNvPr>
            <p:cNvSpPr txBox="1"/>
            <p:nvPr/>
          </p:nvSpPr>
          <p:spPr>
            <a:xfrm>
              <a:off x="317725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091EB6B-329A-4083-8E36-2E617629199A}"/>
                </a:ext>
              </a:extLst>
            </p:cNvPr>
            <p:cNvSpPr txBox="1"/>
            <p:nvPr/>
          </p:nvSpPr>
          <p:spPr>
            <a:xfrm>
              <a:off x="3623824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4E71062-11CE-4FF6-B3A3-FB238527B320}"/>
                </a:ext>
              </a:extLst>
            </p:cNvPr>
            <p:cNvSpPr txBox="1"/>
            <p:nvPr/>
          </p:nvSpPr>
          <p:spPr>
            <a:xfrm>
              <a:off x="408423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CAA1BE5-D161-483B-80A4-16801F6FB2E5}"/>
                </a:ext>
              </a:extLst>
            </p:cNvPr>
            <p:cNvSpPr txBox="1"/>
            <p:nvPr/>
          </p:nvSpPr>
          <p:spPr>
            <a:xfrm>
              <a:off x="4530804" y="57612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A0A9CCBD-6F6B-49D8-950E-C50C11E3B3A4}"/>
              </a:ext>
            </a:extLst>
          </p:cNvPr>
          <p:cNvSpPr/>
          <p:nvPr/>
        </p:nvSpPr>
        <p:spPr>
          <a:xfrm>
            <a:off x="6708177" y="2737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3B82B8-3C99-4625-B105-2B6622D46355}"/>
              </a:ext>
            </a:extLst>
          </p:cNvPr>
          <p:cNvSpPr/>
          <p:nvPr/>
        </p:nvSpPr>
        <p:spPr>
          <a:xfrm>
            <a:off x="5815041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8517E6-3BA9-428F-A36E-48FE2887310B}"/>
              </a:ext>
            </a:extLst>
          </p:cNvPr>
          <p:cNvSpPr/>
          <p:nvPr/>
        </p:nvSpPr>
        <p:spPr>
          <a:xfrm>
            <a:off x="5361386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A8606E-E74E-4234-9E6C-EAB2DCA0AB75}"/>
              </a:ext>
            </a:extLst>
          </p:cNvPr>
          <p:cNvSpPr/>
          <p:nvPr/>
        </p:nvSpPr>
        <p:spPr>
          <a:xfrm>
            <a:off x="6261609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EB96F76-4123-4E1F-AFFB-ACD3EFFA8011}"/>
              </a:ext>
            </a:extLst>
          </p:cNvPr>
          <p:cNvSpPr/>
          <p:nvPr/>
        </p:nvSpPr>
        <p:spPr>
          <a:xfrm>
            <a:off x="5361386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1683D0E-7208-45DA-A2DC-2485023959E0}"/>
              </a:ext>
            </a:extLst>
          </p:cNvPr>
          <p:cNvSpPr/>
          <p:nvPr/>
        </p:nvSpPr>
        <p:spPr>
          <a:xfrm>
            <a:off x="4512787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0853A8-8C17-41BD-8553-5EFFE1C79DB1}"/>
              </a:ext>
            </a:extLst>
          </p:cNvPr>
          <p:cNvSpPr/>
          <p:nvPr/>
        </p:nvSpPr>
        <p:spPr>
          <a:xfrm>
            <a:off x="6261609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C7A4FB2-5156-486E-A1FC-4F985A346AB5}"/>
              </a:ext>
            </a:extLst>
          </p:cNvPr>
          <p:cNvSpPr/>
          <p:nvPr/>
        </p:nvSpPr>
        <p:spPr>
          <a:xfrm>
            <a:off x="7608400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4C3730-F7A6-4E01-90CA-08475785FCD5}"/>
              </a:ext>
            </a:extLst>
          </p:cNvPr>
          <p:cNvSpPr/>
          <p:nvPr/>
        </p:nvSpPr>
        <p:spPr>
          <a:xfrm>
            <a:off x="7154745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3AE53EE-8082-4015-BDFB-6DE58C71DA63}"/>
              </a:ext>
            </a:extLst>
          </p:cNvPr>
          <p:cNvSpPr/>
          <p:nvPr/>
        </p:nvSpPr>
        <p:spPr>
          <a:xfrm>
            <a:off x="8054968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9A4CB6-C476-4AD3-A514-01D8734D950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6038325" y="3099263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365446-A5C6-4CC3-9547-BF3AE49DC77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6931461" y="3099263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25F76A4-457B-4AD4-A088-224B1C98195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584670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663D6CC-0093-4783-A461-3A963421AA7F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6038325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4E76C52-CFE5-4D63-B3A0-F1BF6A3D5E3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7378029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EDB227E-E823-4527-850B-583BA1FF53C1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7831684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ED78F6D-E048-4CFE-8FA0-CBA1BE5FAB14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4736071" y="4414157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AB77556-E6FA-46A4-BA8B-9D4705E00E07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5584670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5AEDD64-70C2-4FD3-8EBB-905CA68A0E76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6484893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CC25C7F-87C9-4C7C-BE49-AB6F8AA34921}"/>
              </a:ext>
            </a:extLst>
          </p:cNvPr>
          <p:cNvSpPr txBox="1"/>
          <p:nvPr/>
        </p:nvSpPr>
        <p:spPr>
          <a:xfrm>
            <a:off x="6385653" y="254917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29CD1B5-86A2-4009-B1B9-E415D7B4527D}"/>
              </a:ext>
            </a:extLst>
          </p:cNvPr>
          <p:cNvSpPr txBox="1"/>
          <p:nvPr/>
        </p:nvSpPr>
        <p:spPr>
          <a:xfrm>
            <a:off x="5497168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033528A-81DB-4DD5-97D7-181C87EF9452}"/>
              </a:ext>
            </a:extLst>
          </p:cNvPr>
          <p:cNvSpPr txBox="1"/>
          <p:nvPr/>
        </p:nvSpPr>
        <p:spPr>
          <a:xfrm>
            <a:off x="7285876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2F2E874-B255-4E4B-8A04-6EBF0513C141}"/>
              </a:ext>
            </a:extLst>
          </p:cNvPr>
          <p:cNvSpPr txBox="1"/>
          <p:nvPr/>
        </p:nvSpPr>
        <p:spPr>
          <a:xfrm>
            <a:off x="5036424" y="38637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4363001-9CF4-4C57-8D91-888FD20149A6}"/>
              </a:ext>
            </a:extLst>
          </p:cNvPr>
          <p:cNvSpPr txBox="1"/>
          <p:nvPr/>
        </p:nvSpPr>
        <p:spPr>
          <a:xfrm>
            <a:off x="5939085" y="38594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ABCE9F6-890C-49C4-822B-5DBFDDE7B2F9}"/>
              </a:ext>
            </a:extLst>
          </p:cNvPr>
          <p:cNvSpPr txBox="1"/>
          <p:nvPr/>
        </p:nvSpPr>
        <p:spPr>
          <a:xfrm>
            <a:off x="6832221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F48170C-1C23-4986-A9CF-7BBB92806A34}"/>
              </a:ext>
            </a:extLst>
          </p:cNvPr>
          <p:cNvSpPr txBox="1"/>
          <p:nvPr/>
        </p:nvSpPr>
        <p:spPr>
          <a:xfrm>
            <a:off x="7725357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A8BDEF4-5323-47F8-A23B-D1BE5863964C}"/>
              </a:ext>
            </a:extLst>
          </p:cNvPr>
          <p:cNvSpPr txBox="1"/>
          <p:nvPr/>
        </p:nvSpPr>
        <p:spPr>
          <a:xfrm>
            <a:off x="4190262" y="46129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58B6075-D747-42C1-9CB5-F93E37B87176}"/>
              </a:ext>
            </a:extLst>
          </p:cNvPr>
          <p:cNvSpPr txBox="1"/>
          <p:nvPr/>
        </p:nvSpPr>
        <p:spPr>
          <a:xfrm>
            <a:off x="5035319" y="46138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930EABA-DED5-4979-9715-3D584FCCC3B5}"/>
              </a:ext>
            </a:extLst>
          </p:cNvPr>
          <p:cNvSpPr txBox="1"/>
          <p:nvPr/>
        </p:nvSpPr>
        <p:spPr>
          <a:xfrm>
            <a:off x="5870156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EF8AFF6-44CA-4EA7-9D7E-89E091C0BD8F}"/>
              </a:ext>
            </a:extLst>
          </p:cNvPr>
          <p:cNvSpPr txBox="1"/>
          <p:nvPr/>
        </p:nvSpPr>
        <p:spPr>
          <a:xfrm>
            <a:off x="7811273" y="54455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2CC0A4C-3ED8-46E6-BA94-1D35281FDFAC}"/>
              </a:ext>
            </a:extLst>
          </p:cNvPr>
          <p:cNvSpPr/>
          <p:nvPr/>
        </p:nvSpPr>
        <p:spPr>
          <a:xfrm>
            <a:off x="7161832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43AF972-FF4A-41D8-80BE-04D67EE7D17F}"/>
              </a:ext>
            </a:extLst>
          </p:cNvPr>
          <p:cNvCxnSpPr>
            <a:cxnSpLocks/>
            <a:stCxn id="29" idx="2"/>
            <a:endCxn id="57" idx="0"/>
          </p:cNvCxnSpPr>
          <p:nvPr/>
        </p:nvCxnSpPr>
        <p:spPr>
          <a:xfrm>
            <a:off x="6484893" y="4414157"/>
            <a:ext cx="900223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FDB54E4-F98C-4EAB-B435-05C05DFBF3E8}"/>
              </a:ext>
            </a:extLst>
          </p:cNvPr>
          <p:cNvSpPr txBox="1"/>
          <p:nvPr/>
        </p:nvSpPr>
        <p:spPr>
          <a:xfrm>
            <a:off x="6802642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EE77923-49E6-47B4-B9FF-ED576F6EC2C3}"/>
              </a:ext>
            </a:extLst>
          </p:cNvPr>
          <p:cNvSpPr/>
          <p:nvPr/>
        </p:nvSpPr>
        <p:spPr>
          <a:xfrm>
            <a:off x="7816151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4048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HeapInsert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E7B63A-5A57-40C5-982E-1709CBC9AF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sz="2200" dirty="0"/>
                  <a:t>Insert an item into a binary max-heap represented by an array.</a:t>
                </a:r>
              </a:p>
              <a:p>
                <a:r>
                  <a:rPr lang="en-GB" sz="2200" dirty="0"/>
                  <a:t>Simply put the item to the end of the array.</a:t>
                </a:r>
              </a:p>
              <a:p>
                <a:r>
                  <a:rPr lang="en-GB" sz="2200" dirty="0"/>
                  <a:t>We need to maintain </a:t>
                </a:r>
                <a:r>
                  <a:rPr lang="en-GB" sz="2200" dirty="0">
                    <a:solidFill>
                      <a:schemeClr val="accent1"/>
                    </a:solidFill>
                  </a:rPr>
                  <a:t>heap property</a:t>
                </a:r>
                <a:r>
                  <a:rPr lang="en-GB" sz="2200" dirty="0"/>
                  <a:t> </a:t>
                </a:r>
                <a:br>
                  <a:rPr lang="en-GB" sz="2200" dirty="0"/>
                </a:br>
                <a:r>
                  <a:rPr lang="en-GB" sz="2200" dirty="0"/>
                  <a:t>after insertion: </a:t>
                </a:r>
                <a:r>
                  <a:rPr lang="en-GB" sz="2200" dirty="0">
                    <a:solidFill>
                      <a:srgbClr val="C00000"/>
                    </a:solidFill>
                  </a:rPr>
                  <a:t>along the path to root,</a:t>
                </a:r>
                <a:br>
                  <a:rPr lang="en-GB" sz="2200" dirty="0">
                    <a:solidFill>
                      <a:srgbClr val="C00000"/>
                    </a:solidFill>
                  </a:rPr>
                </a:br>
                <a:r>
                  <a:rPr lang="en-GB" sz="2200" dirty="0">
                    <a:solidFill>
                      <a:srgbClr val="C00000"/>
                    </a:solidFill>
                  </a:rPr>
                  <a:t>compare and swap</a:t>
                </a:r>
                <a:r>
                  <a:rPr lang="en-GB" sz="2200" dirty="0"/>
                  <a:t>. (</a:t>
                </a:r>
                <a:r>
                  <a:rPr lang="en-GB" sz="2200" dirty="0">
                    <a:solidFill>
                      <a:srgbClr val="C00000"/>
                    </a:solidFill>
                  </a:rPr>
                  <a:t>Why?</a:t>
                </a:r>
                <a:r>
                  <a:rPr lang="en-GB" sz="2200" dirty="0"/>
                  <a:t>)</a:t>
                </a:r>
              </a:p>
              <a:p>
                <a:r>
                  <a:rPr lang="en-US" sz="2200" dirty="0">
                    <a:solidFill>
                      <a:srgbClr val="C00000"/>
                    </a:solidFill>
                  </a:rPr>
                  <a:t>Runtime is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E7B63A-5A57-40C5-982E-1709CBC9AF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26F867AE-545C-4740-83C0-6ACEC5C17154}"/>
              </a:ext>
            </a:extLst>
          </p:cNvPr>
          <p:cNvGrpSpPr/>
          <p:nvPr/>
        </p:nvGrpSpPr>
        <p:grpSpPr>
          <a:xfrm>
            <a:off x="3344923" y="5445572"/>
            <a:ext cx="4479494" cy="731391"/>
            <a:chOff x="511692" y="5761261"/>
            <a:chExt cx="4479494" cy="73139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C1481CE-EAC6-48E8-8834-9AF87E09404F}"/>
                </a:ext>
              </a:extLst>
            </p:cNvPr>
            <p:cNvSpPr/>
            <p:nvPr/>
          </p:nvSpPr>
          <p:spPr>
            <a:xfrm>
              <a:off x="511692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7F40840-05BE-481C-AFFC-E96295BBA69C}"/>
                </a:ext>
              </a:extLst>
            </p:cNvPr>
            <p:cNvSpPr/>
            <p:nvPr/>
          </p:nvSpPr>
          <p:spPr>
            <a:xfrm>
              <a:off x="958260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BB6E64-BABD-45B5-A64E-3D6F4A2D7948}"/>
                </a:ext>
              </a:extLst>
            </p:cNvPr>
            <p:cNvSpPr/>
            <p:nvPr/>
          </p:nvSpPr>
          <p:spPr>
            <a:xfrm>
              <a:off x="1404828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99345DC-290B-4561-8677-D66835AD7818}"/>
                </a:ext>
              </a:extLst>
            </p:cNvPr>
            <p:cNvSpPr/>
            <p:nvPr/>
          </p:nvSpPr>
          <p:spPr>
            <a:xfrm>
              <a:off x="1851396" y="6131145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C5F8588-EE95-4087-A860-F26B1335220E}"/>
                </a:ext>
              </a:extLst>
            </p:cNvPr>
            <p:cNvSpPr/>
            <p:nvPr/>
          </p:nvSpPr>
          <p:spPr>
            <a:xfrm>
              <a:off x="2297964" y="6131144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68D848B-C265-4D7C-8739-014F87FC3A94}"/>
                </a:ext>
              </a:extLst>
            </p:cNvPr>
            <p:cNvSpPr/>
            <p:nvPr/>
          </p:nvSpPr>
          <p:spPr>
            <a:xfrm>
              <a:off x="2744532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D143A9E-3F01-435D-8D0F-E6553B130DF3}"/>
                </a:ext>
              </a:extLst>
            </p:cNvPr>
            <p:cNvSpPr/>
            <p:nvPr/>
          </p:nvSpPr>
          <p:spPr>
            <a:xfrm>
              <a:off x="3191100" y="613114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954DC00-A009-4229-88F3-3C322EB7FA9D}"/>
                </a:ext>
              </a:extLst>
            </p:cNvPr>
            <p:cNvSpPr/>
            <p:nvPr/>
          </p:nvSpPr>
          <p:spPr>
            <a:xfrm>
              <a:off x="3637668" y="6131142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16576AE-0B6B-4146-B2C2-7EF8524B1490}"/>
                </a:ext>
              </a:extLst>
            </p:cNvPr>
            <p:cNvSpPr/>
            <p:nvPr/>
          </p:nvSpPr>
          <p:spPr>
            <a:xfrm>
              <a:off x="4084236" y="6131141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B449FE7-555C-4C6A-A362-03C54256EAD8}"/>
                </a:ext>
              </a:extLst>
            </p:cNvPr>
            <p:cNvSpPr/>
            <p:nvPr/>
          </p:nvSpPr>
          <p:spPr>
            <a:xfrm>
              <a:off x="4530804" y="6130593"/>
              <a:ext cx="446568" cy="3615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9D182E8-E17C-4A9D-9F07-652168135F0C}"/>
                </a:ext>
              </a:extLst>
            </p:cNvPr>
            <p:cNvSpPr txBox="1"/>
            <p:nvPr/>
          </p:nvSpPr>
          <p:spPr>
            <a:xfrm>
              <a:off x="511692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B5030316-CA53-47BA-B8C5-7AEF6E7A1CE5}"/>
                </a:ext>
              </a:extLst>
            </p:cNvPr>
            <p:cNvSpPr txBox="1"/>
            <p:nvPr/>
          </p:nvSpPr>
          <p:spPr>
            <a:xfrm>
              <a:off x="958260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FB8FC74-CDF5-4814-9039-2DA58BC54E69}"/>
                </a:ext>
              </a:extLst>
            </p:cNvPr>
            <p:cNvSpPr txBox="1"/>
            <p:nvPr/>
          </p:nvSpPr>
          <p:spPr>
            <a:xfrm>
              <a:off x="139752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8DC8F4F-33AE-482A-9CDA-D8B68CF651C1}"/>
                </a:ext>
              </a:extLst>
            </p:cNvPr>
            <p:cNvSpPr txBox="1"/>
            <p:nvPr/>
          </p:nvSpPr>
          <p:spPr>
            <a:xfrm>
              <a:off x="1844091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6854AAD6-F29B-40DD-8F52-3C84487F4497}"/>
                </a:ext>
              </a:extLst>
            </p:cNvPr>
            <p:cNvSpPr txBox="1"/>
            <p:nvPr/>
          </p:nvSpPr>
          <p:spPr>
            <a:xfrm>
              <a:off x="2291425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048F4F4-CD12-40AE-A661-A5A916237629}"/>
                </a:ext>
              </a:extLst>
            </p:cNvPr>
            <p:cNvSpPr txBox="1"/>
            <p:nvPr/>
          </p:nvSpPr>
          <p:spPr>
            <a:xfrm>
              <a:off x="2737993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B209840-6BB6-448B-88EC-73B778345624}"/>
                </a:ext>
              </a:extLst>
            </p:cNvPr>
            <p:cNvSpPr txBox="1"/>
            <p:nvPr/>
          </p:nvSpPr>
          <p:spPr>
            <a:xfrm>
              <a:off x="317725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091EB6B-329A-4083-8E36-2E617629199A}"/>
                </a:ext>
              </a:extLst>
            </p:cNvPr>
            <p:cNvSpPr txBox="1"/>
            <p:nvPr/>
          </p:nvSpPr>
          <p:spPr>
            <a:xfrm>
              <a:off x="3623824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8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44E71062-11CE-4FF6-B3A3-FB238527B320}"/>
                </a:ext>
              </a:extLst>
            </p:cNvPr>
            <p:cNvSpPr txBox="1"/>
            <p:nvPr/>
          </p:nvSpPr>
          <p:spPr>
            <a:xfrm>
              <a:off x="4084236" y="5761261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9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7CAA1BE5-D161-483B-80A4-16801F6FB2E5}"/>
                </a:ext>
              </a:extLst>
            </p:cNvPr>
            <p:cNvSpPr txBox="1"/>
            <p:nvPr/>
          </p:nvSpPr>
          <p:spPr>
            <a:xfrm>
              <a:off x="4530804" y="5761261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1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10</a:t>
              </a:r>
              <a:endPara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A0A9CCBD-6F6B-49D8-950E-C50C11E3B3A4}"/>
              </a:ext>
            </a:extLst>
          </p:cNvPr>
          <p:cNvSpPr/>
          <p:nvPr/>
        </p:nvSpPr>
        <p:spPr>
          <a:xfrm>
            <a:off x="6708177" y="27377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C3B82B8-3C99-4625-B105-2B6622D46355}"/>
              </a:ext>
            </a:extLst>
          </p:cNvPr>
          <p:cNvSpPr/>
          <p:nvPr/>
        </p:nvSpPr>
        <p:spPr>
          <a:xfrm>
            <a:off x="5815041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D98517E6-3BA9-428F-A36E-48FE2887310B}"/>
              </a:ext>
            </a:extLst>
          </p:cNvPr>
          <p:cNvSpPr/>
          <p:nvPr/>
        </p:nvSpPr>
        <p:spPr>
          <a:xfrm>
            <a:off x="5361386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1A8606E-E74E-4234-9E6C-EAB2DCA0AB75}"/>
              </a:ext>
            </a:extLst>
          </p:cNvPr>
          <p:cNvSpPr/>
          <p:nvPr/>
        </p:nvSpPr>
        <p:spPr>
          <a:xfrm>
            <a:off x="6261609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8EB96F76-4123-4E1F-AFFB-ACD3EFFA8011}"/>
              </a:ext>
            </a:extLst>
          </p:cNvPr>
          <p:cNvSpPr/>
          <p:nvPr/>
        </p:nvSpPr>
        <p:spPr>
          <a:xfrm>
            <a:off x="5361386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1683D0E-7208-45DA-A2DC-2485023959E0}"/>
              </a:ext>
            </a:extLst>
          </p:cNvPr>
          <p:cNvSpPr/>
          <p:nvPr/>
        </p:nvSpPr>
        <p:spPr>
          <a:xfrm>
            <a:off x="4512787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20853A8-8C17-41BD-8553-5EFFE1C79DB1}"/>
              </a:ext>
            </a:extLst>
          </p:cNvPr>
          <p:cNvSpPr/>
          <p:nvPr/>
        </p:nvSpPr>
        <p:spPr>
          <a:xfrm>
            <a:off x="6261609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C7A4FB2-5156-486E-A1FC-4F985A346AB5}"/>
              </a:ext>
            </a:extLst>
          </p:cNvPr>
          <p:cNvSpPr/>
          <p:nvPr/>
        </p:nvSpPr>
        <p:spPr>
          <a:xfrm>
            <a:off x="7608400" y="337600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64C3730-F7A6-4E01-90CA-08475785FCD5}"/>
              </a:ext>
            </a:extLst>
          </p:cNvPr>
          <p:cNvSpPr/>
          <p:nvPr/>
        </p:nvSpPr>
        <p:spPr>
          <a:xfrm>
            <a:off x="7154745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3AE53EE-8082-4015-BDFB-6DE58C71DA63}"/>
              </a:ext>
            </a:extLst>
          </p:cNvPr>
          <p:cNvSpPr/>
          <p:nvPr/>
        </p:nvSpPr>
        <p:spPr>
          <a:xfrm>
            <a:off x="8054968" y="4052650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89A4CB6-C476-4AD3-A514-01D8734D9505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6038325" y="3099263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0365446-A5C6-4CC3-9547-BF3AE49DC779}"/>
              </a:ext>
            </a:extLst>
          </p:cNvPr>
          <p:cNvCxnSpPr>
            <a:cxnSpLocks/>
            <a:stCxn id="26" idx="2"/>
            <a:endCxn id="33" idx="0"/>
          </p:cNvCxnSpPr>
          <p:nvPr/>
        </p:nvCxnSpPr>
        <p:spPr>
          <a:xfrm>
            <a:off x="6931461" y="3099263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25F76A4-457B-4AD4-A088-224B1C981958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5584670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B663D6CC-0093-4783-A461-3A963421AA7F}"/>
              </a:ext>
            </a:extLst>
          </p:cNvPr>
          <p:cNvCxnSpPr>
            <a:cxnSpLocks/>
            <a:stCxn id="29" idx="0"/>
            <a:endCxn id="27" idx="2"/>
          </p:cNvCxnSpPr>
          <p:nvPr/>
        </p:nvCxnSpPr>
        <p:spPr>
          <a:xfrm flipH="1" flipV="1">
            <a:off x="6038325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4E76C52-CFE5-4D63-B3A0-F1BF6A3D5E3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7378029" y="3737513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0EDB227E-E823-4527-850B-583BA1FF53C1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7831684" y="3737513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ED78F6D-E048-4CFE-8FA0-CBA1BE5FAB14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4736071" y="4414157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EAB77556-E6FA-46A4-BA8B-9D4705E00E07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5584670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5AEDD64-70C2-4FD3-8EBB-905CA68A0E76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>
            <a:off x="6484893" y="4414157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CC25C7F-87C9-4C7C-BE49-AB6F8AA34921}"/>
              </a:ext>
            </a:extLst>
          </p:cNvPr>
          <p:cNvSpPr txBox="1"/>
          <p:nvPr/>
        </p:nvSpPr>
        <p:spPr>
          <a:xfrm>
            <a:off x="6385653" y="254917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29CD1B5-86A2-4009-B1B9-E415D7B4527D}"/>
              </a:ext>
            </a:extLst>
          </p:cNvPr>
          <p:cNvSpPr txBox="1"/>
          <p:nvPr/>
        </p:nvSpPr>
        <p:spPr>
          <a:xfrm>
            <a:off x="5497168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033528A-81DB-4DD5-97D7-181C87EF9452}"/>
              </a:ext>
            </a:extLst>
          </p:cNvPr>
          <p:cNvSpPr txBox="1"/>
          <p:nvPr/>
        </p:nvSpPr>
        <p:spPr>
          <a:xfrm>
            <a:off x="7285876" y="31920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92F2E874-B255-4E4B-8A04-6EBF0513C141}"/>
              </a:ext>
            </a:extLst>
          </p:cNvPr>
          <p:cNvSpPr txBox="1"/>
          <p:nvPr/>
        </p:nvSpPr>
        <p:spPr>
          <a:xfrm>
            <a:off x="5036424" y="386379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4363001-9CF4-4C57-8D91-888FD20149A6}"/>
              </a:ext>
            </a:extLst>
          </p:cNvPr>
          <p:cNvSpPr txBox="1"/>
          <p:nvPr/>
        </p:nvSpPr>
        <p:spPr>
          <a:xfrm>
            <a:off x="5939085" y="385940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ABCE9F6-890C-49C4-822B-5DBFDDE7B2F9}"/>
              </a:ext>
            </a:extLst>
          </p:cNvPr>
          <p:cNvSpPr txBox="1"/>
          <p:nvPr/>
        </p:nvSpPr>
        <p:spPr>
          <a:xfrm>
            <a:off x="6832221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F48170C-1C23-4986-A9CF-7BBB92806A34}"/>
              </a:ext>
            </a:extLst>
          </p:cNvPr>
          <p:cNvSpPr txBox="1"/>
          <p:nvPr/>
        </p:nvSpPr>
        <p:spPr>
          <a:xfrm>
            <a:off x="7725357" y="385890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5A8BDEF4-5323-47F8-A23B-D1BE5863964C}"/>
              </a:ext>
            </a:extLst>
          </p:cNvPr>
          <p:cNvSpPr txBox="1"/>
          <p:nvPr/>
        </p:nvSpPr>
        <p:spPr>
          <a:xfrm>
            <a:off x="4190262" y="461290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58B6075-D747-42C1-9CB5-F93E37B87176}"/>
              </a:ext>
            </a:extLst>
          </p:cNvPr>
          <p:cNvSpPr txBox="1"/>
          <p:nvPr/>
        </p:nvSpPr>
        <p:spPr>
          <a:xfrm>
            <a:off x="5035319" y="461388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930EABA-DED5-4979-9715-3D584FCCC3B5}"/>
              </a:ext>
            </a:extLst>
          </p:cNvPr>
          <p:cNvSpPr txBox="1"/>
          <p:nvPr/>
        </p:nvSpPr>
        <p:spPr>
          <a:xfrm>
            <a:off x="5870156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BEF8AFF6-44CA-4EA7-9D7E-89E091C0BD8F}"/>
              </a:ext>
            </a:extLst>
          </p:cNvPr>
          <p:cNvSpPr txBox="1"/>
          <p:nvPr/>
        </p:nvSpPr>
        <p:spPr>
          <a:xfrm>
            <a:off x="7811273" y="54455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82CC0A4C-3ED8-46E6-BA94-1D35281FDFAC}"/>
              </a:ext>
            </a:extLst>
          </p:cNvPr>
          <p:cNvSpPr/>
          <p:nvPr/>
        </p:nvSpPr>
        <p:spPr>
          <a:xfrm>
            <a:off x="7161832" y="472929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43AF972-FF4A-41D8-80BE-04D67EE7D17F}"/>
              </a:ext>
            </a:extLst>
          </p:cNvPr>
          <p:cNvCxnSpPr>
            <a:cxnSpLocks/>
            <a:stCxn id="29" idx="2"/>
            <a:endCxn id="57" idx="0"/>
          </p:cNvCxnSpPr>
          <p:nvPr/>
        </p:nvCxnSpPr>
        <p:spPr>
          <a:xfrm>
            <a:off x="6484893" y="4414157"/>
            <a:ext cx="900223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6FDB54E4-F98C-4EAB-B435-05C05DFBF3E8}"/>
              </a:ext>
            </a:extLst>
          </p:cNvPr>
          <p:cNvSpPr txBox="1"/>
          <p:nvPr/>
        </p:nvSpPr>
        <p:spPr>
          <a:xfrm>
            <a:off x="6802642" y="461290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6EE77923-49E6-47B4-B9FF-ED576F6EC2C3}"/>
              </a:ext>
            </a:extLst>
          </p:cNvPr>
          <p:cNvSpPr/>
          <p:nvPr/>
        </p:nvSpPr>
        <p:spPr>
          <a:xfrm>
            <a:off x="7816151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75A4CE14-92F0-44D6-B824-A576E5E41DCB}"/>
              </a:ext>
            </a:extLst>
          </p:cNvPr>
          <p:cNvSpPr/>
          <p:nvPr/>
        </p:nvSpPr>
        <p:spPr>
          <a:xfrm>
            <a:off x="642464" y="4280269"/>
            <a:ext cx="7886699" cy="22118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300"/>
              </a:spcAft>
            </a:pPr>
            <a:r>
              <a:rPr lang="en-GB" sz="2000" b="1" u="sng" dirty="0" err="1">
                <a:solidFill>
                  <a:schemeClr val="tx1"/>
                </a:solidFill>
              </a:rPr>
              <a:t>HeapInsert</a:t>
            </a:r>
            <a:r>
              <a:rPr lang="en-GB" sz="2000" b="1" u="sng" dirty="0">
                <a:solidFill>
                  <a:schemeClr val="tx1"/>
                </a:solidFill>
              </a:rPr>
              <a:t>(x):</a:t>
            </a:r>
          </a:p>
          <a:p>
            <a:pPr>
              <a:lnSpc>
                <a:spcPct val="90000"/>
              </a:lnSpc>
            </a:pP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data[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x</a:t>
            </a:r>
          </a:p>
          <a:p>
            <a:pPr>
              <a:lnSpc>
                <a:spcPct val="90000"/>
              </a:lnSpc>
            </a:pP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heap_size</a:t>
            </a:r>
            <a:endParaRPr lang="en-GB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&gt;1 and data[Floor(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/2)]&lt;data[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Swap(data[Floor(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/2)], data[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Floor(</a:t>
            </a:r>
            <a:r>
              <a:rPr lang="en-GB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GB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/2)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8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CCC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0B040-C44A-4CDA-BFA5-A2C29FAB6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400" dirty="0"/>
              <a:t>Operations of binary max-heap</a:t>
            </a:r>
            <a:br>
              <a:rPr lang="en-GB" dirty="0"/>
            </a:br>
            <a:r>
              <a:rPr lang="en-GB" dirty="0" err="1"/>
              <a:t>HeapExtractMax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E7B63A-5A57-40C5-982E-1709CBC9A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Remove the maximum item from the heap and return it.</a:t>
            </a:r>
          </a:p>
          <a:p>
            <a:r>
              <a:rPr lang="en-GB" sz="2200" dirty="0"/>
              <a:t>Remove and return root is simple,</a:t>
            </a:r>
            <a:br>
              <a:rPr lang="en-GB" sz="2200" dirty="0"/>
            </a:br>
            <a:r>
              <a:rPr lang="en-GB" sz="2200" dirty="0"/>
              <a:t>but then what to do?!</a:t>
            </a:r>
          </a:p>
          <a:p>
            <a:r>
              <a:rPr lang="en-GB" sz="2200" dirty="0"/>
              <a:t>Move the last item to the root!</a:t>
            </a:r>
          </a:p>
          <a:p>
            <a:r>
              <a:rPr lang="en-GB" sz="2200" dirty="0"/>
              <a:t>Again, we need to maintain</a:t>
            </a:r>
            <a:br>
              <a:rPr lang="en-GB" sz="2200" dirty="0"/>
            </a:br>
            <a:r>
              <a:rPr lang="en-GB" sz="2200" dirty="0"/>
              <a:t>the </a:t>
            </a:r>
            <a:r>
              <a:rPr lang="en-GB" sz="2200" dirty="0">
                <a:solidFill>
                  <a:schemeClr val="accent1"/>
                </a:solidFill>
              </a:rPr>
              <a:t>heap property</a:t>
            </a:r>
            <a:r>
              <a:rPr lang="en-GB" sz="2200" dirty="0"/>
              <a:t>: </a:t>
            </a:r>
            <a:r>
              <a:rPr lang="en-GB" sz="2200" dirty="0">
                <a:solidFill>
                  <a:srgbClr val="C00000"/>
                </a:solidFill>
              </a:rPr>
              <a:t>compare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with children, swap with </a:t>
            </a:r>
            <a:r>
              <a:rPr lang="en-GB" sz="2200" i="1" dirty="0">
                <a:solidFill>
                  <a:srgbClr val="C00000"/>
                </a:solidFill>
              </a:rPr>
              <a:t>bigger</a:t>
            </a:r>
            <a:r>
              <a:rPr lang="en-GB" sz="2200" dirty="0">
                <a:solidFill>
                  <a:srgbClr val="C00000"/>
                </a:solidFill>
              </a:rPr>
              <a:t> </a:t>
            </a:r>
            <a:br>
              <a:rPr lang="en-GB" sz="2200" dirty="0">
                <a:solidFill>
                  <a:srgbClr val="C00000"/>
                </a:solidFill>
              </a:rPr>
            </a:br>
            <a:r>
              <a:rPr lang="en-GB" sz="2200" dirty="0">
                <a:solidFill>
                  <a:srgbClr val="C00000"/>
                </a:solidFill>
              </a:rPr>
              <a:t>one; do this recursively</a:t>
            </a:r>
            <a:r>
              <a:rPr lang="en-GB" sz="2200" dirty="0"/>
              <a:t>.</a:t>
            </a:r>
            <a:endParaRPr lang="en-US" sz="220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22F3B9B6-2315-48F9-8D5B-D586918243A0}"/>
              </a:ext>
            </a:extLst>
          </p:cNvPr>
          <p:cNvSpPr/>
          <p:nvPr/>
        </p:nvSpPr>
        <p:spPr>
          <a:xfrm>
            <a:off x="4035676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F8AB39B-D526-4149-927D-31899DA23CB8}"/>
              </a:ext>
            </a:extLst>
          </p:cNvPr>
          <p:cNvSpPr/>
          <p:nvPr/>
        </p:nvSpPr>
        <p:spPr>
          <a:xfrm>
            <a:off x="4482244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235D77B0-042A-46DC-A7B1-003068DF2DB3}"/>
              </a:ext>
            </a:extLst>
          </p:cNvPr>
          <p:cNvSpPr/>
          <p:nvPr/>
        </p:nvSpPr>
        <p:spPr>
          <a:xfrm>
            <a:off x="4928812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BD6381D7-D06F-4536-A3FC-EA382E48DE85}"/>
              </a:ext>
            </a:extLst>
          </p:cNvPr>
          <p:cNvSpPr/>
          <p:nvPr/>
        </p:nvSpPr>
        <p:spPr>
          <a:xfrm>
            <a:off x="5375380" y="5815456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DBA899E8-DF1A-40D1-9580-C644DA629772}"/>
              </a:ext>
            </a:extLst>
          </p:cNvPr>
          <p:cNvSpPr/>
          <p:nvPr/>
        </p:nvSpPr>
        <p:spPr>
          <a:xfrm>
            <a:off x="5821948" y="581545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2025087-0FA1-4267-A668-3D49FDC3A251}"/>
              </a:ext>
            </a:extLst>
          </p:cNvPr>
          <p:cNvSpPr/>
          <p:nvPr/>
        </p:nvSpPr>
        <p:spPr>
          <a:xfrm>
            <a:off x="6268516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B629B57-3B8F-4CA2-BAB3-16F6ABEC8609}"/>
              </a:ext>
            </a:extLst>
          </p:cNvPr>
          <p:cNvSpPr/>
          <p:nvPr/>
        </p:nvSpPr>
        <p:spPr>
          <a:xfrm>
            <a:off x="6715084" y="581545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CA915715-7E2C-4F25-A5FA-AEDEE7849357}"/>
              </a:ext>
            </a:extLst>
          </p:cNvPr>
          <p:cNvSpPr/>
          <p:nvPr/>
        </p:nvSpPr>
        <p:spPr>
          <a:xfrm>
            <a:off x="7161652" y="5815453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1374DCE-422D-4A65-A487-B4ABCDD0103D}"/>
              </a:ext>
            </a:extLst>
          </p:cNvPr>
          <p:cNvSpPr/>
          <p:nvPr/>
        </p:nvSpPr>
        <p:spPr>
          <a:xfrm>
            <a:off x="7608220" y="581545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35D53B8-7B34-4C45-8B1D-8D03882BAF73}"/>
              </a:ext>
            </a:extLst>
          </p:cNvPr>
          <p:cNvSpPr/>
          <p:nvPr/>
        </p:nvSpPr>
        <p:spPr>
          <a:xfrm>
            <a:off x="8054788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8CCE04F3-1474-4172-A1FC-58DAEF94CCAE}"/>
              </a:ext>
            </a:extLst>
          </p:cNvPr>
          <p:cNvSpPr txBox="1"/>
          <p:nvPr/>
        </p:nvSpPr>
        <p:spPr>
          <a:xfrm>
            <a:off x="4035676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235CD597-9095-420F-BA4C-1A12F56803EC}"/>
              </a:ext>
            </a:extLst>
          </p:cNvPr>
          <p:cNvSpPr txBox="1"/>
          <p:nvPr/>
        </p:nvSpPr>
        <p:spPr>
          <a:xfrm>
            <a:off x="4482244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AE0D830-C6F9-4599-8C0C-C535A95C3587}"/>
              </a:ext>
            </a:extLst>
          </p:cNvPr>
          <p:cNvSpPr txBox="1"/>
          <p:nvPr/>
        </p:nvSpPr>
        <p:spPr>
          <a:xfrm>
            <a:off x="492150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77DD3CF-CCA6-4F5F-937A-8A4913C2D711}"/>
              </a:ext>
            </a:extLst>
          </p:cNvPr>
          <p:cNvSpPr txBox="1"/>
          <p:nvPr/>
        </p:nvSpPr>
        <p:spPr>
          <a:xfrm>
            <a:off x="5368075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24269F89-C8F3-4ADE-9B28-BB5F91C1BD78}"/>
              </a:ext>
            </a:extLst>
          </p:cNvPr>
          <p:cNvSpPr txBox="1"/>
          <p:nvPr/>
        </p:nvSpPr>
        <p:spPr>
          <a:xfrm>
            <a:off x="5815409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AD659B0E-AC4E-4F08-ACB8-0A2DB6ED9089}"/>
              </a:ext>
            </a:extLst>
          </p:cNvPr>
          <p:cNvSpPr txBox="1"/>
          <p:nvPr/>
        </p:nvSpPr>
        <p:spPr>
          <a:xfrm>
            <a:off x="6261977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CB6CFF39-163B-446C-A707-D757E8457742}"/>
              </a:ext>
            </a:extLst>
          </p:cNvPr>
          <p:cNvSpPr txBox="1"/>
          <p:nvPr/>
        </p:nvSpPr>
        <p:spPr>
          <a:xfrm>
            <a:off x="670124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02028871-A280-4867-B1DC-F854D479BB5B}"/>
              </a:ext>
            </a:extLst>
          </p:cNvPr>
          <p:cNvSpPr txBox="1"/>
          <p:nvPr/>
        </p:nvSpPr>
        <p:spPr>
          <a:xfrm>
            <a:off x="7147808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1F15878-3201-4E25-91DF-74AD9E0ADF52}"/>
              </a:ext>
            </a:extLst>
          </p:cNvPr>
          <p:cNvSpPr txBox="1"/>
          <p:nvPr/>
        </p:nvSpPr>
        <p:spPr>
          <a:xfrm>
            <a:off x="7608220" y="544557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D0829BA3-7A40-4991-98E0-0460C0B4A4DF}"/>
              </a:ext>
            </a:extLst>
          </p:cNvPr>
          <p:cNvSpPr txBox="1"/>
          <p:nvPr/>
        </p:nvSpPr>
        <p:spPr>
          <a:xfrm>
            <a:off x="8054788" y="54455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3FE8A1B-2AC8-4AC9-89B0-1BE5B48E44FB}"/>
              </a:ext>
            </a:extLst>
          </p:cNvPr>
          <p:cNvSpPr/>
          <p:nvPr/>
        </p:nvSpPr>
        <p:spPr>
          <a:xfrm>
            <a:off x="6721991" y="280029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AF2F1978-9C04-4545-BBCC-22472E43DC82}"/>
              </a:ext>
            </a:extLst>
          </p:cNvPr>
          <p:cNvSpPr/>
          <p:nvPr/>
        </p:nvSpPr>
        <p:spPr>
          <a:xfrm>
            <a:off x="5828855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C750454-F571-4D7F-9896-6A3694F9B900}"/>
              </a:ext>
            </a:extLst>
          </p:cNvPr>
          <p:cNvSpPr/>
          <p:nvPr/>
        </p:nvSpPr>
        <p:spPr>
          <a:xfrm>
            <a:off x="5375200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67843DCB-BAFD-4B98-84DD-D6B26C38C587}"/>
              </a:ext>
            </a:extLst>
          </p:cNvPr>
          <p:cNvSpPr/>
          <p:nvPr/>
        </p:nvSpPr>
        <p:spPr>
          <a:xfrm>
            <a:off x="6275423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AFF81B64-66D3-44EB-BCA1-7CEB00319FD2}"/>
              </a:ext>
            </a:extLst>
          </p:cNvPr>
          <p:cNvSpPr/>
          <p:nvPr/>
        </p:nvSpPr>
        <p:spPr>
          <a:xfrm>
            <a:off x="5375200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0074F1D6-CC7C-4610-95D1-88FB475D218F}"/>
              </a:ext>
            </a:extLst>
          </p:cNvPr>
          <p:cNvSpPr/>
          <p:nvPr/>
        </p:nvSpPr>
        <p:spPr>
          <a:xfrm>
            <a:off x="4526601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20D2BB28-2B8E-4F1D-85ED-67B361B74825}"/>
              </a:ext>
            </a:extLst>
          </p:cNvPr>
          <p:cNvSpPr/>
          <p:nvPr/>
        </p:nvSpPr>
        <p:spPr>
          <a:xfrm>
            <a:off x="6275423" y="4791835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D63EEADE-5D78-4BCA-B897-069A07D44E9B}"/>
              </a:ext>
            </a:extLst>
          </p:cNvPr>
          <p:cNvSpPr/>
          <p:nvPr/>
        </p:nvSpPr>
        <p:spPr>
          <a:xfrm>
            <a:off x="7622214" y="3438547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A84FBB95-ED47-474C-B7AD-0E9EC5C6C009}"/>
              </a:ext>
            </a:extLst>
          </p:cNvPr>
          <p:cNvSpPr/>
          <p:nvPr/>
        </p:nvSpPr>
        <p:spPr>
          <a:xfrm>
            <a:off x="7168559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AF96F387-BA64-4412-B392-34677C483EAA}"/>
              </a:ext>
            </a:extLst>
          </p:cNvPr>
          <p:cNvSpPr/>
          <p:nvPr/>
        </p:nvSpPr>
        <p:spPr>
          <a:xfrm>
            <a:off x="8068782" y="4115191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F8EC8C0D-369D-4605-B8FB-01ADCDDDD130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H="1">
            <a:off x="6052139" y="3161804"/>
            <a:ext cx="893136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>
            <a:extLst>
              <a:ext uri="{FF2B5EF4-FFF2-40B4-BE49-F238E27FC236}">
                <a16:creationId xmlns:a16="http://schemas.microsoft.com/office/drawing/2014/main" id="{E2EBC524-256B-4EDF-ACA5-7C7B416F08D4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>
            <a:off x="6945275" y="3161804"/>
            <a:ext cx="900223" cy="276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>
            <a:extLst>
              <a:ext uri="{FF2B5EF4-FFF2-40B4-BE49-F238E27FC236}">
                <a16:creationId xmlns:a16="http://schemas.microsoft.com/office/drawing/2014/main" id="{7ACE4ECA-BC29-4580-B4A7-59EDB9AEEC2B}"/>
              </a:ext>
            </a:extLst>
          </p:cNvPr>
          <p:cNvCxnSpPr>
            <a:cxnSpLocks/>
            <a:stCxn id="85" idx="2"/>
            <a:endCxn id="86" idx="0"/>
          </p:cNvCxnSpPr>
          <p:nvPr/>
        </p:nvCxnSpPr>
        <p:spPr>
          <a:xfrm flipH="1">
            <a:off x="5598484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>
            <a:extLst>
              <a:ext uri="{FF2B5EF4-FFF2-40B4-BE49-F238E27FC236}">
                <a16:creationId xmlns:a16="http://schemas.microsoft.com/office/drawing/2014/main" id="{A5569D0A-7928-4F43-AFF6-85C84D192B93}"/>
              </a:ext>
            </a:extLst>
          </p:cNvPr>
          <p:cNvCxnSpPr>
            <a:cxnSpLocks/>
            <a:stCxn id="87" idx="0"/>
            <a:endCxn id="85" idx="2"/>
          </p:cNvCxnSpPr>
          <p:nvPr/>
        </p:nvCxnSpPr>
        <p:spPr>
          <a:xfrm flipH="1" flipV="1">
            <a:off x="6052139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>
            <a:extLst>
              <a:ext uri="{FF2B5EF4-FFF2-40B4-BE49-F238E27FC236}">
                <a16:creationId xmlns:a16="http://schemas.microsoft.com/office/drawing/2014/main" id="{B78CB293-A1BE-4189-9FDB-66826D167C54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 flipH="1">
            <a:off x="7391843" y="3800054"/>
            <a:ext cx="453655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>
            <a:extLst>
              <a:ext uri="{FF2B5EF4-FFF2-40B4-BE49-F238E27FC236}">
                <a16:creationId xmlns:a16="http://schemas.microsoft.com/office/drawing/2014/main" id="{2FD81688-1486-4DF7-9F54-F61D4980D8EC}"/>
              </a:ext>
            </a:extLst>
          </p:cNvPr>
          <p:cNvCxnSpPr>
            <a:cxnSpLocks/>
            <a:stCxn id="91" idx="2"/>
            <a:endCxn id="93" idx="0"/>
          </p:cNvCxnSpPr>
          <p:nvPr/>
        </p:nvCxnSpPr>
        <p:spPr>
          <a:xfrm>
            <a:off x="7845498" y="3800054"/>
            <a:ext cx="446568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25F3673D-3A27-4E66-A69A-0D146C237F8A}"/>
              </a:ext>
            </a:extLst>
          </p:cNvPr>
          <p:cNvCxnSpPr>
            <a:cxnSpLocks/>
            <a:stCxn id="86" idx="2"/>
            <a:endCxn id="89" idx="0"/>
          </p:cNvCxnSpPr>
          <p:nvPr/>
        </p:nvCxnSpPr>
        <p:spPr>
          <a:xfrm flipH="1">
            <a:off x="4749885" y="4476698"/>
            <a:ext cx="848599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1C0757C0-96E9-4F69-A8DE-1E54A1B2E23D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5598484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BC3595F7-8CAE-456B-A430-B2C4425F16FC}"/>
              </a:ext>
            </a:extLst>
          </p:cNvPr>
          <p:cNvCxnSpPr>
            <a:cxnSpLocks/>
            <a:stCxn id="87" idx="2"/>
            <a:endCxn id="90" idx="0"/>
          </p:cNvCxnSpPr>
          <p:nvPr/>
        </p:nvCxnSpPr>
        <p:spPr>
          <a:xfrm>
            <a:off x="6498707" y="4476698"/>
            <a:ext cx="0" cy="3151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373AB02-DB64-4B07-AB09-06BDC0528CEC}"/>
              </a:ext>
            </a:extLst>
          </p:cNvPr>
          <p:cNvSpPr txBox="1"/>
          <p:nvPr/>
        </p:nvSpPr>
        <p:spPr>
          <a:xfrm>
            <a:off x="6399467" y="261171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37EF3338-DBCC-482D-85DB-27FB66310B45}"/>
              </a:ext>
            </a:extLst>
          </p:cNvPr>
          <p:cNvSpPr txBox="1"/>
          <p:nvPr/>
        </p:nvSpPr>
        <p:spPr>
          <a:xfrm>
            <a:off x="5510982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F29F6325-8AB2-4E47-868B-0CBCA4B91B4C}"/>
              </a:ext>
            </a:extLst>
          </p:cNvPr>
          <p:cNvSpPr txBox="1"/>
          <p:nvPr/>
        </p:nvSpPr>
        <p:spPr>
          <a:xfrm>
            <a:off x="7299690" y="325463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90C42D7-4424-42AF-9809-B0E00FAD545C}"/>
              </a:ext>
            </a:extLst>
          </p:cNvPr>
          <p:cNvSpPr txBox="1"/>
          <p:nvPr/>
        </p:nvSpPr>
        <p:spPr>
          <a:xfrm>
            <a:off x="5050238" y="392633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919D3B34-8C47-4BBF-9CBD-72180523BBCA}"/>
              </a:ext>
            </a:extLst>
          </p:cNvPr>
          <p:cNvSpPr txBox="1"/>
          <p:nvPr/>
        </p:nvSpPr>
        <p:spPr>
          <a:xfrm>
            <a:off x="5952899" y="392194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0ECD1E95-32F2-4599-9E52-DA61C7F9F30B}"/>
              </a:ext>
            </a:extLst>
          </p:cNvPr>
          <p:cNvSpPr txBox="1"/>
          <p:nvPr/>
        </p:nvSpPr>
        <p:spPr>
          <a:xfrm>
            <a:off x="6846035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4354165-2F88-4B3F-A756-D623173A3C0E}"/>
              </a:ext>
            </a:extLst>
          </p:cNvPr>
          <p:cNvSpPr txBox="1"/>
          <p:nvPr/>
        </p:nvSpPr>
        <p:spPr>
          <a:xfrm>
            <a:off x="7739171" y="3921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F309546-3D4C-458F-81DA-59ED84291630}"/>
              </a:ext>
            </a:extLst>
          </p:cNvPr>
          <p:cNvSpPr txBox="1"/>
          <p:nvPr/>
        </p:nvSpPr>
        <p:spPr>
          <a:xfrm>
            <a:off x="4204076" y="467544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065E4625-48CA-4959-9D62-EC8B0EBF1E74}"/>
              </a:ext>
            </a:extLst>
          </p:cNvPr>
          <p:cNvSpPr txBox="1"/>
          <p:nvPr/>
        </p:nvSpPr>
        <p:spPr>
          <a:xfrm>
            <a:off x="5049133" y="467642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50E5D845-8B98-4F49-8B11-EDC8212A72E8}"/>
              </a:ext>
            </a:extLst>
          </p:cNvPr>
          <p:cNvSpPr txBox="1"/>
          <p:nvPr/>
        </p:nvSpPr>
        <p:spPr>
          <a:xfrm>
            <a:off x="5883970" y="4675448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0A585F78-DBBF-4928-B2A8-5E0A6B8E2341}"/>
              </a:ext>
            </a:extLst>
          </p:cNvPr>
          <p:cNvSpPr/>
          <p:nvPr/>
        </p:nvSpPr>
        <p:spPr>
          <a:xfrm>
            <a:off x="6721991" y="2800182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2F2F2"/>
                </a:solidFill>
              </a:rPr>
              <a:t>1</a:t>
            </a: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09A8523F-1CAA-43FF-A673-F3F42499DF22}"/>
              </a:ext>
            </a:extLst>
          </p:cNvPr>
          <p:cNvSpPr/>
          <p:nvPr/>
        </p:nvSpPr>
        <p:spPr>
          <a:xfrm>
            <a:off x="4037135" y="5814904"/>
            <a:ext cx="446568" cy="361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2F2F2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130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8" dur="indefinite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1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82" grpId="0"/>
      <p:bldP spid="90" grpId="0" animBg="1"/>
      <p:bldP spid="112" grpId="0"/>
      <p:bldP spid="113" grpId="0" animBg="1"/>
      <p:bldP spid="115" grpId="0" animBg="1"/>
      <p:bldP spid="115" grpId="1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3210</TotalTime>
  <Words>3862</Words>
  <Application>Microsoft Office PowerPoint</Application>
  <PresentationFormat>全屏显示(4:3)</PresentationFormat>
  <Paragraphs>1071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Calibri</vt:lpstr>
      <vt:lpstr>Algerian</vt:lpstr>
      <vt:lpstr>Cambria Math</vt:lpstr>
      <vt:lpstr>Calibri Light</vt:lpstr>
      <vt:lpstr>Courier New</vt:lpstr>
      <vt:lpstr>Arial</vt:lpstr>
      <vt:lpstr>Office 主题​​</vt:lpstr>
      <vt:lpstr>Heaps</vt:lpstr>
      <vt:lpstr>“Heap” as a data structure</vt:lpstr>
      <vt:lpstr>Data structure Binary Heap</vt:lpstr>
      <vt:lpstr>Data structure Binary Heap</vt:lpstr>
      <vt:lpstr>Common operations of Binary Max-Heap</vt:lpstr>
      <vt:lpstr>Operations of binary max-heap HeapInsert</vt:lpstr>
      <vt:lpstr>Operations of binary max-heap HeapInsert</vt:lpstr>
      <vt:lpstr>Operations of binary max-heap HeapInsert</vt:lpstr>
      <vt:lpstr>Operations of binary max-heap HeapExtractMax</vt:lpstr>
      <vt:lpstr>Operations of binary max-heap HeapExtractMax</vt:lpstr>
      <vt:lpstr>Operations of binary max-heap HeapExtractMax</vt:lpstr>
      <vt:lpstr>Operations of binary max-heap HeapExtractMax</vt:lpstr>
      <vt:lpstr>Operations of binary max-heap HeapExtractMax</vt:lpstr>
      <vt:lpstr>Applications of heaps Priority Queue</vt:lpstr>
      <vt:lpstr>Applications of heaps Priority Queue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Applications of heaps HeapSort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Heaps</dc:title>
  <dc:creator>Chaodong ZHENG</dc:creator>
  <cp:lastModifiedBy>Chaodong ZHENG</cp:lastModifiedBy>
  <cp:revision>63</cp:revision>
  <dcterms:created xsi:type="dcterms:W3CDTF">2019-07-08T09:46:53Z</dcterms:created>
  <dcterms:modified xsi:type="dcterms:W3CDTF">2024-09-13T09:48:55Z</dcterms:modified>
</cp:coreProperties>
</file>