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91" r:id="rId14"/>
    <p:sldId id="292" r:id="rId15"/>
    <p:sldId id="293" r:id="rId16"/>
    <p:sldId id="294" r:id="rId17"/>
    <p:sldId id="295" r:id="rId18"/>
    <p:sldId id="268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4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290" r:id="rId3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79258" autoAdjust="0"/>
  </p:normalViewPr>
  <p:slideViewPr>
    <p:cSldViewPr snapToGrid="0">
      <p:cViewPr varScale="1">
        <p:scale>
          <a:sx n="127" d="100"/>
          <a:sy n="127" d="100"/>
        </p:scale>
        <p:origin x="2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31.png"/><Relationship Id="rId26" Type="http://schemas.openxmlformats.org/officeDocument/2006/relationships/image" Target="../media/image54.png"/><Relationship Id="rId39" Type="http://schemas.openxmlformats.org/officeDocument/2006/relationships/image" Target="../media/image63.png"/><Relationship Id="rId21" Type="http://schemas.openxmlformats.org/officeDocument/2006/relationships/image" Target="../media/image46.png"/><Relationship Id="rId34" Type="http://schemas.openxmlformats.org/officeDocument/2006/relationships/image" Target="../media/image62.png"/><Relationship Id="rId42" Type="http://schemas.openxmlformats.org/officeDocument/2006/relationships/image" Target="../media/image67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41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image" Target="../media/image65.png"/><Relationship Id="rId40" Type="http://schemas.openxmlformats.org/officeDocument/2006/relationships/image" Target="../media/image6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3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0.png"/><Relationship Id="rId8" Type="http://schemas.openxmlformats.org/officeDocument/2006/relationships/image" Target="../media/image36.png"/><Relationship Id="rId3" Type="http://schemas.openxmlformats.org/officeDocument/2006/relationships/image" Target="../media/image29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61.png"/><Relationship Id="rId38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29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31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3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99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1690689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15549" y="2238115"/>
            <a:ext cx="2994300" cy="86180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698126" y="1687416"/>
            <a:ext cx="3013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if in one iteration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we never swap data items?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/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are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and we are done! (Why?)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056E38-CAFB-421C-B5EF-575672B9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6" y="2392030"/>
                <a:ext cx="2809039" cy="707886"/>
              </a:xfrm>
              <a:prstGeom prst="rect">
                <a:avLst/>
              </a:prstGeom>
              <a:blipFill>
                <a:blip r:embed="rId2"/>
                <a:stretch>
                  <a:fillRect l="-2391" t="-4274" r="-1739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49" y="3261986"/>
            <a:ext cx="3501917" cy="2665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BubbleSortImproved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/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When the input is mostly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performs much better.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Particularly, when the input is sorted,</a:t>
                </a:r>
                <a:br>
                  <a:rPr lang="en-US" sz="2000" dirty="0">
                    <a:solidFill>
                      <a:schemeClr val="accent1"/>
                    </a:solidFill>
                  </a:rPr>
                </a:br>
                <a:r>
                  <a:rPr lang="en-US" sz="2000" dirty="0">
                    <a:solidFill>
                      <a:schemeClr val="accent1"/>
                    </a:solidFill>
                  </a:rPr>
                  <a:t>this variant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runtime.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9C0F08-0856-4AC8-B32D-3A058EE59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3261986"/>
                <a:ext cx="4069474" cy="1323439"/>
              </a:xfrm>
              <a:prstGeom prst="rect">
                <a:avLst/>
              </a:prstGeom>
              <a:blipFill>
                <a:blip r:embed="rId3"/>
                <a:stretch>
                  <a:fillRect l="-1497" t="-2304" r="-749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/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Nonetheless, the worst case performance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E.g., when input is reversely sorted.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1A9D8B-9264-4DB5-8E09-D247698F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5420002"/>
                <a:ext cx="4069474" cy="1015663"/>
              </a:xfrm>
              <a:prstGeom prst="rect">
                <a:avLst/>
              </a:prstGeom>
              <a:blipFill>
                <a:blip r:embed="rId4"/>
                <a:stretch>
                  <a:fillRect l="-1497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0A420C91-581D-4844-80B3-B34E8CC0F133}"/>
              </a:ext>
            </a:extLst>
          </p:cNvPr>
          <p:cNvSpPr txBox="1"/>
          <p:nvPr/>
        </p:nvSpPr>
        <p:spPr>
          <a:xfrm>
            <a:off x="4445876" y="4585425"/>
            <a:ext cx="4069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Q:</a:t>
            </a:r>
            <a:r>
              <a:rPr lang="en-US" sz="2000" dirty="0">
                <a:solidFill>
                  <a:schemeClr val="accent1"/>
                </a:solidFill>
              </a:rPr>
              <a:t> Other algorithms that also have this property?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EFFF30-8228-4222-922E-AEE7459CBC76}"/>
              </a:ext>
            </a:extLst>
          </p:cNvPr>
          <p:cNvSpPr txBox="1"/>
          <p:nvPr/>
        </p:nvSpPr>
        <p:spPr>
          <a:xfrm>
            <a:off x="5976521" y="4893201"/>
            <a:ext cx="2728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A:</a:t>
            </a:r>
            <a:r>
              <a:rPr lang="en-US" sz="2000" dirty="0">
                <a:solidFill>
                  <a:schemeClr val="accent1"/>
                </a:solidFill>
              </a:rPr>
              <a:t> such as </a:t>
            </a:r>
            <a:r>
              <a:rPr lang="en-US" sz="2000" dirty="0" err="1">
                <a:solidFill>
                  <a:schemeClr val="accent1"/>
                </a:solidFill>
              </a:rPr>
              <a:t>InsertionSort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10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b="1" dirty="0" err="1"/>
              <a:t>BubbleSort</a:t>
            </a:r>
            <a:endParaRPr 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0F8807-FA44-4630-A299-607FA12AC623}"/>
              </a:ext>
            </a:extLst>
          </p:cNvPr>
          <p:cNvSpPr txBox="1"/>
          <p:nvPr/>
        </p:nvSpPr>
        <p:spPr>
          <a:xfrm>
            <a:off x="4327386" y="1686766"/>
            <a:ext cx="2095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Can we do better?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058A8D-4E48-4168-90BB-11FA886CEAF5}"/>
              </a:ext>
            </a:extLst>
          </p:cNvPr>
          <p:cNvSpPr/>
          <p:nvPr/>
        </p:nvSpPr>
        <p:spPr>
          <a:xfrm>
            <a:off x="628651" y="1691877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swapped=false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swapped=true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n=n-1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(swapped==false)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DFEAE7-10FA-43E7-A2F1-BEAC5C0A2759}"/>
              </a:ext>
            </a:extLst>
          </p:cNvPr>
          <p:cNvSpPr/>
          <p:nvPr/>
        </p:nvSpPr>
        <p:spPr>
          <a:xfrm>
            <a:off x="903479" y="3510091"/>
            <a:ext cx="719033" cy="28133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/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We can be more aggressive when reducing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after each iteration: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items after the last swap are all in correct sorted position. (Why?)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4EC490-52C8-45E4-BEC3-3AFFEF7E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385" y="1994516"/>
                <a:ext cx="4187963" cy="1323439"/>
              </a:xfrm>
              <a:prstGeom prst="rect">
                <a:avLst/>
              </a:prstGeom>
              <a:blipFill>
                <a:blip r:embed="rId2"/>
                <a:stretch>
                  <a:fillRect l="-1601" t="-2304" r="-1747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C7E767-07C6-4CCF-80AC-AC0092B9DEB7}"/>
              </a:ext>
            </a:extLst>
          </p:cNvPr>
          <p:cNvGrpSpPr/>
          <p:nvPr/>
        </p:nvGrpSpPr>
        <p:grpSpPr>
          <a:xfrm>
            <a:off x="4416532" y="3401825"/>
            <a:ext cx="3125976" cy="761618"/>
            <a:chOff x="4416532" y="3401825"/>
            <a:chExt cx="3125976" cy="7616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9BC0072-6DD1-47A4-9418-5463357F3362}"/>
                </a:ext>
              </a:extLst>
            </p:cNvPr>
            <p:cNvGrpSpPr/>
            <p:nvPr/>
          </p:nvGrpSpPr>
          <p:grpSpPr>
            <a:xfrm>
              <a:off x="4416532" y="3801935"/>
              <a:ext cx="3125976" cy="361508"/>
              <a:chOff x="4416532" y="3801935"/>
              <a:chExt cx="3125976" cy="36150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958B34A-ED8C-4E44-B55A-0A391C12D1D1}"/>
                  </a:ext>
                </a:extLst>
              </p:cNvPr>
              <p:cNvSpPr/>
              <p:nvPr/>
            </p:nvSpPr>
            <p:spPr>
              <a:xfrm>
                <a:off x="4416532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63A2EFA-A34A-418F-A48C-3DC2FEC32724}"/>
                  </a:ext>
                </a:extLst>
              </p:cNvPr>
              <p:cNvSpPr/>
              <p:nvPr/>
            </p:nvSpPr>
            <p:spPr>
              <a:xfrm>
                <a:off x="4863100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A393547-64A8-41F5-A03D-CF511A060F82}"/>
                  </a:ext>
                </a:extLst>
              </p:cNvPr>
              <p:cNvSpPr/>
              <p:nvPr/>
            </p:nvSpPr>
            <p:spPr>
              <a:xfrm>
                <a:off x="5309668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0954FB-F853-4629-96D9-3BDC4509283D}"/>
                  </a:ext>
                </a:extLst>
              </p:cNvPr>
              <p:cNvSpPr/>
              <p:nvPr/>
            </p:nvSpPr>
            <p:spPr>
              <a:xfrm>
                <a:off x="5756236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6DDE28-BB0D-463B-BF6A-7EF9BB0EDB1A}"/>
                  </a:ext>
                </a:extLst>
              </p:cNvPr>
              <p:cNvSpPr/>
              <p:nvPr/>
            </p:nvSpPr>
            <p:spPr>
              <a:xfrm>
                <a:off x="6202804" y="3801936"/>
                <a:ext cx="446568" cy="3615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ADF37B8-F67C-4114-BA11-95DFEC1A3C30}"/>
                  </a:ext>
                </a:extLst>
              </p:cNvPr>
              <p:cNvSpPr/>
              <p:nvPr/>
            </p:nvSpPr>
            <p:spPr>
              <a:xfrm>
                <a:off x="6649372" y="3801936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483560-B9C8-4CC6-907F-AADA3EDC73B9}"/>
                  </a:ext>
                </a:extLst>
              </p:cNvPr>
              <p:cNvSpPr/>
              <p:nvPr/>
            </p:nvSpPr>
            <p:spPr>
              <a:xfrm>
                <a:off x="7095940" y="3801935"/>
                <a:ext cx="446568" cy="3615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/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A200292-6699-486D-8F4A-6713482A4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6532" y="3401825"/>
                  <a:ext cx="87171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0C8D926-292D-476C-80D3-6FC58D76A3AC}"/>
              </a:ext>
            </a:extLst>
          </p:cNvPr>
          <p:cNvGrpSpPr/>
          <p:nvPr/>
        </p:nvGrpSpPr>
        <p:grpSpPr>
          <a:xfrm>
            <a:off x="4416532" y="4228011"/>
            <a:ext cx="3969868" cy="400110"/>
            <a:chOff x="4416532" y="4228011"/>
            <a:chExt cx="3969868" cy="40011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E065B6-0033-4FFF-9F74-0B7E05E0A63A}"/>
                </a:ext>
              </a:extLst>
            </p:cNvPr>
            <p:cNvSpPr/>
            <p:nvPr/>
          </p:nvSpPr>
          <p:spPr>
            <a:xfrm>
              <a:off x="4416532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9E730E1-BC24-4380-8BDF-FE8C5D9246AE}"/>
                </a:ext>
              </a:extLst>
            </p:cNvPr>
            <p:cNvSpPr/>
            <p:nvPr/>
          </p:nvSpPr>
          <p:spPr>
            <a:xfrm>
              <a:off x="4863100" y="4247314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937EF57-EF5C-42C2-9F04-8E46E937F179}"/>
                </a:ext>
              </a:extLst>
            </p:cNvPr>
            <p:cNvSpPr/>
            <p:nvPr/>
          </p:nvSpPr>
          <p:spPr>
            <a:xfrm>
              <a:off x="5309668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C00F41C-575E-48DB-97F2-08676A406115}"/>
                </a:ext>
              </a:extLst>
            </p:cNvPr>
            <p:cNvSpPr/>
            <p:nvPr/>
          </p:nvSpPr>
          <p:spPr>
            <a:xfrm>
              <a:off x="5756236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39CEC13-D302-44D4-B863-76871E5E0AAA}"/>
                </a:ext>
              </a:extLst>
            </p:cNvPr>
            <p:cNvSpPr/>
            <p:nvPr/>
          </p:nvSpPr>
          <p:spPr>
            <a:xfrm>
              <a:off x="6202804" y="424731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18B87FB-168B-4C00-8FB2-9570FC7D4CBF}"/>
                </a:ext>
              </a:extLst>
            </p:cNvPr>
            <p:cNvSpPr/>
            <p:nvPr/>
          </p:nvSpPr>
          <p:spPr>
            <a:xfrm>
              <a:off x="6649372" y="424731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27FF0E-8A53-4BCB-8928-1C923AFD17F7}"/>
                </a:ext>
              </a:extLst>
            </p:cNvPr>
            <p:cNvSpPr/>
            <p:nvPr/>
          </p:nvSpPr>
          <p:spPr>
            <a:xfrm>
              <a:off x="7095940" y="424731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F7317EE-5AC7-4F58-A2EA-EB5E04060385}"/>
                </a:ext>
              </a:extLst>
            </p:cNvPr>
            <p:cNvSpPr txBox="1"/>
            <p:nvPr/>
          </p:nvSpPr>
          <p:spPr>
            <a:xfrm>
              <a:off x="7563931" y="42280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5F48CD3-C861-4E0E-B8B7-9C05A201D85A}"/>
              </a:ext>
            </a:extLst>
          </p:cNvPr>
          <p:cNvGrpSpPr/>
          <p:nvPr/>
        </p:nvGrpSpPr>
        <p:grpSpPr>
          <a:xfrm>
            <a:off x="4416532" y="4667111"/>
            <a:ext cx="3969868" cy="400110"/>
            <a:chOff x="4416532" y="4667111"/>
            <a:chExt cx="3969868" cy="400110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04DDAC-0AAA-448B-9706-F9D9073B6409}"/>
                </a:ext>
              </a:extLst>
            </p:cNvPr>
            <p:cNvSpPr/>
            <p:nvPr/>
          </p:nvSpPr>
          <p:spPr>
            <a:xfrm>
              <a:off x="4416532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6FE972B-057C-4882-9CE0-430AC3C04D10}"/>
                </a:ext>
              </a:extLst>
            </p:cNvPr>
            <p:cNvSpPr/>
            <p:nvPr/>
          </p:nvSpPr>
          <p:spPr>
            <a:xfrm>
              <a:off x="4863100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B240936-DE67-4904-BAF8-5DF192137217}"/>
                </a:ext>
              </a:extLst>
            </p:cNvPr>
            <p:cNvSpPr/>
            <p:nvPr/>
          </p:nvSpPr>
          <p:spPr>
            <a:xfrm>
              <a:off x="5309668" y="469269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3EDDD3F-60E0-4BB8-A6DC-C266B0B73EA6}"/>
                </a:ext>
              </a:extLst>
            </p:cNvPr>
            <p:cNvSpPr/>
            <p:nvPr/>
          </p:nvSpPr>
          <p:spPr>
            <a:xfrm>
              <a:off x="5756236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C5D9B26-3319-409D-A101-1EB44826E5F3}"/>
                </a:ext>
              </a:extLst>
            </p:cNvPr>
            <p:cNvSpPr/>
            <p:nvPr/>
          </p:nvSpPr>
          <p:spPr>
            <a:xfrm>
              <a:off x="6202804" y="469269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3BF683C6-BB94-4B2F-89E6-D2E16DCB7ABE}"/>
                </a:ext>
              </a:extLst>
            </p:cNvPr>
            <p:cNvSpPr/>
            <p:nvPr/>
          </p:nvSpPr>
          <p:spPr>
            <a:xfrm>
              <a:off x="6649372" y="469269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3F35FC-9762-4B34-8DAB-45871F0483C8}"/>
                </a:ext>
              </a:extLst>
            </p:cNvPr>
            <p:cNvSpPr/>
            <p:nvPr/>
          </p:nvSpPr>
          <p:spPr>
            <a:xfrm>
              <a:off x="7095940" y="469269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A7EC0F1-0C08-4CA2-ADBD-34A3FBABE2F4}"/>
                </a:ext>
              </a:extLst>
            </p:cNvPr>
            <p:cNvSpPr txBox="1"/>
            <p:nvPr/>
          </p:nvSpPr>
          <p:spPr>
            <a:xfrm>
              <a:off x="7563931" y="4667111"/>
              <a:ext cx="8224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Swap!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9F13A2-23B5-48DF-959C-31A20C7172C0}"/>
              </a:ext>
            </a:extLst>
          </p:cNvPr>
          <p:cNvGrpSpPr/>
          <p:nvPr/>
        </p:nvGrpSpPr>
        <p:grpSpPr>
          <a:xfrm>
            <a:off x="4416532" y="5138066"/>
            <a:ext cx="4310538" cy="400110"/>
            <a:chOff x="4416532" y="5138066"/>
            <a:chExt cx="4310538" cy="40011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6B6375C-C985-41FD-B1D4-71B1ABF2E124}"/>
                </a:ext>
              </a:extLst>
            </p:cNvPr>
            <p:cNvSpPr/>
            <p:nvPr/>
          </p:nvSpPr>
          <p:spPr>
            <a:xfrm>
              <a:off x="4416532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EA5DAD-8155-4AB5-ABE2-10BCEAEF5BBC}"/>
                </a:ext>
              </a:extLst>
            </p:cNvPr>
            <p:cNvSpPr/>
            <p:nvPr/>
          </p:nvSpPr>
          <p:spPr>
            <a:xfrm>
              <a:off x="4863100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05EE8E7-6A28-4F97-BC87-1882C0104A86}"/>
                </a:ext>
              </a:extLst>
            </p:cNvPr>
            <p:cNvSpPr/>
            <p:nvPr/>
          </p:nvSpPr>
          <p:spPr>
            <a:xfrm>
              <a:off x="5309668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838808-668E-4EF3-A05F-345B838CF02E}"/>
                </a:ext>
              </a:extLst>
            </p:cNvPr>
            <p:cNvSpPr/>
            <p:nvPr/>
          </p:nvSpPr>
          <p:spPr>
            <a:xfrm>
              <a:off x="5756236" y="5163646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A460F0-DF12-4283-AD78-CAF82005E2E2}"/>
                </a:ext>
              </a:extLst>
            </p:cNvPr>
            <p:cNvSpPr/>
            <p:nvPr/>
          </p:nvSpPr>
          <p:spPr>
            <a:xfrm>
              <a:off x="6202804" y="516364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84A4A0A-4FD9-449C-BAAE-0C27B1A48A83}"/>
                </a:ext>
              </a:extLst>
            </p:cNvPr>
            <p:cNvSpPr/>
            <p:nvPr/>
          </p:nvSpPr>
          <p:spPr>
            <a:xfrm>
              <a:off x="6649372" y="5163646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F94FB26-FA9A-40E4-846B-F4461A5F0AEE}"/>
                </a:ext>
              </a:extLst>
            </p:cNvPr>
            <p:cNvSpPr/>
            <p:nvPr/>
          </p:nvSpPr>
          <p:spPr>
            <a:xfrm>
              <a:off x="7095940" y="5163645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F2EB7F0-B34D-47DA-B030-705256A71B23}"/>
                </a:ext>
              </a:extLst>
            </p:cNvPr>
            <p:cNvSpPr txBox="1"/>
            <p:nvPr/>
          </p:nvSpPr>
          <p:spPr>
            <a:xfrm>
              <a:off x="7563931" y="5138066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D1C0745-5194-434C-BC18-7099DF6C5822}"/>
              </a:ext>
            </a:extLst>
          </p:cNvPr>
          <p:cNvGrpSpPr/>
          <p:nvPr/>
        </p:nvGrpSpPr>
        <p:grpSpPr>
          <a:xfrm>
            <a:off x="4416532" y="5609021"/>
            <a:ext cx="4310538" cy="400110"/>
            <a:chOff x="4416532" y="5609021"/>
            <a:chExt cx="4310538" cy="400110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78A89CB-8B51-4BA2-B571-92C5FC7521A9}"/>
                </a:ext>
              </a:extLst>
            </p:cNvPr>
            <p:cNvSpPr/>
            <p:nvPr/>
          </p:nvSpPr>
          <p:spPr>
            <a:xfrm>
              <a:off x="4416532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08CAEA6A-07DC-4A89-A017-C9E93F35C936}"/>
                </a:ext>
              </a:extLst>
            </p:cNvPr>
            <p:cNvSpPr/>
            <p:nvPr/>
          </p:nvSpPr>
          <p:spPr>
            <a:xfrm>
              <a:off x="4863100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463B80-26B9-4AA8-B47D-ED02A475045A}"/>
                </a:ext>
              </a:extLst>
            </p:cNvPr>
            <p:cNvSpPr/>
            <p:nvPr/>
          </p:nvSpPr>
          <p:spPr>
            <a:xfrm>
              <a:off x="5309668" y="56346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355D7DD9-5094-4B2D-AA27-D62F88D12680}"/>
                </a:ext>
              </a:extLst>
            </p:cNvPr>
            <p:cNvSpPr/>
            <p:nvPr/>
          </p:nvSpPr>
          <p:spPr>
            <a:xfrm>
              <a:off x="5756236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EE89B1E0-B6F8-4D60-B291-9F09973B74FF}"/>
                </a:ext>
              </a:extLst>
            </p:cNvPr>
            <p:cNvSpPr/>
            <p:nvPr/>
          </p:nvSpPr>
          <p:spPr>
            <a:xfrm>
              <a:off x="6202804" y="5634601"/>
              <a:ext cx="446568" cy="3615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4D55307-AA57-4520-A5FE-1F90B2450C72}"/>
                </a:ext>
              </a:extLst>
            </p:cNvPr>
            <p:cNvSpPr/>
            <p:nvPr/>
          </p:nvSpPr>
          <p:spPr>
            <a:xfrm>
              <a:off x="6649372" y="5634601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FB7DE4D-FB23-4478-B5EE-2AB15069FDDB}"/>
                </a:ext>
              </a:extLst>
            </p:cNvPr>
            <p:cNvSpPr/>
            <p:nvPr/>
          </p:nvSpPr>
          <p:spPr>
            <a:xfrm>
              <a:off x="7095940" y="5634600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30C85F-6AD7-458D-A29F-594464F26F2A}"/>
                </a:ext>
              </a:extLst>
            </p:cNvPr>
            <p:cNvSpPr txBox="1"/>
            <p:nvPr/>
          </p:nvSpPr>
          <p:spPr>
            <a:xfrm>
              <a:off x="7563931" y="5609021"/>
              <a:ext cx="1163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No swap!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C919DFF-2468-4419-8C76-63259B8AE4D4}"/>
              </a:ext>
            </a:extLst>
          </p:cNvPr>
          <p:cNvGrpSpPr/>
          <p:nvPr/>
        </p:nvGrpSpPr>
        <p:grpSpPr>
          <a:xfrm>
            <a:off x="4416532" y="6105553"/>
            <a:ext cx="3125976" cy="361508"/>
            <a:chOff x="4416532" y="6105553"/>
            <a:chExt cx="3125976" cy="36150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8F534B5-62A5-4CF7-8A37-04753A58AA45}"/>
                </a:ext>
              </a:extLst>
            </p:cNvPr>
            <p:cNvSpPr/>
            <p:nvPr/>
          </p:nvSpPr>
          <p:spPr>
            <a:xfrm>
              <a:off x="4416532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67C0F16-E111-414C-B212-C1357D389861}"/>
                </a:ext>
              </a:extLst>
            </p:cNvPr>
            <p:cNvSpPr/>
            <p:nvPr/>
          </p:nvSpPr>
          <p:spPr>
            <a:xfrm>
              <a:off x="4863100" y="610555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0C67EBE-260E-4174-AD26-6B0B01D2DCB8}"/>
                </a:ext>
              </a:extLst>
            </p:cNvPr>
            <p:cNvSpPr/>
            <p:nvPr/>
          </p:nvSpPr>
          <p:spPr>
            <a:xfrm>
              <a:off x="5309668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914DC68-4882-44C0-9C6F-C8A9D58DD298}"/>
                </a:ext>
              </a:extLst>
            </p:cNvPr>
            <p:cNvSpPr/>
            <p:nvPr/>
          </p:nvSpPr>
          <p:spPr>
            <a:xfrm>
              <a:off x="5756236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F084B6E-A576-499E-B06F-31136050C14A}"/>
                </a:ext>
              </a:extLst>
            </p:cNvPr>
            <p:cNvSpPr/>
            <p:nvPr/>
          </p:nvSpPr>
          <p:spPr>
            <a:xfrm>
              <a:off x="6202804" y="6105554"/>
              <a:ext cx="446568" cy="3615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B3F6A6A-22B5-4448-9208-A8C81151F3DA}"/>
                </a:ext>
              </a:extLst>
            </p:cNvPr>
            <p:cNvSpPr/>
            <p:nvPr/>
          </p:nvSpPr>
          <p:spPr>
            <a:xfrm>
              <a:off x="6649372" y="6105554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DC321B-7268-4FD3-BECB-03C812A794C7}"/>
                </a:ext>
              </a:extLst>
            </p:cNvPr>
            <p:cNvSpPr/>
            <p:nvPr/>
          </p:nvSpPr>
          <p:spPr>
            <a:xfrm>
              <a:off x="7095940" y="6105553"/>
              <a:ext cx="446568" cy="36150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F9B2165-A546-4D41-93E3-F32086D5FBE3}"/>
              </a:ext>
            </a:extLst>
          </p:cNvPr>
          <p:cNvSpPr/>
          <p:nvPr/>
        </p:nvSpPr>
        <p:spPr>
          <a:xfrm>
            <a:off x="4329329" y="4645221"/>
            <a:ext cx="4057071" cy="47354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/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030992F-B352-45E2-94F6-4D97EF179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931" y="6079976"/>
                <a:ext cx="87171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BC4DD45F-62ED-4259-BCB3-FCD37873BF65}"/>
              </a:ext>
            </a:extLst>
          </p:cNvPr>
          <p:cNvSpPr/>
          <p:nvPr/>
        </p:nvSpPr>
        <p:spPr>
          <a:xfrm>
            <a:off x="628650" y="4166073"/>
            <a:ext cx="3501917" cy="234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BubbleSortImprovedAgain</a:t>
            </a:r>
            <a:r>
              <a:rPr lang="en-GB" sz="1600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n-1)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lastSwapIdx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=j+1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n=lastSwapIdx-1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(n&lt;=1)</a:t>
            </a:r>
          </a:p>
        </p:txBody>
      </p:sp>
    </p:spTree>
    <p:extLst>
      <p:ext uri="{BB962C8B-B14F-4D97-AF65-F5344CB8AC3E}">
        <p14:creationId xmlns:p14="http://schemas.microsoft.com/office/powerpoint/2010/main" val="314067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74" grpId="0" animBg="1"/>
      <p:bldP spid="75" grpId="0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Shell’s method for sorting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37834-1713-4439-A15D-4E937A4A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89212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Let’s first see an example of </a:t>
            </a:r>
            <a:r>
              <a:rPr lang="en-US" sz="2400" b="1" dirty="0" err="1"/>
              <a:t>ShellSort</a:t>
            </a:r>
            <a:r>
              <a:rPr lang="en-US" sz="2400" dirty="0"/>
              <a:t>: sort 16 integers.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1]</a:t>
            </a:r>
            <a:r>
              <a:rPr lang="en-US" sz="2000" dirty="0"/>
              <a:t> Group elements of distance 8 together, end up with eight groups each of size two.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2]</a:t>
            </a:r>
            <a:r>
              <a:rPr lang="en-US" sz="2000" dirty="0"/>
              <a:t> Group elements of distance 4 together, end up with four groups each of size four.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3]</a:t>
            </a:r>
            <a:r>
              <a:rPr lang="en-US" sz="2000" dirty="0"/>
              <a:t> Group elements of distance 2 together, end up with two groups each of size eight. Sort these groups individually.</a:t>
            </a:r>
          </a:p>
          <a:p>
            <a:pPr>
              <a:spcBef>
                <a:spcPts val="600"/>
              </a:spcBef>
            </a:pPr>
            <a:r>
              <a:rPr lang="en-US" sz="2000" b="1" dirty="0"/>
              <a:t>[Pass 4]</a:t>
            </a:r>
            <a:r>
              <a:rPr lang="en-US" sz="2000" dirty="0"/>
              <a:t> Group </a:t>
            </a:r>
            <a:br>
              <a:rPr lang="en-US" sz="2000" dirty="0"/>
            </a:br>
            <a:r>
              <a:rPr lang="en-US" sz="2000" dirty="0"/>
              <a:t>elements of </a:t>
            </a:r>
            <a:br>
              <a:rPr lang="en-US" sz="2000" dirty="0"/>
            </a:br>
            <a:r>
              <a:rPr lang="en-US" sz="2000" dirty="0"/>
              <a:t>distance 1, </a:t>
            </a:r>
            <a:br>
              <a:rPr lang="en-US" sz="2000" dirty="0"/>
            </a:br>
            <a:r>
              <a:rPr lang="en-US" sz="2000" dirty="0"/>
              <a:t>this is just </a:t>
            </a:r>
            <a:br>
              <a:rPr lang="en-US" sz="2000" dirty="0"/>
            </a:br>
            <a:r>
              <a:rPr lang="en-US" sz="2000" dirty="0"/>
              <a:t>an ordinary </a:t>
            </a:r>
            <a:br>
              <a:rPr lang="en-US" sz="2000" dirty="0"/>
            </a:br>
            <a:r>
              <a:rPr lang="en-US" sz="2000" dirty="0"/>
              <a:t>sort on all </a:t>
            </a:r>
            <a:br>
              <a:rPr lang="en-US" sz="2000" dirty="0"/>
            </a:br>
            <a:r>
              <a:rPr lang="en-US" sz="2000" dirty="0"/>
              <a:t>elements.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4CB3AF-C121-4F20-AF11-A26270885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53"/>
          <a:stretch/>
        </p:blipFill>
        <p:spPr>
          <a:xfrm>
            <a:off x="3079531" y="4020684"/>
            <a:ext cx="5435819" cy="2360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60EF1D-3FB5-45AB-BC25-7A0ACCF6C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48" b="73871"/>
          <a:stretch/>
        </p:blipFill>
        <p:spPr>
          <a:xfrm>
            <a:off x="3079531" y="4256690"/>
            <a:ext cx="5435819" cy="409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B4672C-8889-41A6-BD92-57B34DA6F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9" b="64943"/>
          <a:stretch/>
        </p:blipFill>
        <p:spPr>
          <a:xfrm>
            <a:off x="3079531" y="4666593"/>
            <a:ext cx="5435819" cy="220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377620-0B04-4C42-A2F2-540B38BC1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58" b="41134"/>
          <a:stretch/>
        </p:blipFill>
        <p:spPr>
          <a:xfrm>
            <a:off x="3079531" y="4887311"/>
            <a:ext cx="5435819" cy="588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FAEE96-24E9-4985-BA39-06C871E806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108" b="17991"/>
          <a:stretch/>
        </p:blipFill>
        <p:spPr>
          <a:xfrm>
            <a:off x="3079531" y="5475891"/>
            <a:ext cx="5435819" cy="566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5F285E-137F-49F7-9D6A-CAEF88FFB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10" b="-247"/>
          <a:stretch/>
        </p:blipFill>
        <p:spPr>
          <a:xfrm>
            <a:off x="3079531" y="6042027"/>
            <a:ext cx="5435819" cy="450848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1A2A602-86DC-4239-AF1B-5A71EE1D6501}"/>
              </a:ext>
            </a:extLst>
          </p:cNvPr>
          <p:cNvSpPr/>
          <p:nvPr/>
        </p:nvSpPr>
        <p:spPr>
          <a:xfrm>
            <a:off x="3074850" y="40055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24AD94B-90FA-4B63-B53D-ABE7AC76E2E7}"/>
              </a:ext>
            </a:extLst>
          </p:cNvPr>
          <p:cNvSpPr/>
          <p:nvPr/>
        </p:nvSpPr>
        <p:spPr>
          <a:xfrm>
            <a:off x="5784590" y="3999663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2F0B6E-DAF3-4CAA-9F9E-9F39AA2268F2}"/>
              </a:ext>
            </a:extLst>
          </p:cNvPr>
          <p:cNvSpPr/>
          <p:nvPr/>
        </p:nvSpPr>
        <p:spPr>
          <a:xfrm>
            <a:off x="3415864" y="40101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726ABF-872D-4193-9C20-9A37CAE4F2EA}"/>
              </a:ext>
            </a:extLst>
          </p:cNvPr>
          <p:cNvSpPr/>
          <p:nvPr/>
        </p:nvSpPr>
        <p:spPr>
          <a:xfrm>
            <a:off x="6125604" y="4004273"/>
            <a:ext cx="341012" cy="251127"/>
          </a:xfrm>
          <a:prstGeom prst="round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E0B7A71-2431-419D-91F4-6381A9B8871C}"/>
              </a:ext>
            </a:extLst>
          </p:cNvPr>
          <p:cNvSpPr/>
          <p:nvPr/>
        </p:nvSpPr>
        <p:spPr>
          <a:xfrm>
            <a:off x="3761557" y="40160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DB0036-4860-4D3E-8D66-1B8F72703739}"/>
              </a:ext>
            </a:extLst>
          </p:cNvPr>
          <p:cNvSpPr/>
          <p:nvPr/>
        </p:nvSpPr>
        <p:spPr>
          <a:xfrm>
            <a:off x="6471297" y="4010172"/>
            <a:ext cx="341012" cy="251127"/>
          </a:xfrm>
          <a:prstGeom prst="round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460DC3-D539-4AF1-A93E-BA807BF98E64}"/>
              </a:ext>
            </a:extLst>
          </p:cNvPr>
          <p:cNvSpPr/>
          <p:nvPr/>
        </p:nvSpPr>
        <p:spPr>
          <a:xfrm>
            <a:off x="3074850" y="46557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913F219-C2B5-4C6F-94B5-EB26F93928B9}"/>
              </a:ext>
            </a:extLst>
          </p:cNvPr>
          <p:cNvSpPr/>
          <p:nvPr/>
        </p:nvSpPr>
        <p:spPr>
          <a:xfrm>
            <a:off x="578459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4819491-97C3-4E2E-AE23-372592BFD6E4}"/>
              </a:ext>
            </a:extLst>
          </p:cNvPr>
          <p:cNvSpPr/>
          <p:nvPr/>
        </p:nvSpPr>
        <p:spPr>
          <a:xfrm>
            <a:off x="4429720" y="4649861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9F78A73-D851-4D6D-893B-8D842E6A92F8}"/>
              </a:ext>
            </a:extLst>
          </p:cNvPr>
          <p:cNvSpPr/>
          <p:nvPr/>
        </p:nvSpPr>
        <p:spPr>
          <a:xfrm>
            <a:off x="7139460" y="4640889"/>
            <a:ext cx="341012" cy="25112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3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B6F98-8D13-4F71-B9E3-F842A5BF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framework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items, define a set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decreasing distances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then go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passes, for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pass:</a:t>
                </a:r>
              </a:p>
              <a:p>
                <a:pPr lvl="1"/>
                <a:r>
                  <a:rPr lang="en-US" sz="2000" dirty="0"/>
                  <a:t>Divide items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 each of size about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and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group contains items with index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each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groups, sort the items in that group. (Usually uses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.)</a:t>
                </a:r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D6FE5-495E-4757-88FF-FFC47FAFD0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559384"/>
              </a:xfrm>
              <a:blipFill>
                <a:blip r:embed="rId2"/>
                <a:stretch>
                  <a:fillRect l="-1005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73CDBE-0A6A-44A9-85E4-F3675E487DD5}"/>
              </a:ext>
            </a:extLst>
          </p:cNvPr>
          <p:cNvGrpSpPr/>
          <p:nvPr/>
        </p:nvGrpSpPr>
        <p:grpSpPr>
          <a:xfrm>
            <a:off x="3602338" y="4250073"/>
            <a:ext cx="4913012" cy="2242801"/>
            <a:chOff x="3074850" y="4010173"/>
            <a:chExt cx="4913012" cy="224280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7885BE8-28BD-4D25-96F7-97A032E54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" b="-8"/>
            <a:stretch/>
          </p:blipFill>
          <p:spPr>
            <a:xfrm>
              <a:off x="3079531" y="4020684"/>
              <a:ext cx="4908331" cy="2232290"/>
            </a:xfrm>
            <a:prstGeom prst="rect">
              <a:avLst/>
            </a:prstGeom>
          </p:spPr>
        </p:pic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8D4E91C-2F42-430F-BE33-A849F4EDA07C}"/>
                </a:ext>
              </a:extLst>
            </p:cNvPr>
            <p:cNvSpPr/>
            <p:nvPr/>
          </p:nvSpPr>
          <p:spPr>
            <a:xfrm>
              <a:off x="3103078" y="4010173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29F3C6F-63B4-49A4-A837-E97451FE24CD}"/>
                </a:ext>
              </a:extLst>
            </p:cNvPr>
            <p:cNvSpPr/>
            <p:nvPr/>
          </p:nvSpPr>
          <p:spPr>
            <a:xfrm>
              <a:off x="5848896" y="4012228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9A7D5CC-4107-421F-A386-D1B1DDB37E7B}"/>
                </a:ext>
              </a:extLst>
            </p:cNvPr>
            <p:cNvSpPr/>
            <p:nvPr/>
          </p:nvSpPr>
          <p:spPr>
            <a:xfrm>
              <a:off x="3406504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6154879-4215-4F85-8A4A-10B07203DCCA}"/>
                </a:ext>
              </a:extLst>
            </p:cNvPr>
            <p:cNvSpPr/>
            <p:nvPr/>
          </p:nvSpPr>
          <p:spPr>
            <a:xfrm>
              <a:off x="6163237" y="4010173"/>
              <a:ext cx="279879" cy="20610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120F1E-2A16-47AD-9ACC-E3642DB174F0}"/>
                </a:ext>
              </a:extLst>
            </p:cNvPr>
            <p:cNvSpPr/>
            <p:nvPr/>
          </p:nvSpPr>
          <p:spPr>
            <a:xfrm>
              <a:off x="3709930" y="4016157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94A9C1B4-E73D-4FEC-AB7E-CBDC5EDAB9A8}"/>
                </a:ext>
              </a:extLst>
            </p:cNvPr>
            <p:cNvSpPr/>
            <p:nvPr/>
          </p:nvSpPr>
          <p:spPr>
            <a:xfrm>
              <a:off x="6466663" y="4010173"/>
              <a:ext cx="279879" cy="206108"/>
            </a:xfrm>
            <a:prstGeom prst="roundRect">
              <a:avLst/>
            </a:prstGeom>
            <a:solidFill>
              <a:schemeClr val="accent6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5D3B5A2-3854-46FC-A23E-B3B9456E81BC}"/>
                </a:ext>
              </a:extLst>
            </p:cNvPr>
            <p:cNvSpPr/>
            <p:nvPr/>
          </p:nvSpPr>
          <p:spPr>
            <a:xfrm>
              <a:off x="307485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467F717-4F60-4C1B-8A9C-8337455D9971}"/>
                </a:ext>
              </a:extLst>
            </p:cNvPr>
            <p:cNvSpPr/>
            <p:nvPr/>
          </p:nvSpPr>
          <p:spPr>
            <a:xfrm>
              <a:off x="554281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5E3F49D-E720-40F5-A898-975144D872F2}"/>
                </a:ext>
              </a:extLst>
            </p:cNvPr>
            <p:cNvSpPr/>
            <p:nvPr/>
          </p:nvSpPr>
          <p:spPr>
            <a:xfrm>
              <a:off x="4308830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99D06E8-0DD8-469A-BB1F-26BD1693DD59}"/>
                </a:ext>
              </a:extLst>
            </p:cNvPr>
            <p:cNvSpPr/>
            <p:nvPr/>
          </p:nvSpPr>
          <p:spPr>
            <a:xfrm>
              <a:off x="6739316" y="4603899"/>
              <a:ext cx="279879" cy="206108"/>
            </a:xfrm>
            <a:prstGeom prst="roundRect">
              <a:avLst/>
            </a:prstGeom>
            <a:solidFill>
              <a:schemeClr val="accent2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C9708D0-8A41-46EB-A095-7276DD382FCB}"/>
              </a:ext>
            </a:extLst>
          </p:cNvPr>
          <p:cNvSpPr txBox="1"/>
          <p:nvPr/>
        </p:nvSpPr>
        <p:spPr>
          <a:xfrm>
            <a:off x="517347" y="4353127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Why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ShellSort</a:t>
            </a:r>
            <a:r>
              <a:rPr lang="en-US" dirty="0">
                <a:solidFill>
                  <a:srgbClr val="C00000"/>
                </a:solidFill>
              </a:rPr>
              <a:t> is correct?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/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The last pass always sort all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items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F860591-7268-45DA-82D8-852CC7AE1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47" y="4825513"/>
                <a:ext cx="2747547" cy="646331"/>
              </a:xfrm>
              <a:prstGeom prst="rect">
                <a:avLst/>
              </a:prstGeom>
              <a:blipFill>
                <a:blip r:embed="rId4"/>
                <a:stretch>
                  <a:fillRect l="-1996" t="-5660" r="-8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3BF7F85-702E-43BE-BEA6-7E8C28B71075}"/>
              </a:ext>
            </a:extLst>
          </p:cNvPr>
          <p:cNvSpPr txBox="1"/>
          <p:nvPr/>
        </p:nvSpPr>
        <p:spPr>
          <a:xfrm>
            <a:off x="517347" y="5574898"/>
            <a:ext cx="2180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But then why bother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earlier passes?!</a:t>
            </a:r>
          </a:p>
        </p:txBody>
      </p:sp>
    </p:spTree>
    <p:extLst>
      <p:ext uri="{BB962C8B-B14F-4D97-AF65-F5344CB8AC3E}">
        <p14:creationId xmlns:p14="http://schemas.microsoft.com/office/powerpoint/2010/main" val="4663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5AF3D-BE3E-408F-BFE1-F090E2C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</a:t>
            </a:r>
            <a:r>
              <a:rPr lang="en-US" b="1" dirty="0" err="1"/>
              <a:t>ShellSort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a sequence of items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then the pair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call an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inversion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process of sorting is to correct all inversions!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Earlier passes in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reduce number of inversions, making the sequence “closer” to being sorted.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400" dirty="0"/>
                  <a:t> performs better (i.e., faster) as the input sequence becomes “closer” to being sorted.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CE238D-2E25-452C-B365-F82561A19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9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73389-BB96-47AD-B882-8880DC75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versus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Unfortunately,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is not that fast, at least when using Shell’s original distances…</a:t>
                </a:r>
              </a:p>
              <a:p>
                <a:r>
                  <a:rPr lang="en-US" sz="2400" dirty="0"/>
                  <a:t>Upper bound on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Assume we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items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some power of two.</a:t>
                </a:r>
              </a:p>
              <a:p>
                <a:pPr lvl="1"/>
                <a:r>
                  <a:rPr lang="en-US" sz="2000" dirty="0"/>
                  <a:t>The distances are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pass, we run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instances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each having to sort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/>
                  <a:t> items.</a:t>
                </a:r>
              </a:p>
              <a:p>
                <a:pPr lvl="1"/>
                <a:r>
                  <a:rPr lang="en-US" sz="2000" dirty="0"/>
                  <a:t>So 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Will </a:t>
                </a:r>
                <a:r>
                  <a:rPr lang="en-US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actually perform so poor?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8B647D-0240-47F1-8AC9-081D78256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5"/>
                <a:ext cx="7886700" cy="4351338"/>
              </a:xfrm>
              <a:blipFill>
                <a:blip r:embed="rId2"/>
                <a:stretch>
                  <a:fillRect l="-1005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7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66D0-EFA3-41CA-B77D-4562628E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ShellSort</a:t>
            </a:r>
            <a:r>
              <a:rPr lang="en-US" dirty="0"/>
              <a:t> can be slow!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When using Shell’s original distances, the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ShellSort</a:t>
                </a:r>
                <a:r>
                  <a:rPr lang="en-US" sz="24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for certain input sequences.</a:t>
                </a:r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input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even positions,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\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are in odd positions.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Then, before the last pass, no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are of different parity is ever compared!</a:t>
                </a:r>
              </a:p>
              <a:p>
                <a:r>
                  <a:rPr lang="en-US" sz="2400" dirty="0"/>
                  <a:t>In the last pass,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work has to be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E3EFC1-5C88-41D6-8713-67078BC1A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C4BEB00-FB22-450E-A84E-7DED2F00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41" y="3502572"/>
            <a:ext cx="6926317" cy="6749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091F900-AE51-7A55-D4D8-6EF1B598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59" y="1104289"/>
            <a:ext cx="5139882" cy="5388585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90E3E9-FF73-48BD-A5A9-8BD9AD1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3053"/>
          </a:xfrm>
        </p:spPr>
        <p:txBody>
          <a:bodyPr/>
          <a:lstStyle/>
          <a:p>
            <a:r>
              <a:rPr lang="en-US" dirty="0"/>
              <a:t>Choice of distances matters, a lot!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415C70-78C5-440D-8547-6605DC3D2C61}"/>
              </a:ext>
            </a:extLst>
          </p:cNvPr>
          <p:cNvSpPr/>
          <p:nvPr/>
        </p:nvSpPr>
        <p:spPr>
          <a:xfrm>
            <a:off x="5977074" y="2577199"/>
            <a:ext cx="569427" cy="221268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A714-2210-4432-9C10-9E21C6E4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Divide-and-Conquer:</a:t>
            </a:r>
            <a:br>
              <a:rPr lang="en-US" sz="2400" dirty="0"/>
            </a:br>
            <a:r>
              <a:rPr lang="en-US" sz="4000" dirty="0"/>
              <a:t>A unified view for </a:t>
            </a:r>
            <a:r>
              <a:rPr lang="en-US" sz="4000" u="sng" dirty="0"/>
              <a:t>many</a:t>
            </a:r>
            <a:r>
              <a:rPr lang="en-US" sz="4000" dirty="0"/>
              <a:t> sorting </a:t>
            </a:r>
            <a:r>
              <a:rPr lang="en-US" sz="4000" dirty="0" err="1"/>
              <a:t>algs</a:t>
            </a:r>
            <a:r>
              <a:rPr lang="en-US" sz="4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Divide the input into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InsertionSort</a:t>
                </a:r>
                <a:r>
                  <a:rPr lang="en-US" sz="2000" dirty="0"/>
                  <a:t>, easy to divide, combine needs efforts.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SelectionSort</a:t>
                </a:r>
                <a:r>
                  <a:rPr lang="en-US" sz="2000" dirty="0"/>
                  <a:t>, divide needs efforts, easy to combine.</a:t>
                </a:r>
              </a:p>
              <a:p>
                <a:r>
                  <a:rPr lang="en-US" sz="2400" dirty="0"/>
                  <a:t>Divide the input into two parts each of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MergeSort</a:t>
                </a:r>
                <a:r>
                  <a:rPr lang="en-US" sz="2000" dirty="0"/>
                  <a:t>, easy to divide, combine needs efforts.</a:t>
                </a:r>
              </a:p>
              <a:p>
                <a:r>
                  <a:rPr lang="en-US" sz="2400" dirty="0"/>
                  <a:t>Divide the input into two parts of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approximately</a:t>
                </a:r>
                <a:r>
                  <a:rPr lang="en-US" sz="2400" dirty="0"/>
                  <a:t> same size.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000" dirty="0"/>
                  <a:t>, divide needs efforts, easy to combine.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137834-1713-4439-A15D-4E937A4A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9FE9B94-ACF5-42B9-A705-0E09CA1A332E}"/>
              </a:ext>
            </a:extLst>
          </p:cNvPr>
          <p:cNvSpPr/>
          <p:nvPr/>
        </p:nvSpPr>
        <p:spPr>
          <a:xfrm>
            <a:off x="3834720" y="4872841"/>
            <a:ext cx="4680630" cy="13041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</a:rPr>
              <a:t>Divide</a:t>
            </a:r>
            <a:r>
              <a:rPr lang="en-US" sz="2400" dirty="0">
                <a:solidFill>
                  <a:schemeClr val="tx1"/>
                </a:solidFill>
              </a:rPr>
              <a:t> problem into subproblems.</a:t>
            </a:r>
          </a:p>
          <a:p>
            <a:pPr>
              <a:spcAft>
                <a:spcPts val="300"/>
              </a:spcAft>
            </a:pPr>
            <a:r>
              <a:rPr lang="en-US" sz="2400" b="1" dirty="0">
                <a:solidFill>
                  <a:schemeClr val="tx1"/>
                </a:solidFill>
                <a:cs typeface="Courier New" panose="02070309020205020404" pitchFamily="49" charset="0"/>
              </a:rPr>
              <a:t>Conquer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subproblems recursively.</a:t>
            </a:r>
          </a:p>
          <a:p>
            <a:pPr>
              <a:spcAft>
                <a:spcPts val="300"/>
              </a:spcAft>
            </a:pPr>
            <a:r>
              <a:rPr lang="en-US" sz="24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Combine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 solutions of subproblems.</a:t>
            </a:r>
          </a:p>
        </p:txBody>
      </p:sp>
    </p:spTree>
    <p:extLst>
      <p:ext uri="{BB962C8B-B14F-4D97-AF65-F5344CB8AC3E}">
        <p14:creationId xmlns:p14="http://schemas.microsoft.com/office/powerpoint/2010/main" val="17399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Input:</a:t>
                </a:r>
                <a:r>
                  <a:rPr lang="en-US" dirty="0"/>
                  <a:t>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items.</a:t>
                </a:r>
              </a:p>
              <a:p>
                <a:r>
                  <a:rPr lang="en-US" b="1" dirty="0"/>
                  <a:t>Algorithms:</a:t>
                </a:r>
              </a:p>
              <a:p>
                <a:pPr lvl="1"/>
                <a:r>
                  <a:rPr lang="en-US" dirty="0"/>
                  <a:t>Choose one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the </a:t>
                </a:r>
                <a:r>
                  <a:rPr lang="en-US" dirty="0">
                    <a:solidFill>
                      <a:srgbClr val="C00000"/>
                    </a:solidFill>
                  </a:rPr>
                  <a:t>pivot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Use the pivot to </a:t>
                </a:r>
                <a:r>
                  <a:rPr lang="en-US" dirty="0">
                    <a:solidFill>
                      <a:srgbClr val="C00000"/>
                    </a:solidFill>
                  </a:rPr>
                  <a:t>partition</a:t>
                </a:r>
                <a:r>
                  <a:rPr lang="en-US" dirty="0"/>
                  <a:t> the input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so that items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and items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Recursively sort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3781D1-1BA1-4EA1-8B71-25D0BD666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027907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A6CDC-AFFE-4335-9BBC-6BAA972A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5" y="4192619"/>
            <a:ext cx="2300256" cy="2300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85D50E-F2BA-402F-A9D6-E559D4D84188}"/>
              </a:ext>
            </a:extLst>
          </p:cNvPr>
          <p:cNvSpPr txBox="1"/>
          <p:nvPr/>
        </p:nvSpPr>
        <p:spPr>
          <a:xfrm>
            <a:off x="1599308" y="5200212"/>
            <a:ext cx="431098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</a:rPr>
              <a:t>C. A. R. Hoare</a:t>
            </a:r>
          </a:p>
          <a:p>
            <a:pPr algn="r"/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Recipient of the Turing Award in 1980 for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"fundamental contributions to the definition</a:t>
            </a:r>
            <a:br>
              <a:rPr lang="en-US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and design of programming languages“.</a:t>
            </a:r>
          </a:p>
        </p:txBody>
      </p:sp>
    </p:spTree>
    <p:extLst>
      <p:ext uri="{BB962C8B-B14F-4D97-AF65-F5344CB8AC3E}">
        <p14:creationId xmlns:p14="http://schemas.microsoft.com/office/powerpoint/2010/main" val="128505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8D8F3-2621-4721-9932-27DBB17F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numbers into ascending order.</a:t>
                </a:r>
                <a:endParaRPr lang="en-US" sz="2000" dirty="0"/>
              </a:p>
              <a:p>
                <a:r>
                  <a:rPr lang="en-US" sz="2400" dirty="0"/>
                  <a:t>We can actually sort a collection of any type of data,</a:t>
                </a:r>
                <a:br>
                  <a:rPr lang="en-US" sz="2400" dirty="0"/>
                </a:br>
                <a:r>
                  <a:rPr lang="en-US" sz="2400" dirty="0"/>
                  <a:t>so long as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total order </a:t>
                </a:r>
                <a:r>
                  <a:rPr lang="en-US" sz="2400" dirty="0"/>
                  <a:t>is defined for that type of data.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strings, dates, …</a:t>
                </a:r>
              </a:p>
              <a:p>
                <a:r>
                  <a:rPr lang="en-US" sz="2400" dirty="0"/>
                  <a:t>That is, for data items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we can determine: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, or neither, where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” is a binary relation.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Example: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C++, to use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sort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in STL for sorting, you should define 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compare(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item1, </a:t>
                </a:r>
                <a:r>
                  <a:rPr lang="en-US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DataType</a:t>
                </a:r>
                <a:r>
                  <a:rPr lang="en-US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item2)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We can also sort partially ordered items (more on this later).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80802C-3948-4D49-85ED-3418512F6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3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pivot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Ideally the pivot should partition the input into two parts of roughly the same size (we’ll see why later).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median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For every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simple deterministic</a:t>
                </a:r>
                <a:r>
                  <a:rPr lang="en-US" sz="2400" dirty="0"/>
                  <a:t> method of choosing pivot, </a:t>
                </a:r>
                <a:br>
                  <a:rPr lang="en-US" sz="2400" dirty="0"/>
                </a:br>
                <a:r>
                  <a:rPr lang="en-US" sz="2400" dirty="0"/>
                  <a:t>we can construct corresponding “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bad input</a:t>
                </a:r>
                <a:r>
                  <a:rPr lang="en-US" sz="2400" dirty="0"/>
                  <a:t>”.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For now just use the last item as the pivot.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39DA3-3720-4E7A-942F-DEADCE00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Partition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Allocate array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of 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Sequentially go through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sz="2400" dirty="0"/>
                  <a:t>, put small items at the left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and large items at the right side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Finally put the pivot in the (only) remaining position.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space, unstable.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Can we do better, and how?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A189DA-9433-4FE8-A760-60ECC7808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407339AE-4833-47F4-B4D3-EE9CD787DF36}"/>
              </a:ext>
            </a:extLst>
          </p:cNvPr>
          <p:cNvSpPr/>
          <p:nvPr/>
        </p:nvSpPr>
        <p:spPr>
          <a:xfrm>
            <a:off x="5150069" y="3641422"/>
            <a:ext cx="3365281" cy="285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>
                <a:solidFill>
                  <a:schemeClr val="tx1"/>
                </a:solidFill>
              </a:rPr>
              <a:t>Partition(A):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A[n], l = 1, r = 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B[l]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l++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B[r] = 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r--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B[l]=x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E069CF-87D6-440A-BB36-40DB7B66E3C8}"/>
              </a:ext>
            </a:extLst>
          </p:cNvPr>
          <p:cNvSpPr/>
          <p:nvPr/>
        </p:nvSpPr>
        <p:spPr>
          <a:xfrm>
            <a:off x="2333296" y="4001294"/>
            <a:ext cx="1450427" cy="381520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8DCF-7353-49D5-B0FD-9AD8684C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</a:t>
            </a:r>
            <a:r>
              <a:rPr lang="en-US" b="1" dirty="0"/>
              <a:t>Partition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/>
                  <a:t>Basic Idea:</a:t>
                </a:r>
                <a:r>
                  <a:rPr lang="en-US" sz="2200" dirty="0"/>
                  <a:t> sequentially go through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, use </a:t>
                </a:r>
                <a:r>
                  <a:rPr lang="en-US" sz="2200" dirty="0">
                    <a:solidFill>
                      <a:srgbClr val="C00000"/>
                    </a:solidFill>
                  </a:rPr>
                  <a:t>swap</a:t>
                </a:r>
                <a:r>
                  <a:rPr lang="en-US" sz="2200" dirty="0"/>
                  <a:t> operations to move small items to the left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thus the right part of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naturally contains large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1EA179-B637-4C40-A8A0-3ED507838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4111516" cy="4802185"/>
              </a:xfrm>
              <a:blipFill>
                <a:blip r:embed="rId2"/>
                <a:stretch>
                  <a:fillRect l="-1630" t="-1523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AE2A1F1-00A8-4229-A28C-11CDEFF6AAE8}"/>
              </a:ext>
            </a:extLst>
          </p:cNvPr>
          <p:cNvSpPr/>
          <p:nvPr/>
        </p:nvSpPr>
        <p:spPr>
          <a:xfrm>
            <a:off x="950545" y="342899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F58DA7-0B54-4815-8F43-157EE4645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35"/>
          <a:stretch/>
        </p:blipFill>
        <p:spPr>
          <a:xfrm>
            <a:off x="5570480" y="365126"/>
            <a:ext cx="2622975" cy="69641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97A9AEE-E967-4AEB-B278-F1FED663B2A8}"/>
              </a:ext>
            </a:extLst>
          </p:cNvPr>
          <p:cNvCxnSpPr/>
          <p:nvPr/>
        </p:nvCxnSpPr>
        <p:spPr>
          <a:xfrm flipH="1">
            <a:off x="3247696" y="4141076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AC6E7F-3231-4D89-BC66-EC2B72077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65" b="77143"/>
          <a:stretch/>
        </p:blipFill>
        <p:spPr>
          <a:xfrm>
            <a:off x="5570479" y="1061544"/>
            <a:ext cx="2622975" cy="7041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468CAEF-8A6E-4639-99CB-460485271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858" b="67002"/>
          <a:stretch/>
        </p:blipFill>
        <p:spPr>
          <a:xfrm>
            <a:off x="5570478" y="1765737"/>
            <a:ext cx="2622975" cy="621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0555B3-183E-4B78-8367-4F7E7C742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966" b="55894"/>
          <a:stretch/>
        </p:blipFill>
        <p:spPr>
          <a:xfrm>
            <a:off x="5570478" y="2447650"/>
            <a:ext cx="2622975" cy="6213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340AF40-189A-45D2-AB74-0E0328515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106" b="44402"/>
          <a:stretch/>
        </p:blipFill>
        <p:spPr>
          <a:xfrm>
            <a:off x="5570477" y="3069018"/>
            <a:ext cx="2622975" cy="7041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EEDF0-184C-4259-91A0-8FC9E05C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8" b="34261"/>
          <a:stretch/>
        </p:blipFill>
        <p:spPr>
          <a:xfrm>
            <a:off x="5570477" y="3773210"/>
            <a:ext cx="2622975" cy="6213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6F2CD9-6E0B-45E8-B879-76BE52A9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10" b="23261"/>
          <a:stretch/>
        </p:blipFill>
        <p:spPr>
          <a:xfrm>
            <a:off x="5570477" y="4394579"/>
            <a:ext cx="2622975" cy="6819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4E0C7C4-1C86-4C08-84F3-450BCBC33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60" b="11511"/>
          <a:stretch/>
        </p:blipFill>
        <p:spPr>
          <a:xfrm>
            <a:off x="5570476" y="5114542"/>
            <a:ext cx="2622975" cy="681914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4798528-90ED-4A6E-84C7-2B7B28C6DA6A}"/>
              </a:ext>
            </a:extLst>
          </p:cNvPr>
          <p:cNvCxnSpPr/>
          <p:nvPr/>
        </p:nvCxnSpPr>
        <p:spPr>
          <a:xfrm flipH="1">
            <a:off x="3400096" y="5114542"/>
            <a:ext cx="39939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A59D4C68-A8A7-4191-98C7-B098FCA12B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79" b="67"/>
          <a:stretch/>
        </p:blipFill>
        <p:spPr>
          <a:xfrm>
            <a:off x="5570476" y="5735909"/>
            <a:ext cx="2622975" cy="756963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2B58621-4CB3-4FCF-BE85-FF4911BC121A}"/>
              </a:ext>
            </a:extLst>
          </p:cNvPr>
          <p:cNvSpPr/>
          <p:nvPr/>
        </p:nvSpPr>
        <p:spPr>
          <a:xfrm>
            <a:off x="5570476" y="304582"/>
            <a:ext cx="2622975" cy="54918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D4930C6-7B72-49D5-8271-14D3D056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866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/>
                  <a:t>Proof:</a:t>
                </a:r>
                <a:r>
                  <a:rPr lang="en-US" sz="2400" dirty="0"/>
                  <a:t> we use induction.</a:t>
                </a:r>
              </a:p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Trivially holds.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Assume at the beginning of some iteration we have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/>
                  <a:t>, and the stated properties hold.</a:t>
                </a: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56B5CBC8-F348-4196-A9B2-3AA7A0BE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39" y="3429000"/>
                <a:ext cx="7874922" cy="1568850"/>
              </a:xfrm>
              <a:prstGeom prst="rect">
                <a:avLst/>
              </a:prstGeom>
              <a:blipFill>
                <a:blip r:embed="rId4"/>
                <a:stretch>
                  <a:fillRect l="-1161" t="-5447" r="-774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C52AFC50-91E1-41F8-93A0-7CA751416436}"/>
              </a:ext>
            </a:extLst>
          </p:cNvPr>
          <p:cNvGrpSpPr/>
          <p:nvPr/>
        </p:nvGrpSpPr>
        <p:grpSpPr>
          <a:xfrm>
            <a:off x="4040593" y="3254101"/>
            <a:ext cx="4465680" cy="753510"/>
            <a:chOff x="4125432" y="4945255"/>
            <a:chExt cx="4465680" cy="7535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7912EA8-BD58-4AD6-8EFE-78D559C30BA6}"/>
                </a:ext>
              </a:extLst>
            </p:cNvPr>
            <p:cNvSpPr/>
            <p:nvPr/>
          </p:nvSpPr>
          <p:spPr>
            <a:xfrm>
              <a:off x="457200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9398B22-BB25-4DE0-8A93-3A61252D9795}"/>
                </a:ext>
              </a:extLst>
            </p:cNvPr>
            <p:cNvSpPr/>
            <p:nvPr/>
          </p:nvSpPr>
          <p:spPr>
            <a:xfrm>
              <a:off x="5018568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0EA8E6F-089F-4751-BB75-A07D3D90215D}"/>
                </a:ext>
              </a:extLst>
            </p:cNvPr>
            <p:cNvSpPr/>
            <p:nvPr/>
          </p:nvSpPr>
          <p:spPr>
            <a:xfrm>
              <a:off x="5465136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ABDDB1-0653-47AD-8A75-035F3234E496}"/>
                </a:ext>
              </a:extLst>
            </p:cNvPr>
            <p:cNvSpPr/>
            <p:nvPr/>
          </p:nvSpPr>
          <p:spPr>
            <a:xfrm>
              <a:off x="5911704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A5F22DA-7621-4B67-AFC3-A4BDDA9667BA}"/>
                </a:ext>
              </a:extLst>
            </p:cNvPr>
            <p:cNvSpPr/>
            <p:nvPr/>
          </p:nvSpPr>
          <p:spPr>
            <a:xfrm>
              <a:off x="6358272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A94129-D8DA-4655-A99D-B0C27C29587B}"/>
                </a:ext>
              </a:extLst>
            </p:cNvPr>
            <p:cNvSpPr/>
            <p:nvPr/>
          </p:nvSpPr>
          <p:spPr>
            <a:xfrm>
              <a:off x="6804840" y="5306767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E543685-E9C3-4D66-8AB8-435CAC7D0DA0}"/>
                </a:ext>
              </a:extLst>
            </p:cNvPr>
            <p:cNvSpPr/>
            <p:nvPr/>
          </p:nvSpPr>
          <p:spPr>
            <a:xfrm>
              <a:off x="7251408" y="5306766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6E6505-9943-4B44-AE11-A404BB29DB79}"/>
                </a:ext>
              </a:extLst>
            </p:cNvPr>
            <p:cNvSpPr/>
            <p:nvPr/>
          </p:nvSpPr>
          <p:spPr>
            <a:xfrm>
              <a:off x="7697976" y="530676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/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B632B9F-837C-4E45-A9D2-AC361DD55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5306765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/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B4359711-242F-4879-8CA3-AE32DFF8A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432" y="4945258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/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86D91B89-6492-423C-9DF4-18E00DCCA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9452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 l="-8219" r="-2740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/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637D35A2-F90E-4F2B-BD5B-FFC12DB04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4544" y="4945255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3ECE27F-BB31-467B-86F2-39C530133BA3}"/>
                </a:ext>
              </a:extLst>
            </p:cNvPr>
            <p:cNvSpPr/>
            <p:nvPr/>
          </p:nvSpPr>
          <p:spPr>
            <a:xfrm>
              <a:off x="4549141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A3E8F9-C9AC-4A61-96A8-E6644D5E7558}"/>
                </a:ext>
              </a:extLst>
            </p:cNvPr>
            <p:cNvSpPr/>
            <p:nvPr/>
          </p:nvSpPr>
          <p:spPr>
            <a:xfrm>
              <a:off x="8121684" y="526639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84D9627-38C8-4B8C-AA72-1515FD5414BC}"/>
              </a:ext>
            </a:extLst>
          </p:cNvPr>
          <p:cNvGrpSpPr/>
          <p:nvPr/>
        </p:nvGrpSpPr>
        <p:grpSpPr>
          <a:xfrm>
            <a:off x="4487161" y="3243961"/>
            <a:ext cx="4019112" cy="763650"/>
            <a:chOff x="4487161" y="5160582"/>
            <a:chExt cx="4019112" cy="7636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56BECE0-173D-4472-8AE3-1C9EA18B3E8A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93A9E44-FF90-4CDE-9FD1-4619B56D9CAC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2AE965-0D01-40AE-A657-03D8219A3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4FF84B7-F95E-4CDB-ABA2-D22B386A1400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127D55-1B01-4014-A2B4-556763B9BAE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4F9991A-0D55-4040-8477-7C7D665F9804}"/>
                </a:ext>
              </a:extLst>
            </p:cNvPr>
            <p:cNvSpPr/>
            <p:nvPr/>
          </p:nvSpPr>
          <p:spPr>
            <a:xfrm>
              <a:off x="6720001" y="5522095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356066-299E-4CE5-8FA3-F342FDFFD675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3C16ACF-6607-4DA1-9B8E-C827C75FA4AF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BD8B774-1121-4C45-A41E-935DAF6A7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62BCA109-FF2C-4510-B79C-00924EFC9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 t="-6780" r="-310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F3A5E1F-6BD5-4CE1-9113-657097B48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890EF6C-80D5-46D0-8634-64D3B3D7FC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5621256-798B-47EA-9A74-89030D8D9BAA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068E13E-C8A1-4608-BA7C-EAA76C9D51B2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D06ED0E-ACDF-43B4-97F7-67D923CC018C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44B90E57-B1D3-4A87-8942-30ACBEA11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t="-6780" r="-32877"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1C55D873-2515-492A-850D-66C67C58635A}"/>
              </a:ext>
            </a:extLst>
          </p:cNvPr>
          <p:cNvSpPr txBox="1"/>
          <p:nvPr/>
        </p:nvSpPr>
        <p:spPr>
          <a:xfrm>
            <a:off x="6013325" y="4474127"/>
            <a:ext cx="1999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In this iteration: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037DC9BB-9E68-4854-986A-FEC3D08456B3}"/>
              </a:ext>
            </a:extLst>
          </p:cNvPr>
          <p:cNvGrpSpPr/>
          <p:nvPr/>
        </p:nvGrpSpPr>
        <p:grpSpPr>
          <a:xfrm>
            <a:off x="244765" y="4873504"/>
            <a:ext cx="4019112" cy="763650"/>
            <a:chOff x="4487161" y="5160582"/>
            <a:chExt cx="4019112" cy="76365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82AC703-8FE1-4AEB-9F90-4C3C92284D4C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895E32-8957-404E-9F62-E83D49533EFB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F4275AA8-924F-427F-ACB9-7C2083A64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2277D1-C90A-49CE-BC13-43C3A6823131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0F3D2E0-33C3-432C-8FA4-F4622DEC4BEA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14D0599D-EDE3-4B33-B780-EBD04FD111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AD2321-EDB1-40E5-8F3C-5F7C18E1442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CFF4F3-A944-4D35-BB9A-45CF15C57BFC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80241-624F-4B5C-A9CD-E00B5DC48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AD300A5-049A-403C-9CFE-CA02B344F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639270" cy="361507"/>
                </a:xfrm>
                <a:prstGeom prst="rect">
                  <a:avLst/>
                </a:prstGeom>
                <a:blipFill>
                  <a:blip r:embed="rId18"/>
                  <a:stretch>
                    <a:fillRect l="-2857" t="-6667" r="-3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5FBE05E2-DBEB-4A3E-A31A-1197B54AF2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1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F2588217-9981-460B-8AB3-84CBE6B807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DE32B5F-4D87-4168-A8AF-93706F80ABFD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A7E738A-6C09-4654-96FC-1D6EE06C93AD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CA883A3-1E4F-4D29-A70A-A011A08B20B0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CBE7925-5F11-47FF-93BA-43DFE5AEE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683444" cy="361507"/>
                </a:xfrm>
                <a:prstGeom prst="rect">
                  <a:avLst/>
                </a:prstGeom>
                <a:blipFill>
                  <a:blip r:embed="rId21"/>
                  <a:stretch>
                    <a:fillRect l="-4464" t="-6667" r="-33036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B5D16C5-3208-46A4-810D-50CB74CA73FB}"/>
              </a:ext>
            </a:extLst>
          </p:cNvPr>
          <p:cNvGrpSpPr/>
          <p:nvPr/>
        </p:nvGrpSpPr>
        <p:grpSpPr>
          <a:xfrm>
            <a:off x="4880125" y="4853186"/>
            <a:ext cx="4019112" cy="763650"/>
            <a:chOff x="4487161" y="5160582"/>
            <a:chExt cx="4019112" cy="76365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0EF62AF-DFB9-4FF6-9EAD-1A69BDD81142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ACECED4-C17B-41D2-9A85-A6BDF909FAB4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A988A24F-6248-4DDD-8004-0286D135D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22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9A4E092-4C2E-4B8B-AEB4-C8728774BB7E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7C3AE95-FA09-4FC4-936C-9D888D637C52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4B180A02-C715-4D97-86A6-65BF929B53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E45E7E9-7513-43BC-857D-AA702994E850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5F81A65-E18F-4289-9FE3-CA216600BEF7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1F8C21D-A528-4DFA-9568-88EB85B81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442F369-4D88-4E28-9269-DDDAFE30D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700434" cy="361507"/>
                </a:xfrm>
                <a:prstGeom prst="rect">
                  <a:avLst/>
                </a:prstGeom>
                <a:blipFill>
                  <a:blip r:embed="rId25"/>
                  <a:stretch>
                    <a:fillRect t="-6780" r="-2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5100F62A-C015-4E1A-B247-256B0368C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26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0AEA15-2EA3-4CF0-9270-4E397EF11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E932B95-9E07-4174-8653-30339151023C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8649114-6B88-460F-9EBF-32DBF3C29BB1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827098-F6B4-462C-B2D6-D33CAA5D33BD}"/>
                </a:ext>
              </a:extLst>
            </p:cNvPr>
            <p:cNvSpPr/>
            <p:nvPr/>
          </p:nvSpPr>
          <p:spPr>
            <a:xfrm>
              <a:off x="6696979" y="548352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/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DD8547B-A47C-4CA1-AD08-3B9068AC2B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189" y="5160582"/>
                  <a:ext cx="700434" cy="361507"/>
                </a:xfrm>
                <a:prstGeom prst="rect">
                  <a:avLst/>
                </a:prstGeom>
                <a:blipFill>
                  <a:blip r:embed="rId28"/>
                  <a:stretch>
                    <a:fillRect l="-2609" t="-6780" r="-31304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E13DE6A9-7D7F-4194-BCDB-D56D018678FE}"/>
              </a:ext>
            </a:extLst>
          </p:cNvPr>
          <p:cNvSpPr txBox="1"/>
          <p:nvPr/>
        </p:nvSpPr>
        <p:spPr>
          <a:xfrm>
            <a:off x="4355058" y="5184461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or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69A5E423-CE80-4EAF-A819-CF77C5619CE4}"/>
              </a:ext>
            </a:extLst>
          </p:cNvPr>
          <p:cNvGrpSpPr/>
          <p:nvPr/>
        </p:nvGrpSpPr>
        <p:grpSpPr>
          <a:xfrm>
            <a:off x="244763" y="5904120"/>
            <a:ext cx="4019112" cy="753511"/>
            <a:chOff x="244763" y="5904120"/>
            <a:chExt cx="4019112" cy="753511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6C54516-2FB5-4B98-9CF1-0EC7C687C04E}"/>
                </a:ext>
              </a:extLst>
            </p:cNvPr>
            <p:cNvSpPr/>
            <p:nvPr/>
          </p:nvSpPr>
          <p:spPr>
            <a:xfrm>
              <a:off x="244763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3954C29-8831-4B5D-BC45-B28F8F189910}"/>
                </a:ext>
              </a:extLst>
            </p:cNvPr>
            <p:cNvSpPr/>
            <p:nvPr/>
          </p:nvSpPr>
          <p:spPr>
            <a:xfrm>
              <a:off x="691331" y="626563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/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DD62DF1-4BDD-4EDD-9F84-4CA38DE23C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99" y="6265633"/>
                  <a:ext cx="446568" cy="36150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F242C9A-5CA7-44EB-9707-E3808BD56108}"/>
                </a:ext>
              </a:extLst>
            </p:cNvPr>
            <p:cNvSpPr/>
            <p:nvPr/>
          </p:nvSpPr>
          <p:spPr>
            <a:xfrm>
              <a:off x="1584467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97B17D5-6A2F-4085-B365-1C087CEBEEF3}"/>
                </a:ext>
              </a:extLst>
            </p:cNvPr>
            <p:cNvSpPr/>
            <p:nvPr/>
          </p:nvSpPr>
          <p:spPr>
            <a:xfrm>
              <a:off x="2031035" y="6265633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/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EFE271C5-82BB-4AC6-96AD-1524F66A47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603" y="6265633"/>
                  <a:ext cx="446568" cy="361507"/>
                </a:xfrm>
                <a:prstGeom prst="rect">
                  <a:avLst/>
                </a:prstGeom>
                <a:blipFill>
                  <a:blip r:embed="rId30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83319A9-BCE5-4350-BB1F-4B6275B38769}"/>
                </a:ext>
              </a:extLst>
            </p:cNvPr>
            <p:cNvSpPr/>
            <p:nvPr/>
          </p:nvSpPr>
          <p:spPr>
            <a:xfrm>
              <a:off x="2924171" y="6265632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DD9BEE1-62E9-4B82-A676-E1239DAF0750}"/>
                </a:ext>
              </a:extLst>
            </p:cNvPr>
            <p:cNvSpPr/>
            <p:nvPr/>
          </p:nvSpPr>
          <p:spPr>
            <a:xfrm>
              <a:off x="3370739" y="6265631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/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98547B4D-C82F-4F4F-AB7E-2CA27B2477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6265631"/>
                  <a:ext cx="446568" cy="36150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/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0AACE331-644C-454E-ABD8-E19488FD1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97" y="5904120"/>
                  <a:ext cx="446568" cy="36150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/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936124D-F5F9-4D55-B83E-BCB45D090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63" y="5904122"/>
                  <a:ext cx="446568" cy="361507"/>
                </a:xfrm>
                <a:prstGeom prst="rect">
                  <a:avLst/>
                </a:prstGeom>
                <a:blipFill>
                  <a:blip r:embed="rId33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/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28580C45-C118-4EE9-89B9-3CF598E68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7307" y="5904121"/>
                  <a:ext cx="446568" cy="36150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55D238D-3615-41A6-990F-CF2C4E8E2C8B}"/>
                </a:ext>
              </a:extLst>
            </p:cNvPr>
            <p:cNvSpPr/>
            <p:nvPr/>
          </p:nvSpPr>
          <p:spPr>
            <a:xfrm>
              <a:off x="1566228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13F04639-31C9-4714-B023-A3D1B4D7E48C}"/>
                </a:ext>
              </a:extLst>
            </p:cNvPr>
            <p:cNvSpPr/>
            <p:nvPr/>
          </p:nvSpPr>
          <p:spPr>
            <a:xfrm>
              <a:off x="3794447" y="6225256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7BD6CE9B-E388-4456-A647-5BA77CBDD230}"/>
                </a:ext>
              </a:extLst>
            </p:cNvPr>
            <p:cNvSpPr/>
            <p:nvPr/>
          </p:nvSpPr>
          <p:spPr>
            <a:xfrm>
              <a:off x="2896366" y="6225255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/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D480030-7994-495B-806C-8161408FE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846" y="5904120"/>
                  <a:ext cx="446568" cy="361507"/>
                </a:xfrm>
                <a:prstGeom prst="rect">
                  <a:avLst/>
                </a:prstGeom>
                <a:blipFill>
                  <a:blip r:embed="rId35"/>
                  <a:stretch>
                    <a:fillRect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9FE2D5E-FB76-49AD-9C0B-855A14857489}"/>
              </a:ext>
            </a:extLst>
          </p:cNvPr>
          <p:cNvGrpSpPr/>
          <p:nvPr/>
        </p:nvGrpSpPr>
        <p:grpSpPr>
          <a:xfrm>
            <a:off x="4880125" y="5884375"/>
            <a:ext cx="4019112" cy="763650"/>
            <a:chOff x="4487161" y="5160582"/>
            <a:chExt cx="4019112" cy="763650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E16F69C-8520-400F-8DD2-010CBA6B9D78}"/>
                </a:ext>
              </a:extLst>
            </p:cNvPr>
            <p:cNvSpPr/>
            <p:nvPr/>
          </p:nvSpPr>
          <p:spPr>
            <a:xfrm>
              <a:off x="4487161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340B5A8-F53B-4CD8-BAC2-30F1F58E78A3}"/>
                </a:ext>
              </a:extLst>
            </p:cNvPr>
            <p:cNvSpPr/>
            <p:nvPr/>
          </p:nvSpPr>
          <p:spPr>
            <a:xfrm>
              <a:off x="4933729" y="552209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/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0667607A-6195-4BE8-A652-09E59B344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297" y="5522095"/>
                  <a:ext cx="446568" cy="361507"/>
                </a:xfrm>
                <a:prstGeom prst="rect">
                  <a:avLst/>
                </a:prstGeom>
                <a:blipFill>
                  <a:blip r:embed="rId36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F27592A-6F0B-4B71-B565-BF57A76F1415}"/>
                </a:ext>
              </a:extLst>
            </p:cNvPr>
            <p:cNvSpPr/>
            <p:nvPr/>
          </p:nvSpPr>
          <p:spPr>
            <a:xfrm>
              <a:off x="5826865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419DBB7D-E87D-4C26-9B90-7BA737C1C9C8}"/>
                </a:ext>
              </a:extLst>
            </p:cNvPr>
            <p:cNvSpPr/>
            <p:nvPr/>
          </p:nvSpPr>
          <p:spPr>
            <a:xfrm>
              <a:off x="6273433" y="5522095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/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106AB177-058C-44AF-803A-10BDE34F2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001" y="5522095"/>
                  <a:ext cx="446568" cy="361507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C9437AD-BFBD-49A3-9BB2-B7194626991A}"/>
                </a:ext>
              </a:extLst>
            </p:cNvPr>
            <p:cNvSpPr/>
            <p:nvPr/>
          </p:nvSpPr>
          <p:spPr>
            <a:xfrm>
              <a:off x="7166569" y="5522094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A1626C3-4CA8-438B-AC6E-88D8389D507D}"/>
                </a:ext>
              </a:extLst>
            </p:cNvPr>
            <p:cNvSpPr/>
            <p:nvPr/>
          </p:nvSpPr>
          <p:spPr>
            <a:xfrm>
              <a:off x="7613137" y="5522093"/>
              <a:ext cx="446568" cy="361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/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0B539AB-9B4C-4EFB-A633-06C15372B8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522093"/>
                  <a:ext cx="446568" cy="361507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/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7632712C-E225-4E18-A463-07C6E1A8D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729" y="5160583"/>
                  <a:ext cx="446568" cy="361507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/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3D20EA27-94EA-4FCD-85A3-0E7C53AF3C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61" y="5160584"/>
                  <a:ext cx="446568" cy="361507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/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E85B5DD-3E68-455B-B626-D5DFADC88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705" y="5160583"/>
                  <a:ext cx="446568" cy="361507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B8E787-1740-4585-9AA6-5044652A2884}"/>
                </a:ext>
              </a:extLst>
            </p:cNvPr>
            <p:cNvSpPr/>
            <p:nvPr/>
          </p:nvSpPr>
          <p:spPr>
            <a:xfrm>
              <a:off x="5357600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F3BD82E-C828-4338-B59F-C82553DEE024}"/>
                </a:ext>
              </a:extLst>
            </p:cNvPr>
            <p:cNvSpPr/>
            <p:nvPr/>
          </p:nvSpPr>
          <p:spPr>
            <a:xfrm>
              <a:off x="8036845" y="5481718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1689631-7A59-4374-A362-4BD337A19E84}"/>
                </a:ext>
              </a:extLst>
            </p:cNvPr>
            <p:cNvSpPr/>
            <p:nvPr/>
          </p:nvSpPr>
          <p:spPr>
            <a:xfrm>
              <a:off x="7128173" y="5491857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/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70E7A4DE-5860-49DB-A2CF-9684E7EF4E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244" y="5160582"/>
                  <a:ext cx="446568" cy="361507"/>
                </a:xfrm>
                <a:prstGeom prst="rect">
                  <a:avLst/>
                </a:prstGeom>
                <a:blipFill>
                  <a:blip r:embed="rId42"/>
                  <a:stretch>
                    <a:fillRect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箭头: 下 117">
            <a:extLst>
              <a:ext uri="{FF2B5EF4-FFF2-40B4-BE49-F238E27FC236}">
                <a16:creationId xmlns:a16="http://schemas.microsoft.com/office/drawing/2014/main" id="{6DB802BF-F0F2-4197-87D0-1DE0A5F35498}"/>
              </a:ext>
            </a:extLst>
          </p:cNvPr>
          <p:cNvSpPr/>
          <p:nvPr/>
        </p:nvSpPr>
        <p:spPr>
          <a:xfrm>
            <a:off x="2034258" y="5759669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箭头: 下 118">
            <a:extLst>
              <a:ext uri="{FF2B5EF4-FFF2-40B4-BE49-F238E27FC236}">
                <a16:creationId xmlns:a16="http://schemas.microsoft.com/office/drawing/2014/main" id="{89F5E84F-D601-498C-B69A-3881289FDA5C}"/>
              </a:ext>
            </a:extLst>
          </p:cNvPr>
          <p:cNvSpPr/>
          <p:nvPr/>
        </p:nvSpPr>
        <p:spPr>
          <a:xfrm>
            <a:off x="6663174" y="5759668"/>
            <a:ext cx="446568" cy="36150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82" grpId="0"/>
      <p:bldP spid="118" grpId="0" animBg="1"/>
      <p:bldP spid="1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at the beginning of any iteration, for any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540000" lvl="1" indent="-288000">
                  <a:buFont typeface="+mj-lt"/>
                  <a:buAutoNum type="arabicPeriod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EB6FF-4212-4CE9-9EC1-18AE52E34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34539" y="1638546"/>
                <a:ext cx="4619294" cy="1790454"/>
              </a:xfrm>
              <a:blipFill>
                <a:blip r:embed="rId2"/>
                <a:stretch>
                  <a:fillRect l="-1979" t="-4762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4A006E-5690-4E75-B655-3E39A3662160}"/>
              </a:ext>
            </a:extLst>
          </p:cNvPr>
          <p:cNvSpPr/>
          <p:nvPr/>
        </p:nvSpPr>
        <p:spPr>
          <a:xfrm>
            <a:off x="5617145" y="270533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4B46E3-8E4D-4E6B-8265-50A2777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9" y="365126"/>
            <a:ext cx="4619294" cy="10944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400" dirty="0"/>
                  <a:t>Eventually,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/>
                  <a:t>:</a:t>
                </a:r>
              </a:p>
            </p:txBody>
          </p:sp>
        </mc:Choice>
        <mc:Fallback xmlns="">
          <p:sp>
            <p:nvSpPr>
              <p:cNvPr id="120" name="内容占位符 2">
                <a:extLst>
                  <a:ext uri="{FF2B5EF4-FFF2-40B4-BE49-F238E27FC236}">
                    <a16:creationId xmlns:a16="http://schemas.microsoft.com/office/drawing/2014/main" id="{038E5F26-7C49-4E08-8133-535505FB8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3544124"/>
                <a:ext cx="3572545" cy="533400"/>
              </a:xfrm>
              <a:prstGeom prst="rect">
                <a:avLst/>
              </a:prstGeom>
              <a:blipFill>
                <a:blip r:embed="rId4"/>
                <a:stretch>
                  <a:fillRect l="-2560" t="-4545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A04F8DD-4111-4E28-AECA-66C333E858A8}"/>
              </a:ext>
            </a:extLst>
          </p:cNvPr>
          <p:cNvGrpSpPr/>
          <p:nvPr/>
        </p:nvGrpSpPr>
        <p:grpSpPr>
          <a:xfrm>
            <a:off x="4490350" y="3429000"/>
            <a:ext cx="4019112" cy="763649"/>
            <a:chOff x="4490349" y="3226156"/>
            <a:chExt cx="4019112" cy="763649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B466FC88-7E39-4406-9336-5D616E33B7C4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892F50BE-D0A7-4F85-8614-CD1185910DD7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1E8139F2-6AD5-45C7-AABA-17C96823EC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97B5E8F-D9BB-4B49-860E-7516E5C42725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0F59B88-F385-47EB-9D77-8CF2424A3359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80101CDA-D21A-4943-BE7B-FCA41A68090A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44B1704C-C7AA-4D86-BF3E-7834EA4E1DCE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E011FAA-A8C5-4086-990D-1209157D9045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A82A498-28A5-40AC-ACBA-10C7E3F51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CBE2D239-EF14-4D60-AD28-95A809F08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C01A364-9ADB-4F4A-B275-F72F6E32F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8"/>
                  <a:stretch>
                    <a:fillRect b="-84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AD948231-F74C-4F5D-95BF-AF94C47D7F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52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1334384-115E-49E8-84CA-3CACA68B32D4}"/>
                </a:ext>
              </a:extLst>
            </p:cNvPr>
            <p:cNvSpPr/>
            <p:nvPr/>
          </p:nvSpPr>
          <p:spPr>
            <a:xfrm>
              <a:off x="5360788" y="3557430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59BAF126-ED24-41AF-AACD-0FD2A1E9621D}"/>
                </a:ext>
              </a:extLst>
            </p:cNvPr>
            <p:cNvSpPr/>
            <p:nvPr/>
          </p:nvSpPr>
          <p:spPr>
            <a:xfrm>
              <a:off x="8040033" y="3547291"/>
              <a:ext cx="45719" cy="4323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2400" dirty="0"/>
                  <a:t>Swap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189" name="内容占位符 2">
                <a:extLst>
                  <a:ext uri="{FF2B5EF4-FFF2-40B4-BE49-F238E27FC236}">
                    <a16:creationId xmlns:a16="http://schemas.microsoft.com/office/drawing/2014/main" id="{6E000661-14D4-4206-A32D-4E975424A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0" y="4639562"/>
                <a:ext cx="3572545" cy="533400"/>
              </a:xfrm>
              <a:prstGeom prst="rect">
                <a:avLst/>
              </a:prstGeom>
              <a:blipFill>
                <a:blip r:embed="rId10"/>
                <a:stretch>
                  <a:fillRect l="-2560" t="-5682" b="-1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791F9D56-3045-4979-AE78-27736CE43735}"/>
              </a:ext>
            </a:extLst>
          </p:cNvPr>
          <p:cNvGrpSpPr/>
          <p:nvPr/>
        </p:nvGrpSpPr>
        <p:grpSpPr>
          <a:xfrm>
            <a:off x="4490351" y="4524438"/>
            <a:ext cx="4019112" cy="723019"/>
            <a:chOff x="4490349" y="3226156"/>
            <a:chExt cx="4019112" cy="723019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80A818F-F24E-44FC-BECA-AF7FD5EE219A}"/>
                </a:ext>
              </a:extLst>
            </p:cNvPr>
            <p:cNvSpPr/>
            <p:nvPr/>
          </p:nvSpPr>
          <p:spPr>
            <a:xfrm>
              <a:off x="4490349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B113C1FE-8836-499A-887E-476FB8082E2F}"/>
                </a:ext>
              </a:extLst>
            </p:cNvPr>
            <p:cNvSpPr/>
            <p:nvPr/>
          </p:nvSpPr>
          <p:spPr>
            <a:xfrm>
              <a:off x="4936917" y="35876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/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00470CD0-8F4D-4ADB-9396-F16AF899DC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85" y="3587668"/>
                  <a:ext cx="446568" cy="3615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E082DDF6-A6FD-439B-A868-B492A0415226}"/>
                </a:ext>
              </a:extLst>
            </p:cNvPr>
            <p:cNvSpPr/>
            <p:nvPr/>
          </p:nvSpPr>
          <p:spPr>
            <a:xfrm>
              <a:off x="5830053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797B1FCB-E02C-4CD0-9E74-DEB0044B698A}"/>
                </a:ext>
              </a:extLst>
            </p:cNvPr>
            <p:cNvSpPr/>
            <p:nvPr/>
          </p:nvSpPr>
          <p:spPr>
            <a:xfrm>
              <a:off x="6276621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7DC1B64-C751-4E4A-B6D2-E16D00E90F0B}"/>
                </a:ext>
              </a:extLst>
            </p:cNvPr>
            <p:cNvSpPr/>
            <p:nvPr/>
          </p:nvSpPr>
          <p:spPr>
            <a:xfrm>
              <a:off x="6723189" y="3587668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520CDA1-7225-451B-98C3-A6DFC2C93E80}"/>
                </a:ext>
              </a:extLst>
            </p:cNvPr>
            <p:cNvSpPr/>
            <p:nvPr/>
          </p:nvSpPr>
          <p:spPr>
            <a:xfrm>
              <a:off x="7169757" y="3587667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2136759A-C8A4-430F-A7AA-4D6D8FAB9881}"/>
                </a:ext>
              </a:extLst>
            </p:cNvPr>
            <p:cNvSpPr/>
            <p:nvPr/>
          </p:nvSpPr>
          <p:spPr>
            <a:xfrm>
              <a:off x="7616325" y="3587666"/>
              <a:ext cx="446568" cy="361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/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40BE8F2A-4B41-419B-AB16-3552CDF68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587666"/>
                  <a:ext cx="446568" cy="361507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/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BBA2689-495F-4CEA-AAE9-BFF046569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917" y="3226156"/>
                  <a:ext cx="446568" cy="3615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/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D723DCA8-454D-498F-9ABB-4FC9ADB99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349" y="3226157"/>
                  <a:ext cx="446568" cy="361507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/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387B632-C6D2-4137-B7BD-A6931FFF6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893" y="3226156"/>
                  <a:ext cx="446568" cy="361507"/>
                </a:xfrm>
                <a:prstGeom prst="rect">
                  <a:avLst/>
                </a:prstGeom>
                <a:blipFill>
                  <a:blip r:embed="rId15"/>
                  <a:stretch>
                    <a:fillRect l="-12329" b="-1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内容占位符 2">
            <a:extLst>
              <a:ext uri="{FF2B5EF4-FFF2-40B4-BE49-F238E27FC236}">
                <a16:creationId xmlns:a16="http://schemas.microsoft.com/office/drawing/2014/main" id="{AE9FF6AD-7105-442B-A0DF-A2101D18FB9C}"/>
              </a:ext>
            </a:extLst>
          </p:cNvPr>
          <p:cNvSpPr txBox="1">
            <a:spLocks/>
          </p:cNvSpPr>
          <p:nvPr/>
        </p:nvSpPr>
        <p:spPr>
          <a:xfrm>
            <a:off x="634539" y="5579246"/>
            <a:ext cx="7874922" cy="852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During execution, we only swap items, no addition/deletion.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So </a:t>
            </a:r>
            <a:r>
              <a:rPr lang="en-US" sz="2400" b="1" dirty="0" err="1"/>
              <a:t>InplacePartition</a:t>
            </a:r>
            <a:r>
              <a:rPr lang="en-US" sz="2400" dirty="0"/>
              <a:t> correctly partitions the input array.</a:t>
            </a:r>
          </a:p>
        </p:txBody>
      </p:sp>
    </p:spTree>
    <p:extLst>
      <p:ext uri="{BB962C8B-B14F-4D97-AF65-F5344CB8AC3E}">
        <p14:creationId xmlns:p14="http://schemas.microsoft.com/office/powerpoint/2010/main" val="24299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89" grpId="0"/>
      <p:bldP spid="2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3CD61-B61C-4597-86AF-E60B2AC6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QuickSort</a:t>
            </a:r>
            <a:r>
              <a:rPr lang="en-US" dirty="0"/>
              <a:t> Algorithm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F4F00-738C-44A6-B7DC-C77AB14CC74C}"/>
              </a:ext>
            </a:extLst>
          </p:cNvPr>
          <p:cNvSpPr/>
          <p:nvPr/>
        </p:nvSpPr>
        <p:spPr>
          <a:xfrm>
            <a:off x="4871543" y="1690689"/>
            <a:ext cx="3643807" cy="1637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QuickSortAbs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&lt;B,C&gt; = Partition(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QuickSortAbs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B,x,C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4AF9EA-D409-4016-BE28-E40071C698FD}"/>
              </a:ext>
            </a:extLst>
          </p:cNvPr>
          <p:cNvSpPr/>
          <p:nvPr/>
        </p:nvSpPr>
        <p:spPr>
          <a:xfrm>
            <a:off x="628650" y="1690689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BAA2C5-22A5-4397-82AD-A38CE54EAC70}"/>
              </a:ext>
            </a:extLst>
          </p:cNvPr>
          <p:cNvSpPr/>
          <p:nvPr/>
        </p:nvSpPr>
        <p:spPr>
          <a:xfrm>
            <a:off x="4356536" y="169068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/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Performance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 time (i.e., linear time);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space; unstable.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9DA3968-51E5-41DD-B583-011EFACB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8933"/>
                <a:ext cx="7180299" cy="830997"/>
              </a:xfrm>
              <a:prstGeom prst="rect">
                <a:avLst/>
              </a:prstGeom>
              <a:blipFill>
                <a:blip r:embed="rId2"/>
                <a:stretch>
                  <a:fillRect l="-1273" t="-7353" r="-34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537EEBB-4A99-4275-AB44-E4CA1E205C16}"/>
              </a:ext>
            </a:extLst>
          </p:cNvPr>
          <p:cNvSpPr txBox="1"/>
          <p:nvPr/>
        </p:nvSpPr>
        <p:spPr>
          <a:xfrm>
            <a:off x="628650" y="5120643"/>
            <a:ext cx="3990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7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8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76A8840-E986-4104-A204-BACE5B3DE1D6}"/>
              </a:ext>
            </a:extLst>
          </p:cNvPr>
          <p:cNvGrpSpPr/>
          <p:nvPr/>
        </p:nvGrpSpPr>
        <p:grpSpPr>
          <a:xfrm>
            <a:off x="224940" y="212094"/>
            <a:ext cx="7754995" cy="2726474"/>
            <a:chOff x="224940" y="212094"/>
            <a:chExt cx="7754995" cy="27264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/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63C68DB-D47C-4B8C-86DE-BD473C082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35" y="212094"/>
                  <a:ext cx="224420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21" r="-128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/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FA86E30-9D73-4510-B6EF-C781869BA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45" y="932439"/>
                  <a:ext cx="497957" cy="321178"/>
                </a:xfrm>
                <a:prstGeom prst="rect">
                  <a:avLst/>
                </a:prstGeom>
                <a:blipFill>
                  <a:blip r:embed="rId3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/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92B9FF5-BEF9-4C1A-A00B-878FE5E9A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91" y="932439"/>
                  <a:ext cx="2361544" cy="321178"/>
                </a:xfrm>
                <a:prstGeom prst="rect">
                  <a:avLst/>
                </a:prstGeom>
                <a:blipFill>
                  <a:blip r:embed="rId4"/>
                  <a:stretch>
                    <a:fillRect r="-771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D9EEC9C-2289-4527-89BB-3ACB047BAD9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1379224" y="519871"/>
              <a:ext cx="1861521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780EA6A-1901-41FD-B38E-6286CB37FD01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240745" y="519871"/>
              <a:ext cx="2113118" cy="4125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/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3D1F6D5-D11F-4EFB-B93B-A05195C1A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7206" y="1660781"/>
                  <a:ext cx="2641877" cy="347403"/>
                </a:xfrm>
                <a:prstGeom prst="rect">
                  <a:avLst/>
                </a:prstGeom>
                <a:blipFill>
                  <a:blip r:embed="rId5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/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128780-5622-4E2A-A63C-811A3DF5D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6774" y="1665685"/>
                  <a:ext cx="497957" cy="321178"/>
                </a:xfrm>
                <a:prstGeom prst="rect">
                  <a:avLst/>
                </a:prstGeom>
                <a:blipFill>
                  <a:blip r:embed="rId6"/>
                  <a:stretch>
                    <a:fillRect l="-6024" r="-6024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/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5004E6-0142-4C2D-BC01-1AB12C166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940" y="1665684"/>
                  <a:ext cx="497957" cy="321178"/>
                </a:xfrm>
                <a:prstGeom prst="rect">
                  <a:avLst/>
                </a:prstGeom>
                <a:blipFill>
                  <a:blip r:embed="rId7"/>
                  <a:stretch>
                    <a:fillRect l="-5952" r="-4762" b="-1090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/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4A93C1B-8F0D-41D2-8125-FD56D975B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058" y="1665683"/>
                  <a:ext cx="2641877" cy="347403"/>
                </a:xfrm>
                <a:prstGeom prst="rect">
                  <a:avLst/>
                </a:prstGeom>
                <a:blipFill>
                  <a:blip r:embed="rId8"/>
                  <a:stretch>
                    <a:fillRect r="-690" b="-84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F94AB9F-28EA-4F4D-9EC1-8EA5ADD2669A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 flipH="1">
              <a:off x="473919" y="1253617"/>
              <a:ext cx="905305" cy="4120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57D4C0D-12AF-4C22-9D9A-FBB987AA3CF6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379224" y="1253617"/>
              <a:ext cx="1258921" cy="40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468873C-0F82-49DF-8D49-7A973B7BB58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 flipH="1">
              <a:off x="4465753" y="1253617"/>
              <a:ext cx="888110" cy="4120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8C2AA38-5996-4807-8281-94E1E1DD934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353863" y="1253617"/>
              <a:ext cx="1305134" cy="4120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9D63AD4-5DD1-431D-94E3-AC29FC854F0D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24943" y="1986862"/>
              <a:ext cx="248976" cy="50076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D29244-1BCF-4AEB-9899-B4F4CA046949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H="1" flipV="1">
              <a:off x="473919" y="1986862"/>
              <a:ext cx="181398" cy="4906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4ADB585-76B7-4E03-9735-CFBB1AF140A4}"/>
                </a:ext>
              </a:extLst>
            </p:cNvPr>
            <p:cNvSpPr txBox="1"/>
            <p:nvPr/>
          </p:nvSpPr>
          <p:spPr>
            <a:xfrm>
              <a:off x="3829324" y="2415348"/>
              <a:ext cx="6944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……</a:t>
              </a:r>
              <a:endParaRPr lang="en-US" sz="2800" b="1" dirty="0"/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BB8779F-EE4B-4A90-9B5F-F9363463B4B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394389" y="2008184"/>
              <a:ext cx="243756" cy="4870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14CF815-3E6C-48BB-B244-E81D76B2CA6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4216775" y="1986863"/>
              <a:ext cx="248978" cy="49569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8142E13-3F1A-405E-916F-7870BD405CF3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410021" y="2013086"/>
              <a:ext cx="248976" cy="54832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9C0CF6A-6DB8-4854-80D8-D248C9070E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 flipV="1">
              <a:off x="2638145" y="2008184"/>
              <a:ext cx="168486" cy="4870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D097959D-B213-4CC9-B900-E7B22943F0AA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 flipV="1">
              <a:off x="4465753" y="1986863"/>
              <a:ext cx="181398" cy="48269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70841B8-0625-4041-81C7-2806DEF07D2B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6658997" y="2013086"/>
              <a:ext cx="181398" cy="5232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60AEFF3-B45F-4047-BC84-ED6252BE3180}"/>
              </a:ext>
            </a:extLst>
          </p:cNvPr>
          <p:cNvGrpSpPr/>
          <p:nvPr/>
        </p:nvGrpSpPr>
        <p:grpSpPr>
          <a:xfrm>
            <a:off x="3829324" y="162965"/>
            <a:ext cx="5225983" cy="1860127"/>
            <a:chOff x="3829324" y="162965"/>
            <a:chExt cx="5225983" cy="1860127"/>
          </a:xfrm>
        </p:grpSpPr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72CFEB05-FBCE-4711-8E06-E87346CC1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29324" y="365982"/>
              <a:ext cx="442808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12BB134-A0BA-4AE6-A21D-81C152C242A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696" y="1093028"/>
              <a:ext cx="151361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FD725EA-6666-4728-A9F2-5E7B2D6748B6}"/>
                </a:ext>
              </a:extLst>
            </p:cNvPr>
            <p:cNvCxnSpPr>
              <a:cxnSpLocks/>
            </p:cNvCxnSpPr>
            <p:nvPr/>
          </p:nvCxnSpPr>
          <p:spPr>
            <a:xfrm>
              <a:off x="8074126" y="1834482"/>
              <a:ext cx="189186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/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BEFA1FFF-DFD9-4758-9AB6-7828A1EA7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965"/>
                  <a:ext cx="88658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/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163BD58A-697C-428D-8A50-C1C83B0E2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853507"/>
                  <a:ext cx="88658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/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0488AB2-6E56-4D25-9947-295DB7678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719" y="1622982"/>
                  <a:ext cx="88658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/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Cost at each level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br>
                  <a:rPr lang="en-US" sz="2000" dirty="0"/>
                </a:b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is # of pivots removed in lower level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1BEE9CF8-A066-4E07-9B96-868D940E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39" y="2989896"/>
                <a:ext cx="6615455" cy="707886"/>
              </a:xfrm>
              <a:prstGeom prst="rect">
                <a:avLst/>
              </a:prstGeom>
              <a:blipFill>
                <a:blip r:embed="rId12"/>
                <a:stretch>
                  <a:fillRect l="-1014" t="-4274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/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there will be few levels.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If the partition is “balanced”,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will increase rapidly.</a:t>
                </a: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6D891066-3658-4DC6-8E16-981A4066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1" y="3697782"/>
                <a:ext cx="6411435" cy="707886"/>
              </a:xfrm>
              <a:prstGeom prst="rect">
                <a:avLst/>
              </a:prstGeom>
              <a:blipFill>
                <a:blip r:embed="rId13"/>
                <a:stretch>
                  <a:fillRect l="-856" t="-5172" r="-19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EA3EFE46-0061-4462-8998-B7222FCCADAA}"/>
              </a:ext>
            </a:extLst>
          </p:cNvPr>
          <p:cNvGrpSpPr/>
          <p:nvPr/>
        </p:nvGrpSpPr>
        <p:grpSpPr>
          <a:xfrm>
            <a:off x="722897" y="2993618"/>
            <a:ext cx="3290773" cy="3609239"/>
            <a:chOff x="722897" y="2993618"/>
            <a:chExt cx="3290773" cy="3609239"/>
          </a:xfrm>
        </p:grpSpPr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C2739375-B19D-4027-B787-3DF16EA5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2897" y="3015533"/>
              <a:ext cx="3290773" cy="35873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9326A44-81D9-4E43-8D9F-7F8AE4EADD86}"/>
                </a:ext>
              </a:extLst>
            </p:cNvPr>
            <p:cNvSpPr txBox="1"/>
            <p:nvPr/>
          </p:nvSpPr>
          <p:spPr>
            <a:xfrm>
              <a:off x="2638144" y="2993618"/>
              <a:ext cx="1374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Worst Case</a:t>
              </a: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F8F92B7-E8CE-4638-8D68-8C488B9CE2A0}"/>
              </a:ext>
            </a:extLst>
          </p:cNvPr>
          <p:cNvGrpSpPr/>
          <p:nvPr/>
        </p:nvGrpSpPr>
        <p:grpSpPr>
          <a:xfrm>
            <a:off x="4420983" y="3197683"/>
            <a:ext cx="4191030" cy="3223023"/>
            <a:chOff x="4420983" y="3197683"/>
            <a:chExt cx="4191030" cy="3223023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7CFBD068-F84D-487C-A447-FABE9F436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420983" y="3197683"/>
              <a:ext cx="4191030" cy="322302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D063B74-DE90-4E55-8337-78A0AD23F167}"/>
                </a:ext>
              </a:extLst>
            </p:cNvPr>
            <p:cNvSpPr txBox="1"/>
            <p:nvPr/>
          </p:nvSpPr>
          <p:spPr>
            <a:xfrm>
              <a:off x="7381694" y="3197683"/>
              <a:ext cx="119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C00000"/>
                  </a:solidFill>
                </a:rPr>
                <a:t>Best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8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0" dirty="0"/>
                  <a:t>Recurrence for the worse-case runtime of </a:t>
                </a:r>
                <a:r>
                  <a:rPr lang="en-US" sz="24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b="0" dirty="0"/>
                  <a:t>:</a:t>
                </a:r>
                <a:br>
                  <a:rPr lang="en-US" sz="2400" b="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Guess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and we now verify: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00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/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or </a:t>
                </a:r>
                <a:b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E67C62-610B-47B3-B051-591F935A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848" y="4052452"/>
                <a:ext cx="1631152" cy="646331"/>
              </a:xfrm>
              <a:prstGeom prst="rect">
                <a:avLst/>
              </a:prstGeom>
              <a:blipFill>
                <a:blip r:embed="rId3"/>
                <a:stretch>
                  <a:fillRect l="-2985" t="-5660" r="-223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1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/>
                  <a:t>“Balanced” partition gives best case performance.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implies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en-US" sz="22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200" dirty="0"/>
                  <a:t> does not need to be perfectly balanced, we only need each split to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constant</a:t>
                </a:r>
                <a:r>
                  <a:rPr lang="en-US" sz="2200" dirty="0"/>
                  <a:t> proportionality.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850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93AA57D2-E85D-4ED8-A827-A9A226BCAE76}"/>
              </a:ext>
            </a:extLst>
          </p:cNvPr>
          <p:cNvSpPr/>
          <p:nvPr/>
        </p:nvSpPr>
        <p:spPr>
          <a:xfrm>
            <a:off x="4572000" y="5019949"/>
            <a:ext cx="4158814" cy="1478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7314B3-2D32-42BF-BA69-A60C594E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8" y="1536219"/>
            <a:ext cx="7260043" cy="4930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537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02F8-D667-4007-9A4F-16C1552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QuickSort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best-case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worst-case performance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Average-case analysis:</a:t>
                </a:r>
                <a:r>
                  <a:rPr lang="en-US" sz="2400" dirty="0"/>
                  <a:t> given a set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numbers, assume each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is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equally</a:t>
                </a:r>
                <a:r>
                  <a:rPr lang="en-US" sz="2400" dirty="0"/>
                  <a:t> likely to be the input, what is the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expected</a:t>
                </a:r>
                <a:r>
                  <a:rPr lang="en-US" sz="2400" dirty="0"/>
                  <a:t> runtime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QuickSort</a:t>
                </a:r>
                <a:r>
                  <a:rPr lang="en-US" sz="2400" dirty="0"/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Each call to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is quite likely to be reasonably balanced</a:t>
                </a:r>
                <a:br>
                  <a:rPr lang="en-US" sz="2000" dirty="0"/>
                </a:br>
                <a:r>
                  <a:rPr lang="en-US" sz="2000" dirty="0"/>
                  <a:t>(i.e., each split is of constant proportionality).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there cannot have too many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 between two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The cost of “bad”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cs typeface="Courier New" panose="02070309020205020404" pitchFamily="49" charset="0"/>
                  </a:rPr>
                  <a:t> </a:t>
                </a:r>
                <a:r>
                  <a:rPr lang="en-US" sz="2000" dirty="0"/>
                  <a:t>can be absorbed by recent “good”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/>
                  <a:t>, without affecting time complexity asymptotically.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The average runtime of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48A6C5-1471-4F43-B356-4D6F91230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0786BE1-C89C-4113-9E9A-15F34138DC5E}"/>
              </a:ext>
            </a:extLst>
          </p:cNvPr>
          <p:cNvSpPr txBox="1"/>
          <p:nvPr/>
        </p:nvSpPr>
        <p:spPr>
          <a:xfrm>
            <a:off x="5404287" y="1690687"/>
            <a:ext cx="3111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So how well does </a:t>
            </a:r>
            <a:r>
              <a:rPr lang="en-US" sz="2000" dirty="0" err="1">
                <a:solidFill>
                  <a:srgbClr val="C00000"/>
                </a:solidFill>
              </a:rPr>
              <a:t>QuickSort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perform in general?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33118-8DEB-46A1-A9A3-76910F33B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787426"/>
            <a:ext cx="8515350" cy="1806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859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endParaRPr lang="en-US" sz="2200" dirty="0"/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1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208B-C562-4AC3-A378-5966DF39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</a:t>
            </a:r>
            <a:r>
              <a:rPr lang="en-US" b="1" dirty="0" err="1"/>
              <a:t>QuickSort</a:t>
            </a:r>
            <a:endParaRPr 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0C7A-0BD3-4773-AA30-EF05206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Picking “good” pivot is important for the performance,</a:t>
            </a:r>
            <a:br>
              <a:rPr lang="en-US" sz="2400" dirty="0"/>
            </a:br>
            <a:r>
              <a:rPr lang="en-US" sz="2400" dirty="0"/>
              <a:t>but how do we do it?</a:t>
            </a:r>
          </a:p>
          <a:p>
            <a:r>
              <a:rPr lang="en-US" sz="2400" dirty="0"/>
              <a:t>On choosing pivot: first, last, median of three, …?</a:t>
            </a:r>
          </a:p>
          <a:p>
            <a:r>
              <a:rPr lang="en-US" sz="2400" dirty="0"/>
              <a:t>Any </a:t>
            </a:r>
            <a:r>
              <a:rPr lang="en-US" sz="2400" dirty="0">
                <a:solidFill>
                  <a:srgbClr val="C00000"/>
                </a:solidFill>
              </a:rPr>
              <a:t>simple deterministic</a:t>
            </a:r>
            <a:r>
              <a:rPr lang="en-US" sz="2400" dirty="0"/>
              <a:t> mechanism could fail!</a:t>
            </a:r>
            <a:br>
              <a:rPr lang="en-US" sz="2400" dirty="0"/>
            </a:br>
            <a:r>
              <a:rPr lang="en-US" sz="2000" dirty="0"/>
              <a:t>(If the input is given by an “adversary” that knows the algorithm.)</a:t>
            </a:r>
            <a:endParaRPr lang="en-US" sz="2400" dirty="0"/>
          </a:p>
          <a:p>
            <a:r>
              <a:rPr lang="en-US" sz="2400" dirty="0"/>
              <a:t>Choose pivot (uniformly) </a:t>
            </a:r>
            <a:r>
              <a:rPr lang="en-US" sz="2400" b="1" dirty="0">
                <a:solidFill>
                  <a:srgbClr val="C00000"/>
                </a:solidFill>
              </a:rPr>
              <a:t>at random</a:t>
            </a:r>
            <a:r>
              <a:rPr lang="en-US" sz="2400" dirty="0"/>
              <a:t>!</a:t>
            </a:r>
          </a:p>
          <a:p>
            <a:r>
              <a:rPr lang="en-US" sz="2400" dirty="0"/>
              <a:t>Since the choice is randomly made, there is a good chance (constant probability) that we choose a “good” pivot.</a:t>
            </a:r>
          </a:p>
          <a:p>
            <a:r>
              <a:rPr lang="en-US" sz="2000" dirty="0"/>
              <a:t>The above claim holds even if the input is given by an “adversary” that knows the algorithm (but not the random bits the algorithm uses).</a:t>
            </a: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3C3AD3-F3E4-49B5-B2F2-6CBEE6AC7C12}"/>
              </a:ext>
            </a:extLst>
          </p:cNvPr>
          <p:cNvSpPr/>
          <p:nvPr/>
        </p:nvSpPr>
        <p:spPr>
          <a:xfrm>
            <a:off x="628650" y="1690687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</p:spTree>
    <p:extLst>
      <p:ext uri="{BB962C8B-B14F-4D97-AF65-F5344CB8AC3E}">
        <p14:creationId xmlns:p14="http://schemas.microsoft.com/office/powerpoint/2010/main" val="25781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694F3-F2A6-46AF-A173-1D78A83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</a:t>
            </a:r>
            <a:r>
              <a:rPr lang="en-US" b="1" dirty="0" err="1"/>
              <a:t>RndQuickSort</a:t>
            </a:r>
            <a:endParaRPr 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A38E72-9710-4A9E-8E61-706A02402A9F}"/>
              </a:ext>
            </a:extLst>
          </p:cNvPr>
          <p:cNvSpPr/>
          <p:nvPr/>
        </p:nvSpPr>
        <p:spPr>
          <a:xfrm>
            <a:off x="628650" y="1690689"/>
            <a:ext cx="4158814" cy="1874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RndQuickSort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(p&lt;r)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Random(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Swap(A[r],A[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InplacePartition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A,p,r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(A,p,q-1)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RndQuickSort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(A,q+1,r)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/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300" dirty="0">
                    <a:solidFill>
                      <a:schemeClr val="tx1"/>
                    </a:solidFill>
                  </a:rPr>
                  <a:t>The expected runtime is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, for </a:t>
                </a:r>
                <a:r>
                  <a:rPr lang="en-US" sz="2300" b="1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300" dirty="0">
                    <a:solidFill>
                      <a:schemeClr val="tx1"/>
                    </a:solidFill>
                  </a:rPr>
                  <a:t> input distribution.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5493A4D-C2E9-4A00-884B-DB5AF9BAD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91396"/>
                <a:ext cx="7886700" cy="493752"/>
              </a:xfrm>
              <a:prstGeom prst="roundRect">
                <a:avLst/>
              </a:prstGeom>
              <a:blipFill>
                <a:blip r:embed="rId2"/>
                <a:stretch>
                  <a:fillRect t="-493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65C23E0-1B46-4E2F-AD8D-EA31573AD176}"/>
              </a:ext>
            </a:extLst>
          </p:cNvPr>
          <p:cNvSpPr/>
          <p:nvPr/>
        </p:nvSpPr>
        <p:spPr>
          <a:xfrm>
            <a:off x="5623034" y="1539341"/>
            <a:ext cx="2892316" cy="2177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InplacePartition</a:t>
            </a:r>
            <a:r>
              <a:rPr lang="en-GB" b="1" u="sng" dirty="0">
                <a:solidFill>
                  <a:schemeClr val="tx1"/>
                </a:solidFill>
              </a:rPr>
              <a:t>(A, p, r):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A[r],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(j=p to r-1)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(A[j]&lt;=x)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Swap(A[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],A[j])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Swap(A[i+1],A[r])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i+1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/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Cost of a call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Choose a pivot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time;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Run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;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Recursive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B67EF95-45DC-40D9-AF1F-8254ECBB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77027"/>
                <a:ext cx="3748655" cy="1323439"/>
              </a:xfrm>
              <a:prstGeom prst="rect">
                <a:avLst/>
              </a:prstGeom>
              <a:blipFill>
                <a:blip r:embed="rId3"/>
                <a:stretch>
                  <a:fillRect l="-1626" t="-3211" r="-813" b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F15707E-1C5A-47DE-904B-626F44157840}"/>
              </a:ext>
            </a:extLst>
          </p:cNvPr>
          <p:cNvSpPr txBox="1"/>
          <p:nvPr/>
        </p:nvSpPr>
        <p:spPr>
          <a:xfrm>
            <a:off x="628650" y="5792290"/>
            <a:ext cx="4086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node can be pivot at most once!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/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Total cost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for choosing pivots;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All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.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E76439-A5D2-4A6C-AC77-D4E7A2705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4477026"/>
                <a:ext cx="4001929" cy="1015663"/>
              </a:xfrm>
              <a:prstGeom prst="rect">
                <a:avLst/>
              </a:prstGeom>
              <a:blipFill>
                <a:blip r:embed="rId4"/>
                <a:stretch>
                  <a:fillRect l="-1522" t="-4192" r="-609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/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InplacePartition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cost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10C8AD-96ED-4382-989F-A1223C66B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464" y="5524021"/>
                <a:ext cx="3718967" cy="707886"/>
              </a:xfrm>
              <a:prstGeom prst="rect">
                <a:avLst/>
              </a:prstGeom>
              <a:blipFill>
                <a:blip r:embed="rId5"/>
                <a:stretch>
                  <a:fillRect l="-1639" t="-6034" r="-82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/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300" dirty="0">
                    <a:solidFill>
                      <a:schemeClr val="tx1"/>
                    </a:solidFill>
                  </a:rPr>
                  <a:t>In an execution of </a:t>
                </a:r>
                <a:r>
                  <a:rPr lang="en-US" sz="23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300" dirty="0">
                    <a:solidFill>
                      <a:schemeClr val="tx1"/>
                    </a:solidFill>
                  </a:rPr>
                  <a:t>, the cost is</a:t>
                </a:r>
                <a:br>
                  <a:rPr lang="en-US" sz="23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𝑐𝑜𝑚𝑝𝑎𝑟𝑖𝑠𝑜𝑛𝑠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605B40C-7FBC-4F6B-9209-B76A65DF7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31" y="4542182"/>
                <a:ext cx="7886700" cy="885349"/>
              </a:xfrm>
              <a:prstGeom prst="roundRect">
                <a:avLst/>
              </a:prstGeom>
              <a:blipFill>
                <a:blip r:embed="rId6"/>
                <a:stretch>
                  <a:fillRect l="-619" t="-1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B9D42F-9CE5-4021-BE49-4F92356F2611}"/>
              </a:ext>
            </a:extLst>
          </p:cNvPr>
          <p:cNvSpPr/>
          <p:nvPr/>
        </p:nvSpPr>
        <p:spPr>
          <a:xfrm>
            <a:off x="5962650" y="2380974"/>
            <a:ext cx="1654175" cy="24661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/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Cost of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a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r.v.</a:t>
                </a:r>
                <a:r>
                  <a:rPr lang="en-US" sz="2000" dirty="0">
                    <a:solidFill>
                      <a:schemeClr val="tx1"/>
                    </a:solidFill>
                  </a:rPr>
                  <a:t> denoting the number of comparisons happened in </a:t>
                </a:r>
                <a:r>
                  <a:rPr lang="en-US" sz="20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Inplace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Partition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throughout entire execution.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5CD48F-3F72-494B-95CD-533D2CCDA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38044"/>
                <a:ext cx="8461206" cy="783193"/>
              </a:xfrm>
              <a:prstGeom prst="roundRect">
                <a:avLst/>
              </a:prstGeom>
              <a:blipFill>
                <a:blip r:embed="rId2"/>
                <a:stretch>
                  <a:fillRect l="-288" t="-775" r="-36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/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𝑐𝑜𝑚𝑝𝑎𝑟𝑒𝑑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the item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in input.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51CB3A4-E213-408A-B8C2-97957544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1981182"/>
                <a:ext cx="8645315" cy="424796"/>
              </a:xfrm>
              <a:prstGeom prst="rect">
                <a:avLst/>
              </a:prstGeom>
              <a:blipFill>
                <a:blip r:embed="rId3"/>
                <a:stretch>
                  <a:fillRect l="-705" t="-714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/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D3B0A1-D46B-4A3A-BF14-82B398A0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2456664"/>
                <a:ext cx="746922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16F652C9-6D67-4455-AB60-AF4FA490FD57}"/>
              </a:ext>
            </a:extLst>
          </p:cNvPr>
          <p:cNvSpPr txBox="1"/>
          <p:nvPr/>
        </p:nvSpPr>
        <p:spPr>
          <a:xfrm>
            <a:off x="341397" y="1222610"/>
            <a:ext cx="8461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of pair of items is compared at most once!</a:t>
            </a:r>
          </a:p>
          <a:p>
            <a:r>
              <a:rPr lang="en-US" sz="2000" dirty="0"/>
              <a:t>(Items only compare with pivots, and each item can be the pivot at most once.)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C1E00D4-F3C2-419C-8999-CC66B9963A6E}"/>
              </a:ext>
            </a:extLst>
          </p:cNvPr>
          <p:cNvSpPr/>
          <p:nvPr/>
        </p:nvSpPr>
        <p:spPr>
          <a:xfrm>
            <a:off x="6263865" y="2745325"/>
            <a:ext cx="1427854" cy="52059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/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first item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that is chosen as a pivot. 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are compared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(Items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stay in same split until some pivot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.)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B713A28-B82A-4E28-93C5-E452F553C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3577899"/>
                <a:ext cx="8461206" cy="1111073"/>
              </a:xfrm>
              <a:prstGeom prst="rect">
                <a:avLst/>
              </a:prstGeom>
              <a:blipFill>
                <a:blip r:embed="rId5"/>
                <a:stretch>
                  <a:fillRect l="-720" t="-109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/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A80EE0D-D01C-4321-B4F0-B4D4652F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4718307"/>
                <a:ext cx="6054991" cy="72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/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thus expected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0DE091E-0AE9-4586-AD1C-6C8EC92B3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493487"/>
                <a:ext cx="8256747" cy="400110"/>
              </a:xfrm>
              <a:prstGeom prst="rect">
                <a:avLst/>
              </a:prstGeom>
              <a:blipFill>
                <a:blip r:embed="rId7"/>
                <a:stretch>
                  <a:fillRect t="-1060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/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 fact, runtime of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RndQuickSort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with high probability!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86D4AFF-4C3E-49CD-AF2C-F207E706C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7" y="5944283"/>
                <a:ext cx="7642990" cy="400110"/>
              </a:xfrm>
              <a:prstGeom prst="rect">
                <a:avLst/>
              </a:prstGeom>
              <a:blipFill>
                <a:blip r:embed="rId8"/>
                <a:stretch>
                  <a:fillRect l="-797" t="-10606" r="-23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67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4D87-35D4-40BE-AA69-721697B2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740B7-0520-4437-A41B-FBC6A6D1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0218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What if there are many duplicates?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Maintain four regions as we go through the array.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sz="2000" dirty="0"/>
              <a:t>End up with three regions (“&lt;”, “=”, and “&gt;”), and only recurse into two of them (“&lt;” and “&gt;”). </a:t>
            </a:r>
            <a:r>
              <a:rPr lang="en-US" sz="2000" i="1" dirty="0"/>
              <a:t>Wow! Worst-cast becomes best-case!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Stop recursion once the array is too small.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Recursion has overhead,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2000" dirty="0"/>
              <a:t> is slow on small arrays.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Multiple pivots?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Early studies do not give promising results…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Dual-Pivot variant proposed by </a:t>
            </a:r>
            <a:r>
              <a:rPr lang="en-US" sz="2000" dirty="0" err="1"/>
              <a:t>Yaroslavskiy</a:t>
            </a:r>
            <a:r>
              <a:rPr lang="en-US" sz="2000" dirty="0"/>
              <a:t> in 2009 seems faster.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This variant is used in Java for sorting. (Since Java 7.)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“Average Case Analysis of Java 7's Dual Pivot Quicksort”.</a:t>
            </a:r>
            <a:br>
              <a:rPr lang="en-US" sz="2000" dirty="0"/>
            </a:br>
            <a:r>
              <a:rPr lang="en-US" sz="2000" dirty="0"/>
              <a:t>(Best Paper of ESA 2012)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3153334-263C-4813-BBD6-BFDB87610B4C}"/>
              </a:ext>
            </a:extLst>
          </p:cNvPr>
          <p:cNvGrpSpPr/>
          <p:nvPr/>
        </p:nvGrpSpPr>
        <p:grpSpPr>
          <a:xfrm>
            <a:off x="1408386" y="2406868"/>
            <a:ext cx="5717628" cy="357353"/>
            <a:chOff x="1345324" y="2753709"/>
            <a:chExt cx="5717628" cy="3573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63F7D69-0CC6-4FA7-BE7F-C2A92433966C}"/>
                </a:ext>
              </a:extLst>
            </p:cNvPr>
            <p:cNvSpPr/>
            <p:nvPr/>
          </p:nvSpPr>
          <p:spPr>
            <a:xfrm>
              <a:off x="1345324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 pivot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DE77E80-C8AD-4ADB-8DD3-02BD538E63BA}"/>
                </a:ext>
              </a:extLst>
            </p:cNvPr>
            <p:cNvSpPr/>
            <p:nvPr/>
          </p:nvSpPr>
          <p:spPr>
            <a:xfrm>
              <a:off x="2774731" y="2753710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= pivot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B700F4-4661-41F0-813F-DBADDFF21027}"/>
                </a:ext>
              </a:extLst>
            </p:cNvPr>
            <p:cNvSpPr/>
            <p:nvPr/>
          </p:nvSpPr>
          <p:spPr>
            <a:xfrm>
              <a:off x="4204138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In Progress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B6C847-83AC-4E70-A809-E733B9231A4E}"/>
                </a:ext>
              </a:extLst>
            </p:cNvPr>
            <p:cNvSpPr/>
            <p:nvPr/>
          </p:nvSpPr>
          <p:spPr>
            <a:xfrm>
              <a:off x="5633545" y="2753709"/>
              <a:ext cx="1429407" cy="35735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&gt; pivot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53C19E-4F37-4CB1-A4F3-440DCA65B912}"/>
                </a:ext>
              </a:extLst>
            </p:cNvPr>
            <p:cNvSpPr/>
            <p:nvPr/>
          </p:nvSpPr>
          <p:spPr>
            <a:xfrm>
              <a:off x="4204138" y="2753709"/>
              <a:ext cx="109538" cy="357352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43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10DFA-7198-427D-AC11-96B4A84E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Quick Sort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91023-1B71-4E10-9BB0-5ED88DE48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C00000"/>
                </a:solidFill>
              </a:rPr>
              <a:t>A widely-used efficient sorting algorithm.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Easy</a:t>
            </a:r>
            <a:r>
              <a:rPr lang="en-US" dirty="0"/>
              <a:t> to understand! </a:t>
            </a:r>
            <a:r>
              <a:rPr lang="en-US" sz="2400" dirty="0"/>
              <a:t>(divide-and-conquer…)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Moderately hard</a:t>
            </a:r>
            <a:r>
              <a:rPr lang="en-US" dirty="0"/>
              <a:t> to implement correctly. </a:t>
            </a:r>
            <a:r>
              <a:rPr lang="en-US" sz="2400" dirty="0"/>
              <a:t>(partition…)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Harder</a:t>
            </a:r>
            <a:r>
              <a:rPr lang="en-US" dirty="0"/>
              <a:t> to analyze. </a:t>
            </a:r>
            <a:r>
              <a:rPr lang="en-US" sz="2400" dirty="0"/>
              <a:t>(randomization…)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</a:rPr>
              <a:t>Challenging</a:t>
            </a:r>
            <a:r>
              <a:rPr lang="en-US" dirty="0"/>
              <a:t> to optimize. </a:t>
            </a:r>
            <a:r>
              <a:rPr lang="en-US" sz="2400" dirty="0"/>
              <a:t>(theory and practice…)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78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Ch.7</a:t>
            </a:r>
            <a:r>
              <a:rPr lang="en-US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Appendix</a:t>
            </a:r>
            <a:r>
              <a:rPr lang="zh-CN" altLang="en-US" sz="2400" dirty="0"/>
              <a:t> </a:t>
            </a:r>
            <a:r>
              <a:rPr lang="en-US" altLang="zh-CN" sz="2400" dirty="0"/>
              <a:t>C (C.2-C.4) on probability theory</a:t>
            </a:r>
            <a:endParaRPr lang="en-GB" sz="2400" dirty="0"/>
          </a:p>
          <a:p>
            <a:r>
              <a:rPr lang="en-GB" sz="2400" baseline="30000" dirty="0"/>
              <a:t>*</a:t>
            </a:r>
            <a:r>
              <a:rPr lang="en-GB" sz="2400" dirty="0"/>
              <a:t>On </a:t>
            </a:r>
            <a:r>
              <a:rPr lang="en-GB" sz="2400" b="1" dirty="0" err="1"/>
              <a:t>ShellSort</a:t>
            </a:r>
            <a:r>
              <a:rPr lang="en-GB" sz="2400" dirty="0"/>
              <a:t>:</a:t>
            </a:r>
          </a:p>
          <a:p>
            <a:r>
              <a:rPr lang="en-GB" sz="2000" dirty="0"/>
              <a:t>[Weiss] Ch.7 (7.4)</a:t>
            </a:r>
          </a:p>
          <a:p>
            <a:r>
              <a:rPr lang="en-GB" sz="2000" dirty="0"/>
              <a:t>[Deng] Ch.12 (12.3)</a:t>
            </a:r>
          </a:p>
          <a:p>
            <a:r>
              <a:rPr lang="en-GB" sz="2000" dirty="0"/>
              <a:t>[TAOCP] Ch.5 (5.2.1 in vol.3)</a:t>
            </a:r>
            <a:endParaRPr lang="en-US" sz="20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7C4D926E-565A-445E-857E-611D7D3E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345" y="4317256"/>
            <a:ext cx="1546841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EC9EBFDC-A92F-4178-BF5A-D9E680C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6" y="4317256"/>
            <a:ext cx="1654883" cy="21731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EB002-5102-4C28-9DA0-8CF9B2724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709" y="4317256"/>
            <a:ext cx="1682641" cy="21756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Characteristics of sorting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In-place: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in-place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/>
                  <a:t> extra space is needed beyond input.</a:t>
                </a:r>
              </a:p>
              <a:p>
                <a:r>
                  <a:rPr lang="en-US" b="1" dirty="0"/>
                  <a:t>Stability:</a:t>
                </a:r>
                <a:r>
                  <a:rPr lang="en-US" sz="2400" dirty="0"/>
                  <a:t> a sorting algorithm is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stable</a:t>
                </a:r>
                <a:r>
                  <a:rPr lang="en-US" sz="2400" dirty="0"/>
                  <a:t> if numbers with the same value (i.e., items that are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”) appear in the output array in the same order as they do in the input array.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BCABB491-E6EC-4F4B-8612-8E018E3283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30"/>
          <a:stretch/>
        </p:blipFill>
        <p:spPr bwMode="auto">
          <a:xfrm>
            <a:off x="4572000" y="4134741"/>
            <a:ext cx="2713640" cy="21830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93912FE-5373-4665-BEA9-31A8B0993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11"/>
          <a:stretch/>
        </p:blipFill>
        <p:spPr bwMode="auto">
          <a:xfrm>
            <a:off x="867103" y="4083150"/>
            <a:ext cx="2713640" cy="22287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8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BCAC-8B02-4536-A8EF-FC4B01F5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till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Insertion Sort:</a:t>
                </a:r>
                <a:r>
                  <a:rPr lang="en-US" sz="2600" dirty="0"/>
                  <a:t> gradually increase size of sorted part.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and stable.</a:t>
                </a:r>
              </a:p>
              <a:p>
                <a:r>
                  <a:rPr lang="en-US" sz="2600" b="1" dirty="0"/>
                  <a:t>Merge Sort:</a:t>
                </a:r>
                <a:r>
                  <a:rPr lang="en-US" sz="2600" dirty="0"/>
                  <a:t> textbook example of divide-and-conquer.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Not in-place (for typical implementation), but stable.</a:t>
                </a:r>
              </a:p>
              <a:p>
                <a:r>
                  <a:rPr lang="en-US" sz="2600" b="1" dirty="0"/>
                  <a:t>Heap Sort:</a:t>
                </a:r>
                <a:r>
                  <a:rPr lang="en-US" sz="2600" dirty="0"/>
                  <a:t> leverage the heap data structure.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/>
                  <a:t> time,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200" dirty="0"/>
                  <a:t> space.</a:t>
                </a:r>
              </a:p>
              <a:p>
                <a:pPr lvl="1"/>
                <a:r>
                  <a:rPr lang="en-US" sz="2200" dirty="0"/>
                  <a:t>In-place, but not stable. (Information about relative ordering of identically valued items was lost during heap creation.)</a:t>
                </a:r>
              </a:p>
              <a:p>
                <a:pPr lvl="1"/>
                <a:r>
                  <a:rPr lang="en-US" sz="2200" dirty="0"/>
                  <a:t>Counterexample for stability: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90FF9D-B31C-4738-85A9-8BE7AA16E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21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Sort 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72093-74FA-4E41-B99D-CF2A00D09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Basic idea:</a:t>
            </a:r>
            <a:r>
              <a:rPr lang="en-US" sz="2400" dirty="0"/>
              <a:t> pick out minimum element from input, then recursively sort remaining elements, and finally concatenate the minimum element with sorted remaining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3516523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2895525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3991710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3516523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4579008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4606801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4496207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4843331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b="1" dirty="0" err="1"/>
              <a:t>SelectionSort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Why it is correct? (What is the loop invariant?)</a:t>
                </a:r>
              </a:p>
              <a:p>
                <a:pPr lvl="1"/>
                <a:r>
                  <a:rPr lang="en-US" sz="2000" dirty="0"/>
                  <a:t>After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iteration, the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items are sorted, and they are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smallest elements in the original array.</a:t>
                </a:r>
              </a:p>
              <a:p>
                <a:r>
                  <a:rPr lang="en-US" sz="2400" dirty="0"/>
                  <a:t>Time complexity for sorting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items?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400" dirty="0"/>
                  <a:t>Space complexity?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extra space, thus in-place.</a:t>
                </a:r>
              </a:p>
              <a:p>
                <a:r>
                  <a:rPr lang="en-US" sz="2400" dirty="0"/>
                  <a:t>Stability?</a:t>
                </a:r>
              </a:p>
              <a:p>
                <a:pPr lvl="1"/>
                <a:r>
                  <a:rPr lang="en-US" sz="2000" dirty="0"/>
                  <a:t>Not stable! Swap operation can</a:t>
                </a:r>
                <a:br>
                  <a:rPr lang="en-US" sz="2000" dirty="0"/>
                </a:br>
                <a:r>
                  <a:rPr lang="en-US" sz="2000" dirty="0"/>
                  <a:t>mess up relative order.</a:t>
                </a:r>
              </a:p>
              <a:p>
                <a:pPr lvl="1"/>
                <a:r>
                  <a:rPr lang="en-US" sz="2000" dirty="0"/>
                  <a:t>Example: &lt;2a, 2b, 1&gt;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3845747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398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move on…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628650" y="2311687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min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GetMinElement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A,min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min,SelectSortionRec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209B9-C169-4CBC-90DB-8C3D9452D535}"/>
              </a:ext>
            </a:extLst>
          </p:cNvPr>
          <p:cNvSpPr/>
          <p:nvPr/>
        </p:nvSpPr>
        <p:spPr>
          <a:xfrm>
            <a:off x="4871543" y="1690689"/>
            <a:ext cx="3643807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A.length-1)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(j=i+1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(A[j]&lt;A[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=j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i,minIdx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820BA4-D933-4460-BD8F-305C72394750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989665" y="2786874"/>
            <a:ext cx="1164672" cy="73619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28F765-3D0C-4527-835A-C7E4CF0DA65B}"/>
              </a:ext>
            </a:extLst>
          </p:cNvPr>
          <p:cNvSpPr/>
          <p:nvPr/>
        </p:nvSpPr>
        <p:spPr>
          <a:xfrm>
            <a:off x="5154337" y="2311687"/>
            <a:ext cx="3243429" cy="950374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7F4BFA9-B877-4E3A-96DA-2720F4B9E7F7}"/>
              </a:ext>
            </a:extLst>
          </p:cNvPr>
          <p:cNvSpPr/>
          <p:nvPr/>
        </p:nvSpPr>
        <p:spPr>
          <a:xfrm>
            <a:off x="947077" y="3374172"/>
            <a:ext cx="3042588" cy="297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3F3581-EF64-4940-900C-FD75246ECC07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435365" y="3401965"/>
            <a:ext cx="718972" cy="385426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5EA7AB-A826-40B9-A311-871E2AD27BA3}"/>
              </a:ext>
            </a:extLst>
          </p:cNvPr>
          <p:cNvSpPr/>
          <p:nvPr/>
        </p:nvSpPr>
        <p:spPr>
          <a:xfrm>
            <a:off x="5154337" y="3291371"/>
            <a:ext cx="3243429" cy="221187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1476B5E-3554-4322-BD3C-7A8589973365}"/>
              </a:ext>
            </a:extLst>
          </p:cNvPr>
          <p:cNvSpPr/>
          <p:nvPr/>
        </p:nvSpPr>
        <p:spPr>
          <a:xfrm>
            <a:off x="947076" y="3638495"/>
            <a:ext cx="3488289" cy="297792"/>
          </a:xfrm>
          <a:prstGeom prst="roundRect">
            <a:avLst/>
          </a:pr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ABAA4F-0DB2-46ED-B725-BB4B84622FD9}"/>
              </a:ext>
            </a:extLst>
          </p:cNvPr>
          <p:cNvSpPr/>
          <p:nvPr/>
        </p:nvSpPr>
        <p:spPr>
          <a:xfrm>
            <a:off x="628650" y="4480515"/>
            <a:ext cx="6570936" cy="1904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SelectionSortRec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(|A|==1)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GetMaxElement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A’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RemoveElement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A,max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Concatenate(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SelectSortionRec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(A’),max)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/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is organized as a heap?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7E54CB-5708-4E6C-BD3B-0A4F17B7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178" y="4587833"/>
                <a:ext cx="3655428" cy="442674"/>
              </a:xfrm>
              <a:prstGeom prst="roundRect">
                <a:avLst/>
              </a:prstGeom>
              <a:blipFill>
                <a:blip r:embed="rId2"/>
                <a:stretch>
                  <a:fillRect l="-1169" t="-2778" r="-668" b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EDF6FD7-447D-4AD9-877F-1493BBFF4A3D}"/>
              </a:ext>
            </a:extLst>
          </p:cNvPr>
          <p:cNvSpPr txBox="1"/>
          <p:nvPr/>
        </p:nvSpPr>
        <p:spPr>
          <a:xfrm>
            <a:off x="4521178" y="5162668"/>
            <a:ext cx="3876588" cy="7831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framework leads to the faster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HeapSort</a:t>
            </a:r>
            <a:r>
              <a:rPr lang="en-US" sz="2000" dirty="0">
                <a:solidFill>
                  <a:srgbClr val="FF0000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34113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EE30F-E779-44F0-BE7E-14763692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Bubble Sort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Basic idea:</a:t>
                </a:r>
                <a:r>
                  <a:rPr lang="en-US" sz="2400" dirty="0"/>
                  <a:t> repeatedly step through the array, compare adjacent pairs and swaps them if they are in the wrong order. Thus, larger elements "bubble" to the “top”.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Correctness: what is the loop invariant?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Stability: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172093-74FA-4E41-B99D-CF2A00D09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005" t="-19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9DE301B-EF3D-445F-917D-98F39F126DFC}"/>
              </a:ext>
            </a:extLst>
          </p:cNvPr>
          <p:cNvSpPr/>
          <p:nvPr/>
        </p:nvSpPr>
        <p:spPr>
          <a:xfrm>
            <a:off x="1509963" y="2815932"/>
            <a:ext cx="3817226" cy="140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BubbleSort</a:t>
            </a:r>
            <a:r>
              <a:rPr lang="en-GB" b="1" u="sng" dirty="0">
                <a:solidFill>
                  <a:schemeClr val="tx1"/>
                </a:solidFill>
              </a:rPr>
              <a:t>(A):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(j=1 to i-1)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(A[j]&gt;A[j+1])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Swap(A[j],A[j+1])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5692AE-097F-4500-8C58-1486EAFC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02" y="3735179"/>
            <a:ext cx="2306848" cy="2306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4260</Words>
  <Application>Microsoft Office PowerPoint</Application>
  <PresentationFormat>全屏显示(4:3)</PresentationFormat>
  <Paragraphs>528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Cambria Math</vt:lpstr>
      <vt:lpstr>Calibri Light</vt:lpstr>
      <vt:lpstr>Courier New</vt:lpstr>
      <vt:lpstr>Arial</vt:lpstr>
      <vt:lpstr>Calibri</vt:lpstr>
      <vt:lpstr>Office 主题​​</vt:lpstr>
      <vt:lpstr>Sorting</vt:lpstr>
      <vt:lpstr>The Sorting Problem</vt:lpstr>
      <vt:lpstr>Sorting algorithms till now</vt:lpstr>
      <vt:lpstr>Characteristics of sorting algorithms</vt:lpstr>
      <vt:lpstr>Sorting algorithms till now</vt:lpstr>
      <vt:lpstr>The Selection Sort Algorithm</vt:lpstr>
      <vt:lpstr>Analysis of SelectionSort</vt:lpstr>
      <vt:lpstr>Before we move on…</vt:lpstr>
      <vt:lpstr>The Bubble Sort Algorithm</vt:lpstr>
      <vt:lpstr>Improving BubbleSort</vt:lpstr>
      <vt:lpstr>Improving BubbleSort</vt:lpstr>
      <vt:lpstr>*Shell’s method for sorting</vt:lpstr>
      <vt:lpstr>General framework of ShellSort</vt:lpstr>
      <vt:lpstr>Motivation of ShellSort</vt:lpstr>
      <vt:lpstr>Ideal versus Reality</vt:lpstr>
      <vt:lpstr>ShellSort can be slow!</vt:lpstr>
      <vt:lpstr>Choice of distances matters, a lot!</vt:lpstr>
      <vt:lpstr>Divide-and-Conquer: A unified view for many sorting algs.</vt:lpstr>
      <vt:lpstr>The QuickSort Algorithm</vt:lpstr>
      <vt:lpstr>Choosing the pivot</vt:lpstr>
      <vt:lpstr>The Partition Procedure</vt:lpstr>
      <vt:lpstr>In-place Partition</vt:lpstr>
      <vt:lpstr>PowerPoint 演示文稿</vt:lpstr>
      <vt:lpstr>PowerPoint 演示文稿</vt:lpstr>
      <vt:lpstr>The QuickSort Algorithm</vt:lpstr>
      <vt:lpstr>PowerPoint 演示文稿</vt:lpstr>
      <vt:lpstr>Performance of QuickSort</vt:lpstr>
      <vt:lpstr>Performance of QuickSort</vt:lpstr>
      <vt:lpstr>Performance of QuickSort</vt:lpstr>
      <vt:lpstr>Randomized QuickSort</vt:lpstr>
      <vt:lpstr>Performance of RndQuickSort</vt:lpstr>
      <vt:lpstr>PowerPoint 演示文稿</vt:lpstr>
      <vt:lpstr>A bit more on Quick Sort</vt:lpstr>
      <vt:lpstr>Summary on Quick 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Chaodong ZHENG</cp:lastModifiedBy>
  <cp:revision>156</cp:revision>
  <dcterms:created xsi:type="dcterms:W3CDTF">2019-07-10T14:12:37Z</dcterms:created>
  <dcterms:modified xsi:type="dcterms:W3CDTF">2024-09-19T01:18:41Z</dcterms:modified>
</cp:coreProperties>
</file>