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5" r:id="rId14"/>
    <p:sldId id="302" r:id="rId15"/>
    <p:sldId id="303" r:id="rId16"/>
    <p:sldId id="304" r:id="rId17"/>
    <p:sldId id="306" r:id="rId18"/>
    <p:sldId id="290" r:id="rId19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6" autoAdjust="0"/>
    <p:restoredTop sz="79838" autoAdjust="0"/>
  </p:normalViewPr>
  <p:slideViewPr>
    <p:cSldViewPr snapToGrid="0">
      <p:cViewPr varScale="1">
        <p:scale>
          <a:sx n="101" d="100"/>
          <a:sy n="101" d="100"/>
        </p:scale>
        <p:origin x="20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59B81-EBE2-4895-8A46-2F18F20085C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74F8C-A173-4BA3-A14D-81686FE5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2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8049E-AE8B-4530-BEDF-3F9974D6A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D7F3B8-DF85-4FF8-82C5-901A6A4D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0FC91-BECE-48EF-BE57-194D33EE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E467E-D64E-402B-A485-ABEEBD0B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6BB9D-C613-4FBA-9BCE-E94B6D4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0597D-ABC4-4851-AAF5-D70EB627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5884C-D0E9-4A38-9C76-B206C7AE9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0F94E-2D2B-4FB5-AE47-0239AE70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AF9B1-0761-434C-B1CF-873F6A18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6322E-581F-4F2A-9F79-18371E86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BC8348-A0ED-4553-A5A0-6B4903D0B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D9D11-7347-4977-97DD-7F497634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FE076-2FC5-47AC-AA6D-AA02280F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33825-F38A-463F-ABC7-AF491E93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06AF9-C84F-4550-9437-F3C81BE0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6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B4791-68A0-4551-BB20-C75862F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8FC4D-BB4F-42B6-8F6A-5E0D9D4C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38BFD-C415-45D3-A050-A7FDB4E4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772AC-1208-487B-ACA1-4BF82F7C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DEDB0-90B0-424B-8536-C0966DAD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3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16EE3-FBD4-499A-A4A4-105E6847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A818A-862A-484F-AE5D-1E532663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7F243-231B-4909-90A4-5E54C853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0E4BF-5727-4A2B-8D5C-D50F8EE6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E688D-3700-48A6-8F14-853080D0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3A73C-D2FA-4B76-8704-A35F40EE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3D584-08B8-47CD-901C-7C32D1244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0070A-1550-4355-87B1-F049D0B8D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F4835-8C56-4A74-981D-A8FCBAF2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D80890-E7AE-4F23-BC8C-6F2EF273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ABC99-CBC2-442A-894C-647513F9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2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7F25B-02C5-4CD5-8463-A5EBD52C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FA146-0FB1-4CD5-8B02-7928A605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A299D-78D8-452E-A508-E9FF43386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75DF4-EB64-41E0-ADB1-A66AE0D78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F41332-73EA-40EC-99D9-ACE7DD7EE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0C1827-DC0A-4623-9878-1C361CB7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82FE4A-8D95-42FE-8359-F857DF8C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C84226-9673-48D4-B347-1AC420E8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AA6B1-EF7C-41DC-B40F-64091515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B93674-5685-4381-A11F-CD54371E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9A7F57-6547-4AAE-A5CE-9EED5E3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91250A-CFDA-4F36-83D6-303F5300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3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72624B-19A4-468A-A675-88ED97A2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979E27-D99C-4201-BB0D-AC86CEFC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651CFD-FF9B-4AEF-A043-42DD856F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1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8AD28-8F99-409F-A0EA-EA2C2DFB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6EFE6-E95D-40F0-BF02-A4EC00EC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3D255-A208-47AA-837F-BF5C7AA4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CBCDE-44C8-422B-9571-16D3906B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42925-0812-4B4F-BF44-834C06D2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11AC5-D88E-4DF1-9C38-545D7D52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3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D690B-BC22-4B97-BFB1-55FD603F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232332-720D-441E-830F-7537ADEF5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377430-B692-4F84-84E6-3DA6DEA3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FCDC4-279B-43D9-8FDB-A85FFA88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8F245-04A7-4EAB-BDA3-C1649DA4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1E373-CF38-41DC-ABDE-C13F1E66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5FF29A-A26B-4EC7-85C2-17018942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15900-3A6B-4DCA-BA17-48B4B4FC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56200-56A7-4FD3-BAA9-29076728F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961F-81B2-4CFB-84FD-AF7ECE47B1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94640-CB7E-4670-A178-11A5D8E3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F1CB6-DEF0-42E7-9994-F59DDD725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Trees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Fall 2024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3E67F6F-AD94-40DC-8E6B-4A3DEE9D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75DF58-F570-4ED1-8386-8D935393B9AC}"/>
              </a:ext>
            </a:extLst>
          </p:cNvPr>
          <p:cNvSpPr/>
          <p:nvPr/>
        </p:nvSpPr>
        <p:spPr>
          <a:xfrm>
            <a:off x="628650" y="1690689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712B15C-8AB1-4129-B1AE-C7D3BF8EBE0E}"/>
                  </a:ext>
                </a:extLst>
              </p:cNvPr>
              <p:cNvSpPr/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712B15C-8AB1-4129-B1AE-C7D3BF8EB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blipFill>
                <a:blip r:embed="rId2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D30624D-7293-4342-A1EC-09D8CA883740}"/>
              </a:ext>
            </a:extLst>
          </p:cNvPr>
          <p:cNvCxnSpPr>
            <a:cxnSpLocks/>
            <a:stCxn id="27" idx="7"/>
            <a:endCxn id="13" idx="3"/>
          </p:cNvCxnSpPr>
          <p:nvPr/>
        </p:nvCxnSpPr>
        <p:spPr>
          <a:xfrm flipV="1">
            <a:off x="5922568" y="2035335"/>
            <a:ext cx="571736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36D2FDE-21D2-43D3-B128-9280B532233A}"/>
                  </a:ext>
                </a:extLst>
              </p:cNvPr>
              <p:cNvSpPr/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36D2FDE-21D2-43D3-B128-9280B5322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blipFill>
                <a:blip r:embed="rId3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C0B6952-87DC-4170-9EEF-488521212D2D}"/>
                  </a:ext>
                </a:extLst>
              </p:cNvPr>
              <p:cNvSpPr/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C0B6952-87DC-4170-9EEF-488521212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blipFill>
                <a:blip r:embed="rId4"/>
                <a:stretch>
                  <a:fillRect l="-4348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F94D47F-3C95-4361-95B6-652FE822EDB5}"/>
                  </a:ext>
                </a:extLst>
              </p:cNvPr>
              <p:cNvSpPr/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F94D47F-3C95-4361-95B6-652FE822E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blipFill>
                <a:blip r:embed="rId5"/>
                <a:stretch>
                  <a:fillRect l="-4348" r="-434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CB706B0-E160-4295-9001-1C2811C349F0}"/>
                  </a:ext>
                </a:extLst>
              </p:cNvPr>
              <p:cNvSpPr/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CB706B0-E160-4295-9001-1C2811C34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blipFill>
                <a:blip r:embed="rId6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FEA190A-5F87-453D-8626-72EFABEC5D4F}"/>
                  </a:ext>
                </a:extLst>
              </p:cNvPr>
              <p:cNvSpPr/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FEA190A-5F87-453D-8626-72EFABEC5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blipFill>
                <a:blip r:embed="rId7"/>
                <a:stretch>
                  <a:fillRect l="-2899" r="-72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8675D7E-C311-48CF-813F-4A1B847324C2}"/>
                  </a:ext>
                </a:extLst>
              </p:cNvPr>
              <p:cNvSpPr/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8675D7E-C311-48CF-813F-4A1B84732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blipFill>
                <a:blip r:embed="rId8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91A514-112F-4BBE-BE84-84D051792353}"/>
                  </a:ext>
                </a:extLst>
              </p:cNvPr>
              <p:cNvSpPr/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91A514-112F-4BBE-BE84-84D051792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blipFill>
                <a:blip r:embed="rId9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FA37590-A104-46CE-B7B9-7057534CF42C}"/>
                  </a:ext>
                </a:extLst>
              </p:cNvPr>
              <p:cNvSpPr/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FA37590-A104-46CE-B7B9-7057534CF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blipFill>
                <a:blip r:embed="rId10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7C791E5-396D-4AB8-B656-B92615269809}"/>
                  </a:ext>
                </a:extLst>
              </p:cNvPr>
              <p:cNvSpPr/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7C791E5-396D-4AB8-B656-B9261526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blipFill>
                <a:blip r:embed="rId11"/>
                <a:stretch>
                  <a:fillRect l="-2857" r="-428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422B70-3F7B-4FB8-B444-591035239255}"/>
              </a:ext>
            </a:extLst>
          </p:cNvPr>
          <p:cNvCxnSpPr>
            <a:cxnSpLocks/>
            <a:stCxn id="28" idx="1"/>
            <a:endCxn id="13" idx="5"/>
          </p:cNvCxnSpPr>
          <p:nvPr/>
        </p:nvCxnSpPr>
        <p:spPr>
          <a:xfrm flipH="1" flipV="1">
            <a:off x="6779818" y="2035335"/>
            <a:ext cx="568272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BAFA2DE-4398-4888-9FDE-CB111280531D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flipV="1">
            <a:off x="5337933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E242184-F839-4BCA-AEAC-CFB9D58FCB1F}"/>
              </a:ext>
            </a:extLst>
          </p:cNvPr>
          <p:cNvCxnSpPr>
            <a:cxnSpLocks/>
            <a:stCxn id="27" idx="5"/>
            <a:endCxn id="30" idx="0"/>
          </p:cNvCxnSpPr>
          <p:nvPr/>
        </p:nvCxnSpPr>
        <p:spPr>
          <a:xfrm>
            <a:off x="5922568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B3E2A35-C4A8-4147-AB9A-74BB25809299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>
          <a:xfrm>
            <a:off x="7633604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AB9BF74-7277-4CDA-90EE-1ECF3DC0B8C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flipV="1">
            <a:off x="7048969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C1C75E7-F4B0-43D1-9C7C-FF270B189A0C}"/>
              </a:ext>
            </a:extLst>
          </p:cNvPr>
          <p:cNvCxnSpPr>
            <a:cxnSpLocks/>
            <a:stCxn id="35" idx="0"/>
            <a:endCxn id="30" idx="5"/>
          </p:cNvCxnSpPr>
          <p:nvPr/>
        </p:nvCxnSpPr>
        <p:spPr>
          <a:xfrm flipH="1" flipV="1">
            <a:off x="6326346" y="3436664"/>
            <a:ext cx="261021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D8A2421-003D-4B74-A964-6464FDF8B6D6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8037382" y="3436664"/>
            <a:ext cx="276079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62488E3-D90F-483B-B4D8-A97764154A0B}"/>
              </a:ext>
            </a:extLst>
          </p:cNvPr>
          <p:cNvCxnSpPr>
            <a:cxnSpLocks/>
            <a:stCxn id="33" idx="0"/>
            <a:endCxn id="32" idx="3"/>
          </p:cNvCxnSpPr>
          <p:nvPr/>
        </p:nvCxnSpPr>
        <p:spPr>
          <a:xfrm flipV="1">
            <a:off x="7467805" y="3436664"/>
            <a:ext cx="284063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0F7DD58-E30F-427F-9CBF-E398EA5F5B6A}"/>
              </a:ext>
            </a:extLst>
          </p:cNvPr>
          <p:cNvSpPr txBox="1"/>
          <p:nvPr/>
        </p:nvSpPr>
        <p:spPr>
          <a:xfrm>
            <a:off x="628650" y="49364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41</a:t>
            </a:r>
            <a:endParaRPr lang="en-US" sz="20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F90D48F-32BB-4F59-AD12-ED219DDB5B0F}"/>
              </a:ext>
            </a:extLst>
          </p:cNvPr>
          <p:cNvSpPr txBox="1"/>
          <p:nvPr/>
        </p:nvSpPr>
        <p:spPr>
          <a:xfrm>
            <a:off x="12382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  <a:endParaRPr lang="en-US" sz="20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E80048C-8734-4B9A-AAF1-0DB7880475DD}"/>
              </a:ext>
            </a:extLst>
          </p:cNvPr>
          <p:cNvSpPr txBox="1"/>
          <p:nvPr/>
        </p:nvSpPr>
        <p:spPr>
          <a:xfrm>
            <a:off x="18478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sz="20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686FC08-E57A-4C07-A0AA-E41C26B0AB5E}"/>
              </a:ext>
            </a:extLst>
          </p:cNvPr>
          <p:cNvSpPr txBox="1"/>
          <p:nvPr/>
        </p:nvSpPr>
        <p:spPr>
          <a:xfrm>
            <a:off x="24574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en-US" sz="20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24D39C8-C675-4769-A061-E2979CE88AA4}"/>
              </a:ext>
            </a:extLst>
          </p:cNvPr>
          <p:cNvSpPr txBox="1"/>
          <p:nvPr/>
        </p:nvSpPr>
        <p:spPr>
          <a:xfrm>
            <a:off x="30670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</a:t>
            </a:r>
            <a:endParaRPr lang="en-US" sz="20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268CD1E-323C-409C-A258-188F5719C021}"/>
              </a:ext>
            </a:extLst>
          </p:cNvPr>
          <p:cNvSpPr txBox="1"/>
          <p:nvPr/>
        </p:nvSpPr>
        <p:spPr>
          <a:xfrm>
            <a:off x="36766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65</a:t>
            </a:r>
            <a:endParaRPr lang="en-US" sz="20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2F1DB51-D1F9-485A-A118-549E05090878}"/>
              </a:ext>
            </a:extLst>
          </p:cNvPr>
          <p:cNvSpPr txBox="1"/>
          <p:nvPr/>
        </p:nvSpPr>
        <p:spPr>
          <a:xfrm>
            <a:off x="42862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</a:t>
            </a:r>
            <a:endParaRPr lang="en-US" sz="2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50573B6-BE0C-4A8C-A4AE-B5E9B83C857C}"/>
              </a:ext>
            </a:extLst>
          </p:cNvPr>
          <p:cNvSpPr txBox="1"/>
          <p:nvPr/>
        </p:nvSpPr>
        <p:spPr>
          <a:xfrm>
            <a:off x="48958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91</a:t>
            </a:r>
            <a:endParaRPr lang="en-US" sz="20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57B284E-E5B8-471F-BE2D-0B8E1650B6DC}"/>
              </a:ext>
            </a:extLst>
          </p:cNvPr>
          <p:cNvSpPr txBox="1"/>
          <p:nvPr/>
        </p:nvSpPr>
        <p:spPr>
          <a:xfrm>
            <a:off x="550207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72</a:t>
            </a:r>
            <a:endParaRPr lang="en-US" sz="20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CE2E0F1-FA12-4490-B252-07620A820947}"/>
              </a:ext>
            </a:extLst>
          </p:cNvPr>
          <p:cNvSpPr txBox="1"/>
          <p:nvPr/>
        </p:nvSpPr>
        <p:spPr>
          <a:xfrm>
            <a:off x="610366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349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3E67F6F-AD94-40DC-8E6B-4A3DEE9D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Postorder Traversal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712B15C-8AB1-4129-B1AE-C7D3BF8EBE0E}"/>
                  </a:ext>
                </a:extLst>
              </p:cNvPr>
              <p:cNvSpPr/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712B15C-8AB1-4129-B1AE-C7D3BF8EB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blipFill>
                <a:blip r:embed="rId2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D30624D-7293-4342-A1EC-09D8CA883740}"/>
              </a:ext>
            </a:extLst>
          </p:cNvPr>
          <p:cNvCxnSpPr>
            <a:cxnSpLocks/>
            <a:stCxn id="27" idx="7"/>
            <a:endCxn id="13" idx="3"/>
          </p:cNvCxnSpPr>
          <p:nvPr/>
        </p:nvCxnSpPr>
        <p:spPr>
          <a:xfrm flipV="1">
            <a:off x="5922568" y="2035335"/>
            <a:ext cx="571736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36D2FDE-21D2-43D3-B128-9280B532233A}"/>
                  </a:ext>
                </a:extLst>
              </p:cNvPr>
              <p:cNvSpPr/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36D2FDE-21D2-43D3-B128-9280B5322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blipFill>
                <a:blip r:embed="rId3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C0B6952-87DC-4170-9EEF-488521212D2D}"/>
                  </a:ext>
                </a:extLst>
              </p:cNvPr>
              <p:cNvSpPr/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C0B6952-87DC-4170-9EEF-488521212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blipFill>
                <a:blip r:embed="rId4"/>
                <a:stretch>
                  <a:fillRect l="-4348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F94D47F-3C95-4361-95B6-652FE822EDB5}"/>
                  </a:ext>
                </a:extLst>
              </p:cNvPr>
              <p:cNvSpPr/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F94D47F-3C95-4361-95B6-652FE822E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blipFill>
                <a:blip r:embed="rId5"/>
                <a:stretch>
                  <a:fillRect l="-4348" r="-434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CB706B0-E160-4295-9001-1C2811C349F0}"/>
                  </a:ext>
                </a:extLst>
              </p:cNvPr>
              <p:cNvSpPr/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CB706B0-E160-4295-9001-1C2811C34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blipFill>
                <a:blip r:embed="rId6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FEA190A-5F87-453D-8626-72EFABEC5D4F}"/>
                  </a:ext>
                </a:extLst>
              </p:cNvPr>
              <p:cNvSpPr/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FEA190A-5F87-453D-8626-72EFABEC5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blipFill>
                <a:blip r:embed="rId7"/>
                <a:stretch>
                  <a:fillRect l="-2899" r="-72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8675D7E-C311-48CF-813F-4A1B847324C2}"/>
                  </a:ext>
                </a:extLst>
              </p:cNvPr>
              <p:cNvSpPr/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8675D7E-C311-48CF-813F-4A1B84732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blipFill>
                <a:blip r:embed="rId8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91A514-112F-4BBE-BE84-84D051792353}"/>
                  </a:ext>
                </a:extLst>
              </p:cNvPr>
              <p:cNvSpPr/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91A514-112F-4BBE-BE84-84D051792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blipFill>
                <a:blip r:embed="rId9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FA37590-A104-46CE-B7B9-7057534CF42C}"/>
                  </a:ext>
                </a:extLst>
              </p:cNvPr>
              <p:cNvSpPr/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FA37590-A104-46CE-B7B9-7057534CF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blipFill>
                <a:blip r:embed="rId10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7C791E5-396D-4AB8-B656-B92615269809}"/>
                  </a:ext>
                </a:extLst>
              </p:cNvPr>
              <p:cNvSpPr/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7C791E5-396D-4AB8-B656-B9261526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blipFill>
                <a:blip r:embed="rId11"/>
                <a:stretch>
                  <a:fillRect l="-2857" r="-428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422B70-3F7B-4FB8-B444-591035239255}"/>
              </a:ext>
            </a:extLst>
          </p:cNvPr>
          <p:cNvCxnSpPr>
            <a:cxnSpLocks/>
            <a:stCxn id="28" idx="1"/>
            <a:endCxn id="13" idx="5"/>
          </p:cNvCxnSpPr>
          <p:nvPr/>
        </p:nvCxnSpPr>
        <p:spPr>
          <a:xfrm flipH="1" flipV="1">
            <a:off x="6779818" y="2035335"/>
            <a:ext cx="568272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BAFA2DE-4398-4888-9FDE-CB111280531D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flipV="1">
            <a:off x="5337933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E242184-F839-4BCA-AEAC-CFB9D58FCB1F}"/>
              </a:ext>
            </a:extLst>
          </p:cNvPr>
          <p:cNvCxnSpPr>
            <a:cxnSpLocks/>
            <a:stCxn id="27" idx="5"/>
            <a:endCxn id="30" idx="0"/>
          </p:cNvCxnSpPr>
          <p:nvPr/>
        </p:nvCxnSpPr>
        <p:spPr>
          <a:xfrm>
            <a:off x="5922568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B3E2A35-C4A8-4147-AB9A-74BB25809299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>
          <a:xfrm>
            <a:off x="7633604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AB9BF74-7277-4CDA-90EE-1ECF3DC0B8C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flipV="1">
            <a:off x="7048969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C1C75E7-F4B0-43D1-9C7C-FF270B189A0C}"/>
              </a:ext>
            </a:extLst>
          </p:cNvPr>
          <p:cNvCxnSpPr>
            <a:cxnSpLocks/>
            <a:stCxn id="35" idx="0"/>
            <a:endCxn id="30" idx="5"/>
          </p:cNvCxnSpPr>
          <p:nvPr/>
        </p:nvCxnSpPr>
        <p:spPr>
          <a:xfrm flipH="1" flipV="1">
            <a:off x="6326346" y="3436664"/>
            <a:ext cx="261021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D8A2421-003D-4B74-A964-6464FDF8B6D6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8037382" y="3436664"/>
            <a:ext cx="276079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62488E3-D90F-483B-B4D8-A97764154A0B}"/>
              </a:ext>
            </a:extLst>
          </p:cNvPr>
          <p:cNvCxnSpPr>
            <a:cxnSpLocks/>
            <a:stCxn id="33" idx="0"/>
            <a:endCxn id="32" idx="3"/>
          </p:cNvCxnSpPr>
          <p:nvPr/>
        </p:nvCxnSpPr>
        <p:spPr>
          <a:xfrm flipV="1">
            <a:off x="7467805" y="3436664"/>
            <a:ext cx="284063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0F7DD58-E30F-427F-9CBF-E398EA5F5B6A}"/>
              </a:ext>
            </a:extLst>
          </p:cNvPr>
          <p:cNvSpPr txBox="1"/>
          <p:nvPr/>
        </p:nvSpPr>
        <p:spPr>
          <a:xfrm>
            <a:off x="628650" y="49364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sz="20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F90D48F-32BB-4F59-AD12-ED219DDB5B0F}"/>
              </a:ext>
            </a:extLst>
          </p:cNvPr>
          <p:cNvSpPr txBox="1"/>
          <p:nvPr/>
        </p:nvSpPr>
        <p:spPr>
          <a:xfrm>
            <a:off x="12382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</a:t>
            </a:r>
            <a:endParaRPr lang="en-US" sz="20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E80048C-8734-4B9A-AAF1-0DB7880475DD}"/>
              </a:ext>
            </a:extLst>
          </p:cNvPr>
          <p:cNvSpPr txBox="1"/>
          <p:nvPr/>
        </p:nvSpPr>
        <p:spPr>
          <a:xfrm>
            <a:off x="18478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en-US" sz="20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686FC08-E57A-4C07-A0AA-E41C26B0AB5E}"/>
              </a:ext>
            </a:extLst>
          </p:cNvPr>
          <p:cNvSpPr txBox="1"/>
          <p:nvPr/>
        </p:nvSpPr>
        <p:spPr>
          <a:xfrm>
            <a:off x="24574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  <a:endParaRPr lang="en-US" sz="20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24D39C8-C675-4769-A061-E2979CE88AA4}"/>
              </a:ext>
            </a:extLst>
          </p:cNvPr>
          <p:cNvSpPr txBox="1"/>
          <p:nvPr/>
        </p:nvSpPr>
        <p:spPr>
          <a:xfrm>
            <a:off x="30670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</a:t>
            </a:r>
            <a:endParaRPr lang="en-US" sz="20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268CD1E-323C-409C-A258-188F5719C021}"/>
              </a:ext>
            </a:extLst>
          </p:cNvPr>
          <p:cNvSpPr txBox="1"/>
          <p:nvPr/>
        </p:nvSpPr>
        <p:spPr>
          <a:xfrm>
            <a:off x="36766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72</a:t>
            </a:r>
            <a:endParaRPr lang="en-US" sz="20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2F1DB51-D1F9-485A-A118-549E05090878}"/>
              </a:ext>
            </a:extLst>
          </p:cNvPr>
          <p:cNvSpPr txBox="1"/>
          <p:nvPr/>
        </p:nvSpPr>
        <p:spPr>
          <a:xfrm>
            <a:off x="42862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  <a:endParaRPr lang="en-US" sz="2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50573B6-BE0C-4A8C-A4AE-B5E9B83C857C}"/>
              </a:ext>
            </a:extLst>
          </p:cNvPr>
          <p:cNvSpPr txBox="1"/>
          <p:nvPr/>
        </p:nvSpPr>
        <p:spPr>
          <a:xfrm>
            <a:off x="48958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91</a:t>
            </a:r>
            <a:endParaRPr lang="en-US" sz="20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57B284E-E5B8-471F-BE2D-0B8E1650B6DC}"/>
              </a:ext>
            </a:extLst>
          </p:cNvPr>
          <p:cNvSpPr txBox="1"/>
          <p:nvPr/>
        </p:nvSpPr>
        <p:spPr>
          <a:xfrm>
            <a:off x="550207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65</a:t>
            </a:r>
            <a:endParaRPr lang="en-US" sz="20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CE2E0F1-FA12-4490-B252-07620A820947}"/>
              </a:ext>
            </a:extLst>
          </p:cNvPr>
          <p:cNvSpPr txBox="1"/>
          <p:nvPr/>
        </p:nvSpPr>
        <p:spPr>
          <a:xfrm>
            <a:off x="610366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41</a:t>
            </a:r>
            <a:endParaRPr lang="en-US" sz="20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CB310AD-FC9D-48A2-B5F3-CBC1E2B55421}"/>
              </a:ext>
            </a:extLst>
          </p:cNvPr>
          <p:cNvSpPr/>
          <p:nvPr/>
        </p:nvSpPr>
        <p:spPr>
          <a:xfrm>
            <a:off x="634307" y="1690688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PostorderTrav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</p:txBody>
      </p:sp>
    </p:spTree>
    <p:extLst>
      <p:ext uri="{BB962C8B-B14F-4D97-AF65-F5344CB8AC3E}">
        <p14:creationId xmlns:p14="http://schemas.microsoft.com/office/powerpoint/2010/main" val="270555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3E67F6F-AD94-40DC-8E6B-4A3DEE9D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Inorder Traversal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712B15C-8AB1-4129-B1AE-C7D3BF8EBE0E}"/>
                  </a:ext>
                </a:extLst>
              </p:cNvPr>
              <p:cNvSpPr/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712B15C-8AB1-4129-B1AE-C7D3BF8EB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blipFill>
                <a:blip r:embed="rId2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D30624D-7293-4342-A1EC-09D8CA883740}"/>
              </a:ext>
            </a:extLst>
          </p:cNvPr>
          <p:cNvCxnSpPr>
            <a:cxnSpLocks/>
            <a:stCxn id="27" idx="7"/>
            <a:endCxn id="13" idx="3"/>
          </p:cNvCxnSpPr>
          <p:nvPr/>
        </p:nvCxnSpPr>
        <p:spPr>
          <a:xfrm flipV="1">
            <a:off x="5922568" y="2035335"/>
            <a:ext cx="571736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36D2FDE-21D2-43D3-B128-9280B532233A}"/>
                  </a:ext>
                </a:extLst>
              </p:cNvPr>
              <p:cNvSpPr/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36D2FDE-21D2-43D3-B128-9280B5322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blipFill>
                <a:blip r:embed="rId3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C0B6952-87DC-4170-9EEF-488521212D2D}"/>
                  </a:ext>
                </a:extLst>
              </p:cNvPr>
              <p:cNvSpPr/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C0B6952-87DC-4170-9EEF-488521212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blipFill>
                <a:blip r:embed="rId4"/>
                <a:stretch>
                  <a:fillRect l="-4348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F94D47F-3C95-4361-95B6-652FE822EDB5}"/>
                  </a:ext>
                </a:extLst>
              </p:cNvPr>
              <p:cNvSpPr/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F94D47F-3C95-4361-95B6-652FE822E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blipFill>
                <a:blip r:embed="rId5"/>
                <a:stretch>
                  <a:fillRect l="-4348" r="-434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CB706B0-E160-4295-9001-1C2811C349F0}"/>
                  </a:ext>
                </a:extLst>
              </p:cNvPr>
              <p:cNvSpPr/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CB706B0-E160-4295-9001-1C2811C34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blipFill>
                <a:blip r:embed="rId6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FEA190A-5F87-453D-8626-72EFABEC5D4F}"/>
                  </a:ext>
                </a:extLst>
              </p:cNvPr>
              <p:cNvSpPr/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FEA190A-5F87-453D-8626-72EFABEC5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blipFill>
                <a:blip r:embed="rId7"/>
                <a:stretch>
                  <a:fillRect l="-2899" r="-72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8675D7E-C311-48CF-813F-4A1B847324C2}"/>
                  </a:ext>
                </a:extLst>
              </p:cNvPr>
              <p:cNvSpPr/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8675D7E-C311-48CF-813F-4A1B84732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blipFill>
                <a:blip r:embed="rId8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91A514-112F-4BBE-BE84-84D051792353}"/>
                  </a:ext>
                </a:extLst>
              </p:cNvPr>
              <p:cNvSpPr/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91A514-112F-4BBE-BE84-84D051792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blipFill>
                <a:blip r:embed="rId9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FA37590-A104-46CE-B7B9-7057534CF42C}"/>
                  </a:ext>
                </a:extLst>
              </p:cNvPr>
              <p:cNvSpPr/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FA37590-A104-46CE-B7B9-7057534CF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blipFill>
                <a:blip r:embed="rId10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7C791E5-396D-4AB8-B656-B92615269809}"/>
                  </a:ext>
                </a:extLst>
              </p:cNvPr>
              <p:cNvSpPr/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7C791E5-396D-4AB8-B656-B9261526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blipFill>
                <a:blip r:embed="rId11"/>
                <a:stretch>
                  <a:fillRect l="-2857" r="-428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422B70-3F7B-4FB8-B444-591035239255}"/>
              </a:ext>
            </a:extLst>
          </p:cNvPr>
          <p:cNvCxnSpPr>
            <a:cxnSpLocks/>
            <a:stCxn id="28" idx="1"/>
            <a:endCxn id="13" idx="5"/>
          </p:cNvCxnSpPr>
          <p:nvPr/>
        </p:nvCxnSpPr>
        <p:spPr>
          <a:xfrm flipH="1" flipV="1">
            <a:off x="6779818" y="2035335"/>
            <a:ext cx="568272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BAFA2DE-4398-4888-9FDE-CB111280531D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flipV="1">
            <a:off x="5337933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E242184-F839-4BCA-AEAC-CFB9D58FCB1F}"/>
              </a:ext>
            </a:extLst>
          </p:cNvPr>
          <p:cNvCxnSpPr>
            <a:cxnSpLocks/>
            <a:stCxn id="27" idx="5"/>
            <a:endCxn id="30" idx="0"/>
          </p:cNvCxnSpPr>
          <p:nvPr/>
        </p:nvCxnSpPr>
        <p:spPr>
          <a:xfrm>
            <a:off x="5922568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B3E2A35-C4A8-4147-AB9A-74BB25809299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>
          <a:xfrm>
            <a:off x="7633604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AB9BF74-7277-4CDA-90EE-1ECF3DC0B8C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flipV="1">
            <a:off x="7048969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C1C75E7-F4B0-43D1-9C7C-FF270B189A0C}"/>
              </a:ext>
            </a:extLst>
          </p:cNvPr>
          <p:cNvCxnSpPr>
            <a:cxnSpLocks/>
            <a:stCxn id="35" idx="0"/>
            <a:endCxn id="30" idx="5"/>
          </p:cNvCxnSpPr>
          <p:nvPr/>
        </p:nvCxnSpPr>
        <p:spPr>
          <a:xfrm flipH="1" flipV="1">
            <a:off x="6326346" y="3436664"/>
            <a:ext cx="261021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D8A2421-003D-4B74-A964-6464FDF8B6D6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8037382" y="3436664"/>
            <a:ext cx="276079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62488E3-D90F-483B-B4D8-A97764154A0B}"/>
              </a:ext>
            </a:extLst>
          </p:cNvPr>
          <p:cNvCxnSpPr>
            <a:cxnSpLocks/>
            <a:stCxn id="33" idx="0"/>
            <a:endCxn id="32" idx="3"/>
          </p:cNvCxnSpPr>
          <p:nvPr/>
        </p:nvCxnSpPr>
        <p:spPr>
          <a:xfrm flipV="1">
            <a:off x="7467805" y="3436664"/>
            <a:ext cx="284063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0F7DD58-E30F-427F-9CBF-E398EA5F5B6A}"/>
              </a:ext>
            </a:extLst>
          </p:cNvPr>
          <p:cNvSpPr txBox="1"/>
          <p:nvPr/>
        </p:nvSpPr>
        <p:spPr>
          <a:xfrm>
            <a:off x="628650" y="49364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sz="20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F90D48F-32BB-4F59-AD12-ED219DDB5B0F}"/>
              </a:ext>
            </a:extLst>
          </p:cNvPr>
          <p:cNvSpPr txBox="1"/>
          <p:nvPr/>
        </p:nvSpPr>
        <p:spPr>
          <a:xfrm>
            <a:off x="12382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  <a:endParaRPr lang="en-US" sz="20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E80048C-8734-4B9A-AAF1-0DB7880475DD}"/>
              </a:ext>
            </a:extLst>
          </p:cNvPr>
          <p:cNvSpPr txBox="1"/>
          <p:nvPr/>
        </p:nvSpPr>
        <p:spPr>
          <a:xfrm>
            <a:off x="18478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en-US" sz="20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686FC08-E57A-4C07-A0AA-E41C26B0AB5E}"/>
              </a:ext>
            </a:extLst>
          </p:cNvPr>
          <p:cNvSpPr txBox="1"/>
          <p:nvPr/>
        </p:nvSpPr>
        <p:spPr>
          <a:xfrm>
            <a:off x="24574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</a:t>
            </a:r>
            <a:endParaRPr lang="en-US" sz="20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24D39C8-C675-4769-A061-E2979CE88AA4}"/>
              </a:ext>
            </a:extLst>
          </p:cNvPr>
          <p:cNvSpPr txBox="1"/>
          <p:nvPr/>
        </p:nvSpPr>
        <p:spPr>
          <a:xfrm>
            <a:off x="30670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41</a:t>
            </a:r>
            <a:endParaRPr lang="en-US" sz="20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268CD1E-323C-409C-A258-188F5719C021}"/>
              </a:ext>
            </a:extLst>
          </p:cNvPr>
          <p:cNvSpPr txBox="1"/>
          <p:nvPr/>
        </p:nvSpPr>
        <p:spPr>
          <a:xfrm>
            <a:off x="36766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</a:t>
            </a:r>
            <a:endParaRPr lang="en-US" sz="20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2F1DB51-D1F9-485A-A118-549E05090878}"/>
              </a:ext>
            </a:extLst>
          </p:cNvPr>
          <p:cNvSpPr txBox="1"/>
          <p:nvPr/>
        </p:nvSpPr>
        <p:spPr>
          <a:xfrm>
            <a:off x="42862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65</a:t>
            </a:r>
            <a:endParaRPr lang="en-US" sz="2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50573B6-BE0C-4A8C-A4AE-B5E9B83C857C}"/>
              </a:ext>
            </a:extLst>
          </p:cNvPr>
          <p:cNvSpPr txBox="1"/>
          <p:nvPr/>
        </p:nvSpPr>
        <p:spPr>
          <a:xfrm>
            <a:off x="48958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72</a:t>
            </a:r>
            <a:endParaRPr lang="en-US" sz="20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57B284E-E5B8-471F-BE2D-0B8E1650B6DC}"/>
              </a:ext>
            </a:extLst>
          </p:cNvPr>
          <p:cNvSpPr txBox="1"/>
          <p:nvPr/>
        </p:nvSpPr>
        <p:spPr>
          <a:xfrm>
            <a:off x="550207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91</a:t>
            </a:r>
            <a:endParaRPr lang="en-US" sz="20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CE2E0F1-FA12-4490-B252-07620A820947}"/>
              </a:ext>
            </a:extLst>
          </p:cNvPr>
          <p:cNvSpPr txBox="1"/>
          <p:nvPr/>
        </p:nvSpPr>
        <p:spPr>
          <a:xfrm>
            <a:off x="610366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  <a:endParaRPr lang="en-US" sz="20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CB310AD-FC9D-48A2-B5F3-CBC1E2B55421}"/>
              </a:ext>
            </a:extLst>
          </p:cNvPr>
          <p:cNvSpPr/>
          <p:nvPr/>
        </p:nvSpPr>
        <p:spPr>
          <a:xfrm>
            <a:off x="634307" y="1690688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r.left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792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909110C-4483-459E-B31C-85DF9030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recursive traversal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227E6-923D-4782-A58A-A6CF2DAE4CE6}"/>
              </a:ext>
            </a:extLst>
          </p:cNvPr>
          <p:cNvSpPr/>
          <p:nvPr/>
        </p:nvSpPr>
        <p:spPr>
          <a:xfrm>
            <a:off x="628650" y="1690689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9F6A84-B181-4087-BA9D-FEC8D6F01704}"/>
              </a:ext>
            </a:extLst>
          </p:cNvPr>
          <p:cNvSpPr/>
          <p:nvPr/>
        </p:nvSpPr>
        <p:spPr>
          <a:xfrm>
            <a:off x="628650" y="3322061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PostorderTrav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6B787B-5E5A-4CAB-8ABF-74EDB3C6E114}"/>
              </a:ext>
            </a:extLst>
          </p:cNvPr>
          <p:cNvSpPr/>
          <p:nvPr/>
        </p:nvSpPr>
        <p:spPr>
          <a:xfrm>
            <a:off x="628650" y="4953433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r.left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08B0D8A-995C-4877-AF53-0837CEEA4DC1}"/>
                  </a:ext>
                </a:extLst>
              </p:cNvPr>
              <p:cNvSpPr txBox="1"/>
              <p:nvPr/>
            </p:nvSpPr>
            <p:spPr>
              <a:xfrm>
                <a:off x="4433586" y="1690689"/>
                <a:ext cx="3776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Time complexity for a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tree?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08B0D8A-995C-4877-AF53-0837CEEA4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6" y="1690689"/>
                <a:ext cx="3776162" cy="400110"/>
              </a:xfrm>
              <a:prstGeom prst="rect">
                <a:avLst/>
              </a:prstGeom>
              <a:blipFill>
                <a:blip r:embed="rId2"/>
                <a:stretch>
                  <a:fillRect l="-1613" t="-7576" r="-96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682BBD-6235-4193-A2C3-EC0B73CBCCB4}"/>
                  </a:ext>
                </a:extLst>
              </p:cNvPr>
              <p:cNvSpPr txBox="1"/>
              <p:nvPr/>
            </p:nvSpPr>
            <p:spPr>
              <a:xfrm>
                <a:off x="4433585" y="2090799"/>
                <a:ext cx="45545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as processing each node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682BBD-6235-4193-A2C3-EC0B73CBC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5" y="2090799"/>
                <a:ext cx="4554517" cy="400110"/>
              </a:xfrm>
              <a:prstGeom prst="rect">
                <a:avLst/>
              </a:prstGeom>
              <a:blipFill>
                <a:blip r:embed="rId3"/>
                <a:stretch>
                  <a:fillRect t="-9091" r="-53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9476C7-00F1-4F76-829A-4E22CE4172D7}"/>
                  </a:ext>
                </a:extLst>
              </p:cNvPr>
              <p:cNvSpPr txBox="1"/>
              <p:nvPr/>
            </p:nvSpPr>
            <p:spPr>
              <a:xfrm>
                <a:off x="4433586" y="2816197"/>
                <a:ext cx="38723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Space complexity for a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tree?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9476C7-00F1-4F76-829A-4E22CE417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6" y="2816197"/>
                <a:ext cx="3872342" cy="400110"/>
              </a:xfrm>
              <a:prstGeom prst="rect">
                <a:avLst/>
              </a:prstGeom>
              <a:blipFill>
                <a:blip r:embed="rId4"/>
                <a:stretch>
                  <a:fillRect l="-1572" t="-9091" r="-78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A393E14-AB67-4575-9A76-0E2CA2166A03}"/>
                  </a:ext>
                </a:extLst>
              </p:cNvPr>
              <p:cNvSpPr txBox="1"/>
              <p:nvPr/>
            </p:nvSpPr>
            <p:spPr>
              <a:xfrm>
                <a:off x="4433585" y="3216307"/>
                <a:ext cx="47125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as worst-case call stack depth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A393E14-AB67-4575-9A76-0E2CA2166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5" y="3216307"/>
                <a:ext cx="4712509" cy="400110"/>
              </a:xfrm>
              <a:prstGeom prst="rect">
                <a:avLst/>
              </a:prstGeom>
              <a:blipFill>
                <a:blip r:embed="rId5"/>
                <a:stretch>
                  <a:fillRect t="-9231" r="-647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47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44372A1-FC22-4B4F-92A5-2A77F624BCDE}"/>
              </a:ext>
            </a:extLst>
          </p:cNvPr>
          <p:cNvSpPr/>
          <p:nvPr/>
        </p:nvSpPr>
        <p:spPr>
          <a:xfrm>
            <a:off x="546087" y="3976689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4BF6AFD-5FAE-4E09-971E-FAB45784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Sample application of preorder traversal</a:t>
            </a:r>
            <a:br>
              <a:rPr lang="en-US" dirty="0"/>
            </a:br>
            <a:r>
              <a:rPr lang="en-US" dirty="0"/>
              <a:t>Directory Listing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59DF71-1EB9-43E7-833A-6CA2941C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5450032" cy="2031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519173-6BDB-4461-AE2F-B779C3D28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71" y="581892"/>
            <a:ext cx="2271542" cy="5910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9A0429A-7C6A-4BEE-AEE7-DCA4CB41A166}"/>
              </a:ext>
            </a:extLst>
          </p:cNvPr>
          <p:cNvSpPr/>
          <p:nvPr/>
        </p:nvSpPr>
        <p:spPr>
          <a:xfrm>
            <a:off x="908641" y="4326369"/>
            <a:ext cx="4588150" cy="1681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ListDir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obj</a:t>
            </a:r>
            <a:r>
              <a:rPr lang="en-GB" b="1" u="sng" dirty="0">
                <a:solidFill>
                  <a:schemeClr val="tx1"/>
                </a:solidFill>
              </a:rPr>
              <a:t>, depth):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obj,depth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IsDirectory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directory)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ListDir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(obj,depth+1)</a:t>
            </a:r>
          </a:p>
        </p:txBody>
      </p:sp>
    </p:spTree>
    <p:extLst>
      <p:ext uri="{BB962C8B-B14F-4D97-AF65-F5344CB8AC3E}">
        <p14:creationId xmlns:p14="http://schemas.microsoft.com/office/powerpoint/2010/main" val="153799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EEEB3-AF5F-4D50-A82E-A3780380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tree traversal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14B1B9-591D-4800-BE1A-B58E844E9BBA}"/>
              </a:ext>
            </a:extLst>
          </p:cNvPr>
          <p:cNvSpPr txBox="1"/>
          <p:nvPr/>
        </p:nvSpPr>
        <p:spPr>
          <a:xfrm>
            <a:off x="628649" y="1690689"/>
            <a:ext cx="7048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Basic idea: simulate the recursive process with the help of a stack.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ADC555-936D-469F-A71D-8DD22960DA1C}"/>
              </a:ext>
            </a:extLst>
          </p:cNvPr>
          <p:cNvSpPr/>
          <p:nvPr/>
        </p:nvSpPr>
        <p:spPr>
          <a:xfrm>
            <a:off x="628650" y="2159723"/>
            <a:ext cx="3267941" cy="1269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PreorderTrav</a:t>
            </a:r>
            <a:r>
              <a:rPr lang="en-GB" sz="1600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8D3E83-946A-4420-9ED3-1377BEBD3570}"/>
              </a:ext>
            </a:extLst>
          </p:cNvPr>
          <p:cNvSpPr/>
          <p:nvPr/>
        </p:nvSpPr>
        <p:spPr>
          <a:xfrm>
            <a:off x="4114798" y="2159723"/>
            <a:ext cx="4400552" cy="2851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PreorderTravIter</a:t>
            </a:r>
            <a:r>
              <a:rPr lang="en-GB" sz="1600" b="1" u="sng" dirty="0">
                <a:solidFill>
                  <a:schemeClr val="tx1"/>
                </a:solidFill>
              </a:rPr>
              <a:t>(root):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s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f.visit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Visit(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(each child u of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f.node,true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93987A-4DDD-4204-BF63-14CFABDBFEF3}"/>
              </a:ext>
            </a:extLst>
          </p:cNvPr>
          <p:cNvSpPr/>
          <p:nvPr/>
        </p:nvSpPr>
        <p:spPr>
          <a:xfrm>
            <a:off x="628649" y="3662592"/>
            <a:ext cx="3267941" cy="1814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Frame {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*node;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visit;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Frame(Node*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n,bool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v) {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= n;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visit = v;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EE944B1-6B8D-4974-A83B-682BCA393BD9}"/>
              </a:ext>
            </a:extLst>
          </p:cNvPr>
          <p:cNvGrpSpPr/>
          <p:nvPr/>
        </p:nvGrpSpPr>
        <p:grpSpPr>
          <a:xfrm>
            <a:off x="628649" y="4123049"/>
            <a:ext cx="4223079" cy="1890133"/>
            <a:chOff x="628649" y="4287717"/>
            <a:chExt cx="4223079" cy="189013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CA07D0F-0DA0-4829-8C18-11EA27782043}"/>
                </a:ext>
              </a:extLst>
            </p:cNvPr>
            <p:cNvSpPr/>
            <p:nvPr/>
          </p:nvSpPr>
          <p:spPr>
            <a:xfrm>
              <a:off x="1550409" y="4287717"/>
              <a:ext cx="773691" cy="265814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9236F0D-0D13-4B62-A10E-535C11512C70}"/>
                </a:ext>
              </a:extLst>
            </p:cNvPr>
            <p:cNvSpPr txBox="1"/>
            <p:nvPr/>
          </p:nvSpPr>
          <p:spPr>
            <a:xfrm>
              <a:off x="628649" y="5808518"/>
              <a:ext cx="422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Visit 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 or the subtree rooted at 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. 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6DAE131-89D6-4E1D-8FC8-79FE485A8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6348" y="4553532"/>
              <a:ext cx="0" cy="1254986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D0EAB8A-5CD2-42FD-AF13-B20077BF9165}"/>
              </a:ext>
            </a:extLst>
          </p:cNvPr>
          <p:cNvSpPr txBox="1"/>
          <p:nvPr/>
        </p:nvSpPr>
        <p:spPr>
          <a:xfrm>
            <a:off x="4929497" y="5191411"/>
            <a:ext cx="3585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What about postorder traversal?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BFCD18-5DCD-45B4-ACDD-30B456F1C139}"/>
              </a:ext>
            </a:extLst>
          </p:cNvPr>
          <p:cNvGrpSpPr/>
          <p:nvPr/>
        </p:nvGrpSpPr>
        <p:grpSpPr>
          <a:xfrm>
            <a:off x="4880303" y="4255955"/>
            <a:ext cx="3492172" cy="677787"/>
            <a:chOff x="4880303" y="4255955"/>
            <a:chExt cx="3492172" cy="677787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F1A7C97-A12E-4A1F-94A0-72C313F6E5F3}"/>
                </a:ext>
              </a:extLst>
            </p:cNvPr>
            <p:cNvSpPr/>
            <p:nvPr/>
          </p:nvSpPr>
          <p:spPr>
            <a:xfrm>
              <a:off x="4880303" y="4255955"/>
              <a:ext cx="3492172" cy="458919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68F7692-5FE6-4408-B24C-3603D4643523}"/>
                </a:ext>
              </a:extLst>
            </p:cNvPr>
            <p:cNvSpPr/>
            <p:nvPr/>
          </p:nvSpPr>
          <p:spPr>
            <a:xfrm>
              <a:off x="4880303" y="4739076"/>
              <a:ext cx="3273097" cy="194666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8AC0B625-BFCC-4B85-8967-E96E051BC066}"/>
                </a:ext>
              </a:extLst>
            </p:cNvPr>
            <p:cNvCxnSpPr>
              <a:stCxn id="14" idx="1"/>
              <a:endCxn id="15" idx="1"/>
            </p:cNvCxnSpPr>
            <p:nvPr/>
          </p:nvCxnSpPr>
          <p:spPr>
            <a:xfrm rot="10800000" flipV="1">
              <a:off x="4880303" y="4485415"/>
              <a:ext cx="12700" cy="350994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EE9AACF2-2691-45B4-A06A-DABB4A10E877}"/>
              </a:ext>
            </a:extLst>
          </p:cNvPr>
          <p:cNvSpPr txBox="1"/>
          <p:nvPr/>
        </p:nvSpPr>
        <p:spPr>
          <a:xfrm>
            <a:off x="5187003" y="5643850"/>
            <a:ext cx="332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What about inorder traversal?</a:t>
            </a:r>
          </a:p>
        </p:txBody>
      </p:sp>
    </p:spTree>
    <p:extLst>
      <p:ext uri="{BB962C8B-B14F-4D97-AF65-F5344CB8AC3E}">
        <p14:creationId xmlns:p14="http://schemas.microsoft.com/office/powerpoint/2010/main" val="7078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EEEB3-AF5F-4D50-A82E-A3780380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inorder tree traversal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8D3E83-946A-4420-9ED3-1377BEBD3570}"/>
              </a:ext>
            </a:extLst>
          </p:cNvPr>
          <p:cNvSpPr/>
          <p:nvPr/>
        </p:nvSpPr>
        <p:spPr>
          <a:xfrm>
            <a:off x="628650" y="1689885"/>
            <a:ext cx="5283777" cy="2851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InorderTravIter</a:t>
            </a:r>
            <a:r>
              <a:rPr lang="en-GB" sz="1600" b="1" u="sng" dirty="0">
                <a:solidFill>
                  <a:schemeClr val="tx1"/>
                </a:solidFill>
              </a:rPr>
              <a:t>(root):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s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f.visit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Visit(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f.node,true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93987A-4DDD-4204-BF63-14CFABDBFEF3}"/>
              </a:ext>
            </a:extLst>
          </p:cNvPr>
          <p:cNvSpPr/>
          <p:nvPr/>
        </p:nvSpPr>
        <p:spPr>
          <a:xfrm>
            <a:off x="5247409" y="1864688"/>
            <a:ext cx="3267941" cy="1814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Frame {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*node;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visit;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Frame(Node*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n,bool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v) {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= n;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visit = v;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10E520-FEF1-4896-B245-46817631B9C3}"/>
              </a:ext>
            </a:extLst>
          </p:cNvPr>
          <p:cNvSpPr txBox="1"/>
          <p:nvPr/>
        </p:nvSpPr>
        <p:spPr>
          <a:xfrm>
            <a:off x="628651" y="4607621"/>
            <a:ext cx="322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time complexity?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14B4D13-236D-4EBA-87A6-63A71A526853}"/>
              </a:ext>
            </a:extLst>
          </p:cNvPr>
          <p:cNvSpPr txBox="1"/>
          <p:nvPr/>
        </p:nvSpPr>
        <p:spPr>
          <a:xfrm>
            <a:off x="628650" y="5007731"/>
            <a:ext cx="334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space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252B0E1-5660-4D0A-9341-6BFAF043ABEB}"/>
                  </a:ext>
                </a:extLst>
              </p:cNvPr>
              <p:cNvSpPr txBox="1"/>
              <p:nvPr/>
            </p:nvSpPr>
            <p:spPr>
              <a:xfrm>
                <a:off x="628650" y="5407841"/>
                <a:ext cx="34488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When do we 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space?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252B0E1-5660-4D0A-9341-6BFAF043A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407841"/>
                <a:ext cx="3448893" cy="400110"/>
              </a:xfrm>
              <a:prstGeom prst="rect">
                <a:avLst/>
              </a:prstGeom>
              <a:blipFill>
                <a:blip r:embed="rId3"/>
                <a:stretch>
                  <a:fillRect l="-1767" t="-7576" r="-88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AF81E20-2AA4-4874-AE72-E277EDFDF372}"/>
                  </a:ext>
                </a:extLst>
              </p:cNvPr>
              <p:cNvSpPr/>
              <p:nvPr/>
            </p:nvSpPr>
            <p:spPr>
              <a:xfrm>
                <a:off x="3858638" y="4607621"/>
                <a:ext cx="7741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AF81E20-2AA4-4874-AE72-E277EDFDF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38" y="4607621"/>
                <a:ext cx="774122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333DB01-4F82-409E-896C-D5091BABCACF}"/>
                  </a:ext>
                </a:extLst>
              </p:cNvPr>
              <p:cNvSpPr/>
              <p:nvPr/>
            </p:nvSpPr>
            <p:spPr>
              <a:xfrm>
                <a:off x="3975657" y="5007731"/>
                <a:ext cx="7852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333DB01-4F82-409E-896C-D5091BABC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7" y="5007731"/>
                <a:ext cx="785215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>
            <a:extLst>
              <a:ext uri="{FF2B5EF4-FFF2-40B4-BE49-F238E27FC236}">
                <a16:creationId xmlns:a16="http://schemas.microsoft.com/office/drawing/2014/main" id="{3B16B895-A073-4B22-AB05-A0805C23301F}"/>
              </a:ext>
            </a:extLst>
          </p:cNvPr>
          <p:cNvGrpSpPr/>
          <p:nvPr/>
        </p:nvGrpSpPr>
        <p:grpSpPr>
          <a:xfrm>
            <a:off x="6622791" y="3852697"/>
            <a:ext cx="1615112" cy="2533654"/>
            <a:chOff x="6224829" y="3788289"/>
            <a:chExt cx="1615112" cy="25336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1F28AC55-86BD-4D51-B7C8-BB95262382BB}"/>
                    </a:ext>
                  </a:extLst>
                </p:cNvPr>
                <p:cNvSpPr/>
                <p:nvPr/>
              </p:nvSpPr>
              <p:spPr>
                <a:xfrm>
                  <a:off x="7436163" y="3788289"/>
                  <a:ext cx="403778" cy="40377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1F28AC55-86BD-4D51-B7C8-BB95262382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163" y="3788289"/>
                  <a:ext cx="403778" cy="40377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F16AB29-ABB3-4CD4-9637-8FF3A92C7A17}"/>
                </a:ext>
              </a:extLst>
            </p:cNvPr>
            <p:cNvCxnSpPr>
              <a:cxnSpLocks/>
              <a:stCxn id="27" idx="0"/>
              <a:endCxn id="23" idx="3"/>
            </p:cNvCxnSpPr>
            <p:nvPr/>
          </p:nvCxnSpPr>
          <p:spPr>
            <a:xfrm flipV="1">
              <a:off x="7234274" y="4132935"/>
              <a:ext cx="261021" cy="346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83B16A9-9AF4-4BA2-AD5D-CA819E584D00}"/>
                </a:ext>
              </a:extLst>
            </p:cNvPr>
            <p:cNvSpPr/>
            <p:nvPr/>
          </p:nvSpPr>
          <p:spPr>
            <a:xfrm>
              <a:off x="7032385" y="4479519"/>
              <a:ext cx="403778" cy="4037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2000"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29FAA3E-F9DE-456B-84A4-97E2B6321E78}"/>
                </a:ext>
              </a:extLst>
            </p:cNvPr>
            <p:cNvSpPr/>
            <p:nvPr/>
          </p:nvSpPr>
          <p:spPr>
            <a:xfrm>
              <a:off x="6628607" y="5198842"/>
              <a:ext cx="403778" cy="4037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2000"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D500D39-E971-4E0C-A184-126D20E7D367}"/>
                </a:ext>
              </a:extLst>
            </p:cNvPr>
            <p:cNvCxnSpPr>
              <a:cxnSpLocks/>
              <a:stCxn id="31" idx="0"/>
              <a:endCxn id="27" idx="3"/>
            </p:cNvCxnSpPr>
            <p:nvPr/>
          </p:nvCxnSpPr>
          <p:spPr>
            <a:xfrm flipV="1">
              <a:off x="6830496" y="4824165"/>
              <a:ext cx="261021" cy="3746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15CEB8A-D6E0-45A2-8798-9CA740E2DCE5}"/>
                </a:ext>
              </a:extLst>
            </p:cNvPr>
            <p:cNvCxnSpPr>
              <a:cxnSpLocks/>
              <a:stCxn id="40" idx="0"/>
              <a:endCxn id="31" idx="3"/>
            </p:cNvCxnSpPr>
            <p:nvPr/>
          </p:nvCxnSpPr>
          <p:spPr>
            <a:xfrm flipV="1">
              <a:off x="6426718" y="5543488"/>
              <a:ext cx="261021" cy="37467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C536D04-4CF7-46EB-8416-F1509A8A352B}"/>
                </a:ext>
              </a:extLst>
            </p:cNvPr>
            <p:cNvSpPr/>
            <p:nvPr/>
          </p:nvSpPr>
          <p:spPr>
            <a:xfrm>
              <a:off x="6224829" y="5918165"/>
              <a:ext cx="403778" cy="4037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2000"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CA545894-F92D-40CE-BAD9-72D7C8A8D4FF}"/>
              </a:ext>
            </a:extLst>
          </p:cNvPr>
          <p:cNvSpPr txBox="1"/>
          <p:nvPr/>
        </p:nvSpPr>
        <p:spPr>
          <a:xfrm>
            <a:off x="628650" y="5795234"/>
            <a:ext cx="425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Can we have better space complexity?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561504B-9DC6-41F2-AF9A-28F32E050D36}"/>
              </a:ext>
            </a:extLst>
          </p:cNvPr>
          <p:cNvSpPr txBox="1"/>
          <p:nvPr/>
        </p:nvSpPr>
        <p:spPr>
          <a:xfrm>
            <a:off x="628650" y="6061300"/>
            <a:ext cx="5877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Yes! Knowing last visited node tells us what to do next.</a:t>
            </a:r>
          </a:p>
        </p:txBody>
      </p:sp>
    </p:spTree>
    <p:extLst>
      <p:ext uri="{BB962C8B-B14F-4D97-AF65-F5344CB8AC3E}">
        <p14:creationId xmlns:p14="http://schemas.microsoft.com/office/powerpoint/2010/main" val="421226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1" grpId="0"/>
      <p:bldP spid="11" grpId="0"/>
      <p:bldP spid="22" grpId="0"/>
      <p:bldP spid="44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E7CE37F-FFFD-4B4F-86A9-EB274B7C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Level-order traversal of trees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818054-655A-4E5E-8BE4-AFEB9A067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358" y="3261394"/>
            <a:ext cx="4123992" cy="2247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198E77-F746-4E1C-BD93-68C968A9D245}"/>
              </a:ext>
            </a:extLst>
          </p:cNvPr>
          <p:cNvSpPr txBox="1"/>
          <p:nvPr/>
        </p:nvSpPr>
        <p:spPr>
          <a:xfrm>
            <a:off x="628650" y="1690689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Recursive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2000" dirty="0"/>
              <a:t> is somewhat like a postorder traversal of the recursion tree.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4907E3-6C7A-4DDA-882C-8AE1EE926F1D}"/>
              </a:ext>
            </a:extLst>
          </p:cNvPr>
          <p:cNvSpPr txBox="1"/>
          <p:nvPr/>
        </p:nvSpPr>
        <p:spPr>
          <a:xfrm>
            <a:off x="628650" y="2398575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Iterative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2000" dirty="0"/>
              <a:t> is somewhat like a level-order traversal of the recursion tree, but bottom-up…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D5194A-5427-47C4-AD71-33826C56A6B6}"/>
              </a:ext>
            </a:extLst>
          </p:cNvPr>
          <p:cNvSpPr/>
          <p:nvPr/>
        </p:nvSpPr>
        <p:spPr>
          <a:xfrm>
            <a:off x="628650" y="3189588"/>
            <a:ext cx="3642014" cy="2391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LevelorderTrav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 q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(node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Visit(node)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A55532-8AD5-4472-9D26-8EA2139484C3}"/>
              </a:ext>
            </a:extLst>
          </p:cNvPr>
          <p:cNvSpPr txBox="1"/>
          <p:nvPr/>
        </p:nvSpPr>
        <p:spPr>
          <a:xfrm>
            <a:off x="628651" y="5663792"/>
            <a:ext cx="322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time complexity?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EEFF59-AEE4-43CA-A4EA-88D382564623}"/>
              </a:ext>
            </a:extLst>
          </p:cNvPr>
          <p:cNvSpPr txBox="1"/>
          <p:nvPr/>
        </p:nvSpPr>
        <p:spPr>
          <a:xfrm>
            <a:off x="628650" y="6063902"/>
            <a:ext cx="334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space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E875A72-693E-456B-87E9-24013D40D7DE}"/>
                  </a:ext>
                </a:extLst>
              </p:cNvPr>
              <p:cNvSpPr/>
              <p:nvPr/>
            </p:nvSpPr>
            <p:spPr>
              <a:xfrm>
                <a:off x="3858638" y="5663792"/>
                <a:ext cx="7741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E875A72-693E-456B-87E9-24013D40D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38" y="5663792"/>
                <a:ext cx="774122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205ED6A-4A5E-4BF9-ACA9-1056ECFD7D9C}"/>
                  </a:ext>
                </a:extLst>
              </p:cNvPr>
              <p:cNvSpPr/>
              <p:nvPr/>
            </p:nvSpPr>
            <p:spPr>
              <a:xfrm>
                <a:off x="3975657" y="6063902"/>
                <a:ext cx="2620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the worst-case.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205ED6A-4A5E-4BF9-ACA9-1056ECFD7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7" y="6063902"/>
                <a:ext cx="2620269" cy="400110"/>
              </a:xfrm>
              <a:prstGeom prst="rect">
                <a:avLst/>
              </a:prstGeom>
              <a:blipFill>
                <a:blip r:embed="rId4"/>
                <a:stretch>
                  <a:fillRect t="-9231" r="-186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97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Ch.10 (10.4)</a:t>
            </a:r>
          </a:p>
          <a:p>
            <a:r>
              <a:rPr lang="en-GB" sz="2400" dirty="0"/>
              <a:t>[Weiss] Ch.4 (4.1-4.2)</a:t>
            </a:r>
          </a:p>
          <a:p>
            <a:r>
              <a:rPr lang="en-GB" sz="2400" dirty="0"/>
              <a:t>[Morin] Ch.6 (6.1)</a:t>
            </a:r>
            <a:endParaRPr lang="en-US" sz="2000" dirty="0"/>
          </a:p>
        </p:txBody>
      </p:sp>
      <p:pic>
        <p:nvPicPr>
          <p:cNvPr id="5" name="Picture 8" descr="https://images-na.ssl-images-amazon.com/images/I/41oGuEd4krL._SX378_BO1,204,203,200_.jpg">
            <a:extLst>
              <a:ext uri="{FF2B5EF4-FFF2-40B4-BE49-F238E27FC236}">
                <a16:creationId xmlns:a16="http://schemas.microsoft.com/office/drawing/2014/main" id="{8A1C49D6-482B-440D-AE38-5C4C05826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60" y="3944935"/>
            <a:ext cx="1802497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CD53E0-50B9-425D-8F5A-A22D0CAE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75" y="3944936"/>
            <a:ext cx="1577975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E079-ABAD-4AAA-BCEC-485845F8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17C45-73C6-4BF0-BBBE-A982B540A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tree is a connected, acyclic undirected graph.</a:t>
            </a:r>
          </a:p>
          <a:p>
            <a:r>
              <a:rPr lang="en-US" sz="2400" dirty="0"/>
              <a:t>In CS, we often study </a:t>
            </a:r>
            <a:r>
              <a:rPr lang="en-US" sz="2400" b="1" dirty="0">
                <a:solidFill>
                  <a:srgbClr val="C00000"/>
                </a:solidFill>
              </a:rPr>
              <a:t>rooted</a:t>
            </a:r>
            <a:r>
              <a:rPr lang="en-US" sz="2400" dirty="0"/>
              <a:t> trees.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FFF645C-1833-4881-859B-FC73859A34D9}"/>
              </a:ext>
            </a:extLst>
          </p:cNvPr>
          <p:cNvGrpSpPr/>
          <p:nvPr/>
        </p:nvGrpSpPr>
        <p:grpSpPr>
          <a:xfrm rot="10800000">
            <a:off x="628650" y="3429000"/>
            <a:ext cx="3358344" cy="1722569"/>
            <a:chOff x="1026621" y="3953942"/>
            <a:chExt cx="3358344" cy="172256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E8A05FA-4E3E-4E08-A350-52FB5B757A07}"/>
                </a:ext>
              </a:extLst>
            </p:cNvPr>
            <p:cNvSpPr/>
            <p:nvPr/>
          </p:nvSpPr>
          <p:spPr>
            <a:xfrm>
              <a:off x="1735282" y="3969327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234F3A7-DC56-45A0-8BFD-8FEC6D052573}"/>
                </a:ext>
              </a:extLst>
            </p:cNvPr>
            <p:cNvSpPr/>
            <p:nvPr/>
          </p:nvSpPr>
          <p:spPr>
            <a:xfrm>
              <a:off x="2276302" y="3962400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2244EB7-37B5-46DC-A2DE-604CEBEA146E}"/>
                </a:ext>
              </a:extLst>
            </p:cNvPr>
            <p:cNvSpPr/>
            <p:nvPr/>
          </p:nvSpPr>
          <p:spPr>
            <a:xfrm>
              <a:off x="2817322" y="3962400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757E863-FB18-4C69-BC76-60ED81E2DE21}"/>
                </a:ext>
              </a:extLst>
            </p:cNvPr>
            <p:cNvSpPr/>
            <p:nvPr/>
          </p:nvSpPr>
          <p:spPr>
            <a:xfrm>
              <a:off x="3528407" y="3953942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5076389-2DCA-4B0F-9235-5CDFD8B918F6}"/>
                </a:ext>
              </a:extLst>
            </p:cNvPr>
            <p:cNvSpPr/>
            <p:nvPr/>
          </p:nvSpPr>
          <p:spPr>
            <a:xfrm>
              <a:off x="4094019" y="3962400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F9FE0B6-CA75-47F5-87AC-6CB9C1475C67}"/>
                </a:ext>
              </a:extLst>
            </p:cNvPr>
            <p:cNvSpPr/>
            <p:nvPr/>
          </p:nvSpPr>
          <p:spPr>
            <a:xfrm>
              <a:off x="1026621" y="4593016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FB3705E-646F-4D7C-9988-83CF69C52A1D}"/>
                </a:ext>
              </a:extLst>
            </p:cNvPr>
            <p:cNvSpPr/>
            <p:nvPr/>
          </p:nvSpPr>
          <p:spPr>
            <a:xfrm>
              <a:off x="2276302" y="4594167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3AA3C6F-150C-4B75-A4AA-6858E352C001}"/>
                </a:ext>
              </a:extLst>
            </p:cNvPr>
            <p:cNvSpPr/>
            <p:nvPr/>
          </p:nvSpPr>
          <p:spPr>
            <a:xfrm>
              <a:off x="3780733" y="4594167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FAC498B-BBA4-4CA8-87DD-54CFDE45E169}"/>
                </a:ext>
              </a:extLst>
            </p:cNvPr>
            <p:cNvSpPr/>
            <p:nvPr/>
          </p:nvSpPr>
          <p:spPr>
            <a:xfrm>
              <a:off x="2526376" y="53855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F339A26-14EF-4807-9981-ECF651AD2BE4}"/>
                </a:ext>
              </a:extLst>
            </p:cNvPr>
            <p:cNvCxnSpPr>
              <a:stCxn id="4" idx="5"/>
              <a:endCxn id="10" idx="1"/>
            </p:cNvCxnSpPr>
            <p:nvPr/>
          </p:nvCxnSpPr>
          <p:spPr>
            <a:xfrm>
              <a:off x="1983620" y="4217665"/>
              <a:ext cx="335290" cy="419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3516759-131A-42AE-A9AE-640CDCABFDD5}"/>
                </a:ext>
              </a:extLst>
            </p:cNvPr>
            <p:cNvCxnSpPr>
              <a:cxnSpLocks/>
              <a:stCxn id="5" idx="4"/>
              <a:endCxn id="10" idx="0"/>
            </p:cNvCxnSpPr>
            <p:nvPr/>
          </p:nvCxnSpPr>
          <p:spPr>
            <a:xfrm>
              <a:off x="2421775" y="4253346"/>
              <a:ext cx="0" cy="340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87BAE49-770A-4A50-9415-02F20787B900}"/>
                </a:ext>
              </a:extLst>
            </p:cNvPr>
            <p:cNvCxnSpPr>
              <a:cxnSpLocks/>
              <a:stCxn id="6" idx="3"/>
              <a:endCxn id="10" idx="7"/>
            </p:cNvCxnSpPr>
            <p:nvPr/>
          </p:nvCxnSpPr>
          <p:spPr>
            <a:xfrm flipH="1">
              <a:off x="2524640" y="4210738"/>
              <a:ext cx="335290" cy="42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7D26AA6-5B25-4B0F-B1D3-0CF5D10BEFE0}"/>
                </a:ext>
              </a:extLst>
            </p:cNvPr>
            <p:cNvCxnSpPr>
              <a:cxnSpLocks/>
              <a:stCxn id="7" idx="4"/>
              <a:endCxn id="11" idx="1"/>
            </p:cNvCxnSpPr>
            <p:nvPr/>
          </p:nvCxnSpPr>
          <p:spPr>
            <a:xfrm>
              <a:off x="3673880" y="4244888"/>
              <a:ext cx="149461" cy="391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B3FF869-4AA0-497B-B13C-370F82725794}"/>
                </a:ext>
              </a:extLst>
            </p:cNvPr>
            <p:cNvCxnSpPr>
              <a:cxnSpLocks/>
              <a:stCxn id="8" idx="4"/>
              <a:endCxn id="11" idx="7"/>
            </p:cNvCxnSpPr>
            <p:nvPr/>
          </p:nvCxnSpPr>
          <p:spPr>
            <a:xfrm flipH="1">
              <a:off x="4029071" y="4253346"/>
              <a:ext cx="210421" cy="383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B64287F-70F3-4010-8663-DD477DDB182E}"/>
                </a:ext>
              </a:extLst>
            </p:cNvPr>
            <p:cNvCxnSpPr>
              <a:cxnSpLocks/>
              <a:stCxn id="9" idx="5"/>
              <a:endCxn id="12" idx="1"/>
            </p:cNvCxnSpPr>
            <p:nvPr/>
          </p:nvCxnSpPr>
          <p:spPr>
            <a:xfrm flipH="1" flipV="1">
              <a:off x="1274959" y="4841354"/>
              <a:ext cx="1294025" cy="5868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A3D29FC-1E91-40D9-8508-A255492002F0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2421775" y="4885113"/>
              <a:ext cx="250074" cy="50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1326E5D-9868-4D28-A04B-BC4C428C6D91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2774714" y="4842505"/>
              <a:ext cx="1048627" cy="585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44CA23C-3B1B-4092-86DC-72E01FF0ED20}"/>
              </a:ext>
            </a:extLst>
          </p:cNvPr>
          <p:cNvGrpSpPr/>
          <p:nvPr/>
        </p:nvGrpSpPr>
        <p:grpSpPr>
          <a:xfrm>
            <a:off x="2591839" y="3028889"/>
            <a:ext cx="1467532" cy="400110"/>
            <a:chOff x="2591839" y="3028889"/>
            <a:chExt cx="1467532" cy="400110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BF1110C-6E9C-476A-A703-D1F9BA297813}"/>
                </a:ext>
              </a:extLst>
            </p:cNvPr>
            <p:cNvSpPr txBox="1"/>
            <p:nvPr/>
          </p:nvSpPr>
          <p:spPr>
            <a:xfrm>
              <a:off x="3422594" y="3028889"/>
              <a:ext cx="636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root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3C9C370-6CEB-46FA-A6FD-1E53D4E67B78}"/>
                </a:ext>
              </a:extLst>
            </p:cNvPr>
            <p:cNvCxnSpPr>
              <a:stCxn id="39" idx="1"/>
            </p:cNvCxnSpPr>
            <p:nvPr/>
          </p:nvCxnSpPr>
          <p:spPr>
            <a:xfrm flipH="1">
              <a:off x="2591839" y="3228944"/>
              <a:ext cx="830755" cy="200055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02059A2-A82F-49CA-AF69-FA50B1EC9F90}"/>
              </a:ext>
            </a:extLst>
          </p:cNvPr>
          <p:cNvGrpSpPr/>
          <p:nvPr/>
        </p:nvGrpSpPr>
        <p:grpSpPr>
          <a:xfrm>
            <a:off x="4578823" y="955901"/>
            <a:ext cx="3911174" cy="5221062"/>
            <a:chOff x="4578823" y="955901"/>
            <a:chExt cx="3911174" cy="5221062"/>
          </a:xfrm>
        </p:grpSpPr>
        <p:sp>
          <p:nvSpPr>
            <p:cNvPr id="61" name="弦形 60">
              <a:extLst>
                <a:ext uri="{FF2B5EF4-FFF2-40B4-BE49-F238E27FC236}">
                  <a16:creationId xmlns:a16="http://schemas.microsoft.com/office/drawing/2014/main" id="{CED83474-3E4D-454B-AB55-3D361B851B59}"/>
                </a:ext>
              </a:extLst>
            </p:cNvPr>
            <p:cNvSpPr/>
            <p:nvPr/>
          </p:nvSpPr>
          <p:spPr>
            <a:xfrm rot="19455960">
              <a:off x="4578823" y="955901"/>
              <a:ext cx="3911174" cy="3915597"/>
            </a:xfrm>
            <a:prstGeom prst="chord">
              <a:avLst>
                <a:gd name="adj1" fmla="val 2269083"/>
                <a:gd name="adj2" fmla="val 1278019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F3684BC-7695-41E6-B30C-F3A89A0E28E3}"/>
                </a:ext>
              </a:extLst>
            </p:cNvPr>
            <p:cNvGrpSpPr/>
            <p:nvPr/>
          </p:nvGrpSpPr>
          <p:grpSpPr>
            <a:xfrm>
              <a:off x="4843551" y="3057015"/>
              <a:ext cx="3358344" cy="1722569"/>
              <a:chOff x="1026621" y="3953942"/>
              <a:chExt cx="3358344" cy="1722569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824B579E-7BB2-400B-9874-65829A527D25}"/>
                  </a:ext>
                </a:extLst>
              </p:cNvPr>
              <p:cNvSpPr/>
              <p:nvPr/>
            </p:nvSpPr>
            <p:spPr>
              <a:xfrm>
                <a:off x="1735282" y="396932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02B6E0B9-1D86-478C-B901-6987C0E20281}"/>
                  </a:ext>
                </a:extLst>
              </p:cNvPr>
              <p:cNvSpPr/>
              <p:nvPr/>
            </p:nvSpPr>
            <p:spPr>
              <a:xfrm>
                <a:off x="2276302" y="3962400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F3526DA-96F5-478D-AF11-C09778217AED}"/>
                  </a:ext>
                </a:extLst>
              </p:cNvPr>
              <p:cNvSpPr/>
              <p:nvPr/>
            </p:nvSpPr>
            <p:spPr>
              <a:xfrm>
                <a:off x="2817322" y="3962400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20D4563E-F98C-4D60-AF15-5230E5F895D1}"/>
                  </a:ext>
                </a:extLst>
              </p:cNvPr>
              <p:cNvSpPr/>
              <p:nvPr/>
            </p:nvSpPr>
            <p:spPr>
              <a:xfrm>
                <a:off x="3528407" y="3953942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142C419E-ABD6-41D0-8BFA-CA817C788E12}"/>
                  </a:ext>
                </a:extLst>
              </p:cNvPr>
              <p:cNvSpPr/>
              <p:nvPr/>
            </p:nvSpPr>
            <p:spPr>
              <a:xfrm>
                <a:off x="4094019" y="3962400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5FD5760-0B8C-49D2-AD77-BF87CC8FA2A2}"/>
                  </a:ext>
                </a:extLst>
              </p:cNvPr>
              <p:cNvSpPr/>
              <p:nvPr/>
            </p:nvSpPr>
            <p:spPr>
              <a:xfrm>
                <a:off x="1026621" y="396932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E23AE6F-3169-494C-A80B-BCE9A55048A1}"/>
                  </a:ext>
                </a:extLst>
              </p:cNvPr>
              <p:cNvSpPr/>
              <p:nvPr/>
            </p:nvSpPr>
            <p:spPr>
              <a:xfrm>
                <a:off x="2276302" y="459416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EA35A4B9-8991-435F-8BBE-77F202B25295}"/>
                  </a:ext>
                </a:extLst>
              </p:cNvPr>
              <p:cNvSpPr/>
              <p:nvPr/>
            </p:nvSpPr>
            <p:spPr>
              <a:xfrm>
                <a:off x="3780733" y="459416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0E032E0E-D4B5-4F14-9AAB-49C4653579E4}"/>
                  </a:ext>
                </a:extLst>
              </p:cNvPr>
              <p:cNvSpPr/>
              <p:nvPr/>
            </p:nvSpPr>
            <p:spPr>
              <a:xfrm>
                <a:off x="2526376" y="5385565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4A48A6EF-3651-499B-8C7E-D02DA4E62E77}"/>
                  </a:ext>
                </a:extLst>
              </p:cNvPr>
              <p:cNvCxnSpPr>
                <a:stCxn id="44" idx="5"/>
                <a:endCxn id="50" idx="1"/>
              </p:cNvCxnSpPr>
              <p:nvPr/>
            </p:nvCxnSpPr>
            <p:spPr>
              <a:xfrm>
                <a:off x="1983620" y="4217665"/>
                <a:ext cx="335290" cy="4191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169BD6FD-0267-4205-A87F-FDCC9F294B29}"/>
                  </a:ext>
                </a:extLst>
              </p:cNvPr>
              <p:cNvCxnSpPr>
                <a:cxnSpLocks/>
                <a:stCxn id="45" idx="4"/>
                <a:endCxn id="50" idx="0"/>
              </p:cNvCxnSpPr>
              <p:nvPr/>
            </p:nvCxnSpPr>
            <p:spPr>
              <a:xfrm>
                <a:off x="2421775" y="4253346"/>
                <a:ext cx="0" cy="3408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E7521538-A575-4013-90D9-04EB29883D0C}"/>
                  </a:ext>
                </a:extLst>
              </p:cNvPr>
              <p:cNvCxnSpPr>
                <a:cxnSpLocks/>
                <a:stCxn id="46" idx="3"/>
                <a:endCxn id="50" idx="7"/>
              </p:cNvCxnSpPr>
              <p:nvPr/>
            </p:nvCxnSpPr>
            <p:spPr>
              <a:xfrm flipH="1">
                <a:off x="2524640" y="4210738"/>
                <a:ext cx="335290" cy="42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B938854B-9FCC-40EE-8727-F2D005B71337}"/>
                  </a:ext>
                </a:extLst>
              </p:cNvPr>
              <p:cNvCxnSpPr>
                <a:cxnSpLocks/>
                <a:stCxn id="47" idx="4"/>
                <a:endCxn id="51" idx="1"/>
              </p:cNvCxnSpPr>
              <p:nvPr/>
            </p:nvCxnSpPr>
            <p:spPr>
              <a:xfrm>
                <a:off x="3673880" y="4244888"/>
                <a:ext cx="149461" cy="3918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86FE5C3C-9047-4A0F-89E7-E1CC15F6A4F5}"/>
                  </a:ext>
                </a:extLst>
              </p:cNvPr>
              <p:cNvCxnSpPr>
                <a:cxnSpLocks/>
                <a:stCxn id="48" idx="4"/>
                <a:endCxn id="51" idx="7"/>
              </p:cNvCxnSpPr>
              <p:nvPr/>
            </p:nvCxnSpPr>
            <p:spPr>
              <a:xfrm flipH="1">
                <a:off x="4029071" y="4253346"/>
                <a:ext cx="210421" cy="3834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7E2FC310-CA74-4AD0-B7BD-E088A05CD174}"/>
                  </a:ext>
                </a:extLst>
              </p:cNvPr>
              <p:cNvCxnSpPr>
                <a:cxnSpLocks/>
                <a:stCxn id="49" idx="5"/>
                <a:endCxn id="52" idx="1"/>
              </p:cNvCxnSpPr>
              <p:nvPr/>
            </p:nvCxnSpPr>
            <p:spPr>
              <a:xfrm>
                <a:off x="1274959" y="4217665"/>
                <a:ext cx="1294025" cy="12105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41B2C241-BE0F-4CAB-9FBB-56B5EC2610F7}"/>
                  </a:ext>
                </a:extLst>
              </p:cNvPr>
              <p:cNvCxnSpPr>
                <a:cxnSpLocks/>
                <a:stCxn id="50" idx="4"/>
                <a:endCxn id="52" idx="0"/>
              </p:cNvCxnSpPr>
              <p:nvPr/>
            </p:nvCxnSpPr>
            <p:spPr>
              <a:xfrm>
                <a:off x="2421775" y="4885113"/>
                <a:ext cx="250074" cy="5004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8CD132B1-B9FC-447A-A008-ED6E77A70EFD}"/>
                  </a:ext>
                </a:extLst>
              </p:cNvPr>
              <p:cNvCxnSpPr>
                <a:cxnSpLocks/>
                <a:stCxn id="51" idx="3"/>
                <a:endCxn id="52" idx="7"/>
              </p:cNvCxnSpPr>
              <p:nvPr/>
            </p:nvCxnSpPr>
            <p:spPr>
              <a:xfrm flipH="1">
                <a:off x="2774714" y="4842505"/>
                <a:ext cx="1048627" cy="5856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3E4C77E8-90E4-4884-985D-EC2A851040E1}"/>
                </a:ext>
              </a:extLst>
            </p:cNvPr>
            <p:cNvSpPr/>
            <p:nvPr/>
          </p:nvSpPr>
          <p:spPr>
            <a:xfrm>
              <a:off x="6147436" y="4879785"/>
              <a:ext cx="682685" cy="129717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4979729-D6E5-48B0-B955-3ABE140C124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059371" y="3228944"/>
            <a:ext cx="2164781" cy="1367955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3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梯形 65">
            <a:extLst>
              <a:ext uri="{FF2B5EF4-FFF2-40B4-BE49-F238E27FC236}">
                <a16:creationId xmlns:a16="http://schemas.microsoft.com/office/drawing/2014/main" id="{8BD8962F-276E-4517-91E8-1511467BB647}"/>
              </a:ext>
            </a:extLst>
          </p:cNvPr>
          <p:cNvSpPr/>
          <p:nvPr/>
        </p:nvSpPr>
        <p:spPr>
          <a:xfrm>
            <a:off x="8036862" y="4594250"/>
            <a:ext cx="645874" cy="419111"/>
          </a:xfrm>
          <a:prstGeom prst="trapezoid">
            <a:avLst>
              <a:gd name="adj" fmla="val 449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梯形 64">
            <a:extLst>
              <a:ext uri="{FF2B5EF4-FFF2-40B4-BE49-F238E27FC236}">
                <a16:creationId xmlns:a16="http://schemas.microsoft.com/office/drawing/2014/main" id="{80AF6371-DA72-4161-8B55-40FD9072E358}"/>
              </a:ext>
            </a:extLst>
          </p:cNvPr>
          <p:cNvSpPr/>
          <p:nvPr/>
        </p:nvSpPr>
        <p:spPr>
          <a:xfrm>
            <a:off x="6266314" y="4572000"/>
            <a:ext cx="1709751" cy="1041724"/>
          </a:xfrm>
          <a:prstGeom prst="trapezoid">
            <a:avLst>
              <a:gd name="adj" fmla="val 5791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梯形 12">
            <a:extLst>
              <a:ext uri="{FF2B5EF4-FFF2-40B4-BE49-F238E27FC236}">
                <a16:creationId xmlns:a16="http://schemas.microsoft.com/office/drawing/2014/main" id="{70E8F8F4-A01C-4524-8360-BE6BF5A969A5}"/>
              </a:ext>
            </a:extLst>
          </p:cNvPr>
          <p:cNvSpPr/>
          <p:nvPr/>
        </p:nvSpPr>
        <p:spPr>
          <a:xfrm>
            <a:off x="4969372" y="4572000"/>
            <a:ext cx="1254260" cy="1041724"/>
          </a:xfrm>
          <a:prstGeom prst="trapezoid">
            <a:avLst>
              <a:gd name="adj" fmla="val 449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52E079-ABAD-4AAA-BCEC-485845F8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Recursive definition of </a:t>
            </a:r>
            <a:br>
              <a:rPr lang="en-US" dirty="0"/>
            </a:br>
            <a:r>
              <a:rPr lang="en-US" dirty="0"/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117C45-73C6-4BF0-BBBE-A982B540A0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tree is </a:t>
                </a:r>
                <a:r>
                  <a:rPr lang="en-US" altLang="zh-CN" sz="2400" dirty="0"/>
                  <a:t>either empty, or has a root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that connects to the roots of zero or more non-empty (sub)trees.</a:t>
                </a:r>
              </a:p>
              <a:p>
                <a:pPr lvl="1"/>
                <a:r>
                  <a:rPr lang="en-US" sz="2000" dirty="0"/>
                  <a:t>Root of each subtree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child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is the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parent</a:t>
                </a:r>
                <a:r>
                  <a:rPr lang="en-US" sz="2000" dirty="0"/>
                  <a:t> of each subtree’s root.</a:t>
                </a:r>
              </a:p>
              <a:p>
                <a:pPr lvl="1"/>
                <a:r>
                  <a:rPr lang="en-US" sz="2000" dirty="0"/>
                  <a:t>Nodes with no children are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leaves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Nodes with same parent are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siblings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If a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on the path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ancestor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descendant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117C45-73C6-4BF0-BBBE-A982B540A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690689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E8A05FA-4E3E-4E08-A350-52FB5B757A07}"/>
              </a:ext>
            </a:extLst>
          </p:cNvPr>
          <p:cNvSpPr/>
          <p:nvPr/>
        </p:nvSpPr>
        <p:spPr>
          <a:xfrm rot="10800000">
            <a:off x="7515742" y="5282596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34F3A7-DC56-45A0-8BFD-8FEC6D052573}"/>
              </a:ext>
            </a:extLst>
          </p:cNvPr>
          <p:cNvSpPr/>
          <p:nvPr/>
        </p:nvSpPr>
        <p:spPr>
          <a:xfrm rot="10800000">
            <a:off x="6974722" y="5289523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2244EB7-37B5-46DC-A2DE-604CEBEA146E}"/>
              </a:ext>
            </a:extLst>
          </p:cNvPr>
          <p:cNvSpPr/>
          <p:nvPr/>
        </p:nvSpPr>
        <p:spPr>
          <a:xfrm rot="10800000">
            <a:off x="6433702" y="5289523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757E863-FB18-4C69-BC76-60ED81E2DE21}"/>
              </a:ext>
            </a:extLst>
          </p:cNvPr>
          <p:cNvSpPr/>
          <p:nvPr/>
        </p:nvSpPr>
        <p:spPr>
          <a:xfrm rot="10800000">
            <a:off x="5722617" y="5297981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5076389-2DCA-4B0F-9235-5CDFD8B918F6}"/>
              </a:ext>
            </a:extLst>
          </p:cNvPr>
          <p:cNvSpPr/>
          <p:nvPr/>
        </p:nvSpPr>
        <p:spPr>
          <a:xfrm rot="10800000">
            <a:off x="5157005" y="5289523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F9FE0B6-CA75-47F5-87AC-6CB9C1475C67}"/>
              </a:ext>
            </a:extLst>
          </p:cNvPr>
          <p:cNvSpPr/>
          <p:nvPr/>
        </p:nvSpPr>
        <p:spPr>
          <a:xfrm rot="10800000">
            <a:off x="8224403" y="4658907"/>
            <a:ext cx="290946" cy="2909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FB3705E-646F-4D7C-9988-83CF69C52A1D}"/>
              </a:ext>
            </a:extLst>
          </p:cNvPr>
          <p:cNvSpPr/>
          <p:nvPr/>
        </p:nvSpPr>
        <p:spPr>
          <a:xfrm rot="10800000">
            <a:off x="6974722" y="4657756"/>
            <a:ext cx="290946" cy="2909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3AA3C6F-150C-4B75-A4AA-6858E352C001}"/>
              </a:ext>
            </a:extLst>
          </p:cNvPr>
          <p:cNvSpPr/>
          <p:nvPr/>
        </p:nvSpPr>
        <p:spPr>
          <a:xfrm rot="10800000">
            <a:off x="5470291" y="4657756"/>
            <a:ext cx="290946" cy="29094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FAC498B-BBA4-4CA8-87DD-54CFDE45E169}"/>
              </a:ext>
            </a:extLst>
          </p:cNvPr>
          <p:cNvSpPr/>
          <p:nvPr/>
        </p:nvSpPr>
        <p:spPr>
          <a:xfrm rot="10800000">
            <a:off x="6724648" y="3866358"/>
            <a:ext cx="290946" cy="29094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F339A26-14EF-4807-9981-ECF651AD2BE4}"/>
              </a:ext>
            </a:extLst>
          </p:cNvPr>
          <p:cNvCxnSpPr>
            <a:stCxn id="4" idx="5"/>
            <a:endCxn id="10" idx="1"/>
          </p:cNvCxnSpPr>
          <p:nvPr/>
        </p:nvCxnSpPr>
        <p:spPr>
          <a:xfrm rot="10800000">
            <a:off x="7223060" y="4906094"/>
            <a:ext cx="335290" cy="419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3516759-131A-42AE-A9AE-640CDCABFDD5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0800000">
            <a:off x="7120195" y="4948702"/>
            <a:ext cx="0" cy="340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87BAE49-770A-4A50-9415-02F20787B900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rot="10800000" flipH="1">
            <a:off x="6682040" y="4906094"/>
            <a:ext cx="335290" cy="426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7D26AA6-5B25-4B0F-B1D3-0CF5D10BEFE0}"/>
              </a:ext>
            </a:extLst>
          </p:cNvPr>
          <p:cNvCxnSpPr>
            <a:cxnSpLocks/>
            <a:stCxn id="7" idx="4"/>
            <a:endCxn id="11" idx="1"/>
          </p:cNvCxnSpPr>
          <p:nvPr/>
        </p:nvCxnSpPr>
        <p:spPr>
          <a:xfrm rot="10800000">
            <a:off x="5718629" y="4906094"/>
            <a:ext cx="149461" cy="391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B3FF869-4AA0-497B-B13C-370F82725794}"/>
              </a:ext>
            </a:extLst>
          </p:cNvPr>
          <p:cNvCxnSpPr>
            <a:cxnSpLocks/>
            <a:stCxn id="8" idx="4"/>
            <a:endCxn id="11" idx="7"/>
          </p:cNvCxnSpPr>
          <p:nvPr/>
        </p:nvCxnSpPr>
        <p:spPr>
          <a:xfrm rot="10800000" flipH="1">
            <a:off x="5302478" y="4906094"/>
            <a:ext cx="210421" cy="3834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B64287F-70F3-4010-8663-DD477DDB182E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 rot="10800000" flipH="1" flipV="1">
            <a:off x="6972986" y="4114696"/>
            <a:ext cx="1294025" cy="586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A3D29FC-1E91-40D9-8508-A255492002F0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rot="10800000">
            <a:off x="6870121" y="4157304"/>
            <a:ext cx="250074" cy="500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1326E5D-9868-4D28-A04B-BC4C428C6D91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rot="10800000" flipH="1">
            <a:off x="5718629" y="4114696"/>
            <a:ext cx="1048627" cy="585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DA0D0C9-975F-43F8-AE52-4C63280C8288}"/>
              </a:ext>
            </a:extLst>
          </p:cNvPr>
          <p:cNvGrpSpPr/>
          <p:nvPr/>
        </p:nvGrpSpPr>
        <p:grpSpPr>
          <a:xfrm>
            <a:off x="5705477" y="4002489"/>
            <a:ext cx="1108884" cy="770140"/>
            <a:chOff x="5705477" y="4002489"/>
            <a:chExt cx="1108884" cy="770140"/>
          </a:xfrm>
        </p:grpSpPr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8AFD1BD-EB48-4DF3-8073-891713CBB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5477" y="4064125"/>
              <a:ext cx="963411" cy="525863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F64CAA5F-97D6-4287-8F5E-33C770B4E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682" y="4190261"/>
              <a:ext cx="1001679" cy="546752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7813A29-C67F-4652-8D0E-4290AD1EE0B3}"/>
                </a:ext>
              </a:extLst>
            </p:cNvPr>
            <p:cNvSpPr/>
            <p:nvPr/>
          </p:nvSpPr>
          <p:spPr>
            <a:xfrm rot="19908516">
              <a:off x="5727061" y="4002489"/>
              <a:ext cx="8179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parent</a:t>
              </a:r>
              <a:endParaRPr 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1DB9A64-4EBA-44B2-BD93-5451003F8CE6}"/>
                </a:ext>
              </a:extLst>
            </p:cNvPr>
            <p:cNvSpPr/>
            <p:nvPr/>
          </p:nvSpPr>
          <p:spPr>
            <a:xfrm rot="19908516">
              <a:off x="6049145" y="4403297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child</a:t>
              </a:r>
              <a:endParaRPr lang="en-US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F959346-8F3F-4BC9-AEC3-40F86D92B166}"/>
              </a:ext>
            </a:extLst>
          </p:cNvPr>
          <p:cNvGrpSpPr/>
          <p:nvPr/>
        </p:nvGrpSpPr>
        <p:grpSpPr>
          <a:xfrm>
            <a:off x="5405343" y="4949853"/>
            <a:ext cx="2964533" cy="1582726"/>
            <a:chOff x="5405343" y="4949853"/>
            <a:chExt cx="2964533" cy="1582726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8C6F6FAE-CD85-4C83-B086-337A099E4869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7570242" y="4949853"/>
              <a:ext cx="799634" cy="1261477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70402F9-067F-4506-B87D-A643A38117F5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V="1">
              <a:off x="7570241" y="5573542"/>
              <a:ext cx="90974" cy="63778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0EF7E737-368C-457C-A495-166FB97CD49E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H="1" flipV="1">
              <a:off x="7121190" y="5613724"/>
              <a:ext cx="461775" cy="613717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62C9D516-7B35-4CFE-9A08-23ECCB0D89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5984" y="5588928"/>
              <a:ext cx="986981" cy="622402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BDC1A70B-6F23-481B-AAE7-08CF7325A974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H="1" flipV="1">
              <a:off x="5970955" y="5546319"/>
              <a:ext cx="1612012" cy="66479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321026D-4046-43CE-808E-094E04DCB4F0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H="1" flipV="1">
              <a:off x="5405343" y="5537861"/>
              <a:ext cx="2164898" cy="67324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FACB60D-0CAB-4FD1-A6D9-C1AB0D43D21B}"/>
                </a:ext>
              </a:extLst>
            </p:cNvPr>
            <p:cNvSpPr/>
            <p:nvPr/>
          </p:nvSpPr>
          <p:spPr>
            <a:xfrm>
              <a:off x="7219162" y="6163247"/>
              <a:ext cx="780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leaves</a:t>
              </a:r>
              <a:endParaRPr lang="en-US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CC199D9-A7F1-4F33-B355-2792C685CB7D}"/>
              </a:ext>
            </a:extLst>
          </p:cNvPr>
          <p:cNvGrpSpPr/>
          <p:nvPr/>
        </p:nvGrpSpPr>
        <p:grpSpPr>
          <a:xfrm>
            <a:off x="5188453" y="5434996"/>
            <a:ext cx="800219" cy="467154"/>
            <a:chOff x="5188453" y="5434996"/>
            <a:chExt cx="800219" cy="467154"/>
          </a:xfrm>
        </p:grpSpPr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F199F5C5-8D31-492E-AAE4-2E166A829C7F}"/>
                </a:ext>
              </a:extLst>
            </p:cNvPr>
            <p:cNvCxnSpPr>
              <a:cxnSpLocks/>
              <a:stCxn id="8" idx="2"/>
              <a:endCxn id="7" idx="6"/>
            </p:cNvCxnSpPr>
            <p:nvPr/>
          </p:nvCxnSpPr>
          <p:spPr>
            <a:xfrm>
              <a:off x="5447951" y="5434996"/>
              <a:ext cx="274666" cy="845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834EF28-B10D-4E31-BCE4-200D89237573}"/>
                </a:ext>
              </a:extLst>
            </p:cNvPr>
            <p:cNvSpPr/>
            <p:nvPr/>
          </p:nvSpPr>
          <p:spPr>
            <a:xfrm>
              <a:off x="5188453" y="5532818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sibling</a:t>
              </a:r>
              <a:endParaRPr lang="en-US" dirty="0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7AEA84B1-1DBB-4035-AAE8-61EDB7FA6BD3}"/>
              </a:ext>
            </a:extLst>
          </p:cNvPr>
          <p:cNvGrpSpPr/>
          <p:nvPr/>
        </p:nvGrpSpPr>
        <p:grpSpPr>
          <a:xfrm>
            <a:off x="6809939" y="4117112"/>
            <a:ext cx="822011" cy="1377468"/>
            <a:chOff x="6809939" y="4117112"/>
            <a:chExt cx="822011" cy="1377468"/>
          </a:xfrm>
        </p:grpSpPr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9C53B134-467A-48B3-9BE2-4BA5FFE26696}"/>
                </a:ext>
              </a:extLst>
            </p:cNvPr>
            <p:cNvCxnSpPr>
              <a:cxnSpLocks/>
            </p:cNvCxnSpPr>
            <p:nvPr/>
          </p:nvCxnSpPr>
          <p:spPr>
            <a:xfrm>
              <a:off x="6972985" y="4182253"/>
              <a:ext cx="658965" cy="1040893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C6339D7E-6A60-4C54-A2DA-4FA710D83D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9939" y="4242828"/>
              <a:ext cx="663988" cy="104882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6074D6C-E4CD-44D8-ADC5-E7397B95119B}"/>
                </a:ext>
              </a:extLst>
            </p:cNvPr>
            <p:cNvSpPr/>
            <p:nvPr/>
          </p:nvSpPr>
          <p:spPr>
            <a:xfrm rot="3600000">
              <a:off x="6919451" y="4435148"/>
              <a:ext cx="10054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ancestor</a:t>
              </a:r>
              <a:endParaRPr lang="en-US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720938F-FA15-44A7-B3FF-BFA21F2548B7}"/>
                </a:ext>
              </a:extLst>
            </p:cNvPr>
            <p:cNvSpPr/>
            <p:nvPr/>
          </p:nvSpPr>
          <p:spPr>
            <a:xfrm rot="3600000">
              <a:off x="6380265" y="4665603"/>
              <a:ext cx="1288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descendant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95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43CFA-9B71-4661-9A04-8F80A8A0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More terminology on</a:t>
            </a:r>
            <a:br>
              <a:rPr lang="en-US" dirty="0"/>
            </a:br>
            <a:r>
              <a:rPr lang="en-US" dirty="0"/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C21883-41F1-4CDC-8CB4-83A784CA4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depth</a:t>
                </a:r>
                <a:r>
                  <a:rPr lang="en-US" sz="2400" dirty="0"/>
                  <a:t> of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length of the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height</a:t>
                </a:r>
                <a:r>
                  <a:rPr lang="en-US" sz="2400" dirty="0"/>
                  <a:t> of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is the length of the longest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one of its descendants.</a:t>
                </a:r>
              </a:p>
              <a:p>
                <a:pPr lvl="1"/>
                <a:r>
                  <a:rPr lang="en-US" sz="2000" dirty="0"/>
                  <a:t>Height of a leaf node is zero.</a:t>
                </a:r>
              </a:p>
              <a:p>
                <a:pPr lvl="1"/>
                <a:r>
                  <a:rPr lang="en-US" sz="2000" dirty="0"/>
                  <a:t>Height of a non-leaf node is the max</a:t>
                </a:r>
                <a:br>
                  <a:rPr lang="en-US" sz="2000" dirty="0"/>
                </a:br>
                <a:r>
                  <a:rPr lang="en-US" sz="2000" dirty="0"/>
                  <a:t>height of its children plus one.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C21883-41F1-4CDC-8CB4-83A784CA4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D6CA1AD2-ADDB-496A-88B6-22E60160B3AF}"/>
              </a:ext>
            </a:extLst>
          </p:cNvPr>
          <p:cNvGrpSpPr/>
          <p:nvPr/>
        </p:nvGrpSpPr>
        <p:grpSpPr>
          <a:xfrm>
            <a:off x="5157006" y="3429000"/>
            <a:ext cx="3358344" cy="2515755"/>
            <a:chOff x="4572000" y="3429000"/>
            <a:chExt cx="3358344" cy="251575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9463481-93F3-4AD2-85FC-EB26FA413FE4}"/>
                </a:ext>
              </a:extLst>
            </p:cNvPr>
            <p:cNvSpPr/>
            <p:nvPr/>
          </p:nvSpPr>
          <p:spPr>
            <a:xfrm rot="10800000">
              <a:off x="6930737" y="484523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221AF39-BB79-4140-9F8D-25D34DA0BF0C}"/>
                </a:ext>
              </a:extLst>
            </p:cNvPr>
            <p:cNvSpPr/>
            <p:nvPr/>
          </p:nvSpPr>
          <p:spPr>
            <a:xfrm rot="10800000">
              <a:off x="6389717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3EF7CED-0EE9-4396-9AA2-250C3C93E09E}"/>
                </a:ext>
              </a:extLst>
            </p:cNvPr>
            <p:cNvSpPr/>
            <p:nvPr/>
          </p:nvSpPr>
          <p:spPr>
            <a:xfrm rot="10800000">
              <a:off x="5848697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2A0FA6B-BF94-4056-AA6C-E6A3EF7C4280}"/>
                </a:ext>
              </a:extLst>
            </p:cNvPr>
            <p:cNvSpPr/>
            <p:nvPr/>
          </p:nvSpPr>
          <p:spPr>
            <a:xfrm rot="10800000">
              <a:off x="5137612" y="48606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6F03C23-2624-4BAB-974F-CE833551F359}"/>
                </a:ext>
              </a:extLst>
            </p:cNvPr>
            <p:cNvSpPr/>
            <p:nvPr/>
          </p:nvSpPr>
          <p:spPr>
            <a:xfrm rot="10800000">
              <a:off x="4572000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B5EFA54-3C89-438C-B6C6-9D2D07CD3A42}"/>
                </a:ext>
              </a:extLst>
            </p:cNvPr>
            <p:cNvSpPr/>
            <p:nvPr/>
          </p:nvSpPr>
          <p:spPr>
            <a:xfrm rot="10800000">
              <a:off x="7639398" y="4221549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7C81BCA-8F1F-4A33-B6E4-7AF8C58F784A}"/>
                </a:ext>
              </a:extLst>
            </p:cNvPr>
            <p:cNvSpPr/>
            <p:nvPr/>
          </p:nvSpPr>
          <p:spPr>
            <a:xfrm rot="10800000">
              <a:off x="6389717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D48A05E-232F-45B6-9C9E-A55BFA5573DC}"/>
                </a:ext>
              </a:extLst>
            </p:cNvPr>
            <p:cNvSpPr/>
            <p:nvPr/>
          </p:nvSpPr>
          <p:spPr>
            <a:xfrm rot="10800000">
              <a:off x="4885286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FDABA948-03E3-4C70-9861-215A96A115E6}"/>
                    </a:ext>
                  </a:extLst>
                </p:cNvPr>
                <p:cNvSpPr/>
                <p:nvPr/>
              </p:nvSpPr>
              <p:spPr>
                <a:xfrm>
                  <a:off x="6139643" y="3429000"/>
                  <a:ext cx="290946" cy="29094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FDABA948-03E3-4C70-9861-215A96A115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9643" y="3429000"/>
                  <a:ext cx="290946" cy="29094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3B421CF-5FB8-404C-800C-734385C51983}"/>
                </a:ext>
              </a:extLst>
            </p:cNvPr>
            <p:cNvCxnSpPr>
              <a:stCxn id="5" idx="5"/>
              <a:endCxn id="11" idx="1"/>
            </p:cNvCxnSpPr>
            <p:nvPr/>
          </p:nvCxnSpPr>
          <p:spPr>
            <a:xfrm rot="10800000">
              <a:off x="6638055" y="4468736"/>
              <a:ext cx="335290" cy="419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09F656C-E004-48A2-8F4B-480DEDBD8BB9}"/>
                </a:ext>
              </a:extLst>
            </p:cNvPr>
            <p:cNvCxnSpPr>
              <a:cxnSpLocks/>
              <a:stCxn id="6" idx="4"/>
              <a:endCxn id="11" idx="0"/>
            </p:cNvCxnSpPr>
            <p:nvPr/>
          </p:nvCxnSpPr>
          <p:spPr>
            <a:xfrm rot="10800000">
              <a:off x="6535190" y="4511344"/>
              <a:ext cx="0" cy="340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AF7EFDC-935A-4DA2-9A69-88216990DB6D}"/>
                </a:ext>
              </a:extLst>
            </p:cNvPr>
            <p:cNvCxnSpPr>
              <a:cxnSpLocks/>
              <a:stCxn id="7" idx="3"/>
              <a:endCxn id="11" idx="7"/>
            </p:cNvCxnSpPr>
            <p:nvPr/>
          </p:nvCxnSpPr>
          <p:spPr>
            <a:xfrm rot="10800000" flipH="1">
              <a:off x="6097035" y="4468736"/>
              <a:ext cx="335290" cy="42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0DB1B35-8CCC-4274-9C6D-E9316C82F48E}"/>
                </a:ext>
              </a:extLst>
            </p:cNvPr>
            <p:cNvCxnSpPr>
              <a:cxnSpLocks/>
              <a:stCxn id="8" idx="4"/>
              <a:endCxn id="12" idx="1"/>
            </p:cNvCxnSpPr>
            <p:nvPr/>
          </p:nvCxnSpPr>
          <p:spPr>
            <a:xfrm rot="10800000">
              <a:off x="5133624" y="4468736"/>
              <a:ext cx="149461" cy="391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D68F07E-65A1-4115-BC1C-6DFEBCAB0EDC}"/>
                </a:ext>
              </a:extLst>
            </p:cNvPr>
            <p:cNvCxnSpPr>
              <a:cxnSpLocks/>
              <a:stCxn id="9" idx="4"/>
              <a:endCxn id="12" idx="7"/>
            </p:cNvCxnSpPr>
            <p:nvPr/>
          </p:nvCxnSpPr>
          <p:spPr>
            <a:xfrm rot="10800000" flipH="1">
              <a:off x="4717473" y="4468736"/>
              <a:ext cx="210421" cy="383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0BB13A0-297C-47B2-A127-B2A9772FEF77}"/>
                </a:ext>
              </a:extLst>
            </p:cNvPr>
            <p:cNvCxnSpPr>
              <a:cxnSpLocks/>
              <a:stCxn id="10" idx="5"/>
              <a:endCxn id="13" idx="5"/>
            </p:cNvCxnSpPr>
            <p:nvPr/>
          </p:nvCxnSpPr>
          <p:spPr>
            <a:xfrm flipH="1" flipV="1">
              <a:off x="6387981" y="3677338"/>
              <a:ext cx="1294025" cy="5868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095BCB4-E5A6-408B-8662-EDCF40F6BE73}"/>
                </a:ext>
              </a:extLst>
            </p:cNvPr>
            <p:cNvCxnSpPr>
              <a:cxnSpLocks/>
              <a:stCxn id="11" idx="4"/>
              <a:endCxn id="13" idx="4"/>
            </p:cNvCxnSpPr>
            <p:nvPr/>
          </p:nvCxnSpPr>
          <p:spPr>
            <a:xfrm flipH="1" flipV="1">
              <a:off x="6285116" y="3719946"/>
              <a:ext cx="250074" cy="50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0F93065-6873-49EB-9A42-95BE696BCB50}"/>
                </a:ext>
              </a:extLst>
            </p:cNvPr>
            <p:cNvCxnSpPr>
              <a:cxnSpLocks/>
              <a:stCxn id="12" idx="3"/>
              <a:endCxn id="13" idx="3"/>
            </p:cNvCxnSpPr>
            <p:nvPr/>
          </p:nvCxnSpPr>
          <p:spPr>
            <a:xfrm flipV="1">
              <a:off x="5133624" y="3677338"/>
              <a:ext cx="1048627" cy="585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1E8993E-1B9C-4B2E-BD2C-0C85658A2C4B}"/>
                </a:ext>
              </a:extLst>
            </p:cNvPr>
            <p:cNvSpPr/>
            <p:nvPr/>
          </p:nvSpPr>
          <p:spPr>
            <a:xfrm rot="10800000">
              <a:off x="5133623" y="5648023"/>
              <a:ext cx="290946" cy="2967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C5516A4-1FAB-4A06-A00D-3C9542897400}"/>
                </a:ext>
              </a:extLst>
            </p:cNvPr>
            <p:cNvSpPr/>
            <p:nvPr/>
          </p:nvSpPr>
          <p:spPr>
            <a:xfrm rot="10800000">
              <a:off x="6638054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88A698A-DA76-48CB-ADF1-F64EB5C1C619}"/>
                </a:ext>
              </a:extLst>
            </p:cNvPr>
            <p:cNvSpPr/>
            <p:nvPr/>
          </p:nvSpPr>
          <p:spPr>
            <a:xfrm rot="10800000">
              <a:off x="7247315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50E4A4C-50A9-48B3-B429-8C50D080934E}"/>
                </a:ext>
              </a:extLst>
            </p:cNvPr>
            <p:cNvCxnSpPr>
              <a:cxnSpLocks/>
              <a:stCxn id="22" idx="4"/>
              <a:endCxn id="8" idx="0"/>
            </p:cNvCxnSpPr>
            <p:nvPr/>
          </p:nvCxnSpPr>
          <p:spPr>
            <a:xfrm flipV="1">
              <a:off x="5279096" y="5151569"/>
              <a:ext cx="3989" cy="4964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0FAB94B-46AA-4BE0-A13F-D187E141ED2F}"/>
                </a:ext>
              </a:extLst>
            </p:cNvPr>
            <p:cNvCxnSpPr>
              <a:cxnSpLocks/>
              <a:stCxn id="23" idx="4"/>
              <a:endCxn id="5" idx="7"/>
            </p:cNvCxnSpPr>
            <p:nvPr/>
          </p:nvCxnSpPr>
          <p:spPr>
            <a:xfrm flipV="1">
              <a:off x="6783527" y="5093576"/>
              <a:ext cx="189818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0517225-8B60-4415-B77C-D8385A7CCEF4}"/>
                </a:ext>
              </a:extLst>
            </p:cNvPr>
            <p:cNvCxnSpPr>
              <a:cxnSpLocks/>
              <a:stCxn id="24" idx="4"/>
              <a:endCxn id="5" idx="1"/>
            </p:cNvCxnSpPr>
            <p:nvPr/>
          </p:nvCxnSpPr>
          <p:spPr>
            <a:xfrm flipH="1" flipV="1">
              <a:off x="7179075" y="5093576"/>
              <a:ext cx="213713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5B2B593-6B0E-4F09-B642-4238240BDB75}"/>
                  </a:ext>
                </a:extLst>
              </p:cNvPr>
              <p:cNvSpPr txBox="1"/>
              <p:nvPr/>
            </p:nvSpPr>
            <p:spPr>
              <a:xfrm>
                <a:off x="4750531" y="4203567"/>
                <a:ext cx="6924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5B2B593-6B0E-4F09-B642-4238240BD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531" y="4203567"/>
                <a:ext cx="692434" cy="307777"/>
              </a:xfrm>
              <a:prstGeom prst="rect">
                <a:avLst/>
              </a:prstGeom>
              <a:blipFill>
                <a:blip r:embed="rId4"/>
                <a:stretch>
                  <a:fillRect l="-8772" r="-7895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622357D-9F6B-4935-8E54-973ABE788BDF}"/>
                  </a:ext>
                </a:extLst>
              </p:cNvPr>
              <p:cNvSpPr txBox="1"/>
              <p:nvPr/>
            </p:nvSpPr>
            <p:spPr>
              <a:xfrm>
                <a:off x="4981849" y="5648023"/>
                <a:ext cx="6924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622357D-9F6B-4935-8E54-973ABE788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849" y="5648023"/>
                <a:ext cx="692434" cy="307777"/>
              </a:xfrm>
              <a:prstGeom prst="rect">
                <a:avLst/>
              </a:prstGeom>
              <a:blipFill>
                <a:blip r:embed="rId5"/>
                <a:stretch>
                  <a:fillRect l="-8772" r="-7895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62B350-71D7-42E9-9C1A-53631AED8430}"/>
                  </a:ext>
                </a:extLst>
              </p:cNvPr>
              <p:cNvSpPr txBox="1"/>
              <p:nvPr/>
            </p:nvSpPr>
            <p:spPr>
              <a:xfrm>
                <a:off x="8164281" y="5648023"/>
                <a:ext cx="6822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62B350-71D7-42E9-9C1A-53631AED8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281" y="5648023"/>
                <a:ext cx="682238" cy="307777"/>
              </a:xfrm>
              <a:prstGeom prst="rect">
                <a:avLst/>
              </a:prstGeom>
              <a:blipFill>
                <a:blip r:embed="rId6"/>
                <a:stretch>
                  <a:fillRect l="-8929" r="-8036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91FA9F7-967C-4A84-A375-7B32402565FB}"/>
                  </a:ext>
                </a:extLst>
              </p:cNvPr>
              <p:cNvSpPr txBox="1"/>
              <p:nvPr/>
            </p:nvSpPr>
            <p:spPr>
              <a:xfrm>
                <a:off x="7298848" y="4195322"/>
                <a:ext cx="6822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91FA9F7-967C-4A84-A375-7B3240256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848" y="4195322"/>
                <a:ext cx="682238" cy="307777"/>
              </a:xfrm>
              <a:prstGeom prst="rect">
                <a:avLst/>
              </a:prstGeom>
              <a:blipFill>
                <a:blip r:embed="rId7"/>
                <a:stretch>
                  <a:fillRect l="-8929" r="-803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01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72A2B-8F4D-4200-970E-6F7489C9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847EF-B731-4515-A842-EF9254C08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binary tree</a:t>
            </a:r>
            <a:r>
              <a:rPr lang="en-US" dirty="0"/>
              <a:t> is a tree in which each node has at most two children.</a:t>
            </a:r>
          </a:p>
          <a:p>
            <a:pPr lvl="1"/>
            <a:r>
              <a:rPr lang="en-US" dirty="0"/>
              <a:t>Often call these children as </a:t>
            </a:r>
            <a:r>
              <a:rPr lang="en-US" b="1" dirty="0">
                <a:solidFill>
                  <a:srgbClr val="C00000"/>
                </a:solidFill>
              </a:rPr>
              <a:t>left child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right child</a:t>
            </a:r>
            <a:r>
              <a:rPr lang="en-US" dirty="0"/>
              <a:t>.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24D4C04-AA26-49B9-B99D-45D7718DA6EB}"/>
              </a:ext>
            </a:extLst>
          </p:cNvPr>
          <p:cNvGrpSpPr/>
          <p:nvPr/>
        </p:nvGrpSpPr>
        <p:grpSpPr>
          <a:xfrm>
            <a:off x="5553765" y="3429000"/>
            <a:ext cx="2961585" cy="2515755"/>
            <a:chOff x="5890001" y="3429000"/>
            <a:chExt cx="2961585" cy="251575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70B12F2-DD19-4F56-9228-8B7F4D2A297D}"/>
                </a:ext>
              </a:extLst>
            </p:cNvPr>
            <p:cNvSpPr/>
            <p:nvPr/>
          </p:nvSpPr>
          <p:spPr>
            <a:xfrm rot="10800000">
              <a:off x="8244062" y="484523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2C9468F-E72C-4415-BA47-2A72339D6D88}"/>
                </a:ext>
              </a:extLst>
            </p:cNvPr>
            <p:cNvSpPr/>
            <p:nvPr/>
          </p:nvSpPr>
          <p:spPr>
            <a:xfrm rot="10800000">
              <a:off x="7162022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D7A299F-F12F-4B19-BF01-FEB6FD8FE835}"/>
                </a:ext>
              </a:extLst>
            </p:cNvPr>
            <p:cNvSpPr/>
            <p:nvPr/>
          </p:nvSpPr>
          <p:spPr>
            <a:xfrm rot="10800000">
              <a:off x="6455613" y="48606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5F00AAE-C892-470D-AE83-8846F8FB1A38}"/>
                </a:ext>
              </a:extLst>
            </p:cNvPr>
            <p:cNvSpPr/>
            <p:nvPr/>
          </p:nvSpPr>
          <p:spPr>
            <a:xfrm rot="10800000">
              <a:off x="5890001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B5CD1A1-1FC8-4E73-A7B4-02EE0AB51DC3}"/>
                </a:ext>
              </a:extLst>
            </p:cNvPr>
            <p:cNvSpPr/>
            <p:nvPr/>
          </p:nvSpPr>
          <p:spPr>
            <a:xfrm rot="10800000">
              <a:off x="7703042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8E4FE2F-1D2B-4BDF-A4A4-0F6C4B45C92C}"/>
                </a:ext>
              </a:extLst>
            </p:cNvPr>
            <p:cNvSpPr/>
            <p:nvPr/>
          </p:nvSpPr>
          <p:spPr>
            <a:xfrm rot="10800000">
              <a:off x="6203287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48254D0A-27CA-41E7-BE5B-F98DD78E4F14}"/>
                    </a:ext>
                  </a:extLst>
                </p:cNvPr>
                <p:cNvSpPr/>
                <p:nvPr/>
              </p:nvSpPr>
              <p:spPr>
                <a:xfrm>
                  <a:off x="6724649" y="3429000"/>
                  <a:ext cx="290946" cy="29094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48254D0A-27CA-41E7-BE5B-F98DD78E4F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649" y="3429000"/>
                  <a:ext cx="290946" cy="29094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DFC5AA3-9274-48DF-B866-8642C8C0F80F}"/>
                </a:ext>
              </a:extLst>
            </p:cNvPr>
            <p:cNvCxnSpPr>
              <a:stCxn id="5" idx="5"/>
              <a:endCxn id="11" idx="1"/>
            </p:cNvCxnSpPr>
            <p:nvPr/>
          </p:nvCxnSpPr>
          <p:spPr>
            <a:xfrm rot="10800000">
              <a:off x="7951380" y="4468736"/>
              <a:ext cx="335290" cy="419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7295EB0-2AB8-4747-AA7E-990BCC17042B}"/>
                </a:ext>
              </a:extLst>
            </p:cNvPr>
            <p:cNvCxnSpPr>
              <a:cxnSpLocks/>
              <a:stCxn id="7" idx="3"/>
              <a:endCxn id="11" idx="7"/>
            </p:cNvCxnSpPr>
            <p:nvPr/>
          </p:nvCxnSpPr>
          <p:spPr>
            <a:xfrm rot="10800000" flipH="1">
              <a:off x="7410360" y="4468736"/>
              <a:ext cx="335290" cy="42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DA6C1F7-8229-481C-8C8D-9DB0FDBC2659}"/>
                </a:ext>
              </a:extLst>
            </p:cNvPr>
            <p:cNvCxnSpPr>
              <a:cxnSpLocks/>
              <a:stCxn id="8" idx="4"/>
              <a:endCxn id="12" idx="1"/>
            </p:cNvCxnSpPr>
            <p:nvPr/>
          </p:nvCxnSpPr>
          <p:spPr>
            <a:xfrm rot="10800000">
              <a:off x="6451625" y="4468736"/>
              <a:ext cx="149461" cy="391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B5A5394-41EB-4126-AF26-C90EAF008D1B}"/>
                </a:ext>
              </a:extLst>
            </p:cNvPr>
            <p:cNvCxnSpPr>
              <a:cxnSpLocks/>
              <a:stCxn id="9" idx="4"/>
              <a:endCxn id="12" idx="7"/>
            </p:cNvCxnSpPr>
            <p:nvPr/>
          </p:nvCxnSpPr>
          <p:spPr>
            <a:xfrm rot="10800000" flipH="1">
              <a:off x="6035474" y="4468736"/>
              <a:ext cx="210421" cy="383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4A7080F-140E-4450-999C-4F1F1D45E0D7}"/>
                </a:ext>
              </a:extLst>
            </p:cNvPr>
            <p:cNvCxnSpPr>
              <a:cxnSpLocks/>
              <a:stCxn id="11" idx="4"/>
              <a:endCxn id="13" idx="5"/>
            </p:cNvCxnSpPr>
            <p:nvPr/>
          </p:nvCxnSpPr>
          <p:spPr>
            <a:xfrm flipH="1" flipV="1">
              <a:off x="6972987" y="3677338"/>
              <a:ext cx="875528" cy="543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BF2CC2B-D7D8-4596-8ABC-60F7E572C99C}"/>
                </a:ext>
              </a:extLst>
            </p:cNvPr>
            <p:cNvCxnSpPr>
              <a:cxnSpLocks/>
              <a:stCxn id="12" idx="4"/>
              <a:endCxn id="13" idx="3"/>
            </p:cNvCxnSpPr>
            <p:nvPr/>
          </p:nvCxnSpPr>
          <p:spPr>
            <a:xfrm flipV="1">
              <a:off x="6348760" y="3677338"/>
              <a:ext cx="418497" cy="543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665B15E-9D0B-4012-BB45-97D2C8309A4B}"/>
                </a:ext>
              </a:extLst>
            </p:cNvPr>
            <p:cNvSpPr/>
            <p:nvPr/>
          </p:nvSpPr>
          <p:spPr>
            <a:xfrm rot="10800000">
              <a:off x="6451624" y="5648023"/>
              <a:ext cx="290946" cy="2967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8D38438-211F-4779-BD21-3F33C8475F5B}"/>
                </a:ext>
              </a:extLst>
            </p:cNvPr>
            <p:cNvSpPr/>
            <p:nvPr/>
          </p:nvSpPr>
          <p:spPr>
            <a:xfrm rot="10800000">
              <a:off x="7951379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25A0EB7-45D6-4953-AD0C-86DA132A6B21}"/>
                </a:ext>
              </a:extLst>
            </p:cNvPr>
            <p:cNvSpPr/>
            <p:nvPr/>
          </p:nvSpPr>
          <p:spPr>
            <a:xfrm rot="10800000">
              <a:off x="8560640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1C14B06-C91C-4777-B3B2-35324A629554}"/>
                </a:ext>
              </a:extLst>
            </p:cNvPr>
            <p:cNvCxnSpPr>
              <a:cxnSpLocks/>
              <a:stCxn id="22" idx="4"/>
              <a:endCxn id="8" idx="0"/>
            </p:cNvCxnSpPr>
            <p:nvPr/>
          </p:nvCxnSpPr>
          <p:spPr>
            <a:xfrm flipV="1">
              <a:off x="6597097" y="5151569"/>
              <a:ext cx="3989" cy="4964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65F6F58-81B6-4E35-B980-5385A2AE87E7}"/>
                </a:ext>
              </a:extLst>
            </p:cNvPr>
            <p:cNvCxnSpPr>
              <a:cxnSpLocks/>
              <a:stCxn id="23" idx="4"/>
              <a:endCxn id="5" idx="7"/>
            </p:cNvCxnSpPr>
            <p:nvPr/>
          </p:nvCxnSpPr>
          <p:spPr>
            <a:xfrm flipV="1">
              <a:off x="8096852" y="5093576"/>
              <a:ext cx="189818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93CFFD5-B5B5-4EDB-8B1A-7B0811E95999}"/>
                </a:ext>
              </a:extLst>
            </p:cNvPr>
            <p:cNvCxnSpPr>
              <a:cxnSpLocks/>
              <a:stCxn id="24" idx="4"/>
              <a:endCxn id="5" idx="1"/>
            </p:cNvCxnSpPr>
            <p:nvPr/>
          </p:nvCxnSpPr>
          <p:spPr>
            <a:xfrm flipH="1" flipV="1">
              <a:off x="8492400" y="5093576"/>
              <a:ext cx="213713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17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72A2B-8F4D-4200-970E-6F7489C9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More terminology on</a:t>
            </a:r>
            <a:br>
              <a:rPr lang="en-US" dirty="0"/>
            </a:br>
            <a:r>
              <a:rPr lang="en-US" dirty="0"/>
              <a:t>Binary Trees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847EF-B731-4515-A842-EF9254C0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811241" cy="4351338"/>
          </a:xfrm>
        </p:spPr>
        <p:txBody>
          <a:bodyPr>
            <a:noAutofit/>
          </a:bodyPr>
          <a:lstStyle/>
          <a:p>
            <a:pPr marL="180000" indent="-180000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full binary tree</a:t>
            </a:r>
            <a:r>
              <a:rPr lang="en-US" sz="2200" dirty="0"/>
              <a:t> is a binary tree where each node has either zero or two children.</a:t>
            </a:r>
          </a:p>
          <a:p>
            <a:pPr lvl="1"/>
            <a:r>
              <a:rPr lang="en-US" sz="2000" dirty="0"/>
              <a:t>A full binary tree is either a single node, or a tree in which the two subtrees of the root are full binary trees.</a:t>
            </a:r>
          </a:p>
          <a:p>
            <a:pPr marL="180000" indent="-180000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complete binary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C00000"/>
                </a:solidFill>
              </a:rPr>
              <a:t>tree</a:t>
            </a:r>
            <a:r>
              <a:rPr lang="en-US" sz="2200" dirty="0"/>
              <a:t> is a binary tree where every level, except possibly the last, is completely filled, and all nodes in the last level are as far left as possible.</a:t>
            </a:r>
          </a:p>
          <a:p>
            <a:pPr lvl="1"/>
            <a:r>
              <a:rPr lang="en-US" sz="2000" dirty="0"/>
              <a:t>A complete binary tree can be efficiently represented using an array.</a:t>
            </a:r>
          </a:p>
          <a:p>
            <a:pPr marL="180000" indent="-180000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perfect binary tree</a:t>
            </a:r>
            <a:r>
              <a:rPr lang="en-US" sz="2200" dirty="0"/>
              <a:t> is a binary tree where all non-leaf nodes have two children and all leaves have same depth.</a:t>
            </a:r>
          </a:p>
          <a:p>
            <a:pPr lvl="1"/>
            <a:r>
              <a:rPr lang="en-US" sz="2000" dirty="0"/>
              <a:t>CLRS call perfect binary trees as complete binary trees.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E8104D-C100-4B6E-94E4-A85F94A43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38" y="1825625"/>
            <a:ext cx="1485162" cy="110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82B3331-28F4-47C1-A4F9-794DF2141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948" y="3286125"/>
            <a:ext cx="1888051" cy="110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>
            <a:extLst>
              <a:ext uri="{FF2B5EF4-FFF2-40B4-BE49-F238E27FC236}">
                <a16:creationId xmlns:a16="http://schemas.microsoft.com/office/drawing/2014/main" id="{78F412E7-B51D-4BEA-89A7-E2E26F13C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35"/>
          <a:stretch/>
        </p:blipFill>
        <p:spPr bwMode="auto">
          <a:xfrm>
            <a:off x="7255947" y="4815752"/>
            <a:ext cx="1888051" cy="78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38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A7F50-A5CC-411C-97A6-A3C6D18C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Binary Trees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678F83-8777-4509-A065-118A338AC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55610"/>
            <a:ext cx="6554157" cy="37372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E4C3C8-78B4-4E38-97A8-1A54FB6DB4AE}"/>
              </a:ext>
            </a:extLst>
          </p:cNvPr>
          <p:cNvSpPr/>
          <p:nvPr/>
        </p:nvSpPr>
        <p:spPr>
          <a:xfrm>
            <a:off x="6047509" y="1828800"/>
            <a:ext cx="2467841" cy="1555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Node {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*parent;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*left;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*right;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06F389-40C3-4D24-8735-A84B84F2200C}"/>
              </a:ext>
            </a:extLst>
          </p:cNvPr>
          <p:cNvSpPr txBox="1"/>
          <p:nvPr/>
        </p:nvSpPr>
        <p:spPr>
          <a:xfrm>
            <a:off x="628650" y="2023094"/>
            <a:ext cx="382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 if nodes have more children?</a:t>
            </a:r>
          </a:p>
        </p:txBody>
      </p:sp>
    </p:spTree>
    <p:extLst>
      <p:ext uri="{BB962C8B-B14F-4D97-AF65-F5344CB8AC3E}">
        <p14:creationId xmlns:p14="http://schemas.microsoft.com/office/powerpoint/2010/main" val="177083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A7F50-A5CC-411C-97A6-A3C6D18C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General Trees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D1A7DD-DD44-4A2C-A754-FA66AC13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65276"/>
            <a:ext cx="6987886" cy="382759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E4C3C8-78B4-4E38-97A8-1A54FB6DB4AE}"/>
              </a:ext>
            </a:extLst>
          </p:cNvPr>
          <p:cNvSpPr/>
          <p:nvPr/>
        </p:nvSpPr>
        <p:spPr>
          <a:xfrm>
            <a:off x="5527963" y="1828800"/>
            <a:ext cx="2987387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Node {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*parent;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firstChild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nextSibling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F7DE61-A072-4021-A0CF-741EF84D74A1}"/>
              </a:ext>
            </a:extLst>
          </p:cNvPr>
          <p:cNvSpPr/>
          <p:nvPr/>
        </p:nvSpPr>
        <p:spPr>
          <a:xfrm>
            <a:off x="628650" y="1828800"/>
            <a:ext cx="44783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“Left-child, right-sibling representation.”</a:t>
            </a:r>
          </a:p>
        </p:txBody>
      </p:sp>
    </p:spTree>
    <p:extLst>
      <p:ext uri="{BB962C8B-B14F-4D97-AF65-F5344CB8AC3E}">
        <p14:creationId xmlns:p14="http://schemas.microsoft.com/office/powerpoint/2010/main" val="241673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87557-5BE9-46BE-A8EA-CDA7B0D9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8CBC7-647A-4B6C-99D7-46D11768B8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Suppose we want to visit all nodes of a tree…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Recall the </a:t>
                </a:r>
                <a:r>
                  <a:rPr lang="en-US" sz="2400" i="1" dirty="0"/>
                  <a:t>recursive</a:t>
                </a:r>
                <a:r>
                  <a:rPr lang="en-US" sz="2400" dirty="0"/>
                  <a:t> definition of trees: </a:t>
                </a:r>
                <a:r>
                  <a:rPr lang="en-US" sz="2000" dirty="0"/>
                  <a:t>a tree is either empty, or has a root connecting to the roots of zero or more non-empty subtrees.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Many ways to traverse a tree (recursively):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Preorder traversal:</a:t>
                </a:r>
                <a:r>
                  <a:rPr lang="en-US" sz="2000" dirty="0"/>
                  <a:t> given a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then visit subtrees rooted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’s children, using preorder traversal.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Postorder traversal:</a:t>
                </a:r>
                <a:r>
                  <a:rPr lang="en-US" sz="2000" dirty="0"/>
                  <a:t> given a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subtrees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’s children using postorder traversal, then visit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Inorder traversal:</a:t>
                </a:r>
                <a:r>
                  <a:rPr lang="en-US" sz="2000" dirty="0"/>
                  <a:t> given a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binary</a:t>
                </a:r>
                <a:r>
                  <a:rPr lang="en-US" sz="2000" dirty="0"/>
                  <a:t>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subtree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000" dirty="0"/>
                  <a:t>, then visit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finally visit subtree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8CBC7-647A-4B6C-99D7-46D11768B8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1777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F5A6081A-15EC-4EF6-B979-C0E5C42E0EA4}"/>
              </a:ext>
            </a:extLst>
          </p:cNvPr>
          <p:cNvSpPr/>
          <p:nvPr/>
        </p:nvSpPr>
        <p:spPr>
          <a:xfrm>
            <a:off x="628650" y="1381991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BA21BC-5D83-4F6A-BBC4-4F1619168191}"/>
              </a:ext>
            </a:extLst>
          </p:cNvPr>
          <p:cNvSpPr/>
          <p:nvPr/>
        </p:nvSpPr>
        <p:spPr>
          <a:xfrm>
            <a:off x="4873338" y="1381991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PostorderTrav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70285B-5318-4DBE-A016-965E9FA27624}"/>
              </a:ext>
            </a:extLst>
          </p:cNvPr>
          <p:cNvSpPr/>
          <p:nvPr/>
        </p:nvSpPr>
        <p:spPr>
          <a:xfrm>
            <a:off x="2750993" y="5055465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r.left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280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1553</Words>
  <Application>Microsoft Office PowerPoint</Application>
  <PresentationFormat>全屏显示(4:3)</PresentationFormat>
  <Paragraphs>270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Cambria Math</vt:lpstr>
      <vt:lpstr>Calibri Light</vt:lpstr>
      <vt:lpstr>Courier New</vt:lpstr>
      <vt:lpstr>Arial</vt:lpstr>
      <vt:lpstr>Calibri</vt:lpstr>
      <vt:lpstr>Office 主题​​</vt:lpstr>
      <vt:lpstr>Trees</vt:lpstr>
      <vt:lpstr>Trees</vt:lpstr>
      <vt:lpstr>Recursive definition of  Trees</vt:lpstr>
      <vt:lpstr>More terminology on Trees</vt:lpstr>
      <vt:lpstr>Binary Trees</vt:lpstr>
      <vt:lpstr>More terminology on Binary Trees</vt:lpstr>
      <vt:lpstr>Representing Binary Trees</vt:lpstr>
      <vt:lpstr>Representing General Trees</vt:lpstr>
      <vt:lpstr>Tree Traversals</vt:lpstr>
      <vt:lpstr>Preorder Traversal</vt:lpstr>
      <vt:lpstr>Postorder Traversal</vt:lpstr>
      <vt:lpstr>Inorder Traversal</vt:lpstr>
      <vt:lpstr>Complexity of recursive traversal</vt:lpstr>
      <vt:lpstr>Sample application of preorder traversal Directory Listing</vt:lpstr>
      <vt:lpstr>Iterative tree traversal</vt:lpstr>
      <vt:lpstr>Iterative inorder tree traversal</vt:lpstr>
      <vt:lpstr>Level-order traversal of trees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Chaodong</dc:creator>
  <cp:lastModifiedBy>Chaodong ZHENG</cp:lastModifiedBy>
  <cp:revision>55</cp:revision>
  <dcterms:created xsi:type="dcterms:W3CDTF">2019-08-29T22:28:31Z</dcterms:created>
  <dcterms:modified xsi:type="dcterms:W3CDTF">2024-09-30T02:01:38Z</dcterms:modified>
</cp:coreProperties>
</file>