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7"/>
  </p:notesMasterIdLst>
  <p:sldIdLst>
    <p:sldId id="257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290" r:id="rId26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4" autoAdjust="0"/>
    <p:restoredTop sz="78216" autoAdjust="0"/>
  </p:normalViewPr>
  <p:slideViewPr>
    <p:cSldViewPr snapToGrid="0">
      <p:cViewPr varScale="1">
        <p:scale>
          <a:sx n="99" d="100"/>
          <a:sy n="99" d="100"/>
        </p:scale>
        <p:origin x="20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1D02C-293E-42B5-B69F-13E875387B3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F8B57-5CE8-4EED-928D-C93348E26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2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5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7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6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1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7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2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3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9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06B0-FE98-493B-A260-560AE51E54A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4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06B0-FE98-493B-A260-560AE51E54A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7CADB-47F1-4579-80BD-870B1FF72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8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hyperlink" Target="http://jeffe.cs.illinois.edu/teaching/algorithms/notes/11-unionfind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Disjoint Sets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Fall 2024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F739B8A-1E38-463C-9E98-C80934F1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Rooted-tree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9136A7A-2A9C-4B55-B07C-EEAED8E8A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the root, and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Change the parent pointer of the root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the root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A sequence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can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on avg;</a:t>
                </a:r>
                <a:br>
                  <a:rPr lang="en-US" sz="2000" dirty="0"/>
                </a:br>
                <a:r>
                  <a:rPr lang="en-US" sz="2000" dirty="0"/>
                  <a:t>Many following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will also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Again, use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union-by-size</a:t>
                </a:r>
                <a:r>
                  <a:rPr lang="en-US" sz="2000" dirty="0"/>
                  <a:t> heuristic; reduce </a:t>
                </a:r>
                <a:br>
                  <a:rPr lang="en-US" sz="2000" dirty="0"/>
                </a:b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worst-case</a:t>
                </a:r>
                <a:r>
                  <a:rPr lang="en-US" sz="2000" dirty="0"/>
                  <a:t> cost of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(Each time a node’s depth increases, the tree size </a:t>
                </a:r>
                <a:b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at least doubles. So size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tree has height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</a:p>
              <a:p>
                <a:r>
                  <a:rPr lang="en-US" sz="2000" dirty="0"/>
                  <a:t>Alternatively, use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union-by-height</a:t>
                </a:r>
                <a:r>
                  <a:rPr lang="en-US" sz="2000" dirty="0"/>
                  <a:t> heuristic:</a:t>
                </a:r>
                <a:br>
                  <a:rPr lang="en-US" sz="2000" dirty="0"/>
                </a:br>
                <a:r>
                  <a:rPr lang="en-US" sz="2000" dirty="0"/>
                  <a:t>In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, let tree of smaller height be subtree of larger height.</a:t>
                </a:r>
              </a:p>
              <a:p>
                <a:r>
                  <a:rPr lang="en-US" sz="2000" dirty="0"/>
                  <a:t>Union-by-height reduces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worst-case</a:t>
                </a:r>
                <a:r>
                  <a:rPr lang="en-US" sz="2000" dirty="0"/>
                  <a:t> cost of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(Easy proof via induction: height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tree has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nodes.)</a:t>
                </a:r>
                <a:endParaRPr lang="en-US" sz="18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9136A7A-2A9C-4B55-B07C-EEAED8E8A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1007FB1A-5609-4AB7-946C-4A48F6009914}"/>
              </a:ext>
            </a:extLst>
          </p:cNvPr>
          <p:cNvSpPr/>
          <p:nvPr/>
        </p:nvSpPr>
        <p:spPr>
          <a:xfrm>
            <a:off x="6189755" y="3016252"/>
            <a:ext cx="2325595" cy="1334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Union(x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677B6A-6C6C-455C-A99C-C45713FEFD51}"/>
              </a:ext>
            </a:extLst>
          </p:cNvPr>
          <p:cNvGrpSpPr/>
          <p:nvPr/>
        </p:nvGrpSpPr>
        <p:grpSpPr>
          <a:xfrm>
            <a:off x="628650" y="365126"/>
            <a:ext cx="5065591" cy="2476500"/>
            <a:chOff x="1257299" y="1219200"/>
            <a:chExt cx="5065591" cy="247650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16BBA5C-A259-4869-8905-79B0B985AC00}"/>
                </a:ext>
              </a:extLst>
            </p:cNvPr>
            <p:cNvSpPr/>
            <p:nvPr/>
          </p:nvSpPr>
          <p:spPr>
            <a:xfrm>
              <a:off x="1257299" y="1219200"/>
              <a:ext cx="5065591" cy="24765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E1D9D93D-4D10-4173-BA90-C6DAB03AF7EF}"/>
                    </a:ext>
                  </a:extLst>
                </p:cNvPr>
                <p:cNvSpPr/>
                <p:nvPr/>
              </p:nvSpPr>
              <p:spPr>
                <a:xfrm>
                  <a:off x="1396561" y="2410163"/>
                  <a:ext cx="315509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E1D9D93D-4D10-4173-BA90-C6DAB03AF7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6561" y="2410163"/>
                  <a:ext cx="315509" cy="2921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连接符: 曲线 28">
              <a:extLst>
                <a:ext uri="{FF2B5EF4-FFF2-40B4-BE49-F238E27FC236}">
                  <a16:creationId xmlns:a16="http://schemas.microsoft.com/office/drawing/2014/main" id="{99018B07-92CB-4E51-BD68-E9CF0A20F7F9}"/>
                </a:ext>
              </a:extLst>
            </p:cNvPr>
            <p:cNvCxnSpPr>
              <a:stCxn id="28" idx="1"/>
              <a:endCxn id="28" idx="7"/>
            </p:cNvCxnSpPr>
            <p:nvPr/>
          </p:nvCxnSpPr>
          <p:spPr>
            <a:xfrm rot="5400000" flipH="1" flipV="1">
              <a:off x="1554315" y="2341391"/>
              <a:ext cx="12700" cy="223099"/>
            </a:xfrm>
            <a:prstGeom prst="curvedConnector3">
              <a:avLst>
                <a:gd name="adj1" fmla="val 213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0A74F5F8-9041-4309-A249-46EE68840742}"/>
                    </a:ext>
                  </a:extLst>
                </p:cNvPr>
                <p:cNvSpPr/>
                <p:nvPr/>
              </p:nvSpPr>
              <p:spPr>
                <a:xfrm>
                  <a:off x="2897658" y="2667664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0A74F5F8-9041-4309-A249-46EE688407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658" y="2667664"/>
                  <a:ext cx="292100" cy="2921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6AD6FDDC-D33E-43FF-822E-E244B2CB7004}"/>
                    </a:ext>
                  </a:extLst>
                </p:cNvPr>
                <p:cNvSpPr/>
                <p:nvPr/>
              </p:nvSpPr>
              <p:spPr>
                <a:xfrm>
                  <a:off x="2899208" y="215181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6AD6FDDC-D33E-43FF-822E-E244B2CB70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9208" y="2151812"/>
                  <a:ext cx="292100" cy="292100"/>
                </a:xfrm>
                <a:prstGeom prst="ellipse">
                  <a:avLst/>
                </a:prstGeom>
                <a:blipFill>
                  <a:blip r:embed="rId5"/>
                  <a:stretch>
                    <a:fillRect b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连接符: 曲线 31">
              <a:extLst>
                <a:ext uri="{FF2B5EF4-FFF2-40B4-BE49-F238E27FC236}">
                  <a16:creationId xmlns:a16="http://schemas.microsoft.com/office/drawing/2014/main" id="{185E823F-7A93-4482-A893-F3E327AB5DF5}"/>
                </a:ext>
              </a:extLst>
            </p:cNvPr>
            <p:cNvCxnSpPr>
              <a:stCxn id="31" idx="1"/>
              <a:endCxn id="31" idx="7"/>
            </p:cNvCxnSpPr>
            <p:nvPr/>
          </p:nvCxnSpPr>
          <p:spPr>
            <a:xfrm rot="5400000" flipH="1" flipV="1">
              <a:off x="3045258" y="2091316"/>
              <a:ext cx="12700" cy="206546"/>
            </a:xfrm>
            <a:prstGeom prst="curvedConnector3">
              <a:avLst>
                <a:gd name="adj1" fmla="val 159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382BAC9A-B7B5-4E69-91C6-21ADD7174640}"/>
                    </a:ext>
                  </a:extLst>
                </p:cNvPr>
                <p:cNvSpPr/>
                <p:nvPr/>
              </p:nvSpPr>
              <p:spPr>
                <a:xfrm>
                  <a:off x="4374571" y="298967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382BAC9A-B7B5-4E69-91C6-21ADD71746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571" y="2989672"/>
                  <a:ext cx="292100" cy="2921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04D4B119-8F44-4DBC-B4DD-D2521068E5FB}"/>
                    </a:ext>
                  </a:extLst>
                </p:cNvPr>
                <p:cNvSpPr/>
                <p:nvPr/>
              </p:nvSpPr>
              <p:spPr>
                <a:xfrm>
                  <a:off x="4375346" y="242469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04D4B119-8F44-4DBC-B4DD-D2521068E5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5346" y="2424692"/>
                  <a:ext cx="292100" cy="292100"/>
                </a:xfrm>
                <a:prstGeom prst="ellipse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E2AAEE53-A8F7-4B31-A3BF-1E70F4D4E7FE}"/>
                    </a:ext>
                  </a:extLst>
                </p:cNvPr>
                <p:cNvSpPr/>
                <p:nvPr/>
              </p:nvSpPr>
              <p:spPr>
                <a:xfrm>
                  <a:off x="4375346" y="185971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E2AAEE53-A8F7-4B31-A3BF-1E70F4D4E7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5346" y="1859712"/>
                  <a:ext cx="292100" cy="2921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连接符: 曲线 35">
              <a:extLst>
                <a:ext uri="{FF2B5EF4-FFF2-40B4-BE49-F238E27FC236}">
                  <a16:creationId xmlns:a16="http://schemas.microsoft.com/office/drawing/2014/main" id="{EB750612-9BAB-4A10-95AA-679C3BFE95F2}"/>
                </a:ext>
              </a:extLst>
            </p:cNvPr>
            <p:cNvCxnSpPr>
              <a:stCxn id="35" idx="1"/>
              <a:endCxn id="35" idx="7"/>
            </p:cNvCxnSpPr>
            <p:nvPr/>
          </p:nvCxnSpPr>
          <p:spPr>
            <a:xfrm rot="5400000" flipH="1" flipV="1">
              <a:off x="4521396" y="1799216"/>
              <a:ext cx="12700" cy="206546"/>
            </a:xfrm>
            <a:prstGeom prst="curvedConnector3">
              <a:avLst>
                <a:gd name="adj1" fmla="val 159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6F9CB03C-6228-4710-91D7-6C521A8CEB3B}"/>
                    </a:ext>
                  </a:extLst>
                </p:cNvPr>
                <p:cNvSpPr/>
                <p:nvPr/>
              </p:nvSpPr>
              <p:spPr>
                <a:xfrm>
                  <a:off x="5850709" y="3244135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6F9CB03C-6228-4710-91D7-6C521A8CE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709" y="3244135"/>
                  <a:ext cx="292100" cy="2921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E8F5597E-E7F1-4467-A86A-FC1E2DEC845E}"/>
                    </a:ext>
                  </a:extLst>
                </p:cNvPr>
                <p:cNvSpPr/>
                <p:nvPr/>
              </p:nvSpPr>
              <p:spPr>
                <a:xfrm>
                  <a:off x="5850709" y="268796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E8F5597E-E7F1-4467-A86A-FC1E2DEC84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709" y="2687962"/>
                  <a:ext cx="292100" cy="292100"/>
                </a:xfrm>
                <a:prstGeom prst="ellipse">
                  <a:avLst/>
                </a:prstGeom>
                <a:blipFill>
                  <a:blip r:embed="rId10"/>
                  <a:stretch>
                    <a:fillRect b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69481DA9-0F05-40D2-BF9D-D8642DC4DDDF}"/>
                    </a:ext>
                  </a:extLst>
                </p:cNvPr>
                <p:cNvSpPr/>
                <p:nvPr/>
              </p:nvSpPr>
              <p:spPr>
                <a:xfrm>
                  <a:off x="5850709" y="213259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69481DA9-0F05-40D2-BF9D-D8642DC4DD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709" y="2132592"/>
                  <a:ext cx="292100" cy="2921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6625E154-3455-463F-8FF3-6235D8A29F80}"/>
                    </a:ext>
                  </a:extLst>
                </p:cNvPr>
                <p:cNvSpPr/>
                <p:nvPr/>
              </p:nvSpPr>
              <p:spPr>
                <a:xfrm>
                  <a:off x="5850709" y="1567612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6625E154-3455-463F-8FF3-6235D8A29F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709" y="1567612"/>
                  <a:ext cx="292100" cy="292100"/>
                </a:xfrm>
                <a:prstGeom prst="ellipse">
                  <a:avLst/>
                </a:prstGeom>
                <a:blipFill>
                  <a:blip r:embed="rId12"/>
                  <a:stretch>
                    <a:fillRect l="-2000" b="-4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连接符: 曲线 40">
              <a:extLst>
                <a:ext uri="{FF2B5EF4-FFF2-40B4-BE49-F238E27FC236}">
                  <a16:creationId xmlns:a16="http://schemas.microsoft.com/office/drawing/2014/main" id="{9CCAF05F-1114-4F3C-9F0A-62B6B168BF8D}"/>
                </a:ext>
              </a:extLst>
            </p:cNvPr>
            <p:cNvCxnSpPr>
              <a:stCxn id="40" idx="1"/>
              <a:endCxn id="40" idx="7"/>
            </p:cNvCxnSpPr>
            <p:nvPr/>
          </p:nvCxnSpPr>
          <p:spPr>
            <a:xfrm rot="5400000" flipH="1" flipV="1">
              <a:off x="5996759" y="1507116"/>
              <a:ext cx="12700" cy="206546"/>
            </a:xfrm>
            <a:prstGeom prst="curvedConnector3">
              <a:avLst>
                <a:gd name="adj1" fmla="val 159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E10E9B8C-2D5A-4BFF-A4C4-128B70A1B08C}"/>
                </a:ext>
              </a:extLst>
            </p:cNvPr>
            <p:cNvCxnSpPr>
              <a:stCxn id="30" idx="0"/>
              <a:endCxn id="31" idx="4"/>
            </p:cNvCxnSpPr>
            <p:nvPr/>
          </p:nvCxnSpPr>
          <p:spPr>
            <a:xfrm flipV="1">
              <a:off x="3043708" y="2443912"/>
              <a:ext cx="1550" cy="2237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5F88400-EA65-4176-BEE3-90E45B1A73AB}"/>
                </a:ext>
              </a:extLst>
            </p:cNvPr>
            <p:cNvCxnSpPr>
              <a:cxnSpLocks/>
              <a:stCxn id="34" idx="0"/>
              <a:endCxn id="35" idx="4"/>
            </p:cNvCxnSpPr>
            <p:nvPr/>
          </p:nvCxnSpPr>
          <p:spPr>
            <a:xfrm flipV="1">
              <a:off x="4521396" y="2151812"/>
              <a:ext cx="0" cy="2728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AC71353-E8AE-4B82-9AE2-ED69B92A0C9C}"/>
                </a:ext>
              </a:extLst>
            </p:cNvPr>
            <p:cNvCxnSpPr>
              <a:cxnSpLocks/>
              <a:stCxn id="33" idx="0"/>
              <a:endCxn id="34" idx="4"/>
            </p:cNvCxnSpPr>
            <p:nvPr/>
          </p:nvCxnSpPr>
          <p:spPr>
            <a:xfrm flipV="1">
              <a:off x="4520621" y="2716792"/>
              <a:ext cx="775" cy="2728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FF3A480-B70C-4BCF-96B1-D5BF5DBEA901}"/>
                </a:ext>
              </a:extLst>
            </p:cNvPr>
            <p:cNvCxnSpPr>
              <a:cxnSpLocks/>
              <a:stCxn id="39" idx="0"/>
              <a:endCxn id="40" idx="4"/>
            </p:cNvCxnSpPr>
            <p:nvPr/>
          </p:nvCxnSpPr>
          <p:spPr>
            <a:xfrm flipV="1">
              <a:off x="5996759" y="1859712"/>
              <a:ext cx="0" cy="2728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6841F5C0-82F5-40C7-82B8-91C4D8904FBF}"/>
                </a:ext>
              </a:extLst>
            </p:cNvPr>
            <p:cNvCxnSpPr>
              <a:cxnSpLocks/>
              <a:stCxn id="38" idx="0"/>
              <a:endCxn id="39" idx="4"/>
            </p:cNvCxnSpPr>
            <p:nvPr/>
          </p:nvCxnSpPr>
          <p:spPr>
            <a:xfrm flipV="1">
              <a:off x="5996759" y="2424692"/>
              <a:ext cx="0" cy="263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333C5642-9E91-41C0-9DDE-33A10F388E9F}"/>
                </a:ext>
              </a:extLst>
            </p:cNvPr>
            <p:cNvCxnSpPr>
              <a:cxnSpLocks/>
              <a:stCxn id="37" idx="0"/>
              <a:endCxn id="38" idx="4"/>
            </p:cNvCxnSpPr>
            <p:nvPr/>
          </p:nvCxnSpPr>
          <p:spPr>
            <a:xfrm flipV="1">
              <a:off x="5996759" y="2980062"/>
              <a:ext cx="0" cy="2640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910A533C-12E8-4FF3-AF12-C8A2DDA488D3}"/>
                    </a:ext>
                  </a:extLst>
                </p:cNvPr>
                <p:cNvSpPr/>
                <p:nvPr/>
              </p:nvSpPr>
              <p:spPr>
                <a:xfrm>
                  <a:off x="1765804" y="1839916"/>
                  <a:ext cx="11695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MakeSet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1600" dirty="0"/>
                    <a:t>)</a:t>
                  </a:r>
                </a:p>
                <a:p>
                  <a:pPr algn="ctr"/>
                  <a:r>
                    <a:rPr lang="en-US" sz="1600" b="1" dirty="0"/>
                    <a:t>Union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910A533C-12E8-4FF3-AF12-C8A2DDA488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804" y="1839916"/>
                  <a:ext cx="1169551" cy="584775"/>
                </a:xfrm>
                <a:prstGeom prst="rect">
                  <a:avLst/>
                </a:prstGeom>
                <a:blipFill>
                  <a:blip r:embed="rId13"/>
                  <a:stretch>
                    <a:fillRect l="-2618" t="-3125" r="-2618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277B9DAF-550F-4B10-87F5-B9E20D2C703A}"/>
                    </a:ext>
                  </a:extLst>
                </p:cNvPr>
                <p:cNvSpPr/>
                <p:nvPr/>
              </p:nvSpPr>
              <p:spPr>
                <a:xfrm>
                  <a:off x="3248288" y="1821703"/>
                  <a:ext cx="11695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MakeSet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1600" dirty="0"/>
                    <a:t>)</a:t>
                  </a:r>
                </a:p>
                <a:p>
                  <a:pPr algn="ctr"/>
                  <a:r>
                    <a:rPr lang="en-US" sz="1600" b="1" dirty="0"/>
                    <a:t>Union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277B9DAF-550F-4B10-87F5-B9E20D2C70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8288" y="1821703"/>
                  <a:ext cx="1169551" cy="584775"/>
                </a:xfrm>
                <a:prstGeom prst="rect">
                  <a:avLst/>
                </a:prstGeom>
                <a:blipFill>
                  <a:blip r:embed="rId14"/>
                  <a:stretch>
                    <a:fillRect l="-2083" t="-3125" r="-1042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DE3DF72D-EBE6-4B0B-A0CA-51CEF48CC7E9}"/>
                    </a:ext>
                  </a:extLst>
                </p:cNvPr>
                <p:cNvSpPr/>
                <p:nvPr/>
              </p:nvSpPr>
              <p:spPr>
                <a:xfrm>
                  <a:off x="4706504" y="1827910"/>
                  <a:ext cx="11695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MakeSet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sz="1600" dirty="0"/>
                    <a:t>)</a:t>
                  </a:r>
                </a:p>
                <a:p>
                  <a:pPr algn="ctr"/>
                  <a:r>
                    <a:rPr lang="en-US" sz="1600" b="1" dirty="0"/>
                    <a:t>Union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 xmlns="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DE3DF72D-EBE6-4B0B-A0CA-51CEF48CC7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504" y="1827910"/>
                  <a:ext cx="1169551" cy="584775"/>
                </a:xfrm>
                <a:prstGeom prst="rect">
                  <a:avLst/>
                </a:prstGeom>
                <a:blipFill>
                  <a:blip r:embed="rId15"/>
                  <a:stretch>
                    <a:fillRect l="-2604" t="-3125" r="-2604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箭头: 右 50">
              <a:extLst>
                <a:ext uri="{FF2B5EF4-FFF2-40B4-BE49-F238E27FC236}">
                  <a16:creationId xmlns:a16="http://schemas.microsoft.com/office/drawing/2014/main" id="{41F8F289-6EF2-40B0-8D08-57354028DD5E}"/>
                </a:ext>
              </a:extLst>
            </p:cNvPr>
            <p:cNvSpPr/>
            <p:nvPr/>
          </p:nvSpPr>
          <p:spPr>
            <a:xfrm>
              <a:off x="1849220" y="2413439"/>
              <a:ext cx="996659" cy="2921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箭头: 右 51">
              <a:extLst>
                <a:ext uri="{FF2B5EF4-FFF2-40B4-BE49-F238E27FC236}">
                  <a16:creationId xmlns:a16="http://schemas.microsoft.com/office/drawing/2014/main" id="{F7F0CACF-BF97-414F-8287-AAC48EFD840B}"/>
                </a:ext>
              </a:extLst>
            </p:cNvPr>
            <p:cNvSpPr/>
            <p:nvPr/>
          </p:nvSpPr>
          <p:spPr>
            <a:xfrm>
              <a:off x="3305835" y="2406478"/>
              <a:ext cx="996659" cy="2921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箭头: 右 52">
              <a:extLst>
                <a:ext uri="{FF2B5EF4-FFF2-40B4-BE49-F238E27FC236}">
                  <a16:creationId xmlns:a16="http://schemas.microsoft.com/office/drawing/2014/main" id="{65B105C8-5BA1-480A-B7BE-4EADE39EB678}"/>
                </a:ext>
              </a:extLst>
            </p:cNvPr>
            <p:cNvSpPr/>
            <p:nvPr/>
          </p:nvSpPr>
          <p:spPr>
            <a:xfrm>
              <a:off x="4792949" y="2413439"/>
              <a:ext cx="996659" cy="2921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13733EF-8C58-4B08-9212-28BEF8337293}"/>
              </a:ext>
            </a:extLst>
          </p:cNvPr>
          <p:cNvSpPr txBox="1"/>
          <p:nvPr/>
        </p:nvSpPr>
        <p:spPr>
          <a:xfrm>
            <a:off x="3025348" y="5845887"/>
            <a:ext cx="3274561" cy="64698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Can we do better?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B244DBE2-FB53-491A-B10A-BB221A97FAB0}"/>
              </a:ext>
            </a:extLst>
          </p:cNvPr>
          <p:cNvGrpSpPr/>
          <p:nvPr/>
        </p:nvGrpSpPr>
        <p:grpSpPr>
          <a:xfrm>
            <a:off x="623796" y="3309392"/>
            <a:ext cx="5286047" cy="1372983"/>
            <a:chOff x="581353" y="3304601"/>
            <a:chExt cx="5286047" cy="1372983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4F34D51A-B0E9-4BE0-A5DB-1FF46824984C}"/>
                </a:ext>
              </a:extLst>
            </p:cNvPr>
            <p:cNvSpPr/>
            <p:nvPr/>
          </p:nvSpPr>
          <p:spPr>
            <a:xfrm>
              <a:off x="581353" y="3304601"/>
              <a:ext cx="5286047" cy="13729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83BB4D79-8855-41FA-8924-FA32AAC96306}"/>
                    </a:ext>
                  </a:extLst>
                </p:cNvPr>
                <p:cNvSpPr/>
                <p:nvPr/>
              </p:nvSpPr>
              <p:spPr>
                <a:xfrm>
                  <a:off x="753843" y="3948316"/>
                  <a:ext cx="315509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83BB4D79-8855-41FA-8924-FA32AAC963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43" y="3948316"/>
                  <a:ext cx="315509" cy="2921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连接符: 曲线 81">
              <a:extLst>
                <a:ext uri="{FF2B5EF4-FFF2-40B4-BE49-F238E27FC236}">
                  <a16:creationId xmlns:a16="http://schemas.microsoft.com/office/drawing/2014/main" id="{400A0517-B996-47AC-B334-F46001FBF6C7}"/>
                </a:ext>
              </a:extLst>
            </p:cNvPr>
            <p:cNvCxnSpPr>
              <a:stCxn id="81" idx="1"/>
              <a:endCxn id="81" idx="7"/>
            </p:cNvCxnSpPr>
            <p:nvPr/>
          </p:nvCxnSpPr>
          <p:spPr>
            <a:xfrm rot="5400000" flipH="1" flipV="1">
              <a:off x="911597" y="3879544"/>
              <a:ext cx="12700" cy="223099"/>
            </a:xfrm>
            <a:prstGeom prst="curvedConnector3">
              <a:avLst>
                <a:gd name="adj1" fmla="val 213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DC77364A-C4F7-49C9-A837-D289224410A0}"/>
                    </a:ext>
                  </a:extLst>
                </p:cNvPr>
                <p:cNvSpPr/>
                <p:nvPr/>
              </p:nvSpPr>
              <p:spPr>
                <a:xfrm>
                  <a:off x="2070309" y="4240416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DC77364A-C4F7-49C9-A837-D289224410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0309" y="4240416"/>
                  <a:ext cx="292100" cy="2921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AA979F2B-B7A6-45E2-B192-F82779B93C06}"/>
                    </a:ext>
                  </a:extLst>
                </p:cNvPr>
                <p:cNvSpPr/>
                <p:nvPr/>
              </p:nvSpPr>
              <p:spPr>
                <a:xfrm>
                  <a:off x="2071859" y="3724564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AA979F2B-B7A6-45E2-B192-F82779B93C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859" y="3724564"/>
                  <a:ext cx="292100" cy="292100"/>
                </a:xfrm>
                <a:prstGeom prst="ellipse">
                  <a:avLst/>
                </a:prstGeom>
                <a:blipFill>
                  <a:blip r:embed="rId18"/>
                  <a:stretch>
                    <a:fillRect b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连接符: 曲线 84">
              <a:extLst>
                <a:ext uri="{FF2B5EF4-FFF2-40B4-BE49-F238E27FC236}">
                  <a16:creationId xmlns:a16="http://schemas.microsoft.com/office/drawing/2014/main" id="{57FC6946-437C-42A3-B25D-7BB2FA741CAA}"/>
                </a:ext>
              </a:extLst>
            </p:cNvPr>
            <p:cNvCxnSpPr>
              <a:stCxn id="84" idx="1"/>
              <a:endCxn id="84" idx="7"/>
            </p:cNvCxnSpPr>
            <p:nvPr/>
          </p:nvCxnSpPr>
          <p:spPr>
            <a:xfrm rot="5400000" flipH="1" flipV="1">
              <a:off x="2217909" y="3664068"/>
              <a:ext cx="12700" cy="206546"/>
            </a:xfrm>
            <a:prstGeom prst="curvedConnector3">
              <a:avLst>
                <a:gd name="adj1" fmla="val 159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58C62721-6E1E-4675-8054-19B3B8477EC9}"/>
                    </a:ext>
                  </a:extLst>
                </p:cNvPr>
                <p:cNvSpPr/>
                <p:nvPr/>
              </p:nvSpPr>
              <p:spPr>
                <a:xfrm>
                  <a:off x="3205828" y="4240416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58C62721-6E1E-4675-8054-19B3B8477E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828" y="4240416"/>
                  <a:ext cx="292100" cy="2921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4E98C957-50B4-4C2F-BF75-9D35A961C2C4}"/>
                    </a:ext>
                  </a:extLst>
                </p:cNvPr>
                <p:cNvSpPr/>
                <p:nvPr/>
              </p:nvSpPr>
              <p:spPr>
                <a:xfrm>
                  <a:off x="3695441" y="4240416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4E98C957-50B4-4C2F-BF75-9D35A961C2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441" y="4240416"/>
                  <a:ext cx="292100" cy="2921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0B64065D-A086-46EB-B8F8-2B392D3F95D9}"/>
                    </a:ext>
                  </a:extLst>
                </p:cNvPr>
                <p:cNvSpPr/>
                <p:nvPr/>
              </p:nvSpPr>
              <p:spPr>
                <a:xfrm>
                  <a:off x="3459428" y="3670631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0B64065D-A086-46EB-B8F8-2B392D3F95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9428" y="3670631"/>
                  <a:ext cx="292100" cy="292100"/>
                </a:xfrm>
                <a:prstGeom prst="ellipse">
                  <a:avLst/>
                </a:prstGeom>
                <a:blipFill>
                  <a:blip r:embed="rId21"/>
                  <a:stretch>
                    <a:fillRect b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连接符: 曲线 88">
              <a:extLst>
                <a:ext uri="{FF2B5EF4-FFF2-40B4-BE49-F238E27FC236}">
                  <a16:creationId xmlns:a16="http://schemas.microsoft.com/office/drawing/2014/main" id="{E99814C7-46E5-4781-AB30-048F64B74A35}"/>
                </a:ext>
              </a:extLst>
            </p:cNvPr>
            <p:cNvCxnSpPr>
              <a:stCxn id="88" idx="1"/>
              <a:endCxn id="88" idx="7"/>
            </p:cNvCxnSpPr>
            <p:nvPr/>
          </p:nvCxnSpPr>
          <p:spPr>
            <a:xfrm rot="5400000" flipH="1" flipV="1">
              <a:off x="3605478" y="3610135"/>
              <a:ext cx="12700" cy="206546"/>
            </a:xfrm>
            <a:prstGeom prst="curvedConnector3">
              <a:avLst>
                <a:gd name="adj1" fmla="val 159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DB45C58D-BBAA-4835-BFB2-D2097D7C1ABD}"/>
                </a:ext>
              </a:extLst>
            </p:cNvPr>
            <p:cNvCxnSpPr>
              <a:stCxn id="83" idx="0"/>
              <a:endCxn id="84" idx="4"/>
            </p:cNvCxnSpPr>
            <p:nvPr/>
          </p:nvCxnSpPr>
          <p:spPr>
            <a:xfrm flipV="1">
              <a:off x="2216359" y="4016664"/>
              <a:ext cx="1550" cy="2237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8DC5E33B-D7B9-4A5B-8A2B-9689AF56D1E8}"/>
                </a:ext>
              </a:extLst>
            </p:cNvPr>
            <p:cNvCxnSpPr>
              <a:cxnSpLocks/>
              <a:stCxn id="87" idx="0"/>
              <a:endCxn id="88" idx="5"/>
            </p:cNvCxnSpPr>
            <p:nvPr/>
          </p:nvCxnSpPr>
          <p:spPr>
            <a:xfrm flipH="1" flipV="1">
              <a:off x="3708751" y="3919954"/>
              <a:ext cx="132740" cy="3204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2FF422E3-495D-4C4F-910F-BEC21F38E325}"/>
                </a:ext>
              </a:extLst>
            </p:cNvPr>
            <p:cNvCxnSpPr>
              <a:cxnSpLocks/>
              <a:stCxn id="86" idx="0"/>
              <a:endCxn id="88" idx="3"/>
            </p:cNvCxnSpPr>
            <p:nvPr/>
          </p:nvCxnSpPr>
          <p:spPr>
            <a:xfrm flipV="1">
              <a:off x="3351878" y="3919954"/>
              <a:ext cx="150327" cy="3204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09434AD9-8FF9-405B-8C18-5D476D01FBC0}"/>
                    </a:ext>
                  </a:extLst>
                </p:cNvPr>
                <p:cNvSpPr/>
                <p:nvPr/>
              </p:nvSpPr>
              <p:spPr>
                <a:xfrm>
                  <a:off x="4732274" y="4240416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09434AD9-8FF9-405B-8C18-5D476D01FB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274" y="4240416"/>
                  <a:ext cx="292100" cy="2921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C5367AF7-F5E6-4191-945C-61CFBAA54891}"/>
                    </a:ext>
                  </a:extLst>
                </p:cNvPr>
                <p:cNvSpPr/>
                <p:nvPr/>
              </p:nvSpPr>
              <p:spPr>
                <a:xfrm>
                  <a:off x="5075837" y="4240416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C5367AF7-F5E6-4191-945C-61CFBAA548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837" y="4240416"/>
                  <a:ext cx="292100" cy="2921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B6D2199A-C8BD-49D1-A2D4-7468AE38CE2D}"/>
                    </a:ext>
                  </a:extLst>
                </p:cNvPr>
                <p:cNvSpPr/>
                <p:nvPr/>
              </p:nvSpPr>
              <p:spPr>
                <a:xfrm>
                  <a:off x="5075837" y="3670631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B6D2199A-C8BD-49D1-A2D4-7468AE38CE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837" y="3670631"/>
                  <a:ext cx="292100" cy="292100"/>
                </a:xfrm>
                <a:prstGeom prst="ellipse">
                  <a:avLst/>
                </a:prstGeom>
                <a:blipFill>
                  <a:blip r:embed="rId24"/>
                  <a:stretch>
                    <a:fillRect b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连接符: 曲线 95">
              <a:extLst>
                <a:ext uri="{FF2B5EF4-FFF2-40B4-BE49-F238E27FC236}">
                  <a16:creationId xmlns:a16="http://schemas.microsoft.com/office/drawing/2014/main" id="{A4E87ED7-3A51-4D2D-A7A2-4550BF17F6B3}"/>
                </a:ext>
              </a:extLst>
            </p:cNvPr>
            <p:cNvCxnSpPr>
              <a:stCxn id="95" idx="1"/>
              <a:endCxn id="95" idx="7"/>
            </p:cNvCxnSpPr>
            <p:nvPr/>
          </p:nvCxnSpPr>
          <p:spPr>
            <a:xfrm rot="5400000" flipH="1" flipV="1">
              <a:off x="5221887" y="3610135"/>
              <a:ext cx="12700" cy="206546"/>
            </a:xfrm>
            <a:prstGeom prst="curvedConnector3">
              <a:avLst>
                <a:gd name="adj1" fmla="val 159682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B88B76FB-46CF-478E-BE1D-FD2D55058D6E}"/>
                </a:ext>
              </a:extLst>
            </p:cNvPr>
            <p:cNvCxnSpPr>
              <a:cxnSpLocks/>
              <a:stCxn id="94" idx="0"/>
              <a:endCxn id="95" idx="4"/>
            </p:cNvCxnSpPr>
            <p:nvPr/>
          </p:nvCxnSpPr>
          <p:spPr>
            <a:xfrm flipV="1">
              <a:off x="5221887" y="3962731"/>
              <a:ext cx="0" cy="277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2028E4D3-5C07-498A-AC0B-367302287722}"/>
                </a:ext>
              </a:extLst>
            </p:cNvPr>
            <p:cNvCxnSpPr>
              <a:cxnSpLocks/>
              <a:stCxn id="93" idx="0"/>
              <a:endCxn id="95" idx="3"/>
            </p:cNvCxnSpPr>
            <p:nvPr/>
          </p:nvCxnSpPr>
          <p:spPr>
            <a:xfrm flipV="1">
              <a:off x="4878324" y="3919954"/>
              <a:ext cx="240290" cy="3204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82E33CD3-8EAD-4CDE-AB26-70647E6F434D}"/>
                    </a:ext>
                  </a:extLst>
                </p:cNvPr>
                <p:cNvSpPr/>
                <p:nvPr/>
              </p:nvSpPr>
              <p:spPr>
                <a:xfrm>
                  <a:off x="5419400" y="4240416"/>
                  <a:ext cx="292100" cy="292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82E33CD3-8EAD-4CDE-AB26-70647E6F43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9400" y="4240416"/>
                  <a:ext cx="292100" cy="292100"/>
                </a:xfrm>
                <a:prstGeom prst="ellipse">
                  <a:avLst/>
                </a:prstGeom>
                <a:blipFill>
                  <a:blip r:embed="rId25"/>
                  <a:stretch>
                    <a:fillRect b="-4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541DC984-AE94-4B07-8C3E-8C193FC09388}"/>
                </a:ext>
              </a:extLst>
            </p:cNvPr>
            <p:cNvCxnSpPr>
              <a:cxnSpLocks/>
              <a:stCxn id="99" idx="0"/>
              <a:endCxn id="95" idx="5"/>
            </p:cNvCxnSpPr>
            <p:nvPr/>
          </p:nvCxnSpPr>
          <p:spPr>
            <a:xfrm flipH="1" flipV="1">
              <a:off x="5325160" y="3919954"/>
              <a:ext cx="240290" cy="3204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箭头: 右 100">
              <a:extLst>
                <a:ext uri="{FF2B5EF4-FFF2-40B4-BE49-F238E27FC236}">
                  <a16:creationId xmlns:a16="http://schemas.microsoft.com/office/drawing/2014/main" id="{0CD1AA7A-EEC3-4B29-9E53-CD48C6014A19}"/>
                </a:ext>
              </a:extLst>
            </p:cNvPr>
            <p:cNvSpPr/>
            <p:nvPr/>
          </p:nvSpPr>
          <p:spPr>
            <a:xfrm>
              <a:off x="1221210" y="3948316"/>
              <a:ext cx="777842" cy="2921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箭头: 右 101">
              <a:extLst>
                <a:ext uri="{FF2B5EF4-FFF2-40B4-BE49-F238E27FC236}">
                  <a16:creationId xmlns:a16="http://schemas.microsoft.com/office/drawing/2014/main" id="{01CED1CB-B3D5-4AD5-B013-72EC1C6A0E59}"/>
                </a:ext>
              </a:extLst>
            </p:cNvPr>
            <p:cNvSpPr/>
            <p:nvPr/>
          </p:nvSpPr>
          <p:spPr>
            <a:xfrm>
              <a:off x="2457127" y="3950576"/>
              <a:ext cx="777842" cy="2921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箭头: 右 102">
              <a:extLst>
                <a:ext uri="{FF2B5EF4-FFF2-40B4-BE49-F238E27FC236}">
                  <a16:creationId xmlns:a16="http://schemas.microsoft.com/office/drawing/2014/main" id="{D5209F8B-0870-4095-92B2-51AFCF4A81AF}"/>
                </a:ext>
              </a:extLst>
            </p:cNvPr>
            <p:cNvSpPr/>
            <p:nvPr/>
          </p:nvSpPr>
          <p:spPr>
            <a:xfrm>
              <a:off x="4023625" y="3954882"/>
              <a:ext cx="777842" cy="292100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489B2C3-703C-44D8-94BA-8154A4B63CBE}"/>
                    </a:ext>
                  </a:extLst>
                </p:cNvPr>
                <p:cNvSpPr/>
                <p:nvPr/>
              </p:nvSpPr>
              <p:spPr>
                <a:xfrm>
                  <a:off x="973783" y="3431889"/>
                  <a:ext cx="11695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MakeSet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1600" dirty="0"/>
                    <a:t>)</a:t>
                  </a:r>
                </a:p>
                <a:p>
                  <a:pPr algn="ctr"/>
                  <a:r>
                    <a:rPr lang="en-US" sz="1600" b="1" dirty="0"/>
                    <a:t>Union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8489B2C3-703C-44D8-94BA-8154A4B63C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83" y="3431889"/>
                  <a:ext cx="1169551" cy="584775"/>
                </a:xfrm>
                <a:prstGeom prst="rect">
                  <a:avLst/>
                </a:prstGeom>
                <a:blipFill>
                  <a:blip r:embed="rId26"/>
                  <a:stretch>
                    <a:fillRect l="-2604" t="-3125" r="-2083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24790159-093F-4381-B723-EB2FB86EB0D7}"/>
                    </a:ext>
                  </a:extLst>
                </p:cNvPr>
                <p:cNvSpPr/>
                <p:nvPr/>
              </p:nvSpPr>
              <p:spPr>
                <a:xfrm>
                  <a:off x="2332654" y="3427370"/>
                  <a:ext cx="11695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MakeSet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1600" dirty="0"/>
                    <a:t>)</a:t>
                  </a:r>
                </a:p>
                <a:p>
                  <a:pPr algn="ctr"/>
                  <a:r>
                    <a:rPr lang="en-US" sz="1600" b="1" dirty="0"/>
                    <a:t>Union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 xmlns="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24790159-093F-4381-B723-EB2FB86EB0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654" y="3427370"/>
                  <a:ext cx="1169551" cy="584775"/>
                </a:xfrm>
                <a:prstGeom prst="rect">
                  <a:avLst/>
                </a:prstGeom>
                <a:blipFill>
                  <a:blip r:embed="rId27"/>
                  <a:stretch>
                    <a:fillRect l="-2094" t="-3125" r="-1571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FE80CAA2-AB2F-4560-927E-3C1734A8EA2D}"/>
                    </a:ext>
                  </a:extLst>
                </p:cNvPr>
                <p:cNvSpPr/>
                <p:nvPr/>
              </p:nvSpPr>
              <p:spPr>
                <a:xfrm>
                  <a:off x="3828907" y="3424675"/>
                  <a:ext cx="1169551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600" b="1" dirty="0"/>
                    <a:t>MakeSet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sz="1600" dirty="0"/>
                    <a:t>)</a:t>
                  </a:r>
                </a:p>
                <a:p>
                  <a:pPr algn="ctr"/>
                  <a:r>
                    <a:rPr lang="en-US" sz="1600" b="1" dirty="0"/>
                    <a:t>Union</a:t>
                  </a:r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sz="1600" dirty="0"/>
                    <a:t>)</a:t>
                  </a:r>
                </a:p>
              </p:txBody>
            </p:sp>
          </mc:Choice>
          <mc:Fallback xmlns="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FE80CAA2-AB2F-4560-927E-3C1734A8EA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8907" y="3424675"/>
                  <a:ext cx="1169551" cy="584775"/>
                </a:xfrm>
                <a:prstGeom prst="rect">
                  <a:avLst/>
                </a:prstGeom>
                <a:blipFill>
                  <a:blip r:embed="rId28"/>
                  <a:stretch>
                    <a:fillRect l="-2604" t="-3125" r="-2604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8332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AF50A-E211-408D-8256-976DE0F9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Rooted-tree implementation of </a:t>
            </a:r>
            <a:r>
              <a:rPr lang="en-US" sz="2400" dirty="0" err="1"/>
              <a:t>DisjointSet</a:t>
            </a:r>
            <a:br>
              <a:rPr lang="en-US" sz="2400" dirty="0"/>
            </a:br>
            <a:r>
              <a:rPr lang="en-US" dirty="0"/>
              <a:t>Path-compression in </a:t>
            </a:r>
            <a:r>
              <a:rPr lang="en-US" b="1" dirty="0"/>
              <a:t>Find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55B060-2807-4700-AD36-22F72FB96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Height of the tree is set to 0.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the root, and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union-by-height</a:t>
                </a:r>
                <a:r>
                  <a:rPr lang="en-US" sz="2000" dirty="0"/>
                  <a:t>] Change the parent of the root of the shallow tree to the root of the deep tree. Increase height if necessary.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Do some work in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Find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to speed-up future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Find</a:t>
                </a:r>
                <a:r>
                  <a:rPr lang="en-US" sz="2000" dirty="0">
                    <a:solidFill>
                      <a:srgbClr val="C00000"/>
                    </a:solidFill>
                  </a:rPr>
                  <a:t>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without increasing asymptotic cost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Find</a:t>
                </a:r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Path-Compression</a:t>
                </a:r>
                <a:r>
                  <a:rPr lang="en-US" sz="2000" b="1" dirty="0"/>
                  <a:t>:</a:t>
                </a:r>
                <a:r>
                  <a:rPr lang="en-US" sz="2000" dirty="0"/>
                  <a:t> In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), when travelling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make all nodes on this path </a:t>
                </a:r>
                <a:r>
                  <a:rPr lang="en-US" sz="2000" i="1" dirty="0"/>
                  <a:t>directly</a:t>
                </a:r>
                <a:r>
                  <a:rPr lang="en-US" sz="2000" dirty="0"/>
                  <a:t> points to root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Path-compression will not increase cost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Find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asymptotically.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55B060-2807-4700-AD36-22F72FB96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0B88CAC3-CA96-42B2-BAC6-6516DAEB95AB}"/>
              </a:ext>
            </a:extLst>
          </p:cNvPr>
          <p:cNvGrpSpPr/>
          <p:nvPr/>
        </p:nvGrpSpPr>
        <p:grpSpPr>
          <a:xfrm>
            <a:off x="628649" y="1690687"/>
            <a:ext cx="7886701" cy="4801835"/>
            <a:chOff x="628649" y="1690686"/>
            <a:chExt cx="7886701" cy="480183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9905AE3-5146-458B-85CA-BCC6736CF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3398" y="4370822"/>
              <a:ext cx="4101952" cy="212169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2C31505-F86C-488C-A179-E76290B42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649" y="1690686"/>
              <a:ext cx="3419350" cy="347662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7" name="箭头: 直角上 6">
              <a:extLst>
                <a:ext uri="{FF2B5EF4-FFF2-40B4-BE49-F238E27FC236}">
                  <a16:creationId xmlns:a16="http://schemas.microsoft.com/office/drawing/2014/main" id="{FE730B3E-ACED-449E-82E7-311EB76C5A86}"/>
                </a:ext>
              </a:extLst>
            </p:cNvPr>
            <p:cNvSpPr/>
            <p:nvPr/>
          </p:nvSpPr>
          <p:spPr>
            <a:xfrm rot="5400000">
              <a:off x="2209642" y="4351185"/>
              <a:ext cx="1022617" cy="2957816"/>
            </a:xfrm>
            <a:prstGeom prst="bentUpArrow">
              <a:avLst>
                <a:gd name="adj1" fmla="val 12677"/>
                <a:gd name="adj2" fmla="val 14099"/>
                <a:gd name="adj3" fmla="val 23104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CD78B7C-1B49-4A70-AB18-7BF6BF8DA711}"/>
                    </a:ext>
                  </a:extLst>
                </p:cNvPr>
                <p:cNvSpPr txBox="1"/>
                <p:nvPr/>
              </p:nvSpPr>
              <p:spPr>
                <a:xfrm>
                  <a:off x="2172819" y="5648905"/>
                  <a:ext cx="109626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Find</a:t>
                  </a:r>
                  <a:r>
                    <a:rPr lang="en-US" sz="2400" dirty="0"/>
                    <a:t>(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sz="2400" dirty="0"/>
                    <a:t>)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CD78B7C-1B49-4A70-AB18-7BF6BF8DA7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819" y="5648905"/>
                  <a:ext cx="1096262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333" t="-10667" r="-7778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4699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AF50A-E211-408D-8256-976DE0F9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en-US" sz="2400" dirty="0"/>
              <a:t>Rooted-tree implementation of </a:t>
            </a:r>
            <a:r>
              <a:rPr lang="en-US" sz="2400" dirty="0" err="1"/>
              <a:t>DisjointSet</a:t>
            </a:r>
            <a:br>
              <a:rPr lang="en-US" sz="2400" dirty="0"/>
            </a:br>
            <a:r>
              <a:rPr lang="en-US" sz="3800" dirty="0"/>
              <a:t>Union-by-height and Path-compression</a:t>
            </a:r>
            <a:endParaRPr lang="en-US" sz="3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55B060-2807-4700-AD36-22F72FB96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Height of the tree is set to 0.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path-compression</a:t>
                </a:r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root; </a:t>
                </a:r>
                <a:br>
                  <a:rPr lang="en-US" sz="2000" dirty="0"/>
                </a:br>
                <a:r>
                  <a:rPr lang="en-US" sz="2000" dirty="0"/>
                  <a:t>let nodes along the path directly point to root; lastly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union-by-height</a:t>
                </a:r>
                <a:r>
                  <a:rPr lang="en-US" sz="2000" dirty="0"/>
                  <a:t>] Change the parent of the root of the shallow tree to the root of the deep tree. Increase height if necessary.</a:t>
                </a: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Find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can now change heights! Maintaining heights becomes expensive!</a:t>
                </a:r>
              </a:p>
              <a:p>
                <a:r>
                  <a:rPr lang="en-US" sz="2000" dirty="0"/>
                  <a:t>Maintain </a:t>
                </a:r>
                <a:r>
                  <a:rPr lang="en-US" sz="2000" b="1" i="1" dirty="0">
                    <a:solidFill>
                      <a:schemeClr val="accent2">
                        <a:lumMod val="75000"/>
                      </a:schemeClr>
                    </a:solidFill>
                  </a:rPr>
                  <a:t>rank</a:t>
                </a:r>
                <a:r>
                  <a:rPr lang="en-US" sz="2000" dirty="0"/>
                  <a:t>, which is like “height ignoring path-compression.”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(rank is always an upper bound of height.)</a:t>
                </a:r>
              </a:p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Rank of the node is set to 0.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union-by-rank</a:t>
                </a:r>
                <a:r>
                  <a:rPr lang="en-US" sz="2000" dirty="0"/>
                  <a:t>] Change the parent of the root with lower rank to the root with higher rank. Increase rank of new root if necessary.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55B060-2807-4700-AD36-22F72FB96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36B342B-5AE7-49D7-93A8-9734294B1F41}"/>
              </a:ext>
            </a:extLst>
          </p:cNvPr>
          <p:cNvCxnSpPr/>
          <p:nvPr/>
        </p:nvCxnSpPr>
        <p:spPr>
          <a:xfrm>
            <a:off x="520995" y="1860698"/>
            <a:ext cx="770860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7FE84F1-E759-41A9-B16A-1B86F96E49B3}"/>
              </a:ext>
            </a:extLst>
          </p:cNvPr>
          <p:cNvCxnSpPr/>
          <p:nvPr/>
        </p:nvCxnSpPr>
        <p:spPr>
          <a:xfrm>
            <a:off x="520995" y="2140689"/>
            <a:ext cx="770860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425FEE6-FBD0-486E-86EA-DDFBB121D01F}"/>
              </a:ext>
            </a:extLst>
          </p:cNvPr>
          <p:cNvCxnSpPr/>
          <p:nvPr/>
        </p:nvCxnSpPr>
        <p:spPr>
          <a:xfrm>
            <a:off x="520995" y="3214577"/>
            <a:ext cx="770860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11520DF-E7DF-4174-A659-9E41BBD3CC6F}"/>
              </a:ext>
            </a:extLst>
          </p:cNvPr>
          <p:cNvCxnSpPr/>
          <p:nvPr/>
        </p:nvCxnSpPr>
        <p:spPr>
          <a:xfrm>
            <a:off x="520995" y="3507150"/>
            <a:ext cx="770860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67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AF50A-E211-408D-8256-976DE0F9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r>
              <a:rPr lang="en-US" sz="2400" dirty="0"/>
              <a:t>Rooted-tree implementation of </a:t>
            </a:r>
            <a:r>
              <a:rPr lang="en-US" sz="2400" dirty="0" err="1"/>
              <a:t>DisjointSet</a:t>
            </a:r>
            <a:br>
              <a:rPr lang="en-US" sz="2400" dirty="0"/>
            </a:br>
            <a:r>
              <a:rPr lang="en-US" sz="3800" dirty="0"/>
              <a:t>Union-by-rank and Path-compression</a:t>
            </a:r>
            <a:endParaRPr lang="en-US" sz="3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55B060-2807-4700-AD36-22F72FB96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Rank of the node is set to 0.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path-compression</a:t>
                </a:r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root; </a:t>
                </a:r>
                <a:br>
                  <a:rPr lang="en-US" sz="2000" dirty="0"/>
                </a:br>
                <a:r>
                  <a:rPr lang="en-US" sz="2000" dirty="0"/>
                  <a:t>let nodes along the path directly point to root; lastly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union-by-rank</a:t>
                </a:r>
                <a:r>
                  <a:rPr lang="en-US" sz="2000" dirty="0"/>
                  <a:t>] Change the parent of the root with lower rank to the root with higher rank. Increase rank of new root if necessary.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Very efficient implementation of </a:t>
                </a:r>
                <a:r>
                  <a:rPr lang="en-US" sz="2000" dirty="0" err="1"/>
                  <a:t>DisjointSet</a:t>
                </a:r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b="1" dirty="0" err="1"/>
                  <a:t>MakeSet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are both </a:t>
                </a:r>
                <a:r>
                  <a:rPr lang="en-US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almost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i="1" dirty="0">
                    <a:solidFill>
                      <a:schemeClr val="accent2">
                        <a:lumMod val="75000"/>
                      </a:schemeClr>
                    </a:solidFill>
                  </a:rPr>
                  <a:t> on average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</a:rPr>
                  <a:t>Analysis is highly non-trivial, but we’ll do it!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55B060-2807-4700-AD36-22F72FB96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36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Rank of the node is set to 0.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path-compression</a:t>
                </a:r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root; </a:t>
                </a:r>
                <a:br>
                  <a:rPr lang="en-US" sz="2000" dirty="0"/>
                </a:br>
                <a:r>
                  <a:rPr lang="en-US" sz="2000" dirty="0"/>
                  <a:t>let nodes along the path directly point to root; lastly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union-by-rank</a:t>
                </a:r>
                <a:r>
                  <a:rPr lang="en-US" sz="2000" dirty="0"/>
                  <a:t>] Change the parent of the root with lower rank to the root with higher rank. Increase rank of new root if necessary.</a:t>
                </a:r>
              </a:p>
              <a:p>
                <a:pPr>
                  <a:spcBef>
                    <a:spcPts val="600"/>
                  </a:spcBef>
                </a:pPr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Any sequence of </a:t>
                </a:r>
                <a:r>
                  <a:rPr lang="en-US" sz="2000" b="1" dirty="0" err="1"/>
                  <a:t>MakeSet</a:t>
                </a:r>
                <a:r>
                  <a:rPr lang="en-US" sz="2000" dirty="0"/>
                  <a:t>,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,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</a:t>
                </a:r>
                <a:r>
                  <a:rPr lang="en-US" sz="2000" dirty="0"/>
                  <a:t>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sz="2000" dirty="0"/>
                  <a:t>) </a:t>
                </a:r>
                <a:r>
                  <a:rPr lang="en-US" sz="2000" b="1" dirty="0" err="1"/>
                  <a:t>MakeSet</a:t>
                </a:r>
                <a:r>
                  <a:rPr lang="en-US" sz="2000" dirty="0"/>
                  <a:t> can be moved to the beginning of op. sequence, without affecting cost.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  <a:r>
                  <a:rPr lang="en-US" sz="2000" dirty="0"/>
                  <a:t>) </a:t>
                </a:r>
                <a:r>
                  <a:rPr lang="en-US" sz="2000" b="1" dirty="0" err="1"/>
                  <a:t>MakeSet</a:t>
                </a:r>
                <a:r>
                  <a:rPr lang="en-US" sz="2000" dirty="0"/>
                  <a:t> itself has low cost.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New 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98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Rank of the node is set to 0.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path-compression</a:t>
                </a:r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root; </a:t>
                </a:r>
                <a:br>
                  <a:rPr lang="en-US" sz="2000" dirty="0"/>
                </a:br>
                <a:r>
                  <a:rPr lang="en-US" sz="2000" dirty="0"/>
                  <a:t>let nodes along the path directly point to root; lastly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union-by-rank</a:t>
                </a:r>
                <a:r>
                  <a:rPr lang="en-US" sz="2000" dirty="0"/>
                  <a:t>] Change the parent of the root with lower rank to the root with higher rank. Increase rank of new root if necessary.</a:t>
                </a:r>
              </a:p>
              <a:p>
                <a:pPr>
                  <a:spcBef>
                    <a:spcPts val="600"/>
                  </a:spcBef>
                </a:pPr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Cost[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)] = Cost[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)] + Cost[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)] +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New 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cost, </a:t>
                </a:r>
                <a:br>
                  <a:rPr lang="en-US" sz="2000" dirty="0"/>
                </a:br>
                <a:r>
                  <a:rPr lang="en-US" sz="2000" dirty="0"/>
                  <a:t>in which input parameters to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are always set leaders.</a:t>
                </a: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36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path-compression</a:t>
                </a:r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root; </a:t>
                </a:r>
                <a:br>
                  <a:rPr lang="en-US" sz="2000" dirty="0"/>
                </a:br>
                <a:r>
                  <a:rPr lang="en-US" sz="2000" dirty="0"/>
                  <a:t>let nodes along the path directly point to root; lastly return root.</a:t>
                </a:r>
              </a:p>
              <a:p>
                <a:r>
                  <a:rPr lang="en-US" sz="2000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PartialFind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is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; let nodes along the path point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’s parent; return parent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cost, </a:t>
                </a:r>
                <a:br>
                  <a:rPr lang="en-US" sz="2000" dirty="0"/>
                </a:br>
                <a:r>
                  <a:rPr lang="en-US" sz="2000" dirty="0"/>
                  <a:t>in which input parameters to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are always set leaders.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Every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op. can be replaced by a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op.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New 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cost, </a:t>
                </a:r>
                <a:br>
                  <a:rPr lang="en-US" sz="2000" dirty="0"/>
                </a:br>
                <a:r>
                  <a:rPr lang="en-US" sz="2000" dirty="0"/>
                  <a:t>in which input parameters to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are always set leaders.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1600B31-6A37-4F9C-B806-E10C992C2E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6" t="7514" r="946" b="5875"/>
          <a:stretch/>
        </p:blipFill>
        <p:spPr>
          <a:xfrm>
            <a:off x="988828" y="4632344"/>
            <a:ext cx="7166344" cy="2048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09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 err="1"/>
                  <a:t>PartialFind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is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; let nodes along the path point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’s parent; return parent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union-by-rank</a:t>
                </a:r>
                <a:r>
                  <a:rPr lang="en-US" sz="2000" dirty="0"/>
                  <a:t>] Change the parent of the root with lower rank to the root with higher rank. Increase rank of new root if necessary.</a:t>
                </a:r>
              </a:p>
              <a:p>
                <a:pPr>
                  <a:spcBef>
                    <a:spcPts val="600"/>
                  </a:spcBef>
                </a:pPr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cost, </a:t>
                </a:r>
                <a:br>
                  <a:rPr lang="en-US" sz="2000" dirty="0"/>
                </a:br>
                <a:r>
                  <a:rPr lang="en-US" sz="2000" dirty="0"/>
                  <a:t>in which input parameters to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are always set leaders.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We can push all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to the beginning.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(Relative order among all </a:t>
                </a:r>
                <a:r>
                  <a:rPr lang="en-US" sz="1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Union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op. is preserved.)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New 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cost, </a:t>
                </a:r>
                <a:br>
                  <a:rPr lang="en-US" sz="2000" dirty="0"/>
                </a:br>
                <a:r>
                  <a:rPr lang="en-US" sz="2000" dirty="0"/>
                  <a:t>in which every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occurs before any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and input parameters to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are always set leaders.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B96C82C6-571F-47FB-BBB2-6D11093D9EE5}"/>
              </a:ext>
            </a:extLst>
          </p:cNvPr>
          <p:cNvGrpSpPr/>
          <p:nvPr/>
        </p:nvGrpSpPr>
        <p:grpSpPr>
          <a:xfrm>
            <a:off x="628650" y="3055052"/>
            <a:ext cx="7886700" cy="3473389"/>
            <a:chOff x="628650" y="3019484"/>
            <a:chExt cx="7886700" cy="347338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E334A58-FFD7-420E-88C8-1F537D00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3019484"/>
              <a:ext cx="7886700" cy="347338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FD2F6F9-3EF5-4A57-9767-7E76390E0956}"/>
                </a:ext>
              </a:extLst>
            </p:cNvPr>
            <p:cNvSpPr txBox="1"/>
            <p:nvPr/>
          </p:nvSpPr>
          <p:spPr>
            <a:xfrm>
              <a:off x="2477387" y="3259723"/>
              <a:ext cx="11007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chemeClr val="accent2">
                      <a:lumMod val="75000"/>
                    </a:schemeClr>
                  </a:solidFill>
                </a:rPr>
                <a:t>PartialFind</a:t>
              </a:r>
              <a:endParaRPr 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22D0118-06E3-4A07-995C-612548872D8A}"/>
                </a:ext>
              </a:extLst>
            </p:cNvPr>
            <p:cNvSpPr txBox="1"/>
            <p:nvPr/>
          </p:nvSpPr>
          <p:spPr>
            <a:xfrm>
              <a:off x="5351722" y="4998035"/>
              <a:ext cx="11007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solidFill>
                    <a:schemeClr val="accent2">
                      <a:lumMod val="75000"/>
                    </a:schemeClr>
                  </a:solidFill>
                </a:rPr>
                <a:t>PartialFind</a:t>
              </a:r>
              <a:endParaRPr 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DC687D5-98E2-4DAC-BA01-69E6C29DA79E}"/>
                </a:ext>
              </a:extLst>
            </p:cNvPr>
            <p:cNvSpPr txBox="1"/>
            <p:nvPr/>
          </p:nvSpPr>
          <p:spPr>
            <a:xfrm>
              <a:off x="2677345" y="4998035"/>
              <a:ext cx="7008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Union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4EDA6CD-5BB3-4C8E-8B20-50FFF8F36542}"/>
                </a:ext>
              </a:extLst>
            </p:cNvPr>
            <p:cNvSpPr txBox="1"/>
            <p:nvPr/>
          </p:nvSpPr>
          <p:spPr>
            <a:xfrm>
              <a:off x="5565864" y="3259723"/>
              <a:ext cx="7008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Union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583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PartialFind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is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; let nodes along the path point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’s parent; return parent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union-by-rank</a:t>
                </a:r>
                <a:r>
                  <a:rPr lang="en-US" sz="2000" dirty="0"/>
                  <a:t>] Change the parent of the root with lower rank to the root with higher rank. Increase rank of new root if necessary.</a:t>
                </a:r>
              </a:p>
              <a:p>
                <a:pPr>
                  <a:spcBef>
                    <a:spcPts val="600"/>
                  </a:spcBef>
                </a:pPr>
                <a:endParaRPr lang="en-US" sz="20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has low avg. cost, </a:t>
                </a:r>
                <a:br>
                  <a:rPr lang="en-US" sz="2000" dirty="0"/>
                </a:br>
                <a:r>
                  <a:rPr lang="en-US" sz="2000" dirty="0"/>
                  <a:t>in which every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occurs before any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and input parameters to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are always set leaders.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Each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op. only costs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New 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op. has low avg. cost.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Cost of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is dominated by pointer assignments.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New 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op. has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low total pointer assignments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 r="-618" b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659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PartialFind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is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; let nodes along the path point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’s parent; return parent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Starting from a forest containint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nodes, </a:t>
                </a:r>
                <a:br>
                  <a:rPr lang="en-US" sz="2000" dirty="0"/>
                </a:br>
                <a:r>
                  <a:rPr lang="en-US" sz="2000" dirty="0"/>
                  <a:t>any sequence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op. has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low total pointer assignments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: worst # of </a:t>
                </a:r>
                <a:r>
                  <a:rPr lang="en-US" sz="2000" dirty="0" err="1"/>
                  <a:t>ptr</a:t>
                </a:r>
                <a:r>
                  <a:rPr lang="en-US" sz="2000" dirty="0"/>
                  <a:t>. assignments in any seq.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starting from a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forest where each node has rank 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Goal: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 is small.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Claim: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𝑛𝑟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Proof:</a:t>
                </a:r>
                <a:r>
                  <a:rPr lang="en-US" sz="2000" dirty="0"/>
                  <a:t> Each node can change parent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times,</a:t>
                </a:r>
                <a:br>
                  <a:rPr lang="en-US" sz="2000" dirty="0"/>
                </a:br>
                <a:r>
                  <a:rPr lang="en-US" sz="2000" dirty="0"/>
                  <a:t>since each new parent has higher rank than the old one.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696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4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0ACAD-F740-44A7-BC9C-C0DEEC44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DisjointSet</a:t>
            </a:r>
            <a:r>
              <a:rPr lang="en-US" dirty="0"/>
              <a:t> ADT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A54898-2ECA-493C-B6F3-16D3227CB6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disjoint-set</a:t>
                </a:r>
                <a:r>
                  <a:rPr lang="en-US" sz="2400" dirty="0"/>
                  <a:t> ADT maintains a collections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of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sets</a:t>
                </a:r>
                <a:r>
                  <a:rPr lang="en-US" sz="2400" dirty="0"/>
                  <a:t> that are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disjoint</a:t>
                </a:r>
                <a:r>
                  <a:rPr lang="en-US" sz="2400" dirty="0"/>
                  <a:t> and 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dynamic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Each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has a “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representative</a:t>
                </a:r>
                <a:r>
                  <a:rPr lang="en-US" sz="2400" dirty="0"/>
                  <a:t>” member (i.e., a “</a:t>
                </a:r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</a:rPr>
                  <a:t>leader</a:t>
                </a:r>
                <a:r>
                  <a:rPr lang="en-US" sz="2400" dirty="0"/>
                  <a:t>”).</a:t>
                </a:r>
              </a:p>
              <a:p>
                <a:r>
                  <a:rPr lang="en-US" sz="2400" dirty="0" err="1"/>
                  <a:t>DisjointSet</a:t>
                </a:r>
                <a:r>
                  <a:rPr lang="en-US" sz="2400" dirty="0"/>
                  <a:t> ADT supports following operations:</a:t>
                </a:r>
              </a:p>
              <a:p>
                <a:pPr lvl="1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MakeSet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en-US" sz="2000" dirty="0"/>
                  <a:t>: create a set containing only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add the set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Union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en-US" sz="2000" dirty="0"/>
                  <a:t>: find the sets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remove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/>
                  <a:t>,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Find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en-US" sz="2000" dirty="0"/>
                  <a:t>: return a pointer to the leader of the set containing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Does not support “remove” elements, or “split” sets.</a:t>
                </a:r>
              </a:p>
              <a:p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DisjointSet</a:t>
                </a:r>
                <a:r>
                  <a:rPr lang="en-US" sz="2400" dirty="0"/>
                  <a:t> ADT also known as </a:t>
                </a:r>
                <a:r>
                  <a:rPr lang="en-US" sz="24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UnionFind</a:t>
                </a:r>
                <a:r>
                  <a:rPr lang="en-US" sz="2400" dirty="0"/>
                  <a:t> ADT.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A54898-2ECA-493C-B6F3-16D3227CB6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89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/>
                  <a:t>PartialFind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[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is ancestor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]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; let nodes along the path point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’s parent; return parent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000" dirty="0"/>
                  <a:t>: worst # of </a:t>
                </a:r>
                <a:r>
                  <a:rPr lang="en-US" sz="2000" dirty="0" err="1"/>
                  <a:t>ptr</a:t>
                </a:r>
                <a:r>
                  <a:rPr lang="en-US" sz="2000" dirty="0"/>
                  <a:t>. assignments in any seq.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starting from a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forest where each node has rank at most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Fix forest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 with max rank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and a seq.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000" dirty="0"/>
                  <a:t>: total # of </a:t>
                </a:r>
                <a:r>
                  <a:rPr lang="en-US" sz="2000" dirty="0" err="1"/>
                  <a:t>ptr</a:t>
                </a:r>
                <a:r>
                  <a:rPr lang="en-US" sz="2000" dirty="0"/>
                  <a:t>. assignments occurred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be an arbitrary positive rank, partition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[High Forest]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: containing nodes with rank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[Low Forest]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: containing nodes with rank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: number of ops.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that involve any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E358F5A1-B15F-4636-8840-02DA6E3F463C}"/>
              </a:ext>
            </a:extLst>
          </p:cNvPr>
          <p:cNvGrpSpPr/>
          <p:nvPr/>
        </p:nvGrpSpPr>
        <p:grpSpPr>
          <a:xfrm>
            <a:off x="336868" y="342731"/>
            <a:ext cx="8470263" cy="2695911"/>
            <a:chOff x="336868" y="342731"/>
            <a:chExt cx="8470263" cy="269591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43C7D6-2B06-4B81-94EB-CC5061589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868" y="342731"/>
              <a:ext cx="8470263" cy="269591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6409B1E-9ED3-45BF-9517-63750A6558C4}"/>
                    </a:ext>
                  </a:extLst>
                </p:cNvPr>
                <p:cNvSpPr txBox="1"/>
                <p:nvPr/>
              </p:nvSpPr>
              <p:spPr>
                <a:xfrm>
                  <a:off x="3030279" y="1360516"/>
                  <a:ext cx="10769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6409B1E-9ED3-45BF-9517-63750A6558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0279" y="1360516"/>
                  <a:ext cx="10769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5650" r="-226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7AD7150-3387-4AC9-9E6E-8CB8D50B3CDB}"/>
                    </a:ext>
                  </a:extLst>
                </p:cNvPr>
                <p:cNvSpPr txBox="1"/>
                <p:nvPr/>
              </p:nvSpPr>
              <p:spPr>
                <a:xfrm>
                  <a:off x="3289005" y="1713084"/>
                  <a:ext cx="10769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7AD7150-3387-4AC9-9E6E-8CB8D50B3C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005" y="1713084"/>
                  <a:ext cx="107696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5682" r="-2273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A9AB078E-B305-4E78-9393-D413DC389D9D}"/>
                    </a:ext>
                  </a:extLst>
                </p:cNvPr>
                <p:cNvSpPr txBox="1"/>
                <p:nvPr/>
              </p:nvSpPr>
              <p:spPr>
                <a:xfrm>
                  <a:off x="7584279" y="1360516"/>
                  <a:ext cx="10769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A9AB078E-B305-4E78-9393-D413DC389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279" y="1360516"/>
                  <a:ext cx="107696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5650" r="-226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BA2AC14-56FA-4D40-A4A7-A7A9664B4F9A}"/>
                    </a:ext>
                  </a:extLst>
                </p:cNvPr>
                <p:cNvSpPr txBox="1"/>
                <p:nvPr/>
              </p:nvSpPr>
              <p:spPr>
                <a:xfrm>
                  <a:off x="7730170" y="1713084"/>
                  <a:ext cx="10769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BA2AC14-56FA-4D40-A4A7-A7A9664B4F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0170" y="1713084"/>
                  <a:ext cx="107696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5650" r="-2260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407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/>
                  <a:t>Fix forest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nodes with max rank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and a seq.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000" dirty="0"/>
                  <a:t>: total # of </a:t>
                </a:r>
                <a:r>
                  <a:rPr lang="en-US" sz="2000" dirty="0" err="1"/>
                  <a:t>ptr</a:t>
                </a:r>
                <a:r>
                  <a:rPr lang="en-US" sz="2000" dirty="0"/>
                  <a:t>. assignments occurred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be an arbitrary positive rank, partition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[High Forest]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: containing nodes with rank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[Low Forest]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: containing nodes with rank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: number of ops.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that involve any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Consider a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: the op. is a </a:t>
                </a:r>
                <a:r>
                  <a:rPr lang="en-US" sz="2000" b="1" dirty="0" err="1"/>
                  <a:t>PartialFind</a:t>
                </a:r>
                <a:r>
                  <a:rPr lang="en-US" sz="2000" b="1" dirty="0"/>
                  <a:t> </a:t>
                </a:r>
                <a:r>
                  <a:rPr lang="en-US" sz="2000" dirty="0"/>
                  <a:t>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: the op. is a </a:t>
                </a:r>
                <a:r>
                  <a:rPr lang="en-US" sz="2000" b="1" dirty="0" err="1"/>
                  <a:t>PartialFind</a:t>
                </a:r>
                <a:r>
                  <a:rPr lang="en-US" sz="2000" b="1" dirty="0"/>
                  <a:t> </a:t>
                </a:r>
                <a:r>
                  <a:rPr lang="en-US" sz="2000" dirty="0"/>
                  <a:t>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: </a:t>
                </a:r>
                <a:br>
                  <a:rPr lang="en-US" sz="2000" dirty="0"/>
                </a:br>
                <a:r>
                  <a:rPr lang="en-US" sz="2000" dirty="0"/>
                  <a:t>Split the op. into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sz="2000" dirty="0"/>
                  <a:t>) a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;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  <a:r>
                  <a:rPr lang="en-US" sz="2000" dirty="0"/>
                  <a:t>) some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shatter</a:t>
                </a:r>
                <a:r>
                  <a:rPr lang="en-US" sz="2000" dirty="0"/>
                  <a:t> 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and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</a:t>
                </a:r>
                <a:r>
                  <a:rPr lang="en-US" sz="2000" dirty="0"/>
                  <a:t>) a pointer assignment for the “topmost”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  <a:blipFill>
                <a:blip r:embed="rId2"/>
                <a:stretch>
                  <a:fillRect l="-644" t="-1269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338F2834-D4F0-4460-97C1-53582EAA9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942847"/>
            <a:ext cx="8515350" cy="34863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366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2CB9CE8-F92C-4488-A672-533413B101C5}"/>
                  </a:ext>
                </a:extLst>
              </p:cNvPr>
              <p:cNvSpPr/>
              <p:nvPr/>
            </p:nvSpPr>
            <p:spPr>
              <a:xfrm>
                <a:off x="212651" y="117418"/>
                <a:ext cx="7751135" cy="2139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dirty="0"/>
                  <a:t>Consider a </a:t>
                </a:r>
                <a:r>
                  <a:rPr lang="en-US" b="1" dirty="0" err="1"/>
                  <a:t>PartialFind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800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: the op. is a </a:t>
                </a:r>
                <a:r>
                  <a:rPr lang="en-US" sz="2000" b="1" dirty="0" err="1"/>
                  <a:t>PartialFind</a:t>
                </a:r>
                <a:r>
                  <a:rPr lang="en-US" sz="2000" b="1" dirty="0"/>
                  <a:t> </a:t>
                </a:r>
                <a:r>
                  <a:rPr lang="en-US" sz="2000" dirty="0"/>
                  <a:t>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1800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: the op. is a </a:t>
                </a:r>
                <a:r>
                  <a:rPr lang="en-US" sz="2000" b="1" dirty="0" err="1"/>
                  <a:t>PartialFind</a:t>
                </a:r>
                <a:r>
                  <a:rPr lang="en-US" sz="2000" b="1" dirty="0"/>
                  <a:t> </a:t>
                </a:r>
                <a:r>
                  <a:rPr lang="en-US" sz="2000" dirty="0"/>
                  <a:t>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180000" indent="-1800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: </a:t>
                </a:r>
                <a:br>
                  <a:rPr lang="en-US" sz="2000" dirty="0"/>
                </a:br>
                <a:r>
                  <a:rPr lang="en-US" sz="2000" dirty="0"/>
                  <a:t>Split the op. into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sz="2000" dirty="0"/>
                  <a:t>) a </a:t>
                </a:r>
                <a:r>
                  <a:rPr lang="en-US" sz="2000" b="1" dirty="0" err="1"/>
                  <a:t>PartialFind</a:t>
                </a:r>
                <a:r>
                  <a:rPr lang="en-US" sz="2000" dirty="0"/>
                  <a:t> 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;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  <a:r>
                  <a:rPr lang="en-US" sz="2000" dirty="0"/>
                  <a:t>) some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shatter</a:t>
                </a:r>
                <a:r>
                  <a:rPr lang="en-US" sz="2000" dirty="0"/>
                  <a:t> op.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and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</a:t>
                </a:r>
                <a:r>
                  <a:rPr lang="en-US" sz="2000" dirty="0"/>
                  <a:t>) a pointer assignment for the “topmost”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2CB9CE8-F92C-4488-A672-533413B10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1" y="117418"/>
                <a:ext cx="7751135" cy="2139047"/>
              </a:xfrm>
              <a:prstGeom prst="rect">
                <a:avLst/>
              </a:prstGeom>
              <a:blipFill>
                <a:blip r:embed="rId2"/>
                <a:stretch>
                  <a:fillRect l="-708" t="-1425" b="-4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B6201D73-7253-46A1-A827-1C759999E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805" y="4406481"/>
            <a:ext cx="5156791" cy="21113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B4D6AC3-CD79-4101-B92B-1F84B56E35FB}"/>
                  </a:ext>
                </a:extLst>
              </p:cNvPr>
              <p:cNvSpPr txBox="1"/>
              <p:nvPr/>
            </p:nvSpPr>
            <p:spPr>
              <a:xfrm>
                <a:off x="212651" y="2248195"/>
                <a:ext cx="817608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We have converted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into:</a:t>
                </a:r>
              </a:p>
              <a:p>
                <a:r>
                  <a:rPr lang="en-US" sz="2000" b="0" dirty="0"/>
                  <a:t>(</a:t>
                </a:r>
                <a:r>
                  <a:rPr lang="en-US" sz="2000" b="0" dirty="0">
                    <a:solidFill>
                      <a:schemeClr val="accent1">
                        <a:lumMod val="75000"/>
                      </a:schemeClr>
                    </a:solidFill>
                  </a:rPr>
                  <a:t>a</a:t>
                </a:r>
                <a:r>
                  <a:rPr lang="en-US" sz="2000" b="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: ops involving nodes only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;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b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: ops involving nodes only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;</a:t>
                </a:r>
                <a:br>
                  <a:rPr lang="en-US" sz="2000" dirty="0"/>
                </a:b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</a:t>
                </a:r>
                <a:r>
                  <a:rPr lang="en-US" sz="2000" dirty="0"/>
                  <a:t>) shatter ops; and (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d</a:t>
                </a:r>
                <a:r>
                  <a:rPr lang="en-US" sz="2000" dirty="0"/>
                  <a:t>) pointer assignments for “topmost”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B4D6AC3-CD79-4101-B92B-1F84B56E3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1" y="2248195"/>
                <a:ext cx="8176084" cy="1015663"/>
              </a:xfrm>
              <a:prstGeom prst="rect">
                <a:avLst/>
              </a:prstGeom>
              <a:blipFill>
                <a:blip r:embed="rId4"/>
                <a:stretch>
                  <a:fillRect l="-820"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253E44-FB5F-4591-B93A-492A4159A483}"/>
                  </a:ext>
                </a:extLst>
              </p:cNvPr>
              <p:cNvSpPr txBox="1"/>
              <p:nvPr/>
            </p:nvSpPr>
            <p:spPr>
              <a:xfrm>
                <a:off x="212651" y="3331473"/>
                <a:ext cx="89248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each node get shattered at most once (then be “topmost” node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).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253E44-FB5F-4591-B93A-492A4159A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1" y="3331473"/>
                <a:ext cx="8924879" cy="400110"/>
              </a:xfrm>
              <a:prstGeom prst="rect">
                <a:avLst/>
              </a:prstGeom>
              <a:blipFill>
                <a:blip r:embed="rId5"/>
                <a:stretch>
                  <a:fillRect l="-751" t="-9231" r="-137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7969AE3-87A7-4EC2-A035-78AD095FAD7B}"/>
                  </a:ext>
                </a:extLst>
              </p:cNvPr>
              <p:cNvSpPr txBox="1"/>
              <p:nvPr/>
            </p:nvSpPr>
            <p:spPr>
              <a:xfrm>
                <a:off x="219120" y="3668922"/>
                <a:ext cx="89184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Observation: </a:t>
                </a:r>
                <a:r>
                  <a:rPr lang="en-US" sz="2000" dirty="0"/>
                  <a:t>there are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 pointer assignments for “topmost”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7969AE3-87A7-4EC2-A035-78AD095FA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20" y="3668922"/>
                <a:ext cx="8918409" cy="400110"/>
              </a:xfrm>
              <a:prstGeom prst="rect">
                <a:avLst/>
              </a:prstGeom>
              <a:blipFill>
                <a:blip r:embed="rId6"/>
                <a:stretch>
                  <a:fillRect l="-752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EA04C8F-1FC0-446B-B88D-ABC9871A32B7}"/>
                  </a:ext>
                </a:extLst>
              </p:cNvPr>
              <p:cNvSpPr txBox="1"/>
              <p:nvPr/>
            </p:nvSpPr>
            <p:spPr>
              <a:xfrm>
                <a:off x="219120" y="4168118"/>
                <a:ext cx="6769674" cy="476726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EA04C8F-1FC0-446B-B88D-ABC9871A3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20" y="4168118"/>
                <a:ext cx="6769674" cy="47672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63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20D112-0408-4807-B2B6-03D0B612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Rooted-tree implementation with union-by-rank and path-compression</a:t>
            </a:r>
            <a:br>
              <a:rPr lang="en-US" dirty="0"/>
            </a:br>
            <a:r>
              <a:rPr lang="en-US" dirty="0"/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/>
                  <a:t> has rank at least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and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; </a:t>
                </a:r>
                <a:br>
                  <a:rPr lang="en-US" sz="2000" dirty="0"/>
                </a:br>
                <a:r>
                  <a:rPr lang="en-US" sz="2000" dirty="0"/>
                  <a:t>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2000" dirty="0"/>
                  <a:t> has rank at most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Strategy</a:t>
                </a:r>
                <a:r>
                  <a:rPr lang="en-US" sz="2000" dirty="0"/>
                  <a:t>: obtain a bound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to get recurrence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Claim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𝑛𝑟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(Recall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 worst # of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ptr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assignments in any seq. of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sz="18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PartialFind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</a:t>
                </a:r>
                <a:b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starting from a size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forest where each node has rank at most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Claim</a:t>
                </a:r>
                <a:r>
                  <a:rPr lang="en-US" sz="2000" dirty="0">
                    <a:solidFill>
                      <a:schemeClr val="tx1"/>
                    </a:solidFill>
                  </a:rPr>
                  <a:t>: There are at most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nodes of rank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in any size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forest.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𝑛𝑟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Fix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br>
                  <a:rPr lang="en-US" sz="2000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or equivalently,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en-US" sz="2000" dirty="0"/>
                  <a:t>. That is: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864045-47E4-4C14-A116-3BD74A896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644"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DC0AF1EE-05C7-4213-B147-13EB27D535E3}"/>
              </a:ext>
            </a:extLst>
          </p:cNvPr>
          <p:cNvGrpSpPr/>
          <p:nvPr/>
        </p:nvGrpSpPr>
        <p:grpSpPr>
          <a:xfrm>
            <a:off x="4401917" y="217955"/>
            <a:ext cx="4415885" cy="1405486"/>
            <a:chOff x="336868" y="342731"/>
            <a:chExt cx="8470263" cy="269591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AA69ABF-E463-436B-A76A-3D7F4E5E3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868" y="342731"/>
              <a:ext cx="8470263" cy="2695911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3FC14093-B00E-490C-9BEB-FC43B1DE5A96}"/>
                    </a:ext>
                  </a:extLst>
                </p:cNvPr>
                <p:cNvSpPr txBox="1"/>
                <p:nvPr/>
              </p:nvSpPr>
              <p:spPr>
                <a:xfrm>
                  <a:off x="3152646" y="1086284"/>
                  <a:ext cx="2114907" cy="6044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3FC14093-B00E-490C-9BEB-FC43B1DE5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2646" y="1086284"/>
                  <a:ext cx="2114907" cy="604402"/>
                </a:xfrm>
                <a:prstGeom prst="rect">
                  <a:avLst/>
                </a:prstGeom>
                <a:blipFill>
                  <a:blip r:embed="rId4"/>
                  <a:stretch>
                    <a:fillRect l="-3867" r="-552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DC7735-06BD-4CFC-B945-B08D27E75ABE}"/>
                  </a:ext>
                </a:extLst>
              </p:cNvPr>
              <p:cNvSpPr txBox="1"/>
              <p:nvPr/>
            </p:nvSpPr>
            <p:spPr>
              <a:xfrm>
                <a:off x="1123643" y="568206"/>
                <a:ext cx="6896713" cy="919401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Any sequence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Union</a:t>
                </a:r>
                <a:r>
                  <a:rPr lang="en-US" sz="2400" dirty="0">
                    <a:solidFill>
                      <a:schemeClr val="bg1"/>
                    </a:solidFill>
                  </a:rPr>
                  <a:t> and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Find</a:t>
                </a:r>
                <a:r>
                  <a:rPr lang="en-US" sz="2400" dirty="0">
                    <a:solidFill>
                      <a:schemeClr val="bg1"/>
                    </a:solidFill>
                  </a:rPr>
                  <a:t> on a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forest </a:t>
                </a:r>
                <a:br>
                  <a:rPr lang="en-US" sz="2400" dirty="0">
                    <a:solidFill>
                      <a:schemeClr val="bg1"/>
                    </a:solidFill>
                  </a:rPr>
                </a:br>
                <a:r>
                  <a:rPr lang="en-US" sz="2400" dirty="0">
                    <a:solidFill>
                      <a:schemeClr val="bg1"/>
                    </a:solidFill>
                  </a:rPr>
                  <a:t>takes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time, even in worst-case.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7DC7735-06BD-4CFC-B945-B08D27E75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43" y="568206"/>
                <a:ext cx="6896713" cy="91940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2611B79E-8186-4B32-BD37-5978ECDB0983}"/>
              </a:ext>
            </a:extLst>
          </p:cNvPr>
          <p:cNvGrpSpPr/>
          <p:nvPr/>
        </p:nvGrpSpPr>
        <p:grpSpPr>
          <a:xfrm>
            <a:off x="1584252" y="2933824"/>
            <a:ext cx="1807535" cy="1779524"/>
            <a:chOff x="1584252" y="2933824"/>
            <a:chExt cx="1807535" cy="1779524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ABD7445-B506-4507-8641-46B2C9E825CE}"/>
                </a:ext>
              </a:extLst>
            </p:cNvPr>
            <p:cNvSpPr/>
            <p:nvPr/>
          </p:nvSpPr>
          <p:spPr>
            <a:xfrm>
              <a:off x="1584252" y="2933824"/>
              <a:ext cx="1807535" cy="49517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1F038F5D-0FB7-482B-BEB2-5944B9C4DE3B}"/>
                </a:ext>
              </a:extLst>
            </p:cNvPr>
            <p:cNvSpPr/>
            <p:nvPr/>
          </p:nvSpPr>
          <p:spPr>
            <a:xfrm>
              <a:off x="2115880" y="4218172"/>
              <a:ext cx="956930" cy="495176"/>
            </a:xfrm>
            <a:prstGeom prst="round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E41B6D4-D2C9-40CF-87CE-04A13BF384DC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2488020" y="3429000"/>
              <a:ext cx="106325" cy="789172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721F133-2F40-4749-A4B8-F3B053B237D6}"/>
              </a:ext>
            </a:extLst>
          </p:cNvPr>
          <p:cNvSpPr/>
          <p:nvPr/>
        </p:nvSpPr>
        <p:spPr>
          <a:xfrm>
            <a:off x="4171508" y="5638038"/>
            <a:ext cx="2800971" cy="433153"/>
          </a:xfrm>
          <a:prstGeom prst="round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81A68D9-6427-433B-9A9F-76C148048EA7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H="1" flipV="1">
            <a:off x="2594345" y="4713348"/>
            <a:ext cx="2977649" cy="92469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71DA24A-29BE-480C-9D2E-23B9A96BF7C2}"/>
              </a:ext>
            </a:extLst>
          </p:cNvPr>
          <p:cNvSpPr txBox="1"/>
          <p:nvPr/>
        </p:nvSpPr>
        <p:spPr>
          <a:xfrm>
            <a:off x="6382067" y="1525000"/>
            <a:ext cx="2715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Actual performance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is even better!</a:t>
            </a:r>
          </a:p>
        </p:txBody>
      </p:sp>
    </p:spTree>
    <p:extLst>
      <p:ext uri="{BB962C8B-B14F-4D97-AF65-F5344CB8AC3E}">
        <p14:creationId xmlns:p14="http://schemas.microsoft.com/office/powerpoint/2010/main" val="151549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A49D4-D07C-416B-A5AE-6E5ED7B5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0779BE-63DD-4F3F-9D3A-133194F940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8016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DisjointSet ADT: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MakeSet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dirty="0"/>
                  <a:t>,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Union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), and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Find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Linked-list based implementation: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Use a linked-list to denote a set, first element in list is leader.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Union</a:t>
                </a:r>
                <a:r>
                  <a:rPr lang="en-US" sz="2000" dirty="0"/>
                  <a:t> is slower,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is fast.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With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union-by-size</a:t>
                </a:r>
                <a:r>
                  <a:rPr lang="en-US" sz="2000" dirty="0"/>
                  <a:t>,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has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average</a:t>
                </a:r>
                <a:r>
                  <a:rPr lang="en-US" sz="2000" dirty="0"/>
                  <a:t> cost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Rooted-tree based implementation: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Use a rooted-tree to denote a set, root of the tree is leader.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Union</a:t>
                </a:r>
                <a:r>
                  <a:rPr lang="en-US" sz="2000" dirty="0"/>
                  <a:t> is fast 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(if input arg. are leaders)</a:t>
                </a:r>
                <a:r>
                  <a:rPr lang="en-US" sz="2000" dirty="0"/>
                  <a:t>,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is slower.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With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union-by-size</a:t>
                </a:r>
                <a:r>
                  <a:rPr lang="en-US" sz="2000" dirty="0"/>
                  <a:t> or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union-by-height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b="1" dirty="0"/>
                  <a:t>Union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has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worst-case cost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With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union-by-rank</a:t>
                </a:r>
                <a:r>
                  <a:rPr lang="en-US" sz="2000" dirty="0"/>
                  <a:t> and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path-compression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b="1" dirty="0"/>
                  <a:t>Union</a:t>
                </a:r>
                <a:r>
                  <a:rPr lang="en-US" sz="2000" dirty="0"/>
                  <a:t> and </a:t>
                </a:r>
                <a:r>
                  <a:rPr lang="en-US" sz="2000" b="1" dirty="0"/>
                  <a:t>Find</a:t>
                </a:r>
                <a:r>
                  <a:rPr lang="en-US" sz="2000" dirty="0"/>
                  <a:t> has </a:t>
                </a:r>
                <a:r>
                  <a:rPr lang="en-US" sz="2000" i="1" dirty="0">
                    <a:solidFill>
                      <a:schemeClr val="accent1">
                        <a:lumMod val="75000"/>
                      </a:schemeClr>
                    </a:solidFill>
                  </a:rPr>
                  <a:t>average cost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(More careful analysis leads to an even better bound!)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0779BE-63DD-4F3F-9D3A-133194F94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80169"/>
                <a:ext cx="7886700" cy="4802185"/>
              </a:xfrm>
              <a:blipFill>
                <a:blip r:embed="rId2"/>
                <a:stretch>
                  <a:fillRect l="-1005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41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[CLRS] Ch.21 (excluding 21.4)</a:t>
            </a:r>
          </a:p>
          <a:p>
            <a:pPr>
              <a:spcBef>
                <a:spcPts val="600"/>
              </a:spcBef>
            </a:pPr>
            <a:r>
              <a:rPr lang="en-GB" sz="2400" dirty="0"/>
              <a:t>Compared with CLRS, following material presents a simpler analysis for the performance of the </a:t>
            </a:r>
            <a:r>
              <a:rPr lang="en-GB" sz="2400" dirty="0" err="1"/>
              <a:t>DisjointSet</a:t>
            </a:r>
            <a:r>
              <a:rPr lang="en-GB" sz="2400" dirty="0"/>
              <a:t> data structure when both union-by-rank and path-compression are used.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[Weiss] Ch.8 (8.6)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Lecture notes by Jeff Erickson:</a:t>
            </a:r>
            <a:br>
              <a:rPr lang="en-US" dirty="0"/>
            </a:br>
            <a:r>
              <a:rPr lang="en-US" sz="2000" dirty="0">
                <a:hlinkClick r:id="rId2"/>
              </a:rPr>
              <a:t>http://jeffe.cs.illinois.edu/teaching/algorithms/notes/11-unionfind.pdf</a:t>
            </a:r>
            <a:endParaRPr lang="en-US" dirty="0"/>
          </a:p>
        </p:txBody>
      </p:sp>
      <p:pic>
        <p:nvPicPr>
          <p:cNvPr id="4" name="Picture 8" descr="https://images-na.ssl-images-amazon.com/images/I/41oGuEd4krL._SX378_BO1,204,203,200_.jpg">
            <a:extLst>
              <a:ext uri="{FF2B5EF4-FFF2-40B4-BE49-F238E27FC236}">
                <a16:creationId xmlns:a16="http://schemas.microsoft.com/office/drawing/2014/main" id="{A73AF421-09AF-48FC-BEBF-160383530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044" y="4625162"/>
            <a:ext cx="1422305" cy="18677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E77A6-2BE4-4B62-8D90-67F31726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Sample application of </a:t>
            </a:r>
            <a:r>
              <a:rPr lang="en-US" sz="2400" dirty="0" err="1"/>
              <a:t>DisjointSet</a:t>
            </a:r>
            <a:r>
              <a:rPr lang="en-US" sz="2400" dirty="0"/>
              <a:t> ADT</a:t>
            </a:r>
            <a:br>
              <a:rPr lang="en-US" dirty="0"/>
            </a:br>
            <a:r>
              <a:rPr lang="en-US" sz="4000" dirty="0"/>
              <a:t>Computing connected components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C538B4-7DD4-40B0-B8F5-0CCE73B9DC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6621"/>
          <a:stretch/>
        </p:blipFill>
        <p:spPr>
          <a:xfrm>
            <a:off x="357160" y="3153300"/>
            <a:ext cx="8429679" cy="78074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8636C2-B60E-40D5-952B-5DFB9ACC37DE}"/>
              </a:ext>
            </a:extLst>
          </p:cNvPr>
          <p:cNvSpPr txBox="1"/>
          <p:nvPr/>
        </p:nvSpPr>
        <p:spPr>
          <a:xfrm>
            <a:off x="628650" y="3646416"/>
            <a:ext cx="1221938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/>
            <a:r>
              <a:rPr lang="en-US" b="1" dirty="0" err="1"/>
              <a:t>MakeSet</a:t>
            </a:r>
            <a:r>
              <a:rPr lang="en-US" dirty="0"/>
              <a:t>(</a:t>
            </a:r>
            <a:r>
              <a:rPr lang="en-US" altLang="zh-CN" dirty="0"/>
              <a:t>·</a:t>
            </a:r>
            <a:r>
              <a:rPr lang="en-US" dirty="0"/>
              <a:t>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25A6B94-933B-4AC1-9A9C-4A25E5E5EE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80" b="65503"/>
          <a:stretch/>
        </p:blipFill>
        <p:spPr>
          <a:xfrm>
            <a:off x="357160" y="3934047"/>
            <a:ext cx="8429679" cy="37125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A062D40-41AD-4A77-A7FD-BC414DBB1011}"/>
              </a:ext>
            </a:extLst>
          </p:cNvPr>
          <p:cNvSpPr txBox="1"/>
          <p:nvPr/>
        </p:nvSpPr>
        <p:spPr>
          <a:xfrm>
            <a:off x="628650" y="3981174"/>
            <a:ext cx="1208985" cy="276999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/>
            <a:r>
              <a:rPr lang="en-US" b="1" dirty="0"/>
              <a:t>Union</a:t>
            </a:r>
            <a:r>
              <a:rPr lang="en-US" dirty="0"/>
              <a:t>(</a:t>
            </a:r>
            <a:r>
              <a:rPr lang="en-US" dirty="0" err="1"/>
              <a:t>b,d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E19501B-FF19-4B20-98A7-371122FCEC8D}"/>
                  </a:ext>
                </a:extLst>
              </p:cNvPr>
              <p:cNvSpPr/>
              <p:nvPr/>
            </p:nvSpPr>
            <p:spPr>
              <a:xfrm>
                <a:off x="1850588" y="1780689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E19501B-FF19-4B20-98A7-371122FCE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88" y="1780689"/>
                <a:ext cx="292100" cy="2921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424BA62-E2FF-488F-950C-44821AE21E8B}"/>
                  </a:ext>
                </a:extLst>
              </p:cNvPr>
              <p:cNvSpPr/>
              <p:nvPr/>
            </p:nvSpPr>
            <p:spPr>
              <a:xfrm>
                <a:off x="1850588" y="2712738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424BA62-E2FF-488F-950C-44821AE21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88" y="2712738"/>
                <a:ext cx="292100" cy="2921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41D6410-557C-413E-BE0C-098B766D8735}"/>
                  </a:ext>
                </a:extLst>
              </p:cNvPr>
              <p:cNvSpPr/>
              <p:nvPr/>
            </p:nvSpPr>
            <p:spPr>
              <a:xfrm>
                <a:off x="2853888" y="1780689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441D6410-557C-413E-BE0C-098B766D8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888" y="1780689"/>
                <a:ext cx="292100" cy="292100"/>
              </a:xfrm>
              <a:prstGeom prst="ellipse">
                <a:avLst/>
              </a:prstGeom>
              <a:blipFill>
                <a:blip r:embed="rId5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D9575E0-5A9A-4CCD-964D-C5E31263B228}"/>
                  </a:ext>
                </a:extLst>
              </p:cNvPr>
              <p:cNvSpPr/>
              <p:nvPr/>
            </p:nvSpPr>
            <p:spPr>
              <a:xfrm>
                <a:off x="2853888" y="2707486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D9575E0-5A9A-4CCD-964D-C5E31263B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888" y="2707486"/>
                <a:ext cx="292100" cy="292100"/>
              </a:xfrm>
              <a:prstGeom prst="ellipse">
                <a:avLst/>
              </a:prstGeom>
              <a:blipFill>
                <a:blip r:embed="rId6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23FB6A76-8F59-4DAC-A0B5-A02A37D7B3C7}"/>
                  </a:ext>
                </a:extLst>
              </p:cNvPr>
              <p:cNvSpPr/>
              <p:nvPr/>
            </p:nvSpPr>
            <p:spPr>
              <a:xfrm>
                <a:off x="3857188" y="1733562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23FB6A76-8F59-4DAC-A0B5-A02A37D7B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188" y="1733562"/>
                <a:ext cx="292100" cy="2921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98F8BA0-810F-4B7E-BD09-9ED77B2FE852}"/>
                  </a:ext>
                </a:extLst>
              </p:cNvPr>
              <p:cNvSpPr/>
              <p:nvPr/>
            </p:nvSpPr>
            <p:spPr>
              <a:xfrm>
                <a:off x="3857188" y="2707486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998F8BA0-810F-4B7E-BD09-9ED77B2FE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188" y="2707486"/>
                <a:ext cx="292100" cy="292100"/>
              </a:xfrm>
              <a:prstGeom prst="ellipse">
                <a:avLst/>
              </a:prstGeom>
              <a:blipFill>
                <a:blip r:embed="rId8"/>
                <a:stretch>
                  <a:fillRect l="-2000" b="-2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38D3A076-D0F2-4AF9-9FE8-F33A9E70CB6C}"/>
                  </a:ext>
                </a:extLst>
              </p:cNvPr>
              <p:cNvSpPr/>
              <p:nvPr/>
            </p:nvSpPr>
            <p:spPr>
              <a:xfrm>
                <a:off x="4860488" y="1733562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38D3A076-D0F2-4AF9-9FE8-F33A9E70C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488" y="1733562"/>
                <a:ext cx="292100" cy="292100"/>
              </a:xfrm>
              <a:prstGeom prst="ellipse">
                <a:avLst/>
              </a:prstGeom>
              <a:blipFill>
                <a:blip r:embed="rId9"/>
                <a:stretch>
                  <a:fillRect l="-6000" r="-8000" b="-2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C03ABD9-57BD-4610-B641-3F920B9E03C9}"/>
                  </a:ext>
                </a:extLst>
              </p:cNvPr>
              <p:cNvSpPr/>
              <p:nvPr/>
            </p:nvSpPr>
            <p:spPr>
              <a:xfrm>
                <a:off x="5863788" y="1732313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C03ABD9-57BD-4610-B641-3F920B9E0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788" y="1732313"/>
                <a:ext cx="292100" cy="292100"/>
              </a:xfrm>
              <a:prstGeom prst="ellipse">
                <a:avLst/>
              </a:prstGeom>
              <a:blipFill>
                <a:blip r:embed="rId10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7A8FD76-604D-4222-8CCF-2672DCD49136}"/>
                  </a:ext>
                </a:extLst>
              </p:cNvPr>
              <p:cNvSpPr/>
              <p:nvPr/>
            </p:nvSpPr>
            <p:spPr>
              <a:xfrm>
                <a:off x="6867088" y="1732313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7A8FD76-604D-4222-8CCF-2672DCD49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088" y="1732313"/>
                <a:ext cx="292100" cy="292100"/>
              </a:xfrm>
              <a:prstGeom prst="ellipse">
                <a:avLst/>
              </a:prstGeom>
              <a:blipFill>
                <a:blip r:embed="rId11"/>
                <a:stretch>
                  <a:fillRect r="-2000" b="-28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D63E0E8-4773-417F-A8B3-D2D10C0B7FC1}"/>
                  </a:ext>
                </a:extLst>
              </p:cNvPr>
              <p:cNvSpPr/>
              <p:nvPr/>
            </p:nvSpPr>
            <p:spPr>
              <a:xfrm>
                <a:off x="5863788" y="2707486"/>
                <a:ext cx="292100" cy="2921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00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D63E0E8-4773-417F-A8B3-D2D10C0B7F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788" y="2707486"/>
                <a:ext cx="292100" cy="292100"/>
              </a:xfrm>
              <a:prstGeom prst="ellipse">
                <a:avLst/>
              </a:prstGeom>
              <a:blipFill>
                <a:blip r:embed="rId12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72A8189-94F4-4719-A34F-9936C0C778AD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1996638" y="2072789"/>
            <a:ext cx="0" cy="6399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EDD7CFA-B543-47DD-B811-99E2F5C07C2F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2099911" y="2030012"/>
            <a:ext cx="796754" cy="7255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71B1C32-F03A-4D16-A492-232DC92ED3CB}"/>
              </a:ext>
            </a:extLst>
          </p:cNvPr>
          <p:cNvCxnSpPr>
            <a:cxnSpLocks/>
            <a:stCxn id="12" idx="2"/>
            <a:endCxn id="10" idx="6"/>
          </p:cNvCxnSpPr>
          <p:nvPr/>
        </p:nvCxnSpPr>
        <p:spPr>
          <a:xfrm flipH="1">
            <a:off x="2142688" y="1926739"/>
            <a:ext cx="71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437630F-69BC-4656-8B3C-CE52A032BE76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>
            <a:off x="2999938" y="2072789"/>
            <a:ext cx="0" cy="6346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3743FF2-86EA-4837-839B-38A7B28B37B7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4149288" y="1879612"/>
            <a:ext cx="711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23B25D8-D04C-43CB-88C3-B6F41B19E3F6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4003238" y="2025662"/>
            <a:ext cx="0" cy="681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BCEAAA1-7930-4DA5-B662-C09F1515778C}"/>
              </a:ext>
            </a:extLst>
          </p:cNvPr>
          <p:cNvCxnSpPr>
            <a:cxnSpLocks/>
            <a:stCxn id="17" idx="4"/>
            <a:endCxn id="19" idx="0"/>
          </p:cNvCxnSpPr>
          <p:nvPr/>
        </p:nvCxnSpPr>
        <p:spPr>
          <a:xfrm>
            <a:off x="6009838" y="2024413"/>
            <a:ext cx="0" cy="6830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E516A3C3-44F0-4FD9-B513-35E3143AF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343" b="55199"/>
          <a:stretch/>
        </p:blipFill>
        <p:spPr>
          <a:xfrm>
            <a:off x="357160" y="4305300"/>
            <a:ext cx="8429679" cy="34925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3A6BD8CA-C6E7-4C05-8BB3-8042A722C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00" b="44419"/>
          <a:stretch/>
        </p:blipFill>
        <p:spPr>
          <a:xfrm>
            <a:off x="357160" y="4654550"/>
            <a:ext cx="8429679" cy="36000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D2F883FB-0F9D-4AA8-84B2-B3912E1CA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580" b="34626"/>
          <a:stretch/>
        </p:blipFill>
        <p:spPr>
          <a:xfrm>
            <a:off x="357160" y="5014558"/>
            <a:ext cx="8429679" cy="327062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21BF3733-DD6C-4377-8449-7794CF11AD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373" b="24130"/>
          <a:stretch/>
        </p:blipFill>
        <p:spPr>
          <a:xfrm>
            <a:off x="357159" y="5341620"/>
            <a:ext cx="8429679" cy="35052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21EA6303-8990-4113-8827-3DDEAB0FBF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099" b="13404"/>
          <a:stretch/>
        </p:blipFill>
        <p:spPr>
          <a:xfrm>
            <a:off x="357158" y="5699760"/>
            <a:ext cx="8429679" cy="35052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6F12C300-DC51-4179-B57D-C535E228F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558" b="2180"/>
          <a:stretch/>
        </p:blipFill>
        <p:spPr>
          <a:xfrm>
            <a:off x="357157" y="6049009"/>
            <a:ext cx="8429679" cy="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F739B8A-1E38-463C-9E98-C80934F1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Linked-list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F9DB2B-8712-4FC4-B0F0-6512D3406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US" sz="2400" dirty="0"/>
              <a:t>Basic Idea: Use a linked list to store and represent a set.</a:t>
            </a:r>
          </a:p>
          <a:p>
            <a:r>
              <a:rPr lang="en-US" sz="2400" dirty="0"/>
              <a:t>Some more details:</a:t>
            </a:r>
          </a:p>
          <a:p>
            <a:pPr lvl="1"/>
            <a:r>
              <a:rPr lang="en-US" sz="2000" dirty="0"/>
              <a:t>A set object has pointers pointing to head and tail of the linked-list.</a:t>
            </a:r>
          </a:p>
          <a:p>
            <a:pPr lvl="1"/>
            <a:r>
              <a:rPr lang="en-US" sz="2000" dirty="0"/>
              <a:t>The linked-list contains the elements in the set.</a:t>
            </a:r>
          </a:p>
          <a:p>
            <a:pPr lvl="1"/>
            <a:r>
              <a:rPr lang="en-US" sz="2000" dirty="0"/>
              <a:t>Each element has a pointer pointing back to the set object.</a:t>
            </a:r>
          </a:p>
          <a:p>
            <a:pPr lvl="1"/>
            <a:r>
              <a:rPr lang="en-US" sz="2000" dirty="0"/>
              <a:t>The leader of a set is the first element in the linked-list.</a:t>
            </a:r>
          </a:p>
          <a:p>
            <a:endParaRPr 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2421AB-EB08-4E53-81AF-07F015CE8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4291262"/>
            <a:ext cx="8515350" cy="1752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CEF4C3-4D67-4274-BAED-218959972E9F}"/>
              </a:ext>
            </a:extLst>
          </p:cNvPr>
          <p:cNvSpPr/>
          <p:nvPr/>
        </p:nvSpPr>
        <p:spPr>
          <a:xfrm>
            <a:off x="457200" y="5111317"/>
            <a:ext cx="1233377" cy="85060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14345E2-3FB6-4E8C-9787-0EC3D50F4F81}"/>
              </a:ext>
            </a:extLst>
          </p:cNvPr>
          <p:cNvSpPr/>
          <p:nvPr/>
        </p:nvSpPr>
        <p:spPr>
          <a:xfrm>
            <a:off x="1833452" y="4717801"/>
            <a:ext cx="2217553" cy="85060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BC4957D-CB43-4297-9637-A6E6E89183B8}"/>
              </a:ext>
            </a:extLst>
          </p:cNvPr>
          <p:cNvSpPr/>
          <p:nvPr/>
        </p:nvSpPr>
        <p:spPr>
          <a:xfrm>
            <a:off x="1833452" y="4717800"/>
            <a:ext cx="601404" cy="850605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FA85801-8773-4A18-87DF-93892D520C39}"/>
              </a:ext>
            </a:extLst>
          </p:cNvPr>
          <p:cNvGrpSpPr/>
          <p:nvPr/>
        </p:nvGrpSpPr>
        <p:grpSpPr>
          <a:xfrm>
            <a:off x="1246834" y="4604714"/>
            <a:ext cx="917722" cy="601244"/>
            <a:chOff x="1246834" y="5054225"/>
            <a:chExt cx="917722" cy="601244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1034C06-4FB8-4E1E-B691-AF1C9BE45B69}"/>
                </a:ext>
              </a:extLst>
            </p:cNvPr>
            <p:cNvSpPr/>
            <p:nvPr/>
          </p:nvSpPr>
          <p:spPr>
            <a:xfrm>
              <a:off x="1246834" y="5119461"/>
              <a:ext cx="65236" cy="536008"/>
            </a:xfrm>
            <a:prstGeom prst="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379ACE5-5147-4CE4-86B8-77083B51AA36}"/>
                </a:ext>
              </a:extLst>
            </p:cNvPr>
            <p:cNvSpPr/>
            <p:nvPr/>
          </p:nvSpPr>
          <p:spPr>
            <a:xfrm rot="5400000">
              <a:off x="1673077" y="4627982"/>
              <a:ext cx="65236" cy="917722"/>
            </a:xfrm>
            <a:prstGeom prst="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4856D2B-E875-430F-8721-DB5B004FB518}"/>
                </a:ext>
              </a:extLst>
            </p:cNvPr>
            <p:cNvSpPr/>
            <p:nvPr/>
          </p:nvSpPr>
          <p:spPr>
            <a:xfrm rot="10800000">
              <a:off x="2099320" y="5116291"/>
              <a:ext cx="65236" cy="143890"/>
            </a:xfrm>
            <a:prstGeom prst="rect">
              <a:avLst/>
            </a:prstGeom>
            <a:solidFill>
              <a:schemeClr val="accent2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243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F739B8A-1E38-463C-9E98-C80934F1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Linked-list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5F9DB2B-8712-4FC4-B0F0-6512D3406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Basic Idea: Use a linked list to store and represent a set.</a:t>
                </a:r>
              </a:p>
              <a:p>
                <a:r>
                  <a:rPr lang="en-US" sz="2400" b="1" dirty="0" err="1"/>
                  <a:t>MakeSet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): Create a linked list containing only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b="1" dirty="0"/>
                  <a:t>Find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): Follow pointer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back to the set object, </a:t>
                </a:r>
                <a:br>
                  <a:rPr lang="en-US" sz="2400" dirty="0"/>
                </a:br>
                <a:r>
                  <a:rPr lang="en-US" sz="2400" dirty="0"/>
                  <a:t>then return pointer to the first element in the linked-list.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5F9DB2B-8712-4FC4-B0F0-6512D3406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5679B6E3-3F88-4FCF-A4E4-25B17ACD6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4291262"/>
            <a:ext cx="8515350" cy="1752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42A317-A110-4976-A49A-057A595C2A77}"/>
                  </a:ext>
                </a:extLst>
              </p:cNvPr>
              <p:cNvSpPr txBox="1"/>
              <p:nvPr/>
            </p:nvSpPr>
            <p:spPr>
              <a:xfrm>
                <a:off x="7180702" y="2154874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E42A317-A110-4976-A49A-057A595C2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702" y="2154874"/>
                <a:ext cx="694677" cy="369332"/>
              </a:xfrm>
              <a:prstGeom prst="rect">
                <a:avLst/>
              </a:prstGeom>
              <a:blipFill>
                <a:blip r:embed="rId4"/>
                <a:stretch>
                  <a:fillRect l="-1052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BB8B888-2C0C-4B31-A70C-C22BEEA663D3}"/>
                  </a:ext>
                </a:extLst>
              </p:cNvPr>
              <p:cNvSpPr txBox="1"/>
              <p:nvPr/>
            </p:nvSpPr>
            <p:spPr>
              <a:xfrm>
                <a:off x="7977835" y="2753144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BB8B888-2C0C-4B31-A70C-C22BEEA66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835" y="2753144"/>
                <a:ext cx="694677" cy="369332"/>
              </a:xfrm>
              <a:prstGeom prst="rect">
                <a:avLst/>
              </a:prstGeom>
              <a:blipFill>
                <a:blip r:embed="rId5"/>
                <a:stretch>
                  <a:fillRect l="-1052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336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F739B8A-1E38-463C-9E98-C80934F1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Linked-list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5F9DB2B-8712-4FC4-B0F0-6512D3406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Basic Idea: Use a linked list to store and represent a set.</a:t>
                </a:r>
              </a:p>
              <a:p>
                <a:r>
                  <a:rPr lang="en-US" sz="2400" b="1" dirty="0"/>
                  <a:t>Union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): Append list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 to list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; destroy set object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; </a:t>
                </a:r>
                <a:br>
                  <a:rPr lang="en-US" sz="2400" dirty="0"/>
                </a:br>
                <a:r>
                  <a:rPr lang="en-US" sz="2400" dirty="0"/>
                  <a:t>update set object pointers for elements originally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5F9DB2B-8712-4FC4-B0F0-6512D3406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5679B6E3-3F88-4FCF-A4E4-25B17ACD6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591778"/>
            <a:ext cx="6442339" cy="13255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B8521D-C417-4519-A002-8393153B6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779" y="5167312"/>
            <a:ext cx="4913571" cy="1323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箭头: 直角上 6">
            <a:extLst>
              <a:ext uri="{FF2B5EF4-FFF2-40B4-BE49-F238E27FC236}">
                <a16:creationId xmlns:a16="http://schemas.microsoft.com/office/drawing/2014/main" id="{2A0DD4F6-5D73-4462-986E-CCF10B0C00D1}"/>
              </a:ext>
            </a:extLst>
          </p:cNvPr>
          <p:cNvSpPr/>
          <p:nvPr/>
        </p:nvSpPr>
        <p:spPr>
          <a:xfrm rot="5400000">
            <a:off x="1622761" y="4376598"/>
            <a:ext cx="1022617" cy="2557961"/>
          </a:xfrm>
          <a:prstGeom prst="bentUpArrow">
            <a:avLst>
              <a:gd name="adj1" fmla="val 12677"/>
              <a:gd name="adj2" fmla="val 14099"/>
              <a:gd name="adj3" fmla="val 23104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D96A71-D6F8-4160-BD9B-163910D4290F}"/>
                  </a:ext>
                </a:extLst>
              </p:cNvPr>
              <p:cNvSpPr txBox="1"/>
              <p:nvPr/>
            </p:nvSpPr>
            <p:spPr>
              <a:xfrm>
                <a:off x="1311565" y="5474274"/>
                <a:ext cx="1607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Union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1D96A71-D6F8-4160-BD9B-163910D42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565" y="5474274"/>
                <a:ext cx="1607299" cy="461665"/>
              </a:xfrm>
              <a:prstGeom prst="rect">
                <a:avLst/>
              </a:prstGeom>
              <a:blipFill>
                <a:blip r:embed="rId5"/>
                <a:stretch>
                  <a:fillRect l="-5682" t="-10526" r="-530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DFE3C5D-387A-4969-873F-AE04289B9923}"/>
              </a:ext>
            </a:extLst>
          </p:cNvPr>
          <p:cNvSpPr/>
          <p:nvPr/>
        </p:nvSpPr>
        <p:spPr>
          <a:xfrm>
            <a:off x="2466754" y="2153584"/>
            <a:ext cx="6368902" cy="434995"/>
          </a:xfrm>
          <a:prstGeom prst="round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22A1773-D842-4B76-96CC-9E445846636E}"/>
              </a:ext>
            </a:extLst>
          </p:cNvPr>
          <p:cNvSpPr/>
          <p:nvPr/>
        </p:nvSpPr>
        <p:spPr>
          <a:xfrm>
            <a:off x="881837" y="2510226"/>
            <a:ext cx="6964991" cy="43499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41451B2-A3E1-40CC-80AD-7F2C211D8A94}"/>
                  </a:ext>
                </a:extLst>
              </p:cNvPr>
              <p:cNvSpPr txBox="1"/>
              <p:nvPr/>
            </p:nvSpPr>
            <p:spPr>
              <a:xfrm>
                <a:off x="8140979" y="1737470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41451B2-A3E1-40CC-80AD-7F2C211D8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979" y="1737470"/>
                <a:ext cx="694677" cy="369332"/>
              </a:xfrm>
              <a:prstGeom prst="rect">
                <a:avLst/>
              </a:prstGeom>
              <a:blipFill>
                <a:blip r:embed="rId6"/>
                <a:stretch>
                  <a:fillRect l="-964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2302109-6471-41FC-8D91-9954E52B3813}"/>
                  </a:ext>
                </a:extLst>
              </p:cNvPr>
              <p:cNvSpPr txBox="1"/>
              <p:nvPr/>
            </p:nvSpPr>
            <p:spPr>
              <a:xfrm>
                <a:off x="5809031" y="2945220"/>
                <a:ext cx="3076227" cy="424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Time depends on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2302109-6471-41FC-8D91-9954E52B3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031" y="2945220"/>
                <a:ext cx="3076227" cy="424283"/>
              </a:xfrm>
              <a:prstGeom prst="rect">
                <a:avLst/>
              </a:prstGeom>
              <a:blipFill>
                <a:blip r:embed="rId7"/>
                <a:stretch>
                  <a:fillRect l="-2178" t="-5714" r="-99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8855791-BF0B-421A-92F8-AE213DA810DB}"/>
              </a:ext>
            </a:extLst>
          </p:cNvPr>
          <p:cNvSpPr txBox="1"/>
          <p:nvPr/>
        </p:nvSpPr>
        <p:spPr>
          <a:xfrm rot="20700000">
            <a:off x="934469" y="2223066"/>
            <a:ext cx="5830699" cy="51077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Union can be slow, even in amortized sense!</a:t>
            </a:r>
          </a:p>
        </p:txBody>
      </p:sp>
    </p:spTree>
    <p:extLst>
      <p:ext uri="{BB962C8B-B14F-4D97-AF65-F5344CB8AC3E}">
        <p14:creationId xmlns:p14="http://schemas.microsoft.com/office/powerpoint/2010/main" val="13423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15" grpId="0"/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F739B8A-1E38-463C-9E98-C80934F1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Linked-list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5F9DB2B-8712-4FC4-B0F0-6512D3406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Basic Idea: Use a linked list to store and represent a set.</a:t>
                </a:r>
              </a:p>
              <a:p>
                <a:r>
                  <a:rPr lang="en-US" sz="2400" b="1" dirty="0"/>
                  <a:t>Union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): Append list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 to list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; destroy set object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; </a:t>
                </a:r>
                <a:br>
                  <a:rPr lang="en-US" sz="2400" dirty="0"/>
                </a:br>
                <a:r>
                  <a:rPr lang="en-US" sz="2400" dirty="0"/>
                  <a:t>update set object pointers for elements originally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55F9DB2B-8712-4FC4-B0F0-6512D3406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>
                <a:blip r:embed="rId2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B88102B8-96C2-40FC-AC0B-744714B0B1CC}"/>
              </a:ext>
            </a:extLst>
          </p:cNvPr>
          <p:cNvSpPr/>
          <p:nvPr/>
        </p:nvSpPr>
        <p:spPr>
          <a:xfrm>
            <a:off x="628650" y="3429000"/>
            <a:ext cx="2325595" cy="1083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Union(x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BAC675-C204-4CB6-BD80-EDA73BD31435}"/>
              </a:ext>
            </a:extLst>
          </p:cNvPr>
          <p:cNvSpPr txBox="1"/>
          <p:nvPr/>
        </p:nvSpPr>
        <p:spPr>
          <a:xfrm>
            <a:off x="3253563" y="3429000"/>
            <a:ext cx="4683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Complexity of this sequence of operations?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6BB8A4-E4F9-42CF-BA04-866CD016F2C5}"/>
                  </a:ext>
                </a:extLst>
              </p:cNvPr>
              <p:cNvSpPr txBox="1"/>
              <p:nvPr/>
            </p:nvSpPr>
            <p:spPr>
              <a:xfrm>
                <a:off x="3375270" y="3937891"/>
                <a:ext cx="15110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in total.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D6BB8A4-E4F9-42CF-BA04-866CD016F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270" y="3937891"/>
                <a:ext cx="1511055" cy="307777"/>
              </a:xfrm>
              <a:prstGeom prst="rect">
                <a:avLst/>
              </a:prstGeom>
              <a:blipFill>
                <a:blip r:embed="rId3"/>
                <a:stretch>
                  <a:fillRect l="-6048" t="-26000" r="-927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684D5A3-F387-4BDC-89DD-52B6F9CEE657}"/>
                  </a:ext>
                </a:extLst>
              </p:cNvPr>
              <p:cNvSpPr txBox="1"/>
              <p:nvPr/>
            </p:nvSpPr>
            <p:spPr>
              <a:xfrm>
                <a:off x="3253562" y="4352547"/>
                <a:ext cx="48682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Each </a:t>
                </a:r>
                <a:r>
                  <a:rPr lang="en-US" sz="2000" b="1" dirty="0" err="1"/>
                  <a:t>MakeSet</a:t>
                </a:r>
                <a:r>
                  <a:rPr lang="en-US" sz="2000" dirty="0"/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time,</a:t>
                </a:r>
                <a:br>
                  <a:rPr lang="en-US" sz="2000" dirty="0"/>
                </a:br>
                <a:r>
                  <a:rPr lang="en-US" sz="2000" dirty="0"/>
                  <a:t>but the average cost of </a:t>
                </a:r>
                <a:r>
                  <a:rPr lang="en-US" sz="2000" b="1" dirty="0"/>
                  <a:t>Union</a:t>
                </a:r>
                <a:r>
                  <a:rPr lang="en-US" sz="2000" dirty="0"/>
                  <a:t> reaches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684D5A3-F387-4BDC-89DD-52B6F9CEE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562" y="4352547"/>
                <a:ext cx="4868256" cy="707886"/>
              </a:xfrm>
              <a:prstGeom prst="rect">
                <a:avLst/>
              </a:prstGeom>
              <a:blipFill>
                <a:blip r:embed="rId4"/>
                <a:stretch>
                  <a:fillRect l="-1378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C4F7BC3E-3098-4684-A8FA-D347EAC10B1C}"/>
              </a:ext>
            </a:extLst>
          </p:cNvPr>
          <p:cNvSpPr txBox="1"/>
          <p:nvPr/>
        </p:nvSpPr>
        <p:spPr>
          <a:xfrm>
            <a:off x="3253562" y="5167311"/>
            <a:ext cx="3707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Union</a:t>
            </a:r>
            <a:r>
              <a:rPr lang="en-US" sz="2000" dirty="0">
                <a:solidFill>
                  <a:srgbClr val="C00000"/>
                </a:solidFill>
              </a:rPr>
              <a:t> operation is too expensive!</a:t>
            </a:r>
          </a:p>
        </p:txBody>
      </p:sp>
    </p:spTree>
    <p:extLst>
      <p:ext uri="{BB962C8B-B14F-4D97-AF65-F5344CB8AC3E}">
        <p14:creationId xmlns:p14="http://schemas.microsoft.com/office/powerpoint/2010/main" val="201084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F739B8A-1E38-463C-9E98-C80934F1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Linked-list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F9DB2B-8712-4FC4-B0F0-6512D3406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480218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Improvement</a:t>
            </a:r>
            <a:r>
              <a:rPr lang="en-US" sz="2400" dirty="0"/>
              <a:t>: </a:t>
            </a:r>
            <a:r>
              <a:rPr lang="en-US" sz="2200" i="1" u="sng" dirty="0"/>
              <a:t>Weighted-union</a:t>
            </a:r>
            <a:r>
              <a:rPr lang="en-US" sz="2200" dirty="0"/>
              <a:t> heuristic (or, </a:t>
            </a:r>
            <a:r>
              <a:rPr lang="en-US" sz="2200" i="1" u="sng" dirty="0"/>
              <a:t>union-by-size</a:t>
            </a:r>
            <a:r>
              <a:rPr lang="en-US" sz="2200" dirty="0"/>
              <a:t>).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Basic Idea</a:t>
            </a:r>
            <a:r>
              <a:rPr lang="en-US" sz="2400" dirty="0"/>
              <a:t>: </a:t>
            </a:r>
            <a:r>
              <a:rPr lang="en-US" sz="2200" dirty="0"/>
              <a:t>In </a:t>
            </a:r>
            <a:r>
              <a:rPr lang="en-US" sz="2200" b="1" dirty="0"/>
              <a:t>Union</a:t>
            </a:r>
            <a:r>
              <a:rPr lang="en-US" sz="2200" dirty="0"/>
              <a:t>, append the shorter list to the longer one!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Complication</a:t>
            </a:r>
            <a:r>
              <a:rPr lang="en-US" sz="2400" dirty="0"/>
              <a:t>: </a:t>
            </a:r>
            <a:r>
              <a:rPr lang="en-US" sz="2200" dirty="0"/>
              <a:t>Need to maintain size for each set (but this is easy).</a:t>
            </a:r>
          </a:p>
          <a:p>
            <a:endParaRPr 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D6840C-8473-46DB-AA0A-578D9F11100A}"/>
              </a:ext>
            </a:extLst>
          </p:cNvPr>
          <p:cNvSpPr/>
          <p:nvPr/>
        </p:nvSpPr>
        <p:spPr>
          <a:xfrm>
            <a:off x="628650" y="3228945"/>
            <a:ext cx="2325595" cy="10837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n)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MakeSet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Union(x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,x</a:t>
            </a:r>
            <a:r>
              <a:rPr lang="en-GB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2C852D-C68E-435E-85CB-BAF1175E7CFD}"/>
              </a:ext>
            </a:extLst>
          </p:cNvPr>
          <p:cNvSpPr txBox="1"/>
          <p:nvPr/>
        </p:nvSpPr>
        <p:spPr>
          <a:xfrm>
            <a:off x="3253563" y="3228945"/>
            <a:ext cx="4683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Complexity of this sequence of operations?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BA0061-E41D-40E6-B12A-7061A5F00965}"/>
                  </a:ext>
                </a:extLst>
              </p:cNvPr>
              <p:cNvSpPr txBox="1"/>
              <p:nvPr/>
            </p:nvSpPr>
            <p:spPr>
              <a:xfrm>
                <a:off x="7407342" y="3830234"/>
                <a:ext cx="103477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BA0061-E41D-40E6-B12A-7061A5F00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342" y="3830234"/>
                <a:ext cx="1034770" cy="307777"/>
              </a:xfrm>
              <a:prstGeom prst="rect">
                <a:avLst/>
              </a:prstGeom>
              <a:blipFill>
                <a:blip r:embed="rId2"/>
                <a:stretch>
                  <a:fillRect l="-529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6D0DD0-A493-403F-9AB6-54D8583207B6}"/>
                  </a:ext>
                </a:extLst>
              </p:cNvPr>
              <p:cNvSpPr txBox="1"/>
              <p:nvPr/>
            </p:nvSpPr>
            <p:spPr>
              <a:xfrm>
                <a:off x="3253563" y="4353608"/>
                <a:ext cx="5857694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</a:rPr>
                  <a:t>Proof: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 err="1"/>
                  <a:t>MakeSet</a:t>
                </a:r>
                <a:r>
                  <a:rPr lang="en-US" dirty="0"/>
                  <a:t> op.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time in total.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For </a:t>
                </a:r>
                <a:r>
                  <a:rPr lang="en-US" b="1" dirty="0"/>
                  <a:t>Union</a:t>
                </a:r>
                <a:r>
                  <a:rPr lang="en-US" dirty="0"/>
                  <a:t> op., cost dominated by set obj. pointer changes.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For each element, whenever its set obj. pointer changes, </a:t>
                </a:r>
                <a:br>
                  <a:rPr lang="en-US" dirty="0"/>
                </a:br>
                <a:r>
                  <a:rPr lang="en-US" dirty="0"/>
                  <a:t>its set size at least doubles!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Each element’s set obj. pointer changes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Union</a:t>
                </a:r>
                <a:r>
                  <a:rPr lang="en-US" dirty="0"/>
                  <a:t> op.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time in total.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6D0DD0-A493-403F-9AB6-54D858320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563" y="4353608"/>
                <a:ext cx="5857694" cy="2031325"/>
              </a:xfrm>
              <a:prstGeom prst="rect">
                <a:avLst/>
              </a:prstGeom>
              <a:blipFill>
                <a:blip r:embed="rId3"/>
                <a:stretch>
                  <a:fillRect l="-937" t="-1502" r="-104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222E12-8F04-4F18-884B-0EBFE1240CA8}"/>
                  </a:ext>
                </a:extLst>
              </p:cNvPr>
              <p:cNvSpPr txBox="1"/>
              <p:nvPr/>
            </p:nvSpPr>
            <p:spPr>
              <a:xfrm rot="20700000">
                <a:off x="2095072" y="4868186"/>
                <a:ext cx="7000956" cy="510778"/>
              </a:xfrm>
              <a:prstGeom prst="round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Average cost of </a:t>
                </a:r>
                <a:r>
                  <a:rPr lang="en-US" sz="2400" b="1" dirty="0">
                    <a:solidFill>
                      <a:schemeClr val="bg1"/>
                    </a:solidFill>
                  </a:rPr>
                  <a:t>Union</a:t>
                </a:r>
                <a:r>
                  <a:rPr lang="en-US" sz="2400" dirty="0">
                    <a:solidFill>
                      <a:schemeClr val="bg1"/>
                    </a:solidFill>
                  </a:rPr>
                  <a:t> operation is reduced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222E12-8F04-4F18-884B-0EBFE1240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00000">
                <a:off x="2095072" y="4868186"/>
                <a:ext cx="7000956" cy="5107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9">
                <a:extLst>
                  <a:ext uri="{FF2B5EF4-FFF2-40B4-BE49-F238E27FC236}">
                    <a16:creationId xmlns:a16="http://schemas.microsoft.com/office/drawing/2014/main" id="{5E7951BA-E635-400F-A243-B22683B4E5CD}"/>
                  </a:ext>
                </a:extLst>
              </p:cNvPr>
              <p:cNvSpPr txBox="1"/>
              <p:nvPr/>
            </p:nvSpPr>
            <p:spPr>
              <a:xfrm>
                <a:off x="3253563" y="3629055"/>
                <a:ext cx="40832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Worst complexity of any sequence of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MakeSet</a:t>
                </a:r>
                <a:r>
                  <a:rPr lang="en-US" sz="2000" dirty="0"/>
                  <a:t> and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Union?</a:t>
                </a:r>
              </a:p>
            </p:txBody>
          </p:sp>
        </mc:Choice>
        <mc:Fallback xmlns="">
          <p:sp>
            <p:nvSpPr>
              <p:cNvPr id="12" name="文本框 9">
                <a:extLst>
                  <a:ext uri="{FF2B5EF4-FFF2-40B4-BE49-F238E27FC236}">
                    <a16:creationId xmlns:a16="http://schemas.microsoft.com/office/drawing/2014/main" id="{5E7951BA-E635-400F-A243-B22683B4E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563" y="3629055"/>
                <a:ext cx="4083234" cy="707886"/>
              </a:xfrm>
              <a:prstGeom prst="rect">
                <a:avLst/>
              </a:prstGeom>
              <a:blipFill>
                <a:blip r:embed="rId5"/>
                <a:stretch>
                  <a:fillRect l="-1642" t="-4310" r="-448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14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3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F739B8A-1E38-463C-9E98-C80934F1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Rooted-tree implementation of </a:t>
            </a:r>
            <a:r>
              <a:rPr lang="en-US" sz="3800" dirty="0" err="1"/>
              <a:t>DisjointSet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9136A7A-2A9C-4B55-B07C-EEAED8E8A5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u="sng" dirty="0"/>
                  <a:t>Basic idea:</a:t>
                </a:r>
                <a:r>
                  <a:rPr lang="en-US" sz="2000" dirty="0"/>
                  <a:t> Use a rooted-tree to represent a set; </a:t>
                </a:r>
                <a:br>
                  <a:rPr lang="en-US" sz="2000" dirty="0"/>
                </a:br>
                <a:r>
                  <a:rPr lang="en-US" sz="2000" dirty="0"/>
                  <a:t>the root of a tree is the “leader” of that set.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u="sng" dirty="0"/>
                  <a:t>Some details:</a:t>
                </a:r>
                <a:r>
                  <a:rPr lang="en-US" sz="2000" dirty="0"/>
                  <a:t> Each node has a pointer pointing to its parent; </a:t>
                </a:r>
                <a:br>
                  <a:rPr lang="en-US" sz="2000" dirty="0"/>
                </a:br>
                <a:r>
                  <a:rPr lang="en-US" sz="2000" dirty="0"/>
                  <a:t>parent of a “leader” is the leader itself.</a:t>
                </a:r>
              </a:p>
              <a:p>
                <a:r>
                  <a:rPr lang="en-US" sz="2000" b="1" dirty="0"/>
                  <a:t>MakeSet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Create a tree containing only (root)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; parent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b="1" dirty="0"/>
                  <a:t>Find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): Follow parent pointer from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back to the root, and return root.</a:t>
                </a:r>
              </a:p>
              <a:p>
                <a:r>
                  <a:rPr lang="en-US" sz="2000" b="1" dirty="0"/>
                  <a:t>Union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): Change the parent pointer of the root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the root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89136A7A-2A9C-4B55-B07C-EEAED8E8A5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168450E-B592-434D-B07F-04AB348411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5" t="6121"/>
          <a:stretch/>
        </p:blipFill>
        <p:spPr>
          <a:xfrm>
            <a:off x="2707982" y="4802851"/>
            <a:ext cx="2178343" cy="16900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6E5D75-BB50-40B1-B549-D25B00703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921" y="4378195"/>
            <a:ext cx="1944429" cy="21146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C7CCB8-E6C0-4E5A-95DC-16D4B2FF4619}"/>
                  </a:ext>
                </a:extLst>
              </p:cNvPr>
              <p:cNvSpPr txBox="1"/>
              <p:nvPr/>
            </p:nvSpPr>
            <p:spPr>
              <a:xfrm>
                <a:off x="1372488" y="5359148"/>
                <a:ext cx="13354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with leader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5C7CCB8-E6C0-4E5A-95DC-16D4B2FF4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488" y="5359148"/>
                <a:ext cx="1335494" cy="553998"/>
              </a:xfrm>
              <a:prstGeom prst="rect">
                <a:avLst/>
              </a:prstGeom>
              <a:blipFill>
                <a:blip r:embed="rId5"/>
                <a:stretch>
                  <a:fillRect l="-10502" t="-14286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85AD1F8-2B37-4136-831E-BE9E51802BAA}"/>
                  </a:ext>
                </a:extLst>
              </p:cNvPr>
              <p:cNvSpPr txBox="1"/>
              <p:nvPr/>
            </p:nvSpPr>
            <p:spPr>
              <a:xfrm>
                <a:off x="4886325" y="5359148"/>
                <a:ext cx="12522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with leader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85AD1F8-2B37-4136-831E-BE9E51802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325" y="5359148"/>
                <a:ext cx="1252266" cy="553998"/>
              </a:xfrm>
              <a:prstGeom prst="rect">
                <a:avLst/>
              </a:prstGeom>
              <a:blipFill>
                <a:blip r:embed="rId6"/>
                <a:stretch>
                  <a:fillRect l="-11707" t="-14286" r="-7805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44E4EF7D-4D6B-496E-8AC5-916B1880A580}"/>
              </a:ext>
            </a:extLst>
          </p:cNvPr>
          <p:cNvGrpSpPr/>
          <p:nvPr/>
        </p:nvGrpSpPr>
        <p:grpSpPr>
          <a:xfrm>
            <a:off x="4923489" y="5079170"/>
            <a:ext cx="1605516" cy="673044"/>
            <a:chOff x="4923489" y="5079170"/>
            <a:chExt cx="1605516" cy="673044"/>
          </a:xfrm>
        </p:grpSpPr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A6233B92-F9BD-43D0-9CF3-1C4EC921E993}"/>
                </a:ext>
              </a:extLst>
            </p:cNvPr>
            <p:cNvSpPr/>
            <p:nvPr/>
          </p:nvSpPr>
          <p:spPr>
            <a:xfrm>
              <a:off x="4923489" y="5359148"/>
              <a:ext cx="1605516" cy="393066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29D4D1D4-D055-4E57-B2BA-E79D613C0CA8}"/>
                    </a:ext>
                  </a:extLst>
                </p:cNvPr>
                <p:cNvSpPr/>
                <p:nvPr/>
              </p:nvSpPr>
              <p:spPr>
                <a:xfrm>
                  <a:off x="5101977" y="5079170"/>
                  <a:ext cx="12532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b="1" dirty="0"/>
                    <a:t>Union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29D4D1D4-D055-4E57-B2BA-E79D613C0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1977" y="5079170"/>
                  <a:ext cx="125329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4369" t="-8197" r="-339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00A39C6-46AF-4EB6-8BC0-87AC2B305D36}"/>
              </a:ext>
            </a:extLst>
          </p:cNvPr>
          <p:cNvSpPr/>
          <p:nvPr/>
        </p:nvSpPr>
        <p:spPr>
          <a:xfrm>
            <a:off x="871870" y="3094912"/>
            <a:ext cx="7060018" cy="393066"/>
          </a:xfrm>
          <a:prstGeom prst="round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181D830-951C-4A9C-8410-245C826AEC18}"/>
                  </a:ext>
                </a:extLst>
              </p:cNvPr>
              <p:cNvSpPr txBox="1"/>
              <p:nvPr/>
            </p:nvSpPr>
            <p:spPr>
              <a:xfrm>
                <a:off x="8063893" y="3106779"/>
                <a:ext cx="6946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181D830-951C-4A9C-8410-245C826AE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893" y="3106779"/>
                <a:ext cx="694677" cy="369332"/>
              </a:xfrm>
              <a:prstGeom prst="rect">
                <a:avLst/>
              </a:prstGeom>
              <a:blipFill>
                <a:blip r:embed="rId8"/>
                <a:stretch>
                  <a:fillRect l="-1052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A484D46-8383-4230-954B-5B1EEBB6E699}"/>
              </a:ext>
            </a:extLst>
          </p:cNvPr>
          <p:cNvSpPr/>
          <p:nvPr/>
        </p:nvSpPr>
        <p:spPr>
          <a:xfrm>
            <a:off x="871870" y="3526979"/>
            <a:ext cx="7517218" cy="771971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95A0138-2FD3-4AF5-85A0-822965282339}"/>
                  </a:ext>
                </a:extLst>
              </p:cNvPr>
              <p:cNvSpPr txBox="1"/>
              <p:nvPr/>
            </p:nvSpPr>
            <p:spPr>
              <a:xfrm>
                <a:off x="871870" y="4337951"/>
                <a:ext cx="4571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Time complexity depends on depth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95A0138-2FD3-4AF5-85A0-822965282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70" y="4337951"/>
                <a:ext cx="4571829" cy="369332"/>
              </a:xfrm>
              <a:prstGeom prst="rect">
                <a:avLst/>
              </a:prstGeom>
              <a:blipFill>
                <a:blip r:embed="rId9"/>
                <a:stretch>
                  <a:fillRect l="-1067" t="-10000" r="-2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9A641E-17A9-4D32-B191-779B92D87C62}"/>
              </a:ext>
            </a:extLst>
          </p:cNvPr>
          <p:cNvSpPr/>
          <p:nvPr/>
        </p:nvSpPr>
        <p:spPr>
          <a:xfrm>
            <a:off x="871870" y="4707283"/>
            <a:ext cx="5699051" cy="176926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Linked-list vs Rooted-tree Implementation: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/>
                </a:solidFill>
              </a:rPr>
              <a:t>MakeSet</a:t>
            </a:r>
            <a:r>
              <a:rPr lang="en-US" sz="2000" dirty="0">
                <a:solidFill>
                  <a:schemeClr val="tx1"/>
                </a:solidFill>
              </a:rPr>
              <a:t> is fast in both cases.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Linked-list: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Find</a:t>
            </a:r>
            <a:r>
              <a:rPr lang="en-US" sz="2000" dirty="0">
                <a:solidFill>
                  <a:schemeClr val="tx1"/>
                </a:solidFill>
              </a:rPr>
              <a:t> is fast, but </a:t>
            </a:r>
            <a:r>
              <a:rPr lang="en-US" sz="2000" b="1" dirty="0">
                <a:solidFill>
                  <a:schemeClr val="tx1"/>
                </a:solidFill>
              </a:rPr>
              <a:t>Union</a:t>
            </a:r>
            <a:r>
              <a:rPr lang="en-US" sz="2000" dirty="0">
                <a:solidFill>
                  <a:schemeClr val="tx1"/>
                </a:solidFill>
              </a:rPr>
              <a:t> is slow.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Rooted-tree: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Find</a:t>
            </a:r>
            <a:r>
              <a:rPr lang="en-US" sz="2000" dirty="0">
                <a:solidFill>
                  <a:schemeClr val="tx1"/>
                </a:solidFill>
              </a:rPr>
              <a:t> is slow, but </a:t>
            </a:r>
            <a:r>
              <a:rPr lang="en-US" sz="2000" b="1" dirty="0">
                <a:solidFill>
                  <a:schemeClr val="tx1"/>
                </a:solidFill>
              </a:rPr>
              <a:t>Union</a:t>
            </a:r>
            <a:r>
              <a:rPr lang="en-US" sz="2000" dirty="0">
                <a:solidFill>
                  <a:schemeClr val="tx1"/>
                </a:solidFill>
              </a:rPr>
              <a:t> is fast.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(If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Union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always unions roots of trees.)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89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9" grpId="0" animBg="1"/>
      <p:bldP spid="20" grpId="0"/>
      <p:bldP spid="21" grpId="0" animBg="1"/>
      <p:bldP spid="22" grpId="0"/>
      <p:bldP spid="2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7548</TotalTime>
  <Words>3760</Words>
  <Application>Microsoft Office PowerPoint</Application>
  <PresentationFormat>全屏显示(4:3)</PresentationFormat>
  <Paragraphs>274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Calibri Light</vt:lpstr>
      <vt:lpstr>Courier New</vt:lpstr>
      <vt:lpstr>Office 主题​​</vt:lpstr>
      <vt:lpstr>Disjoint Sets</vt:lpstr>
      <vt:lpstr>DisjointSet ADT</vt:lpstr>
      <vt:lpstr>Sample application of DisjointSet ADT Computing connected components</vt:lpstr>
      <vt:lpstr>Linked-list implementation of DisjointSet</vt:lpstr>
      <vt:lpstr>Linked-list implementation of DisjointSet</vt:lpstr>
      <vt:lpstr>Linked-list implementation of DisjointSet</vt:lpstr>
      <vt:lpstr>Linked-list implementation of DisjointSet</vt:lpstr>
      <vt:lpstr>Linked-list implementation of DisjointSet</vt:lpstr>
      <vt:lpstr>Rooted-tree implementation of DisjointSet</vt:lpstr>
      <vt:lpstr>Rooted-tree implementation of DisjointSet</vt:lpstr>
      <vt:lpstr>Rooted-tree implementation of DisjointSet Path-compression in Find</vt:lpstr>
      <vt:lpstr>Rooted-tree implementation of DisjointSet Union-by-height and Path-compression</vt:lpstr>
      <vt:lpstr>Rooted-tree implementation of DisjointSet Union-by-rank and Path-compression</vt:lpstr>
      <vt:lpstr>Rooted-tree implementation with union-by-rank and path-compression Performance Analysis</vt:lpstr>
      <vt:lpstr>Rooted-tree implementation with union-by-rank and path-compression Performance Analysis</vt:lpstr>
      <vt:lpstr>Rooted-tree implementation with union-by-rank and path-compression Performance Analysis</vt:lpstr>
      <vt:lpstr>Rooted-tree implementation with union-by-rank and path-compression Performance Analysis</vt:lpstr>
      <vt:lpstr>Rooted-tree implementation with union-by-rank and path-compression Performance Analysis</vt:lpstr>
      <vt:lpstr>Rooted-tree implementation with union-by-rank and path-compression Performance Analysis</vt:lpstr>
      <vt:lpstr>Rooted-tree implementation with union-by-rank and path-compression Performance Analysis</vt:lpstr>
      <vt:lpstr>Rooted-tree implementation with union-by-rank and path-compression Performance Analysis</vt:lpstr>
      <vt:lpstr>PowerPoint 演示文稿</vt:lpstr>
      <vt:lpstr>Rooted-tree implementation with union-by-rank and path-compression Performance Analysis</vt:lpstr>
      <vt:lpstr>Summary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Disjoint Sets</dc:title>
  <dc:creator>Chaodong</dc:creator>
  <cp:lastModifiedBy>Chaodong ZHENG</cp:lastModifiedBy>
  <cp:revision>82</cp:revision>
  <dcterms:created xsi:type="dcterms:W3CDTF">2019-10-26T01:36:33Z</dcterms:created>
  <dcterms:modified xsi:type="dcterms:W3CDTF">2024-10-27T02:08:45Z</dcterms:modified>
</cp:coreProperties>
</file>