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6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290" r:id="rId35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08" autoAdjust="0"/>
  </p:normalViewPr>
  <p:slideViewPr>
    <p:cSldViewPr snapToGrid="0">
      <p:cViewPr varScale="1">
        <p:scale>
          <a:sx n="103" d="100"/>
          <a:sy n="103" d="100"/>
        </p:scale>
        <p:origin x="18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994AD-0E81-48C4-9016-9DDF62304B6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92D1B-C699-4181-8511-15E794D89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5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2D1B-C699-4181-8511-15E794D899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45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2D1B-C699-4181-8511-15E794D899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3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92D1B-C699-4181-8511-15E794D899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1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4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8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5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3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9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0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5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5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2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19-B77C-4AEF-A199-B6DFD61222F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2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ED19-B77C-4AEF-A199-B6DFD61222F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011D6-46BD-4875-8EE3-536D4FC1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8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b="1" dirty="0"/>
              <a:t>Greedy Algorithms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AD75D-7EF5-4FC1-B41A-5B53D737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Greedy strategy for the activity-selection problem</a:t>
            </a:r>
            <a:br>
              <a:rPr lang="en-US" dirty="0"/>
            </a:br>
            <a:r>
              <a:rPr lang="en-US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A872A5-E940-4D80-B1F3-54970431E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Greedy Algorithm for the Activity-Selection Problem: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Add earliest finish activity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to solution, remove ones overlapping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Repeat until all activities are processed.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formally prove this algorithm is correct?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Lemma 1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in some optimal solution of the problem.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Lemma 2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the activities starting 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an optimal solution of the problem.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Theorem</a:t>
                </a:r>
                <a:r>
                  <a:rPr lang="en-US" sz="2400" b="1" dirty="0"/>
                  <a:t>: </a:t>
                </a:r>
                <a:r>
                  <a:rPr lang="en-US" sz="2400" dirty="0"/>
                  <a:t>The greedy algorithm is correct.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Proof: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By induction on size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the algorithm clearly is correct.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18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Due to Lemma 2,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800" dirty="0">
                    <a:solidFill>
                      <a:schemeClr val="tx1"/>
                    </a:solidFill>
                  </a:rPr>
                  <a:t>By </a:t>
                </a:r>
                <a:r>
                  <a:rPr lang="en-US" sz="1800" dirty="0"/>
                  <a:t>induction </a:t>
                </a:r>
                <a:r>
                  <a:rPr lang="en-US" sz="1800" dirty="0">
                    <a:solidFill>
                      <a:schemeClr val="tx1"/>
                    </a:solidFill>
                  </a:rPr>
                  <a:t>hypothesis, the algorithm correctly finds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So we are done.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A872A5-E940-4D80-B1F3-54970431E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24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001BB-97C2-4139-B4A5-47D40D51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the Greedy Strategy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0BD05-2B87-4541-B38F-89B1E9922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If an (optimization) problem has following two properties,</a:t>
            </a:r>
            <a:br>
              <a:rPr lang="en-US" sz="2400" dirty="0"/>
            </a:br>
            <a:r>
              <a:rPr lang="en-US" sz="2400" dirty="0"/>
              <a:t>then the greedy strategy usually works for it:</a:t>
            </a:r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C00000"/>
                </a:solidFill>
              </a:rPr>
              <a:t>Optimal substructure;</a:t>
            </a:r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C00000"/>
                </a:solidFill>
              </a:rPr>
              <a:t>Greedy property.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51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001BB-97C2-4139-B4A5-47D40D51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Elements of the Greedy Strategy</a:t>
            </a:r>
            <a:br>
              <a:rPr lang="en-US" dirty="0"/>
            </a:br>
            <a:r>
              <a:rPr lang="en-US" dirty="0"/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E0BD05-2B87-4541-B38F-89B1E9922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A problem exhibits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optimal substructure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 if an optimal solution to the problem contains within it optimal solution(s) to subproblem(s).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Size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problem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and optimal solution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Solving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needs to solve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subproblem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Optimal solution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contains a solution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𝑆𝑂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Optimal Substructure Property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𝑆𝑂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sub>
                    </m:sSub>
                  </m:oMath>
                </a14:m>
                <a:br>
                  <a:rPr lang="en-US" altLang="zh-CN" sz="2000" dirty="0"/>
                </a:b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(Or these two solutions provide same “utility” under certain metric.)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1800" b="1" dirty="0"/>
                  <a:t>Example:</a:t>
                </a:r>
                <a:r>
                  <a:rPr lang="en-US" altLang="zh-CN" sz="1800" dirty="0"/>
                  <a:t> 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altLang="zh-CN" sz="1800" dirty="0"/>
                  <a:t> in activity selection: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be the activities starting 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some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There are problems that do NOT exhibit optimal substructure property!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E0BD05-2B87-4541-B38F-89B1E9922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01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001BB-97C2-4139-B4A5-47D40D51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Elements of the Greedy Strategy</a:t>
            </a:r>
            <a:br>
              <a:rPr lang="en-US" dirty="0"/>
            </a:br>
            <a:r>
              <a:rPr lang="en-US" dirty="0"/>
              <a:t>Greedy-Choice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E0BD05-2B87-4541-B38F-89B1E9922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At each step when building a solution, make the choice that looks best for the </a:t>
                </a:r>
                <a:r>
                  <a:rPr lang="en-US" altLang="zh-CN" sz="20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current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 problem, </a:t>
                </a:r>
                <a:r>
                  <a:rPr lang="en-US" altLang="zh-CN" sz="20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without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 considering results from subproblems. That is, make local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greedy choice</a:t>
                </a:r>
                <a:r>
                  <a:rPr lang="en-US" altLang="zh-CN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</a:rPr>
                  <a:t>at each step.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dirty="0"/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To solve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currently have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choices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. If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, the problem is reduced to a smaller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subproblem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If the problem only admits optimal structure: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800" dirty="0"/>
                  <a:t>Find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/>
                  <a:t> that maximize,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>
                        <a:latin typeface="Cambria Math" panose="02040503050406030204" pitchFamily="18" charset="0"/>
                      </a:rPr>
                      <m:t>Utility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𝑂𝑃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altLang="zh-CN" sz="1800" dirty="0"/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800" dirty="0"/>
                  <a:t>We have to compute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altLang="zh-CN" sz="1800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/>
                  <a:t> first.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dirty="0"/>
                  <a:t>With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greedy choice</a:t>
                </a:r>
                <a:r>
                  <a:rPr lang="en-US" altLang="zh-CN" sz="2000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zh-CN" sz="1800" dirty="0"/>
                  <a:t>We </a:t>
                </a:r>
                <a:r>
                  <a:rPr lang="en-US" altLang="zh-CN" sz="1800" i="1" u="sng" dirty="0"/>
                  <a:t>have a way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800" dirty="0"/>
                  <a:t>to pick correct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/>
                  <a:t>, without knowing any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altLang="zh-CN" sz="18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1800" b="1" dirty="0">
                    <a:solidFill>
                      <a:schemeClr val="tx1"/>
                    </a:solidFill>
                  </a:rPr>
                  <a:t>Example: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800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 in activity selection: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in some optimal solution of the problem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E0BD05-2B87-4541-B38F-89B1E9922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3C00E93C-FD84-4D9D-914F-10F93800D54A}"/>
              </a:ext>
            </a:extLst>
          </p:cNvPr>
          <p:cNvSpPr/>
          <p:nvPr/>
        </p:nvSpPr>
        <p:spPr>
          <a:xfrm>
            <a:off x="1723315" y="4805895"/>
            <a:ext cx="1141805" cy="275017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69B025-B58E-4925-9D09-7CBF6A69B133}"/>
              </a:ext>
            </a:extLst>
          </p:cNvPr>
          <p:cNvSpPr txBox="1"/>
          <p:nvPr/>
        </p:nvSpPr>
        <p:spPr>
          <a:xfrm>
            <a:off x="2294217" y="5080912"/>
            <a:ext cx="6546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Identifying a greedy-choice property is the challenging part!</a:t>
            </a:r>
          </a:p>
        </p:txBody>
      </p:sp>
    </p:spTree>
    <p:extLst>
      <p:ext uri="{BB962C8B-B14F-4D97-AF65-F5344CB8AC3E}">
        <p14:creationId xmlns:p14="http://schemas.microsoft.com/office/powerpoint/2010/main" val="408679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17">
                <a:extLst>
                  <a:ext uri="{FF2B5EF4-FFF2-40B4-BE49-F238E27FC236}">
                    <a16:creationId xmlns:a16="http://schemas.microsoft.com/office/drawing/2014/main" id="{D3D2F160-F981-48C4-B7A9-3A90A4036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 thief robbing a warehouse finds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items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worth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dollars</a:t>
                </a:r>
                <a:r>
                  <a:rPr lang="en-US" sz="2400" dirty="0"/>
                  <a:t> and weighs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pounds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thief can carry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pounds</a:t>
                </a:r>
                <a:r>
                  <a:rPr lang="en-US" sz="2400" dirty="0"/>
                  <a:t> in his knapsack.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thief can carry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fraction of items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What should the thief take to maximize his profit?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A greedy strategy: </a:t>
                </a:r>
                <a:r>
                  <a:rPr lang="en-US" sz="2400" dirty="0">
                    <a:solidFill>
                      <a:schemeClr val="tx1"/>
                    </a:solidFill>
                  </a:rPr>
                  <a:t>keep taking the most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cost efficient item (i.e.,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until the knapsack is full.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greedy solution is optimal!</a:t>
                </a:r>
              </a:p>
            </p:txBody>
          </p:sp>
        </mc:Choice>
        <mc:Fallback xmlns="">
          <p:sp>
            <p:nvSpPr>
              <p:cNvPr id="18" name="内容占位符 17">
                <a:extLst>
                  <a:ext uri="{FF2B5EF4-FFF2-40B4-BE49-F238E27FC236}">
                    <a16:creationId xmlns:a16="http://schemas.microsoft.com/office/drawing/2014/main" id="{D3D2F160-F981-48C4-B7A9-3A90A4036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>
                <a:blip r:embed="rId3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24DB253-28F7-4DAD-943A-B0F7F91D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Knapsack Problem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0362D66-42B9-4CBD-8E4D-E4E3174BCD4F}"/>
              </a:ext>
            </a:extLst>
          </p:cNvPr>
          <p:cNvGrpSpPr/>
          <p:nvPr/>
        </p:nvGrpSpPr>
        <p:grpSpPr>
          <a:xfrm>
            <a:off x="6427489" y="4368796"/>
            <a:ext cx="2087860" cy="2124077"/>
            <a:chOff x="6427489" y="4368796"/>
            <a:chExt cx="2087860" cy="2124077"/>
          </a:xfrm>
        </p:grpSpPr>
        <p:pic>
          <p:nvPicPr>
            <p:cNvPr id="9" name="内容占位符 6">
              <a:extLst>
                <a:ext uri="{FF2B5EF4-FFF2-40B4-BE49-F238E27FC236}">
                  <a16:creationId xmlns:a16="http://schemas.microsoft.com/office/drawing/2014/main" id="{F07FE70C-624B-4A51-914F-296FB1C1A6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53"/>
            <a:stretch/>
          </p:blipFill>
          <p:spPr>
            <a:xfrm>
              <a:off x="7155446" y="4754878"/>
              <a:ext cx="1359903" cy="1737995"/>
            </a:xfrm>
            <a:prstGeom prst="rect">
              <a:avLst/>
            </a:prstGeom>
          </p:spPr>
        </p:pic>
        <p:pic>
          <p:nvPicPr>
            <p:cNvPr id="13" name="内容占位符 11">
              <a:extLst>
                <a:ext uri="{FF2B5EF4-FFF2-40B4-BE49-F238E27FC236}">
                  <a16:creationId xmlns:a16="http://schemas.microsoft.com/office/drawing/2014/main" id="{BB43363F-BA16-4060-82CB-61B149786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/>
          </p:blipFill>
          <p:spPr>
            <a:xfrm>
              <a:off x="7893011" y="4368797"/>
              <a:ext cx="622338" cy="278505"/>
            </a:xfrm>
            <a:prstGeom prst="rect">
              <a:avLst/>
            </a:prstGeom>
          </p:spPr>
        </p:pic>
        <p:pic>
          <p:nvPicPr>
            <p:cNvPr id="14" name="内容占位符 11">
              <a:extLst>
                <a:ext uri="{FF2B5EF4-FFF2-40B4-BE49-F238E27FC236}">
                  <a16:creationId xmlns:a16="http://schemas.microsoft.com/office/drawing/2014/main" id="{E8530AF1-BDE7-4174-B40E-B1FC0AF75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/>
          </p:blipFill>
          <p:spPr>
            <a:xfrm>
              <a:off x="7161909" y="4368796"/>
              <a:ext cx="622338" cy="278505"/>
            </a:xfrm>
            <a:prstGeom prst="rect">
              <a:avLst/>
            </a:prstGeom>
          </p:spPr>
        </p:pic>
        <p:pic>
          <p:nvPicPr>
            <p:cNvPr id="15" name="内容占位符 11">
              <a:extLst>
                <a:ext uri="{FF2B5EF4-FFF2-40B4-BE49-F238E27FC236}">
                  <a16:creationId xmlns:a16="http://schemas.microsoft.com/office/drawing/2014/main" id="{DB0439D3-DC6D-493A-BA38-29B4C4206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/>
          </p:blipFill>
          <p:spPr>
            <a:xfrm>
              <a:off x="6427489" y="4872036"/>
              <a:ext cx="622338" cy="278505"/>
            </a:xfrm>
            <a:prstGeom prst="rect">
              <a:avLst/>
            </a:prstGeom>
          </p:spPr>
        </p:pic>
        <p:pic>
          <p:nvPicPr>
            <p:cNvPr id="16" name="内容占位符 11">
              <a:extLst>
                <a:ext uri="{FF2B5EF4-FFF2-40B4-BE49-F238E27FC236}">
                  <a16:creationId xmlns:a16="http://schemas.microsoft.com/office/drawing/2014/main" id="{205F0A77-81AC-4B4C-A4C5-0D10F9EEB0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/>
          </p:blipFill>
          <p:spPr>
            <a:xfrm>
              <a:off x="6427489" y="5430834"/>
              <a:ext cx="622338" cy="278505"/>
            </a:xfrm>
            <a:prstGeom prst="rect">
              <a:avLst/>
            </a:prstGeom>
          </p:spPr>
        </p:pic>
        <p:pic>
          <p:nvPicPr>
            <p:cNvPr id="17" name="内容占位符 11">
              <a:extLst>
                <a:ext uri="{FF2B5EF4-FFF2-40B4-BE49-F238E27FC236}">
                  <a16:creationId xmlns:a16="http://schemas.microsoft.com/office/drawing/2014/main" id="{740DB95A-8B9C-4648-96AC-E79BB97F51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/>
          </p:blipFill>
          <p:spPr>
            <a:xfrm>
              <a:off x="6427489" y="5989632"/>
              <a:ext cx="622338" cy="278505"/>
            </a:xfrm>
            <a:prstGeom prst="rect">
              <a:avLst/>
            </a:prstGeom>
          </p:spPr>
        </p:pic>
        <p:pic>
          <p:nvPicPr>
            <p:cNvPr id="20" name="内容占位符 11">
              <a:extLst>
                <a:ext uri="{FF2B5EF4-FFF2-40B4-BE49-F238E27FC236}">
                  <a16:creationId xmlns:a16="http://schemas.microsoft.com/office/drawing/2014/main" id="{56495598-18EA-4F8A-919D-B5A1D035D5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4" t="40958" r="10647" b="24767"/>
            <a:stretch/>
          </p:blipFill>
          <p:spPr>
            <a:xfrm>
              <a:off x="6427489" y="4368796"/>
              <a:ext cx="622338" cy="278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452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A4F21-2563-4F38-B2C9-C655D6E9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400" dirty="0"/>
              <a:t>Fractional Knapsack Problem</a:t>
            </a:r>
            <a:br>
              <a:rPr lang="en-US" dirty="0"/>
            </a:br>
            <a:r>
              <a:rPr lang="en-US" sz="4000" dirty="0"/>
              <a:t>Correctness of the greedy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F7BE89-14D1-43E4-BE12-A943A892D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 [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greedy-choice</a:t>
                </a:r>
                <a:r>
                  <a:rPr lang="en-US" sz="2000" b="1" dirty="0"/>
                  <a:t>]: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be a most cost efficient item, then in some optimal solution, at least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pounds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are taken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Proof: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Consider an optimal solution,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/>
                  <a:t> pounds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are taken.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Now, substitute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pounds of other items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is most cost-efficient, the new solution cannot be worse.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sz="2000" b="1" dirty="0"/>
                  <a:t> [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optimal substructure</a:t>
                </a:r>
                <a:r>
                  <a:rPr lang="en-US" sz="2000" b="1" dirty="0"/>
                  <a:t>]: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be a most cost efficient item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, then “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pounds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” is an optimal solution of the problem.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Consider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/>
                  <a:t> containing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pounds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optimal substructure does not hold,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/>
                  <a:t> gives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𝑆𝑂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But this contradicts the optimality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F7BE89-14D1-43E4-BE12-A943A892D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71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17">
                <a:extLst>
                  <a:ext uri="{FF2B5EF4-FFF2-40B4-BE49-F238E27FC236}">
                    <a16:creationId xmlns:a16="http://schemas.microsoft.com/office/drawing/2014/main" id="{D3D2F160-F981-48C4-B7A9-3A90A4036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 thief robbing a warehouse finds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items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worth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dollars</a:t>
                </a:r>
                <a:r>
                  <a:rPr lang="en-US" sz="2400" dirty="0"/>
                  <a:t> and weighs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pounds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thief can carry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pounds</a:t>
                </a:r>
                <a:r>
                  <a:rPr lang="en-US" sz="2400" dirty="0"/>
                  <a:t> in his knapsack.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thief </a:t>
                </a:r>
                <a:r>
                  <a:rPr lang="en-US" sz="2400" b="1" u="sng" dirty="0">
                    <a:solidFill>
                      <a:srgbClr val="C00000"/>
                    </a:solidFill>
                  </a:rPr>
                  <a:t>CANNOT</a:t>
                </a:r>
                <a:r>
                  <a:rPr lang="en-US" sz="2400" dirty="0"/>
                  <a:t> carry fraction of items!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What should the thief take to maximize his profit?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A greedy strategy: </a:t>
                </a:r>
                <a:r>
                  <a:rPr lang="en-US" sz="2400" dirty="0">
                    <a:solidFill>
                      <a:schemeClr val="tx1"/>
                    </a:solidFill>
                  </a:rPr>
                  <a:t>keep taking the most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cost efficient item (i.e.,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until the knapsack is full.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greedy solution is </a:t>
                </a:r>
                <a:r>
                  <a:rPr lang="en-US" sz="2400" b="1" u="sng" dirty="0">
                    <a:solidFill>
                      <a:srgbClr val="C00000"/>
                    </a:solidFill>
                  </a:rPr>
                  <a:t>NOT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optimal!</a:t>
                </a:r>
              </a:p>
            </p:txBody>
          </p:sp>
        </mc:Choice>
        <mc:Fallback xmlns="">
          <p:sp>
            <p:nvSpPr>
              <p:cNvPr id="18" name="内容占位符 17">
                <a:extLst>
                  <a:ext uri="{FF2B5EF4-FFF2-40B4-BE49-F238E27FC236}">
                    <a16:creationId xmlns:a16="http://schemas.microsoft.com/office/drawing/2014/main" id="{D3D2F160-F981-48C4-B7A9-3A90A4036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>
                <a:blip r:embed="rId3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24DB253-28F7-4DAD-943A-B0F7F91D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0-1 Knapsack Problem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5227552-948D-4E71-83AD-76F87A42E5A1}"/>
              </a:ext>
            </a:extLst>
          </p:cNvPr>
          <p:cNvGrpSpPr/>
          <p:nvPr/>
        </p:nvGrpSpPr>
        <p:grpSpPr>
          <a:xfrm>
            <a:off x="6648798" y="4284527"/>
            <a:ext cx="1866551" cy="2208346"/>
            <a:chOff x="6648798" y="4284527"/>
            <a:chExt cx="1866551" cy="2208346"/>
          </a:xfrm>
        </p:grpSpPr>
        <p:pic>
          <p:nvPicPr>
            <p:cNvPr id="9" name="内容占位符 6">
              <a:extLst>
                <a:ext uri="{FF2B5EF4-FFF2-40B4-BE49-F238E27FC236}">
                  <a16:creationId xmlns:a16="http://schemas.microsoft.com/office/drawing/2014/main" id="{F07FE70C-624B-4A51-914F-296FB1C1A6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53"/>
            <a:stretch/>
          </p:blipFill>
          <p:spPr>
            <a:xfrm>
              <a:off x="7155446" y="4754878"/>
              <a:ext cx="1359903" cy="1737995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CD57924-AB5E-4787-8D61-0E8D911DF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712" y="4284528"/>
              <a:ext cx="420356" cy="36512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265EBC8-2980-4DD6-B276-9226716F0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074" y="4284528"/>
              <a:ext cx="420356" cy="365127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051F9F5-2416-4D45-A2A9-3BABAFFB6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436" y="4284528"/>
              <a:ext cx="420356" cy="36512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E9910C18-3AB3-43E2-9833-3BAFD3D97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4284527"/>
              <a:ext cx="420356" cy="365127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5E3850F-302F-4A7D-8990-54918F3A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4754878"/>
              <a:ext cx="420356" cy="365127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AB417A6-DD44-4AFB-A59F-CB29E1D8F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5200698"/>
              <a:ext cx="420356" cy="36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57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17">
                <a:extLst>
                  <a:ext uri="{FF2B5EF4-FFF2-40B4-BE49-F238E27FC236}">
                    <a16:creationId xmlns:a16="http://schemas.microsoft.com/office/drawing/2014/main" id="{D3D2F160-F981-48C4-B7A9-3A90A4036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A greedy strategy: </a:t>
                </a:r>
                <a:r>
                  <a:rPr lang="en-US" sz="2400" dirty="0">
                    <a:solidFill>
                      <a:schemeClr val="tx1"/>
                    </a:solidFill>
                  </a:rPr>
                  <a:t>keep taking the most cost efficient item (i.e.,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until the knapsack is full.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greedy solution is </a:t>
                </a:r>
                <a:r>
                  <a:rPr lang="en-US" sz="2400" b="1" u="sng" dirty="0">
                    <a:solidFill>
                      <a:srgbClr val="C00000"/>
                    </a:solidFill>
                  </a:rPr>
                  <a:t>NOT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optimal!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 simple counterexample: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There are only two items.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Item One has value 2 and weighs 1 pound.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Item Two has value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and weighs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pounds.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greedy solution can be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arbitrarily bad</a:t>
                </a:r>
                <a:r>
                  <a:rPr lang="en-US" sz="2400" dirty="0">
                    <a:solidFill>
                      <a:srgbClr val="C0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18" name="内容占位符 17">
                <a:extLst>
                  <a:ext uri="{FF2B5EF4-FFF2-40B4-BE49-F238E27FC236}">
                    <a16:creationId xmlns:a16="http://schemas.microsoft.com/office/drawing/2014/main" id="{D3D2F160-F981-48C4-B7A9-3A90A4036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4"/>
              </a:xfrm>
              <a:blipFill>
                <a:blip r:embed="rId3"/>
                <a:stretch>
                  <a:fillRect l="-1005" t="-5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224DB253-28F7-4DAD-943A-B0F7F91D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0-1 Knapsack Problem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5227552-948D-4E71-83AD-76F87A42E5A1}"/>
              </a:ext>
            </a:extLst>
          </p:cNvPr>
          <p:cNvGrpSpPr/>
          <p:nvPr/>
        </p:nvGrpSpPr>
        <p:grpSpPr>
          <a:xfrm>
            <a:off x="6648798" y="4284527"/>
            <a:ext cx="1866551" cy="2208346"/>
            <a:chOff x="6648798" y="4284527"/>
            <a:chExt cx="1866551" cy="2208346"/>
          </a:xfrm>
        </p:grpSpPr>
        <p:pic>
          <p:nvPicPr>
            <p:cNvPr id="9" name="内容占位符 6">
              <a:extLst>
                <a:ext uri="{FF2B5EF4-FFF2-40B4-BE49-F238E27FC236}">
                  <a16:creationId xmlns:a16="http://schemas.microsoft.com/office/drawing/2014/main" id="{F07FE70C-624B-4A51-914F-296FB1C1A6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53"/>
            <a:stretch/>
          </p:blipFill>
          <p:spPr>
            <a:xfrm>
              <a:off x="7155446" y="4754878"/>
              <a:ext cx="1359903" cy="1737995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CD57924-AB5E-4787-8D61-0E8D911DF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712" y="4284528"/>
              <a:ext cx="420356" cy="36512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265EBC8-2980-4DD6-B276-9226716F0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074" y="4284528"/>
              <a:ext cx="420356" cy="365127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051F9F5-2416-4D45-A2A9-3BABAFFB6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436" y="4284528"/>
              <a:ext cx="420356" cy="36512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E9910C18-3AB3-43E2-9833-3BAFD3D97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4284527"/>
              <a:ext cx="420356" cy="365127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5E3850F-302F-4A7D-8990-54918F3A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4754878"/>
              <a:ext cx="420356" cy="365127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AB417A6-DD44-4AFB-A59F-CB29E1D8F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8798" y="5200698"/>
              <a:ext cx="420356" cy="36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972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A4F21-2563-4F38-B2C9-C655D6E9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400" dirty="0"/>
              <a:t>0-1 Knapsack Problem</a:t>
            </a:r>
            <a:br>
              <a:rPr lang="en-US" dirty="0"/>
            </a:br>
            <a:r>
              <a:rPr lang="en-US" sz="4000" dirty="0"/>
              <a:t>Why greedy strategy fail?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F7BE89-14D1-43E4-BE12-A943A892D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1431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 [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greedy-choice</a:t>
                </a:r>
                <a:r>
                  <a:rPr lang="en-US" sz="2000" b="1" dirty="0"/>
                  <a:t>]: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be a most cost efficient item that can fit into the bag, then in some optimal solution, this item is taken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Proof: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Consider an optimal solution,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is NOT taken.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Now, substitute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pounds of other items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is the most cost-efficient, the new solution cannot be worse.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These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pounds of items may have aggregate value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be the total value of these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pounds of items.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Indeed,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; </a:t>
                </a:r>
                <a:br>
                  <a:rPr lang="en-US" sz="2000" dirty="0"/>
                </a:br>
                <a:r>
                  <a:rPr lang="en-US" sz="2000" dirty="0"/>
                  <a:t>but it could happen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The optimal substructure property still holds.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F7BE89-14D1-43E4-BE12-A943A892D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14310" cy="4802185"/>
              </a:xfrm>
              <a:blipFill>
                <a:blip r:embed="rId2"/>
                <a:stretch>
                  <a:fillRect l="-702" t="-1269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8154D2B-2677-4E31-B632-A6669DD17332}"/>
              </a:ext>
            </a:extLst>
          </p:cNvPr>
          <p:cNvCxnSpPr>
            <a:cxnSpLocks/>
          </p:cNvCxnSpPr>
          <p:nvPr/>
        </p:nvCxnSpPr>
        <p:spPr>
          <a:xfrm>
            <a:off x="628650" y="3566160"/>
            <a:ext cx="78143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180C5BD-A8FA-432B-824B-9EBEE818BFE7}"/>
              </a:ext>
            </a:extLst>
          </p:cNvPr>
          <p:cNvCxnSpPr>
            <a:cxnSpLocks/>
          </p:cNvCxnSpPr>
          <p:nvPr/>
        </p:nvCxnSpPr>
        <p:spPr>
          <a:xfrm>
            <a:off x="664845" y="1889760"/>
            <a:ext cx="78143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35B24D-0CD5-4945-9A28-FB9317D732FD}"/>
              </a:ext>
            </a:extLst>
          </p:cNvPr>
          <p:cNvCxnSpPr>
            <a:cxnSpLocks/>
          </p:cNvCxnSpPr>
          <p:nvPr/>
        </p:nvCxnSpPr>
        <p:spPr>
          <a:xfrm>
            <a:off x="664845" y="2153920"/>
            <a:ext cx="78143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3">
            <a:extLst>
              <a:ext uri="{FF2B5EF4-FFF2-40B4-BE49-F238E27FC236}">
                <a16:creationId xmlns:a16="http://schemas.microsoft.com/office/drawing/2014/main" id="{425BAE94-82C4-4714-891A-E9E2AE75E05D}"/>
              </a:ext>
            </a:extLst>
          </p:cNvPr>
          <p:cNvSpPr/>
          <p:nvPr/>
        </p:nvSpPr>
        <p:spPr>
          <a:xfrm>
            <a:off x="2882515" y="3026986"/>
            <a:ext cx="328685" cy="340102"/>
          </a:xfrm>
          <a:prstGeom prst="roundRect">
            <a:avLst>
              <a:gd name="adj" fmla="val 20601"/>
            </a:avLst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4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compression 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C761A-0719-47BD-B8C3-E38C6AF0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Assume we have a data file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containing 100k characters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Further assume the file only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uses 6 characters</a:t>
            </a:r>
            <a:r>
              <a:rPr lang="en-US" sz="2400" dirty="0"/>
              <a:t>. (Huh?!)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How to store this file to save space?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Simplest way: use 3 bits to encode each char.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a=000,b=001,…,f=101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This costs 300k bits in total.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Can we do better?</a:t>
            </a:r>
          </a:p>
        </p:txBody>
      </p:sp>
      <p:pic>
        <p:nvPicPr>
          <p:cNvPr id="3074" name="Picture 2" descr="Image result for winzip&quot;">
            <a:extLst>
              <a:ext uri="{FF2B5EF4-FFF2-40B4-BE49-F238E27FC236}">
                <a16:creationId xmlns:a16="http://schemas.microsoft.com/office/drawing/2014/main" id="{8B80B337-F93C-47CF-B18B-EC16A9B3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298" y="4572000"/>
            <a:ext cx="1911052" cy="1838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176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7A9DC-E48B-444F-BCE8-BB2DF1F2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Greedy Strategy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E79AA-33E6-412E-91E1-BDF177BB1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7674"/>
            <a:ext cx="7886700" cy="4795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For many games, you should </a:t>
            </a:r>
            <a:r>
              <a:rPr lang="en-US" sz="2400" i="1" dirty="0">
                <a:solidFill>
                  <a:srgbClr val="C00000"/>
                </a:solidFill>
              </a:rPr>
              <a:t>think ahead</a:t>
            </a:r>
            <a:r>
              <a:rPr lang="en-US" sz="2400" dirty="0"/>
              <a:t>, a strategy which focuses on immediate advantage could easily lead to defeat.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Such as playing chess.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But for many other games, you can do quite well by simply making whichever move </a:t>
            </a:r>
            <a:r>
              <a:rPr lang="en-US" sz="2400" i="1" dirty="0">
                <a:solidFill>
                  <a:srgbClr val="C00000"/>
                </a:solidFill>
              </a:rPr>
              <a:t>seems best at the moment</a:t>
            </a:r>
            <a:r>
              <a:rPr lang="en-US" sz="2400" dirty="0"/>
              <a:t>, without worrying too much about future consequences.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Such as building an MST.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The Greedy Algorithmic Strategy</a:t>
            </a:r>
            <a:r>
              <a:rPr lang="en-US" sz="2400" dirty="0"/>
              <a:t>: given a problem, build up a solution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piece by piece</a:t>
            </a:r>
            <a:r>
              <a:rPr lang="en-US" sz="2400" dirty="0"/>
              <a:t>, always choosing the next piece that offers 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most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obvious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immediate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benefit</a:t>
            </a:r>
            <a:r>
              <a:rPr lang="en-US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Sometimes it gives optimal solution.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Sometimes it gives near-optimal solution.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Or, it simply fails…</a:t>
            </a:r>
          </a:p>
        </p:txBody>
      </p:sp>
    </p:spTree>
    <p:extLst>
      <p:ext uri="{BB962C8B-B14F-4D97-AF65-F5344CB8AC3E}">
        <p14:creationId xmlns:p14="http://schemas.microsoft.com/office/powerpoint/2010/main" val="97114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compression 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C761A-0719-47BD-B8C3-E38C6AF0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Assume we have a data file containing 100k characters.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Further assume the file only uses 6 characters. (Huh?!)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How to store this file to save space?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Instead of using fixed-length codeword for each char,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we should </a:t>
            </a:r>
            <a:r>
              <a:rPr lang="en-US" sz="2400" b="1" dirty="0">
                <a:solidFill>
                  <a:srgbClr val="C00000"/>
                </a:solidFill>
              </a:rPr>
              <a:t>let frequent chars use shorter codewords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That is, use a </a:t>
            </a:r>
            <a:r>
              <a:rPr lang="en-US" sz="2400" i="1" u="sng" dirty="0">
                <a:solidFill>
                  <a:schemeClr val="accent1">
                    <a:lumMod val="75000"/>
                  </a:schemeClr>
                </a:solidFill>
              </a:rPr>
              <a:t>variable-length code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3074" name="Picture 2" descr="Image result for winzip&quot;">
            <a:extLst>
              <a:ext uri="{FF2B5EF4-FFF2-40B4-BE49-F238E27FC236}">
                <a16:creationId xmlns:a16="http://schemas.microsoft.com/office/drawing/2014/main" id="{8B80B337-F93C-47CF-B18B-EC16A9B3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298" y="4572000"/>
            <a:ext cx="1911052" cy="1838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7F8486B-EF58-43A7-B24D-59B269249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58456"/>
              </p:ext>
            </p:extLst>
          </p:nvPr>
        </p:nvGraphicFramePr>
        <p:xfrm>
          <a:off x="628650" y="4267834"/>
          <a:ext cx="5580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81158082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619674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5140011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8211475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57784683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508944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15129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791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313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Fixed-length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911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24466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A714410-6660-454A-9813-50704FE7E926}"/>
              </a:ext>
            </a:extLst>
          </p:cNvPr>
          <p:cNvSpPr txBox="1"/>
          <p:nvPr/>
        </p:nvSpPr>
        <p:spPr>
          <a:xfrm>
            <a:off x="1409446" y="5891201"/>
            <a:ext cx="4018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How to decode bit string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sz="24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904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compression 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C761A-0719-47BD-B8C3-E38C6AF0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Assume we have a data file containing 100k characters.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Further assume the file only uses 6 characters. (Huh?!)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How to store this file to save space?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Instead of using fixed-length codeword for each char,</a:t>
            </a:r>
            <a:br>
              <a:rPr lang="en-US" sz="2400" dirty="0"/>
            </a:br>
            <a:r>
              <a:rPr lang="en-US" sz="2400" dirty="0"/>
              <a:t>we should </a:t>
            </a:r>
            <a:r>
              <a:rPr lang="en-US" sz="2400" b="1" dirty="0">
                <a:solidFill>
                  <a:srgbClr val="C00000"/>
                </a:solidFill>
              </a:rPr>
              <a:t>let frequent chars use shorter codewords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That is, use a </a:t>
            </a:r>
            <a:r>
              <a:rPr lang="en-US" sz="2400" i="1" u="sng" dirty="0"/>
              <a:t>variable-length code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To avoid ambiguity in decoding, variable-length code should be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prefix-free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400" dirty="0">
                <a:solidFill>
                  <a:srgbClr val="C00000"/>
                </a:solidFill>
              </a:rPr>
              <a:t>no codeword is also a prefix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of some other codeword</a:t>
            </a:r>
            <a:r>
              <a:rPr lang="en-US" sz="2400" dirty="0"/>
              <a:t>.</a:t>
            </a:r>
          </a:p>
        </p:txBody>
      </p:sp>
      <p:pic>
        <p:nvPicPr>
          <p:cNvPr id="3074" name="Picture 2" descr="Image result for winzip&quot;">
            <a:extLst>
              <a:ext uri="{FF2B5EF4-FFF2-40B4-BE49-F238E27FC236}">
                <a16:creationId xmlns:a16="http://schemas.microsoft.com/office/drawing/2014/main" id="{8B80B337-F93C-47CF-B18B-EC16A9B3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298" y="4572000"/>
            <a:ext cx="1911052" cy="1838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5863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compression 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C761A-0719-47BD-B8C3-E38C6AF0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Assume we have a data file containing 100k characters.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Further assume the file only uses 6 characters. (Huh?!)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How to store this file to save space?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Use (prefix-free) variable-length code.</a:t>
            </a:r>
          </a:p>
        </p:txBody>
      </p:sp>
      <p:pic>
        <p:nvPicPr>
          <p:cNvPr id="3074" name="Picture 2" descr="Image result for winzip&quot;">
            <a:extLst>
              <a:ext uri="{FF2B5EF4-FFF2-40B4-BE49-F238E27FC236}">
                <a16:creationId xmlns:a16="http://schemas.microsoft.com/office/drawing/2014/main" id="{8B80B337-F93C-47CF-B18B-EC16A9B36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298" y="4572000"/>
            <a:ext cx="1911052" cy="1838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9A52897-1D7B-4DA8-82B9-220ECCCE3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10508"/>
              </p:ext>
            </p:extLst>
          </p:nvPr>
        </p:nvGraphicFramePr>
        <p:xfrm>
          <a:off x="628650" y="3429000"/>
          <a:ext cx="5580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81158082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619674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5140011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8211475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57784683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508944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15129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791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313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Fixed-length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911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Var-length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24466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71BE7C-D4B8-4EE2-8ECE-ECF3DE42EE35}"/>
                  </a:ext>
                </a:extLst>
              </p:cNvPr>
              <p:cNvSpPr txBox="1"/>
              <p:nvPr/>
            </p:nvSpPr>
            <p:spPr>
              <a:xfrm>
                <a:off x="628650" y="4994730"/>
                <a:ext cx="486511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Fixed-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len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code vs Var-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len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code: 300k vs 224k.</a:t>
                </a:r>
              </a:p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This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≈25%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saving.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71BE7C-D4B8-4EE2-8ECE-ECF3DE42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94730"/>
                <a:ext cx="4865114" cy="707886"/>
              </a:xfrm>
              <a:prstGeom prst="rect">
                <a:avLst/>
              </a:prstGeom>
              <a:blipFill>
                <a:blip r:embed="rId3"/>
                <a:stretch>
                  <a:fillRect l="-1253" t="-4310" r="-50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090A358A-A370-4F1A-B649-D515B7807068}"/>
              </a:ext>
            </a:extLst>
          </p:cNvPr>
          <p:cNvSpPr txBox="1"/>
          <p:nvPr/>
        </p:nvSpPr>
        <p:spPr>
          <a:xfrm>
            <a:off x="628650" y="5743801"/>
            <a:ext cx="505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Given data file, how to generate optimal code?</a:t>
            </a:r>
          </a:p>
        </p:txBody>
      </p:sp>
    </p:spTree>
    <p:extLst>
      <p:ext uri="{BB962C8B-B14F-4D97-AF65-F5344CB8AC3E}">
        <p14:creationId xmlns:p14="http://schemas.microsoft.com/office/powerpoint/2010/main" val="219008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prefix-free code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C761A-0719-47BD-B8C3-E38C6AF0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Use a binary tree to visualize a prefix-free code.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Each leaf denotes a char.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Each internal node: left branch is 0, right branch is 1.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Path from root to leaf is the codeword of that char.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Optimal code must be represented by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US" sz="2400" i="1" u="sng" dirty="0">
                <a:solidFill>
                  <a:schemeClr val="accent1">
                    <a:lumMod val="75000"/>
                  </a:schemeClr>
                </a:solidFill>
              </a:rPr>
              <a:t>full binary tree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a tree each node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having zero or two children.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WHY?</a:t>
            </a:r>
            <a:r>
              <a:rPr lang="en-US" sz="2400" dirty="0"/>
              <a:t>)</a:t>
            </a:r>
            <a:endParaRPr 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6CECE46-4A73-4C03-8670-E2DB71B92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01541"/>
              </p:ext>
            </p:extLst>
          </p:nvPr>
        </p:nvGraphicFramePr>
        <p:xfrm>
          <a:off x="628650" y="4833896"/>
          <a:ext cx="5580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81158082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619674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5140011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8211475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57784683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508944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15129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791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313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Fixed-length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911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244661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330FBDE3-45B5-490C-A2FA-AF0206FB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96" y="2263615"/>
            <a:ext cx="2539854" cy="1483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761B69-2A05-4B5D-A1A9-4D39F1C4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978" y="4091780"/>
            <a:ext cx="2113372" cy="2225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30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encoded message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Consider a file using a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alphabet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For each character,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be the frequency of char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be a full binary tree representing a prefix-free code.</a:t>
                </a:r>
                <a:br>
                  <a:rPr lang="en-US" sz="2400" dirty="0"/>
                </a:br>
                <a:r>
                  <a:rPr lang="en-US" sz="2400" dirty="0"/>
                  <a:t>For each character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/>
                  <a:t> be the depth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Length of encoded msg is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Alternatively, recursively (bottom-up) define each internal node’s frequency to be sum of its two children.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Length of encoded msg is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tree</m:t>
                        </m:r>
                        <m: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root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6CECE46-4A73-4C03-8670-E2DB71B92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89183"/>
              </p:ext>
            </p:extLst>
          </p:nvPr>
        </p:nvGraphicFramePr>
        <p:xfrm>
          <a:off x="628650" y="5009514"/>
          <a:ext cx="5580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81158082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619674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45140011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8211475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57784683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508944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715129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791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313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Fixed-length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911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Var-length 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3244661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2E761B69-2A05-4B5D-A1A9-4D39F1C4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32" y="4317999"/>
            <a:ext cx="2065318" cy="2174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0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Length of encoded msg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Length of encoded msg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tree</m:t>
                        </m:r>
                        <m: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root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construct optimal prefix-free code?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Huffman Codes: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Merge the two least frequent chars and recurse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3325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6F0F7E0-7EB1-41DB-9C8C-944200B42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156" b="88558"/>
          <a:stretch/>
        </p:blipFill>
        <p:spPr>
          <a:xfrm>
            <a:off x="628650" y="3428999"/>
            <a:ext cx="2397760" cy="472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294F4E-8DE7-49A8-A91D-D31E40489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32" t="1" r="533" b="81176"/>
          <a:stretch/>
        </p:blipFill>
        <p:spPr>
          <a:xfrm>
            <a:off x="3393440" y="3428999"/>
            <a:ext cx="2357120" cy="777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B02BC8-F8E0-4A19-90FF-0E4240A09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22014" r="58867" b="59163"/>
          <a:stretch/>
        </p:blipFill>
        <p:spPr>
          <a:xfrm>
            <a:off x="6117590" y="3428999"/>
            <a:ext cx="2357120" cy="777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47CA0E-8166-4C59-8F04-0A5609BAD3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31" t="23275" r="534" b="48329"/>
          <a:stretch/>
        </p:blipFill>
        <p:spPr>
          <a:xfrm>
            <a:off x="628650" y="4610890"/>
            <a:ext cx="2357120" cy="1172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3C5EB3D-91FC-46BD-85D6-4C891D691F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" t="53700" r="62746" b="8381"/>
          <a:stretch/>
        </p:blipFill>
        <p:spPr>
          <a:xfrm>
            <a:off x="3524885" y="4566679"/>
            <a:ext cx="2094230" cy="1565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0BF10F-ADDB-48D1-903A-C21A9649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88" t="53756" r="9552" b="520"/>
          <a:stretch/>
        </p:blipFill>
        <p:spPr>
          <a:xfrm>
            <a:off x="6391910" y="4566679"/>
            <a:ext cx="1808480" cy="1888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B061F65-6EF7-43B0-9EB5-7F9211D67B7D}"/>
              </a:ext>
            </a:extLst>
          </p:cNvPr>
          <p:cNvSpPr/>
          <p:nvPr/>
        </p:nvSpPr>
        <p:spPr>
          <a:xfrm>
            <a:off x="1498282" y="3574727"/>
            <a:ext cx="6147435" cy="2440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>
                <a:solidFill>
                  <a:schemeClr val="tx1"/>
                </a:solidFill>
              </a:rPr>
              <a:t>Huffman(C):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a priority queue Q based on frequency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Allocate new node z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z.left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z.frequency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x.frequency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y.frequency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Q.Insert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BB3058E-5D04-4153-8320-DAB30D363DFB}"/>
                  </a:ext>
                </a:extLst>
              </p:cNvPr>
              <p:cNvSpPr txBox="1"/>
              <p:nvPr/>
            </p:nvSpPr>
            <p:spPr>
              <a:xfrm>
                <a:off x="4442159" y="3574726"/>
                <a:ext cx="32860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Time complexity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BB3058E-5D04-4153-8320-DAB30D363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159" y="3574726"/>
                <a:ext cx="3286092" cy="400110"/>
              </a:xfrm>
              <a:prstGeom prst="rect">
                <a:avLst/>
              </a:prstGeom>
              <a:blipFill>
                <a:blip r:embed="rId4"/>
                <a:stretch>
                  <a:fillRect l="-204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3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Huffman Codes</a:t>
            </a:r>
            <a:br>
              <a:rPr lang="en-US" dirty="0"/>
            </a:br>
            <a:r>
              <a:rPr lang="en-US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991362"/>
                <a:ext cx="7886700" cy="456500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Length of encoded msg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tree</m:t>
                            </m:r>
                            <m:r>
                              <m:rPr>
                                <m:brk m:alnAt="9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root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Huffman Codes: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Merge the two least frequent chars and recurse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</a:t>
                </a:r>
                <a:r>
                  <a:rPr lang="en-US" sz="2000" b="1" dirty="0"/>
                  <a:t> [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greedy choice</a:t>
                </a:r>
                <a:r>
                  <a:rPr lang="en-US" sz="2000" b="1" dirty="0"/>
                  <a:t>]:</a:t>
                </a:r>
                <a:r>
                  <a:rPr lang="en-US" sz="2000" dirty="0"/>
                  <a:t> L</a:t>
                </a:r>
                <a:r>
                  <a:rPr lang="en-US" sz="2000" dirty="0">
                    <a:solidFill>
                      <a:schemeClr val="tx1"/>
                    </a:solidFill>
                  </a:rPr>
                  <a:t>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two least frequent chars, then in some optimal code tree,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siblings and have largest depth.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sketch: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be an optimal code tree with depth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be siblings with depth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(Recall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a full binary tree.)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are </a:t>
                </a:r>
                <a:r>
                  <a:rPr lang="en-US" sz="2000" i="1" u="sng" dirty="0"/>
                  <a:t>not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(Otherwise we are done.)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be the code tree obtained by swapping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Swapping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obtaining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2000" dirty="0"/>
                  <a:t>, further reduces the total cost.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2000" dirty="0"/>
                  <a:t> must also be an optimal code tree.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991362"/>
                <a:ext cx="7886700" cy="4565009"/>
              </a:xfrm>
              <a:blipFill>
                <a:blip r:embed="rId2"/>
                <a:stretch>
                  <a:fillRect l="-696" t="-11348" r="-850" b="-1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64FF56D-74BC-4115-98B2-51BFCAA2F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860" y="301628"/>
            <a:ext cx="4428490" cy="1389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39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3E899-3CEE-429A-AB61-5F52E016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Huffman Codes</a:t>
            </a:r>
            <a:br>
              <a:rPr lang="en-US" dirty="0"/>
            </a:br>
            <a:r>
              <a:rPr lang="en-US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Length of encoded msg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tree</m:t>
                        </m:r>
                        <m:r>
                          <m:rPr>
                            <m:brk m:alnAt="9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root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Huffman Codes: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Merge the two least frequent chars and recurse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</a:t>
                </a:r>
                <a:r>
                  <a:rPr lang="en-US" sz="2000" b="1" dirty="0"/>
                  <a:t> [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optimal substructure</a:t>
                </a:r>
                <a:r>
                  <a:rPr lang="en-US" sz="2000" b="1" dirty="0"/>
                  <a:t>]:</a:t>
                </a:r>
                <a:r>
                  <a:rPr lang="en-US" sz="2000" dirty="0"/>
                  <a:t> L</a:t>
                </a:r>
                <a:r>
                  <a:rPr lang="en-US" sz="2000" dirty="0">
                    <a:solidFill>
                      <a:schemeClr val="tx1"/>
                    </a:solidFill>
                  </a:rPr>
                  <a:t>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two least frequent chars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an optimal code tree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a code </a:t>
                </a:r>
                <a:r>
                  <a:rPr lang="en-US" sz="2000" dirty="0"/>
                  <a:t>tree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000" dirty="0"/>
                  <a:t> by replacing leaf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with an internal node having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as children. Then,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an optimal code tree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 sketch: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be an optimal code tree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,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being sibling leaves.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root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nd</m:t>
                        </m:r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must be an optimal code tree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C761A-0719-47BD-B8C3-E38C6AF0D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0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2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D7BA2-A3F9-4DCA-9DA1-7FCC00D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Suppose we need to build schools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towns.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school must be in a town,</a:t>
                </a:r>
                <a:br>
                  <a:rPr lang="en-US" sz="2400" dirty="0"/>
                </a:br>
                <a:r>
                  <a:rPr lang="en-US" sz="2400" dirty="0"/>
                  <a:t>no child should travel more than 30km to reach a school.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Minimum number of schools we need to build?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The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Set Cover</a:t>
                </a:r>
                <a:r>
                  <a:rPr lang="en-US" sz="2400" b="1" dirty="0"/>
                  <a:t> Problem: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Input:</a:t>
                </a:r>
                <a:r>
                  <a:rPr lang="en-US" sz="2000" dirty="0"/>
                  <a:t> a universe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elements; and </a:t>
                </a:r>
                <a:b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Output: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. 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(I.e., a subset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that “covers”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Goal:</a:t>
                </a:r>
                <a:r>
                  <a:rPr lang="en-US" sz="2000" dirty="0"/>
                  <a:t> minimize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58DE567-B1A0-4C56-B29A-CD01700E8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35" y="3596640"/>
            <a:ext cx="2860915" cy="2896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58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3">
            <a:extLst>
              <a:ext uri="{FF2B5EF4-FFF2-40B4-BE49-F238E27FC236}">
                <a16:creationId xmlns:a16="http://schemas.microsoft.com/office/drawing/2014/main" id="{BB6FDBBE-0FDA-4171-A15B-6BBFDFE2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35" y="3596640"/>
            <a:ext cx="2860915" cy="2896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0D7BA2-A3F9-4DCA-9DA1-7FCC00D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Suppose we need to build schools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towns.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school must be in a town,</a:t>
                </a:r>
                <a:br>
                  <a:rPr lang="en-US" sz="2400" dirty="0"/>
                </a:br>
                <a:r>
                  <a:rPr lang="en-US" sz="2400" dirty="0"/>
                  <a:t>no child should travel more than 30km to reach a school.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Minimum number of schools we need to build?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Simple greedy strategy: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Keep picking the town that covers </a:t>
                </a:r>
                <a:br>
                  <a:rPr lang="en-US" sz="2400" dirty="0"/>
                </a:br>
                <a:r>
                  <a:rPr lang="en-US" sz="2400" dirty="0"/>
                  <a:t>most remaining uncovered towns, </a:t>
                </a:r>
                <a:br>
                  <a:rPr lang="en-US" sz="2400" dirty="0"/>
                </a:br>
                <a:r>
                  <a:rPr lang="en-US" sz="2400" dirty="0"/>
                  <a:t>until we are done.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(Pick the set that covers most uncovered </a:t>
                </a:r>
                <a:b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elements, until all elements are covered.)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Greedy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Can we do better?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3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2DD3D309-DB58-4F06-BC3E-ECADE9AF9980}"/>
              </a:ext>
            </a:extLst>
          </p:cNvPr>
          <p:cNvSpPr/>
          <p:nvPr/>
        </p:nvSpPr>
        <p:spPr>
          <a:xfrm>
            <a:off x="5807634" y="3952178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E8E36EC-8D79-4AB3-B27E-F01116526A5F}"/>
              </a:ext>
            </a:extLst>
          </p:cNvPr>
          <p:cNvSpPr/>
          <p:nvPr/>
        </p:nvSpPr>
        <p:spPr>
          <a:xfrm>
            <a:off x="5492674" y="2803138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150E44A-919D-4CFE-B717-D77B77FC3583}"/>
              </a:ext>
            </a:extLst>
          </p:cNvPr>
          <p:cNvSpPr/>
          <p:nvPr/>
        </p:nvSpPr>
        <p:spPr>
          <a:xfrm>
            <a:off x="5492674" y="5209608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DD27C8B-5DBE-4902-AFE0-15B1A52F86D4}"/>
              </a:ext>
            </a:extLst>
          </p:cNvPr>
          <p:cNvSpPr/>
          <p:nvPr/>
        </p:nvSpPr>
        <p:spPr>
          <a:xfrm>
            <a:off x="7223251" y="3800761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7A9DC-E48B-444F-BCE8-BB2DF1F2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Activity-Selection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have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one hall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activity has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Two activities cannot happen simultaneously in the hall.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Maximum number of activities we can schedule?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  <a:blipFill>
                <a:blip r:embed="rId2"/>
                <a:stretch>
                  <a:fillRect l="-1005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A0A96C9-CE86-4D03-9145-EAC00F0F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355" y="5160326"/>
            <a:ext cx="3713995" cy="1315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C864F1-DF86-47B0-80E7-9A94830FA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429000"/>
            <a:ext cx="3713994" cy="1315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48BAF2-0B29-493B-84C4-2E06B3D9E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354" y="3429000"/>
            <a:ext cx="3713995" cy="1315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4D185F3-65C2-4943-BB31-FBDD2276C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5160326"/>
            <a:ext cx="3713994" cy="1315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24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D7BA2-A3F9-4DCA-9DA1-7FCC00D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Suppose we need to build schools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towns.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school must be in a town,</a:t>
                </a:r>
                <a:br>
                  <a:rPr lang="en-US" sz="2400" dirty="0"/>
                </a:br>
                <a:r>
                  <a:rPr lang="en-US" sz="2400" dirty="0"/>
                  <a:t>no child should travel more than 30km to reach a school.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Minimum number of schools we need to build?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Simple greedy strategy: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Keep picking the town that covers </a:t>
                </a:r>
                <a:br>
                  <a:rPr lang="en-US" sz="2400" dirty="0"/>
                </a:br>
                <a:r>
                  <a:rPr lang="en-US" sz="2400" dirty="0"/>
                  <a:t>most remaining uncovered towns, </a:t>
                </a:r>
                <a:br>
                  <a:rPr lang="en-US" sz="2400" dirty="0"/>
                </a:br>
                <a:r>
                  <a:rPr lang="en-US" sz="2400" dirty="0"/>
                  <a:t>until we are done.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(Pick the set that covers most uncovered </a:t>
                </a:r>
                <a:b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elements, until all elements are covered.)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Greedy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58DE567-B1A0-4C56-B29A-CD01700E8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35" y="3596640"/>
            <a:ext cx="2860915" cy="2896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2DD3D309-DB58-4F06-BC3E-ECADE9AF9980}"/>
              </a:ext>
            </a:extLst>
          </p:cNvPr>
          <p:cNvSpPr/>
          <p:nvPr/>
        </p:nvSpPr>
        <p:spPr>
          <a:xfrm>
            <a:off x="5611852" y="3323076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E8E36EC-8D79-4AB3-B27E-F01116526A5F}"/>
              </a:ext>
            </a:extLst>
          </p:cNvPr>
          <p:cNvSpPr/>
          <p:nvPr/>
        </p:nvSpPr>
        <p:spPr>
          <a:xfrm>
            <a:off x="6567018" y="3910352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150E44A-919D-4CFE-B717-D77B77FC3583}"/>
              </a:ext>
            </a:extLst>
          </p:cNvPr>
          <p:cNvSpPr/>
          <p:nvPr/>
        </p:nvSpPr>
        <p:spPr>
          <a:xfrm>
            <a:off x="5450096" y="4683145"/>
            <a:ext cx="1995246" cy="1995246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2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D7BA2-A3F9-4DCA-9DA1-7FCC00D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Set Cover</a:t>
            </a:r>
            <a:br>
              <a:rPr lang="en-US" dirty="0"/>
            </a:br>
            <a:r>
              <a:rPr lang="en-US" sz="4000" dirty="0"/>
              <a:t>Greedy solution is close to optimal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The Set Cover Problem: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Given a set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elements, and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Output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800" dirty="0"/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(I.e., subsets of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that “cover” 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Goal is to minimize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Simple greedy strategy</a:t>
                </a:r>
                <a:r>
                  <a:rPr lang="en-US" sz="2000" dirty="0"/>
                  <a:t>: Keep picking the set that covers most uncovered elements, until all elements are covered.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Theorem</a:t>
                </a:r>
                <a:r>
                  <a:rPr lang="en-US" sz="2400" b="1" dirty="0"/>
                  <a:t>:</a:t>
                </a:r>
                <a:r>
                  <a:rPr lang="en-US" sz="2400" dirty="0"/>
                  <a:t> Suppose the optimal solution uses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sets, </a:t>
                </a:r>
                <a:br>
                  <a:rPr lang="en-US" sz="2400" dirty="0"/>
                </a:br>
                <a:r>
                  <a:rPr lang="en-US" sz="2400" dirty="0"/>
                  <a:t>then the greedy strategy will use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 sets.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b="1" dirty="0"/>
                  <a:t>Proof:</a:t>
                </a:r>
                <a:r>
                  <a:rPr lang="en-US" sz="1800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 be number of uncovered elements after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 iterations.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  <a:endParaRPr lang="en-US" sz="1800" dirty="0"/>
              </a:p>
              <a:p>
                <a:pPr>
                  <a:spcBef>
                    <a:spcPts val="600"/>
                  </a:spcBef>
                </a:pPr>
                <a:r>
                  <a:rPr lang="en-US" sz="1800" dirty="0"/>
                  <a:t>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 elements can be covered by some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sets.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(The optimal solution will do.)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dirty="0"/>
                  <a:t>So one of the remaining sets will cover at least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1800" dirty="0"/>
                  <a:t> of these uncovered elements.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800" b="0" dirty="0"/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type m:val="li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li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type m:val="li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/>
              </a:p>
              <a:p>
                <a:pPr>
                  <a:spcBef>
                    <a:spcPts val="600"/>
                  </a:spcBef>
                </a:pPr>
                <a:r>
                  <a:rPr lang="en-US" sz="1800" dirty="0"/>
                  <a:t>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800" dirty="0"/>
                  <a:t>, by then we must have done!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269" b="-5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FCD0F87-372C-42C7-8355-7E952CBF5B13}"/>
                  </a:ext>
                </a:extLst>
              </p:cNvPr>
              <p:cNvSpPr txBox="1"/>
              <p:nvPr/>
            </p:nvSpPr>
            <p:spPr>
              <a:xfrm>
                <a:off x="5740400" y="5775960"/>
                <a:ext cx="2387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FCD0F87-372C-42C7-8355-7E952CBF5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400" y="5775960"/>
                <a:ext cx="2387192" cy="276999"/>
              </a:xfrm>
              <a:prstGeom prst="rect">
                <a:avLst/>
              </a:prstGeom>
              <a:blipFill>
                <a:blip r:embed="rId3"/>
                <a:stretch>
                  <a:fillRect l="-3581" t="-28889" r="-230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4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D7BA2-A3F9-4DCA-9DA1-7FCC00DE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Set Cover</a:t>
            </a:r>
            <a:br>
              <a:rPr lang="en-US" dirty="0"/>
            </a:br>
            <a:r>
              <a:rPr lang="en-US" sz="4000" dirty="0"/>
              <a:t>Greedy solution is close to optimal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Simple greedy strategy</a:t>
                </a:r>
                <a:r>
                  <a:rPr lang="en-US" sz="2000" dirty="0"/>
                  <a:t>: Keep picking the set the covers most uncovered elements, until all elements are covered.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Theorem</a:t>
                </a:r>
                <a:r>
                  <a:rPr lang="en-US" sz="2000" b="1" dirty="0"/>
                  <a:t>:</a:t>
                </a:r>
                <a:r>
                  <a:rPr lang="en-US" sz="2000" dirty="0"/>
                  <a:t> Suppose the optimal solution uses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sets, </a:t>
                </a:r>
                <a:br>
                  <a:rPr lang="en-US" sz="2000" dirty="0"/>
                </a:br>
                <a:r>
                  <a:rPr lang="en-US" sz="2000" dirty="0"/>
                  <a:t>then the greedy strategy will use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sets.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So the greedy strategy gives 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approximation algorithm</a:t>
                </a:r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/>
                  <a:t>and it has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efficient implementation</a:t>
                </a:r>
                <a:r>
                  <a:rPr lang="en-US" sz="2400" dirty="0"/>
                  <a:t>.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(Polynomial runtime.)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b="1" dirty="0">
                    <a:solidFill>
                      <a:srgbClr val="C00000"/>
                    </a:solidFill>
                  </a:rPr>
                  <a:t>Can we do better?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Most likely,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</a:t>
                </a:r>
                <a:r>
                  <a:rPr lang="en-US" sz="2400" dirty="0"/>
                  <a:t>! If we only care about efficient algorithms.</a:t>
                </a:r>
                <a:br>
                  <a:rPr lang="en-US" sz="24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en-GB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</a:t>
                </a:r>
                <a:r>
                  <a:rPr lang="en-US" sz="1800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Dinur</a:t>
                </a:r>
                <a:r>
                  <a:rPr lang="en-US" sz="1800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&amp; </a:t>
                </a:r>
                <a:r>
                  <a:rPr lang="en-US" sz="1800" i="1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Steuer</a:t>
                </a:r>
                <a:r>
                  <a:rPr lang="en-US" sz="1800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14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] There is no poly-time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GB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func>
                      <m:funcPr>
                        <m:ctrlPr>
                          <a:rPr lang="en-GB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approx. alg. unless </a:t>
                </a:r>
                <a:r>
                  <a:rPr lang="en-US" sz="1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 </a:t>
                </a:r>
                <a:r>
                  <a:rPr lang="en-US" sz="1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NP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376374-AA29-4DDB-988F-3BAF537A7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1288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9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864ED-A88B-4E94-A768-8EF0B8DD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43BB7-70DD-4A73-A03A-DD7D6C8E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Basic idea of greedy strategy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altLang="zh-CN" sz="1800" dirty="0"/>
              <a:t>At each step when building a solution, make the choice that looks best at that moment, based on some metric.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Properties that make greedy strategy work</a:t>
            </a:r>
            <a:r>
              <a:rPr lang="en-US" sz="2000" b="1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2000" b="1" dirty="0"/>
              <a:t>Optimal substructure [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usually easy to prove</a:t>
            </a:r>
            <a:r>
              <a:rPr lang="en-US" sz="2000" b="1" dirty="0"/>
              <a:t>]:</a:t>
            </a:r>
            <a:r>
              <a:rPr lang="en-US" sz="2000" dirty="0"/>
              <a:t> </a:t>
            </a:r>
            <a:r>
              <a:rPr lang="en-US" altLang="zh-CN" sz="1800" dirty="0"/>
              <a:t>optimal solution to the problem contains within it optimal solution(s) to subproblem(s).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sz="2000" b="1" dirty="0"/>
              <a:t>Greedy choice</a:t>
            </a:r>
            <a:r>
              <a:rPr lang="en-US" sz="2000" dirty="0"/>
              <a:t> [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could be hard to identify and prove</a:t>
            </a:r>
            <a:r>
              <a:rPr lang="en-US" sz="2000" dirty="0"/>
              <a:t>]: </a:t>
            </a:r>
            <a:r>
              <a:rPr lang="en-US" sz="1800" dirty="0"/>
              <a:t>the greedy choice is contained within some optimal solution.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Greed gives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optimal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solutions</a:t>
            </a:r>
            <a:r>
              <a:rPr lang="en-US" sz="2400" dirty="0"/>
              <a:t>: MST, Huffman codes, …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Greed gives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near-optimal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solutions</a:t>
            </a:r>
            <a:r>
              <a:rPr lang="en-US" sz="2400" dirty="0"/>
              <a:t>: Set cover, …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Greed gives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arbitrarily bad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solutions</a:t>
            </a:r>
            <a:r>
              <a:rPr lang="en-US" sz="2400" dirty="0"/>
              <a:t>: 0-1 knapsack, …</a:t>
            </a:r>
          </a:p>
        </p:txBody>
      </p:sp>
    </p:spTree>
    <p:extLst>
      <p:ext uri="{BB962C8B-B14F-4D97-AF65-F5344CB8AC3E}">
        <p14:creationId xmlns:p14="http://schemas.microsoft.com/office/powerpoint/2010/main" val="42158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[CLRS] Ch.16 (16.1-16.3)</a:t>
            </a:r>
          </a:p>
          <a:p>
            <a:pPr>
              <a:spcBef>
                <a:spcPts val="600"/>
              </a:spcBef>
            </a:pPr>
            <a:r>
              <a:rPr lang="en-GB" sz="2400" dirty="0"/>
              <a:t>Optional reading: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Ch.35 (35.3) of [CLRS] discusses the set cover problem.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[</a:t>
            </a:r>
            <a:r>
              <a:rPr lang="en-GB" sz="1800" dirty="0" err="1"/>
              <a:t>Vazirani</a:t>
            </a:r>
            <a:r>
              <a:rPr lang="en-GB" sz="1800" dirty="0"/>
              <a:t>] and [</a:t>
            </a:r>
            <a:r>
              <a:rPr lang="en-US" sz="1800" dirty="0"/>
              <a:t>Williamson &amp; </a:t>
            </a:r>
            <a:r>
              <a:rPr lang="en-US" sz="1800" dirty="0" err="1"/>
              <a:t>Shmoys</a:t>
            </a:r>
            <a:r>
              <a:rPr lang="en-GB" sz="1800" dirty="0"/>
              <a:t>] are two standard textbooks on approximation algorithms. Both of them introduce several hard problems that have efficient approximation algorithms using the greedy strategy.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Greedy strategy can also be used to solve non-optimization problems, such as the “stable matching” problem. See [</a:t>
            </a:r>
            <a:r>
              <a:rPr lang="en-US" sz="1800" dirty="0"/>
              <a:t>Erickson v1</a:t>
            </a:r>
            <a:r>
              <a:rPr lang="en-GB" sz="1800" dirty="0"/>
              <a:t>] Ch.4 (4.5).</a:t>
            </a:r>
            <a:endParaRPr 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D95915-B94E-4837-AFA9-FCDCCF0E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150" y="4643120"/>
            <a:ext cx="1286200" cy="1849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0A673F3-6737-47EF-8F24-6BBFA604D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921" y="4643120"/>
            <a:ext cx="1224537" cy="1849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ver art for The Design of Approximation Algorithms">
            <a:extLst>
              <a:ext uri="{FF2B5EF4-FFF2-40B4-BE49-F238E27FC236}">
                <a16:creationId xmlns:a16="http://schemas.microsoft.com/office/drawing/2014/main" id="{8944373C-36B4-4FA3-9F71-DA4AC5C2F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688" y="4643120"/>
            <a:ext cx="1265232" cy="1849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7A9DC-E48B-444F-BCE8-BB2DF1F2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Activity-Selection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have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one hall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activity has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Two activities cannot happen simultaneously in the hall.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Maximum number of activities we can schedule?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Let’s start with “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divide-and-conquer</a:t>
                </a:r>
                <a:r>
                  <a:rPr lang="en-US" sz="2400" dirty="0"/>
                  <a:t>”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to be the set of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activities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finishes</a:t>
                </a:r>
                <a:r>
                  <a:rPr lang="en-US" sz="2400" dirty="0"/>
                  <a:t>;</a:t>
                </a:r>
                <a:br>
                  <a:rPr lang="en-US" sz="2400" dirty="0"/>
                </a:b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to be the set of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activities finish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starts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+1+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  <a:blipFill>
                <a:blip r:embed="rId2"/>
                <a:stretch>
                  <a:fillRect l="-1005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57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7A9DC-E48B-444F-BCE8-BB2DF1F2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Activity-Selection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have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one hall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activity has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Two activities cannot happen simultaneously in the hall.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Maximum number of activities we can schedule?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Let’s start with “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divide-and-conquer</a:t>
                </a:r>
                <a:r>
                  <a:rPr lang="en-US" sz="2400" dirty="0"/>
                  <a:t>”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to be the set of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activities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finishes</a:t>
                </a:r>
                <a:r>
                  <a:rPr lang="en-US" sz="2400" dirty="0"/>
                  <a:t>;</a:t>
                </a:r>
                <a:br>
                  <a:rPr lang="en-US" sz="2400" dirty="0"/>
                </a:b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to be the set of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activities finish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starts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In any solution, some activity is the first to finish.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400" dirty="0">
                    <a:solidFill>
                      <a:srgbClr val="C00000"/>
                    </a:solidFill>
                  </a:rPr>
                  <a:t>: To make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as large as possible, the activity that finishes first should finish as early as possible!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  <a:blipFill>
                <a:blip r:embed="rId2"/>
                <a:stretch>
                  <a:fillRect l="-1005" t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32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7A9DC-E48B-444F-BCE8-BB2DF1F2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Activity-Selection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have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one hall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activities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activity has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Two activities cannot happen simultaneously in the hall.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Maximum number of activities we can schedule?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“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greedy</a:t>
                </a:r>
                <a:r>
                  <a:rPr lang="en-US" sz="2400" dirty="0"/>
                  <a:t>” strategy: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800" dirty="0"/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Find the activity that finishes first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, call 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 (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Greedy Step!</a:t>
                </a:r>
                <a:r>
                  <a:rPr lang="en-US" sz="1800" dirty="0"/>
                  <a:t>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Add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to the solution, remove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the activities that overlap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Repeat above two steps 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is empty.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Complexity: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, implying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200" dirty="0"/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But we can have a better implementation!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4E79AA-33E6-412E-91E1-BDF177BB1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7674"/>
                <a:ext cx="7886700" cy="4795200"/>
              </a:xfrm>
              <a:blipFill>
                <a:blip r:embed="rId2"/>
                <a:stretch>
                  <a:fillRect l="-1005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D866477-58B6-43DE-8E38-6E0C1E72ED8F}"/>
                  </a:ext>
                </a:extLst>
              </p:cNvPr>
              <p:cNvSpPr/>
              <p:nvPr/>
            </p:nvSpPr>
            <p:spPr>
              <a:xfrm>
                <a:off x="628650" y="3753169"/>
                <a:ext cx="7621270" cy="25145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2000" b="1" u="sng" dirty="0">
                    <a:solidFill>
                      <a:schemeClr val="tx1"/>
                    </a:solidFill>
                  </a:rPr>
                  <a:t>ActivitySelection(S):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S into increasing order of finish time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SOL = {a</a:t>
                </a:r>
                <a:r>
                  <a:rPr lang="en-GB" sz="20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}, a’ = a</a:t>
                </a:r>
                <a:r>
                  <a:rPr lang="en-GB" sz="20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GB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</a:t>
                </a:r>
                <a:r>
                  <a:rPr lang="en-GB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=2 to n)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</a:t>
                </a:r>
                <a:r>
                  <a:rPr lang="en-GB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GB" sz="20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.start_time</a:t>
                </a: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a’.</a:t>
                </a:r>
                <a:r>
                  <a:rPr lang="en-GB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finish_time</a:t>
                </a: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SOL = SOL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{a</a:t>
                </a:r>
                <a:r>
                  <a:rPr lang="en-GB" sz="20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a’ = a</a:t>
                </a:r>
                <a:r>
                  <a:rPr lang="en-GB" sz="20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GB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SOL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D866477-58B6-43DE-8E38-6E0C1E72E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53169"/>
                <a:ext cx="7621270" cy="2514599"/>
              </a:xfrm>
              <a:prstGeom prst="rect">
                <a:avLst/>
              </a:prstGeom>
              <a:blipFill>
                <a:blip r:embed="rId3"/>
                <a:stretch>
                  <a:fillRect l="-719" t="-1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9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D0A823-DBB3-4A9E-A5D7-D4B31B5C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911530"/>
            <a:ext cx="6367631" cy="5644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EFDC112-E81E-4079-BDC9-E1EF2D6D04E4}"/>
                  </a:ext>
                </a:extLst>
              </p:cNvPr>
              <p:cNvSpPr/>
              <p:nvPr/>
            </p:nvSpPr>
            <p:spPr>
              <a:xfrm>
                <a:off x="3371850" y="166689"/>
                <a:ext cx="5548630" cy="19465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ActivitySelection(S):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 S into increasing order of finish time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SOL = {a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}, a’ = a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=2 to n)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.start_time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a’.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finish_time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SOL = SOL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{a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a’ = a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SOL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EFDC112-E81E-4079-BDC9-E1EF2D6D0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850" y="166689"/>
                <a:ext cx="5548630" cy="1946591"/>
              </a:xfrm>
              <a:prstGeom prst="rect">
                <a:avLst/>
              </a:prstGeom>
              <a:blipFill>
                <a:blip r:embed="rId3"/>
                <a:stretch>
                  <a:fillRect l="-439" t="-621" b="-4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CEE4009-5E3E-4EC8-A9AC-C81B6E63F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486" y="2361095"/>
            <a:ext cx="3713994" cy="1315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00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AD75D-7EF5-4FC1-B41A-5B53D737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Greedy strategy for the activity-selection problem</a:t>
            </a:r>
            <a:br>
              <a:rPr lang="en-US" dirty="0"/>
            </a:br>
            <a:r>
              <a:rPr lang="en-US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A872A5-E940-4D80-B1F3-54970431E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Greedy Algorithm for the Activity-Selection Problem: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Add earliest finish activity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to solution, remove ones overlapping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Repeat until all activities are processed.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formally prove this algorithm is correct?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1: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is in some optimal solution of the problem.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Proof: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be an optimal solution to the problem, </a:t>
                </a:r>
                <a:br>
                  <a:rPr lang="en-US" sz="2000" dirty="0"/>
                </a:b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, otherwise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𝑆𝑂𝐿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is also a feasible solution, </a:t>
                </a:r>
                <a:br>
                  <a:rPr lang="en-US" sz="2000" dirty="0"/>
                </a:br>
                <a:r>
                  <a:rPr lang="en-US" sz="2000" dirty="0"/>
                  <a:t>and it has same size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𝑆𝑂𝐿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is also an optimal solution.</a:t>
                </a:r>
              </a:p>
              <a:p>
                <a:pPr>
                  <a:spcBef>
                    <a:spcPts val="600"/>
                  </a:spcBef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A872A5-E940-4D80-B1F3-54970431E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18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AD75D-7EF5-4FC1-B41A-5B53D737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Greedy strategy for the activity-selection problem</a:t>
            </a:r>
            <a:br>
              <a:rPr lang="en-US" dirty="0"/>
            </a:br>
            <a:r>
              <a:rPr lang="en-US" dirty="0"/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A872A5-E940-4D80-B1F3-54970431E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Greedy Algorithm for the Activity-Selection Problem: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Add earliest finish activity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to solution, remove ones overlapping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800" dirty="0"/>
                  <a:t>Repeat until all activities are processed.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formally prove this algorithm is correct?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Lemma 2: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be the earliest finishing activity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be the activities starting after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is an optimal solution of the problem.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Proof: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an optimal solution to the original problem,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(Lemma 1 ensures such solution exists.)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𝑆𝑂𝐿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not an optimal solution to the original problem,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then it must be the case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𝑆𝑂𝐿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𝑂𝑃𝑇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But this contradicts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an optimal solution for problem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A872A5-E940-4D80-B1F3-54970431E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464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12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4820</TotalTime>
  <Words>3819</Words>
  <Application>Microsoft Office PowerPoint</Application>
  <PresentationFormat>全屏显示(4:3)</PresentationFormat>
  <Paragraphs>427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Cambria Math</vt:lpstr>
      <vt:lpstr>Calibri Light</vt:lpstr>
      <vt:lpstr>Courier New</vt:lpstr>
      <vt:lpstr>Arial</vt:lpstr>
      <vt:lpstr>Calibri</vt:lpstr>
      <vt:lpstr>Office 主题​​</vt:lpstr>
      <vt:lpstr>Greedy Algorithms</vt:lpstr>
      <vt:lpstr>The Greedy Strategy</vt:lpstr>
      <vt:lpstr>An Activity-Selection Problem</vt:lpstr>
      <vt:lpstr>An Activity-Selection Problem</vt:lpstr>
      <vt:lpstr>An Activity-Selection Problem</vt:lpstr>
      <vt:lpstr>An Activity-Selection Problem</vt:lpstr>
      <vt:lpstr>PowerPoint 演示文稿</vt:lpstr>
      <vt:lpstr>Greedy strategy for the activity-selection problem Correctness</vt:lpstr>
      <vt:lpstr>Greedy strategy for the activity-selection problem Correctness</vt:lpstr>
      <vt:lpstr>Greedy strategy for the activity-selection problem Correctness</vt:lpstr>
      <vt:lpstr>Elements of the Greedy Strategy</vt:lpstr>
      <vt:lpstr>Elements of the Greedy Strategy Optimal Substructure</vt:lpstr>
      <vt:lpstr>Elements of the Greedy Strategy Greedy-Choice Property</vt:lpstr>
      <vt:lpstr>Fractional Knapsack Problem</vt:lpstr>
      <vt:lpstr>Fractional Knapsack Problem Correctness of the greedy algorithm</vt:lpstr>
      <vt:lpstr>0-1 Knapsack Problem</vt:lpstr>
      <vt:lpstr>0-1 Knapsack Problem</vt:lpstr>
      <vt:lpstr>0-1 Knapsack Problem Why greedy strategy fail?</vt:lpstr>
      <vt:lpstr>A data compression problem</vt:lpstr>
      <vt:lpstr>A data compression problem</vt:lpstr>
      <vt:lpstr>A data compression problem</vt:lpstr>
      <vt:lpstr>A data compression problem</vt:lpstr>
      <vt:lpstr>Properties of prefix-free code</vt:lpstr>
      <vt:lpstr>Length of encoded message</vt:lpstr>
      <vt:lpstr>Huffman Codes</vt:lpstr>
      <vt:lpstr>Huffman Codes Correctness</vt:lpstr>
      <vt:lpstr>Huffman Codes Correctness</vt:lpstr>
      <vt:lpstr>Set Cover</vt:lpstr>
      <vt:lpstr>Set Cover</vt:lpstr>
      <vt:lpstr>Set Cover</vt:lpstr>
      <vt:lpstr>Set Cover Greedy solution is close to optimal</vt:lpstr>
      <vt:lpstr>Set Cover Greedy solution is close to optimal</vt:lpstr>
      <vt:lpstr>Summary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dc:creator>Chaodong</dc:creator>
  <cp:lastModifiedBy>Chaodong ZHENG</cp:lastModifiedBy>
  <cp:revision>110</cp:revision>
  <dcterms:created xsi:type="dcterms:W3CDTF">2019-11-19T15:16:23Z</dcterms:created>
  <dcterms:modified xsi:type="dcterms:W3CDTF">2024-11-25T01:32:51Z</dcterms:modified>
</cp:coreProperties>
</file>