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80" r:id="rId2"/>
    <p:sldId id="257" r:id="rId3"/>
    <p:sldId id="258" r:id="rId4"/>
    <p:sldId id="259" r:id="rId5"/>
    <p:sldId id="260" r:id="rId6"/>
    <p:sldId id="273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66" r:id="rId15"/>
    <p:sldId id="270" r:id="rId16"/>
    <p:sldId id="271" r:id="rId17"/>
    <p:sldId id="290" r:id="rId1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Cooper Black" panose="0208090404030B020404" pitchFamily="18" charset="0"/>
      <p:regular r:id="rId21"/>
    </p:embeddedFont>
    <p:embeddedFont>
      <p:font typeface="Lucida Calligraphy" panose="03010101010101010101" pitchFamily="66" charset="0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1" autoAdjust="0"/>
    <p:restoredTop sz="81808" autoAdjust="0"/>
  </p:normalViewPr>
  <p:slideViewPr>
    <p:cSldViewPr snapToGrid="0">
      <p:cViewPr varScale="1">
        <p:scale>
          <a:sx n="103" d="100"/>
          <a:sy n="103" d="100"/>
        </p:scale>
        <p:origin x="18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3C4FC-71AF-470C-BF45-B62F21470DF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4AB62-14C6-4089-AFF8-BF6DE115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0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C3F-F508-4116-8415-B118E45D366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8CEF-7AF3-4C1C-8A01-7C9C41CC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C3F-F508-4116-8415-B118E45D366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8CEF-7AF3-4C1C-8A01-7C9C41CC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C3F-F508-4116-8415-B118E45D366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8CEF-7AF3-4C1C-8A01-7C9C41CC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9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C3F-F508-4116-8415-B118E45D366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8CEF-7AF3-4C1C-8A01-7C9C41CC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4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C3F-F508-4116-8415-B118E45D366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8CEF-7AF3-4C1C-8A01-7C9C41CC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0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C3F-F508-4116-8415-B118E45D366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8CEF-7AF3-4C1C-8A01-7C9C41CC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2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C3F-F508-4116-8415-B118E45D366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8CEF-7AF3-4C1C-8A01-7C9C41CC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7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C3F-F508-4116-8415-B118E45D366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8CEF-7AF3-4C1C-8A01-7C9C41CC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4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C3F-F508-4116-8415-B118E45D366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8CEF-7AF3-4C1C-8A01-7C9C41CC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C3F-F508-4116-8415-B118E45D366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8CEF-7AF3-4C1C-8A01-7C9C41CC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C3F-F508-4116-8415-B118E45D366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8CEF-7AF3-4C1C-8A01-7C9C41CC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3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4C3F-F508-4116-8415-B118E45D366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28CEF-7AF3-4C1C-8A01-7C9C41CC5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3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1.png"/><Relationship Id="rId12" Type="http://schemas.openxmlformats.org/officeDocument/2006/relationships/image" Target="../media/image22.png"/><Relationship Id="rId7" Type="http://schemas.openxmlformats.org/officeDocument/2006/relationships/image" Target="../media/image9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NP Completeness</a:t>
            </a:r>
            <a:endParaRPr lang="en-US" sz="5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EFC8C-F38E-40E9-A6B6-3252D077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it all starts here…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B68884-3715-4AEE-A4DE-4E691088F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Once we find the first </a:t>
                </a:r>
                <a:r>
                  <a:rPr lang="en-GB" sz="2400" b="1" dirty="0"/>
                  <a:t>NPC</a:t>
                </a:r>
                <a:r>
                  <a:rPr lang="en-GB" sz="2400" dirty="0"/>
                  <a:t> problem, </a:t>
                </a:r>
                <a:br>
                  <a:rPr lang="en-GB" sz="2400" dirty="0"/>
                </a:br>
                <a:r>
                  <a:rPr lang="en-GB" sz="2400" dirty="0"/>
                  <a:t>finding other </a:t>
                </a:r>
                <a:r>
                  <a:rPr lang="en-GB" sz="2400" b="1" dirty="0"/>
                  <a:t>NPC</a:t>
                </a:r>
                <a:r>
                  <a:rPr lang="en-GB" sz="2400" dirty="0"/>
                  <a:t> problems will be </a:t>
                </a:r>
                <a:r>
                  <a:rPr lang="en-GB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much easier</a:t>
                </a:r>
                <a:r>
                  <a:rPr lang="en-GB" sz="2400" dirty="0"/>
                  <a:t>:</a:t>
                </a:r>
              </a:p>
              <a:p>
                <a:pPr lvl="1"/>
                <a:r>
                  <a:rPr lang="en-GB" sz="2000" dirty="0"/>
                  <a:t>Show the candidate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GB" sz="2000" dirty="0"/>
                  <a:t>S</a:t>
                </a:r>
                <a:r>
                  <a:rPr lang="en-US" sz="2000" dirty="0"/>
                  <a:t>how </a:t>
                </a:r>
                <a:r>
                  <a:rPr lang="en-US" sz="2000" b="1" dirty="0"/>
                  <a:t>SAT</a:t>
                </a:r>
                <a:r>
                  <a:rPr lang="en-US" sz="2000" dirty="0"/>
                  <a:t> (or other </a:t>
                </a:r>
                <a:r>
                  <a:rPr lang="en-US" sz="2000" b="1" dirty="0"/>
                  <a:t>NPC</a:t>
                </a:r>
                <a:r>
                  <a:rPr lang="en-US" sz="2000" dirty="0"/>
                  <a:t> problem) is polynomially reducible to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000" dirty="0"/>
                  <a:t>.</a:t>
                </a:r>
                <a:endParaRPr lang="en-US" sz="2000" dirty="0"/>
              </a:p>
              <a:p>
                <a:r>
                  <a:rPr lang="en-GB" sz="2400" b="1" dirty="0">
                    <a:solidFill>
                      <a:srgbClr val="C00000"/>
                    </a:solidFill>
                  </a:rPr>
                  <a:t>Beware of the direction of reduction!</a:t>
                </a:r>
              </a:p>
              <a:p>
                <a:pPr>
                  <a:spcBef>
                    <a:spcPts val="3000"/>
                  </a:spcBef>
                </a:pPr>
                <a:r>
                  <a:rPr lang="en-GB" sz="2000" dirty="0"/>
                  <a:t>Leveraging the Cook-Levin Theorem,</a:t>
                </a:r>
                <a:br>
                  <a:rPr lang="en-GB" sz="2000" dirty="0"/>
                </a:br>
                <a:r>
                  <a:rPr lang="en-GB" sz="2000" dirty="0"/>
                  <a:t>Richard Karp lists 21 </a:t>
                </a:r>
                <a:r>
                  <a:rPr lang="en-GB" sz="2000" b="1" dirty="0"/>
                  <a:t>NPC</a:t>
                </a:r>
                <a:r>
                  <a:rPr lang="en-GB" sz="2000" dirty="0"/>
                  <a:t> problems,</a:t>
                </a:r>
                <a:br>
                  <a:rPr lang="en-GB" sz="2000" dirty="0"/>
                </a:br>
                <a:r>
                  <a:rPr lang="en-GB" sz="2000" dirty="0"/>
                  <a:t>in the year of 1972.</a:t>
                </a:r>
              </a:p>
              <a:p>
                <a:r>
                  <a:rPr lang="en-GB" sz="2000" dirty="0"/>
                  <a:t>Karp received Turing Award in 1985.</a:t>
                </a:r>
              </a:p>
              <a:p>
                <a:r>
                  <a:rPr lang="en-GB" sz="2000" dirty="0"/>
                  <a:t>More </a:t>
                </a:r>
                <a:r>
                  <a:rPr lang="en-GB" sz="2000" b="1" dirty="0"/>
                  <a:t>NPC</a:t>
                </a:r>
                <a:r>
                  <a:rPr lang="en-GB" sz="2000" dirty="0"/>
                  <a:t> problems are later found,</a:t>
                </a:r>
                <a:br>
                  <a:rPr lang="en-GB" sz="2000" dirty="0"/>
                </a:br>
                <a:r>
                  <a:rPr lang="en-GB" sz="2000" dirty="0"/>
                  <a:t>see, e.g., book by </a:t>
                </a:r>
                <a:r>
                  <a:rPr lang="en-GB" sz="2000" dirty="0" err="1"/>
                  <a:t>Garey</a:t>
                </a:r>
                <a:r>
                  <a:rPr lang="en-GB" sz="2000" dirty="0"/>
                  <a:t> &amp; Johnson.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B68884-3715-4AEE-A4DE-4E691088F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upload.wikimedia.org/wikipedia/commons/thumb/3/3e/Karp_mg_7725-b.cr2.jpg/767px-Karp_mg_7725-b.cr2.jpg">
            <a:extLst>
              <a:ext uri="{FF2B5EF4-FFF2-40B4-BE49-F238E27FC236}">
                <a16:creationId xmlns:a16="http://schemas.microsoft.com/office/drawing/2014/main" id="{C00E0158-315C-4056-99A5-A245B3F23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14" y="3969860"/>
            <a:ext cx="1992016" cy="1994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3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A5A8DE-DF60-41E5-8ABB-F5F6C23F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233998"/>
            <a:ext cx="4334193" cy="20589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E3C938-1EFD-4192-835A-F923CBB01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70" y="74725"/>
            <a:ext cx="4669473" cy="22182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82B268-4640-40B2-B198-7D2B95E4C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033" y="3326124"/>
            <a:ext cx="4157933" cy="26515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A5818B-8561-4CA5-863C-DC66F6D866F2}"/>
              </a:ext>
            </a:extLst>
          </p:cNvPr>
          <p:cNvSpPr txBox="1"/>
          <p:nvPr/>
        </p:nvSpPr>
        <p:spPr>
          <a:xfrm>
            <a:off x="166687" y="2292940"/>
            <a:ext cx="4157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can’t</a:t>
            </a:r>
            <a:r>
              <a:rPr lang="zh-CN" altLang="en-US" dirty="0"/>
              <a:t> </a:t>
            </a:r>
            <a:r>
              <a:rPr lang="en-GB" altLang="zh-CN" dirty="0"/>
              <a:t>find</a:t>
            </a:r>
            <a:r>
              <a:rPr lang="zh-CN" altLang="en-US" dirty="0"/>
              <a:t> </a:t>
            </a:r>
            <a:r>
              <a:rPr lang="en-GB" altLang="zh-CN" dirty="0"/>
              <a:t>an</a:t>
            </a:r>
            <a:r>
              <a:rPr lang="zh-CN" altLang="en-US" dirty="0"/>
              <a:t> </a:t>
            </a:r>
            <a:r>
              <a:rPr lang="en-GB" altLang="zh-CN" dirty="0"/>
              <a:t>efficient algorithm, </a:t>
            </a:r>
            <a:br>
              <a:rPr lang="en-GB" altLang="zh-CN" dirty="0"/>
            </a:br>
            <a:r>
              <a:rPr lang="en-GB" altLang="zh-CN" dirty="0"/>
              <a:t>I guess I’m just too dumb.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(when you don’t know complexity theory)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8EEC1F-7D8E-4FED-8951-CD94FC995BC4}"/>
              </a:ext>
            </a:extLst>
          </p:cNvPr>
          <p:cNvSpPr txBox="1"/>
          <p:nvPr/>
        </p:nvSpPr>
        <p:spPr>
          <a:xfrm>
            <a:off x="5036462" y="2292940"/>
            <a:ext cx="3787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can’t</a:t>
            </a:r>
            <a:r>
              <a:rPr lang="zh-CN" altLang="en-US" dirty="0"/>
              <a:t> </a:t>
            </a:r>
            <a:r>
              <a:rPr lang="en-GB" altLang="zh-CN" dirty="0"/>
              <a:t>find</a:t>
            </a:r>
            <a:r>
              <a:rPr lang="zh-CN" altLang="en-US" dirty="0"/>
              <a:t> </a:t>
            </a:r>
            <a:r>
              <a:rPr lang="en-GB" altLang="zh-CN" dirty="0"/>
              <a:t>an</a:t>
            </a:r>
            <a:r>
              <a:rPr lang="zh-CN" altLang="en-US" dirty="0"/>
              <a:t> </a:t>
            </a:r>
            <a:r>
              <a:rPr lang="en-GB" altLang="zh-CN" dirty="0"/>
              <a:t>efficient algorithm, </a:t>
            </a:r>
            <a:br>
              <a:rPr lang="en-GB" altLang="zh-CN" dirty="0"/>
            </a:br>
            <a:r>
              <a:rPr lang="en-GB" altLang="zh-CN" dirty="0"/>
              <a:t>because no such algorithm is possible!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(when you have a lower bound)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A19BFF-151C-457E-A930-D5A0466C02B7}"/>
              </a:ext>
            </a:extLst>
          </p:cNvPr>
          <p:cNvSpPr txBox="1"/>
          <p:nvPr/>
        </p:nvSpPr>
        <p:spPr>
          <a:xfrm>
            <a:off x="1134359" y="5977671"/>
            <a:ext cx="6875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can’t</a:t>
            </a:r>
            <a:r>
              <a:rPr lang="zh-CN" altLang="en-US" dirty="0"/>
              <a:t> </a:t>
            </a:r>
            <a:r>
              <a:rPr lang="en-GB" altLang="zh-CN" dirty="0"/>
              <a:t>find</a:t>
            </a:r>
            <a:r>
              <a:rPr lang="zh-CN" altLang="en-US" dirty="0"/>
              <a:t> </a:t>
            </a:r>
            <a:r>
              <a:rPr lang="en-GB" altLang="zh-CN" dirty="0"/>
              <a:t>an</a:t>
            </a:r>
            <a:r>
              <a:rPr lang="zh-CN" altLang="en-US" dirty="0"/>
              <a:t> </a:t>
            </a:r>
            <a:r>
              <a:rPr lang="en-GB" altLang="zh-CN" dirty="0"/>
              <a:t>efficient algorithm, but neither can these famous people.</a:t>
            </a:r>
          </a:p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(when you find a problem is NP-Complete)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5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0580C-9F3F-4E6A-9834-1DA723BB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</a:t>
            </a:r>
            <a:r>
              <a:rPr lang="en-GB" b="1" dirty="0"/>
              <a:t>SAT</a:t>
            </a:r>
            <a:r>
              <a:rPr lang="en-GB" dirty="0"/>
              <a:t> is </a:t>
            </a:r>
            <a:r>
              <a:rPr lang="en-GB" b="1" dirty="0"/>
              <a:t>NPC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D6F3F4-45B7-4222-9EEA-FF724EFCF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3-</a:t>
                </a:r>
                <a:r>
                  <a:rPr lang="en-GB" sz="2400" b="1" dirty="0"/>
                  <a:t>SAT:</a:t>
                </a:r>
                <a:r>
                  <a:rPr lang="en-GB" sz="2400" dirty="0"/>
                  <a:t> </a:t>
                </a:r>
                <a:r>
                  <a: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given a Boolean formula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in CNF in which each clause has exactly three distinct literals, is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satisfiable</a:t>
                </a:r>
                <a:r>
                  <a:rPr lang="en-GB" sz="2400" dirty="0"/>
                  <a:t>?</a:t>
                </a:r>
              </a:p>
              <a:p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E.g.</a:t>
                </a:r>
                <a:r>
                  <a:rPr lang="en-GB" sz="2400" b="1" dirty="0"/>
                  <a:t>: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ba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</m:e>
                    </m:d>
                  </m:oMath>
                </a14:m>
                <a:endParaRPr lang="en-GB" sz="2400" dirty="0"/>
              </a:p>
              <a:p>
                <a:pPr>
                  <a:spcBef>
                    <a:spcPts val="2400"/>
                  </a:spcBef>
                </a:pPr>
                <a:r>
                  <a:rPr lang="en-GB" sz="2400" i="1" dirty="0"/>
                  <a:t>T</a:t>
                </a:r>
                <a:r>
                  <a:rPr lang="en-US" sz="2400" i="1" dirty="0"/>
                  <a:t>he easy part</a:t>
                </a:r>
                <a:r>
                  <a:rPr lang="en-US" sz="2400" dirty="0"/>
                  <a:t>: </a:t>
                </a:r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3-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SAT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is in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NP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GB" sz="2000" dirty="0"/>
                  <a:t>Any valid truth assignment </a:t>
                </a:r>
                <a:r>
                  <a:rPr lang="en-US" sz="2000" dirty="0"/>
                  <a:t>can be a certificate.</a:t>
                </a:r>
              </a:p>
              <a:p>
                <a:pPr lvl="1"/>
                <a:r>
                  <a:rPr lang="en-GB" sz="2000" dirty="0"/>
                  <a:t>S</a:t>
                </a:r>
                <a:r>
                  <a:rPr lang="en-US" sz="2000" dirty="0"/>
                  <a:t>o “yes” instances can be verified in polynomial time.</a:t>
                </a:r>
                <a:endParaRPr lang="en-GB" sz="2400" dirty="0"/>
              </a:p>
              <a:p>
                <a:pPr>
                  <a:spcBef>
                    <a:spcPts val="2400"/>
                  </a:spcBef>
                </a:pPr>
                <a:r>
                  <a:rPr lang="en-GB" sz="2400" i="1" dirty="0"/>
                  <a:t>T</a:t>
                </a:r>
                <a:r>
                  <a:rPr lang="en-US" sz="2400" i="1" dirty="0"/>
                  <a:t>he more challenging part</a:t>
                </a:r>
                <a:r>
                  <a:rPr lang="en-US" sz="2400" dirty="0"/>
                  <a:t>: </a:t>
                </a:r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3-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SAT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NP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-hard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GB" sz="2000" dirty="0"/>
                  <a:t>Reduce 3-</a:t>
                </a:r>
                <a:r>
                  <a:rPr lang="en-GB" sz="2000" b="1" dirty="0"/>
                  <a:t>SAT</a:t>
                </a:r>
                <a:r>
                  <a:rPr lang="en-GB" sz="2000" dirty="0"/>
                  <a:t> to </a:t>
                </a:r>
                <a:r>
                  <a:rPr lang="en-GB" sz="2000" b="1" dirty="0"/>
                  <a:t>SAT</a:t>
                </a:r>
                <a:r>
                  <a:rPr lang="en-GB" sz="2000" dirty="0"/>
                  <a:t>?</a:t>
                </a:r>
                <a:r>
                  <a:rPr lang="en-US" sz="2000" dirty="0"/>
                  <a:t> (Show 3-</a:t>
                </a:r>
                <a:r>
                  <a:rPr lang="en-US" sz="2000" b="1" dirty="0"/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b="1" dirty="0"/>
                  <a:t> SAT</a:t>
                </a:r>
                <a:r>
                  <a:rPr lang="en-US" sz="2000" dirty="0"/>
                  <a:t>?)</a:t>
                </a:r>
              </a:p>
              <a:p>
                <a:pPr lvl="1"/>
                <a:r>
                  <a:rPr lang="en-GB" sz="2000" dirty="0"/>
                  <a:t>Reduce </a:t>
                </a:r>
                <a:r>
                  <a:rPr lang="en-GB" sz="2000" b="1" dirty="0"/>
                  <a:t>SAT</a:t>
                </a:r>
                <a:r>
                  <a:rPr lang="en-GB" sz="2000" dirty="0"/>
                  <a:t> to 3-</a:t>
                </a:r>
                <a:r>
                  <a:rPr lang="en-GB" sz="2000" b="1" dirty="0"/>
                  <a:t>SAT</a:t>
                </a:r>
                <a:r>
                  <a:rPr lang="en-GB" sz="2000" dirty="0"/>
                  <a:t>.</a:t>
                </a:r>
                <a:r>
                  <a:rPr lang="en-US" sz="2000" dirty="0"/>
                  <a:t> (Show </a:t>
                </a:r>
                <a:r>
                  <a:rPr lang="en-US" sz="2000" b="1" dirty="0"/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3-</a:t>
                </a:r>
                <a:r>
                  <a:rPr lang="en-US" sz="2000" b="1" dirty="0"/>
                  <a:t>SAT</a:t>
                </a:r>
                <a:r>
                  <a:rPr lang="en-US" sz="2000" dirty="0"/>
                  <a:t>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D6F3F4-45B7-4222-9EEA-FF724EFCF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005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058FC24-B3C3-4AC0-B291-CABDD6BF5262}"/>
              </a:ext>
            </a:extLst>
          </p:cNvPr>
          <p:cNvCxnSpPr>
            <a:cxnSpLocks/>
          </p:cNvCxnSpPr>
          <p:nvPr/>
        </p:nvCxnSpPr>
        <p:spPr>
          <a:xfrm>
            <a:off x="1107440" y="4988560"/>
            <a:ext cx="50088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63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0580C-9F3F-4E6A-9834-1DA723BB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3-</a:t>
            </a:r>
            <a:r>
              <a:rPr lang="en-GB" b="1" dirty="0"/>
              <a:t>SAT</a:t>
            </a:r>
            <a:r>
              <a:rPr lang="en-GB" dirty="0"/>
              <a:t> is </a:t>
            </a:r>
            <a:r>
              <a:rPr lang="en-GB" b="1" dirty="0"/>
              <a:t>NP</a:t>
            </a:r>
            <a:r>
              <a:rPr lang="en-GB" dirty="0"/>
              <a:t>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D6F3F4-45B7-4222-9EEA-FF724EFCF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Reduce </a:t>
                </a:r>
                <a:r>
                  <a:rPr lang="en-GB" sz="2400" b="1" dirty="0">
                    <a:solidFill>
                      <a:srgbClr val="C00000"/>
                    </a:solidFill>
                  </a:rPr>
                  <a:t>SAT</a:t>
                </a:r>
                <a:r>
                  <a:rPr lang="en-GB" sz="2400" dirty="0">
                    <a:solidFill>
                      <a:srgbClr val="C00000"/>
                    </a:solidFill>
                  </a:rPr>
                  <a:t> to 3-</a:t>
                </a:r>
                <a:r>
                  <a:rPr lang="en-GB" sz="2400" b="1" dirty="0">
                    <a:solidFill>
                      <a:srgbClr val="C00000"/>
                    </a:solidFill>
                  </a:rPr>
                  <a:t>SAT</a:t>
                </a:r>
                <a:r>
                  <a:rPr lang="en-GB" sz="2400" dirty="0">
                    <a:solidFill>
                      <a:srgbClr val="C00000"/>
                    </a:solidFill>
                  </a:rPr>
                  <a:t>.</a:t>
                </a:r>
                <a:r>
                  <a:rPr lang="en-US" sz="2400" dirty="0">
                    <a:solidFill>
                      <a:srgbClr val="C00000"/>
                    </a:solidFill>
                  </a:rPr>
                  <a:t> (Show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3-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SAT</a:t>
                </a:r>
                <a:r>
                  <a:rPr lang="en-US" sz="2400" dirty="0">
                    <a:solidFill>
                      <a:srgbClr val="C00000"/>
                    </a:solidFill>
                  </a:rPr>
                  <a:t>.)</a:t>
                </a:r>
                <a:endParaRPr lang="en-GB" sz="2400" dirty="0">
                  <a:solidFill>
                    <a:srgbClr val="C00000"/>
                  </a:solidFill>
                </a:endParaRPr>
              </a:p>
              <a:p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Convert an instance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of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SAT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to an instance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of 3-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SAT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lvl="1"/>
                <a:r>
                  <a:rPr lang="en-GB" sz="2000" dirty="0"/>
                  <a:t>Conversion can be done in polynomial time (</a:t>
                </a:r>
                <a:r>
                  <a:rPr lang="en-GB" sz="2000" dirty="0" err="1"/>
                  <a:t>w.r.t.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2000" dirty="0"/>
                  <a:t>).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is satisfiable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is satisfiable.</a:t>
                </a:r>
              </a:p>
              <a:p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Convert each clause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in the following way: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, let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, let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, simply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GB" sz="1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∨⋯∨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where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sz="1800" dirty="0"/>
                  <a:t>, let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GB" sz="1800" b="0" dirty="0"/>
                  <a:t> </a:t>
                </a:r>
                <a:br>
                  <a:rPr lang="en-GB" sz="18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∧⋯∧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sub>
                            </m:sSub>
                          </m:e>
                        </m:ba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br>
                  <a:rPr lang="en-GB" sz="18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e>
                    </m:ba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D6F3F4-45B7-4222-9EEA-FF724EFCF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4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0580C-9F3F-4E6A-9834-1DA723BB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Clique</a:t>
            </a:r>
            <a:r>
              <a:rPr lang="en-GB" dirty="0"/>
              <a:t> is </a:t>
            </a:r>
            <a:r>
              <a:rPr lang="en-GB" b="1" dirty="0"/>
              <a:t>NPC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D6F3F4-45B7-4222-9EEA-FF724EFCF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r>
                  <a:rPr lang="en-GB" sz="2400" b="1" dirty="0"/>
                  <a:t>Clique:</a:t>
                </a:r>
                <a:r>
                  <a:rPr lang="en-GB" sz="2400" dirty="0"/>
                  <a:t> </a:t>
                </a:r>
                <a:r>
                  <a: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does graph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contain clique of size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?</a:t>
                </a:r>
                <a:endParaRPr lang="en-GB" sz="2400" dirty="0"/>
              </a:p>
              <a:p>
                <a:pPr>
                  <a:spcBef>
                    <a:spcPts val="2400"/>
                  </a:spcBef>
                </a:pPr>
                <a:r>
                  <a:rPr lang="en-GB" sz="2400" i="1" dirty="0"/>
                  <a:t>T</a:t>
                </a:r>
                <a:r>
                  <a:rPr lang="en-US" sz="2400" i="1" dirty="0"/>
                  <a:t>he easy part: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Clique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is in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NP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GB" sz="2000" dirty="0"/>
                  <a:t>Any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vertices in a clique can be a certificate.</a:t>
                </a:r>
              </a:p>
              <a:p>
                <a:pPr lvl="1"/>
                <a:r>
                  <a:rPr lang="en-GB" sz="2000" dirty="0"/>
                  <a:t>S</a:t>
                </a:r>
                <a:r>
                  <a:rPr lang="en-US" sz="2000" dirty="0"/>
                  <a:t>o “yes” instances can be verified in polynomial time.</a:t>
                </a:r>
                <a:endParaRPr lang="en-GB" sz="2400" dirty="0"/>
              </a:p>
              <a:p>
                <a:pPr>
                  <a:spcBef>
                    <a:spcPts val="2400"/>
                  </a:spcBef>
                </a:pPr>
                <a:r>
                  <a:rPr lang="en-GB" sz="2400" i="1" dirty="0"/>
                  <a:t>T</a:t>
                </a:r>
                <a:r>
                  <a:rPr lang="en-US" sz="2400" i="1" dirty="0"/>
                  <a:t>he more challenging part: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Clique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NP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-hard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GB" sz="2000" dirty="0"/>
                  <a:t>Show</a:t>
                </a:r>
                <a:r>
                  <a:rPr lang="en-US" sz="2000" dirty="0"/>
                  <a:t> 3-</a:t>
                </a:r>
                <a:r>
                  <a:rPr lang="en-US" sz="2000" b="1" dirty="0"/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b="1" dirty="0"/>
                  <a:t> Clique</a:t>
                </a:r>
                <a:r>
                  <a:rPr lang="en-US" sz="2000" dirty="0"/>
                  <a:t>.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D6F3F4-45B7-4222-9EEA-FF724EFCF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005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3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0D56B-B8C5-4D51-B718-F26D2050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Clique</a:t>
            </a:r>
            <a:r>
              <a:rPr lang="en-GB" dirty="0"/>
              <a:t> is </a:t>
            </a:r>
            <a:r>
              <a:rPr lang="en-GB" b="1" dirty="0"/>
              <a:t>NP</a:t>
            </a:r>
            <a:r>
              <a:rPr lang="en-GB" dirty="0"/>
              <a:t>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1D2C5B-789A-4DB9-A6AF-EAA0B3D85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Show</a:t>
                </a:r>
                <a:r>
                  <a:rPr lang="en-US" sz="2400" dirty="0">
                    <a:solidFill>
                      <a:srgbClr val="C00000"/>
                    </a:solidFill>
                  </a:rPr>
                  <a:t> 3-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Clique</a:t>
                </a:r>
              </a:p>
              <a:p>
                <a:pPr lvl="1"/>
                <a:r>
                  <a:rPr lang="en-GB" sz="2000" dirty="0"/>
                  <a:t>Given an instance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of 3-</a:t>
                </a:r>
                <a:r>
                  <a:rPr lang="en-US" sz="2000" b="1" dirty="0"/>
                  <a:t>SAT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convert it to an instance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of </a:t>
                </a:r>
                <a:r>
                  <a:rPr lang="en-US" sz="2000" b="1" dirty="0"/>
                  <a:t>Clique</a:t>
                </a:r>
                <a:r>
                  <a:rPr lang="en-US" sz="2000" dirty="0"/>
                  <a:t> within polynomial time.</a:t>
                </a:r>
              </a:p>
              <a:p>
                <a:pPr lvl="1"/>
                <a:r>
                  <a:rPr lang="en-GB" sz="2000" dirty="0"/>
                  <a:t>Answer for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of 3-</a:t>
                </a:r>
                <a:r>
                  <a:rPr lang="en-US" sz="2000" b="1" dirty="0"/>
                  <a:t>SAT </a:t>
                </a:r>
                <a:r>
                  <a:rPr lang="en-US" sz="2000" dirty="0"/>
                  <a:t>is YES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answer for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of </a:t>
                </a:r>
                <a:r>
                  <a:rPr lang="en-US" sz="2000" b="1" dirty="0"/>
                  <a:t>Clique</a:t>
                </a:r>
                <a:r>
                  <a:rPr lang="en-US" sz="2000" dirty="0"/>
                  <a:t> is YES.</a:t>
                </a:r>
              </a:p>
              <a:p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Conversion procedure:</a:t>
                </a:r>
              </a:p>
              <a:p>
                <a:pPr lvl="1"/>
                <a:r>
                  <a:rPr lang="en-GB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dirty="0"/>
                  <a:t> be the number of clauses in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 lvl="1"/>
                <a:r>
                  <a:rPr lang="en-GB" sz="2000" dirty="0"/>
                  <a:t>For each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create three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GB" sz="2000" dirty="0"/>
                  <a:t>Connect two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/>
                  <a:t> iff: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/>
                  <a:t> are not literals negating each other.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1D2C5B-789A-4DB9-A6AF-EAA0B3D85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FA2E63B9-51F9-4E14-B9C5-4D392B4EAFD4}"/>
              </a:ext>
            </a:extLst>
          </p:cNvPr>
          <p:cNvGrpSpPr/>
          <p:nvPr/>
        </p:nvGrpSpPr>
        <p:grpSpPr>
          <a:xfrm>
            <a:off x="3237898" y="4135528"/>
            <a:ext cx="562973" cy="2152472"/>
            <a:chOff x="3237898" y="4135528"/>
            <a:chExt cx="562973" cy="2152472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2E8F9DC1-6CF9-47A8-8C7B-A36132F22DF8}"/>
                </a:ext>
              </a:extLst>
            </p:cNvPr>
            <p:cNvSpPr/>
            <p:nvPr/>
          </p:nvSpPr>
          <p:spPr>
            <a:xfrm rot="5400000">
              <a:off x="2581149" y="5069276"/>
              <a:ext cx="1875473" cy="56197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581B593-76E4-4B2D-AFA9-596C9C6FBBE0}"/>
                    </a:ext>
                  </a:extLst>
                </p:cNvPr>
                <p:cNvSpPr/>
                <p:nvPr/>
              </p:nvSpPr>
              <p:spPr>
                <a:xfrm>
                  <a:off x="3344578" y="4575564"/>
                  <a:ext cx="345440" cy="345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581B593-76E4-4B2D-AFA9-596C9C6FBB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578" y="4575564"/>
                  <a:ext cx="345440" cy="345440"/>
                </a:xfrm>
                <a:prstGeom prst="ellipse">
                  <a:avLst/>
                </a:prstGeom>
                <a:blipFill>
                  <a:blip r:embed="rId2"/>
                  <a:stretch>
                    <a:fillRect b="-17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01EBF30-45BB-42A8-92E3-6C93D8EBE432}"/>
                    </a:ext>
                  </a:extLst>
                </p:cNvPr>
                <p:cNvSpPr/>
                <p:nvPr/>
              </p:nvSpPr>
              <p:spPr>
                <a:xfrm>
                  <a:off x="3344578" y="5177544"/>
                  <a:ext cx="345440" cy="345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01EBF30-45BB-42A8-92E3-6C93D8EBE4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578" y="5177544"/>
                  <a:ext cx="345440" cy="345440"/>
                </a:xfrm>
                <a:prstGeom prst="ellipse">
                  <a:avLst/>
                </a:prstGeom>
                <a:blipFill>
                  <a:blip r:embed="rId3"/>
                  <a:stretch>
                    <a:fillRect b="-169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95A08F9D-17E6-4872-B2F6-3BC50DA4DB49}"/>
                    </a:ext>
                  </a:extLst>
                </p:cNvPr>
                <p:cNvSpPr/>
                <p:nvPr/>
              </p:nvSpPr>
              <p:spPr>
                <a:xfrm>
                  <a:off x="3344578" y="5779524"/>
                  <a:ext cx="345440" cy="345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95A08F9D-17E6-4872-B2F6-3BC50DA4D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578" y="5779524"/>
                  <a:ext cx="345440" cy="34544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7F804931-AEA5-4460-A967-842913F8C592}"/>
                    </a:ext>
                  </a:extLst>
                </p:cNvPr>
                <p:cNvSpPr txBox="1"/>
                <p:nvPr/>
              </p:nvSpPr>
              <p:spPr>
                <a:xfrm>
                  <a:off x="3516306" y="4135528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7F804931-AEA5-4460-A967-842913F8C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306" y="4135528"/>
                  <a:ext cx="28456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277" r="-6383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37B0F442-B89C-4A03-97A4-9FE6E43E4CE9}"/>
              </a:ext>
            </a:extLst>
          </p:cNvPr>
          <p:cNvGrpSpPr/>
          <p:nvPr/>
        </p:nvGrpSpPr>
        <p:grpSpPr>
          <a:xfrm>
            <a:off x="1041194" y="3429000"/>
            <a:ext cx="2161701" cy="588399"/>
            <a:chOff x="1041194" y="3429000"/>
            <a:chExt cx="2161701" cy="588399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F8F78E4E-CBDD-4365-BDE1-288D7CBE1DA7}"/>
                </a:ext>
              </a:extLst>
            </p:cNvPr>
            <p:cNvSpPr/>
            <p:nvPr/>
          </p:nvSpPr>
          <p:spPr>
            <a:xfrm>
              <a:off x="1327422" y="3455424"/>
              <a:ext cx="1875473" cy="56197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98EAB40-6723-4D8A-A2D9-D91E6EE833D0}"/>
                    </a:ext>
                  </a:extLst>
                </p:cNvPr>
                <p:cNvSpPr/>
                <p:nvPr/>
              </p:nvSpPr>
              <p:spPr>
                <a:xfrm>
                  <a:off x="1456327" y="3558195"/>
                  <a:ext cx="345440" cy="345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98EAB40-6723-4D8A-A2D9-D91E6EE83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327" y="3558195"/>
                  <a:ext cx="345440" cy="345440"/>
                </a:xfrm>
                <a:prstGeom prst="ellipse">
                  <a:avLst/>
                </a:prstGeom>
                <a:blipFill>
                  <a:blip r:embed="rId6"/>
                  <a:stretch>
                    <a:fillRect b="-17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209489C0-F122-4D94-801C-31CBA9418628}"/>
                    </a:ext>
                  </a:extLst>
                </p:cNvPr>
                <p:cNvSpPr/>
                <p:nvPr/>
              </p:nvSpPr>
              <p:spPr>
                <a:xfrm>
                  <a:off x="2073547" y="3558195"/>
                  <a:ext cx="345440" cy="345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209489C0-F122-4D94-801C-31CBA94186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547" y="3558195"/>
                  <a:ext cx="345440" cy="345440"/>
                </a:xfrm>
                <a:prstGeom prst="ellipse">
                  <a:avLst/>
                </a:prstGeom>
                <a:blipFill>
                  <a:blip r:embed="rId7"/>
                  <a:stretch>
                    <a:fillRect b="-17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96B97419-52EA-44E0-A0C7-7CDF93E2233A}"/>
                    </a:ext>
                  </a:extLst>
                </p:cNvPr>
                <p:cNvSpPr/>
                <p:nvPr/>
              </p:nvSpPr>
              <p:spPr>
                <a:xfrm>
                  <a:off x="2690767" y="3558195"/>
                  <a:ext cx="345440" cy="345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96B97419-52EA-44E0-A0C7-7CDF93E223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767" y="3558195"/>
                  <a:ext cx="345440" cy="345440"/>
                </a:xfrm>
                <a:prstGeom prst="ellipse">
                  <a:avLst/>
                </a:prstGeom>
                <a:blipFill>
                  <a:blip r:embed="rId8"/>
                  <a:stretch>
                    <a:fillRect b="-17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03B581B-CB67-4613-9D37-0E5B6AB4DAB5}"/>
                    </a:ext>
                  </a:extLst>
                </p:cNvPr>
                <p:cNvSpPr txBox="1"/>
                <p:nvPr/>
              </p:nvSpPr>
              <p:spPr>
                <a:xfrm>
                  <a:off x="1041194" y="3429000"/>
                  <a:ext cx="279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03B581B-CB67-4613-9D37-0E5B6AB4D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194" y="3429000"/>
                  <a:ext cx="2792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1739" r="-65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5D49F2A-B19B-4529-8DCA-B240391A3E5C}"/>
              </a:ext>
            </a:extLst>
          </p:cNvPr>
          <p:cNvGrpSpPr/>
          <p:nvPr/>
        </p:nvGrpSpPr>
        <p:grpSpPr>
          <a:xfrm>
            <a:off x="408974" y="4135528"/>
            <a:ext cx="567254" cy="2152472"/>
            <a:chOff x="408974" y="4135528"/>
            <a:chExt cx="567254" cy="2152472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CE312256-038B-40EF-8BC1-79829AD1C515}"/>
                </a:ext>
              </a:extLst>
            </p:cNvPr>
            <p:cNvSpPr/>
            <p:nvPr/>
          </p:nvSpPr>
          <p:spPr>
            <a:xfrm rot="5400000">
              <a:off x="-242496" y="5069276"/>
              <a:ext cx="1875473" cy="56197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B363DF9-84E4-455B-8076-6C4B22F11A71}"/>
                    </a:ext>
                  </a:extLst>
                </p:cNvPr>
                <p:cNvSpPr/>
                <p:nvPr/>
              </p:nvSpPr>
              <p:spPr>
                <a:xfrm>
                  <a:off x="517797" y="4575564"/>
                  <a:ext cx="345440" cy="345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B363DF9-84E4-455B-8076-6C4B22F11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97" y="4575564"/>
                  <a:ext cx="345440" cy="345440"/>
                </a:xfrm>
                <a:prstGeom prst="ellipse">
                  <a:avLst/>
                </a:prstGeom>
                <a:blipFill>
                  <a:blip r:embed="rId10"/>
                  <a:stretch>
                    <a:fillRect b="-17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5A425BD7-1C92-4365-B296-966C5C225EB1}"/>
                    </a:ext>
                  </a:extLst>
                </p:cNvPr>
                <p:cNvSpPr/>
                <p:nvPr/>
              </p:nvSpPr>
              <p:spPr>
                <a:xfrm>
                  <a:off x="517797" y="5177544"/>
                  <a:ext cx="345440" cy="345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5A425BD7-1C92-4365-B296-966C5C225E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97" y="5177544"/>
                  <a:ext cx="345440" cy="345440"/>
                </a:xfrm>
                <a:prstGeom prst="ellipse">
                  <a:avLst/>
                </a:prstGeom>
                <a:blipFill>
                  <a:blip r:embed="rId11"/>
                  <a:stretch>
                    <a:fillRect b="-169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27809917-C46E-43ED-B343-0C52D8E38C89}"/>
                    </a:ext>
                  </a:extLst>
                </p:cNvPr>
                <p:cNvSpPr/>
                <p:nvPr/>
              </p:nvSpPr>
              <p:spPr>
                <a:xfrm>
                  <a:off x="517797" y="5779524"/>
                  <a:ext cx="345440" cy="345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27809917-C46E-43ED-B343-0C52D8E38C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97" y="5779524"/>
                  <a:ext cx="345440" cy="34544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54E39011-8DBF-4D89-8F72-66588C57EEFD}"/>
                    </a:ext>
                  </a:extLst>
                </p:cNvPr>
                <p:cNvSpPr txBox="1"/>
                <p:nvPr/>
              </p:nvSpPr>
              <p:spPr>
                <a:xfrm>
                  <a:off x="408974" y="4135528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54E39011-8DBF-4D89-8F72-66588C57E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974" y="4135528"/>
                  <a:ext cx="284565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9149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EDC1C6BC-0FB3-496F-932B-6F1C38139A5C}"/>
              </a:ext>
            </a:extLst>
          </p:cNvPr>
          <p:cNvSpPr/>
          <p:nvPr/>
        </p:nvSpPr>
        <p:spPr>
          <a:xfrm>
            <a:off x="1341508" y="1015047"/>
            <a:ext cx="6176892" cy="294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35E0359-8C93-44FB-B04F-AB9E5E92C3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01600"/>
                <a:ext cx="7886700" cy="294579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Show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3-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Clique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GB" sz="1800" dirty="0"/>
                  <a:t>Given an instance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800" dirty="0"/>
                  <a:t> of 3-</a:t>
                </a:r>
                <a:r>
                  <a:rPr lang="en-US" sz="1800" b="1" dirty="0"/>
                  <a:t>SAT</a:t>
                </a:r>
                <a:r>
                  <a:rPr lang="en-US" sz="1800" dirty="0"/>
                  <a:t>, convert it to an instance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18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b="1" dirty="0"/>
                  <a:t>Clique</a:t>
                </a:r>
                <a:r>
                  <a:rPr lang="en-US" sz="1800" dirty="0"/>
                  <a:t> within polynomial time.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GB" sz="1800" dirty="0"/>
                  <a:t>Answer for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800" dirty="0"/>
                  <a:t> of 3-</a:t>
                </a:r>
                <a:r>
                  <a:rPr lang="en-US" sz="1800" b="1" dirty="0"/>
                  <a:t>SAT </a:t>
                </a:r>
                <a:r>
                  <a:rPr lang="en-US" sz="1800" dirty="0"/>
                  <a:t>is YES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answer for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b="1" dirty="0"/>
                  <a:t>Clique</a:t>
                </a:r>
                <a:r>
                  <a:rPr lang="en-US" sz="1800" dirty="0"/>
                  <a:t> is YES.</a:t>
                </a:r>
              </a:p>
              <a:p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Conversion procedure: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GB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800" dirty="0"/>
                  <a:t> be the number of clauses in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1800" dirty="0"/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GB" sz="1800" dirty="0"/>
                  <a:t>For each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800" dirty="0"/>
                  <a:t> create three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GB" sz="18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GB" sz="18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GB" sz="1800" dirty="0"/>
                  <a:t>Connect two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800" dirty="0"/>
                  <a:t> iff: 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800" dirty="0"/>
                  <a:t> are not literals negating each other.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35E0359-8C93-44FB-B04F-AB9E5E92C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1600"/>
                <a:ext cx="7886700" cy="2945798"/>
              </a:xfrm>
              <a:prstGeom prst="rect">
                <a:avLst/>
              </a:prstGeom>
              <a:blipFill>
                <a:blip r:embed="rId14"/>
                <a:stretch>
                  <a:fillRect l="-1005" t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74D4A5-D5C4-48EF-ABC1-1E63D98B2270}"/>
                  </a:ext>
                </a:extLst>
              </p:cNvPr>
              <p:cNvSpPr txBox="1"/>
              <p:nvPr/>
            </p:nvSpPr>
            <p:spPr>
              <a:xfrm>
                <a:off x="3800871" y="3037840"/>
                <a:ext cx="53431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chemeClr val="accent1">
                        <a:lumMod val="75000"/>
                      </a:schemeClr>
                    </a:solidFill>
                  </a:rPr>
                  <a:t>Example</a:t>
                </a:r>
                <a:r>
                  <a:rPr lang="en-GB" b="1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lang="en-GB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74D4A5-D5C4-48EF-ABC1-1E63D98B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871" y="3037840"/>
                <a:ext cx="5343129" cy="646331"/>
              </a:xfrm>
              <a:prstGeom prst="rect">
                <a:avLst/>
              </a:prstGeom>
              <a:blipFill>
                <a:blip r:embed="rId15"/>
                <a:stretch>
                  <a:fillRect l="-1027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组合 92">
            <a:extLst>
              <a:ext uri="{FF2B5EF4-FFF2-40B4-BE49-F238E27FC236}">
                <a16:creationId xmlns:a16="http://schemas.microsoft.com/office/drawing/2014/main" id="{1B0DF3DC-D440-4E91-BADC-A14023633C73}"/>
              </a:ext>
            </a:extLst>
          </p:cNvPr>
          <p:cNvGrpSpPr/>
          <p:nvPr/>
        </p:nvGrpSpPr>
        <p:grpSpPr>
          <a:xfrm>
            <a:off x="863237" y="3903635"/>
            <a:ext cx="2481341" cy="2048609"/>
            <a:chOff x="863237" y="3903635"/>
            <a:chExt cx="2481341" cy="2048609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B1D2691-693B-4836-8B86-6C7D755B2D27}"/>
                </a:ext>
              </a:extLst>
            </p:cNvPr>
            <p:cNvCxnSpPr>
              <a:cxnSpLocks/>
              <a:stCxn id="6" idx="4"/>
              <a:endCxn id="10" idx="6"/>
            </p:cNvCxnSpPr>
            <p:nvPr/>
          </p:nvCxnSpPr>
          <p:spPr>
            <a:xfrm flipH="1">
              <a:off x="863237" y="3903635"/>
              <a:ext cx="765810" cy="1446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A0D8DF0-59D2-48FE-921B-3F7BE5D83AA4}"/>
                </a:ext>
              </a:extLst>
            </p:cNvPr>
            <p:cNvCxnSpPr>
              <a:cxnSpLocks/>
              <a:stCxn id="6" idx="4"/>
              <a:endCxn id="11" idx="6"/>
            </p:cNvCxnSpPr>
            <p:nvPr/>
          </p:nvCxnSpPr>
          <p:spPr>
            <a:xfrm flipH="1">
              <a:off x="863237" y="3903635"/>
              <a:ext cx="765810" cy="2048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AA620B4-3ADE-4D43-86E7-8801CD4DDA68}"/>
                </a:ext>
              </a:extLst>
            </p:cNvPr>
            <p:cNvCxnSpPr>
              <a:cxnSpLocks/>
              <a:stCxn id="6" idx="4"/>
              <a:endCxn id="12" idx="2"/>
            </p:cNvCxnSpPr>
            <p:nvPr/>
          </p:nvCxnSpPr>
          <p:spPr>
            <a:xfrm>
              <a:off x="1629047" y="3903635"/>
              <a:ext cx="1715531" cy="844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4445357-6652-47EB-8DBF-F547FFAF2E75}"/>
                </a:ext>
              </a:extLst>
            </p:cNvPr>
            <p:cNvCxnSpPr>
              <a:cxnSpLocks/>
              <a:stCxn id="6" idx="4"/>
              <a:endCxn id="13" idx="2"/>
            </p:cNvCxnSpPr>
            <p:nvPr/>
          </p:nvCxnSpPr>
          <p:spPr>
            <a:xfrm>
              <a:off x="1629047" y="3903635"/>
              <a:ext cx="1715531" cy="1446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3760EA2-273F-4EDB-975A-A02290F6FBED}"/>
                </a:ext>
              </a:extLst>
            </p:cNvPr>
            <p:cNvCxnSpPr>
              <a:cxnSpLocks/>
              <a:stCxn id="14" idx="2"/>
              <a:endCxn id="6" idx="4"/>
            </p:cNvCxnSpPr>
            <p:nvPr/>
          </p:nvCxnSpPr>
          <p:spPr>
            <a:xfrm flipH="1" flipV="1">
              <a:off x="1629047" y="3903635"/>
              <a:ext cx="1715531" cy="2048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E050FF3-6286-4A19-A45E-5594711C7791}"/>
              </a:ext>
            </a:extLst>
          </p:cNvPr>
          <p:cNvGrpSpPr/>
          <p:nvPr/>
        </p:nvGrpSpPr>
        <p:grpSpPr>
          <a:xfrm>
            <a:off x="857205" y="3903635"/>
            <a:ext cx="2487373" cy="2048609"/>
            <a:chOff x="857205" y="3903635"/>
            <a:chExt cx="2487373" cy="2048609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0B01C6B-E806-45C1-9691-807C7F4CECBD}"/>
                </a:ext>
              </a:extLst>
            </p:cNvPr>
            <p:cNvCxnSpPr>
              <a:cxnSpLocks/>
              <a:stCxn id="7" idx="4"/>
              <a:endCxn id="9" idx="6"/>
            </p:cNvCxnSpPr>
            <p:nvPr/>
          </p:nvCxnSpPr>
          <p:spPr>
            <a:xfrm flipH="1">
              <a:off x="863237" y="3903635"/>
              <a:ext cx="1383030" cy="844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591A459-5ADB-4D7C-A672-AD2B37EE9029}"/>
                </a:ext>
              </a:extLst>
            </p:cNvPr>
            <p:cNvCxnSpPr>
              <a:cxnSpLocks/>
              <a:stCxn id="7" idx="4"/>
              <a:endCxn id="11" idx="6"/>
            </p:cNvCxnSpPr>
            <p:nvPr/>
          </p:nvCxnSpPr>
          <p:spPr>
            <a:xfrm flipH="1">
              <a:off x="863237" y="3903635"/>
              <a:ext cx="1383030" cy="2048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C4F25CB-35C7-415C-8E80-22AF8636BDF8}"/>
                </a:ext>
              </a:extLst>
            </p:cNvPr>
            <p:cNvCxnSpPr>
              <a:cxnSpLocks/>
              <a:stCxn id="7" idx="4"/>
              <a:endCxn id="12" idx="2"/>
            </p:cNvCxnSpPr>
            <p:nvPr/>
          </p:nvCxnSpPr>
          <p:spPr>
            <a:xfrm>
              <a:off x="2246267" y="3903635"/>
              <a:ext cx="1098311" cy="844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AC44D72-2DB9-445C-845D-ABB3A12A217F}"/>
                </a:ext>
              </a:extLst>
            </p:cNvPr>
            <p:cNvCxnSpPr>
              <a:cxnSpLocks/>
              <a:stCxn id="7" idx="4"/>
              <a:endCxn id="14" idx="2"/>
            </p:cNvCxnSpPr>
            <p:nvPr/>
          </p:nvCxnSpPr>
          <p:spPr>
            <a:xfrm>
              <a:off x="2246267" y="3903635"/>
              <a:ext cx="1098311" cy="2048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EE57307-4AD1-4F7E-9309-E3512A728782}"/>
                </a:ext>
              </a:extLst>
            </p:cNvPr>
            <p:cNvCxnSpPr>
              <a:cxnSpLocks/>
              <a:stCxn id="8" idx="4"/>
              <a:endCxn id="9" idx="6"/>
            </p:cNvCxnSpPr>
            <p:nvPr/>
          </p:nvCxnSpPr>
          <p:spPr>
            <a:xfrm flipH="1">
              <a:off x="863237" y="3903635"/>
              <a:ext cx="2000250" cy="844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3314B17-8BCA-4342-959B-F428644F1CF4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 flipH="1">
              <a:off x="857205" y="3903635"/>
              <a:ext cx="2006282" cy="1446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AF7A17A-B5A3-43BF-B4D5-1798B36A1A1D}"/>
                </a:ext>
              </a:extLst>
            </p:cNvPr>
            <p:cNvCxnSpPr>
              <a:cxnSpLocks/>
              <a:stCxn id="8" idx="4"/>
              <a:endCxn id="12" idx="2"/>
            </p:cNvCxnSpPr>
            <p:nvPr/>
          </p:nvCxnSpPr>
          <p:spPr>
            <a:xfrm>
              <a:off x="2863487" y="3903635"/>
              <a:ext cx="481091" cy="844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F5E7F3E-0FF0-4F26-8FFD-267476759E3E}"/>
                </a:ext>
              </a:extLst>
            </p:cNvPr>
            <p:cNvCxnSpPr>
              <a:cxnSpLocks/>
              <a:stCxn id="8" idx="4"/>
              <a:endCxn id="13" idx="2"/>
            </p:cNvCxnSpPr>
            <p:nvPr/>
          </p:nvCxnSpPr>
          <p:spPr>
            <a:xfrm>
              <a:off x="2863487" y="3903635"/>
              <a:ext cx="481091" cy="1446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58E743A-FAD5-43A5-BD6F-8CFA7066E555}"/>
                </a:ext>
              </a:extLst>
            </p:cNvPr>
            <p:cNvCxnSpPr>
              <a:cxnSpLocks/>
              <a:stCxn id="13" idx="2"/>
              <a:endCxn id="9" idx="6"/>
            </p:cNvCxnSpPr>
            <p:nvPr/>
          </p:nvCxnSpPr>
          <p:spPr>
            <a:xfrm flipH="1" flipV="1">
              <a:off x="863237" y="4748284"/>
              <a:ext cx="2481341" cy="601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74E6EB80-AE49-4C58-8368-1BC14DFD174C}"/>
                </a:ext>
              </a:extLst>
            </p:cNvPr>
            <p:cNvCxnSpPr>
              <a:cxnSpLocks/>
              <a:stCxn id="14" idx="2"/>
              <a:endCxn id="9" idx="6"/>
            </p:cNvCxnSpPr>
            <p:nvPr/>
          </p:nvCxnSpPr>
          <p:spPr>
            <a:xfrm flipH="1" flipV="1">
              <a:off x="863237" y="4748284"/>
              <a:ext cx="2481341" cy="1203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D686192-1ED5-4ED2-8FFB-666466C49859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>
              <a:off x="863237" y="4748284"/>
              <a:ext cx="2481341" cy="601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8471D24-A29F-42B0-B35D-03688ADF3B3F}"/>
                </a:ext>
              </a:extLst>
            </p:cNvPr>
            <p:cNvCxnSpPr>
              <a:cxnSpLocks/>
              <a:stCxn id="13" idx="2"/>
              <a:endCxn id="10" idx="6"/>
            </p:cNvCxnSpPr>
            <p:nvPr/>
          </p:nvCxnSpPr>
          <p:spPr>
            <a:xfrm flipH="1">
              <a:off x="863237" y="5350264"/>
              <a:ext cx="24813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D73A803C-51ED-4750-814F-99E6532555D3}"/>
                </a:ext>
              </a:extLst>
            </p:cNvPr>
            <p:cNvCxnSpPr>
              <a:cxnSpLocks/>
              <a:stCxn id="14" idx="2"/>
              <a:endCxn id="10" idx="6"/>
            </p:cNvCxnSpPr>
            <p:nvPr/>
          </p:nvCxnSpPr>
          <p:spPr>
            <a:xfrm flipH="1" flipV="1">
              <a:off x="863237" y="5350264"/>
              <a:ext cx="2481341" cy="601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DBD50D4-FE9E-4259-BE53-269959EAA9CF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863237" y="4748284"/>
              <a:ext cx="2481341" cy="1203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5E1B4E3C-716E-4A50-8834-843EBCBCEC21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>
              <a:off x="863237" y="5350264"/>
              <a:ext cx="2481341" cy="601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914A6903-D3BF-4320-A857-01144A22BDC9}"/>
                </a:ext>
              </a:extLst>
            </p:cNvPr>
            <p:cNvCxnSpPr>
              <a:cxnSpLocks/>
              <a:stCxn id="14" idx="2"/>
              <a:endCxn id="11" idx="6"/>
            </p:cNvCxnSpPr>
            <p:nvPr/>
          </p:nvCxnSpPr>
          <p:spPr>
            <a:xfrm flipH="1">
              <a:off x="863237" y="5952244"/>
              <a:ext cx="24813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994A3A7-19EB-4D91-AC0B-888A654D1513}"/>
                  </a:ext>
                </a:extLst>
              </p:cNvPr>
              <p:cNvSpPr txBox="1"/>
              <p:nvPr/>
            </p:nvSpPr>
            <p:spPr>
              <a:xfrm>
                <a:off x="4103170" y="3812415"/>
                <a:ext cx="462657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</m:oMath>
                </a14:m>
                <a:r>
                  <a:rPr lang="en-US" altLang="zh-CN" dirty="0">
                    <a:sym typeface="Symbol" pitchFamily="18" charset="2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zh-CN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</m:oMath>
                </a14:m>
                <a:r>
                  <a:rPr lang="en-US" altLang="zh-CN" dirty="0">
                    <a:sym typeface="Symbol" pitchFamily="18" charset="2"/>
                  </a:rPr>
                  <a:t> is satisfiable, in each clause at least one literal will be satisfied. Nodes correspond to these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altLang="zh-CN" dirty="0">
                    <a:sym typeface="Symbol" pitchFamily="18" charset="2"/>
                  </a:rPr>
                  <a:t> literals will be a clique.</a:t>
                </a:r>
              </a:p>
              <a:p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←</m:t>
                    </m:r>
                  </m:oMath>
                </a14:m>
                <a:r>
                  <a:rPr lang="en-US" altLang="zh-CN" dirty="0">
                    <a:sym typeface="Symbol" pitchFamily="18" charset="2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zh-CN" dirty="0">
                    <a:sym typeface="Symbol" pitchFamily="18" charset="2"/>
                  </a:rPr>
                  <a:t>If there is a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altLang="zh-CN" dirty="0">
                    <a:sym typeface="Symbol" pitchFamily="18" charset="2"/>
                  </a:rPr>
                  <a:t> clique in the graph, this clique will contain one node from each clause. These nodes correspond to non-conflicting literals, implying a satisfying assignment.</a:t>
                </a: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994A3A7-19EB-4D91-AC0B-888A654D1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170" y="3812415"/>
                <a:ext cx="4626577" cy="2585323"/>
              </a:xfrm>
              <a:prstGeom prst="rect">
                <a:avLst/>
              </a:prstGeom>
              <a:blipFill>
                <a:blip r:embed="rId16"/>
                <a:stretch>
                  <a:fillRect l="-791" t="-1179" r="-39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[CLRS] Ch.34 (34.3-34.5)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Other great books:</a:t>
            </a:r>
          </a:p>
          <a:p>
            <a:pPr>
              <a:spcBef>
                <a:spcPts val="600"/>
              </a:spcBef>
            </a:pPr>
            <a:r>
              <a:rPr lang="en-US" sz="1800" b="1" i="1" dirty="0"/>
              <a:t>Michael </a:t>
            </a:r>
            <a:r>
              <a:rPr lang="en-US" sz="1800" b="1" i="1" dirty="0" err="1"/>
              <a:t>Sipser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Introduction to the Theory of Computation (3ed)</a:t>
            </a:r>
          </a:p>
          <a:p>
            <a:pPr>
              <a:spcBef>
                <a:spcPts val="600"/>
              </a:spcBef>
            </a:pPr>
            <a:r>
              <a:rPr lang="en-US" sz="1800" b="1" i="1" dirty="0" err="1"/>
              <a:t>Garey</a:t>
            </a:r>
            <a:r>
              <a:rPr lang="en-US" sz="1800" i="1" dirty="0"/>
              <a:t> and </a:t>
            </a:r>
            <a:r>
              <a:rPr lang="en-US" sz="1800" b="1" i="1" dirty="0"/>
              <a:t>Johnson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Computers and Intractability: A Guide to the Theory of NP-Completeness</a:t>
            </a:r>
            <a:endParaRPr lang="en-GB" sz="1800" dirty="0"/>
          </a:p>
        </p:txBody>
      </p:sp>
      <p:pic>
        <p:nvPicPr>
          <p:cNvPr id="7" name="图片 7">
            <a:extLst>
              <a:ext uri="{FF2B5EF4-FFF2-40B4-BE49-F238E27FC236}">
                <a16:creationId xmlns:a16="http://schemas.microsoft.com/office/drawing/2014/main" id="{74F77BBA-3440-44EF-965E-22BDA606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746" y="4152219"/>
            <a:ext cx="1410929" cy="2034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2" descr="https://images-na.ssl-images-amazon.com/images/I/41ifUsuht4L._SX331_BO1,204,203,200_.jpg">
            <a:extLst>
              <a:ext uri="{FF2B5EF4-FFF2-40B4-BE49-F238E27FC236}">
                <a16:creationId xmlns:a16="http://schemas.microsoft.com/office/drawing/2014/main" id="{2C310987-D9A2-42CE-B19F-B84695C87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168" y="4152219"/>
            <a:ext cx="1351182" cy="2024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3B5F1-D466-4713-9B0F-1250AF49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review of </a:t>
            </a:r>
            <a:r>
              <a:rPr lang="en-GB" b="1" dirty="0"/>
              <a:t>P</a:t>
            </a:r>
            <a:r>
              <a:rPr lang="en-GB" dirty="0"/>
              <a:t> and </a:t>
            </a:r>
            <a:r>
              <a:rPr lang="en-GB" b="1" dirty="0"/>
              <a:t>NP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A9792D-5174-415E-B6D9-DAEC641160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400" b="1" dirty="0"/>
                  <a:t>P</a:t>
                </a:r>
                <a:r>
                  <a:rPr lang="en-GB" sz="2400" dirty="0"/>
                  <a:t> contains decision problems that are 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efficiently solvable</a:t>
                </a:r>
                <a:r>
                  <a:rPr lang="en-GB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b="1" dirty="0"/>
                  <a:t>NP</a:t>
                </a:r>
                <a:r>
                  <a:rPr lang="en-GB" sz="2400" dirty="0"/>
                  <a:t> contains decision problems that are 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efficiently verifiable</a:t>
                </a:r>
                <a:r>
                  <a:rPr lang="en-GB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sz="2400" dirty="0"/>
                  <a:t>, but we don’t know whether 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GB" sz="2400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2400" b="1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/>
                  <a:t>Most people believe </a:t>
                </a:r>
                <a14:m>
                  <m:oMath xmlns:m="http://schemas.openxmlformats.org/officeDocument/2006/math">
                    <m:r>
                      <a:rPr lang="en-GB" sz="2400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2400" b="1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A9792D-5174-415E-B6D9-DAEC64116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0427FA82-0777-448E-8BBB-BE01D3228487}"/>
              </a:ext>
            </a:extLst>
          </p:cNvPr>
          <p:cNvGrpSpPr/>
          <p:nvPr/>
        </p:nvGrpSpPr>
        <p:grpSpPr>
          <a:xfrm>
            <a:off x="1858299" y="3582533"/>
            <a:ext cx="5427402" cy="2605541"/>
            <a:chOff x="1061883" y="3426144"/>
            <a:chExt cx="5427402" cy="260554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639657C-8C04-46A8-AE34-3EF2FB7661BE}"/>
                </a:ext>
              </a:extLst>
            </p:cNvPr>
            <p:cNvSpPr/>
            <p:nvPr/>
          </p:nvSpPr>
          <p:spPr>
            <a:xfrm>
              <a:off x="1061883" y="3426144"/>
              <a:ext cx="5427402" cy="26055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8E63F1E-13C8-4AFE-857F-7FB9EAAC7AF8}"/>
                </a:ext>
              </a:extLst>
            </p:cNvPr>
            <p:cNvSpPr/>
            <p:nvPr/>
          </p:nvSpPr>
          <p:spPr>
            <a:xfrm rot="20836740">
              <a:off x="1133988" y="3695804"/>
              <a:ext cx="4456377" cy="206621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386D3C8-9D62-47CD-A9FC-FCA5DE4411E6}"/>
                </a:ext>
              </a:extLst>
            </p:cNvPr>
            <p:cNvSpPr txBox="1"/>
            <p:nvPr/>
          </p:nvSpPr>
          <p:spPr>
            <a:xfrm>
              <a:off x="3499684" y="359338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>
                      <a:lumMod val="50000"/>
                    </a:schemeClr>
                  </a:solidFill>
                </a:rPr>
                <a:t>decidable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6CB829C-639A-49FF-85E9-B9A3AD9B367D}"/>
                </a:ext>
              </a:extLst>
            </p:cNvPr>
            <p:cNvSpPr/>
            <p:nvPr/>
          </p:nvSpPr>
          <p:spPr>
            <a:xfrm rot="20836740">
              <a:off x="1525314" y="4157357"/>
              <a:ext cx="3398337" cy="12802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6">
                      <a:lumMod val="75000"/>
                    </a:schemeClr>
                  </a:solidFill>
                </a:rPr>
                <a:t>                     </a:t>
              </a:r>
              <a:r>
                <a:rPr lang="en-GB" sz="2400" b="1" dirty="0">
                  <a:solidFill>
                    <a:schemeClr val="accent1">
                      <a:lumMod val="75000"/>
                    </a:schemeClr>
                  </a:solidFill>
                </a:rPr>
                <a:t>NP</a:t>
              </a:r>
              <a:endParaRPr lang="en-US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54067F6-15A7-490A-BDEE-2B9D234519E9}"/>
                </a:ext>
              </a:extLst>
            </p:cNvPr>
            <p:cNvSpPr/>
            <p:nvPr/>
          </p:nvSpPr>
          <p:spPr>
            <a:xfrm rot="20836740">
              <a:off x="1604939" y="4599510"/>
              <a:ext cx="1622750" cy="75239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78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5292161-3499-4A1C-86D2-E9E5D5A1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hardest among the hard ones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998700C-BD68-4595-AF86-57FA4007A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NP-Complete (</a:t>
                </a:r>
                <a:r>
                  <a:rPr lang="en-GB" sz="2400" b="1" dirty="0"/>
                  <a:t>NPC</a:t>
                </a:r>
                <a:r>
                  <a:rPr lang="en-GB" sz="2400" dirty="0"/>
                  <a:t>) problems are the </a:t>
                </a:r>
                <a:r>
                  <a:rPr lang="en-GB" sz="2400" dirty="0">
                    <a:solidFill>
                      <a:srgbClr val="C00000"/>
                    </a:solidFill>
                  </a:rPr>
                  <a:t>hardest</a:t>
                </a:r>
                <a:r>
                  <a:rPr lang="en-GB" sz="2400" dirty="0"/>
                  <a:t> ones in </a:t>
                </a:r>
                <a:r>
                  <a:rPr lang="en-GB" sz="2400" b="1" dirty="0"/>
                  <a:t>NP</a:t>
                </a:r>
                <a:r>
                  <a:rPr lang="en-GB" sz="24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GB" sz="2400" dirty="0"/>
                  <a:t>A decision problem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400" dirty="0"/>
                  <a:t> is </a:t>
                </a:r>
                <a:r>
                  <a:rPr lang="en-GB" sz="2400" b="1" dirty="0"/>
                  <a:t>NPC</a:t>
                </a:r>
                <a:r>
                  <a:rPr lang="en-GB" sz="2400" dirty="0"/>
                  <a:t> if:</a:t>
                </a:r>
              </a:p>
              <a:p>
                <a:pPr marL="457200" lvl="1"/>
                <a:r>
                  <a:rPr lang="en-GB" sz="2200" dirty="0">
                    <a:ea typeface="Cambria Math" panose="02040503050406030204" pitchFamily="18" charset="0"/>
                  </a:rPr>
                  <a:t>The problem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200" dirty="0"/>
                  <a:t> is in </a:t>
                </a:r>
                <a:r>
                  <a:rPr lang="en-US" sz="2200" b="1" dirty="0"/>
                  <a:t>NP</a:t>
                </a:r>
                <a:r>
                  <a:rPr lang="en-US" sz="2200" dirty="0"/>
                  <a:t>.</a:t>
                </a:r>
              </a:p>
              <a:p>
                <a:pPr marL="457200" lvl="1"/>
                <a:r>
                  <a:rPr lang="en-GB" sz="2200" dirty="0"/>
                  <a:t>If we have an algorithm for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200" dirty="0"/>
                  <a:t>, </a:t>
                </a:r>
                <a:br>
                  <a:rPr lang="en-US" sz="2200" dirty="0"/>
                </a:br>
                <a:r>
                  <a:rPr lang="en-US" sz="2200" dirty="0"/>
                  <a:t>then </a:t>
                </a:r>
                <a:r>
                  <a:rPr lang="en-US" sz="2200" dirty="0">
                    <a:solidFill>
                      <a:srgbClr val="C00000"/>
                    </a:solidFill>
                  </a:rPr>
                  <a:t>all</a:t>
                </a:r>
                <a:r>
                  <a:rPr lang="en-US" sz="2200" dirty="0"/>
                  <a:t> problems in </a:t>
                </a:r>
                <a:r>
                  <a:rPr lang="en-US" sz="2200" b="1" dirty="0"/>
                  <a:t>NP </a:t>
                </a:r>
                <a:r>
                  <a:rPr lang="en-US" sz="2200" dirty="0"/>
                  <a:t>can be </a:t>
                </a:r>
                <a:br>
                  <a:rPr lang="en-US" sz="2200" dirty="0"/>
                </a:br>
                <a:r>
                  <a:rPr lang="en-US" sz="2200" dirty="0"/>
                  <a:t>solved with </a:t>
                </a:r>
                <a:r>
                  <a:rPr lang="en-US" sz="2200" dirty="0">
                    <a:solidFill>
                      <a:srgbClr val="C00000"/>
                    </a:solidFill>
                  </a:rPr>
                  <a:t>limited extra work</a:t>
                </a:r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998700C-BD68-4595-AF86-57FA4007A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24D9623-DA75-4621-8DC5-008766C67CA3}"/>
              </a:ext>
            </a:extLst>
          </p:cNvPr>
          <p:cNvGrpSpPr/>
          <p:nvPr/>
        </p:nvGrpSpPr>
        <p:grpSpPr>
          <a:xfrm>
            <a:off x="5373382" y="2982597"/>
            <a:ext cx="2532547" cy="2523934"/>
            <a:chOff x="4966982" y="3429000"/>
            <a:chExt cx="2532547" cy="252393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7581586-2673-4CC8-B512-FCC70F0FA353}"/>
                </a:ext>
              </a:extLst>
            </p:cNvPr>
            <p:cNvGrpSpPr/>
            <p:nvPr/>
          </p:nvGrpSpPr>
          <p:grpSpPr>
            <a:xfrm>
              <a:off x="4966982" y="3429000"/>
              <a:ext cx="1494777" cy="2523934"/>
              <a:chOff x="4652022" y="4154609"/>
              <a:chExt cx="1494777" cy="2523934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D17A49C-1243-4B89-BB42-14092B512EEF}"/>
                  </a:ext>
                </a:extLst>
              </p:cNvPr>
              <p:cNvSpPr/>
              <p:nvPr/>
            </p:nvSpPr>
            <p:spPr>
              <a:xfrm>
                <a:off x="4652022" y="4154609"/>
                <a:ext cx="1494777" cy="252393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NP</a:t>
                </a:r>
              </a:p>
              <a:p>
                <a:pPr algn="ctr"/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CCB15B0E-C94C-47DA-AA2F-4FBF6D31F156}"/>
                  </a:ext>
                </a:extLst>
              </p:cNvPr>
              <p:cNvSpPr/>
              <p:nvPr/>
            </p:nvSpPr>
            <p:spPr>
              <a:xfrm>
                <a:off x="4953615" y="5541959"/>
                <a:ext cx="891587" cy="113658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D3D92D2-2344-4DD1-93CD-6704DA0FADC3}"/>
                  </a:ext>
                </a:extLst>
              </p:cNvPr>
              <p:cNvSpPr/>
              <p:nvPr/>
            </p:nvSpPr>
            <p:spPr>
              <a:xfrm>
                <a:off x="4953615" y="4154609"/>
                <a:ext cx="891587" cy="75267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rgbClr val="C00000"/>
                    </a:solidFill>
                  </a:rPr>
                  <a:t>NPC</a:t>
                </a:r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71DAE8E-CF88-41FC-A5DB-2C1CB60DAB90}"/>
                </a:ext>
              </a:extLst>
            </p:cNvPr>
            <p:cNvGrpSpPr/>
            <p:nvPr/>
          </p:nvGrpSpPr>
          <p:grpSpPr>
            <a:xfrm>
              <a:off x="6822421" y="3429000"/>
              <a:ext cx="677108" cy="2523934"/>
              <a:chOff x="6507461" y="4154609"/>
              <a:chExt cx="677108" cy="2523934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99CA30FF-AB45-4149-AD67-A7F0EF10E86E}"/>
                  </a:ext>
                </a:extLst>
              </p:cNvPr>
              <p:cNvCxnSpPr/>
              <p:nvPr/>
            </p:nvCxnSpPr>
            <p:spPr>
              <a:xfrm flipV="1">
                <a:off x="6522720" y="4154609"/>
                <a:ext cx="0" cy="25239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BE739604-A2F6-49EE-834E-65D3C985150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170541" y="5070502"/>
                    <a:ext cx="1350947" cy="6771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000" dirty="0"/>
                      <a:t>Complexity</a:t>
                    </a:r>
                  </a:p>
                  <a:p>
                    <a:pPr algn="ctr"/>
                    <a:r>
                      <a:rPr lang="en-GB" dirty="0"/>
                      <a:t>(if </a:t>
                    </a:r>
                    <a14:m>
                      <m:oMath xmlns:m="http://schemas.openxmlformats.org/officeDocument/2006/math"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oMath>
                    </a14:m>
                    <a:r>
                      <a:rPr lang="en-GB" dirty="0"/>
                      <a:t>)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BE739604-A2F6-49EE-834E-65D3C98515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6170541" y="5070502"/>
                    <a:ext cx="1350947" cy="67710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05" t="-4525" r="-13514" b="-4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9017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28ECC-A6E1-4826-81BD-205E1704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6AA7F-2D34-4011-A2E7-8D2108D2D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If we have an algorithm for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dirty="0"/>
                  <a:t>and can convert an instance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400" dirty="0"/>
                  <a:t> to an instance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dirty="0"/>
                  <a:t>then we effectively have an algorithm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400" dirty="0"/>
                  <a:t> already!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Example</a:t>
                </a:r>
                <a:r>
                  <a:rPr lang="en-US" sz="2400" b="1" dirty="0"/>
                  <a:t>:</a:t>
                </a:r>
                <a:r>
                  <a:rPr lang="en-US" sz="2400" dirty="0"/>
                  <a:t> shortest distances in unit-length graphs via BFS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6AA7F-2D34-4011-A2E7-8D2108D2D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>
                <a:blip r:embed="rId2"/>
                <a:stretch>
                  <a:fillRect l="-100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4240358D-B031-4862-BB87-B859EB82172F}"/>
              </a:ext>
            </a:extLst>
          </p:cNvPr>
          <p:cNvGrpSpPr/>
          <p:nvPr/>
        </p:nvGrpSpPr>
        <p:grpSpPr>
          <a:xfrm>
            <a:off x="385255" y="3429000"/>
            <a:ext cx="8640147" cy="1325564"/>
            <a:chOff x="385255" y="3429000"/>
            <a:chExt cx="8640147" cy="13255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7259282-7CC7-4187-B21D-0B4F67090C79}"/>
                    </a:ext>
                  </a:extLst>
                </p:cNvPr>
                <p:cNvSpPr/>
                <p:nvPr/>
              </p:nvSpPr>
              <p:spPr>
                <a:xfrm>
                  <a:off x="1700063" y="3429000"/>
                  <a:ext cx="5100320" cy="132556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GB" sz="20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Algorithm for </a:t>
                  </a:r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𝒬</m:t>
                      </m:r>
                    </m:oMath>
                  </a14:m>
                  <a:endParaRPr lang="en-US" sz="2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7259282-7CC7-4187-B21D-0B4F67090C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063" y="3429000"/>
                  <a:ext cx="5100320" cy="1325564"/>
                </a:xfrm>
                <a:prstGeom prst="rect">
                  <a:avLst/>
                </a:prstGeom>
                <a:blipFill>
                  <a:blip r:embed="rId3"/>
                  <a:stretch>
                    <a:fillRect b="-7273"/>
                  </a:stretch>
                </a:blip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C9539215-77CA-4B4B-8C96-777E1453AF86}"/>
                    </a:ext>
                  </a:extLst>
                </p:cNvPr>
                <p:cNvSpPr/>
                <p:nvPr/>
              </p:nvSpPr>
              <p:spPr>
                <a:xfrm>
                  <a:off x="3620007" y="3618995"/>
                  <a:ext cx="2352857" cy="5588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dirty="0">
                      <a:solidFill>
                        <a:schemeClr val="tx1"/>
                      </a:solidFill>
                    </a:rPr>
                    <a:t>Algorithm for </a:t>
                  </a:r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C9539215-77CA-4B4B-8C96-777E1453AF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007" y="3618995"/>
                  <a:ext cx="2352857" cy="558800"/>
                </a:xfrm>
                <a:prstGeom prst="rect">
                  <a:avLst/>
                </a:prstGeom>
                <a:blipFill>
                  <a:blip r:embed="rId4"/>
                  <a:stretch>
                    <a:fillRect b="-4301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D82B62B-DB9A-43DA-8C77-9F1B14D26AA5}"/>
                    </a:ext>
                  </a:extLst>
                </p:cNvPr>
                <p:cNvSpPr/>
                <p:nvPr/>
              </p:nvSpPr>
              <p:spPr>
                <a:xfrm>
                  <a:off x="1861407" y="3618995"/>
                  <a:ext cx="443528" cy="5588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D82B62B-DB9A-43DA-8C77-9F1B14D26A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1407" y="3618995"/>
                  <a:ext cx="443528" cy="558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9FF9589C-7D95-453A-962A-F5FEEADD0C9E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2304935" y="3898395"/>
              <a:ext cx="13150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C90B14E9-27C2-4356-A991-07D954424747}"/>
                    </a:ext>
                  </a:extLst>
                </p:cNvPr>
                <p:cNvSpPr txBox="1"/>
                <p:nvPr/>
              </p:nvSpPr>
              <p:spPr>
                <a:xfrm>
                  <a:off x="2435115" y="3545650"/>
                  <a:ext cx="1054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C90B14E9-27C2-4356-A991-07D954424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115" y="3545650"/>
                  <a:ext cx="105471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780" t="-4000" r="-8092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2539D0A-C37D-4E29-9A4F-16302C8F0EEB}"/>
                    </a:ext>
                  </a:extLst>
                </p:cNvPr>
                <p:cNvSpPr txBox="1"/>
                <p:nvPr/>
              </p:nvSpPr>
              <p:spPr>
                <a:xfrm>
                  <a:off x="2275284" y="3898395"/>
                  <a:ext cx="1374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</a:t>
                  </a:r>
                  <a:r>
                    <a:rPr lang="en-GB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input for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2539D0A-C37D-4E29-9A4F-16302C8F0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284" y="3898395"/>
                  <a:ext cx="137437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540" t="-10000" r="-309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2A5DB0F-6AE0-4094-B90A-7FCD919EBC5B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107440" y="3898395"/>
              <a:ext cx="7539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350DDEA-0F63-49A7-B85F-D300DD125A83}"/>
                    </a:ext>
                  </a:extLst>
                </p:cNvPr>
                <p:cNvSpPr txBox="1"/>
                <p:nvPr/>
              </p:nvSpPr>
              <p:spPr>
                <a:xfrm>
                  <a:off x="385255" y="3738376"/>
                  <a:ext cx="1167819" cy="5847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  <a:p>
                  <a:pPr algn="ctr"/>
                  <a:r>
                    <a:rPr lang="en-GB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(input for </a:t>
                  </a:r>
                  <a14:m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𝒬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350DDEA-0F63-49A7-B85F-D300DD125A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55" y="3738376"/>
                  <a:ext cx="1167819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11979" r="-11979" b="-239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8488050-83E7-4E5E-8641-DD3D37DF257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972864" y="3898395"/>
              <a:ext cx="2450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F09F3547-CDFD-4D04-BE04-ED0E7A000823}"/>
                    </a:ext>
                  </a:extLst>
                </p:cNvPr>
                <p:cNvSpPr/>
                <p:nvPr/>
              </p:nvSpPr>
              <p:spPr>
                <a:xfrm>
                  <a:off x="7140975" y="3699539"/>
                  <a:ext cx="18844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2000" dirty="0"/>
                    <a:t>answer for </a:t>
                  </a:r>
                  <a14:m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𝒬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F09F3547-CDFD-4D04-BE04-ED0E7A0008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975" y="3699539"/>
                  <a:ext cx="1884427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3226" t="-9091" r="-323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4">
                  <a:extLst>
                    <a:ext uri="{FF2B5EF4-FFF2-40B4-BE49-F238E27FC236}">
                      <a16:creationId xmlns:a16="http://schemas.microsoft.com/office/drawing/2014/main" id="{1A9E22E9-58B3-4919-AF9E-98DE7B5E3A99}"/>
                    </a:ext>
                  </a:extLst>
                </p:cNvPr>
                <p:cNvSpPr/>
                <p:nvPr/>
              </p:nvSpPr>
              <p:spPr>
                <a:xfrm>
                  <a:off x="6217875" y="3624146"/>
                  <a:ext cx="443528" cy="5588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4">
                  <a:extLst>
                    <a:ext uri="{FF2B5EF4-FFF2-40B4-BE49-F238E27FC236}">
                      <a16:creationId xmlns:a16="http://schemas.microsoft.com/office/drawing/2014/main" id="{1A9E22E9-58B3-4919-AF9E-98DE7B5E3A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875" y="3624146"/>
                  <a:ext cx="443528" cy="5588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10">
              <a:extLst>
                <a:ext uri="{FF2B5EF4-FFF2-40B4-BE49-F238E27FC236}">
                  <a16:creationId xmlns:a16="http://schemas.microsoft.com/office/drawing/2014/main" id="{5B0144D6-CDE9-4D09-9678-9F8330AF0C4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6661403" y="3903546"/>
              <a:ext cx="510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723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C7CF8-45AE-40F1-9201-DF2FA5D5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Polynomial</a:t>
            </a:r>
            <a:r>
              <a:rPr lang="en-GB" dirty="0"/>
              <a:t> Reduction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7E43CE-D78D-4B89-8C6F-012737957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1474"/>
                <a:ext cx="8515350" cy="466724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400" dirty="0"/>
                  <a:t>Define function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: </a:t>
                </a:r>
                <a:br>
                  <a:rPr lang="en-US" sz="2400" dirty="0"/>
                </a:br>
                <a:r>
                  <a:rPr lang="en-US" sz="2400" dirty="0"/>
                  <a:t>input of decision problem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input of decision problem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polynomial reduction</a:t>
                </a:r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 if: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can be computed within </a:t>
                </a:r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polynomial</a:t>
                </a:r>
                <a:r>
                  <a:rPr lang="en-US" sz="2000" dirty="0"/>
                  <a:t> time (</a:t>
                </a:r>
                <a:r>
                  <a:rPr lang="en-US" sz="2000" dirty="0" err="1"/>
                  <a:t>w.r.t.</a:t>
                </a:r>
                <a:r>
                  <a:rPr lang="en-US" sz="2000" dirty="0"/>
                  <a:t> input length).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GB" sz="2000" dirty="0"/>
                  <a:t>Input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“yes” input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a “yes” input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GB" sz="2400" dirty="0"/>
              </a:p>
              <a:p>
                <a:pPr>
                  <a:spcBef>
                    <a:spcPts val="600"/>
                  </a:spcBef>
                </a:pPr>
                <a:endParaRPr lang="en-GB" sz="2400" dirty="0"/>
              </a:p>
              <a:p>
                <a:pPr>
                  <a:spcBef>
                    <a:spcPts val="600"/>
                  </a:spcBef>
                </a:pPr>
                <a:endParaRPr lang="en-GB" sz="2400" dirty="0"/>
              </a:p>
              <a:p>
                <a:pPr>
                  <a:spcBef>
                    <a:spcPts val="600"/>
                  </a:spcBef>
                </a:pPr>
                <a:endParaRPr lang="en-GB" sz="24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polynomially reducible </a:t>
                </a:r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is at least as hard as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7E43CE-D78D-4B89-8C6F-012737957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1474"/>
                <a:ext cx="8515350" cy="4667249"/>
              </a:xfrm>
              <a:blipFill>
                <a:blip r:embed="rId2"/>
                <a:stretch>
                  <a:fillRect l="-931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10F60612-6AA5-44A0-BA41-9732798745B2}"/>
              </a:ext>
            </a:extLst>
          </p:cNvPr>
          <p:cNvGrpSpPr/>
          <p:nvPr/>
        </p:nvGrpSpPr>
        <p:grpSpPr>
          <a:xfrm>
            <a:off x="3346670" y="5119223"/>
            <a:ext cx="2450660" cy="1598368"/>
            <a:chOff x="3346670" y="5119223"/>
            <a:chExt cx="2450660" cy="159836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9363CA5-861A-4A6E-84B9-80A7E9FC8EC6}"/>
                </a:ext>
              </a:extLst>
            </p:cNvPr>
            <p:cNvSpPr/>
            <p:nvPr/>
          </p:nvSpPr>
          <p:spPr>
            <a:xfrm>
              <a:off x="3352593" y="5163003"/>
              <a:ext cx="914400" cy="1209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5CE4878-7731-4C2B-A6E0-EB3559F11CD8}"/>
                </a:ext>
              </a:extLst>
            </p:cNvPr>
            <p:cNvSpPr/>
            <p:nvPr/>
          </p:nvSpPr>
          <p:spPr>
            <a:xfrm>
              <a:off x="4849456" y="5163003"/>
              <a:ext cx="914400" cy="1209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6B82039-1E6B-4CDF-A7E7-3BE1A0FF9F9D}"/>
                </a:ext>
              </a:extLst>
            </p:cNvPr>
            <p:cNvSpPr/>
            <p:nvPr/>
          </p:nvSpPr>
          <p:spPr>
            <a:xfrm>
              <a:off x="3451703" y="5402668"/>
              <a:ext cx="580625" cy="5606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B9ED9AF-9D38-43C2-942D-F4BCB8E241DD}"/>
                </a:ext>
              </a:extLst>
            </p:cNvPr>
            <p:cNvSpPr/>
            <p:nvPr/>
          </p:nvSpPr>
          <p:spPr>
            <a:xfrm>
              <a:off x="5022785" y="5383220"/>
              <a:ext cx="682975" cy="8651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3F2BAA0-9582-4AA2-9CD7-2D6567CC05E9}"/>
                </a:ext>
              </a:extLst>
            </p:cNvPr>
            <p:cNvCxnSpPr>
              <a:cxnSpLocks/>
            </p:cNvCxnSpPr>
            <p:nvPr/>
          </p:nvCxnSpPr>
          <p:spPr>
            <a:xfrm>
              <a:off x="3742016" y="5488123"/>
              <a:ext cx="1490177" cy="19486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DB49A1A-BA1D-451E-9508-777A334AE8AF}"/>
                </a:ext>
              </a:extLst>
            </p:cNvPr>
            <p:cNvCxnSpPr>
              <a:cxnSpLocks/>
            </p:cNvCxnSpPr>
            <p:nvPr/>
          </p:nvCxnSpPr>
          <p:spPr>
            <a:xfrm>
              <a:off x="3868213" y="5625283"/>
              <a:ext cx="1496059" cy="38766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8CC47B9-73A6-4183-A2E2-26182021E76C}"/>
                </a:ext>
              </a:extLst>
            </p:cNvPr>
            <p:cNvCxnSpPr>
              <a:cxnSpLocks/>
            </p:cNvCxnSpPr>
            <p:nvPr/>
          </p:nvCxnSpPr>
          <p:spPr>
            <a:xfrm>
              <a:off x="3799633" y="5815783"/>
              <a:ext cx="1564639" cy="20224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945629C-DD85-4FBE-9C34-E7F3A4F99E71}"/>
                </a:ext>
              </a:extLst>
            </p:cNvPr>
            <p:cNvCxnSpPr>
              <a:cxnSpLocks/>
            </p:cNvCxnSpPr>
            <p:nvPr/>
          </p:nvCxnSpPr>
          <p:spPr>
            <a:xfrm>
              <a:off x="4028167" y="5267143"/>
              <a:ext cx="988176" cy="68132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7D4B279-1ADD-4A80-BF91-C2FBB49C8F86}"/>
                </a:ext>
              </a:extLst>
            </p:cNvPr>
            <p:cNvCxnSpPr>
              <a:cxnSpLocks/>
            </p:cNvCxnSpPr>
            <p:nvPr/>
          </p:nvCxnSpPr>
          <p:spPr>
            <a:xfrm>
              <a:off x="3517693" y="6252470"/>
              <a:ext cx="1498650" cy="16062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9CA970A-41B9-4B9C-BCED-D8821785E2BA}"/>
                </a:ext>
              </a:extLst>
            </p:cNvPr>
            <p:cNvSpPr txBox="1"/>
            <p:nvPr/>
          </p:nvSpPr>
          <p:spPr>
            <a:xfrm>
              <a:off x="5307099" y="5655531"/>
              <a:ext cx="424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</a:rPr>
                <a:t>yes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0DB637A-6077-41FF-9737-568A5437080A}"/>
                </a:ext>
              </a:extLst>
            </p:cNvPr>
            <p:cNvSpPr txBox="1"/>
            <p:nvPr/>
          </p:nvSpPr>
          <p:spPr>
            <a:xfrm>
              <a:off x="3424566" y="5518008"/>
              <a:ext cx="424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</a:rPr>
                <a:t>yes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2019CD5-B2C7-4342-B2DC-794C7FD598DA}"/>
                </a:ext>
              </a:extLst>
            </p:cNvPr>
            <p:cNvSpPr txBox="1"/>
            <p:nvPr/>
          </p:nvSpPr>
          <p:spPr>
            <a:xfrm>
              <a:off x="5423510" y="5119223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1">
                      <a:lumMod val="50000"/>
                    </a:schemeClr>
                  </a:solidFill>
                </a:rPr>
                <a:t>no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07F8310-DB29-4B9F-BD56-68434A64D120}"/>
                </a:ext>
              </a:extLst>
            </p:cNvPr>
            <p:cNvSpPr txBox="1"/>
            <p:nvPr/>
          </p:nvSpPr>
          <p:spPr>
            <a:xfrm>
              <a:off x="3346670" y="5134625"/>
              <a:ext cx="373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1">
                      <a:lumMod val="50000"/>
                    </a:schemeClr>
                  </a:solidFill>
                </a:rPr>
                <a:t>no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0336D1EA-73D9-4836-B9EC-CBB428A96D49}"/>
                    </a:ext>
                  </a:extLst>
                </p:cNvPr>
                <p:cNvSpPr/>
                <p:nvPr/>
              </p:nvSpPr>
              <p:spPr>
                <a:xfrm>
                  <a:off x="5157677" y="6348259"/>
                  <a:ext cx="4131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0336D1EA-73D9-4836-B9EC-CBB428A96D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677" y="6348259"/>
                  <a:ext cx="41319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1FA6F947-F32B-402D-B18D-F50029119D51}"/>
                    </a:ext>
                  </a:extLst>
                </p:cNvPr>
                <p:cNvSpPr/>
                <p:nvPr/>
              </p:nvSpPr>
              <p:spPr>
                <a:xfrm>
                  <a:off x="3612014" y="6348259"/>
                  <a:ext cx="3955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1FA6F947-F32B-402D-B18D-F50029119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014" y="6348259"/>
                  <a:ext cx="39555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BD43EFE4-611A-4EE0-B87E-8A034793C0B5}"/>
                    </a:ext>
                  </a:extLst>
                </p:cNvPr>
                <p:cNvSpPr/>
                <p:nvPr/>
              </p:nvSpPr>
              <p:spPr>
                <a:xfrm>
                  <a:off x="4380279" y="5925051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BD43EFE4-611A-4EE0-B87E-8A034793C0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279" y="5925051"/>
                  <a:ext cx="3804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组合 23">
            <a:extLst>
              <a:ext uri="{FF2B5EF4-FFF2-40B4-BE49-F238E27FC236}">
                <a16:creationId xmlns:a16="http://schemas.microsoft.com/office/drawing/2014/main" id="{837656F3-F92E-4D4A-A8B3-979A5E9A7FCF}"/>
              </a:ext>
            </a:extLst>
          </p:cNvPr>
          <p:cNvGrpSpPr/>
          <p:nvPr/>
        </p:nvGrpSpPr>
        <p:grpSpPr>
          <a:xfrm>
            <a:off x="385255" y="3652520"/>
            <a:ext cx="8640147" cy="1325564"/>
            <a:chOff x="707032" y="3752085"/>
            <a:chExt cx="8640147" cy="13255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22">
                  <a:extLst>
                    <a:ext uri="{FF2B5EF4-FFF2-40B4-BE49-F238E27FC236}">
                      <a16:creationId xmlns:a16="http://schemas.microsoft.com/office/drawing/2014/main" id="{DD606ADA-862C-42FF-B945-3C78B01DA488}"/>
                    </a:ext>
                  </a:extLst>
                </p:cNvPr>
                <p:cNvSpPr/>
                <p:nvPr/>
              </p:nvSpPr>
              <p:spPr>
                <a:xfrm>
                  <a:off x="2021840" y="3752085"/>
                  <a:ext cx="5100320" cy="132556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GB" sz="20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Algorithm for </a:t>
                  </a:r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𝒬</m:t>
                      </m:r>
                    </m:oMath>
                  </a14:m>
                  <a:endParaRPr lang="en-US" sz="2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7259282-7CC7-4187-B21D-0B4F67090C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840" y="3752085"/>
                  <a:ext cx="5100320" cy="1325564"/>
                </a:xfrm>
                <a:prstGeom prst="rect">
                  <a:avLst/>
                </a:prstGeom>
                <a:blipFill>
                  <a:blip r:embed="rId3"/>
                  <a:stretch>
                    <a:fillRect b="-7273"/>
                  </a:stretch>
                </a:blip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3">
                  <a:extLst>
                    <a:ext uri="{FF2B5EF4-FFF2-40B4-BE49-F238E27FC236}">
                      <a16:creationId xmlns:a16="http://schemas.microsoft.com/office/drawing/2014/main" id="{BB842DDD-2384-48A3-A5E7-43DB44BF592A}"/>
                    </a:ext>
                  </a:extLst>
                </p:cNvPr>
                <p:cNvSpPr/>
                <p:nvPr/>
              </p:nvSpPr>
              <p:spPr>
                <a:xfrm>
                  <a:off x="4496032" y="3942080"/>
                  <a:ext cx="2479040" cy="5588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dirty="0">
                      <a:solidFill>
                        <a:schemeClr val="tx1"/>
                      </a:solidFill>
                    </a:rPr>
                    <a:t>Algorithm for </a:t>
                  </a:r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C9539215-77CA-4B4B-8C96-777E1453AF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032" y="3942080"/>
                  <a:ext cx="2479040" cy="558800"/>
                </a:xfrm>
                <a:prstGeom prst="rect">
                  <a:avLst/>
                </a:prstGeom>
                <a:blipFill>
                  <a:blip r:embed="rId4"/>
                  <a:stretch>
                    <a:fillRect b="-4301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4">
                  <a:extLst>
                    <a:ext uri="{FF2B5EF4-FFF2-40B4-BE49-F238E27FC236}">
                      <a16:creationId xmlns:a16="http://schemas.microsoft.com/office/drawing/2014/main" id="{506DADE7-9FB4-476F-A6D0-08C8C0A2FAC9}"/>
                    </a:ext>
                  </a:extLst>
                </p:cNvPr>
                <p:cNvSpPr/>
                <p:nvPr/>
              </p:nvSpPr>
              <p:spPr>
                <a:xfrm>
                  <a:off x="2235200" y="3942080"/>
                  <a:ext cx="701040" cy="5588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D82B62B-DB9A-43DA-8C77-9F1B14D26A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200" y="3942080"/>
                  <a:ext cx="701040" cy="558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接箭头连接符 6">
              <a:extLst>
                <a:ext uri="{FF2B5EF4-FFF2-40B4-BE49-F238E27FC236}">
                  <a16:creationId xmlns:a16="http://schemas.microsoft.com/office/drawing/2014/main" id="{E5240D31-D351-4AD2-B6D8-E27BBF17E877}"/>
                </a:ext>
              </a:extLst>
            </p:cNvPr>
            <p:cNvCxnSpPr>
              <a:cxnSpLocks/>
              <a:stCxn id="66" idx="3"/>
              <a:endCxn id="65" idx="1"/>
            </p:cNvCxnSpPr>
            <p:nvPr/>
          </p:nvCxnSpPr>
          <p:spPr>
            <a:xfrm>
              <a:off x="2936240" y="4221480"/>
              <a:ext cx="15597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8">
                  <a:extLst>
                    <a:ext uri="{FF2B5EF4-FFF2-40B4-BE49-F238E27FC236}">
                      <a16:creationId xmlns:a16="http://schemas.microsoft.com/office/drawing/2014/main" id="{C1C0D614-7D4A-47AD-B76B-DAFA407F6520}"/>
                    </a:ext>
                  </a:extLst>
                </p:cNvPr>
                <p:cNvSpPr txBox="1"/>
                <p:nvPr/>
              </p:nvSpPr>
              <p:spPr>
                <a:xfrm>
                  <a:off x="3188780" y="3868736"/>
                  <a:ext cx="1054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C90B14E9-27C2-4356-A991-07D954424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780" y="3868736"/>
                  <a:ext cx="105471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780" t="-4000" r="-8092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9">
                  <a:extLst>
                    <a:ext uri="{FF2B5EF4-FFF2-40B4-BE49-F238E27FC236}">
                      <a16:creationId xmlns:a16="http://schemas.microsoft.com/office/drawing/2014/main" id="{2F0F1075-B947-48C6-893F-C3A5ECEF9A6C}"/>
                    </a:ext>
                  </a:extLst>
                </p:cNvPr>
                <p:cNvSpPr txBox="1"/>
                <p:nvPr/>
              </p:nvSpPr>
              <p:spPr>
                <a:xfrm>
                  <a:off x="3028949" y="4221480"/>
                  <a:ext cx="1374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</a:t>
                  </a:r>
                  <a:r>
                    <a:rPr lang="en-GB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input for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2539D0A-C37D-4E29-9A4F-16302C8F0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949" y="4221480"/>
                  <a:ext cx="137437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540" t="-10000" r="-309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接箭头连接符 10">
              <a:extLst>
                <a:ext uri="{FF2B5EF4-FFF2-40B4-BE49-F238E27FC236}">
                  <a16:creationId xmlns:a16="http://schemas.microsoft.com/office/drawing/2014/main" id="{095EAE92-A17E-43B8-A653-EE252538C99D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1483360" y="4221480"/>
              <a:ext cx="7518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13">
                  <a:extLst>
                    <a:ext uri="{FF2B5EF4-FFF2-40B4-BE49-F238E27FC236}">
                      <a16:creationId xmlns:a16="http://schemas.microsoft.com/office/drawing/2014/main" id="{EA2B20DD-465E-4CCC-A1D0-4A54FFB9D43D}"/>
                    </a:ext>
                  </a:extLst>
                </p:cNvPr>
                <p:cNvSpPr txBox="1"/>
                <p:nvPr/>
              </p:nvSpPr>
              <p:spPr>
                <a:xfrm>
                  <a:off x="707032" y="4061461"/>
                  <a:ext cx="1167819" cy="5847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  <a:p>
                  <a:pPr algn="ctr"/>
                  <a:r>
                    <a:rPr lang="en-GB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(input for </a:t>
                  </a:r>
                  <a14:m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𝒬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350DDEA-0F63-49A7-B85F-D300DD125A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032" y="4061461"/>
                  <a:ext cx="1167819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11979" r="-11979" b="-239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箭头连接符 16">
              <a:extLst>
                <a:ext uri="{FF2B5EF4-FFF2-40B4-BE49-F238E27FC236}">
                  <a16:creationId xmlns:a16="http://schemas.microsoft.com/office/drawing/2014/main" id="{7DE0082A-6792-4D3F-BAA2-61E55C779CBB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6975072" y="4221480"/>
              <a:ext cx="487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19">
                  <a:extLst>
                    <a:ext uri="{FF2B5EF4-FFF2-40B4-BE49-F238E27FC236}">
                      <a16:creationId xmlns:a16="http://schemas.microsoft.com/office/drawing/2014/main" id="{9C7C9BDD-9825-4C10-B833-A1B8EED74196}"/>
                    </a:ext>
                  </a:extLst>
                </p:cNvPr>
                <p:cNvSpPr/>
                <p:nvPr/>
              </p:nvSpPr>
              <p:spPr>
                <a:xfrm>
                  <a:off x="7462752" y="4022624"/>
                  <a:ext cx="18844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2000" dirty="0"/>
                    <a:t>answer for </a:t>
                  </a:r>
                  <a14:m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𝒬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F09F3547-CDFD-4D04-BE04-ED0E7A0008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2752" y="4022624"/>
                  <a:ext cx="1884427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3226" t="-9091" r="-323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865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5292161-3499-4A1C-86D2-E9E5D5A1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hardest among the hard ones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998700C-BD68-4595-AF86-57FA4007A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NP-Complete (</a:t>
                </a:r>
                <a:r>
                  <a:rPr lang="en-GB" sz="2400" b="1" dirty="0"/>
                  <a:t>NPC</a:t>
                </a:r>
                <a:r>
                  <a:rPr lang="en-GB" sz="2400" dirty="0"/>
                  <a:t>) problems are the </a:t>
                </a:r>
                <a:r>
                  <a:rPr lang="en-GB" sz="2400" dirty="0">
                    <a:solidFill>
                      <a:srgbClr val="C00000"/>
                    </a:solidFill>
                  </a:rPr>
                  <a:t>hardest</a:t>
                </a:r>
                <a:r>
                  <a:rPr lang="en-GB" sz="2400" dirty="0"/>
                  <a:t> ones in </a:t>
                </a:r>
                <a:r>
                  <a:rPr lang="en-GB" sz="2400" b="1" dirty="0"/>
                  <a:t>NP</a:t>
                </a:r>
                <a:r>
                  <a:rPr lang="en-GB" sz="24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GB" sz="2400" dirty="0"/>
                  <a:t>A decision problem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400" dirty="0"/>
                  <a:t> is </a:t>
                </a:r>
                <a:r>
                  <a:rPr lang="en-GB" sz="2400" b="1" dirty="0"/>
                  <a:t>NPC</a:t>
                </a:r>
                <a:r>
                  <a:rPr lang="en-GB" sz="2400" dirty="0"/>
                  <a:t> if:</a:t>
                </a:r>
              </a:p>
              <a:p>
                <a:pPr marL="457200" lvl="1"/>
                <a:r>
                  <a:rPr lang="en-GB" sz="2200" dirty="0">
                    <a:ea typeface="Cambria Math" panose="02040503050406030204" pitchFamily="18" charset="0"/>
                  </a:rPr>
                  <a:t>The problem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200" dirty="0"/>
                  <a:t> is in </a:t>
                </a:r>
                <a:r>
                  <a:rPr lang="en-US" sz="2200" b="1" dirty="0"/>
                  <a:t>NP</a:t>
                </a:r>
                <a:r>
                  <a:rPr lang="en-US" sz="2200" dirty="0"/>
                  <a:t>.</a:t>
                </a:r>
              </a:p>
              <a:p>
                <a:pPr marL="457200" lvl="1"/>
                <a:r>
                  <a:rPr lang="en-GB" sz="2200" dirty="0"/>
                  <a:t>If we have an algorithm for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200" dirty="0"/>
                  <a:t>, </a:t>
                </a:r>
                <a:br>
                  <a:rPr lang="en-US" sz="2200" dirty="0"/>
                </a:br>
                <a:r>
                  <a:rPr lang="en-US" sz="2200" dirty="0"/>
                  <a:t>then </a:t>
                </a:r>
                <a:r>
                  <a:rPr lang="en-US" sz="2200" dirty="0">
                    <a:solidFill>
                      <a:srgbClr val="C00000"/>
                    </a:solidFill>
                  </a:rPr>
                  <a:t>all</a:t>
                </a:r>
                <a:r>
                  <a:rPr lang="en-US" sz="2200" dirty="0"/>
                  <a:t> problems in </a:t>
                </a:r>
                <a:r>
                  <a:rPr lang="en-US" sz="2200" b="1" dirty="0"/>
                  <a:t>NP </a:t>
                </a:r>
                <a:r>
                  <a:rPr lang="en-US" sz="2200" dirty="0"/>
                  <a:t>can be </a:t>
                </a:r>
                <a:br>
                  <a:rPr lang="en-US" sz="2200" dirty="0"/>
                </a:br>
                <a:r>
                  <a:rPr lang="en-US" sz="2200" dirty="0"/>
                  <a:t>solved with </a:t>
                </a:r>
                <a:r>
                  <a:rPr lang="en-US" sz="2200" dirty="0">
                    <a:solidFill>
                      <a:srgbClr val="C00000"/>
                    </a:solidFill>
                  </a:rPr>
                  <a:t>limited extra work</a:t>
                </a:r>
                <a:r>
                  <a:rPr lang="en-US" sz="2200" dirty="0"/>
                  <a:t>.</a:t>
                </a:r>
              </a:p>
              <a:p>
                <a:pPr marL="457200" lvl="1"/>
                <a:r>
                  <a:rPr lang="en-GB" sz="2200" dirty="0"/>
                  <a:t>F</a:t>
                </a:r>
                <a:r>
                  <a:rPr lang="en-US" sz="2200" dirty="0"/>
                  <a:t>or every problem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200" dirty="0"/>
                  <a:t> in </a:t>
                </a:r>
                <a:r>
                  <a:rPr lang="en-US" sz="2200" b="1" dirty="0"/>
                  <a:t>NP</a:t>
                </a:r>
                <a:r>
                  <a:rPr lang="en-US" sz="2200" dirty="0"/>
                  <a:t>, </a:t>
                </a:r>
                <a:br>
                  <a:rPr lang="en-US" sz="2200" dirty="0"/>
                </a:br>
                <a:r>
                  <a:rPr lang="en-US" sz="2200" dirty="0"/>
                  <a:t>it is </a:t>
                </a:r>
                <a:r>
                  <a:rPr lang="en-US" sz="2200" dirty="0">
                    <a:solidFill>
                      <a:srgbClr val="C00000"/>
                    </a:solidFill>
                  </a:rPr>
                  <a:t>polynomially reducible</a:t>
                </a:r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998700C-BD68-4595-AF86-57FA4007A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24D9623-DA75-4621-8DC5-008766C67CA3}"/>
              </a:ext>
            </a:extLst>
          </p:cNvPr>
          <p:cNvGrpSpPr/>
          <p:nvPr/>
        </p:nvGrpSpPr>
        <p:grpSpPr>
          <a:xfrm>
            <a:off x="5373382" y="2982597"/>
            <a:ext cx="2532547" cy="2523934"/>
            <a:chOff x="4966982" y="3429000"/>
            <a:chExt cx="2532547" cy="252393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7581586-2673-4CC8-B512-FCC70F0FA353}"/>
                </a:ext>
              </a:extLst>
            </p:cNvPr>
            <p:cNvGrpSpPr/>
            <p:nvPr/>
          </p:nvGrpSpPr>
          <p:grpSpPr>
            <a:xfrm>
              <a:off x="4966982" y="3429000"/>
              <a:ext cx="1494777" cy="2523934"/>
              <a:chOff x="4652022" y="4154609"/>
              <a:chExt cx="1494777" cy="2523934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D17A49C-1243-4B89-BB42-14092B512EEF}"/>
                  </a:ext>
                </a:extLst>
              </p:cNvPr>
              <p:cNvSpPr/>
              <p:nvPr/>
            </p:nvSpPr>
            <p:spPr>
              <a:xfrm>
                <a:off x="4652022" y="4154609"/>
                <a:ext cx="1494777" cy="252393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NP</a:t>
                </a:r>
              </a:p>
              <a:p>
                <a:pPr algn="ctr"/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CCB15B0E-C94C-47DA-AA2F-4FBF6D31F156}"/>
                  </a:ext>
                </a:extLst>
              </p:cNvPr>
              <p:cNvSpPr/>
              <p:nvPr/>
            </p:nvSpPr>
            <p:spPr>
              <a:xfrm>
                <a:off x="4953615" y="5541959"/>
                <a:ext cx="891587" cy="113658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D3D92D2-2344-4DD1-93CD-6704DA0FADC3}"/>
                  </a:ext>
                </a:extLst>
              </p:cNvPr>
              <p:cNvSpPr/>
              <p:nvPr/>
            </p:nvSpPr>
            <p:spPr>
              <a:xfrm>
                <a:off x="4953615" y="4154609"/>
                <a:ext cx="891587" cy="75267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rgbClr val="C00000"/>
                    </a:solidFill>
                  </a:rPr>
                  <a:t>NPC</a:t>
                </a:r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71DAE8E-CF88-41FC-A5DB-2C1CB60DAB90}"/>
                </a:ext>
              </a:extLst>
            </p:cNvPr>
            <p:cNvGrpSpPr/>
            <p:nvPr/>
          </p:nvGrpSpPr>
          <p:grpSpPr>
            <a:xfrm>
              <a:off x="6822421" y="3429000"/>
              <a:ext cx="677108" cy="2523934"/>
              <a:chOff x="6507461" y="4154609"/>
              <a:chExt cx="677108" cy="2523934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99CA30FF-AB45-4149-AD67-A7F0EF10E86E}"/>
                  </a:ext>
                </a:extLst>
              </p:cNvPr>
              <p:cNvCxnSpPr/>
              <p:nvPr/>
            </p:nvCxnSpPr>
            <p:spPr>
              <a:xfrm flipV="1">
                <a:off x="6522720" y="4154609"/>
                <a:ext cx="0" cy="25239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BE739604-A2F6-49EE-834E-65D3C985150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170541" y="5070502"/>
                    <a:ext cx="1350947" cy="6771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000" dirty="0"/>
                      <a:t>Complexity</a:t>
                    </a:r>
                  </a:p>
                  <a:p>
                    <a:pPr algn="ctr"/>
                    <a:r>
                      <a:rPr lang="en-GB" dirty="0"/>
                      <a:t>(if </a:t>
                    </a:r>
                    <a14:m>
                      <m:oMath xmlns:m="http://schemas.openxmlformats.org/officeDocument/2006/math"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oMath>
                    </a14:m>
                    <a:r>
                      <a:rPr lang="en-GB" dirty="0"/>
                      <a:t>)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BE739604-A2F6-49EE-834E-65D3C98515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6170541" y="5070502"/>
                    <a:ext cx="1350947" cy="67710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05" t="-4525" r="-13514" b="-4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CC0570-CAA9-47C4-973E-6951DE7BF546}"/>
              </a:ext>
            </a:extLst>
          </p:cNvPr>
          <p:cNvGrpSpPr/>
          <p:nvPr/>
        </p:nvGrpSpPr>
        <p:grpSpPr>
          <a:xfrm>
            <a:off x="883920" y="3312160"/>
            <a:ext cx="3942080" cy="640080"/>
            <a:chOff x="883920" y="3312160"/>
            <a:chExt cx="3942080" cy="640080"/>
          </a:xfrm>
        </p:grpSpPr>
        <p:cxnSp>
          <p:nvCxnSpPr>
            <p:cNvPr id="14" name="直接连接符 2">
              <a:extLst>
                <a:ext uri="{FF2B5EF4-FFF2-40B4-BE49-F238E27FC236}">
                  <a16:creationId xmlns:a16="http://schemas.microsoft.com/office/drawing/2014/main" id="{AFFE518A-7482-475D-A460-EF7FC06D5C23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" y="3312160"/>
              <a:ext cx="394208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2">
              <a:extLst>
                <a:ext uri="{FF2B5EF4-FFF2-40B4-BE49-F238E27FC236}">
                  <a16:creationId xmlns:a16="http://schemas.microsoft.com/office/drawing/2014/main" id="{CC91D03C-E934-478E-A75E-4726DFAC3A9E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" y="3647440"/>
              <a:ext cx="394208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2">
              <a:extLst>
                <a:ext uri="{FF2B5EF4-FFF2-40B4-BE49-F238E27FC236}">
                  <a16:creationId xmlns:a16="http://schemas.microsoft.com/office/drawing/2014/main" id="{970BEB00-300F-48D3-A72F-51C3F6CF4F26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" y="3952240"/>
              <a:ext cx="394208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72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48ABB-0AE0-46EC-99D7-284C2F47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NPC</a:t>
            </a:r>
            <a:r>
              <a:rPr lang="en-GB" dirty="0"/>
              <a:t> and </a:t>
            </a:r>
            <a:r>
              <a:rPr lang="en-GB" b="1" dirty="0"/>
              <a:t>NP</a:t>
            </a:r>
            <a:r>
              <a:rPr lang="en-GB" dirty="0"/>
              <a:t>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4A4E5E-BF7D-4F8F-8F83-CCC6C6E7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400" dirty="0"/>
                  <a:t>A decision problem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400" dirty="0"/>
                  <a:t> is </a:t>
                </a:r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NP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-hard</a:t>
                </a:r>
                <a:r>
                  <a:rPr lang="en-GB" sz="2400" dirty="0"/>
                  <a:t> if:</a:t>
                </a:r>
              </a:p>
              <a:p>
                <a:pPr lvl="1"/>
                <a:r>
                  <a:rPr lang="en-GB" sz="2000" dirty="0"/>
                  <a:t>F</a:t>
                </a:r>
                <a:r>
                  <a:rPr lang="en-US" sz="2000" dirty="0"/>
                  <a:t>or every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/>
                  <a:t>NP</a:t>
                </a:r>
                <a:r>
                  <a:rPr lang="en-US" sz="2000" dirty="0"/>
                  <a:t>, it is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polynomially reducible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GB" sz="2400" b="1" dirty="0"/>
                  <a:t>N</a:t>
                </a:r>
                <a:r>
                  <a:rPr lang="en-US" sz="2400" b="1" dirty="0"/>
                  <a:t>P</a:t>
                </a:r>
                <a:r>
                  <a:rPr lang="en-US" sz="2400" dirty="0"/>
                  <a:t>-hard problems are the ones that are</a:t>
                </a:r>
                <a:br>
                  <a:rPr lang="en-US" sz="2400" dirty="0"/>
                </a:br>
                <a:r>
                  <a:rPr lang="en-US" sz="2400" dirty="0"/>
                  <a:t>“</a:t>
                </a: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at least as hard as the hardest problems in </a:t>
                </a: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NP</a:t>
                </a:r>
                <a:r>
                  <a:rPr lang="en-US" sz="2400" dirty="0"/>
                  <a:t>”.</a:t>
                </a:r>
              </a:p>
              <a:p>
                <a:r>
                  <a:rPr lang="en-GB" sz="2400" dirty="0"/>
                  <a:t>A decision problem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400" dirty="0"/>
                  <a:t> is </a:t>
                </a:r>
                <a:r>
                  <a:rPr lang="en-GB" sz="2400" b="1" dirty="0"/>
                  <a:t>NPC</a:t>
                </a:r>
                <a:r>
                  <a:rPr lang="en-GB" sz="2400" dirty="0"/>
                  <a:t> if it is both </a:t>
                </a:r>
                <a:r>
                  <a:rPr lang="en-GB" sz="2400" b="1" dirty="0"/>
                  <a:t>NP</a:t>
                </a:r>
                <a:r>
                  <a:rPr lang="en-GB" sz="2400" dirty="0"/>
                  <a:t> and </a:t>
                </a:r>
                <a:r>
                  <a:rPr lang="en-GB" sz="2400" b="1" dirty="0"/>
                  <a:t>NP</a:t>
                </a:r>
                <a:r>
                  <a:rPr lang="en-GB" sz="2400" dirty="0"/>
                  <a:t>-hard.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4A4E5E-BF7D-4F8F-8F83-CCC6C6E7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a/a0/P_np_np-complete_np-hard.svg/500px-P_np_np-complete_np-hard.svg.png">
            <a:extLst>
              <a:ext uri="{FF2B5EF4-FFF2-40B4-BE49-F238E27FC236}">
                <a16:creationId xmlns:a16="http://schemas.microsoft.com/office/drawing/2014/main" id="{B39C67D0-841E-410E-B9DE-3BB92E57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99" y="3789680"/>
            <a:ext cx="4318202" cy="270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A2F4EF-7704-45FD-9DC4-6149D2ABD8EA}"/>
              </a:ext>
            </a:extLst>
          </p:cNvPr>
          <p:cNvSpPr txBox="1"/>
          <p:nvPr/>
        </p:nvSpPr>
        <p:spPr>
          <a:xfrm>
            <a:off x="550642" y="2009604"/>
            <a:ext cx="804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How to prove a decision problem is NPC?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F35040-71E7-4FD1-AD0D-82B95EBCCE22}"/>
              </a:ext>
            </a:extLst>
          </p:cNvPr>
          <p:cNvSpPr txBox="1"/>
          <p:nvPr/>
        </p:nvSpPr>
        <p:spPr>
          <a:xfrm>
            <a:off x="2794781" y="3198167"/>
            <a:ext cx="355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Show the problem is in </a:t>
            </a:r>
            <a:r>
              <a:rPr lang="en-GB" sz="2400" b="1" dirty="0"/>
              <a:t>NP</a:t>
            </a:r>
            <a:r>
              <a:rPr lang="en-GB" sz="2400" dirty="0"/>
              <a:t>.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641698D-0100-4B69-8EA6-8CB728056892}"/>
                  </a:ext>
                </a:extLst>
              </p:cNvPr>
              <p:cNvSpPr txBox="1"/>
              <p:nvPr/>
            </p:nvSpPr>
            <p:spPr>
              <a:xfrm>
                <a:off x="604728" y="3748484"/>
                <a:ext cx="7934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Show </a:t>
                </a:r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every</a:t>
                </a:r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polynomially reducible to the problem. 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641698D-0100-4B69-8EA6-8CB72805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28" y="3748484"/>
                <a:ext cx="7934544" cy="461665"/>
              </a:xfrm>
              <a:prstGeom prst="rect">
                <a:avLst/>
              </a:prstGeom>
              <a:blipFill>
                <a:blip r:embed="rId2"/>
                <a:stretch>
                  <a:fillRect l="-1152" t="-10526" r="-23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57568CD-817C-4031-8FF0-1CCDBEBB1D7B}"/>
              </a:ext>
            </a:extLst>
          </p:cNvPr>
          <p:cNvSpPr txBox="1"/>
          <p:nvPr/>
        </p:nvSpPr>
        <p:spPr>
          <a:xfrm rot="1358706">
            <a:off x="7649620" y="2880683"/>
            <a:ext cx="914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FF0000"/>
                </a:solidFill>
                <a:latin typeface="Cooper Black" panose="0208090404030B020404" pitchFamily="18" charset="0"/>
              </a:rPr>
              <a:t>?!</a:t>
            </a:r>
            <a:endParaRPr lang="en-US" sz="7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71589-711D-44DA-8D8A-90F3A005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SAT</a:t>
            </a:r>
            <a:r>
              <a:rPr lang="en-GB" dirty="0"/>
              <a:t>: the First </a:t>
            </a:r>
            <a:r>
              <a:rPr lang="en-GB" b="1" dirty="0"/>
              <a:t>NPC</a:t>
            </a:r>
            <a:r>
              <a:rPr lang="en-GB" dirty="0"/>
              <a:t>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ECEF09-4C92-4976-9E11-7B0701F67F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GB" sz="2400" b="1" dirty="0"/>
                  <a:t>SAT:</a:t>
                </a:r>
                <a:r>
                  <a:rPr lang="en-GB" sz="2400" dirty="0"/>
                  <a:t> given a Boolean formula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400" dirty="0"/>
                  <a:t> in CNF, is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400" dirty="0"/>
                  <a:t> satisfiable? </a:t>
                </a:r>
              </a:p>
              <a:p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Example</a:t>
                </a:r>
                <a:r>
                  <a:rPr lang="en-GB" sz="2400" b="1" dirty="0"/>
                  <a:t>: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GB" sz="2400" dirty="0">
                    <a:solidFill>
                      <a:srgbClr val="C00000"/>
                    </a:solidFill>
                  </a:rPr>
                  <a:t>T</a:t>
                </a:r>
                <a:r>
                  <a:rPr lang="en-US" sz="2400" dirty="0">
                    <a:solidFill>
                      <a:srgbClr val="C00000"/>
                    </a:solidFill>
                  </a:rPr>
                  <a:t>he Cook-Levin Theorem: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SAT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is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NP</a:t>
                </a:r>
                <a:r>
                  <a:rPr lang="en-US" sz="2400" dirty="0">
                    <a:solidFill>
                      <a:srgbClr val="C00000"/>
                    </a:solidFill>
                  </a:rPr>
                  <a:t>-Complete.</a:t>
                </a:r>
              </a:p>
              <a:p>
                <a:pPr>
                  <a:spcBef>
                    <a:spcPts val="2400"/>
                  </a:spcBef>
                </a:pPr>
                <a:r>
                  <a:rPr lang="en-GB" sz="2000" dirty="0">
                    <a:solidFill>
                      <a:schemeClr val="bg1">
                        <a:lumMod val="50000"/>
                      </a:schemeClr>
                    </a:solidFill>
                  </a:rPr>
                  <a:t>[Western world] </a:t>
                </a:r>
                <a:r>
                  <a:rPr lang="en-GB" sz="2000" dirty="0"/>
                  <a:t>Stephen Cook, 1971.</a:t>
                </a:r>
              </a:p>
              <a:p>
                <a:r>
                  <a:rPr lang="en-GB" sz="2000" dirty="0">
                    <a:solidFill>
                      <a:schemeClr val="bg1">
                        <a:lumMod val="50000"/>
                      </a:schemeClr>
                    </a:solidFill>
                  </a:rPr>
                  <a:t>[USSR]</a:t>
                </a:r>
                <a:r>
                  <a:rPr lang="en-GB" sz="2000" dirty="0"/>
                  <a:t> Leonid Levin, 1973.</a:t>
                </a:r>
              </a:p>
              <a:p>
                <a:r>
                  <a:rPr lang="en-GB" sz="2000" dirty="0"/>
                  <a:t>Cook received Turing Award in 1982.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ECEF09-4C92-4976-9E11-7B0701F67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upload.wikimedia.org/wikipedia/commons/6/68/Prof.Cook.jpg">
            <a:extLst>
              <a:ext uri="{FF2B5EF4-FFF2-40B4-BE49-F238E27FC236}">
                <a16:creationId xmlns:a16="http://schemas.microsoft.com/office/drawing/2014/main" id="{5666D1AB-9208-4238-B6B5-9D7C2F109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20" y="3591560"/>
            <a:ext cx="2094230" cy="2532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870A0E6-75D3-457F-B777-F56BC61A12E3}"/>
              </a:ext>
            </a:extLst>
          </p:cNvPr>
          <p:cNvSpPr/>
          <p:nvPr/>
        </p:nvSpPr>
        <p:spPr>
          <a:xfrm>
            <a:off x="628650" y="5200297"/>
            <a:ext cx="54775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alligraphy" panose="03010101010101010101" pitchFamily="66" charset="0"/>
              </a:rPr>
              <a:t>“Dr. Cook has advanced our understanding of the complexity of computation in a significant and profound way.”</a:t>
            </a:r>
          </a:p>
        </p:txBody>
      </p:sp>
    </p:spTree>
    <p:extLst>
      <p:ext uri="{BB962C8B-B14F-4D97-AF65-F5344CB8AC3E}">
        <p14:creationId xmlns:p14="http://schemas.microsoft.com/office/powerpoint/2010/main" val="382604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10801</TotalTime>
  <Words>1419</Words>
  <Application>Microsoft Office PowerPoint</Application>
  <PresentationFormat>全屏显示(4:3)</PresentationFormat>
  <Paragraphs>172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Lucida Calligraphy</vt:lpstr>
      <vt:lpstr>Cambria Math</vt:lpstr>
      <vt:lpstr>Symbol</vt:lpstr>
      <vt:lpstr>Calibri Light</vt:lpstr>
      <vt:lpstr>Arial</vt:lpstr>
      <vt:lpstr>Cooper Black</vt:lpstr>
      <vt:lpstr>Calibri</vt:lpstr>
      <vt:lpstr>Office 主题​​</vt:lpstr>
      <vt:lpstr>NP Completeness</vt:lpstr>
      <vt:lpstr>Quick review of P and NP</vt:lpstr>
      <vt:lpstr>The hardest among the hard ones</vt:lpstr>
      <vt:lpstr>Reduction</vt:lpstr>
      <vt:lpstr>Polynomial Reduction</vt:lpstr>
      <vt:lpstr>The hardest among the hard ones</vt:lpstr>
      <vt:lpstr>NPC and NP-hard</vt:lpstr>
      <vt:lpstr>PowerPoint 演示文稿</vt:lpstr>
      <vt:lpstr>SAT: the First NPC Problem</vt:lpstr>
      <vt:lpstr>And it all starts here…</vt:lpstr>
      <vt:lpstr>PowerPoint 演示文稿</vt:lpstr>
      <vt:lpstr>3-SAT is NPC</vt:lpstr>
      <vt:lpstr>3-SAT is NP-hard</vt:lpstr>
      <vt:lpstr>Clique is NPC</vt:lpstr>
      <vt:lpstr>Clique is NP-hard</vt:lpstr>
      <vt:lpstr>PowerPoint 演示文稿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 Completeness</dc:title>
  <dc:creator>Chaodong</dc:creator>
  <cp:lastModifiedBy>Chaodong ZHENG</cp:lastModifiedBy>
  <cp:revision>149</cp:revision>
  <dcterms:created xsi:type="dcterms:W3CDTF">2018-11-22T16:47:50Z</dcterms:created>
  <dcterms:modified xsi:type="dcterms:W3CDTF">2024-12-19T02:08:51Z</dcterms:modified>
</cp:coreProperties>
</file>