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/>
    <p:restoredTop sz="94648"/>
  </p:normalViewPr>
  <p:slideViewPr>
    <p:cSldViewPr snapToGrid="0">
      <p:cViewPr varScale="1">
        <p:scale>
          <a:sx n="117" d="100"/>
          <a:sy n="117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FC265E-3C1F-A14D-B36F-176D4288ACAE}" type="doc">
      <dgm:prSet loTypeId="urn:microsoft.com/office/officeart/2005/8/layout/process1" loCatId="" qsTypeId="urn:microsoft.com/office/officeart/2005/8/quickstyle/simple1" qsCatId="simple" csTypeId="urn:microsoft.com/office/officeart/2005/8/colors/accent3_1" csCatId="accent3" phldr="1"/>
      <dgm:spPr/>
    </dgm:pt>
    <dgm:pt modelId="{5C7B609E-5473-E74E-BDBC-006AFD424F90}">
      <dgm:prSet phldrT="[Text]"/>
      <dgm:spPr/>
      <dgm:t>
        <a:bodyPr/>
        <a:lstStyle/>
        <a:p>
          <a:r>
            <a:rPr lang="en-US" dirty="0"/>
            <a:t>Linear regression </a:t>
          </a:r>
        </a:p>
      </dgm:t>
    </dgm:pt>
    <dgm:pt modelId="{8593EA27-FDF8-1449-B20B-461A008202D9}" type="parTrans" cxnId="{563F41AB-09E4-7046-9B35-F7FF1F814572}">
      <dgm:prSet/>
      <dgm:spPr/>
      <dgm:t>
        <a:bodyPr/>
        <a:lstStyle/>
        <a:p>
          <a:endParaRPr lang="en-US"/>
        </a:p>
      </dgm:t>
    </dgm:pt>
    <dgm:pt modelId="{0A4A6A24-5DEF-DE46-8700-A82D3E908DA2}" type="sibTrans" cxnId="{563F41AB-09E4-7046-9B35-F7FF1F814572}">
      <dgm:prSet/>
      <dgm:spPr/>
      <dgm:t>
        <a:bodyPr/>
        <a:lstStyle/>
        <a:p>
          <a:endParaRPr lang="en-US"/>
        </a:p>
      </dgm:t>
    </dgm:pt>
    <dgm:pt modelId="{8CC7BDAE-C2B4-9648-8A94-20849DD794C4}">
      <dgm:prSet phldrT="[Text]" custT="1"/>
      <dgm:spPr/>
      <dgm:t>
        <a:bodyPr/>
        <a:lstStyle/>
        <a:p>
          <a:r>
            <a:rPr lang="en-US" sz="1800" dirty="0"/>
            <a:t>Lasso</a:t>
          </a:r>
          <a:endParaRPr lang="en-US" sz="1400" dirty="0"/>
        </a:p>
      </dgm:t>
    </dgm:pt>
    <dgm:pt modelId="{6FFE0AF2-EB30-9C4D-AA84-ACBD8F49CC61}" type="parTrans" cxnId="{1B69703D-AD2F-F948-B8DD-AA9E6446E005}">
      <dgm:prSet/>
      <dgm:spPr/>
      <dgm:t>
        <a:bodyPr/>
        <a:lstStyle/>
        <a:p>
          <a:endParaRPr lang="en-US"/>
        </a:p>
      </dgm:t>
    </dgm:pt>
    <dgm:pt modelId="{2D2EE433-E05A-7649-9333-A20BB0520033}" type="sibTrans" cxnId="{1B69703D-AD2F-F948-B8DD-AA9E6446E005}">
      <dgm:prSet/>
      <dgm:spPr/>
      <dgm:t>
        <a:bodyPr/>
        <a:lstStyle/>
        <a:p>
          <a:endParaRPr lang="en-US"/>
        </a:p>
      </dgm:t>
    </dgm:pt>
    <dgm:pt modelId="{865D086C-5FCC-8043-A2B6-D96CC6CEE6CA}">
      <dgm:prSet phldrT="[Text]"/>
      <dgm:spPr/>
      <dgm:t>
        <a:bodyPr/>
        <a:lstStyle/>
        <a:p>
          <a:r>
            <a:rPr lang="en-US" dirty="0"/>
            <a:t>Regression tree</a:t>
          </a:r>
        </a:p>
      </dgm:t>
    </dgm:pt>
    <dgm:pt modelId="{0C20EDFE-A406-4541-9C78-974A26C657A5}" type="parTrans" cxnId="{A9372E16-3DA9-2548-B47A-15313FE6B9FC}">
      <dgm:prSet/>
      <dgm:spPr/>
      <dgm:t>
        <a:bodyPr/>
        <a:lstStyle/>
        <a:p>
          <a:endParaRPr lang="en-US"/>
        </a:p>
      </dgm:t>
    </dgm:pt>
    <dgm:pt modelId="{E39FC98F-275A-CA4D-9B8C-ED8727B88AB3}" type="sibTrans" cxnId="{A9372E16-3DA9-2548-B47A-15313FE6B9FC}">
      <dgm:prSet/>
      <dgm:spPr/>
      <dgm:t>
        <a:bodyPr/>
        <a:lstStyle/>
        <a:p>
          <a:endParaRPr lang="en-US"/>
        </a:p>
      </dgm:t>
    </dgm:pt>
    <dgm:pt modelId="{FFDC60A6-890E-5D45-82F6-0DBCDAB715D0}" type="pres">
      <dgm:prSet presAssocID="{06FC265E-3C1F-A14D-B36F-176D4288ACAE}" presName="Name0" presStyleCnt="0">
        <dgm:presLayoutVars>
          <dgm:dir/>
          <dgm:resizeHandles val="exact"/>
        </dgm:presLayoutVars>
      </dgm:prSet>
      <dgm:spPr/>
    </dgm:pt>
    <dgm:pt modelId="{38102914-1C94-AF4A-9AB5-BD37E128D8D0}" type="pres">
      <dgm:prSet presAssocID="{5C7B609E-5473-E74E-BDBC-006AFD424F90}" presName="node" presStyleLbl="node1" presStyleIdx="0" presStyleCnt="3">
        <dgm:presLayoutVars>
          <dgm:bulletEnabled val="1"/>
        </dgm:presLayoutVars>
      </dgm:prSet>
      <dgm:spPr/>
    </dgm:pt>
    <dgm:pt modelId="{65EA28A3-25C2-C446-9350-292C724462E1}" type="pres">
      <dgm:prSet presAssocID="{0A4A6A24-5DEF-DE46-8700-A82D3E908DA2}" presName="sibTrans" presStyleLbl="sibTrans2D1" presStyleIdx="0" presStyleCnt="2" custScaleX="118495" custScaleY="118423"/>
      <dgm:spPr/>
    </dgm:pt>
    <dgm:pt modelId="{515F951E-0C87-FC4C-B60D-E7E86E125243}" type="pres">
      <dgm:prSet presAssocID="{0A4A6A24-5DEF-DE46-8700-A82D3E908DA2}" presName="connectorText" presStyleLbl="sibTrans2D1" presStyleIdx="0" presStyleCnt="2"/>
      <dgm:spPr/>
    </dgm:pt>
    <dgm:pt modelId="{E2CFEDFB-EFD8-214F-A748-8CD2D30C129A}" type="pres">
      <dgm:prSet presAssocID="{8CC7BDAE-C2B4-9648-8A94-20849DD794C4}" presName="node" presStyleLbl="node1" presStyleIdx="1" presStyleCnt="3">
        <dgm:presLayoutVars>
          <dgm:bulletEnabled val="1"/>
        </dgm:presLayoutVars>
      </dgm:prSet>
      <dgm:spPr/>
    </dgm:pt>
    <dgm:pt modelId="{8ECC4C64-F266-F642-8B8C-853411732D01}" type="pres">
      <dgm:prSet presAssocID="{2D2EE433-E05A-7649-9333-A20BB0520033}" presName="sibTrans" presStyleLbl="sibTrans2D1" presStyleIdx="1" presStyleCnt="2" custScaleX="116757" custScaleY="118423"/>
      <dgm:spPr/>
    </dgm:pt>
    <dgm:pt modelId="{5EAB2333-8C01-F541-B29F-F4856B4B6CBE}" type="pres">
      <dgm:prSet presAssocID="{2D2EE433-E05A-7649-9333-A20BB0520033}" presName="connectorText" presStyleLbl="sibTrans2D1" presStyleIdx="1" presStyleCnt="2"/>
      <dgm:spPr/>
    </dgm:pt>
    <dgm:pt modelId="{14282672-0A93-E747-9D36-CB2745F86DB2}" type="pres">
      <dgm:prSet presAssocID="{865D086C-5FCC-8043-A2B6-D96CC6CEE6CA}" presName="node" presStyleLbl="node1" presStyleIdx="2" presStyleCnt="3">
        <dgm:presLayoutVars>
          <dgm:bulletEnabled val="1"/>
        </dgm:presLayoutVars>
      </dgm:prSet>
      <dgm:spPr/>
    </dgm:pt>
  </dgm:ptLst>
  <dgm:cxnLst>
    <dgm:cxn modelId="{F663D50E-4F22-6A4E-902A-6CA190B2FFFD}" type="presOf" srcId="{2D2EE433-E05A-7649-9333-A20BB0520033}" destId="{5EAB2333-8C01-F541-B29F-F4856B4B6CBE}" srcOrd="1" destOrd="0" presId="urn:microsoft.com/office/officeart/2005/8/layout/process1"/>
    <dgm:cxn modelId="{A9372E16-3DA9-2548-B47A-15313FE6B9FC}" srcId="{06FC265E-3C1F-A14D-B36F-176D4288ACAE}" destId="{865D086C-5FCC-8043-A2B6-D96CC6CEE6CA}" srcOrd="2" destOrd="0" parTransId="{0C20EDFE-A406-4541-9C78-974A26C657A5}" sibTransId="{E39FC98F-275A-CA4D-9B8C-ED8727B88AB3}"/>
    <dgm:cxn modelId="{F1130639-3D96-EF47-8EF8-8935F71C8126}" type="presOf" srcId="{865D086C-5FCC-8043-A2B6-D96CC6CEE6CA}" destId="{14282672-0A93-E747-9D36-CB2745F86DB2}" srcOrd="0" destOrd="0" presId="urn:microsoft.com/office/officeart/2005/8/layout/process1"/>
    <dgm:cxn modelId="{1B69703D-AD2F-F948-B8DD-AA9E6446E005}" srcId="{06FC265E-3C1F-A14D-B36F-176D4288ACAE}" destId="{8CC7BDAE-C2B4-9648-8A94-20849DD794C4}" srcOrd="1" destOrd="0" parTransId="{6FFE0AF2-EB30-9C4D-AA84-ACBD8F49CC61}" sibTransId="{2D2EE433-E05A-7649-9333-A20BB0520033}"/>
    <dgm:cxn modelId="{CDD9AB62-8297-DB41-913D-E2680AE4DB1E}" type="presOf" srcId="{8CC7BDAE-C2B4-9648-8A94-20849DD794C4}" destId="{E2CFEDFB-EFD8-214F-A748-8CD2D30C129A}" srcOrd="0" destOrd="0" presId="urn:microsoft.com/office/officeart/2005/8/layout/process1"/>
    <dgm:cxn modelId="{CB4D8B70-D711-9343-8F95-19A4B0E5834B}" type="presOf" srcId="{0A4A6A24-5DEF-DE46-8700-A82D3E908DA2}" destId="{515F951E-0C87-FC4C-B60D-E7E86E125243}" srcOrd="1" destOrd="0" presId="urn:microsoft.com/office/officeart/2005/8/layout/process1"/>
    <dgm:cxn modelId="{A550738F-ECFD-FF47-B162-BDA21ABBFF56}" type="presOf" srcId="{5C7B609E-5473-E74E-BDBC-006AFD424F90}" destId="{38102914-1C94-AF4A-9AB5-BD37E128D8D0}" srcOrd="0" destOrd="0" presId="urn:microsoft.com/office/officeart/2005/8/layout/process1"/>
    <dgm:cxn modelId="{563F41AB-09E4-7046-9B35-F7FF1F814572}" srcId="{06FC265E-3C1F-A14D-B36F-176D4288ACAE}" destId="{5C7B609E-5473-E74E-BDBC-006AFD424F90}" srcOrd="0" destOrd="0" parTransId="{8593EA27-FDF8-1449-B20B-461A008202D9}" sibTransId="{0A4A6A24-5DEF-DE46-8700-A82D3E908DA2}"/>
    <dgm:cxn modelId="{965A43B5-09C3-0047-B66C-CC0175EB9E4B}" type="presOf" srcId="{0A4A6A24-5DEF-DE46-8700-A82D3E908DA2}" destId="{65EA28A3-25C2-C446-9350-292C724462E1}" srcOrd="0" destOrd="0" presId="urn:microsoft.com/office/officeart/2005/8/layout/process1"/>
    <dgm:cxn modelId="{0A07AFC2-AFDD-D547-8011-3B231CDCCD3C}" type="presOf" srcId="{06FC265E-3C1F-A14D-B36F-176D4288ACAE}" destId="{FFDC60A6-890E-5D45-82F6-0DBCDAB715D0}" srcOrd="0" destOrd="0" presId="urn:microsoft.com/office/officeart/2005/8/layout/process1"/>
    <dgm:cxn modelId="{4833FAC7-F787-7E48-8E01-AFF2DB614599}" type="presOf" srcId="{2D2EE433-E05A-7649-9333-A20BB0520033}" destId="{8ECC4C64-F266-F642-8B8C-853411732D01}" srcOrd="0" destOrd="0" presId="urn:microsoft.com/office/officeart/2005/8/layout/process1"/>
    <dgm:cxn modelId="{EFF98598-F6AA-C149-9DDA-25DBD8D936DB}" type="presParOf" srcId="{FFDC60A6-890E-5D45-82F6-0DBCDAB715D0}" destId="{38102914-1C94-AF4A-9AB5-BD37E128D8D0}" srcOrd="0" destOrd="0" presId="urn:microsoft.com/office/officeart/2005/8/layout/process1"/>
    <dgm:cxn modelId="{6A63A870-FC94-1F43-B23D-6BD2BA199705}" type="presParOf" srcId="{FFDC60A6-890E-5D45-82F6-0DBCDAB715D0}" destId="{65EA28A3-25C2-C446-9350-292C724462E1}" srcOrd="1" destOrd="0" presId="urn:microsoft.com/office/officeart/2005/8/layout/process1"/>
    <dgm:cxn modelId="{721E4FA3-90DE-2A41-9F94-F6F0AFF7A221}" type="presParOf" srcId="{65EA28A3-25C2-C446-9350-292C724462E1}" destId="{515F951E-0C87-FC4C-B60D-E7E86E125243}" srcOrd="0" destOrd="0" presId="urn:microsoft.com/office/officeart/2005/8/layout/process1"/>
    <dgm:cxn modelId="{CFBCA88A-9A75-3F47-AA9A-260D4FC91669}" type="presParOf" srcId="{FFDC60A6-890E-5D45-82F6-0DBCDAB715D0}" destId="{E2CFEDFB-EFD8-214F-A748-8CD2D30C129A}" srcOrd="2" destOrd="0" presId="urn:microsoft.com/office/officeart/2005/8/layout/process1"/>
    <dgm:cxn modelId="{BFF09B88-68EB-7343-A115-FA9ECD25714D}" type="presParOf" srcId="{FFDC60A6-890E-5D45-82F6-0DBCDAB715D0}" destId="{8ECC4C64-F266-F642-8B8C-853411732D01}" srcOrd="3" destOrd="0" presId="urn:microsoft.com/office/officeart/2005/8/layout/process1"/>
    <dgm:cxn modelId="{23CEE2C4-0A66-CF48-82B6-1C37E0046E5F}" type="presParOf" srcId="{8ECC4C64-F266-F642-8B8C-853411732D01}" destId="{5EAB2333-8C01-F541-B29F-F4856B4B6CBE}" srcOrd="0" destOrd="0" presId="urn:microsoft.com/office/officeart/2005/8/layout/process1"/>
    <dgm:cxn modelId="{F1586CC5-8FB1-0243-8EF8-3D7C4601EEA1}" type="presParOf" srcId="{FFDC60A6-890E-5D45-82F6-0DBCDAB715D0}" destId="{14282672-0A93-E747-9D36-CB2745F86DB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FC265E-3C1F-A14D-B36F-176D4288ACAE}" type="doc">
      <dgm:prSet loTypeId="urn:microsoft.com/office/officeart/2005/8/layout/process1" loCatId="" qsTypeId="urn:microsoft.com/office/officeart/2005/8/quickstyle/simple1" qsCatId="simple" csTypeId="urn:microsoft.com/office/officeart/2005/8/colors/accent3_1" csCatId="accent3" phldr="1"/>
      <dgm:spPr/>
    </dgm:pt>
    <dgm:pt modelId="{5C7B609E-5473-E74E-BDBC-006AFD424F90}">
      <dgm:prSet phldrT="[Text]" custT="1"/>
      <dgm:spPr>
        <a:ln w="34925">
          <a:solidFill>
            <a:schemeClr val="accent6"/>
          </a:solidFill>
        </a:ln>
      </dgm:spPr>
      <dgm:t>
        <a:bodyPr/>
        <a:lstStyle/>
        <a:p>
          <a:r>
            <a:rPr lang="en-US" sz="1600" dirty="0" err="1"/>
            <a:t>Xgboost</a:t>
          </a:r>
          <a:r>
            <a:rPr lang="zh-CN" altLang="en-US" sz="2500" dirty="0"/>
            <a:t> </a:t>
          </a:r>
          <a:endParaRPr lang="en-US" sz="2500" dirty="0"/>
        </a:p>
      </dgm:t>
    </dgm:pt>
    <dgm:pt modelId="{8593EA27-FDF8-1449-B20B-461A008202D9}" type="parTrans" cxnId="{563F41AB-09E4-7046-9B35-F7FF1F814572}">
      <dgm:prSet/>
      <dgm:spPr/>
      <dgm:t>
        <a:bodyPr/>
        <a:lstStyle/>
        <a:p>
          <a:endParaRPr lang="en-US"/>
        </a:p>
      </dgm:t>
    </dgm:pt>
    <dgm:pt modelId="{0A4A6A24-5DEF-DE46-8700-A82D3E908DA2}" type="sibTrans" cxnId="{563F41AB-09E4-7046-9B35-F7FF1F814572}">
      <dgm:prSet/>
      <dgm:spPr/>
      <dgm:t>
        <a:bodyPr/>
        <a:lstStyle/>
        <a:p>
          <a:endParaRPr lang="en-US"/>
        </a:p>
      </dgm:t>
    </dgm:pt>
    <dgm:pt modelId="{8CC7BDAE-C2B4-9648-8A94-20849DD794C4}">
      <dgm:prSet phldrT="[Text]" custT="1"/>
      <dgm:spPr/>
      <dgm:t>
        <a:bodyPr/>
        <a:lstStyle/>
        <a:p>
          <a:r>
            <a:rPr lang="en-US" sz="1600" dirty="0"/>
            <a:t>Random forest with ranger </a:t>
          </a:r>
        </a:p>
      </dgm:t>
    </dgm:pt>
    <dgm:pt modelId="{6FFE0AF2-EB30-9C4D-AA84-ACBD8F49CC61}" type="parTrans" cxnId="{1B69703D-AD2F-F948-B8DD-AA9E6446E005}">
      <dgm:prSet/>
      <dgm:spPr/>
      <dgm:t>
        <a:bodyPr/>
        <a:lstStyle/>
        <a:p>
          <a:endParaRPr lang="en-US"/>
        </a:p>
      </dgm:t>
    </dgm:pt>
    <dgm:pt modelId="{2D2EE433-E05A-7649-9333-A20BB0520033}" type="sibTrans" cxnId="{1B69703D-AD2F-F948-B8DD-AA9E6446E005}">
      <dgm:prSet/>
      <dgm:spPr/>
      <dgm:t>
        <a:bodyPr/>
        <a:lstStyle/>
        <a:p>
          <a:endParaRPr lang="en-US" dirty="0"/>
        </a:p>
      </dgm:t>
    </dgm:pt>
    <dgm:pt modelId="{865D086C-5FCC-8043-A2B6-D96CC6CEE6CA}">
      <dgm:prSet phldrT="[Text]" custT="1"/>
      <dgm:spPr/>
      <dgm:t>
        <a:bodyPr/>
        <a:lstStyle/>
        <a:p>
          <a:r>
            <a:rPr lang="en-US" sz="1600" dirty="0"/>
            <a:t>SVM</a:t>
          </a:r>
        </a:p>
      </dgm:t>
    </dgm:pt>
    <dgm:pt modelId="{0C20EDFE-A406-4541-9C78-974A26C657A5}" type="parTrans" cxnId="{A9372E16-3DA9-2548-B47A-15313FE6B9FC}">
      <dgm:prSet/>
      <dgm:spPr/>
      <dgm:t>
        <a:bodyPr/>
        <a:lstStyle/>
        <a:p>
          <a:endParaRPr lang="en-US"/>
        </a:p>
      </dgm:t>
    </dgm:pt>
    <dgm:pt modelId="{E39FC98F-275A-CA4D-9B8C-ED8727B88AB3}" type="sibTrans" cxnId="{A9372E16-3DA9-2548-B47A-15313FE6B9FC}">
      <dgm:prSet/>
      <dgm:spPr/>
      <dgm:t>
        <a:bodyPr/>
        <a:lstStyle/>
        <a:p>
          <a:endParaRPr lang="en-US"/>
        </a:p>
      </dgm:t>
    </dgm:pt>
    <dgm:pt modelId="{FFDC60A6-890E-5D45-82F6-0DBCDAB715D0}" type="pres">
      <dgm:prSet presAssocID="{06FC265E-3C1F-A14D-B36F-176D4288ACAE}" presName="Name0" presStyleCnt="0">
        <dgm:presLayoutVars>
          <dgm:dir/>
          <dgm:resizeHandles val="exact"/>
        </dgm:presLayoutVars>
      </dgm:prSet>
      <dgm:spPr/>
    </dgm:pt>
    <dgm:pt modelId="{38102914-1C94-AF4A-9AB5-BD37E128D8D0}" type="pres">
      <dgm:prSet presAssocID="{5C7B609E-5473-E74E-BDBC-006AFD424F90}" presName="node" presStyleLbl="node1" presStyleIdx="0" presStyleCnt="3">
        <dgm:presLayoutVars>
          <dgm:bulletEnabled val="1"/>
        </dgm:presLayoutVars>
      </dgm:prSet>
      <dgm:spPr/>
    </dgm:pt>
    <dgm:pt modelId="{65EA28A3-25C2-C446-9350-292C724462E1}" type="pres">
      <dgm:prSet presAssocID="{0A4A6A24-5DEF-DE46-8700-A82D3E908DA2}" presName="sibTrans" presStyleLbl="sibTrans2D1" presStyleIdx="0" presStyleCnt="2" custAng="10800000" custScaleX="117801" custScaleY="118383" custLinFactNeighborX="-11788"/>
      <dgm:spPr/>
    </dgm:pt>
    <dgm:pt modelId="{515F951E-0C87-FC4C-B60D-E7E86E125243}" type="pres">
      <dgm:prSet presAssocID="{0A4A6A24-5DEF-DE46-8700-A82D3E908DA2}" presName="connectorText" presStyleLbl="sibTrans2D1" presStyleIdx="0" presStyleCnt="2"/>
      <dgm:spPr/>
    </dgm:pt>
    <dgm:pt modelId="{E2CFEDFB-EFD8-214F-A748-8CD2D30C129A}" type="pres">
      <dgm:prSet presAssocID="{8CC7BDAE-C2B4-9648-8A94-20849DD794C4}" presName="node" presStyleLbl="node1" presStyleIdx="1" presStyleCnt="3">
        <dgm:presLayoutVars>
          <dgm:bulletEnabled val="1"/>
        </dgm:presLayoutVars>
      </dgm:prSet>
      <dgm:spPr/>
    </dgm:pt>
    <dgm:pt modelId="{8ECC4C64-F266-F642-8B8C-853411732D01}" type="pres">
      <dgm:prSet presAssocID="{2D2EE433-E05A-7649-9333-A20BB0520033}" presName="sibTrans" presStyleLbl="sibTrans2D1" presStyleIdx="1" presStyleCnt="2" custAng="10800000" custScaleX="118248" custScaleY="118383"/>
      <dgm:spPr/>
    </dgm:pt>
    <dgm:pt modelId="{5EAB2333-8C01-F541-B29F-F4856B4B6CBE}" type="pres">
      <dgm:prSet presAssocID="{2D2EE433-E05A-7649-9333-A20BB0520033}" presName="connectorText" presStyleLbl="sibTrans2D1" presStyleIdx="1" presStyleCnt="2"/>
      <dgm:spPr/>
    </dgm:pt>
    <dgm:pt modelId="{14282672-0A93-E747-9D36-CB2745F86DB2}" type="pres">
      <dgm:prSet presAssocID="{865D086C-5FCC-8043-A2B6-D96CC6CEE6CA}" presName="node" presStyleLbl="node1" presStyleIdx="2" presStyleCnt="3">
        <dgm:presLayoutVars>
          <dgm:bulletEnabled val="1"/>
        </dgm:presLayoutVars>
      </dgm:prSet>
      <dgm:spPr/>
    </dgm:pt>
  </dgm:ptLst>
  <dgm:cxnLst>
    <dgm:cxn modelId="{F663D50E-4F22-6A4E-902A-6CA190B2FFFD}" type="presOf" srcId="{2D2EE433-E05A-7649-9333-A20BB0520033}" destId="{5EAB2333-8C01-F541-B29F-F4856B4B6CBE}" srcOrd="1" destOrd="0" presId="urn:microsoft.com/office/officeart/2005/8/layout/process1"/>
    <dgm:cxn modelId="{A9372E16-3DA9-2548-B47A-15313FE6B9FC}" srcId="{06FC265E-3C1F-A14D-B36F-176D4288ACAE}" destId="{865D086C-5FCC-8043-A2B6-D96CC6CEE6CA}" srcOrd="2" destOrd="0" parTransId="{0C20EDFE-A406-4541-9C78-974A26C657A5}" sibTransId="{E39FC98F-275A-CA4D-9B8C-ED8727B88AB3}"/>
    <dgm:cxn modelId="{F1130639-3D96-EF47-8EF8-8935F71C8126}" type="presOf" srcId="{865D086C-5FCC-8043-A2B6-D96CC6CEE6CA}" destId="{14282672-0A93-E747-9D36-CB2745F86DB2}" srcOrd="0" destOrd="0" presId="urn:microsoft.com/office/officeart/2005/8/layout/process1"/>
    <dgm:cxn modelId="{1B69703D-AD2F-F948-B8DD-AA9E6446E005}" srcId="{06FC265E-3C1F-A14D-B36F-176D4288ACAE}" destId="{8CC7BDAE-C2B4-9648-8A94-20849DD794C4}" srcOrd="1" destOrd="0" parTransId="{6FFE0AF2-EB30-9C4D-AA84-ACBD8F49CC61}" sibTransId="{2D2EE433-E05A-7649-9333-A20BB0520033}"/>
    <dgm:cxn modelId="{CDD9AB62-8297-DB41-913D-E2680AE4DB1E}" type="presOf" srcId="{8CC7BDAE-C2B4-9648-8A94-20849DD794C4}" destId="{E2CFEDFB-EFD8-214F-A748-8CD2D30C129A}" srcOrd="0" destOrd="0" presId="urn:microsoft.com/office/officeart/2005/8/layout/process1"/>
    <dgm:cxn modelId="{CB4D8B70-D711-9343-8F95-19A4B0E5834B}" type="presOf" srcId="{0A4A6A24-5DEF-DE46-8700-A82D3E908DA2}" destId="{515F951E-0C87-FC4C-B60D-E7E86E125243}" srcOrd="1" destOrd="0" presId="urn:microsoft.com/office/officeart/2005/8/layout/process1"/>
    <dgm:cxn modelId="{A550738F-ECFD-FF47-B162-BDA21ABBFF56}" type="presOf" srcId="{5C7B609E-5473-E74E-BDBC-006AFD424F90}" destId="{38102914-1C94-AF4A-9AB5-BD37E128D8D0}" srcOrd="0" destOrd="0" presId="urn:microsoft.com/office/officeart/2005/8/layout/process1"/>
    <dgm:cxn modelId="{563F41AB-09E4-7046-9B35-F7FF1F814572}" srcId="{06FC265E-3C1F-A14D-B36F-176D4288ACAE}" destId="{5C7B609E-5473-E74E-BDBC-006AFD424F90}" srcOrd="0" destOrd="0" parTransId="{8593EA27-FDF8-1449-B20B-461A008202D9}" sibTransId="{0A4A6A24-5DEF-DE46-8700-A82D3E908DA2}"/>
    <dgm:cxn modelId="{965A43B5-09C3-0047-B66C-CC0175EB9E4B}" type="presOf" srcId="{0A4A6A24-5DEF-DE46-8700-A82D3E908DA2}" destId="{65EA28A3-25C2-C446-9350-292C724462E1}" srcOrd="0" destOrd="0" presId="urn:microsoft.com/office/officeart/2005/8/layout/process1"/>
    <dgm:cxn modelId="{0A07AFC2-AFDD-D547-8011-3B231CDCCD3C}" type="presOf" srcId="{06FC265E-3C1F-A14D-B36F-176D4288ACAE}" destId="{FFDC60A6-890E-5D45-82F6-0DBCDAB715D0}" srcOrd="0" destOrd="0" presId="urn:microsoft.com/office/officeart/2005/8/layout/process1"/>
    <dgm:cxn modelId="{4833FAC7-F787-7E48-8E01-AFF2DB614599}" type="presOf" srcId="{2D2EE433-E05A-7649-9333-A20BB0520033}" destId="{8ECC4C64-F266-F642-8B8C-853411732D01}" srcOrd="0" destOrd="0" presId="urn:microsoft.com/office/officeart/2005/8/layout/process1"/>
    <dgm:cxn modelId="{EFF98598-F6AA-C149-9DDA-25DBD8D936DB}" type="presParOf" srcId="{FFDC60A6-890E-5D45-82F6-0DBCDAB715D0}" destId="{38102914-1C94-AF4A-9AB5-BD37E128D8D0}" srcOrd="0" destOrd="0" presId="urn:microsoft.com/office/officeart/2005/8/layout/process1"/>
    <dgm:cxn modelId="{6A63A870-FC94-1F43-B23D-6BD2BA199705}" type="presParOf" srcId="{FFDC60A6-890E-5D45-82F6-0DBCDAB715D0}" destId="{65EA28A3-25C2-C446-9350-292C724462E1}" srcOrd="1" destOrd="0" presId="urn:microsoft.com/office/officeart/2005/8/layout/process1"/>
    <dgm:cxn modelId="{721E4FA3-90DE-2A41-9F94-F6F0AFF7A221}" type="presParOf" srcId="{65EA28A3-25C2-C446-9350-292C724462E1}" destId="{515F951E-0C87-FC4C-B60D-E7E86E125243}" srcOrd="0" destOrd="0" presId="urn:microsoft.com/office/officeart/2005/8/layout/process1"/>
    <dgm:cxn modelId="{CFBCA88A-9A75-3F47-AA9A-260D4FC91669}" type="presParOf" srcId="{FFDC60A6-890E-5D45-82F6-0DBCDAB715D0}" destId="{E2CFEDFB-EFD8-214F-A748-8CD2D30C129A}" srcOrd="2" destOrd="0" presId="urn:microsoft.com/office/officeart/2005/8/layout/process1"/>
    <dgm:cxn modelId="{BFF09B88-68EB-7343-A115-FA9ECD25714D}" type="presParOf" srcId="{FFDC60A6-890E-5D45-82F6-0DBCDAB715D0}" destId="{8ECC4C64-F266-F642-8B8C-853411732D01}" srcOrd="3" destOrd="0" presId="urn:microsoft.com/office/officeart/2005/8/layout/process1"/>
    <dgm:cxn modelId="{23CEE2C4-0A66-CF48-82B6-1C37E0046E5F}" type="presParOf" srcId="{8ECC4C64-F266-F642-8B8C-853411732D01}" destId="{5EAB2333-8C01-F541-B29F-F4856B4B6CBE}" srcOrd="0" destOrd="0" presId="urn:microsoft.com/office/officeart/2005/8/layout/process1"/>
    <dgm:cxn modelId="{F1586CC5-8FB1-0243-8EF8-3D7C4601EEA1}" type="presParOf" srcId="{FFDC60A6-890E-5D45-82F6-0DBCDAB715D0}" destId="{14282672-0A93-E747-9D36-CB2745F86DB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2914-1C94-AF4A-9AB5-BD37E128D8D0}">
      <dsp:nvSpPr>
        <dsp:cNvPr id="0" name=""/>
        <dsp:cNvSpPr/>
      </dsp:nvSpPr>
      <dsp:spPr>
        <a:xfrm>
          <a:off x="4808" y="0"/>
          <a:ext cx="1437275" cy="5947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Linear regression </a:t>
          </a:r>
        </a:p>
      </dsp:txBody>
      <dsp:txXfrm>
        <a:off x="22228" y="17420"/>
        <a:ext cx="1402435" cy="559919"/>
      </dsp:txXfrm>
    </dsp:sp>
    <dsp:sp modelId="{65EA28A3-25C2-C446-9350-292C724462E1}">
      <dsp:nvSpPr>
        <dsp:cNvPr id="0" name=""/>
        <dsp:cNvSpPr/>
      </dsp:nvSpPr>
      <dsp:spPr>
        <a:xfrm>
          <a:off x="1557634" y="86323"/>
          <a:ext cx="361057" cy="422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557634" y="170745"/>
        <a:ext cx="252740" cy="253268"/>
      </dsp:txXfrm>
    </dsp:sp>
    <dsp:sp modelId="{E2CFEDFB-EFD8-214F-A748-8CD2D30C129A}">
      <dsp:nvSpPr>
        <dsp:cNvPr id="0" name=""/>
        <dsp:cNvSpPr/>
      </dsp:nvSpPr>
      <dsp:spPr>
        <a:xfrm>
          <a:off x="2016994" y="0"/>
          <a:ext cx="1437275" cy="5947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Lasso</a:t>
          </a:r>
          <a:endParaRPr lang="en-US" sz="1400" kern="1200" dirty="0"/>
        </a:p>
      </dsp:txBody>
      <dsp:txXfrm>
        <a:off x="2034414" y="17420"/>
        <a:ext cx="1402435" cy="559919"/>
      </dsp:txXfrm>
    </dsp:sp>
    <dsp:sp modelId="{8ECC4C64-F266-F642-8B8C-853411732D01}">
      <dsp:nvSpPr>
        <dsp:cNvPr id="0" name=""/>
        <dsp:cNvSpPr/>
      </dsp:nvSpPr>
      <dsp:spPr>
        <a:xfrm>
          <a:off x="3572467" y="86323"/>
          <a:ext cx="355761" cy="422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572467" y="170745"/>
        <a:ext cx="249033" cy="253268"/>
      </dsp:txXfrm>
    </dsp:sp>
    <dsp:sp modelId="{14282672-0A93-E747-9D36-CB2745F86DB2}">
      <dsp:nvSpPr>
        <dsp:cNvPr id="0" name=""/>
        <dsp:cNvSpPr/>
      </dsp:nvSpPr>
      <dsp:spPr>
        <a:xfrm>
          <a:off x="4029179" y="0"/>
          <a:ext cx="1437275" cy="5947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Regression tree</a:t>
          </a:r>
        </a:p>
      </dsp:txBody>
      <dsp:txXfrm>
        <a:off x="4046599" y="17420"/>
        <a:ext cx="1402435" cy="559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2914-1C94-AF4A-9AB5-BD37E128D8D0}">
      <dsp:nvSpPr>
        <dsp:cNvPr id="0" name=""/>
        <dsp:cNvSpPr/>
      </dsp:nvSpPr>
      <dsp:spPr>
        <a:xfrm>
          <a:off x="7514" y="0"/>
          <a:ext cx="1443284" cy="5760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Xgboost</a:t>
          </a:r>
          <a:r>
            <a:rPr lang="zh-CN" altLang="en-US" sz="2500" kern="1200" dirty="0"/>
            <a:t> </a:t>
          </a:r>
          <a:endParaRPr lang="en-US" sz="2500" kern="1200" dirty="0"/>
        </a:p>
      </dsp:txBody>
      <dsp:txXfrm>
        <a:off x="24386" y="16872"/>
        <a:ext cx="1409540" cy="542313"/>
      </dsp:txXfrm>
    </dsp:sp>
    <dsp:sp modelId="{65EA28A3-25C2-C446-9350-292C724462E1}">
      <dsp:nvSpPr>
        <dsp:cNvPr id="0" name=""/>
        <dsp:cNvSpPr/>
      </dsp:nvSpPr>
      <dsp:spPr>
        <a:xfrm rot="10800000">
          <a:off x="1531825" y="76161"/>
          <a:ext cx="360443" cy="423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639958" y="160908"/>
        <a:ext cx="252310" cy="254239"/>
      </dsp:txXfrm>
    </dsp:sp>
    <dsp:sp modelId="{E2CFEDFB-EFD8-214F-A748-8CD2D30C129A}">
      <dsp:nvSpPr>
        <dsp:cNvPr id="0" name=""/>
        <dsp:cNvSpPr/>
      </dsp:nvSpPr>
      <dsp:spPr>
        <a:xfrm>
          <a:off x="2028113" y="0"/>
          <a:ext cx="1443284" cy="5760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with ranger </a:t>
          </a:r>
        </a:p>
      </dsp:txBody>
      <dsp:txXfrm>
        <a:off x="2044985" y="16872"/>
        <a:ext cx="1409540" cy="542313"/>
      </dsp:txXfrm>
    </dsp:sp>
    <dsp:sp modelId="{8ECC4C64-F266-F642-8B8C-853411732D01}">
      <dsp:nvSpPr>
        <dsp:cNvPr id="0" name=""/>
        <dsp:cNvSpPr/>
      </dsp:nvSpPr>
      <dsp:spPr>
        <a:xfrm rot="10800000">
          <a:off x="3587809" y="76161"/>
          <a:ext cx="361810" cy="423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96352" y="160908"/>
        <a:ext cx="253267" cy="254239"/>
      </dsp:txXfrm>
    </dsp:sp>
    <dsp:sp modelId="{14282672-0A93-E747-9D36-CB2745F86DB2}">
      <dsp:nvSpPr>
        <dsp:cNvPr id="0" name=""/>
        <dsp:cNvSpPr/>
      </dsp:nvSpPr>
      <dsp:spPr>
        <a:xfrm>
          <a:off x="4048711" y="0"/>
          <a:ext cx="1443284" cy="5760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SVM</a:t>
          </a:r>
        </a:p>
      </dsp:txBody>
      <dsp:txXfrm>
        <a:off x="4065583" y="16872"/>
        <a:ext cx="1409540" cy="542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231E4-BD3A-0B42-8F73-7752604DF7F6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6D26-6819-F849-B793-90E04FA5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16D26-6819-F849-B793-90E04FA567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4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81C2-AA14-57A9-1522-B36A697BD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6B4E5-A625-8501-E30E-FABC2271F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89B8-00AF-D2EF-364D-B5BD8BF6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7A-0294-694C-8C76-737BFB1A20F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EAF20-0DDB-3889-5CFA-1A35ACB2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47471-EC8A-BCC7-7F46-7E83B7B3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6F6B-BEAE-F742-AE14-CD798045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2EE7-BA9F-CA67-F7ED-10D70E52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04B5A-0972-6CE2-7852-719F71C22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65C8C-802B-F4A9-E05B-45CBDED6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7A-0294-694C-8C76-737BFB1A20F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E148-880F-7EA4-0239-EB0BF2E6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A21EB-2B56-1674-0669-585BC261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6F6B-BEAE-F742-AE14-CD798045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8A29B-5AB6-3AE1-96A3-E07DAB967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89446-0C63-4E23-1164-73B32F935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CEA9-13D3-083A-3614-8D97F419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7A-0294-694C-8C76-737BFB1A20F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22FF-5737-089F-C7F6-2EF2C667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7CC2-0DC5-F51C-918C-32AE8609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6F6B-BEAE-F742-AE14-CD798045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F6DC-59FA-567E-8493-DA7FD4AC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867E-0B7C-BA51-2172-DD18ABA8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B83D0-B23F-2034-7327-68B1BCC4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7A-0294-694C-8C76-737BFB1A20F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88003-5A13-8638-5C6E-A905239E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78D6-975B-4594-750A-0953CBC0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6F6B-BEAE-F742-AE14-CD798045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0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C6D4-D313-7515-CDBE-8100A4F5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E83D9-5D51-1C8F-D399-54F3A33FC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8237A-EBBF-2427-05F4-ACA72871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7A-0294-694C-8C76-737BFB1A20F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8BF2D-E59D-83B8-32FA-886F3249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4750-F275-816F-9CBB-C1914346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6F6B-BEAE-F742-AE14-CD798045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9493-89C3-0F0C-543F-4A49A21A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5D22-ED8C-6AD3-3742-D0303B8DD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65D4F-9967-B722-1AFB-CF4CC2867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D7BF1-CBFF-5788-1D44-4083A492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7A-0294-694C-8C76-737BFB1A20F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409D9-BE2D-5043-35C5-A45B4CE7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5CAA0-2025-E4CF-41DF-AE6AFA47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6F6B-BEAE-F742-AE14-CD798045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53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57AA-882D-B917-CD9F-97D692A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298C2-2CCD-C913-CA8C-02206E733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FB530-3839-B0A6-9262-8333E2B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EE050-8F67-4CB7-2C25-8FD5EBE99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57929-5A7D-3592-105D-7EF45962C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6C78E-BA8A-3B88-F0CE-51EB47C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7A-0294-694C-8C76-737BFB1A20F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7E209-EF79-600F-E02C-6D9BB483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1C58D-146C-035E-981A-33DEFD9F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6F6B-BEAE-F742-AE14-CD798045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87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57B8-6366-5990-83FD-36C98C59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39954-D323-7D45-1C44-C49F329E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7A-0294-694C-8C76-737BFB1A20F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C6FA4-F6DA-1548-032F-616DC9A4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859B7-D455-03E9-897C-6F9810EA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6F6B-BEAE-F742-AE14-CD798045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9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B23AD-5CF7-A6DC-76D2-3F8232A8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7A-0294-694C-8C76-737BFB1A20F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195FC-7A99-D637-F14B-B390A4AB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EA38E-0B36-2CC8-179B-E41707CE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6F6B-BEAE-F742-AE14-CD798045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2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FFF2-86D9-6EB8-3081-5D7EED62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D695-09D4-FFB0-F01A-930DF1B4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D2CD-0A4D-14D6-F043-3361B531C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95D6E-F30A-1D22-C05D-C5C46436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7A-0294-694C-8C76-737BFB1A20F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0173E-11DF-ABF6-1D54-6A21D00B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65035-9E27-5F5D-F8C5-73ED8DBB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6F6B-BEAE-F742-AE14-CD798045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3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6048-EAFE-BAC2-27A8-BAA56DA9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BB994-D24A-41C3-A880-B6376CF30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302FB-880A-7386-D514-692595D54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97832-18A6-C2DC-4603-174B2957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7A-0294-694C-8C76-737BFB1A20F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3D656-822D-6667-5433-CB4EFF05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787CD-9D53-0922-761A-B2BD1FB9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6F6B-BEAE-F742-AE14-CD798045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4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53F7B-AB20-366F-901A-8C7174B8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F86BE-A167-EF8B-437E-2E6F6E650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70332-40BA-89DB-C3F6-CDF32EE33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FEA7A-0294-694C-8C76-737BFB1A20F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3FF6-8F29-E463-607A-8123B7FF3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C2190-BC03-FFF7-A9A6-B6C167BF1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6F6B-BEAE-F742-AE14-CD798045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6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microsoft.com/office/2007/relationships/diagramDrawing" Target="../diagrams/drawing1.xml"/><Relationship Id="rId1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1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.png"/><Relationship Id="rId15" Type="http://schemas.openxmlformats.org/officeDocument/2006/relationships/diagramLayout" Target="../diagrams/layout2.xml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Relationship Id="rId1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F493-47D9-D495-5DBD-A6996D8A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19" y="-8856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i="0" u="none" strike="noStrike" dirty="0">
                <a:effectLst/>
                <a:latin typeface="Söhne"/>
              </a:rPr>
              <a:t>Data Processing and Analysis for Car Price Prediction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1C062A-91BE-2B88-C8C4-9F572563A2AA}"/>
              </a:ext>
            </a:extLst>
          </p:cNvPr>
          <p:cNvGrpSpPr/>
          <p:nvPr/>
        </p:nvGrpSpPr>
        <p:grpSpPr>
          <a:xfrm>
            <a:off x="291687" y="1042810"/>
            <a:ext cx="5499512" cy="3549190"/>
            <a:chOff x="2390660" y="1002535"/>
            <a:chExt cx="3426246" cy="16712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C43F8B-B3A6-CF19-7BFD-FA2C96EC30DF}"/>
                </a:ext>
              </a:extLst>
            </p:cNvPr>
            <p:cNvSpPr/>
            <p:nvPr/>
          </p:nvSpPr>
          <p:spPr>
            <a:xfrm>
              <a:off x="2390660" y="1199396"/>
              <a:ext cx="3426246" cy="14744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Blip>
                  <a:blip r:embed="rId3"/>
                </a:buBlip>
              </a:pPr>
              <a:r>
                <a:rPr lang="en-US" sz="1600" dirty="0">
                  <a:solidFill>
                    <a:schemeClr val="tx2"/>
                  </a:solidFill>
                </a:rPr>
                <a:t>Handled missing values based on the missing proportion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Numerical Variables: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median &amp;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Söhne"/>
                </a:rPr>
                <a:t>l</a:t>
              </a:r>
              <a:r>
                <a:rPr lang="en-US" sz="1400" b="0" i="0" u="none" strike="noStrike" dirty="0">
                  <a:solidFill>
                    <a:schemeClr val="bg2">
                      <a:lumMod val="75000"/>
                    </a:schemeClr>
                  </a:solidFill>
                  <a:effectLst/>
                  <a:latin typeface="Söhne"/>
                </a:rPr>
                <a:t>inear regression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Söhne"/>
                </a:rPr>
                <a:t>imputation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Categorical Variables: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mode &amp; decision tree imputation</a:t>
              </a:r>
              <a:endParaRPr lang="en-US" sz="1600" dirty="0">
                <a:solidFill>
                  <a:schemeClr val="tx2"/>
                </a:solidFill>
              </a:endParaRPr>
            </a:p>
            <a:p>
              <a:pPr marL="285750" indent="-285750">
                <a:buBlip>
                  <a:blip r:embed="rId3"/>
                </a:buBlip>
              </a:pPr>
              <a:r>
                <a:rPr lang="en-US" sz="1600" dirty="0">
                  <a:solidFill>
                    <a:schemeClr val="tx2"/>
                  </a:solidFill>
                </a:rPr>
                <a:t>Dropped non-essential variables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</a:rPr>
                <a:t>(e.g., id,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</a:rPr>
                <a:t>description, wheel_system_display)</a:t>
              </a:r>
            </a:p>
            <a:p>
              <a:pPr marL="285750" indent="-285750">
                <a:buBlip>
                  <a:blip r:embed="rId3"/>
                </a:buBlip>
              </a:pPr>
              <a:r>
                <a:rPr lang="en-US" sz="1600" dirty="0">
                  <a:solidFill>
                    <a:schemeClr val="tx2"/>
                  </a:solidFill>
                </a:rPr>
                <a:t>Log-transformation of skewed data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</a:rPr>
                <a:t>(e.g., price)</a:t>
              </a:r>
            </a:p>
            <a:p>
              <a:pPr marL="285750" indent="-285750">
                <a:buBlip>
                  <a:blip r:embed="rId3"/>
                </a:buBlip>
              </a:pPr>
              <a:endParaRPr lang="en-US" sz="1600" b="1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Blip>
                  <a:blip r:embed="rId3"/>
                </a:buBlip>
              </a:pPr>
              <a:endParaRPr lang="en-US" sz="1600" b="1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Blip>
                  <a:blip r:embed="rId3"/>
                </a:buBlip>
              </a:pPr>
              <a:endParaRPr lang="en-US" sz="1600" b="1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Blip>
                  <a:blip r:embed="rId3"/>
                </a:buBlip>
              </a:pPr>
              <a:endParaRPr lang="en-US" sz="1600" b="1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Blip>
                  <a:blip r:embed="rId3"/>
                </a:buBlip>
              </a:pPr>
              <a:endParaRPr lang="en-US" sz="1600" b="1" dirty="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US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E0B1C9-D8AB-8FAC-A06C-D0E41FE03738}"/>
                </a:ext>
              </a:extLst>
            </p:cNvPr>
            <p:cNvSpPr/>
            <p:nvPr/>
          </p:nvSpPr>
          <p:spPr>
            <a:xfrm>
              <a:off x="2390660" y="1002535"/>
              <a:ext cx="3426246" cy="195834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 Exploratory Data Analysis (EDA)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B1F071-5ADB-7F5B-F380-AB30DE353D6F}"/>
              </a:ext>
            </a:extLst>
          </p:cNvPr>
          <p:cNvGrpSpPr/>
          <p:nvPr/>
        </p:nvGrpSpPr>
        <p:grpSpPr>
          <a:xfrm>
            <a:off x="5943600" y="1044560"/>
            <a:ext cx="5956713" cy="2654865"/>
            <a:chOff x="2390660" y="1002536"/>
            <a:chExt cx="3426246" cy="16376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1AB81D-E08E-B6D7-81A4-CCA36483814B}"/>
                </a:ext>
              </a:extLst>
            </p:cNvPr>
            <p:cNvSpPr/>
            <p:nvPr/>
          </p:nvSpPr>
          <p:spPr>
            <a:xfrm>
              <a:off x="2390660" y="1252060"/>
              <a:ext cx="3426246" cy="13881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103EE5-1D33-B989-5AF0-1BAC61345950}"/>
                </a:ext>
              </a:extLst>
            </p:cNvPr>
            <p:cNvSpPr/>
            <p:nvPr/>
          </p:nvSpPr>
          <p:spPr>
            <a:xfrm>
              <a:off x="2390660" y="1002536"/>
              <a:ext cx="3426246" cy="255454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2. Feature Engineering and Selection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E4AEDB-F68B-DF8F-7DC4-AEC746E464ED}"/>
              </a:ext>
            </a:extLst>
          </p:cNvPr>
          <p:cNvSpPr txBox="1"/>
          <p:nvPr/>
        </p:nvSpPr>
        <p:spPr>
          <a:xfrm>
            <a:off x="9048780" y="1543197"/>
            <a:ext cx="27713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Numerical Variables: </a:t>
            </a:r>
          </a:p>
          <a:p>
            <a:pPr marL="285750" indent="-285750">
              <a:buBlip>
                <a:blip r:embed="rId4"/>
              </a:buBlip>
            </a:pPr>
            <a:r>
              <a:rPr lang="en-US" sz="1600" dirty="0">
                <a:solidFill>
                  <a:schemeClr val="tx2"/>
                </a:solidFill>
              </a:rPr>
              <a:t>Removed variables with low correlations to the response variable 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600" dirty="0">
                <a:solidFill>
                  <a:schemeClr val="tx2"/>
                </a:solidFill>
              </a:rPr>
              <a:t>Removed variables that are highly correlated with other predictors</a:t>
            </a:r>
          </a:p>
          <a:p>
            <a:pPr marL="285750" indent="-285750">
              <a:buFont typeface="System Font Regular"/>
              <a:buChar char="❌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EB879-4A80-43BD-9FA9-AD01497E7C72}"/>
              </a:ext>
            </a:extLst>
          </p:cNvPr>
          <p:cNvSpPr txBox="1"/>
          <p:nvPr/>
        </p:nvSpPr>
        <p:spPr>
          <a:xfrm>
            <a:off x="6124588" y="1548005"/>
            <a:ext cx="29527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Categorical Variables : </a:t>
            </a:r>
          </a:p>
          <a:p>
            <a:pPr marL="285750" indent="-285750">
              <a:buBlip>
                <a:blip r:embed="rId4"/>
              </a:buBlip>
            </a:pPr>
            <a:r>
              <a:rPr lang="en-US" sz="1600" dirty="0">
                <a:solidFill>
                  <a:schemeClr val="tx2"/>
                </a:solidFill>
              </a:rPr>
              <a:t>Removed variables with large number of missing values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600" dirty="0">
                <a:solidFill>
                  <a:schemeClr val="tx2"/>
                </a:solidFill>
              </a:rPr>
              <a:t>Transformed categorical variables into factors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600" dirty="0">
                <a:solidFill>
                  <a:schemeClr val="tx2"/>
                </a:solidFill>
              </a:rPr>
              <a:t>Consolidated similar types into 'Other' for model simplicity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D4040DC8-5386-7786-0503-2918FF9FDD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5A837F2B-04D6-10DA-8982-7E1006DD11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B4925CC9-7A91-1B94-1D44-E4825981AA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 descr="A graph of a normal q-q plot&#10;&#10;Description automatically generated">
            <a:extLst>
              <a:ext uri="{FF2B5EF4-FFF2-40B4-BE49-F238E27FC236}">
                <a16:creationId xmlns:a16="http://schemas.microsoft.com/office/drawing/2014/main" id="{27394D17-DF72-42DA-E80A-08B26A6AA5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99" t="3214" r="-3776" b="12009"/>
          <a:stretch/>
        </p:blipFill>
        <p:spPr>
          <a:xfrm>
            <a:off x="509576" y="3293958"/>
            <a:ext cx="2149803" cy="113147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1" name="Picture 20" descr="A graph of a normal q-q plot&#10;&#10;Description automatically generated">
            <a:extLst>
              <a:ext uri="{FF2B5EF4-FFF2-40B4-BE49-F238E27FC236}">
                <a16:creationId xmlns:a16="http://schemas.microsoft.com/office/drawing/2014/main" id="{85DF8F3D-C957-182A-3B1C-E8904FBEC7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38" t="5572" r="2093" b="13966"/>
          <a:stretch/>
        </p:blipFill>
        <p:spPr>
          <a:xfrm>
            <a:off x="3356148" y="3293957"/>
            <a:ext cx="2149804" cy="113147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F8B52F22-7B69-9A00-8985-ADC6D3851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3340" y="3625615"/>
            <a:ext cx="494888" cy="4948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04D17B8-205C-9251-D346-3E7C43E1F172}"/>
              </a:ext>
            </a:extLst>
          </p:cNvPr>
          <p:cNvGrpSpPr/>
          <p:nvPr/>
        </p:nvGrpSpPr>
        <p:grpSpPr>
          <a:xfrm>
            <a:off x="5919119" y="3851825"/>
            <a:ext cx="5956713" cy="2738355"/>
            <a:chOff x="2390660" y="907884"/>
            <a:chExt cx="3426246" cy="167963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9956-1E14-D4AF-E92B-019BA38E6365}"/>
                </a:ext>
              </a:extLst>
            </p:cNvPr>
            <p:cNvSpPr/>
            <p:nvPr/>
          </p:nvSpPr>
          <p:spPr>
            <a:xfrm>
              <a:off x="2390660" y="1139456"/>
              <a:ext cx="3426246" cy="14480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Blip>
                  <a:blip r:embed="rId3"/>
                </a:buBlip>
              </a:pPr>
              <a:endParaRPr lang="en-US" sz="1600" b="1" dirty="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US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AE5BB9-C481-C728-1469-023FF1ADD763}"/>
                </a:ext>
              </a:extLst>
            </p:cNvPr>
            <p:cNvSpPr/>
            <p:nvPr/>
          </p:nvSpPr>
          <p:spPr>
            <a:xfrm>
              <a:off x="2390660" y="907884"/>
              <a:ext cx="3426246" cy="231572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3. Model Building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9C470A-891A-AE2C-26F1-E9FB6742A341}"/>
              </a:ext>
            </a:extLst>
          </p:cNvPr>
          <p:cNvGrpSpPr/>
          <p:nvPr/>
        </p:nvGrpSpPr>
        <p:grpSpPr>
          <a:xfrm>
            <a:off x="6124588" y="4472379"/>
            <a:ext cx="5499511" cy="1464415"/>
            <a:chOff x="6096000" y="4504937"/>
            <a:chExt cx="5565913" cy="1355117"/>
          </a:xfrm>
        </p:grpSpPr>
        <p:graphicFrame>
          <p:nvGraphicFramePr>
            <p:cNvPr id="31" name="Diagram 30">
              <a:extLst>
                <a:ext uri="{FF2B5EF4-FFF2-40B4-BE49-F238E27FC236}">
                  <a16:creationId xmlns:a16="http://schemas.microsoft.com/office/drawing/2014/main" id="{1439BDF1-5340-72AC-F522-17E372481D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30098173"/>
                </p:ext>
              </p:extLst>
            </p:nvPr>
          </p:nvGraphicFramePr>
          <p:xfrm>
            <a:off x="6124588" y="4504937"/>
            <a:ext cx="5537325" cy="5503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aphicFrame>
          <p:nvGraphicFramePr>
            <p:cNvPr id="32" name="Diagram 31">
              <a:extLst>
                <a:ext uri="{FF2B5EF4-FFF2-40B4-BE49-F238E27FC236}">
                  <a16:creationId xmlns:a16="http://schemas.microsoft.com/office/drawing/2014/main" id="{31297A3C-6851-3E75-9627-C8991E806E6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94889200"/>
                </p:ext>
              </p:extLst>
            </p:nvPr>
          </p:nvGraphicFramePr>
          <p:xfrm>
            <a:off x="6096000" y="5326992"/>
            <a:ext cx="5565913" cy="5330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190DF3D-FD70-F768-71F8-8A1A6DADF45D}"/>
                </a:ext>
              </a:extLst>
            </p:cNvPr>
            <p:cNvGrpSpPr/>
            <p:nvPr/>
          </p:nvGrpSpPr>
          <p:grpSpPr>
            <a:xfrm rot="5400000">
              <a:off x="10667731" y="4994518"/>
              <a:ext cx="276839" cy="398414"/>
              <a:chOff x="2638622" y="124379"/>
              <a:chExt cx="281951" cy="311771"/>
            </a:xfrm>
          </p:grpSpPr>
          <p:sp>
            <p:nvSpPr>
              <p:cNvPr id="40" name="Right Arrow 39">
                <a:extLst>
                  <a:ext uri="{FF2B5EF4-FFF2-40B4-BE49-F238E27FC236}">
                    <a16:creationId xmlns:a16="http://schemas.microsoft.com/office/drawing/2014/main" id="{9A1F987B-8ED4-003F-D237-B188B4935A20}"/>
                  </a:ext>
                </a:extLst>
              </p:cNvPr>
              <p:cNvSpPr/>
              <p:nvPr/>
            </p:nvSpPr>
            <p:spPr>
              <a:xfrm>
                <a:off x="2638622" y="124379"/>
                <a:ext cx="262765" cy="31177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3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ight Arrow 4">
                <a:extLst>
                  <a:ext uri="{FF2B5EF4-FFF2-40B4-BE49-F238E27FC236}">
                    <a16:creationId xmlns:a16="http://schemas.microsoft.com/office/drawing/2014/main" id="{C018E2E1-961E-438E-92BC-1F5E96E39DCA}"/>
                  </a:ext>
                </a:extLst>
              </p:cNvPr>
              <p:cNvSpPr txBox="1"/>
              <p:nvPr/>
            </p:nvSpPr>
            <p:spPr>
              <a:xfrm>
                <a:off x="2736637" y="124379"/>
                <a:ext cx="183936" cy="1870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900" kern="1200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8C7DBB-160B-ECF5-D222-5486487FE2A9}"/>
                </a:ext>
              </a:extLst>
            </p:cNvPr>
            <p:cNvSpPr txBox="1"/>
            <p:nvPr/>
          </p:nvSpPr>
          <p:spPr>
            <a:xfrm rot="20675282">
              <a:off x="7468457" y="4966419"/>
              <a:ext cx="1371736" cy="37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✅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A900D4-E92E-5097-EEB8-EB22581B650E}"/>
              </a:ext>
            </a:extLst>
          </p:cNvPr>
          <p:cNvGrpSpPr/>
          <p:nvPr/>
        </p:nvGrpSpPr>
        <p:grpSpPr>
          <a:xfrm>
            <a:off x="291687" y="4694368"/>
            <a:ext cx="11303824" cy="2000495"/>
            <a:chOff x="5943599" y="3447429"/>
            <a:chExt cx="12243566" cy="331783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3B83D38-2DCC-9D85-03FD-D891073B5D2E}"/>
                </a:ext>
              </a:extLst>
            </p:cNvPr>
            <p:cNvGrpSpPr/>
            <p:nvPr/>
          </p:nvGrpSpPr>
          <p:grpSpPr>
            <a:xfrm>
              <a:off x="5943599" y="3447429"/>
              <a:ext cx="5956713" cy="3144219"/>
              <a:chOff x="2390660" y="739879"/>
              <a:chExt cx="3426246" cy="184764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6D22CDE-53D0-4BE9-FB3A-E7B195020402}"/>
                  </a:ext>
                </a:extLst>
              </p:cNvPr>
              <p:cNvSpPr/>
              <p:nvPr/>
            </p:nvSpPr>
            <p:spPr>
              <a:xfrm>
                <a:off x="2390660" y="1102539"/>
                <a:ext cx="3426246" cy="14849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600" b="1" u="sng" dirty="0">
                  <a:solidFill>
                    <a:schemeClr val="tx2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2"/>
                    </a:solidFill>
                  </a:rPr>
                  <a:t> </a:t>
                </a:r>
                <a:endParaRPr lang="en-US" sz="1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285750" indent="-285750">
                  <a:buBlip>
                    <a:blip r:embed="rId3"/>
                  </a:buBlip>
                </a:pPr>
                <a:endParaRPr lang="en-US" sz="1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endParaRPr lang="en-US" sz="12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4DFF8E1-ADE9-3E28-E803-70C3D9710B9D}"/>
                  </a:ext>
                </a:extLst>
              </p:cNvPr>
              <p:cNvSpPr/>
              <p:nvPr/>
            </p:nvSpPr>
            <p:spPr>
              <a:xfrm>
                <a:off x="2390660" y="739879"/>
                <a:ext cx="3426246" cy="362659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Future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Improvement</a:t>
                </a:r>
                <a:r>
                  <a:rPr lang="zh-CN" altLang="en-US" dirty="0"/>
                  <a:t> </a:t>
                </a:r>
                <a:endParaRPr lang="en-US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C2B11E-CB0B-4CC9-806D-DC3074B5A6F1}"/>
                </a:ext>
              </a:extLst>
            </p:cNvPr>
            <p:cNvSpPr txBox="1"/>
            <p:nvPr/>
          </p:nvSpPr>
          <p:spPr>
            <a:xfrm>
              <a:off x="12230453" y="5693319"/>
              <a:ext cx="5956712" cy="107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RMSE:</a:t>
              </a:r>
              <a:r>
                <a:rPr lang="zh-CN" altLang="en-US" sz="2000" dirty="0">
                  <a:solidFill>
                    <a:schemeClr val="accent1"/>
                  </a:solidFill>
                </a:rPr>
                <a:t> </a:t>
              </a:r>
              <a:r>
                <a:rPr lang="en-US" altLang="zh-CN" sz="2000" b="1" u="sng" dirty="0">
                  <a:solidFill>
                    <a:schemeClr val="accent1"/>
                  </a:solidFill>
                </a:rPr>
                <a:t>1,293.21313</a:t>
              </a:r>
              <a:r>
                <a:rPr lang="en-US" altLang="zh-CN" sz="2000" b="1" dirty="0">
                  <a:solidFill>
                    <a:schemeClr val="accent1"/>
                  </a:solidFill>
                </a:rPr>
                <a:t>     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Private leader board: </a:t>
              </a:r>
              <a:r>
                <a:rPr lang="en-US" altLang="zh-CN" sz="2000" b="1" u="sng" dirty="0">
                  <a:solidFill>
                    <a:schemeClr val="accent1"/>
                  </a:solidFill>
                </a:rPr>
                <a:t>14</a:t>
              </a:r>
            </a:p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86965AF-EE12-66AD-CBD5-6F8199D24547}"/>
              </a:ext>
            </a:extLst>
          </p:cNvPr>
          <p:cNvSpPr txBox="1"/>
          <p:nvPr/>
        </p:nvSpPr>
        <p:spPr>
          <a:xfrm>
            <a:off x="291688" y="5151915"/>
            <a:ext cx="5499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Refine the feature elimination strategy to avoid removing potentially predictive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Employ methods such as interaction terms in regression models and feature importance in tree-based models for deeper insights</a:t>
            </a:r>
          </a:p>
        </p:txBody>
      </p:sp>
    </p:spTree>
    <p:extLst>
      <p:ext uri="{BB962C8B-B14F-4D97-AF65-F5344CB8AC3E}">
        <p14:creationId xmlns:p14="http://schemas.microsoft.com/office/powerpoint/2010/main" val="283993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{B013624B-3341-374E-8AEB-0536DB50784B}tf16401369</Template>
  <TotalTime>380</TotalTime>
  <Words>180</Words>
  <Application>Microsoft Macintosh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Söhne</vt:lpstr>
      <vt:lpstr>System Font Regular</vt:lpstr>
      <vt:lpstr>Arial</vt:lpstr>
      <vt:lpstr>Calibri</vt:lpstr>
      <vt:lpstr>Calibri Light</vt:lpstr>
      <vt:lpstr>Office Theme</vt:lpstr>
      <vt:lpstr>Data Processing and Analysis for Car Price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Siyuan</dc:creator>
  <cp:lastModifiedBy>Zhu, Siyuan</cp:lastModifiedBy>
  <cp:revision>6</cp:revision>
  <dcterms:created xsi:type="dcterms:W3CDTF">2023-12-02T21:58:26Z</dcterms:created>
  <dcterms:modified xsi:type="dcterms:W3CDTF">2023-12-03T21:22:04Z</dcterms:modified>
</cp:coreProperties>
</file>