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7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0" name="Shape 2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7999"/>
              </a:lnSpc>
            </a:pPr>
            <a:r>
              <a:t>(左邊是委外處方流程圖)  病人會預約掛號 報到 到診間看診 看診完後醫生會開立處方 </a:t>
            </a:r>
          </a:p>
          <a:p>
            <a:pPr>
              <a:lnSpc>
                <a:spcPct val="117999"/>
              </a:lnSpc>
            </a:pPr>
            <a:r>
              <a:t>所對應的 FHIR resources 分別為…… </a:t>
            </a:r>
          </a:p>
          <a:p>
            <a:pPr>
              <a:lnSpc>
                <a:spcPct val="117999"/>
              </a:lnSpc>
            </a:pPr>
            <a:endParaRPr/>
          </a:p>
          <a:p>
            <a:pPr>
              <a:lnSpc>
                <a:spcPct val="117999"/>
              </a:lnSpc>
            </a:pPr>
            <a:r>
              <a:t>(右邊是看診看報告流程圖)  病人回診看報告也是先預約掛號 </a:t>
            </a:r>
          </a:p>
          <a:p>
            <a:pPr>
              <a:lnSpc>
                <a:spcPct val="117999"/>
              </a:lnSpc>
            </a:pPr>
            <a:r>
              <a:t>病人報到 然後到診間查看報告  </a:t>
            </a:r>
          </a:p>
          <a:p>
            <a:pPr>
              <a:lnSpc>
                <a:spcPct val="117999"/>
              </a:lnSpc>
            </a:pPr>
            <a:r>
              <a:t>所對應的 FHIR resources 為……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0" name="Shape 4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7999"/>
              </a:lnSpc>
            </a:pPr>
            <a:r>
              <a:t>這些欄位會對應到fhir resources 的encounter</a:t>
            </a:r>
          </a:p>
          <a:p>
            <a:pPr>
              <a:lnSpc>
                <a:spcPct val="117999"/>
              </a:lnSpc>
            </a:pPr>
            <a:r>
              <a:t>主要紀錄看診的人事時地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8" name="Shape 4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7999"/>
              </a:lnSpc>
            </a:pPr>
            <a:r>
              <a:t>這些欄位會對應到fhir resources 的DiagnosticReport</a:t>
            </a:r>
          </a:p>
          <a:p>
            <a:pPr>
              <a:lnSpc>
                <a:spcPct val="117999"/>
              </a:lnSpc>
            </a:pPr>
            <a:r>
              <a:t>我們的系統主要做的事檢體檢驗報告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7" name="Shape 4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r>
              <a:t>這些欄位會對應到fhir resources 的observation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3" name="Shape 4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r>
              <a:t>demo畫面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7999"/>
              </a:lnSpc>
            </a:pPr>
            <a:r>
              <a:t>接下來是我們的模擬情境分為(委託方 A診所)以及 (受託方 B醫院) </a:t>
            </a:r>
          </a:p>
          <a:p>
            <a:pPr>
              <a:lnSpc>
                <a:spcPct val="117999"/>
              </a:lnSpc>
            </a:pPr>
            <a:endParaRPr/>
          </a:p>
          <a:p>
            <a:pPr>
              <a:lnSpc>
                <a:spcPct val="117999"/>
              </a:lnSpc>
            </a:pPr>
            <a:r>
              <a:t>A診所可能因為內部無檢查儀器 需委託B醫院檢驗檢查 並產生檢驗報告 </a:t>
            </a:r>
          </a:p>
          <a:p>
            <a:pPr>
              <a:lnSpc>
                <a:spcPct val="117999"/>
              </a:lnSpc>
            </a:pPr>
            <a:r>
              <a:t>A診所則需下載檢驗報告 做後續使用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1" name="Shape 2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我們架設一個可以給醫生開立委外處方的系統，讓醫生能直接將需要檢查的項目上傳至FHIR server，方便受託醫院下載查看。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3" name="Shape 2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r>
              <a:t>先唸中文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9" name="Shape 3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利用受託醫院向健保申報的xml檔案轉成FHIR JSON，再上傳至FHIR Server，方便委託診所查看病人的檢驗結果。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6" name="Shape 3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7999"/>
              </a:lnSpc>
            </a:pPr>
            <a:r>
              <a:t>上傳端適用python進行轉檔</a:t>
            </a:r>
          </a:p>
          <a:p>
            <a:pPr>
              <a:lnSpc>
                <a:spcPct val="117999"/>
              </a:lnSpc>
            </a:pPr>
            <a:r>
              <a:t>下載的cline端是利用javascript和HTML呈現表單內容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5" name="Shape 3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左邊這張圖是上傳至健保的xml檔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2" name="Shape 3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我們用到patient practitioner organization encounter diagnosticreport observation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2" name="Shape 4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r>
              <a:t>先唸中文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z="2850" spc="-28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簡報標題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簡報標題</a:t>
            </a:r>
          </a:p>
        </p:txBody>
      </p:sp>
      <p:sp>
        <p:nvSpPr>
          <p:cNvPr id="13" name="內文層級一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r>
              <a:t>簡報子標題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聲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內文層級一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聲明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重要事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詳細資訊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z="4180" spc="-41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詳細資訊</a:t>
            </a:r>
          </a:p>
        </p:txBody>
      </p:sp>
      <p:sp>
        <p:nvSpPr>
          <p:cNvPr id="107" name="內文層級一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出處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z="4180" spc="-41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出處</a:t>
            </a:r>
          </a:p>
        </p:txBody>
      </p:sp>
      <p:sp>
        <p:nvSpPr>
          <p:cNvPr id="116" name="內文層級一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「著名的引言」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50" name="簡報標題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 algn="l" defTabSz="2438338">
              <a:defRPr sz="11600" b="1" spc="-232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簡報標題</a:t>
            </a:r>
          </a:p>
        </p:txBody>
      </p:sp>
      <p:sp>
        <p:nvSpPr>
          <p:cNvPr id="151" name="內文層級一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簡報子標題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內文層級一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8440" indent="-372340" defTabSz="701675">
              <a:lnSpc>
                <a:spcPct val="100000"/>
              </a:lnSpc>
              <a:spcBef>
                <a:spcPts val="0"/>
              </a:spcBef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464540" indent="-372340" defTabSz="701675">
              <a:lnSpc>
                <a:spcPct val="100000"/>
              </a:lnSpc>
              <a:spcBef>
                <a:spcPts val="0"/>
              </a:spcBef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010640" indent="-372340" defTabSz="701675">
              <a:lnSpc>
                <a:spcPct val="100000"/>
              </a:lnSpc>
              <a:spcBef>
                <a:spcPts val="0"/>
              </a:spcBef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556740" indent="-372340" defTabSz="701675">
              <a:lnSpc>
                <a:spcPct val="100000"/>
              </a:lnSpc>
              <a:spcBef>
                <a:spcPts val="0"/>
              </a:spcBef>
              <a:defRPr sz="3000" b="1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作者和日期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0" name="簡報標題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 algn="l" defTabSz="2438337">
              <a:defRPr sz="11600" b="1" spc="-232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簡報標題</a:t>
            </a:r>
          </a:p>
        </p:txBody>
      </p:sp>
      <p:sp>
        <p:nvSpPr>
          <p:cNvPr id="161" name="內文層級一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簡報子標題</a:t>
            </a:r>
          </a:p>
        </p:txBody>
      </p:sp>
      <p:sp>
        <p:nvSpPr>
          <p:cNvPr id="16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簡報標題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簡報標題</a:t>
            </a:r>
          </a:p>
        </p:txBody>
      </p:sp>
      <p:sp>
        <p:nvSpPr>
          <p:cNvPr id="23" name="內文層級一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r>
              <a:t>簡報子標題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z="2850" spc="-28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作者和日期</a:t>
            </a:r>
          </a:p>
        </p:txBody>
      </p:sp>
      <p:sp>
        <p:nvSpPr>
          <p:cNvPr id="2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替用照片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幻燈片標題</a:t>
            </a:r>
          </a:p>
        </p:txBody>
      </p:sp>
      <p:sp>
        <p:nvSpPr>
          <p:cNvPr id="33" name="影像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內文層級一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r>
              <a:t>幻燈片子標題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燈片標題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幻燈片標題</a:t>
            </a:r>
          </a:p>
        </p:txBody>
      </p:sp>
      <p:sp>
        <p:nvSpPr>
          <p:cNvPr id="43" name="內文層級一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幻燈片子標題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z="4180" spc="-41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幻燈片子標題</a:t>
            </a:r>
          </a:p>
        </p:txBody>
      </p:sp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內文層級一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幻燈片標題</a:t>
            </a:r>
          </a:p>
        </p:txBody>
      </p:sp>
      <p:sp>
        <p:nvSpPr>
          <p:cNvPr id="61" name="影像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幻燈片子標題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z="4180" spc="-41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幻燈片子標題</a:t>
            </a:r>
          </a:p>
        </p:txBody>
      </p:sp>
      <p:sp>
        <p:nvSpPr>
          <p:cNvPr id="63" name="內文層級一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節標題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章節標題</a:t>
            </a:r>
          </a:p>
        </p:txBody>
      </p:sp>
      <p:sp>
        <p:nvSpPr>
          <p:cNvPr id="7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燈片標題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幻燈片標題</a:t>
            </a:r>
          </a:p>
        </p:txBody>
      </p:sp>
      <p:sp>
        <p:nvSpPr>
          <p:cNvPr id="80" name="幻燈片子標題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z="4180" spc="-41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幻燈片子標題</a:t>
            </a:r>
          </a:p>
        </p:txBody>
      </p:sp>
      <p:sp>
        <p:nvSpPr>
          <p:cNvPr id="8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議程標題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議程標題</a:t>
            </a:r>
          </a:p>
        </p:txBody>
      </p:sp>
      <p:sp>
        <p:nvSpPr>
          <p:cNvPr id="89" name="內文層級一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議程主題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議程副標題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z="4180" spc="-41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議程副標題</a:t>
            </a:r>
          </a:p>
        </p:txBody>
      </p:sp>
      <p:sp>
        <p:nvSpPr>
          <p:cNvPr id="9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橢圓形"/>
          <p:cNvSpPr/>
          <p:nvPr/>
        </p:nvSpPr>
        <p:spPr>
          <a:xfrm>
            <a:off x="20075604" y="4144917"/>
            <a:ext cx="3239087" cy="2981998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2" name="橢圓形"/>
          <p:cNvSpPr/>
          <p:nvPr/>
        </p:nvSpPr>
        <p:spPr>
          <a:xfrm>
            <a:off x="21114294" y="-131890"/>
            <a:ext cx="6584749" cy="6332878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3" name="橢圓形"/>
          <p:cNvSpPr/>
          <p:nvPr/>
        </p:nvSpPr>
        <p:spPr>
          <a:xfrm>
            <a:off x="20810036" y="4929280"/>
            <a:ext cx="6289223" cy="6440173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4" name="龍昱璇"/>
          <p:cNvSpPr txBox="1">
            <a:spLocks noGrp="1"/>
          </p:cNvSpPr>
          <p:nvPr>
            <p:ph type="body" sz="quarter" idx="1"/>
          </p:nvPr>
        </p:nvSpPr>
        <p:spPr>
          <a:xfrm>
            <a:off x="1206499" y="11839047"/>
            <a:ext cx="21971002" cy="63698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6A7C9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龍昱璇，楊晏妮，朱家儀</a:t>
            </a:r>
          </a:p>
        </p:txBody>
      </p:sp>
      <p:sp>
        <p:nvSpPr>
          <p:cNvPr id="175" name="橢圓形"/>
          <p:cNvSpPr/>
          <p:nvPr/>
        </p:nvSpPr>
        <p:spPr>
          <a:xfrm>
            <a:off x="9490456" y="10150395"/>
            <a:ext cx="8006965" cy="8321619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6" name="橢圓形"/>
          <p:cNvSpPr/>
          <p:nvPr/>
        </p:nvSpPr>
        <p:spPr>
          <a:xfrm>
            <a:off x="15454501" y="7808707"/>
            <a:ext cx="9449915" cy="9725615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7" name="橢圓形"/>
          <p:cNvSpPr/>
          <p:nvPr/>
        </p:nvSpPr>
        <p:spPr>
          <a:xfrm>
            <a:off x="19861522" y="9884109"/>
            <a:ext cx="5710537" cy="5574813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8" name="矩形"/>
          <p:cNvSpPr/>
          <p:nvPr/>
        </p:nvSpPr>
        <p:spPr>
          <a:xfrm>
            <a:off x="2643521" y="-830559"/>
            <a:ext cx="127374" cy="8417557"/>
          </a:xfrm>
          <a:prstGeom prst="rect">
            <a:avLst/>
          </a:prstGeom>
          <a:solidFill>
            <a:srgbClr val="6C7C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9" name="圓形"/>
          <p:cNvSpPr/>
          <p:nvPr/>
        </p:nvSpPr>
        <p:spPr>
          <a:xfrm>
            <a:off x="18487586" y="1232673"/>
            <a:ext cx="1246071" cy="1240048"/>
          </a:xfrm>
          <a:prstGeom prst="ellipse">
            <a:avLst/>
          </a:prstGeom>
          <a:solidFill>
            <a:srgbClr val="7D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0" name="橢圓形"/>
          <p:cNvSpPr/>
          <p:nvPr/>
        </p:nvSpPr>
        <p:spPr>
          <a:xfrm>
            <a:off x="16297189" y="1413700"/>
            <a:ext cx="809763" cy="877995"/>
          </a:xfrm>
          <a:prstGeom prst="ellipse">
            <a:avLst/>
          </a:prstGeom>
          <a:solidFill>
            <a:srgbClr val="52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1" name="橢圓形"/>
          <p:cNvSpPr/>
          <p:nvPr/>
        </p:nvSpPr>
        <p:spPr>
          <a:xfrm>
            <a:off x="14172513" y="-319926"/>
            <a:ext cx="782059" cy="739161"/>
          </a:xfrm>
          <a:prstGeom prst="ellipse">
            <a:avLst/>
          </a:prstGeom>
          <a:solidFill>
            <a:srgbClr val="E8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2" name="橢圓形"/>
          <p:cNvSpPr/>
          <p:nvPr/>
        </p:nvSpPr>
        <p:spPr>
          <a:xfrm>
            <a:off x="17467648" y="3323656"/>
            <a:ext cx="782059" cy="877995"/>
          </a:xfrm>
          <a:prstGeom prst="ellipse">
            <a:avLst/>
          </a:prstGeom>
          <a:solidFill>
            <a:srgbClr val="E6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3" name="橢圓形"/>
          <p:cNvSpPr/>
          <p:nvPr/>
        </p:nvSpPr>
        <p:spPr>
          <a:xfrm>
            <a:off x="8351108" y="11041673"/>
            <a:ext cx="809763" cy="877995"/>
          </a:xfrm>
          <a:prstGeom prst="ellipse">
            <a:avLst/>
          </a:prstGeom>
          <a:solidFill>
            <a:srgbClr val="52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4" name="橢圓形"/>
          <p:cNvSpPr/>
          <p:nvPr/>
        </p:nvSpPr>
        <p:spPr>
          <a:xfrm>
            <a:off x="6555944" y="10260602"/>
            <a:ext cx="570409" cy="739163"/>
          </a:xfrm>
          <a:prstGeom prst="ellipse">
            <a:avLst/>
          </a:prstGeom>
          <a:solidFill>
            <a:srgbClr val="E6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5" name="橢圓形"/>
          <p:cNvSpPr/>
          <p:nvPr/>
        </p:nvSpPr>
        <p:spPr>
          <a:xfrm>
            <a:off x="2302326" y="9857067"/>
            <a:ext cx="384117" cy="366777"/>
          </a:xfrm>
          <a:prstGeom prst="ellipse">
            <a:avLst/>
          </a:prstGeom>
          <a:solidFill>
            <a:srgbClr val="52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6" name="橢圓形"/>
          <p:cNvSpPr/>
          <p:nvPr/>
        </p:nvSpPr>
        <p:spPr>
          <a:xfrm>
            <a:off x="3110529" y="10389085"/>
            <a:ext cx="403949" cy="482195"/>
          </a:xfrm>
          <a:prstGeom prst="ellipse">
            <a:avLst/>
          </a:prstGeom>
          <a:solidFill>
            <a:srgbClr val="7D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7" name="連接線"/>
          <p:cNvSpPr/>
          <p:nvPr/>
        </p:nvSpPr>
        <p:spPr>
          <a:xfrm>
            <a:off x="-197951" y="11416335"/>
            <a:ext cx="2903921" cy="2589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0843" y="18872"/>
                  <a:pt x="3643" y="11672"/>
                  <a:pt x="0" y="0"/>
                </a:cubicBezTo>
              </a:path>
            </a:pathLst>
          </a:custGeom>
          <a:ln w="25400">
            <a:solidFill>
              <a:srgbClr val="6C7C90"/>
            </a:solidFill>
            <a:miter lim="400000"/>
          </a:ln>
        </p:spPr>
        <p:txBody>
          <a:bodyPr lIns="50800" tIns="50800" rIns="50800" bIns="50800"/>
          <a:lstStyle/>
          <a:p>
            <a:endParaRPr/>
          </a:p>
        </p:txBody>
      </p:sp>
      <p:sp>
        <p:nvSpPr>
          <p:cNvPr id="188" name="圓形"/>
          <p:cNvSpPr/>
          <p:nvPr/>
        </p:nvSpPr>
        <p:spPr>
          <a:xfrm>
            <a:off x="18614586" y="1359673"/>
            <a:ext cx="1246071" cy="1240048"/>
          </a:xfrm>
          <a:prstGeom prst="ellipse">
            <a:avLst/>
          </a:prstGeom>
          <a:solidFill>
            <a:srgbClr val="7D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9" name="FHIR Encounter"/>
          <p:cNvSpPr txBox="1">
            <a:spLocks noGrp="1"/>
          </p:cNvSpPr>
          <p:nvPr>
            <p:ph type="title"/>
          </p:nvPr>
        </p:nvSpPr>
        <p:spPr>
          <a:xfrm>
            <a:off x="2767005" y="3710427"/>
            <a:ext cx="16646147" cy="2490561"/>
          </a:xfrm>
          <a:prstGeom prst="rect">
            <a:avLst/>
          </a:prstGeom>
        </p:spPr>
        <p:txBody>
          <a:bodyPr/>
          <a:lstStyle>
            <a:lvl1pPr defTabSz="1804370">
              <a:defRPr sz="14800" b="0" spc="-382">
                <a:solidFill>
                  <a:srgbClr val="6B7C9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標準化系統轉換介面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橢圓形"/>
          <p:cNvSpPr/>
          <p:nvPr/>
        </p:nvSpPr>
        <p:spPr>
          <a:xfrm>
            <a:off x="23124297" y="8136598"/>
            <a:ext cx="782057" cy="739163"/>
          </a:xfrm>
          <a:prstGeom prst="ellipse">
            <a:avLst/>
          </a:prstGeom>
          <a:solidFill>
            <a:srgbClr val="E8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6" name="橢圓形"/>
          <p:cNvSpPr/>
          <p:nvPr/>
        </p:nvSpPr>
        <p:spPr>
          <a:xfrm>
            <a:off x="858388" y="3268736"/>
            <a:ext cx="782060" cy="877995"/>
          </a:xfrm>
          <a:prstGeom prst="ellipse">
            <a:avLst/>
          </a:prstGeom>
          <a:solidFill>
            <a:srgbClr val="E6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7" name="橢圓形"/>
          <p:cNvSpPr/>
          <p:nvPr/>
        </p:nvSpPr>
        <p:spPr>
          <a:xfrm>
            <a:off x="-3611720" y="333252"/>
            <a:ext cx="5148675" cy="4013956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8" name="橢圓形"/>
          <p:cNvSpPr/>
          <p:nvPr/>
        </p:nvSpPr>
        <p:spPr>
          <a:xfrm>
            <a:off x="23236803" y="6308020"/>
            <a:ext cx="2759753" cy="2748752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9" name="橢圓形"/>
          <p:cNvSpPr/>
          <p:nvPr/>
        </p:nvSpPr>
        <p:spPr>
          <a:xfrm>
            <a:off x="22502434" y="8452811"/>
            <a:ext cx="3679305" cy="3689725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0" name="橢圓形"/>
          <p:cNvSpPr/>
          <p:nvPr/>
        </p:nvSpPr>
        <p:spPr>
          <a:xfrm>
            <a:off x="17681767" y="12478550"/>
            <a:ext cx="4099329" cy="4281871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1" name="橢圓形"/>
          <p:cNvSpPr/>
          <p:nvPr/>
        </p:nvSpPr>
        <p:spPr>
          <a:xfrm>
            <a:off x="20620353" y="10970404"/>
            <a:ext cx="4998009" cy="5025079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2" name="橢圓形"/>
          <p:cNvSpPr/>
          <p:nvPr/>
        </p:nvSpPr>
        <p:spPr>
          <a:xfrm>
            <a:off x="22947461" y="11448394"/>
            <a:ext cx="3771781" cy="3406418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3" name="橢圓形"/>
          <p:cNvSpPr/>
          <p:nvPr/>
        </p:nvSpPr>
        <p:spPr>
          <a:xfrm>
            <a:off x="-892432" y="3055081"/>
            <a:ext cx="2082552" cy="2238348"/>
          </a:xfrm>
          <a:prstGeom prst="ellipse">
            <a:avLst/>
          </a:prstGeom>
          <a:solidFill>
            <a:srgbClr val="52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4" name="橢圓形"/>
          <p:cNvSpPr/>
          <p:nvPr/>
        </p:nvSpPr>
        <p:spPr>
          <a:xfrm>
            <a:off x="1426614" y="-2303397"/>
            <a:ext cx="3771782" cy="3554098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5" name="橢圓形"/>
          <p:cNvSpPr/>
          <p:nvPr/>
        </p:nvSpPr>
        <p:spPr>
          <a:xfrm>
            <a:off x="-801834" y="-1232232"/>
            <a:ext cx="3719910" cy="3406419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6" name="橢圓形"/>
          <p:cNvSpPr/>
          <p:nvPr/>
        </p:nvSpPr>
        <p:spPr>
          <a:xfrm>
            <a:off x="-1230075" y="-715517"/>
            <a:ext cx="2363381" cy="2350649"/>
          </a:xfrm>
          <a:prstGeom prst="ellipse">
            <a:avLst/>
          </a:prstGeom>
          <a:solidFill>
            <a:srgbClr val="7D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07" name="1684148979114.jpg" descr="16841489791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828" y="994134"/>
            <a:ext cx="5884196" cy="125338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1684148831295.jpg" descr="168414883129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522" y="3200890"/>
            <a:ext cx="8323386" cy="9919652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就醫資訊"/>
          <p:cNvSpPr txBox="1">
            <a:spLocks noGrp="1"/>
          </p:cNvSpPr>
          <p:nvPr>
            <p:ph type="title"/>
          </p:nvPr>
        </p:nvSpPr>
        <p:spPr>
          <a:xfrm>
            <a:off x="2554579" y="549809"/>
            <a:ext cx="13326017" cy="23506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spc="-300">
                <a:solidFill>
                  <a:srgbClr val="6B7C9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委外處方上傳頁面：</a:t>
            </a:r>
          </a:p>
        </p:txBody>
      </p:sp>
      <p:sp>
        <p:nvSpPr>
          <p:cNvPr id="310" name="橢圓形"/>
          <p:cNvSpPr/>
          <p:nvPr/>
        </p:nvSpPr>
        <p:spPr>
          <a:xfrm>
            <a:off x="3510408" y="3234659"/>
            <a:ext cx="2121445" cy="1146315"/>
          </a:xfrm>
          <a:prstGeom prst="ellipse">
            <a:avLst/>
          </a:prstGeom>
          <a:ln w="88900">
            <a:solidFill>
              <a:srgbClr val="B51A38"/>
            </a:solidFill>
          </a:ln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Canela Bold"/>
              </a:defRPr>
            </a:pPr>
            <a:endParaRPr/>
          </a:p>
        </p:txBody>
      </p:sp>
      <p:sp>
        <p:nvSpPr>
          <p:cNvPr id="311" name="線條"/>
          <p:cNvSpPr/>
          <p:nvPr/>
        </p:nvSpPr>
        <p:spPr>
          <a:xfrm flipH="1">
            <a:off x="2735866" y="3819434"/>
            <a:ext cx="758828" cy="747540"/>
          </a:xfrm>
          <a:prstGeom prst="line">
            <a:avLst/>
          </a:prstGeom>
          <a:ln w="88900">
            <a:solidFill>
              <a:schemeClr val="accent5">
                <a:hueOff val="-65973"/>
                <a:satOff val="18050"/>
                <a:lumOff val="-1591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2" name="Encounter"/>
          <p:cNvSpPr txBox="1"/>
          <p:nvPr/>
        </p:nvSpPr>
        <p:spPr>
          <a:xfrm>
            <a:off x="1306077" y="4515011"/>
            <a:ext cx="1991488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701675">
              <a:lnSpc>
                <a:spcPct val="100000"/>
              </a:lnSpc>
              <a:defRPr sz="3000" b="1">
                <a:solidFill>
                  <a:schemeClr val="accent5">
                    <a:hueOff val="-65973"/>
                    <a:satOff val="18050"/>
                    <a:lumOff val="-15912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Encounter</a:t>
            </a:r>
          </a:p>
        </p:txBody>
      </p:sp>
      <p:sp>
        <p:nvSpPr>
          <p:cNvPr id="313" name="ServiceRequest"/>
          <p:cNvSpPr txBox="1"/>
          <p:nvPr/>
        </p:nvSpPr>
        <p:spPr>
          <a:xfrm>
            <a:off x="13022623" y="3183146"/>
            <a:ext cx="297218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701675">
              <a:lnSpc>
                <a:spcPct val="100000"/>
              </a:lnSpc>
              <a:defRPr sz="3000" b="1">
                <a:solidFill>
                  <a:schemeClr val="accent5">
                    <a:hueOff val="-65973"/>
                    <a:satOff val="18050"/>
                    <a:lumOff val="-15912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ServiceRequest</a:t>
            </a:r>
          </a:p>
        </p:txBody>
      </p:sp>
      <p:sp>
        <p:nvSpPr>
          <p:cNvPr id="314" name="橢圓形"/>
          <p:cNvSpPr/>
          <p:nvPr/>
        </p:nvSpPr>
        <p:spPr>
          <a:xfrm>
            <a:off x="15899612" y="1767073"/>
            <a:ext cx="1993653" cy="946149"/>
          </a:xfrm>
          <a:prstGeom prst="ellipse">
            <a:avLst/>
          </a:prstGeom>
          <a:ln w="88900">
            <a:solidFill>
              <a:srgbClr val="B51A38"/>
            </a:solidFill>
          </a:ln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Canela Bold"/>
              </a:defRPr>
            </a:pPr>
            <a:endParaRPr/>
          </a:p>
        </p:txBody>
      </p:sp>
      <p:sp>
        <p:nvSpPr>
          <p:cNvPr id="315" name="線條"/>
          <p:cNvSpPr/>
          <p:nvPr/>
        </p:nvSpPr>
        <p:spPr>
          <a:xfrm flipH="1">
            <a:off x="15417873" y="2420228"/>
            <a:ext cx="559629" cy="854954"/>
          </a:xfrm>
          <a:prstGeom prst="line">
            <a:avLst/>
          </a:prstGeom>
          <a:ln w="88900">
            <a:solidFill>
              <a:schemeClr val="accent5">
                <a:hueOff val="-65973"/>
                <a:satOff val="18050"/>
                <a:lumOff val="-1591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6" name="線條"/>
          <p:cNvSpPr/>
          <p:nvPr/>
        </p:nvSpPr>
        <p:spPr>
          <a:xfrm flipH="1">
            <a:off x="2735866" y="6721680"/>
            <a:ext cx="758828" cy="747541"/>
          </a:xfrm>
          <a:prstGeom prst="line">
            <a:avLst/>
          </a:prstGeom>
          <a:ln w="88900">
            <a:solidFill>
              <a:schemeClr val="accent5">
                <a:hueOff val="-65973"/>
                <a:satOff val="18050"/>
                <a:lumOff val="-1591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7" name="DiagnosticReport"/>
          <p:cNvSpPr txBox="1"/>
          <p:nvPr/>
        </p:nvSpPr>
        <p:spPr>
          <a:xfrm>
            <a:off x="150634" y="7416285"/>
            <a:ext cx="330250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701675">
              <a:lnSpc>
                <a:spcPct val="100000"/>
              </a:lnSpc>
              <a:defRPr sz="3000" b="1">
                <a:solidFill>
                  <a:schemeClr val="accent5">
                    <a:hueOff val="-65973"/>
                    <a:satOff val="18050"/>
                    <a:lumOff val="-15912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DiagnosticReport</a:t>
            </a:r>
          </a:p>
        </p:txBody>
      </p:sp>
      <p:sp>
        <p:nvSpPr>
          <p:cNvPr id="318" name="橢圓形"/>
          <p:cNvSpPr/>
          <p:nvPr/>
        </p:nvSpPr>
        <p:spPr>
          <a:xfrm>
            <a:off x="3493589" y="6069472"/>
            <a:ext cx="1993653" cy="946149"/>
          </a:xfrm>
          <a:prstGeom prst="ellipse">
            <a:avLst/>
          </a:prstGeom>
          <a:ln w="88900">
            <a:solidFill>
              <a:srgbClr val="B51A38"/>
            </a:solidFill>
          </a:ln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Canela Bold"/>
              </a:defRPr>
            </a:pPr>
            <a:endParaRPr/>
          </a:p>
        </p:txBody>
      </p:sp>
      <p:sp>
        <p:nvSpPr>
          <p:cNvPr id="319" name="Observation"/>
          <p:cNvSpPr txBox="1"/>
          <p:nvPr/>
        </p:nvSpPr>
        <p:spPr>
          <a:xfrm>
            <a:off x="12727389" y="9384451"/>
            <a:ext cx="2322958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701675">
              <a:lnSpc>
                <a:spcPct val="100000"/>
              </a:lnSpc>
              <a:defRPr sz="3000" b="1">
                <a:solidFill>
                  <a:schemeClr val="accent5">
                    <a:hueOff val="-65973"/>
                    <a:satOff val="18050"/>
                    <a:lumOff val="-15912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Observation</a:t>
            </a:r>
          </a:p>
        </p:txBody>
      </p:sp>
      <p:sp>
        <p:nvSpPr>
          <p:cNvPr id="320" name="{"/>
          <p:cNvSpPr txBox="1"/>
          <p:nvPr/>
        </p:nvSpPr>
        <p:spPr>
          <a:xfrm rot="19680000">
            <a:off x="14365589" y="5087015"/>
            <a:ext cx="1503110" cy="779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701675">
              <a:lnSpc>
                <a:spcPct val="100000"/>
              </a:lnSpc>
              <a:defRPr sz="48000">
                <a:solidFill>
                  <a:schemeClr val="accent5">
                    <a:hueOff val="-65973"/>
                    <a:satOff val="18050"/>
                    <a:lumOff val="-15912"/>
                  </a:schemeClr>
                </a:solidFill>
                <a:latin typeface="Snell Roundhand"/>
                <a:ea typeface="Snell Roundhand"/>
                <a:cs typeface="Snell Roundhand"/>
                <a:sym typeface="Snell Roundhand"/>
              </a:defRPr>
            </a:lvl1pPr>
          </a:lstStyle>
          <a:p>
            <a:r>
              <a:t>{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橢圓形"/>
          <p:cNvSpPr/>
          <p:nvPr/>
        </p:nvSpPr>
        <p:spPr>
          <a:xfrm>
            <a:off x="23124297" y="8136598"/>
            <a:ext cx="782057" cy="739163"/>
          </a:xfrm>
          <a:prstGeom prst="ellipse">
            <a:avLst/>
          </a:prstGeom>
          <a:solidFill>
            <a:srgbClr val="E8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23" name="橢圓形"/>
          <p:cNvSpPr/>
          <p:nvPr/>
        </p:nvSpPr>
        <p:spPr>
          <a:xfrm>
            <a:off x="858388" y="3268736"/>
            <a:ext cx="782060" cy="877995"/>
          </a:xfrm>
          <a:prstGeom prst="ellipse">
            <a:avLst/>
          </a:prstGeom>
          <a:solidFill>
            <a:srgbClr val="E6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24" name="橢圓形"/>
          <p:cNvSpPr/>
          <p:nvPr/>
        </p:nvSpPr>
        <p:spPr>
          <a:xfrm>
            <a:off x="-3611720" y="333252"/>
            <a:ext cx="5148675" cy="4013956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25" name="橢圓形"/>
          <p:cNvSpPr/>
          <p:nvPr/>
        </p:nvSpPr>
        <p:spPr>
          <a:xfrm>
            <a:off x="23236803" y="6308020"/>
            <a:ext cx="2759753" cy="2748752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26" name="橢圓形"/>
          <p:cNvSpPr/>
          <p:nvPr/>
        </p:nvSpPr>
        <p:spPr>
          <a:xfrm>
            <a:off x="22502434" y="8452811"/>
            <a:ext cx="3679305" cy="3689725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27" name="橢圓形"/>
          <p:cNvSpPr/>
          <p:nvPr/>
        </p:nvSpPr>
        <p:spPr>
          <a:xfrm>
            <a:off x="17681767" y="12478550"/>
            <a:ext cx="4099329" cy="4281871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28" name="橢圓形"/>
          <p:cNvSpPr/>
          <p:nvPr/>
        </p:nvSpPr>
        <p:spPr>
          <a:xfrm>
            <a:off x="20620353" y="10970404"/>
            <a:ext cx="4998009" cy="5025079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29" name="橢圓形"/>
          <p:cNvSpPr/>
          <p:nvPr/>
        </p:nvSpPr>
        <p:spPr>
          <a:xfrm>
            <a:off x="22947461" y="11448394"/>
            <a:ext cx="3771781" cy="3406418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0" name="橢圓形"/>
          <p:cNvSpPr/>
          <p:nvPr/>
        </p:nvSpPr>
        <p:spPr>
          <a:xfrm>
            <a:off x="-892432" y="3055081"/>
            <a:ext cx="2082552" cy="2238348"/>
          </a:xfrm>
          <a:prstGeom prst="ellipse">
            <a:avLst/>
          </a:prstGeom>
          <a:solidFill>
            <a:srgbClr val="52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1" name="橢圓形"/>
          <p:cNvSpPr/>
          <p:nvPr/>
        </p:nvSpPr>
        <p:spPr>
          <a:xfrm>
            <a:off x="1426614" y="-2303397"/>
            <a:ext cx="3771782" cy="3554098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2" name="橢圓形"/>
          <p:cNvSpPr/>
          <p:nvPr/>
        </p:nvSpPr>
        <p:spPr>
          <a:xfrm>
            <a:off x="-801834" y="-1232232"/>
            <a:ext cx="3719910" cy="3406419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3" name="橢圓形"/>
          <p:cNvSpPr/>
          <p:nvPr/>
        </p:nvSpPr>
        <p:spPr>
          <a:xfrm>
            <a:off x="-1230075" y="-715517"/>
            <a:ext cx="2363381" cy="2350649"/>
          </a:xfrm>
          <a:prstGeom prst="ellipse">
            <a:avLst/>
          </a:prstGeom>
          <a:solidFill>
            <a:srgbClr val="7D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4" name="就醫資訊"/>
          <p:cNvSpPr txBox="1">
            <a:spLocks noGrp="1"/>
          </p:cNvSpPr>
          <p:nvPr>
            <p:ph type="title"/>
          </p:nvPr>
        </p:nvSpPr>
        <p:spPr>
          <a:xfrm>
            <a:off x="2813677" y="722541"/>
            <a:ext cx="19459500" cy="2350648"/>
          </a:xfrm>
          <a:prstGeom prst="rect">
            <a:avLst/>
          </a:prstGeom>
        </p:spPr>
        <p:txBody>
          <a:bodyPr/>
          <a:lstStyle>
            <a:lvl1pPr defTabSz="2340804">
              <a:lnSpc>
                <a:spcPct val="100000"/>
              </a:lnSpc>
              <a:defRPr sz="11136" b="0" spc="-288">
                <a:solidFill>
                  <a:srgbClr val="6B7C9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查看委外處方需檢查項目頁面：</a:t>
            </a:r>
          </a:p>
        </p:txBody>
      </p:sp>
      <p:pic>
        <p:nvPicPr>
          <p:cNvPr id="335" name="messageImage_1684312331475.jpg" descr="messageImage_168431233147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239" y="3184841"/>
            <a:ext cx="16156375" cy="9815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上傳檢驗結果"/>
          <p:cNvSpPr txBox="1"/>
          <p:nvPr/>
        </p:nvSpPr>
        <p:spPr>
          <a:xfrm>
            <a:off x="10997578" y="5962650"/>
            <a:ext cx="15094647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2438338">
              <a:lnSpc>
                <a:spcPct val="100000"/>
              </a:lnSpc>
              <a:defRPr sz="13000" spc="-260">
                <a:solidFill>
                  <a:srgbClr val="517298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上傳檢驗結果</a:t>
            </a:r>
          </a:p>
        </p:txBody>
      </p:sp>
      <p:sp>
        <p:nvSpPr>
          <p:cNvPr id="338" name="矩形"/>
          <p:cNvSpPr/>
          <p:nvPr/>
        </p:nvSpPr>
        <p:spPr>
          <a:xfrm>
            <a:off x="-4079894" y="-104121"/>
            <a:ext cx="10377361" cy="13924242"/>
          </a:xfrm>
          <a:prstGeom prst="rect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341" name="群組"/>
          <p:cNvGrpSpPr/>
          <p:nvPr/>
        </p:nvGrpSpPr>
        <p:grpSpPr>
          <a:xfrm>
            <a:off x="2870392" y="3313560"/>
            <a:ext cx="7080336" cy="7088880"/>
            <a:chOff x="0" y="0"/>
            <a:chExt cx="7080335" cy="7088878"/>
          </a:xfrm>
        </p:grpSpPr>
        <p:sp>
          <p:nvSpPr>
            <p:cNvPr id="339" name="圓形"/>
            <p:cNvSpPr/>
            <p:nvPr/>
          </p:nvSpPr>
          <p:spPr>
            <a:xfrm>
              <a:off x="0" y="0"/>
              <a:ext cx="7080336" cy="7088879"/>
            </a:xfrm>
            <a:prstGeom prst="ellipse">
              <a:avLst/>
            </a:prstGeom>
            <a:solidFill>
              <a:srgbClr val="E7CE9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0" name="情境二"/>
            <p:cNvSpPr txBox="1"/>
            <p:nvPr/>
          </p:nvSpPr>
          <p:spPr>
            <a:xfrm>
              <a:off x="1317414" y="2737989"/>
              <a:ext cx="4445509" cy="161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2438338">
                <a:lnSpc>
                  <a:spcPct val="80000"/>
                </a:lnSpc>
                <a:defRPr sz="11600" spc="-232">
                  <a:solidFill>
                    <a:srgbClr val="517298"/>
                  </a:solidFill>
                  <a:latin typeface="標楷體"/>
                  <a:ea typeface="標楷體"/>
                  <a:cs typeface="標楷體"/>
                  <a:sym typeface="標楷體"/>
                </a:defRPr>
              </a:lvl1pPr>
            </a:lstStyle>
            <a:p>
              <a:r>
                <a:t>情境二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矩形"/>
          <p:cNvSpPr/>
          <p:nvPr/>
        </p:nvSpPr>
        <p:spPr>
          <a:xfrm>
            <a:off x="19787965" y="9284210"/>
            <a:ext cx="5011359" cy="4870850"/>
          </a:xfrm>
          <a:prstGeom prst="rect">
            <a:avLst/>
          </a:prstGeom>
          <a:solidFill>
            <a:srgbClr val="83B0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4" name="矩形"/>
          <p:cNvSpPr/>
          <p:nvPr/>
        </p:nvSpPr>
        <p:spPr>
          <a:xfrm>
            <a:off x="-254245" y="-248381"/>
            <a:ext cx="10609879" cy="4508030"/>
          </a:xfrm>
          <a:prstGeom prst="rect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5" name="矩形"/>
          <p:cNvSpPr/>
          <p:nvPr/>
        </p:nvSpPr>
        <p:spPr>
          <a:xfrm>
            <a:off x="-127255" y="3677610"/>
            <a:ext cx="22065111" cy="10240800"/>
          </a:xfrm>
          <a:prstGeom prst="rect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6" name="檢驗結果上傳"/>
          <p:cNvSpPr txBox="1">
            <a:spLocks noGrp="1"/>
          </p:cNvSpPr>
          <p:nvPr>
            <p:ph type="title"/>
          </p:nvPr>
        </p:nvSpPr>
        <p:spPr>
          <a:xfrm>
            <a:off x="610759" y="936657"/>
            <a:ext cx="8879872" cy="213795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6B7C9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檢驗結果上傳</a:t>
            </a:r>
          </a:p>
        </p:txBody>
      </p:sp>
      <p:sp>
        <p:nvSpPr>
          <p:cNvPr id="347" name="受託…"/>
          <p:cNvSpPr txBox="1"/>
          <p:nvPr/>
        </p:nvSpPr>
        <p:spPr>
          <a:xfrm>
            <a:off x="1018744" y="5827035"/>
            <a:ext cx="20639804" cy="530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lnSpc>
                <a:spcPct val="100000"/>
              </a:lnSpc>
              <a:defRPr sz="8000">
                <a:solidFill>
                  <a:srgbClr val="FFFFFF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>
                <a:solidFill>
                  <a:srgbClr val="E7CE90"/>
                </a:solidFill>
              </a:rPr>
              <a:t>受託</a:t>
            </a:r>
          </a:p>
          <a:p>
            <a:pPr algn="l" defTabSz="825500">
              <a:lnSpc>
                <a:spcPct val="100000"/>
              </a:lnSpc>
              <a:defRPr sz="8000">
                <a:solidFill>
                  <a:srgbClr val="FFFFFF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B醫院將檢驗報告結果上傳至FHIR Server。</a:t>
            </a:r>
          </a:p>
          <a:p>
            <a:pPr algn="l" defTabSz="825500">
              <a:lnSpc>
                <a:spcPct val="100000"/>
              </a:lnSpc>
              <a:defRPr sz="8000">
                <a:solidFill>
                  <a:srgbClr val="FFFFFF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endParaRPr/>
          </a:p>
          <a:p>
            <a:pPr algn="l" defTabSz="825500">
              <a:lnSpc>
                <a:spcPct val="100000"/>
              </a:lnSpc>
              <a:defRPr sz="8000">
                <a:solidFill>
                  <a:srgbClr val="E7CE9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委託</a:t>
            </a:r>
          </a:p>
          <a:p>
            <a:pPr algn="l" defTabSz="825500">
              <a:lnSpc>
                <a:spcPct val="100000"/>
              </a:lnSpc>
              <a:defRPr sz="8000">
                <a:solidFill>
                  <a:srgbClr val="FFFFFF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A診所可至FHIR Server下載檢驗結果。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橢圓形"/>
          <p:cNvSpPr/>
          <p:nvPr/>
        </p:nvSpPr>
        <p:spPr>
          <a:xfrm>
            <a:off x="17681767" y="12478550"/>
            <a:ext cx="4099329" cy="4281871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2" name="橢圓形"/>
          <p:cNvSpPr/>
          <p:nvPr/>
        </p:nvSpPr>
        <p:spPr>
          <a:xfrm>
            <a:off x="23124297" y="8136598"/>
            <a:ext cx="782057" cy="739163"/>
          </a:xfrm>
          <a:prstGeom prst="ellipse">
            <a:avLst/>
          </a:prstGeom>
          <a:solidFill>
            <a:srgbClr val="E8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3" name="橢圓形"/>
          <p:cNvSpPr/>
          <p:nvPr/>
        </p:nvSpPr>
        <p:spPr>
          <a:xfrm>
            <a:off x="858388" y="3268736"/>
            <a:ext cx="782060" cy="877995"/>
          </a:xfrm>
          <a:prstGeom prst="ellipse">
            <a:avLst/>
          </a:prstGeom>
          <a:solidFill>
            <a:srgbClr val="E6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4" name="橢圓形"/>
          <p:cNvSpPr/>
          <p:nvPr/>
        </p:nvSpPr>
        <p:spPr>
          <a:xfrm>
            <a:off x="-3611720" y="333252"/>
            <a:ext cx="5148675" cy="4013956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5" name="橢圓形"/>
          <p:cNvSpPr/>
          <p:nvPr/>
        </p:nvSpPr>
        <p:spPr>
          <a:xfrm>
            <a:off x="23236803" y="6308020"/>
            <a:ext cx="2759753" cy="2748752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6" name="橢圓形"/>
          <p:cNvSpPr/>
          <p:nvPr/>
        </p:nvSpPr>
        <p:spPr>
          <a:xfrm>
            <a:off x="22502434" y="8452811"/>
            <a:ext cx="3679305" cy="3689725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7" name="橢圓形"/>
          <p:cNvSpPr/>
          <p:nvPr/>
        </p:nvSpPr>
        <p:spPr>
          <a:xfrm>
            <a:off x="20620353" y="10970404"/>
            <a:ext cx="4998009" cy="5025079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8" name="橢圓形"/>
          <p:cNvSpPr/>
          <p:nvPr/>
        </p:nvSpPr>
        <p:spPr>
          <a:xfrm>
            <a:off x="22947461" y="11448394"/>
            <a:ext cx="3771781" cy="3406418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9" name="橢圓形"/>
          <p:cNvSpPr/>
          <p:nvPr/>
        </p:nvSpPr>
        <p:spPr>
          <a:xfrm>
            <a:off x="-892432" y="3055081"/>
            <a:ext cx="2082552" cy="2238348"/>
          </a:xfrm>
          <a:prstGeom prst="ellipse">
            <a:avLst/>
          </a:prstGeom>
          <a:solidFill>
            <a:srgbClr val="52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0" name="橢圓形"/>
          <p:cNvSpPr/>
          <p:nvPr/>
        </p:nvSpPr>
        <p:spPr>
          <a:xfrm>
            <a:off x="1426614" y="-2303397"/>
            <a:ext cx="3771782" cy="3554098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1" name="橢圓形"/>
          <p:cNvSpPr/>
          <p:nvPr/>
        </p:nvSpPr>
        <p:spPr>
          <a:xfrm>
            <a:off x="-801834" y="-1232232"/>
            <a:ext cx="3719910" cy="3406419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2" name="橢圓形"/>
          <p:cNvSpPr/>
          <p:nvPr/>
        </p:nvSpPr>
        <p:spPr>
          <a:xfrm>
            <a:off x="-1230075" y="-715517"/>
            <a:ext cx="2363381" cy="2350649"/>
          </a:xfrm>
          <a:prstGeom prst="ellipse">
            <a:avLst/>
          </a:prstGeom>
          <a:solidFill>
            <a:srgbClr val="7D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3" name="就醫資訊"/>
          <p:cNvSpPr txBox="1">
            <a:spLocks noGrp="1"/>
          </p:cNvSpPr>
          <p:nvPr>
            <p:ph type="title"/>
          </p:nvPr>
        </p:nvSpPr>
        <p:spPr>
          <a:xfrm>
            <a:off x="2900043" y="866484"/>
            <a:ext cx="14186704" cy="23506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spc="-300">
                <a:solidFill>
                  <a:srgbClr val="6B7C9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報告系統架構圖：</a:t>
            </a:r>
          </a:p>
        </p:txBody>
      </p:sp>
      <p:pic>
        <p:nvPicPr>
          <p:cNvPr id="364" name="截圖 2023-05-18 下午10.40.26.png" descr="截圖 2023-05-18 下午10.40.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569" y="4184764"/>
            <a:ext cx="22109385" cy="69952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矩形"/>
          <p:cNvSpPr/>
          <p:nvPr/>
        </p:nvSpPr>
        <p:spPr>
          <a:xfrm>
            <a:off x="19787965" y="9284210"/>
            <a:ext cx="5011359" cy="4870850"/>
          </a:xfrm>
          <a:prstGeom prst="rect">
            <a:avLst/>
          </a:prstGeom>
          <a:solidFill>
            <a:srgbClr val="83B0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9" name="矩形"/>
          <p:cNvSpPr/>
          <p:nvPr/>
        </p:nvSpPr>
        <p:spPr>
          <a:xfrm>
            <a:off x="-7176086" y="-248381"/>
            <a:ext cx="13700632" cy="4508030"/>
          </a:xfrm>
          <a:prstGeom prst="rect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0" name="矩形"/>
          <p:cNvSpPr/>
          <p:nvPr/>
        </p:nvSpPr>
        <p:spPr>
          <a:xfrm>
            <a:off x="-127255" y="3677610"/>
            <a:ext cx="22065111" cy="10240800"/>
          </a:xfrm>
          <a:prstGeom prst="rect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1" name="上傳至健保的xml檔"/>
          <p:cNvSpPr txBox="1"/>
          <p:nvPr/>
        </p:nvSpPr>
        <p:spPr>
          <a:xfrm>
            <a:off x="776099" y="971522"/>
            <a:ext cx="26164321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2438338">
              <a:lnSpc>
                <a:spcPct val="80000"/>
              </a:lnSpc>
              <a:defRPr sz="11500" spc="-230">
                <a:solidFill>
                  <a:srgbClr val="517298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上傳至健保的xml檔</a:t>
            </a:r>
          </a:p>
        </p:txBody>
      </p:sp>
      <p:sp>
        <p:nvSpPr>
          <p:cNvPr id="372" name="xml檔分為兩部分…"/>
          <p:cNvSpPr txBox="1"/>
          <p:nvPr/>
        </p:nvSpPr>
        <p:spPr>
          <a:xfrm>
            <a:off x="1144552" y="6474314"/>
            <a:ext cx="12497736" cy="401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338">
              <a:lnSpc>
                <a:spcPct val="100000"/>
              </a:lnSpc>
              <a:defRPr sz="7500" spc="-150">
                <a:solidFill>
                  <a:srgbClr val="FFFFFF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xml檔分為兩部分</a:t>
            </a:r>
          </a:p>
          <a:p>
            <a:pPr algn="l" defTabSz="2438338">
              <a:lnSpc>
                <a:spcPct val="100000"/>
              </a:lnSpc>
              <a:defRPr sz="7500" spc="-150">
                <a:solidFill>
                  <a:srgbClr val="FFFFFF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endParaRPr/>
          </a:p>
          <a:p>
            <a:pPr algn="l" defTabSz="2438338">
              <a:lnSpc>
                <a:spcPct val="100000"/>
              </a:lnSpc>
              <a:defRPr sz="7500" spc="-150">
                <a:solidFill>
                  <a:srgbClr val="FFFFFF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1.「h開頭」為基本資料段</a:t>
            </a:r>
          </a:p>
          <a:p>
            <a:pPr algn="l" defTabSz="2438338">
              <a:lnSpc>
                <a:spcPct val="100000"/>
              </a:lnSpc>
              <a:defRPr sz="7500" spc="-150">
                <a:solidFill>
                  <a:srgbClr val="FFFFFF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2.「r開頭」為檢驗資料段</a:t>
            </a:r>
          </a:p>
        </p:txBody>
      </p:sp>
      <p:pic>
        <p:nvPicPr>
          <p:cNvPr id="373" name="影像" descr="影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0085" y="3212559"/>
            <a:ext cx="8666307" cy="101195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橢圓形"/>
          <p:cNvSpPr/>
          <p:nvPr/>
        </p:nvSpPr>
        <p:spPr>
          <a:xfrm>
            <a:off x="23124297" y="8136598"/>
            <a:ext cx="782057" cy="739163"/>
          </a:xfrm>
          <a:prstGeom prst="ellipse">
            <a:avLst/>
          </a:prstGeom>
          <a:solidFill>
            <a:srgbClr val="E8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8" name="橢圓形"/>
          <p:cNvSpPr/>
          <p:nvPr/>
        </p:nvSpPr>
        <p:spPr>
          <a:xfrm>
            <a:off x="858388" y="3268736"/>
            <a:ext cx="782060" cy="877995"/>
          </a:xfrm>
          <a:prstGeom prst="ellipse">
            <a:avLst/>
          </a:prstGeom>
          <a:solidFill>
            <a:srgbClr val="E6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9" name="橢圓形"/>
          <p:cNvSpPr/>
          <p:nvPr/>
        </p:nvSpPr>
        <p:spPr>
          <a:xfrm>
            <a:off x="-3611720" y="333252"/>
            <a:ext cx="5148675" cy="4013956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80" name="橢圓形"/>
          <p:cNvSpPr/>
          <p:nvPr/>
        </p:nvSpPr>
        <p:spPr>
          <a:xfrm>
            <a:off x="23236803" y="6308020"/>
            <a:ext cx="2759753" cy="2748752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81" name="橢圓形"/>
          <p:cNvSpPr/>
          <p:nvPr/>
        </p:nvSpPr>
        <p:spPr>
          <a:xfrm>
            <a:off x="22502434" y="8452811"/>
            <a:ext cx="3679305" cy="3689725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82" name="橢圓形"/>
          <p:cNvSpPr/>
          <p:nvPr/>
        </p:nvSpPr>
        <p:spPr>
          <a:xfrm>
            <a:off x="17681767" y="12478550"/>
            <a:ext cx="4099329" cy="4281871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83" name="橢圓形"/>
          <p:cNvSpPr/>
          <p:nvPr/>
        </p:nvSpPr>
        <p:spPr>
          <a:xfrm>
            <a:off x="20620353" y="10970404"/>
            <a:ext cx="4998009" cy="5025079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84" name="橢圓形"/>
          <p:cNvSpPr/>
          <p:nvPr/>
        </p:nvSpPr>
        <p:spPr>
          <a:xfrm>
            <a:off x="22947461" y="11448394"/>
            <a:ext cx="3771781" cy="3406418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85" name="橢圓形"/>
          <p:cNvSpPr/>
          <p:nvPr/>
        </p:nvSpPr>
        <p:spPr>
          <a:xfrm>
            <a:off x="-892432" y="3055081"/>
            <a:ext cx="2082552" cy="2238348"/>
          </a:xfrm>
          <a:prstGeom prst="ellipse">
            <a:avLst/>
          </a:prstGeom>
          <a:solidFill>
            <a:srgbClr val="52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86" name="橢圓形"/>
          <p:cNvSpPr/>
          <p:nvPr/>
        </p:nvSpPr>
        <p:spPr>
          <a:xfrm>
            <a:off x="1426614" y="-2303397"/>
            <a:ext cx="3771782" cy="3554098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87" name="橢圓形"/>
          <p:cNvSpPr/>
          <p:nvPr/>
        </p:nvSpPr>
        <p:spPr>
          <a:xfrm>
            <a:off x="-801834" y="-1232232"/>
            <a:ext cx="3719910" cy="3406419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88" name="橢圓形"/>
          <p:cNvSpPr/>
          <p:nvPr/>
        </p:nvSpPr>
        <p:spPr>
          <a:xfrm>
            <a:off x="-1230075" y="-715517"/>
            <a:ext cx="2363381" cy="2350649"/>
          </a:xfrm>
          <a:prstGeom prst="ellipse">
            <a:avLst/>
          </a:prstGeom>
          <a:solidFill>
            <a:srgbClr val="7D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89" name="報告er.jpg" descr="報告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780" y="2018188"/>
            <a:ext cx="12421799" cy="10952729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就醫資訊"/>
          <p:cNvSpPr txBox="1">
            <a:spLocks noGrp="1"/>
          </p:cNvSpPr>
          <p:nvPr>
            <p:ph type="title"/>
          </p:nvPr>
        </p:nvSpPr>
        <p:spPr>
          <a:xfrm>
            <a:off x="2237746" y="1164906"/>
            <a:ext cx="14186704" cy="23506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spc="-300">
                <a:solidFill>
                  <a:srgbClr val="6B7C9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E-R圖：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橢圓形"/>
          <p:cNvSpPr/>
          <p:nvPr/>
        </p:nvSpPr>
        <p:spPr>
          <a:xfrm>
            <a:off x="23124297" y="8136598"/>
            <a:ext cx="782057" cy="739163"/>
          </a:xfrm>
          <a:prstGeom prst="ellipse">
            <a:avLst/>
          </a:prstGeom>
          <a:solidFill>
            <a:srgbClr val="E8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5" name="橢圓形"/>
          <p:cNvSpPr/>
          <p:nvPr/>
        </p:nvSpPr>
        <p:spPr>
          <a:xfrm>
            <a:off x="858388" y="3268736"/>
            <a:ext cx="782060" cy="877995"/>
          </a:xfrm>
          <a:prstGeom prst="ellipse">
            <a:avLst/>
          </a:prstGeom>
          <a:solidFill>
            <a:srgbClr val="E6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6" name="橢圓形"/>
          <p:cNvSpPr/>
          <p:nvPr/>
        </p:nvSpPr>
        <p:spPr>
          <a:xfrm>
            <a:off x="-3611720" y="333252"/>
            <a:ext cx="5148675" cy="4013956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7" name="橢圓形"/>
          <p:cNvSpPr/>
          <p:nvPr/>
        </p:nvSpPr>
        <p:spPr>
          <a:xfrm>
            <a:off x="23236803" y="6308020"/>
            <a:ext cx="2759753" cy="2748752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8" name="橢圓形"/>
          <p:cNvSpPr/>
          <p:nvPr/>
        </p:nvSpPr>
        <p:spPr>
          <a:xfrm>
            <a:off x="22502434" y="8452811"/>
            <a:ext cx="3679305" cy="3689725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9" name="橢圓形"/>
          <p:cNvSpPr/>
          <p:nvPr/>
        </p:nvSpPr>
        <p:spPr>
          <a:xfrm>
            <a:off x="17681767" y="12478550"/>
            <a:ext cx="4099329" cy="4281871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0" name="橢圓形"/>
          <p:cNvSpPr/>
          <p:nvPr/>
        </p:nvSpPr>
        <p:spPr>
          <a:xfrm>
            <a:off x="20620353" y="10970404"/>
            <a:ext cx="4998009" cy="5025079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1" name="橢圓形"/>
          <p:cNvSpPr/>
          <p:nvPr/>
        </p:nvSpPr>
        <p:spPr>
          <a:xfrm>
            <a:off x="22947461" y="11448394"/>
            <a:ext cx="3771781" cy="3406418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2" name="橢圓形"/>
          <p:cNvSpPr/>
          <p:nvPr/>
        </p:nvSpPr>
        <p:spPr>
          <a:xfrm>
            <a:off x="-892432" y="3055081"/>
            <a:ext cx="2082552" cy="2238348"/>
          </a:xfrm>
          <a:prstGeom prst="ellipse">
            <a:avLst/>
          </a:prstGeom>
          <a:solidFill>
            <a:srgbClr val="52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3" name="橢圓形"/>
          <p:cNvSpPr/>
          <p:nvPr/>
        </p:nvSpPr>
        <p:spPr>
          <a:xfrm>
            <a:off x="1426614" y="-2303397"/>
            <a:ext cx="3771782" cy="3554098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4" name="橢圓形"/>
          <p:cNvSpPr/>
          <p:nvPr/>
        </p:nvSpPr>
        <p:spPr>
          <a:xfrm>
            <a:off x="-801834" y="-1232232"/>
            <a:ext cx="3719910" cy="3406419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5" name="橢圓形"/>
          <p:cNvSpPr/>
          <p:nvPr/>
        </p:nvSpPr>
        <p:spPr>
          <a:xfrm>
            <a:off x="-1230075" y="-715517"/>
            <a:ext cx="2363381" cy="2350649"/>
          </a:xfrm>
          <a:prstGeom prst="ellipse">
            <a:avLst/>
          </a:prstGeom>
          <a:solidFill>
            <a:srgbClr val="7D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6" name="就醫資訊"/>
          <p:cNvSpPr txBox="1">
            <a:spLocks noGrp="1"/>
          </p:cNvSpPr>
          <p:nvPr>
            <p:ph type="title"/>
          </p:nvPr>
        </p:nvSpPr>
        <p:spPr>
          <a:xfrm>
            <a:off x="2364041" y="1108331"/>
            <a:ext cx="21025458" cy="1908519"/>
          </a:xfrm>
          <a:prstGeom prst="rect">
            <a:avLst/>
          </a:prstGeom>
        </p:spPr>
        <p:txBody>
          <a:bodyPr/>
          <a:lstStyle>
            <a:lvl1pPr defTabSz="2048203">
              <a:lnSpc>
                <a:spcPct val="100000"/>
              </a:lnSpc>
              <a:defRPr sz="9743" b="0" spc="-252">
                <a:solidFill>
                  <a:srgbClr val="6B7C9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上傳健保的資料所對應的FHIR resource</a:t>
            </a:r>
          </a:p>
        </p:txBody>
      </p:sp>
      <p:sp>
        <p:nvSpPr>
          <p:cNvPr id="407" name="我們藉由xml檔的資料名稱，找尋對應的fhir resource"/>
          <p:cNvSpPr txBox="1"/>
          <p:nvPr/>
        </p:nvSpPr>
        <p:spPr>
          <a:xfrm>
            <a:off x="2618631" y="3072787"/>
            <a:ext cx="15758064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2438338">
              <a:lnSpc>
                <a:spcPct val="100000"/>
              </a:lnSpc>
              <a:defRPr sz="4500" spc="-90">
                <a:solidFill>
                  <a:srgbClr val="51729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我們藉由xml檔的資料名稱，找尋對應的fhir resource</a:t>
            </a:r>
          </a:p>
        </p:txBody>
      </p:sp>
      <p:pic>
        <p:nvPicPr>
          <p:cNvPr id="408" name="截圖 2023-05-17 下午8.53.53.png" descr="截圖 2023-05-17 下午8.53.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307" y="4216822"/>
            <a:ext cx="9447386" cy="3938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截圖 2023-05-17 下午8.54.21.png" descr="截圖 2023-05-17 下午8.54.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768" y="8833443"/>
            <a:ext cx="9441756" cy="2928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截圖 2023-05-17 下午8.54.51.png" descr="截圖 2023-05-17 下午8.54.5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0173" y="8843196"/>
            <a:ext cx="9629639" cy="290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橢圓形"/>
          <p:cNvSpPr/>
          <p:nvPr/>
        </p:nvSpPr>
        <p:spPr>
          <a:xfrm>
            <a:off x="23124297" y="8136598"/>
            <a:ext cx="782057" cy="739163"/>
          </a:xfrm>
          <a:prstGeom prst="ellipse">
            <a:avLst/>
          </a:prstGeom>
          <a:solidFill>
            <a:srgbClr val="E8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15" name="橢圓形"/>
          <p:cNvSpPr/>
          <p:nvPr/>
        </p:nvSpPr>
        <p:spPr>
          <a:xfrm>
            <a:off x="858388" y="3268736"/>
            <a:ext cx="782060" cy="877995"/>
          </a:xfrm>
          <a:prstGeom prst="ellipse">
            <a:avLst/>
          </a:prstGeom>
          <a:solidFill>
            <a:srgbClr val="E6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16" name="橢圓形"/>
          <p:cNvSpPr/>
          <p:nvPr/>
        </p:nvSpPr>
        <p:spPr>
          <a:xfrm>
            <a:off x="-3611720" y="333252"/>
            <a:ext cx="5148675" cy="4013956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17" name="橢圓形"/>
          <p:cNvSpPr/>
          <p:nvPr/>
        </p:nvSpPr>
        <p:spPr>
          <a:xfrm>
            <a:off x="23236803" y="6308020"/>
            <a:ext cx="2759753" cy="2748752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18" name="橢圓形"/>
          <p:cNvSpPr/>
          <p:nvPr/>
        </p:nvSpPr>
        <p:spPr>
          <a:xfrm>
            <a:off x="22502434" y="8452811"/>
            <a:ext cx="3679305" cy="3689725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19" name="橢圓形"/>
          <p:cNvSpPr/>
          <p:nvPr/>
        </p:nvSpPr>
        <p:spPr>
          <a:xfrm>
            <a:off x="17681767" y="12478550"/>
            <a:ext cx="4099329" cy="4281871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0" name="橢圓形"/>
          <p:cNvSpPr/>
          <p:nvPr/>
        </p:nvSpPr>
        <p:spPr>
          <a:xfrm>
            <a:off x="20620353" y="10970404"/>
            <a:ext cx="4998009" cy="5025079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1" name="橢圓形"/>
          <p:cNvSpPr/>
          <p:nvPr/>
        </p:nvSpPr>
        <p:spPr>
          <a:xfrm>
            <a:off x="22947461" y="11448394"/>
            <a:ext cx="3771781" cy="3406418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2" name="橢圓形"/>
          <p:cNvSpPr/>
          <p:nvPr/>
        </p:nvSpPr>
        <p:spPr>
          <a:xfrm>
            <a:off x="-892432" y="3055081"/>
            <a:ext cx="2082552" cy="2238348"/>
          </a:xfrm>
          <a:prstGeom prst="ellipse">
            <a:avLst/>
          </a:prstGeom>
          <a:solidFill>
            <a:srgbClr val="52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3" name="橢圓形"/>
          <p:cNvSpPr/>
          <p:nvPr/>
        </p:nvSpPr>
        <p:spPr>
          <a:xfrm>
            <a:off x="1426614" y="-2303397"/>
            <a:ext cx="3771782" cy="3554098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4" name="橢圓形"/>
          <p:cNvSpPr/>
          <p:nvPr/>
        </p:nvSpPr>
        <p:spPr>
          <a:xfrm>
            <a:off x="-801834" y="-1232232"/>
            <a:ext cx="3719910" cy="3406419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5" name="橢圓形"/>
          <p:cNvSpPr/>
          <p:nvPr/>
        </p:nvSpPr>
        <p:spPr>
          <a:xfrm>
            <a:off x="-1230075" y="-715517"/>
            <a:ext cx="2363381" cy="2350649"/>
          </a:xfrm>
          <a:prstGeom prst="ellipse">
            <a:avLst/>
          </a:prstGeom>
          <a:solidFill>
            <a:srgbClr val="7D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26" name="截圖 2023-05-17 下午8.55.17.png" descr="截圖 2023-05-17 下午8.55.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417" y="2175440"/>
            <a:ext cx="15295166" cy="9390520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橢圓形"/>
          <p:cNvSpPr/>
          <p:nvPr/>
        </p:nvSpPr>
        <p:spPr>
          <a:xfrm>
            <a:off x="6592723" y="8620371"/>
            <a:ext cx="3280674" cy="1760644"/>
          </a:xfrm>
          <a:prstGeom prst="ellipse">
            <a:avLst/>
          </a:prstGeom>
          <a:ln w="88900">
            <a:solidFill>
              <a:srgbClr val="B51A38"/>
            </a:solidFill>
          </a:ln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Canela Bold"/>
              </a:defRPr>
            </a:pPr>
            <a:endParaRPr/>
          </a:p>
        </p:txBody>
      </p:sp>
      <p:sp>
        <p:nvSpPr>
          <p:cNvPr id="428" name="（就醫紀錄）"/>
          <p:cNvSpPr txBox="1"/>
          <p:nvPr/>
        </p:nvSpPr>
        <p:spPr>
          <a:xfrm>
            <a:off x="8142638" y="2171507"/>
            <a:ext cx="1238770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2438338">
              <a:lnSpc>
                <a:spcPct val="100000"/>
              </a:lnSpc>
              <a:defRPr sz="6000" spc="-119">
                <a:solidFill>
                  <a:srgbClr val="517298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（就醫紀錄）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橢圓形"/>
          <p:cNvSpPr/>
          <p:nvPr/>
        </p:nvSpPr>
        <p:spPr>
          <a:xfrm>
            <a:off x="23124297" y="8136598"/>
            <a:ext cx="782057" cy="739163"/>
          </a:xfrm>
          <a:prstGeom prst="ellipse">
            <a:avLst/>
          </a:prstGeom>
          <a:solidFill>
            <a:srgbClr val="E8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3" name="橢圓形"/>
          <p:cNvSpPr/>
          <p:nvPr/>
        </p:nvSpPr>
        <p:spPr>
          <a:xfrm>
            <a:off x="858388" y="3268736"/>
            <a:ext cx="782060" cy="877995"/>
          </a:xfrm>
          <a:prstGeom prst="ellipse">
            <a:avLst/>
          </a:prstGeom>
          <a:solidFill>
            <a:srgbClr val="E6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4" name="橢圓形"/>
          <p:cNvSpPr/>
          <p:nvPr/>
        </p:nvSpPr>
        <p:spPr>
          <a:xfrm>
            <a:off x="-3611720" y="333252"/>
            <a:ext cx="5148675" cy="4013956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5" name="橢圓形"/>
          <p:cNvSpPr/>
          <p:nvPr/>
        </p:nvSpPr>
        <p:spPr>
          <a:xfrm>
            <a:off x="23236803" y="6308020"/>
            <a:ext cx="2759753" cy="2748752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6" name="橢圓形"/>
          <p:cNvSpPr/>
          <p:nvPr/>
        </p:nvSpPr>
        <p:spPr>
          <a:xfrm>
            <a:off x="22502434" y="8452811"/>
            <a:ext cx="3679305" cy="3689725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7" name="橢圓形"/>
          <p:cNvSpPr/>
          <p:nvPr/>
        </p:nvSpPr>
        <p:spPr>
          <a:xfrm>
            <a:off x="17681767" y="12478550"/>
            <a:ext cx="4099329" cy="4281871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8" name="橢圓形"/>
          <p:cNvSpPr/>
          <p:nvPr/>
        </p:nvSpPr>
        <p:spPr>
          <a:xfrm>
            <a:off x="20620353" y="10970404"/>
            <a:ext cx="4998009" cy="5025079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9" name="橢圓形"/>
          <p:cNvSpPr/>
          <p:nvPr/>
        </p:nvSpPr>
        <p:spPr>
          <a:xfrm>
            <a:off x="22947461" y="11448394"/>
            <a:ext cx="3771781" cy="3406418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0" name="橢圓形"/>
          <p:cNvSpPr/>
          <p:nvPr/>
        </p:nvSpPr>
        <p:spPr>
          <a:xfrm>
            <a:off x="-892432" y="3055081"/>
            <a:ext cx="2082552" cy="2238348"/>
          </a:xfrm>
          <a:prstGeom prst="ellipse">
            <a:avLst/>
          </a:prstGeom>
          <a:solidFill>
            <a:srgbClr val="52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1" name="橢圓形"/>
          <p:cNvSpPr/>
          <p:nvPr/>
        </p:nvSpPr>
        <p:spPr>
          <a:xfrm>
            <a:off x="1426614" y="-2303397"/>
            <a:ext cx="3771782" cy="3554098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2" name="橢圓形"/>
          <p:cNvSpPr/>
          <p:nvPr/>
        </p:nvSpPr>
        <p:spPr>
          <a:xfrm>
            <a:off x="-801834" y="-1232232"/>
            <a:ext cx="3719910" cy="3406419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3" name="橢圓形"/>
          <p:cNvSpPr/>
          <p:nvPr/>
        </p:nvSpPr>
        <p:spPr>
          <a:xfrm>
            <a:off x="-1230075" y="-715517"/>
            <a:ext cx="2363381" cy="2350649"/>
          </a:xfrm>
          <a:prstGeom prst="ellipse">
            <a:avLst/>
          </a:prstGeom>
          <a:solidFill>
            <a:srgbClr val="7D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44" name="截圖 2023-05-17 下午8.55.37.png" descr="截圖 2023-05-17 下午8.55.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117" y="2523613"/>
            <a:ext cx="18597766" cy="8668774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橢圓形"/>
          <p:cNvSpPr/>
          <p:nvPr/>
        </p:nvSpPr>
        <p:spPr>
          <a:xfrm>
            <a:off x="5352462" y="5227204"/>
            <a:ext cx="3280674" cy="1760644"/>
          </a:xfrm>
          <a:prstGeom prst="ellipse">
            <a:avLst/>
          </a:prstGeom>
          <a:ln w="88900">
            <a:solidFill>
              <a:srgbClr val="B51A38"/>
            </a:solidFill>
          </a:ln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Canela Bold"/>
              </a:defRPr>
            </a:pPr>
            <a:endParaRPr/>
          </a:p>
        </p:txBody>
      </p:sp>
      <p:sp>
        <p:nvSpPr>
          <p:cNvPr id="446" name="（醫院報告）"/>
          <p:cNvSpPr txBox="1"/>
          <p:nvPr/>
        </p:nvSpPr>
        <p:spPr>
          <a:xfrm>
            <a:off x="9312695" y="2545925"/>
            <a:ext cx="1238770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2438338">
              <a:lnSpc>
                <a:spcPct val="100000"/>
              </a:lnSpc>
              <a:defRPr sz="6000" spc="-119">
                <a:solidFill>
                  <a:srgbClr val="517298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（醫院報告）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矩形"/>
          <p:cNvSpPr/>
          <p:nvPr/>
        </p:nvSpPr>
        <p:spPr>
          <a:xfrm>
            <a:off x="19787965" y="9284210"/>
            <a:ext cx="5011359" cy="4870850"/>
          </a:xfrm>
          <a:prstGeom prst="rect">
            <a:avLst/>
          </a:prstGeom>
          <a:solidFill>
            <a:srgbClr val="83B0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2" name="矩形"/>
          <p:cNvSpPr/>
          <p:nvPr/>
        </p:nvSpPr>
        <p:spPr>
          <a:xfrm>
            <a:off x="-59181" y="-82180"/>
            <a:ext cx="9921498" cy="4508030"/>
          </a:xfrm>
          <a:prstGeom prst="rect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3" name="矩形"/>
          <p:cNvSpPr/>
          <p:nvPr/>
        </p:nvSpPr>
        <p:spPr>
          <a:xfrm>
            <a:off x="-127255" y="3677610"/>
            <a:ext cx="23601707" cy="10240800"/>
          </a:xfrm>
          <a:prstGeom prst="rect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4" name="工作分配"/>
          <p:cNvSpPr txBox="1">
            <a:spLocks noGrp="1"/>
          </p:cNvSpPr>
          <p:nvPr>
            <p:ph type="title"/>
          </p:nvPr>
        </p:nvSpPr>
        <p:spPr>
          <a:xfrm>
            <a:off x="573530" y="936657"/>
            <a:ext cx="13524991" cy="213795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6B7C9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工作分配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F3A3954-62AE-34AE-5150-9198412E7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718" y="3764875"/>
            <a:ext cx="14091282" cy="9559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橢圓形"/>
          <p:cNvSpPr/>
          <p:nvPr/>
        </p:nvSpPr>
        <p:spPr>
          <a:xfrm>
            <a:off x="23124297" y="8136598"/>
            <a:ext cx="782057" cy="739163"/>
          </a:xfrm>
          <a:prstGeom prst="ellipse">
            <a:avLst/>
          </a:prstGeom>
          <a:solidFill>
            <a:srgbClr val="E8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1" name="橢圓形"/>
          <p:cNvSpPr/>
          <p:nvPr/>
        </p:nvSpPr>
        <p:spPr>
          <a:xfrm>
            <a:off x="858388" y="3268736"/>
            <a:ext cx="782060" cy="877995"/>
          </a:xfrm>
          <a:prstGeom prst="ellipse">
            <a:avLst/>
          </a:prstGeom>
          <a:solidFill>
            <a:srgbClr val="E6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2" name="橢圓形"/>
          <p:cNvSpPr/>
          <p:nvPr/>
        </p:nvSpPr>
        <p:spPr>
          <a:xfrm>
            <a:off x="-3611720" y="333252"/>
            <a:ext cx="5148675" cy="4013956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3" name="橢圓形"/>
          <p:cNvSpPr/>
          <p:nvPr/>
        </p:nvSpPr>
        <p:spPr>
          <a:xfrm>
            <a:off x="23236803" y="6308020"/>
            <a:ext cx="2759753" cy="2748752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4" name="橢圓形"/>
          <p:cNvSpPr/>
          <p:nvPr/>
        </p:nvSpPr>
        <p:spPr>
          <a:xfrm>
            <a:off x="22502434" y="8452811"/>
            <a:ext cx="3679305" cy="3689725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5" name="橢圓形"/>
          <p:cNvSpPr/>
          <p:nvPr/>
        </p:nvSpPr>
        <p:spPr>
          <a:xfrm>
            <a:off x="17681767" y="12478550"/>
            <a:ext cx="4099329" cy="4281871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6" name="橢圓形"/>
          <p:cNvSpPr/>
          <p:nvPr/>
        </p:nvSpPr>
        <p:spPr>
          <a:xfrm>
            <a:off x="20620353" y="10970404"/>
            <a:ext cx="4998009" cy="5025079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7" name="橢圓形"/>
          <p:cNvSpPr/>
          <p:nvPr/>
        </p:nvSpPr>
        <p:spPr>
          <a:xfrm>
            <a:off x="22947461" y="11448394"/>
            <a:ext cx="3771781" cy="3406418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8" name="橢圓形"/>
          <p:cNvSpPr/>
          <p:nvPr/>
        </p:nvSpPr>
        <p:spPr>
          <a:xfrm>
            <a:off x="-892432" y="3055081"/>
            <a:ext cx="2082552" cy="2238348"/>
          </a:xfrm>
          <a:prstGeom prst="ellipse">
            <a:avLst/>
          </a:prstGeom>
          <a:solidFill>
            <a:srgbClr val="52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9" name="橢圓形"/>
          <p:cNvSpPr/>
          <p:nvPr/>
        </p:nvSpPr>
        <p:spPr>
          <a:xfrm>
            <a:off x="1426614" y="-2303397"/>
            <a:ext cx="3771782" cy="3554098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60" name="橢圓形"/>
          <p:cNvSpPr/>
          <p:nvPr/>
        </p:nvSpPr>
        <p:spPr>
          <a:xfrm>
            <a:off x="-801834" y="-1232232"/>
            <a:ext cx="3719910" cy="3406419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61" name="橢圓形"/>
          <p:cNvSpPr/>
          <p:nvPr/>
        </p:nvSpPr>
        <p:spPr>
          <a:xfrm>
            <a:off x="-1230075" y="-715517"/>
            <a:ext cx="2363381" cy="2350649"/>
          </a:xfrm>
          <a:prstGeom prst="ellipse">
            <a:avLst/>
          </a:prstGeom>
          <a:solidFill>
            <a:srgbClr val="7D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62" name="截圖 2023-05-17 下午8.56.00.png" descr="截圖 2023-05-17 下午8.56.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678" y="1161268"/>
            <a:ext cx="12496946" cy="11393464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橢圓形"/>
          <p:cNvSpPr/>
          <p:nvPr/>
        </p:nvSpPr>
        <p:spPr>
          <a:xfrm>
            <a:off x="7901005" y="7266148"/>
            <a:ext cx="3280674" cy="1296570"/>
          </a:xfrm>
          <a:prstGeom prst="ellipse">
            <a:avLst/>
          </a:prstGeom>
          <a:ln w="88900">
            <a:solidFill>
              <a:srgbClr val="B51A38"/>
            </a:solidFill>
          </a:ln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Canela Bold"/>
              </a:defRPr>
            </a:pPr>
            <a:endParaRPr/>
          </a:p>
        </p:txBody>
      </p:sp>
      <p:sp>
        <p:nvSpPr>
          <p:cNvPr id="464" name="（檢驗項目）"/>
          <p:cNvSpPr txBox="1"/>
          <p:nvPr/>
        </p:nvSpPr>
        <p:spPr>
          <a:xfrm>
            <a:off x="9265893" y="1235461"/>
            <a:ext cx="1238770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2438338">
              <a:lnSpc>
                <a:spcPct val="100000"/>
              </a:lnSpc>
              <a:defRPr sz="6000" spc="-119">
                <a:solidFill>
                  <a:srgbClr val="517298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（檢驗項目）</a:t>
            </a:r>
          </a:p>
        </p:txBody>
      </p:sp>
      <p:sp>
        <p:nvSpPr>
          <p:cNvPr id="465" name="橢圓形"/>
          <p:cNvSpPr/>
          <p:nvPr/>
        </p:nvSpPr>
        <p:spPr>
          <a:xfrm>
            <a:off x="7901005" y="4186301"/>
            <a:ext cx="3280674" cy="1296571"/>
          </a:xfrm>
          <a:prstGeom prst="ellipse">
            <a:avLst/>
          </a:prstGeom>
          <a:ln w="88900">
            <a:solidFill>
              <a:srgbClr val="B51A38"/>
            </a:solidFill>
          </a:ln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Canela Bold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橢圓形"/>
          <p:cNvSpPr/>
          <p:nvPr/>
        </p:nvSpPr>
        <p:spPr>
          <a:xfrm>
            <a:off x="23124297" y="8136598"/>
            <a:ext cx="782057" cy="739163"/>
          </a:xfrm>
          <a:prstGeom prst="ellipse">
            <a:avLst/>
          </a:prstGeom>
          <a:solidFill>
            <a:srgbClr val="E8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0" name="橢圓形"/>
          <p:cNvSpPr/>
          <p:nvPr/>
        </p:nvSpPr>
        <p:spPr>
          <a:xfrm>
            <a:off x="858388" y="3268736"/>
            <a:ext cx="782060" cy="877995"/>
          </a:xfrm>
          <a:prstGeom prst="ellipse">
            <a:avLst/>
          </a:prstGeom>
          <a:solidFill>
            <a:srgbClr val="E6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1" name="橢圓形"/>
          <p:cNvSpPr/>
          <p:nvPr/>
        </p:nvSpPr>
        <p:spPr>
          <a:xfrm>
            <a:off x="-3611720" y="333252"/>
            <a:ext cx="5148675" cy="4013956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2" name="橢圓形"/>
          <p:cNvSpPr/>
          <p:nvPr/>
        </p:nvSpPr>
        <p:spPr>
          <a:xfrm>
            <a:off x="23236803" y="6308020"/>
            <a:ext cx="2759753" cy="2748752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3" name="橢圓形"/>
          <p:cNvSpPr/>
          <p:nvPr/>
        </p:nvSpPr>
        <p:spPr>
          <a:xfrm>
            <a:off x="22502434" y="8452811"/>
            <a:ext cx="3679305" cy="3689725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4" name="橢圓形"/>
          <p:cNvSpPr/>
          <p:nvPr/>
        </p:nvSpPr>
        <p:spPr>
          <a:xfrm>
            <a:off x="17681767" y="12478550"/>
            <a:ext cx="4099329" cy="4281871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5" name="橢圓形"/>
          <p:cNvSpPr/>
          <p:nvPr/>
        </p:nvSpPr>
        <p:spPr>
          <a:xfrm>
            <a:off x="20620353" y="10970404"/>
            <a:ext cx="4998009" cy="5025079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6" name="橢圓形"/>
          <p:cNvSpPr/>
          <p:nvPr/>
        </p:nvSpPr>
        <p:spPr>
          <a:xfrm>
            <a:off x="22947461" y="11448394"/>
            <a:ext cx="3771781" cy="3406418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7" name="橢圓形"/>
          <p:cNvSpPr/>
          <p:nvPr/>
        </p:nvSpPr>
        <p:spPr>
          <a:xfrm>
            <a:off x="-892432" y="3055081"/>
            <a:ext cx="2082552" cy="2238348"/>
          </a:xfrm>
          <a:prstGeom prst="ellipse">
            <a:avLst/>
          </a:prstGeom>
          <a:solidFill>
            <a:srgbClr val="52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8" name="橢圓形"/>
          <p:cNvSpPr/>
          <p:nvPr/>
        </p:nvSpPr>
        <p:spPr>
          <a:xfrm>
            <a:off x="1426614" y="-2303397"/>
            <a:ext cx="3771782" cy="3554098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9" name="橢圓形"/>
          <p:cNvSpPr/>
          <p:nvPr/>
        </p:nvSpPr>
        <p:spPr>
          <a:xfrm>
            <a:off x="-801834" y="-1232232"/>
            <a:ext cx="3719910" cy="3406419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80" name="橢圓形"/>
          <p:cNvSpPr/>
          <p:nvPr/>
        </p:nvSpPr>
        <p:spPr>
          <a:xfrm>
            <a:off x="-1230075" y="-715517"/>
            <a:ext cx="2363381" cy="2350649"/>
          </a:xfrm>
          <a:prstGeom prst="ellipse">
            <a:avLst/>
          </a:prstGeom>
          <a:solidFill>
            <a:srgbClr val="7D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81" name="就醫資訊"/>
          <p:cNvSpPr txBox="1">
            <a:spLocks noGrp="1"/>
          </p:cNvSpPr>
          <p:nvPr>
            <p:ph type="title"/>
          </p:nvPr>
        </p:nvSpPr>
        <p:spPr>
          <a:xfrm>
            <a:off x="1848207" y="4573954"/>
            <a:ext cx="21138540" cy="4013955"/>
          </a:xfrm>
          <a:prstGeom prst="rect">
            <a:avLst/>
          </a:prstGeom>
        </p:spPr>
        <p:txBody>
          <a:bodyPr/>
          <a:lstStyle>
            <a:lvl1pPr defTabSz="1024101">
              <a:lnSpc>
                <a:spcPct val="100000"/>
              </a:lnSpc>
              <a:defRPr sz="21000" b="0" spc="-543">
                <a:solidFill>
                  <a:srgbClr val="6B7C9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查看檢驗結果報告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橢圓形"/>
          <p:cNvSpPr/>
          <p:nvPr/>
        </p:nvSpPr>
        <p:spPr>
          <a:xfrm>
            <a:off x="23124297" y="8136598"/>
            <a:ext cx="782057" cy="739163"/>
          </a:xfrm>
          <a:prstGeom prst="ellipse">
            <a:avLst/>
          </a:prstGeom>
          <a:solidFill>
            <a:srgbClr val="E8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86" name="橢圓形"/>
          <p:cNvSpPr/>
          <p:nvPr/>
        </p:nvSpPr>
        <p:spPr>
          <a:xfrm>
            <a:off x="858388" y="3268736"/>
            <a:ext cx="782060" cy="877995"/>
          </a:xfrm>
          <a:prstGeom prst="ellipse">
            <a:avLst/>
          </a:prstGeom>
          <a:solidFill>
            <a:srgbClr val="E6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87" name="橢圓形"/>
          <p:cNvSpPr/>
          <p:nvPr/>
        </p:nvSpPr>
        <p:spPr>
          <a:xfrm>
            <a:off x="-3611720" y="333252"/>
            <a:ext cx="5148675" cy="4013956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88" name="橢圓形"/>
          <p:cNvSpPr/>
          <p:nvPr/>
        </p:nvSpPr>
        <p:spPr>
          <a:xfrm>
            <a:off x="23236803" y="6308020"/>
            <a:ext cx="2759753" cy="2748752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89" name="橢圓形"/>
          <p:cNvSpPr/>
          <p:nvPr/>
        </p:nvSpPr>
        <p:spPr>
          <a:xfrm>
            <a:off x="22502434" y="8452811"/>
            <a:ext cx="3679305" cy="3689725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90" name="橢圓形"/>
          <p:cNvSpPr/>
          <p:nvPr/>
        </p:nvSpPr>
        <p:spPr>
          <a:xfrm>
            <a:off x="17681767" y="12478550"/>
            <a:ext cx="4099329" cy="4281871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91" name="橢圓形"/>
          <p:cNvSpPr/>
          <p:nvPr/>
        </p:nvSpPr>
        <p:spPr>
          <a:xfrm>
            <a:off x="20620353" y="10970404"/>
            <a:ext cx="4998009" cy="5025079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92" name="橢圓形"/>
          <p:cNvSpPr/>
          <p:nvPr/>
        </p:nvSpPr>
        <p:spPr>
          <a:xfrm>
            <a:off x="22947461" y="11448394"/>
            <a:ext cx="3771781" cy="3406418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93" name="橢圓形"/>
          <p:cNvSpPr/>
          <p:nvPr/>
        </p:nvSpPr>
        <p:spPr>
          <a:xfrm>
            <a:off x="-892432" y="3055081"/>
            <a:ext cx="2082552" cy="2238348"/>
          </a:xfrm>
          <a:prstGeom prst="ellipse">
            <a:avLst/>
          </a:prstGeom>
          <a:solidFill>
            <a:srgbClr val="52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94" name="橢圓形"/>
          <p:cNvSpPr/>
          <p:nvPr/>
        </p:nvSpPr>
        <p:spPr>
          <a:xfrm>
            <a:off x="1426614" y="-2303397"/>
            <a:ext cx="3771782" cy="3554098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95" name="橢圓形"/>
          <p:cNvSpPr/>
          <p:nvPr/>
        </p:nvSpPr>
        <p:spPr>
          <a:xfrm>
            <a:off x="-801834" y="-1232232"/>
            <a:ext cx="3719910" cy="3406419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96" name="橢圓形"/>
          <p:cNvSpPr/>
          <p:nvPr/>
        </p:nvSpPr>
        <p:spPr>
          <a:xfrm>
            <a:off x="-1230075" y="-715517"/>
            <a:ext cx="2363381" cy="2350649"/>
          </a:xfrm>
          <a:prstGeom prst="ellipse">
            <a:avLst/>
          </a:prstGeom>
          <a:solidFill>
            <a:srgbClr val="7D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97" name="截圖 2023-05-18 下午10.35.34.png" descr="截圖 2023-05-18 下午10.35.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432" y="1271490"/>
            <a:ext cx="8240674" cy="11927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8" name="截圖 2023-05-19 上午2.02.37.png" descr="截圖 2023-05-19 上午2.02.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5469" y="1319696"/>
            <a:ext cx="9781601" cy="118308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矩形"/>
          <p:cNvSpPr/>
          <p:nvPr/>
        </p:nvSpPr>
        <p:spPr>
          <a:xfrm>
            <a:off x="19787965" y="9284210"/>
            <a:ext cx="5011359" cy="4870850"/>
          </a:xfrm>
          <a:prstGeom prst="rect">
            <a:avLst/>
          </a:prstGeom>
          <a:solidFill>
            <a:srgbClr val="83B0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01" name="矩形"/>
          <p:cNvSpPr/>
          <p:nvPr/>
        </p:nvSpPr>
        <p:spPr>
          <a:xfrm>
            <a:off x="-7176086" y="-248381"/>
            <a:ext cx="13700632" cy="4508030"/>
          </a:xfrm>
          <a:prstGeom prst="rect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02" name="矩形"/>
          <p:cNvSpPr/>
          <p:nvPr/>
        </p:nvSpPr>
        <p:spPr>
          <a:xfrm>
            <a:off x="-127255" y="3677610"/>
            <a:ext cx="22065111" cy="10240800"/>
          </a:xfrm>
          <a:prstGeom prst="rect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03" name="Ｑ&amp;Ａ"/>
          <p:cNvSpPr txBox="1"/>
          <p:nvPr/>
        </p:nvSpPr>
        <p:spPr>
          <a:xfrm>
            <a:off x="5860837" y="6472965"/>
            <a:ext cx="8943976" cy="335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lnSpc>
                <a:spcPct val="100000"/>
              </a:lnSpc>
              <a:defRPr sz="25000">
                <a:solidFill>
                  <a:srgbClr val="FFFFFF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Ｑ&amp;Ａ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橢圓形"/>
          <p:cNvSpPr/>
          <p:nvPr/>
        </p:nvSpPr>
        <p:spPr>
          <a:xfrm>
            <a:off x="20075604" y="4144917"/>
            <a:ext cx="3239087" cy="2981998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06" name="橢圓形"/>
          <p:cNvSpPr/>
          <p:nvPr/>
        </p:nvSpPr>
        <p:spPr>
          <a:xfrm>
            <a:off x="21114294" y="-131890"/>
            <a:ext cx="6584749" cy="6332878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07" name="橢圓形"/>
          <p:cNvSpPr/>
          <p:nvPr/>
        </p:nvSpPr>
        <p:spPr>
          <a:xfrm>
            <a:off x="20810036" y="4929280"/>
            <a:ext cx="6289223" cy="6440173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08" name="謝謝聆聽"/>
          <p:cNvSpPr txBox="1">
            <a:spLocks noGrp="1"/>
          </p:cNvSpPr>
          <p:nvPr>
            <p:ph type="title"/>
          </p:nvPr>
        </p:nvSpPr>
        <p:spPr>
          <a:xfrm>
            <a:off x="3093724" y="3584918"/>
            <a:ext cx="7013828" cy="2137953"/>
          </a:xfrm>
          <a:prstGeom prst="rect">
            <a:avLst/>
          </a:prstGeom>
        </p:spPr>
        <p:txBody>
          <a:bodyPr/>
          <a:lstStyle>
            <a:lvl1pPr defTabSz="2389571">
              <a:defRPr sz="11300" b="0" spc="-300">
                <a:solidFill>
                  <a:srgbClr val="6B7C9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謝謝聆聽</a:t>
            </a:r>
          </a:p>
        </p:txBody>
      </p:sp>
      <p:sp>
        <p:nvSpPr>
          <p:cNvPr id="509" name="Thanks for listening"/>
          <p:cNvSpPr txBox="1">
            <a:spLocks noGrp="1"/>
          </p:cNvSpPr>
          <p:nvPr>
            <p:ph type="body" idx="21"/>
          </p:nvPr>
        </p:nvSpPr>
        <p:spPr>
          <a:xfrm>
            <a:off x="3119908" y="5618081"/>
            <a:ext cx="8623583" cy="12400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CFCDC9"/>
                </a:solidFill>
              </a:defRPr>
            </a:lvl1pPr>
          </a:lstStyle>
          <a:p>
            <a:r>
              <a:t>Thanks for listening</a:t>
            </a:r>
          </a:p>
        </p:txBody>
      </p:sp>
      <p:sp>
        <p:nvSpPr>
          <p:cNvPr id="510" name="橢圓形"/>
          <p:cNvSpPr/>
          <p:nvPr/>
        </p:nvSpPr>
        <p:spPr>
          <a:xfrm>
            <a:off x="9490456" y="10150395"/>
            <a:ext cx="8006965" cy="8321619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11" name="橢圓形"/>
          <p:cNvSpPr/>
          <p:nvPr/>
        </p:nvSpPr>
        <p:spPr>
          <a:xfrm>
            <a:off x="15454501" y="7808707"/>
            <a:ext cx="9449915" cy="9725615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12" name="橢圓形"/>
          <p:cNvSpPr/>
          <p:nvPr/>
        </p:nvSpPr>
        <p:spPr>
          <a:xfrm>
            <a:off x="19861522" y="9884109"/>
            <a:ext cx="5710537" cy="5574813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13" name="矩形"/>
          <p:cNvSpPr/>
          <p:nvPr/>
        </p:nvSpPr>
        <p:spPr>
          <a:xfrm>
            <a:off x="2643521" y="-830559"/>
            <a:ext cx="127374" cy="8417557"/>
          </a:xfrm>
          <a:prstGeom prst="rect">
            <a:avLst/>
          </a:prstGeom>
          <a:solidFill>
            <a:srgbClr val="6C7C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14" name="圓形"/>
          <p:cNvSpPr/>
          <p:nvPr/>
        </p:nvSpPr>
        <p:spPr>
          <a:xfrm>
            <a:off x="18487586" y="1232673"/>
            <a:ext cx="1246071" cy="1240048"/>
          </a:xfrm>
          <a:prstGeom prst="ellipse">
            <a:avLst/>
          </a:prstGeom>
          <a:solidFill>
            <a:srgbClr val="7D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15" name="橢圓形"/>
          <p:cNvSpPr/>
          <p:nvPr/>
        </p:nvSpPr>
        <p:spPr>
          <a:xfrm>
            <a:off x="16297189" y="1413700"/>
            <a:ext cx="809763" cy="877995"/>
          </a:xfrm>
          <a:prstGeom prst="ellipse">
            <a:avLst/>
          </a:prstGeom>
          <a:solidFill>
            <a:srgbClr val="52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16" name="橢圓形"/>
          <p:cNvSpPr/>
          <p:nvPr/>
        </p:nvSpPr>
        <p:spPr>
          <a:xfrm>
            <a:off x="14172513" y="-319926"/>
            <a:ext cx="782059" cy="739161"/>
          </a:xfrm>
          <a:prstGeom prst="ellipse">
            <a:avLst/>
          </a:prstGeom>
          <a:solidFill>
            <a:srgbClr val="E8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17" name="橢圓形"/>
          <p:cNvSpPr/>
          <p:nvPr/>
        </p:nvSpPr>
        <p:spPr>
          <a:xfrm>
            <a:off x="17467648" y="3323656"/>
            <a:ext cx="782059" cy="877995"/>
          </a:xfrm>
          <a:prstGeom prst="ellipse">
            <a:avLst/>
          </a:prstGeom>
          <a:solidFill>
            <a:srgbClr val="E6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18" name="橢圓形"/>
          <p:cNvSpPr/>
          <p:nvPr/>
        </p:nvSpPr>
        <p:spPr>
          <a:xfrm>
            <a:off x="8351108" y="11041673"/>
            <a:ext cx="809763" cy="877995"/>
          </a:xfrm>
          <a:prstGeom prst="ellipse">
            <a:avLst/>
          </a:prstGeom>
          <a:solidFill>
            <a:srgbClr val="52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19" name="橢圓形"/>
          <p:cNvSpPr/>
          <p:nvPr/>
        </p:nvSpPr>
        <p:spPr>
          <a:xfrm>
            <a:off x="6555944" y="10260602"/>
            <a:ext cx="570409" cy="739163"/>
          </a:xfrm>
          <a:prstGeom prst="ellipse">
            <a:avLst/>
          </a:prstGeom>
          <a:solidFill>
            <a:srgbClr val="E6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20" name="橢圓形"/>
          <p:cNvSpPr/>
          <p:nvPr/>
        </p:nvSpPr>
        <p:spPr>
          <a:xfrm>
            <a:off x="2302326" y="9857067"/>
            <a:ext cx="384117" cy="366777"/>
          </a:xfrm>
          <a:prstGeom prst="ellipse">
            <a:avLst/>
          </a:prstGeom>
          <a:solidFill>
            <a:srgbClr val="52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21" name="橢圓形"/>
          <p:cNvSpPr/>
          <p:nvPr/>
        </p:nvSpPr>
        <p:spPr>
          <a:xfrm>
            <a:off x="3110529" y="10389085"/>
            <a:ext cx="403949" cy="482195"/>
          </a:xfrm>
          <a:prstGeom prst="ellipse">
            <a:avLst/>
          </a:prstGeom>
          <a:solidFill>
            <a:srgbClr val="7D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22" name="連接線"/>
          <p:cNvSpPr/>
          <p:nvPr/>
        </p:nvSpPr>
        <p:spPr>
          <a:xfrm>
            <a:off x="-197951" y="11416335"/>
            <a:ext cx="2903921" cy="2589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0843" y="18872"/>
                  <a:pt x="3643" y="11672"/>
                  <a:pt x="0" y="0"/>
                </a:cubicBezTo>
              </a:path>
            </a:pathLst>
          </a:custGeom>
          <a:ln w="25400">
            <a:solidFill>
              <a:srgbClr val="6C7C90"/>
            </a:solidFill>
            <a:miter lim="400000"/>
          </a:ln>
        </p:spPr>
        <p:txBody>
          <a:bodyPr lIns="50800" tIns="50800" rIns="50800" bIns="50800"/>
          <a:lstStyle/>
          <a:p>
            <a:endParaRPr/>
          </a:p>
        </p:txBody>
      </p:sp>
      <p:sp>
        <p:nvSpPr>
          <p:cNvPr id="523" name="圓形"/>
          <p:cNvSpPr/>
          <p:nvPr/>
        </p:nvSpPr>
        <p:spPr>
          <a:xfrm>
            <a:off x="18614586" y="1359673"/>
            <a:ext cx="1246071" cy="1240048"/>
          </a:xfrm>
          <a:prstGeom prst="ellipse">
            <a:avLst/>
          </a:prstGeom>
          <a:solidFill>
            <a:srgbClr val="7D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24" name="龍昱璇"/>
          <p:cNvSpPr txBox="1">
            <a:spLocks noGrp="1"/>
          </p:cNvSpPr>
          <p:nvPr>
            <p:ph type="body" sz="quarter" idx="1"/>
          </p:nvPr>
        </p:nvSpPr>
        <p:spPr>
          <a:xfrm>
            <a:off x="1206499" y="11839047"/>
            <a:ext cx="21971002" cy="63698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6A7C9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龍昱璇，楊晏妮，朱家儀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群組"/>
          <p:cNvGrpSpPr/>
          <p:nvPr/>
        </p:nvGrpSpPr>
        <p:grpSpPr>
          <a:xfrm>
            <a:off x="865857" y="658371"/>
            <a:ext cx="6095039" cy="6097728"/>
            <a:chOff x="0" y="0"/>
            <a:chExt cx="6095038" cy="6097727"/>
          </a:xfrm>
        </p:grpSpPr>
        <p:sp>
          <p:nvSpPr>
            <p:cNvPr id="197" name="圓形"/>
            <p:cNvSpPr/>
            <p:nvPr/>
          </p:nvSpPr>
          <p:spPr>
            <a:xfrm>
              <a:off x="0" y="0"/>
              <a:ext cx="6095039" cy="6097728"/>
            </a:xfrm>
            <a:prstGeom prst="ellipse">
              <a:avLst/>
            </a:prstGeom>
            <a:solidFill>
              <a:srgbClr val="E7CE9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8" name="背景"/>
            <p:cNvSpPr txBox="1"/>
            <p:nvPr/>
          </p:nvSpPr>
          <p:spPr>
            <a:xfrm>
              <a:off x="1546633" y="2242413"/>
              <a:ext cx="3001773" cy="161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2438338">
                <a:lnSpc>
                  <a:spcPct val="80000"/>
                </a:lnSpc>
                <a:defRPr sz="11600" spc="-232">
                  <a:solidFill>
                    <a:srgbClr val="517298"/>
                  </a:solidFill>
                  <a:latin typeface="標楷體"/>
                  <a:ea typeface="標楷體"/>
                  <a:cs typeface="標楷體"/>
                  <a:sym typeface="標楷體"/>
                </a:defRPr>
              </a:lvl1pPr>
            </a:lstStyle>
            <a:p>
              <a:r>
                <a:t>背景</a:t>
              </a:r>
            </a:p>
          </p:txBody>
        </p:sp>
      </p:grpSp>
      <p:sp>
        <p:nvSpPr>
          <p:cNvPr id="200" name="各醫院資料儲存格式未統一"/>
          <p:cNvSpPr txBox="1"/>
          <p:nvPr/>
        </p:nvSpPr>
        <p:spPr>
          <a:xfrm>
            <a:off x="9556043" y="1727106"/>
            <a:ext cx="16225602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2438338">
              <a:lnSpc>
                <a:spcPct val="80000"/>
              </a:lnSpc>
              <a:defRPr sz="7500" spc="-150">
                <a:solidFill>
                  <a:srgbClr val="517298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各醫院資料儲存格式未統一</a:t>
            </a:r>
          </a:p>
        </p:txBody>
      </p:sp>
      <p:sp>
        <p:nvSpPr>
          <p:cNvPr id="201" name="箭頭"/>
          <p:cNvSpPr/>
          <p:nvPr/>
        </p:nvSpPr>
        <p:spPr>
          <a:xfrm rot="16200000" flipH="1">
            <a:off x="14381405" y="3300731"/>
            <a:ext cx="1428718" cy="813007"/>
          </a:xfrm>
          <a:prstGeom prst="rightArrow">
            <a:avLst>
              <a:gd name="adj1" fmla="val 32000"/>
              <a:gd name="adj2" fmla="val 99975"/>
            </a:avLst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2" name="跨系統介接較不方便"/>
          <p:cNvSpPr txBox="1"/>
          <p:nvPr/>
        </p:nvSpPr>
        <p:spPr>
          <a:xfrm>
            <a:off x="10838088" y="4607862"/>
            <a:ext cx="851535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80000"/>
              </a:lnSpc>
              <a:defRPr sz="7500" spc="-150">
                <a:solidFill>
                  <a:srgbClr val="517298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跨系統介接較不方便</a:t>
            </a:r>
          </a:p>
        </p:txBody>
      </p:sp>
      <p:grpSp>
        <p:nvGrpSpPr>
          <p:cNvPr id="205" name="群組"/>
          <p:cNvGrpSpPr/>
          <p:nvPr/>
        </p:nvGrpSpPr>
        <p:grpSpPr>
          <a:xfrm>
            <a:off x="1050434" y="7349187"/>
            <a:ext cx="6095040" cy="6097728"/>
            <a:chOff x="0" y="0"/>
            <a:chExt cx="6095038" cy="6097727"/>
          </a:xfrm>
        </p:grpSpPr>
        <p:sp>
          <p:nvSpPr>
            <p:cNvPr id="203" name="圓形"/>
            <p:cNvSpPr/>
            <p:nvPr/>
          </p:nvSpPr>
          <p:spPr>
            <a:xfrm>
              <a:off x="0" y="0"/>
              <a:ext cx="6095039" cy="6097728"/>
            </a:xfrm>
            <a:prstGeom prst="ellipse">
              <a:avLst/>
            </a:prstGeom>
            <a:solidFill>
              <a:srgbClr val="E7CE9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4" name="目的"/>
            <p:cNvSpPr txBox="1"/>
            <p:nvPr/>
          </p:nvSpPr>
          <p:spPr>
            <a:xfrm>
              <a:off x="1546633" y="2242413"/>
              <a:ext cx="3001773" cy="161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2438338">
                <a:lnSpc>
                  <a:spcPct val="80000"/>
                </a:lnSpc>
                <a:defRPr sz="11600" spc="-232">
                  <a:solidFill>
                    <a:srgbClr val="517298"/>
                  </a:solidFill>
                  <a:latin typeface="標楷體"/>
                  <a:ea typeface="標楷體"/>
                  <a:cs typeface="標楷體"/>
                  <a:sym typeface="標楷體"/>
                </a:defRPr>
              </a:lvl1pPr>
            </a:lstStyle>
            <a:p>
              <a:r>
                <a:t>目的</a:t>
              </a:r>
            </a:p>
          </p:txBody>
        </p:sp>
      </p:grpSp>
      <p:sp>
        <p:nvSpPr>
          <p:cNvPr id="206" name="我們希望將病歷、委外處方、報告上傳至FHIR Server，方便跨醫院的醫師查閱。"/>
          <p:cNvSpPr txBox="1"/>
          <p:nvPr/>
        </p:nvSpPr>
        <p:spPr>
          <a:xfrm>
            <a:off x="8309168" y="8880400"/>
            <a:ext cx="14864465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 defTabSz="2438338">
              <a:lnSpc>
                <a:spcPct val="100000"/>
              </a:lnSpc>
              <a:defRPr sz="7500" spc="-150">
                <a:solidFill>
                  <a:srgbClr val="517298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我們希望將病歷、委外處方、報告上傳至FHIR Server，方便跨醫院的醫師查閱。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橢圓形"/>
          <p:cNvSpPr/>
          <p:nvPr/>
        </p:nvSpPr>
        <p:spPr>
          <a:xfrm>
            <a:off x="17681767" y="12478550"/>
            <a:ext cx="4099329" cy="4281871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9" name="橢圓形"/>
          <p:cNvSpPr/>
          <p:nvPr/>
        </p:nvSpPr>
        <p:spPr>
          <a:xfrm>
            <a:off x="23124297" y="8136598"/>
            <a:ext cx="782057" cy="739163"/>
          </a:xfrm>
          <a:prstGeom prst="ellipse">
            <a:avLst/>
          </a:prstGeom>
          <a:solidFill>
            <a:srgbClr val="E8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0" name="橢圓形"/>
          <p:cNvSpPr/>
          <p:nvPr/>
        </p:nvSpPr>
        <p:spPr>
          <a:xfrm>
            <a:off x="858388" y="3268736"/>
            <a:ext cx="782060" cy="877995"/>
          </a:xfrm>
          <a:prstGeom prst="ellipse">
            <a:avLst/>
          </a:prstGeom>
          <a:solidFill>
            <a:srgbClr val="E6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1" name="橢圓形"/>
          <p:cNvSpPr/>
          <p:nvPr/>
        </p:nvSpPr>
        <p:spPr>
          <a:xfrm>
            <a:off x="-3611720" y="333252"/>
            <a:ext cx="5148675" cy="4013956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2" name="橢圓形"/>
          <p:cNvSpPr/>
          <p:nvPr/>
        </p:nvSpPr>
        <p:spPr>
          <a:xfrm>
            <a:off x="23236803" y="6308020"/>
            <a:ext cx="2759753" cy="2748752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3" name="橢圓形"/>
          <p:cNvSpPr/>
          <p:nvPr/>
        </p:nvSpPr>
        <p:spPr>
          <a:xfrm>
            <a:off x="22502434" y="8452811"/>
            <a:ext cx="3679305" cy="3689725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4" name="橢圓形"/>
          <p:cNvSpPr/>
          <p:nvPr/>
        </p:nvSpPr>
        <p:spPr>
          <a:xfrm>
            <a:off x="20620353" y="10970404"/>
            <a:ext cx="4998009" cy="5025079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5" name="橢圓形"/>
          <p:cNvSpPr/>
          <p:nvPr/>
        </p:nvSpPr>
        <p:spPr>
          <a:xfrm>
            <a:off x="22947461" y="11448394"/>
            <a:ext cx="3771781" cy="3406418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6" name="橢圓形"/>
          <p:cNvSpPr/>
          <p:nvPr/>
        </p:nvSpPr>
        <p:spPr>
          <a:xfrm>
            <a:off x="-892432" y="3055081"/>
            <a:ext cx="2082552" cy="2238348"/>
          </a:xfrm>
          <a:prstGeom prst="ellipse">
            <a:avLst/>
          </a:prstGeom>
          <a:solidFill>
            <a:srgbClr val="52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7" name="橢圓形"/>
          <p:cNvSpPr/>
          <p:nvPr/>
        </p:nvSpPr>
        <p:spPr>
          <a:xfrm>
            <a:off x="1426614" y="-2303397"/>
            <a:ext cx="3771782" cy="3554098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8" name="橢圓形"/>
          <p:cNvSpPr/>
          <p:nvPr/>
        </p:nvSpPr>
        <p:spPr>
          <a:xfrm>
            <a:off x="-801834" y="-1232232"/>
            <a:ext cx="3719910" cy="3406419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9" name="橢圓形"/>
          <p:cNvSpPr/>
          <p:nvPr/>
        </p:nvSpPr>
        <p:spPr>
          <a:xfrm>
            <a:off x="-1230075" y="-715517"/>
            <a:ext cx="2363381" cy="2350649"/>
          </a:xfrm>
          <a:prstGeom prst="ellipse">
            <a:avLst/>
          </a:prstGeom>
          <a:solidFill>
            <a:srgbClr val="7D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0" name="就醫資訊"/>
          <p:cNvSpPr txBox="1">
            <a:spLocks noGrp="1"/>
          </p:cNvSpPr>
          <p:nvPr>
            <p:ph type="title"/>
          </p:nvPr>
        </p:nvSpPr>
        <p:spPr>
          <a:xfrm>
            <a:off x="3766777" y="366155"/>
            <a:ext cx="11167963" cy="19350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0000" b="0" spc="-258">
                <a:solidFill>
                  <a:srgbClr val="6B7C9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流程圖：</a:t>
            </a:r>
          </a:p>
        </p:txBody>
      </p:sp>
      <p:pic>
        <p:nvPicPr>
          <p:cNvPr id="221" name="messageImage_1684327202298.jpg" descr="messageImage_1684327202298.jpg"/>
          <p:cNvPicPr>
            <a:picLocks noChangeAspect="1"/>
          </p:cNvPicPr>
          <p:nvPr/>
        </p:nvPicPr>
        <p:blipFill>
          <a:blip r:embed="rId3"/>
          <a:srcRect l="3879" r="14012" b="6039"/>
          <a:stretch>
            <a:fillRect/>
          </a:stretch>
        </p:blipFill>
        <p:spPr>
          <a:xfrm>
            <a:off x="13735786" y="2768810"/>
            <a:ext cx="4400291" cy="10353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messageImage_1684327191721.jpg" descr="messageImage_1684327191721.jpg"/>
          <p:cNvPicPr>
            <a:picLocks noChangeAspect="1"/>
          </p:cNvPicPr>
          <p:nvPr/>
        </p:nvPicPr>
        <p:blipFill>
          <a:blip r:embed="rId4"/>
          <a:srcRect l="12912" t="3900" r="9068" b="4969"/>
          <a:stretch>
            <a:fillRect/>
          </a:stretch>
        </p:blipFill>
        <p:spPr>
          <a:xfrm>
            <a:off x="2443300" y="2595451"/>
            <a:ext cx="6708468" cy="10540044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Appointment"/>
          <p:cNvSpPr/>
          <p:nvPr/>
        </p:nvSpPr>
        <p:spPr>
          <a:xfrm>
            <a:off x="7262538" y="4356043"/>
            <a:ext cx="4176441" cy="100964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701675">
              <a:lnSpc>
                <a:spcPct val="100000"/>
              </a:lnSpc>
              <a:defRPr sz="5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Appointment</a:t>
            </a:r>
          </a:p>
        </p:txBody>
      </p:sp>
      <p:sp>
        <p:nvSpPr>
          <p:cNvPr id="224" name="Encounter"/>
          <p:cNvSpPr/>
          <p:nvPr/>
        </p:nvSpPr>
        <p:spPr>
          <a:xfrm>
            <a:off x="7262538" y="7645510"/>
            <a:ext cx="4176441" cy="100964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701675">
              <a:lnSpc>
                <a:spcPct val="100000"/>
              </a:lnSpc>
              <a:defRPr sz="5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Encounter</a:t>
            </a:r>
          </a:p>
        </p:txBody>
      </p:sp>
      <p:sp>
        <p:nvSpPr>
          <p:cNvPr id="225" name="ServiceRequest"/>
          <p:cNvSpPr/>
          <p:nvPr/>
        </p:nvSpPr>
        <p:spPr>
          <a:xfrm>
            <a:off x="7119181" y="11395826"/>
            <a:ext cx="5777652" cy="100965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701675">
              <a:lnSpc>
                <a:spcPct val="100000"/>
              </a:lnSpc>
              <a:defRPr sz="5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ServiceRequest</a:t>
            </a:r>
          </a:p>
        </p:txBody>
      </p:sp>
      <p:sp>
        <p:nvSpPr>
          <p:cNvPr id="226" name="Encounter"/>
          <p:cNvSpPr/>
          <p:nvPr/>
        </p:nvSpPr>
        <p:spPr>
          <a:xfrm>
            <a:off x="17409436" y="7645510"/>
            <a:ext cx="4176441" cy="100964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701675">
              <a:lnSpc>
                <a:spcPct val="100000"/>
              </a:lnSpc>
              <a:defRPr sz="5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Encounter</a:t>
            </a:r>
          </a:p>
        </p:txBody>
      </p:sp>
      <p:sp>
        <p:nvSpPr>
          <p:cNvPr id="227" name="DiagnosticReport"/>
          <p:cNvSpPr/>
          <p:nvPr/>
        </p:nvSpPr>
        <p:spPr>
          <a:xfrm>
            <a:off x="17433424" y="10320134"/>
            <a:ext cx="5777651" cy="100964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701675">
              <a:lnSpc>
                <a:spcPct val="100000"/>
              </a:lnSpc>
              <a:defRPr sz="5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DiagnosticReport</a:t>
            </a:r>
          </a:p>
        </p:txBody>
      </p:sp>
      <p:sp>
        <p:nvSpPr>
          <p:cNvPr id="228" name="Observation"/>
          <p:cNvSpPr/>
          <p:nvPr/>
        </p:nvSpPr>
        <p:spPr>
          <a:xfrm>
            <a:off x="17439403" y="11648486"/>
            <a:ext cx="4584057" cy="100965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701675">
              <a:lnSpc>
                <a:spcPct val="100000"/>
              </a:lnSpc>
              <a:defRPr sz="5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Observation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橢圓形"/>
          <p:cNvSpPr/>
          <p:nvPr/>
        </p:nvSpPr>
        <p:spPr>
          <a:xfrm>
            <a:off x="17681767" y="12478550"/>
            <a:ext cx="4099329" cy="4281871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3" name="橢圓形"/>
          <p:cNvSpPr/>
          <p:nvPr/>
        </p:nvSpPr>
        <p:spPr>
          <a:xfrm>
            <a:off x="23124297" y="8136598"/>
            <a:ext cx="782057" cy="739163"/>
          </a:xfrm>
          <a:prstGeom prst="ellipse">
            <a:avLst/>
          </a:prstGeom>
          <a:solidFill>
            <a:srgbClr val="E8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4" name="橢圓形"/>
          <p:cNvSpPr/>
          <p:nvPr/>
        </p:nvSpPr>
        <p:spPr>
          <a:xfrm>
            <a:off x="858388" y="3268736"/>
            <a:ext cx="782060" cy="877995"/>
          </a:xfrm>
          <a:prstGeom prst="ellipse">
            <a:avLst/>
          </a:prstGeom>
          <a:solidFill>
            <a:srgbClr val="E6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5" name="橢圓形"/>
          <p:cNvSpPr/>
          <p:nvPr/>
        </p:nvSpPr>
        <p:spPr>
          <a:xfrm>
            <a:off x="-3611720" y="333252"/>
            <a:ext cx="5148675" cy="4013956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6" name="橢圓形"/>
          <p:cNvSpPr/>
          <p:nvPr/>
        </p:nvSpPr>
        <p:spPr>
          <a:xfrm>
            <a:off x="23236803" y="6308020"/>
            <a:ext cx="2759753" cy="2748752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7" name="橢圓形"/>
          <p:cNvSpPr/>
          <p:nvPr/>
        </p:nvSpPr>
        <p:spPr>
          <a:xfrm>
            <a:off x="22502434" y="8452811"/>
            <a:ext cx="3679305" cy="3689725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8" name="橢圓形"/>
          <p:cNvSpPr/>
          <p:nvPr/>
        </p:nvSpPr>
        <p:spPr>
          <a:xfrm>
            <a:off x="20620353" y="10970404"/>
            <a:ext cx="4998009" cy="5025079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9" name="橢圓形"/>
          <p:cNvSpPr/>
          <p:nvPr/>
        </p:nvSpPr>
        <p:spPr>
          <a:xfrm>
            <a:off x="22947461" y="11448394"/>
            <a:ext cx="3771781" cy="3406418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0" name="橢圓形"/>
          <p:cNvSpPr/>
          <p:nvPr/>
        </p:nvSpPr>
        <p:spPr>
          <a:xfrm>
            <a:off x="-892432" y="3055081"/>
            <a:ext cx="2082552" cy="2238348"/>
          </a:xfrm>
          <a:prstGeom prst="ellipse">
            <a:avLst/>
          </a:prstGeom>
          <a:solidFill>
            <a:srgbClr val="52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1" name="橢圓形"/>
          <p:cNvSpPr/>
          <p:nvPr/>
        </p:nvSpPr>
        <p:spPr>
          <a:xfrm>
            <a:off x="1426614" y="-2303397"/>
            <a:ext cx="3771782" cy="3554098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2" name="橢圓形"/>
          <p:cNvSpPr/>
          <p:nvPr/>
        </p:nvSpPr>
        <p:spPr>
          <a:xfrm>
            <a:off x="-801834" y="-1232232"/>
            <a:ext cx="3719910" cy="3406419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橢圓形"/>
          <p:cNvSpPr/>
          <p:nvPr/>
        </p:nvSpPr>
        <p:spPr>
          <a:xfrm>
            <a:off x="-1230075" y="-715517"/>
            <a:ext cx="2363381" cy="2350649"/>
          </a:xfrm>
          <a:prstGeom prst="ellipse">
            <a:avLst/>
          </a:prstGeom>
          <a:solidFill>
            <a:srgbClr val="7D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4" name="就醫資訊"/>
          <p:cNvSpPr txBox="1">
            <a:spLocks noGrp="1"/>
          </p:cNvSpPr>
          <p:nvPr>
            <p:ph type="title"/>
          </p:nvPr>
        </p:nvSpPr>
        <p:spPr>
          <a:xfrm>
            <a:off x="3155107" y="1138393"/>
            <a:ext cx="11167963" cy="19350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0000" b="0" spc="-258">
                <a:solidFill>
                  <a:srgbClr val="6B7C9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模擬情境：</a:t>
            </a:r>
          </a:p>
        </p:txBody>
      </p:sp>
      <p:sp>
        <p:nvSpPr>
          <p:cNvPr id="245" name="一、…"/>
          <p:cNvSpPr txBox="1"/>
          <p:nvPr/>
        </p:nvSpPr>
        <p:spPr>
          <a:xfrm>
            <a:off x="3358357" y="3932638"/>
            <a:ext cx="17667286" cy="792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338">
              <a:lnSpc>
                <a:spcPct val="100000"/>
              </a:lnSpc>
              <a:defRPr sz="7500" spc="-150">
                <a:solidFill>
                  <a:srgbClr val="517298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一、</a:t>
            </a:r>
          </a:p>
          <a:p>
            <a:pPr algn="l" defTabSz="2438338">
              <a:lnSpc>
                <a:spcPct val="100000"/>
              </a:lnSpc>
              <a:defRPr sz="7500" spc="-150">
                <a:solidFill>
                  <a:srgbClr val="517298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委託方（Ａ診所）因為內部無檢查儀器，須委託大醫院檢驗（Ｂ醫院）。</a:t>
            </a:r>
          </a:p>
          <a:p>
            <a:pPr algn="l" defTabSz="2438338">
              <a:lnSpc>
                <a:spcPct val="100000"/>
              </a:lnSpc>
              <a:defRPr sz="7500" spc="-150">
                <a:solidFill>
                  <a:srgbClr val="517298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endParaRPr/>
          </a:p>
          <a:p>
            <a:pPr algn="l" defTabSz="2438338">
              <a:lnSpc>
                <a:spcPct val="100000"/>
              </a:lnSpc>
              <a:defRPr sz="7500" spc="-150">
                <a:solidFill>
                  <a:srgbClr val="517298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endParaRPr/>
          </a:p>
          <a:p>
            <a:pPr algn="l" defTabSz="2438338">
              <a:lnSpc>
                <a:spcPct val="100000"/>
              </a:lnSpc>
              <a:defRPr sz="7500" spc="-150">
                <a:solidFill>
                  <a:srgbClr val="517298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二、</a:t>
            </a:r>
          </a:p>
          <a:p>
            <a:pPr algn="l" defTabSz="2438338">
              <a:lnSpc>
                <a:spcPct val="100000"/>
              </a:lnSpc>
              <a:defRPr sz="7500" spc="-150">
                <a:solidFill>
                  <a:srgbClr val="517298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Ｂ醫院產生檢驗報告並回報給Ａ診所下載檢驗報告做後續使用。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矩形"/>
          <p:cNvSpPr/>
          <p:nvPr/>
        </p:nvSpPr>
        <p:spPr>
          <a:xfrm>
            <a:off x="-4079894" y="-104121"/>
            <a:ext cx="10377361" cy="13924242"/>
          </a:xfrm>
          <a:prstGeom prst="rect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0" name="開立委外檢查單"/>
          <p:cNvSpPr txBox="1"/>
          <p:nvPr/>
        </p:nvSpPr>
        <p:spPr>
          <a:xfrm>
            <a:off x="10392545" y="5829299"/>
            <a:ext cx="13544129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2438338">
              <a:lnSpc>
                <a:spcPct val="80000"/>
              </a:lnSpc>
              <a:defRPr sz="15000" spc="-300">
                <a:solidFill>
                  <a:srgbClr val="517298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開立委外檢查單</a:t>
            </a:r>
          </a:p>
        </p:txBody>
      </p:sp>
      <p:grpSp>
        <p:nvGrpSpPr>
          <p:cNvPr id="253" name="群組"/>
          <p:cNvGrpSpPr/>
          <p:nvPr/>
        </p:nvGrpSpPr>
        <p:grpSpPr>
          <a:xfrm>
            <a:off x="2870392" y="3313560"/>
            <a:ext cx="7080336" cy="7088880"/>
            <a:chOff x="0" y="0"/>
            <a:chExt cx="7080335" cy="7088878"/>
          </a:xfrm>
        </p:grpSpPr>
        <p:sp>
          <p:nvSpPr>
            <p:cNvPr id="251" name="圓形"/>
            <p:cNvSpPr/>
            <p:nvPr/>
          </p:nvSpPr>
          <p:spPr>
            <a:xfrm>
              <a:off x="0" y="0"/>
              <a:ext cx="7080336" cy="7088879"/>
            </a:xfrm>
            <a:prstGeom prst="ellipse">
              <a:avLst/>
            </a:prstGeom>
            <a:solidFill>
              <a:srgbClr val="E7CE9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52" name="情境一"/>
            <p:cNvSpPr txBox="1"/>
            <p:nvPr/>
          </p:nvSpPr>
          <p:spPr>
            <a:xfrm>
              <a:off x="1317414" y="2737989"/>
              <a:ext cx="4445509" cy="161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2438338">
                <a:lnSpc>
                  <a:spcPct val="80000"/>
                </a:lnSpc>
                <a:defRPr sz="11600" spc="-232">
                  <a:solidFill>
                    <a:srgbClr val="517298"/>
                  </a:solidFill>
                  <a:latin typeface="標楷體"/>
                  <a:ea typeface="標楷體"/>
                  <a:cs typeface="標楷體"/>
                  <a:sym typeface="標楷體"/>
                </a:defRPr>
              </a:lvl1pPr>
            </a:lstStyle>
            <a:p>
              <a:r>
                <a:t>情境一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矩形"/>
          <p:cNvSpPr/>
          <p:nvPr/>
        </p:nvSpPr>
        <p:spPr>
          <a:xfrm>
            <a:off x="19787965" y="9284210"/>
            <a:ext cx="5011359" cy="4870850"/>
          </a:xfrm>
          <a:prstGeom prst="rect">
            <a:avLst/>
          </a:prstGeom>
          <a:solidFill>
            <a:srgbClr val="83B0E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6" name="矩形"/>
          <p:cNvSpPr/>
          <p:nvPr/>
        </p:nvSpPr>
        <p:spPr>
          <a:xfrm>
            <a:off x="-415325" y="-248381"/>
            <a:ext cx="8879872" cy="4508030"/>
          </a:xfrm>
          <a:prstGeom prst="rect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7" name="矩形"/>
          <p:cNvSpPr/>
          <p:nvPr/>
        </p:nvSpPr>
        <p:spPr>
          <a:xfrm>
            <a:off x="-127255" y="3677610"/>
            <a:ext cx="22065111" cy="10240800"/>
          </a:xfrm>
          <a:prstGeom prst="rect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8" name="檢驗委外"/>
          <p:cNvSpPr txBox="1">
            <a:spLocks noGrp="1"/>
          </p:cNvSpPr>
          <p:nvPr>
            <p:ph type="title"/>
          </p:nvPr>
        </p:nvSpPr>
        <p:spPr>
          <a:xfrm>
            <a:off x="1475762" y="936657"/>
            <a:ext cx="6516065" cy="213795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6B7C9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檢驗委外</a:t>
            </a:r>
          </a:p>
        </p:txBody>
      </p:sp>
      <p:sp>
        <p:nvSpPr>
          <p:cNvPr id="259" name="委託方…"/>
          <p:cNvSpPr txBox="1"/>
          <p:nvPr/>
        </p:nvSpPr>
        <p:spPr>
          <a:xfrm>
            <a:off x="1018744" y="5827035"/>
            <a:ext cx="19773112" cy="530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lnSpc>
                <a:spcPct val="100000"/>
              </a:lnSpc>
              <a:defRPr sz="8000">
                <a:solidFill>
                  <a:srgbClr val="FFFFFF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>
                <a:solidFill>
                  <a:srgbClr val="E7CE90"/>
                </a:solidFill>
              </a:rPr>
              <a:t>委託方</a:t>
            </a:r>
          </a:p>
          <a:p>
            <a:pPr algn="l" defTabSz="825500">
              <a:lnSpc>
                <a:spcPct val="100000"/>
              </a:lnSpc>
              <a:defRPr sz="8000">
                <a:solidFill>
                  <a:srgbClr val="FFFFFF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A診所開立委外單，並上傳至FHIR Server。</a:t>
            </a:r>
          </a:p>
          <a:p>
            <a:pPr algn="l" defTabSz="825500">
              <a:lnSpc>
                <a:spcPct val="100000"/>
              </a:lnSpc>
              <a:defRPr sz="8000">
                <a:solidFill>
                  <a:srgbClr val="FFFFFF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endParaRPr/>
          </a:p>
          <a:p>
            <a:pPr algn="l" defTabSz="825500">
              <a:lnSpc>
                <a:spcPct val="100000"/>
              </a:lnSpc>
              <a:defRPr sz="8000">
                <a:solidFill>
                  <a:srgbClr val="FFFFFF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>
                <a:solidFill>
                  <a:srgbClr val="E7CE90"/>
                </a:solidFill>
              </a:rPr>
              <a:t>受託方</a:t>
            </a:r>
          </a:p>
          <a:p>
            <a:pPr algn="l" defTabSz="825500">
              <a:lnSpc>
                <a:spcPct val="100000"/>
              </a:lnSpc>
              <a:defRPr sz="8000">
                <a:solidFill>
                  <a:srgbClr val="FFFFFF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B醫院至FHIR Server下載委外單。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橢圓形"/>
          <p:cNvSpPr/>
          <p:nvPr/>
        </p:nvSpPr>
        <p:spPr>
          <a:xfrm>
            <a:off x="17681767" y="12478550"/>
            <a:ext cx="4099329" cy="4281871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4" name="橢圓形"/>
          <p:cNvSpPr/>
          <p:nvPr/>
        </p:nvSpPr>
        <p:spPr>
          <a:xfrm>
            <a:off x="23124297" y="8136598"/>
            <a:ext cx="782057" cy="739163"/>
          </a:xfrm>
          <a:prstGeom prst="ellipse">
            <a:avLst/>
          </a:prstGeom>
          <a:solidFill>
            <a:srgbClr val="E8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5" name="橢圓形"/>
          <p:cNvSpPr/>
          <p:nvPr/>
        </p:nvSpPr>
        <p:spPr>
          <a:xfrm>
            <a:off x="858388" y="3268736"/>
            <a:ext cx="782060" cy="877995"/>
          </a:xfrm>
          <a:prstGeom prst="ellipse">
            <a:avLst/>
          </a:prstGeom>
          <a:solidFill>
            <a:srgbClr val="E6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6" name="橢圓形"/>
          <p:cNvSpPr/>
          <p:nvPr/>
        </p:nvSpPr>
        <p:spPr>
          <a:xfrm>
            <a:off x="-3611720" y="333252"/>
            <a:ext cx="5148675" cy="4013956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7" name="橢圓形"/>
          <p:cNvSpPr/>
          <p:nvPr/>
        </p:nvSpPr>
        <p:spPr>
          <a:xfrm>
            <a:off x="23236803" y="6308020"/>
            <a:ext cx="2759753" cy="2748752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8" name="橢圓形"/>
          <p:cNvSpPr/>
          <p:nvPr/>
        </p:nvSpPr>
        <p:spPr>
          <a:xfrm>
            <a:off x="22502434" y="8452811"/>
            <a:ext cx="3679305" cy="3689725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9" name="橢圓形"/>
          <p:cNvSpPr/>
          <p:nvPr/>
        </p:nvSpPr>
        <p:spPr>
          <a:xfrm>
            <a:off x="20620353" y="10970404"/>
            <a:ext cx="4998009" cy="5025079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0" name="橢圓形"/>
          <p:cNvSpPr/>
          <p:nvPr/>
        </p:nvSpPr>
        <p:spPr>
          <a:xfrm>
            <a:off x="22947461" y="11448394"/>
            <a:ext cx="3771781" cy="3406418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1" name="橢圓形"/>
          <p:cNvSpPr/>
          <p:nvPr/>
        </p:nvSpPr>
        <p:spPr>
          <a:xfrm>
            <a:off x="-892432" y="3055081"/>
            <a:ext cx="2082552" cy="2238348"/>
          </a:xfrm>
          <a:prstGeom prst="ellipse">
            <a:avLst/>
          </a:prstGeom>
          <a:solidFill>
            <a:srgbClr val="52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2" name="橢圓形"/>
          <p:cNvSpPr/>
          <p:nvPr/>
        </p:nvSpPr>
        <p:spPr>
          <a:xfrm>
            <a:off x="1426614" y="-2303397"/>
            <a:ext cx="3771782" cy="3554098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3" name="橢圓形"/>
          <p:cNvSpPr/>
          <p:nvPr/>
        </p:nvSpPr>
        <p:spPr>
          <a:xfrm>
            <a:off x="-801834" y="-1232232"/>
            <a:ext cx="3719910" cy="3406419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4" name="橢圓形"/>
          <p:cNvSpPr/>
          <p:nvPr/>
        </p:nvSpPr>
        <p:spPr>
          <a:xfrm>
            <a:off x="-1230075" y="-715517"/>
            <a:ext cx="2363381" cy="2350649"/>
          </a:xfrm>
          <a:prstGeom prst="ellipse">
            <a:avLst/>
          </a:prstGeom>
          <a:solidFill>
            <a:srgbClr val="7D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5" name="就醫資訊"/>
          <p:cNvSpPr txBox="1">
            <a:spLocks noGrp="1"/>
          </p:cNvSpPr>
          <p:nvPr>
            <p:ph type="title"/>
          </p:nvPr>
        </p:nvSpPr>
        <p:spPr>
          <a:xfrm>
            <a:off x="2900043" y="1317251"/>
            <a:ext cx="9303405" cy="1899881"/>
          </a:xfrm>
          <a:prstGeom prst="rect">
            <a:avLst/>
          </a:prstGeom>
        </p:spPr>
        <p:txBody>
          <a:bodyPr/>
          <a:lstStyle/>
          <a:p>
            <a:pPr defTabSz="1463002">
              <a:lnSpc>
                <a:spcPct val="100000"/>
              </a:lnSpc>
              <a:defRPr sz="6960" b="0" spc="-180">
                <a:solidFill>
                  <a:srgbClr val="6B7C9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情境一</a:t>
            </a:r>
            <a:br/>
            <a:r>
              <a:t>委外處方系統架構圖：</a:t>
            </a:r>
          </a:p>
        </p:txBody>
      </p:sp>
      <p:pic>
        <p:nvPicPr>
          <p:cNvPr id="276" name="截圖 2023-05-18 下午10.38.03.png" descr="截圖 2023-05-18 下午10.38.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51" y="3725998"/>
            <a:ext cx="22506698" cy="7271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橢圓形"/>
          <p:cNvSpPr/>
          <p:nvPr/>
        </p:nvSpPr>
        <p:spPr>
          <a:xfrm>
            <a:off x="23124297" y="8136598"/>
            <a:ext cx="782057" cy="739163"/>
          </a:xfrm>
          <a:prstGeom prst="ellipse">
            <a:avLst/>
          </a:prstGeom>
          <a:solidFill>
            <a:srgbClr val="E8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9" name="橢圓形"/>
          <p:cNvSpPr/>
          <p:nvPr/>
        </p:nvSpPr>
        <p:spPr>
          <a:xfrm>
            <a:off x="858388" y="3268736"/>
            <a:ext cx="782060" cy="877995"/>
          </a:xfrm>
          <a:prstGeom prst="ellipse">
            <a:avLst/>
          </a:prstGeom>
          <a:solidFill>
            <a:srgbClr val="E6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0" name="橢圓形"/>
          <p:cNvSpPr/>
          <p:nvPr/>
        </p:nvSpPr>
        <p:spPr>
          <a:xfrm>
            <a:off x="-3611720" y="333252"/>
            <a:ext cx="5148675" cy="4013956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1" name="橢圓形"/>
          <p:cNvSpPr/>
          <p:nvPr/>
        </p:nvSpPr>
        <p:spPr>
          <a:xfrm>
            <a:off x="23236803" y="6308020"/>
            <a:ext cx="2759753" cy="2748752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2" name="橢圓形"/>
          <p:cNvSpPr/>
          <p:nvPr/>
        </p:nvSpPr>
        <p:spPr>
          <a:xfrm>
            <a:off x="22502434" y="8452811"/>
            <a:ext cx="3679305" cy="3689725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3" name="橢圓形"/>
          <p:cNvSpPr/>
          <p:nvPr/>
        </p:nvSpPr>
        <p:spPr>
          <a:xfrm>
            <a:off x="17681767" y="12478550"/>
            <a:ext cx="4099329" cy="4281871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4" name="橢圓形"/>
          <p:cNvSpPr/>
          <p:nvPr/>
        </p:nvSpPr>
        <p:spPr>
          <a:xfrm>
            <a:off x="20620353" y="10970404"/>
            <a:ext cx="4998009" cy="5025079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5" name="橢圓形"/>
          <p:cNvSpPr/>
          <p:nvPr/>
        </p:nvSpPr>
        <p:spPr>
          <a:xfrm>
            <a:off x="22947461" y="11448394"/>
            <a:ext cx="3771781" cy="3406418"/>
          </a:xfrm>
          <a:prstGeom prst="ellipse">
            <a:avLst/>
          </a:prstGeom>
          <a:solidFill>
            <a:srgbClr val="7E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6" name="橢圓形"/>
          <p:cNvSpPr/>
          <p:nvPr/>
        </p:nvSpPr>
        <p:spPr>
          <a:xfrm>
            <a:off x="-892432" y="3055081"/>
            <a:ext cx="2082552" cy="2238348"/>
          </a:xfrm>
          <a:prstGeom prst="ellipse">
            <a:avLst/>
          </a:prstGeom>
          <a:solidFill>
            <a:srgbClr val="52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7" name="橢圓形"/>
          <p:cNvSpPr/>
          <p:nvPr/>
        </p:nvSpPr>
        <p:spPr>
          <a:xfrm>
            <a:off x="1426614" y="-2303397"/>
            <a:ext cx="3771782" cy="3554098"/>
          </a:xfrm>
          <a:prstGeom prst="ellipse">
            <a:avLst/>
          </a:prstGeom>
          <a:solidFill>
            <a:srgbClr val="51729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8" name="橢圓形"/>
          <p:cNvSpPr/>
          <p:nvPr/>
        </p:nvSpPr>
        <p:spPr>
          <a:xfrm>
            <a:off x="-801834" y="-1232232"/>
            <a:ext cx="3719910" cy="3406419"/>
          </a:xfrm>
          <a:prstGeom prst="ellipse">
            <a:avLst/>
          </a:prstGeom>
          <a:solidFill>
            <a:srgbClr val="E7CE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9" name="橢圓形"/>
          <p:cNvSpPr/>
          <p:nvPr/>
        </p:nvSpPr>
        <p:spPr>
          <a:xfrm>
            <a:off x="-1230075" y="-715517"/>
            <a:ext cx="2363381" cy="2350649"/>
          </a:xfrm>
          <a:prstGeom prst="ellipse">
            <a:avLst/>
          </a:prstGeom>
          <a:solidFill>
            <a:srgbClr val="7DAB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0" name="就醫資訊"/>
          <p:cNvSpPr txBox="1">
            <a:spLocks noGrp="1"/>
          </p:cNvSpPr>
          <p:nvPr>
            <p:ph type="title"/>
          </p:nvPr>
        </p:nvSpPr>
        <p:spPr>
          <a:xfrm>
            <a:off x="2237746" y="1164906"/>
            <a:ext cx="14186704" cy="23506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spc="-300">
                <a:solidFill>
                  <a:srgbClr val="6B7C9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E-R圖：</a:t>
            </a:r>
          </a:p>
        </p:txBody>
      </p:sp>
      <p:pic>
        <p:nvPicPr>
          <p:cNvPr id="291" name="處方er.jpg" descr="處方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947" y="1043991"/>
            <a:ext cx="15660582" cy="11096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自訂</PresentationFormat>
  <Paragraphs>88</Paragraphs>
  <Slides>24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Arial Unicode MS</vt:lpstr>
      <vt:lpstr>Avenir Next Demi Bold</vt:lpstr>
      <vt:lpstr>Avenir Next Medium</vt:lpstr>
      <vt:lpstr>Avenir Next Regular</vt:lpstr>
      <vt:lpstr>Canela Bold</vt:lpstr>
      <vt:lpstr>Canela Deck Regular</vt:lpstr>
      <vt:lpstr>Canela Regular</vt:lpstr>
      <vt:lpstr>Canela Text Regular</vt:lpstr>
      <vt:lpstr>Helvetica Neue</vt:lpstr>
      <vt:lpstr>23_ClassicWhite</vt:lpstr>
      <vt:lpstr>標準化系統轉換介面</vt:lpstr>
      <vt:lpstr>工作分配</vt:lpstr>
      <vt:lpstr>PowerPoint 簡報</vt:lpstr>
      <vt:lpstr>流程圖：</vt:lpstr>
      <vt:lpstr>模擬情境：</vt:lpstr>
      <vt:lpstr>PowerPoint 簡報</vt:lpstr>
      <vt:lpstr>檢驗委外</vt:lpstr>
      <vt:lpstr>情境一 委外處方系統架構圖：</vt:lpstr>
      <vt:lpstr>E-R圖：</vt:lpstr>
      <vt:lpstr>委外處方上傳頁面：</vt:lpstr>
      <vt:lpstr>查看委外處方需檢查項目頁面：</vt:lpstr>
      <vt:lpstr>PowerPoint 簡報</vt:lpstr>
      <vt:lpstr>檢驗結果上傳</vt:lpstr>
      <vt:lpstr>報告系統架構圖：</vt:lpstr>
      <vt:lpstr>PowerPoint 簡報</vt:lpstr>
      <vt:lpstr>E-R圖：</vt:lpstr>
      <vt:lpstr>上傳健保的資料所對應的FHIR resource</vt:lpstr>
      <vt:lpstr>PowerPoint 簡報</vt:lpstr>
      <vt:lpstr>PowerPoint 簡報</vt:lpstr>
      <vt:lpstr>PowerPoint 簡報</vt:lpstr>
      <vt:lpstr>查看檢驗結果報告</vt:lpstr>
      <vt:lpstr>PowerPoint 簡報</vt:lpstr>
      <vt:lpstr>PowerPoint 簡報</vt:lpstr>
      <vt:lpstr>謝謝聆聽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德憲 朱</cp:lastModifiedBy>
  <cp:revision>1</cp:revision>
  <dcterms:modified xsi:type="dcterms:W3CDTF">2025-03-10T07:51:40Z</dcterms:modified>
</cp:coreProperties>
</file>