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9" autoAdjust="0"/>
    <p:restoredTop sz="94660"/>
  </p:normalViewPr>
  <p:slideViewPr>
    <p:cSldViewPr snapToGrid="0">
      <p:cViewPr>
        <p:scale>
          <a:sx n="57" d="100"/>
          <a:sy n="57" d="100"/>
        </p:scale>
        <p:origin x="-5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14:43:45.9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 8 8194,'-2'-3'3000,"2"3"-2247,-2-2-569,2 2 0,0-2 0,0 2-72,0 0-48,0 0-32,0 0-144,0 0-2153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3E1-1BBC-4CA9-B000-8EA6664C00C1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310-B26D-4C07-9CF5-696AB6CD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93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3E1-1BBC-4CA9-B000-8EA6664C00C1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310-B26D-4C07-9CF5-696AB6CD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7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3E1-1BBC-4CA9-B000-8EA6664C00C1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310-B26D-4C07-9CF5-696AB6CD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6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3E1-1BBC-4CA9-B000-8EA6664C00C1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310-B26D-4C07-9CF5-696AB6CD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3E1-1BBC-4CA9-B000-8EA6664C00C1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310-B26D-4C07-9CF5-696AB6CD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9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3E1-1BBC-4CA9-B000-8EA6664C00C1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310-B26D-4C07-9CF5-696AB6CD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4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3E1-1BBC-4CA9-B000-8EA6664C00C1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310-B26D-4C07-9CF5-696AB6CD3F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9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3E1-1BBC-4CA9-B000-8EA6664C00C1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310-B26D-4C07-9CF5-696AB6CD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7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3E1-1BBC-4CA9-B000-8EA6664C00C1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310-B26D-4C07-9CF5-696AB6CD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0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A3E1-1BBC-4CA9-B000-8EA6664C00C1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310-B26D-4C07-9CF5-696AB6CD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62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81A3E1-1BBC-4CA9-B000-8EA6664C00C1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2310-B26D-4C07-9CF5-696AB6CD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58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81A3E1-1BBC-4CA9-B000-8EA6664C00C1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7E62310-B26D-4C07-9CF5-696AB6CD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23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D598-77CC-44B1-900B-0BDB0D0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748" y="2092293"/>
            <a:ext cx="8991600" cy="1645920"/>
          </a:xfrm>
        </p:spPr>
        <p:txBody>
          <a:bodyPr>
            <a:normAutofit/>
          </a:bodyPr>
          <a:lstStyle/>
          <a:p>
            <a:r>
              <a:rPr lang="en-US" altLang="zh-CN" sz="8000"/>
              <a:t>Shell </a:t>
            </a:r>
            <a:r>
              <a:rPr lang="en-US" altLang="zh-CN" sz="1800"/>
              <a:t>0.0</a:t>
            </a:r>
            <a:endParaRPr lang="zh-CN" altLang="en-US" sz="80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C61AB2-9F97-4A24-B84C-CF66146C4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088594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191840373</a:t>
            </a:r>
          </a:p>
          <a:p>
            <a:r>
              <a:rPr lang="zh-CN" altLang="en-US" sz="3600">
                <a:solidFill>
                  <a:schemeClr val="bg1"/>
                </a:solidFill>
              </a:rPr>
              <a:t>朱家萱</a:t>
            </a:r>
          </a:p>
        </p:txBody>
      </p:sp>
    </p:spTree>
    <p:extLst>
      <p:ext uri="{BB962C8B-B14F-4D97-AF65-F5344CB8AC3E}">
        <p14:creationId xmlns:p14="http://schemas.microsoft.com/office/powerpoint/2010/main" val="287508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5F602-8DF8-4418-982E-0A57FF09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993226"/>
            <a:ext cx="8991600" cy="1645920"/>
          </a:xfrm>
        </p:spPr>
        <p:txBody>
          <a:bodyPr/>
          <a:lstStyle/>
          <a:p>
            <a:r>
              <a:rPr lang="en-US" altLang="zh-CN"/>
              <a:t>cat.cpp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A1E6A9-8003-49F3-9511-3EC21D5B1843}"/>
              </a:ext>
            </a:extLst>
          </p:cNvPr>
          <p:cNvSpPr txBox="1"/>
          <p:nvPr/>
        </p:nvSpPr>
        <p:spPr>
          <a:xfrm>
            <a:off x="1600200" y="3429000"/>
            <a:ext cx="9846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void cat( );</a:t>
            </a:r>
          </a:p>
          <a:p>
            <a:r>
              <a:rPr lang="en-US" altLang="zh-CN" sz="3600">
                <a:solidFill>
                  <a:schemeClr val="bg1"/>
                </a:solidFill>
              </a:rPr>
              <a:t>		//</a:t>
            </a:r>
            <a:r>
              <a:rPr lang="zh-CN" altLang="en-US" sz="3600">
                <a:solidFill>
                  <a:schemeClr val="bg1"/>
                </a:solidFill>
              </a:rPr>
              <a:t>用户输入文件名</a:t>
            </a:r>
            <a:endParaRPr lang="en-US" altLang="zh-CN" sz="3600">
              <a:solidFill>
                <a:schemeClr val="bg1"/>
              </a:solidFill>
            </a:endParaRPr>
          </a:p>
          <a:p>
            <a:r>
              <a:rPr lang="en-US" altLang="zh-CN" sz="3600">
                <a:solidFill>
                  <a:schemeClr val="bg1"/>
                </a:solidFill>
              </a:rPr>
              <a:t>	</a:t>
            </a:r>
            <a:r>
              <a:rPr lang="zh-CN" altLang="en-US" sz="3600">
                <a:solidFill>
                  <a:schemeClr val="bg1"/>
                </a:solidFill>
              </a:rPr>
              <a:t>判断文件是否存在，获取文件长度，读取文件内容和换行符（？），打印文件内容。</a:t>
            </a:r>
          </a:p>
        </p:txBody>
      </p:sp>
    </p:spTree>
    <p:extLst>
      <p:ext uri="{BB962C8B-B14F-4D97-AF65-F5344CB8AC3E}">
        <p14:creationId xmlns:p14="http://schemas.microsoft.com/office/powerpoint/2010/main" val="257062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03F7F-4209-488F-9EED-8B0BCD53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74877"/>
            <a:ext cx="8991600" cy="1645920"/>
          </a:xfrm>
        </p:spPr>
        <p:txBody>
          <a:bodyPr/>
          <a:lstStyle/>
          <a:p>
            <a:r>
              <a:rPr lang="en-US" altLang="zh-CN"/>
              <a:t>man.cpp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3E3D75-AF3D-41BC-B539-DED60305120E}"/>
              </a:ext>
            </a:extLst>
          </p:cNvPr>
          <p:cNvSpPr txBox="1"/>
          <p:nvPr/>
        </p:nvSpPr>
        <p:spPr>
          <a:xfrm>
            <a:off x="795867" y="2963333"/>
            <a:ext cx="10701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void man( );</a:t>
            </a:r>
          </a:p>
          <a:p>
            <a:r>
              <a:rPr lang="en-US" altLang="zh-CN" sz="4000">
                <a:solidFill>
                  <a:schemeClr val="bg1"/>
                </a:solidFill>
              </a:rPr>
              <a:t>		//</a:t>
            </a:r>
            <a:r>
              <a:rPr lang="zh-CN" altLang="en-US" sz="4000">
                <a:solidFill>
                  <a:schemeClr val="bg1"/>
                </a:solidFill>
              </a:rPr>
              <a:t>用户输入需要显示的命令，读取相应文件</a:t>
            </a:r>
            <a:endParaRPr lang="en-US" altLang="zh-CN" sz="4000">
              <a:solidFill>
                <a:schemeClr val="bg1"/>
              </a:solidFill>
            </a:endParaRPr>
          </a:p>
          <a:p>
            <a:r>
              <a:rPr lang="en-US" altLang="zh-CN" sz="4000">
                <a:solidFill>
                  <a:schemeClr val="bg1"/>
                </a:solidFill>
              </a:rPr>
              <a:t>	</a:t>
            </a:r>
            <a:r>
              <a:rPr lang="zh-CN" altLang="en-US" sz="4000">
                <a:solidFill>
                  <a:schemeClr val="bg1"/>
                </a:solidFill>
              </a:rPr>
              <a:t>参照</a:t>
            </a:r>
            <a:r>
              <a:rPr lang="en-US" altLang="zh-CN" sz="4000">
                <a:solidFill>
                  <a:schemeClr val="bg1"/>
                </a:solidFill>
              </a:rPr>
              <a:t>Shell</a:t>
            </a:r>
            <a:r>
              <a:rPr lang="zh-CN" altLang="en-US" sz="4000">
                <a:solidFill>
                  <a:schemeClr val="bg1"/>
                </a:solidFill>
              </a:rPr>
              <a:t>的</a:t>
            </a:r>
            <a:r>
              <a:rPr lang="en-US" altLang="zh-CN" sz="4000">
                <a:solidFill>
                  <a:schemeClr val="bg1"/>
                </a:solidFill>
              </a:rPr>
              <a:t>man</a:t>
            </a:r>
            <a:r>
              <a:rPr lang="zh-CN" altLang="en-US" sz="4000">
                <a:solidFill>
                  <a:schemeClr val="bg1"/>
                </a:solidFill>
              </a:rPr>
              <a:t>实现输出相应内容</a:t>
            </a:r>
          </a:p>
        </p:txBody>
      </p:sp>
    </p:spTree>
    <p:extLst>
      <p:ext uri="{BB962C8B-B14F-4D97-AF65-F5344CB8AC3E}">
        <p14:creationId xmlns:p14="http://schemas.microsoft.com/office/powerpoint/2010/main" val="110866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E7A66-4E08-4AAB-880E-5EC7A5CD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078815"/>
            <a:ext cx="8991600" cy="1645920"/>
          </a:xfrm>
        </p:spPr>
        <p:txBody>
          <a:bodyPr>
            <a:normAutofit/>
          </a:bodyPr>
          <a:lstStyle/>
          <a:p>
            <a:r>
              <a:rPr lang="zh-CN" altLang="en-US" sz="5400"/>
              <a:t>模块间的关系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AABD9-F888-418A-80CE-624C3E23A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2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>
            <a:extLst>
              <a:ext uri="{FF2B5EF4-FFF2-40B4-BE49-F238E27FC236}">
                <a16:creationId xmlns:a16="http://schemas.microsoft.com/office/drawing/2014/main" id="{1BDB975B-C8AF-417F-AAAB-84E00BD0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3" y="659923"/>
            <a:ext cx="9963314" cy="55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4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91211-A53E-449A-8AF8-D98CCDEB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/>
              <a:t>--end--</a:t>
            </a:r>
            <a:endParaRPr lang="zh-CN" altLang="en-US" sz="720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67FFB-6A51-416E-84A8-FEB624F2F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66B98C0-D5A4-4D59-98D7-07534224DE4F}"/>
                  </a:ext>
                </a:extLst>
              </p14:cNvPr>
              <p14:cNvContentPartPr/>
              <p14:nvPr/>
            </p14:nvContentPartPr>
            <p14:xfrm>
              <a:off x="5431151" y="3232186"/>
              <a:ext cx="2160" cy="28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66B98C0-D5A4-4D59-98D7-07534224DE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3511" y="3214546"/>
                <a:ext cx="3780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34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760AE-3265-4FAD-8423-B5941205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682575"/>
            <a:ext cx="8991600" cy="1645920"/>
          </a:xfrm>
        </p:spPr>
        <p:txBody>
          <a:bodyPr/>
          <a:lstStyle/>
          <a:p>
            <a:r>
              <a:rPr lang="zh-CN" altLang="en-US" sz="5400"/>
              <a:t>需求分析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BE09BB-84BE-47A0-8236-88106847A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8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0C2C5-35F7-4073-AF43-42CDC4CD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981278"/>
            <a:ext cx="8991600" cy="1645920"/>
          </a:xfrm>
        </p:spPr>
        <p:txBody>
          <a:bodyPr>
            <a:normAutofit/>
          </a:bodyPr>
          <a:lstStyle/>
          <a:p>
            <a:r>
              <a:rPr lang="zh-CN" altLang="en-US" sz="5400"/>
              <a:t>类</a:t>
            </a:r>
            <a:r>
              <a:rPr lang="en-US" altLang="zh-CN" sz="5400"/>
              <a:t>SHELL</a:t>
            </a:r>
            <a:r>
              <a:rPr lang="zh-CN" altLang="en-US" sz="5400"/>
              <a:t>的实现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EF44E-EC14-4802-9C2D-988FAA15B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0927" y="2764415"/>
            <a:ext cx="8991599" cy="2844203"/>
          </a:xfrm>
        </p:spPr>
        <p:txBody>
          <a:bodyPr>
            <a:normAutofit/>
          </a:bodyPr>
          <a:lstStyle/>
          <a:p>
            <a:r>
              <a:rPr lang="zh-CN" altLang="en-US" sz="5700">
                <a:solidFill>
                  <a:schemeClr val="bg1"/>
                </a:solidFill>
              </a:rPr>
              <a:t>实现</a:t>
            </a:r>
            <a:r>
              <a:rPr lang="en-US" altLang="zh-CN" sz="5700">
                <a:solidFill>
                  <a:schemeClr val="bg1"/>
                </a:solidFill>
              </a:rPr>
              <a:t>cp</a:t>
            </a:r>
            <a:r>
              <a:rPr lang="zh-CN" altLang="en-US" sz="5700">
                <a:solidFill>
                  <a:schemeClr val="bg1"/>
                </a:solidFill>
              </a:rPr>
              <a:t>，</a:t>
            </a:r>
            <a:r>
              <a:rPr lang="en-US" altLang="zh-CN" sz="5700">
                <a:solidFill>
                  <a:schemeClr val="bg1"/>
                </a:solidFill>
              </a:rPr>
              <a:t>cmp</a:t>
            </a:r>
            <a:r>
              <a:rPr lang="zh-CN" altLang="en-US" sz="5700">
                <a:solidFill>
                  <a:schemeClr val="bg1"/>
                </a:solidFill>
              </a:rPr>
              <a:t>，</a:t>
            </a:r>
            <a:r>
              <a:rPr lang="en-US" altLang="zh-CN" sz="5700">
                <a:solidFill>
                  <a:schemeClr val="bg1"/>
                </a:solidFill>
              </a:rPr>
              <a:t>wc</a:t>
            </a:r>
            <a:r>
              <a:rPr lang="zh-CN" altLang="en-US" sz="5700">
                <a:solidFill>
                  <a:schemeClr val="bg1"/>
                </a:solidFill>
              </a:rPr>
              <a:t>，</a:t>
            </a:r>
            <a:r>
              <a:rPr lang="en-US" altLang="zh-CN" sz="5700">
                <a:solidFill>
                  <a:schemeClr val="bg1"/>
                </a:solidFill>
              </a:rPr>
              <a:t>cat</a:t>
            </a:r>
            <a:r>
              <a:rPr lang="zh-CN" altLang="en-US" sz="5700">
                <a:solidFill>
                  <a:schemeClr val="bg1"/>
                </a:solidFill>
              </a:rPr>
              <a:t>，</a:t>
            </a:r>
            <a:r>
              <a:rPr lang="en-US" altLang="zh-CN" sz="5700">
                <a:solidFill>
                  <a:schemeClr val="bg1"/>
                </a:solidFill>
              </a:rPr>
              <a:t>man</a:t>
            </a:r>
            <a:r>
              <a:rPr lang="zh-CN" altLang="en-US" sz="5700">
                <a:solidFill>
                  <a:schemeClr val="bg1"/>
                </a:solidFill>
              </a:rPr>
              <a:t>命令，尽力与</a:t>
            </a:r>
            <a:r>
              <a:rPr lang="en-US" altLang="zh-CN" sz="5700">
                <a:solidFill>
                  <a:schemeClr val="bg1"/>
                </a:solidFill>
              </a:rPr>
              <a:t>Linux</a:t>
            </a:r>
            <a:r>
              <a:rPr lang="zh-CN" altLang="en-US" sz="5700">
                <a:solidFill>
                  <a:schemeClr val="bg1"/>
                </a:solidFill>
              </a:rPr>
              <a:t>下的一致</a:t>
            </a:r>
            <a:endParaRPr lang="en-US" altLang="zh-CN" sz="57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738C8-4C3F-42CD-B1DA-34A3C975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4453"/>
            <a:ext cx="8991600" cy="1645920"/>
          </a:xfrm>
        </p:spPr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、</a:t>
            </a:r>
            <a:r>
              <a:rPr lang="en-US" altLang="zh-CN"/>
              <a:t>cmp</a:t>
            </a:r>
            <a:r>
              <a:rPr lang="zh-CN" altLang="en-US"/>
              <a:t>、</a:t>
            </a:r>
            <a:r>
              <a:rPr lang="en-US" altLang="zh-CN"/>
              <a:t>wc</a:t>
            </a:r>
            <a:r>
              <a:rPr lang="zh-CN" altLang="en-US"/>
              <a:t>、</a:t>
            </a:r>
            <a:r>
              <a:rPr lang="en-US" altLang="zh-CN"/>
              <a:t>CAT</a:t>
            </a:r>
            <a:r>
              <a:rPr lang="zh-CN" altLang="en-US"/>
              <a:t>、</a:t>
            </a:r>
            <a:r>
              <a:rPr lang="en-US" altLang="zh-CN"/>
              <a:t>MAN</a:t>
            </a:r>
            <a:r>
              <a:rPr lang="zh-CN" altLang="en-US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267C7-12D7-492B-8E51-468FE023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867" y="1853440"/>
            <a:ext cx="11297325" cy="5004560"/>
          </a:xfrm>
        </p:spPr>
        <p:txBody>
          <a:bodyPr>
            <a:norm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cp (-r) file1 file2</a:t>
            </a:r>
          </a:p>
          <a:p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将目录或文件</a:t>
            </a:r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file1</a:t>
            </a:r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复制成目录或文件</a:t>
            </a:r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file2</a:t>
            </a:r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cmp file1 file2</a:t>
            </a:r>
          </a:p>
          <a:p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比较文件</a:t>
            </a:r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</a:p>
          <a:p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wc (-c/-w/-l) file1</a:t>
            </a:r>
          </a:p>
          <a:p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统计</a:t>
            </a:r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file1</a:t>
            </a:r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中的字节数</a:t>
            </a:r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字数</a:t>
            </a:r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行数</a:t>
            </a:r>
            <a:endParaRPr lang="en-US" altLang="zh-CN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cat file1</a:t>
            </a:r>
          </a:p>
          <a:p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显示</a:t>
            </a:r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file1</a:t>
            </a:r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中的内容</a:t>
            </a:r>
            <a:endParaRPr lang="en-US" altLang="zh-CN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man </a:t>
            </a:r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命令</a:t>
            </a:r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</a:p>
          <a:p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显示命令</a:t>
            </a:r>
            <a:r>
              <a:rPr lang="en-US" altLang="zh-CN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的说明文档</a:t>
            </a:r>
            <a:endParaRPr lang="en-US" altLang="zh-CN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1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1F359-872C-4D34-AA7A-1E68C90E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682575"/>
            <a:ext cx="8991600" cy="1645920"/>
          </a:xfrm>
        </p:spPr>
        <p:txBody>
          <a:bodyPr>
            <a:normAutofit/>
          </a:bodyPr>
          <a:lstStyle/>
          <a:p>
            <a:r>
              <a:rPr lang="zh-CN" altLang="en-US" sz="5400"/>
              <a:t>数据结构和模块划分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710E4-7DF1-4805-A23F-C81800C7C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3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77941-FC11-47FA-A18B-F6B8965D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647155"/>
            <a:ext cx="8991600" cy="1645920"/>
          </a:xfrm>
        </p:spPr>
        <p:txBody>
          <a:bodyPr/>
          <a:lstStyle/>
          <a:p>
            <a:r>
              <a:rPr lang="en-US" altLang="zh-CN"/>
              <a:t>Main.cpp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637B-11FF-4551-BD31-6680233B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397" y="4262718"/>
            <a:ext cx="10075333" cy="4114800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string orderchoose; //</a:t>
            </a:r>
            <a:r>
              <a:rPr lang="zh-CN" altLang="en-US" sz="3600">
                <a:solidFill>
                  <a:schemeClr val="bg1"/>
                </a:solidFill>
              </a:rPr>
              <a:t>选择哪个功能</a:t>
            </a:r>
            <a:endParaRPr lang="en-US" altLang="zh-CN" sz="3600">
              <a:solidFill>
                <a:schemeClr val="bg1"/>
              </a:solidFill>
            </a:endParaRPr>
          </a:p>
          <a:p>
            <a:r>
              <a:rPr lang="en-US" altLang="zh-CN" sz="3600">
                <a:solidFill>
                  <a:schemeClr val="bg1"/>
                </a:solidFill>
              </a:rPr>
              <a:t>	orderchoose</a:t>
            </a:r>
            <a:r>
              <a:rPr lang="zh-CN" altLang="en-US" sz="3600">
                <a:solidFill>
                  <a:schemeClr val="bg1"/>
                </a:solidFill>
              </a:rPr>
              <a:t>是否合法</a:t>
            </a:r>
            <a:endParaRPr lang="en-US" altLang="zh-CN" sz="3600">
              <a:solidFill>
                <a:schemeClr val="bg1"/>
              </a:solidFill>
            </a:endParaRPr>
          </a:p>
          <a:p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3218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AC652-C0F0-4C26-BAD6-556D736B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08744"/>
            <a:ext cx="8991600" cy="1645920"/>
          </a:xfrm>
        </p:spPr>
        <p:txBody>
          <a:bodyPr/>
          <a:lstStyle/>
          <a:p>
            <a:r>
              <a:rPr lang="en-US" altLang="zh-CN"/>
              <a:t>Cp.cpp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B5FEAB-CD90-433A-B31C-596F4F448C98}"/>
              </a:ext>
            </a:extLst>
          </p:cNvPr>
          <p:cNvSpPr txBox="1"/>
          <p:nvPr/>
        </p:nvSpPr>
        <p:spPr>
          <a:xfrm>
            <a:off x="1253067" y="2743200"/>
            <a:ext cx="1082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void cpmain();</a:t>
            </a:r>
          </a:p>
          <a:p>
            <a:r>
              <a:rPr lang="en-US" altLang="zh-CN" sz="2800">
                <a:solidFill>
                  <a:schemeClr val="bg1"/>
                </a:solidFill>
              </a:rPr>
              <a:t>		char Func[100];  // </a:t>
            </a:r>
            <a:r>
              <a:rPr lang="zh-CN" altLang="en-US" sz="2800">
                <a:solidFill>
                  <a:schemeClr val="bg1"/>
                </a:solidFill>
              </a:rPr>
              <a:t>用户输入参数（是否合法）（或无）和文件名称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	char filename[100][100];  // </a:t>
            </a:r>
            <a:r>
              <a:rPr lang="zh-CN" altLang="en-US" sz="2800">
                <a:solidFill>
                  <a:schemeClr val="bg1"/>
                </a:solidFill>
              </a:rPr>
              <a:t>将</a:t>
            </a:r>
            <a:r>
              <a:rPr lang="en-US" altLang="zh-CN" sz="2800">
                <a:solidFill>
                  <a:schemeClr val="bg1"/>
                </a:solidFill>
              </a:rPr>
              <a:t>Func</a:t>
            </a:r>
            <a:r>
              <a:rPr lang="zh-CN" altLang="en-US" sz="2800">
                <a:solidFill>
                  <a:schemeClr val="bg1"/>
                </a:solidFill>
              </a:rPr>
              <a:t>分割后得到的参数和文件名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void myCopy(char filename[ ][ ]);    //</a:t>
            </a:r>
            <a:r>
              <a:rPr lang="zh-CN" altLang="en-US" sz="2800">
                <a:solidFill>
                  <a:schemeClr val="bg1"/>
                </a:solidFill>
              </a:rPr>
              <a:t>对文件</a:t>
            </a: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和</a:t>
            </a: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进行操作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void myCopyr(char filename[ ][ ]);  //</a:t>
            </a:r>
            <a:r>
              <a:rPr lang="zh-CN" altLang="en-US" sz="2800">
                <a:solidFill>
                  <a:schemeClr val="bg1"/>
                </a:solidFill>
              </a:rPr>
              <a:t>对目录</a:t>
            </a: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和</a:t>
            </a: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进行操作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	struct dirent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mkdir</a:t>
            </a:r>
            <a:r>
              <a:rPr lang="zh-CN" altLang="en-US" sz="2800">
                <a:solidFill>
                  <a:schemeClr val="bg1"/>
                </a:solidFill>
              </a:rPr>
              <a:t>函数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00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658A5-F2A8-48C3-A870-3DA151F4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333" y="283882"/>
            <a:ext cx="8991600" cy="1645920"/>
          </a:xfrm>
        </p:spPr>
        <p:txBody>
          <a:bodyPr/>
          <a:lstStyle/>
          <a:p>
            <a:r>
              <a:rPr lang="en-US" altLang="zh-CN"/>
              <a:t>cmp.cpp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41AA4A-E4F4-4E95-8297-D0EF01C7AC2B}"/>
              </a:ext>
            </a:extLst>
          </p:cNvPr>
          <p:cNvSpPr txBox="1"/>
          <p:nvPr/>
        </p:nvSpPr>
        <p:spPr>
          <a:xfrm>
            <a:off x="1608666" y="2049803"/>
            <a:ext cx="94149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void cmp( );</a:t>
            </a:r>
          </a:p>
          <a:p>
            <a:r>
              <a:rPr lang="zh-CN" altLang="en-US" sz="3200">
                <a:solidFill>
                  <a:schemeClr val="bg1"/>
                </a:solidFill>
              </a:rPr>
              <a:t>用户输入两个文件名，</a:t>
            </a:r>
            <a:r>
              <a:rPr lang="en-US" altLang="zh-CN" sz="3200">
                <a:solidFill>
                  <a:schemeClr val="bg1"/>
                </a:solidFill>
              </a:rPr>
              <a:t> char filename[ ][ ]</a:t>
            </a:r>
            <a:r>
              <a:rPr lang="zh-CN" altLang="en-US" sz="3200">
                <a:solidFill>
                  <a:schemeClr val="bg1"/>
                </a:solidFill>
              </a:rPr>
              <a:t>接收分割后的两个文件名，若不是两个不同的文件名提示。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		//</a:t>
            </a:r>
            <a:r>
              <a:rPr lang="zh-CN" altLang="en-US" sz="3200">
                <a:solidFill>
                  <a:schemeClr val="bg1"/>
                </a:solidFill>
              </a:rPr>
              <a:t>打开文件、判断是否存在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	</a:t>
            </a:r>
            <a:r>
              <a:rPr lang="zh-CN" altLang="en-US" sz="3200">
                <a:solidFill>
                  <a:schemeClr val="bg1"/>
                </a:solidFill>
              </a:rPr>
              <a:t>若都存在，测量文件长度。分别读取两个文件内容至</a:t>
            </a:r>
            <a:r>
              <a:rPr lang="en-US" altLang="zh-CN" sz="3200">
                <a:solidFill>
                  <a:schemeClr val="bg1"/>
                </a:solidFill>
              </a:rPr>
              <a:t>char</a:t>
            </a:r>
            <a:r>
              <a:rPr lang="zh-CN" altLang="en-US" sz="3200">
                <a:solidFill>
                  <a:schemeClr val="bg1"/>
                </a:solidFill>
              </a:rPr>
              <a:t>类型。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	</a:t>
            </a:r>
            <a:r>
              <a:rPr lang="zh-CN" altLang="en-US" sz="3200">
                <a:solidFill>
                  <a:schemeClr val="bg1"/>
                </a:solidFill>
              </a:rPr>
              <a:t>循环判断每个字符是否相等，遇到换行符，计数</a:t>
            </a:r>
            <a:r>
              <a:rPr lang="en-US" altLang="zh-CN" sz="3200">
                <a:solidFill>
                  <a:schemeClr val="bg1"/>
                </a:solidFill>
              </a:rPr>
              <a:t>++</a:t>
            </a:r>
            <a:r>
              <a:rPr lang="zh-CN" altLang="en-US" sz="3200">
                <a:solidFill>
                  <a:schemeClr val="bg1"/>
                </a:solidFill>
              </a:rPr>
              <a:t>，若不相等输出各自字符与换行计数的值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	</a:t>
            </a:r>
            <a:r>
              <a:rPr lang="zh-CN" altLang="en-US" sz="3200">
                <a:solidFill>
                  <a:schemeClr val="bg1"/>
                </a:solidFill>
              </a:rPr>
              <a:t>若某个不存在，提示用户文件不存在</a:t>
            </a:r>
          </a:p>
        </p:txBody>
      </p:sp>
    </p:spTree>
    <p:extLst>
      <p:ext uri="{BB962C8B-B14F-4D97-AF65-F5344CB8AC3E}">
        <p14:creationId xmlns:p14="http://schemas.microsoft.com/office/powerpoint/2010/main" val="45481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E47E6-ADE3-4A0E-B0DD-7485B0A3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08744"/>
            <a:ext cx="8991600" cy="1645920"/>
          </a:xfrm>
        </p:spPr>
        <p:txBody>
          <a:bodyPr/>
          <a:lstStyle/>
          <a:p>
            <a:r>
              <a:rPr lang="en-US" altLang="zh-CN"/>
              <a:t>wc.cpp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F5DD0E-B0CD-49A9-919A-A2601E60DEA3}"/>
              </a:ext>
            </a:extLst>
          </p:cNvPr>
          <p:cNvSpPr txBox="1"/>
          <p:nvPr/>
        </p:nvSpPr>
        <p:spPr>
          <a:xfrm>
            <a:off x="1016000" y="2675467"/>
            <a:ext cx="105325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void wcmain( );</a:t>
            </a:r>
          </a:p>
          <a:p>
            <a:r>
              <a:rPr lang="en-US" altLang="zh-CN" sz="2800">
                <a:solidFill>
                  <a:schemeClr val="bg1"/>
                </a:solidFill>
              </a:rPr>
              <a:t>	</a:t>
            </a:r>
            <a:r>
              <a:rPr lang="zh-CN" altLang="en-US" sz="2800">
                <a:solidFill>
                  <a:schemeClr val="bg1"/>
                </a:solidFill>
              </a:rPr>
              <a:t>用户输入内容，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zh-CN" altLang="en-US" sz="2800">
                <a:solidFill>
                  <a:schemeClr val="bg1"/>
                </a:solidFill>
              </a:rPr>
              <a:t>用</a:t>
            </a:r>
            <a:r>
              <a:rPr lang="en-US" altLang="zh-CN" sz="2800">
                <a:solidFill>
                  <a:schemeClr val="bg1"/>
                </a:solidFill>
              </a:rPr>
              <a:t>char filename[ ][ ]</a:t>
            </a:r>
            <a:r>
              <a:rPr lang="zh-CN" altLang="en-US" sz="2800">
                <a:solidFill>
                  <a:schemeClr val="bg1"/>
                </a:solidFill>
              </a:rPr>
              <a:t>接收分割后的字符，判断</a:t>
            </a:r>
            <a:r>
              <a:rPr lang="en-US" altLang="zh-CN" sz="2800">
                <a:solidFill>
                  <a:schemeClr val="bg1"/>
                </a:solidFill>
              </a:rPr>
              <a:t>filename[0]</a:t>
            </a:r>
            <a:r>
              <a:rPr lang="zh-CN" altLang="en-US" sz="2800">
                <a:solidFill>
                  <a:schemeClr val="bg1"/>
                </a:solidFill>
              </a:rPr>
              <a:t>为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	-c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r>
              <a:rPr lang="en-US" altLang="zh-CN" sz="2800">
                <a:solidFill>
                  <a:schemeClr val="bg1"/>
                </a:solidFill>
              </a:rPr>
              <a:t>void wc_c(char filename[ ][ ]);</a:t>
            </a:r>
          </a:p>
          <a:p>
            <a:r>
              <a:rPr lang="en-US" altLang="zh-CN" sz="2800">
                <a:solidFill>
                  <a:schemeClr val="bg1"/>
                </a:solidFill>
              </a:rPr>
              <a:t>	-w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r>
              <a:rPr lang="en-US" altLang="zh-CN" sz="2800">
                <a:solidFill>
                  <a:schemeClr val="bg1"/>
                </a:solidFill>
              </a:rPr>
              <a:t>void wc_w(char filename[ ][ ]);</a:t>
            </a:r>
          </a:p>
          <a:p>
            <a:r>
              <a:rPr lang="en-US" altLang="zh-CN" sz="2800">
                <a:solidFill>
                  <a:schemeClr val="bg1"/>
                </a:solidFill>
              </a:rPr>
              <a:t>	-l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r>
              <a:rPr lang="en-US" altLang="zh-CN" sz="2800">
                <a:solidFill>
                  <a:schemeClr val="bg1"/>
                </a:solidFill>
              </a:rPr>
              <a:t>void wc_l(char filename[ ][ ]);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00073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自定义 2">
      <a:dk1>
        <a:srgbClr val="000000"/>
      </a:dk1>
      <a:lt1>
        <a:sysClr val="window" lastClr="CEEACA"/>
      </a:lt1>
      <a:dk2>
        <a:srgbClr val="5E5E5E"/>
      </a:dk2>
      <a:lt2>
        <a:srgbClr val="DDDDDD"/>
      </a:lt2>
      <a:accent1>
        <a:srgbClr val="CEEACA"/>
      </a:accent1>
      <a:accent2>
        <a:srgbClr val="CEEACA"/>
      </a:accent2>
      <a:accent3>
        <a:srgbClr val="CEEACA"/>
      </a:accent3>
      <a:accent4>
        <a:srgbClr val="CEEACA"/>
      </a:accent4>
      <a:accent5>
        <a:srgbClr val="CEEACA"/>
      </a:accent5>
      <a:accent6>
        <a:srgbClr val="CEEACA"/>
      </a:accent6>
      <a:hlink>
        <a:srgbClr val="F59E00"/>
      </a:hlink>
      <a:folHlink>
        <a:srgbClr val="B2B2B2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694</TotalTime>
  <Words>451</Words>
  <Application>Microsoft Office PowerPoint</Application>
  <PresentationFormat>宽屏</PresentationFormat>
  <Paragraphs>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Microsoft YaHei</vt:lpstr>
      <vt:lpstr>Arial</vt:lpstr>
      <vt:lpstr>Gill Sans MT</vt:lpstr>
      <vt:lpstr>包裹</vt:lpstr>
      <vt:lpstr>Shell 0.0</vt:lpstr>
      <vt:lpstr>需求分析</vt:lpstr>
      <vt:lpstr>类SHELL的实现</vt:lpstr>
      <vt:lpstr>Cp、cmp、wc、CAT、MAN功能</vt:lpstr>
      <vt:lpstr>数据结构和模块划分</vt:lpstr>
      <vt:lpstr>Main.cpp</vt:lpstr>
      <vt:lpstr>Cp.cpp</vt:lpstr>
      <vt:lpstr>cmp.cpp</vt:lpstr>
      <vt:lpstr>wc.cpp</vt:lpstr>
      <vt:lpstr>cat.cpp</vt:lpstr>
      <vt:lpstr>man.cpp</vt:lpstr>
      <vt:lpstr>模块间的关系</vt:lpstr>
      <vt:lpstr>PowerPoint 演示文稿</vt:lpstr>
      <vt:lpstr>--end--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 家萱</dc:creator>
  <cp:lastModifiedBy>朱 家萱</cp:lastModifiedBy>
  <cp:revision>13</cp:revision>
  <dcterms:created xsi:type="dcterms:W3CDTF">2020-04-07T15:33:53Z</dcterms:created>
  <dcterms:modified xsi:type="dcterms:W3CDTF">2020-04-08T14:45:41Z</dcterms:modified>
</cp:coreProperties>
</file>