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3" r:id="rId2"/>
    <p:sldId id="274" r:id="rId3"/>
    <p:sldId id="283" r:id="rId4"/>
    <p:sldId id="276" r:id="rId5"/>
    <p:sldId id="284" r:id="rId6"/>
    <p:sldId id="277" r:id="rId7"/>
    <p:sldId id="278" r:id="rId8"/>
    <p:sldId id="279" r:id="rId9"/>
    <p:sldId id="280" r:id="rId10"/>
    <p:sldId id="281" r:id="rId11"/>
    <p:sldId id="272" r:id="rId12"/>
    <p:sldId id="288" r:id="rId13"/>
    <p:sldId id="256" r:id="rId14"/>
    <p:sldId id="285" r:id="rId15"/>
    <p:sldId id="257" r:id="rId16"/>
    <p:sldId id="259" r:id="rId17"/>
    <p:sldId id="258" r:id="rId18"/>
    <p:sldId id="282" r:id="rId19"/>
    <p:sldId id="267" r:id="rId20"/>
    <p:sldId id="260" r:id="rId21"/>
    <p:sldId id="262" r:id="rId22"/>
    <p:sldId id="263" r:id="rId23"/>
    <p:sldId id="264" r:id="rId24"/>
    <p:sldId id="268" r:id="rId25"/>
    <p:sldId id="265" r:id="rId26"/>
    <p:sldId id="266" r:id="rId27"/>
    <p:sldId id="269" r:id="rId28"/>
    <p:sldId id="270" r:id="rId29"/>
    <p:sldId id="271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5"/>
    <p:restoredTop sz="94605"/>
  </p:normalViewPr>
  <p:slideViewPr>
    <p:cSldViewPr snapToGrid="0" snapToObjects="1">
      <p:cViewPr varScale="1">
        <p:scale>
          <a:sx n="103" d="100"/>
          <a:sy n="103" d="100"/>
        </p:scale>
        <p:origin x="-4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6744-D05E-5C45-A017-7A06ABD2C32A}" type="datetimeFigureOut">
              <a:rPr kumimoji="1" lang="zh-CN" altLang="en-US" smtClean="0"/>
              <a:t>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1EC5E-055A-7D49-BDC2-43B990866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09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User-level threads</a:t>
            </a:r>
            <a:r>
              <a:rPr kumimoji="1" lang="zh-CN" altLang="en-US" dirty="0" smtClean="0"/>
              <a:t>比较快，但是会有</a:t>
            </a:r>
            <a:r>
              <a:rPr kumimoji="1" lang="en-US" altLang="zh-CN" dirty="0" smtClean="0"/>
              <a:t>schedule</a:t>
            </a:r>
            <a:r>
              <a:rPr kumimoji="1" lang="zh-CN" altLang="en-US" dirty="0" smtClean="0"/>
              <a:t>的问题，容易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，所以就需要</a:t>
            </a:r>
            <a:r>
              <a:rPr kumimoji="1" lang="en-US" altLang="zh-CN" dirty="0" smtClean="0"/>
              <a:t>scheduler activations</a:t>
            </a:r>
            <a:r>
              <a:rPr kumimoji="1" lang="zh-CN" altLang="en-US" dirty="0" smtClean="0"/>
              <a:t>来协调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user-level thread manager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upcall</a:t>
            </a:r>
            <a:r>
              <a:rPr kumimoji="1" lang="zh-CN" altLang="en-US" dirty="0" smtClean="0"/>
              <a:t>来通知</a:t>
            </a:r>
            <a:r>
              <a:rPr kumimoji="1" lang="en-US" altLang="zh-CN" dirty="0" smtClean="0"/>
              <a:t>user-level thread manager</a:t>
            </a:r>
            <a:r>
              <a:rPr kumimoji="1" lang="zh-CN" altLang="en-US" dirty="0" smtClean="0"/>
              <a:t>一些</a:t>
            </a:r>
            <a:r>
              <a:rPr kumimoji="1" lang="en-US" altLang="zh-CN" dirty="0" smtClean="0"/>
              <a:t>events</a:t>
            </a:r>
            <a:r>
              <a:rPr kumimoji="1" lang="zh-CN" altLang="en-US" dirty="0" smtClean="0"/>
              <a:t>，比如</a:t>
            </a:r>
            <a:r>
              <a:rPr kumimoji="1" lang="en-US" altLang="zh-CN" dirty="0" smtClean="0"/>
              <a:t>a thread making a blocking system all, or the kernel allocating a new</a:t>
            </a:r>
            <a:r>
              <a:rPr kumimoji="1" lang="en-US" altLang="zh-CN" baseline="0" dirty="0" smtClean="0"/>
              <a:t> kernel thread to the process.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EC5E-055A-7D49-BDC2-43B99086617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19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最后是</a:t>
            </a:r>
            <a:r>
              <a:rPr kumimoji="1" lang="en-US" altLang="zh-CN" dirty="0" smtClean="0"/>
              <a:t>t3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，但是我们希望的是</a:t>
            </a:r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t2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run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EC5E-055A-7D49-BDC2-43B99086617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48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D5BB9-EDF1-4D4B-A43B-EDFCE898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E5D74A-1D13-CE46-82F6-070117D1B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0A6477-4900-E546-B5F7-EBAD166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E8E554-A0B1-084B-93FE-8C2EE62C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1062EF-7620-524B-A730-2A0026BA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E48C7-F35D-A048-A317-CAC4C50F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F0419B-F58B-904B-98D1-7AB63EF8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8BC257-5903-BA4B-A576-A729422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74FC8-B589-E64A-BD7E-BE918D9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E5B41F-E289-F44F-84B2-A418BD0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A12B320-8FD5-0D44-9AD5-7120ED107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52990E-D5C7-0748-9251-D0A9EF126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508048-CFE1-B346-8332-48BE0007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0039AC-BAE7-A849-A6F4-6B570882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CCD235-0E88-4D44-B433-F5A5E7F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7A472-4B18-5E46-B66E-BB85BFC5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588B33-CD58-CB48-A390-B678523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84E08D-A731-CB49-AFE8-82BC289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E18A76-61C4-2340-9E6C-D2D49FA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CD7E25-50D4-A74A-BC8A-7F3EAE5E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697C37-A61D-8A46-9CBB-FD08E34A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DE68D8-16AA-D547-A99B-7C092A1D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3F6FE4-D9AE-7249-966B-6AB66377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A3B31A-5AEA-1749-862A-3E04085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B5EF1C-DB92-DB47-93B2-204E361E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50F47-32FE-C246-B51A-742AF261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58F677-FB0B-2E4F-97E2-E579B6B71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EA5FB8-EAB2-E547-BB36-17E22A60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6EE3A9-636D-0F49-B958-82AF5FA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5068BF-ACB6-CE44-921A-FE6F91E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C0C355-B6B8-9649-943C-318DDB75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588C74-847D-574D-B350-B92D008E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08EFE5-8F9C-6E44-B702-D8A6285F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7DB0EE-318C-E34E-8D55-A05D67B1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1D4B1C-C4C9-8742-BDD6-CE5FFD76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5B6E2F-B90D-804C-95F8-CD1DC73AA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126B46-A8B1-D041-BAD9-EC8F2338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CE59B9-0BF4-264F-BE32-751FEB62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520147-FBD8-984D-A0B8-01087C13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2C999-7273-C647-A700-D79F9C36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2FEB3CE-B964-A944-8860-0A99A8D9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DD9CA2-EE66-E74F-96D3-A7290D74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F8DB917-EF29-254C-B275-54707D8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51BD29-BB64-6242-B185-1309124C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1A1DD4-8852-0149-B69D-DF744C1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1E88F6-43F9-2E4C-9D0D-9DC3C1FE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891D5-DE83-484C-BB29-E8B464AA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F823FD-0A98-AE4D-94AB-D323ADE1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662D6E-D0BA-9C4A-9E51-6E1C4505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25BD3A-6B3A-CA4F-9130-1D6E538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437FE4-3EFA-8D44-968D-98DF548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18366D-CCAA-464F-B670-A6A589B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0276A-BB24-F944-94FE-D3C8AD56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7CF3A2-91F6-BA40-9B14-0162FAB5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F74D57-EBE5-9344-87D1-29F0566C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411F87-7D34-4947-8AE2-3F4C8F79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500263-3EB5-5145-9B83-7F659E39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88B597-F65F-6749-94E2-8A4A0AF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BF0ABC2-223C-EF45-A5CD-5EF1A519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318B4A-13BB-C049-BFE9-4CCFD72E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8D746-A871-7945-A929-A99126F21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E8AA-3325-2B4B-9A60-96F2CC17D73E}" type="datetimeFigureOut">
              <a:rPr lang="en-US" smtClean="0"/>
              <a:t>19/5/4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F13BE-E066-9144-9A01-DE79FD68C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2CF78A-0417-CC44-8548-B1B30491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FB17-A033-E84F-A2BF-C0051C46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Scheduler Activations: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Effective Kernel Support for the User-Level Management of Parallelism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2901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Anderson, T., </a:t>
            </a:r>
            <a:r>
              <a:rPr lang="en-US" sz="3200" b="1" dirty="0" err="1"/>
              <a:t>Bershad</a:t>
            </a:r>
            <a:r>
              <a:rPr lang="en-US" sz="3200" b="1" dirty="0"/>
              <a:t>, B., </a:t>
            </a:r>
            <a:r>
              <a:rPr lang="en-US" sz="3200" b="1" dirty="0" err="1"/>
              <a:t>Lazowska</a:t>
            </a:r>
            <a:r>
              <a:rPr lang="en-US" sz="3200" b="1" dirty="0"/>
              <a:t>, E., and Levy, H. 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ACM Transactions on Computer Systems, </a:t>
            </a:r>
            <a:br>
              <a:rPr lang="en-US" sz="3200" b="1" dirty="0"/>
            </a:br>
            <a:r>
              <a:rPr lang="en-US" sz="3200" b="1" dirty="0"/>
              <a:t>Vol. 10, No. 1, February 1992, pp. 53-79.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0" y="1690688"/>
            <a:ext cx="10515600" cy="48864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is bad about preempting threads in critical sections? </a:t>
            </a:r>
          </a:p>
          <a:p>
            <a:pPr lvl="1"/>
            <a:r>
              <a:rPr lang="en-US" dirty="0"/>
              <a:t>Next thread trying to acquire lock wastes CPU spin-waiting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Straight-forward approach to ensure this doesn’t happen?</a:t>
            </a:r>
          </a:p>
          <a:p>
            <a:pPr lvl="1"/>
            <a:r>
              <a:rPr lang="en-US" dirty="0"/>
              <a:t>Don’t preempt threads in critical sections</a:t>
            </a:r>
          </a:p>
          <a:p>
            <a:pPr lvl="1"/>
            <a:r>
              <a:rPr lang="en-US" dirty="0"/>
              <a:t>Set flag in </a:t>
            </a:r>
            <a:r>
              <a:rPr lang="en-US" dirty="0" err="1"/>
              <a:t>c.s</a:t>
            </a:r>
            <a:r>
              <a:rPr lang="en-US" dirty="0"/>
              <a:t>.; when told to preempt, check flag before switching and allow to continue</a:t>
            </a:r>
          </a:p>
          <a:p>
            <a:pPr lvl="1"/>
            <a:r>
              <a:rPr lang="en-US" dirty="0"/>
              <a:t>When done with </a:t>
            </a:r>
            <a:r>
              <a:rPr lang="en-US" dirty="0" err="1"/>
              <a:t>c.s</a:t>
            </a:r>
            <a:r>
              <a:rPr lang="en-US" dirty="0"/>
              <a:t>., check if preempted, if so, go back to library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does their implementation make this case fast? (Neat detail…)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Make copy of all low-level critical sections; modify so returns control to library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When told to preempt, check if in known PC range for critical section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yes, run copy instead</a:t>
            </a:r>
            <a:r>
              <a:rPr lang="is-IS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Can we apply techniques similar to scheduler activations to other resources?</a:t>
            </a:r>
          </a:p>
        </p:txBody>
      </p:sp>
    </p:spTree>
    <p:extLst>
      <p:ext uri="{BB962C8B-B14F-4D97-AF65-F5344CB8AC3E}">
        <p14:creationId xmlns:p14="http://schemas.microsoft.com/office/powerpoint/2010/main" val="8290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1F173-559E-E34B-B7A5-3A1ABEE3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58ED79-B88B-5B47-9D32-8D8A9FE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Neat idea for multithreaded applications to manage their own resources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Unsolved problems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determine how many processors to give to each application?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use scheduler activations with events and SEDA architecture?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Variations have been implemented, but not maintained</a:t>
            </a:r>
          </a:p>
          <a:p>
            <a:pPr lvl="1"/>
            <a:r>
              <a:rPr lang="en-US" dirty="0"/>
              <a:t>Kernel-thread pools work fairly well for wide variety of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7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Resource Containers: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 new facility for resource management in server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148792"/>
            <a:ext cx="9144000" cy="1655762"/>
          </a:xfrm>
        </p:spPr>
        <p:txBody>
          <a:bodyPr/>
          <a:lstStyle/>
          <a:p>
            <a:r>
              <a:rPr lang="en-US" dirty="0"/>
              <a:t>Gaurav </a:t>
            </a:r>
            <a:r>
              <a:rPr lang="en-US" dirty="0" err="1"/>
              <a:t>Banga</a:t>
            </a:r>
            <a:r>
              <a:rPr lang="en-US" dirty="0"/>
              <a:t>, Peter </a:t>
            </a:r>
            <a:r>
              <a:rPr lang="en-US" dirty="0" err="1"/>
              <a:t>Druschel</a:t>
            </a:r>
            <a:r>
              <a:rPr lang="en-US" dirty="0"/>
              <a:t>, Jeffrey Mogul</a:t>
            </a:r>
          </a:p>
          <a:p>
            <a:r>
              <a:rPr lang="en-US" dirty="0"/>
              <a:t>OSDI’99</a:t>
            </a:r>
          </a:p>
        </p:txBody>
      </p:sp>
    </p:spTree>
    <p:extLst>
      <p:ext uri="{BB962C8B-B14F-4D97-AF65-F5344CB8AC3E}">
        <p14:creationId xmlns:p14="http://schemas.microsoft.com/office/powerpoint/2010/main" val="418134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r>
              <a:rPr lang="en-US" dirty="0"/>
              <a:t>High-Performance Server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vs. threads vs. events</a:t>
            </a:r>
          </a:p>
        </p:txBody>
      </p:sp>
    </p:spTree>
    <p:extLst>
      <p:ext uri="{BB962C8B-B14F-4D97-AF65-F5344CB8AC3E}">
        <p14:creationId xmlns:p14="http://schemas.microsoft.com/office/powerpoint/2010/main" val="11221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D2FAC9-CCD5-CA49-B07B-32B2908E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16" y="240467"/>
            <a:ext cx="8092731" cy="64123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7244861" y="539261"/>
            <a:ext cx="46071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Master process </a:t>
            </a:r>
            <a:r>
              <a:rPr lang="en-US" sz="2400" dirty="0"/>
              <a:t>hands off request to </a:t>
            </a:r>
            <a:r>
              <a:rPr lang="en-US" sz="2400" dirty="0">
                <a:solidFill>
                  <a:schemeClr val="accent1"/>
                </a:solidFill>
              </a:rPr>
              <a:t>slave processes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Two approaches for slave processes?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Fork new slave for each new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Reuse pool of pre-forked processes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Problems with processes?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 context-switch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 IPC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F845992-06AF-844C-86CD-69744E37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6" y="0"/>
            <a:ext cx="729068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7443618" y="2027593"/>
            <a:ext cx="440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Variant with </a:t>
            </a:r>
            <a:r>
              <a:rPr lang="en-US" sz="2400" dirty="0">
                <a:solidFill>
                  <a:schemeClr val="accent1"/>
                </a:solidFill>
              </a:rPr>
              <a:t>threads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New thread to accept each incoming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8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EE3E256-E1D2-E64E-9EA7-DC674357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1924" cy="66688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7915" y="822360"/>
            <a:ext cx="4820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Events: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/>
              <a:t>Application loop decides which handler to run</a:t>
            </a:r>
          </a:p>
          <a:p>
            <a:endParaRPr lang="en-US" sz="2400" dirty="0"/>
          </a:p>
          <a:p>
            <a:r>
              <a:rPr lang="en-US" sz="2400" dirty="0"/>
              <a:t>(Multiple threads for multiprocessor)</a:t>
            </a:r>
          </a:p>
        </p:txBody>
      </p:sp>
    </p:spTree>
    <p:extLst>
      <p:ext uri="{BB962C8B-B14F-4D97-AF65-F5344CB8AC3E}">
        <p14:creationId xmlns:p14="http://schemas.microsoft.com/office/powerpoint/2010/main" val="86292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complication: Dynamic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Cgi</a:t>
            </a:r>
            <a:r>
              <a:rPr lang="en-US" dirty="0"/>
              <a:t> program: Untrusted code</a:t>
            </a:r>
          </a:p>
          <a:p>
            <a:pPr marL="0" indent="0">
              <a:buNone/>
            </a:pPr>
            <a:r>
              <a:rPr lang="en-US" dirty="0"/>
              <a:t>Fork into separate process for protection (fault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13395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Motivation?</a:t>
            </a:r>
          </a:p>
          <a:p>
            <a:pPr lvl="1"/>
            <a:r>
              <a:rPr lang="en-US" dirty="0"/>
              <a:t>Resource management in servers is important</a:t>
            </a:r>
          </a:p>
          <a:p>
            <a:pPr lvl="1"/>
            <a:r>
              <a:rPr lang="en-US" dirty="0"/>
              <a:t>Want to exert explicit control with policies (</a:t>
            </a:r>
            <a:r>
              <a:rPr lang="en-US" dirty="0" err="1"/>
              <a:t>QoS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Handle denial-of-service attacks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Problems with existing approaches?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Protection domain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resource principal </a:t>
            </a:r>
            <a:r>
              <a:rPr lang="en-US" dirty="0"/>
              <a:t>(logical task) combined in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  <a:r>
              <a:rPr lang="en-US" dirty="0"/>
              <a:t> abstraction</a:t>
            </a:r>
          </a:p>
          <a:p>
            <a:pPr lvl="1"/>
            <a:r>
              <a:rPr lang="en-US" dirty="0"/>
              <a:t>Time spent in kernel not charged to processes correctly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are some advantages of user-level threads (vs. kernel-level only)? </a:t>
            </a:r>
          </a:p>
          <a:p>
            <a:pPr lvl="1"/>
            <a:r>
              <a:rPr lang="en-US" dirty="0"/>
              <a:t>Fast thread management operations, including context-switches</a:t>
            </a:r>
          </a:p>
          <a:p>
            <a:pPr lvl="2"/>
            <a:r>
              <a:rPr lang="en-US" dirty="0"/>
              <a:t>Don’t enter kernel</a:t>
            </a:r>
          </a:p>
          <a:p>
            <a:pPr lvl="2"/>
            <a:r>
              <a:rPr lang="en-US" dirty="0"/>
              <a:t>No protection switch across threads</a:t>
            </a:r>
          </a:p>
          <a:p>
            <a:pPr lvl="2"/>
            <a:r>
              <a:rPr lang="en-US" dirty="0"/>
              <a:t>No checking of 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Flexible – specific policy for application</a:t>
            </a:r>
          </a:p>
          <a:p>
            <a:pPr lvl="2"/>
            <a:r>
              <a:rPr lang="en-US" dirty="0"/>
              <a:t>No cost for features not needed for specific application</a:t>
            </a:r>
          </a:p>
          <a:p>
            <a:pPr lvl="2"/>
            <a:r>
              <a:rPr lang="en-US" dirty="0"/>
              <a:t>Simpler policies, such as non-preemptive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5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E701295-E7B1-ED4A-ACEA-382ED9AD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132"/>
            <a:ext cx="6154706" cy="57189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831F6E-53EA-E743-87F4-2841E0D7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23" y="953310"/>
            <a:ext cx="6461736" cy="59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5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6F793D-F2B8-D549-9F69-2FDE02CA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82" y="0"/>
            <a:ext cx="7162318" cy="68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6C5C8B9-972E-7943-921A-730C9A76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57" y="0"/>
            <a:ext cx="740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61897BA-0435-9F45-AD13-CF2E353A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15" y="0"/>
            <a:ext cx="8642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0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Basic idea?</a:t>
            </a:r>
          </a:p>
          <a:p>
            <a:r>
              <a:rPr lang="en-US" dirty="0"/>
              <a:t>Separate notion of </a:t>
            </a:r>
            <a:r>
              <a:rPr lang="en-US" dirty="0">
                <a:solidFill>
                  <a:schemeClr val="accent1"/>
                </a:solidFill>
              </a:rPr>
              <a:t>protection domain </a:t>
            </a:r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resource principal</a:t>
            </a:r>
          </a:p>
          <a:p>
            <a:r>
              <a:rPr lang="en-US" dirty="0"/>
              <a:t>Thread </a:t>
            </a:r>
            <a:r>
              <a:rPr lang="en-US" dirty="0">
                <a:solidFill>
                  <a:schemeClr val="accent1"/>
                </a:solidFill>
              </a:rPr>
              <a:t>binds</a:t>
            </a:r>
            <a:r>
              <a:rPr lang="en-US" dirty="0"/>
              <a:t> to different RC over time depending on current task</a:t>
            </a:r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4F257A-EF3E-0F40-87A9-FD14D9BF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2" y="0"/>
            <a:ext cx="74893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50370" y="867508"/>
            <a:ext cx="4677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Threads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Assign thread for each new connection to desired RC </a:t>
            </a:r>
            <a:br>
              <a:rPr lang="en-US" sz="2400" dirty="0"/>
            </a:br>
            <a:r>
              <a:rPr lang="en-US" sz="2400" dirty="0"/>
              <a:t>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187123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B11273F-FE63-1E41-A6D6-04AD78C2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4" y="5295"/>
            <a:ext cx="7270017" cy="6852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58831" y="562708"/>
            <a:ext cx="4310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Events: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 scheduling by OS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RC used for accounting and information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Application uses RC info to determine which event to handle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8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/>
              <a:t>Resource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7138"/>
            <a:ext cx="10515600" cy="5720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Can binding of a thread change over time to different RCs?</a:t>
            </a:r>
          </a:p>
          <a:p>
            <a:pPr lvl="1"/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Can multiple threads be bound to single container at same time?</a:t>
            </a:r>
          </a:p>
          <a:p>
            <a:pPr lvl="1"/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if thread switches rapidly between RCs?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Should thread be </a:t>
            </a:r>
            <a:r>
              <a:rPr lang="en-US" dirty="0" err="1">
                <a:solidFill>
                  <a:schemeClr val="accent1"/>
                </a:solidFill>
              </a:rPr>
              <a:t>descheduled</a:t>
            </a:r>
            <a:r>
              <a:rPr lang="en-US" dirty="0">
                <a:solidFill>
                  <a:schemeClr val="accent1"/>
                </a:solidFill>
              </a:rPr>
              <a:t> when associated with lower priority RC?  </a:t>
            </a:r>
          </a:p>
          <a:p>
            <a:pPr lvl="1"/>
            <a:r>
              <a:rPr lang="en-US" dirty="0"/>
              <a:t>Too costly to </a:t>
            </a:r>
            <a:r>
              <a:rPr lang="en-US" dirty="0" err="1"/>
              <a:t>recompute</a:t>
            </a:r>
            <a:r>
              <a:rPr lang="en-US" dirty="0"/>
              <a:t> thread priority, make scheduling decision, switch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is approach in paper?  </a:t>
            </a:r>
          </a:p>
          <a:p>
            <a:pPr lvl="1"/>
            <a:r>
              <a:rPr lang="en-US" dirty="0"/>
              <a:t>Compromise: Scheduler binding between thread and SET of RCs</a:t>
            </a:r>
          </a:p>
          <a:p>
            <a:pPr lvl="1"/>
            <a:r>
              <a:rPr lang="en-US" dirty="0"/>
              <a:t>Combine all RC over which thread is currently multiplexed; </a:t>
            </a:r>
            <a:br>
              <a:rPr lang="en-US" dirty="0"/>
            </a:br>
            <a:r>
              <a:rPr lang="en-US" dirty="0"/>
              <a:t>Performed automatically thru observation (age out old ones); Ave priority?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are the implications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Not 100% accurate</a:t>
            </a:r>
          </a:p>
          <a:p>
            <a:pPr lvl="1"/>
            <a:r>
              <a:rPr lang="en-US" dirty="0"/>
              <a:t>Low &amp; Hi </a:t>
            </a:r>
            <a:r>
              <a:rPr lang="en-US" dirty="0" err="1"/>
              <a:t>prioirty</a:t>
            </a:r>
            <a:r>
              <a:rPr lang="en-US" dirty="0"/>
              <a:t> tasks shouldn’t be handled by same thread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3" y="0"/>
            <a:ext cx="105156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90" y="11222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Why do all of their experiments use requests to same 1KB file?</a:t>
            </a:r>
          </a:p>
          <a:p>
            <a:pPr lvl="1"/>
            <a:r>
              <a:rPr lang="en-US" dirty="0"/>
              <a:t>Hit in buffer cache</a:t>
            </a:r>
          </a:p>
          <a:p>
            <a:pPr lvl="1"/>
            <a:r>
              <a:rPr lang="en-US" dirty="0"/>
              <a:t>Do not have I/O incorporated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" y="2447803"/>
            <a:ext cx="4634487" cy="4172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3231" y="2722922"/>
            <a:ext cx="56622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is this experiment?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1 hi priority client, </a:t>
            </a:r>
            <a:br>
              <a:rPr lang="en-US" sz="2400" dirty="0"/>
            </a:br>
            <a:r>
              <a:rPr lang="en-US" sz="2400" dirty="0"/>
              <a:t>increase # low priority clients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Why can’t system w/o containers give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good response time to high-priority client?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lots of work in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0"/>
            <a:ext cx="10515600" cy="1325563"/>
          </a:xfrm>
        </p:spPr>
        <p:txBody>
          <a:bodyPr/>
          <a:lstStyle/>
          <a:p>
            <a:r>
              <a:rPr lang="en-US" dirty="0"/>
              <a:t>Experiments: Denial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" y="1204301"/>
            <a:ext cx="7379678" cy="5559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is a SYN attack? </a:t>
            </a:r>
          </a:p>
          <a:p>
            <a:pPr lvl="1"/>
            <a:r>
              <a:rPr lang="en-US" dirty="0"/>
              <a:t>Setup TCP connection w/ 3-way handshake</a:t>
            </a:r>
          </a:p>
          <a:p>
            <a:pPr lvl="1"/>
            <a:r>
              <a:rPr lang="en-US" dirty="0"/>
              <a:t>Client: sends SYN J</a:t>
            </a:r>
          </a:p>
          <a:p>
            <a:pPr lvl="1"/>
            <a:r>
              <a:rPr lang="en-US" dirty="0"/>
              <a:t>Server: Creates entry, </a:t>
            </a:r>
            <a:br>
              <a:rPr lang="en-US" dirty="0"/>
            </a:br>
            <a:r>
              <a:rPr lang="en-US" dirty="0"/>
              <a:t>responds with SYN K, ACK J+1, </a:t>
            </a:r>
            <a:br>
              <a:rPr lang="en-US" dirty="0"/>
            </a:br>
            <a:r>
              <a:rPr lang="en-US" dirty="0"/>
              <a:t>keep state for timeout (75 sec)</a:t>
            </a:r>
          </a:p>
          <a:p>
            <a:pPr lvl="1"/>
            <a:r>
              <a:rPr lang="en-US" dirty="0"/>
              <a:t>Client: ACK K+1</a:t>
            </a:r>
          </a:p>
          <a:p>
            <a:pPr lvl="1"/>
            <a:r>
              <a:rPr lang="en-US" dirty="0"/>
              <a:t>Malicious client does not send ACK, queue fills on server, can’t respond to any clients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 RCs fix problem?</a:t>
            </a:r>
          </a:p>
          <a:p>
            <a:pPr lvl="1"/>
            <a:r>
              <a:rPr lang="en-US" dirty="0"/>
              <a:t>Notify app when SYN dropped to identify bad client</a:t>
            </a:r>
          </a:p>
          <a:p>
            <a:pPr lvl="1"/>
            <a:r>
              <a:rPr lang="en-US" dirty="0"/>
              <a:t>App isolates bad client to RC with low priority listen() socket</a:t>
            </a:r>
          </a:p>
          <a:p>
            <a:pPr lvl="1"/>
            <a:r>
              <a:rPr lang="en-US" dirty="0"/>
              <a:t>Still some processing needed, but much less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46" y="1204301"/>
            <a:ext cx="4495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are some problems with user-level threads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(when implemented on kernel-level threads)?</a:t>
            </a:r>
          </a:p>
          <a:p>
            <a:pPr lvl="1"/>
            <a:r>
              <a:rPr lang="en-US" dirty="0"/>
              <a:t>Kernel threads block and are preempted without notifying user</a:t>
            </a:r>
          </a:p>
          <a:p>
            <a:pPr lvl="2"/>
            <a:r>
              <a:rPr lang="en-US" dirty="0"/>
              <a:t>If user-level thread blocks (page fault or I/O), lose kernel thread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Common solution?</a:t>
            </a:r>
          </a:p>
          <a:p>
            <a:pPr lvl="3"/>
            <a:r>
              <a:rPr lang="en-US" dirty="0"/>
              <a:t>Create more kernel threads than physical processors</a:t>
            </a:r>
          </a:p>
          <a:p>
            <a:pPr lvl="3"/>
            <a:r>
              <a:rPr lang="en-US" dirty="0"/>
              <a:t>If one kernel thread blocks, more are available</a:t>
            </a:r>
          </a:p>
          <a:p>
            <a:pPr lvl="3"/>
            <a:r>
              <a:rPr lang="en-US" dirty="0"/>
              <a:t>Problem? </a:t>
            </a:r>
          </a:p>
          <a:p>
            <a:pPr lvl="4"/>
            <a:r>
              <a:rPr lang="en-US" dirty="0"/>
              <a:t>OS determines which thread runs, extra context switches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Kernel threads scheduled obliviously to user-level thread state</a:t>
            </a:r>
          </a:p>
          <a:p>
            <a:pPr lvl="2"/>
            <a:r>
              <a:rPr lang="en-US" dirty="0"/>
              <a:t>Preempted user-level thread could hold lock, others uselessly spin-wait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Scheduling requires knowledge of which entities are doing work for different clients</a:t>
            </a:r>
          </a:p>
          <a:p>
            <a:pPr lvl="1"/>
            <a:r>
              <a:rPr lang="en-US" dirty="0"/>
              <a:t>Example: associate tag with request, pass tag through distributed system</a:t>
            </a:r>
          </a:p>
          <a:p>
            <a:pPr lvl="1"/>
            <a:r>
              <a:rPr lang="en-US" dirty="0"/>
              <a:t>Example: threads in kernel performing I/O from multiple users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Need to know how much resources are consumed for different tasks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Next: </a:t>
            </a:r>
            <a:br>
              <a:rPr lang="en-US" dirty="0"/>
            </a:br>
            <a:r>
              <a:rPr lang="en-US" dirty="0"/>
              <a:t>Apply scheduler activations and resource containers to SEDA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9765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Activations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Approach? </a:t>
            </a:r>
          </a:p>
          <a:p>
            <a:pPr lvl="1"/>
            <a:r>
              <a:rPr lang="en-US" dirty="0"/>
              <a:t>Each application given virtual multiprocessor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Applications?  What do they know and what do they control?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Know how many and which processors it has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Complete control over which threads run on which processor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OS? What do OS know and what does OS control?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Know how many processors would be useful to each application (overly simplified…)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Complete control over which processors are given to which application</a:t>
            </a:r>
          </a:p>
          <a:p>
            <a:pPr marL="0" indent="0">
              <a:buNone/>
            </a:pPr>
            <a:r>
              <a:rPr lang="en-US" dirty="0"/>
              <a:t>Vectored events from OS allows user-level thread system to reconsider its scheduling decisions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Activation: Three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Vessel (execution context) for running user-level threads</a:t>
            </a:r>
          </a:p>
          <a:p>
            <a:pPr lvl="1"/>
            <a:r>
              <a:rPr lang="en-US" dirty="0"/>
              <a:t>Just like kernel thread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Notifies user-level thread system of kernel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Provides space in kernel to save context when thread is stopped by kernel</a:t>
            </a:r>
          </a:p>
        </p:txBody>
      </p:sp>
    </p:spTree>
    <p:extLst>
      <p:ext uri="{BB962C8B-B14F-4D97-AF65-F5344CB8AC3E}">
        <p14:creationId xmlns:p14="http://schemas.microsoft.com/office/powerpoint/2010/main" val="61139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::::Desktop:sched.tif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68088"/>
            <a:ext cx="6901542" cy="590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06462" y="1143446"/>
            <a:ext cx="5088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What is happening 4 time periods?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Can user-level library always schedule the thread it desires?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No -- T3: Higher-priority thread preempted (t2 instead of t3)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Wants t1 and t2 to run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What interface is needed to fix this?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Tell OS to preempt specific SA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10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threads on scheduler activations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does your library need to do on </a:t>
            </a:r>
            <a:r>
              <a:rPr lang="en-US" dirty="0" err="1">
                <a:solidFill>
                  <a:schemeClr val="accent1"/>
                </a:solidFill>
              </a:rPr>
              <a:t>thread_create</a:t>
            </a:r>
            <a:r>
              <a:rPr lang="en-US" dirty="0">
                <a:solidFill>
                  <a:schemeClr val="accent1"/>
                </a:solidFill>
              </a:rPr>
              <a:t>()?</a:t>
            </a:r>
          </a:p>
          <a:p>
            <a:pPr lvl="1"/>
            <a:r>
              <a:rPr lang="en-US" dirty="0"/>
              <a:t>Add new thread to ready list (user-level structure)</a:t>
            </a:r>
          </a:p>
          <a:p>
            <a:pPr lvl="1"/>
            <a:r>
              <a:rPr lang="en-US" dirty="0"/>
              <a:t>Maybe tell kernel “add more processors”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might the kernel respond and then library?  </a:t>
            </a:r>
          </a:p>
          <a:p>
            <a:pPr lvl="1"/>
            <a:r>
              <a:rPr lang="en-US" dirty="0"/>
              <a:t>Could ignore</a:t>
            </a:r>
          </a:p>
          <a:p>
            <a:pPr lvl="1"/>
            <a:r>
              <a:rPr lang="en-US" dirty="0"/>
              <a:t>Could </a:t>
            </a:r>
            <a:r>
              <a:rPr lang="en-US" dirty="0" err="1"/>
              <a:t>upcall</a:t>
            </a:r>
            <a:r>
              <a:rPr lang="en-US" dirty="0"/>
              <a:t> to lib “add this processor”</a:t>
            </a:r>
          </a:p>
          <a:p>
            <a:pPr lvl="2"/>
            <a:r>
              <a:rPr lang="en-US" dirty="0"/>
              <a:t>Library: Pick ready thread, load state into SA, let run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When might library avoid interacting with the kernel?</a:t>
            </a:r>
          </a:p>
          <a:p>
            <a:pPr lvl="1"/>
            <a:r>
              <a:rPr lang="en-US" dirty="0"/>
              <a:t>Avoid interactions if costly overhead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Lib does not ask for more process if outstanding request for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library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does your library do in </a:t>
            </a:r>
            <a:r>
              <a:rPr lang="en-US" dirty="0" err="1">
                <a:solidFill>
                  <a:schemeClr val="accent1"/>
                </a:solidFill>
              </a:rPr>
              <a:t>thread_exit</a:t>
            </a:r>
            <a:r>
              <a:rPr lang="en-US" dirty="0">
                <a:solidFill>
                  <a:schemeClr val="accent1"/>
                </a:solidFill>
              </a:rPr>
              <a:t>()?</a:t>
            </a:r>
          </a:p>
          <a:p>
            <a:pPr lvl="1"/>
            <a:r>
              <a:rPr lang="en-US" dirty="0"/>
              <a:t>Free old thread in user-level thread list</a:t>
            </a:r>
          </a:p>
          <a:p>
            <a:pPr lvl="1"/>
            <a:r>
              <a:rPr lang="en-US" dirty="0"/>
              <a:t>Put new thread from user-level ready list on that SA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When will your library interact with the kernel?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no threads on ready queue, tell kernel “processor idle”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2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library continued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happens if processor is removed from your application?  </a:t>
            </a:r>
          </a:p>
          <a:p>
            <a:pPr lvl="1"/>
            <a:r>
              <a:rPr lang="en-US" dirty="0"/>
              <a:t>Receive “processor has been preempted” </a:t>
            </a:r>
            <a:r>
              <a:rPr lang="en-US" dirty="0" err="1"/>
              <a:t>upcall</a:t>
            </a:r>
            <a:endParaRPr lang="en-US" dirty="0"/>
          </a:p>
          <a:p>
            <a:pPr lvl="1"/>
            <a:r>
              <a:rPr lang="en-US" dirty="0"/>
              <a:t>Must use processor to send </a:t>
            </a:r>
            <a:r>
              <a:rPr lang="en-US" dirty="0" err="1"/>
              <a:t>upcall</a:t>
            </a:r>
            <a:r>
              <a:rPr lang="en-US" dirty="0"/>
              <a:t>, so TWO threads are preempted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should the user-level thread library respond?  </a:t>
            </a:r>
          </a:p>
          <a:p>
            <a:pPr lvl="1"/>
            <a:r>
              <a:rPr lang="en-US" dirty="0"/>
              <a:t>Library chooses which of two threads to continue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What will happen if last processor is removed?</a:t>
            </a:r>
          </a:p>
          <a:p>
            <a:pPr lvl="1"/>
            <a:r>
              <a:rPr lang="en-US" dirty="0"/>
              <a:t>Can’t notify at that time, must wait until have processor added again</a:t>
            </a:r>
          </a:p>
          <a:p>
            <a:pPr lvl="1"/>
            <a:r>
              <a:rPr lang="en-US" dirty="0"/>
              <a:t>Why not just skip notification completely?  </a:t>
            </a:r>
          </a:p>
          <a:p>
            <a:pPr lvl="1"/>
            <a:r>
              <a:rPr lang="en-US" dirty="0"/>
              <a:t>Library may want to know </a:t>
            </a:r>
            <a:r>
              <a:rPr lang="en-US" dirty="0">
                <a:solidFill>
                  <a:schemeClr val="accent1"/>
                </a:solidFill>
              </a:rPr>
              <a:t>which</a:t>
            </a:r>
            <a:r>
              <a:rPr lang="en-US" dirty="0"/>
              <a:t> processors it has been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982</Words>
  <Application>Microsoft Macintosh PowerPoint</Application>
  <PresentationFormat>自定义</PresentationFormat>
  <Paragraphs>177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Scheduler Activations:  Effective Kernel Support for the User-Level Management of Parallelism</vt:lpstr>
      <vt:lpstr>Background</vt:lpstr>
      <vt:lpstr>Background</vt:lpstr>
      <vt:lpstr>Scheduler Activations</vt:lpstr>
      <vt:lpstr>Scheduler Activation: Three Roles</vt:lpstr>
      <vt:lpstr>PowerPoint 演示文稿</vt:lpstr>
      <vt:lpstr>Implement threads on scheduler activations…</vt:lpstr>
      <vt:lpstr>Thread library continued…</vt:lpstr>
      <vt:lpstr>Thread library continued…</vt:lpstr>
      <vt:lpstr>Critical Sections</vt:lpstr>
      <vt:lpstr>Future Work</vt:lpstr>
      <vt:lpstr>Conclusion</vt:lpstr>
      <vt:lpstr>Resource Containers:  A new facility for resource management in server systems</vt:lpstr>
      <vt:lpstr>Background:  High-Performance Server Architectures</vt:lpstr>
      <vt:lpstr>PowerPoint 演示文稿</vt:lpstr>
      <vt:lpstr>PowerPoint 演示文稿</vt:lpstr>
      <vt:lpstr>PowerPoint 演示文稿</vt:lpstr>
      <vt:lpstr>Other complication: Dynamic requests</vt:lpstr>
      <vt:lpstr>Resource Containers</vt:lpstr>
      <vt:lpstr>PowerPoint 演示文稿</vt:lpstr>
      <vt:lpstr>PowerPoint 演示文稿</vt:lpstr>
      <vt:lpstr>PowerPoint 演示文稿</vt:lpstr>
      <vt:lpstr>PowerPoint 演示文稿</vt:lpstr>
      <vt:lpstr>Resource Containers</vt:lpstr>
      <vt:lpstr>PowerPoint 演示文稿</vt:lpstr>
      <vt:lpstr>PowerPoint 演示文稿</vt:lpstr>
      <vt:lpstr>Resource Containers</vt:lpstr>
      <vt:lpstr>Experiments</vt:lpstr>
      <vt:lpstr>Experiments: Denial of Service</vt:lpstr>
      <vt:lpstr>General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盼 吴</cp:lastModifiedBy>
  <cp:revision>88</cp:revision>
  <dcterms:created xsi:type="dcterms:W3CDTF">2018-03-18T21:29:52Z</dcterms:created>
  <dcterms:modified xsi:type="dcterms:W3CDTF">2019-05-05T04:40:25Z</dcterms:modified>
</cp:coreProperties>
</file>