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7" r:id="rId2"/>
    <p:sldId id="258" r:id="rId3"/>
    <p:sldId id="259" r:id="rId4"/>
    <p:sldId id="261" r:id="rId5"/>
    <p:sldId id="262" r:id="rId6"/>
    <p:sldId id="263" r:id="rId7"/>
    <p:sldId id="264" r:id="rId8"/>
    <p:sldId id="265" r:id="rId9"/>
    <p:sldId id="266" r:id="rId10"/>
    <p:sldId id="283" r:id="rId11"/>
    <p:sldId id="267" r:id="rId12"/>
    <p:sldId id="269" r:id="rId13"/>
    <p:sldId id="256" r:id="rId14"/>
    <p:sldId id="268" r:id="rId15"/>
    <p:sldId id="284" r:id="rId16"/>
    <p:sldId id="270" r:id="rId17"/>
    <p:sldId id="271" r:id="rId18"/>
    <p:sldId id="272" r:id="rId19"/>
    <p:sldId id="273" r:id="rId20"/>
    <p:sldId id="274" r:id="rId21"/>
    <p:sldId id="281" r:id="rId22"/>
    <p:sldId id="276" r:id="rId23"/>
    <p:sldId id="277" r:id="rId24"/>
    <p:sldId id="278" r:id="rId25"/>
    <p:sldId id="279" r:id="rId26"/>
    <p:sldId id="280" r:id="rId27"/>
    <p:sldId id="275" r:id="rId28"/>
    <p:sldId id="285" r:id="rId2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2"/>
    <p:restoredTop sz="71864"/>
  </p:normalViewPr>
  <p:slideViewPr>
    <p:cSldViewPr snapToGrid="0" snapToObjects="1">
      <p:cViewPr varScale="1">
        <p:scale>
          <a:sx n="83" d="100"/>
          <a:sy n="83" d="100"/>
        </p:scale>
        <p:origin x="-66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85E8327-2676-1F49-BBE2-07E6199DEDA9}"/>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B4AF0080-5EAF-3D4A-99C8-59F62A6C5AA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03EEFEB-7F2A-FE46-90A2-CA16F6ABCBBE}" type="datetimeFigureOut">
              <a:rPr lang="en-US" smtClean="0"/>
              <a:t>19/3/27</a:t>
            </a:fld>
            <a:endParaRPr lang="en-US"/>
          </a:p>
        </p:txBody>
      </p:sp>
      <p:sp>
        <p:nvSpPr>
          <p:cNvPr id="4" name="Footer Placeholder 3">
            <a:extLst>
              <a:ext uri="{FF2B5EF4-FFF2-40B4-BE49-F238E27FC236}">
                <a16:creationId xmlns:a16="http://schemas.microsoft.com/office/drawing/2014/main" xmlns="" id="{79969E04-98BA-7247-9061-0E99EFA7A6A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A67DEB9-B67A-1147-A6E9-A14CC47D489E}"/>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AEDD8ED-1EBA-E64D-8C9F-C6288013D2F5}" type="slidenum">
              <a:rPr lang="en-US" smtClean="0"/>
              <a:t>‹#›</a:t>
            </a:fld>
            <a:endParaRPr lang="en-US"/>
          </a:p>
        </p:txBody>
      </p:sp>
    </p:spTree>
    <p:extLst>
      <p:ext uri="{BB962C8B-B14F-4D97-AF65-F5344CB8AC3E}">
        <p14:creationId xmlns:p14="http://schemas.microsoft.com/office/powerpoint/2010/main" val="317516390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7518B38-FB2E-4C4B-9BDD-B0C4823F5562}" type="datetimeFigureOut">
              <a:rPr lang="en-US" smtClean="0"/>
              <a:t>19/3/27</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514F0D-8285-104C-8972-5CA96C872EC0}" type="slidenum">
              <a:rPr lang="en-US" smtClean="0"/>
              <a:t>‹#›</a:t>
            </a:fld>
            <a:endParaRPr lang="en-US"/>
          </a:p>
        </p:txBody>
      </p:sp>
    </p:spTree>
    <p:extLst>
      <p:ext uri="{BB962C8B-B14F-4D97-AF65-F5344CB8AC3E}">
        <p14:creationId xmlns:p14="http://schemas.microsoft.com/office/powerpoint/2010/main" val="8796367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TAD with two stages, the second of which has no scheduling (an on-demand stage with intensive I/O). The scheduler for the first stage (Q1) attempts to provide latency guarantee to C1 using earliest-deadline-first (EDF) but is unsuccessful: as C2 issues requests with more threads, the latency of C1 exceeds the deadline by as much as 5x. The problem occurs because Q1 scheduling is irrelevant when this stage is not the bottleneck: the average queue length of Q1 is zero. Meanwhile, as shown in Figure 6(a), there are many requests contending for I/O in the second stage, which the first scheduler has no control over.</a:t>
            </a:r>
          </a:p>
        </p:txBody>
      </p:sp>
    </p:spTree>
    <p:extLst>
      <p:ext uri="{BB962C8B-B14F-4D97-AF65-F5344CB8AC3E}">
        <p14:creationId xmlns:p14="http://schemas.microsoft.com/office/powerpoint/2010/main" val="777162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system requires the requests at a stage to be served in a specific order to ensure correctness, it has the ordering constraint problem. For example, many storage systems use Write-Ahead Logging (WAL), which requires the writes to the log to occur in sequence. Ordering constraint leaves the scheduling framework with fewer or no choices, because the local scheduler cannot reorder requests as desired. TAM: A TAM (S, D, B) suffers ordering constraint if ∃s ∈ S, </a:t>
            </a:r>
            <a:r>
              <a:rPr lang="en-US" dirty="0" err="1"/>
              <a:t>s.t.</a:t>
            </a:r>
            <a:r>
              <a:rPr lang="en-US" dirty="0"/>
              <a:t> </a:t>
            </a:r>
            <a:r>
              <a:rPr lang="en-US" dirty="0" err="1"/>
              <a:t>s.q</a:t>
            </a:r>
            <a:r>
              <a:rPr lang="en-US" dirty="0"/>
              <a:t> = constrained. TAD: A TAD suffers ordering constraint if it contains stages with stop symbols on their queues. Figure 6(e) shows a two-stage system with ordering constraint on the second stage. The schedulers enforce priorities, where high priority requests are served first as long as this does not break correctness. In this system, C1 (high priority) suffers much longer latency when C2 (low priority) issues requests aggressively. The majority of this latency occurs from queuing delay in the second stage since low priority request</a:t>
            </a:r>
          </a:p>
        </p:txBody>
      </p:sp>
    </p:spTree>
    <p:extLst>
      <p:ext uri="{BB962C8B-B14F-4D97-AF65-F5344CB8AC3E}">
        <p14:creationId xmlns:p14="http://schemas.microsoft.com/office/powerpoint/2010/main" val="208042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8032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stage of an architecture should know its resource usage. A stage has unknown resource usage if requests may follow different execution paths with different resource usage, and these paths are not known until after the stage begins. For example, a thread could first check if a request is in cache, and if not, perform I/O; the requests in this stage have two execution paths with distinct resource patterns and the scheduler does not know this ahead of time. Unknown resource usage forces schedulers to make decisions before information is available. TAM: A TAM (S, D, B) suffers unknown resource usage if ∃s ∈ S, ∃</a:t>
            </a:r>
            <a:r>
              <a:rPr lang="en-US" dirty="0" err="1"/>
              <a:t>i</a:t>
            </a:r>
            <a:r>
              <a:rPr lang="en-US" dirty="0"/>
              <a:t> ∈ {1, 2, 3, 4}, </a:t>
            </a:r>
            <a:r>
              <a:rPr lang="en-US" dirty="0" err="1"/>
              <a:t>s.t.</a:t>
            </a:r>
            <a:r>
              <a:rPr lang="en-US" dirty="0"/>
              <a:t> </a:t>
            </a:r>
            <a:r>
              <a:rPr lang="en-US" dirty="0" err="1"/>
              <a:t>s.r</a:t>
            </a:r>
            <a:r>
              <a:rPr lang="en-US" dirty="0"/>
              <a:t>[</a:t>
            </a:r>
            <a:r>
              <a:rPr lang="en-US" dirty="0" err="1"/>
              <a:t>i</a:t>
            </a:r>
            <a:r>
              <a:rPr lang="en-US" dirty="0"/>
              <a:t>] = unknown. TAD: A TAD suffers unknown resource usage if it contains resource symbols surrounded by square brackets. Figure 6 (b) shows a single stage with unknown I/O usage (the bracket around the I/O resource), where Q1 tries to improve performance by maximizing resource utilization. Even though Q1 allocates the I/O resource, it does not know whether a request requires I/O. When C2 issues a mix of cold- and hot-cache requests, Q1 schedules C2- cold and C2-cached in the same way, causing low CPU utilization and low throughput for C2-Cached</a:t>
            </a:r>
          </a:p>
        </p:txBody>
      </p:sp>
    </p:spTree>
    <p:extLst>
      <p:ext uri="{BB962C8B-B14F-4D97-AF65-F5344CB8AC3E}">
        <p14:creationId xmlns:p14="http://schemas.microsoft.com/office/powerpoint/2010/main" val="106020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multiple stages with independent schedulers compete for the same resource, they suffer from hidden contention which impacts overall resource allocation. Hidden contention is ubiquitous, because some contention is difficult to avoid (e.g., most stages use CPU). TAM: A TAM (S, D, B) suffers hidden contention if ∃s1 ∈ S, ∃s2 ∈ S, ∃</a:t>
            </a:r>
            <a:r>
              <a:rPr lang="en-US" dirty="0" err="1"/>
              <a:t>i</a:t>
            </a:r>
            <a:r>
              <a:rPr lang="en-US" dirty="0"/>
              <a:t> ∈ {1, 2, 3, 4} </a:t>
            </a:r>
            <a:r>
              <a:rPr lang="en-US" dirty="0" err="1"/>
              <a:t>s.t.</a:t>
            </a:r>
            <a:r>
              <a:rPr lang="en-US" dirty="0"/>
              <a:t> s1 6= s2 ∧ s1.h = s2.h ∧ s1.q 6= on demand ∧ s2.q 6= on demand ∧ s1.r[</a:t>
            </a:r>
            <a:r>
              <a:rPr lang="en-US" dirty="0" err="1"/>
              <a:t>i</a:t>
            </a:r>
            <a:r>
              <a:rPr lang="en-US" dirty="0"/>
              <a:t>] 6= false ∧ s2.r[</a:t>
            </a:r>
            <a:r>
              <a:rPr lang="en-US" dirty="0" err="1"/>
              <a:t>i</a:t>
            </a:r>
            <a:r>
              <a:rPr lang="en-US" dirty="0"/>
              <a:t>] 6= false. TAD: A TAD suffers hidden contention if it contains stages within a node boundary that have separate queues but the same resource in the resource usage boxes. Figure 6(c) shows a two-stage system with the network as the source of hidden contention; one stage reads requests and the other sends replies. Both Q1 and Q2 preform fair queuing [13] with equal weighting. However, enforcing fairness at each stage does not guarantee fair sharing at the node level. When C2 increases its reply size (i.e., its network usage), it unfairly consumes up to 95% of the network and reduces throughput of C1. With larger C2 reply sizes, Q2 is frequently forced to schedule C2 because there are no requests from C1. C2 in the second stage effectively monopolizes the network and prevents S1 from using the network; this causes fewer requests to be completed at S1 and flow to S2, further lim5 </a:t>
            </a:r>
            <a:r>
              <a:rPr lang="en-US" dirty="0" err="1"/>
              <a:t>iting</a:t>
            </a:r>
            <a:r>
              <a:rPr lang="en-US" dirty="0"/>
              <a:t> choices available to S2. Hidden network contention between the two stages thus causes unfair scheduling.</a:t>
            </a:r>
          </a:p>
        </p:txBody>
      </p:sp>
    </p:spTree>
    <p:extLst>
      <p:ext uri="{BB962C8B-B14F-4D97-AF65-F5344CB8AC3E}">
        <p14:creationId xmlns:p14="http://schemas.microsoft.com/office/powerpoint/2010/main" val="143394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ideal system, each stage is non-blocking and does not wait for downstream stages. A system has a blocking problem if a bounded stage may block on a downstream stage and requests in that stage may follow different paths. For optimal performance, even when some requests are blocked, each stage allows other requests to make progress; a problem occurs if there are no unblocked threads. Blocking is a problem because it forces upstream stages to account for downstream progress. TAM: A TAM (S, D, B) suffers blocking if ∃s ∈ S, </a:t>
            </a:r>
            <a:r>
              <a:rPr lang="en-US" dirty="0" err="1"/>
              <a:t>s.t.</a:t>
            </a:r>
            <a:r>
              <a:rPr lang="en-US" dirty="0"/>
              <a:t> </a:t>
            </a:r>
            <a:r>
              <a:rPr lang="en-US" dirty="0" err="1"/>
              <a:t>s.q</a:t>
            </a:r>
            <a:r>
              <a:rPr lang="en-US" dirty="0"/>
              <a:t> 6= on demand ∧ B(s) 6= ∅. 2 TAD: A TAD suffers blocking if it contains stage boxes with dashed arrows pointing to them and no queues. Figure 6(d) shows a system with blocking at </a:t>
            </a:r>
            <a:r>
              <a:rPr lang="en-US" dirty="0" err="1"/>
              <a:t>Req</a:t>
            </a:r>
            <a:r>
              <a:rPr lang="en-US" dirty="0"/>
              <a:t> Handle. Requests in </a:t>
            </a:r>
            <a:r>
              <a:rPr lang="en-US" dirty="0" err="1"/>
              <a:t>Req</a:t>
            </a:r>
            <a:r>
              <a:rPr lang="en-US" dirty="0"/>
              <a:t> Handle have two paths: they may complete in this stage or block on the I/O stage; the schedulers perform DRF [13] with equal weighting. Initially both C1 and C2 receive high throughput as they issue cached requests without blocking; however, when C2 switches to an I/O-intensive workload, the throughput of both C2 and C1 drop to the disk rate. The table below shows that all threads in </a:t>
            </a:r>
            <a:r>
              <a:rPr lang="en-US" dirty="0" err="1"/>
              <a:t>Req</a:t>
            </a:r>
            <a:r>
              <a:rPr lang="en-US" dirty="0"/>
              <a:t> Handle are blocked on I/O, leaving no threads to process C1 requests.</a:t>
            </a:r>
          </a:p>
        </p:txBody>
      </p:sp>
    </p:spTree>
    <p:extLst>
      <p:ext uri="{BB962C8B-B14F-4D97-AF65-F5344CB8AC3E}">
        <p14:creationId xmlns:p14="http://schemas.microsoft.com/office/powerpoint/2010/main" val="1493177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system requires the requests at a stage to be served in a specific order to ensure correctness, it has the ordering constraint problem. For example, many storage systems use Write-Ahead Logging (WAL), which requires the writes to the log to occur in sequence. Ordering constraint leaves the scheduling framework with fewer or no choices, because the local scheduler cannot reorder requests as desired. TAM: A TAM (S, D, B) suffers ordering constraint if ∃s ∈ S, </a:t>
            </a:r>
            <a:r>
              <a:rPr lang="en-US" dirty="0" err="1"/>
              <a:t>s.t.</a:t>
            </a:r>
            <a:r>
              <a:rPr lang="en-US" dirty="0"/>
              <a:t> </a:t>
            </a:r>
            <a:r>
              <a:rPr lang="en-US" dirty="0" err="1"/>
              <a:t>s.q</a:t>
            </a:r>
            <a:r>
              <a:rPr lang="en-US" dirty="0"/>
              <a:t> = constrained. TAD: A TAD suffers ordering constraint if it contains stages with stop symbols on their queues. Figure 6(e) shows a two-stage system with ordering constraint on the second stage. The schedulers enforce priorities, where high priority requests are served first as long as this does not break correctness. In this system, C1 (high priority) suffers much longer latency when C2 (low priority) issues requests aggressively. The majority of this latency occurs from queuing delay in the second stage since low priority request</a:t>
            </a:r>
          </a:p>
        </p:txBody>
      </p:sp>
    </p:spTree>
    <p:extLst>
      <p:ext uri="{BB962C8B-B14F-4D97-AF65-F5344CB8AC3E}">
        <p14:creationId xmlns:p14="http://schemas.microsoft.com/office/powerpoint/2010/main" val="48585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TAD with two stages, the second of which has no scheduling (an on-demand stage with intensive I/O). The scheduler for the first stage (Q1) attempts to provide latency guarantee to C1 using earliest-deadline-first (EDF) but is unsuccessful: as C2 issues requests with more threads, the latency of C1 exceeds the deadline by as much as 5x. The problem occurs because Q1 scheduling is irrelevant when this stage is not the bottleneck: the average queue length of Q1 is zero. Meanwhile, as shown in Figure 6(a), there are many requests contending for I/O in the second stage, which the first scheduler has no control over.</a:t>
            </a:r>
          </a:p>
        </p:txBody>
      </p:sp>
    </p:spTree>
    <p:extLst>
      <p:ext uri="{BB962C8B-B14F-4D97-AF65-F5344CB8AC3E}">
        <p14:creationId xmlns:p14="http://schemas.microsoft.com/office/powerpoint/2010/main" val="631085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stage of an architecture should know its resource usage. A stage has unknown resource usage if requests may follow different execution paths with different resource usage, and these paths are not known until after the stage begins. For example, a thread could first check if a request is in cache, and if not, perform I/O; the requests in this stage have two execution paths with distinct resource patterns and the scheduler does not know this ahead of time. Unknown resource usage forces schedulers to make decisions before information is available. TAM: A TAM (S, D, B) suffers unknown resource usage if ∃s ∈ S, ∃</a:t>
            </a:r>
            <a:r>
              <a:rPr lang="en-US" dirty="0" err="1"/>
              <a:t>i</a:t>
            </a:r>
            <a:r>
              <a:rPr lang="en-US" dirty="0"/>
              <a:t> ∈ {1, 2, 3, 4}, </a:t>
            </a:r>
            <a:r>
              <a:rPr lang="en-US" dirty="0" err="1"/>
              <a:t>s.t.</a:t>
            </a:r>
            <a:r>
              <a:rPr lang="en-US" dirty="0"/>
              <a:t> </a:t>
            </a:r>
            <a:r>
              <a:rPr lang="en-US" dirty="0" err="1"/>
              <a:t>s.r</a:t>
            </a:r>
            <a:r>
              <a:rPr lang="en-US" dirty="0"/>
              <a:t>[</a:t>
            </a:r>
            <a:r>
              <a:rPr lang="en-US" dirty="0" err="1"/>
              <a:t>i</a:t>
            </a:r>
            <a:r>
              <a:rPr lang="en-US" dirty="0"/>
              <a:t>] = unknown. TAD: A TAD suffers unknown resource usage if it contains resource symbols surrounded by square brackets. Figure 6 (b) shows a single stage with unknown I/O usage (the bracket around the I/O resource), where Q1 tries to improve performance by maximizing resource utilization. Even though Q1 allocates the I/O resource, it does not know whether a request requires I/O. When C2 issues a mix of cold- and hot-cache requests, Q1 schedules C2- cold and C2-cached in the same way, causing low CPU utilization and low throughput for C2-Cached</a:t>
            </a:r>
          </a:p>
        </p:txBody>
      </p:sp>
    </p:spTree>
    <p:extLst>
      <p:ext uri="{BB962C8B-B14F-4D97-AF65-F5344CB8AC3E}">
        <p14:creationId xmlns:p14="http://schemas.microsoft.com/office/powerpoint/2010/main" val="548035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multiple stages with independent schedulers compete for the same resource, they suffer from hidden contention which impacts overall resource allocation. Hidden contention is ubiquitous, because some contention is difficult to avoid (e.g., most stages use CPU). TAM: A TAM (S, D, B) suffers hidden contention if ∃s1 ∈ S, ∃s2 ∈ S, ∃</a:t>
            </a:r>
            <a:r>
              <a:rPr lang="en-US" dirty="0" err="1"/>
              <a:t>i</a:t>
            </a:r>
            <a:r>
              <a:rPr lang="en-US" dirty="0"/>
              <a:t> ∈ {1, 2, 3, 4} </a:t>
            </a:r>
            <a:r>
              <a:rPr lang="en-US" dirty="0" err="1"/>
              <a:t>s.t.</a:t>
            </a:r>
            <a:r>
              <a:rPr lang="en-US" dirty="0"/>
              <a:t> s1 6= s2 ∧ s1.h = s2.h ∧ s1.q 6= on demand ∧ s2.q 6= on demand ∧ s1.r[</a:t>
            </a:r>
            <a:r>
              <a:rPr lang="en-US" dirty="0" err="1"/>
              <a:t>i</a:t>
            </a:r>
            <a:r>
              <a:rPr lang="en-US" dirty="0"/>
              <a:t>] 6= false ∧ s2.r[</a:t>
            </a:r>
            <a:r>
              <a:rPr lang="en-US" dirty="0" err="1"/>
              <a:t>i</a:t>
            </a:r>
            <a:r>
              <a:rPr lang="en-US" dirty="0"/>
              <a:t>] 6= false. TAD: A TAD suffers hidden contention if it contains stages within a node boundary that have separate queues but the same resource in the resource usage boxes. Figure 6(c) shows a two-stage system with the network as the source of hidden contention; one stage reads requests and the other sends replies. Both Q1 and Q2 preform fair queuing [13] with equal weighting. However, enforcing fairness at each stage does not guarantee fair sharing at the node level. When C2 increases its reply size (i.e., its network usage), it unfairly consumes up to 95% of the network and reduces throughput of C1. With larger C2 reply sizes, Q2 is frequently forced to schedule C2 because there are no requests from C1. C2 in the second stage effectively monopolizes the network and prevents S1 from using the network; this causes fewer requests to be completed at S1 and flow to S2, further lim5 </a:t>
            </a:r>
            <a:r>
              <a:rPr lang="en-US" dirty="0" err="1"/>
              <a:t>iting</a:t>
            </a:r>
            <a:r>
              <a:rPr lang="en-US" dirty="0"/>
              <a:t> choices available to S2. Hidden network contention between the two stages thus causes unfair scheduling.</a:t>
            </a:r>
          </a:p>
        </p:txBody>
      </p:sp>
    </p:spTree>
    <p:extLst>
      <p:ext uri="{BB962C8B-B14F-4D97-AF65-F5344CB8AC3E}">
        <p14:creationId xmlns:p14="http://schemas.microsoft.com/office/powerpoint/2010/main" val="831291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ideal system, each stage is non-blocking and does not wait for downstream stages. A system has a blocking problem if a bounded stage may block on a downstream stage and requests in that stage may follow different paths. For optimal performance, even when some requests are blocked, each stage allows other requests to make progress; a problem occurs if there are no unblocked threads. Blocking is a problem because it forces upstream stages to account for downstream progress. TAM: A TAM (S, D, B) suffers blocking if ∃s ∈ S, </a:t>
            </a:r>
            <a:r>
              <a:rPr lang="en-US" dirty="0" err="1"/>
              <a:t>s.t.</a:t>
            </a:r>
            <a:r>
              <a:rPr lang="en-US" dirty="0"/>
              <a:t> </a:t>
            </a:r>
            <a:r>
              <a:rPr lang="en-US" dirty="0" err="1"/>
              <a:t>s.q</a:t>
            </a:r>
            <a:r>
              <a:rPr lang="en-US" dirty="0"/>
              <a:t> 6= on demand ∧ B(s) 6= ∅. 2 TAD: A TAD suffers blocking if it contains stage boxes with dashed arrows pointing to them and no queues. Figure 6(d) shows a system with blocking at </a:t>
            </a:r>
            <a:r>
              <a:rPr lang="en-US" dirty="0" err="1"/>
              <a:t>Req</a:t>
            </a:r>
            <a:r>
              <a:rPr lang="en-US" dirty="0"/>
              <a:t> Handle. Requests in </a:t>
            </a:r>
            <a:r>
              <a:rPr lang="en-US" dirty="0" err="1"/>
              <a:t>Req</a:t>
            </a:r>
            <a:r>
              <a:rPr lang="en-US" dirty="0"/>
              <a:t> Handle have two paths: they may complete in this stage or block on the I/O stage; the schedulers perform DRF [13] with equal weighting. Initially both C1 and C2 receive high throughput as they issue cached requests without blocking; however, when C2 switches to an I/O-intensive workload, the throughput of both C2 and C1 drop to the disk rate. The table below shows that all threads in </a:t>
            </a:r>
            <a:r>
              <a:rPr lang="en-US" dirty="0" err="1"/>
              <a:t>Req</a:t>
            </a:r>
            <a:r>
              <a:rPr lang="en-US" dirty="0"/>
              <a:t> Handle are blocked on I/O, leaving no threads to process C1 requests.</a:t>
            </a:r>
          </a:p>
        </p:txBody>
      </p:sp>
    </p:spTree>
    <p:extLst>
      <p:ext uri="{BB962C8B-B14F-4D97-AF65-F5344CB8AC3E}">
        <p14:creationId xmlns:p14="http://schemas.microsoft.com/office/powerpoint/2010/main" val="278497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7B3A0E-87E1-854B-BFC9-3899FD492188}" type="datetimeFigureOut">
              <a:rPr lang="en-US" smtClean="0"/>
              <a:t>19/3/27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108015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7B3A0E-87E1-854B-BFC9-3899FD492188}" type="datetimeFigureOut">
              <a:rPr lang="en-US" smtClean="0"/>
              <a:t>19/3/27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153623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7B3A0E-87E1-854B-BFC9-3899FD492188}" type="datetimeFigureOut">
              <a:rPr lang="en-US" smtClean="0"/>
              <a:t>19/3/27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36550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7B3A0E-87E1-854B-BFC9-3899FD492188}" type="datetimeFigureOut">
              <a:rPr lang="en-US" smtClean="0"/>
              <a:t>19/3/27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93843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B3A0E-87E1-854B-BFC9-3899FD492188}" type="datetimeFigureOut">
              <a:rPr lang="en-US" smtClean="0"/>
              <a:t>19/3/27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117341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7B3A0E-87E1-854B-BFC9-3899FD492188}" type="datetimeFigureOut">
              <a:rPr lang="en-US" smtClean="0"/>
              <a:t>19/3/27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116975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7B3A0E-87E1-854B-BFC9-3899FD492188}" type="datetimeFigureOut">
              <a:rPr lang="en-US" smtClean="0"/>
              <a:t>19/3/27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206168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7B3A0E-87E1-854B-BFC9-3899FD492188}" type="datetimeFigureOut">
              <a:rPr lang="en-US" smtClean="0"/>
              <a:t>19/3/27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112723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B3A0E-87E1-854B-BFC9-3899FD492188}" type="datetimeFigureOut">
              <a:rPr lang="en-US" smtClean="0"/>
              <a:t>19/3/27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34268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B3A0E-87E1-854B-BFC9-3899FD492188}" type="datetimeFigureOut">
              <a:rPr lang="en-US" smtClean="0"/>
              <a:t>19/3/27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209228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B3A0E-87E1-854B-BFC9-3899FD492188}" type="datetimeFigureOut">
              <a:rPr lang="en-US" smtClean="0"/>
              <a:t>19/3/27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F357E-E5E2-5042-8FB5-8E2536AA474B}" type="slidenum">
              <a:rPr lang="en-US" smtClean="0"/>
              <a:t>‹#›</a:t>
            </a:fld>
            <a:endParaRPr lang="en-US"/>
          </a:p>
        </p:txBody>
      </p:sp>
    </p:spTree>
    <p:extLst>
      <p:ext uri="{BB962C8B-B14F-4D97-AF65-F5344CB8AC3E}">
        <p14:creationId xmlns:p14="http://schemas.microsoft.com/office/powerpoint/2010/main" val="2053917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B3A0E-87E1-854B-BFC9-3899FD492188}" type="datetimeFigureOut">
              <a:rPr lang="en-US" smtClean="0"/>
              <a:t>19/3/27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F357E-E5E2-5042-8FB5-8E2536AA474B}" type="slidenum">
              <a:rPr lang="en-US" smtClean="0"/>
              <a:t>‹#›</a:t>
            </a:fld>
            <a:endParaRPr lang="en-US"/>
          </a:p>
        </p:txBody>
      </p:sp>
    </p:spTree>
    <p:extLst>
      <p:ext uri="{BB962C8B-B14F-4D97-AF65-F5344CB8AC3E}">
        <p14:creationId xmlns:p14="http://schemas.microsoft.com/office/powerpoint/2010/main" val="109955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tiff"/><Relationship Id="rId3" Type="http://schemas.openxmlformats.org/officeDocument/2006/relationships/image" Target="../media/image9.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0220"/>
            <a:ext cx="9144000" cy="2387600"/>
          </a:xfrm>
        </p:spPr>
        <p:txBody>
          <a:bodyPr>
            <a:normAutofit fontScale="90000"/>
          </a:bodyPr>
          <a:lstStyle/>
          <a:p>
            <a:r>
              <a:rPr lang="en-US" dirty="0"/>
              <a:t>SEDA: An Architecture for </a:t>
            </a:r>
            <a:br>
              <a:rPr lang="en-US" dirty="0"/>
            </a:br>
            <a:r>
              <a:rPr lang="en-US" dirty="0"/>
              <a:t>Well-Conditioned, Scalable Internet Services</a:t>
            </a:r>
          </a:p>
        </p:txBody>
      </p:sp>
      <p:sp>
        <p:nvSpPr>
          <p:cNvPr id="3" name="Subtitle 2"/>
          <p:cNvSpPr>
            <a:spLocks noGrp="1"/>
          </p:cNvSpPr>
          <p:nvPr>
            <p:ph type="subTitle" idx="1"/>
          </p:nvPr>
        </p:nvSpPr>
        <p:spPr>
          <a:xfrm>
            <a:off x="1524000" y="3810000"/>
            <a:ext cx="9144000" cy="2609850"/>
          </a:xfrm>
        </p:spPr>
        <p:txBody>
          <a:bodyPr>
            <a:normAutofit/>
          </a:bodyPr>
          <a:lstStyle/>
          <a:p>
            <a:r>
              <a:rPr lang="en-US" dirty="0"/>
              <a:t>Matt Welsh, David Culler, and Eric Brewer </a:t>
            </a:r>
            <a:br>
              <a:rPr lang="en-US" dirty="0"/>
            </a:br>
            <a:r>
              <a:rPr lang="en-US" dirty="0"/>
              <a:t>Computer Science Division </a:t>
            </a:r>
            <a:br>
              <a:rPr lang="en-US" dirty="0"/>
            </a:br>
            <a:r>
              <a:rPr lang="en-US" dirty="0"/>
              <a:t>University of California, Berkeley</a:t>
            </a:r>
          </a:p>
          <a:p>
            <a:endParaRPr lang="en-US" dirty="0"/>
          </a:p>
          <a:p>
            <a:r>
              <a:rPr lang="en-US" dirty="0"/>
              <a:t>SOSP’01</a:t>
            </a:r>
          </a:p>
        </p:txBody>
      </p:sp>
    </p:spTree>
    <p:extLst>
      <p:ext uri="{BB962C8B-B14F-4D97-AF65-F5344CB8AC3E}">
        <p14:creationId xmlns:p14="http://schemas.microsoft.com/office/powerpoint/2010/main" val="3928157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Scheduler Activations and SEDA?</a:t>
            </a:r>
          </a:p>
        </p:txBody>
      </p:sp>
      <p:sp>
        <p:nvSpPr>
          <p:cNvPr id="3" name="Content Placeholder 2"/>
          <p:cNvSpPr>
            <a:spLocks noGrp="1"/>
          </p:cNvSpPr>
          <p:nvPr>
            <p:ph idx="1"/>
          </p:nvPr>
        </p:nvSpPr>
        <p:spPr>
          <a:xfrm>
            <a:off x="254876" y="3260035"/>
            <a:ext cx="11937124" cy="3471842"/>
          </a:xfrm>
        </p:spPr>
        <p:txBody>
          <a:bodyPr>
            <a:normAutofit/>
          </a:bodyPr>
          <a:lstStyle/>
          <a:p>
            <a:pPr marL="0" indent="0">
              <a:buNone/>
            </a:pPr>
            <a:r>
              <a:rPr lang="en-US" dirty="0">
                <a:solidFill>
                  <a:schemeClr val="accent1"/>
                </a:solidFill>
              </a:rPr>
              <a:t>Would scheduler activations be useful in SEDA?</a:t>
            </a:r>
          </a:p>
          <a:p>
            <a:pPr marL="0" indent="0">
              <a:buNone/>
            </a:pPr>
            <a:r>
              <a:rPr lang="en-US" dirty="0">
                <a:solidFill>
                  <a:schemeClr val="accent1"/>
                </a:solidFill>
              </a:rPr>
              <a:t>Where useful to know exact number of physical processors?</a:t>
            </a:r>
          </a:p>
          <a:p>
            <a:pPr marL="0" indent="0">
              <a:buNone/>
            </a:pPr>
            <a:r>
              <a:rPr lang="en-US" dirty="0">
                <a:solidFill>
                  <a:schemeClr val="accent1"/>
                </a:solidFill>
              </a:rPr>
              <a:t>Simple implementation within each stage for each </a:t>
            </a:r>
            <a:r>
              <a:rPr lang="en-US" dirty="0" err="1">
                <a:solidFill>
                  <a:schemeClr val="accent1"/>
                </a:solidFill>
              </a:rPr>
              <a:t>upcall</a:t>
            </a:r>
            <a:r>
              <a:rPr lang="en-US" dirty="0">
                <a:solidFill>
                  <a:schemeClr val="accent1"/>
                </a:solidFill>
              </a:rPr>
              <a:t> and event arrival?</a:t>
            </a:r>
          </a:p>
          <a:p>
            <a:pPr marL="0" indent="0">
              <a:buNone/>
            </a:pPr>
            <a:r>
              <a:rPr lang="en-US" dirty="0">
                <a:solidFill>
                  <a:schemeClr val="accent1"/>
                </a:solidFill>
              </a:rPr>
              <a:t>What questions do you think we need to answer?</a:t>
            </a:r>
          </a:p>
          <a:p>
            <a:r>
              <a:rPr lang="en-US" dirty="0">
                <a:solidFill>
                  <a:schemeClr val="accent1"/>
                </a:solidFill>
              </a:rPr>
              <a:t>How to balance processors across different stages?  </a:t>
            </a:r>
          </a:p>
          <a:p>
            <a:r>
              <a:rPr lang="en-US" dirty="0">
                <a:solidFill>
                  <a:schemeClr val="accent1"/>
                </a:solidFill>
              </a:rPr>
              <a:t>What is the utility of more processors to each stage?  Are some stages more important?</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2" y="888541"/>
            <a:ext cx="12140728" cy="2138424"/>
          </a:xfrm>
          <a:prstGeom prst="rect">
            <a:avLst/>
          </a:prstGeom>
        </p:spPr>
      </p:pic>
    </p:spTree>
    <p:extLst>
      <p:ext uri="{BB962C8B-B14F-4D97-AF65-F5344CB8AC3E}">
        <p14:creationId xmlns:p14="http://schemas.microsoft.com/office/powerpoint/2010/main" val="16388075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875" y="0"/>
            <a:ext cx="10515600" cy="1325563"/>
          </a:xfrm>
        </p:spPr>
        <p:txBody>
          <a:bodyPr/>
          <a:lstStyle/>
          <a:p>
            <a:r>
              <a:rPr lang="en-US" dirty="0"/>
              <a:t>Scheduler Activations and SEDA?</a:t>
            </a:r>
          </a:p>
        </p:txBody>
      </p:sp>
      <p:sp>
        <p:nvSpPr>
          <p:cNvPr id="3" name="Content Placeholder 2"/>
          <p:cNvSpPr>
            <a:spLocks noGrp="1"/>
          </p:cNvSpPr>
          <p:nvPr>
            <p:ph idx="1"/>
          </p:nvPr>
        </p:nvSpPr>
        <p:spPr>
          <a:xfrm>
            <a:off x="254876" y="1056291"/>
            <a:ext cx="11937124" cy="5675586"/>
          </a:xfrm>
        </p:spPr>
        <p:txBody>
          <a:bodyPr>
            <a:normAutofit fontScale="92500" lnSpcReduction="20000"/>
          </a:bodyPr>
          <a:lstStyle/>
          <a:p>
            <a:pPr marL="0" indent="0">
              <a:buNone/>
            </a:pPr>
            <a:r>
              <a:rPr lang="en-US" dirty="0">
                <a:solidFill>
                  <a:schemeClr val="accent1"/>
                </a:solidFill>
              </a:rPr>
              <a:t>Would scheduler activations be useful in SEDA?</a:t>
            </a:r>
          </a:p>
          <a:p>
            <a:pPr marL="0" indent="0">
              <a:buNone/>
            </a:pPr>
            <a:r>
              <a:rPr lang="en-US" dirty="0">
                <a:solidFill>
                  <a:schemeClr val="accent1"/>
                </a:solidFill>
              </a:rPr>
              <a:t>Where useful to know exact number of physical processors?</a:t>
            </a:r>
          </a:p>
          <a:p>
            <a:pPr lvl="1"/>
            <a:r>
              <a:rPr lang="en-US" dirty="0"/>
              <a:t>Remove thread pool controller</a:t>
            </a:r>
          </a:p>
          <a:p>
            <a:pPr marL="0" indent="0">
              <a:buNone/>
            </a:pPr>
            <a:r>
              <a:rPr lang="en-US" dirty="0">
                <a:solidFill>
                  <a:schemeClr val="accent1"/>
                </a:solidFill>
              </a:rPr>
              <a:t>Simple implementation within each stage:</a:t>
            </a:r>
          </a:p>
          <a:p>
            <a:pPr lvl="1"/>
            <a:r>
              <a:rPr lang="en-US" dirty="0"/>
              <a:t>No requests in incoming queue </a:t>
            </a:r>
            <a:r>
              <a:rPr lang="en-US" dirty="0">
                <a:sym typeface="Wingdings"/>
              </a:rPr>
              <a:t> “This processor is idle”</a:t>
            </a:r>
          </a:p>
          <a:p>
            <a:pPr lvl="1"/>
            <a:r>
              <a:rPr lang="en-US" dirty="0">
                <a:sym typeface="Wingdings"/>
              </a:rPr>
              <a:t>Multiple requests in incoming queue  “Add more processors”</a:t>
            </a:r>
          </a:p>
          <a:p>
            <a:pPr lvl="1"/>
            <a:endParaRPr lang="en-US" dirty="0">
              <a:sym typeface="Wingdings"/>
            </a:endParaRPr>
          </a:p>
          <a:p>
            <a:pPr lvl="1"/>
            <a:r>
              <a:rPr lang="en-US" dirty="0">
                <a:sym typeface="Wingdings"/>
              </a:rPr>
              <a:t>Add this processor  Use to handle next request</a:t>
            </a:r>
          </a:p>
          <a:p>
            <a:pPr lvl="1"/>
            <a:r>
              <a:rPr lang="en-US" dirty="0">
                <a:sym typeface="Wingdings"/>
              </a:rPr>
              <a:t>Processor has been preempted  Treat handling of request as critical section?</a:t>
            </a:r>
          </a:p>
          <a:p>
            <a:pPr lvl="2"/>
            <a:r>
              <a:rPr lang="en-US" dirty="0">
                <a:sym typeface="Wingdings"/>
              </a:rPr>
              <a:t>Add some portion of handler back to event queue</a:t>
            </a:r>
          </a:p>
          <a:p>
            <a:pPr lvl="1"/>
            <a:r>
              <a:rPr lang="en-US" dirty="0">
                <a:sym typeface="Wingdings"/>
              </a:rPr>
              <a:t>SA has blocked  Use SA to handle next request</a:t>
            </a:r>
          </a:p>
          <a:p>
            <a:pPr lvl="1"/>
            <a:r>
              <a:rPr lang="en-US" dirty="0">
                <a:sym typeface="Wingdings"/>
              </a:rPr>
              <a:t>SA has unblocked  Add remaining portion of handler back to event queue?</a:t>
            </a:r>
            <a:endParaRPr lang="en-US" dirty="0"/>
          </a:p>
          <a:p>
            <a:pPr marL="0" indent="0">
              <a:buNone/>
            </a:pPr>
            <a:r>
              <a:rPr lang="en-US" dirty="0">
                <a:solidFill>
                  <a:schemeClr val="accent1"/>
                </a:solidFill>
              </a:rPr>
              <a:t>What questions do we need to answer? </a:t>
            </a:r>
          </a:p>
          <a:p>
            <a:r>
              <a:rPr lang="en-US" dirty="0">
                <a:solidFill>
                  <a:schemeClr val="accent1"/>
                </a:solidFill>
              </a:rPr>
              <a:t>How to balance processors across different stages?  </a:t>
            </a:r>
          </a:p>
          <a:p>
            <a:r>
              <a:rPr lang="en-US" dirty="0">
                <a:solidFill>
                  <a:schemeClr val="accent1"/>
                </a:solidFill>
              </a:rPr>
              <a:t>What is the utility of more processors to each stage?  Are some stages more important?</a:t>
            </a:r>
          </a:p>
        </p:txBody>
      </p:sp>
    </p:spTree>
    <p:extLst>
      <p:ext uri="{BB962C8B-B14F-4D97-AF65-F5344CB8AC3E}">
        <p14:creationId xmlns:p14="http://schemas.microsoft.com/office/powerpoint/2010/main" val="384898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SEDA Today</a:t>
            </a:r>
          </a:p>
        </p:txBody>
      </p:sp>
      <p:sp>
        <p:nvSpPr>
          <p:cNvPr id="3" name="Content Placeholder 2"/>
          <p:cNvSpPr>
            <a:spLocks noGrp="1"/>
          </p:cNvSpPr>
          <p:nvPr>
            <p:ph idx="1"/>
          </p:nvPr>
        </p:nvSpPr>
        <p:spPr/>
        <p:txBody>
          <a:bodyPr/>
          <a:lstStyle/>
          <a:p>
            <a:r>
              <a:rPr lang="en-US" dirty="0"/>
              <a:t>Server architectures are more complex than example in paper</a:t>
            </a:r>
          </a:p>
          <a:p>
            <a:r>
              <a:rPr lang="en-US" dirty="0"/>
              <a:t>Not pure SEDA (not every stage has a queue), but close</a:t>
            </a:r>
            <a:r>
              <a:rPr lang="is-IS" dirty="0"/>
              <a:t>…</a:t>
            </a:r>
          </a:p>
          <a:p>
            <a:endParaRPr lang="is-IS" dirty="0"/>
          </a:p>
          <a:p>
            <a:r>
              <a:rPr lang="is-IS" dirty="0"/>
              <a:t>Scheduling in server systems not just for high throughput</a:t>
            </a:r>
          </a:p>
          <a:p>
            <a:pPr lvl="1"/>
            <a:r>
              <a:rPr lang="is-IS" dirty="0"/>
              <a:t>Fair share across paying clients</a:t>
            </a:r>
          </a:p>
          <a:p>
            <a:pPr lvl="1"/>
            <a:r>
              <a:rPr lang="is-IS" dirty="0"/>
              <a:t>Throughput guarantees</a:t>
            </a:r>
          </a:p>
          <a:p>
            <a:pPr lvl="1"/>
            <a:r>
              <a:rPr lang="is-IS" dirty="0"/>
              <a:t>Low tail latency</a:t>
            </a:r>
          </a:p>
          <a:p>
            <a:pPr lvl="1"/>
            <a:r>
              <a:rPr lang="is-IS" dirty="0"/>
              <a:t>Performance isolation</a:t>
            </a:r>
          </a:p>
          <a:p>
            <a:endParaRPr lang="en-US" dirty="0"/>
          </a:p>
        </p:txBody>
      </p:sp>
    </p:spTree>
    <p:extLst>
      <p:ext uri="{BB962C8B-B14F-4D97-AF65-F5344CB8AC3E}">
        <p14:creationId xmlns:p14="http://schemas.microsoft.com/office/powerpoint/2010/main" val="14102660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47" y="0"/>
            <a:ext cx="6032673" cy="66676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915" y="447205"/>
            <a:ext cx="5623085" cy="2489200"/>
          </a:xfrm>
          <a:prstGeom prst="rect">
            <a:avLst/>
          </a:prstGeom>
        </p:spPr>
      </p:pic>
      <p:sp>
        <p:nvSpPr>
          <p:cNvPr id="2" name="TextBox 1"/>
          <p:cNvSpPr txBox="1"/>
          <p:nvPr/>
        </p:nvSpPr>
        <p:spPr>
          <a:xfrm>
            <a:off x="6310820" y="3631680"/>
            <a:ext cx="5615704" cy="1477328"/>
          </a:xfrm>
          <a:prstGeom prst="rect">
            <a:avLst/>
          </a:prstGeom>
          <a:noFill/>
        </p:spPr>
        <p:txBody>
          <a:bodyPr wrap="none" rtlCol="0">
            <a:spAutoFit/>
          </a:bodyPr>
          <a:lstStyle/>
          <a:p>
            <a:r>
              <a:rPr lang="en-US" dirty="0"/>
              <a:t>Tag requests so can associate with specific client</a:t>
            </a:r>
          </a:p>
          <a:p>
            <a:endParaRPr lang="en-US" dirty="0"/>
          </a:p>
          <a:p>
            <a:r>
              <a:rPr lang="en-US" dirty="0"/>
              <a:t>Distribute scheduling algorithm at user-level at each stage</a:t>
            </a:r>
          </a:p>
          <a:p>
            <a:endParaRPr lang="en-US" dirty="0"/>
          </a:p>
          <a:p>
            <a:r>
              <a:rPr lang="en-US" dirty="0"/>
              <a:t>  </a:t>
            </a:r>
          </a:p>
        </p:txBody>
      </p:sp>
    </p:spTree>
    <p:extLst>
      <p:ext uri="{BB962C8B-B14F-4D97-AF65-F5344CB8AC3E}">
        <p14:creationId xmlns:p14="http://schemas.microsoft.com/office/powerpoint/2010/main" val="14397657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76652" cy="1325563"/>
          </a:xfrm>
        </p:spPr>
        <p:txBody>
          <a:bodyPr/>
          <a:lstStyle/>
          <a:p>
            <a:r>
              <a:rPr lang="en-US" dirty="0"/>
              <a:t>Resource Containers and SEDA?  Initial Attempt</a:t>
            </a:r>
            <a:r>
              <a:rPr lang="is-IS" dirty="0"/>
              <a:t>…</a:t>
            </a:r>
            <a:endParaRPr lang="en-US" dirty="0"/>
          </a:p>
        </p:txBody>
      </p:sp>
      <p:sp>
        <p:nvSpPr>
          <p:cNvPr id="3" name="Content Placeholder 2"/>
          <p:cNvSpPr>
            <a:spLocks noGrp="1"/>
          </p:cNvSpPr>
          <p:nvPr>
            <p:ph idx="1"/>
          </p:nvPr>
        </p:nvSpPr>
        <p:spPr>
          <a:xfrm>
            <a:off x="748748" y="1538356"/>
            <a:ext cx="10515600" cy="5030216"/>
          </a:xfrm>
        </p:spPr>
        <p:txBody>
          <a:bodyPr>
            <a:normAutofit/>
          </a:bodyPr>
          <a:lstStyle/>
          <a:p>
            <a:pPr marL="0" indent="0">
              <a:buNone/>
            </a:pPr>
            <a:r>
              <a:rPr lang="en-US">
                <a:solidFill>
                  <a:schemeClr val="accent1"/>
                </a:solidFill>
              </a:rPr>
              <a:t>Would </a:t>
            </a:r>
            <a:r>
              <a:rPr lang="en-US" dirty="0">
                <a:solidFill>
                  <a:schemeClr val="accent1"/>
                </a:solidFill>
              </a:rPr>
              <a:t>resource containers be useful with SEDA?</a:t>
            </a:r>
          </a:p>
          <a:p>
            <a:pPr marL="0" indent="0">
              <a:buNone/>
            </a:pPr>
            <a:r>
              <a:rPr lang="en-US" dirty="0">
                <a:solidFill>
                  <a:schemeClr val="accent1"/>
                </a:solidFill>
              </a:rPr>
              <a:t>What activity would you associate with an RC?</a:t>
            </a:r>
          </a:p>
          <a:p>
            <a:pPr marL="0" indent="0">
              <a:buNone/>
            </a:pPr>
            <a:endParaRPr lang="en-US" dirty="0">
              <a:solidFill>
                <a:schemeClr val="accent1"/>
              </a:solidFill>
            </a:endParaRPr>
          </a:p>
          <a:p>
            <a:pPr marL="0" indent="0">
              <a:buNone/>
            </a:pPr>
            <a:r>
              <a:rPr lang="en-US" dirty="0">
                <a:solidFill>
                  <a:schemeClr val="accent1"/>
                </a:solidFill>
              </a:rPr>
              <a:t>What needs to be implemented in OS?</a:t>
            </a:r>
          </a:p>
          <a:p>
            <a:pPr marL="0" indent="0">
              <a:buNone/>
            </a:pPr>
            <a:endParaRPr lang="en-US" dirty="0">
              <a:solidFill>
                <a:schemeClr val="accent1"/>
              </a:solidFill>
            </a:endParaRPr>
          </a:p>
          <a:p>
            <a:pPr marL="0" indent="0">
              <a:buNone/>
            </a:pPr>
            <a:r>
              <a:rPr lang="en-US" dirty="0">
                <a:solidFill>
                  <a:schemeClr val="accent1"/>
                </a:solidFill>
              </a:rPr>
              <a:t>Other useful aspects of containers?</a:t>
            </a:r>
          </a:p>
          <a:p>
            <a:pPr lvl="1"/>
            <a:endParaRPr lang="en-US" dirty="0"/>
          </a:p>
          <a:p>
            <a:endParaRPr lang="en-US" dirty="0"/>
          </a:p>
        </p:txBody>
      </p:sp>
    </p:spTree>
    <p:extLst>
      <p:ext uri="{BB962C8B-B14F-4D97-AF65-F5344CB8AC3E}">
        <p14:creationId xmlns:p14="http://schemas.microsoft.com/office/powerpoint/2010/main" val="16637335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1325563"/>
          </a:xfrm>
        </p:spPr>
        <p:txBody>
          <a:bodyPr/>
          <a:lstStyle/>
          <a:p>
            <a:r>
              <a:rPr lang="en-US" dirty="0"/>
              <a:t>Resource Containers and SEDA?  Initial Attempt</a:t>
            </a:r>
            <a:r>
              <a:rPr lang="is-IS" dirty="0"/>
              <a:t>…</a:t>
            </a:r>
            <a:endParaRPr lang="en-US" dirty="0"/>
          </a:p>
        </p:txBody>
      </p:sp>
      <p:sp>
        <p:nvSpPr>
          <p:cNvPr id="3" name="Content Placeholder 2"/>
          <p:cNvSpPr>
            <a:spLocks noGrp="1"/>
          </p:cNvSpPr>
          <p:nvPr>
            <p:ph idx="1"/>
          </p:nvPr>
        </p:nvSpPr>
        <p:spPr>
          <a:xfrm>
            <a:off x="838200" y="1498600"/>
            <a:ext cx="10515600" cy="5030216"/>
          </a:xfrm>
        </p:spPr>
        <p:txBody>
          <a:bodyPr>
            <a:normAutofit/>
          </a:bodyPr>
          <a:lstStyle/>
          <a:p>
            <a:pPr marL="0" indent="0">
              <a:buNone/>
            </a:pPr>
            <a:r>
              <a:rPr lang="en-US" dirty="0">
                <a:solidFill>
                  <a:schemeClr val="accent1"/>
                </a:solidFill>
              </a:rPr>
              <a:t>Would resource containers be useful with SEDA?</a:t>
            </a:r>
          </a:p>
          <a:p>
            <a:pPr marL="0" indent="0">
              <a:buNone/>
            </a:pPr>
            <a:r>
              <a:rPr lang="en-US" dirty="0">
                <a:solidFill>
                  <a:schemeClr val="accent1"/>
                </a:solidFill>
              </a:rPr>
              <a:t>What activity would you associate with an RC?</a:t>
            </a:r>
          </a:p>
          <a:p>
            <a:pPr lvl="1"/>
            <a:r>
              <a:rPr lang="en-US" dirty="0"/>
              <a:t>Associate requests by tag with particular container as it traverses stages</a:t>
            </a:r>
          </a:p>
          <a:p>
            <a:pPr marL="0" indent="0">
              <a:buNone/>
            </a:pPr>
            <a:r>
              <a:rPr lang="en-US" dirty="0">
                <a:solidFill>
                  <a:schemeClr val="accent1"/>
                </a:solidFill>
              </a:rPr>
              <a:t>What needs to be implemented in OS?</a:t>
            </a:r>
          </a:p>
          <a:p>
            <a:pPr lvl="1"/>
            <a:r>
              <a:rPr lang="en-US" dirty="0"/>
              <a:t>Need to implement specific scheduling policy in kernel</a:t>
            </a:r>
          </a:p>
          <a:p>
            <a:pPr marL="0" indent="0">
              <a:buNone/>
            </a:pPr>
            <a:r>
              <a:rPr lang="en-US" dirty="0">
                <a:solidFill>
                  <a:schemeClr val="accent1"/>
                </a:solidFill>
              </a:rPr>
              <a:t>Other useful aspects of containers?</a:t>
            </a:r>
          </a:p>
          <a:p>
            <a:pPr lvl="1"/>
            <a:r>
              <a:rPr lang="en-US" dirty="0"/>
              <a:t>Tracking kernel activity</a:t>
            </a:r>
          </a:p>
          <a:p>
            <a:pPr lvl="1"/>
            <a:r>
              <a:rPr lang="en-US" dirty="0"/>
              <a:t>Tracking resources beyond CPU</a:t>
            </a:r>
          </a:p>
          <a:p>
            <a:pPr lvl="1"/>
            <a:endParaRPr lang="en-US" dirty="0"/>
          </a:p>
          <a:p>
            <a:endParaRPr lang="en-US" dirty="0"/>
          </a:p>
        </p:txBody>
      </p:sp>
    </p:spTree>
    <p:extLst>
      <p:ext uri="{BB962C8B-B14F-4D97-AF65-F5344CB8AC3E}">
        <p14:creationId xmlns:p14="http://schemas.microsoft.com/office/powerpoint/2010/main" val="2061190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1: No Scheduling</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20169" r="4332" b="-18657"/>
          <a:stretch/>
        </p:blipFill>
        <p:spPr>
          <a:xfrm>
            <a:off x="232521" y="1463040"/>
            <a:ext cx="4663440" cy="6537008"/>
          </a:xfrm>
        </p:spPr>
      </p:pic>
      <p:sp>
        <p:nvSpPr>
          <p:cNvPr id="3" name="Rectangle 2"/>
          <p:cNvSpPr/>
          <p:nvPr/>
        </p:nvSpPr>
        <p:spPr>
          <a:xfrm>
            <a:off x="5389418" y="1491183"/>
            <a:ext cx="6570061" cy="3170099"/>
          </a:xfrm>
          <a:prstGeom prst="rect">
            <a:avLst/>
          </a:prstGeom>
        </p:spPr>
        <p:txBody>
          <a:bodyPr wrap="square">
            <a:spAutoFit/>
          </a:bodyPr>
          <a:lstStyle/>
          <a:p>
            <a:r>
              <a:rPr lang="en-US" sz="2000" dirty="0"/>
              <a:t>Scheduler for first stage (Q1) attempts to provide latency guarantee to C1 using earliest-deadline-first (EDF) but is unsuccessful</a:t>
            </a:r>
          </a:p>
          <a:p>
            <a:endParaRPr lang="en-US" sz="2000" dirty="0"/>
          </a:p>
          <a:p>
            <a:r>
              <a:rPr lang="en-US" sz="2000" dirty="0"/>
              <a:t>As C2 issues more requests, latency of C1 exceeds deadline</a:t>
            </a:r>
          </a:p>
          <a:p>
            <a:endParaRPr lang="en-US" sz="2000" dirty="0"/>
          </a:p>
          <a:p>
            <a:r>
              <a:rPr lang="en-US" sz="2000" dirty="0"/>
              <a:t>Problem occurs because Q1 scheduling is irrelevant!</a:t>
            </a:r>
          </a:p>
          <a:p>
            <a:r>
              <a:rPr lang="en-US" sz="2000" dirty="0"/>
              <a:t>Q1 is not bottleneck: average queue length of Q1 is zero </a:t>
            </a:r>
          </a:p>
          <a:p>
            <a:endParaRPr lang="en-US" sz="2000" dirty="0"/>
          </a:p>
          <a:p>
            <a:r>
              <a:rPr lang="en-US" sz="2000" dirty="0"/>
              <a:t>Requests contend for I/O in S1, which S2 has no control over</a:t>
            </a:r>
          </a:p>
        </p:txBody>
      </p:sp>
    </p:spTree>
    <p:extLst>
      <p:ext uri="{BB962C8B-B14F-4D97-AF65-F5344CB8AC3E}">
        <p14:creationId xmlns:p14="http://schemas.microsoft.com/office/powerpoint/2010/main" val="16419632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2: Unknown Resource Usage</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3379" t="28389" r="-3379" b="-28389"/>
          <a:stretch/>
        </p:blipFill>
        <p:spPr>
          <a:xfrm>
            <a:off x="782543" y="1325563"/>
            <a:ext cx="4032151" cy="6573423"/>
          </a:xfrm>
        </p:spPr>
      </p:pic>
      <p:sp>
        <p:nvSpPr>
          <p:cNvPr id="3" name="Rectangle 2"/>
          <p:cNvSpPr/>
          <p:nvPr/>
        </p:nvSpPr>
        <p:spPr>
          <a:xfrm>
            <a:off x="5015344" y="1173163"/>
            <a:ext cx="7079673" cy="4093428"/>
          </a:xfrm>
          <a:prstGeom prst="rect">
            <a:avLst/>
          </a:prstGeom>
        </p:spPr>
        <p:txBody>
          <a:bodyPr wrap="square">
            <a:spAutoFit/>
          </a:bodyPr>
          <a:lstStyle/>
          <a:p>
            <a:r>
              <a:rPr lang="en-US" sz="2000" dirty="0"/>
              <a:t>Stage has unknown resource usage if requests may follow different paths with different  usage, and paths not known until after stage begins</a:t>
            </a:r>
          </a:p>
          <a:p>
            <a:endParaRPr lang="en-US" sz="2000" dirty="0"/>
          </a:p>
          <a:p>
            <a:r>
              <a:rPr lang="en-US" sz="2000" dirty="0"/>
              <a:t>Forces schedulers to make decisions before information is available</a:t>
            </a:r>
          </a:p>
          <a:p>
            <a:endParaRPr lang="en-US" sz="2000" dirty="0"/>
          </a:p>
          <a:p>
            <a:r>
              <a:rPr lang="en-US" sz="2000" dirty="0"/>
              <a:t>Example: thread checks if request is cached; if not, I/O</a:t>
            </a:r>
          </a:p>
          <a:p>
            <a:endParaRPr lang="en-US" sz="2000" dirty="0"/>
          </a:p>
          <a:p>
            <a:r>
              <a:rPr lang="en-US" sz="2000" dirty="0"/>
              <a:t>Q1 tries to improve performance by maximizing utilization</a:t>
            </a:r>
          </a:p>
          <a:p>
            <a:endParaRPr lang="en-US" sz="2000" dirty="0"/>
          </a:p>
          <a:p>
            <a:r>
              <a:rPr lang="en-US" sz="2000" dirty="0"/>
              <a:t>When C2 issues cold- and hot-cache requests, Q1 obtains low CPU utilization and low throughput for C2-Cached</a:t>
            </a:r>
          </a:p>
        </p:txBody>
      </p:sp>
    </p:spTree>
    <p:extLst>
      <p:ext uri="{BB962C8B-B14F-4D97-AF65-F5344CB8AC3E}">
        <p14:creationId xmlns:p14="http://schemas.microsoft.com/office/powerpoint/2010/main" val="15020427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3: Hidden Contention</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1015" b="-11015"/>
          <a:stretch/>
        </p:blipFill>
        <p:spPr>
          <a:xfrm>
            <a:off x="210705" y="1325563"/>
            <a:ext cx="4928404" cy="5948073"/>
          </a:xfrm>
        </p:spPr>
      </p:pic>
      <p:sp>
        <p:nvSpPr>
          <p:cNvPr id="3" name="Rectangle 2"/>
          <p:cNvSpPr/>
          <p:nvPr/>
        </p:nvSpPr>
        <p:spPr>
          <a:xfrm>
            <a:off x="5486399" y="929446"/>
            <a:ext cx="6483927" cy="4401205"/>
          </a:xfrm>
          <a:prstGeom prst="rect">
            <a:avLst/>
          </a:prstGeom>
        </p:spPr>
        <p:txBody>
          <a:bodyPr wrap="square">
            <a:spAutoFit/>
          </a:bodyPr>
          <a:lstStyle/>
          <a:p>
            <a:r>
              <a:rPr lang="en-US" sz="2000" dirty="0"/>
              <a:t>When multiple stages with independent schedulers compete for same resource, suffer from hidden contention </a:t>
            </a:r>
          </a:p>
          <a:p>
            <a:endParaRPr lang="en-US" sz="2000" dirty="0"/>
          </a:p>
          <a:p>
            <a:r>
              <a:rPr lang="en-US" sz="2000" dirty="0"/>
              <a:t>Example: network has hidden contention; </a:t>
            </a:r>
            <a:br>
              <a:rPr lang="en-US" sz="2000" dirty="0"/>
            </a:br>
            <a:r>
              <a:rPr lang="en-US" sz="2000" dirty="0"/>
              <a:t>one stage reads requests and other replies</a:t>
            </a:r>
          </a:p>
          <a:p>
            <a:endParaRPr lang="en-US" sz="2000" dirty="0"/>
          </a:p>
          <a:p>
            <a:r>
              <a:rPr lang="en-US" sz="2000" dirty="0"/>
              <a:t>Both Q1 and Q2 perform fair queuing; </a:t>
            </a:r>
          </a:p>
          <a:p>
            <a:r>
              <a:rPr lang="en-US" sz="2000" dirty="0"/>
              <a:t>Enforcing fairness at each stage does not guarantee global fair sharing </a:t>
            </a:r>
          </a:p>
          <a:p>
            <a:endParaRPr lang="en-US" sz="2000" dirty="0"/>
          </a:p>
          <a:p>
            <a:r>
              <a:rPr lang="en-US" sz="2000" dirty="0"/>
              <a:t>C2 increases reply size (network usage), unfairly consumes network and reduces throughput of C1.  C2 in S2 monopolizes network; causes few requests to be completed at S1 and flow to S2, making C2 only choice at S2</a:t>
            </a:r>
          </a:p>
        </p:txBody>
      </p:sp>
    </p:spTree>
    <p:extLst>
      <p:ext uri="{BB962C8B-B14F-4D97-AF65-F5344CB8AC3E}">
        <p14:creationId xmlns:p14="http://schemas.microsoft.com/office/powerpoint/2010/main" val="11752625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4:  Multi-Stage Dependencies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1934" r="6570" b="-11934"/>
          <a:stretch/>
        </p:blipFill>
        <p:spPr>
          <a:xfrm>
            <a:off x="477981" y="1537854"/>
            <a:ext cx="3566160" cy="5757737"/>
          </a:xfrm>
        </p:spPr>
      </p:pic>
      <p:sp>
        <p:nvSpPr>
          <p:cNvPr id="3" name="Rectangle 2"/>
          <p:cNvSpPr/>
          <p:nvPr/>
        </p:nvSpPr>
        <p:spPr>
          <a:xfrm>
            <a:off x="4682836" y="1028435"/>
            <a:ext cx="7315200" cy="4708981"/>
          </a:xfrm>
          <a:prstGeom prst="rect">
            <a:avLst/>
          </a:prstGeom>
        </p:spPr>
        <p:txBody>
          <a:bodyPr wrap="square">
            <a:spAutoFit/>
          </a:bodyPr>
          <a:lstStyle/>
          <a:p>
            <a:r>
              <a:rPr lang="en-US" sz="2000" dirty="0"/>
              <a:t>Blocking problem: bounded stage may block on downstream stage and requests may follow different paths</a:t>
            </a:r>
          </a:p>
          <a:p>
            <a:endParaRPr lang="en-US" sz="2000" dirty="0"/>
          </a:p>
          <a:p>
            <a:r>
              <a:rPr lang="en-US" sz="2000" dirty="0"/>
              <a:t>Upstream stages forced to account for downstream progress</a:t>
            </a:r>
          </a:p>
          <a:p>
            <a:endParaRPr lang="en-US" sz="2000" dirty="0"/>
          </a:p>
          <a:p>
            <a:r>
              <a:rPr lang="en-US" sz="2000" dirty="0"/>
              <a:t>Problem when no unblocked threads</a:t>
            </a:r>
          </a:p>
          <a:p>
            <a:endParaRPr lang="en-US" sz="2000" dirty="0"/>
          </a:p>
          <a:p>
            <a:r>
              <a:rPr lang="en-US" sz="2000" dirty="0"/>
              <a:t>Example: Requests in </a:t>
            </a:r>
            <a:r>
              <a:rPr lang="en-US" sz="2000" dirty="0" err="1"/>
              <a:t>Req</a:t>
            </a:r>
            <a:r>
              <a:rPr lang="en-US" sz="2000" dirty="0"/>
              <a:t> Handle may complete in this stage or block on I/O stage</a:t>
            </a:r>
          </a:p>
          <a:p>
            <a:endParaRPr lang="en-US" sz="2000" dirty="0"/>
          </a:p>
          <a:p>
            <a:r>
              <a:rPr lang="en-US" sz="2000" dirty="0"/>
              <a:t>Initially C1 and C2 have high throughput as issue cached requests; when C2 switches to I/O, throughput of BOTH drop to disk rate </a:t>
            </a:r>
          </a:p>
          <a:p>
            <a:endParaRPr lang="en-US" sz="2000" dirty="0"/>
          </a:p>
          <a:p>
            <a:r>
              <a:rPr lang="en-US" sz="2000" dirty="0"/>
              <a:t>All threads in </a:t>
            </a:r>
            <a:r>
              <a:rPr lang="en-US" sz="2000" dirty="0" err="1"/>
              <a:t>Req</a:t>
            </a:r>
            <a:r>
              <a:rPr lang="en-US" sz="2000" dirty="0"/>
              <a:t> Handle are blocked on I/O, leaving no threads to process C1 requests</a:t>
            </a:r>
          </a:p>
        </p:txBody>
      </p:sp>
    </p:spTree>
    <p:extLst>
      <p:ext uri="{BB962C8B-B14F-4D97-AF65-F5344CB8AC3E}">
        <p14:creationId xmlns:p14="http://schemas.microsoft.com/office/powerpoint/2010/main" val="13158941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Threads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81" y="1872699"/>
            <a:ext cx="5854819" cy="4008555"/>
          </a:xfrm>
        </p:spPr>
      </p:pic>
      <p:sp>
        <p:nvSpPr>
          <p:cNvPr id="7" name="TextBox 6"/>
          <p:cNvSpPr txBox="1"/>
          <p:nvPr/>
        </p:nvSpPr>
        <p:spPr>
          <a:xfrm>
            <a:off x="6262254" y="1027906"/>
            <a:ext cx="5609997" cy="5539978"/>
          </a:xfrm>
          <a:prstGeom prst="rect">
            <a:avLst/>
          </a:prstGeom>
          <a:noFill/>
        </p:spPr>
        <p:txBody>
          <a:bodyPr wrap="none" rtlCol="0">
            <a:spAutoFit/>
          </a:bodyPr>
          <a:lstStyle/>
          <a:p>
            <a:r>
              <a:rPr lang="en-US" sz="2400" dirty="0"/>
              <a:t>Start new thread for each incoming request</a:t>
            </a:r>
          </a:p>
          <a:p>
            <a:endParaRPr lang="en-US" sz="2400" dirty="0"/>
          </a:p>
          <a:p>
            <a:r>
              <a:rPr lang="en-US" sz="2400" dirty="0">
                <a:solidFill>
                  <a:schemeClr val="accent1"/>
                </a:solidFill>
              </a:rPr>
              <a:t>Advantages of threads?</a:t>
            </a:r>
          </a:p>
          <a:p>
            <a:pPr marL="800100" lvl="1" indent="-342900">
              <a:buFont typeface="Arial" charset="0"/>
              <a:buChar char="•"/>
            </a:pPr>
            <a:r>
              <a:rPr lang="en-US" sz="2400" dirty="0"/>
              <a:t>Easy to program</a:t>
            </a:r>
          </a:p>
          <a:p>
            <a:endParaRPr lang="en-US" sz="2400" dirty="0"/>
          </a:p>
          <a:p>
            <a:r>
              <a:rPr lang="en-US" sz="2400" dirty="0">
                <a:solidFill>
                  <a:schemeClr val="accent1"/>
                </a:solidFill>
              </a:rPr>
              <a:t>Disadvantages?</a:t>
            </a:r>
          </a:p>
          <a:p>
            <a:pPr marL="800100" lvl="1" indent="-342900">
              <a:buFont typeface="Arial" charset="0"/>
              <a:buChar char="•"/>
            </a:pPr>
            <a:r>
              <a:rPr lang="en-US" sz="2400" dirty="0"/>
              <a:t>Overheads</a:t>
            </a:r>
          </a:p>
          <a:p>
            <a:pPr marL="1257300" lvl="2" indent="-342900">
              <a:buFont typeface="Arial" charset="0"/>
              <a:buChar char="•"/>
            </a:pPr>
            <a:r>
              <a:rPr lang="en-US" sz="2400" dirty="0"/>
              <a:t>Cache and TLB misses</a:t>
            </a:r>
          </a:p>
          <a:p>
            <a:pPr marL="1257300" lvl="2" indent="-342900">
              <a:buFont typeface="Arial" charset="0"/>
              <a:buChar char="•"/>
            </a:pPr>
            <a:r>
              <a:rPr lang="en-US" sz="2400" dirty="0"/>
              <a:t>Scheduling</a:t>
            </a:r>
          </a:p>
          <a:p>
            <a:pPr marL="1257300" lvl="2" indent="-342900">
              <a:buFont typeface="Arial" charset="0"/>
              <a:buChar char="•"/>
            </a:pPr>
            <a:r>
              <a:rPr lang="en-US" sz="2400" dirty="0"/>
              <a:t>Lock Contention</a:t>
            </a:r>
          </a:p>
          <a:p>
            <a:endParaRPr lang="en-US" dirty="0"/>
          </a:p>
          <a:p>
            <a:r>
              <a:rPr lang="en-US" dirty="0"/>
              <a:t>Thread Pool: Limit number of concurrent threads </a:t>
            </a:r>
          </a:p>
          <a:p>
            <a:pPr lvl="1"/>
            <a:r>
              <a:rPr lang="en-US" dirty="0"/>
              <a:t>Avoids throughput degradation</a:t>
            </a:r>
          </a:p>
          <a:p>
            <a:r>
              <a:rPr lang="en-US" dirty="0">
                <a:solidFill>
                  <a:schemeClr val="accent1"/>
                </a:solidFill>
              </a:rPr>
              <a:t>Problems?</a:t>
            </a:r>
          </a:p>
          <a:p>
            <a:pPr lvl="1"/>
            <a:r>
              <a:rPr lang="en-US" dirty="0"/>
              <a:t>Unfairness to clients; queue up in network</a:t>
            </a:r>
          </a:p>
          <a:p>
            <a:pPr marL="1257300" lvl="2" indent="-342900">
              <a:buFont typeface="Arial" charset="0"/>
              <a:buChar char="•"/>
            </a:pPr>
            <a:endParaRPr lang="en-US" sz="2400" dirty="0"/>
          </a:p>
        </p:txBody>
      </p:sp>
    </p:spTree>
    <p:extLst>
      <p:ext uri="{BB962C8B-B14F-4D97-AF65-F5344CB8AC3E}">
        <p14:creationId xmlns:p14="http://schemas.microsoft.com/office/powerpoint/2010/main" val="1120100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5: Ordering Constraints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3779" b="14237"/>
          <a:stretch/>
        </p:blipFill>
        <p:spPr>
          <a:xfrm>
            <a:off x="656358" y="1424247"/>
            <a:ext cx="4972153" cy="5198226"/>
          </a:xfrm>
        </p:spPr>
      </p:pic>
      <p:sp>
        <p:nvSpPr>
          <p:cNvPr id="3" name="Rectangle 2"/>
          <p:cNvSpPr/>
          <p:nvPr/>
        </p:nvSpPr>
        <p:spPr>
          <a:xfrm>
            <a:off x="5805056" y="1325563"/>
            <a:ext cx="6096000" cy="5324535"/>
          </a:xfrm>
          <a:prstGeom prst="rect">
            <a:avLst/>
          </a:prstGeom>
        </p:spPr>
        <p:txBody>
          <a:bodyPr>
            <a:spAutoFit/>
          </a:bodyPr>
          <a:lstStyle/>
          <a:p>
            <a:r>
              <a:rPr lang="en-US" sz="2000" dirty="0"/>
              <a:t>When requests must be served in specific order for correctness, it has ordering constraint problem. </a:t>
            </a:r>
          </a:p>
          <a:p>
            <a:endParaRPr lang="en-US" sz="2000" dirty="0"/>
          </a:p>
          <a:p>
            <a:r>
              <a:rPr lang="en-US" sz="2000" dirty="0"/>
              <a:t>Ordering constraint leaves scheduler with fewer or no choices</a:t>
            </a:r>
          </a:p>
          <a:p>
            <a:endParaRPr lang="en-US" sz="2000" dirty="0"/>
          </a:p>
          <a:p>
            <a:r>
              <a:rPr lang="en-US" sz="2000" dirty="0"/>
              <a:t>Example: Write-Ahead Logging (WAL) requires writes to log to occur in sequence</a:t>
            </a:r>
          </a:p>
          <a:p>
            <a:endParaRPr lang="en-US" sz="2000" dirty="0"/>
          </a:p>
          <a:p>
            <a:r>
              <a:rPr lang="en-US" sz="2000" dirty="0"/>
              <a:t>Schedulers enforce priorities, where high priority requests are served first as long does not break correctness. </a:t>
            </a:r>
          </a:p>
          <a:p>
            <a:endParaRPr lang="en-US" sz="2000" dirty="0"/>
          </a:p>
          <a:p>
            <a:r>
              <a:rPr lang="en-US" sz="2000" dirty="0"/>
              <a:t>C1 (high priority) suffers much longer latency when C2 (low priority) issues requests aggressively.  Majority of latency occurs from queuing delay in S2</a:t>
            </a:r>
          </a:p>
          <a:p>
            <a:endParaRPr lang="en-US" sz="2000" dirty="0"/>
          </a:p>
        </p:txBody>
      </p:sp>
    </p:spTree>
    <p:extLst>
      <p:ext uri="{BB962C8B-B14F-4D97-AF65-F5344CB8AC3E}">
        <p14:creationId xmlns:p14="http://schemas.microsoft.com/office/powerpoint/2010/main" val="3478227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F26255-62EC-E443-9C7E-14A135118E38}"/>
              </a:ext>
            </a:extLst>
          </p:cNvPr>
          <p:cNvSpPr>
            <a:spLocks noGrp="1"/>
          </p:cNvSpPr>
          <p:nvPr>
            <p:ph type="title"/>
          </p:nvPr>
        </p:nvSpPr>
        <p:spPr/>
        <p:txBody>
          <a:bodyPr/>
          <a:lstStyle/>
          <a:p>
            <a:r>
              <a:rPr lang="en-US" dirty="0"/>
              <a:t>Use Resource Containers to fix?</a:t>
            </a:r>
          </a:p>
        </p:txBody>
      </p:sp>
      <p:sp>
        <p:nvSpPr>
          <p:cNvPr id="3" name="Content Placeholder 2">
            <a:extLst>
              <a:ext uri="{FF2B5EF4-FFF2-40B4-BE49-F238E27FC236}">
                <a16:creationId xmlns:a16="http://schemas.microsoft.com/office/drawing/2014/main" xmlns="" id="{0BD2B7F3-CED3-014E-9F4A-75DB4088F11F}"/>
              </a:ext>
            </a:extLst>
          </p:cNvPr>
          <p:cNvSpPr>
            <a:spLocks noGrp="1"/>
          </p:cNvSpPr>
          <p:nvPr>
            <p:ph idx="1"/>
          </p:nvPr>
        </p:nvSpPr>
        <p:spPr/>
        <p:txBody>
          <a:bodyPr/>
          <a:lstStyle/>
          <a:p>
            <a:pPr marL="0" indent="0">
              <a:buNone/>
            </a:pPr>
            <a:r>
              <a:rPr lang="en-US" dirty="0"/>
              <a:t>Which of the previous five problems could you potentially fix with resource containers?</a:t>
            </a:r>
          </a:p>
        </p:txBody>
      </p:sp>
    </p:spTree>
    <p:extLst>
      <p:ext uri="{BB962C8B-B14F-4D97-AF65-F5344CB8AC3E}">
        <p14:creationId xmlns:p14="http://schemas.microsoft.com/office/powerpoint/2010/main" val="5636908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1: No Scheduling</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20169" r="4332" b="-18657"/>
          <a:stretch/>
        </p:blipFill>
        <p:spPr>
          <a:xfrm>
            <a:off x="232521" y="1463040"/>
            <a:ext cx="4663440" cy="6537008"/>
          </a:xfrm>
        </p:spPr>
      </p:pic>
      <p:sp>
        <p:nvSpPr>
          <p:cNvPr id="3" name="Rectangle 2"/>
          <p:cNvSpPr/>
          <p:nvPr/>
        </p:nvSpPr>
        <p:spPr>
          <a:xfrm>
            <a:off x="5389418" y="1491183"/>
            <a:ext cx="6570061" cy="3170099"/>
          </a:xfrm>
          <a:prstGeom prst="rect">
            <a:avLst/>
          </a:prstGeom>
        </p:spPr>
        <p:txBody>
          <a:bodyPr wrap="square">
            <a:spAutoFit/>
          </a:bodyPr>
          <a:lstStyle/>
          <a:p>
            <a:r>
              <a:rPr lang="en-US" sz="2000" dirty="0"/>
              <a:t>Scheduler for first stage (Q1) attempts to provide latency guarantee to C1 using earliest-deadline-first (EDF) but is unsuccessful</a:t>
            </a:r>
          </a:p>
          <a:p>
            <a:endParaRPr lang="en-US" sz="2000" dirty="0"/>
          </a:p>
          <a:p>
            <a:r>
              <a:rPr lang="en-US" sz="2000" dirty="0"/>
              <a:t>As C2 issues more requests, latency of C1 exceeds deadline</a:t>
            </a:r>
          </a:p>
          <a:p>
            <a:endParaRPr lang="en-US" sz="2000" dirty="0"/>
          </a:p>
          <a:p>
            <a:r>
              <a:rPr lang="en-US" sz="2000" dirty="0"/>
              <a:t>Problem occurs because Q1 scheduling is irrelevant!</a:t>
            </a:r>
          </a:p>
          <a:p>
            <a:r>
              <a:rPr lang="en-US" sz="2000" dirty="0"/>
              <a:t>Q1 is not bottleneck: average queue length of Q1 is zero </a:t>
            </a:r>
          </a:p>
          <a:p>
            <a:endParaRPr lang="en-US" sz="2000" dirty="0"/>
          </a:p>
          <a:p>
            <a:r>
              <a:rPr lang="en-US" sz="2000" dirty="0"/>
              <a:t>Requests contend for I/O in S1, which S2 has no control over</a:t>
            </a:r>
          </a:p>
        </p:txBody>
      </p:sp>
      <p:sp>
        <p:nvSpPr>
          <p:cNvPr id="5" name="TextBox 4"/>
          <p:cNvSpPr txBox="1"/>
          <p:nvPr/>
        </p:nvSpPr>
        <p:spPr>
          <a:xfrm>
            <a:off x="5199124" y="5371841"/>
            <a:ext cx="6992876" cy="830997"/>
          </a:xfrm>
          <a:prstGeom prst="rect">
            <a:avLst/>
          </a:prstGeom>
          <a:noFill/>
        </p:spPr>
        <p:txBody>
          <a:bodyPr wrap="none" rtlCol="0">
            <a:spAutoFit/>
          </a:bodyPr>
          <a:lstStyle/>
          <a:p>
            <a:r>
              <a:rPr lang="en-US" sz="2400" dirty="0">
                <a:solidFill>
                  <a:schemeClr val="accent1"/>
                </a:solidFill>
              </a:rPr>
              <a:t>Resource Containers?</a:t>
            </a:r>
          </a:p>
          <a:p>
            <a:r>
              <a:rPr lang="en-US" sz="2400" dirty="0"/>
              <a:t>OS scheduler has control in S2 and knows relevant info</a:t>
            </a:r>
          </a:p>
        </p:txBody>
      </p:sp>
    </p:spTree>
    <p:extLst>
      <p:ext uri="{BB962C8B-B14F-4D97-AF65-F5344CB8AC3E}">
        <p14:creationId xmlns:p14="http://schemas.microsoft.com/office/powerpoint/2010/main" val="192713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2: Unknown Resource Usage</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3379" t="28389" r="-3379" b="-28389"/>
          <a:stretch/>
        </p:blipFill>
        <p:spPr>
          <a:xfrm>
            <a:off x="782543" y="1325563"/>
            <a:ext cx="4032151" cy="6573423"/>
          </a:xfrm>
        </p:spPr>
      </p:pic>
      <p:sp>
        <p:nvSpPr>
          <p:cNvPr id="3" name="Rectangle 2"/>
          <p:cNvSpPr/>
          <p:nvPr/>
        </p:nvSpPr>
        <p:spPr>
          <a:xfrm>
            <a:off x="5015344" y="1173163"/>
            <a:ext cx="7079673" cy="4093428"/>
          </a:xfrm>
          <a:prstGeom prst="rect">
            <a:avLst/>
          </a:prstGeom>
        </p:spPr>
        <p:txBody>
          <a:bodyPr wrap="square">
            <a:spAutoFit/>
          </a:bodyPr>
          <a:lstStyle/>
          <a:p>
            <a:r>
              <a:rPr lang="en-US" sz="2000" dirty="0"/>
              <a:t>Stage has unknown resource usage if requests may follow different paths with different  usage, and paths not known until after stage begins</a:t>
            </a:r>
          </a:p>
          <a:p>
            <a:endParaRPr lang="en-US" sz="2000" dirty="0"/>
          </a:p>
          <a:p>
            <a:r>
              <a:rPr lang="en-US" sz="2000" dirty="0"/>
              <a:t>Forces schedulers to make decisions before information is available</a:t>
            </a:r>
          </a:p>
          <a:p>
            <a:endParaRPr lang="en-US" sz="2000" dirty="0"/>
          </a:p>
          <a:p>
            <a:r>
              <a:rPr lang="en-US" sz="2000" dirty="0"/>
              <a:t>Example: thread checks if request is cached; if not, I/O</a:t>
            </a:r>
          </a:p>
          <a:p>
            <a:endParaRPr lang="en-US" sz="2000" dirty="0"/>
          </a:p>
          <a:p>
            <a:r>
              <a:rPr lang="en-US" sz="2000" dirty="0"/>
              <a:t>Q1 tries to improve performance by maximizing utilization</a:t>
            </a:r>
          </a:p>
          <a:p>
            <a:endParaRPr lang="en-US" sz="2000" dirty="0"/>
          </a:p>
          <a:p>
            <a:r>
              <a:rPr lang="en-US" sz="2000" dirty="0"/>
              <a:t>When C2 issues cold- and hot-cache requests, Q1 obtains low CPU utilization and low throughput for C2-Cached</a:t>
            </a:r>
          </a:p>
        </p:txBody>
      </p:sp>
      <p:sp>
        <p:nvSpPr>
          <p:cNvPr id="5" name="TextBox 4"/>
          <p:cNvSpPr txBox="1"/>
          <p:nvPr/>
        </p:nvSpPr>
        <p:spPr>
          <a:xfrm>
            <a:off x="5015344" y="5759768"/>
            <a:ext cx="5776453" cy="830997"/>
          </a:xfrm>
          <a:prstGeom prst="rect">
            <a:avLst/>
          </a:prstGeom>
          <a:noFill/>
        </p:spPr>
        <p:txBody>
          <a:bodyPr wrap="none" rtlCol="0">
            <a:spAutoFit/>
          </a:bodyPr>
          <a:lstStyle/>
          <a:p>
            <a:r>
              <a:rPr lang="en-US" sz="2400" dirty="0">
                <a:solidFill>
                  <a:schemeClr val="accent1"/>
                </a:solidFill>
              </a:rPr>
              <a:t>Resource Containers?</a:t>
            </a:r>
          </a:p>
          <a:p>
            <a:r>
              <a:rPr lang="en-US" sz="2400" dirty="0"/>
              <a:t>Place in container after know resource usage</a:t>
            </a:r>
          </a:p>
        </p:txBody>
      </p:sp>
    </p:spTree>
    <p:extLst>
      <p:ext uri="{BB962C8B-B14F-4D97-AF65-F5344CB8AC3E}">
        <p14:creationId xmlns:p14="http://schemas.microsoft.com/office/powerpoint/2010/main" val="2357939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3: Hidden Contention</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1015" b="-11015"/>
          <a:stretch/>
        </p:blipFill>
        <p:spPr>
          <a:xfrm>
            <a:off x="210705" y="1325563"/>
            <a:ext cx="4928404" cy="5948073"/>
          </a:xfrm>
        </p:spPr>
      </p:pic>
      <p:sp>
        <p:nvSpPr>
          <p:cNvPr id="3" name="Rectangle 2"/>
          <p:cNvSpPr/>
          <p:nvPr/>
        </p:nvSpPr>
        <p:spPr>
          <a:xfrm>
            <a:off x="5486399" y="929446"/>
            <a:ext cx="6483927" cy="4401205"/>
          </a:xfrm>
          <a:prstGeom prst="rect">
            <a:avLst/>
          </a:prstGeom>
        </p:spPr>
        <p:txBody>
          <a:bodyPr wrap="square">
            <a:spAutoFit/>
          </a:bodyPr>
          <a:lstStyle/>
          <a:p>
            <a:r>
              <a:rPr lang="en-US" sz="2000" dirty="0"/>
              <a:t>When multiple stages with independent schedulers compete for same resource, suffer from hidden contention </a:t>
            </a:r>
          </a:p>
          <a:p>
            <a:endParaRPr lang="en-US" sz="2000" dirty="0"/>
          </a:p>
          <a:p>
            <a:r>
              <a:rPr lang="en-US" sz="2000" dirty="0"/>
              <a:t>Example: network has hidden contention; </a:t>
            </a:r>
            <a:br>
              <a:rPr lang="en-US" sz="2000" dirty="0"/>
            </a:br>
            <a:r>
              <a:rPr lang="en-US" sz="2000" dirty="0"/>
              <a:t>one stage reads requests and other replies</a:t>
            </a:r>
          </a:p>
          <a:p>
            <a:endParaRPr lang="en-US" sz="2000" dirty="0"/>
          </a:p>
          <a:p>
            <a:r>
              <a:rPr lang="en-US" sz="2000" dirty="0"/>
              <a:t>Both Q1 and Q2 perform fair queuing; </a:t>
            </a:r>
          </a:p>
          <a:p>
            <a:r>
              <a:rPr lang="en-US" sz="2000" dirty="0"/>
              <a:t>Enforcing fairness at each stage does not guarantee global fair sharing </a:t>
            </a:r>
          </a:p>
          <a:p>
            <a:endParaRPr lang="en-US" sz="2000" dirty="0"/>
          </a:p>
          <a:p>
            <a:r>
              <a:rPr lang="en-US" sz="2000" dirty="0"/>
              <a:t>C2 increases reply size (network usage), unfairly consumes network and reduces throughput of C1.  C2 in S2 monopolizes network; causes few requests to be completed at S1 and flow to S2, making C2 only choice at S2</a:t>
            </a:r>
          </a:p>
        </p:txBody>
      </p:sp>
      <p:sp>
        <p:nvSpPr>
          <p:cNvPr id="5" name="TextBox 4"/>
          <p:cNvSpPr txBox="1"/>
          <p:nvPr/>
        </p:nvSpPr>
        <p:spPr>
          <a:xfrm>
            <a:off x="5680362" y="5844598"/>
            <a:ext cx="5946756" cy="830997"/>
          </a:xfrm>
          <a:prstGeom prst="rect">
            <a:avLst/>
          </a:prstGeom>
          <a:noFill/>
        </p:spPr>
        <p:txBody>
          <a:bodyPr wrap="none" rtlCol="0">
            <a:spAutoFit/>
          </a:bodyPr>
          <a:lstStyle/>
          <a:p>
            <a:r>
              <a:rPr lang="en-US" sz="2400" dirty="0">
                <a:solidFill>
                  <a:schemeClr val="accent1"/>
                </a:solidFill>
              </a:rPr>
              <a:t>Resource Containers?</a:t>
            </a:r>
          </a:p>
          <a:p>
            <a:r>
              <a:rPr lang="en-US" sz="2400" dirty="0"/>
              <a:t>Centralized scheduler in OS can fairly arbitrate</a:t>
            </a:r>
          </a:p>
        </p:txBody>
      </p:sp>
    </p:spTree>
    <p:extLst>
      <p:ext uri="{BB962C8B-B14F-4D97-AF65-F5344CB8AC3E}">
        <p14:creationId xmlns:p14="http://schemas.microsoft.com/office/powerpoint/2010/main" val="3640191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4:  Blocking with Dependencies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1934" r="6570" b="-11934"/>
          <a:stretch/>
        </p:blipFill>
        <p:spPr>
          <a:xfrm>
            <a:off x="477981" y="1537854"/>
            <a:ext cx="3566160" cy="5757737"/>
          </a:xfrm>
        </p:spPr>
      </p:pic>
      <p:sp>
        <p:nvSpPr>
          <p:cNvPr id="3" name="Rectangle 2"/>
          <p:cNvSpPr/>
          <p:nvPr/>
        </p:nvSpPr>
        <p:spPr>
          <a:xfrm>
            <a:off x="4682836" y="1028435"/>
            <a:ext cx="7315200" cy="4708981"/>
          </a:xfrm>
          <a:prstGeom prst="rect">
            <a:avLst/>
          </a:prstGeom>
        </p:spPr>
        <p:txBody>
          <a:bodyPr wrap="square">
            <a:spAutoFit/>
          </a:bodyPr>
          <a:lstStyle/>
          <a:p>
            <a:r>
              <a:rPr lang="en-US" sz="2000" dirty="0"/>
              <a:t>Blocking problem: bounded stage may block on downstream stage and requests may follow different paths</a:t>
            </a:r>
          </a:p>
          <a:p>
            <a:endParaRPr lang="en-US" sz="2000" dirty="0"/>
          </a:p>
          <a:p>
            <a:r>
              <a:rPr lang="en-US" sz="2000" dirty="0"/>
              <a:t>Upstream stages forced to account for downstream progress</a:t>
            </a:r>
          </a:p>
          <a:p>
            <a:endParaRPr lang="en-US" sz="2000" dirty="0"/>
          </a:p>
          <a:p>
            <a:r>
              <a:rPr lang="en-US" sz="2000" dirty="0"/>
              <a:t>Problem when no unblocked threads</a:t>
            </a:r>
          </a:p>
          <a:p>
            <a:endParaRPr lang="en-US" sz="2000" dirty="0"/>
          </a:p>
          <a:p>
            <a:r>
              <a:rPr lang="en-US" sz="2000" dirty="0"/>
              <a:t>Example: Requests in </a:t>
            </a:r>
            <a:r>
              <a:rPr lang="en-US" sz="2000" dirty="0" err="1"/>
              <a:t>Req</a:t>
            </a:r>
            <a:r>
              <a:rPr lang="en-US" sz="2000" dirty="0"/>
              <a:t> Handle may complete in this stage or block on I/O stage</a:t>
            </a:r>
          </a:p>
          <a:p>
            <a:endParaRPr lang="en-US" sz="2000" dirty="0"/>
          </a:p>
          <a:p>
            <a:r>
              <a:rPr lang="en-US" sz="2000" dirty="0"/>
              <a:t>Initially C1 and C2 have high throughput as issue cached requests; when C2 switches to I/O, throughput of BOTH drop to disk rate </a:t>
            </a:r>
          </a:p>
          <a:p>
            <a:endParaRPr lang="en-US" sz="2000" dirty="0"/>
          </a:p>
          <a:p>
            <a:r>
              <a:rPr lang="en-US" sz="2000" dirty="0"/>
              <a:t>All threads in </a:t>
            </a:r>
            <a:r>
              <a:rPr lang="en-US" sz="2000" dirty="0" err="1"/>
              <a:t>Req</a:t>
            </a:r>
            <a:r>
              <a:rPr lang="en-US" sz="2000" dirty="0"/>
              <a:t> Handle are blocked on I/O, leaving no threads to process C1 requests</a:t>
            </a:r>
          </a:p>
        </p:txBody>
      </p:sp>
    </p:spTree>
    <p:extLst>
      <p:ext uri="{BB962C8B-B14F-4D97-AF65-F5344CB8AC3E}">
        <p14:creationId xmlns:p14="http://schemas.microsoft.com/office/powerpoint/2010/main" val="35090110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Problem 5: Ordering Constraints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3779" b="14237"/>
          <a:stretch/>
        </p:blipFill>
        <p:spPr>
          <a:xfrm>
            <a:off x="656358" y="1424247"/>
            <a:ext cx="4972153" cy="5198226"/>
          </a:xfrm>
        </p:spPr>
      </p:pic>
      <p:sp>
        <p:nvSpPr>
          <p:cNvPr id="3" name="Rectangle 2"/>
          <p:cNvSpPr/>
          <p:nvPr/>
        </p:nvSpPr>
        <p:spPr>
          <a:xfrm>
            <a:off x="5805056" y="1325563"/>
            <a:ext cx="6096000" cy="5324535"/>
          </a:xfrm>
          <a:prstGeom prst="rect">
            <a:avLst/>
          </a:prstGeom>
        </p:spPr>
        <p:txBody>
          <a:bodyPr>
            <a:spAutoFit/>
          </a:bodyPr>
          <a:lstStyle/>
          <a:p>
            <a:r>
              <a:rPr lang="en-US" sz="2000" dirty="0"/>
              <a:t>When requests must be served in specific order for correctness, it has ordering constraint problem. </a:t>
            </a:r>
          </a:p>
          <a:p>
            <a:endParaRPr lang="en-US" sz="2000" dirty="0"/>
          </a:p>
          <a:p>
            <a:r>
              <a:rPr lang="en-US" sz="2000" dirty="0"/>
              <a:t>Ordering constraint leaves scheduler with fewer or no choices</a:t>
            </a:r>
          </a:p>
          <a:p>
            <a:endParaRPr lang="en-US" sz="2000" dirty="0"/>
          </a:p>
          <a:p>
            <a:r>
              <a:rPr lang="en-US" sz="2000" dirty="0"/>
              <a:t>Example: Write-Ahead Logging (WAL) requires writes to log to occur in sequence</a:t>
            </a:r>
          </a:p>
          <a:p>
            <a:endParaRPr lang="en-US" sz="2000" dirty="0"/>
          </a:p>
          <a:p>
            <a:r>
              <a:rPr lang="en-US" sz="2000" dirty="0"/>
              <a:t>Schedulers enforce priorities, where high priority requests are served first as long does not break correctness. </a:t>
            </a:r>
          </a:p>
          <a:p>
            <a:endParaRPr lang="en-US" sz="2000" dirty="0"/>
          </a:p>
          <a:p>
            <a:r>
              <a:rPr lang="en-US" sz="2000" dirty="0"/>
              <a:t>C1 (high priority) suffers much longer latency when C2 (low priority) issues requests aggressively.  Majority of latency occurs from queuing delay in S2</a:t>
            </a:r>
          </a:p>
          <a:p>
            <a:endParaRPr lang="en-US" sz="2000" dirty="0"/>
          </a:p>
        </p:txBody>
      </p:sp>
    </p:spTree>
    <p:extLst>
      <p:ext uri="{BB962C8B-B14F-4D97-AF65-F5344CB8AC3E}">
        <p14:creationId xmlns:p14="http://schemas.microsoft.com/office/powerpoint/2010/main" val="93891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281997"/>
            <a:ext cx="10515600" cy="1325563"/>
          </a:xfrm>
        </p:spPr>
        <p:txBody>
          <a:bodyPr/>
          <a:lstStyle/>
          <a:p>
            <a:r>
              <a:rPr lang="en-US" dirty="0"/>
              <a:t>Cassandra</a:t>
            </a:r>
            <a:r>
              <a:rPr lang="en-US"/>
              <a:t>: </a:t>
            </a:r>
            <a:br>
              <a:rPr lang="en-US"/>
            </a:br>
            <a:r>
              <a:rPr lang="en-US"/>
              <a:t>Centralized Scheduler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0975" y="182766"/>
            <a:ext cx="4686224" cy="6675234"/>
          </a:xfrm>
        </p:spPr>
      </p:pic>
      <p:sp>
        <p:nvSpPr>
          <p:cNvPr id="7" name="TextBox 6"/>
          <p:cNvSpPr txBox="1"/>
          <p:nvPr/>
        </p:nvSpPr>
        <p:spPr>
          <a:xfrm>
            <a:off x="734291" y="2874052"/>
            <a:ext cx="6276109" cy="1569660"/>
          </a:xfrm>
          <a:prstGeom prst="rect">
            <a:avLst/>
          </a:prstGeom>
          <a:noFill/>
        </p:spPr>
        <p:txBody>
          <a:bodyPr wrap="square" rtlCol="0">
            <a:spAutoFit/>
          </a:bodyPr>
          <a:lstStyle/>
          <a:p>
            <a:r>
              <a:rPr lang="en-US" sz="2400" dirty="0"/>
              <a:t>Currently organizes events by request type</a:t>
            </a:r>
          </a:p>
          <a:p>
            <a:endParaRPr lang="en-US" sz="2400" dirty="0"/>
          </a:p>
          <a:p>
            <a:r>
              <a:rPr lang="en-US" sz="2400" dirty="0"/>
              <a:t>Better for scheduling to organize by resource usage</a:t>
            </a:r>
          </a:p>
        </p:txBody>
      </p:sp>
    </p:spTree>
    <p:extLst>
      <p:ext uri="{BB962C8B-B14F-4D97-AF65-F5344CB8AC3E}">
        <p14:creationId xmlns:p14="http://schemas.microsoft.com/office/powerpoint/2010/main" val="11846097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838199" y="1441174"/>
            <a:ext cx="11019183" cy="5078896"/>
          </a:xfrm>
        </p:spPr>
        <p:txBody>
          <a:bodyPr>
            <a:normAutofit/>
          </a:bodyPr>
          <a:lstStyle/>
          <a:p>
            <a:pPr marL="0" indent="0">
              <a:buNone/>
            </a:pPr>
            <a:r>
              <a:rPr lang="en-US" dirty="0"/>
              <a:t>Variants of SEDA architecture are popular for building </a:t>
            </a:r>
            <a:br>
              <a:rPr lang="en-US" dirty="0"/>
            </a:br>
            <a:r>
              <a:rPr lang="en-US" dirty="0"/>
              <a:t>high-performance, </a:t>
            </a:r>
            <a:r>
              <a:rPr lang="en-US" dirty="0" err="1"/>
              <a:t>cpu</a:t>
            </a:r>
            <a:r>
              <a:rPr lang="en-US" dirty="0"/>
              <a:t> and I/O-intensive, high-concurrency servers</a:t>
            </a:r>
          </a:p>
          <a:p>
            <a:pPr marL="0" indent="0">
              <a:buNone/>
            </a:pPr>
            <a:r>
              <a:rPr lang="en-US" dirty="0"/>
              <a:t>Currently suffer from 5 problems</a:t>
            </a:r>
          </a:p>
          <a:p>
            <a:pPr lvl="1"/>
            <a:r>
              <a:rPr lang="en-US" dirty="0"/>
              <a:t>No Scheduling: no queue or scheduler for some stages</a:t>
            </a:r>
          </a:p>
          <a:p>
            <a:pPr lvl="1"/>
            <a:r>
              <a:rPr lang="en-US" dirty="0"/>
              <a:t>Unknown resource usage: scheduler doesn’t know which requests contend</a:t>
            </a:r>
          </a:p>
          <a:p>
            <a:pPr lvl="1"/>
            <a:r>
              <a:rPr lang="en-US" dirty="0"/>
              <a:t>Hidden contention: one stage scheduler contends with another stage scheduler</a:t>
            </a:r>
          </a:p>
          <a:p>
            <a:pPr lvl="1"/>
            <a:r>
              <a:rPr lang="en-US" dirty="0"/>
              <a:t>Blocking: Bounded stage blocks and requests may follow different paths</a:t>
            </a:r>
          </a:p>
          <a:p>
            <a:pPr lvl="1"/>
            <a:r>
              <a:rPr lang="en-US" dirty="0"/>
              <a:t>Ordering constraints: Can’t schedule requests as needed for global goal</a:t>
            </a:r>
          </a:p>
          <a:p>
            <a:pPr marL="0" indent="0">
              <a:buNone/>
            </a:pPr>
            <a:r>
              <a:rPr lang="en-US"/>
              <a:t>Possible Solutions </a:t>
            </a:r>
            <a:endParaRPr lang="en-US" dirty="0"/>
          </a:p>
          <a:p>
            <a:pPr lvl="1"/>
            <a:r>
              <a:rPr lang="en-US" dirty="0"/>
              <a:t>Re-implement each system architecture to structurally avoid 5 problems</a:t>
            </a:r>
          </a:p>
          <a:p>
            <a:pPr lvl="1"/>
            <a:r>
              <a:rPr lang="en-US" dirty="0"/>
              <a:t>Share information across stages so can cooperate and adapt to workload</a:t>
            </a:r>
          </a:p>
          <a:p>
            <a:pPr lvl="1"/>
            <a:r>
              <a:rPr lang="en-US" dirty="0"/>
              <a:t>Get help from OS scheduler with scheduler activations or resource containers?</a:t>
            </a:r>
          </a:p>
          <a:p>
            <a:pPr lvl="1"/>
            <a:endParaRPr lang="en-US" dirty="0"/>
          </a:p>
          <a:p>
            <a:pPr lvl="1"/>
            <a:endParaRPr lang="en-US" dirty="0"/>
          </a:p>
        </p:txBody>
      </p:sp>
    </p:spTree>
    <p:extLst>
      <p:ext uri="{BB962C8B-B14F-4D97-AF65-F5344CB8AC3E}">
        <p14:creationId xmlns:p14="http://schemas.microsoft.com/office/powerpoint/2010/main" val="2918617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Events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77" y="1690688"/>
            <a:ext cx="6194592" cy="4654694"/>
          </a:xfrm>
        </p:spPr>
      </p:pic>
      <p:sp>
        <p:nvSpPr>
          <p:cNvPr id="5" name="TextBox 4"/>
          <p:cNvSpPr txBox="1"/>
          <p:nvPr/>
        </p:nvSpPr>
        <p:spPr>
          <a:xfrm>
            <a:off x="6747164" y="1229710"/>
            <a:ext cx="5444836" cy="4524315"/>
          </a:xfrm>
          <a:prstGeom prst="rect">
            <a:avLst/>
          </a:prstGeom>
          <a:noFill/>
        </p:spPr>
        <p:txBody>
          <a:bodyPr wrap="square" rtlCol="0">
            <a:spAutoFit/>
          </a:bodyPr>
          <a:lstStyle/>
          <a:p>
            <a:r>
              <a:rPr lang="en-US" sz="2400" dirty="0"/>
              <a:t>One thread per CPU</a:t>
            </a:r>
          </a:p>
          <a:p>
            <a:endParaRPr lang="en-US" sz="2400" dirty="0"/>
          </a:p>
          <a:p>
            <a:r>
              <a:rPr lang="en-US" sz="2400" dirty="0"/>
              <a:t>Loop continuously handing events of different types from a queue</a:t>
            </a:r>
          </a:p>
          <a:p>
            <a:endParaRPr lang="en-US" sz="2400" dirty="0"/>
          </a:p>
          <a:p>
            <a:r>
              <a:rPr lang="en-US" sz="2400" dirty="0">
                <a:solidFill>
                  <a:schemeClr val="accent1"/>
                </a:solidFill>
              </a:rPr>
              <a:t>Advantages?</a:t>
            </a:r>
          </a:p>
          <a:p>
            <a:pPr marL="800100" lvl="1" indent="-342900">
              <a:buFont typeface="Arial" charset="0"/>
              <a:buChar char="•"/>
            </a:pPr>
            <a:r>
              <a:rPr lang="en-US" sz="2400" dirty="0"/>
              <a:t>Throughput robust to load</a:t>
            </a:r>
          </a:p>
          <a:p>
            <a:endParaRPr lang="en-US" sz="2400" dirty="0"/>
          </a:p>
          <a:p>
            <a:r>
              <a:rPr lang="en-US" sz="2400" dirty="0">
                <a:solidFill>
                  <a:schemeClr val="accent1"/>
                </a:solidFill>
              </a:rPr>
              <a:t>Disadvantages?</a:t>
            </a:r>
          </a:p>
          <a:p>
            <a:pPr marL="800100" lvl="1" indent="-342900">
              <a:buFont typeface="Arial" charset="0"/>
              <a:buChar char="•"/>
            </a:pPr>
            <a:r>
              <a:rPr lang="en-US" sz="2400" dirty="0"/>
              <a:t>Threads </a:t>
            </a:r>
            <a:r>
              <a:rPr lang="en-US" sz="2400" dirty="0" err="1"/>
              <a:t>cannnot</a:t>
            </a:r>
            <a:r>
              <a:rPr lang="en-US" sz="2400" dirty="0"/>
              <a:t> block</a:t>
            </a:r>
          </a:p>
          <a:p>
            <a:pPr marL="800100" lvl="1" indent="-342900">
              <a:buFont typeface="Arial" charset="0"/>
              <a:buChar char="•"/>
            </a:pPr>
            <a:r>
              <a:rPr lang="en-US" sz="2400" dirty="0"/>
              <a:t>Burdens app with scheduling</a:t>
            </a:r>
          </a:p>
          <a:p>
            <a:pPr marL="800100" lvl="1" indent="-342900">
              <a:buFont typeface="Arial" charset="0"/>
              <a:buChar char="•"/>
            </a:pPr>
            <a:r>
              <a:rPr lang="en-US" sz="2400" dirty="0"/>
              <a:t>Dependency across states </a:t>
            </a:r>
          </a:p>
        </p:txBody>
      </p:sp>
    </p:spTree>
    <p:extLst>
      <p:ext uri="{BB962C8B-B14F-4D97-AF65-F5344CB8AC3E}">
        <p14:creationId xmlns:p14="http://schemas.microsoft.com/office/powerpoint/2010/main" val="140273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SEDA: Staged Event-Driven Architecture</a:t>
            </a:r>
          </a:p>
        </p:txBody>
      </p:sp>
      <p:sp>
        <p:nvSpPr>
          <p:cNvPr id="3" name="Content Placeholder 2"/>
          <p:cNvSpPr>
            <a:spLocks noGrp="1"/>
          </p:cNvSpPr>
          <p:nvPr>
            <p:ph idx="1"/>
          </p:nvPr>
        </p:nvSpPr>
        <p:spPr>
          <a:xfrm>
            <a:off x="412531" y="1690688"/>
            <a:ext cx="10515600" cy="4351338"/>
          </a:xfrm>
        </p:spPr>
        <p:txBody>
          <a:bodyPr/>
          <a:lstStyle/>
          <a:p>
            <a:pPr marL="0" indent="0">
              <a:buNone/>
            </a:pPr>
            <a:r>
              <a:rPr lang="en-US" dirty="0"/>
              <a:t>Stage: self-contained component of application</a:t>
            </a:r>
          </a:p>
          <a:p>
            <a:pPr lvl="1"/>
            <a:r>
              <a:rPr lang="en-US" dirty="0"/>
              <a:t>Event handler</a:t>
            </a:r>
          </a:p>
          <a:p>
            <a:pPr lvl="1"/>
            <a:r>
              <a:rPr lang="en-US" dirty="0"/>
              <a:t>Incoming event queue</a:t>
            </a:r>
          </a:p>
          <a:p>
            <a:pPr lvl="1"/>
            <a:r>
              <a:rPr lang="en-US" dirty="0"/>
              <a:t>Thread pool (may be shared across other stages)</a:t>
            </a:r>
          </a:p>
          <a:p>
            <a:pPr lvl="1"/>
            <a:endParaRPr lang="en-US" dirty="0"/>
          </a:p>
          <a:p>
            <a:pPr lvl="1"/>
            <a:endParaRPr lang="en-US" dirty="0"/>
          </a:p>
          <a:p>
            <a:pPr marL="0" indent="0">
              <a:buNone/>
            </a:pPr>
            <a:r>
              <a:rPr lang="en-US" dirty="0"/>
              <a:t>Managed by controller that affects scheduling and thread allocation</a:t>
            </a:r>
            <a:br>
              <a:rPr lang="en-US" dirty="0"/>
            </a:br>
            <a:endParaRPr lang="en-US" dirty="0"/>
          </a:p>
          <a:p>
            <a:pPr marL="0" indent="0">
              <a:buNone/>
            </a:pPr>
            <a:r>
              <a:rPr lang="en-US" dirty="0"/>
              <a:t>Pull batch of events off event queue, invoke handler, potentially dispatch outgoing events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797" y="1331310"/>
            <a:ext cx="3946269" cy="2373586"/>
          </a:xfrm>
          <a:prstGeom prst="rect">
            <a:avLst/>
          </a:prstGeom>
        </p:spPr>
      </p:pic>
    </p:spTree>
    <p:extLst>
      <p:ext uri="{BB962C8B-B14F-4D97-AF65-F5344CB8AC3E}">
        <p14:creationId xmlns:p14="http://schemas.microsoft.com/office/powerpoint/2010/main" val="19286486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SEDA HTTP Server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6" y="1415315"/>
            <a:ext cx="12140728" cy="2138424"/>
          </a:xfrm>
        </p:spPr>
      </p:pic>
      <p:sp>
        <p:nvSpPr>
          <p:cNvPr id="5" name="TextBox 4"/>
          <p:cNvSpPr txBox="1"/>
          <p:nvPr/>
        </p:nvSpPr>
        <p:spPr>
          <a:xfrm>
            <a:off x="299545" y="3811012"/>
            <a:ext cx="11682248" cy="3046988"/>
          </a:xfrm>
          <a:prstGeom prst="rect">
            <a:avLst/>
          </a:prstGeom>
          <a:noFill/>
        </p:spPr>
        <p:txBody>
          <a:bodyPr wrap="square" rtlCol="0">
            <a:spAutoFit/>
          </a:bodyPr>
          <a:lstStyle/>
          <a:p>
            <a:r>
              <a:rPr lang="en-US" sz="2400" dirty="0"/>
              <a:t>Queues between stages:</a:t>
            </a:r>
          </a:p>
          <a:p>
            <a:r>
              <a:rPr lang="en-US" sz="2400" dirty="0"/>
              <a:t>Threads constrained to given stage; may only pass data between stages by </a:t>
            </a:r>
            <a:r>
              <a:rPr lang="en-US" sz="2400" dirty="0" err="1"/>
              <a:t>enqueuing</a:t>
            </a:r>
            <a:r>
              <a:rPr lang="en-US" sz="2400" dirty="0"/>
              <a:t> events</a:t>
            </a:r>
          </a:p>
          <a:p>
            <a:endParaRPr lang="en-US" sz="2400" dirty="0"/>
          </a:p>
          <a:p>
            <a:r>
              <a:rPr lang="en-US" sz="2400" dirty="0">
                <a:solidFill>
                  <a:schemeClr val="accent1"/>
                </a:solidFill>
              </a:rPr>
              <a:t>Advantage?</a:t>
            </a:r>
          </a:p>
          <a:p>
            <a:pPr marL="800100" lvl="1" indent="-342900">
              <a:buFont typeface="Arial" charset="0"/>
              <a:buChar char="•"/>
            </a:pPr>
            <a:r>
              <a:rPr lang="en-US" sz="2400" dirty="0"/>
              <a:t>Isolated, modular, independent load management</a:t>
            </a:r>
          </a:p>
          <a:p>
            <a:endParaRPr lang="en-US" sz="2400" dirty="0"/>
          </a:p>
          <a:p>
            <a:r>
              <a:rPr lang="en-US" sz="2400" dirty="0">
                <a:solidFill>
                  <a:schemeClr val="accent1"/>
                </a:solidFill>
              </a:rPr>
              <a:t>Disadvantage?</a:t>
            </a:r>
          </a:p>
          <a:p>
            <a:pPr marL="800100" lvl="1" indent="-342900">
              <a:buFont typeface="Arial" charset="0"/>
              <a:buChar char="•"/>
            </a:pPr>
            <a:r>
              <a:rPr lang="en-US" sz="2400" dirty="0"/>
              <a:t>May increase latency </a:t>
            </a:r>
          </a:p>
        </p:txBody>
      </p:sp>
    </p:spTree>
    <p:extLst>
      <p:ext uri="{BB962C8B-B14F-4D97-AF65-F5344CB8AC3E}">
        <p14:creationId xmlns:p14="http://schemas.microsoft.com/office/powerpoint/2010/main" val="1923066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66" y="353137"/>
            <a:ext cx="10515600" cy="1325563"/>
          </a:xfrm>
        </p:spPr>
        <p:txBody>
          <a:bodyPr/>
          <a:lstStyle/>
          <a:p>
            <a:r>
              <a:rPr lang="en-US" dirty="0"/>
              <a:t>Dynamic Resource Controllers: Thread Pool</a:t>
            </a:r>
          </a:p>
        </p:txBody>
      </p:sp>
      <p:sp>
        <p:nvSpPr>
          <p:cNvPr id="3" name="Content Placeholder 2"/>
          <p:cNvSpPr>
            <a:spLocks noGrp="1"/>
          </p:cNvSpPr>
          <p:nvPr>
            <p:ph idx="1"/>
          </p:nvPr>
        </p:nvSpPr>
        <p:spPr>
          <a:xfrm>
            <a:off x="396766" y="1678700"/>
            <a:ext cx="10515600" cy="4863990"/>
          </a:xfrm>
        </p:spPr>
        <p:txBody>
          <a:bodyPr>
            <a:normAutofit/>
          </a:bodyPr>
          <a:lstStyle/>
          <a:p>
            <a:pPr marL="0" indent="0">
              <a:buNone/>
            </a:pPr>
            <a:r>
              <a:rPr lang="en-US" dirty="0"/>
              <a:t>How many threads should be in each pool?</a:t>
            </a:r>
          </a:p>
          <a:p>
            <a:pPr marL="0" indent="0">
              <a:buNone/>
            </a:pPr>
            <a:r>
              <a:rPr lang="en-US" dirty="0">
                <a:solidFill>
                  <a:schemeClr val="accent1"/>
                </a:solidFill>
              </a:rPr>
              <a:t>Too many?</a:t>
            </a:r>
          </a:p>
          <a:p>
            <a:pPr lvl="1"/>
            <a:r>
              <a:rPr lang="en-US" dirty="0"/>
              <a:t>Give all control to OS, extra overhead</a:t>
            </a:r>
          </a:p>
          <a:p>
            <a:pPr marL="0" indent="0">
              <a:buNone/>
            </a:pPr>
            <a:r>
              <a:rPr lang="en-US" dirty="0">
                <a:solidFill>
                  <a:schemeClr val="accent1"/>
                </a:solidFill>
              </a:rPr>
              <a:t>Too few?</a:t>
            </a:r>
          </a:p>
          <a:p>
            <a:pPr lvl="1"/>
            <a:r>
              <a:rPr lang="en-US" dirty="0"/>
              <a:t>Lose concurrency when threads block</a:t>
            </a:r>
            <a:br>
              <a:rPr lang="en-US" dirty="0"/>
            </a:br>
            <a:endParaRPr lang="en-US" dirty="0"/>
          </a:p>
          <a:p>
            <a:pPr marL="0" indent="0">
              <a:buNone/>
            </a:pPr>
            <a:r>
              <a:rPr lang="en-US" dirty="0">
                <a:solidFill>
                  <a:schemeClr val="accent1"/>
                </a:solidFill>
              </a:rPr>
              <a:t>Controller Behavior?</a:t>
            </a:r>
          </a:p>
          <a:p>
            <a:pPr lvl="1"/>
            <a:r>
              <a:rPr lang="en-US" dirty="0"/>
              <a:t>Sample input queue</a:t>
            </a:r>
          </a:p>
          <a:p>
            <a:pPr lvl="1"/>
            <a:r>
              <a:rPr lang="en-US" dirty="0"/>
              <a:t>Add thread when queue exceeds some “threshold”</a:t>
            </a:r>
          </a:p>
          <a:p>
            <a:pPr lvl="1"/>
            <a:r>
              <a:rPr lang="en-US" dirty="0"/>
              <a:t>Remove threads when idle for “a specified period of time”</a:t>
            </a:r>
          </a:p>
          <a:p>
            <a:pPr marL="0" indent="0">
              <a:buNone/>
            </a:pPr>
            <a:r>
              <a:rPr lang="en-US" dirty="0">
                <a:solidFill>
                  <a:schemeClr val="accent1"/>
                </a:solidFill>
              </a:rPr>
              <a:t>How does threads allocation interact across stages?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703" y="1375096"/>
            <a:ext cx="5381297" cy="3609013"/>
          </a:xfrm>
          <a:prstGeom prst="rect">
            <a:avLst/>
          </a:prstGeom>
        </p:spPr>
      </p:pic>
    </p:spTree>
    <p:extLst>
      <p:ext uri="{BB962C8B-B14F-4D97-AF65-F5344CB8AC3E}">
        <p14:creationId xmlns:p14="http://schemas.microsoft.com/office/powerpoint/2010/main" val="2123451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Resource Controller: Batch Size</a:t>
            </a:r>
          </a:p>
        </p:txBody>
      </p:sp>
      <p:sp>
        <p:nvSpPr>
          <p:cNvPr id="3" name="Content Placeholder 2"/>
          <p:cNvSpPr>
            <a:spLocks noGrp="1"/>
          </p:cNvSpPr>
          <p:nvPr>
            <p:ph idx="1"/>
          </p:nvPr>
        </p:nvSpPr>
        <p:spPr>
          <a:xfrm>
            <a:off x="333703" y="1690688"/>
            <a:ext cx="10515600" cy="4351338"/>
          </a:xfrm>
        </p:spPr>
        <p:txBody>
          <a:bodyPr/>
          <a:lstStyle/>
          <a:p>
            <a:pPr marL="0" indent="0">
              <a:buNone/>
            </a:pPr>
            <a:r>
              <a:rPr lang="en-US" dirty="0"/>
              <a:t>How many events should be handled at a time?</a:t>
            </a:r>
          </a:p>
          <a:p>
            <a:pPr marL="0" indent="0">
              <a:buNone/>
            </a:pPr>
            <a:r>
              <a:rPr lang="en-US" dirty="0">
                <a:solidFill>
                  <a:schemeClr val="accent1"/>
                </a:solidFill>
              </a:rPr>
              <a:t>Too few in batch?</a:t>
            </a:r>
          </a:p>
          <a:p>
            <a:pPr lvl="1"/>
            <a:r>
              <a:rPr lang="en-US" dirty="0"/>
              <a:t>Poor throughput</a:t>
            </a:r>
          </a:p>
          <a:p>
            <a:pPr lvl="1"/>
            <a:r>
              <a:rPr lang="en-US" dirty="0"/>
              <a:t>Low cache locality, more overhead</a:t>
            </a:r>
          </a:p>
          <a:p>
            <a:pPr marL="0" indent="0">
              <a:buNone/>
            </a:pPr>
            <a:r>
              <a:rPr lang="en-US" dirty="0">
                <a:solidFill>
                  <a:schemeClr val="accent1"/>
                </a:solidFill>
              </a:rPr>
              <a:t>Too many in batch?</a:t>
            </a:r>
          </a:p>
          <a:p>
            <a:pPr lvl="1"/>
            <a:r>
              <a:rPr lang="en-US" dirty="0"/>
              <a:t>High latency/response time</a:t>
            </a:r>
          </a:p>
          <a:p>
            <a:pPr marL="0" indent="0">
              <a:buNone/>
            </a:pPr>
            <a:r>
              <a:rPr lang="en-US" dirty="0">
                <a:solidFill>
                  <a:schemeClr val="accent1"/>
                </a:solidFill>
              </a:rPr>
              <a:t>Controller Behavior?</a:t>
            </a:r>
          </a:p>
          <a:p>
            <a:pPr lvl="1"/>
            <a:r>
              <a:rPr lang="en-US" dirty="0"/>
              <a:t>Search for smallest batching factor that sustains high throughput</a:t>
            </a:r>
          </a:p>
          <a:p>
            <a:pPr lvl="1"/>
            <a:r>
              <a:rPr lang="en-US" dirty="0"/>
              <a:t>Observe output rate; decrease batching factor until throughput degrades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497" y="1422838"/>
            <a:ext cx="4829503" cy="3420286"/>
          </a:xfrm>
          <a:prstGeom prst="rect">
            <a:avLst/>
          </a:prstGeom>
        </p:spPr>
      </p:pic>
    </p:spTree>
    <p:extLst>
      <p:ext uri="{BB962C8B-B14F-4D97-AF65-F5344CB8AC3E}">
        <p14:creationId xmlns:p14="http://schemas.microsoft.com/office/powerpoint/2010/main" val="1278272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I/O: Sockets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039" y="1279828"/>
            <a:ext cx="6053054" cy="5384208"/>
          </a:xfrm>
        </p:spPr>
      </p:pic>
      <p:sp>
        <p:nvSpPr>
          <p:cNvPr id="5" name="TextBox 4"/>
          <p:cNvSpPr txBox="1"/>
          <p:nvPr/>
        </p:nvSpPr>
        <p:spPr>
          <a:xfrm flipH="1">
            <a:off x="110837" y="4159853"/>
            <a:ext cx="3547241" cy="369332"/>
          </a:xfrm>
          <a:prstGeom prst="rect">
            <a:avLst/>
          </a:prstGeom>
          <a:noFill/>
        </p:spPr>
        <p:txBody>
          <a:bodyPr wrap="square" rtlCol="0">
            <a:spAutoFit/>
          </a:bodyPr>
          <a:lstStyle/>
          <a:p>
            <a:r>
              <a:rPr lang="en-US" dirty="0"/>
              <a:t>Easy to use non-blocking interface</a:t>
            </a:r>
          </a:p>
        </p:txBody>
      </p:sp>
    </p:spTree>
    <p:extLst>
      <p:ext uri="{BB962C8B-B14F-4D97-AF65-F5344CB8AC3E}">
        <p14:creationId xmlns:p14="http://schemas.microsoft.com/office/powerpoint/2010/main" val="12292526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I/O: Files</a:t>
            </a:r>
          </a:p>
        </p:txBody>
      </p:sp>
      <p:sp>
        <p:nvSpPr>
          <p:cNvPr id="3" name="Content Placeholder 2"/>
          <p:cNvSpPr>
            <a:spLocks noGrp="1"/>
          </p:cNvSpPr>
          <p:nvPr>
            <p:ph idx="1"/>
          </p:nvPr>
        </p:nvSpPr>
        <p:spPr>
          <a:xfrm>
            <a:off x="838200" y="1513490"/>
            <a:ext cx="10515600" cy="4663473"/>
          </a:xfrm>
        </p:spPr>
        <p:txBody>
          <a:bodyPr/>
          <a:lstStyle/>
          <a:p>
            <a:pPr marL="0" indent="0">
              <a:buNone/>
            </a:pPr>
            <a:r>
              <a:rPr lang="en-US" dirty="0"/>
              <a:t>Use blocking I/O and bounded thread pool to implement</a:t>
            </a:r>
          </a:p>
          <a:p>
            <a:pPr lvl="1"/>
            <a:r>
              <a:rPr lang="en-US" dirty="0"/>
              <a:t>User I/O translated into request placed on </a:t>
            </a:r>
            <a:r>
              <a:rPr lang="en-US" dirty="0" err="1"/>
              <a:t>asyncFile</a:t>
            </a:r>
            <a:r>
              <a:rPr lang="en-US" dirty="0"/>
              <a:t> stage event queue</a:t>
            </a:r>
          </a:p>
          <a:p>
            <a:pPr lvl="1"/>
            <a:r>
              <a:rPr lang="en-US" dirty="0"/>
              <a:t>Thread </a:t>
            </a:r>
            <a:r>
              <a:rPr lang="en-US" dirty="0" err="1"/>
              <a:t>dequeues</a:t>
            </a:r>
            <a:r>
              <a:rPr lang="en-US" dirty="0"/>
              <a:t> request, performs I/O, blocks</a:t>
            </a:r>
          </a:p>
          <a:p>
            <a:pPr lvl="1"/>
            <a:r>
              <a:rPr lang="en-US" dirty="0"/>
              <a:t>When I/O completes, thread </a:t>
            </a:r>
            <a:r>
              <a:rPr lang="en-US" dirty="0" err="1"/>
              <a:t>enqueues</a:t>
            </a:r>
            <a:r>
              <a:rPr lang="en-US" dirty="0"/>
              <a:t> completion event on user’s event q</a:t>
            </a:r>
          </a:p>
          <a:p>
            <a:pPr lvl="1"/>
            <a:r>
              <a:rPr lang="en-US" dirty="0"/>
              <a:t>Controller dynamically increases number of threads based on observed concurrency</a:t>
            </a:r>
          </a:p>
          <a:p>
            <a:pPr lvl="1"/>
            <a:endParaRPr lang="en-US" dirty="0"/>
          </a:p>
          <a:p>
            <a:pPr marL="0" indent="0">
              <a:buNone/>
            </a:pPr>
            <a:r>
              <a:rPr lang="en-US" dirty="0"/>
              <a:t>Ensure I/O to same file is performed sequentially</a:t>
            </a:r>
          </a:p>
          <a:p>
            <a:pPr lvl="1"/>
            <a:r>
              <a:rPr lang="en-US" dirty="0"/>
              <a:t>Only 1 thread may access same file at same time</a:t>
            </a:r>
          </a:p>
        </p:txBody>
      </p:sp>
    </p:spTree>
    <p:extLst>
      <p:ext uri="{BB962C8B-B14F-4D97-AF65-F5344CB8AC3E}">
        <p14:creationId xmlns:p14="http://schemas.microsoft.com/office/powerpoint/2010/main" val="1314265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3963</Words>
  <Application>Microsoft Macintosh PowerPoint</Application>
  <PresentationFormat>自定义</PresentationFormat>
  <Paragraphs>269</Paragraphs>
  <Slides>28</Slides>
  <Notes>11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SEDA: An Architecture for  Well-Conditioned, Scalable Internet Services</vt:lpstr>
      <vt:lpstr>Background: Threads</vt:lpstr>
      <vt:lpstr>Background: Events</vt:lpstr>
      <vt:lpstr>SEDA: Staged Event-Driven Architecture</vt:lpstr>
      <vt:lpstr>SEDA HTTP Server</vt:lpstr>
      <vt:lpstr>Dynamic Resource Controllers: Thread Pool</vt:lpstr>
      <vt:lpstr>Dynamic Resource Controller: Batch Size</vt:lpstr>
      <vt:lpstr>Asynchronous I/O: Sockets</vt:lpstr>
      <vt:lpstr>Asynchronous I/O: Files</vt:lpstr>
      <vt:lpstr>Scheduler Activations and SEDA?</vt:lpstr>
      <vt:lpstr>Scheduler Activations and SEDA?</vt:lpstr>
      <vt:lpstr>SEDA Today</vt:lpstr>
      <vt:lpstr>PowerPoint 演示文稿</vt:lpstr>
      <vt:lpstr>Resource Containers and SEDA?  Initial Attempt…</vt:lpstr>
      <vt:lpstr>Resource Containers and SEDA?  Initial Attempt…</vt:lpstr>
      <vt:lpstr>Problem 1: No Scheduling</vt:lpstr>
      <vt:lpstr>Problem 2: Unknown Resource Usage</vt:lpstr>
      <vt:lpstr>Problem 3: Hidden Contention</vt:lpstr>
      <vt:lpstr>Problem 4:  Multi-Stage Dependencies</vt:lpstr>
      <vt:lpstr>Problem 5: Ordering Constraints</vt:lpstr>
      <vt:lpstr>Use Resource Containers to fix?</vt:lpstr>
      <vt:lpstr>Problem 1: No Scheduling</vt:lpstr>
      <vt:lpstr>Problem 2: Unknown Resource Usage</vt:lpstr>
      <vt:lpstr>Problem 3: Hidden Contention</vt:lpstr>
      <vt:lpstr>Problem 4:  Blocking with Dependencies</vt:lpstr>
      <vt:lpstr>Problem 5: Ordering Constraints</vt:lpstr>
      <vt:lpstr>Cassandra:  Centralized Scheduler</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C ARPACI-DUSSEAU</dc:creator>
  <cp:lastModifiedBy>盼 吴</cp:lastModifiedBy>
  <cp:revision>36</cp:revision>
  <cp:lastPrinted>2018-03-22T14:30:31Z</cp:lastPrinted>
  <dcterms:created xsi:type="dcterms:W3CDTF">2018-03-19T19:27:41Z</dcterms:created>
  <dcterms:modified xsi:type="dcterms:W3CDTF">2019-03-28T04:29:59Z</dcterms:modified>
</cp:coreProperties>
</file>