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257" r:id="rId2"/>
    <p:sldId id="258" r:id="rId3"/>
    <p:sldId id="323" r:id="rId4"/>
    <p:sldId id="322" r:id="rId5"/>
    <p:sldId id="345" r:id="rId6"/>
    <p:sldId id="268" r:id="rId7"/>
    <p:sldId id="269" r:id="rId8"/>
    <p:sldId id="270" r:id="rId9"/>
    <p:sldId id="271" r:id="rId10"/>
    <p:sldId id="273" r:id="rId11"/>
    <p:sldId id="357" r:id="rId12"/>
    <p:sldId id="274" r:id="rId13"/>
    <p:sldId id="330" r:id="rId14"/>
    <p:sldId id="331" r:id="rId15"/>
    <p:sldId id="358" r:id="rId16"/>
    <p:sldId id="359" r:id="rId17"/>
    <p:sldId id="372" r:id="rId18"/>
    <p:sldId id="362" r:id="rId19"/>
    <p:sldId id="363" r:id="rId20"/>
    <p:sldId id="360" r:id="rId21"/>
    <p:sldId id="373" r:id="rId22"/>
    <p:sldId id="361" r:id="rId23"/>
    <p:sldId id="374" r:id="rId24"/>
    <p:sldId id="364" r:id="rId25"/>
    <p:sldId id="288" r:id="rId26"/>
    <p:sldId id="286" r:id="rId27"/>
    <p:sldId id="336" r:id="rId28"/>
    <p:sldId id="290" r:id="rId29"/>
    <p:sldId id="375" r:id="rId30"/>
    <p:sldId id="371" r:id="rId31"/>
    <p:sldId id="365" r:id="rId32"/>
    <p:sldId id="366" r:id="rId33"/>
    <p:sldId id="369" r:id="rId34"/>
    <p:sldId id="370" r:id="rId35"/>
    <p:sldId id="376" r:id="rId36"/>
    <p:sldId id="337" r:id="rId37"/>
    <p:sldId id="367" r:id="rId38"/>
    <p:sldId id="377" r:id="rId39"/>
    <p:sldId id="368" r:id="rId40"/>
    <p:sldId id="306" r:id="rId41"/>
    <p:sldId id="378" r:id="rId42"/>
    <p:sldId id="379" r:id="rId43"/>
    <p:sldId id="380" r:id="rId44"/>
    <p:sldId id="381" r:id="rId45"/>
    <p:sldId id="382" r:id="rId46"/>
    <p:sldId id="386" r:id="rId47"/>
    <p:sldId id="385" r:id="rId48"/>
    <p:sldId id="384" r:id="rId49"/>
    <p:sldId id="291" r:id="rId50"/>
    <p:sldId id="343" r:id="rId51"/>
    <p:sldId id="307" r:id="rId52"/>
    <p:sldId id="388" r:id="rId53"/>
    <p:sldId id="387" r:id="rId54"/>
    <p:sldId id="389" r:id="rId55"/>
    <p:sldId id="390" r:id="rId56"/>
    <p:sldId id="304" r:id="rId57"/>
    <p:sldId id="326" r:id="rId5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hiddenSlides="1" frameSlides="1"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63"/>
    <p:restoredTop sz="94526"/>
  </p:normalViewPr>
  <p:slideViewPr>
    <p:cSldViewPr snapToGrid="0" snapToObjects="1">
      <p:cViewPr varScale="1">
        <p:scale>
          <a:sx n="104" d="100"/>
          <a:sy n="104" d="100"/>
        </p:scale>
        <p:origin x="416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77F0D-B7C4-DA44-B318-4432E565C80B}" type="datetimeFigureOut">
              <a:rPr lang="en-US" smtClean="0"/>
              <a:t>4/5/18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3A58CA-ADB7-8E4B-8ACB-27F14978B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942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161B-F6B1-4847-A3CE-7E91FE868227}" type="datetimeFigureOut">
              <a:rPr lang="en-US" smtClean="0"/>
              <a:t>4/5/18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8A38E-66DA-0D4E-9060-FD99B5274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35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4556C-B6BD-6140-96DE-E908B1F8BE9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444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</a:t>
            </a:r>
            <a:r>
              <a:rPr lang="en-US" baseline="0" dirty="0"/>
              <a:t> example of separating mechanism and polices.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4556C-B6BD-6140-96DE-E908B1F8BE9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390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</a:t>
            </a:r>
            <a:r>
              <a:rPr lang="en-US" baseline="0" dirty="0"/>
              <a:t> example of separating mechanism and polices.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4556C-B6BD-6140-96DE-E908B1F8BE9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82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</a:t>
            </a:r>
            <a:r>
              <a:rPr lang="en-US" baseline="0" dirty="0"/>
              <a:t> example of separating mechanism and polices.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4556C-B6BD-6140-96DE-E908B1F8BE9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43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</a:t>
            </a:r>
            <a:r>
              <a:rPr lang="en-US" baseline="0" dirty="0"/>
              <a:t> example of separating mechanism and polices.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4556C-B6BD-6140-96DE-E908B1F8BE9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311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 possible for devices…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4556C-B6BD-6140-96DE-E908B1F8BE9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819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</a:t>
            </a:r>
            <a:r>
              <a:rPr lang="en-US" baseline="0" dirty="0"/>
              <a:t> example of separating mechanism and polices.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4556C-B6BD-6140-96DE-E908B1F8BE9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599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Scheduler can trigger</a:t>
            </a:r>
            <a:r>
              <a:rPr lang="en-US" baseline="0" dirty="0"/>
              <a:t> write back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8A38E-66DA-0D4E-9060-FD99B52748D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01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</a:t>
            </a:r>
            <a:r>
              <a:rPr lang="en-US" baseline="0" dirty="0"/>
              <a:t> example of separating mechanism and polices.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4556C-B6BD-6140-96DE-E908B1F8BE9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582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</a:t>
            </a:r>
            <a:r>
              <a:rPr lang="en-US" baseline="0" dirty="0"/>
              <a:t> example of separating mechanism and polices.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4556C-B6BD-6140-96DE-E908B1F8BE9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8585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</a:t>
            </a:r>
            <a:r>
              <a:rPr lang="en-US" baseline="0" dirty="0"/>
              <a:t> example of separating mechanism and polices.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4556C-B6BD-6140-96DE-E908B1F8BE9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72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limited to this one case, </a:t>
            </a:r>
            <a:r>
              <a:rPr lang="en-US" baseline="0" dirty="0"/>
              <a:t> one workload, not limited to this one scheduler CFQ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4556C-B6BD-6140-96DE-E908B1F8BE9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9916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Device level scheduling does not help.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4556C-B6BD-6140-96DE-E908B1F8BE9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011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Device level scheduling does not help.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4556C-B6BD-6140-96DE-E908B1F8BE9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011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It is </a:t>
            </a:r>
            <a:r>
              <a:rPr lang="en-US" dirty="0" err="1"/>
              <a:t>alreay</a:t>
            </a:r>
            <a:r>
              <a:rPr lang="en-US" dirty="0"/>
              <a:t> to late if you wait until the</a:t>
            </a:r>
            <a:r>
              <a:rPr lang="en-US" baseline="0" dirty="0"/>
              <a:t> data to enter the file system.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4556C-B6BD-6140-96DE-E908B1F8BE9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726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</a:t>
            </a:r>
            <a:r>
              <a:rPr lang="en-US" baseline="0" dirty="0"/>
              <a:t> example of separating mechanism and polices.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4556C-B6BD-6140-96DE-E908B1F8BE9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6768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</a:t>
            </a:r>
            <a:r>
              <a:rPr lang="en-US" baseline="0" dirty="0"/>
              <a:t> example of separating mechanism and polices.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4556C-B6BD-6140-96DE-E908B1F8BE9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917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non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Fsync freeze problem: in normal operation, too much dirty data accumulate. During checkpoint, the system starts flush data so aggressively, so that latency of other I/O operations go through the roof. </a:t>
            </a:r>
          </a:p>
          <a:p>
            <a:endParaRPr lang="en-US" sz="1200" u="non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u="non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 down important stuff: what is fsync-freeze problem.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4556C-B6BD-6140-96DE-E908B1F8BE9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906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</a:t>
            </a:r>
            <a:r>
              <a:rPr lang="en-US" baseline="0" dirty="0"/>
              <a:t> example of separating mechanism and polices.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4556C-B6BD-6140-96DE-E908B1F8BE9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445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atin typeface="Helvetica Light"/>
              <a:cs typeface="Helvetica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4556C-B6BD-6140-96DE-E908B1F8BE9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011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</a:t>
            </a:r>
            <a:r>
              <a:rPr lang="en-US" baseline="0" dirty="0"/>
              <a:t> example of separating mechanism and polices.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4556C-B6BD-6140-96DE-E908B1F8BE9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665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</a:t>
            </a:r>
            <a:r>
              <a:rPr lang="en-US" baseline="0" dirty="0"/>
              <a:t> example of separating mechanism and polices.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4556C-B6BD-6140-96DE-E908B1F8BE9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045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limited to this one case, </a:t>
            </a:r>
            <a:r>
              <a:rPr lang="en-US" baseline="0" dirty="0"/>
              <a:t> one workload, not limited to this one scheduler CFQ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4556C-B6BD-6140-96DE-E908B1F8BE9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9916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</a:t>
            </a:r>
            <a:r>
              <a:rPr lang="en-US" baseline="0" dirty="0"/>
              <a:t> example of separating mechanism and polices.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4556C-B6BD-6140-96DE-E908B1F8BE9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500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8A38E-66DA-0D4E-9060-FD99B52748D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5876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</a:t>
            </a:r>
            <a:r>
              <a:rPr lang="en-US" baseline="0" dirty="0"/>
              <a:t> example of separating mechanism and polices.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4556C-B6BD-6140-96DE-E908B1F8BE9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7172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</a:t>
            </a:r>
            <a:r>
              <a:rPr lang="en-US" baseline="0" dirty="0"/>
              <a:t> example of separating mechanism and polices.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4556C-B6BD-6140-96DE-E908B1F8BE9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7360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It is </a:t>
            </a:r>
            <a:r>
              <a:rPr lang="en-US" dirty="0" err="1"/>
              <a:t>alreay</a:t>
            </a:r>
            <a:r>
              <a:rPr lang="en-US" dirty="0"/>
              <a:t> to late if you wait until the</a:t>
            </a:r>
            <a:r>
              <a:rPr lang="en-US" baseline="0" dirty="0"/>
              <a:t> data to enter the file system.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4556C-B6BD-6140-96DE-E908B1F8BE9D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726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</a:t>
            </a:r>
            <a:r>
              <a:rPr lang="en-US" baseline="0" dirty="0"/>
              <a:t> example of separating mechanism and polices.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4556C-B6BD-6140-96DE-E908B1F8BE9D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7266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u="non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Cause Mapping: for accounting. Imagine a fairness scheduler, how can it be fair without knowing who is doing I/O?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u="non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u="non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period after each bullet points.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4556C-B6BD-6140-96DE-E908B1F8BE9D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7266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Diagram: a bit </a:t>
            </a:r>
          </a:p>
          <a:p>
            <a:endParaRPr lang="en-US" dirty="0"/>
          </a:p>
          <a:p>
            <a:r>
              <a:rPr lang="en-US" dirty="0"/>
              <a:t>Color change: red,  not enough emphasis?</a:t>
            </a:r>
          </a:p>
          <a:p>
            <a:endParaRPr lang="en-US" dirty="0"/>
          </a:p>
          <a:p>
            <a:r>
              <a:rPr lang="en-US" dirty="0"/>
              <a:t>Sometimes I talk too much, with slides sitting</a:t>
            </a:r>
            <a:r>
              <a:rPr lang="en-US" baseline="0" dirty="0"/>
              <a:t> there?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4556C-B6BD-6140-96DE-E908B1F8BE9D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01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Elaborate</a:t>
            </a:r>
            <a:r>
              <a:rPr lang="en-US" baseline="0" dirty="0"/>
              <a:t> a bit more on different policies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8A38E-66DA-0D4E-9060-FD99B52748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2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TRACON: Interference-Aware Scheduling for Data-Intensive Applications in Virtualized </a:t>
            </a:r>
            <a:r>
              <a:rPr lang="en-US" dirty="0" err="1"/>
              <a:t>enviroment</a:t>
            </a:r>
            <a:endParaRPr lang="en-US" dirty="0"/>
          </a:p>
          <a:p>
            <a:endParaRPr lang="en-US" dirty="0"/>
          </a:p>
          <a:p>
            <a:r>
              <a:rPr lang="en-US" sz="1200" i="1" dirty="0">
                <a:latin typeface="Helvetica Light"/>
                <a:cs typeface="Helvetica Light"/>
              </a:rPr>
              <a:t>I am</a:t>
            </a:r>
            <a:r>
              <a:rPr lang="en-US" sz="1200" i="1" baseline="0" dirty="0">
                <a:latin typeface="Helvetica Light"/>
                <a:cs typeface="Helvetica Light"/>
              </a:rPr>
              <a:t> a </a:t>
            </a:r>
            <a:r>
              <a:rPr lang="en-US" sz="1200" i="1" baseline="0" dirty="0" err="1">
                <a:latin typeface="Helvetica Light"/>
                <a:cs typeface="Helvetica Light"/>
              </a:rPr>
              <a:t>sinior</a:t>
            </a:r>
            <a:r>
              <a:rPr lang="en-US" sz="1200" i="1" baseline="0" dirty="0">
                <a:latin typeface="Helvetica Light"/>
                <a:cs typeface="Helvetica Light"/>
              </a:rPr>
              <a:t> performance engineer in Nokia and….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8A38E-66DA-0D4E-9060-FD99B52748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01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Despite multi-layer,</a:t>
            </a:r>
            <a:r>
              <a:rPr lang="en-US" baseline="0" dirty="0"/>
              <a:t> </a:t>
            </a:r>
            <a:r>
              <a:rPr lang="en-US" baseline="0" dirty="0" err="1"/>
              <a:t>wholist</a:t>
            </a:r>
            <a:r>
              <a:rPr lang="en-US" baseline="0" dirty="0"/>
              <a:t> approach, </a:t>
            </a:r>
            <a:r>
              <a:rPr lang="en-US" baseline="0" dirty="0" err="1"/>
              <a:t>implemnt</a:t>
            </a:r>
            <a:r>
              <a:rPr lang="en-US" baseline="0" dirty="0"/>
              <a:t> a new </a:t>
            </a:r>
            <a:r>
              <a:rPr lang="en-US" baseline="0" dirty="0" err="1"/>
              <a:t>scheudling</a:t>
            </a:r>
            <a:r>
              <a:rPr lang="en-US" baseline="0" dirty="0"/>
              <a:t> </a:t>
            </a:r>
            <a:r>
              <a:rPr lang="en-US" baseline="0" dirty="0" err="1"/>
              <a:t>descipling</a:t>
            </a:r>
            <a:r>
              <a:rPr lang="en-US" baseline="0" dirty="0"/>
              <a:t> is just </a:t>
            </a:r>
            <a:r>
              <a:rPr lang="en-US" dirty="0"/>
              <a:t>A matter of implementing a few hooks, not reengineering the whole storage stack.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4556C-B6BD-6140-96DE-E908B1F8BE9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85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</a:t>
            </a:r>
            <a:r>
              <a:rPr lang="en-US" baseline="0" dirty="0"/>
              <a:t> example of separating mechanism and polices.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4556C-B6BD-6140-96DE-E908B1F8BE9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726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</a:t>
            </a:r>
            <a:r>
              <a:rPr lang="en-US" baseline="0" dirty="0"/>
              <a:t> our framework!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4556C-B6BD-6140-96DE-E908B1F8BE9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01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</a:t>
            </a:r>
            <a:r>
              <a:rPr lang="en-US" baseline="0" dirty="0"/>
              <a:t> example of separating mechanism and polices.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4556C-B6BD-6140-96DE-E908B1F8BE9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72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C6401-7CD5-C643-9B0D-F45D4F54FB4F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3189C-CB01-BB4F-ABA3-3D8C9917C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12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C6401-7CD5-C643-9B0D-F45D4F54FB4F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3189C-CB01-BB4F-ABA3-3D8C9917C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69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C6401-7CD5-C643-9B0D-F45D4F54FB4F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3189C-CB01-BB4F-ABA3-3D8C9917C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439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C6401-7CD5-C643-9B0D-F45D4F54FB4F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3189C-CB01-BB4F-ABA3-3D8C9917C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539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C6401-7CD5-C643-9B0D-F45D4F54FB4F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3189C-CB01-BB4F-ABA3-3D8C9917C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41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C6401-7CD5-C643-9B0D-F45D4F54FB4F}" type="datetimeFigureOut">
              <a:rPr lang="en-US" smtClean="0"/>
              <a:t>4/5/18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3189C-CB01-BB4F-ABA3-3D8C9917C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15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C6401-7CD5-C643-9B0D-F45D4F54FB4F}" type="datetimeFigureOut">
              <a:rPr lang="en-US" smtClean="0"/>
              <a:t>4/5/18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3189C-CB01-BB4F-ABA3-3D8C9917C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38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C6401-7CD5-C643-9B0D-F45D4F54FB4F}" type="datetimeFigureOut">
              <a:rPr lang="en-US" smtClean="0"/>
              <a:t>4/5/18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3189C-CB01-BB4F-ABA3-3D8C9917C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18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C6401-7CD5-C643-9B0D-F45D4F54FB4F}" type="datetimeFigureOut">
              <a:rPr lang="en-US" smtClean="0"/>
              <a:t>4/5/18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3189C-CB01-BB4F-ABA3-3D8C9917C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25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C6401-7CD5-C643-9B0D-F45D4F54FB4F}" type="datetimeFigureOut">
              <a:rPr lang="en-US" smtClean="0"/>
              <a:t>4/5/18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3189C-CB01-BB4F-ABA3-3D8C9917C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661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C6401-7CD5-C643-9B0D-F45D4F54FB4F}" type="datetimeFigureOut">
              <a:rPr lang="en-US" smtClean="0"/>
              <a:t>4/5/18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3189C-CB01-BB4F-ABA3-3D8C9917C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71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C6401-7CD5-C643-9B0D-F45D4F54FB4F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3189C-CB01-BB4F-ABA3-3D8C9917C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49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65725"/>
            <a:ext cx="7772400" cy="1470025"/>
          </a:xfrm>
        </p:spPr>
        <p:txBody>
          <a:bodyPr/>
          <a:lstStyle/>
          <a:p>
            <a:r>
              <a:rPr lang="en-US" b="1" dirty="0">
                <a:latin typeface="Helvetica"/>
                <a:cs typeface="Helvetica"/>
              </a:rPr>
              <a:t>Split-Level I/O Scheduling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421500"/>
            <a:ext cx="7772400" cy="1752600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Helvetica Light"/>
                <a:cs typeface="Helvetica Light"/>
              </a:rPr>
              <a:t>Suli Yang, Tyler Harter, </a:t>
            </a:r>
            <a:r>
              <a:rPr lang="en-US" sz="1800" dirty="0" err="1">
                <a:latin typeface="Helvetica Light"/>
                <a:cs typeface="Helvetica Light"/>
              </a:rPr>
              <a:t>Nishant</a:t>
            </a:r>
            <a:r>
              <a:rPr lang="en-US" sz="1800" dirty="0">
                <a:latin typeface="Helvetica Light"/>
                <a:cs typeface="Helvetica Light"/>
              </a:rPr>
              <a:t> </a:t>
            </a:r>
            <a:r>
              <a:rPr lang="en-US" sz="1800" dirty="0" err="1">
                <a:latin typeface="Helvetica Light"/>
                <a:cs typeface="Helvetica Light"/>
              </a:rPr>
              <a:t>Agrawal</a:t>
            </a:r>
            <a:r>
              <a:rPr lang="en-US" sz="1800" dirty="0">
                <a:latin typeface="Helvetica Light"/>
                <a:cs typeface="Helvetica Light"/>
              </a:rPr>
              <a:t>, </a:t>
            </a:r>
            <a:r>
              <a:rPr lang="en-US" sz="1800" dirty="0" err="1">
                <a:latin typeface="Helvetica Light"/>
                <a:cs typeface="Helvetica Light"/>
              </a:rPr>
              <a:t>Samer</a:t>
            </a:r>
            <a:r>
              <a:rPr lang="en-US" sz="1800" dirty="0">
                <a:latin typeface="Helvetica Light"/>
                <a:cs typeface="Helvetica Light"/>
              </a:rPr>
              <a:t> Al-</a:t>
            </a:r>
            <a:r>
              <a:rPr lang="en-US" sz="1800" dirty="0" err="1">
                <a:latin typeface="Helvetica Light"/>
                <a:cs typeface="Helvetica Light"/>
              </a:rPr>
              <a:t>Kiswany</a:t>
            </a:r>
            <a:r>
              <a:rPr lang="en-US" sz="1800" dirty="0">
                <a:latin typeface="Helvetica Light"/>
                <a:cs typeface="Helvetica Light"/>
              </a:rPr>
              <a:t>, </a:t>
            </a:r>
          </a:p>
          <a:p>
            <a:r>
              <a:rPr lang="en-US" sz="1800" dirty="0" err="1">
                <a:latin typeface="Helvetica Light"/>
                <a:cs typeface="Helvetica Light"/>
              </a:rPr>
              <a:t>Salini</a:t>
            </a:r>
            <a:r>
              <a:rPr lang="en-US" sz="1800" dirty="0">
                <a:latin typeface="Helvetica Light"/>
                <a:cs typeface="Helvetica Light"/>
              </a:rPr>
              <a:t> </a:t>
            </a:r>
            <a:r>
              <a:rPr lang="en-US" sz="1800" dirty="0" err="1">
                <a:latin typeface="Helvetica Light"/>
                <a:cs typeface="Helvetica Light"/>
              </a:rPr>
              <a:t>Selvaraj</a:t>
            </a:r>
            <a:r>
              <a:rPr lang="en-US" sz="1800" dirty="0">
                <a:latin typeface="Helvetica Light"/>
                <a:cs typeface="Helvetica Light"/>
              </a:rPr>
              <a:t> </a:t>
            </a:r>
            <a:r>
              <a:rPr lang="en-US" sz="1800" dirty="0" err="1">
                <a:latin typeface="Helvetica Light"/>
                <a:cs typeface="Helvetica Light"/>
              </a:rPr>
              <a:t>Kowsalya</a:t>
            </a:r>
            <a:r>
              <a:rPr lang="en-US" sz="1800" dirty="0">
                <a:latin typeface="Helvetica Light"/>
                <a:cs typeface="Helvetica Light"/>
              </a:rPr>
              <a:t>,</a:t>
            </a:r>
          </a:p>
          <a:p>
            <a:r>
              <a:rPr lang="en-US" sz="1800" dirty="0">
                <a:latin typeface="Helvetica Light"/>
                <a:cs typeface="Helvetica Light"/>
              </a:rPr>
              <a:t> </a:t>
            </a:r>
            <a:r>
              <a:rPr lang="en-US" sz="1800" dirty="0" err="1">
                <a:latin typeface="Helvetica Light"/>
                <a:cs typeface="Helvetica Light"/>
              </a:rPr>
              <a:t>Anand</a:t>
            </a:r>
            <a:r>
              <a:rPr lang="en-US" sz="1800" dirty="0">
                <a:latin typeface="Helvetica Light"/>
                <a:cs typeface="Helvetica Light"/>
              </a:rPr>
              <a:t> Krishnamurthy, </a:t>
            </a:r>
            <a:r>
              <a:rPr lang="en-US" sz="1800" dirty="0" err="1">
                <a:latin typeface="Helvetica Light"/>
                <a:cs typeface="Helvetica Light"/>
              </a:rPr>
              <a:t>Rini</a:t>
            </a:r>
            <a:r>
              <a:rPr lang="en-US" sz="1800" dirty="0">
                <a:latin typeface="Helvetica Light"/>
                <a:cs typeface="Helvetica Light"/>
              </a:rPr>
              <a:t> T </a:t>
            </a:r>
            <a:r>
              <a:rPr lang="en-US" sz="1800" dirty="0" err="1">
                <a:latin typeface="Helvetica Light"/>
                <a:cs typeface="Helvetica Light"/>
              </a:rPr>
              <a:t>Kaushik</a:t>
            </a:r>
            <a:r>
              <a:rPr lang="en-US" sz="1800" dirty="0">
                <a:latin typeface="Helvetica Light"/>
                <a:cs typeface="Helvetica Light"/>
              </a:rPr>
              <a:t>, </a:t>
            </a:r>
          </a:p>
          <a:p>
            <a:r>
              <a:rPr lang="en-US" sz="1800" dirty="0">
                <a:latin typeface="Helvetica Light"/>
                <a:cs typeface="Helvetica Light"/>
              </a:rPr>
              <a:t>Andrea C. </a:t>
            </a:r>
            <a:r>
              <a:rPr lang="en-US" sz="1800" dirty="0" err="1">
                <a:latin typeface="Helvetica Light"/>
                <a:cs typeface="Helvetica Light"/>
              </a:rPr>
              <a:t>Arpaci-Dusseau</a:t>
            </a:r>
            <a:r>
              <a:rPr lang="en-US" sz="1800" dirty="0">
                <a:latin typeface="Helvetica Light"/>
                <a:cs typeface="Helvetica Light"/>
              </a:rPr>
              <a:t>, </a:t>
            </a:r>
            <a:r>
              <a:rPr lang="en-US" sz="1800" dirty="0" err="1">
                <a:latin typeface="Helvetica Light"/>
                <a:cs typeface="Helvetica Light"/>
              </a:rPr>
              <a:t>Remzi</a:t>
            </a:r>
            <a:r>
              <a:rPr lang="en-US" sz="1800" dirty="0">
                <a:latin typeface="Helvetica Light"/>
                <a:cs typeface="Helvetica Light"/>
              </a:rPr>
              <a:t> H. </a:t>
            </a:r>
            <a:r>
              <a:rPr lang="en-US" sz="1800" dirty="0" err="1">
                <a:latin typeface="Helvetica Light"/>
                <a:cs typeface="Helvetica Light"/>
              </a:rPr>
              <a:t>Arpaci-Dusseau</a:t>
            </a:r>
            <a:r>
              <a:rPr lang="en-US" sz="1800" dirty="0">
                <a:latin typeface="Helvetica Light"/>
                <a:cs typeface="Helvetica Light"/>
              </a:rPr>
              <a:t> </a:t>
            </a:r>
          </a:p>
        </p:txBody>
      </p:sp>
      <p:pic>
        <p:nvPicPr>
          <p:cNvPr id="4" name="Picture 5" descr="UWlogo_fl_4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392202"/>
            <a:ext cx="2853648" cy="974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wisdo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581" y="5392202"/>
            <a:ext cx="2904619" cy="974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5819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313"/>
    </mc:Choice>
    <mc:Fallback xmlns="">
      <p:transition xmlns:p14="http://schemas.microsoft.com/office/powerpoint/2010/main" spd="slow" advTm="3031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"/>
                <a:cs typeface="Helvetica"/>
              </a:rPr>
              <a:t>Framework vs. Scheduler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26" y="1600200"/>
            <a:ext cx="8602356" cy="4525963"/>
          </a:xfrm>
        </p:spPr>
        <p:txBody>
          <a:bodyPr>
            <a:normAutofit/>
          </a:bodyPr>
          <a:lstStyle/>
          <a:p>
            <a:pPr>
              <a:spcAft>
                <a:spcPts val="3600"/>
              </a:spcAft>
            </a:pPr>
            <a:r>
              <a:rPr lang="en-US" sz="2800" b="1" dirty="0">
                <a:solidFill>
                  <a:srgbClr val="000000"/>
                </a:solidFill>
                <a:latin typeface="Helvetica"/>
                <a:cs typeface="Helvetica"/>
              </a:rPr>
              <a:t>Scheduler</a:t>
            </a:r>
            <a:r>
              <a:rPr lang="en-US" sz="2800" dirty="0">
                <a:solidFill>
                  <a:srgbClr val="000000"/>
                </a:solidFill>
                <a:latin typeface="Helvetica Light"/>
                <a:cs typeface="Helvetica Light"/>
              </a:rPr>
              <a:t>: Implement different </a:t>
            </a:r>
            <a:r>
              <a:rPr lang="en-US" sz="2800" b="1" dirty="0">
                <a:solidFill>
                  <a:srgbClr val="4F81BD"/>
                </a:solidFill>
                <a:latin typeface="Helvetica"/>
                <a:cs typeface="Helvetica"/>
              </a:rPr>
              <a:t>policies</a:t>
            </a:r>
            <a:endParaRPr lang="en-US" sz="2400" b="1" dirty="0">
              <a:solidFill>
                <a:srgbClr val="4F81BD"/>
              </a:solidFill>
              <a:latin typeface="Helvetica"/>
              <a:cs typeface="Helvetica"/>
            </a:endParaRPr>
          </a:p>
          <a:p>
            <a:pPr>
              <a:spcAft>
                <a:spcPts val="3600"/>
              </a:spcAft>
            </a:pPr>
            <a:r>
              <a:rPr lang="en-US" sz="2800" b="1" dirty="0">
                <a:solidFill>
                  <a:srgbClr val="000000"/>
                </a:solidFill>
                <a:latin typeface="Helvetica"/>
                <a:cs typeface="Helvetica"/>
              </a:rPr>
              <a:t>Framework</a:t>
            </a:r>
            <a:r>
              <a:rPr lang="en-US" sz="2800" dirty="0">
                <a:solidFill>
                  <a:srgbClr val="000000"/>
                </a:solidFill>
                <a:latin typeface="Helvetica Light"/>
                <a:cs typeface="Helvetica Light"/>
              </a:rPr>
              <a:t>: A running environment (</a:t>
            </a:r>
            <a:r>
              <a:rPr lang="en-US" sz="2800" b="1" dirty="0">
                <a:solidFill>
                  <a:schemeClr val="accent1"/>
                </a:solidFill>
                <a:latin typeface="Helvetica"/>
                <a:cs typeface="Helvetica"/>
              </a:rPr>
              <a:t>mechanism</a:t>
            </a:r>
            <a:r>
              <a:rPr lang="en-US" sz="2800" dirty="0">
                <a:solidFill>
                  <a:srgbClr val="000000"/>
                </a:solidFill>
                <a:latin typeface="Helvetica Light"/>
                <a:cs typeface="Helvetica Light"/>
              </a:rPr>
              <a:t>)</a:t>
            </a:r>
            <a:endParaRPr lang="en-US" sz="2800" dirty="0">
              <a:latin typeface="Helvetica Light"/>
              <a:cs typeface="Helvetica Light"/>
            </a:endParaRPr>
          </a:p>
          <a:p>
            <a:r>
              <a:rPr lang="en-US" sz="2800" b="1" dirty="0">
                <a:latin typeface="Helvetica"/>
                <a:cs typeface="Helvetica"/>
              </a:rPr>
              <a:t>How it works</a:t>
            </a:r>
            <a:endParaRPr lang="en-US" sz="2800" dirty="0">
              <a:latin typeface="Helvetica Light"/>
              <a:cs typeface="Helvetica Light"/>
            </a:endParaRPr>
          </a:p>
          <a:p>
            <a:pPr marL="400050" lvl="1" indent="0">
              <a:spcAft>
                <a:spcPts val="3600"/>
              </a:spcAft>
              <a:buNone/>
            </a:pPr>
            <a:r>
              <a:rPr lang="en-US" sz="2400" dirty="0">
                <a:latin typeface="Helvetica Light"/>
                <a:cs typeface="Helvetica Light"/>
              </a:rPr>
              <a:t> Framework provides </a:t>
            </a:r>
            <a:r>
              <a:rPr lang="en-US" sz="2400" b="1" dirty="0">
                <a:solidFill>
                  <a:srgbClr val="4F81BD"/>
                </a:solidFill>
                <a:latin typeface="Helvetica"/>
                <a:cs typeface="Helvetica"/>
              </a:rPr>
              <a:t>callbacks</a:t>
            </a:r>
            <a:r>
              <a:rPr lang="en-US" sz="2400" dirty="0">
                <a:solidFill>
                  <a:srgbClr val="4F81BD"/>
                </a:solidFill>
                <a:latin typeface="Helvetica Light"/>
                <a:cs typeface="Helvetica Light"/>
              </a:rPr>
              <a:t> </a:t>
            </a:r>
            <a:r>
              <a:rPr lang="en-US" sz="2400" dirty="0">
                <a:latin typeface="Helvetica Light"/>
                <a:cs typeface="Helvetica Light"/>
              </a:rPr>
              <a:t>to schedulers.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073B-729F-064A-9185-3DC28912AF5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31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691"/>
    </mc:Choice>
    <mc:Fallback xmlns="">
      <p:transition xmlns:p14="http://schemas.microsoft.com/office/powerpoint/2010/main" spd="slow" advTm="12669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What types of scheduling policies?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535386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Priority</a:t>
            </a:r>
          </a:p>
          <a:p>
            <a:pPr lvl="1"/>
            <a:r>
              <a:rPr lang="en-US" dirty="0"/>
              <a:t>Aim to allocate resources fairly across processes based on priorities</a:t>
            </a:r>
          </a:p>
          <a:p>
            <a:pPr lvl="1"/>
            <a:r>
              <a:rPr lang="en-US" dirty="0"/>
              <a:t>Example: CFQ</a:t>
            </a:r>
          </a:p>
          <a:p>
            <a:pPr lvl="1"/>
            <a:r>
              <a:rPr lang="en-US" dirty="0"/>
              <a:t>Extreme example: </a:t>
            </a:r>
            <a:r>
              <a:rPr lang="en-US" dirty="0" err="1"/>
              <a:t>ionice</a:t>
            </a:r>
            <a:r>
              <a:rPr lang="en-US" dirty="0"/>
              <a:t> - idle I/O priority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Deadline</a:t>
            </a:r>
          </a:p>
          <a:p>
            <a:pPr lvl="1"/>
            <a:r>
              <a:rPr lang="en-US" dirty="0"/>
              <a:t>Deliver predictable latency, low tail latency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Resource-Limit</a:t>
            </a:r>
          </a:p>
          <a:p>
            <a:pPr lvl="1"/>
            <a:r>
              <a:rPr lang="en-US" dirty="0"/>
              <a:t>Cap resources process may use, regardless of overall system load</a:t>
            </a:r>
          </a:p>
          <a:p>
            <a:pPr lvl="1"/>
            <a:r>
              <a:rPr lang="en-US" dirty="0"/>
              <a:t>Useful when resources are purchased</a:t>
            </a:r>
          </a:p>
          <a:p>
            <a:pPr lvl="1"/>
            <a:r>
              <a:rPr lang="en-US" dirty="0"/>
              <a:t>Example: Token-bucket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Requirements?</a:t>
            </a:r>
          </a:p>
          <a:p>
            <a:pPr lvl="1"/>
            <a:r>
              <a:rPr lang="en-US" dirty="0"/>
              <a:t>	Cause mapping: Which process initiated I/O</a:t>
            </a:r>
          </a:p>
          <a:p>
            <a:pPr lvl="1"/>
            <a:r>
              <a:rPr lang="en-US" dirty="0"/>
              <a:t>	Reorder: Freely rearrange requests to meet scheduling goals</a:t>
            </a:r>
          </a:p>
          <a:p>
            <a:pPr lvl="1"/>
            <a:r>
              <a:rPr lang="en-US" dirty="0"/>
              <a:t>	Cost estimation: Know how many resources each I/O consumes</a:t>
            </a:r>
          </a:p>
        </p:txBody>
      </p:sp>
    </p:spTree>
    <p:extLst>
      <p:ext uri="{BB962C8B-B14F-4D97-AF65-F5344CB8AC3E}">
        <p14:creationId xmlns:p14="http://schemas.microsoft.com/office/powerpoint/2010/main" val="133025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Helvetica"/>
                <a:cs typeface="Helvetica"/>
              </a:rPr>
              <a:t>Traditional Framework:</a:t>
            </a:r>
            <a:br>
              <a:rPr lang="en-US" dirty="0">
                <a:latin typeface="Helvetica"/>
                <a:cs typeface="Helvetica"/>
              </a:rPr>
            </a:br>
            <a:r>
              <a:rPr lang="en-US" dirty="0">
                <a:latin typeface="Helvetica"/>
                <a:cs typeface="Helvetica"/>
              </a:rPr>
              <a:t>Block-Level I/O Scheduling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383625" y="2468293"/>
            <a:ext cx="5604708" cy="724631"/>
            <a:chOff x="1369609" y="2658607"/>
            <a:chExt cx="3131712" cy="423196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8" name="Rectangle 7"/>
            <p:cNvSpPr/>
            <p:nvPr/>
          </p:nvSpPr>
          <p:spPr>
            <a:xfrm>
              <a:off x="1377562" y="2658607"/>
              <a:ext cx="3123759" cy="4231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369609" y="2699616"/>
              <a:ext cx="1289674" cy="2696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Page Cache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383625" y="3280930"/>
            <a:ext cx="5590643" cy="695528"/>
            <a:chOff x="1397692" y="3985964"/>
            <a:chExt cx="5616411" cy="586036"/>
          </a:xfrm>
          <a:solidFill>
            <a:schemeClr val="accent1"/>
          </a:solidFill>
        </p:grpSpPr>
        <p:sp>
          <p:nvSpPr>
            <p:cNvPr id="51" name="Rectangle 50"/>
            <p:cNvSpPr/>
            <p:nvPr/>
          </p:nvSpPr>
          <p:spPr>
            <a:xfrm>
              <a:off x="1397692" y="3985964"/>
              <a:ext cx="5616411" cy="5860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588168" y="4141676"/>
              <a:ext cx="5253212" cy="388988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   File System</a:t>
              </a:r>
            </a:p>
          </p:txBody>
        </p:sp>
      </p:grpSp>
      <p:sp>
        <p:nvSpPr>
          <p:cNvPr id="74" name="Rectangle 73"/>
          <p:cNvSpPr/>
          <p:nvPr/>
        </p:nvSpPr>
        <p:spPr>
          <a:xfrm>
            <a:off x="1397690" y="4417776"/>
            <a:ext cx="5590643" cy="7156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1438280" y="4582627"/>
            <a:ext cx="2610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Block-Level Queues 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2640022" y="3978845"/>
            <a:ext cx="1557622" cy="441318"/>
            <a:chOff x="1038232" y="3527768"/>
            <a:chExt cx="1557622" cy="441318"/>
          </a:xfrm>
        </p:grpSpPr>
        <p:sp>
          <p:nvSpPr>
            <p:cNvPr id="72" name="TextBox 71"/>
            <p:cNvSpPr txBox="1"/>
            <p:nvPr/>
          </p:nvSpPr>
          <p:spPr>
            <a:xfrm>
              <a:off x="1038232" y="3530155"/>
              <a:ext cx="1450678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err="1">
                  <a:solidFill>
                    <a:srgbClr val="FF0000"/>
                  </a:solidFill>
                </a:rPr>
                <a:t>add_req</a:t>
              </a:r>
              <a:endParaRPr lang="en-US" sz="2200" dirty="0">
                <a:solidFill>
                  <a:srgbClr val="FF0000"/>
                </a:solidFill>
              </a:endParaRPr>
            </a:p>
          </p:txBody>
        </p:sp>
        <p:cxnSp>
          <p:nvCxnSpPr>
            <p:cNvPr id="73" name="Straight Connector 72"/>
            <p:cNvCxnSpPr>
              <a:endCxn id="74" idx="0"/>
            </p:cNvCxnSpPr>
            <p:nvPr/>
          </p:nvCxnSpPr>
          <p:spPr>
            <a:xfrm>
              <a:off x="2590624" y="3527768"/>
              <a:ext cx="5230" cy="441318"/>
            </a:xfrm>
            <a:prstGeom prst="line">
              <a:avLst/>
            </a:prstGeom>
            <a:ln>
              <a:solidFill>
                <a:srgbClr val="FF0000"/>
              </a:solidFill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Can 64"/>
          <p:cNvSpPr/>
          <p:nvPr/>
        </p:nvSpPr>
        <p:spPr>
          <a:xfrm>
            <a:off x="3607941" y="5604561"/>
            <a:ext cx="1307705" cy="751789"/>
          </a:xfrm>
          <a:prstGeom prst="ca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67" name="Group 66"/>
          <p:cNvGrpSpPr/>
          <p:nvPr/>
        </p:nvGrpSpPr>
        <p:grpSpPr>
          <a:xfrm>
            <a:off x="2138752" y="5129812"/>
            <a:ext cx="1945831" cy="474748"/>
            <a:chOff x="802633" y="3614859"/>
            <a:chExt cx="1945831" cy="474748"/>
          </a:xfrm>
        </p:grpSpPr>
        <p:sp>
          <p:nvSpPr>
            <p:cNvPr id="68" name="TextBox 67"/>
            <p:cNvSpPr txBox="1"/>
            <p:nvPr/>
          </p:nvSpPr>
          <p:spPr>
            <a:xfrm>
              <a:off x="802633" y="3618499"/>
              <a:ext cx="1945831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200" dirty="0" err="1">
                  <a:solidFill>
                    <a:srgbClr val="FF0000"/>
                  </a:solidFill>
                </a:rPr>
                <a:t>dispatch_req</a:t>
              </a:r>
              <a:endParaRPr lang="en-US" sz="2200" dirty="0">
                <a:solidFill>
                  <a:srgbClr val="FF0000"/>
                </a:solidFill>
              </a:endParaRPr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2594903" y="3614859"/>
              <a:ext cx="11217" cy="474748"/>
            </a:xfrm>
            <a:prstGeom prst="line">
              <a:avLst/>
            </a:prstGeom>
            <a:ln>
              <a:solidFill>
                <a:srgbClr val="FF0000"/>
              </a:solidFill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>
            <a:off x="4499969" y="5129812"/>
            <a:ext cx="1816035" cy="474749"/>
            <a:chOff x="2563449" y="3660249"/>
            <a:chExt cx="1369964" cy="474749"/>
          </a:xfrm>
        </p:grpSpPr>
        <p:sp>
          <p:nvSpPr>
            <p:cNvPr id="84" name="TextBox 83"/>
            <p:cNvSpPr txBox="1"/>
            <p:nvPr/>
          </p:nvSpPr>
          <p:spPr>
            <a:xfrm>
              <a:off x="2563449" y="3661898"/>
              <a:ext cx="1369964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200" dirty="0" err="1">
                  <a:solidFill>
                    <a:srgbClr val="FF0000"/>
                  </a:solidFill>
                </a:rPr>
                <a:t>req_complete</a:t>
              </a:r>
              <a:endParaRPr lang="en-US" sz="2200" dirty="0">
                <a:solidFill>
                  <a:srgbClr val="FF0000"/>
                </a:solidFill>
              </a:endParaRPr>
            </a:p>
          </p:txBody>
        </p:sp>
        <p:cxnSp>
          <p:nvCxnSpPr>
            <p:cNvPr id="85" name="Straight Connector 84"/>
            <p:cNvCxnSpPr/>
            <p:nvPr/>
          </p:nvCxnSpPr>
          <p:spPr>
            <a:xfrm flipH="1" flipV="1">
              <a:off x="2585875" y="3660249"/>
              <a:ext cx="2" cy="474749"/>
            </a:xfrm>
            <a:prstGeom prst="line">
              <a:avLst/>
            </a:prstGeom>
            <a:ln>
              <a:solidFill>
                <a:srgbClr val="FF0000"/>
              </a:solidFill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Rectangle 92"/>
          <p:cNvSpPr/>
          <p:nvPr/>
        </p:nvSpPr>
        <p:spPr>
          <a:xfrm>
            <a:off x="7529400" y="4752760"/>
            <a:ext cx="1338844" cy="75410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7382300" y="4776790"/>
            <a:ext cx="1633043" cy="769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Block-Level Scheduler</a:t>
            </a:r>
          </a:p>
        </p:txBody>
      </p:sp>
      <p:cxnSp>
        <p:nvCxnSpPr>
          <p:cNvPr id="95" name="Straight Connector 94"/>
          <p:cNvCxnSpPr>
            <a:endCxn id="93" idx="0"/>
          </p:cNvCxnSpPr>
          <p:nvPr/>
        </p:nvCxnSpPr>
        <p:spPr>
          <a:xfrm>
            <a:off x="4226027" y="4094149"/>
            <a:ext cx="3972795" cy="658611"/>
          </a:xfrm>
          <a:prstGeom prst="line">
            <a:avLst/>
          </a:prstGeom>
          <a:ln w="12700">
            <a:solidFill>
              <a:srgbClr val="FF0000">
                <a:alpha val="7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3931022" y="5436400"/>
            <a:ext cx="3598378" cy="140926"/>
          </a:xfrm>
          <a:prstGeom prst="line">
            <a:avLst/>
          </a:prstGeom>
          <a:ln w="12700">
            <a:solidFill>
              <a:srgbClr val="FF0000">
                <a:alpha val="7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4586264" y="5161511"/>
            <a:ext cx="2943136" cy="26711"/>
          </a:xfrm>
          <a:prstGeom prst="line">
            <a:avLst/>
          </a:prstGeom>
          <a:ln w="12700">
            <a:solidFill>
              <a:srgbClr val="FF0000">
                <a:alpha val="7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073B-729F-064A-9185-3DC28912AF5F}" type="slidenum">
              <a:rPr lang="en-US" smtClean="0"/>
              <a:t>12</a:t>
            </a:fld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699444" y="1697231"/>
            <a:ext cx="1128658" cy="51630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2000" dirty="0"/>
              <a:t>App</a:t>
            </a:r>
          </a:p>
        </p:txBody>
      </p:sp>
      <p:sp>
        <p:nvSpPr>
          <p:cNvPr id="87" name="Oval 86"/>
          <p:cNvSpPr/>
          <p:nvPr/>
        </p:nvSpPr>
        <p:spPr>
          <a:xfrm>
            <a:off x="3607941" y="1697231"/>
            <a:ext cx="1128658" cy="51630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2000" dirty="0"/>
              <a:t>App</a:t>
            </a:r>
          </a:p>
        </p:txBody>
      </p:sp>
      <p:sp>
        <p:nvSpPr>
          <p:cNvPr id="98" name="Oval 97"/>
          <p:cNvSpPr/>
          <p:nvPr/>
        </p:nvSpPr>
        <p:spPr>
          <a:xfrm>
            <a:off x="5532151" y="1697231"/>
            <a:ext cx="1128658" cy="51630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2000" dirty="0"/>
              <a:t>App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3071986" y="5842217"/>
            <a:ext cx="2308081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Device</a:t>
            </a:r>
          </a:p>
        </p:txBody>
      </p:sp>
    </p:spTree>
    <p:extLst>
      <p:ext uri="{BB962C8B-B14F-4D97-AF65-F5344CB8AC3E}">
        <p14:creationId xmlns:p14="http://schemas.microsoft.com/office/powerpoint/2010/main" val="369850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890"/>
    </mc:Choice>
    <mc:Fallback xmlns="">
      <p:transition xmlns:p14="http://schemas.microsoft.com/office/powerpoint/2010/main" spd="slow" advTm="2789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"/>
                <a:cs typeface="Helvetica"/>
              </a:rPr>
              <a:t>Block-Level I/O Scheduling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073B-729F-064A-9185-3DC28912AF5F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6371" y="3916108"/>
            <a:ext cx="6541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Simplified Complete Fair Queueing (CFQ) Implementation: 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130138" y="1858956"/>
            <a:ext cx="5590643" cy="7156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170728" y="2023807"/>
            <a:ext cx="2610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Block-Level Queues </a:t>
            </a:r>
          </a:p>
        </p:txBody>
      </p:sp>
      <p:cxnSp>
        <p:nvCxnSpPr>
          <p:cNvPr id="39" name="Straight Connector 38"/>
          <p:cNvCxnSpPr>
            <a:endCxn id="35" idx="0"/>
          </p:cNvCxnSpPr>
          <p:nvPr/>
        </p:nvCxnSpPr>
        <p:spPr>
          <a:xfrm>
            <a:off x="3652678" y="-1141182"/>
            <a:ext cx="5230" cy="441318"/>
          </a:xfrm>
          <a:prstGeom prst="line">
            <a:avLst/>
          </a:prstGeom>
          <a:ln>
            <a:solidFill>
              <a:srgbClr val="FF0000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an 39"/>
          <p:cNvSpPr/>
          <p:nvPr/>
        </p:nvSpPr>
        <p:spPr>
          <a:xfrm>
            <a:off x="3340389" y="3045741"/>
            <a:ext cx="1307705" cy="751789"/>
          </a:xfrm>
          <a:prstGeom prst="ca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1921536" y="2570992"/>
            <a:ext cx="1895496" cy="474748"/>
            <a:chOff x="852969" y="3614859"/>
            <a:chExt cx="1895496" cy="474748"/>
          </a:xfrm>
        </p:grpSpPr>
        <p:sp>
          <p:nvSpPr>
            <p:cNvPr id="42" name="TextBox 41"/>
            <p:cNvSpPr txBox="1"/>
            <p:nvPr/>
          </p:nvSpPr>
          <p:spPr>
            <a:xfrm>
              <a:off x="852969" y="3618499"/>
              <a:ext cx="1895496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200" dirty="0" err="1">
                  <a:solidFill>
                    <a:srgbClr val="FF0000"/>
                  </a:solidFill>
                </a:rPr>
                <a:t>dispatch_req</a:t>
              </a:r>
              <a:endParaRPr lang="en-US" sz="2200" dirty="0">
                <a:solidFill>
                  <a:srgbClr val="FF0000"/>
                </a:solidFill>
              </a:endParaRPr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2594903" y="3614859"/>
              <a:ext cx="11217" cy="474748"/>
            </a:xfrm>
            <a:prstGeom prst="line">
              <a:avLst/>
            </a:prstGeom>
            <a:ln>
              <a:solidFill>
                <a:srgbClr val="FF0000"/>
              </a:solidFill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4232414" y="2570992"/>
            <a:ext cx="1883078" cy="474749"/>
            <a:chOff x="2563448" y="3660249"/>
            <a:chExt cx="1420540" cy="474749"/>
          </a:xfrm>
        </p:grpSpPr>
        <p:sp>
          <p:nvSpPr>
            <p:cNvPr id="45" name="TextBox 44"/>
            <p:cNvSpPr txBox="1"/>
            <p:nvPr/>
          </p:nvSpPr>
          <p:spPr>
            <a:xfrm>
              <a:off x="2563448" y="3661898"/>
              <a:ext cx="1420540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200" dirty="0" err="1">
                  <a:solidFill>
                    <a:srgbClr val="FF0000"/>
                  </a:solidFill>
                </a:rPr>
                <a:t>req_complete</a:t>
              </a:r>
              <a:endParaRPr lang="en-US" sz="2200" dirty="0">
                <a:solidFill>
                  <a:srgbClr val="FF0000"/>
                </a:solidFill>
              </a:endParaRPr>
            </a:p>
          </p:txBody>
        </p:sp>
        <p:cxnSp>
          <p:nvCxnSpPr>
            <p:cNvPr id="46" name="Straight Connector 45"/>
            <p:cNvCxnSpPr/>
            <p:nvPr/>
          </p:nvCxnSpPr>
          <p:spPr>
            <a:xfrm flipH="1" flipV="1">
              <a:off x="2585875" y="3660249"/>
              <a:ext cx="2" cy="474749"/>
            </a:xfrm>
            <a:prstGeom prst="line">
              <a:avLst/>
            </a:prstGeom>
            <a:ln>
              <a:solidFill>
                <a:srgbClr val="FF0000"/>
              </a:solidFill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ectangle 46"/>
          <p:cNvSpPr/>
          <p:nvPr/>
        </p:nvSpPr>
        <p:spPr>
          <a:xfrm>
            <a:off x="7261848" y="2193940"/>
            <a:ext cx="1338844" cy="75410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124265" y="2217970"/>
            <a:ext cx="1624029" cy="769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Block-Level Scheduler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3674687" y="2873107"/>
            <a:ext cx="3598378" cy="140926"/>
          </a:xfrm>
          <a:prstGeom prst="line">
            <a:avLst/>
          </a:prstGeom>
          <a:ln w="12700">
            <a:solidFill>
              <a:srgbClr val="FF0000">
                <a:alpha val="7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4318712" y="2602691"/>
            <a:ext cx="2943136" cy="26711"/>
          </a:xfrm>
          <a:prstGeom prst="line">
            <a:avLst/>
          </a:prstGeom>
          <a:ln w="12700">
            <a:solidFill>
              <a:srgbClr val="FF0000">
                <a:alpha val="7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804434" y="3283397"/>
            <a:ext cx="2308081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Device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2920262" y="1417638"/>
            <a:ext cx="1330786" cy="441318"/>
            <a:chOff x="1265068" y="3527768"/>
            <a:chExt cx="1330786" cy="441318"/>
          </a:xfrm>
        </p:grpSpPr>
        <p:sp>
          <p:nvSpPr>
            <p:cNvPr id="53" name="TextBox 52"/>
            <p:cNvSpPr txBox="1"/>
            <p:nvPr/>
          </p:nvSpPr>
          <p:spPr>
            <a:xfrm>
              <a:off x="1265068" y="3527768"/>
              <a:ext cx="1311158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200" dirty="0" err="1">
                  <a:solidFill>
                    <a:srgbClr val="FF0000"/>
                  </a:solidFill>
                </a:rPr>
                <a:t>add_req</a:t>
              </a:r>
              <a:endParaRPr lang="en-US" sz="2200" dirty="0">
                <a:solidFill>
                  <a:srgbClr val="FF0000"/>
                </a:solidFill>
              </a:endParaRPr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2590624" y="3527768"/>
              <a:ext cx="5230" cy="441318"/>
            </a:xfrm>
            <a:prstGeom prst="line">
              <a:avLst/>
            </a:prstGeom>
            <a:ln>
              <a:solidFill>
                <a:srgbClr val="FF0000"/>
              </a:solidFill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Straight Connector 54"/>
          <p:cNvCxnSpPr/>
          <p:nvPr/>
        </p:nvCxnSpPr>
        <p:spPr>
          <a:xfrm>
            <a:off x="4284063" y="1535329"/>
            <a:ext cx="3972795" cy="658611"/>
          </a:xfrm>
          <a:prstGeom prst="line">
            <a:avLst/>
          </a:prstGeom>
          <a:ln w="12700">
            <a:solidFill>
              <a:srgbClr val="FF0000">
                <a:alpha val="7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57200" y="4433628"/>
            <a:ext cx="3658993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Monaco"/>
                <a:cs typeface="Monaco"/>
              </a:rPr>
              <a:t>add_req</a:t>
            </a:r>
            <a:r>
              <a:rPr lang="en-US" dirty="0">
                <a:latin typeface="Monaco"/>
                <a:cs typeface="Monaco"/>
              </a:rPr>
              <a:t>(r){</a:t>
            </a:r>
          </a:p>
          <a:p>
            <a:r>
              <a:rPr lang="en-US" dirty="0">
                <a:latin typeface="Monaco"/>
                <a:cs typeface="Monaco"/>
              </a:rPr>
              <a:t>   p = </a:t>
            </a:r>
            <a:r>
              <a:rPr lang="en-US" dirty="0" err="1">
                <a:latin typeface="Monaco"/>
                <a:cs typeface="Monaco"/>
              </a:rPr>
              <a:t>r.submit_process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   q = </a:t>
            </a:r>
            <a:r>
              <a:rPr lang="en-US" dirty="0" err="1">
                <a:latin typeface="Monaco"/>
                <a:cs typeface="Monaco"/>
              </a:rPr>
              <a:t>get_queue</a:t>
            </a:r>
            <a:r>
              <a:rPr lang="en-US" dirty="0">
                <a:latin typeface="Monaco"/>
                <a:cs typeface="Monaco"/>
              </a:rPr>
              <a:t>(p)</a:t>
            </a:r>
          </a:p>
          <a:p>
            <a:r>
              <a:rPr lang="en-US" dirty="0">
                <a:latin typeface="Monaco"/>
                <a:cs typeface="Monaco"/>
              </a:rPr>
              <a:t>   </a:t>
            </a:r>
            <a:r>
              <a:rPr lang="en-US" dirty="0" err="1">
                <a:latin typeface="Monaco"/>
                <a:cs typeface="Monaco"/>
              </a:rPr>
              <a:t>enqueue</a:t>
            </a:r>
            <a:r>
              <a:rPr lang="en-US" dirty="0">
                <a:latin typeface="Monaco"/>
                <a:cs typeface="Monaco"/>
              </a:rPr>
              <a:t>(</a:t>
            </a:r>
            <a:r>
              <a:rPr lang="en-US" dirty="0" err="1">
                <a:latin typeface="Monaco"/>
                <a:cs typeface="Monaco"/>
              </a:rPr>
              <a:t>q,r</a:t>
            </a:r>
            <a:r>
              <a:rPr lang="en-US" dirty="0">
                <a:latin typeface="Monaco"/>
                <a:cs typeface="Monaco"/>
              </a:rPr>
              <a:t>)</a:t>
            </a:r>
          </a:p>
          <a:p>
            <a:r>
              <a:rPr lang="en-US" dirty="0">
                <a:latin typeface="Monaco"/>
                <a:cs typeface="Monaco"/>
              </a:rPr>
              <a:t>}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920262" y="4406545"/>
            <a:ext cx="4204003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Monaco"/>
                <a:cs typeface="Monaco"/>
              </a:rPr>
              <a:t>dispatch_req</a:t>
            </a:r>
            <a:r>
              <a:rPr lang="en-US" dirty="0">
                <a:latin typeface="Monaco"/>
                <a:cs typeface="Monaco"/>
              </a:rPr>
              <a:t>(){</a:t>
            </a:r>
          </a:p>
          <a:p>
            <a:r>
              <a:rPr lang="en-US" dirty="0">
                <a:latin typeface="Monaco"/>
                <a:cs typeface="Monaco"/>
              </a:rPr>
              <a:t>   q = </a:t>
            </a:r>
            <a:r>
              <a:rPr lang="en-US" dirty="0" err="1">
                <a:latin typeface="Monaco"/>
                <a:cs typeface="Monaco"/>
              </a:rPr>
              <a:t>get_high_prio_queue</a:t>
            </a:r>
            <a:r>
              <a:rPr lang="en-US" dirty="0">
                <a:latin typeface="Monaco"/>
                <a:cs typeface="Monaco"/>
              </a:rPr>
              <a:t>()</a:t>
            </a:r>
          </a:p>
          <a:p>
            <a:r>
              <a:rPr lang="en-US" dirty="0">
                <a:latin typeface="Monaco"/>
                <a:cs typeface="Monaco"/>
              </a:rPr>
              <a:t>   r = </a:t>
            </a:r>
            <a:r>
              <a:rPr lang="en-US" dirty="0" err="1">
                <a:latin typeface="Monaco"/>
                <a:cs typeface="Monaco"/>
              </a:rPr>
              <a:t>dequeue</a:t>
            </a:r>
            <a:r>
              <a:rPr lang="en-US" dirty="0">
                <a:latin typeface="Monaco"/>
                <a:cs typeface="Monaco"/>
              </a:rPr>
              <a:t>(q)</a:t>
            </a:r>
          </a:p>
          <a:p>
            <a:r>
              <a:rPr lang="en-US" dirty="0">
                <a:latin typeface="Monaco"/>
                <a:cs typeface="Monaco"/>
              </a:rPr>
              <a:t>   dispatch(r)</a:t>
            </a:r>
          </a:p>
          <a:p>
            <a:r>
              <a:rPr lang="en-US" dirty="0">
                <a:latin typeface="Monaco"/>
                <a:cs typeface="Monaco"/>
              </a:rPr>
              <a:t>}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295078" y="4434823"/>
            <a:ext cx="259079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Monaco"/>
                <a:cs typeface="Monaco"/>
              </a:rPr>
              <a:t>complete_req</a:t>
            </a:r>
            <a:r>
              <a:rPr lang="en-US" dirty="0">
                <a:latin typeface="Monaco"/>
                <a:cs typeface="Monaco"/>
              </a:rPr>
              <a:t>(r){</a:t>
            </a:r>
          </a:p>
          <a:p>
            <a:r>
              <a:rPr lang="en-US" dirty="0">
                <a:latin typeface="Monaco"/>
                <a:cs typeface="Monaco"/>
              </a:rPr>
              <a:t>	//clean up</a:t>
            </a:r>
          </a:p>
          <a:p>
            <a:r>
              <a:rPr lang="en-US" dirty="0">
                <a:latin typeface="Monaco"/>
                <a:cs typeface="Monaco"/>
              </a:rPr>
              <a:t>}</a:t>
            </a:r>
          </a:p>
          <a:p>
            <a:endParaRPr lang="en-US" dirty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23631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691"/>
    </mc:Choice>
    <mc:Fallback xmlns="">
      <p:transition xmlns:p14="http://schemas.microsoft.com/office/powerpoint/2010/main" spd="slow" advTm="1266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22457E-6 4.02038E-6 L -0.09632 -0.00186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25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500" fill="hold"/>
                                        <p:tgtEl>
                                          <p:spTgt spid="5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89066E-6 1.02825E-6 L -0.08469 0.00394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35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500" fill="hold"/>
                                        <p:tgtEl>
                                          <p:spTgt spid="5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8424E-6 2.43168E-6 L -0.09129 2.43168E-6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6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56" grpId="0" animBg="1"/>
      <p:bldP spid="56" grpId="1" animBg="1"/>
      <p:bldP spid="56" grpId="2" animBg="1"/>
      <p:bldP spid="57" grpId="0" animBg="1"/>
      <p:bldP spid="57" grpId="1" animBg="1"/>
      <p:bldP spid="57" grpId="2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/>
                <a:cs typeface="Helvetica"/>
              </a:rP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5343"/>
            <a:ext cx="8229600" cy="4224008"/>
          </a:xfrm>
        </p:spPr>
        <p:txBody>
          <a:bodyPr>
            <a:normAutofit fontScale="85000" lnSpcReduction="20000"/>
          </a:bodyPr>
          <a:lstStyle/>
          <a:p>
            <a:pPr>
              <a:spcAft>
                <a:spcPts val="3600"/>
              </a:spcAft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Helvetica Light"/>
                <a:cs typeface="Helvetica Light"/>
              </a:rPr>
              <a:t>What is an I/O scheduling framework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latin typeface="Helvetica Light"/>
                <a:cs typeface="Helvetica Light"/>
              </a:rPr>
              <a:t>Split-Level Scheduling Framework: Design</a:t>
            </a:r>
          </a:p>
          <a:p>
            <a:pPr lvl="1">
              <a:spcAft>
                <a:spcPts val="600"/>
              </a:spcAft>
            </a:pPr>
            <a:r>
              <a:rPr lang="en-US" sz="2400" dirty="0">
                <a:latin typeface="Helvetica Light"/>
                <a:cs typeface="Helvetica Light"/>
              </a:rPr>
              <a:t>The cause-mapping problem</a:t>
            </a:r>
          </a:p>
          <a:p>
            <a:pPr lvl="1">
              <a:spcAft>
                <a:spcPts val="600"/>
              </a:spcAft>
            </a:pPr>
            <a:r>
              <a:rPr lang="en-US" sz="2400" dirty="0">
                <a:latin typeface="Helvetica Light"/>
                <a:cs typeface="Helvetica Light"/>
              </a:rPr>
              <a:t>The reordering problem</a:t>
            </a:r>
          </a:p>
          <a:p>
            <a:pPr lvl="1">
              <a:spcAft>
                <a:spcPts val="3600"/>
              </a:spcAft>
            </a:pPr>
            <a:r>
              <a:rPr lang="en-US" sz="2400" dirty="0">
                <a:latin typeface="Helvetica Light"/>
                <a:cs typeface="Helvetica Light"/>
              </a:rPr>
              <a:t>The cost-estimation problem </a:t>
            </a:r>
          </a:p>
          <a:p>
            <a:pPr>
              <a:spcAft>
                <a:spcPts val="3600"/>
              </a:spcAft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Helvetica Light"/>
                <a:cs typeface="Helvetica Light"/>
              </a:rPr>
              <a:t>Split-Level Scheduler Case Study</a:t>
            </a:r>
          </a:p>
          <a:p>
            <a:pPr>
              <a:spcAft>
                <a:spcPts val="3600"/>
              </a:spcAft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Helvetica Light"/>
                <a:cs typeface="Helvetica Light"/>
              </a:rPr>
              <a:t>Conclusion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073B-729F-064A-9185-3DC28912AF5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54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449"/>
    </mc:Choice>
    <mc:Fallback xmlns="">
      <p:transition xmlns:p14="http://schemas.microsoft.com/office/powerpoint/2010/main" spd="slow" advTm="24449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"/>
                <a:cs typeface="Helvetica"/>
              </a:rPr>
              <a:t>Cause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23564" cy="4128655"/>
          </a:xfrm>
        </p:spPr>
        <p:txBody>
          <a:bodyPr>
            <a:normAutofit/>
          </a:bodyPr>
          <a:lstStyle/>
          <a:p>
            <a:pPr marL="0" indent="0" algn="ctr">
              <a:spcAft>
                <a:spcPts val="3600"/>
              </a:spcAft>
              <a:buNone/>
            </a:pPr>
            <a:r>
              <a:rPr lang="en-US" sz="2800" dirty="0">
                <a:solidFill>
                  <a:srgbClr val="000000"/>
                </a:solidFill>
                <a:latin typeface="Helvetica Light"/>
                <a:cs typeface="Helvetica Light"/>
              </a:rPr>
              <a:t>A scheduler needs to </a:t>
            </a:r>
            <a:r>
              <a:rPr lang="en-US" sz="2800" b="1" dirty="0">
                <a:solidFill>
                  <a:schemeClr val="accent1"/>
                </a:solidFill>
                <a:latin typeface="Helvetica"/>
                <a:cs typeface="Helvetica"/>
              </a:rPr>
              <a:t>map</a:t>
            </a:r>
            <a:r>
              <a:rPr lang="en-US" sz="2800" dirty="0">
                <a:solidFill>
                  <a:srgbClr val="000000"/>
                </a:solidFill>
                <a:latin typeface="Helvetica Light"/>
                <a:cs typeface="Helvetica Light"/>
              </a:rPr>
              <a:t> an I/O request to the </a:t>
            </a:r>
            <a:r>
              <a:rPr lang="en-US" sz="2800" b="1" dirty="0">
                <a:solidFill>
                  <a:srgbClr val="4F81BD"/>
                </a:solidFill>
                <a:latin typeface="Helvetica"/>
                <a:cs typeface="Helvetica"/>
              </a:rPr>
              <a:t>originating</a:t>
            </a:r>
            <a:r>
              <a:rPr lang="en-US" sz="2800" dirty="0">
                <a:solidFill>
                  <a:srgbClr val="000000"/>
                </a:solidFill>
                <a:latin typeface="Helvetica Light"/>
                <a:cs typeface="Helvetica Light"/>
              </a:rPr>
              <a:t> process</a:t>
            </a:r>
          </a:p>
          <a:p>
            <a:pPr marL="0" indent="0" algn="ctr">
              <a:spcAft>
                <a:spcPts val="3600"/>
              </a:spcAft>
              <a:buNone/>
            </a:pPr>
            <a:r>
              <a:rPr lang="en-US" sz="2800" dirty="0">
                <a:solidFill>
                  <a:schemeClr val="accent2"/>
                </a:solidFill>
                <a:latin typeface="Helvetica Light"/>
                <a:cs typeface="Helvetica Light"/>
              </a:rPr>
              <a:t>Why is this difficult in modern file systems?</a:t>
            </a:r>
            <a:br>
              <a:rPr lang="en-US" sz="2800" dirty="0">
                <a:solidFill>
                  <a:schemeClr val="accent2"/>
                </a:solidFill>
                <a:latin typeface="Helvetica Light"/>
                <a:cs typeface="Helvetica Light"/>
              </a:rPr>
            </a:br>
            <a:r>
              <a:rPr lang="en-US" sz="2800" dirty="0">
                <a:solidFill>
                  <a:schemeClr val="accent2"/>
                </a:solidFill>
                <a:latin typeface="Helvetica Light"/>
                <a:cs typeface="Helvetica Light"/>
              </a:rPr>
              <a:t>What motivating experiment shows problem?</a:t>
            </a:r>
            <a:br>
              <a:rPr lang="en-US" sz="2800" dirty="0">
                <a:solidFill>
                  <a:schemeClr val="accent2"/>
                </a:solidFill>
                <a:latin typeface="Helvetica Light"/>
                <a:cs typeface="Helvetica Light"/>
              </a:rPr>
            </a:br>
            <a:r>
              <a:rPr lang="en-US" sz="2800" dirty="0">
                <a:solidFill>
                  <a:schemeClr val="accent2"/>
                </a:solidFill>
                <a:latin typeface="Helvetica Light"/>
                <a:cs typeface="Helvetica Light"/>
              </a:rPr>
              <a:t>How is this fixed Split-IO framework?</a:t>
            </a:r>
            <a:br>
              <a:rPr lang="en-US" sz="2800" dirty="0">
                <a:solidFill>
                  <a:schemeClr val="accent2"/>
                </a:solidFill>
                <a:latin typeface="Helvetica Light"/>
                <a:cs typeface="Helvetica Light"/>
              </a:rPr>
            </a:br>
            <a:r>
              <a:rPr lang="en-US" sz="2800" dirty="0">
                <a:solidFill>
                  <a:schemeClr val="accent2"/>
                </a:solidFill>
                <a:latin typeface="Helvetica Light"/>
                <a:cs typeface="Helvetica Light"/>
              </a:rPr>
              <a:t>How do experimental results change with Split-IO?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073B-729F-064A-9185-3DC28912AF5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691"/>
    </mc:Choice>
    <mc:Fallback xmlns="">
      <p:transition xmlns:p14="http://schemas.microsoft.com/office/powerpoint/2010/main" spd="slow" advTm="12669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/>
                <a:cs typeface="Helvetica"/>
              </a:rPr>
              <a:t>Write Delegation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444957" y="2275969"/>
            <a:ext cx="5557625" cy="750520"/>
            <a:chOff x="1377562" y="2658607"/>
            <a:chExt cx="3123759" cy="423196"/>
          </a:xfrm>
          <a:solidFill>
            <a:schemeClr val="accent1"/>
          </a:solidFill>
        </p:grpSpPr>
        <p:sp>
          <p:nvSpPr>
            <p:cNvPr id="5" name="Rectangle 4"/>
            <p:cNvSpPr/>
            <p:nvPr/>
          </p:nvSpPr>
          <p:spPr>
            <a:xfrm>
              <a:off x="1377562" y="2658607"/>
              <a:ext cx="3123759" cy="42319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33584" y="2708244"/>
              <a:ext cx="1138445" cy="2603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dirty="0"/>
                <a:t>Page Cache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444957" y="4376651"/>
            <a:ext cx="5557626" cy="761121"/>
            <a:chOff x="1486288" y="3707502"/>
            <a:chExt cx="5557626" cy="761121"/>
          </a:xfrm>
        </p:grpSpPr>
        <p:sp>
          <p:nvSpPr>
            <p:cNvPr id="8" name="Rectangle 7"/>
            <p:cNvSpPr/>
            <p:nvPr/>
          </p:nvSpPr>
          <p:spPr>
            <a:xfrm>
              <a:off x="1486288" y="3707502"/>
              <a:ext cx="5557626" cy="76112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85367" y="3892168"/>
              <a:ext cx="3013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Block-Level Scheduler</a:t>
              </a:r>
            </a:p>
          </p:txBody>
        </p:sp>
      </p:grpSp>
      <p:sp>
        <p:nvSpPr>
          <p:cNvPr id="12" name="Oval 11"/>
          <p:cNvSpPr/>
          <p:nvPr/>
        </p:nvSpPr>
        <p:spPr>
          <a:xfrm>
            <a:off x="3631321" y="1345131"/>
            <a:ext cx="1128658" cy="51630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2000" dirty="0"/>
              <a:t>App1</a:t>
            </a:r>
          </a:p>
        </p:txBody>
      </p:sp>
      <p:sp>
        <p:nvSpPr>
          <p:cNvPr id="13" name="Oval 12"/>
          <p:cNvSpPr/>
          <p:nvPr/>
        </p:nvSpPr>
        <p:spPr>
          <a:xfrm>
            <a:off x="5585745" y="1345131"/>
            <a:ext cx="1128658" cy="51630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2000" dirty="0"/>
              <a:t>App2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611419" y="2457563"/>
            <a:ext cx="514729" cy="349534"/>
          </a:xfrm>
          <a:prstGeom prst="round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440859" y="2457563"/>
            <a:ext cx="514729" cy="349534"/>
          </a:xfrm>
          <a:prstGeom prst="round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5225131" y="2464839"/>
            <a:ext cx="514729" cy="349534"/>
          </a:xfrm>
          <a:prstGeom prst="round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6020028" y="2464839"/>
            <a:ext cx="514729" cy="349534"/>
          </a:xfrm>
          <a:prstGeom prst="round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3158001" y="1854158"/>
            <a:ext cx="968148" cy="438166"/>
            <a:chOff x="1294372" y="2305802"/>
            <a:chExt cx="968148" cy="468119"/>
          </a:xfrm>
        </p:grpSpPr>
        <p:sp>
          <p:nvSpPr>
            <p:cNvPr id="20" name="TextBox 19"/>
            <p:cNvSpPr txBox="1"/>
            <p:nvPr/>
          </p:nvSpPr>
          <p:spPr>
            <a:xfrm>
              <a:off x="1294372" y="2313578"/>
              <a:ext cx="968148" cy="4603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write()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2220279" y="2305802"/>
              <a:ext cx="0" cy="450646"/>
            </a:xfrm>
            <a:prstGeom prst="line">
              <a:avLst/>
            </a:prstGeom>
            <a:ln>
              <a:solidFill>
                <a:schemeClr val="tx1"/>
              </a:solidFill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/>
          <p:cNvCxnSpPr/>
          <p:nvPr/>
        </p:nvCxnSpPr>
        <p:spPr>
          <a:xfrm flipV="1">
            <a:off x="4306298" y="1861436"/>
            <a:ext cx="0" cy="414533"/>
          </a:xfrm>
          <a:prstGeom prst="line">
            <a:avLst/>
          </a:prstGeom>
          <a:ln>
            <a:solidFill>
              <a:schemeClr val="tx1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955589" y="1854160"/>
            <a:ext cx="1161272" cy="448252"/>
            <a:chOff x="1114762" y="2305802"/>
            <a:chExt cx="1161272" cy="478894"/>
          </a:xfrm>
        </p:grpSpPr>
        <p:sp>
          <p:nvSpPr>
            <p:cNvPr id="27" name="TextBox 26"/>
            <p:cNvSpPr txBox="1"/>
            <p:nvPr/>
          </p:nvSpPr>
          <p:spPr>
            <a:xfrm>
              <a:off x="1114762" y="2324354"/>
              <a:ext cx="1161272" cy="46034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200" dirty="0"/>
                <a:t>write()</a:t>
              </a: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2220279" y="2305802"/>
              <a:ext cx="0" cy="450646"/>
            </a:xfrm>
            <a:prstGeom prst="line">
              <a:avLst/>
            </a:prstGeom>
            <a:ln>
              <a:solidFill>
                <a:schemeClr val="tx1"/>
              </a:solidFill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/>
          <p:cNvCxnSpPr/>
          <p:nvPr/>
        </p:nvCxnSpPr>
        <p:spPr>
          <a:xfrm flipV="1">
            <a:off x="6200178" y="1861436"/>
            <a:ext cx="0" cy="414533"/>
          </a:xfrm>
          <a:prstGeom prst="line">
            <a:avLst/>
          </a:prstGeom>
          <a:ln>
            <a:solidFill>
              <a:schemeClr val="tx1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521117" y="3288147"/>
            <a:ext cx="2059858" cy="93341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2000" dirty="0"/>
              <a:t>Write-back Daemon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7002582" y="2379575"/>
            <a:ext cx="2036829" cy="707886"/>
            <a:chOff x="7293718" y="2212745"/>
            <a:chExt cx="2036829" cy="707886"/>
          </a:xfrm>
        </p:grpSpPr>
        <p:cxnSp>
          <p:nvCxnSpPr>
            <p:cNvPr id="33" name="Straight Arrow Connector 32"/>
            <p:cNvCxnSpPr/>
            <p:nvPr/>
          </p:nvCxnSpPr>
          <p:spPr>
            <a:xfrm flipH="1">
              <a:off x="7293718" y="2585215"/>
              <a:ext cx="56883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7757966" y="2212745"/>
              <a:ext cx="157258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Loss of cause </a:t>
              </a:r>
              <a:r>
                <a:rPr lang="en-US" sz="2000" dirty="0">
                  <a:solidFill>
                    <a:srgbClr val="000000"/>
                  </a:solidFill>
                </a:rPr>
                <a:t>information!</a:t>
              </a:r>
            </a:p>
          </p:txBody>
        </p:sp>
      </p:grpSp>
      <p:sp>
        <p:nvSpPr>
          <p:cNvPr id="43" name="Round Diagonal Corner Rectangle 42"/>
          <p:cNvSpPr/>
          <p:nvPr/>
        </p:nvSpPr>
        <p:spPr>
          <a:xfrm>
            <a:off x="3611419" y="2807097"/>
            <a:ext cx="238293" cy="288162"/>
          </a:xfrm>
          <a:prstGeom prst="round2DiagRect">
            <a:avLst/>
          </a:prstGeom>
          <a:solidFill>
            <a:schemeClr val="accent2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4" name="Round Diagonal Corner Rectangle 43"/>
          <p:cNvSpPr/>
          <p:nvPr/>
        </p:nvSpPr>
        <p:spPr>
          <a:xfrm>
            <a:off x="4440859" y="2815416"/>
            <a:ext cx="238293" cy="288162"/>
          </a:xfrm>
          <a:prstGeom prst="round2DiagRect">
            <a:avLst/>
          </a:prstGeom>
          <a:solidFill>
            <a:schemeClr val="accent2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5" name="Round Diagonal Corner Rectangle 44"/>
          <p:cNvSpPr/>
          <p:nvPr/>
        </p:nvSpPr>
        <p:spPr>
          <a:xfrm>
            <a:off x="6061106" y="2823735"/>
            <a:ext cx="238293" cy="288162"/>
          </a:xfrm>
          <a:prstGeom prst="round2DiagRect">
            <a:avLst/>
          </a:prstGeom>
          <a:solidFill>
            <a:schemeClr val="accent2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5580975" y="3205900"/>
            <a:ext cx="2830906" cy="1015663"/>
            <a:chOff x="6877910" y="2123550"/>
            <a:chExt cx="2830906" cy="1015663"/>
          </a:xfrm>
        </p:grpSpPr>
        <p:cxnSp>
          <p:nvCxnSpPr>
            <p:cNvPr id="47" name="Straight Arrow Connector 46"/>
            <p:cNvCxnSpPr/>
            <p:nvPr/>
          </p:nvCxnSpPr>
          <p:spPr>
            <a:xfrm flipH="1">
              <a:off x="6877910" y="2585215"/>
              <a:ext cx="83161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7596333" y="2123550"/>
              <a:ext cx="211248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Write-back daemon submits all requests</a:t>
              </a:r>
              <a:r>
                <a:rPr lang="en-US" sz="2000" dirty="0">
                  <a:solidFill>
                    <a:srgbClr val="000000"/>
                  </a:solidFill>
                </a:rPr>
                <a:t>!</a:t>
              </a:r>
            </a:p>
          </p:txBody>
        </p:sp>
      </p:grpSp>
      <p:sp>
        <p:nvSpPr>
          <p:cNvPr id="51" name="Content Placeholder 2"/>
          <p:cNvSpPr>
            <a:spLocks noGrp="1"/>
          </p:cNvSpPr>
          <p:nvPr>
            <p:ph idx="1"/>
          </p:nvPr>
        </p:nvSpPr>
        <p:spPr>
          <a:xfrm>
            <a:off x="442259" y="5322438"/>
            <a:ext cx="8229600" cy="1650351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000000"/>
                </a:solidFill>
                <a:latin typeface="Helvetica Light"/>
                <a:cs typeface="Helvetica Light"/>
              </a:rPr>
              <a:t>Write-back, delayed allocation – why beneficial?</a:t>
            </a:r>
          </a:p>
          <a:p>
            <a:pPr lvl="1">
              <a:spcAft>
                <a:spcPts val="1800"/>
              </a:spcAft>
            </a:pPr>
            <a:r>
              <a:rPr lang="en-US" sz="2400" dirty="0">
                <a:solidFill>
                  <a:srgbClr val="000000"/>
                </a:solidFill>
                <a:latin typeface="Helvetica Light"/>
                <a:cs typeface="Helvetica Light"/>
              </a:rPr>
              <a:t>Pages may be deleted</a:t>
            </a:r>
          </a:p>
          <a:p>
            <a:pPr lvl="1">
              <a:spcAft>
                <a:spcPts val="1800"/>
              </a:spcAft>
            </a:pPr>
            <a:r>
              <a:rPr lang="en-US" sz="2400" dirty="0">
                <a:solidFill>
                  <a:srgbClr val="000000"/>
                </a:solidFill>
                <a:latin typeface="Helvetica Light"/>
                <a:cs typeface="Helvetica Light"/>
              </a:rPr>
              <a:t>May allocate  with better locality if know size….</a:t>
            </a:r>
          </a:p>
          <a:p>
            <a:pPr>
              <a:spcAft>
                <a:spcPts val="1800"/>
              </a:spcAft>
            </a:pPr>
            <a:endParaRPr lang="en-US" sz="2800" dirty="0">
              <a:solidFill>
                <a:srgbClr val="000000"/>
              </a:solidFill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726417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9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mph" presetSubtype="0" repeatCount="3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9334E-6 1.86197E-6 L 0.00104 0.23714 " pathEditMode="relative" rAng="0" ptsTypes="AA">
                                      <p:cBhvr>
                                        <p:cTn id="8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11857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2"/>
                                            </p:cond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4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9CDE5"/>
                                      </p:to>
                                    </p:animClr>
                                    <p:animClr clrSpc="rgb" dir="cw">
                                      <p:cBhvr>
                                        <p:cTn id="8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9CDE5"/>
                                      </p:to>
                                    </p:animClr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0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5556E-6 1.11111E-6 L 0.00104 0.23495 " pathEditMode="relative" rAng="0" ptsTypes="AA">
                                      <p:cBhvr>
                                        <p:cTn id="9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1173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1"/>
                                            </p:cond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3" presetID="19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9CDE5"/>
                                      </p:to>
                                    </p:animClr>
                                    <p:animClr clrSpc="rgb" dir="cw">
                                      <p:cBhvr>
                                        <p:cTn id="9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9CDE5"/>
                                      </p:to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0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19334E-6 1.86197E-6 L 0.00104 0.23714 " pathEditMode="relative" rAng="0" ptsTypes="AA">
                                      <p:cBhvr>
                                        <p:cTn id="10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11857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0"/>
                                            </p:cond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2" presetID="19" presetClass="emp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9CDE5"/>
                                      </p:to>
                                    </p:animClr>
                                    <p:animClr clrSpc="rgb" dir="cw">
                                      <p:cBhvr>
                                        <p:cTn id="10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9CDE5"/>
                                      </p:to>
                                    </p:animClr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6" grpId="0" animBg="1"/>
      <p:bldP spid="16" grpId="1" animBg="1"/>
      <p:bldP spid="18" grpId="0" animBg="1"/>
      <p:bldP spid="18" grpId="1" animBg="1"/>
      <p:bldP spid="31" grpId="0" animBg="1"/>
      <p:bldP spid="31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"/>
                <a:cs typeface="Helvetica"/>
              </a:rPr>
              <a:t>Cause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23564" cy="4128655"/>
          </a:xfrm>
        </p:spPr>
        <p:txBody>
          <a:bodyPr>
            <a:normAutofit/>
          </a:bodyPr>
          <a:lstStyle/>
          <a:p>
            <a:pPr marL="0" indent="0" algn="ctr">
              <a:spcAft>
                <a:spcPts val="3600"/>
              </a:spcAft>
              <a:buNone/>
            </a:pPr>
            <a:r>
              <a:rPr lang="en-US" sz="2800" dirty="0">
                <a:solidFill>
                  <a:srgbClr val="000000"/>
                </a:solidFill>
                <a:latin typeface="Helvetica Light"/>
                <a:cs typeface="Helvetica Light"/>
              </a:rPr>
              <a:t>A scheduler needs to </a:t>
            </a:r>
            <a:r>
              <a:rPr lang="en-US" sz="2800" b="1" dirty="0">
                <a:solidFill>
                  <a:schemeClr val="accent1"/>
                </a:solidFill>
                <a:latin typeface="Helvetica"/>
                <a:cs typeface="Helvetica"/>
              </a:rPr>
              <a:t>map</a:t>
            </a:r>
            <a:r>
              <a:rPr lang="en-US" sz="2800" dirty="0">
                <a:solidFill>
                  <a:srgbClr val="000000"/>
                </a:solidFill>
                <a:latin typeface="Helvetica Light"/>
                <a:cs typeface="Helvetica Light"/>
              </a:rPr>
              <a:t> an I/O request to the </a:t>
            </a:r>
            <a:r>
              <a:rPr lang="en-US" sz="2800" b="1" dirty="0">
                <a:solidFill>
                  <a:srgbClr val="4F81BD"/>
                </a:solidFill>
                <a:latin typeface="Helvetica"/>
                <a:cs typeface="Helvetica"/>
              </a:rPr>
              <a:t>originating</a:t>
            </a:r>
            <a:r>
              <a:rPr lang="en-US" sz="2800" dirty="0">
                <a:solidFill>
                  <a:srgbClr val="000000"/>
                </a:solidFill>
                <a:latin typeface="Helvetica Light"/>
                <a:cs typeface="Helvetica Light"/>
              </a:rPr>
              <a:t> process</a:t>
            </a:r>
          </a:p>
          <a:p>
            <a:pPr marL="0" indent="0" algn="ctr">
              <a:spcAft>
                <a:spcPts val="3600"/>
              </a:spcAft>
              <a:buNone/>
            </a:pPr>
            <a:r>
              <a:rPr lang="en-US" sz="2800" strike="sngStrike" dirty="0">
                <a:solidFill>
                  <a:schemeClr val="accent2"/>
                </a:solidFill>
                <a:latin typeface="Helvetica Light"/>
                <a:cs typeface="Helvetica Light"/>
              </a:rPr>
              <a:t>Why is this difficult in modern file systems?</a:t>
            </a:r>
            <a:br>
              <a:rPr lang="en-US" sz="2800" dirty="0">
                <a:solidFill>
                  <a:schemeClr val="accent2"/>
                </a:solidFill>
                <a:latin typeface="Helvetica Light"/>
                <a:cs typeface="Helvetica Light"/>
              </a:rPr>
            </a:br>
            <a:r>
              <a:rPr lang="en-US" sz="2800" dirty="0">
                <a:solidFill>
                  <a:schemeClr val="accent2"/>
                </a:solidFill>
                <a:latin typeface="Helvetica Light"/>
                <a:cs typeface="Helvetica Light"/>
              </a:rPr>
              <a:t>What motivating experiment shows problem?</a:t>
            </a:r>
            <a:br>
              <a:rPr lang="en-US" sz="2800" dirty="0">
                <a:solidFill>
                  <a:schemeClr val="accent2"/>
                </a:solidFill>
                <a:latin typeface="Helvetica Light"/>
                <a:cs typeface="Helvetica Light"/>
              </a:rPr>
            </a:br>
            <a:r>
              <a:rPr lang="en-US" sz="2800" dirty="0">
                <a:solidFill>
                  <a:schemeClr val="accent2"/>
                </a:solidFill>
                <a:latin typeface="Helvetica Light"/>
                <a:cs typeface="Helvetica Light"/>
              </a:rPr>
              <a:t>How is this fixed Split-IO framework?</a:t>
            </a:r>
            <a:br>
              <a:rPr lang="en-US" sz="2800" dirty="0">
                <a:solidFill>
                  <a:schemeClr val="accent2"/>
                </a:solidFill>
                <a:latin typeface="Helvetica Light"/>
                <a:cs typeface="Helvetica Light"/>
              </a:rPr>
            </a:br>
            <a:r>
              <a:rPr lang="en-US" sz="2800" dirty="0">
                <a:solidFill>
                  <a:schemeClr val="accent2"/>
                </a:solidFill>
                <a:latin typeface="Helvetica Light"/>
                <a:cs typeface="Helvetica Light"/>
              </a:rPr>
              <a:t>How do experimental results change with Split-IO?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073B-729F-064A-9185-3DC28912AF5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6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691"/>
    </mc:Choice>
    <mc:Fallback xmlns="">
      <p:transition xmlns:p14="http://schemas.microsoft.com/office/powerpoint/2010/main" spd="slow" advTm="12669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77" y="3686581"/>
            <a:ext cx="3337211" cy="2669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"/>
                <a:cs typeface="Helvetica"/>
              </a:rPr>
              <a:t>Block-Level: CFQ</a:t>
            </a:r>
            <a:endParaRPr lang="en-US" sz="4000" dirty="0">
              <a:latin typeface="Helvetica"/>
              <a:cs typeface="Helvetic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073B-729F-064A-9185-3DC28912AF5F}" type="slidenum">
              <a:rPr lang="en-US" smtClean="0"/>
              <a:t>18</a:t>
            </a:fld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429257" y="3794359"/>
            <a:ext cx="1053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goal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341275" y="3838048"/>
            <a:ext cx="34284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Workload:</a:t>
            </a:r>
          </a:p>
          <a:p>
            <a:r>
              <a:rPr lang="en-US" sz="2000" dirty="0"/>
              <a:t>Eight processes with different priority (0-7), each sequentially writing its own file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45374" y="1542788"/>
            <a:ext cx="5304101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Monaco"/>
                <a:cs typeface="Monaco"/>
              </a:rPr>
              <a:t>add_req</a:t>
            </a:r>
            <a:r>
              <a:rPr lang="en-US" dirty="0">
                <a:latin typeface="Monaco"/>
                <a:cs typeface="Monaco"/>
              </a:rPr>
              <a:t>(r){</a:t>
            </a:r>
          </a:p>
          <a:p>
            <a:r>
              <a:rPr lang="en-US" dirty="0">
                <a:latin typeface="Monaco"/>
                <a:cs typeface="Monaco"/>
              </a:rPr>
              <a:t>   p = </a:t>
            </a:r>
            <a:r>
              <a:rPr lang="en-US" dirty="0" err="1">
                <a:latin typeface="Monaco"/>
                <a:cs typeface="Monaco"/>
              </a:rPr>
              <a:t>r.submit_process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   q = </a:t>
            </a:r>
            <a:r>
              <a:rPr lang="en-US" dirty="0" err="1">
                <a:latin typeface="Monaco"/>
                <a:cs typeface="Monaco"/>
              </a:rPr>
              <a:t>get_queue</a:t>
            </a:r>
            <a:r>
              <a:rPr lang="en-US" dirty="0">
                <a:latin typeface="Monaco"/>
                <a:cs typeface="Monaco"/>
              </a:rPr>
              <a:t>(p)</a:t>
            </a:r>
          </a:p>
          <a:p>
            <a:r>
              <a:rPr lang="en-US" dirty="0">
                <a:latin typeface="Monaco"/>
                <a:cs typeface="Monaco"/>
              </a:rPr>
              <a:t>   </a:t>
            </a:r>
            <a:r>
              <a:rPr lang="en-US" dirty="0" err="1">
                <a:latin typeface="Monaco"/>
                <a:cs typeface="Monaco"/>
              </a:rPr>
              <a:t>enqueue</a:t>
            </a:r>
            <a:r>
              <a:rPr lang="en-US" dirty="0">
                <a:latin typeface="Monaco"/>
                <a:cs typeface="Monaco"/>
              </a:rPr>
              <a:t>(</a:t>
            </a:r>
            <a:r>
              <a:rPr lang="en-US" dirty="0" err="1">
                <a:latin typeface="Monaco"/>
                <a:cs typeface="Monaco"/>
              </a:rPr>
              <a:t>q,r</a:t>
            </a:r>
            <a:r>
              <a:rPr lang="en-US" dirty="0">
                <a:latin typeface="Monaco"/>
                <a:cs typeface="Monaco"/>
              </a:rPr>
              <a:t>)</a:t>
            </a:r>
          </a:p>
          <a:p>
            <a:r>
              <a:rPr lang="en-US" dirty="0">
                <a:latin typeface="Monaco"/>
                <a:cs typeface="Monac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89380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691"/>
    </mc:Choice>
    <mc:Fallback xmlns="">
      <p:transition xmlns:p14="http://schemas.microsoft.com/office/powerpoint/2010/main" spd="slow" advTm="1266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"/>
                <a:cs typeface="Helvetica"/>
              </a:rPr>
              <a:t>Block-Level: CFQ</a:t>
            </a:r>
            <a:endParaRPr lang="en-US" sz="4000" dirty="0">
              <a:latin typeface="Helvetica"/>
              <a:cs typeface="Helvetic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073B-729F-064A-9185-3DC28912AF5F}" type="slidenum">
              <a:rPr lang="en-US" smtClean="0"/>
              <a:t>19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49065" t="8321" b="5239"/>
          <a:stretch/>
        </p:blipFill>
        <p:spPr>
          <a:xfrm>
            <a:off x="4826515" y="3462604"/>
            <a:ext cx="3301644" cy="275202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6919779" y="3826916"/>
            <a:ext cx="1825870" cy="923330"/>
            <a:chOff x="7030939" y="1907146"/>
            <a:chExt cx="2291902" cy="1356139"/>
          </a:xfrm>
        </p:grpSpPr>
        <p:cxnSp>
          <p:nvCxnSpPr>
            <p:cNvPr id="13" name="Straight Arrow Connector 12"/>
            <p:cNvCxnSpPr/>
            <p:nvPr/>
          </p:nvCxnSpPr>
          <p:spPr>
            <a:xfrm flipH="1">
              <a:off x="7030939" y="2585215"/>
              <a:ext cx="83161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7794559" y="1907146"/>
              <a:ext cx="1528282" cy="13561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4F81BD"/>
                  </a:solidFill>
                </a:rPr>
                <a:t>the </a:t>
              </a:r>
            </a:p>
            <a:p>
              <a:pPr algn="ctr"/>
              <a:r>
                <a:rPr lang="en-US" dirty="0">
                  <a:solidFill>
                    <a:srgbClr val="4F81BD"/>
                  </a:solidFill>
                </a:rPr>
                <a:t>write-back thread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040786" y="1542788"/>
            <a:ext cx="5304101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Monaco"/>
                <a:cs typeface="Monaco"/>
              </a:rPr>
              <a:t>add_req</a:t>
            </a:r>
            <a:r>
              <a:rPr lang="en-US" dirty="0">
                <a:latin typeface="Monaco"/>
                <a:cs typeface="Monaco"/>
              </a:rPr>
              <a:t>(r){</a:t>
            </a:r>
          </a:p>
          <a:p>
            <a:r>
              <a:rPr lang="en-US" dirty="0">
                <a:solidFill>
                  <a:srgbClr val="FF0000"/>
                </a:solidFill>
                <a:latin typeface="Monaco"/>
                <a:cs typeface="Monaco"/>
              </a:rPr>
              <a:t>   p = </a:t>
            </a:r>
            <a:r>
              <a:rPr lang="en-US" dirty="0" err="1">
                <a:solidFill>
                  <a:srgbClr val="FF0000"/>
                </a:solidFill>
                <a:latin typeface="Monaco"/>
                <a:cs typeface="Monaco"/>
              </a:rPr>
              <a:t>r.submit_process</a:t>
            </a:r>
            <a:endParaRPr lang="en-US" dirty="0">
              <a:solidFill>
                <a:srgbClr val="FF0000"/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   q = </a:t>
            </a:r>
            <a:r>
              <a:rPr lang="en-US" dirty="0" err="1">
                <a:latin typeface="Monaco"/>
                <a:cs typeface="Monaco"/>
              </a:rPr>
              <a:t>get_queue</a:t>
            </a:r>
            <a:r>
              <a:rPr lang="en-US" dirty="0">
                <a:latin typeface="Monaco"/>
                <a:cs typeface="Monaco"/>
              </a:rPr>
              <a:t>(p)</a:t>
            </a:r>
          </a:p>
          <a:p>
            <a:r>
              <a:rPr lang="en-US" dirty="0">
                <a:latin typeface="Monaco"/>
                <a:cs typeface="Monaco"/>
              </a:rPr>
              <a:t>   </a:t>
            </a:r>
            <a:r>
              <a:rPr lang="en-US" dirty="0" err="1">
                <a:latin typeface="Monaco"/>
                <a:cs typeface="Monaco"/>
              </a:rPr>
              <a:t>enqueue</a:t>
            </a:r>
            <a:r>
              <a:rPr lang="en-US" dirty="0">
                <a:latin typeface="Monaco"/>
                <a:cs typeface="Monaco"/>
              </a:rPr>
              <a:t>(</a:t>
            </a:r>
            <a:r>
              <a:rPr lang="en-US" dirty="0" err="1">
                <a:latin typeface="Monaco"/>
                <a:cs typeface="Monaco"/>
              </a:rPr>
              <a:t>q,r</a:t>
            </a:r>
            <a:r>
              <a:rPr lang="en-US" dirty="0">
                <a:latin typeface="Monaco"/>
                <a:cs typeface="Monaco"/>
              </a:rPr>
              <a:t>)</a:t>
            </a:r>
          </a:p>
          <a:p>
            <a:r>
              <a:rPr lang="en-US" dirty="0">
                <a:latin typeface="Monaco"/>
                <a:cs typeface="Monaco"/>
              </a:rPr>
              <a:t>}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323" y="3657973"/>
            <a:ext cx="3372971" cy="269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2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691"/>
    </mc:Choice>
    <mc:Fallback xmlns="">
      <p:transition xmlns:p14="http://schemas.microsoft.com/office/powerpoint/2010/main" spd="slow" advTm="1266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563" y="1620781"/>
            <a:ext cx="8229600" cy="1851917"/>
          </a:xfrm>
        </p:spPr>
        <p:txBody>
          <a:bodyPr>
            <a:normAutofit/>
          </a:bodyPr>
          <a:lstStyle/>
          <a:p>
            <a:pPr marL="0" indent="0" algn="ctr">
              <a:spcAft>
                <a:spcPts val="3600"/>
              </a:spcAft>
              <a:buNone/>
            </a:pPr>
            <a:r>
              <a:rPr lang="en-US" sz="3600" b="1" dirty="0">
                <a:latin typeface="Helvetica"/>
                <a:cs typeface="Helvetica"/>
              </a:rPr>
              <a:t>…yet another I/O scheduling paper? </a:t>
            </a:r>
            <a:endParaRPr lang="en-US" sz="3600" b="1" dirty="0">
              <a:latin typeface="Helvetica Light"/>
              <a:cs typeface="Helvetica Ligh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073B-729F-064A-9185-3DC28912AF5F}" type="slidenum">
              <a:rPr lang="en-US" smtClean="0"/>
              <a:t>2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1168" y="2751074"/>
            <a:ext cx="3312745" cy="28053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0654" y="2918700"/>
            <a:ext cx="19673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Arial Hebrew"/>
                <a:cs typeface="Arial Hebrew"/>
              </a:rPr>
              <a:t>CFQ (2003)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0493" y="3758933"/>
            <a:ext cx="19568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Arial Hebrew"/>
                <a:cs typeface="Arial Hebrew"/>
              </a:rPr>
              <a:t>BFQ (2010)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0493" y="5433003"/>
            <a:ext cx="25910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Arial Hebrew"/>
                <a:cs typeface="Arial Hebrew"/>
              </a:rPr>
              <a:t>Deadline (2002)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22096" y="3083053"/>
            <a:ext cx="24122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err="1">
                <a:latin typeface="Arial Hebrew"/>
                <a:cs typeface="Arial Hebrew"/>
              </a:rPr>
              <a:t>mClock</a:t>
            </a:r>
            <a:r>
              <a:rPr lang="en-US" sz="3000" dirty="0">
                <a:latin typeface="Arial Hebrew"/>
                <a:cs typeface="Arial Hebrew"/>
              </a:rPr>
              <a:t> (2011)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53200" y="4902789"/>
            <a:ext cx="24416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Arial Hebrew"/>
                <a:cs typeface="Arial Hebrew"/>
              </a:rPr>
              <a:t>Token-Bucket</a:t>
            </a:r>
          </a:p>
          <a:p>
            <a:r>
              <a:rPr lang="en-US" sz="3000" dirty="0">
                <a:latin typeface="Arial Hebrew"/>
                <a:cs typeface="Arial Hebrew"/>
              </a:rPr>
              <a:t>     (2008)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93247" y="5833460"/>
            <a:ext cx="20245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Arial Hebrew"/>
                <a:cs typeface="Arial Hebrew"/>
              </a:rPr>
              <a:t>Libra (2014)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94525" y="4035932"/>
            <a:ext cx="23205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err="1">
                <a:latin typeface="Arial Hebrew"/>
                <a:cs typeface="Arial Hebrew"/>
              </a:rPr>
              <a:t>pClock</a:t>
            </a:r>
            <a:r>
              <a:rPr lang="en-US" sz="3000" dirty="0">
                <a:latin typeface="Arial Hebrew"/>
                <a:cs typeface="Arial Hebrew"/>
              </a:rPr>
              <a:t> (2007)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35734" y="6079351"/>
            <a:ext cx="24573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err="1">
                <a:latin typeface="Arial Hebrew"/>
                <a:cs typeface="Arial Hebrew"/>
              </a:rPr>
              <a:t>Fahrrad</a:t>
            </a:r>
            <a:r>
              <a:rPr lang="en-US" sz="3000" dirty="0">
                <a:latin typeface="Arial Hebrew"/>
                <a:cs typeface="Arial Hebrew"/>
              </a:rPr>
              <a:t> (2008)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0654" y="4614993"/>
            <a:ext cx="19388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Arial Hebrew"/>
                <a:cs typeface="Arial Hebrew"/>
              </a:rPr>
              <a:t>YFQ (1999)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8563" y="6176771"/>
            <a:ext cx="22752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Arial Hebrew"/>
                <a:cs typeface="Arial Hebrew"/>
              </a:rPr>
              <a:t>Facade(2003)</a:t>
            </a:r>
          </a:p>
        </p:txBody>
      </p:sp>
    </p:spTree>
    <p:extLst>
      <p:ext uri="{BB962C8B-B14F-4D97-AF65-F5344CB8AC3E}">
        <p14:creationId xmlns:p14="http://schemas.microsoft.com/office/powerpoint/2010/main" val="200926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609"/>
    </mc:Choice>
    <mc:Fallback xmlns="">
      <p:transition xmlns:p14="http://schemas.microsoft.com/office/powerpoint/2010/main" spd="slow" advTm="71609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Helvetica"/>
                <a:cs typeface="Helvetica"/>
              </a:rPr>
              <a:t>Fundamental Limitation #1</a:t>
            </a:r>
            <a:br>
              <a:rPr lang="en-US" dirty="0">
                <a:latin typeface="Helvetica"/>
                <a:cs typeface="Helvetica"/>
              </a:rPr>
            </a:br>
            <a:r>
              <a:rPr lang="en-US" sz="4000" dirty="0">
                <a:latin typeface="Helvetica"/>
                <a:cs typeface="Helvetica"/>
              </a:rPr>
              <a:t>(of block-level scheduling)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95512"/>
            <a:ext cx="8229600" cy="4525963"/>
          </a:xfrm>
        </p:spPr>
        <p:txBody>
          <a:bodyPr>
            <a:normAutofit/>
          </a:bodyPr>
          <a:lstStyle/>
          <a:p>
            <a:pPr>
              <a:spcAft>
                <a:spcPts val="3600"/>
              </a:spcAft>
            </a:pPr>
            <a:r>
              <a:rPr lang="en-US" sz="2800" dirty="0">
                <a:solidFill>
                  <a:srgbClr val="000000"/>
                </a:solidFill>
                <a:latin typeface="Helvetica Light"/>
                <a:cs typeface="Helvetica Light"/>
              </a:rPr>
              <a:t>Cause-mapping information lost </a:t>
            </a:r>
            <a:r>
              <a:rPr lang="en-US" sz="2800" b="1" dirty="0">
                <a:solidFill>
                  <a:srgbClr val="4F81BD"/>
                </a:solidFill>
                <a:latin typeface="Helvetica"/>
                <a:cs typeface="Helvetica"/>
              </a:rPr>
              <a:t>within the framework</a:t>
            </a:r>
            <a:endParaRPr lang="en-US" sz="2800" b="1" dirty="0">
              <a:solidFill>
                <a:srgbClr val="000000"/>
              </a:solidFill>
              <a:latin typeface="Helvetica"/>
              <a:cs typeface="Helvetica"/>
            </a:endParaRPr>
          </a:p>
          <a:p>
            <a:r>
              <a:rPr lang="en-US" sz="2800" b="1" dirty="0">
                <a:solidFill>
                  <a:srgbClr val="4F81BD"/>
                </a:solidFill>
                <a:latin typeface="Helvetica"/>
                <a:cs typeface="Helvetica"/>
              </a:rPr>
              <a:t>Impossible</a:t>
            </a:r>
            <a:r>
              <a:rPr lang="en-US" sz="2800" dirty="0">
                <a:solidFill>
                  <a:srgbClr val="000000"/>
                </a:solidFill>
                <a:latin typeface="Helvetica Light"/>
                <a:cs typeface="Helvetica Light"/>
              </a:rPr>
              <a:t> to map an I/O request back to its originating application</a:t>
            </a:r>
          </a:p>
          <a:p>
            <a:pPr marL="0" indent="0">
              <a:spcAft>
                <a:spcPts val="3600"/>
              </a:spcAft>
              <a:buNone/>
            </a:pPr>
            <a:r>
              <a:rPr lang="en-US" sz="2300" dirty="0">
                <a:solidFill>
                  <a:srgbClr val="000000"/>
                </a:solidFill>
                <a:latin typeface="Helvetica Light"/>
                <a:cs typeface="Helvetica Light"/>
              </a:rPr>
              <a:t>       (no matter how you implement the scheduler)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073B-729F-064A-9185-3DC28912AF5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254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691"/>
    </mc:Choice>
    <mc:Fallback xmlns="">
      <p:transition xmlns:p14="http://schemas.microsoft.com/office/powerpoint/2010/main" spd="slow" advTm="12669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"/>
                <a:cs typeface="Helvetica"/>
              </a:rPr>
              <a:t>Cause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23564" cy="4128655"/>
          </a:xfrm>
        </p:spPr>
        <p:txBody>
          <a:bodyPr>
            <a:normAutofit/>
          </a:bodyPr>
          <a:lstStyle/>
          <a:p>
            <a:pPr marL="0" indent="0" algn="ctr">
              <a:spcAft>
                <a:spcPts val="3600"/>
              </a:spcAft>
              <a:buNone/>
            </a:pPr>
            <a:r>
              <a:rPr lang="en-US" sz="2800" dirty="0">
                <a:solidFill>
                  <a:srgbClr val="000000"/>
                </a:solidFill>
                <a:latin typeface="Helvetica Light"/>
                <a:cs typeface="Helvetica Light"/>
              </a:rPr>
              <a:t>A scheduler needs to </a:t>
            </a:r>
            <a:r>
              <a:rPr lang="en-US" sz="2800" b="1" dirty="0">
                <a:solidFill>
                  <a:schemeClr val="accent1"/>
                </a:solidFill>
                <a:latin typeface="Helvetica"/>
                <a:cs typeface="Helvetica"/>
              </a:rPr>
              <a:t>map</a:t>
            </a:r>
            <a:r>
              <a:rPr lang="en-US" sz="2800" dirty="0">
                <a:solidFill>
                  <a:srgbClr val="000000"/>
                </a:solidFill>
                <a:latin typeface="Helvetica Light"/>
                <a:cs typeface="Helvetica Light"/>
              </a:rPr>
              <a:t> an I/O request to the </a:t>
            </a:r>
            <a:r>
              <a:rPr lang="en-US" sz="2800" b="1" dirty="0">
                <a:solidFill>
                  <a:srgbClr val="4F81BD"/>
                </a:solidFill>
                <a:latin typeface="Helvetica"/>
                <a:cs typeface="Helvetica"/>
              </a:rPr>
              <a:t>originating</a:t>
            </a:r>
            <a:r>
              <a:rPr lang="en-US" sz="2800" dirty="0">
                <a:solidFill>
                  <a:srgbClr val="000000"/>
                </a:solidFill>
                <a:latin typeface="Helvetica Light"/>
                <a:cs typeface="Helvetica Light"/>
              </a:rPr>
              <a:t> process</a:t>
            </a:r>
          </a:p>
          <a:p>
            <a:pPr marL="0" indent="0" algn="ctr">
              <a:spcAft>
                <a:spcPts val="3600"/>
              </a:spcAft>
              <a:buNone/>
            </a:pPr>
            <a:r>
              <a:rPr lang="en-US" sz="2800" strike="sngStrike" dirty="0">
                <a:solidFill>
                  <a:schemeClr val="accent2"/>
                </a:solidFill>
                <a:latin typeface="Helvetica Light"/>
                <a:cs typeface="Helvetica Light"/>
              </a:rPr>
              <a:t>Why is this difficult in modern file systems?</a:t>
            </a:r>
            <a:br>
              <a:rPr lang="en-US" sz="2800" strike="sngStrike" dirty="0">
                <a:solidFill>
                  <a:schemeClr val="accent2"/>
                </a:solidFill>
                <a:latin typeface="Helvetica Light"/>
                <a:cs typeface="Helvetica Light"/>
              </a:rPr>
            </a:br>
            <a:r>
              <a:rPr lang="en-US" sz="2800" strike="sngStrike" dirty="0">
                <a:solidFill>
                  <a:schemeClr val="accent2"/>
                </a:solidFill>
                <a:latin typeface="Helvetica Light"/>
                <a:cs typeface="Helvetica Light"/>
              </a:rPr>
              <a:t>What motivating experiment shows problem?</a:t>
            </a:r>
            <a:br>
              <a:rPr lang="en-US" sz="2800" dirty="0">
                <a:solidFill>
                  <a:schemeClr val="accent2"/>
                </a:solidFill>
                <a:latin typeface="Helvetica Light"/>
                <a:cs typeface="Helvetica Light"/>
              </a:rPr>
            </a:br>
            <a:r>
              <a:rPr lang="en-US" sz="2800" dirty="0">
                <a:solidFill>
                  <a:schemeClr val="accent2"/>
                </a:solidFill>
                <a:latin typeface="Helvetica Light"/>
                <a:cs typeface="Helvetica Light"/>
              </a:rPr>
              <a:t>How is this fixed Split-IO framework?</a:t>
            </a:r>
            <a:br>
              <a:rPr lang="en-US" sz="2800" dirty="0">
                <a:solidFill>
                  <a:schemeClr val="accent2"/>
                </a:solidFill>
                <a:latin typeface="Helvetica Light"/>
                <a:cs typeface="Helvetica Light"/>
              </a:rPr>
            </a:br>
            <a:r>
              <a:rPr lang="en-US" sz="2800" dirty="0">
                <a:solidFill>
                  <a:schemeClr val="accent2"/>
                </a:solidFill>
                <a:latin typeface="Helvetica Light"/>
                <a:cs typeface="Helvetica Light"/>
              </a:rPr>
              <a:t>How do experimental results change with Split-IO?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073B-729F-064A-9185-3DC28912AF5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314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691"/>
    </mc:Choice>
    <mc:Fallback xmlns="">
      <p:transition xmlns:p14="http://schemas.microsoft.com/office/powerpoint/2010/main" spd="slow" advTm="12669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/>
                <a:cs typeface="Helvetica"/>
              </a:rPr>
              <a:t>Split-Level I/O Scheduling: Tags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444957" y="2275969"/>
            <a:ext cx="5557625" cy="750520"/>
            <a:chOff x="1377562" y="2658607"/>
            <a:chExt cx="3123759" cy="423196"/>
          </a:xfrm>
          <a:solidFill>
            <a:schemeClr val="accent1"/>
          </a:solidFill>
        </p:grpSpPr>
        <p:sp>
          <p:nvSpPr>
            <p:cNvPr id="5" name="Rectangle 4"/>
            <p:cNvSpPr/>
            <p:nvPr/>
          </p:nvSpPr>
          <p:spPr>
            <a:xfrm>
              <a:off x="1377562" y="2658607"/>
              <a:ext cx="3123759" cy="42319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33584" y="2708244"/>
              <a:ext cx="1138445" cy="2603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dirty="0"/>
                <a:t>Page Cache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444957" y="4376651"/>
            <a:ext cx="5557626" cy="761121"/>
            <a:chOff x="1486288" y="3707502"/>
            <a:chExt cx="5557626" cy="761121"/>
          </a:xfrm>
        </p:grpSpPr>
        <p:sp>
          <p:nvSpPr>
            <p:cNvPr id="8" name="Rectangle 7"/>
            <p:cNvSpPr/>
            <p:nvPr/>
          </p:nvSpPr>
          <p:spPr>
            <a:xfrm>
              <a:off x="1486288" y="3707502"/>
              <a:ext cx="5557626" cy="76112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85368" y="3892168"/>
              <a:ext cx="29142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Block-Level Scheduler</a:t>
              </a:r>
            </a:p>
          </p:txBody>
        </p:sp>
      </p:grpSp>
      <p:sp>
        <p:nvSpPr>
          <p:cNvPr id="12" name="Oval 11"/>
          <p:cNvSpPr/>
          <p:nvPr/>
        </p:nvSpPr>
        <p:spPr>
          <a:xfrm>
            <a:off x="3631321" y="1345131"/>
            <a:ext cx="1128658" cy="51630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App1</a:t>
            </a:r>
          </a:p>
        </p:txBody>
      </p:sp>
      <p:sp>
        <p:nvSpPr>
          <p:cNvPr id="13" name="Oval 12"/>
          <p:cNvSpPr/>
          <p:nvPr/>
        </p:nvSpPr>
        <p:spPr>
          <a:xfrm>
            <a:off x="5585745" y="1345131"/>
            <a:ext cx="1128658" cy="51630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App2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611419" y="2457563"/>
            <a:ext cx="514729" cy="349534"/>
          </a:xfrm>
          <a:prstGeom prst="round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440859" y="2457563"/>
            <a:ext cx="514729" cy="349534"/>
          </a:xfrm>
          <a:prstGeom prst="round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5225131" y="2464839"/>
            <a:ext cx="514729" cy="349534"/>
          </a:xfrm>
          <a:prstGeom prst="round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6020028" y="2464839"/>
            <a:ext cx="514729" cy="349534"/>
          </a:xfrm>
          <a:prstGeom prst="round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3092824" y="1854158"/>
            <a:ext cx="1033325" cy="421811"/>
            <a:chOff x="1229195" y="2305802"/>
            <a:chExt cx="1033325" cy="450646"/>
          </a:xfrm>
        </p:grpSpPr>
        <p:sp>
          <p:nvSpPr>
            <p:cNvPr id="20" name="TextBox 19"/>
            <p:cNvSpPr txBox="1"/>
            <p:nvPr/>
          </p:nvSpPr>
          <p:spPr>
            <a:xfrm>
              <a:off x="1229195" y="2313578"/>
              <a:ext cx="1033325" cy="4274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write()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2220279" y="2305802"/>
              <a:ext cx="0" cy="450646"/>
            </a:xfrm>
            <a:prstGeom prst="line">
              <a:avLst/>
            </a:prstGeom>
            <a:ln>
              <a:solidFill>
                <a:schemeClr val="tx1"/>
              </a:solidFill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/>
          <p:cNvCxnSpPr/>
          <p:nvPr/>
        </p:nvCxnSpPr>
        <p:spPr>
          <a:xfrm flipV="1">
            <a:off x="4306298" y="1861436"/>
            <a:ext cx="0" cy="414533"/>
          </a:xfrm>
          <a:prstGeom prst="line">
            <a:avLst/>
          </a:prstGeom>
          <a:ln>
            <a:solidFill>
              <a:schemeClr val="tx1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5225131" y="1854158"/>
            <a:ext cx="891729" cy="421811"/>
            <a:chOff x="1384304" y="2305802"/>
            <a:chExt cx="891729" cy="450646"/>
          </a:xfrm>
        </p:grpSpPr>
        <p:sp>
          <p:nvSpPr>
            <p:cNvPr id="27" name="TextBox 26"/>
            <p:cNvSpPr txBox="1"/>
            <p:nvPr/>
          </p:nvSpPr>
          <p:spPr>
            <a:xfrm>
              <a:off x="1384304" y="2324354"/>
              <a:ext cx="891729" cy="42746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write()</a:t>
              </a: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2220279" y="2305802"/>
              <a:ext cx="0" cy="450646"/>
            </a:xfrm>
            <a:prstGeom prst="line">
              <a:avLst/>
            </a:prstGeom>
            <a:ln>
              <a:solidFill>
                <a:schemeClr val="tx1"/>
              </a:solidFill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/>
          <p:cNvCxnSpPr/>
          <p:nvPr/>
        </p:nvCxnSpPr>
        <p:spPr>
          <a:xfrm flipV="1">
            <a:off x="6200178" y="1861436"/>
            <a:ext cx="0" cy="414533"/>
          </a:xfrm>
          <a:prstGeom prst="line">
            <a:avLst/>
          </a:prstGeom>
          <a:ln>
            <a:solidFill>
              <a:schemeClr val="tx1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418568" y="3288147"/>
            <a:ext cx="1909307" cy="784071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2000" dirty="0"/>
              <a:t>Write-back Daemon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6838229" y="2363998"/>
            <a:ext cx="2305771" cy="707886"/>
            <a:chOff x="7129365" y="2197168"/>
            <a:chExt cx="2305771" cy="707886"/>
          </a:xfrm>
        </p:grpSpPr>
        <p:cxnSp>
          <p:nvCxnSpPr>
            <p:cNvPr id="33" name="Straight Arrow Connector 32"/>
            <p:cNvCxnSpPr/>
            <p:nvPr/>
          </p:nvCxnSpPr>
          <p:spPr>
            <a:xfrm flipH="1">
              <a:off x="7129365" y="2577059"/>
              <a:ext cx="56883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7698202" y="2197168"/>
              <a:ext cx="17369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 Light"/>
                  <a:cs typeface="Helvetica Light"/>
                </a:rPr>
                <a:t>Tags to identify origin</a:t>
              </a:r>
              <a:endParaRPr lang="en-US" sz="2000" dirty="0">
                <a:solidFill>
                  <a:srgbClr val="000000"/>
                </a:solidFill>
                <a:latin typeface="Helvetica Light"/>
                <a:cs typeface="Helvetica Light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088890" y="3190248"/>
            <a:ext cx="2432228" cy="881971"/>
            <a:chOff x="2385825" y="2107898"/>
            <a:chExt cx="2432228" cy="881971"/>
          </a:xfrm>
        </p:grpSpPr>
        <p:cxnSp>
          <p:nvCxnSpPr>
            <p:cNvPr id="47" name="Straight Arrow Connector 46"/>
            <p:cNvCxnSpPr/>
            <p:nvPr/>
          </p:nvCxnSpPr>
          <p:spPr>
            <a:xfrm flipV="1">
              <a:off x="3890459" y="2107898"/>
              <a:ext cx="927594" cy="47731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2385825" y="2281983"/>
              <a:ext cx="169208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 Light"/>
                  <a:cs typeface="Helvetica Light"/>
                </a:rPr>
                <a:t>Tags pass across layers</a:t>
              </a:r>
              <a:endParaRPr lang="en-US" sz="2000" dirty="0">
                <a:solidFill>
                  <a:srgbClr val="000000"/>
                </a:solidFill>
                <a:latin typeface="Helvetica Light"/>
                <a:cs typeface="Helvetica Light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631321" y="244608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458319" y="244576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49348" y="246568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589258" y="2752045"/>
            <a:ext cx="301660" cy="369332"/>
            <a:chOff x="3589258" y="2752045"/>
            <a:chExt cx="301660" cy="369332"/>
          </a:xfrm>
        </p:grpSpPr>
        <p:sp>
          <p:nvSpPr>
            <p:cNvPr id="43" name="Round Diagonal Corner Rectangle 42"/>
            <p:cNvSpPr/>
            <p:nvPr/>
          </p:nvSpPr>
          <p:spPr>
            <a:xfrm>
              <a:off x="3611419" y="2807097"/>
              <a:ext cx="238293" cy="288162"/>
            </a:xfrm>
            <a:prstGeom prst="round2DiagRect">
              <a:avLst/>
            </a:prstGeom>
            <a:solidFill>
              <a:schemeClr val="accent2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589258" y="27520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396621" y="2752045"/>
            <a:ext cx="301660" cy="369332"/>
            <a:chOff x="4396621" y="2752045"/>
            <a:chExt cx="301660" cy="369332"/>
          </a:xfrm>
        </p:grpSpPr>
        <p:sp>
          <p:nvSpPr>
            <p:cNvPr id="44" name="Round Diagonal Corner Rectangle 43"/>
            <p:cNvSpPr/>
            <p:nvPr/>
          </p:nvSpPr>
          <p:spPr>
            <a:xfrm>
              <a:off x="4440859" y="2815416"/>
              <a:ext cx="238293" cy="288162"/>
            </a:xfrm>
            <a:prstGeom prst="round2DiagRect">
              <a:avLst/>
            </a:prstGeom>
            <a:solidFill>
              <a:schemeClr val="accent2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396621" y="27520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20028" y="2752045"/>
            <a:ext cx="301660" cy="369332"/>
            <a:chOff x="6020028" y="2752045"/>
            <a:chExt cx="301660" cy="369332"/>
          </a:xfrm>
        </p:grpSpPr>
        <p:sp>
          <p:nvSpPr>
            <p:cNvPr id="45" name="Round Diagonal Corner Rectangle 44"/>
            <p:cNvSpPr/>
            <p:nvPr/>
          </p:nvSpPr>
          <p:spPr>
            <a:xfrm>
              <a:off x="6061106" y="2823735"/>
              <a:ext cx="238293" cy="288162"/>
            </a:xfrm>
            <a:prstGeom prst="round2DiagRect">
              <a:avLst/>
            </a:prstGeom>
            <a:solidFill>
              <a:schemeClr val="accent2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020028" y="27520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66057" y="5904411"/>
            <a:ext cx="523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Extra complexity? </a:t>
            </a:r>
          </a:p>
          <a:p>
            <a:r>
              <a:rPr lang="en-US" dirty="0">
                <a:solidFill>
                  <a:schemeClr val="accent2"/>
                </a:solidFill>
              </a:rPr>
              <a:t>Sets of causes, not always a single originating process </a:t>
            </a:r>
          </a:p>
        </p:txBody>
      </p:sp>
    </p:spTree>
    <p:extLst>
      <p:ext uri="{BB962C8B-B14F-4D97-AF65-F5344CB8AC3E}">
        <p14:creationId xmlns:p14="http://schemas.microsoft.com/office/powerpoint/2010/main" val="16753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0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9" presetClass="emp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6" presetClass="emph" presetSubtype="0" repeatCount="3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10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5" dur="50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9CDE5"/>
                                      </p:to>
                                    </p:animClr>
                                    <p:animClr clrSpc="rgb" dir="cw">
                                      <p:cBhvr>
                                        <p:cTn id="9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9CDE5"/>
                                      </p:to>
                                    </p:animClr>
                                    <p:set>
                                      <p:cBhvr>
                                        <p:cTn id="9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61 0.02941 L -0.00035 0.23136 " pathEditMode="relative" ptsTypes="AA">
                                      <p:cBhvr>
                                        <p:cTn id="10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9" presetClass="emp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9CDE5"/>
                                      </p:to>
                                    </p:animClr>
                                    <p:animClr clrSpc="rgb" dir="cw">
                                      <p:cBhvr>
                                        <p:cTn id="11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9CDE5"/>
                                      </p:to>
                                    </p:animClr>
                                    <p:set>
                                      <p:cBhvr>
                                        <p:cTn id="1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052 0.02941 L 0.00052 0.23159 " pathEditMode="relative" ptsTypes="AA">
                                      <p:cBhvr>
                                        <p:cTn id="1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9" presetClass="emph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9CDE5"/>
                                      </p:to>
                                    </p:animClr>
                                    <p:animClr clrSpc="rgb" dir="cw">
                                      <p:cBhvr>
                                        <p:cTn id="1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9CDE5"/>
                                      </p:to>
                                    </p:animClr>
                                    <p:set>
                                      <p:cBhvr>
                                        <p:cTn id="1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0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0069 0.02941 L 0.00156 0.23159 " pathEditMode="relative" ptsTypes="AA">
                                      <p:cBhvr>
                                        <p:cTn id="1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6" grpId="0" animBg="1"/>
      <p:bldP spid="16" grpId="1" animBg="1"/>
      <p:bldP spid="18" grpId="0" animBg="1"/>
      <p:bldP spid="18" grpId="1" animBg="1"/>
      <p:bldP spid="31" grpId="0" animBg="1"/>
      <p:bldP spid="31" grpId="1" animBg="1"/>
      <p:bldP spid="3" grpId="0"/>
      <p:bldP spid="3" grpId="1"/>
      <p:bldP spid="38" grpId="0"/>
      <p:bldP spid="38" grpId="1"/>
      <p:bldP spid="39" grpId="0"/>
      <p:bldP spid="39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"/>
                <a:cs typeface="Helvetica"/>
              </a:rPr>
              <a:t>Cause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23564" cy="4128655"/>
          </a:xfrm>
        </p:spPr>
        <p:txBody>
          <a:bodyPr>
            <a:normAutofit/>
          </a:bodyPr>
          <a:lstStyle/>
          <a:p>
            <a:pPr marL="0" indent="0" algn="ctr">
              <a:spcAft>
                <a:spcPts val="3600"/>
              </a:spcAft>
              <a:buNone/>
            </a:pPr>
            <a:r>
              <a:rPr lang="en-US" sz="2800" dirty="0">
                <a:solidFill>
                  <a:srgbClr val="000000"/>
                </a:solidFill>
                <a:latin typeface="Helvetica Light"/>
                <a:cs typeface="Helvetica Light"/>
              </a:rPr>
              <a:t>A scheduler needs to </a:t>
            </a:r>
            <a:r>
              <a:rPr lang="en-US" sz="2800" b="1" dirty="0">
                <a:solidFill>
                  <a:schemeClr val="accent1"/>
                </a:solidFill>
                <a:latin typeface="Helvetica"/>
                <a:cs typeface="Helvetica"/>
              </a:rPr>
              <a:t>map</a:t>
            </a:r>
            <a:r>
              <a:rPr lang="en-US" sz="2800" dirty="0">
                <a:solidFill>
                  <a:srgbClr val="000000"/>
                </a:solidFill>
                <a:latin typeface="Helvetica Light"/>
                <a:cs typeface="Helvetica Light"/>
              </a:rPr>
              <a:t> an I/O request to the </a:t>
            </a:r>
            <a:r>
              <a:rPr lang="en-US" sz="2800" b="1" dirty="0">
                <a:solidFill>
                  <a:srgbClr val="4F81BD"/>
                </a:solidFill>
                <a:latin typeface="Helvetica"/>
                <a:cs typeface="Helvetica"/>
              </a:rPr>
              <a:t>originating</a:t>
            </a:r>
            <a:r>
              <a:rPr lang="en-US" sz="2800" dirty="0">
                <a:solidFill>
                  <a:srgbClr val="000000"/>
                </a:solidFill>
                <a:latin typeface="Helvetica Light"/>
                <a:cs typeface="Helvetica Light"/>
              </a:rPr>
              <a:t> process</a:t>
            </a:r>
          </a:p>
          <a:p>
            <a:pPr marL="0" indent="0" algn="ctr">
              <a:spcAft>
                <a:spcPts val="3600"/>
              </a:spcAft>
              <a:buNone/>
            </a:pPr>
            <a:r>
              <a:rPr lang="en-US" sz="2800" strike="sngStrike" dirty="0">
                <a:solidFill>
                  <a:schemeClr val="accent2"/>
                </a:solidFill>
                <a:latin typeface="Helvetica Light"/>
                <a:cs typeface="Helvetica Light"/>
              </a:rPr>
              <a:t>Why is this difficult in modern file systems?</a:t>
            </a:r>
            <a:br>
              <a:rPr lang="en-US" sz="2800" strike="sngStrike" dirty="0">
                <a:solidFill>
                  <a:schemeClr val="accent2"/>
                </a:solidFill>
                <a:latin typeface="Helvetica Light"/>
                <a:cs typeface="Helvetica Light"/>
              </a:rPr>
            </a:br>
            <a:r>
              <a:rPr lang="en-US" sz="2800" strike="sngStrike" dirty="0">
                <a:solidFill>
                  <a:schemeClr val="accent2"/>
                </a:solidFill>
                <a:latin typeface="Helvetica Light"/>
                <a:cs typeface="Helvetica Light"/>
              </a:rPr>
              <a:t>What motivating experiment shows problem?</a:t>
            </a:r>
            <a:br>
              <a:rPr lang="en-US" sz="2800" strike="sngStrike" dirty="0">
                <a:solidFill>
                  <a:schemeClr val="accent2"/>
                </a:solidFill>
                <a:latin typeface="Helvetica Light"/>
                <a:cs typeface="Helvetica Light"/>
              </a:rPr>
            </a:br>
            <a:r>
              <a:rPr lang="en-US" sz="2800" strike="sngStrike" dirty="0">
                <a:solidFill>
                  <a:schemeClr val="accent2"/>
                </a:solidFill>
                <a:latin typeface="Helvetica Light"/>
                <a:cs typeface="Helvetica Light"/>
              </a:rPr>
              <a:t>How is this fixed Split-IO framework?</a:t>
            </a:r>
            <a:br>
              <a:rPr lang="en-US" sz="2800" dirty="0">
                <a:solidFill>
                  <a:schemeClr val="accent2"/>
                </a:solidFill>
                <a:latin typeface="Helvetica Light"/>
                <a:cs typeface="Helvetica Light"/>
              </a:rPr>
            </a:br>
            <a:r>
              <a:rPr lang="en-US" sz="2800" dirty="0">
                <a:solidFill>
                  <a:schemeClr val="accent2"/>
                </a:solidFill>
                <a:latin typeface="Helvetica Light"/>
                <a:cs typeface="Helvetica Light"/>
              </a:rPr>
              <a:t>How do experimental results change with Split-IO?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073B-729F-064A-9185-3DC28912AF5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16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691"/>
    </mc:Choice>
    <mc:Fallback xmlns="">
      <p:transition xmlns:p14="http://schemas.microsoft.com/office/powerpoint/2010/main" spd="slow" advTm="12669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"/>
                <a:cs typeface="Helvetica"/>
              </a:rPr>
              <a:t>Split-Level: AFQ</a:t>
            </a:r>
            <a:endParaRPr lang="en-US" sz="4000" dirty="0">
              <a:latin typeface="Helvetica"/>
              <a:cs typeface="Helvetic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073B-729F-064A-9185-3DC28912AF5F}" type="slidenum">
              <a:rPr lang="en-US" smtClean="0"/>
              <a:t>24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426377" y="5218413"/>
            <a:ext cx="42604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/>
                <a:cs typeface="Helvetica"/>
              </a:rPr>
              <a:t>CFQ deviate from the goal by 82%</a:t>
            </a:r>
          </a:p>
          <a:p>
            <a:r>
              <a:rPr lang="en-US" sz="2000" dirty="0">
                <a:latin typeface="Helvetica"/>
                <a:cs typeface="Helvetica"/>
              </a:rPr>
              <a:t>AFQ by 7% 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Helvetica"/>
                <a:cs typeface="Helvetica"/>
              </a:rPr>
              <a:t>12x</a:t>
            </a:r>
            <a:r>
              <a:rPr lang="en-US" sz="2000" dirty="0">
                <a:latin typeface="Helvetica"/>
                <a:cs typeface="Helvetica"/>
              </a:rPr>
              <a:t> improvement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51" y="3526581"/>
            <a:ext cx="3537212" cy="282976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40786" y="1542788"/>
            <a:ext cx="5304101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Monaco"/>
                <a:cs typeface="Monaco"/>
              </a:rPr>
              <a:t>add_req</a:t>
            </a:r>
            <a:r>
              <a:rPr lang="en-US" dirty="0">
                <a:latin typeface="Monaco"/>
                <a:cs typeface="Monaco"/>
              </a:rPr>
              <a:t>(r){</a:t>
            </a:r>
          </a:p>
          <a:p>
            <a:r>
              <a:rPr lang="en-US" dirty="0">
                <a:solidFill>
                  <a:srgbClr val="FF0000"/>
                </a:solidFill>
                <a:latin typeface="Monaco"/>
                <a:cs typeface="Monaco"/>
              </a:rPr>
              <a:t>   p = </a:t>
            </a:r>
            <a:r>
              <a:rPr lang="en-US" dirty="0" err="1">
                <a:solidFill>
                  <a:srgbClr val="FF0000"/>
                </a:solidFill>
                <a:latin typeface="Monaco"/>
                <a:cs typeface="Monaco"/>
              </a:rPr>
              <a:t>r.tagged_cause</a:t>
            </a:r>
            <a:endParaRPr lang="en-US" dirty="0">
              <a:solidFill>
                <a:srgbClr val="FF0000"/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   q = </a:t>
            </a:r>
            <a:r>
              <a:rPr lang="en-US" dirty="0" err="1">
                <a:latin typeface="Monaco"/>
                <a:cs typeface="Monaco"/>
              </a:rPr>
              <a:t>get_queue</a:t>
            </a:r>
            <a:r>
              <a:rPr lang="en-US" dirty="0">
                <a:latin typeface="Monaco"/>
                <a:cs typeface="Monaco"/>
              </a:rPr>
              <a:t>(p)</a:t>
            </a:r>
          </a:p>
          <a:p>
            <a:r>
              <a:rPr lang="en-US" dirty="0">
                <a:latin typeface="Monaco"/>
                <a:cs typeface="Monaco"/>
              </a:rPr>
              <a:t>   </a:t>
            </a:r>
            <a:r>
              <a:rPr lang="en-US" dirty="0" err="1">
                <a:latin typeface="Monaco"/>
                <a:cs typeface="Monaco"/>
              </a:rPr>
              <a:t>enqueue</a:t>
            </a:r>
            <a:r>
              <a:rPr lang="en-US" dirty="0">
                <a:latin typeface="Monaco"/>
                <a:cs typeface="Monaco"/>
              </a:rPr>
              <a:t>(</a:t>
            </a:r>
            <a:r>
              <a:rPr lang="en-US" dirty="0" err="1">
                <a:latin typeface="Monaco"/>
                <a:cs typeface="Monaco"/>
              </a:rPr>
              <a:t>q,r</a:t>
            </a:r>
            <a:r>
              <a:rPr lang="en-US" dirty="0">
                <a:latin typeface="Monaco"/>
                <a:cs typeface="Monaco"/>
              </a:rPr>
              <a:t>)</a:t>
            </a:r>
          </a:p>
          <a:p>
            <a:r>
              <a:rPr lang="en-US" dirty="0">
                <a:latin typeface="Monaco"/>
                <a:cs typeface="Monaco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460676-B1CC-384D-B03B-1EB764074995}"/>
              </a:ext>
            </a:extLst>
          </p:cNvPr>
          <p:cNvSpPr txBox="1"/>
          <p:nvPr/>
        </p:nvSpPr>
        <p:spPr>
          <a:xfrm>
            <a:off x="4775405" y="3303053"/>
            <a:ext cx="34284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Workload:</a:t>
            </a:r>
          </a:p>
          <a:p>
            <a:r>
              <a:rPr lang="en-US" sz="2000" dirty="0"/>
              <a:t>Eight processes with different priority (0-7), each sequentially writing its own file </a:t>
            </a:r>
          </a:p>
        </p:txBody>
      </p:sp>
    </p:spTree>
    <p:extLst>
      <p:ext uri="{BB962C8B-B14F-4D97-AF65-F5344CB8AC3E}">
        <p14:creationId xmlns:p14="http://schemas.microsoft.com/office/powerpoint/2010/main" val="62338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691"/>
    </mc:Choice>
    <mc:Fallback xmlns="">
      <p:transition xmlns:p14="http://schemas.microsoft.com/office/powerpoint/2010/main" spd="slow" advTm="1266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"/>
                <a:cs typeface="Helvetica"/>
              </a:rPr>
              <a:t>Reordering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008909"/>
            <a:ext cx="8229601" cy="4461164"/>
          </a:xfrm>
        </p:spPr>
        <p:txBody>
          <a:bodyPr>
            <a:normAutofit/>
          </a:bodyPr>
          <a:lstStyle/>
          <a:p>
            <a:pPr marL="0" indent="0" algn="ctr">
              <a:spcAft>
                <a:spcPts val="3600"/>
              </a:spcAft>
              <a:buNone/>
            </a:pPr>
            <a:r>
              <a:rPr lang="en-US" sz="2800" dirty="0">
                <a:solidFill>
                  <a:srgbClr val="000000"/>
                </a:solidFill>
                <a:latin typeface="Helvetica Light"/>
                <a:cs typeface="Helvetica Light"/>
              </a:rPr>
              <a:t>Scheduling is just </a:t>
            </a:r>
            <a:r>
              <a:rPr lang="en-US" sz="2800" b="1" dirty="0">
                <a:solidFill>
                  <a:schemeClr val="accent1"/>
                </a:solidFill>
                <a:latin typeface="Helvetica"/>
                <a:cs typeface="Helvetica"/>
              </a:rPr>
              <a:t>reordering</a:t>
            </a:r>
            <a:r>
              <a:rPr lang="en-US" sz="2800" dirty="0">
                <a:solidFill>
                  <a:srgbClr val="000000"/>
                </a:solidFill>
                <a:latin typeface="Helvetica Light"/>
                <a:cs typeface="Helvetica Light"/>
              </a:rPr>
              <a:t> I/O requests</a:t>
            </a:r>
          </a:p>
          <a:p>
            <a:pPr marL="0" lvl="0" indent="0" algn="ctr">
              <a:spcAft>
                <a:spcPts val="3600"/>
              </a:spcAft>
              <a:buNone/>
            </a:pPr>
            <a:r>
              <a:rPr lang="en-US" sz="2800" dirty="0">
                <a:solidFill>
                  <a:schemeClr val="accent2"/>
                </a:solidFill>
                <a:latin typeface="Helvetica Light"/>
                <a:cs typeface="Helvetica Light"/>
              </a:rPr>
              <a:t>Why is this difficult in modern file systems?</a:t>
            </a:r>
            <a:br>
              <a:rPr lang="en-US" sz="2800" dirty="0">
                <a:solidFill>
                  <a:schemeClr val="accent2"/>
                </a:solidFill>
                <a:latin typeface="Helvetica Light"/>
                <a:cs typeface="Helvetica Light"/>
              </a:rPr>
            </a:br>
            <a:r>
              <a:rPr lang="en-US" sz="2800" dirty="0">
                <a:solidFill>
                  <a:schemeClr val="accent2"/>
                </a:solidFill>
                <a:latin typeface="Helvetica Light"/>
                <a:cs typeface="Helvetica Light"/>
              </a:rPr>
              <a:t>What motivating experiments show this problem?  </a:t>
            </a:r>
            <a:br>
              <a:rPr lang="en-US" sz="2800" dirty="0">
                <a:solidFill>
                  <a:schemeClr val="accent2"/>
                </a:solidFill>
                <a:latin typeface="Helvetica Light"/>
                <a:cs typeface="Helvetica Light"/>
              </a:rPr>
            </a:br>
            <a:r>
              <a:rPr lang="en-US" sz="2800" dirty="0">
                <a:solidFill>
                  <a:schemeClr val="accent2"/>
                </a:solidFill>
                <a:latin typeface="Helvetica Light"/>
                <a:cs typeface="Helvetica Light"/>
              </a:rPr>
              <a:t>How does the Split-IO framework fix this problem?  </a:t>
            </a:r>
            <a:br>
              <a:rPr lang="en-US" sz="2800" dirty="0">
                <a:solidFill>
                  <a:schemeClr val="accent2"/>
                </a:solidFill>
                <a:latin typeface="Helvetica Light"/>
                <a:cs typeface="Helvetica Light"/>
              </a:rPr>
            </a:br>
            <a:r>
              <a:rPr lang="en-US" sz="2800" dirty="0">
                <a:solidFill>
                  <a:schemeClr val="accent2"/>
                </a:solidFill>
                <a:latin typeface="Helvetica Light"/>
                <a:cs typeface="Helvetica Light"/>
              </a:rPr>
              <a:t>How does the resulting experiment change?</a:t>
            </a:r>
          </a:p>
          <a:p>
            <a:pPr marL="0" lvl="0" indent="0" algn="ctr">
              <a:spcAft>
                <a:spcPts val="3600"/>
              </a:spcAft>
              <a:buNone/>
            </a:pPr>
            <a:endParaRPr lang="en-US" sz="2800" dirty="0">
              <a:solidFill>
                <a:schemeClr val="accent2"/>
              </a:solidFill>
              <a:latin typeface="Helvetica Light"/>
              <a:cs typeface="Helvetica Light"/>
            </a:endParaRPr>
          </a:p>
          <a:p>
            <a:pPr marL="0" indent="0">
              <a:spcAft>
                <a:spcPts val="3600"/>
              </a:spcAft>
              <a:buNone/>
            </a:pPr>
            <a:endParaRPr lang="en-US" sz="2800" dirty="0">
              <a:solidFill>
                <a:srgbClr val="000000"/>
              </a:solidFill>
              <a:latin typeface="Helvetica Light"/>
              <a:cs typeface="Helvetica Ligh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073B-729F-064A-9185-3DC28912AF5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691"/>
    </mc:Choice>
    <mc:Fallback xmlns="">
      <p:transition xmlns:p14="http://schemas.microsoft.com/office/powerpoint/2010/main" spd="slow" advTm="12669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486288" y="2398430"/>
            <a:ext cx="5557625" cy="750520"/>
            <a:chOff x="1377562" y="2658607"/>
            <a:chExt cx="3123759" cy="423196"/>
          </a:xfrm>
          <a:solidFill>
            <a:schemeClr val="accent1"/>
          </a:solidFill>
        </p:grpSpPr>
        <p:sp>
          <p:nvSpPr>
            <p:cNvPr id="8" name="Rectangle 7"/>
            <p:cNvSpPr/>
            <p:nvPr/>
          </p:nvSpPr>
          <p:spPr>
            <a:xfrm>
              <a:off x="1377562" y="2658607"/>
              <a:ext cx="3123759" cy="4231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33584" y="2708244"/>
              <a:ext cx="1138445" cy="2603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</a:rPr>
                <a:t>File System</a:t>
              </a:r>
            </a:p>
          </p:txBody>
        </p:sp>
      </p:grpSp>
      <p:sp>
        <p:nvSpPr>
          <p:cNvPr id="56" name="Rounded Rectangle 55"/>
          <p:cNvSpPr/>
          <p:nvPr/>
        </p:nvSpPr>
        <p:spPr>
          <a:xfrm>
            <a:off x="6046292" y="1959223"/>
            <a:ext cx="252940" cy="29849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endParaRPr lang="en-US" sz="11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"/>
                <a:cs typeface="Helvetica"/>
              </a:rPr>
              <a:t>Data Entanglement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486288" y="3440919"/>
            <a:ext cx="5557626" cy="76112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1585367" y="3619473"/>
            <a:ext cx="3174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Block-Level Scheduler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073B-729F-064A-9185-3DC28912AF5F}" type="slidenum">
              <a:rPr lang="en-US" smtClean="0"/>
              <a:t>26</a:t>
            </a:fld>
            <a:endParaRPr lang="en-US"/>
          </a:p>
        </p:txBody>
      </p:sp>
      <p:sp>
        <p:nvSpPr>
          <p:cNvPr id="102" name="Content Placeholder 2"/>
          <p:cNvSpPr>
            <a:spLocks noGrp="1"/>
          </p:cNvSpPr>
          <p:nvPr>
            <p:ph idx="1"/>
          </p:nvPr>
        </p:nvSpPr>
        <p:spPr>
          <a:xfrm>
            <a:off x="906558" y="4782079"/>
            <a:ext cx="7780242" cy="1660363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solidFill>
                  <a:srgbClr val="000000"/>
                </a:solidFill>
                <a:latin typeface="Helvetica Light"/>
                <a:cs typeface="Helvetica Light"/>
              </a:rPr>
              <a:t>File system </a:t>
            </a:r>
            <a:r>
              <a:rPr lang="en-US" sz="2800" b="1" dirty="0">
                <a:solidFill>
                  <a:schemeClr val="accent1"/>
                </a:solidFill>
                <a:latin typeface="Helvetica"/>
                <a:cs typeface="Helvetica"/>
              </a:rPr>
              <a:t>tangles</a:t>
            </a:r>
            <a:r>
              <a:rPr lang="en-US" sz="2800" dirty="0">
                <a:solidFill>
                  <a:srgbClr val="000000"/>
                </a:solidFill>
                <a:latin typeface="Helvetica Light"/>
                <a:cs typeface="Helvetica Light"/>
              </a:rPr>
              <a:t> data into one bundle 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Helvetica Light"/>
                <a:cs typeface="Helvetica Light"/>
              </a:rPr>
              <a:t>Journal transaction</a:t>
            </a:r>
          </a:p>
          <a:p>
            <a:pPr lvl="1">
              <a:spcAft>
                <a:spcPts val="1800"/>
              </a:spcAft>
            </a:pPr>
            <a:r>
              <a:rPr lang="en-US" sz="2400" dirty="0">
                <a:solidFill>
                  <a:srgbClr val="000000"/>
                </a:solidFill>
                <a:latin typeface="Helvetica Light"/>
                <a:cs typeface="Helvetica Light"/>
              </a:rPr>
              <a:t>Shared metadata block</a:t>
            </a:r>
          </a:p>
          <a:p>
            <a:pPr>
              <a:spcAft>
                <a:spcPts val="3600"/>
              </a:spcAft>
            </a:pPr>
            <a:r>
              <a:rPr lang="en-US" sz="2800" b="1" dirty="0">
                <a:solidFill>
                  <a:srgbClr val="4F81BD"/>
                </a:solidFill>
                <a:latin typeface="Helvetica"/>
                <a:cs typeface="Helvetica"/>
              </a:rPr>
              <a:t>Impossible</a:t>
            </a:r>
            <a:r>
              <a:rPr lang="en-US" sz="2800" dirty="0">
                <a:solidFill>
                  <a:srgbClr val="000000"/>
                </a:solidFill>
                <a:latin typeface="Helvetica Light"/>
                <a:cs typeface="Helvetica Light"/>
              </a:rPr>
              <a:t> for the schedulers to reorder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4122123" y="1959223"/>
            <a:ext cx="252940" cy="29849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endParaRPr lang="en-US" sz="1100" dirty="0"/>
          </a:p>
        </p:txBody>
      </p:sp>
      <p:sp>
        <p:nvSpPr>
          <p:cNvPr id="38" name="Rounded Rectangle 37"/>
          <p:cNvSpPr/>
          <p:nvPr/>
        </p:nvSpPr>
        <p:spPr>
          <a:xfrm>
            <a:off x="4893300" y="2569055"/>
            <a:ext cx="692445" cy="355289"/>
          </a:xfrm>
          <a:prstGeom prst="roundRect">
            <a:avLst/>
          </a:prstGeom>
          <a:pattFill prst="wdUpDiag">
            <a:fgClr>
              <a:schemeClr val="accent6">
                <a:lumMod val="60000"/>
                <a:lumOff val="40000"/>
              </a:schemeClr>
            </a:fgClr>
            <a:bgClr>
              <a:schemeClr val="accent6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631321" y="1467592"/>
            <a:ext cx="1128658" cy="51630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2200" dirty="0"/>
              <a:t>App1</a:t>
            </a:r>
          </a:p>
        </p:txBody>
      </p:sp>
      <p:sp>
        <p:nvSpPr>
          <p:cNvPr id="20" name="Oval 19"/>
          <p:cNvSpPr/>
          <p:nvPr/>
        </p:nvSpPr>
        <p:spPr>
          <a:xfrm>
            <a:off x="5585745" y="1467592"/>
            <a:ext cx="1128658" cy="51630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2200" dirty="0"/>
              <a:t>App2</a:t>
            </a:r>
          </a:p>
        </p:txBody>
      </p:sp>
    </p:spTree>
    <p:extLst>
      <p:ext uri="{BB962C8B-B14F-4D97-AF65-F5344CB8AC3E}">
        <p14:creationId xmlns:p14="http://schemas.microsoft.com/office/powerpoint/2010/main" val="4073073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890"/>
    </mc:Choice>
    <mc:Fallback xmlns="">
      <p:transition xmlns:p14="http://schemas.microsoft.com/office/powerpoint/2010/main" spd="slow" advTm="2789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58001E-7 1.22279E-6 L 0.0663 0.07341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15" y="36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29365E-6 2.0843E-7 L -0.06057 0.07341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37" y="36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19368E-6 1.55164E-6 L 0.00139 0.16234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8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mph" presetSubtype="0" repeatCount="3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6" grpId="1" animBg="1"/>
      <p:bldP spid="56" grpId="2" animBg="1"/>
      <p:bldP spid="74" grpId="0" animBg="1"/>
      <p:bldP spid="75" grpId="0"/>
      <p:bldP spid="37" grpId="0" animBg="1"/>
      <p:bldP spid="37" grpId="1" animBg="1"/>
      <p:bldP spid="37" grpId="2" animBg="1"/>
      <p:bldP spid="38" grpId="0" animBg="1"/>
      <p:bldP spid="38" grpId="1" animBg="1"/>
      <p:bldP spid="38" grpId="2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486288" y="2398430"/>
            <a:ext cx="5557625" cy="750520"/>
            <a:chOff x="1377562" y="2658607"/>
            <a:chExt cx="3123759" cy="423196"/>
          </a:xfrm>
          <a:solidFill>
            <a:schemeClr val="accent1"/>
          </a:solidFill>
        </p:grpSpPr>
        <p:sp>
          <p:nvSpPr>
            <p:cNvPr id="8" name="Rectangle 7"/>
            <p:cNvSpPr/>
            <p:nvPr/>
          </p:nvSpPr>
          <p:spPr>
            <a:xfrm>
              <a:off x="1377562" y="2658607"/>
              <a:ext cx="3123759" cy="4231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33584" y="2708244"/>
              <a:ext cx="1138445" cy="2603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95000"/>
                    </a:schemeClr>
                  </a:solidFill>
                </a:rPr>
                <a:t>File System</a:t>
              </a:r>
            </a:p>
          </p:txBody>
        </p:sp>
      </p:grpSp>
      <p:sp>
        <p:nvSpPr>
          <p:cNvPr id="56" name="Rounded Rectangle 55"/>
          <p:cNvSpPr/>
          <p:nvPr/>
        </p:nvSpPr>
        <p:spPr>
          <a:xfrm>
            <a:off x="6046292" y="1959223"/>
            <a:ext cx="252940" cy="29849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endParaRPr lang="en-US" sz="11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"/>
                <a:cs typeface="Helvetica"/>
              </a:rPr>
              <a:t>Write Dependencies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486288" y="3440919"/>
            <a:ext cx="5557626" cy="76112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1585367" y="3619473"/>
            <a:ext cx="3004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Block-Level Scheduler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073B-729F-064A-9185-3DC28912AF5F}" type="slidenum">
              <a:rPr lang="en-US" smtClean="0"/>
              <a:t>27</a:t>
            </a:fld>
            <a:endParaRPr lang="en-US"/>
          </a:p>
        </p:txBody>
      </p:sp>
      <p:sp>
        <p:nvSpPr>
          <p:cNvPr id="102" name="Content Placeholder 2"/>
          <p:cNvSpPr>
            <a:spLocks noGrp="1"/>
          </p:cNvSpPr>
          <p:nvPr>
            <p:ph idx="1"/>
          </p:nvPr>
        </p:nvSpPr>
        <p:spPr>
          <a:xfrm>
            <a:off x="906558" y="4782079"/>
            <a:ext cx="7780242" cy="1498035"/>
          </a:xfrm>
        </p:spPr>
        <p:txBody>
          <a:bodyPr>
            <a:normAutofit/>
          </a:bodyPr>
          <a:lstStyle/>
          <a:p>
            <a:pPr>
              <a:spcAft>
                <a:spcPts val="3600"/>
              </a:spcAft>
            </a:pPr>
            <a:r>
              <a:rPr lang="en-US" sz="2400" dirty="0">
                <a:solidFill>
                  <a:srgbClr val="000000"/>
                </a:solidFill>
                <a:latin typeface="Helvetica Light"/>
                <a:cs typeface="Helvetica Light"/>
              </a:rPr>
              <a:t>File systems </a:t>
            </a:r>
            <a:r>
              <a:rPr lang="en-US" sz="2400" dirty="0">
                <a:latin typeface="Helvetica Light"/>
                <a:cs typeface="Helvetica Light"/>
              </a:rPr>
              <a:t>carefully</a:t>
            </a:r>
            <a:r>
              <a:rPr lang="en-US" sz="2400" dirty="0">
                <a:solidFill>
                  <a:schemeClr val="accent1"/>
                </a:solidFill>
                <a:latin typeface="Helvetica Light"/>
                <a:cs typeface="Helvetica Light"/>
              </a:rPr>
              <a:t> </a:t>
            </a:r>
            <a:r>
              <a:rPr lang="en-US" sz="2400" b="1" dirty="0">
                <a:solidFill>
                  <a:schemeClr val="accent1"/>
                </a:solidFill>
                <a:latin typeface="Helvetica"/>
                <a:cs typeface="Helvetica"/>
              </a:rPr>
              <a:t>order writes</a:t>
            </a:r>
            <a:r>
              <a:rPr lang="en-US" sz="2400" b="1" dirty="0">
                <a:solidFill>
                  <a:srgbClr val="000000"/>
                </a:solidFill>
                <a:latin typeface="Helvetica"/>
                <a:cs typeface="Helvetica"/>
              </a:rPr>
              <a:t> </a:t>
            </a:r>
          </a:p>
          <a:p>
            <a:pPr>
              <a:spcAft>
                <a:spcPts val="3600"/>
              </a:spcAft>
            </a:pPr>
            <a:r>
              <a:rPr lang="en-US" sz="2400" dirty="0">
                <a:solidFill>
                  <a:srgbClr val="000000"/>
                </a:solidFill>
                <a:latin typeface="Helvetica Light"/>
                <a:cs typeface="Helvetica Light"/>
              </a:rPr>
              <a:t>Schedulers </a:t>
            </a:r>
            <a:r>
              <a:rPr lang="en-US" sz="2400" b="1" dirty="0">
                <a:solidFill>
                  <a:schemeClr val="accent1"/>
                </a:solidFill>
                <a:latin typeface="Helvetica"/>
                <a:cs typeface="Helvetica"/>
              </a:rPr>
              <a:t>cannot reorder</a:t>
            </a:r>
            <a:r>
              <a:rPr lang="en-US" sz="2400" dirty="0">
                <a:solidFill>
                  <a:schemeClr val="accent1"/>
                </a:solidFill>
                <a:latin typeface="Helvetica Light"/>
                <a:cs typeface="Helvetica Light"/>
              </a:rPr>
              <a:t> </a:t>
            </a:r>
            <a:r>
              <a:rPr lang="en-US" sz="1800" i="1" dirty="0">
                <a:solidFill>
                  <a:srgbClr val="000000"/>
                </a:solidFill>
                <a:latin typeface="Helvetica Light"/>
                <a:cs typeface="Helvetica Light"/>
              </a:rPr>
              <a:t>(</a:t>
            </a:r>
            <a:r>
              <a:rPr lang="en-US" sz="2000" i="1" dirty="0">
                <a:solidFill>
                  <a:srgbClr val="000000"/>
                </a:solidFill>
                <a:latin typeface="Helvetica Light"/>
                <a:cs typeface="Helvetica Light"/>
              </a:rPr>
              <a:t>unless FS allows</a:t>
            </a:r>
            <a:r>
              <a:rPr lang="en-US" sz="1800" i="1" dirty="0">
                <a:solidFill>
                  <a:srgbClr val="000000"/>
                </a:solidFill>
                <a:latin typeface="Helvetica Light"/>
                <a:cs typeface="Helvetica Light"/>
              </a:rPr>
              <a:t>)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4122123" y="2545789"/>
            <a:ext cx="627336" cy="29849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endParaRPr lang="en-US" sz="1100" dirty="0"/>
          </a:p>
        </p:txBody>
      </p:sp>
      <p:sp>
        <p:nvSpPr>
          <p:cNvPr id="20" name="Oval 19"/>
          <p:cNvSpPr/>
          <p:nvPr/>
        </p:nvSpPr>
        <p:spPr>
          <a:xfrm>
            <a:off x="5585745" y="1467592"/>
            <a:ext cx="1128658" cy="51630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2200" dirty="0"/>
              <a:t>App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436569" y="2527227"/>
            <a:ext cx="1371108" cy="430887"/>
            <a:chOff x="3304147" y="2485664"/>
            <a:chExt cx="1371108" cy="430887"/>
          </a:xfrm>
        </p:grpSpPr>
        <p:sp>
          <p:nvSpPr>
            <p:cNvPr id="17" name="Rectangle 16"/>
            <p:cNvSpPr/>
            <p:nvPr/>
          </p:nvSpPr>
          <p:spPr>
            <a:xfrm>
              <a:off x="3304147" y="2485664"/>
              <a:ext cx="1371108" cy="3582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304147" y="2485664"/>
              <a:ext cx="550691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tx1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053715" y="2536508"/>
            <a:ext cx="1064061" cy="430887"/>
            <a:chOff x="3304146" y="2485664"/>
            <a:chExt cx="1371109" cy="430887"/>
          </a:xfrm>
        </p:grpSpPr>
        <p:sp>
          <p:nvSpPr>
            <p:cNvPr id="22" name="Rectangle 21"/>
            <p:cNvSpPr/>
            <p:nvPr/>
          </p:nvSpPr>
          <p:spPr>
            <a:xfrm>
              <a:off x="3304147" y="2485664"/>
              <a:ext cx="1371108" cy="3582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04146" y="2485664"/>
              <a:ext cx="851434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tx2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954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890"/>
    </mc:Choice>
    <mc:Fallback xmlns="">
      <p:transition xmlns:p14="http://schemas.microsoft.com/office/powerpoint/2010/main" spd="slow" advTm="2789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29365E-6 2.0843E-7 L -0.05433 0.08708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25" y="43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7602E-6 2.39E-6 L 0.00122 0.15377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76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5" presetClass="emph" presetSubtype="0" repeatCount="3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3" animBg="1"/>
      <p:bldP spid="56" grpId="4" animBg="1"/>
      <p:bldP spid="56" grpId="5" animBg="1"/>
      <p:bldP spid="74" grpId="0" animBg="1"/>
      <p:bldP spid="75" grpId="0"/>
      <p:bldP spid="102" grpId="0" build="p"/>
      <p:bldP spid="3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Helvetica"/>
                <a:cs typeface="Helvetica"/>
              </a:rPr>
              <a:t>Fundamental Limitation #2</a:t>
            </a:r>
            <a:br>
              <a:rPr lang="en-US" dirty="0">
                <a:latin typeface="Helvetica"/>
                <a:cs typeface="Helvetica"/>
              </a:rPr>
            </a:br>
            <a:r>
              <a:rPr lang="en-US" sz="4000" dirty="0">
                <a:latin typeface="Helvetica"/>
                <a:cs typeface="Helvetica"/>
              </a:rPr>
              <a:t>(of block-level scheduling)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30387"/>
            <a:ext cx="8229600" cy="4525963"/>
          </a:xfrm>
        </p:spPr>
        <p:txBody>
          <a:bodyPr>
            <a:normAutofit/>
          </a:bodyPr>
          <a:lstStyle/>
          <a:p>
            <a:pPr>
              <a:spcAft>
                <a:spcPts val="3600"/>
              </a:spcAft>
            </a:pPr>
            <a:r>
              <a:rPr lang="en-US" sz="2800" dirty="0">
                <a:solidFill>
                  <a:srgbClr val="000000"/>
                </a:solidFill>
                <a:latin typeface="Helvetica Light"/>
                <a:cs typeface="Helvetica Light"/>
              </a:rPr>
              <a:t>The file system imposes </a:t>
            </a:r>
            <a:r>
              <a:rPr lang="en-US" sz="2800" b="1" dirty="0">
                <a:solidFill>
                  <a:srgbClr val="4F81BD"/>
                </a:solidFill>
                <a:latin typeface="Helvetica"/>
                <a:cs typeface="Helvetica"/>
              </a:rPr>
              <a:t>ordering requirements </a:t>
            </a:r>
            <a:r>
              <a:rPr lang="en-US" sz="2800" dirty="0">
                <a:latin typeface="Helvetica Light"/>
                <a:cs typeface="Helvetica Light"/>
              </a:rPr>
              <a:t>contrary </a:t>
            </a:r>
            <a:r>
              <a:rPr lang="en-US" sz="2800" dirty="0">
                <a:solidFill>
                  <a:srgbClr val="000000"/>
                </a:solidFill>
                <a:latin typeface="Helvetica Light"/>
                <a:cs typeface="Helvetica Light"/>
              </a:rPr>
              <a:t>to the scheduling goals  </a:t>
            </a:r>
          </a:p>
          <a:p>
            <a:pPr>
              <a:spcAft>
                <a:spcPts val="3600"/>
              </a:spcAft>
            </a:pPr>
            <a:r>
              <a:rPr lang="en-US" sz="2800" dirty="0">
                <a:latin typeface="Helvetica Light"/>
                <a:cs typeface="Helvetica Light"/>
              </a:rPr>
              <a:t>The scheduler </a:t>
            </a:r>
            <a:r>
              <a:rPr lang="en-US" sz="2800" b="1" dirty="0">
                <a:solidFill>
                  <a:schemeClr val="accent1"/>
                </a:solidFill>
                <a:latin typeface="Helvetica"/>
                <a:cs typeface="Helvetica"/>
              </a:rPr>
              <a:t>cannot reorder</a:t>
            </a:r>
            <a:endParaRPr lang="en-US" sz="2800" b="1" dirty="0">
              <a:latin typeface="Helvetica"/>
              <a:cs typeface="Helvetica"/>
            </a:endParaRPr>
          </a:p>
          <a:p>
            <a:pPr>
              <a:spcAft>
                <a:spcPts val="1200"/>
              </a:spcAft>
            </a:pPr>
            <a:r>
              <a:rPr lang="en-US" sz="2800" b="1" dirty="0">
                <a:solidFill>
                  <a:schemeClr val="accent1"/>
                </a:solidFill>
                <a:latin typeface="Helvetica"/>
                <a:cs typeface="Helvetica"/>
              </a:rPr>
              <a:t>Too late </a:t>
            </a:r>
            <a:r>
              <a:rPr lang="en-US" sz="2800" dirty="0">
                <a:latin typeface="Helvetica Light"/>
                <a:cs typeface="Helvetica Light"/>
              </a:rPr>
              <a:t>once data in the file system</a:t>
            </a:r>
          </a:p>
          <a:p>
            <a:pPr lvl="1">
              <a:spcAft>
                <a:spcPts val="3600"/>
              </a:spcAft>
            </a:pPr>
            <a:r>
              <a:rPr lang="en-US" sz="2400" dirty="0">
                <a:latin typeface="Helvetica Light"/>
                <a:cs typeface="Helvetica Light"/>
              </a:rPr>
              <a:t> Need </a:t>
            </a:r>
            <a:r>
              <a:rPr lang="en-US" sz="2400" b="1" dirty="0">
                <a:solidFill>
                  <a:schemeClr val="accent1"/>
                </a:solidFill>
                <a:latin typeface="Helvetica"/>
                <a:cs typeface="Helvetica"/>
              </a:rPr>
              <a:t>admission control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073B-729F-064A-9185-3DC28912AF5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691"/>
    </mc:Choice>
    <mc:Fallback xmlns="">
      <p:transition xmlns:p14="http://schemas.microsoft.com/office/powerpoint/2010/main" spd="slow" advTm="12669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"/>
                <a:cs typeface="Helvetica"/>
              </a:rPr>
              <a:t>Reordering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008909"/>
            <a:ext cx="8229601" cy="4461164"/>
          </a:xfrm>
        </p:spPr>
        <p:txBody>
          <a:bodyPr>
            <a:normAutofit/>
          </a:bodyPr>
          <a:lstStyle/>
          <a:p>
            <a:pPr marL="0" indent="0" algn="ctr">
              <a:spcAft>
                <a:spcPts val="3600"/>
              </a:spcAft>
              <a:buNone/>
            </a:pPr>
            <a:r>
              <a:rPr lang="en-US" sz="2800" dirty="0">
                <a:solidFill>
                  <a:srgbClr val="000000"/>
                </a:solidFill>
                <a:latin typeface="Helvetica Light"/>
                <a:cs typeface="Helvetica Light"/>
              </a:rPr>
              <a:t>Scheduling is just </a:t>
            </a:r>
            <a:r>
              <a:rPr lang="en-US" sz="2800" b="1" dirty="0">
                <a:solidFill>
                  <a:schemeClr val="accent1"/>
                </a:solidFill>
                <a:latin typeface="Helvetica"/>
                <a:cs typeface="Helvetica"/>
              </a:rPr>
              <a:t>reordering</a:t>
            </a:r>
            <a:r>
              <a:rPr lang="en-US" sz="2800" dirty="0">
                <a:solidFill>
                  <a:srgbClr val="000000"/>
                </a:solidFill>
                <a:latin typeface="Helvetica Light"/>
                <a:cs typeface="Helvetica Light"/>
              </a:rPr>
              <a:t> I/O requests</a:t>
            </a:r>
          </a:p>
          <a:p>
            <a:pPr marL="0" lvl="0" indent="0" algn="ctr">
              <a:spcAft>
                <a:spcPts val="3600"/>
              </a:spcAft>
              <a:buNone/>
            </a:pPr>
            <a:r>
              <a:rPr lang="en-US" sz="2800" strike="sngStrike" dirty="0">
                <a:solidFill>
                  <a:schemeClr val="accent2"/>
                </a:solidFill>
                <a:latin typeface="Helvetica Light"/>
                <a:cs typeface="Helvetica Light"/>
              </a:rPr>
              <a:t>Why is this difficult in modern file systems?</a:t>
            </a:r>
            <a:br>
              <a:rPr lang="en-US" sz="2800" dirty="0">
                <a:solidFill>
                  <a:schemeClr val="accent2"/>
                </a:solidFill>
                <a:latin typeface="Helvetica Light"/>
                <a:cs typeface="Helvetica Light"/>
              </a:rPr>
            </a:br>
            <a:r>
              <a:rPr lang="en-US" sz="2800" dirty="0">
                <a:solidFill>
                  <a:schemeClr val="accent2"/>
                </a:solidFill>
                <a:latin typeface="Helvetica Light"/>
                <a:cs typeface="Helvetica Light"/>
              </a:rPr>
              <a:t>What motivating experiments show this problem?  </a:t>
            </a:r>
            <a:br>
              <a:rPr lang="en-US" sz="2800" dirty="0">
                <a:solidFill>
                  <a:schemeClr val="accent2"/>
                </a:solidFill>
                <a:latin typeface="Helvetica Light"/>
                <a:cs typeface="Helvetica Light"/>
              </a:rPr>
            </a:br>
            <a:r>
              <a:rPr lang="en-US" sz="2800" dirty="0">
                <a:solidFill>
                  <a:schemeClr val="accent2"/>
                </a:solidFill>
                <a:latin typeface="Helvetica Light"/>
                <a:cs typeface="Helvetica Light"/>
              </a:rPr>
              <a:t>How does the Split-IO framework fix this problem?  </a:t>
            </a:r>
            <a:br>
              <a:rPr lang="en-US" sz="2800" dirty="0">
                <a:solidFill>
                  <a:schemeClr val="accent2"/>
                </a:solidFill>
                <a:latin typeface="Helvetica Light"/>
                <a:cs typeface="Helvetica Light"/>
              </a:rPr>
            </a:br>
            <a:r>
              <a:rPr lang="en-US" sz="2800" dirty="0">
                <a:solidFill>
                  <a:schemeClr val="accent2"/>
                </a:solidFill>
                <a:latin typeface="Helvetica Light"/>
                <a:cs typeface="Helvetica Light"/>
              </a:rPr>
              <a:t>How does the resulting experiment change?</a:t>
            </a:r>
          </a:p>
          <a:p>
            <a:pPr marL="0" lvl="0" indent="0" algn="ctr">
              <a:spcAft>
                <a:spcPts val="3600"/>
              </a:spcAft>
              <a:buNone/>
            </a:pPr>
            <a:endParaRPr lang="en-US" sz="2800" dirty="0">
              <a:solidFill>
                <a:schemeClr val="accent2"/>
              </a:solidFill>
              <a:latin typeface="Helvetica Light"/>
              <a:cs typeface="Helvetica Light"/>
            </a:endParaRPr>
          </a:p>
          <a:p>
            <a:pPr marL="0" indent="0">
              <a:spcAft>
                <a:spcPts val="3600"/>
              </a:spcAft>
              <a:buNone/>
            </a:pPr>
            <a:endParaRPr lang="en-US" sz="2800" dirty="0">
              <a:solidFill>
                <a:srgbClr val="000000"/>
              </a:solidFill>
              <a:latin typeface="Helvetica Light"/>
              <a:cs typeface="Helvetica Ligh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073B-729F-064A-9185-3DC28912AF5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5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691"/>
    </mc:Choice>
    <mc:Fallback xmlns="">
      <p:transition xmlns:p14="http://schemas.microsoft.com/office/powerpoint/2010/main" spd="slow" advTm="12669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563" y="2711092"/>
            <a:ext cx="8229600" cy="2279261"/>
          </a:xfrm>
        </p:spPr>
        <p:txBody>
          <a:bodyPr>
            <a:normAutofit/>
          </a:bodyPr>
          <a:lstStyle/>
          <a:p>
            <a:pPr marL="0" indent="0" algn="ctr">
              <a:spcAft>
                <a:spcPts val="2400"/>
              </a:spcAft>
              <a:buNone/>
            </a:pPr>
            <a:r>
              <a:rPr lang="en-US" sz="4000" b="1" dirty="0">
                <a:latin typeface="Helvetica"/>
                <a:cs typeface="Helvetica"/>
              </a:rPr>
              <a:t>Some mistakes we have been making for decades…</a:t>
            </a:r>
          </a:p>
          <a:p>
            <a:pPr marL="0" indent="0" algn="ctr">
              <a:spcAft>
                <a:spcPts val="3600"/>
              </a:spcAft>
              <a:buNone/>
            </a:pPr>
            <a:r>
              <a:rPr lang="en-US" sz="3000" dirty="0">
                <a:latin typeface="Helvetica Light"/>
                <a:cs typeface="Helvetica Light"/>
              </a:rPr>
              <a:t>(in trying to build better schedulers)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073B-729F-064A-9185-3DC28912AF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0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609"/>
    </mc:Choice>
    <mc:Fallback xmlns="">
      <p:transition xmlns:p14="http://schemas.microsoft.com/office/powerpoint/2010/main" spd="slow" advTm="71609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Experiment: Journal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235" y="1576613"/>
            <a:ext cx="6315529" cy="443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3744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/>
                <a:cs typeface="Helvetica"/>
              </a:rPr>
              <a:t>Block-Deadline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4782079"/>
            <a:ext cx="8229600" cy="1498035"/>
          </a:xfrm>
        </p:spPr>
        <p:txBody>
          <a:bodyPr>
            <a:normAutofit/>
          </a:bodyPr>
          <a:lstStyle/>
          <a:p>
            <a:pPr>
              <a:spcAft>
                <a:spcPts val="3600"/>
              </a:spcAft>
            </a:pPr>
            <a:r>
              <a:rPr lang="en-US" sz="2800" dirty="0">
                <a:solidFill>
                  <a:srgbClr val="000000"/>
                </a:solidFill>
                <a:latin typeface="Helvetica Light"/>
                <a:cs typeface="Helvetica Light"/>
              </a:rPr>
              <a:t>Block-Deadline: cannot serve the low-latency requests until previous transaction </a:t>
            </a:r>
            <a:r>
              <a:rPr lang="en-US" sz="2800" b="1" dirty="0">
                <a:solidFill>
                  <a:srgbClr val="4F81BD"/>
                </a:solidFill>
                <a:latin typeface="Helvetica"/>
                <a:cs typeface="Helvetica"/>
              </a:rPr>
              <a:t>completed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486288" y="2398430"/>
            <a:ext cx="5557625" cy="750520"/>
            <a:chOff x="1377562" y="2658607"/>
            <a:chExt cx="3123759" cy="423196"/>
          </a:xfrm>
          <a:solidFill>
            <a:schemeClr val="accent1"/>
          </a:solidFill>
        </p:grpSpPr>
        <p:sp>
          <p:nvSpPr>
            <p:cNvPr id="22" name="Rectangle 21"/>
            <p:cNvSpPr/>
            <p:nvPr/>
          </p:nvSpPr>
          <p:spPr>
            <a:xfrm>
              <a:off x="1377562" y="2658607"/>
              <a:ext cx="3123759" cy="4231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433584" y="2708244"/>
              <a:ext cx="1138445" cy="2603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2F2F2"/>
                  </a:solidFill>
                </a:rPr>
                <a:t>File System</a:t>
              </a:r>
            </a:p>
          </p:txBody>
        </p:sp>
      </p:grpSp>
      <p:sp>
        <p:nvSpPr>
          <p:cNvPr id="24" name="Rounded Rectangle 23"/>
          <p:cNvSpPr/>
          <p:nvPr/>
        </p:nvSpPr>
        <p:spPr>
          <a:xfrm>
            <a:off x="5740421" y="2545789"/>
            <a:ext cx="252940" cy="29849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endParaRPr lang="en-US" sz="1100" dirty="0"/>
          </a:p>
        </p:txBody>
      </p:sp>
      <p:sp>
        <p:nvSpPr>
          <p:cNvPr id="25" name="Rectangle 24"/>
          <p:cNvSpPr/>
          <p:nvPr/>
        </p:nvSpPr>
        <p:spPr>
          <a:xfrm>
            <a:off x="1486288" y="3440919"/>
            <a:ext cx="5557626" cy="76112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585368" y="3619473"/>
            <a:ext cx="2296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Block-Deadline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3881982" y="3619473"/>
            <a:ext cx="627336" cy="29849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endParaRPr lang="en-US" sz="1100" dirty="0"/>
          </a:p>
        </p:txBody>
      </p:sp>
      <p:sp>
        <p:nvSpPr>
          <p:cNvPr id="28" name="Oval 27"/>
          <p:cNvSpPr/>
          <p:nvPr/>
        </p:nvSpPr>
        <p:spPr>
          <a:xfrm>
            <a:off x="5585745" y="1467592"/>
            <a:ext cx="1128658" cy="51630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App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3436569" y="2527227"/>
            <a:ext cx="1371108" cy="430887"/>
            <a:chOff x="3304147" y="2485664"/>
            <a:chExt cx="1371108" cy="430887"/>
          </a:xfrm>
        </p:grpSpPr>
        <p:sp>
          <p:nvSpPr>
            <p:cNvPr id="30" name="Rectangle 29"/>
            <p:cNvSpPr/>
            <p:nvPr/>
          </p:nvSpPr>
          <p:spPr>
            <a:xfrm>
              <a:off x="3304147" y="2485664"/>
              <a:ext cx="1371108" cy="3582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04147" y="2485664"/>
              <a:ext cx="550691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tx1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053715" y="2536508"/>
            <a:ext cx="1064060" cy="430887"/>
            <a:chOff x="3304147" y="2485664"/>
            <a:chExt cx="1371108" cy="430887"/>
          </a:xfrm>
        </p:grpSpPr>
        <p:sp>
          <p:nvSpPr>
            <p:cNvPr id="33" name="Rectangle 32"/>
            <p:cNvSpPr/>
            <p:nvPr/>
          </p:nvSpPr>
          <p:spPr>
            <a:xfrm>
              <a:off x="3304147" y="2485664"/>
              <a:ext cx="1371108" cy="3582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304147" y="2485664"/>
              <a:ext cx="884864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tx2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570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/>
                <a:cs typeface="Helvetica"/>
              </a:rPr>
              <a:t>Block-Deadline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199" y="1300685"/>
            <a:ext cx="8448697" cy="1762255"/>
          </a:xfrm>
        </p:spPr>
        <p:txBody>
          <a:bodyPr>
            <a:normAutofit fontScale="70000" lnSpcReduction="2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800" b="1" dirty="0">
                <a:solidFill>
                  <a:srgbClr val="000000"/>
                </a:solidFill>
                <a:latin typeface="Helvetica"/>
                <a:cs typeface="Helvetica"/>
              </a:rPr>
              <a:t>Workload</a:t>
            </a:r>
            <a:r>
              <a:rPr lang="en-US" sz="2800" dirty="0">
                <a:solidFill>
                  <a:srgbClr val="000000"/>
                </a:solidFill>
                <a:latin typeface="Helvetica Light"/>
                <a:cs typeface="Helvetica Light"/>
              </a:rPr>
              <a:t>:</a:t>
            </a:r>
          </a:p>
          <a:p>
            <a:pPr marL="0" indent="0">
              <a:spcAft>
                <a:spcPts val="2400"/>
              </a:spcAft>
              <a:buNone/>
            </a:pPr>
            <a:r>
              <a:rPr lang="en-US" sz="2800" dirty="0">
                <a:solidFill>
                  <a:srgbClr val="000000"/>
                </a:solidFill>
                <a:latin typeface="Helvetica Light"/>
                <a:cs typeface="Helvetica Light"/>
              </a:rPr>
              <a:t>        Flush 4KB data to disk with or w/o background writes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800" b="1" dirty="0">
                <a:solidFill>
                  <a:srgbClr val="000000"/>
                </a:solidFill>
                <a:latin typeface="Helvetica"/>
                <a:cs typeface="Helvetica"/>
              </a:rPr>
              <a:t>Expected Results</a:t>
            </a:r>
            <a:r>
              <a:rPr lang="en-US" sz="2800" dirty="0">
                <a:solidFill>
                  <a:srgbClr val="000000"/>
                </a:solidFill>
                <a:latin typeface="Helvetica Light"/>
                <a:cs typeface="Helvetica Light"/>
              </a:rPr>
              <a:t>: </a:t>
            </a:r>
          </a:p>
          <a:p>
            <a:pPr marL="0" indent="0">
              <a:spcAft>
                <a:spcPts val="3600"/>
              </a:spcAft>
              <a:buNone/>
            </a:pPr>
            <a:r>
              <a:rPr lang="en-US" sz="2800" dirty="0">
                <a:solidFill>
                  <a:srgbClr val="000000"/>
                </a:solidFill>
                <a:latin typeface="Helvetica Light"/>
                <a:cs typeface="Helvetica Light"/>
              </a:rPr>
              <a:t>        Operation finish within deadline (100ms)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763" y="3177570"/>
            <a:ext cx="3477694" cy="368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246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"/>
                <a:cs typeface="Helvetica"/>
              </a:rPr>
              <a:t>The Fsync-Freeze Problem</a:t>
            </a:r>
            <a:endParaRPr lang="en-US" sz="4000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05497"/>
            <a:ext cx="8229600" cy="2759986"/>
          </a:xfrm>
        </p:spPr>
        <p:txBody>
          <a:bodyPr>
            <a:normAutofit fontScale="92500"/>
          </a:bodyPr>
          <a:lstStyle/>
          <a:p>
            <a:pPr marL="0" indent="0" algn="ctr">
              <a:spcAft>
                <a:spcPts val="3600"/>
              </a:spcAft>
              <a:buNone/>
            </a:pPr>
            <a:r>
              <a:rPr lang="en-US" sz="2800" dirty="0">
                <a:solidFill>
                  <a:srgbClr val="000000"/>
                </a:solidFill>
                <a:latin typeface="Helvetica Light"/>
                <a:cs typeface="Helvetica Light"/>
              </a:rPr>
              <a:t>During checkpointing, the system begins </a:t>
            </a:r>
            <a:r>
              <a:rPr lang="en-US" sz="2800" b="1" dirty="0">
                <a:solidFill>
                  <a:srgbClr val="4F81BD"/>
                </a:solidFill>
                <a:latin typeface="Helvetica"/>
                <a:cs typeface="Helvetica"/>
              </a:rPr>
              <a:t>writing out the data that need to fsync()’d</a:t>
            </a:r>
            <a:r>
              <a:rPr lang="en-US" sz="2800" dirty="0">
                <a:solidFill>
                  <a:srgbClr val="000000"/>
                </a:solidFill>
                <a:latin typeface="Helvetica Light"/>
                <a:cs typeface="Helvetica Light"/>
              </a:rPr>
              <a:t> so aggressively that the </a:t>
            </a:r>
            <a:r>
              <a:rPr lang="en-US" sz="2800" b="1" dirty="0">
                <a:solidFill>
                  <a:srgbClr val="4F81BD"/>
                </a:solidFill>
                <a:latin typeface="Helvetica"/>
                <a:cs typeface="Helvetica"/>
              </a:rPr>
              <a:t>service time for I/O requests </a:t>
            </a:r>
            <a:r>
              <a:rPr lang="en-US" sz="2800" dirty="0">
                <a:solidFill>
                  <a:srgbClr val="000000"/>
                </a:solidFill>
                <a:latin typeface="Helvetica Light"/>
                <a:cs typeface="Helvetica Light"/>
              </a:rPr>
              <a:t>from other processes </a:t>
            </a:r>
            <a:r>
              <a:rPr lang="en-US" sz="2800" b="1" dirty="0">
                <a:solidFill>
                  <a:srgbClr val="4F81BD"/>
                </a:solidFill>
                <a:latin typeface="Helvetica"/>
                <a:cs typeface="Helvetica"/>
              </a:rPr>
              <a:t>go through the roof</a:t>
            </a:r>
            <a:r>
              <a:rPr lang="en-US" sz="2800" dirty="0">
                <a:solidFill>
                  <a:srgbClr val="000000"/>
                </a:solidFill>
                <a:latin typeface="Helvetica Light"/>
                <a:cs typeface="Helvetica Light"/>
              </a:rPr>
              <a:t>.</a:t>
            </a:r>
          </a:p>
          <a:p>
            <a:pPr marL="0" indent="0" algn="ctr">
              <a:spcAft>
                <a:spcPts val="3600"/>
              </a:spcAft>
              <a:buNone/>
            </a:pPr>
            <a:r>
              <a:rPr lang="en-US" sz="2800" dirty="0">
                <a:solidFill>
                  <a:srgbClr val="000000"/>
                </a:solidFill>
                <a:latin typeface="Helvetica Light"/>
                <a:cs typeface="Helvetica Light"/>
              </a:rPr>
              <a:t>                            ---Robert Hass (</a:t>
            </a:r>
            <a:r>
              <a:rPr lang="en-US" sz="2800" dirty="0" err="1">
                <a:solidFill>
                  <a:srgbClr val="000000"/>
                </a:solidFill>
                <a:latin typeface="Helvetica Light"/>
                <a:cs typeface="Helvetica Light"/>
              </a:rPr>
              <a:t>PostgreSQL</a:t>
            </a:r>
            <a:r>
              <a:rPr lang="en-US" sz="2800" dirty="0">
                <a:solidFill>
                  <a:srgbClr val="000000"/>
                </a:solidFill>
                <a:latin typeface="Helvetica Light"/>
                <a:cs typeface="Helvetica Light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073B-729F-064A-9185-3DC28912AF5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408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691"/>
    </mc:Choice>
    <mc:Fallback xmlns="">
      <p:transition xmlns:p14="http://schemas.microsoft.com/office/powerpoint/2010/main" spd="slow" advTm="126691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"/>
                <a:cs typeface="Helvetica"/>
              </a:rPr>
              <a:t>The Fsync-Freeze Problem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304" y="2422901"/>
            <a:ext cx="6306903" cy="302322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073B-729F-064A-9185-3DC28912AF5F}" type="slidenum">
              <a:rPr lang="en-US" smtClean="0"/>
              <a:t>34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63304" y="5543462"/>
            <a:ext cx="6528278" cy="1079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200" dirty="0">
                <a:solidFill>
                  <a:srgbClr val="4F81BD"/>
                </a:solidFill>
                <a:latin typeface="Helvetica"/>
                <a:cs typeface="Helvetica"/>
              </a:rPr>
              <a:t>4x</a:t>
            </a:r>
            <a:r>
              <a:rPr lang="en-US" sz="2200" dirty="0">
                <a:latin typeface="Helvetica"/>
                <a:cs typeface="Helvetica"/>
              </a:rPr>
              <a:t> tail latency reduction.</a:t>
            </a:r>
          </a:p>
          <a:p>
            <a:pPr algn="ctr">
              <a:lnSpc>
                <a:spcPct val="150000"/>
              </a:lnSpc>
            </a:pPr>
            <a:r>
              <a:rPr lang="en-US" sz="2200" dirty="0">
                <a:latin typeface="Helvetica"/>
                <a:cs typeface="Helvetica"/>
              </a:rPr>
              <a:t>Split-Deadline solves the fsync-freeze problem!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199" y="1300687"/>
            <a:ext cx="8448697" cy="1009482"/>
          </a:xfrm>
        </p:spPr>
        <p:txBody>
          <a:bodyPr>
            <a:normAutofit fontScale="85000" lnSpcReduction="1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600" b="1" dirty="0">
                <a:solidFill>
                  <a:srgbClr val="000000"/>
                </a:solidFill>
                <a:latin typeface="Helvetica"/>
                <a:cs typeface="Helvetica"/>
              </a:rPr>
              <a:t>Workload</a:t>
            </a:r>
            <a:r>
              <a:rPr lang="en-US" sz="2600" dirty="0">
                <a:solidFill>
                  <a:srgbClr val="000000"/>
                </a:solidFill>
                <a:latin typeface="Helvetica Light"/>
                <a:cs typeface="Helvetica Light"/>
              </a:rPr>
              <a:t>: SQLite transaction with different checkpoint interval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600" b="1" dirty="0">
                <a:solidFill>
                  <a:srgbClr val="000000"/>
                </a:solidFill>
                <a:latin typeface="Helvetica"/>
                <a:cs typeface="Helvetica"/>
              </a:rPr>
              <a:t>Expected Results</a:t>
            </a:r>
            <a:r>
              <a:rPr lang="en-US" sz="2600" dirty="0">
                <a:solidFill>
                  <a:srgbClr val="000000"/>
                </a:solidFill>
                <a:latin typeface="Helvetica Light"/>
                <a:cs typeface="Helvetica Light"/>
              </a:rPr>
              <a:t>: Consistent transaction latency </a:t>
            </a:r>
          </a:p>
          <a:p>
            <a:pPr marL="0" indent="0">
              <a:spcAft>
                <a:spcPts val="3600"/>
              </a:spcAft>
              <a:buNone/>
            </a:pPr>
            <a:endParaRPr lang="en-US" sz="2800" dirty="0">
              <a:solidFill>
                <a:srgbClr val="000000"/>
              </a:solidFill>
              <a:latin typeface="Helvetica Light"/>
              <a:cs typeface="Helvetica Ligh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67910" y="2336178"/>
            <a:ext cx="2402297" cy="4114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65503" y="4154220"/>
            <a:ext cx="3087773" cy="13892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4637551" y="2775174"/>
            <a:ext cx="822960" cy="1911472"/>
          </a:xfrm>
          <a:prstGeom prst="round1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2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223"/>
    </mc:Choice>
    <mc:Fallback xmlns="">
      <p:transition xmlns:p14="http://schemas.microsoft.com/office/powerpoint/2010/main" spd="slow" advTm="8522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"/>
                <a:cs typeface="Helvetica"/>
              </a:rPr>
              <a:t>Reordering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008909"/>
            <a:ext cx="8229601" cy="4461164"/>
          </a:xfrm>
        </p:spPr>
        <p:txBody>
          <a:bodyPr>
            <a:normAutofit/>
          </a:bodyPr>
          <a:lstStyle/>
          <a:p>
            <a:pPr marL="0" indent="0" algn="ctr">
              <a:spcAft>
                <a:spcPts val="3600"/>
              </a:spcAft>
              <a:buNone/>
            </a:pPr>
            <a:r>
              <a:rPr lang="en-US" sz="2800" dirty="0">
                <a:solidFill>
                  <a:srgbClr val="000000"/>
                </a:solidFill>
                <a:latin typeface="Helvetica Light"/>
                <a:cs typeface="Helvetica Light"/>
              </a:rPr>
              <a:t>Scheduling is just </a:t>
            </a:r>
            <a:r>
              <a:rPr lang="en-US" sz="2800" b="1" dirty="0">
                <a:solidFill>
                  <a:schemeClr val="accent1"/>
                </a:solidFill>
                <a:latin typeface="Helvetica"/>
                <a:cs typeface="Helvetica"/>
              </a:rPr>
              <a:t>reordering</a:t>
            </a:r>
            <a:r>
              <a:rPr lang="en-US" sz="2800" dirty="0">
                <a:solidFill>
                  <a:srgbClr val="000000"/>
                </a:solidFill>
                <a:latin typeface="Helvetica Light"/>
                <a:cs typeface="Helvetica Light"/>
              </a:rPr>
              <a:t> I/O requests</a:t>
            </a:r>
          </a:p>
          <a:p>
            <a:pPr marL="0" lvl="0" indent="0" algn="ctr">
              <a:spcAft>
                <a:spcPts val="3600"/>
              </a:spcAft>
              <a:buNone/>
            </a:pPr>
            <a:r>
              <a:rPr lang="en-US" sz="2800" strike="sngStrike" dirty="0">
                <a:solidFill>
                  <a:schemeClr val="accent2"/>
                </a:solidFill>
                <a:latin typeface="Helvetica Light"/>
                <a:cs typeface="Helvetica Light"/>
              </a:rPr>
              <a:t>Why is this difficult in modern file systems?</a:t>
            </a:r>
            <a:br>
              <a:rPr lang="en-US" sz="2800" strike="sngStrike" dirty="0">
                <a:solidFill>
                  <a:schemeClr val="accent2"/>
                </a:solidFill>
                <a:latin typeface="Helvetica Light"/>
                <a:cs typeface="Helvetica Light"/>
              </a:rPr>
            </a:br>
            <a:r>
              <a:rPr lang="en-US" sz="2800" strike="sngStrike" dirty="0">
                <a:solidFill>
                  <a:schemeClr val="accent2"/>
                </a:solidFill>
                <a:latin typeface="Helvetica Light"/>
                <a:cs typeface="Helvetica Light"/>
              </a:rPr>
              <a:t>What motivating experiments show this problem?  </a:t>
            </a:r>
            <a:br>
              <a:rPr lang="en-US" sz="2800" dirty="0">
                <a:solidFill>
                  <a:schemeClr val="accent2"/>
                </a:solidFill>
                <a:latin typeface="Helvetica Light"/>
                <a:cs typeface="Helvetica Light"/>
              </a:rPr>
            </a:br>
            <a:r>
              <a:rPr lang="en-US" sz="2800" dirty="0">
                <a:solidFill>
                  <a:schemeClr val="accent2"/>
                </a:solidFill>
                <a:latin typeface="Helvetica Light"/>
                <a:cs typeface="Helvetica Light"/>
              </a:rPr>
              <a:t>How does the Split-IO framework fix this problem?  </a:t>
            </a:r>
            <a:br>
              <a:rPr lang="en-US" sz="2800" dirty="0">
                <a:solidFill>
                  <a:schemeClr val="accent2"/>
                </a:solidFill>
                <a:latin typeface="Helvetica Light"/>
                <a:cs typeface="Helvetica Light"/>
              </a:rPr>
            </a:br>
            <a:r>
              <a:rPr lang="en-US" sz="2800" dirty="0">
                <a:solidFill>
                  <a:schemeClr val="accent2"/>
                </a:solidFill>
                <a:latin typeface="Helvetica Light"/>
                <a:cs typeface="Helvetica Light"/>
              </a:rPr>
              <a:t>How does the resulting experiment change?</a:t>
            </a:r>
          </a:p>
          <a:p>
            <a:pPr marL="0" lvl="0" indent="0" algn="ctr">
              <a:spcAft>
                <a:spcPts val="3600"/>
              </a:spcAft>
              <a:buNone/>
            </a:pPr>
            <a:endParaRPr lang="en-US" sz="2800" dirty="0">
              <a:solidFill>
                <a:schemeClr val="accent2"/>
              </a:solidFill>
              <a:latin typeface="Helvetica Light"/>
              <a:cs typeface="Helvetica Light"/>
            </a:endParaRPr>
          </a:p>
          <a:p>
            <a:pPr marL="0" indent="0">
              <a:spcAft>
                <a:spcPts val="3600"/>
              </a:spcAft>
              <a:buNone/>
            </a:pPr>
            <a:endParaRPr lang="en-US" sz="2800" dirty="0">
              <a:solidFill>
                <a:srgbClr val="000000"/>
              </a:solidFill>
              <a:latin typeface="Helvetica Light"/>
              <a:cs typeface="Helvetica Ligh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073B-729F-064A-9185-3DC28912AF5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1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691"/>
    </mc:Choice>
    <mc:Fallback xmlns="">
      <p:transition xmlns:p14="http://schemas.microsoft.com/office/powerpoint/2010/main" spd="slow" advTm="126691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Helvetica"/>
                <a:cs typeface="Helvetica"/>
              </a:rPr>
              <a:t>Split-Level I/O Scheduling: </a:t>
            </a:r>
            <a:br>
              <a:rPr lang="en-US" dirty="0">
                <a:latin typeface="Helvetica"/>
                <a:cs typeface="Helvetica"/>
              </a:rPr>
            </a:br>
            <a:r>
              <a:rPr lang="en-US" dirty="0">
                <a:latin typeface="Helvetica"/>
                <a:cs typeface="Helvetica"/>
              </a:rPr>
              <a:t>Multi-Layer Hooks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129628" y="2678554"/>
            <a:ext cx="5604708" cy="724631"/>
            <a:chOff x="1369609" y="2658607"/>
            <a:chExt cx="3131712" cy="423196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8" name="Rectangle 7"/>
            <p:cNvSpPr/>
            <p:nvPr/>
          </p:nvSpPr>
          <p:spPr>
            <a:xfrm>
              <a:off x="1377562" y="2658607"/>
              <a:ext cx="3123759" cy="4231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369609" y="2699616"/>
              <a:ext cx="1289674" cy="2696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dirty="0"/>
                <a:t>Page Cache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129628" y="3493211"/>
            <a:ext cx="5590643" cy="695528"/>
            <a:chOff x="1397692" y="3985964"/>
            <a:chExt cx="5616411" cy="586036"/>
          </a:xfrm>
          <a:solidFill>
            <a:schemeClr val="accent1"/>
          </a:solidFill>
        </p:grpSpPr>
        <p:sp>
          <p:nvSpPr>
            <p:cNvPr id="51" name="Rectangle 50"/>
            <p:cNvSpPr/>
            <p:nvPr/>
          </p:nvSpPr>
          <p:spPr>
            <a:xfrm>
              <a:off x="1397692" y="3985964"/>
              <a:ext cx="5616411" cy="5860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466516" y="4121619"/>
              <a:ext cx="5253212" cy="388988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2F2F2"/>
                  </a:solidFill>
                </a:rPr>
                <a:t>File System</a:t>
              </a:r>
            </a:p>
          </p:txBody>
        </p:sp>
      </p:grpSp>
      <p:sp>
        <p:nvSpPr>
          <p:cNvPr id="74" name="Rectangle 73"/>
          <p:cNvSpPr/>
          <p:nvPr/>
        </p:nvSpPr>
        <p:spPr>
          <a:xfrm>
            <a:off x="1143693" y="4630057"/>
            <a:ext cx="5590643" cy="7156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1184283" y="4782682"/>
            <a:ext cx="2610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Block-Level Queues 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2817989" y="4162896"/>
            <a:ext cx="1280149" cy="467161"/>
            <a:chOff x="1474828" y="3530155"/>
            <a:chExt cx="1280149" cy="467161"/>
          </a:xfrm>
        </p:grpSpPr>
        <p:sp>
          <p:nvSpPr>
            <p:cNvPr id="72" name="TextBox 71"/>
            <p:cNvSpPr txBox="1"/>
            <p:nvPr/>
          </p:nvSpPr>
          <p:spPr>
            <a:xfrm>
              <a:off x="1474828" y="3530155"/>
              <a:ext cx="1280149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200" dirty="0" err="1"/>
                <a:t>add_req</a:t>
              </a:r>
              <a:endParaRPr lang="en-US" sz="2200" dirty="0"/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2590624" y="3555998"/>
              <a:ext cx="5230" cy="441318"/>
            </a:xfrm>
            <a:prstGeom prst="line">
              <a:avLst/>
            </a:prstGeom>
            <a:ln>
              <a:solidFill>
                <a:schemeClr val="tx1"/>
              </a:solidFill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Can 64"/>
          <p:cNvSpPr/>
          <p:nvPr/>
        </p:nvSpPr>
        <p:spPr>
          <a:xfrm>
            <a:off x="3353944" y="5816842"/>
            <a:ext cx="1307705" cy="751789"/>
          </a:xfrm>
          <a:prstGeom prst="ca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67" name="Group 66"/>
          <p:cNvGrpSpPr/>
          <p:nvPr/>
        </p:nvGrpSpPr>
        <p:grpSpPr>
          <a:xfrm>
            <a:off x="2105334" y="5342093"/>
            <a:ext cx="1725253" cy="474748"/>
            <a:chOff x="1023212" y="3614859"/>
            <a:chExt cx="1725253" cy="474748"/>
          </a:xfrm>
        </p:grpSpPr>
        <p:sp>
          <p:nvSpPr>
            <p:cNvPr id="68" name="TextBox 67"/>
            <p:cNvSpPr txBox="1"/>
            <p:nvPr/>
          </p:nvSpPr>
          <p:spPr>
            <a:xfrm>
              <a:off x="1023212" y="3618499"/>
              <a:ext cx="1725253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200" dirty="0" err="1">
                  <a:solidFill>
                    <a:srgbClr val="000000"/>
                  </a:solidFill>
                </a:rPr>
                <a:t>dispatch_req</a:t>
              </a:r>
              <a:endParaRPr lang="en-US" sz="2200" dirty="0">
                <a:solidFill>
                  <a:srgbClr val="000000"/>
                </a:solidFill>
              </a:endParaRPr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2594903" y="3614859"/>
              <a:ext cx="11217" cy="474748"/>
            </a:xfrm>
            <a:prstGeom prst="line">
              <a:avLst/>
            </a:prstGeom>
            <a:ln>
              <a:solidFill>
                <a:schemeClr val="tx1"/>
              </a:solidFill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>
            <a:off x="4245973" y="5342093"/>
            <a:ext cx="1786526" cy="474749"/>
            <a:chOff x="2563449" y="3660249"/>
            <a:chExt cx="1347703" cy="474749"/>
          </a:xfrm>
        </p:grpSpPr>
        <p:sp>
          <p:nvSpPr>
            <p:cNvPr id="84" name="TextBox 83"/>
            <p:cNvSpPr txBox="1"/>
            <p:nvPr/>
          </p:nvSpPr>
          <p:spPr>
            <a:xfrm>
              <a:off x="2563449" y="3661898"/>
              <a:ext cx="1347703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200" dirty="0" err="1">
                  <a:solidFill>
                    <a:srgbClr val="000000"/>
                  </a:solidFill>
                </a:rPr>
                <a:t>req_complete</a:t>
              </a:r>
              <a:endParaRPr lang="en-US" sz="2200" dirty="0">
                <a:solidFill>
                  <a:srgbClr val="000000"/>
                </a:solidFill>
              </a:endParaRPr>
            </a:p>
          </p:txBody>
        </p:sp>
        <p:cxnSp>
          <p:nvCxnSpPr>
            <p:cNvPr id="85" name="Straight Connector 84"/>
            <p:cNvCxnSpPr/>
            <p:nvPr/>
          </p:nvCxnSpPr>
          <p:spPr>
            <a:xfrm flipH="1" flipV="1">
              <a:off x="2585875" y="3660249"/>
              <a:ext cx="2" cy="474749"/>
            </a:xfrm>
            <a:prstGeom prst="line">
              <a:avLst/>
            </a:prstGeom>
            <a:ln>
              <a:solidFill>
                <a:schemeClr val="tx1"/>
              </a:solidFill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Rectangle 92"/>
          <p:cNvSpPr/>
          <p:nvPr/>
        </p:nvSpPr>
        <p:spPr>
          <a:xfrm>
            <a:off x="7293846" y="3750871"/>
            <a:ext cx="1338844" cy="75410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7275403" y="3731155"/>
            <a:ext cx="1357287" cy="769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Split-Level Scheduler</a:t>
            </a:r>
          </a:p>
        </p:txBody>
      </p:sp>
      <p:cxnSp>
        <p:nvCxnSpPr>
          <p:cNvPr id="95" name="Straight Connector 94"/>
          <p:cNvCxnSpPr/>
          <p:nvPr/>
        </p:nvCxnSpPr>
        <p:spPr>
          <a:xfrm flipV="1">
            <a:off x="3921828" y="4078126"/>
            <a:ext cx="3372018" cy="246001"/>
          </a:xfrm>
          <a:prstGeom prst="line">
            <a:avLst/>
          </a:prstGeom>
          <a:ln w="12700">
            <a:solidFill>
              <a:schemeClr val="tx1">
                <a:alpha val="7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endCxn id="94" idx="1"/>
          </p:cNvCxnSpPr>
          <p:nvPr/>
        </p:nvCxnSpPr>
        <p:spPr>
          <a:xfrm flipV="1">
            <a:off x="3677025" y="4115876"/>
            <a:ext cx="3598378" cy="1513166"/>
          </a:xfrm>
          <a:prstGeom prst="line">
            <a:avLst/>
          </a:prstGeom>
          <a:ln w="12700">
            <a:solidFill>
              <a:schemeClr val="tx1">
                <a:alpha val="7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93" idx="1"/>
          </p:cNvCxnSpPr>
          <p:nvPr/>
        </p:nvCxnSpPr>
        <p:spPr>
          <a:xfrm flipV="1">
            <a:off x="4275700" y="4127923"/>
            <a:ext cx="3018146" cy="1554373"/>
          </a:xfrm>
          <a:prstGeom prst="line">
            <a:avLst/>
          </a:prstGeom>
          <a:ln w="12700">
            <a:solidFill>
              <a:schemeClr val="tx1">
                <a:alpha val="7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073B-729F-064A-9185-3DC28912AF5F}" type="slidenum">
              <a:rPr lang="en-US" smtClean="0"/>
              <a:t>36</a:t>
            </a:fld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445447" y="1697231"/>
            <a:ext cx="1128658" cy="51630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2000" dirty="0"/>
              <a:t>App</a:t>
            </a:r>
          </a:p>
        </p:txBody>
      </p:sp>
      <p:sp>
        <p:nvSpPr>
          <p:cNvPr id="87" name="Oval 86"/>
          <p:cNvSpPr/>
          <p:nvPr/>
        </p:nvSpPr>
        <p:spPr>
          <a:xfrm>
            <a:off x="3353944" y="1697231"/>
            <a:ext cx="1128658" cy="51630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2000" dirty="0"/>
              <a:t>App</a:t>
            </a:r>
          </a:p>
        </p:txBody>
      </p:sp>
      <p:sp>
        <p:nvSpPr>
          <p:cNvPr id="98" name="Oval 97"/>
          <p:cNvSpPr/>
          <p:nvPr/>
        </p:nvSpPr>
        <p:spPr>
          <a:xfrm>
            <a:off x="5278154" y="1697231"/>
            <a:ext cx="1128658" cy="51630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2000" dirty="0"/>
              <a:t>App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817989" y="6054498"/>
            <a:ext cx="2308081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Device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3985112" y="2384942"/>
            <a:ext cx="3308734" cy="1610611"/>
          </a:xfrm>
          <a:prstGeom prst="line">
            <a:avLst/>
          </a:prstGeom>
          <a:ln w="12700">
            <a:solidFill>
              <a:srgbClr val="FF0000">
                <a:alpha val="7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3020764" y="2213536"/>
            <a:ext cx="1072462" cy="467161"/>
            <a:chOff x="1694468" y="3512099"/>
            <a:chExt cx="1072462" cy="467161"/>
          </a:xfrm>
        </p:grpSpPr>
        <p:sp>
          <p:nvSpPr>
            <p:cNvPr id="39" name="TextBox 38"/>
            <p:cNvSpPr txBox="1"/>
            <p:nvPr/>
          </p:nvSpPr>
          <p:spPr>
            <a:xfrm>
              <a:off x="1694468" y="3530155"/>
              <a:ext cx="1072462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solidFill>
                    <a:srgbClr val="FF0000"/>
                  </a:solidFill>
                </a:rPr>
                <a:t>write()</a:t>
              </a:r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2658816" y="3512099"/>
              <a:ext cx="5230" cy="467161"/>
            </a:xfrm>
            <a:prstGeom prst="line">
              <a:avLst/>
            </a:prstGeom>
            <a:ln>
              <a:solidFill>
                <a:srgbClr val="FF0000"/>
              </a:solidFill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4960037" y="2211393"/>
            <a:ext cx="1072462" cy="467161"/>
            <a:chOff x="1694468" y="3530155"/>
            <a:chExt cx="1072462" cy="467161"/>
          </a:xfrm>
        </p:grpSpPr>
        <p:sp>
          <p:nvSpPr>
            <p:cNvPr id="43" name="TextBox 42"/>
            <p:cNvSpPr txBox="1"/>
            <p:nvPr/>
          </p:nvSpPr>
          <p:spPr>
            <a:xfrm>
              <a:off x="1694468" y="3530155"/>
              <a:ext cx="1072462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solidFill>
                    <a:srgbClr val="FF0000"/>
                  </a:solidFill>
                </a:rPr>
                <a:t>fsync()</a:t>
              </a:r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2590624" y="3530155"/>
              <a:ext cx="5230" cy="467161"/>
            </a:xfrm>
            <a:prstGeom prst="line">
              <a:avLst/>
            </a:prstGeom>
            <a:ln>
              <a:solidFill>
                <a:srgbClr val="FF0000"/>
              </a:solidFill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Connector 53"/>
          <p:cNvCxnSpPr/>
          <p:nvPr/>
        </p:nvCxnSpPr>
        <p:spPr>
          <a:xfrm>
            <a:off x="5861423" y="2384942"/>
            <a:ext cx="1413980" cy="1436316"/>
          </a:xfrm>
          <a:prstGeom prst="line">
            <a:avLst/>
          </a:prstGeom>
          <a:ln w="12700">
            <a:solidFill>
              <a:srgbClr val="FF0000">
                <a:alpha val="7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720271" y="1846333"/>
            <a:ext cx="22933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Light"/>
                <a:cs typeface="Helvetica Light"/>
              </a:rPr>
              <a:t>avoid data entanglement and ordering </a:t>
            </a:r>
            <a:r>
              <a:rPr lang="en-US" sz="2000" b="1" dirty="0">
                <a:solidFill>
                  <a:schemeClr val="accent1"/>
                </a:solidFill>
                <a:latin typeface="Helvetica"/>
                <a:cs typeface="Helvetica"/>
              </a:rPr>
              <a:t>above</a:t>
            </a:r>
            <a:r>
              <a:rPr lang="en-US" sz="2000" dirty="0">
                <a:latin typeface="Helvetica Light"/>
                <a:cs typeface="Helvetica Light"/>
              </a:rPr>
              <a:t> the file system</a:t>
            </a:r>
          </a:p>
        </p:txBody>
      </p:sp>
    </p:spTree>
    <p:extLst>
      <p:ext uri="{BB962C8B-B14F-4D97-AF65-F5344CB8AC3E}">
        <p14:creationId xmlns:p14="http://schemas.microsoft.com/office/powerpoint/2010/main" val="2897280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890"/>
    </mc:Choice>
    <mc:Fallback xmlns="">
      <p:transition xmlns:p14="http://schemas.microsoft.com/office/powerpoint/2010/main" spd="slow" advTm="2789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1486288" y="3440919"/>
            <a:ext cx="5557626" cy="76112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/>
                <a:cs typeface="Helvetica"/>
              </a:rPr>
              <a:t>Split-Deadline</a:t>
            </a:r>
            <a:endParaRPr lang="en-US" dirty="0"/>
          </a:p>
        </p:txBody>
      </p: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457200" y="4782079"/>
            <a:ext cx="8229600" cy="1498035"/>
          </a:xfrm>
        </p:spPr>
        <p:txBody>
          <a:bodyPr>
            <a:normAutofit/>
          </a:bodyPr>
          <a:lstStyle/>
          <a:p>
            <a:pPr>
              <a:spcAft>
                <a:spcPts val="3600"/>
              </a:spcAft>
            </a:pPr>
            <a:r>
              <a:rPr lang="en-US" sz="2800" dirty="0">
                <a:solidFill>
                  <a:srgbClr val="000000"/>
                </a:solidFill>
                <a:latin typeface="Helvetica Light"/>
                <a:cs typeface="Helvetica Light"/>
              </a:rPr>
              <a:t>Split-Deadline: suspend </a:t>
            </a:r>
            <a:r>
              <a:rPr lang="en-US" sz="2800" dirty="0">
                <a:solidFill>
                  <a:srgbClr val="4F81BD"/>
                </a:solidFill>
                <a:latin typeface="Helvetica Light"/>
                <a:cs typeface="Helvetica Light"/>
              </a:rPr>
              <a:t>write() </a:t>
            </a:r>
            <a:r>
              <a:rPr lang="en-US" sz="2800" dirty="0">
                <a:solidFill>
                  <a:srgbClr val="000000"/>
                </a:solidFill>
                <a:latin typeface="Helvetica Light"/>
                <a:cs typeface="Helvetica Light"/>
              </a:rPr>
              <a:t>and </a:t>
            </a:r>
            <a:r>
              <a:rPr lang="en-US" sz="2800" dirty="0">
                <a:solidFill>
                  <a:srgbClr val="4F81BD"/>
                </a:solidFill>
                <a:latin typeface="Helvetica Light"/>
                <a:cs typeface="Helvetica Light"/>
              </a:rPr>
              <a:t>fsync() </a:t>
            </a:r>
            <a:r>
              <a:rPr lang="en-US" sz="2800" dirty="0">
                <a:solidFill>
                  <a:srgbClr val="000000"/>
                </a:solidFill>
                <a:latin typeface="Helvetica Light"/>
                <a:cs typeface="Helvetica Light"/>
              </a:rPr>
              <a:t>to avoid many high-latency requests to accumulate in one transaction. 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486288" y="2398430"/>
            <a:ext cx="5557625" cy="750520"/>
            <a:chOff x="1377562" y="2658607"/>
            <a:chExt cx="3123759" cy="423196"/>
          </a:xfrm>
          <a:solidFill>
            <a:schemeClr val="accent1"/>
          </a:solidFill>
        </p:grpSpPr>
        <p:sp>
          <p:nvSpPr>
            <p:cNvPr id="31" name="Rectangle 30"/>
            <p:cNvSpPr/>
            <p:nvPr/>
          </p:nvSpPr>
          <p:spPr>
            <a:xfrm>
              <a:off x="1377562" y="2658607"/>
              <a:ext cx="3123759" cy="4231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433584" y="2708244"/>
              <a:ext cx="1138445" cy="2603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File System</a:t>
              </a:r>
            </a:p>
          </p:txBody>
        </p:sp>
      </p:grpSp>
      <p:sp>
        <p:nvSpPr>
          <p:cNvPr id="33" name="Rounded Rectangle 32"/>
          <p:cNvSpPr/>
          <p:nvPr/>
        </p:nvSpPr>
        <p:spPr>
          <a:xfrm>
            <a:off x="5740421" y="2545789"/>
            <a:ext cx="252940" cy="29849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endParaRPr lang="en-US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1486288" y="3619473"/>
            <a:ext cx="2438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Split-Deadline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3297751" y="1570335"/>
            <a:ext cx="627336" cy="29849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endParaRPr lang="en-US" sz="1100" dirty="0"/>
          </a:p>
        </p:txBody>
      </p:sp>
      <p:sp>
        <p:nvSpPr>
          <p:cNvPr id="37" name="Oval 36"/>
          <p:cNvSpPr/>
          <p:nvPr/>
        </p:nvSpPr>
        <p:spPr>
          <a:xfrm>
            <a:off x="5585745" y="1467592"/>
            <a:ext cx="1128658" cy="51630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App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5053715" y="2536508"/>
            <a:ext cx="1064060" cy="430887"/>
            <a:chOff x="3304147" y="2485664"/>
            <a:chExt cx="1371108" cy="430887"/>
          </a:xfrm>
        </p:grpSpPr>
        <p:sp>
          <p:nvSpPr>
            <p:cNvPr id="42" name="Rectangle 41"/>
            <p:cNvSpPr/>
            <p:nvPr/>
          </p:nvSpPr>
          <p:spPr>
            <a:xfrm>
              <a:off x="3304147" y="2485664"/>
              <a:ext cx="1371108" cy="3582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304147" y="2485664"/>
              <a:ext cx="884864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tx1</a:t>
              </a:r>
            </a:p>
          </p:txBody>
        </p:sp>
      </p:grpSp>
      <p:sp>
        <p:nvSpPr>
          <p:cNvPr id="44" name="Oval 43"/>
          <p:cNvSpPr/>
          <p:nvPr/>
        </p:nvSpPr>
        <p:spPr>
          <a:xfrm>
            <a:off x="3047090" y="1467592"/>
            <a:ext cx="1128658" cy="516305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App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750971" y="1991175"/>
            <a:ext cx="754001" cy="421811"/>
            <a:chOff x="1508518" y="2305802"/>
            <a:chExt cx="754001" cy="450646"/>
          </a:xfrm>
        </p:grpSpPr>
        <p:sp>
          <p:nvSpPr>
            <p:cNvPr id="46" name="TextBox 45"/>
            <p:cNvSpPr txBox="1"/>
            <p:nvPr/>
          </p:nvSpPr>
          <p:spPr>
            <a:xfrm>
              <a:off x="1508518" y="2313578"/>
              <a:ext cx="754001" cy="3616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write()</a:t>
              </a:r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2220279" y="2305802"/>
              <a:ext cx="0" cy="450646"/>
            </a:xfrm>
            <a:prstGeom prst="line">
              <a:avLst/>
            </a:prstGeom>
            <a:ln>
              <a:solidFill>
                <a:schemeClr val="tx1"/>
              </a:solidFill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710204" y="1998453"/>
            <a:ext cx="754001" cy="421811"/>
            <a:chOff x="2220279" y="2305802"/>
            <a:chExt cx="754001" cy="450646"/>
          </a:xfrm>
        </p:grpSpPr>
        <p:sp>
          <p:nvSpPr>
            <p:cNvPr id="49" name="TextBox 48"/>
            <p:cNvSpPr txBox="1"/>
            <p:nvPr/>
          </p:nvSpPr>
          <p:spPr>
            <a:xfrm>
              <a:off x="2220279" y="2305802"/>
              <a:ext cx="754001" cy="3616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</a:rPr>
                <a:t>fsync()</a:t>
              </a:r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2220279" y="2305802"/>
              <a:ext cx="0" cy="450646"/>
            </a:xfrm>
            <a:prstGeom prst="line">
              <a:avLst/>
            </a:prstGeom>
            <a:ln>
              <a:solidFill>
                <a:schemeClr val="tx1"/>
              </a:solidFill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172380" y="1222350"/>
            <a:ext cx="2874710" cy="1323439"/>
            <a:chOff x="172380" y="1222350"/>
            <a:chExt cx="2874710" cy="1323439"/>
          </a:xfrm>
        </p:grpSpPr>
        <p:sp>
          <p:nvSpPr>
            <p:cNvPr id="3" name="TextBox 2"/>
            <p:cNvSpPr txBox="1"/>
            <p:nvPr/>
          </p:nvSpPr>
          <p:spPr>
            <a:xfrm>
              <a:off x="172380" y="1222350"/>
              <a:ext cx="230011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  <a:latin typeface="Helvetica"/>
                  <a:cs typeface="Helvetica"/>
                </a:rPr>
                <a:t>Write and fsync blocked to prevent high-latency data into FS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2472490" y="1719417"/>
              <a:ext cx="574600" cy="279036"/>
            </a:xfrm>
            <a:prstGeom prst="line">
              <a:avLst/>
            </a:prstGeom>
            <a:ln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356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10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50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 tmFilter="0, 0; .2, .5; .8, .5; 1, 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500" autoRev="1" fill="hold"/>
                                        <p:tgtEl>
                                          <p:spTgt spid="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2756 L 0.00018 0.1688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70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16883 L 0.00017 0.29342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2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33" grpId="2" animBg="1"/>
      <p:bldP spid="33" grpId="3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"/>
                <a:cs typeface="Helvetica"/>
              </a:rPr>
              <a:t>Reordering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008909"/>
            <a:ext cx="8229601" cy="4461164"/>
          </a:xfrm>
        </p:spPr>
        <p:txBody>
          <a:bodyPr>
            <a:normAutofit/>
          </a:bodyPr>
          <a:lstStyle/>
          <a:p>
            <a:pPr marL="0" indent="0" algn="ctr">
              <a:spcAft>
                <a:spcPts val="3600"/>
              </a:spcAft>
              <a:buNone/>
            </a:pPr>
            <a:r>
              <a:rPr lang="en-US" sz="2800" dirty="0">
                <a:solidFill>
                  <a:srgbClr val="000000"/>
                </a:solidFill>
                <a:latin typeface="Helvetica Light"/>
                <a:cs typeface="Helvetica Light"/>
              </a:rPr>
              <a:t>Scheduling is just </a:t>
            </a:r>
            <a:r>
              <a:rPr lang="en-US" sz="2800" b="1" dirty="0">
                <a:solidFill>
                  <a:schemeClr val="accent1"/>
                </a:solidFill>
                <a:latin typeface="Helvetica"/>
                <a:cs typeface="Helvetica"/>
              </a:rPr>
              <a:t>reordering</a:t>
            </a:r>
            <a:r>
              <a:rPr lang="en-US" sz="2800" dirty="0">
                <a:solidFill>
                  <a:srgbClr val="000000"/>
                </a:solidFill>
                <a:latin typeface="Helvetica Light"/>
                <a:cs typeface="Helvetica Light"/>
              </a:rPr>
              <a:t> I/O requests</a:t>
            </a:r>
          </a:p>
          <a:p>
            <a:pPr marL="0" lvl="0" indent="0" algn="ctr">
              <a:spcAft>
                <a:spcPts val="3600"/>
              </a:spcAft>
              <a:buNone/>
            </a:pPr>
            <a:r>
              <a:rPr lang="en-US" sz="2800" strike="sngStrike" dirty="0">
                <a:solidFill>
                  <a:schemeClr val="accent2"/>
                </a:solidFill>
                <a:latin typeface="Helvetica Light"/>
                <a:cs typeface="Helvetica Light"/>
              </a:rPr>
              <a:t>Why is this difficult in modern file systems?</a:t>
            </a:r>
            <a:br>
              <a:rPr lang="en-US" sz="2800" strike="sngStrike" dirty="0">
                <a:solidFill>
                  <a:schemeClr val="accent2"/>
                </a:solidFill>
                <a:latin typeface="Helvetica Light"/>
                <a:cs typeface="Helvetica Light"/>
              </a:rPr>
            </a:br>
            <a:r>
              <a:rPr lang="en-US" sz="2800" strike="sngStrike" dirty="0">
                <a:solidFill>
                  <a:schemeClr val="accent2"/>
                </a:solidFill>
                <a:latin typeface="Helvetica Light"/>
                <a:cs typeface="Helvetica Light"/>
              </a:rPr>
              <a:t>What motivating experiments show this problem?  </a:t>
            </a:r>
            <a:br>
              <a:rPr lang="en-US" sz="2800" strike="sngStrike" dirty="0">
                <a:solidFill>
                  <a:schemeClr val="accent2"/>
                </a:solidFill>
                <a:latin typeface="Helvetica Light"/>
                <a:cs typeface="Helvetica Light"/>
              </a:rPr>
            </a:br>
            <a:r>
              <a:rPr lang="en-US" sz="2800" strike="sngStrike" dirty="0">
                <a:solidFill>
                  <a:schemeClr val="accent2"/>
                </a:solidFill>
                <a:latin typeface="Helvetica Light"/>
                <a:cs typeface="Helvetica Light"/>
              </a:rPr>
              <a:t>How does the Split-IO framework fix this problem?  </a:t>
            </a:r>
            <a:br>
              <a:rPr lang="en-US" sz="2800" dirty="0">
                <a:solidFill>
                  <a:schemeClr val="accent2"/>
                </a:solidFill>
                <a:latin typeface="Helvetica Light"/>
                <a:cs typeface="Helvetica Light"/>
              </a:rPr>
            </a:br>
            <a:r>
              <a:rPr lang="en-US" sz="2800" dirty="0">
                <a:solidFill>
                  <a:schemeClr val="accent2"/>
                </a:solidFill>
                <a:latin typeface="Helvetica Light"/>
                <a:cs typeface="Helvetica Light"/>
              </a:rPr>
              <a:t>How does the resulting experiment change?</a:t>
            </a:r>
          </a:p>
          <a:p>
            <a:pPr marL="0" lvl="0" indent="0" algn="ctr">
              <a:spcAft>
                <a:spcPts val="3600"/>
              </a:spcAft>
              <a:buNone/>
            </a:pPr>
            <a:endParaRPr lang="en-US" sz="2800" dirty="0">
              <a:solidFill>
                <a:schemeClr val="accent2"/>
              </a:solidFill>
              <a:latin typeface="Helvetica Light"/>
              <a:cs typeface="Helvetica Light"/>
            </a:endParaRPr>
          </a:p>
          <a:p>
            <a:pPr marL="0" indent="0">
              <a:spcAft>
                <a:spcPts val="3600"/>
              </a:spcAft>
              <a:buNone/>
            </a:pPr>
            <a:endParaRPr lang="en-US" sz="2800" dirty="0">
              <a:solidFill>
                <a:srgbClr val="000000"/>
              </a:solidFill>
              <a:latin typeface="Helvetica Light"/>
              <a:cs typeface="Helvetica Ligh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073B-729F-064A-9185-3DC28912AF5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0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691"/>
    </mc:Choice>
    <mc:Fallback xmlns="">
      <p:transition xmlns:p14="http://schemas.microsoft.com/office/powerpoint/2010/main" spd="slow" advTm="126691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/>
                <a:cs typeface="Helvetica"/>
              </a:rPr>
              <a:t>Split-Level: Split-Deadline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111211" y="1414249"/>
            <a:ext cx="8229600" cy="1498035"/>
          </a:xfrm>
        </p:spPr>
        <p:txBody>
          <a:bodyPr>
            <a:normAutofit/>
          </a:bodyPr>
          <a:lstStyle/>
          <a:p>
            <a:pPr marL="0" indent="0">
              <a:spcAft>
                <a:spcPts val="3600"/>
              </a:spcAft>
              <a:buNone/>
            </a:pPr>
            <a:r>
              <a:rPr lang="en-US" sz="2800" dirty="0">
                <a:solidFill>
                  <a:srgbClr val="000000"/>
                </a:solidFill>
                <a:latin typeface="Helvetica Light"/>
                <a:cs typeface="Helvetica Light"/>
              </a:rPr>
              <a:t>Split-Deadline maintains deadline regardless of background writes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59611"/>
            <a:ext cx="6625056" cy="359838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70CE6D1-5CCB-3D4F-8DA6-2E87FD056648}"/>
              </a:ext>
            </a:extLst>
          </p:cNvPr>
          <p:cNvSpPr txBox="1">
            <a:spLocks/>
          </p:cNvSpPr>
          <p:nvPr/>
        </p:nvSpPr>
        <p:spPr>
          <a:xfrm>
            <a:off x="6468761" y="1985527"/>
            <a:ext cx="4436077" cy="185351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Font typeface="Arial"/>
              <a:buNone/>
            </a:pPr>
            <a:r>
              <a:rPr lang="en-US" sz="2800" b="1" dirty="0">
                <a:solidFill>
                  <a:srgbClr val="000000"/>
                </a:solidFill>
                <a:latin typeface="Helvetica"/>
                <a:cs typeface="Helvetica"/>
              </a:rPr>
              <a:t>Workload</a:t>
            </a:r>
            <a:r>
              <a:rPr lang="en-US" sz="2800" dirty="0">
                <a:solidFill>
                  <a:srgbClr val="000000"/>
                </a:solidFill>
                <a:latin typeface="Helvetica Light"/>
                <a:cs typeface="Helvetica Light"/>
              </a:rPr>
              <a:t>:</a:t>
            </a:r>
          </a:p>
          <a:p>
            <a:pPr marL="0" indent="0">
              <a:spcAft>
                <a:spcPts val="2400"/>
              </a:spcAft>
              <a:buFont typeface="Arial"/>
              <a:buNone/>
            </a:pPr>
            <a:r>
              <a:rPr lang="en-US" sz="2800" dirty="0">
                <a:solidFill>
                  <a:srgbClr val="000000"/>
                </a:solidFill>
                <a:latin typeface="Helvetica Light"/>
                <a:cs typeface="Helvetica Light"/>
              </a:rPr>
              <a:t>        Flush 4KB data to disk </a:t>
            </a:r>
            <a:br>
              <a:rPr lang="en-US" sz="2800" dirty="0">
                <a:solidFill>
                  <a:srgbClr val="000000"/>
                </a:solidFill>
                <a:latin typeface="Helvetica Light"/>
                <a:cs typeface="Helvetica Light"/>
              </a:rPr>
            </a:br>
            <a:r>
              <a:rPr lang="en-US" sz="2800" dirty="0">
                <a:solidFill>
                  <a:srgbClr val="000000"/>
                </a:solidFill>
                <a:latin typeface="Helvetica Light"/>
                <a:cs typeface="Helvetica Light"/>
              </a:rPr>
              <a:t>with or w/o background writes</a:t>
            </a:r>
          </a:p>
          <a:p>
            <a:pPr marL="0" indent="0">
              <a:spcAft>
                <a:spcPts val="600"/>
              </a:spcAft>
              <a:buFont typeface="Arial"/>
              <a:buNone/>
            </a:pPr>
            <a:r>
              <a:rPr lang="en-US" sz="2800" b="1" dirty="0">
                <a:solidFill>
                  <a:srgbClr val="000000"/>
                </a:solidFill>
                <a:latin typeface="Helvetica"/>
                <a:cs typeface="Helvetica"/>
              </a:rPr>
              <a:t>Expected Results</a:t>
            </a:r>
            <a:r>
              <a:rPr lang="en-US" sz="2800" dirty="0">
                <a:solidFill>
                  <a:srgbClr val="000000"/>
                </a:solidFill>
                <a:latin typeface="Helvetica Light"/>
                <a:cs typeface="Helvetica Light"/>
              </a:rPr>
              <a:t>: </a:t>
            </a:r>
          </a:p>
          <a:p>
            <a:pPr marL="0" indent="0">
              <a:spcAft>
                <a:spcPts val="3600"/>
              </a:spcAft>
              <a:buFont typeface="Arial"/>
              <a:buNone/>
            </a:pPr>
            <a:r>
              <a:rPr lang="en-US" sz="2800" dirty="0">
                <a:solidFill>
                  <a:srgbClr val="000000"/>
                </a:solidFill>
                <a:latin typeface="Helvetica Light"/>
                <a:cs typeface="Helvetica Light"/>
              </a:rPr>
              <a:t>        Operation finish </a:t>
            </a:r>
            <a:br>
              <a:rPr lang="en-US" sz="2800" dirty="0">
                <a:solidFill>
                  <a:srgbClr val="000000"/>
                </a:solidFill>
                <a:latin typeface="Helvetica Light"/>
                <a:cs typeface="Helvetica Light"/>
              </a:rPr>
            </a:br>
            <a:r>
              <a:rPr lang="en-US" sz="2800" dirty="0">
                <a:solidFill>
                  <a:srgbClr val="000000"/>
                </a:solidFill>
                <a:latin typeface="Helvetica Light"/>
                <a:cs typeface="Helvetica Light"/>
              </a:rPr>
              <a:t>within deadline (100ms)</a:t>
            </a:r>
          </a:p>
        </p:txBody>
      </p:sp>
    </p:spTree>
    <p:extLst>
      <p:ext uri="{BB962C8B-B14F-4D97-AF65-F5344CB8AC3E}">
        <p14:creationId xmlns:p14="http://schemas.microsoft.com/office/powerpoint/2010/main" val="1752778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17648"/>
            <a:ext cx="8433535" cy="4612261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latin typeface="Helvetica Light"/>
                <a:cs typeface="Helvetica Light"/>
              </a:rPr>
              <a:t>Current frameworks </a:t>
            </a:r>
            <a:r>
              <a:rPr lang="en-US" b="1" dirty="0">
                <a:solidFill>
                  <a:schemeClr val="accent1"/>
                </a:solidFill>
                <a:latin typeface="Helvetica"/>
                <a:cs typeface="Helvetica"/>
              </a:rPr>
              <a:t>fundamentally limited</a:t>
            </a:r>
            <a:endParaRPr lang="en-US" b="1" dirty="0">
              <a:latin typeface="Helvetica"/>
              <a:cs typeface="Helvetica"/>
            </a:endParaRPr>
          </a:p>
          <a:p>
            <a:pPr lvl="1">
              <a:spcBef>
                <a:spcPts val="0"/>
              </a:spcBef>
            </a:pPr>
            <a:r>
              <a:rPr lang="en-US" sz="2200" dirty="0">
                <a:latin typeface="Helvetica Light"/>
                <a:cs typeface="Helvetica Light"/>
              </a:rPr>
              <a:t>CFQ, Deadline, Token-Bucket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dirty="0">
              <a:latin typeface="Helvetica Light"/>
              <a:cs typeface="Helvetica Light"/>
            </a:endParaRPr>
          </a:p>
          <a:p>
            <a:pPr>
              <a:spcBef>
                <a:spcPts val="0"/>
              </a:spcBef>
            </a:pPr>
            <a:r>
              <a:rPr lang="en-US" dirty="0">
                <a:latin typeface="Helvetica Light"/>
                <a:cs typeface="Helvetica Light"/>
              </a:rPr>
              <a:t>Important policies </a:t>
            </a:r>
            <a:r>
              <a:rPr lang="en-US" b="1" dirty="0">
                <a:solidFill>
                  <a:schemeClr val="accent1"/>
                </a:solidFill>
                <a:latin typeface="Helvetica"/>
                <a:cs typeface="Helvetica"/>
              </a:rPr>
              <a:t>cannot be realized</a:t>
            </a:r>
            <a:endParaRPr lang="en-US" b="1" dirty="0">
              <a:latin typeface="Helvetica"/>
              <a:cs typeface="Helvetica"/>
            </a:endParaRPr>
          </a:p>
          <a:p>
            <a:pPr lvl="1">
              <a:spcBef>
                <a:spcPts val="0"/>
              </a:spcBef>
            </a:pPr>
            <a:r>
              <a:rPr lang="en-US" sz="2200" dirty="0">
                <a:latin typeface="Helvetica Light"/>
                <a:cs typeface="Helvetica Light"/>
              </a:rPr>
              <a:t>Fairness, Latency Guarantee, Isolation</a:t>
            </a:r>
          </a:p>
          <a:p>
            <a:pPr marL="400050" lvl="1" indent="0">
              <a:spcBef>
                <a:spcPts val="0"/>
              </a:spcBef>
              <a:buNone/>
            </a:pPr>
            <a:endParaRPr lang="en-US" sz="2200" dirty="0">
              <a:latin typeface="Helvetica Light"/>
              <a:cs typeface="Helvetica Light"/>
            </a:endParaRPr>
          </a:p>
          <a:p>
            <a:pPr>
              <a:spcBef>
                <a:spcPts val="0"/>
              </a:spcBef>
            </a:pPr>
            <a:r>
              <a:rPr lang="en-US" b="1" dirty="0">
                <a:solidFill>
                  <a:srgbClr val="4F81BD"/>
                </a:solidFill>
                <a:latin typeface="Helvetica"/>
                <a:cs typeface="Helvetica"/>
              </a:rPr>
              <a:t>Wasted effort </a:t>
            </a:r>
            <a:r>
              <a:rPr lang="en-US" dirty="0">
                <a:latin typeface="Helvetica Light"/>
                <a:cs typeface="Helvetica Light"/>
              </a:rPr>
              <a:t>trying to build new schedulers without fixing the framework</a:t>
            </a:r>
          </a:p>
          <a:p>
            <a:pPr marL="400050" lvl="1" indent="0">
              <a:spcBef>
                <a:spcPts val="0"/>
              </a:spcBef>
              <a:buNone/>
            </a:pPr>
            <a:endParaRPr lang="en-US" sz="2200" dirty="0">
              <a:latin typeface="Helvetica Light"/>
              <a:cs typeface="Helvetica Light"/>
            </a:endParaRPr>
          </a:p>
          <a:p>
            <a:pPr marL="400050" lvl="1" indent="0">
              <a:spcBef>
                <a:spcPts val="0"/>
              </a:spcBef>
              <a:buNone/>
            </a:pPr>
            <a:endParaRPr lang="en-US" sz="2200" dirty="0">
              <a:latin typeface="Helvetica Light"/>
              <a:cs typeface="Helvetica Light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800" dirty="0">
              <a:latin typeface="Helvetica Light"/>
              <a:cs typeface="Helvetica Light"/>
            </a:endParaRPr>
          </a:p>
          <a:p>
            <a:pPr>
              <a:spcAft>
                <a:spcPts val="3600"/>
              </a:spcAft>
            </a:pPr>
            <a:endParaRPr lang="en-US" sz="2800" dirty="0">
              <a:latin typeface="Helvetica Light"/>
              <a:cs typeface="Helvetica Light"/>
            </a:endParaRPr>
          </a:p>
          <a:p>
            <a:pPr>
              <a:spcAft>
                <a:spcPts val="3600"/>
              </a:spcAft>
            </a:pPr>
            <a:endParaRPr lang="en-US" sz="2800" dirty="0">
              <a:solidFill>
                <a:srgbClr val="4F81BD"/>
              </a:solidFill>
              <a:latin typeface="Helvetica Light"/>
              <a:cs typeface="Helvetica Ligh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073B-729F-064A-9185-3DC28912AF5F}" type="slidenum">
              <a:rPr lang="en-US" smtClean="0"/>
              <a:t>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"/>
                <a:cs typeface="Helvetica"/>
              </a:rPr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6592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9"/>
    </mc:Choice>
    <mc:Fallback xmlns="">
      <p:transition xmlns:p14="http://schemas.microsoft.com/office/powerpoint/2010/main" spd="slow" advTm="4689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400" y="220442"/>
            <a:ext cx="6668794" cy="663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9002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"/>
                <a:cs typeface="Helvetica"/>
              </a:rPr>
              <a:t>Cost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008909"/>
            <a:ext cx="8229601" cy="4461164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Helvetica Light"/>
                <a:cs typeface="Helvetica Light"/>
              </a:rPr>
              <a:t>A scheduler needs to estimate cost of I/O</a:t>
            </a:r>
          </a:p>
          <a:p>
            <a:pPr lvl="1" indent="-342900">
              <a:spcAft>
                <a:spcPts val="600"/>
              </a:spcAft>
            </a:pPr>
            <a:r>
              <a:rPr lang="en-US" sz="2300" dirty="0">
                <a:solidFill>
                  <a:srgbClr val="000000"/>
                </a:solidFill>
                <a:latin typeface="Helvetica Light"/>
                <a:cs typeface="Helvetica Light"/>
              </a:rPr>
              <a:t>Memory-level notification for </a:t>
            </a:r>
            <a:r>
              <a:rPr lang="en-US" sz="2300" b="1" dirty="0">
                <a:solidFill>
                  <a:srgbClr val="4F81BD"/>
                </a:solidFill>
                <a:latin typeface="Helvetica"/>
                <a:cs typeface="Helvetica"/>
              </a:rPr>
              <a:t>timely</a:t>
            </a:r>
            <a:r>
              <a:rPr lang="en-US" sz="2300" dirty="0">
                <a:solidFill>
                  <a:srgbClr val="000000"/>
                </a:solidFill>
                <a:latin typeface="Helvetica Light"/>
                <a:cs typeface="Helvetica Light"/>
              </a:rPr>
              <a:t> estimate</a:t>
            </a:r>
          </a:p>
          <a:p>
            <a:pPr lvl="1" indent="-342900">
              <a:spcAft>
                <a:spcPts val="600"/>
              </a:spcAft>
            </a:pPr>
            <a:r>
              <a:rPr lang="en-US" sz="2300" dirty="0">
                <a:solidFill>
                  <a:srgbClr val="000000"/>
                </a:solidFill>
                <a:latin typeface="Helvetica Light"/>
                <a:cs typeface="Helvetica Light"/>
              </a:rPr>
              <a:t>Block-level notification for </a:t>
            </a:r>
            <a:r>
              <a:rPr lang="en-US" sz="2300" b="1" dirty="0">
                <a:solidFill>
                  <a:srgbClr val="4F81BD"/>
                </a:solidFill>
                <a:latin typeface="Helvetica"/>
                <a:cs typeface="Helvetica"/>
              </a:rPr>
              <a:t>accurate</a:t>
            </a:r>
            <a:r>
              <a:rPr lang="en-US" sz="2300" dirty="0">
                <a:solidFill>
                  <a:srgbClr val="000000"/>
                </a:solidFill>
                <a:latin typeface="Helvetica Light"/>
                <a:cs typeface="Helvetica Light"/>
              </a:rPr>
              <a:t> estimate</a:t>
            </a:r>
            <a:br>
              <a:rPr lang="en-US" sz="2300" dirty="0">
                <a:solidFill>
                  <a:srgbClr val="000000"/>
                </a:solidFill>
                <a:latin typeface="Helvetica Light"/>
                <a:cs typeface="Helvetica Light"/>
              </a:rPr>
            </a:br>
            <a:endParaRPr lang="en-US" sz="2300" dirty="0">
              <a:solidFill>
                <a:srgbClr val="000000"/>
              </a:solidFill>
              <a:latin typeface="Helvetica Light"/>
              <a:cs typeface="Helvetica Light"/>
            </a:endParaRPr>
          </a:p>
          <a:p>
            <a:pPr marL="0" lvl="0" indent="0" algn="ctr">
              <a:spcAft>
                <a:spcPts val="3600"/>
              </a:spcAft>
              <a:buNone/>
            </a:pPr>
            <a:r>
              <a:rPr lang="en-US" sz="2800" dirty="0">
                <a:solidFill>
                  <a:schemeClr val="accent2"/>
                </a:solidFill>
                <a:latin typeface="Helvetica Light"/>
                <a:cs typeface="Helvetica Light"/>
              </a:rPr>
              <a:t>Why is this difficult in modern file systems?</a:t>
            </a:r>
            <a:br>
              <a:rPr lang="en-US" sz="2800" dirty="0">
                <a:solidFill>
                  <a:schemeClr val="accent2"/>
                </a:solidFill>
                <a:latin typeface="Helvetica Light"/>
                <a:cs typeface="Helvetica Light"/>
              </a:rPr>
            </a:br>
            <a:r>
              <a:rPr lang="en-US" sz="2800" dirty="0">
                <a:solidFill>
                  <a:schemeClr val="accent2"/>
                </a:solidFill>
                <a:latin typeface="Helvetica Light"/>
                <a:cs typeface="Helvetica Light"/>
              </a:rPr>
              <a:t>What motivating experiments show this problem?  </a:t>
            </a:r>
            <a:br>
              <a:rPr lang="en-US" sz="2800" dirty="0">
                <a:solidFill>
                  <a:schemeClr val="accent2"/>
                </a:solidFill>
                <a:latin typeface="Helvetica Light"/>
                <a:cs typeface="Helvetica Light"/>
              </a:rPr>
            </a:br>
            <a:r>
              <a:rPr lang="en-US" sz="2800" dirty="0">
                <a:solidFill>
                  <a:schemeClr val="accent2"/>
                </a:solidFill>
                <a:latin typeface="Helvetica Light"/>
                <a:cs typeface="Helvetica Light"/>
              </a:rPr>
              <a:t>How does the Split-IO framework fix this problem?  </a:t>
            </a:r>
            <a:br>
              <a:rPr lang="en-US" sz="2800" dirty="0">
                <a:solidFill>
                  <a:schemeClr val="accent2"/>
                </a:solidFill>
                <a:latin typeface="Helvetica Light"/>
                <a:cs typeface="Helvetica Light"/>
              </a:rPr>
            </a:br>
            <a:r>
              <a:rPr lang="en-US" sz="2800" dirty="0">
                <a:solidFill>
                  <a:schemeClr val="accent2"/>
                </a:solidFill>
                <a:latin typeface="Helvetica Light"/>
                <a:cs typeface="Helvetica Light"/>
              </a:rPr>
              <a:t>How does the resulting experiment change?</a:t>
            </a:r>
          </a:p>
          <a:p>
            <a:pPr marL="0" lvl="0" indent="0" algn="ctr">
              <a:spcAft>
                <a:spcPts val="3600"/>
              </a:spcAft>
              <a:buNone/>
            </a:pPr>
            <a:endParaRPr lang="en-US" sz="2800" dirty="0">
              <a:solidFill>
                <a:schemeClr val="accent2"/>
              </a:solidFill>
              <a:latin typeface="Helvetica Light"/>
              <a:cs typeface="Helvetica Light"/>
            </a:endParaRPr>
          </a:p>
          <a:p>
            <a:pPr marL="0" indent="0">
              <a:spcAft>
                <a:spcPts val="3600"/>
              </a:spcAft>
              <a:buNone/>
            </a:pPr>
            <a:endParaRPr lang="en-US" sz="2800" dirty="0">
              <a:solidFill>
                <a:srgbClr val="000000"/>
              </a:solidFill>
              <a:latin typeface="Helvetica Light"/>
              <a:cs typeface="Helvetica Ligh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073B-729F-064A-9185-3DC28912AF5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4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691"/>
    </mc:Choice>
    <mc:Fallback xmlns="">
      <p:transition xmlns:p14="http://schemas.microsoft.com/office/powerpoint/2010/main" spd="slow" advTm="126691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401FD-B0F6-7541-A1C1-7B1E2C734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Estimation Difficult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2CCEA-3C81-1B44-A02C-EF06E8D65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I/O performed at system call level does not match I/O performed at disk</a:t>
            </a:r>
          </a:p>
          <a:p>
            <a:pPr lvl="1"/>
            <a:r>
              <a:rPr lang="en-US" dirty="0"/>
              <a:t>Actual layout (more fragmentation with aging)</a:t>
            </a:r>
          </a:p>
          <a:p>
            <a:pPr lvl="2"/>
            <a:r>
              <a:rPr lang="en-US" dirty="0"/>
              <a:t>Sequential I/O becomes more random</a:t>
            </a:r>
          </a:p>
          <a:p>
            <a:pPr lvl="1"/>
            <a:r>
              <a:rPr lang="en-US" dirty="0"/>
              <a:t>Reads may hit file cache; writes may be buffered</a:t>
            </a:r>
          </a:p>
          <a:p>
            <a:pPr lvl="2"/>
            <a:r>
              <a:rPr lang="en-US" dirty="0"/>
              <a:t>Perform no I/O</a:t>
            </a:r>
          </a:p>
          <a:p>
            <a:pPr lvl="1"/>
            <a:r>
              <a:rPr lang="en-US" dirty="0"/>
              <a:t>Amplification</a:t>
            </a:r>
          </a:p>
          <a:p>
            <a:pPr lvl="2"/>
            <a:r>
              <a:rPr lang="en-US" dirty="0"/>
              <a:t>Access data + metadata; write to journal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811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"/>
                <a:cs typeface="Helvetica"/>
              </a:rPr>
              <a:t>Cost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008909"/>
            <a:ext cx="8229601" cy="4461164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Helvetica Light"/>
                <a:cs typeface="Helvetica Light"/>
              </a:rPr>
              <a:t>A scheduler needs to estimate cost of I/O</a:t>
            </a:r>
          </a:p>
          <a:p>
            <a:pPr lvl="1" indent="-342900">
              <a:spcAft>
                <a:spcPts val="600"/>
              </a:spcAft>
            </a:pPr>
            <a:r>
              <a:rPr lang="en-US" sz="2300" dirty="0">
                <a:solidFill>
                  <a:srgbClr val="000000"/>
                </a:solidFill>
                <a:latin typeface="Helvetica Light"/>
                <a:cs typeface="Helvetica Light"/>
              </a:rPr>
              <a:t>Memory-level notification for </a:t>
            </a:r>
            <a:r>
              <a:rPr lang="en-US" sz="2300" b="1" dirty="0">
                <a:solidFill>
                  <a:srgbClr val="4F81BD"/>
                </a:solidFill>
                <a:latin typeface="Helvetica"/>
                <a:cs typeface="Helvetica"/>
              </a:rPr>
              <a:t>timely</a:t>
            </a:r>
            <a:r>
              <a:rPr lang="en-US" sz="2300" dirty="0">
                <a:solidFill>
                  <a:srgbClr val="000000"/>
                </a:solidFill>
                <a:latin typeface="Helvetica Light"/>
                <a:cs typeface="Helvetica Light"/>
              </a:rPr>
              <a:t> estimate</a:t>
            </a:r>
          </a:p>
          <a:p>
            <a:pPr lvl="1" indent="-342900">
              <a:spcAft>
                <a:spcPts val="600"/>
              </a:spcAft>
            </a:pPr>
            <a:r>
              <a:rPr lang="en-US" sz="2300" dirty="0">
                <a:solidFill>
                  <a:srgbClr val="000000"/>
                </a:solidFill>
                <a:latin typeface="Helvetica Light"/>
                <a:cs typeface="Helvetica Light"/>
              </a:rPr>
              <a:t>Block-level notification for </a:t>
            </a:r>
            <a:r>
              <a:rPr lang="en-US" sz="2300" b="1" dirty="0">
                <a:solidFill>
                  <a:srgbClr val="4F81BD"/>
                </a:solidFill>
                <a:latin typeface="Helvetica"/>
                <a:cs typeface="Helvetica"/>
              </a:rPr>
              <a:t>accurate</a:t>
            </a:r>
            <a:r>
              <a:rPr lang="en-US" sz="2300" dirty="0">
                <a:solidFill>
                  <a:srgbClr val="000000"/>
                </a:solidFill>
                <a:latin typeface="Helvetica Light"/>
                <a:cs typeface="Helvetica Light"/>
              </a:rPr>
              <a:t> estimate</a:t>
            </a:r>
            <a:br>
              <a:rPr lang="en-US" sz="2300" dirty="0">
                <a:solidFill>
                  <a:srgbClr val="000000"/>
                </a:solidFill>
                <a:latin typeface="Helvetica Light"/>
                <a:cs typeface="Helvetica Light"/>
              </a:rPr>
            </a:br>
            <a:endParaRPr lang="en-US" sz="2300" dirty="0">
              <a:solidFill>
                <a:srgbClr val="000000"/>
              </a:solidFill>
              <a:latin typeface="Helvetica Light"/>
              <a:cs typeface="Helvetica Light"/>
            </a:endParaRPr>
          </a:p>
          <a:p>
            <a:pPr marL="0" lvl="0" indent="0" algn="ctr">
              <a:spcAft>
                <a:spcPts val="3600"/>
              </a:spcAft>
              <a:buNone/>
            </a:pPr>
            <a:r>
              <a:rPr lang="en-US" sz="2800" strike="sngStrike" dirty="0">
                <a:solidFill>
                  <a:schemeClr val="accent2"/>
                </a:solidFill>
                <a:latin typeface="Helvetica Light"/>
                <a:cs typeface="Helvetica Light"/>
              </a:rPr>
              <a:t>Why is this difficult in modern file systems?</a:t>
            </a:r>
            <a:br>
              <a:rPr lang="en-US" sz="2800" dirty="0">
                <a:solidFill>
                  <a:schemeClr val="accent2"/>
                </a:solidFill>
                <a:latin typeface="Helvetica Light"/>
                <a:cs typeface="Helvetica Light"/>
              </a:rPr>
            </a:br>
            <a:r>
              <a:rPr lang="en-US" sz="2800" dirty="0">
                <a:solidFill>
                  <a:schemeClr val="accent2"/>
                </a:solidFill>
                <a:latin typeface="Helvetica Light"/>
                <a:cs typeface="Helvetica Light"/>
              </a:rPr>
              <a:t>What motivating experiments show this problem?  </a:t>
            </a:r>
            <a:br>
              <a:rPr lang="en-US" sz="2800" dirty="0">
                <a:solidFill>
                  <a:schemeClr val="accent2"/>
                </a:solidFill>
                <a:latin typeface="Helvetica Light"/>
                <a:cs typeface="Helvetica Light"/>
              </a:rPr>
            </a:br>
            <a:r>
              <a:rPr lang="en-US" sz="2800" dirty="0">
                <a:solidFill>
                  <a:schemeClr val="accent2"/>
                </a:solidFill>
                <a:latin typeface="Helvetica Light"/>
                <a:cs typeface="Helvetica Light"/>
              </a:rPr>
              <a:t>How does the Split-IO framework fix this problem?  </a:t>
            </a:r>
            <a:br>
              <a:rPr lang="en-US" sz="2800" dirty="0">
                <a:solidFill>
                  <a:schemeClr val="accent2"/>
                </a:solidFill>
                <a:latin typeface="Helvetica Light"/>
                <a:cs typeface="Helvetica Light"/>
              </a:rPr>
            </a:br>
            <a:r>
              <a:rPr lang="en-US" sz="2800" dirty="0">
                <a:solidFill>
                  <a:schemeClr val="accent2"/>
                </a:solidFill>
                <a:latin typeface="Helvetica Light"/>
                <a:cs typeface="Helvetica Light"/>
              </a:rPr>
              <a:t>How does the resulting experiment change?</a:t>
            </a:r>
          </a:p>
          <a:p>
            <a:pPr marL="0" lvl="0" indent="0" algn="ctr">
              <a:spcAft>
                <a:spcPts val="3600"/>
              </a:spcAft>
              <a:buNone/>
            </a:pPr>
            <a:endParaRPr lang="en-US" sz="2800" dirty="0">
              <a:solidFill>
                <a:schemeClr val="accent2"/>
              </a:solidFill>
              <a:latin typeface="Helvetica Light"/>
              <a:cs typeface="Helvetica Light"/>
            </a:endParaRPr>
          </a:p>
          <a:p>
            <a:pPr marL="0" indent="0">
              <a:spcAft>
                <a:spcPts val="3600"/>
              </a:spcAft>
              <a:buNone/>
            </a:pPr>
            <a:endParaRPr lang="en-US" sz="2800" dirty="0">
              <a:solidFill>
                <a:srgbClr val="000000"/>
              </a:solidFill>
              <a:latin typeface="Helvetica Light"/>
              <a:cs typeface="Helvetica Ligh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073B-729F-064A-9185-3DC28912AF5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83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691"/>
    </mc:Choice>
    <mc:Fallback xmlns="">
      <p:transition xmlns:p14="http://schemas.microsoft.com/office/powerpoint/2010/main" spd="slow" advTm="126691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E2F3F00-80D1-7E4B-AE61-8D5744DA3D4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1399310" y="304800"/>
            <a:ext cx="6096000" cy="4586514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038348-F1C4-CC4F-8843-69F904C9E5DE}"/>
              </a:ext>
            </a:extLst>
          </p:cNvPr>
          <p:cNvSpPr txBox="1"/>
          <p:nvPr/>
        </p:nvSpPr>
        <p:spPr>
          <a:xfrm>
            <a:off x="556054" y="5430982"/>
            <a:ext cx="7895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Accounting at system-call level is not accurate </a:t>
            </a:r>
            <a:br>
              <a:rPr lang="en-US" sz="2400" dirty="0"/>
            </a:br>
            <a:r>
              <a:rPr lang="en-US" sz="2400" dirty="0"/>
              <a:t>because do not know type of I/O performed by B</a:t>
            </a:r>
          </a:p>
          <a:p>
            <a:r>
              <a:rPr lang="en-US" sz="2400" dirty="0"/>
              <a:t>(B writing ends up doing less work, but don’t know that) </a:t>
            </a:r>
          </a:p>
        </p:txBody>
      </p:sp>
    </p:spTree>
    <p:extLst>
      <p:ext uri="{BB962C8B-B14F-4D97-AF65-F5344CB8AC3E}">
        <p14:creationId xmlns:p14="http://schemas.microsoft.com/office/powerpoint/2010/main" val="4274274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"/>
                <a:cs typeface="Helvetica"/>
              </a:rPr>
              <a:t>Cost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008909"/>
            <a:ext cx="8229601" cy="4461164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Helvetica Light"/>
                <a:cs typeface="Helvetica Light"/>
              </a:rPr>
              <a:t>A scheduler needs to estimate cost of I/O</a:t>
            </a:r>
          </a:p>
          <a:p>
            <a:pPr lvl="1" indent="-342900">
              <a:spcAft>
                <a:spcPts val="600"/>
              </a:spcAft>
            </a:pPr>
            <a:r>
              <a:rPr lang="en-US" sz="2300" dirty="0">
                <a:solidFill>
                  <a:srgbClr val="000000"/>
                </a:solidFill>
                <a:latin typeface="Helvetica Light"/>
                <a:cs typeface="Helvetica Light"/>
              </a:rPr>
              <a:t>Memory-level notification for </a:t>
            </a:r>
            <a:r>
              <a:rPr lang="en-US" sz="2300" b="1" dirty="0">
                <a:solidFill>
                  <a:srgbClr val="4F81BD"/>
                </a:solidFill>
                <a:latin typeface="Helvetica"/>
                <a:cs typeface="Helvetica"/>
              </a:rPr>
              <a:t>timely</a:t>
            </a:r>
            <a:r>
              <a:rPr lang="en-US" sz="2300" dirty="0">
                <a:solidFill>
                  <a:srgbClr val="000000"/>
                </a:solidFill>
                <a:latin typeface="Helvetica Light"/>
                <a:cs typeface="Helvetica Light"/>
              </a:rPr>
              <a:t> estimate</a:t>
            </a:r>
          </a:p>
          <a:p>
            <a:pPr lvl="1" indent="-342900">
              <a:spcAft>
                <a:spcPts val="600"/>
              </a:spcAft>
            </a:pPr>
            <a:r>
              <a:rPr lang="en-US" sz="2300" dirty="0">
                <a:solidFill>
                  <a:srgbClr val="000000"/>
                </a:solidFill>
                <a:latin typeface="Helvetica Light"/>
                <a:cs typeface="Helvetica Light"/>
              </a:rPr>
              <a:t>Block-level notification for </a:t>
            </a:r>
            <a:r>
              <a:rPr lang="en-US" sz="2300" b="1" dirty="0">
                <a:solidFill>
                  <a:srgbClr val="4F81BD"/>
                </a:solidFill>
                <a:latin typeface="Helvetica"/>
                <a:cs typeface="Helvetica"/>
              </a:rPr>
              <a:t>accurate</a:t>
            </a:r>
            <a:r>
              <a:rPr lang="en-US" sz="2300" dirty="0">
                <a:solidFill>
                  <a:srgbClr val="000000"/>
                </a:solidFill>
                <a:latin typeface="Helvetica Light"/>
                <a:cs typeface="Helvetica Light"/>
              </a:rPr>
              <a:t> estimate</a:t>
            </a:r>
            <a:br>
              <a:rPr lang="en-US" sz="2300" dirty="0">
                <a:solidFill>
                  <a:srgbClr val="000000"/>
                </a:solidFill>
                <a:latin typeface="Helvetica Light"/>
                <a:cs typeface="Helvetica Light"/>
              </a:rPr>
            </a:br>
            <a:endParaRPr lang="en-US" sz="2300" dirty="0">
              <a:solidFill>
                <a:srgbClr val="000000"/>
              </a:solidFill>
              <a:latin typeface="Helvetica Light"/>
              <a:cs typeface="Helvetica Light"/>
            </a:endParaRPr>
          </a:p>
          <a:p>
            <a:pPr marL="0" lvl="0" indent="0" algn="ctr">
              <a:spcAft>
                <a:spcPts val="3600"/>
              </a:spcAft>
              <a:buNone/>
            </a:pPr>
            <a:r>
              <a:rPr lang="en-US" sz="2800" strike="sngStrike" dirty="0">
                <a:solidFill>
                  <a:schemeClr val="accent2"/>
                </a:solidFill>
                <a:latin typeface="Helvetica Light"/>
                <a:cs typeface="Helvetica Light"/>
              </a:rPr>
              <a:t>Why is this difficult in modern file systems?</a:t>
            </a:r>
            <a:br>
              <a:rPr lang="en-US" sz="2800" dirty="0">
                <a:solidFill>
                  <a:schemeClr val="accent2"/>
                </a:solidFill>
                <a:latin typeface="Helvetica Light"/>
                <a:cs typeface="Helvetica Light"/>
              </a:rPr>
            </a:br>
            <a:r>
              <a:rPr lang="en-US" sz="2800" strike="sngStrike" dirty="0">
                <a:solidFill>
                  <a:schemeClr val="accent2"/>
                </a:solidFill>
                <a:latin typeface="Helvetica Light"/>
                <a:cs typeface="Helvetica Light"/>
              </a:rPr>
              <a:t>What motivating experiments show this problem?  </a:t>
            </a:r>
            <a:br>
              <a:rPr lang="en-US" sz="2800" dirty="0">
                <a:solidFill>
                  <a:schemeClr val="accent2"/>
                </a:solidFill>
                <a:latin typeface="Helvetica Light"/>
                <a:cs typeface="Helvetica Light"/>
              </a:rPr>
            </a:br>
            <a:r>
              <a:rPr lang="en-US" sz="2800" dirty="0">
                <a:solidFill>
                  <a:schemeClr val="accent2"/>
                </a:solidFill>
                <a:latin typeface="Helvetica Light"/>
                <a:cs typeface="Helvetica Light"/>
              </a:rPr>
              <a:t>How does the Split-IO framework fix this problem?  </a:t>
            </a:r>
            <a:br>
              <a:rPr lang="en-US" sz="2800" dirty="0">
                <a:solidFill>
                  <a:schemeClr val="accent2"/>
                </a:solidFill>
                <a:latin typeface="Helvetica Light"/>
                <a:cs typeface="Helvetica Light"/>
              </a:rPr>
            </a:br>
            <a:r>
              <a:rPr lang="en-US" sz="2800" dirty="0">
                <a:solidFill>
                  <a:schemeClr val="accent2"/>
                </a:solidFill>
                <a:latin typeface="Helvetica Light"/>
                <a:cs typeface="Helvetica Light"/>
              </a:rPr>
              <a:t>How does the resulting experiment change?</a:t>
            </a:r>
          </a:p>
          <a:p>
            <a:pPr marL="0" lvl="0" indent="0" algn="ctr">
              <a:spcAft>
                <a:spcPts val="3600"/>
              </a:spcAft>
              <a:buNone/>
            </a:pPr>
            <a:endParaRPr lang="en-US" sz="2800" dirty="0">
              <a:solidFill>
                <a:schemeClr val="accent2"/>
              </a:solidFill>
              <a:latin typeface="Helvetica Light"/>
              <a:cs typeface="Helvetica Light"/>
            </a:endParaRPr>
          </a:p>
          <a:p>
            <a:pPr marL="0" indent="0">
              <a:spcAft>
                <a:spcPts val="3600"/>
              </a:spcAft>
              <a:buNone/>
            </a:pPr>
            <a:endParaRPr lang="en-US" sz="2800" dirty="0">
              <a:solidFill>
                <a:srgbClr val="000000"/>
              </a:solidFill>
              <a:latin typeface="Helvetica Light"/>
              <a:cs typeface="Helvetica Ligh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073B-729F-064A-9185-3DC28912AF5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0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691"/>
    </mc:Choice>
    <mc:Fallback xmlns="">
      <p:transition xmlns:p14="http://schemas.microsoft.com/office/powerpoint/2010/main" spd="slow" advTm="126691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5A2B2BD-0B7A-AF41-9D21-A87C08AF6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Estimation in Split IO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6F1A80-0177-E143-87BF-F4433DF87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1181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Tension between estimating cost accurately (at lowest level)  and early (at system call)</a:t>
            </a:r>
          </a:p>
          <a:p>
            <a:pPr marL="0" indent="0">
              <a:buNone/>
            </a:pPr>
            <a:r>
              <a:rPr lang="en-US" dirty="0"/>
              <a:t>Problem:</a:t>
            </a:r>
          </a:p>
          <a:p>
            <a:pPr lvl="1"/>
            <a:r>
              <a:rPr lang="en-US" dirty="0"/>
              <a:t>If estimation not done early, low priority process could fill write buffers with expensive random I/O</a:t>
            </a:r>
          </a:p>
          <a:p>
            <a:pPr lvl="2"/>
            <a:r>
              <a:rPr lang="en-US" dirty="0"/>
              <a:t>Actual writing takes place much later (30 secs)</a:t>
            </a:r>
          </a:p>
          <a:p>
            <a:pPr marL="0" indent="0">
              <a:buNone/>
            </a:pPr>
            <a:r>
              <a:rPr lang="en-US" dirty="0"/>
              <a:t>Approach</a:t>
            </a:r>
          </a:p>
          <a:p>
            <a:pPr marL="857250" lvl="1" indent="-457200"/>
            <a:r>
              <a:rPr lang="en-US" dirty="0"/>
              <a:t>Expose hooks at memory and block levels;</a:t>
            </a:r>
          </a:p>
          <a:p>
            <a:pPr marL="857250" lvl="1" indent="-457200"/>
            <a:r>
              <a:rPr lang="en-US" dirty="0"/>
              <a:t>Guess cost when buffers are dirtied, revise when more info</a:t>
            </a:r>
          </a:p>
          <a:p>
            <a:pPr marL="0" indent="0">
              <a:buNone/>
            </a:pPr>
            <a:r>
              <a:rPr lang="en-US" dirty="0" err="1"/>
              <a:t>TokenBucket</a:t>
            </a:r>
            <a:endParaRPr lang="en-US" dirty="0"/>
          </a:p>
          <a:p>
            <a:pPr lvl="1"/>
            <a:r>
              <a:rPr lang="en-US" dirty="0"/>
              <a:t>Charge token when first dirty buffer </a:t>
            </a:r>
          </a:p>
          <a:p>
            <a:pPr lvl="1"/>
            <a:r>
              <a:rPr lang="en-US" dirty="0"/>
              <a:t>Charge more (or refund) based on amplification and </a:t>
            </a:r>
            <a:r>
              <a:rPr lang="en-US" dirty="0" err="1"/>
              <a:t>sequentiality</a:t>
            </a:r>
            <a:r>
              <a:rPr lang="en-US" dirty="0"/>
              <a:t> at block level</a:t>
            </a:r>
          </a:p>
          <a:p>
            <a:pPr marL="0" indent="0">
              <a:buNone/>
            </a:pPr>
            <a:r>
              <a:rPr lang="en-US" dirty="0"/>
              <a:t>Normalize cost of I/O pattern to sequential I/O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5309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"/>
                <a:cs typeface="Helvetica"/>
              </a:rPr>
              <a:t>Cost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008909"/>
            <a:ext cx="8229601" cy="4461164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Helvetica Light"/>
                <a:cs typeface="Helvetica Light"/>
              </a:rPr>
              <a:t>A scheduler needs to estimate cost of I/O</a:t>
            </a:r>
          </a:p>
          <a:p>
            <a:pPr lvl="1" indent="-342900">
              <a:spcAft>
                <a:spcPts val="600"/>
              </a:spcAft>
            </a:pPr>
            <a:r>
              <a:rPr lang="en-US" sz="2300" dirty="0">
                <a:solidFill>
                  <a:srgbClr val="000000"/>
                </a:solidFill>
                <a:latin typeface="Helvetica Light"/>
                <a:cs typeface="Helvetica Light"/>
              </a:rPr>
              <a:t>Memory-level notification for </a:t>
            </a:r>
            <a:r>
              <a:rPr lang="en-US" sz="2300" b="1" dirty="0">
                <a:solidFill>
                  <a:srgbClr val="4F81BD"/>
                </a:solidFill>
                <a:latin typeface="Helvetica"/>
                <a:cs typeface="Helvetica"/>
              </a:rPr>
              <a:t>timely</a:t>
            </a:r>
            <a:r>
              <a:rPr lang="en-US" sz="2300" dirty="0">
                <a:solidFill>
                  <a:srgbClr val="000000"/>
                </a:solidFill>
                <a:latin typeface="Helvetica Light"/>
                <a:cs typeface="Helvetica Light"/>
              </a:rPr>
              <a:t> estimate</a:t>
            </a:r>
          </a:p>
          <a:p>
            <a:pPr lvl="1" indent="-342900">
              <a:spcAft>
                <a:spcPts val="600"/>
              </a:spcAft>
            </a:pPr>
            <a:r>
              <a:rPr lang="en-US" sz="2300" dirty="0">
                <a:solidFill>
                  <a:srgbClr val="000000"/>
                </a:solidFill>
                <a:latin typeface="Helvetica Light"/>
                <a:cs typeface="Helvetica Light"/>
              </a:rPr>
              <a:t>Block-level notification for </a:t>
            </a:r>
            <a:r>
              <a:rPr lang="en-US" sz="2300" b="1" dirty="0">
                <a:solidFill>
                  <a:srgbClr val="4F81BD"/>
                </a:solidFill>
                <a:latin typeface="Helvetica"/>
                <a:cs typeface="Helvetica"/>
              </a:rPr>
              <a:t>accurate</a:t>
            </a:r>
            <a:r>
              <a:rPr lang="en-US" sz="2300" dirty="0">
                <a:solidFill>
                  <a:srgbClr val="000000"/>
                </a:solidFill>
                <a:latin typeface="Helvetica Light"/>
                <a:cs typeface="Helvetica Light"/>
              </a:rPr>
              <a:t> estimate</a:t>
            </a:r>
            <a:br>
              <a:rPr lang="en-US" sz="2300" dirty="0">
                <a:solidFill>
                  <a:srgbClr val="000000"/>
                </a:solidFill>
                <a:latin typeface="Helvetica Light"/>
                <a:cs typeface="Helvetica Light"/>
              </a:rPr>
            </a:br>
            <a:endParaRPr lang="en-US" sz="2300" dirty="0">
              <a:solidFill>
                <a:srgbClr val="000000"/>
              </a:solidFill>
              <a:latin typeface="Helvetica Light"/>
              <a:cs typeface="Helvetica Light"/>
            </a:endParaRPr>
          </a:p>
          <a:p>
            <a:pPr marL="0" lvl="0" indent="0" algn="ctr">
              <a:spcAft>
                <a:spcPts val="3600"/>
              </a:spcAft>
              <a:buNone/>
            </a:pPr>
            <a:r>
              <a:rPr lang="en-US" sz="2800" strike="sngStrike" dirty="0">
                <a:solidFill>
                  <a:schemeClr val="accent2"/>
                </a:solidFill>
                <a:latin typeface="Helvetica Light"/>
                <a:cs typeface="Helvetica Light"/>
              </a:rPr>
              <a:t>Why is this difficult in modern file systems?</a:t>
            </a:r>
            <a:br>
              <a:rPr lang="en-US" sz="2800" dirty="0">
                <a:solidFill>
                  <a:schemeClr val="accent2"/>
                </a:solidFill>
                <a:latin typeface="Helvetica Light"/>
                <a:cs typeface="Helvetica Light"/>
              </a:rPr>
            </a:br>
            <a:r>
              <a:rPr lang="en-US" sz="2800" strike="sngStrike" dirty="0">
                <a:solidFill>
                  <a:schemeClr val="accent2"/>
                </a:solidFill>
                <a:latin typeface="Helvetica Light"/>
                <a:cs typeface="Helvetica Light"/>
              </a:rPr>
              <a:t>What motivating experiments show this problem?  </a:t>
            </a:r>
            <a:br>
              <a:rPr lang="en-US" sz="2800" dirty="0">
                <a:solidFill>
                  <a:schemeClr val="accent2"/>
                </a:solidFill>
                <a:latin typeface="Helvetica Light"/>
                <a:cs typeface="Helvetica Light"/>
              </a:rPr>
            </a:br>
            <a:r>
              <a:rPr lang="en-US" sz="2800" strike="sngStrike" dirty="0">
                <a:solidFill>
                  <a:schemeClr val="accent2"/>
                </a:solidFill>
                <a:latin typeface="Helvetica Light"/>
                <a:cs typeface="Helvetica Light"/>
              </a:rPr>
              <a:t>How does the Split-IO framework fix this problem?  </a:t>
            </a:r>
            <a:br>
              <a:rPr lang="en-US" sz="2800" dirty="0">
                <a:solidFill>
                  <a:schemeClr val="accent2"/>
                </a:solidFill>
                <a:latin typeface="Helvetica Light"/>
                <a:cs typeface="Helvetica Light"/>
              </a:rPr>
            </a:br>
            <a:r>
              <a:rPr lang="en-US" sz="2800" dirty="0">
                <a:solidFill>
                  <a:schemeClr val="accent2"/>
                </a:solidFill>
                <a:latin typeface="Helvetica Light"/>
                <a:cs typeface="Helvetica Light"/>
              </a:rPr>
              <a:t>How does the resulting experiment change?</a:t>
            </a:r>
          </a:p>
          <a:p>
            <a:pPr marL="0" lvl="0" indent="0" algn="ctr">
              <a:spcAft>
                <a:spcPts val="3600"/>
              </a:spcAft>
              <a:buNone/>
            </a:pPr>
            <a:endParaRPr lang="en-US" sz="2800" dirty="0">
              <a:solidFill>
                <a:schemeClr val="accent2"/>
              </a:solidFill>
              <a:latin typeface="Helvetica Light"/>
              <a:cs typeface="Helvetica Light"/>
            </a:endParaRPr>
          </a:p>
          <a:p>
            <a:pPr marL="0" indent="0">
              <a:spcAft>
                <a:spcPts val="3600"/>
              </a:spcAft>
              <a:buNone/>
            </a:pPr>
            <a:endParaRPr lang="en-US" sz="2800" dirty="0">
              <a:solidFill>
                <a:srgbClr val="000000"/>
              </a:solidFill>
              <a:latin typeface="Helvetica Light"/>
              <a:cs typeface="Helvetica Ligh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073B-729F-064A-9185-3DC28912AF5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43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691"/>
    </mc:Choice>
    <mc:Fallback xmlns="">
      <p:transition xmlns:p14="http://schemas.microsoft.com/office/powerpoint/2010/main" spd="slow" advTm="126691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4C18D-A2F1-AE4C-8C51-A64924B52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Split-IO with Cost Estimation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E2F3F00-80D1-7E4B-AE61-8D5744DA3D4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0" y="1730375"/>
            <a:ext cx="4572000" cy="3440113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EF81FD7-84B3-1446-A8F2-9FC463216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9825" y="1690255"/>
            <a:ext cx="4308764" cy="348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5991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Helvetica"/>
                <a:cs typeface="Helvetica"/>
              </a:rPr>
              <a:t>Split-Level I/O Scheduling Framework: Summary</a:t>
            </a:r>
            <a:endParaRPr lang="en-US" sz="4000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30387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Helvetica Light"/>
                <a:cs typeface="Helvetica Light"/>
              </a:rPr>
              <a:t>Three key pieces: </a:t>
            </a:r>
          </a:p>
          <a:p>
            <a:pPr lvl="1"/>
            <a:r>
              <a:rPr lang="en-US" sz="2000" b="1" dirty="0">
                <a:solidFill>
                  <a:srgbClr val="4F81BD"/>
                </a:solidFill>
                <a:latin typeface="Helvetica"/>
                <a:cs typeface="Helvetica"/>
              </a:rPr>
              <a:t>Multiple-layer</a:t>
            </a:r>
            <a:r>
              <a:rPr lang="en-US" sz="2000" b="1" dirty="0">
                <a:latin typeface="Helvetica"/>
                <a:cs typeface="Helvetica"/>
              </a:rPr>
              <a:t> </a:t>
            </a:r>
            <a:r>
              <a:rPr lang="en-US" sz="2000" dirty="0">
                <a:latin typeface="Helvetica Light"/>
                <a:cs typeface="Helvetica Light"/>
              </a:rPr>
              <a:t>hooks to prevent adverse file system interaction </a:t>
            </a:r>
          </a:p>
          <a:p>
            <a:pPr lvl="1"/>
            <a:r>
              <a:rPr lang="en-US" sz="2000" b="1" dirty="0">
                <a:solidFill>
                  <a:srgbClr val="4F81BD"/>
                </a:solidFill>
                <a:latin typeface="Helvetica"/>
                <a:cs typeface="Helvetica"/>
              </a:rPr>
              <a:t>Tags</a:t>
            </a:r>
            <a:r>
              <a:rPr lang="en-US" sz="2000" dirty="0">
                <a:latin typeface="Helvetica Light"/>
                <a:cs typeface="Helvetica Light"/>
              </a:rPr>
              <a:t> to track causes across layers</a:t>
            </a:r>
          </a:p>
          <a:p>
            <a:pPr lvl="1">
              <a:spcAft>
                <a:spcPts val="3600"/>
              </a:spcAft>
            </a:pPr>
            <a:r>
              <a:rPr lang="en-US" sz="2000" dirty="0">
                <a:latin typeface="Helvetica Light"/>
                <a:cs typeface="Helvetica Light"/>
              </a:rPr>
              <a:t>Early </a:t>
            </a:r>
            <a:r>
              <a:rPr lang="en-US" sz="2000" b="1" dirty="0">
                <a:solidFill>
                  <a:srgbClr val="4F81BD"/>
                </a:solidFill>
                <a:latin typeface="Helvetica"/>
                <a:cs typeface="Helvetica"/>
              </a:rPr>
              <a:t>memory-level </a:t>
            </a:r>
            <a:r>
              <a:rPr lang="en-US" sz="2000" dirty="0">
                <a:latin typeface="Helvetica Light"/>
                <a:cs typeface="Helvetica Light"/>
              </a:rPr>
              <a:t>notification of write work</a:t>
            </a:r>
          </a:p>
          <a:p>
            <a:r>
              <a:rPr lang="en-US" sz="2800" dirty="0">
                <a:latin typeface="Helvetica Light"/>
                <a:cs typeface="Helvetica Light"/>
              </a:rPr>
              <a:t>Easy Implementation</a:t>
            </a:r>
          </a:p>
          <a:p>
            <a:pPr lvl="1"/>
            <a:r>
              <a:rPr lang="en-US" sz="2000" dirty="0">
                <a:latin typeface="Helvetica Light"/>
                <a:cs typeface="Helvetica Light"/>
              </a:rPr>
              <a:t>~300 LOC in Linux</a:t>
            </a:r>
          </a:p>
          <a:p>
            <a:pPr lvl="1"/>
            <a:r>
              <a:rPr lang="en-US" sz="2000" dirty="0">
                <a:latin typeface="Helvetica Light"/>
                <a:cs typeface="Helvetica Light"/>
              </a:rPr>
              <a:t>Little added complexity for building schedulers</a:t>
            </a:r>
          </a:p>
          <a:p>
            <a:pPr marL="0" indent="0">
              <a:spcAft>
                <a:spcPts val="3600"/>
              </a:spcAft>
              <a:buNone/>
            </a:pPr>
            <a:endParaRPr lang="en-US" sz="2800" dirty="0">
              <a:latin typeface="Helvetica Light"/>
              <a:cs typeface="Helvetica Ligh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073B-729F-064A-9185-3DC28912AF5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66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691"/>
    </mc:Choice>
    <mc:Fallback xmlns="">
      <p:transition xmlns:p14="http://schemas.microsoft.com/office/powerpoint/2010/main" spd="slow" advTm="1266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7648"/>
            <a:ext cx="8421714" cy="4738701"/>
          </a:xfrm>
        </p:spPr>
        <p:txBody>
          <a:bodyPr>
            <a:normAutofit fontScale="92500"/>
          </a:bodyPr>
          <a:lstStyle/>
          <a:p>
            <a:pPr>
              <a:spcBef>
                <a:spcPts val="0"/>
              </a:spcBef>
            </a:pPr>
            <a:r>
              <a:rPr lang="en-US" sz="2800" dirty="0">
                <a:latin typeface="Helvetica Light"/>
                <a:cs typeface="Helvetica Light"/>
              </a:rPr>
              <a:t>Bottleneck of many systems, from </a:t>
            </a:r>
            <a:r>
              <a:rPr lang="en-US" sz="2800" dirty="0">
                <a:solidFill>
                  <a:srgbClr val="4F81BD"/>
                </a:solidFill>
                <a:latin typeface="Helvetica Light"/>
                <a:cs typeface="Helvetica Light"/>
              </a:rPr>
              <a:t>phones</a:t>
            </a:r>
            <a:r>
              <a:rPr lang="en-US" sz="2800" dirty="0">
                <a:latin typeface="Helvetica Light"/>
                <a:cs typeface="Helvetica Light"/>
              </a:rPr>
              <a:t> to </a:t>
            </a:r>
            <a:r>
              <a:rPr lang="en-US" sz="2800" dirty="0">
                <a:solidFill>
                  <a:srgbClr val="4F81BD"/>
                </a:solidFill>
                <a:latin typeface="Helvetica Light"/>
                <a:cs typeface="Helvetica Light"/>
              </a:rPr>
              <a:t>servers</a:t>
            </a:r>
            <a:endParaRPr lang="en-US" sz="2800" dirty="0">
              <a:latin typeface="Helvetica Light"/>
              <a:cs typeface="Helvetica Light"/>
            </a:endParaRP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800" dirty="0">
                <a:latin typeface="Helvetica Light"/>
                <a:cs typeface="Helvetica Light"/>
              </a:rPr>
              <a:t>   [</a:t>
            </a:r>
            <a:r>
              <a:rPr lang="en-US" sz="1800" i="1" dirty="0">
                <a:latin typeface="Helvetica Light"/>
                <a:cs typeface="Helvetica Light"/>
              </a:rPr>
              <a:t>…our servers appear to freeze for tens of seconds during disk writes…</a:t>
            </a:r>
            <a:r>
              <a:rPr lang="en-US" sz="2800" dirty="0">
                <a:latin typeface="Helvetica Light"/>
                <a:cs typeface="Helvetica Light"/>
              </a:rPr>
              <a:t>]</a:t>
            </a:r>
          </a:p>
          <a:p>
            <a:r>
              <a:rPr lang="en-US" sz="2800" dirty="0">
                <a:latin typeface="Helvetica Light"/>
                <a:cs typeface="Helvetica Light"/>
              </a:rPr>
              <a:t>Foundation of performance </a:t>
            </a:r>
            <a:r>
              <a:rPr lang="en-US" sz="2800" dirty="0">
                <a:solidFill>
                  <a:srgbClr val="4F81BD"/>
                </a:solidFill>
                <a:latin typeface="Helvetica Light"/>
                <a:cs typeface="Helvetica Light"/>
              </a:rPr>
              <a:t>isolation</a:t>
            </a:r>
            <a:endParaRPr lang="en-US" sz="2800" dirty="0">
              <a:latin typeface="Helvetica Light"/>
              <a:cs typeface="Helvetica Light"/>
            </a:endParaRPr>
          </a:p>
          <a:p>
            <a:pPr marL="0" indent="0">
              <a:spcAft>
                <a:spcPts val="3600"/>
              </a:spcAft>
              <a:buNone/>
            </a:pPr>
            <a:r>
              <a:rPr lang="en-US" sz="2600" dirty="0">
                <a:latin typeface="Helvetica Light"/>
                <a:cs typeface="Helvetica Light"/>
              </a:rPr>
              <a:t> [</a:t>
            </a:r>
            <a:r>
              <a:rPr lang="en-US" sz="2100" i="1" dirty="0">
                <a:latin typeface="Helvetica Light"/>
                <a:cs typeface="Helvetica Light"/>
              </a:rPr>
              <a:t>…the interference as a result of competing I/</a:t>
            </a:r>
            <a:r>
              <a:rPr lang="en-US" sz="2100" i="1" dirty="0" err="1">
                <a:latin typeface="Helvetica Light"/>
                <a:cs typeface="Helvetica Light"/>
              </a:rPr>
              <a:t>Os</a:t>
            </a:r>
            <a:r>
              <a:rPr lang="en-US" sz="2100" i="1" dirty="0">
                <a:latin typeface="Helvetica Light"/>
                <a:cs typeface="Helvetica Light"/>
              </a:rPr>
              <a:t> remains problematic in a virtualized environment…</a:t>
            </a:r>
            <a:r>
              <a:rPr lang="en-US" sz="2600" dirty="0">
                <a:latin typeface="Helvetica Light"/>
                <a:cs typeface="Helvetica Light"/>
              </a:rPr>
              <a:t>]</a:t>
            </a:r>
          </a:p>
          <a:p>
            <a:pPr>
              <a:spcBef>
                <a:spcPts val="0"/>
              </a:spcBef>
            </a:pPr>
            <a:r>
              <a:rPr lang="en-US" sz="2800" dirty="0">
                <a:latin typeface="Helvetica Light"/>
                <a:cs typeface="Helvetica Light"/>
              </a:rPr>
              <a:t>Pain points for </a:t>
            </a:r>
            <a:r>
              <a:rPr lang="en-US" sz="2800" dirty="0">
                <a:solidFill>
                  <a:schemeClr val="accent1"/>
                </a:solidFill>
                <a:latin typeface="Helvetica Light"/>
                <a:cs typeface="Helvetica Light"/>
              </a:rPr>
              <a:t>databases</a:t>
            </a:r>
            <a:r>
              <a:rPr lang="en-US" sz="2800" dirty="0">
                <a:latin typeface="Helvetica Light"/>
                <a:cs typeface="Helvetica Light"/>
              </a:rPr>
              <a:t>, </a:t>
            </a:r>
            <a:r>
              <a:rPr lang="en-US" sz="2800" dirty="0">
                <a:solidFill>
                  <a:srgbClr val="4F81BD"/>
                </a:solidFill>
                <a:latin typeface="Helvetica Light"/>
                <a:cs typeface="Helvetica Light"/>
              </a:rPr>
              <a:t>hypervisors</a:t>
            </a:r>
            <a:r>
              <a:rPr lang="en-US" sz="2800" dirty="0">
                <a:latin typeface="Helvetica Light"/>
                <a:cs typeface="Helvetica Light"/>
              </a:rPr>
              <a:t>, </a:t>
            </a:r>
            <a:r>
              <a:rPr lang="en-US" sz="2800" dirty="0">
                <a:solidFill>
                  <a:srgbClr val="4F81BD"/>
                </a:solidFill>
                <a:latin typeface="Helvetica Light"/>
                <a:cs typeface="Helvetica Light"/>
              </a:rPr>
              <a:t>key-value stores</a:t>
            </a:r>
            <a:r>
              <a:rPr lang="en-US" sz="2800" dirty="0">
                <a:latin typeface="Helvetica Light"/>
                <a:cs typeface="Helvetica Light"/>
              </a:rPr>
              <a:t> and more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000" dirty="0">
                <a:latin typeface="Helvetica Light"/>
                <a:cs typeface="Helvetica Light"/>
              </a:rPr>
              <a:t>   </a:t>
            </a:r>
            <a:r>
              <a:rPr lang="en-US" sz="2800" dirty="0">
                <a:latin typeface="Helvetica Light"/>
                <a:cs typeface="Helvetica Light"/>
              </a:rPr>
              <a:t>[</a:t>
            </a:r>
            <a:r>
              <a:rPr lang="en-US" sz="1900" i="1" dirty="0">
                <a:latin typeface="Helvetica Light"/>
                <a:cs typeface="Helvetica Light"/>
              </a:rPr>
              <a:t>…</a:t>
            </a:r>
            <a:r>
              <a:rPr lang="en-US" sz="2000" i="1" dirty="0">
                <a:latin typeface="Helvetica Light"/>
                <a:cs typeface="Helvetica Light"/>
              </a:rPr>
              <a:t>one customer reported that just changing </a:t>
            </a:r>
            <a:r>
              <a:rPr lang="en-US" sz="2000" i="1" dirty="0" err="1">
                <a:latin typeface="Helvetica Light"/>
                <a:cs typeface="Helvetica Light"/>
              </a:rPr>
              <a:t>cfq</a:t>
            </a:r>
            <a:r>
              <a:rPr lang="en-US" sz="2000" i="1" dirty="0">
                <a:latin typeface="Helvetica Light"/>
                <a:cs typeface="Helvetica Light"/>
              </a:rPr>
              <a:t> to </a:t>
            </a:r>
            <a:r>
              <a:rPr lang="en-US" sz="2000" i="1" dirty="0" err="1">
                <a:latin typeface="Helvetica Light"/>
                <a:cs typeface="Helvetica Light"/>
              </a:rPr>
              <a:t>noop</a:t>
            </a:r>
            <a:r>
              <a:rPr lang="en-US" sz="2000" i="1" dirty="0">
                <a:latin typeface="Helvetica Light"/>
                <a:cs typeface="Helvetica Light"/>
              </a:rPr>
              <a:t> solved their </a:t>
            </a:r>
            <a:r>
              <a:rPr lang="en-US" sz="2000" i="1" dirty="0" err="1">
                <a:latin typeface="Helvetica Light"/>
                <a:cs typeface="Helvetica Light"/>
              </a:rPr>
              <a:t>innoDB</a:t>
            </a:r>
            <a:r>
              <a:rPr lang="en-US" sz="2000" i="1" dirty="0">
                <a:latin typeface="Helvetica Light"/>
                <a:cs typeface="Helvetica Light"/>
              </a:rPr>
              <a:t> IO problems</a:t>
            </a:r>
            <a:r>
              <a:rPr lang="en-US" sz="1900" i="1" dirty="0">
                <a:latin typeface="Helvetica Light"/>
                <a:cs typeface="Helvetica Light"/>
              </a:rPr>
              <a:t>…</a:t>
            </a:r>
            <a:r>
              <a:rPr lang="en-US" sz="2800" dirty="0">
                <a:latin typeface="Helvetica Light"/>
                <a:cs typeface="Helvetica Light"/>
              </a:rPr>
              <a:t>]</a:t>
            </a:r>
          </a:p>
          <a:p>
            <a:pPr marL="0" indent="0">
              <a:spcAft>
                <a:spcPts val="3600"/>
              </a:spcAft>
              <a:buNone/>
            </a:pPr>
            <a:endParaRPr lang="en-US" sz="2800" dirty="0">
              <a:latin typeface="Helvetica Light"/>
              <a:cs typeface="Helvetica Light"/>
            </a:endParaRPr>
          </a:p>
          <a:p>
            <a:pPr>
              <a:spcAft>
                <a:spcPts val="3600"/>
              </a:spcAft>
            </a:pPr>
            <a:endParaRPr lang="en-US" sz="2800" dirty="0">
              <a:solidFill>
                <a:srgbClr val="4F81BD"/>
              </a:solidFill>
              <a:latin typeface="Helvetica Light"/>
              <a:cs typeface="Helvetica Ligh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073B-729F-064A-9185-3DC28912AF5F}" type="slidenum">
              <a:rPr lang="en-US" smtClean="0"/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1293" y="274638"/>
            <a:ext cx="8822883" cy="1143000"/>
          </a:xfrm>
        </p:spPr>
        <p:txBody>
          <a:bodyPr>
            <a:noAutofit/>
          </a:bodyPr>
          <a:lstStyle/>
          <a:p>
            <a:r>
              <a:rPr lang="en-US" sz="3800" dirty="0">
                <a:latin typeface="Helvetica"/>
                <a:cs typeface="Helvetica"/>
              </a:rPr>
              <a:t>Why Is I/O Scheduling Relevant?</a:t>
            </a:r>
          </a:p>
        </p:txBody>
      </p:sp>
    </p:spTree>
    <p:extLst>
      <p:ext uri="{BB962C8B-B14F-4D97-AF65-F5344CB8AC3E}">
        <p14:creationId xmlns:p14="http://schemas.microsoft.com/office/powerpoint/2010/main" val="3350366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9"/>
    </mc:Choice>
    <mc:Fallback xmlns="">
      <p:transition xmlns:p14="http://schemas.microsoft.com/office/powerpoint/2010/main" spd="slow" advTm="4689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"/>
                <a:cs typeface="Helvetica"/>
              </a:rPr>
              <a:t>Other Evaluation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62682" cy="4525963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0000"/>
                </a:solidFill>
                <a:latin typeface="Helvetica"/>
                <a:cs typeface="Helvetica"/>
              </a:rPr>
              <a:t>Low overhead</a:t>
            </a:r>
            <a:r>
              <a:rPr lang="en-US" sz="2800" dirty="0">
                <a:solidFill>
                  <a:srgbClr val="000000"/>
                </a:solidFill>
                <a:latin typeface="Helvetica Light"/>
                <a:cs typeface="Helvetica Light"/>
              </a:rPr>
              <a:t> 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000000"/>
                </a:solidFill>
                <a:latin typeface="Helvetica Light"/>
                <a:cs typeface="Helvetica Light"/>
              </a:rPr>
              <a:t>  &lt;1% runtime overhead</a:t>
            </a:r>
          </a:p>
          <a:p>
            <a:pPr marL="457200" lvl="1" indent="0">
              <a:spcAft>
                <a:spcPts val="120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Helvetica Light"/>
                <a:cs typeface="Helvetica Light"/>
              </a:rPr>
              <a:t>  &lt;50 MB memory overhead</a:t>
            </a:r>
          </a:p>
          <a:p>
            <a:r>
              <a:rPr lang="en-US" sz="2800" b="1" dirty="0">
                <a:latin typeface="Helvetica"/>
                <a:cs typeface="Helvetica"/>
              </a:rPr>
              <a:t>Other applications</a:t>
            </a:r>
            <a:endParaRPr lang="en-US" sz="2800" dirty="0">
              <a:latin typeface="Helvetica Light"/>
              <a:cs typeface="Helvetica Light"/>
            </a:endParaRPr>
          </a:p>
          <a:p>
            <a:pPr marL="457200" lvl="1" indent="0">
              <a:buNone/>
            </a:pPr>
            <a:r>
              <a:rPr lang="en-US" sz="2400" dirty="0">
                <a:latin typeface="Helvetica Light"/>
                <a:cs typeface="Helvetica Light"/>
              </a:rPr>
              <a:t>   </a:t>
            </a:r>
            <a:r>
              <a:rPr lang="en-US" sz="2400" dirty="0" err="1">
                <a:latin typeface="Helvetica Light"/>
                <a:cs typeface="Helvetica Light"/>
              </a:rPr>
              <a:t>PostgreSQL</a:t>
            </a:r>
            <a:r>
              <a:rPr lang="en-US" sz="2400" dirty="0">
                <a:latin typeface="Helvetica Light"/>
                <a:cs typeface="Helvetica Light"/>
              </a:rPr>
              <a:t>: latency guarantee for TPC-B workloads  </a:t>
            </a:r>
          </a:p>
          <a:p>
            <a:pPr marL="457200" lvl="1" indent="0">
              <a:buNone/>
            </a:pPr>
            <a:r>
              <a:rPr lang="en-US" sz="2400" dirty="0">
                <a:latin typeface="Helvetica Light"/>
                <a:cs typeface="Helvetica Light"/>
              </a:rPr>
              <a:t>   QEMU: provides isolation across VMs</a:t>
            </a:r>
          </a:p>
          <a:p>
            <a:pPr marL="457200" lvl="1" indent="0">
              <a:buNone/>
            </a:pPr>
            <a:r>
              <a:rPr lang="en-US" sz="2400" dirty="0">
                <a:latin typeface="Helvetica Light"/>
                <a:cs typeface="Helvetica Light"/>
              </a:rPr>
              <a:t>   HDFS:  effective I/O rate limit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073B-729F-064A-9185-3DC28912AF5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7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691"/>
    </mc:Choice>
    <mc:Fallback xmlns="">
      <p:transition xmlns:p14="http://schemas.microsoft.com/office/powerpoint/2010/main" spd="slow" advTm="126691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/>
                <a:cs typeface="Helvetica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0604"/>
            <a:ext cx="8229600" cy="4179804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Aft>
                <a:spcPts val="200"/>
              </a:spcAft>
            </a:pPr>
            <a:r>
              <a:rPr lang="en-US" sz="2800" dirty="0">
                <a:solidFill>
                  <a:srgbClr val="000000"/>
                </a:solidFill>
                <a:latin typeface="Helvetica Light"/>
                <a:cs typeface="Helvetica Light"/>
              </a:rPr>
              <a:t>For decades, people have been trying to build better </a:t>
            </a:r>
            <a:r>
              <a:rPr lang="en-US" sz="2800" b="1" dirty="0">
                <a:solidFill>
                  <a:srgbClr val="4F81BD"/>
                </a:solidFill>
                <a:latin typeface="Helvetica"/>
                <a:cs typeface="Helvetica"/>
              </a:rPr>
              <a:t>block-level </a:t>
            </a:r>
            <a:r>
              <a:rPr lang="en-US" sz="2800" dirty="0">
                <a:solidFill>
                  <a:srgbClr val="000000"/>
                </a:solidFill>
                <a:latin typeface="Helvetica Light"/>
                <a:cs typeface="Helvetica Light"/>
              </a:rPr>
              <a:t>schedulers</a:t>
            </a:r>
          </a:p>
          <a:p>
            <a:pPr lvl="1">
              <a:spcAft>
                <a:spcPts val="3600"/>
              </a:spcAft>
              <a:buClr>
                <a:schemeClr val="tx1"/>
              </a:buClr>
            </a:pPr>
            <a:r>
              <a:rPr lang="en-US" sz="2300" b="1" dirty="0">
                <a:solidFill>
                  <a:srgbClr val="4F81BD"/>
                </a:solidFill>
                <a:latin typeface="Helvetica"/>
                <a:cs typeface="Helvetica"/>
              </a:rPr>
              <a:t>bound to fail</a:t>
            </a:r>
            <a:r>
              <a:rPr lang="en-US" sz="2300" dirty="0">
                <a:solidFill>
                  <a:srgbClr val="000000"/>
                </a:solidFill>
                <a:latin typeface="Helvetica Light"/>
                <a:cs typeface="Helvetica Light"/>
              </a:rPr>
              <a:t> without appropriate framework support</a:t>
            </a:r>
          </a:p>
          <a:p>
            <a:pPr>
              <a:spcAft>
                <a:spcPts val="200"/>
              </a:spcAft>
            </a:pPr>
            <a:r>
              <a:rPr lang="en-US" sz="2800" dirty="0">
                <a:latin typeface="Helvetica Light"/>
                <a:cs typeface="Helvetica Light"/>
              </a:rPr>
              <a:t>Split-level framework enables </a:t>
            </a:r>
            <a:r>
              <a:rPr lang="en-US" sz="2800" b="1" dirty="0">
                <a:solidFill>
                  <a:srgbClr val="4F81BD"/>
                </a:solidFill>
                <a:latin typeface="Helvetica"/>
                <a:cs typeface="Helvetica"/>
              </a:rPr>
              <a:t>correct</a:t>
            </a:r>
            <a:r>
              <a:rPr lang="en-US" sz="2800" dirty="0">
                <a:latin typeface="Helvetica Light"/>
                <a:cs typeface="Helvetica Light"/>
              </a:rPr>
              <a:t> scheduler implementation</a:t>
            </a:r>
          </a:p>
          <a:p>
            <a:pPr lvl="1">
              <a:spcAft>
                <a:spcPts val="200"/>
              </a:spcAft>
            </a:pPr>
            <a:r>
              <a:rPr lang="en-US" sz="2300" dirty="0">
                <a:latin typeface="Helvetica Light"/>
                <a:cs typeface="Helvetica Light"/>
              </a:rPr>
              <a:t>Cross-layer tags</a:t>
            </a:r>
          </a:p>
          <a:p>
            <a:pPr lvl="1">
              <a:spcAft>
                <a:spcPts val="200"/>
              </a:spcAft>
            </a:pPr>
            <a:r>
              <a:rPr lang="en-US" sz="2300" dirty="0">
                <a:latin typeface="Helvetica Light"/>
                <a:cs typeface="Helvetica Light"/>
              </a:rPr>
              <a:t>Multi-level hooks</a:t>
            </a:r>
          </a:p>
          <a:p>
            <a:pPr lvl="1">
              <a:spcAft>
                <a:spcPts val="200"/>
              </a:spcAft>
            </a:pPr>
            <a:r>
              <a:rPr lang="en-US" sz="2300" dirty="0">
                <a:latin typeface="Helvetica Light"/>
                <a:cs typeface="Helvetica Light"/>
              </a:rPr>
              <a:t>Memory-level notification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073B-729F-064A-9185-3DC28912AF5F}" type="slidenum">
              <a:rPr lang="en-US" smtClean="0"/>
              <a:t>51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479929" y="5833167"/>
            <a:ext cx="6623936" cy="733036"/>
            <a:chOff x="1981199" y="3606664"/>
            <a:chExt cx="5211499" cy="2819968"/>
          </a:xfrm>
        </p:grpSpPr>
        <p:sp>
          <p:nvSpPr>
            <p:cNvPr id="9" name="TextBox 8"/>
            <p:cNvSpPr txBox="1"/>
            <p:nvPr/>
          </p:nvSpPr>
          <p:spPr>
            <a:xfrm>
              <a:off x="1981199" y="3606664"/>
              <a:ext cx="3706367" cy="1745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Source code and more information: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81199" y="5005823"/>
              <a:ext cx="5211499" cy="14208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         http://</a:t>
              </a:r>
              <a:r>
                <a:rPr lang="en-US" dirty="0" err="1"/>
                <a:t>research.cs.wisc.edu</a:t>
              </a:r>
              <a:r>
                <a:rPr lang="en-US" dirty="0"/>
                <a:t>/</a:t>
              </a:r>
              <a:r>
                <a:rPr lang="en-US" dirty="0" err="1"/>
                <a:t>adsl</a:t>
              </a:r>
              <a:r>
                <a:rPr lang="en-US" dirty="0"/>
                <a:t>/Software/split/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0877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94"/>
    </mc:Choice>
    <mc:Fallback xmlns="">
      <p:transition xmlns:p14="http://schemas.microsoft.com/office/powerpoint/2010/main" spd="slow" advTm="12194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71E88-E5DA-DB4A-8367-270CF398D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700" y="759856"/>
            <a:ext cx="3406414" cy="1143000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Problems with </a:t>
            </a:r>
            <a:br>
              <a:rPr lang="en-US" sz="2800" dirty="0">
                <a:solidFill>
                  <a:srgbClr val="FF0000"/>
                </a:solidFill>
              </a:rPr>
            </a:br>
            <a:r>
              <a:rPr lang="en-US" sz="2800" dirty="0">
                <a:solidFill>
                  <a:srgbClr val="FF0000"/>
                </a:solidFill>
              </a:rPr>
              <a:t>Block-level Scheduling?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7155A6C-3286-9D4F-BF49-21800E49B886}"/>
              </a:ext>
            </a:extLst>
          </p:cNvPr>
          <p:cNvGrpSpPr/>
          <p:nvPr/>
        </p:nvGrpSpPr>
        <p:grpSpPr>
          <a:xfrm>
            <a:off x="3255818" y="759857"/>
            <a:ext cx="5888182" cy="5374996"/>
            <a:chOff x="1129628" y="1697231"/>
            <a:chExt cx="5604708" cy="48714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191B465-9B84-8C47-8205-657CC1DBE788}"/>
                </a:ext>
              </a:extLst>
            </p:cNvPr>
            <p:cNvGrpSpPr/>
            <p:nvPr/>
          </p:nvGrpSpPr>
          <p:grpSpPr>
            <a:xfrm>
              <a:off x="1129628" y="2678554"/>
              <a:ext cx="5604708" cy="724631"/>
              <a:chOff x="1369609" y="2658607"/>
              <a:chExt cx="3131712" cy="423196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F855204-D31A-4F46-AA53-44B2C01D8BF4}"/>
                  </a:ext>
                </a:extLst>
              </p:cNvPr>
              <p:cNvSpPr/>
              <p:nvPr/>
            </p:nvSpPr>
            <p:spPr>
              <a:xfrm>
                <a:off x="1377562" y="2658607"/>
                <a:ext cx="3123759" cy="4231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F773CC5-60E1-7443-9B5E-511A501AC208}"/>
                  </a:ext>
                </a:extLst>
              </p:cNvPr>
              <p:cNvSpPr txBox="1"/>
              <p:nvPr/>
            </p:nvSpPr>
            <p:spPr>
              <a:xfrm>
                <a:off x="1369609" y="2699616"/>
                <a:ext cx="1289674" cy="2696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Page Cache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802501D-C4CD-BD4F-9933-066E61D737B6}"/>
                </a:ext>
              </a:extLst>
            </p:cNvPr>
            <p:cNvGrpSpPr/>
            <p:nvPr/>
          </p:nvGrpSpPr>
          <p:grpSpPr>
            <a:xfrm>
              <a:off x="1129628" y="3493211"/>
              <a:ext cx="5590643" cy="695528"/>
              <a:chOff x="1397692" y="3985964"/>
              <a:chExt cx="5616411" cy="586036"/>
            </a:xfrm>
            <a:solidFill>
              <a:schemeClr val="accent1"/>
            </a:solidFill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B589E2A-5E6B-2C4C-86B0-0E88B586D64B}"/>
                  </a:ext>
                </a:extLst>
              </p:cNvPr>
              <p:cNvSpPr/>
              <p:nvPr/>
            </p:nvSpPr>
            <p:spPr>
              <a:xfrm>
                <a:off x="1397692" y="3985964"/>
                <a:ext cx="5616411" cy="58603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8CA18EF-69D9-8B4C-80FA-581552530E2E}"/>
                  </a:ext>
                </a:extLst>
              </p:cNvPr>
              <p:cNvSpPr txBox="1"/>
              <p:nvPr/>
            </p:nvSpPr>
            <p:spPr>
              <a:xfrm>
                <a:off x="1466516" y="4121619"/>
                <a:ext cx="5253212" cy="38898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2F2F2"/>
                    </a:solidFill>
                  </a:rPr>
                  <a:t>File System</a:t>
                </a:r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AFEB7BC-0B63-4942-9707-1D8DC19C7FB3}"/>
                </a:ext>
              </a:extLst>
            </p:cNvPr>
            <p:cNvSpPr/>
            <p:nvPr/>
          </p:nvSpPr>
          <p:spPr>
            <a:xfrm>
              <a:off x="1143693" y="4630057"/>
              <a:ext cx="5590643" cy="71567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6A7A566-B198-C14C-B6F5-78884FA4511A}"/>
                </a:ext>
              </a:extLst>
            </p:cNvPr>
            <p:cNvSpPr txBox="1"/>
            <p:nvPr/>
          </p:nvSpPr>
          <p:spPr>
            <a:xfrm>
              <a:off x="1184283" y="4782682"/>
              <a:ext cx="26102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Block-Level Queues 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2BBE5C5-90BF-3D43-B44F-F9E47EFB5F95}"/>
                </a:ext>
              </a:extLst>
            </p:cNvPr>
            <p:cNvGrpSpPr/>
            <p:nvPr/>
          </p:nvGrpSpPr>
          <p:grpSpPr>
            <a:xfrm>
              <a:off x="2817989" y="4162896"/>
              <a:ext cx="1280149" cy="467161"/>
              <a:chOff x="1474828" y="3530155"/>
              <a:chExt cx="1280149" cy="467161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344E1AF-0AAA-4346-851D-30DF1BC98CEC}"/>
                  </a:ext>
                </a:extLst>
              </p:cNvPr>
              <p:cNvSpPr txBox="1"/>
              <p:nvPr/>
            </p:nvSpPr>
            <p:spPr>
              <a:xfrm>
                <a:off x="1474828" y="3530155"/>
                <a:ext cx="1280149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err="1"/>
                  <a:t>add_req</a:t>
                </a:r>
                <a:endParaRPr lang="en-US" sz="2200" dirty="0"/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4FAC7153-7D74-AF49-88E3-56834D1A28F6}"/>
                  </a:ext>
                </a:extLst>
              </p:cNvPr>
              <p:cNvCxnSpPr/>
              <p:nvPr/>
            </p:nvCxnSpPr>
            <p:spPr>
              <a:xfrm>
                <a:off x="2590624" y="3555998"/>
                <a:ext cx="5230" cy="441318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Can 14">
              <a:extLst>
                <a:ext uri="{FF2B5EF4-FFF2-40B4-BE49-F238E27FC236}">
                  <a16:creationId xmlns:a16="http://schemas.microsoft.com/office/drawing/2014/main" id="{BED84636-7790-8946-833A-D91439538211}"/>
                </a:ext>
              </a:extLst>
            </p:cNvPr>
            <p:cNvSpPr/>
            <p:nvPr/>
          </p:nvSpPr>
          <p:spPr>
            <a:xfrm>
              <a:off x="3353944" y="5816842"/>
              <a:ext cx="1307705" cy="751789"/>
            </a:xfrm>
            <a:prstGeom prst="can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26C66B3-4F5B-2A4B-8CA4-58654DB8D8FF}"/>
                </a:ext>
              </a:extLst>
            </p:cNvPr>
            <p:cNvGrpSpPr/>
            <p:nvPr/>
          </p:nvGrpSpPr>
          <p:grpSpPr>
            <a:xfrm>
              <a:off x="2105334" y="5342093"/>
              <a:ext cx="1725253" cy="474748"/>
              <a:chOff x="1023212" y="3614859"/>
              <a:chExt cx="1725253" cy="474748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93839BB-063F-D246-8C09-818542A8B578}"/>
                  </a:ext>
                </a:extLst>
              </p:cNvPr>
              <p:cNvSpPr txBox="1"/>
              <p:nvPr/>
            </p:nvSpPr>
            <p:spPr>
              <a:xfrm>
                <a:off x="1023212" y="3618499"/>
                <a:ext cx="1725253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err="1">
                    <a:solidFill>
                      <a:srgbClr val="000000"/>
                    </a:solidFill>
                  </a:rPr>
                  <a:t>dispatch_req</a:t>
                </a:r>
                <a:endParaRPr lang="en-US" sz="2200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2B225F2E-4EA4-7A44-82DF-C76E9EABB4FA}"/>
                  </a:ext>
                </a:extLst>
              </p:cNvPr>
              <p:cNvCxnSpPr/>
              <p:nvPr/>
            </p:nvCxnSpPr>
            <p:spPr>
              <a:xfrm>
                <a:off x="2594903" y="3614859"/>
                <a:ext cx="11217" cy="474748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44017AC-49AD-BF44-A171-179B697E4F2E}"/>
                </a:ext>
              </a:extLst>
            </p:cNvPr>
            <p:cNvGrpSpPr/>
            <p:nvPr/>
          </p:nvGrpSpPr>
          <p:grpSpPr>
            <a:xfrm>
              <a:off x="4245973" y="5342093"/>
              <a:ext cx="1786526" cy="474749"/>
              <a:chOff x="2563449" y="3660249"/>
              <a:chExt cx="1347703" cy="474749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8874E0B-1EA0-2747-B87D-9EFAB2C534B1}"/>
                  </a:ext>
                </a:extLst>
              </p:cNvPr>
              <p:cNvSpPr txBox="1"/>
              <p:nvPr/>
            </p:nvSpPr>
            <p:spPr>
              <a:xfrm>
                <a:off x="2563449" y="3661898"/>
                <a:ext cx="1347703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err="1">
                    <a:solidFill>
                      <a:srgbClr val="000000"/>
                    </a:solidFill>
                  </a:rPr>
                  <a:t>req_complete</a:t>
                </a:r>
                <a:endParaRPr lang="en-US" sz="2200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16311841-3117-504B-BC4C-A36E7CBE131B}"/>
                  </a:ext>
                </a:extLst>
              </p:cNvPr>
              <p:cNvCxnSpPr/>
              <p:nvPr/>
            </p:nvCxnSpPr>
            <p:spPr>
              <a:xfrm flipH="1" flipV="1">
                <a:off x="2585875" y="3660249"/>
                <a:ext cx="2" cy="474749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10BACAE-A4FE-514F-B7B1-D42806ADC36B}"/>
                </a:ext>
              </a:extLst>
            </p:cNvPr>
            <p:cNvSpPr/>
            <p:nvPr/>
          </p:nvSpPr>
          <p:spPr>
            <a:xfrm>
              <a:off x="1445447" y="1697231"/>
              <a:ext cx="1128658" cy="516305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sz="2000" dirty="0"/>
                <a:t>App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56549C9-F4EB-184C-BB1D-76E6D4FCF092}"/>
                </a:ext>
              </a:extLst>
            </p:cNvPr>
            <p:cNvSpPr/>
            <p:nvPr/>
          </p:nvSpPr>
          <p:spPr>
            <a:xfrm>
              <a:off x="3353944" y="1697231"/>
              <a:ext cx="1128658" cy="516305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sz="2000" dirty="0"/>
                <a:t>App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FA2C8DF-B113-D848-BEF4-13252412E92B}"/>
                </a:ext>
              </a:extLst>
            </p:cNvPr>
            <p:cNvSpPr/>
            <p:nvPr/>
          </p:nvSpPr>
          <p:spPr>
            <a:xfrm>
              <a:off x="5278154" y="1697231"/>
              <a:ext cx="1128658" cy="516305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sz="2000" dirty="0"/>
                <a:t>App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F9E583D-5AE4-9544-ABDA-F6E4DD9D0FA0}"/>
                </a:ext>
              </a:extLst>
            </p:cNvPr>
            <p:cNvSpPr txBox="1"/>
            <p:nvPr/>
          </p:nvSpPr>
          <p:spPr>
            <a:xfrm>
              <a:off x="2817989" y="6054498"/>
              <a:ext cx="2308081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Device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3313A27-F080-A640-A26E-1976F8D22CF3}"/>
                </a:ext>
              </a:extLst>
            </p:cNvPr>
            <p:cNvGrpSpPr/>
            <p:nvPr/>
          </p:nvGrpSpPr>
          <p:grpSpPr>
            <a:xfrm>
              <a:off x="3020764" y="2213536"/>
              <a:ext cx="1072462" cy="467161"/>
              <a:chOff x="1694468" y="3512099"/>
              <a:chExt cx="1072462" cy="467161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8D55993-4AED-2D41-A682-A4E39E35E9F5}"/>
                  </a:ext>
                </a:extLst>
              </p:cNvPr>
              <p:cNvSpPr txBox="1"/>
              <p:nvPr/>
            </p:nvSpPr>
            <p:spPr>
              <a:xfrm>
                <a:off x="1694468" y="3530155"/>
                <a:ext cx="1072462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>
                    <a:solidFill>
                      <a:srgbClr val="FF0000"/>
                    </a:solidFill>
                  </a:rPr>
                  <a:t>write()</a:t>
                </a:r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EB0482A0-D520-8E4D-95AE-BEBF41715A81}"/>
                  </a:ext>
                </a:extLst>
              </p:cNvPr>
              <p:cNvCxnSpPr/>
              <p:nvPr/>
            </p:nvCxnSpPr>
            <p:spPr>
              <a:xfrm>
                <a:off x="2658816" y="3512099"/>
                <a:ext cx="5230" cy="467161"/>
              </a:xfrm>
              <a:prstGeom prst="line">
                <a:avLst/>
              </a:prstGeom>
              <a:ln>
                <a:solidFill>
                  <a:srgbClr val="FF0000"/>
                </a:solidFill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D218544-9BAC-FB4F-AB5C-7140AD4FB7F5}"/>
                </a:ext>
              </a:extLst>
            </p:cNvPr>
            <p:cNvGrpSpPr/>
            <p:nvPr/>
          </p:nvGrpSpPr>
          <p:grpSpPr>
            <a:xfrm>
              <a:off x="4960037" y="2211393"/>
              <a:ext cx="1072462" cy="467161"/>
              <a:chOff x="1694468" y="3530155"/>
              <a:chExt cx="1072462" cy="467161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4B7CC4F-B61D-0841-BB0E-722B4585B4B9}"/>
                  </a:ext>
                </a:extLst>
              </p:cNvPr>
              <p:cNvSpPr txBox="1"/>
              <p:nvPr/>
            </p:nvSpPr>
            <p:spPr>
              <a:xfrm>
                <a:off x="1694468" y="3530155"/>
                <a:ext cx="1072462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>
                    <a:solidFill>
                      <a:srgbClr val="FF0000"/>
                    </a:solidFill>
                  </a:rPr>
                  <a:t>fsync()</a:t>
                </a:r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48AB11C8-103A-FA46-BFD0-418E323E7445}"/>
                  </a:ext>
                </a:extLst>
              </p:cNvPr>
              <p:cNvCxnSpPr/>
              <p:nvPr/>
            </p:nvCxnSpPr>
            <p:spPr>
              <a:xfrm>
                <a:off x="2590624" y="3530155"/>
                <a:ext cx="5230" cy="467161"/>
              </a:xfrm>
              <a:prstGeom prst="line">
                <a:avLst/>
              </a:prstGeom>
              <a:ln>
                <a:solidFill>
                  <a:srgbClr val="FF0000"/>
                </a:solidFill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9D57FEDD-D5F3-6F43-9626-6C7C505911DF}"/>
              </a:ext>
            </a:extLst>
          </p:cNvPr>
          <p:cNvSpPr/>
          <p:nvPr/>
        </p:nvSpPr>
        <p:spPr>
          <a:xfrm>
            <a:off x="457573" y="1874077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Cause Mapping</a:t>
            </a:r>
          </a:p>
          <a:p>
            <a:r>
              <a:rPr lang="en-US" sz="2400" dirty="0"/>
              <a:t>Reordering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6B60B73E-4963-9943-B812-3B29897A82A8}"/>
              </a:ext>
            </a:extLst>
          </p:cNvPr>
          <p:cNvSpPr txBox="1">
            <a:spLocks/>
          </p:cNvSpPr>
          <p:nvPr/>
        </p:nvSpPr>
        <p:spPr>
          <a:xfrm>
            <a:off x="-93177" y="3724940"/>
            <a:ext cx="340641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FF0000"/>
                </a:solidFill>
              </a:rPr>
              <a:t>Problems with </a:t>
            </a:r>
            <a:br>
              <a:rPr lang="en-US" sz="2800" dirty="0">
                <a:solidFill>
                  <a:srgbClr val="FF0000"/>
                </a:solidFill>
              </a:rPr>
            </a:br>
            <a:r>
              <a:rPr lang="en-US" sz="2800" dirty="0">
                <a:solidFill>
                  <a:srgbClr val="FF0000"/>
                </a:solidFill>
              </a:rPr>
              <a:t>System-call level Scheduling?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AF491C0-A80E-114C-B0C1-6F8003C43A63}"/>
              </a:ext>
            </a:extLst>
          </p:cNvPr>
          <p:cNvSpPr/>
          <p:nvPr/>
        </p:nvSpPr>
        <p:spPr>
          <a:xfrm>
            <a:off x="390096" y="4978171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Cost Estimation</a:t>
            </a:r>
          </a:p>
        </p:txBody>
      </p:sp>
    </p:spTree>
    <p:extLst>
      <p:ext uri="{BB962C8B-B14F-4D97-AF65-F5344CB8AC3E}">
        <p14:creationId xmlns:p14="http://schemas.microsoft.com/office/powerpoint/2010/main" val="349453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368C2-291A-CD46-8AB3-64CD380AC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with SSDs?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C939A-516F-C049-A13C-733FCC143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Tagging and ordering issues remain</a:t>
            </a:r>
          </a:p>
          <a:p>
            <a:r>
              <a:rPr lang="en-US" dirty="0"/>
              <a:t>Cost estimation changes</a:t>
            </a:r>
          </a:p>
          <a:p>
            <a:pPr lvl="1"/>
            <a:r>
              <a:rPr lang="en-US" dirty="0"/>
              <a:t>Still must estimate memory usage</a:t>
            </a:r>
          </a:p>
          <a:p>
            <a:pPr lvl="1"/>
            <a:r>
              <a:rPr lang="en-US" dirty="0"/>
              <a:t>Model for SSD performance easier than HDD</a:t>
            </a:r>
          </a:p>
          <a:p>
            <a:pPr lvl="2"/>
            <a:r>
              <a:rPr lang="en-US" dirty="0"/>
              <a:t>Don’t have to model location of requests and seek overheads (sequential vs random not as important)</a:t>
            </a:r>
          </a:p>
          <a:p>
            <a:pPr lvl="2"/>
            <a:r>
              <a:rPr lang="en-US" dirty="0"/>
              <a:t>Just model size and number of outstanding requests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485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09C89-9EFB-1841-9E83-CBAAF25CF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CPU Scheduling?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F9CBD-D2A7-8949-991D-29BE9EF7C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9208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Cause Mapping?</a:t>
            </a:r>
          </a:p>
          <a:p>
            <a:pPr lvl="1"/>
            <a:r>
              <a:rPr lang="en-US" dirty="0"/>
              <a:t>If another thread/process does work on your behalf</a:t>
            </a:r>
          </a:p>
          <a:p>
            <a:pPr lvl="1"/>
            <a:r>
              <a:rPr lang="en-US" dirty="0"/>
              <a:t>Related to Resource Container work</a:t>
            </a:r>
          </a:p>
          <a:p>
            <a:pPr marL="0" indent="0">
              <a:buNone/>
            </a:pPr>
            <a:r>
              <a:rPr lang="en-US" dirty="0"/>
              <a:t>Reordering (correctness)?</a:t>
            </a:r>
          </a:p>
          <a:p>
            <a:pPr lvl="1"/>
            <a:r>
              <a:rPr lang="en-US" dirty="0"/>
              <a:t>No difficulties to reorder READY threads</a:t>
            </a:r>
          </a:p>
          <a:p>
            <a:pPr lvl="1"/>
            <a:r>
              <a:rPr lang="en-US" dirty="0"/>
              <a:t>Clean separation with synchronization (CVs)</a:t>
            </a:r>
          </a:p>
          <a:p>
            <a:pPr lvl="1"/>
            <a:r>
              <a:rPr lang="en-US" dirty="0"/>
              <a:t>Implication for I/O?  Express dependencies to lower level?</a:t>
            </a:r>
          </a:p>
          <a:p>
            <a:pPr marL="0" indent="0">
              <a:buNone/>
            </a:pPr>
            <a:r>
              <a:rPr lang="en-US" dirty="0"/>
              <a:t>Cost Estimation?</a:t>
            </a:r>
          </a:p>
          <a:p>
            <a:pPr lvl="1"/>
            <a:r>
              <a:rPr lang="en-US" dirty="0"/>
              <a:t>CPU: Give </a:t>
            </a:r>
            <a:r>
              <a:rPr lang="en-US" dirty="0" err="1"/>
              <a:t>timeslice</a:t>
            </a:r>
            <a:r>
              <a:rPr lang="en-US" dirty="0"/>
              <a:t> to process</a:t>
            </a:r>
          </a:p>
          <a:p>
            <a:pPr lvl="1"/>
            <a:r>
              <a:rPr lang="en-US" dirty="0"/>
              <a:t>I/O: Issue one request</a:t>
            </a:r>
          </a:p>
          <a:p>
            <a:pPr lvl="2"/>
            <a:r>
              <a:rPr lang="en-US" dirty="0"/>
              <a:t>Don’t know how long request will take (random vs. sequential)</a:t>
            </a:r>
          </a:p>
          <a:p>
            <a:pPr lvl="2"/>
            <a:r>
              <a:rPr lang="en-US" dirty="0"/>
              <a:t>Why not give “</a:t>
            </a:r>
            <a:r>
              <a:rPr lang="en-US" dirty="0" err="1"/>
              <a:t>timeslice</a:t>
            </a:r>
            <a:r>
              <a:rPr lang="en-US" dirty="0"/>
              <a:t>” for I/O?</a:t>
            </a:r>
          </a:p>
          <a:p>
            <a:pPr lvl="3"/>
            <a:r>
              <a:rPr lang="en-US" dirty="0"/>
              <a:t>Unlikely to be able to use whole </a:t>
            </a:r>
            <a:r>
              <a:rPr lang="en-US" dirty="0" err="1"/>
              <a:t>timeslice</a:t>
            </a:r>
            <a:endParaRPr lang="en-US" dirty="0"/>
          </a:p>
          <a:p>
            <a:pPr lvl="3"/>
            <a:r>
              <a:rPr lang="en-US" dirty="0"/>
              <a:t>May improve overall performance if intermix requests of different processes</a:t>
            </a:r>
          </a:p>
          <a:p>
            <a:pPr lvl="1"/>
            <a:r>
              <a:rPr lang="en-US" dirty="0"/>
              <a:t>When does CPU performance depend on state?</a:t>
            </a:r>
          </a:p>
          <a:p>
            <a:pPr lvl="2"/>
            <a:r>
              <a:rPr lang="en-US" dirty="0"/>
              <a:t>Caches; schedule tasks using affinity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091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421E7-E6D7-DE44-B276-25F80F03C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6CBB1-5AE1-C34E-98EB-0BA8993E8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CPU Scheduling easier than I/O scheduling</a:t>
            </a:r>
          </a:p>
          <a:p>
            <a:pPr lvl="1"/>
            <a:r>
              <a:rPr lang="en-US" dirty="0"/>
              <a:t>Process boundary roughly corresponds to task</a:t>
            </a:r>
          </a:p>
          <a:p>
            <a:pPr lvl="1"/>
            <a:r>
              <a:rPr lang="en-US" dirty="0"/>
              <a:t>Can reorder READY processes without impacting correctness</a:t>
            </a:r>
          </a:p>
          <a:p>
            <a:pPr lvl="1"/>
            <a:r>
              <a:rPr lang="en-US" dirty="0"/>
              <a:t>Most work on CPU has same cost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8704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Helvetica"/>
                <a:cs typeface="Helvetica"/>
              </a:rPr>
              <a:t>Split-Level Framework Overhead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073B-729F-064A-9185-3DC28912AF5F}" type="slidenum">
              <a:rPr lang="en-US" smtClean="0"/>
              <a:t>56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323" y="1851267"/>
            <a:ext cx="7502342" cy="450508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5323" y="1554174"/>
            <a:ext cx="5397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I/O performance with </a:t>
            </a:r>
            <a:r>
              <a:rPr lang="en-US" sz="2400" dirty="0" err="1"/>
              <a:t>noop</a:t>
            </a:r>
            <a:r>
              <a:rPr lang="en-US" sz="2400" dirty="0"/>
              <a:t> scheduler:</a:t>
            </a:r>
          </a:p>
        </p:txBody>
      </p:sp>
    </p:spTree>
    <p:extLst>
      <p:ext uri="{BB962C8B-B14F-4D97-AF65-F5344CB8AC3E}">
        <p14:creationId xmlns:p14="http://schemas.microsoft.com/office/powerpoint/2010/main" val="3889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519"/>
    </mc:Choice>
    <mc:Fallback xmlns="">
      <p:transition xmlns:p14="http://schemas.microsoft.com/office/powerpoint/2010/main" spd="slow" advTm="395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/>
                <a:cs typeface="Helvetica"/>
              </a:rPr>
              <a:t>Split-Level I/O Scheduling: Tags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073B-729F-064A-9185-3DC28912AF5F}" type="slidenum">
              <a:rPr lang="en-US" smtClean="0"/>
              <a:t>57</a:t>
            </a:fld>
            <a:endParaRPr lang="en-US"/>
          </a:p>
        </p:txBody>
      </p:sp>
      <p:sp>
        <p:nvSpPr>
          <p:cNvPr id="102" name="Content Placeholder 2"/>
          <p:cNvSpPr>
            <a:spLocks noGrp="1"/>
          </p:cNvSpPr>
          <p:nvPr>
            <p:ph idx="1"/>
          </p:nvPr>
        </p:nvSpPr>
        <p:spPr>
          <a:xfrm>
            <a:off x="457200" y="4974173"/>
            <a:ext cx="8229600" cy="1498035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3600"/>
              </a:spcAft>
            </a:pPr>
            <a:r>
              <a:rPr lang="en-US" sz="2800" dirty="0">
                <a:solidFill>
                  <a:srgbClr val="000000"/>
                </a:solidFill>
                <a:latin typeface="Helvetica Light"/>
                <a:cs typeface="Helvetica Light"/>
              </a:rPr>
              <a:t>Write-heavy HDFS workload on a machine with 8GB RAM.</a:t>
            </a:r>
          </a:p>
          <a:p>
            <a:pPr>
              <a:spcAft>
                <a:spcPts val="3600"/>
              </a:spcAft>
            </a:pPr>
            <a:r>
              <a:rPr lang="en-US" sz="2800" dirty="0">
                <a:solidFill>
                  <a:srgbClr val="000000"/>
                </a:solidFill>
                <a:latin typeface="Helvetica Light"/>
                <a:cs typeface="Helvetica Light"/>
              </a:rPr>
              <a:t>Worse case memory overhead of tags: 50MB. </a:t>
            </a:r>
          </a:p>
        </p:txBody>
      </p:sp>
      <p:pic>
        <p:nvPicPr>
          <p:cNvPr id="43" name="Picture 8" descr="mem_overhead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547" y="1688534"/>
            <a:ext cx="62484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9434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890"/>
    </mc:Choice>
    <mc:Fallback xmlns="">
      <p:transition xmlns:p14="http://schemas.microsoft.com/office/powerpoint/2010/main" spd="slow" advTm="2789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09465"/>
            <a:ext cx="7843452" cy="2911299"/>
          </a:xfrm>
        </p:spPr>
        <p:txBody>
          <a:bodyPr>
            <a:normAutofit/>
          </a:bodyPr>
          <a:lstStyle/>
          <a:p>
            <a:r>
              <a:rPr lang="en-US" cap="none" dirty="0"/>
              <a:t>Can we design a </a:t>
            </a:r>
            <a:r>
              <a:rPr lang="en-US" cap="none" dirty="0">
                <a:solidFill>
                  <a:srgbClr val="4F81BD"/>
                </a:solidFill>
              </a:rPr>
              <a:t>simple</a:t>
            </a:r>
            <a:r>
              <a:rPr lang="en-US" cap="none" dirty="0"/>
              <a:t> and </a:t>
            </a:r>
            <a:r>
              <a:rPr lang="en-US" cap="none" dirty="0">
                <a:solidFill>
                  <a:srgbClr val="4F81BD"/>
                </a:solidFill>
              </a:rPr>
              <a:t>effective</a:t>
            </a:r>
            <a:r>
              <a:rPr lang="en-US" cap="none" dirty="0"/>
              <a:t> framework that lets us build schedulers to </a:t>
            </a:r>
            <a:r>
              <a:rPr lang="en-US" cap="none" dirty="0">
                <a:solidFill>
                  <a:srgbClr val="4F81BD"/>
                </a:solidFill>
              </a:rPr>
              <a:t>correctly</a:t>
            </a:r>
            <a:r>
              <a:rPr lang="en-US" cap="none" dirty="0"/>
              <a:t> realize important I/O policies?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073B-729F-064A-9185-3DC28912AF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657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217" y="457200"/>
            <a:ext cx="8778982" cy="1143000"/>
          </a:xfrm>
        </p:spPr>
        <p:txBody>
          <a:bodyPr>
            <a:noAutofit/>
          </a:bodyPr>
          <a:lstStyle/>
          <a:p>
            <a:r>
              <a:rPr lang="en-US" dirty="0">
                <a:latin typeface="Helvetica"/>
                <a:cs typeface="Helvetica"/>
              </a:rPr>
              <a:t>Solution: Split-Level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Helvetica"/>
                <a:cs typeface="Helvetica"/>
              </a:rPr>
              <a:t>Control</a:t>
            </a:r>
            <a:r>
              <a:rPr lang="en-US" sz="2800" dirty="0">
                <a:latin typeface="Helvetica Light"/>
                <a:cs typeface="Helvetica Light"/>
              </a:rPr>
              <a:t>: Allow scheduling at </a:t>
            </a:r>
            <a:r>
              <a:rPr lang="en-US" sz="2800" b="1" dirty="0">
                <a:solidFill>
                  <a:srgbClr val="4F81BD"/>
                </a:solidFill>
                <a:latin typeface="Helvetica"/>
                <a:cs typeface="Helvetica"/>
              </a:rPr>
              <a:t>multiple levels </a:t>
            </a:r>
          </a:p>
          <a:p>
            <a:pPr lvl="1"/>
            <a:r>
              <a:rPr lang="en-US" sz="2400" dirty="0">
                <a:latin typeface="Helvetica Light"/>
                <a:cs typeface="Helvetica Light"/>
              </a:rPr>
              <a:t>Block level</a:t>
            </a:r>
          </a:p>
          <a:p>
            <a:pPr lvl="1"/>
            <a:r>
              <a:rPr lang="en-US" sz="2400" dirty="0">
                <a:latin typeface="Helvetica Light"/>
                <a:cs typeface="Helvetica Light"/>
              </a:rPr>
              <a:t>System-call level</a:t>
            </a:r>
          </a:p>
          <a:p>
            <a:pPr lvl="1">
              <a:spcAft>
                <a:spcPts val="3600"/>
              </a:spcAft>
            </a:pPr>
            <a:r>
              <a:rPr lang="en-US" sz="2400" dirty="0">
                <a:latin typeface="Helvetica Light"/>
                <a:cs typeface="Helvetica Light"/>
              </a:rPr>
              <a:t>Page-cache level</a:t>
            </a:r>
          </a:p>
          <a:p>
            <a:pPr>
              <a:spcAft>
                <a:spcPts val="3600"/>
              </a:spcAft>
            </a:pPr>
            <a:r>
              <a:rPr lang="en-US" sz="2800" b="1" dirty="0">
                <a:solidFill>
                  <a:srgbClr val="000000"/>
                </a:solidFill>
                <a:latin typeface="Helvetica"/>
                <a:cs typeface="Helvetica"/>
              </a:rPr>
              <a:t>Information</a:t>
            </a:r>
            <a:r>
              <a:rPr lang="en-US" sz="2800" dirty="0">
                <a:solidFill>
                  <a:srgbClr val="000000"/>
                </a:solidFill>
                <a:latin typeface="Helvetica Light"/>
                <a:cs typeface="Helvetica Light"/>
              </a:rPr>
              <a:t>:</a:t>
            </a:r>
            <a:r>
              <a:rPr lang="en-US" sz="2800" dirty="0">
                <a:solidFill>
                  <a:srgbClr val="4F81BD"/>
                </a:solidFill>
                <a:latin typeface="Helvetica Light"/>
                <a:cs typeface="Helvetica Light"/>
              </a:rPr>
              <a:t> </a:t>
            </a:r>
            <a:r>
              <a:rPr lang="en-US" sz="2800" b="1" dirty="0">
                <a:solidFill>
                  <a:srgbClr val="4F81BD"/>
                </a:solidFill>
                <a:latin typeface="Helvetica"/>
                <a:cs typeface="Helvetica"/>
              </a:rPr>
              <a:t>Tag</a:t>
            </a:r>
            <a:r>
              <a:rPr lang="en-US" sz="2800" dirty="0">
                <a:latin typeface="Helvetica Light"/>
                <a:cs typeface="Helvetica Light"/>
              </a:rPr>
              <a:t> requests to identify the origin</a:t>
            </a:r>
            <a:endParaRPr lang="en-US" sz="2800" b="1" dirty="0">
              <a:solidFill>
                <a:srgbClr val="4F81BD"/>
              </a:solidFill>
              <a:latin typeface="Helvetica"/>
              <a:cs typeface="Helvetica"/>
            </a:endParaRPr>
          </a:p>
          <a:p>
            <a:pPr>
              <a:spcAft>
                <a:spcPts val="3600"/>
              </a:spcAft>
            </a:pPr>
            <a:r>
              <a:rPr lang="en-US" sz="2800" b="1" dirty="0">
                <a:latin typeface="Helvetica"/>
                <a:cs typeface="Helvetica"/>
              </a:rPr>
              <a:t>Simplicity</a:t>
            </a:r>
            <a:r>
              <a:rPr lang="en-US" sz="2800" dirty="0">
                <a:latin typeface="Helvetica Light"/>
                <a:cs typeface="Helvetica Light"/>
              </a:rPr>
              <a:t>: Small set of </a:t>
            </a:r>
            <a:r>
              <a:rPr lang="en-US" sz="2800" b="1" dirty="0">
                <a:solidFill>
                  <a:srgbClr val="4F81BD"/>
                </a:solidFill>
                <a:latin typeface="Helvetica"/>
                <a:cs typeface="Helvetica"/>
              </a:rPr>
              <a:t>hooks</a:t>
            </a:r>
            <a:r>
              <a:rPr lang="en-US" sz="2800" dirty="0">
                <a:latin typeface="Helvetica Light"/>
                <a:cs typeface="Helvetica Light"/>
              </a:rPr>
              <a:t> at </a:t>
            </a:r>
            <a:r>
              <a:rPr lang="en-US" sz="2800" b="1" dirty="0">
                <a:solidFill>
                  <a:srgbClr val="4F81BD"/>
                </a:solidFill>
                <a:latin typeface="Helvetica"/>
                <a:cs typeface="Helvetica"/>
              </a:rPr>
              <a:t>key junctions</a:t>
            </a:r>
            <a:r>
              <a:rPr lang="en-US" sz="2800" dirty="0">
                <a:solidFill>
                  <a:srgbClr val="4F81BD"/>
                </a:solidFill>
                <a:latin typeface="Helvetica Light"/>
                <a:cs typeface="Helvetica Light"/>
              </a:rPr>
              <a:t> </a:t>
            </a:r>
            <a:r>
              <a:rPr lang="en-US" sz="2800" dirty="0">
                <a:latin typeface="Helvetica Light"/>
                <a:cs typeface="Helvetica Light"/>
              </a:rPr>
              <a:t>within the storage stack</a:t>
            </a:r>
            <a:endParaRPr lang="en-US" sz="2800" b="1" dirty="0">
              <a:latin typeface="Helvetica"/>
              <a:cs typeface="Helvetic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073B-729F-064A-9185-3DC28912AF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72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774"/>
    </mc:Choice>
    <mc:Fallback xmlns="">
      <p:transition xmlns:p14="http://schemas.microsoft.com/office/powerpoint/2010/main" spd="slow" advTm="71774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/>
                <a:cs typeface="Helvetica"/>
              </a:rP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Helvetica Light"/>
                <a:cs typeface="Helvetica Light"/>
              </a:rPr>
              <a:t>Three distinct policies implemented</a:t>
            </a:r>
          </a:p>
          <a:p>
            <a:pPr lvl="1"/>
            <a:r>
              <a:rPr lang="en-US" sz="2300" dirty="0">
                <a:latin typeface="Helvetica Light"/>
                <a:cs typeface="Helvetica Light"/>
              </a:rPr>
              <a:t>Priority, Deadline, Isolation</a:t>
            </a:r>
          </a:p>
          <a:p>
            <a:pPr marL="457200" lvl="1" indent="0">
              <a:buNone/>
            </a:pPr>
            <a:endParaRPr lang="en-US" sz="2400" dirty="0">
              <a:latin typeface="Helvetica Light"/>
              <a:cs typeface="Helvetica Light"/>
            </a:endParaRPr>
          </a:p>
          <a:p>
            <a:r>
              <a:rPr lang="en-US" dirty="0">
                <a:latin typeface="Helvetica Light"/>
                <a:cs typeface="Helvetica Light"/>
              </a:rPr>
              <a:t>Large performance improvements</a:t>
            </a:r>
          </a:p>
          <a:p>
            <a:pPr lvl="1"/>
            <a:r>
              <a:rPr lang="en-US" sz="2300" dirty="0">
                <a:solidFill>
                  <a:srgbClr val="000000"/>
                </a:solidFill>
                <a:latin typeface="Helvetica Light"/>
                <a:cs typeface="Helvetica Light"/>
              </a:rPr>
              <a:t>Fairness: </a:t>
            </a:r>
            <a:r>
              <a:rPr lang="en-US" sz="2300" b="1" dirty="0">
                <a:solidFill>
                  <a:schemeClr val="accent1"/>
                </a:solidFill>
                <a:latin typeface="Helvetica"/>
                <a:cs typeface="Helvetica"/>
              </a:rPr>
              <a:t>12x</a:t>
            </a:r>
          </a:p>
          <a:p>
            <a:pPr lvl="1"/>
            <a:r>
              <a:rPr lang="en-US" sz="2300" dirty="0">
                <a:solidFill>
                  <a:srgbClr val="000000"/>
                </a:solidFill>
                <a:latin typeface="Helvetica Light"/>
                <a:cs typeface="Helvetica Light"/>
              </a:rPr>
              <a:t>Tail latency: </a:t>
            </a:r>
            <a:r>
              <a:rPr lang="en-US" sz="2300" b="1" dirty="0">
                <a:solidFill>
                  <a:srgbClr val="4F81BD"/>
                </a:solidFill>
                <a:latin typeface="Helvetica"/>
                <a:cs typeface="Helvetica"/>
              </a:rPr>
              <a:t>4x</a:t>
            </a:r>
          </a:p>
          <a:p>
            <a:pPr lvl="1">
              <a:spcAft>
                <a:spcPts val="2400"/>
              </a:spcAft>
            </a:pPr>
            <a:r>
              <a:rPr lang="en-US" sz="2300" dirty="0">
                <a:solidFill>
                  <a:srgbClr val="000000"/>
                </a:solidFill>
                <a:latin typeface="Helvetica Light"/>
                <a:cs typeface="Helvetica Light"/>
              </a:rPr>
              <a:t>Isolation: </a:t>
            </a:r>
            <a:r>
              <a:rPr lang="en-US" sz="2300" b="1" dirty="0">
                <a:solidFill>
                  <a:srgbClr val="4F81BD"/>
                </a:solidFill>
                <a:latin typeface="Helvetica"/>
                <a:cs typeface="Helvetica"/>
              </a:rPr>
              <a:t>6x</a:t>
            </a:r>
          </a:p>
          <a:p>
            <a:r>
              <a:rPr lang="en-US" dirty="0">
                <a:latin typeface="Helvetica Light"/>
                <a:cs typeface="Helvetica Light"/>
              </a:rPr>
              <a:t>Good foundation for applications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Helvetica Light"/>
                <a:cs typeface="Helvetica Light"/>
              </a:rPr>
              <a:t>Reduce transaction latency for databases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Helvetica Light"/>
                <a:cs typeface="Helvetica Light"/>
              </a:rPr>
              <a:t>Improve isolation for virtual machines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Helvetica Light"/>
                <a:cs typeface="Helvetica Light"/>
              </a:rPr>
              <a:t>Effective rate limit for HDFS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073B-729F-064A-9185-3DC28912AF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96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884"/>
    </mc:Choice>
    <mc:Fallback xmlns="">
      <p:transition xmlns:p14="http://schemas.microsoft.com/office/powerpoint/2010/main" spd="slow" advTm="53884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/>
                <a:cs typeface="Helvetica"/>
              </a:rP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5343"/>
            <a:ext cx="8229600" cy="4224008"/>
          </a:xfrm>
        </p:spPr>
        <p:txBody>
          <a:bodyPr>
            <a:normAutofit/>
          </a:bodyPr>
          <a:lstStyle/>
          <a:p>
            <a:pPr>
              <a:spcAft>
                <a:spcPts val="3600"/>
              </a:spcAft>
            </a:pPr>
            <a:r>
              <a:rPr lang="en-US" sz="2800" dirty="0">
                <a:latin typeface="Helvetica Light"/>
                <a:cs typeface="Helvetica Light"/>
              </a:rPr>
              <a:t>How I/O scheduling frameworks work</a:t>
            </a:r>
          </a:p>
          <a:p>
            <a:pPr>
              <a:spcAft>
                <a:spcPts val="3600"/>
              </a:spcAft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Helvetica Light"/>
                <a:cs typeface="Helvetica Light"/>
              </a:rPr>
              <a:t>Split-Level Scheduling Framework: Design</a:t>
            </a:r>
          </a:p>
          <a:p>
            <a:pPr>
              <a:spcAft>
                <a:spcPts val="3600"/>
              </a:spcAft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Helvetica Light"/>
                <a:cs typeface="Helvetica Light"/>
              </a:rPr>
              <a:t>Split-Level Scheduler Case Study</a:t>
            </a:r>
          </a:p>
          <a:p>
            <a:pPr>
              <a:spcAft>
                <a:spcPts val="3600"/>
              </a:spcAft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Helvetica Light"/>
                <a:cs typeface="Helvetica Light"/>
              </a:rPr>
              <a:t>Conclusion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073B-729F-064A-9185-3DC28912AF5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8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449"/>
    </mc:Choice>
    <mc:Fallback xmlns="">
      <p:transition xmlns:p14="http://schemas.microsoft.com/office/powerpoint/2010/main" spd="slow" advTm="24449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8831</TotalTime>
  <Words>2454</Words>
  <Application>Microsoft Macintosh PowerPoint</Application>
  <PresentationFormat>On-screen Show (4:3)</PresentationFormat>
  <Paragraphs>523</Paragraphs>
  <Slides>57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4" baseType="lpstr">
      <vt:lpstr>Arial</vt:lpstr>
      <vt:lpstr>Arial Hebrew</vt:lpstr>
      <vt:lpstr>Calibri</vt:lpstr>
      <vt:lpstr>Helvetica</vt:lpstr>
      <vt:lpstr>Helvetica Light</vt:lpstr>
      <vt:lpstr>Monaco</vt:lpstr>
      <vt:lpstr>Office Theme</vt:lpstr>
      <vt:lpstr>Split-Level I/O Scheduling</vt:lpstr>
      <vt:lpstr>PowerPoint Presentation</vt:lpstr>
      <vt:lpstr>PowerPoint Presentation</vt:lpstr>
      <vt:lpstr>Problem</vt:lpstr>
      <vt:lpstr>Why Is I/O Scheduling Relevant?</vt:lpstr>
      <vt:lpstr>Can we design a simple and effective framework that lets us build schedulers to correctly realize important I/O policies?</vt:lpstr>
      <vt:lpstr>Solution: Split-Level Framework</vt:lpstr>
      <vt:lpstr>Results</vt:lpstr>
      <vt:lpstr>Overview</vt:lpstr>
      <vt:lpstr>Framework vs. Scheduler</vt:lpstr>
      <vt:lpstr>What types of scheduling policies?</vt:lpstr>
      <vt:lpstr>Traditional Framework: Block-Level I/O Scheduling</vt:lpstr>
      <vt:lpstr>Block-Level I/O Scheduling</vt:lpstr>
      <vt:lpstr>Overview</vt:lpstr>
      <vt:lpstr>Cause Mapping</vt:lpstr>
      <vt:lpstr>Write Delegation</vt:lpstr>
      <vt:lpstr>Cause Mapping</vt:lpstr>
      <vt:lpstr>Block-Level: CFQ</vt:lpstr>
      <vt:lpstr>Block-Level: CFQ</vt:lpstr>
      <vt:lpstr>Fundamental Limitation #1 (of block-level scheduling)</vt:lpstr>
      <vt:lpstr>Cause Mapping</vt:lpstr>
      <vt:lpstr>Split-Level I/O Scheduling: Tags</vt:lpstr>
      <vt:lpstr>Cause Mapping</vt:lpstr>
      <vt:lpstr>Split-Level: AFQ</vt:lpstr>
      <vt:lpstr>Reordering</vt:lpstr>
      <vt:lpstr>Data Entanglement</vt:lpstr>
      <vt:lpstr>Write Dependencies</vt:lpstr>
      <vt:lpstr>Fundamental Limitation #2 (of block-level scheduling)</vt:lpstr>
      <vt:lpstr>Reordering</vt:lpstr>
      <vt:lpstr>Simple Experiment: Journal</vt:lpstr>
      <vt:lpstr>Block-Deadline</vt:lpstr>
      <vt:lpstr>Block-Deadline</vt:lpstr>
      <vt:lpstr>The Fsync-Freeze Problem</vt:lpstr>
      <vt:lpstr>The Fsync-Freeze Problem</vt:lpstr>
      <vt:lpstr>Reordering</vt:lpstr>
      <vt:lpstr>Split-Level I/O Scheduling:  Multi-Layer Hooks</vt:lpstr>
      <vt:lpstr>Split-Deadline</vt:lpstr>
      <vt:lpstr>Reordering</vt:lpstr>
      <vt:lpstr>Split-Level: Split-Deadline</vt:lpstr>
      <vt:lpstr>PowerPoint Presentation</vt:lpstr>
      <vt:lpstr>Cost Estimation</vt:lpstr>
      <vt:lpstr>Cost Estimation Difficult</vt:lpstr>
      <vt:lpstr>Cost Estimation</vt:lpstr>
      <vt:lpstr>PowerPoint Presentation</vt:lpstr>
      <vt:lpstr>Cost Estimation</vt:lpstr>
      <vt:lpstr>Cost Estimation in Split IO</vt:lpstr>
      <vt:lpstr>Cost Estimation</vt:lpstr>
      <vt:lpstr>Split-IO with Cost Estimation</vt:lpstr>
      <vt:lpstr>Split-Level I/O Scheduling Framework: Summary</vt:lpstr>
      <vt:lpstr>Other Evaluation Results</vt:lpstr>
      <vt:lpstr>Conclusion</vt:lpstr>
      <vt:lpstr>Problems with  Block-level Scheduling?</vt:lpstr>
      <vt:lpstr>Changes with SSDs?</vt:lpstr>
      <vt:lpstr>Comparison to CPU Scheduling?</vt:lpstr>
      <vt:lpstr>Conclusions</vt:lpstr>
      <vt:lpstr>Split-Level Framework Overhead</vt:lpstr>
      <vt:lpstr>Split-Level I/O Scheduling: Tags</vt:lpstr>
    </vt:vector>
  </TitlesOfParts>
  <Company>UW-Madison</Company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Split-Level I/O Scheduling</dc:title>
  <dc:creator>Suli Yang</dc:creator>
  <cp:lastModifiedBy>Microsoft Office User</cp:lastModifiedBy>
  <cp:revision>232</cp:revision>
  <cp:lastPrinted>2015-10-02T13:48:29Z</cp:lastPrinted>
  <dcterms:created xsi:type="dcterms:W3CDTF">2015-09-29T23:31:47Z</dcterms:created>
  <dcterms:modified xsi:type="dcterms:W3CDTF">2018-04-05T17:56:54Z</dcterms:modified>
</cp:coreProperties>
</file>