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5" r:id="rId2"/>
    <p:sldMasterId id="2147483687" r:id="rId3"/>
    <p:sldMasterId id="2147483703" r:id="rId4"/>
  </p:sldMasterIdLst>
  <p:notesMasterIdLst>
    <p:notesMasterId r:id="rId78"/>
  </p:notesMasterIdLst>
  <p:handoutMasterIdLst>
    <p:handoutMasterId r:id="rId79"/>
  </p:handoutMasterIdLst>
  <p:sldIdLst>
    <p:sldId id="299" r:id="rId5"/>
    <p:sldId id="322" r:id="rId6"/>
    <p:sldId id="260" r:id="rId7"/>
    <p:sldId id="321" r:id="rId8"/>
    <p:sldId id="262" r:id="rId9"/>
    <p:sldId id="265" r:id="rId10"/>
    <p:sldId id="300" r:id="rId11"/>
    <p:sldId id="301" r:id="rId12"/>
    <p:sldId id="304" r:id="rId13"/>
    <p:sldId id="273" r:id="rId14"/>
    <p:sldId id="277" r:id="rId15"/>
    <p:sldId id="282" r:id="rId16"/>
    <p:sldId id="280" r:id="rId17"/>
    <p:sldId id="281" r:id="rId18"/>
    <p:sldId id="289" r:id="rId19"/>
    <p:sldId id="306" r:id="rId20"/>
    <p:sldId id="287" r:id="rId21"/>
    <p:sldId id="293" r:id="rId22"/>
    <p:sldId id="303" r:id="rId23"/>
    <p:sldId id="391" r:id="rId24"/>
    <p:sldId id="308" r:id="rId25"/>
    <p:sldId id="307" r:id="rId26"/>
    <p:sldId id="309" r:id="rId27"/>
    <p:sldId id="310" r:id="rId28"/>
    <p:sldId id="385" r:id="rId29"/>
    <p:sldId id="386" r:id="rId30"/>
    <p:sldId id="387" r:id="rId31"/>
    <p:sldId id="388" r:id="rId32"/>
    <p:sldId id="389" r:id="rId33"/>
    <p:sldId id="311" r:id="rId34"/>
    <p:sldId id="312" r:id="rId35"/>
    <p:sldId id="313" r:id="rId36"/>
    <p:sldId id="314" r:id="rId37"/>
    <p:sldId id="315" r:id="rId38"/>
    <p:sldId id="316" r:id="rId39"/>
    <p:sldId id="390" r:id="rId40"/>
    <p:sldId id="317" r:id="rId41"/>
    <p:sldId id="318" r:id="rId42"/>
    <p:sldId id="319" r:id="rId43"/>
    <p:sldId id="320" r:id="rId44"/>
    <p:sldId id="323" r:id="rId45"/>
    <p:sldId id="392" r:id="rId46"/>
    <p:sldId id="324" r:id="rId47"/>
    <p:sldId id="326"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407" r:id="rId63"/>
    <p:sldId id="408" r:id="rId64"/>
    <p:sldId id="409" r:id="rId65"/>
    <p:sldId id="410" r:id="rId66"/>
    <p:sldId id="411" r:id="rId67"/>
    <p:sldId id="412" r:id="rId68"/>
    <p:sldId id="413" r:id="rId69"/>
    <p:sldId id="414" r:id="rId70"/>
    <p:sldId id="415" r:id="rId71"/>
    <p:sldId id="416" r:id="rId72"/>
    <p:sldId id="417" r:id="rId73"/>
    <p:sldId id="418" r:id="rId74"/>
    <p:sldId id="419" r:id="rId75"/>
    <p:sldId id="382" r:id="rId76"/>
    <p:sldId id="420" r:id="rId77"/>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C150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65"/>
    <p:restoredTop sz="94590"/>
  </p:normalViewPr>
  <p:slideViewPr>
    <p:cSldViewPr snapToGrid="0" snapToObjects="1">
      <p:cViewPr varScale="1">
        <p:scale>
          <a:sx n="84" d="100"/>
          <a:sy n="84" d="100"/>
        </p:scale>
        <p:origin x="22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notesMaster" Target="notesMasters/notesMaster1.xml"/><Relationship Id="rId79" Type="http://schemas.openxmlformats.org/officeDocument/2006/relationships/handoutMaster" Target="handoutMasters/handoutMaster1.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C94C3795-F726-9D4B-BAC9-80B0C5C30D79}" type="datetimeFigureOut">
              <a:rPr lang="en-US" smtClean="0"/>
              <a:t>1/25/18</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8A2B6246-8CE3-AF4E-A02C-14436DBDBD61}" type="slidenum">
              <a:rPr lang="en-US" smtClean="0"/>
              <a:t>‹#›</a:t>
            </a:fld>
            <a:endParaRPr lang="en-US"/>
          </a:p>
        </p:txBody>
      </p:sp>
    </p:spTree>
    <p:extLst>
      <p:ext uri="{BB962C8B-B14F-4D97-AF65-F5344CB8AC3E}">
        <p14:creationId xmlns:p14="http://schemas.microsoft.com/office/powerpoint/2010/main" val="846720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3A78E099-E070-0E4C-BECD-90EEBC52EAD0}" type="datetimeFigureOut">
              <a:rPr lang="en-US" smtClean="0"/>
              <a:pPr/>
              <a:t>1/25/18</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16D3B1A8-C49B-1548-BEAF-0B8CCDDE2992}" type="slidenum">
              <a:rPr lang="en-US" smtClean="0"/>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 Get everyone to speak</a:t>
            </a:r>
            <a:r>
              <a:rPr lang="en-US" baseline="0" dirty="0" smtClean="0"/>
              <a:t> to class in first two lectures; don’t want long-winded opinions in this course, but do want people to talk and show they are involved and what they understand</a:t>
            </a:r>
          </a:p>
          <a:p>
            <a:r>
              <a:rPr lang="en-US" baseline="0" dirty="0" smtClean="0"/>
              <a:t>Do I have about 50 straight-forward questions in here?</a:t>
            </a:r>
          </a:p>
          <a:p>
            <a:endParaRPr lang="en-US" baseline="0" dirty="0" smtClean="0"/>
          </a:p>
          <a:p>
            <a:r>
              <a:rPr lang="en-US" baseline="0" dirty="0" smtClean="0"/>
              <a:t>Questions in this lecture today and rather straight-forward and don’t even correspond exactly to reading, so don’t have to feel bad if you do or don’t know answers.  Try to not answer multiple times if other people in your row haven’t answered!</a:t>
            </a:r>
          </a:p>
          <a:p>
            <a:endParaRPr lang="en-US" baseline="0" dirty="0" smtClean="0"/>
          </a:p>
          <a:p>
            <a:r>
              <a:rPr lang="en-US" baseline="0" dirty="0" smtClean="0"/>
              <a:t>I’m not going to track who talks today, this is really for your benefit so you feel comfortable.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D3B1A8-C49B-1548-BEAF-0B8CCDDE2992}" type="slidenum">
              <a:rPr lang="en-US" smtClean="0"/>
              <a:pPr/>
              <a:t>1</a:t>
            </a:fld>
            <a:endParaRPr lang="en-US"/>
          </a:p>
        </p:txBody>
      </p:sp>
    </p:spTree>
    <p:extLst>
      <p:ext uri="{BB962C8B-B14F-4D97-AF65-F5344CB8AC3E}">
        <p14:creationId xmlns:p14="http://schemas.microsoft.com/office/powerpoint/2010/main" val="361433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Amazing engineering: read spins</a:t>
            </a:r>
            <a:r>
              <a:rPr lang="en-US" baseline="0" dirty="0" smtClean="0"/>
              <a:t> above surface at height much less than thickness of human hair</a:t>
            </a:r>
          </a:p>
          <a:p>
            <a:r>
              <a:rPr lang="en-US" baseline="0" dirty="0" smtClean="0"/>
              <a:t>Sectors are tiny…hard to figure out exactly which sector head is above at any instant in time</a:t>
            </a:r>
          </a:p>
          <a:p>
            <a:r>
              <a:rPr lang="en-US" baseline="0" dirty="0" smtClean="0"/>
              <a:t>Deal with these platters wobbling slightly</a:t>
            </a:r>
          </a:p>
          <a:p>
            <a:endParaRPr lang="en-US" baseline="0" dirty="0" smtClean="0"/>
          </a:p>
          <a:p>
            <a:r>
              <a:rPr lang="en-US" dirty="0" smtClean="0"/>
              <a:t>Typical size? 80 GB disks</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ZBR (Zoned bit recording): More sectors on outer tracks</a:t>
            </a:r>
          </a:p>
          <a:p>
            <a:endParaRPr lang="en-US" dirty="0"/>
          </a:p>
        </p:txBody>
      </p:sp>
      <p:sp>
        <p:nvSpPr>
          <p:cNvPr id="4" name="Slide Number Placeholder 3"/>
          <p:cNvSpPr>
            <a:spLocks noGrp="1"/>
          </p:cNvSpPr>
          <p:nvPr>
            <p:ph type="sldNum" sz="quarter" idx="10"/>
          </p:nvPr>
        </p:nvSpPr>
        <p:spPr/>
        <p:txBody>
          <a:bodyPr/>
          <a:lstStyle/>
          <a:p>
            <a:fld id="{D841C3B1-FE16-7B4B-B061-9A57AF82CD58}" type="slidenum">
              <a:rPr lang="en-US" smtClean="0"/>
              <a:pPr/>
              <a:t>4</a:t>
            </a:fld>
            <a:endParaRPr lang="en-US"/>
          </a:p>
        </p:txBody>
      </p:sp>
    </p:spTree>
    <p:extLst>
      <p:ext uri="{BB962C8B-B14F-4D97-AF65-F5344CB8AC3E}">
        <p14:creationId xmlns:p14="http://schemas.microsoft.com/office/powerpoint/2010/main" val="467279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0BBD47-8F0F-C740-8308-82586A1B7368}" type="slidenum">
              <a:rPr lang="en-US"/>
              <a:pPr/>
              <a:t>5</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9989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Accessing a disk takes</a:t>
            </a:r>
            <a:r>
              <a:rPr lang="en-US" baseline="0" dirty="0" smtClean="0"/>
              <a:t> order of milliseconds</a:t>
            </a:r>
            <a:endParaRPr lang="en-US" dirty="0"/>
          </a:p>
        </p:txBody>
      </p:sp>
      <p:sp>
        <p:nvSpPr>
          <p:cNvPr id="4" name="Slide Number Placeholder 3"/>
          <p:cNvSpPr>
            <a:spLocks noGrp="1"/>
          </p:cNvSpPr>
          <p:nvPr>
            <p:ph type="sldNum" sz="quarter" idx="10"/>
          </p:nvPr>
        </p:nvSpPr>
        <p:spPr/>
        <p:txBody>
          <a:bodyPr/>
          <a:lstStyle/>
          <a:p>
            <a:fld id="{D841C3B1-FE16-7B4B-B061-9A57AF82CD58}" type="slidenum">
              <a:rPr lang="en-US" smtClean="0"/>
              <a:pPr/>
              <a:t>9</a:t>
            </a:fld>
            <a:endParaRPr lang="en-US"/>
          </a:p>
        </p:txBody>
      </p:sp>
    </p:spTree>
    <p:extLst>
      <p:ext uri="{BB962C8B-B14F-4D97-AF65-F5344CB8AC3E}">
        <p14:creationId xmlns:p14="http://schemas.microsoft.com/office/powerpoint/2010/main" val="110784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D3B1A8-C49B-1548-BEAF-0B8CCDDE2992}" type="slidenum">
              <a:rPr lang="en-US" smtClean="0"/>
              <a:pPr/>
              <a:t>37</a:t>
            </a:fld>
            <a:endParaRPr lang="en-US"/>
          </a:p>
        </p:txBody>
      </p:sp>
    </p:spTree>
    <p:extLst>
      <p:ext uri="{BB962C8B-B14F-4D97-AF65-F5344CB8AC3E}">
        <p14:creationId xmlns:p14="http://schemas.microsoft.com/office/powerpoint/2010/main" val="472593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D3B1A8-C49B-1548-BEAF-0B8CCDDE2992}" type="slidenum">
              <a:rPr lang="en-US" smtClean="0">
                <a:solidFill>
                  <a:prstClr val="black"/>
                </a:solidFill>
              </a:rPr>
              <a:pPr/>
              <a:t>73</a:t>
            </a:fld>
            <a:endParaRPr lang="en-US">
              <a:solidFill>
                <a:prstClr val="black"/>
              </a:solidFill>
            </a:endParaRPr>
          </a:p>
        </p:txBody>
      </p:sp>
    </p:spTree>
    <p:extLst>
      <p:ext uri="{BB962C8B-B14F-4D97-AF65-F5344CB8AC3E}">
        <p14:creationId xmlns:p14="http://schemas.microsoft.com/office/powerpoint/2010/main" val="549538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1918447"/>
            <a:ext cx="7583488" cy="1470025"/>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594D8A39-A123-5540-876F-60F8DC823507}"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12702-B30F-0448-A602-2D2AAEBB19E7}" type="slidenum">
              <a:rPr lang="en-US" smtClean="0"/>
              <a:pPr/>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64608" y="264907"/>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2670048" y="6356350"/>
            <a:ext cx="162763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594D8A39-A123-5540-876F-60F8DC823507}" type="datetimeFigureOut">
              <a:rPr lang="en-US" smtClean="0"/>
              <a:pPr/>
              <a:t>1/25/18</a:t>
            </a:fld>
            <a:endParaRPr lang="en-US"/>
          </a:p>
        </p:txBody>
      </p:sp>
      <p:sp>
        <p:nvSpPr>
          <p:cNvPr id="6" name="Footer Placeholder 5"/>
          <p:cNvSpPr>
            <a:spLocks noGrp="1"/>
          </p:cNvSpPr>
          <p:nvPr>
            <p:ph type="ftr" sz="quarter" idx="11"/>
          </p:nvPr>
        </p:nvSpPr>
        <p:spPr>
          <a:xfrm>
            <a:off x="242047" y="6356350"/>
            <a:ext cx="1892808"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38129"/>
            <a:ext cx="758952" cy="57607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80912702-B30F-0448-A602-2D2AAEBB19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0" y="4038600"/>
            <a:ext cx="7620000" cy="99060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62000" y="5042647"/>
            <a:ext cx="7620000" cy="1129553"/>
          </a:xfrm>
        </p:spPr>
        <p:txBody>
          <a:bodyPr>
            <a:normAutofit/>
          </a:bodyPr>
          <a:lstStyle>
            <a:lvl1pPr marL="0" indent="0" algn="ctr">
              <a:lnSpc>
                <a:spcPct val="110000"/>
              </a:lnSpc>
              <a:spcBef>
                <a:spcPct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D8A39-A123-5540-876F-60F8DC823507}" type="datetimeFigureOut">
              <a:rPr lang="en-US" smtClean="0"/>
              <a:pPr/>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12702-B30F-0448-A602-2D2AAEBB19E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594D8A39-A123-5540-876F-60F8DC823507}" type="datetimeFigureOut">
              <a:rPr lang="en-US" smtClean="0"/>
              <a:pPr/>
              <a:t>1/25/18</a:t>
            </a:fld>
            <a:endParaRPr lang="en-US"/>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endParaRPr lang="en-US"/>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80912702-B30F-0448-A602-2D2AAEBB19E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94D8A39-A123-5540-876F-60F8DC823507}"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12702-B30F-0448-A602-2D2AAEBB19E7}"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0" y="457200"/>
            <a:ext cx="1219200" cy="5668963"/>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779462" y="457200"/>
            <a:ext cx="6383337" cy="5668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7924800" y="6356350"/>
            <a:ext cx="1066800"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594D8A39-A123-5540-876F-60F8DC823507}"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12702-B30F-0448-A602-2D2AAEBB19E7}" type="slidenum">
              <a:rPr lang="en-US" smtClean="0"/>
              <a:pPr/>
              <a:t>‹#›</a:t>
            </a:fld>
            <a:endParaRPr lang="en-US"/>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B3A3D4-5E67-4B65-B3FD-640AC41DBB45}"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7250D3-262E-497A-B082-9D3159A75E8D}"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546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B3A3D4-5E67-4B65-B3FD-640AC41DBB45}"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7250D3-262E-497A-B082-9D3159A75E8D}" type="slidenum">
              <a:rPr lang="en-US" smtClean="0"/>
              <a:pPr/>
              <a:t>‹#›</a:t>
            </a:fld>
            <a:endParaRPr lang="en-US"/>
          </a:p>
        </p:txBody>
      </p:sp>
    </p:spTree>
    <p:extLst>
      <p:ext uri="{BB962C8B-B14F-4D97-AF65-F5344CB8AC3E}">
        <p14:creationId xmlns:p14="http://schemas.microsoft.com/office/powerpoint/2010/main" val="1279171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B3A3D4-5E67-4B65-B3FD-640AC41DBB45}"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7250D3-262E-497A-B082-9D3159A75E8D}"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963071"/>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B3A3D4-5E67-4B65-B3FD-640AC41DBB45}" type="datetimeFigureOut">
              <a:rPr lang="en-US" smtClean="0"/>
              <a:pPr/>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7250D3-262E-497A-B082-9D3159A75E8D}" type="slidenum">
              <a:rPr lang="en-US" smtClean="0"/>
              <a:pPr/>
              <a:t>‹#›</a:t>
            </a:fld>
            <a:endParaRPr lang="en-US"/>
          </a:p>
        </p:txBody>
      </p:sp>
    </p:spTree>
    <p:extLst>
      <p:ext uri="{BB962C8B-B14F-4D97-AF65-F5344CB8AC3E}">
        <p14:creationId xmlns:p14="http://schemas.microsoft.com/office/powerpoint/2010/main" val="114485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B3A3D4-5E67-4B65-B3FD-640AC41DBB45}" type="datetimeFigureOut">
              <a:rPr lang="en-US" smtClean="0"/>
              <a:pPr/>
              <a:t>1/25/18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7250D3-262E-497A-B082-9D3159A75E8D}"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1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94D8A39-A123-5540-876F-60F8DC823507}"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12702-B30F-0448-A602-2D2AAEBB19E7}"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B3A3D4-5E67-4B65-B3FD-640AC41DBB45}" type="datetimeFigureOut">
              <a:rPr lang="en-US" smtClean="0"/>
              <a:pPr/>
              <a:t>1/25/18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7250D3-262E-497A-B082-9D3159A75E8D}" type="slidenum">
              <a:rPr lang="en-US" smtClean="0"/>
              <a:pPr/>
              <a:t>‹#›</a:t>
            </a:fld>
            <a:endParaRPr lang="en-US"/>
          </a:p>
        </p:txBody>
      </p:sp>
    </p:spTree>
    <p:extLst>
      <p:ext uri="{BB962C8B-B14F-4D97-AF65-F5344CB8AC3E}">
        <p14:creationId xmlns:p14="http://schemas.microsoft.com/office/powerpoint/2010/main" val="15659590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3A3D4-5E67-4B65-B3FD-640AC41DBB45}" type="datetimeFigureOut">
              <a:rPr lang="en-US" smtClean="0"/>
              <a:pPr/>
              <a:t>1/25/18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7250D3-262E-497A-B082-9D3159A75E8D}" type="slidenum">
              <a:rPr lang="en-US" smtClean="0"/>
              <a:pPr/>
              <a:t>‹#›</a:t>
            </a:fld>
            <a:endParaRPr lang="en-US"/>
          </a:p>
        </p:txBody>
      </p:sp>
    </p:spTree>
    <p:extLst>
      <p:ext uri="{BB962C8B-B14F-4D97-AF65-F5344CB8AC3E}">
        <p14:creationId xmlns:p14="http://schemas.microsoft.com/office/powerpoint/2010/main" val="222584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B3A3D4-5E67-4B65-B3FD-640AC41DBB45}" type="datetimeFigureOut">
              <a:rPr lang="en-US" smtClean="0"/>
              <a:pPr/>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7250D3-262E-497A-B082-9D3159A75E8D}"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462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B3A3D4-5E67-4B65-B3FD-640AC41DBB45}" type="datetimeFigureOut">
              <a:rPr lang="en-US" smtClean="0"/>
              <a:pPr/>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7250D3-262E-497A-B082-9D3159A75E8D}" type="slidenum">
              <a:rPr lang="en-US" smtClean="0"/>
              <a:pPr/>
              <a:t>‹#›</a:t>
            </a:fld>
            <a:endParaRPr lang="en-US"/>
          </a:p>
        </p:txBody>
      </p:sp>
    </p:spTree>
    <p:extLst>
      <p:ext uri="{BB962C8B-B14F-4D97-AF65-F5344CB8AC3E}">
        <p14:creationId xmlns:p14="http://schemas.microsoft.com/office/powerpoint/2010/main" val="21386023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B3A3D4-5E67-4B65-B3FD-640AC41DBB45}"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7250D3-262E-497A-B082-9D3159A75E8D}" type="slidenum">
              <a:rPr lang="en-US" smtClean="0"/>
              <a:pPr/>
              <a:t>‹#›</a:t>
            </a:fld>
            <a:endParaRPr lang="en-US"/>
          </a:p>
        </p:txBody>
      </p:sp>
    </p:spTree>
    <p:extLst>
      <p:ext uri="{BB962C8B-B14F-4D97-AF65-F5344CB8AC3E}">
        <p14:creationId xmlns:p14="http://schemas.microsoft.com/office/powerpoint/2010/main" val="19637640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B3A3D4-5E67-4B65-B3FD-640AC41DBB45}"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7250D3-262E-497A-B082-9D3159A75E8D}" type="slidenum">
              <a:rPr lang="en-US" smtClean="0"/>
              <a:pPr/>
              <a:t>‹#›</a:t>
            </a:fld>
            <a:endParaRPr lang="en-US"/>
          </a:p>
        </p:txBody>
      </p:sp>
    </p:spTree>
    <p:extLst>
      <p:ext uri="{BB962C8B-B14F-4D97-AF65-F5344CB8AC3E}">
        <p14:creationId xmlns:p14="http://schemas.microsoft.com/office/powerpoint/2010/main" val="3810768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4" y="1918448"/>
            <a:ext cx="7583488" cy="1470025"/>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28">
                <a:solidFill>
                  <a:schemeClr val="bg2"/>
                </a:solidFill>
                <a:effectLst>
                  <a:outerShdw blurRad="63500" dir="2700000" algn="tl" rotWithShape="0">
                    <a:schemeClr val="tx1">
                      <a:alpha val="40000"/>
                    </a:schemeClr>
                  </a:outerShdw>
                </a:effectLst>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196F663E-5ED1-47B2-8DFB-BADDA486BF96}" type="datetimeFigureOut">
              <a:rPr lang="en-US">
                <a:solidFill>
                  <a:srgbClr val="333333"/>
                </a:solidFill>
                <a:effectLst>
                  <a:outerShdw blurRad="63500" dir="2700000" algn="tl" rotWithShape="0">
                    <a:prstClr val="white">
                      <a:alpha val="40000"/>
                    </a:prstClr>
                  </a:outerShdw>
                </a:effectLst>
              </a:rPr>
              <a:pPr/>
              <a:t>1/25/18</a:t>
            </a:fld>
            <a:endParaRPr>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endParaRPr>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fld id="{EBF5CD18-686B-47A9-AFD5-66CE5FA52A66}" type="slidenum">
              <a:rPr>
                <a:solidFill>
                  <a:srgbClr val="333333"/>
                </a:solidFill>
                <a:effectLst>
                  <a:outerShdw blurRad="63500" dir="2700000" algn="tl" rotWithShape="0">
                    <a:prstClr val="white">
                      <a:alpha val="40000"/>
                    </a:prstClr>
                  </a:outerShdw>
                </a:effectLst>
              </a:rPr>
              <a:pPr/>
              <a:t>‹#›</a:t>
            </a:fld>
            <a:endParaRPr>
              <a:solidFill>
                <a:srgbClr val="333333"/>
              </a:solidFill>
              <a:effectLst>
                <a:outerShdw blurRad="63500" dir="2700000" algn="tl" rotWithShape="0">
                  <a:prstClr val="white">
                    <a:alpha val="40000"/>
                  </a:prstClr>
                </a:outerShdw>
              </a:effectLst>
            </a:endParaRPr>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extLst>
      <p:ext uri="{BB962C8B-B14F-4D97-AF65-F5344CB8AC3E}">
        <p14:creationId xmlns:p14="http://schemas.microsoft.com/office/powerpoint/2010/main" val="12759999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96F663E-5ED1-47B2-8DFB-BADDA486BF96}" type="datetimeFigureOut">
              <a:rPr lang="en-US">
                <a:solidFill>
                  <a:srgbClr val="333333"/>
                </a:solidFill>
                <a:effectLst>
                  <a:outerShdw blurRad="63500" dir="2700000" algn="tl" rotWithShape="0">
                    <a:prstClr val="white">
                      <a:alpha val="40000"/>
                    </a:prstClr>
                  </a:outerShdw>
                </a:effectLst>
              </a:rPr>
              <a:pPr/>
              <a:t>1/25/18</a:t>
            </a:fld>
            <a:endParaRPr>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endParaRPr>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fld id="{61F84E61-BFA6-4150-9FE3-AA0C8F288190}" type="slidenum">
              <a:rPr>
                <a:solidFill>
                  <a:srgbClr val="333333"/>
                </a:solidFill>
                <a:effectLst>
                  <a:outerShdw blurRad="63500" dir="2700000" algn="tl" rotWithShape="0">
                    <a:prstClr val="white">
                      <a:alpha val="40000"/>
                    </a:prstClr>
                  </a:outerShdw>
                </a:effectLst>
              </a:rPr>
              <a:pPr/>
              <a:t>‹#›</a:t>
            </a:fld>
            <a:endParaRPr>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259252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4" y="789081"/>
            <a:ext cx="7583488" cy="1470025"/>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779463" y="4724401"/>
            <a:ext cx="7583487" cy="1385047"/>
          </a:xfrm>
        </p:spPr>
        <p:txBody>
          <a:bodyPr anchor="ctr" anchorCtr="0">
            <a:normAutofit/>
          </a:bodyPr>
          <a:lstStyle>
            <a:lvl1pPr marL="0" indent="0" algn="ctr">
              <a:spcBef>
                <a:spcPts val="300"/>
              </a:spcBef>
              <a:buNone/>
              <a:defRPr sz="1828">
                <a:solidFill>
                  <a:schemeClr val="bg2"/>
                </a:solidFill>
                <a:effectLst>
                  <a:outerShdw blurRad="63500" dir="2700000" algn="tl" rotWithShape="0">
                    <a:schemeClr val="tx1">
                      <a:alpha val="40000"/>
                    </a:schemeClr>
                  </a:outerShdw>
                </a:effectLst>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196F663E-5ED1-47B2-8DFB-BADDA486BF96}" type="datetimeFigureOut">
              <a:rPr lang="en-US">
                <a:solidFill>
                  <a:srgbClr val="333333"/>
                </a:solidFill>
                <a:effectLst>
                  <a:outerShdw blurRad="63500" dir="2700000" algn="tl" rotWithShape="0">
                    <a:prstClr val="white">
                      <a:alpha val="40000"/>
                    </a:prstClr>
                  </a:outerShdw>
                </a:effectLst>
              </a:rPr>
              <a:pPr/>
              <a:t>1/25/18</a:t>
            </a:fld>
            <a:endParaRPr>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endParaRPr>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fld id="{61F84E61-BFA6-4150-9FE3-AA0C8F288190}" type="slidenum">
              <a:rPr>
                <a:solidFill>
                  <a:srgbClr val="333333"/>
                </a:solidFill>
                <a:effectLst>
                  <a:outerShdw blurRad="63500" dir="2700000" algn="tl" rotWithShape="0">
                    <a:prstClr val="white">
                      <a:alpha val="40000"/>
                    </a:prstClr>
                  </a:outerShdw>
                </a:effectLst>
              </a:rPr>
              <a:pPr/>
              <a:t>‹#›</a:t>
            </a:fld>
            <a:endParaRPr>
              <a:solidFill>
                <a:srgbClr val="333333"/>
              </a:solidFill>
              <a:effectLst>
                <a:outerShdw blurRad="63500" dir="2700000" algn="tl" rotWithShape="0">
                  <a:prstClr val="white">
                    <a:alpha val="40000"/>
                  </a:prstClr>
                </a:outerShdw>
              </a:effectLst>
            </a:endParaRPr>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6"/>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17">
                <a:solidFill>
                  <a:schemeClr val="tx1"/>
                </a:solidFill>
              </a:defRPr>
            </a:lvl1pPr>
          </a:lstStyle>
          <a:p>
            <a:r>
              <a:rPr lang="en-US" smtClean="0"/>
              <a:t>Click icon to add picture</a:t>
            </a:r>
            <a:endParaRPr/>
          </a:p>
        </p:txBody>
      </p:sp>
    </p:spTree>
    <p:extLst>
      <p:ext uri="{BB962C8B-B14F-4D97-AF65-F5344CB8AC3E}">
        <p14:creationId xmlns:p14="http://schemas.microsoft.com/office/powerpoint/2010/main" val="11211211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1"/>
            <a:ext cx="7583487" cy="1362075"/>
          </a:xfrm>
        </p:spPr>
        <p:txBody>
          <a:bodyPr vert="horz" lIns="130046" tIns="65023" rIns="130046" bIns="65023" rtlCol="0" anchor="b" anchorCtr="0">
            <a:noAutofit/>
          </a:bodyPr>
          <a:lstStyle>
            <a:lvl1pPr algn="ctr" defTabSz="914353" rtl="0" eaLnBrk="1" latinLnBrk="0" hangingPunct="1">
              <a:spcBef>
                <a:spcPct val="0"/>
              </a:spcBef>
              <a:buNone/>
              <a:defRPr sz="4781"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9463" y="4724401"/>
            <a:ext cx="7583487" cy="1398494"/>
          </a:xfrm>
        </p:spPr>
        <p:txBody>
          <a:bodyPr vert="horz" lIns="130046" tIns="65023" rIns="130046" bIns="65023" rtlCol="0">
            <a:normAutofit/>
          </a:bodyPr>
          <a:lstStyle>
            <a:lvl1pPr marL="0" indent="0" algn="ctr" defTabSz="914353" rtl="0" eaLnBrk="1" latinLnBrk="0" hangingPunct="1">
              <a:spcBef>
                <a:spcPts val="600"/>
              </a:spcBef>
              <a:buFont typeface="Calisto MT" pitchFamily="18" charset="0"/>
              <a:buNone/>
              <a:defRPr sz="1828" kern="1200">
                <a:solidFill>
                  <a:schemeClr val="bg2"/>
                </a:solidFill>
                <a:effectLst>
                  <a:outerShdw blurRad="63500" dir="2700000" algn="tl" rotWithShape="0">
                    <a:schemeClr val="tx1">
                      <a:alpha val="40000"/>
                    </a:schemeClr>
                  </a:outerShdw>
                </a:effectLst>
                <a:latin typeface="+mn-lt"/>
                <a:ea typeface="+mn-ea"/>
                <a:cs typeface="+mn-cs"/>
              </a:defRPr>
            </a:lvl1pPr>
            <a:lvl2pPr marL="457177" indent="0">
              <a:buNone/>
              <a:defRPr sz="1828">
                <a:solidFill>
                  <a:schemeClr val="tx1">
                    <a:tint val="75000"/>
                  </a:schemeClr>
                </a:solidFill>
              </a:defRPr>
            </a:lvl2pPr>
            <a:lvl3pPr marL="914353" indent="0">
              <a:buNone/>
              <a:defRPr sz="1617">
                <a:solidFill>
                  <a:schemeClr val="tx1">
                    <a:tint val="75000"/>
                  </a:schemeClr>
                </a:solidFill>
              </a:defRPr>
            </a:lvl3pPr>
            <a:lvl4pPr marL="1371530" indent="0">
              <a:buNone/>
              <a:defRPr sz="1406">
                <a:solidFill>
                  <a:schemeClr val="tx1">
                    <a:tint val="75000"/>
                  </a:schemeClr>
                </a:solidFill>
              </a:defRPr>
            </a:lvl4pPr>
            <a:lvl5pPr marL="1828706" indent="0">
              <a:buNone/>
              <a:defRPr sz="1406">
                <a:solidFill>
                  <a:schemeClr val="tx1">
                    <a:tint val="75000"/>
                  </a:schemeClr>
                </a:solidFill>
              </a:defRPr>
            </a:lvl5pPr>
            <a:lvl6pPr marL="2285883" indent="0">
              <a:buNone/>
              <a:defRPr sz="1406">
                <a:solidFill>
                  <a:schemeClr val="tx1">
                    <a:tint val="75000"/>
                  </a:schemeClr>
                </a:solidFill>
              </a:defRPr>
            </a:lvl6pPr>
            <a:lvl7pPr marL="2743060" indent="0">
              <a:buNone/>
              <a:defRPr sz="1406">
                <a:solidFill>
                  <a:schemeClr val="tx1">
                    <a:tint val="75000"/>
                  </a:schemeClr>
                </a:solidFill>
              </a:defRPr>
            </a:lvl7pPr>
            <a:lvl8pPr marL="3200236" indent="0">
              <a:buNone/>
              <a:defRPr sz="1406">
                <a:solidFill>
                  <a:schemeClr val="tx1">
                    <a:tint val="75000"/>
                  </a:schemeClr>
                </a:solidFill>
              </a:defRPr>
            </a:lvl8pPr>
            <a:lvl9pPr marL="3657413" indent="0">
              <a:buNone/>
              <a:defRPr sz="140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AAB499-F5DE-4BE5-BB26-90CC428051F7}" type="datetime1">
              <a:rPr lang="en-US">
                <a:solidFill>
                  <a:srgbClr val="333333"/>
                </a:solidFill>
                <a:effectLst>
                  <a:outerShdw blurRad="63500" dir="2700000" algn="tl" rotWithShape="0">
                    <a:prstClr val="white">
                      <a:alpha val="40000"/>
                    </a:prstClr>
                  </a:outerShdw>
                </a:effectLst>
              </a:rPr>
              <a:pPr/>
              <a:t>1/25/18</a:t>
            </a:fld>
            <a:endParaRPr>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r>
              <a:rPr>
                <a:solidFill>
                  <a:srgbClr val="333333"/>
                </a:solidFill>
                <a:effectLst>
                  <a:outerShdw blurRad="63500" dir="2700000" algn="tl" rotWithShape="0">
                    <a:prstClr val="white">
                      <a:alpha val="40000"/>
                    </a:prstClr>
                  </a:outerShdw>
                </a:effectLst>
              </a:rPr>
              <a:t>Sample footer text</a:t>
            </a:r>
          </a:p>
        </p:txBody>
      </p:sp>
      <p:sp>
        <p:nvSpPr>
          <p:cNvPr id="6" name="Slide Number Placeholder 5"/>
          <p:cNvSpPr>
            <a:spLocks noGrp="1"/>
          </p:cNvSpPr>
          <p:nvPr>
            <p:ph type="sldNum" sz="quarter" idx="12"/>
          </p:nvPr>
        </p:nvSpPr>
        <p:spPr/>
        <p:txBody>
          <a:bodyPr/>
          <a:lstStyle/>
          <a:p>
            <a:fld id="{EBF5CD18-686B-47A9-AFD5-66CE5FA52A66}" type="slidenum">
              <a:rPr>
                <a:solidFill>
                  <a:srgbClr val="333333"/>
                </a:solidFill>
                <a:effectLst>
                  <a:outerShdw blurRad="63500" dir="2700000" algn="tl" rotWithShape="0">
                    <a:prstClr val="white">
                      <a:alpha val="40000"/>
                    </a:prstClr>
                  </a:outerShdw>
                </a:effectLst>
              </a:rPr>
              <a:pPr/>
              <a:t>‹#›</a:t>
            </a:fld>
            <a:endParaRPr>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1121622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789081"/>
            <a:ext cx="7583488" cy="1470025"/>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779463" y="4724400"/>
            <a:ext cx="7583487" cy="1385047"/>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594D8A39-A123-5540-876F-60F8DC823507}"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12702-B30F-0448-A602-2D2AAEBB19E7}" type="slidenum">
              <a:rPr lang="en-US" smtClean="0"/>
              <a:pPr/>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5"/>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smtClean="0"/>
              <a:t>Click icon to add picture</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4" y="62754"/>
            <a:ext cx="7583488" cy="1283167"/>
          </a:xfrm>
        </p:spPr>
        <p:txBody>
          <a:bodyPr/>
          <a:lstStyle/>
          <a:p>
            <a:r>
              <a:rPr lang="en-US" smtClean="0"/>
              <a:t>Click to edit Master title style</a:t>
            </a:r>
            <a:endParaRPr/>
          </a:p>
        </p:txBody>
      </p:sp>
      <p:sp>
        <p:nvSpPr>
          <p:cNvPr id="3" name="Content Placeholder 2"/>
          <p:cNvSpPr>
            <a:spLocks noGrp="1"/>
          </p:cNvSpPr>
          <p:nvPr>
            <p:ph sz="half" idx="1"/>
          </p:nvPr>
        </p:nvSpPr>
        <p:spPr>
          <a:xfrm>
            <a:off x="779463" y="1828801"/>
            <a:ext cx="3566160" cy="4297363"/>
          </a:xfrm>
        </p:spPr>
        <p:txBody>
          <a:bodyPr>
            <a:normAutofit/>
          </a:bodyPr>
          <a:lstStyle>
            <a:lvl1pPr>
              <a:defRPr sz="1969"/>
            </a:lvl1pPr>
            <a:lvl2pPr>
              <a:defRPr sz="1828"/>
            </a:lvl2pPr>
            <a:lvl3pPr>
              <a:defRPr sz="1828"/>
            </a:lvl3pPr>
            <a:lvl4pPr>
              <a:defRPr sz="1828"/>
            </a:lvl4pPr>
            <a:lvl5pPr>
              <a:defRPr sz="1828"/>
            </a:lvl5pPr>
            <a:lvl6pPr>
              <a:defRPr sz="1828"/>
            </a:lvl6pPr>
            <a:lvl7pPr>
              <a:defRPr sz="1828"/>
            </a:lvl7pPr>
            <a:lvl8pPr>
              <a:defRPr sz="1828"/>
            </a:lvl8pPr>
            <a:lvl9pPr>
              <a:defRPr sz="182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96791" y="1828801"/>
            <a:ext cx="3566160" cy="4297363"/>
          </a:xfrm>
        </p:spPr>
        <p:txBody>
          <a:bodyPr>
            <a:normAutofit/>
          </a:bodyPr>
          <a:lstStyle>
            <a:lvl1pPr>
              <a:defRPr sz="1969"/>
            </a:lvl1pPr>
            <a:lvl2pPr>
              <a:defRPr sz="1828"/>
            </a:lvl2pPr>
            <a:lvl3pPr>
              <a:defRPr sz="1828"/>
            </a:lvl3pPr>
            <a:lvl4pPr>
              <a:defRPr sz="1828"/>
            </a:lvl4pPr>
            <a:lvl5pPr>
              <a:defRPr sz="1828"/>
            </a:lvl5pPr>
            <a:lvl6pPr>
              <a:defRPr sz="1828"/>
            </a:lvl6pPr>
            <a:lvl7pPr>
              <a:defRPr sz="1828"/>
            </a:lvl7pPr>
            <a:lvl8pPr>
              <a:defRPr sz="1828"/>
            </a:lvl8pPr>
            <a:lvl9pPr>
              <a:defRPr sz="182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96F663E-5ED1-47B2-8DFB-BADDA486BF96}" type="datetimeFigureOut">
              <a:rPr lang="en-US">
                <a:solidFill>
                  <a:srgbClr val="333333"/>
                </a:solidFill>
                <a:effectLst>
                  <a:outerShdw blurRad="63500" dir="2700000" algn="tl" rotWithShape="0">
                    <a:prstClr val="white">
                      <a:alpha val="40000"/>
                    </a:prstClr>
                  </a:outerShdw>
                </a:effectLst>
              </a:rPr>
              <a:pPr/>
              <a:t>1/25/18</a:t>
            </a:fld>
            <a:endParaRPr>
              <a:solidFill>
                <a:srgbClr val="333333"/>
              </a:solidFill>
              <a:effectLst>
                <a:outerShdw blurRad="63500" dir="2700000" algn="tl" rotWithShape="0">
                  <a:prstClr val="white">
                    <a:alpha val="40000"/>
                  </a:prstClr>
                </a:outerShdw>
              </a:effectLst>
            </a:endParaRPr>
          </a:p>
        </p:txBody>
      </p:sp>
      <p:sp>
        <p:nvSpPr>
          <p:cNvPr id="6" name="Footer Placeholder 5"/>
          <p:cNvSpPr>
            <a:spLocks noGrp="1"/>
          </p:cNvSpPr>
          <p:nvPr>
            <p:ph type="ftr" sz="quarter" idx="11"/>
          </p:nvPr>
        </p:nvSpPr>
        <p:spPr/>
        <p:txBody>
          <a:bodyPr/>
          <a:lstStyle/>
          <a:p>
            <a:endParaRPr>
              <a:solidFill>
                <a:srgbClr val="333333"/>
              </a:solidFill>
              <a:effectLst>
                <a:outerShdw blurRad="63500" dir="2700000" algn="tl" rotWithShape="0">
                  <a:prstClr val="white">
                    <a:alpha val="40000"/>
                  </a:prstClr>
                </a:outerShdw>
              </a:effectLst>
            </a:endParaRPr>
          </a:p>
        </p:txBody>
      </p:sp>
      <p:sp>
        <p:nvSpPr>
          <p:cNvPr id="7" name="Slide Number Placeholder 6"/>
          <p:cNvSpPr>
            <a:spLocks noGrp="1"/>
          </p:cNvSpPr>
          <p:nvPr>
            <p:ph type="sldNum" sz="quarter" idx="12"/>
          </p:nvPr>
        </p:nvSpPr>
        <p:spPr/>
        <p:txBody>
          <a:bodyPr/>
          <a:lstStyle/>
          <a:p>
            <a:fld id="{61F84E61-BFA6-4150-9FE3-AA0C8F288190}" type="slidenum">
              <a:rPr>
                <a:solidFill>
                  <a:srgbClr val="333333"/>
                </a:solidFill>
                <a:effectLst>
                  <a:outerShdw blurRad="63500" dir="2700000" algn="tl" rotWithShape="0">
                    <a:prstClr val="white">
                      <a:alpha val="40000"/>
                    </a:prstClr>
                  </a:outerShdw>
                </a:effectLst>
              </a:rPr>
              <a:pPr/>
              <a:t>‹#›</a:t>
            </a:fld>
            <a:endParaRPr>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12836978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4" y="62754"/>
            <a:ext cx="7583488" cy="128316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524001"/>
            <a:ext cx="3566160" cy="838200"/>
          </a:xfrm>
        </p:spPr>
        <p:txBody>
          <a:bodyPr anchor="ctr" anchorCtr="0">
            <a:noAutofit/>
          </a:bodyPr>
          <a:lstStyle>
            <a:lvl1pPr marL="0" indent="0" algn="ctr">
              <a:spcBef>
                <a:spcPct val="0"/>
              </a:spcBef>
              <a:buNone/>
              <a:defRPr sz="2812" b="0"/>
            </a:lvl1pPr>
            <a:lvl2pPr marL="457177" indent="0">
              <a:buNone/>
              <a:defRPr sz="1969" b="1"/>
            </a:lvl2pPr>
            <a:lvl3pPr marL="914353" indent="0">
              <a:buNone/>
              <a:defRPr sz="1828" b="1"/>
            </a:lvl3pPr>
            <a:lvl4pPr marL="1371530" indent="0">
              <a:buNone/>
              <a:defRPr sz="1617" b="1"/>
            </a:lvl4pPr>
            <a:lvl5pPr marL="1828706" indent="0">
              <a:buNone/>
              <a:defRPr sz="1617" b="1"/>
            </a:lvl5pPr>
            <a:lvl6pPr marL="2285883" indent="0">
              <a:buNone/>
              <a:defRPr sz="1617" b="1"/>
            </a:lvl6pPr>
            <a:lvl7pPr marL="2743060" indent="0">
              <a:buNone/>
              <a:defRPr sz="1617" b="1"/>
            </a:lvl7pPr>
            <a:lvl8pPr marL="3200236" indent="0">
              <a:buNone/>
              <a:defRPr sz="1617" b="1"/>
            </a:lvl8pPr>
            <a:lvl9pPr marL="3657413" indent="0">
              <a:buNone/>
              <a:defRPr sz="1617" b="1"/>
            </a:lvl9pPr>
          </a:lstStyle>
          <a:p>
            <a:pPr lvl="0"/>
            <a:r>
              <a:rPr lang="en-US" smtClean="0"/>
              <a:t>Click to edit Master text styles</a:t>
            </a:r>
          </a:p>
        </p:txBody>
      </p:sp>
      <p:sp>
        <p:nvSpPr>
          <p:cNvPr id="4" name="Content Placeholder 3"/>
          <p:cNvSpPr>
            <a:spLocks noGrp="1"/>
          </p:cNvSpPr>
          <p:nvPr>
            <p:ph sz="half" idx="2"/>
          </p:nvPr>
        </p:nvSpPr>
        <p:spPr>
          <a:xfrm>
            <a:off x="779463" y="2393577"/>
            <a:ext cx="3566160" cy="3732585"/>
          </a:xfrm>
        </p:spPr>
        <p:txBody>
          <a:bodyPr>
            <a:normAutofit/>
          </a:bodyPr>
          <a:lstStyle>
            <a:lvl1pPr>
              <a:defRPr sz="1969"/>
            </a:lvl1pPr>
            <a:lvl2pPr>
              <a:defRPr sz="1828"/>
            </a:lvl2pPr>
            <a:lvl3pPr>
              <a:defRPr sz="1828"/>
            </a:lvl3pPr>
            <a:lvl4pPr>
              <a:defRPr sz="1828"/>
            </a:lvl4pPr>
            <a:lvl5pPr>
              <a:defRPr sz="1828"/>
            </a:lvl5pPr>
            <a:lvl6pPr>
              <a:defRPr sz="1617"/>
            </a:lvl6pPr>
            <a:lvl7pPr>
              <a:defRPr sz="1617"/>
            </a:lvl7pPr>
            <a:lvl8pPr>
              <a:defRPr sz="1617"/>
            </a:lvl8pPr>
            <a:lvl9pPr>
              <a:defRPr sz="161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96791" y="1524001"/>
            <a:ext cx="3566160" cy="838200"/>
          </a:xfrm>
        </p:spPr>
        <p:txBody>
          <a:bodyPr anchor="ctr" anchorCtr="0">
            <a:noAutofit/>
          </a:bodyPr>
          <a:lstStyle>
            <a:lvl1pPr marL="0" indent="0" algn="ctr">
              <a:spcBef>
                <a:spcPct val="0"/>
              </a:spcBef>
              <a:buNone/>
              <a:defRPr sz="2812" b="0"/>
            </a:lvl1pPr>
            <a:lvl2pPr marL="457177" indent="0">
              <a:buNone/>
              <a:defRPr sz="1969" b="1"/>
            </a:lvl2pPr>
            <a:lvl3pPr marL="914353" indent="0">
              <a:buNone/>
              <a:defRPr sz="1828" b="1"/>
            </a:lvl3pPr>
            <a:lvl4pPr marL="1371530" indent="0">
              <a:buNone/>
              <a:defRPr sz="1617" b="1"/>
            </a:lvl4pPr>
            <a:lvl5pPr marL="1828706" indent="0">
              <a:buNone/>
              <a:defRPr sz="1617" b="1"/>
            </a:lvl5pPr>
            <a:lvl6pPr marL="2285883" indent="0">
              <a:buNone/>
              <a:defRPr sz="1617" b="1"/>
            </a:lvl6pPr>
            <a:lvl7pPr marL="2743060" indent="0">
              <a:buNone/>
              <a:defRPr sz="1617" b="1"/>
            </a:lvl7pPr>
            <a:lvl8pPr marL="3200236" indent="0">
              <a:buNone/>
              <a:defRPr sz="1617" b="1"/>
            </a:lvl8pPr>
            <a:lvl9pPr marL="3657413" indent="0">
              <a:buNone/>
              <a:defRPr sz="1617" b="1"/>
            </a:lvl9pPr>
          </a:lstStyle>
          <a:p>
            <a:pPr lvl="0"/>
            <a:r>
              <a:rPr lang="en-US" smtClean="0"/>
              <a:t>Click to edit Master text styles</a:t>
            </a:r>
          </a:p>
        </p:txBody>
      </p:sp>
      <p:sp>
        <p:nvSpPr>
          <p:cNvPr id="6" name="Content Placeholder 5"/>
          <p:cNvSpPr>
            <a:spLocks noGrp="1"/>
          </p:cNvSpPr>
          <p:nvPr>
            <p:ph sz="quarter" idx="4"/>
          </p:nvPr>
        </p:nvSpPr>
        <p:spPr>
          <a:xfrm>
            <a:off x="4796791" y="2393577"/>
            <a:ext cx="3566160" cy="3732585"/>
          </a:xfrm>
        </p:spPr>
        <p:txBody>
          <a:bodyPr>
            <a:normAutofit/>
          </a:bodyPr>
          <a:lstStyle>
            <a:lvl1pPr>
              <a:defRPr sz="1969"/>
            </a:lvl1pPr>
            <a:lvl2pPr>
              <a:defRPr sz="1828"/>
            </a:lvl2pPr>
            <a:lvl3pPr>
              <a:defRPr sz="1828"/>
            </a:lvl3pPr>
            <a:lvl4pPr>
              <a:defRPr sz="1828"/>
            </a:lvl4pPr>
            <a:lvl5pPr>
              <a:defRPr sz="1828"/>
            </a:lvl5pPr>
            <a:lvl6pPr>
              <a:defRPr sz="1617"/>
            </a:lvl6pPr>
            <a:lvl7pPr>
              <a:defRPr sz="1617"/>
            </a:lvl7pPr>
            <a:lvl8pPr>
              <a:defRPr sz="1617"/>
            </a:lvl8pPr>
            <a:lvl9pPr>
              <a:defRPr sz="161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196F663E-5ED1-47B2-8DFB-BADDA486BF96}" type="datetimeFigureOut">
              <a:rPr lang="en-US">
                <a:solidFill>
                  <a:srgbClr val="333333"/>
                </a:solidFill>
                <a:effectLst>
                  <a:outerShdw blurRad="63500" dir="2700000" algn="tl" rotWithShape="0">
                    <a:prstClr val="white">
                      <a:alpha val="40000"/>
                    </a:prstClr>
                  </a:outerShdw>
                </a:effectLst>
              </a:rPr>
              <a:pPr/>
              <a:t>1/25/18</a:t>
            </a:fld>
            <a:endParaRPr>
              <a:solidFill>
                <a:srgbClr val="333333"/>
              </a:solidFill>
              <a:effectLst>
                <a:outerShdw blurRad="63500" dir="2700000" algn="tl" rotWithShape="0">
                  <a:prstClr val="white">
                    <a:alpha val="40000"/>
                  </a:prstClr>
                </a:outerShdw>
              </a:effectLst>
            </a:endParaRPr>
          </a:p>
        </p:txBody>
      </p:sp>
      <p:sp>
        <p:nvSpPr>
          <p:cNvPr id="8" name="Footer Placeholder 7"/>
          <p:cNvSpPr>
            <a:spLocks noGrp="1"/>
          </p:cNvSpPr>
          <p:nvPr>
            <p:ph type="ftr" sz="quarter" idx="11"/>
          </p:nvPr>
        </p:nvSpPr>
        <p:spPr/>
        <p:txBody>
          <a:bodyPr/>
          <a:lstStyle/>
          <a:p>
            <a:endParaRPr>
              <a:solidFill>
                <a:srgbClr val="333333"/>
              </a:solidFill>
              <a:effectLst>
                <a:outerShdw blurRad="63500" dir="2700000" algn="tl" rotWithShape="0">
                  <a:prstClr val="white">
                    <a:alpha val="40000"/>
                  </a:prstClr>
                </a:outerShdw>
              </a:effectLst>
            </a:endParaRPr>
          </a:p>
        </p:txBody>
      </p:sp>
      <p:sp>
        <p:nvSpPr>
          <p:cNvPr id="9" name="Slide Number Placeholder 8"/>
          <p:cNvSpPr>
            <a:spLocks noGrp="1"/>
          </p:cNvSpPr>
          <p:nvPr>
            <p:ph type="sldNum" sz="quarter" idx="12"/>
          </p:nvPr>
        </p:nvSpPr>
        <p:spPr/>
        <p:txBody>
          <a:bodyPr/>
          <a:lstStyle/>
          <a:p>
            <a:fld id="{61F84E61-BFA6-4150-9FE3-AA0C8F288190}" type="slidenum">
              <a:rPr>
                <a:solidFill>
                  <a:srgbClr val="333333"/>
                </a:solidFill>
                <a:effectLst>
                  <a:outerShdw blurRad="63500" dir="2700000" algn="tl" rotWithShape="0">
                    <a:prstClr val="white">
                      <a:alpha val="40000"/>
                    </a:prstClr>
                  </a:outerShdw>
                </a:effectLst>
              </a:rPr>
              <a:pPr/>
              <a:t>‹#›</a:t>
            </a:fld>
            <a:endParaRPr>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9995630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96F663E-5ED1-47B2-8DFB-BADDA486BF96}" type="datetimeFigureOut">
              <a:rPr lang="en-US">
                <a:solidFill>
                  <a:srgbClr val="333333"/>
                </a:solidFill>
                <a:effectLst>
                  <a:outerShdw blurRad="63500" dir="2700000" algn="tl" rotWithShape="0">
                    <a:prstClr val="white">
                      <a:alpha val="40000"/>
                    </a:prstClr>
                  </a:outerShdw>
                </a:effectLst>
              </a:rPr>
              <a:pPr/>
              <a:t>1/25/18</a:t>
            </a:fld>
            <a:endParaRPr>
              <a:solidFill>
                <a:srgbClr val="333333"/>
              </a:solidFill>
              <a:effectLst>
                <a:outerShdw blurRad="63500" dir="2700000" algn="tl" rotWithShape="0">
                  <a:prstClr val="white">
                    <a:alpha val="40000"/>
                  </a:prstClr>
                </a:outerShdw>
              </a:effectLst>
            </a:endParaRPr>
          </a:p>
        </p:txBody>
      </p:sp>
      <p:sp>
        <p:nvSpPr>
          <p:cNvPr id="4" name="Footer Placeholder 3"/>
          <p:cNvSpPr>
            <a:spLocks noGrp="1"/>
          </p:cNvSpPr>
          <p:nvPr>
            <p:ph type="ftr" sz="quarter" idx="11"/>
          </p:nvPr>
        </p:nvSpPr>
        <p:spPr/>
        <p:txBody>
          <a:bodyPr/>
          <a:lstStyle/>
          <a:p>
            <a:endParaRPr>
              <a:solidFill>
                <a:srgbClr val="333333"/>
              </a:solidFill>
              <a:effectLst>
                <a:outerShdw blurRad="63500" dir="2700000" algn="tl" rotWithShape="0">
                  <a:prstClr val="white">
                    <a:alpha val="40000"/>
                  </a:prstClr>
                </a:outerShdw>
              </a:effectLst>
            </a:endParaRPr>
          </a:p>
        </p:txBody>
      </p:sp>
      <p:sp>
        <p:nvSpPr>
          <p:cNvPr id="5" name="Slide Number Placeholder 4"/>
          <p:cNvSpPr>
            <a:spLocks noGrp="1"/>
          </p:cNvSpPr>
          <p:nvPr>
            <p:ph type="sldNum" sz="quarter" idx="12"/>
          </p:nvPr>
        </p:nvSpPr>
        <p:spPr/>
        <p:txBody>
          <a:bodyPr/>
          <a:lstStyle/>
          <a:p>
            <a:fld id="{61F84E61-BFA6-4150-9FE3-AA0C8F288190}" type="slidenum">
              <a:rPr>
                <a:solidFill>
                  <a:srgbClr val="333333"/>
                </a:solidFill>
                <a:effectLst>
                  <a:outerShdw blurRad="63500" dir="2700000" algn="tl" rotWithShape="0">
                    <a:prstClr val="white">
                      <a:alpha val="40000"/>
                    </a:prstClr>
                  </a:outerShdw>
                </a:effectLst>
              </a:rPr>
              <a:pPr/>
              <a:t>‹#›</a:t>
            </a:fld>
            <a:endParaRPr>
              <a:solidFill>
                <a:srgbClr val="333333"/>
              </a:solidFill>
              <a:effectLst>
                <a:outerShdw blurRad="63500" dir="2700000" algn="tl" rotWithShape="0">
                  <a:prstClr val="white">
                    <a:alpha val="40000"/>
                  </a:prstClr>
                </a:outerShdw>
              </a:effectLst>
            </a:endParaRPr>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extLst>
      <p:ext uri="{BB962C8B-B14F-4D97-AF65-F5344CB8AC3E}">
        <p14:creationId xmlns:p14="http://schemas.microsoft.com/office/powerpoint/2010/main" val="21402806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fld id="{196F663E-5ED1-47B2-8DFB-BADDA486BF96}" type="datetimeFigureOut">
              <a:rPr lang="en-US">
                <a:solidFill>
                  <a:srgbClr val="333333"/>
                </a:solidFill>
                <a:effectLst>
                  <a:outerShdw blurRad="63500" dir="2700000" algn="tl" rotWithShape="0">
                    <a:prstClr val="white">
                      <a:alpha val="40000"/>
                    </a:prstClr>
                  </a:outerShdw>
                </a:effectLst>
              </a:rPr>
              <a:pPr/>
              <a:t>1/25/18</a:t>
            </a:fld>
            <a:endParaRPr>
              <a:solidFill>
                <a:srgbClr val="333333"/>
              </a:solidFill>
              <a:effectLst>
                <a:outerShdw blurRad="63500" dir="2700000" algn="tl" rotWithShape="0">
                  <a:prstClr val="white">
                    <a:alpha val="40000"/>
                  </a:prstClr>
                </a:outerShdw>
              </a:effectLst>
            </a:endParaRPr>
          </a:p>
        </p:txBody>
      </p:sp>
      <p:sp>
        <p:nvSpPr>
          <p:cNvPr id="3" name="Footer Placeholder 2"/>
          <p:cNvSpPr>
            <a:spLocks noGrp="1"/>
          </p:cNvSpPr>
          <p:nvPr>
            <p:ph type="ftr" sz="quarter" idx="11"/>
          </p:nvPr>
        </p:nvSpPr>
        <p:spPr/>
        <p:txBody>
          <a:bodyPr/>
          <a:lstStyle/>
          <a:p>
            <a:endParaRPr>
              <a:solidFill>
                <a:srgbClr val="333333"/>
              </a:solidFill>
              <a:effectLst>
                <a:outerShdw blurRad="63500" dir="2700000" algn="tl" rotWithShape="0">
                  <a:prstClr val="white">
                    <a:alpha val="40000"/>
                  </a:prstClr>
                </a:outerShdw>
              </a:effectLst>
            </a:endParaRPr>
          </a:p>
        </p:txBody>
      </p:sp>
      <p:sp>
        <p:nvSpPr>
          <p:cNvPr id="4" name="Slide Number Placeholder 3"/>
          <p:cNvSpPr>
            <a:spLocks noGrp="1"/>
          </p:cNvSpPr>
          <p:nvPr>
            <p:ph type="sldNum" sz="quarter" idx="12"/>
          </p:nvPr>
        </p:nvSpPr>
        <p:spPr/>
        <p:txBody>
          <a:bodyPr/>
          <a:lstStyle/>
          <a:p>
            <a:fld id="{61F84E61-BFA6-4150-9FE3-AA0C8F288190}" type="slidenum">
              <a:rPr>
                <a:solidFill>
                  <a:srgbClr val="333333"/>
                </a:solidFill>
                <a:effectLst>
                  <a:outerShdw blurRad="63500" dir="2700000" algn="tl" rotWithShape="0">
                    <a:prstClr val="white">
                      <a:alpha val="40000"/>
                    </a:prstClr>
                  </a:outerShdw>
                </a:effectLst>
              </a:rPr>
              <a:pPr/>
              <a:t>‹#›</a:t>
            </a:fld>
            <a:endParaRPr>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16876078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3" y="273050"/>
            <a:ext cx="3962400" cy="1690221"/>
          </a:xfrm>
        </p:spPr>
        <p:txBody>
          <a:bodyPr vert="horz" lIns="130046" tIns="65023" rIns="130046" bIns="65023" rtlCol="0" anchor="b" anchorCtr="0">
            <a:noAutofit/>
          </a:bodyPr>
          <a:lstStyle>
            <a:lvl1pPr marL="0" algn="ctr" defTabSz="914353" rtl="0" eaLnBrk="1" latinLnBrk="0" hangingPunct="1">
              <a:spcBef>
                <a:spcPct val="0"/>
              </a:spcBef>
              <a:defRPr sz="3586"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4866401" y="273051"/>
            <a:ext cx="3959352" cy="5853113"/>
          </a:xfrm>
        </p:spPr>
        <p:txBody>
          <a:bodyPr>
            <a:normAutofit/>
          </a:bodyPr>
          <a:lstStyle>
            <a:lvl1pPr>
              <a:defRPr sz="2391"/>
            </a:lvl1pPr>
            <a:lvl2pPr>
              <a:defRPr sz="2180"/>
            </a:lvl2pPr>
            <a:lvl3pPr>
              <a:defRPr sz="1969"/>
            </a:lvl3pPr>
            <a:lvl4pPr>
              <a:defRPr sz="1828"/>
            </a:lvl4pPr>
            <a:lvl5pPr>
              <a:defRPr sz="1828"/>
            </a:lvl5pPr>
            <a:lvl6pPr>
              <a:defRPr sz="1969"/>
            </a:lvl6pPr>
            <a:lvl7pPr>
              <a:defRPr sz="1969"/>
            </a:lvl7pPr>
            <a:lvl8pPr>
              <a:defRPr sz="1969"/>
            </a:lvl8pPr>
            <a:lvl9pPr>
              <a:defRPr sz="196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01753" y="1975105"/>
            <a:ext cx="3962400" cy="3200401"/>
          </a:xfrm>
          <a:effectLst>
            <a:outerShdw blurRad="50800" dist="38100" dir="2700000" algn="tl" rotWithShape="0">
              <a:prstClr val="black">
                <a:alpha val="40000"/>
              </a:prstClr>
            </a:outerShdw>
          </a:effectLst>
        </p:spPr>
        <p:txBody>
          <a:bodyPr vert="horz" lIns="130046" tIns="65023" rIns="130046" bIns="65023" rtlCol="0" anchor="t" anchorCtr="0">
            <a:normAutofit/>
          </a:bodyPr>
          <a:lstStyle>
            <a:lvl1pPr marL="0" indent="0" algn="ctr" defTabSz="914353" rtl="0" eaLnBrk="1" latinLnBrk="0" hangingPunct="1">
              <a:lnSpc>
                <a:spcPct val="110000"/>
              </a:lnSpc>
              <a:spcBef>
                <a:spcPts val="2000"/>
              </a:spcBef>
              <a:buNone/>
              <a:defRPr sz="1828" kern="1200">
                <a:solidFill>
                  <a:schemeClr val="tx1"/>
                </a:solidFill>
                <a:effectLst>
                  <a:outerShdw blurRad="38100" dist="12700" dir="2700000" algn="tl" rotWithShape="0">
                    <a:prstClr val="black">
                      <a:alpha val="60000"/>
                    </a:prstClr>
                  </a:outerShdw>
                </a:effectLst>
                <a:latin typeface="+mn-lt"/>
                <a:ea typeface="+mn-ea"/>
                <a:cs typeface="+mn-cs"/>
              </a:defRPr>
            </a:lvl1pPr>
            <a:lvl2pPr marL="457177" indent="0">
              <a:buNone/>
              <a:defRPr sz="1195"/>
            </a:lvl2pPr>
            <a:lvl3pPr marL="914353" indent="0">
              <a:buNone/>
              <a:defRPr sz="984"/>
            </a:lvl3pPr>
            <a:lvl4pPr marL="1371530" indent="0">
              <a:buNone/>
              <a:defRPr sz="914"/>
            </a:lvl4pPr>
            <a:lvl5pPr marL="1828706" indent="0">
              <a:buNone/>
              <a:defRPr sz="914"/>
            </a:lvl5pPr>
            <a:lvl6pPr marL="2285883" indent="0">
              <a:buNone/>
              <a:defRPr sz="914"/>
            </a:lvl6pPr>
            <a:lvl7pPr marL="2743060" indent="0">
              <a:buNone/>
              <a:defRPr sz="914"/>
            </a:lvl7pPr>
            <a:lvl8pPr marL="3200236" indent="0">
              <a:buNone/>
              <a:defRPr sz="914"/>
            </a:lvl8pPr>
            <a:lvl9pPr marL="3657413" indent="0">
              <a:buNone/>
              <a:defRPr sz="914"/>
            </a:lvl9pPr>
          </a:lstStyle>
          <a:p>
            <a:pPr lvl="0"/>
            <a:r>
              <a:rPr lang="en-US" smtClean="0"/>
              <a:t>Click to edit Master text styles</a:t>
            </a:r>
          </a:p>
        </p:txBody>
      </p:sp>
      <p:sp>
        <p:nvSpPr>
          <p:cNvPr id="5" name="Date Placeholder 4"/>
          <p:cNvSpPr>
            <a:spLocks noGrp="1"/>
          </p:cNvSpPr>
          <p:nvPr>
            <p:ph type="dt" sz="half" idx="10"/>
          </p:nvPr>
        </p:nvSpPr>
        <p:spPr>
          <a:xfrm>
            <a:off x="2667001" y="6356351"/>
            <a:ext cx="1622612" cy="365125"/>
          </a:xfrm>
          <a:effectLst>
            <a:outerShdw blurRad="50800" dist="38100" dir="2700000" algn="tl" rotWithShape="0">
              <a:prstClr val="black">
                <a:alpha val="40000"/>
              </a:prstClr>
            </a:outerShdw>
          </a:effectLst>
        </p:spPr>
        <p:txBody>
          <a:bodyPr vert="horz" lIns="130046" tIns="65023" rIns="130046" bIns="65023" rtlCol="0" anchor="ctr"/>
          <a:lstStyle>
            <a:lvl1pPr marL="0" algn="r" defTabSz="914353" rtl="0" eaLnBrk="1" latinLnBrk="0" hangingPunct="1">
              <a:defRPr sz="1195"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196F663E-5ED1-47B2-8DFB-BADDA486BF96}" type="datetimeFigureOut">
              <a:rPr lang="en-US">
                <a:solidFill>
                  <a:prstClr val="white"/>
                </a:solidFill>
              </a:rPr>
              <a:pPr/>
              <a:t>1/25/18</a:t>
            </a:fld>
            <a:endParaRPr>
              <a:solidFill>
                <a:prstClr val="white"/>
              </a:solidFill>
            </a:endParaRPr>
          </a:p>
        </p:txBody>
      </p:sp>
      <p:sp>
        <p:nvSpPr>
          <p:cNvPr id="6" name="Footer Placeholder 5"/>
          <p:cNvSpPr>
            <a:spLocks noGrp="1"/>
          </p:cNvSpPr>
          <p:nvPr>
            <p:ph type="ftr" sz="quarter" idx="11"/>
          </p:nvPr>
        </p:nvSpPr>
        <p:spPr>
          <a:xfrm>
            <a:off x="242048" y="6356351"/>
            <a:ext cx="1891553" cy="365125"/>
          </a:xfrm>
          <a:effectLst>
            <a:outerShdw blurRad="50800" dist="38100" dir="2700000" algn="tl" rotWithShape="0">
              <a:prstClr val="black">
                <a:alpha val="40000"/>
              </a:prstClr>
            </a:outerShdw>
          </a:effectLst>
        </p:spPr>
        <p:txBody>
          <a:bodyPr vert="horz" lIns="130046" tIns="65023" rIns="130046" bIns="65023" rtlCol="0" anchor="ctr"/>
          <a:lstStyle>
            <a:lvl1pPr marL="0" algn="l" defTabSz="914353" rtl="0" eaLnBrk="1" latinLnBrk="0" hangingPunct="1">
              <a:defRPr sz="1195"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a:solidFill>
                <a:prstClr val="white"/>
              </a:solidFill>
            </a:endParaRPr>
          </a:p>
        </p:txBody>
      </p:sp>
      <p:sp>
        <p:nvSpPr>
          <p:cNvPr id="7" name="Slide Number Placeholder 6"/>
          <p:cNvSpPr>
            <a:spLocks noGrp="1"/>
          </p:cNvSpPr>
          <p:nvPr>
            <p:ph type="sldNum" sz="quarter" idx="12"/>
          </p:nvPr>
        </p:nvSpPr>
        <p:spPr>
          <a:xfrm>
            <a:off x="1892809" y="5748338"/>
            <a:ext cx="762000" cy="576262"/>
          </a:xfrm>
        </p:spPr>
        <p:txBody>
          <a:bodyPr vert="horz" lIns="130046" tIns="65023" rIns="130046" bIns="65023" rtlCol="0" anchor="ctr">
            <a:noAutofit/>
          </a:bodyPr>
          <a:lstStyle>
            <a:lvl1pPr marL="0" algn="ctr" defTabSz="914353" rtl="0" eaLnBrk="1" latinLnBrk="0" hangingPunct="1">
              <a:spcBef>
                <a:spcPct val="0"/>
              </a:spcBef>
              <a:defRPr sz="3586"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61F84E61-BFA6-4150-9FE3-AA0C8F288190}" type="slidenum">
              <a:rPr>
                <a:solidFill>
                  <a:prstClr val="white"/>
                </a:solidFill>
              </a:rPr>
              <a:pPr/>
              <a:t>‹#›</a:t>
            </a:fld>
            <a:endParaRPr>
              <a:solidFill>
                <a:prstClr val="white"/>
              </a:solidFill>
            </a:endParaRPr>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extLst>
      <p:ext uri="{BB962C8B-B14F-4D97-AF65-F5344CB8AC3E}">
        <p14:creationId xmlns:p14="http://schemas.microsoft.com/office/powerpoint/2010/main" val="5694157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130046" tIns="65023" rIns="130046" bIns="65023" rtlCol="0" anchor="b" anchorCtr="0">
            <a:noAutofit/>
          </a:bodyPr>
          <a:lstStyle>
            <a:lvl1pPr marL="0" algn="ctr" defTabSz="914353" rtl="0" eaLnBrk="1" latinLnBrk="0" hangingPunct="1">
              <a:spcBef>
                <a:spcPct val="0"/>
              </a:spcBef>
              <a:buNone/>
              <a:defRPr sz="3586"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64608" y="264908"/>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391"/>
            </a:lvl1pPr>
            <a:lvl2pPr marL="457177" indent="0">
              <a:buNone/>
              <a:defRPr sz="2812"/>
            </a:lvl2pPr>
            <a:lvl3pPr marL="914353" indent="0">
              <a:buNone/>
              <a:defRPr sz="2391"/>
            </a:lvl3pPr>
            <a:lvl4pPr marL="1371530" indent="0">
              <a:buNone/>
              <a:defRPr sz="1969"/>
            </a:lvl4pPr>
            <a:lvl5pPr marL="1828706" indent="0">
              <a:buNone/>
              <a:defRPr sz="1969"/>
            </a:lvl5pPr>
            <a:lvl6pPr marL="2285883" indent="0">
              <a:buNone/>
              <a:defRPr sz="1969"/>
            </a:lvl6pPr>
            <a:lvl7pPr marL="2743060" indent="0">
              <a:buNone/>
              <a:defRPr sz="1969"/>
            </a:lvl7pPr>
            <a:lvl8pPr marL="3200236" indent="0">
              <a:buNone/>
              <a:defRPr sz="1969"/>
            </a:lvl8pPr>
            <a:lvl9pPr marL="3657413" indent="0">
              <a:buNone/>
              <a:defRPr sz="1969"/>
            </a:lvl9pPr>
          </a:lstStyle>
          <a:p>
            <a:r>
              <a:rPr lang="en-US" smtClean="0"/>
              <a:t>Click icon to add picture</a:t>
            </a:r>
            <a:endParaRPr/>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130046" tIns="65023" rIns="130046" bIns="65023" rtlCol="0" anchor="t" anchorCtr="0">
            <a:normAutofit/>
          </a:bodyPr>
          <a:lstStyle>
            <a:lvl1pPr marL="0" indent="0" algn="ctr">
              <a:lnSpc>
                <a:spcPct val="110000"/>
              </a:lnSpc>
              <a:buNone/>
              <a:defRPr sz="1828" kern="1200">
                <a:solidFill>
                  <a:schemeClr val="tx1"/>
                </a:solidFill>
                <a:effectLst>
                  <a:outerShdw blurRad="38100" dist="12700" dir="2700000" algn="tl" rotWithShape="0">
                    <a:prstClr val="black">
                      <a:alpha val="60000"/>
                    </a:prstClr>
                  </a:outerShdw>
                </a:effectLst>
                <a:latin typeface="+mn-lt"/>
                <a:ea typeface="+mn-ea"/>
                <a:cs typeface="+mn-cs"/>
              </a:defRPr>
            </a:lvl1pPr>
            <a:lvl2pPr marL="457177" indent="0">
              <a:buNone/>
              <a:defRPr sz="1195"/>
            </a:lvl2pPr>
            <a:lvl3pPr marL="914353" indent="0">
              <a:buNone/>
              <a:defRPr sz="984"/>
            </a:lvl3pPr>
            <a:lvl4pPr marL="1371530" indent="0">
              <a:buNone/>
              <a:defRPr sz="914"/>
            </a:lvl4pPr>
            <a:lvl5pPr marL="1828706" indent="0">
              <a:buNone/>
              <a:defRPr sz="914"/>
            </a:lvl5pPr>
            <a:lvl6pPr marL="2285883" indent="0">
              <a:buNone/>
              <a:defRPr sz="914"/>
            </a:lvl6pPr>
            <a:lvl7pPr marL="2743060" indent="0">
              <a:buNone/>
              <a:defRPr sz="914"/>
            </a:lvl7pPr>
            <a:lvl8pPr marL="3200236" indent="0">
              <a:buNone/>
              <a:defRPr sz="914"/>
            </a:lvl8pPr>
            <a:lvl9pPr marL="3657413" indent="0">
              <a:buNone/>
              <a:defRPr sz="914"/>
            </a:lvl9pPr>
          </a:lstStyle>
          <a:p>
            <a:pPr marL="0" lvl="0" indent="0" algn="ctr" defTabSz="914353" rtl="0" eaLnBrk="1" latinLnBrk="0" hangingPunct="1">
              <a:lnSpc>
                <a:spcPct val="110000"/>
              </a:lnSpc>
              <a:spcBef>
                <a:spcPts val="2000"/>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2670048" y="6356351"/>
            <a:ext cx="1627632" cy="365125"/>
          </a:xfrm>
          <a:effectLst>
            <a:outerShdw blurRad="50800" dist="38100" dir="2700000" algn="tl" rotWithShape="0">
              <a:prstClr val="black">
                <a:alpha val="40000"/>
              </a:prstClr>
            </a:outerShdw>
          </a:effectLst>
        </p:spPr>
        <p:txBody>
          <a:bodyPr vert="horz" lIns="130046" tIns="65023" rIns="130046" bIns="65023" rtlCol="0" anchor="ctr"/>
          <a:lstStyle>
            <a:lvl1pPr marL="0" algn="r" defTabSz="914353" rtl="0" eaLnBrk="1" latinLnBrk="0" hangingPunct="1">
              <a:defRPr sz="1195"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196F663E-5ED1-47B2-8DFB-BADDA486BF96}" type="datetimeFigureOut">
              <a:rPr lang="en-US">
                <a:solidFill>
                  <a:prstClr val="white"/>
                </a:solidFill>
              </a:rPr>
              <a:pPr/>
              <a:t>1/25/18</a:t>
            </a:fld>
            <a:endParaRPr>
              <a:solidFill>
                <a:prstClr val="white"/>
              </a:solidFill>
            </a:endParaRPr>
          </a:p>
        </p:txBody>
      </p:sp>
      <p:sp>
        <p:nvSpPr>
          <p:cNvPr id="6" name="Footer Placeholder 5"/>
          <p:cNvSpPr>
            <a:spLocks noGrp="1"/>
          </p:cNvSpPr>
          <p:nvPr>
            <p:ph type="ftr" sz="quarter" idx="11"/>
          </p:nvPr>
        </p:nvSpPr>
        <p:spPr>
          <a:xfrm>
            <a:off x="242047" y="6356351"/>
            <a:ext cx="1892808" cy="365125"/>
          </a:xfrm>
          <a:effectLst>
            <a:outerShdw blurRad="50800" dist="38100" dir="2700000" algn="tl" rotWithShape="0">
              <a:prstClr val="black">
                <a:alpha val="40000"/>
              </a:prstClr>
            </a:outerShdw>
          </a:effectLst>
        </p:spPr>
        <p:txBody>
          <a:bodyPr vert="horz" lIns="130046" tIns="65023" rIns="130046" bIns="65023" rtlCol="0" anchor="ctr"/>
          <a:lstStyle>
            <a:lvl1pPr marL="0" algn="l" defTabSz="914353" rtl="0" eaLnBrk="1" latinLnBrk="0" hangingPunct="1">
              <a:defRPr sz="1195"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a:solidFill>
                <a:prstClr val="white"/>
              </a:solidFill>
            </a:endParaRPr>
          </a:p>
        </p:txBody>
      </p:sp>
      <p:sp>
        <p:nvSpPr>
          <p:cNvPr id="7" name="Slide Number Placeholder 6"/>
          <p:cNvSpPr>
            <a:spLocks noGrp="1"/>
          </p:cNvSpPr>
          <p:nvPr>
            <p:ph type="sldNum" sz="quarter" idx="12"/>
          </p:nvPr>
        </p:nvSpPr>
        <p:spPr>
          <a:xfrm>
            <a:off x="1892808" y="5738129"/>
            <a:ext cx="758952" cy="576072"/>
          </a:xfrm>
        </p:spPr>
        <p:txBody>
          <a:bodyPr vert="horz" lIns="130046" tIns="65023" rIns="130046" bIns="65023" rtlCol="0" anchor="ctr">
            <a:noAutofit/>
          </a:bodyPr>
          <a:lstStyle>
            <a:lvl1pPr marL="0" algn="ctr" defTabSz="914353" rtl="0" eaLnBrk="1" latinLnBrk="0" hangingPunct="1">
              <a:spcBef>
                <a:spcPct val="0"/>
              </a:spcBef>
              <a:defRPr sz="3586"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61F84E61-BFA6-4150-9FE3-AA0C8F288190}"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2255760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1" y="4038600"/>
            <a:ext cx="7620000" cy="990600"/>
          </a:xfrm>
        </p:spPr>
        <p:txBody>
          <a:bodyPr vert="horz" lIns="130046" tIns="65023" rIns="130046" bIns="65023" rtlCol="0" anchor="b" anchorCtr="0">
            <a:normAutofit/>
          </a:bodyPr>
          <a:lstStyle>
            <a:lvl1pPr algn="ctr">
              <a:defRPr sz="3586"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353" rtl="0" eaLnBrk="1" latinLnBrk="0" hangingPunct="1">
              <a:spcBef>
                <a:spcPts val="2000"/>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130046" tIns="65023" rIns="130046" bIns="65023" rtlCol="0">
            <a:normAutofit/>
          </a:bodyPr>
          <a:lstStyle>
            <a:lvl1pPr marL="0" indent="0" algn="ctr" defTabSz="914353" rtl="0" eaLnBrk="1" latinLnBrk="0" hangingPunct="1">
              <a:spcBef>
                <a:spcPts val="2000"/>
              </a:spcBef>
              <a:buFont typeface="Calisto MT" pitchFamily="18" charset="0"/>
              <a:buNone/>
              <a:defRPr sz="2391" kern="1200">
                <a:solidFill>
                  <a:schemeClr val="bg2"/>
                </a:solidFill>
                <a:effectLst>
                  <a:outerShdw blurRad="63500" dir="2700000" algn="tl" rotWithShape="0">
                    <a:schemeClr val="tx1">
                      <a:alpha val="40000"/>
                    </a:schemeClr>
                  </a:outerShdw>
                </a:effectLst>
                <a:latin typeface="+mn-lt"/>
                <a:ea typeface="+mn-ea"/>
                <a:cs typeface="+mn-cs"/>
              </a:defRPr>
            </a:lvl1pPr>
            <a:lvl2pPr marL="457177" indent="0">
              <a:buNone/>
              <a:defRPr sz="2812"/>
            </a:lvl2pPr>
            <a:lvl3pPr marL="914353" indent="0">
              <a:buNone/>
              <a:defRPr sz="2391"/>
            </a:lvl3pPr>
            <a:lvl4pPr marL="1371530" indent="0">
              <a:buNone/>
              <a:defRPr sz="1969"/>
            </a:lvl4pPr>
            <a:lvl5pPr marL="1828706" indent="0">
              <a:buNone/>
              <a:defRPr sz="1969"/>
            </a:lvl5pPr>
            <a:lvl6pPr marL="2285883" indent="0">
              <a:buNone/>
              <a:defRPr sz="1969"/>
            </a:lvl6pPr>
            <a:lvl7pPr marL="2743060" indent="0">
              <a:buNone/>
              <a:defRPr sz="1969"/>
            </a:lvl7pPr>
            <a:lvl8pPr marL="3200236" indent="0">
              <a:buNone/>
              <a:defRPr sz="1969"/>
            </a:lvl8pPr>
            <a:lvl9pPr marL="3657413" indent="0">
              <a:buNone/>
              <a:defRPr sz="1969"/>
            </a:lvl9pPr>
          </a:lstStyle>
          <a:p>
            <a:r>
              <a:rPr lang="en-US" smtClean="0"/>
              <a:t>Click icon to add picture</a:t>
            </a:r>
            <a:endParaRPr/>
          </a:p>
        </p:txBody>
      </p:sp>
      <p:sp>
        <p:nvSpPr>
          <p:cNvPr id="4" name="Text Placeholder 3"/>
          <p:cNvSpPr>
            <a:spLocks noGrp="1"/>
          </p:cNvSpPr>
          <p:nvPr>
            <p:ph type="body" sz="half" idx="2"/>
          </p:nvPr>
        </p:nvSpPr>
        <p:spPr>
          <a:xfrm>
            <a:off x="762001" y="5042648"/>
            <a:ext cx="7620000" cy="1129553"/>
          </a:xfrm>
        </p:spPr>
        <p:txBody>
          <a:bodyPr>
            <a:normAutofit/>
          </a:bodyPr>
          <a:lstStyle>
            <a:lvl1pPr marL="0" indent="0" algn="ctr">
              <a:lnSpc>
                <a:spcPct val="110000"/>
              </a:lnSpc>
              <a:spcBef>
                <a:spcPct val="600"/>
              </a:spcBef>
              <a:buNone/>
              <a:defRPr sz="1828"/>
            </a:lvl1pPr>
            <a:lvl2pPr marL="457177" indent="0">
              <a:buNone/>
              <a:defRPr sz="1195"/>
            </a:lvl2pPr>
            <a:lvl3pPr marL="914353" indent="0">
              <a:buNone/>
              <a:defRPr sz="984"/>
            </a:lvl3pPr>
            <a:lvl4pPr marL="1371530" indent="0">
              <a:buNone/>
              <a:defRPr sz="914"/>
            </a:lvl4pPr>
            <a:lvl5pPr marL="1828706" indent="0">
              <a:buNone/>
              <a:defRPr sz="914"/>
            </a:lvl5pPr>
            <a:lvl6pPr marL="2285883" indent="0">
              <a:buNone/>
              <a:defRPr sz="914"/>
            </a:lvl6pPr>
            <a:lvl7pPr marL="2743060" indent="0">
              <a:buNone/>
              <a:defRPr sz="914"/>
            </a:lvl7pPr>
            <a:lvl8pPr marL="3200236" indent="0">
              <a:buNone/>
              <a:defRPr sz="914"/>
            </a:lvl8pPr>
            <a:lvl9pPr marL="3657413" indent="0">
              <a:buNone/>
              <a:defRPr sz="91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6F663E-5ED1-47B2-8DFB-BADDA486BF96}" type="datetimeFigureOut">
              <a:rPr lang="en-US">
                <a:solidFill>
                  <a:srgbClr val="333333"/>
                </a:solidFill>
                <a:effectLst>
                  <a:outerShdw blurRad="63500" dir="2700000" algn="tl" rotWithShape="0">
                    <a:prstClr val="white">
                      <a:alpha val="40000"/>
                    </a:prstClr>
                  </a:outerShdw>
                </a:effectLst>
              </a:rPr>
              <a:pPr/>
              <a:t>1/25/18</a:t>
            </a:fld>
            <a:endParaRPr>
              <a:solidFill>
                <a:srgbClr val="333333"/>
              </a:solidFill>
              <a:effectLst>
                <a:outerShdw blurRad="63500" dir="2700000" algn="tl" rotWithShape="0">
                  <a:prstClr val="white">
                    <a:alpha val="40000"/>
                  </a:prstClr>
                </a:outerShdw>
              </a:effectLst>
            </a:endParaRPr>
          </a:p>
        </p:txBody>
      </p:sp>
      <p:sp>
        <p:nvSpPr>
          <p:cNvPr id="6" name="Footer Placeholder 5"/>
          <p:cNvSpPr>
            <a:spLocks noGrp="1"/>
          </p:cNvSpPr>
          <p:nvPr>
            <p:ph type="ftr" sz="quarter" idx="11"/>
          </p:nvPr>
        </p:nvSpPr>
        <p:spPr/>
        <p:txBody>
          <a:bodyPr/>
          <a:lstStyle/>
          <a:p>
            <a:endParaRPr>
              <a:solidFill>
                <a:srgbClr val="333333"/>
              </a:solidFill>
              <a:effectLst>
                <a:outerShdw blurRad="63500" dir="2700000" algn="tl" rotWithShape="0">
                  <a:prstClr val="white">
                    <a:alpha val="40000"/>
                  </a:prstClr>
                </a:outerShdw>
              </a:effectLst>
            </a:endParaRPr>
          </a:p>
        </p:txBody>
      </p:sp>
      <p:sp>
        <p:nvSpPr>
          <p:cNvPr id="7" name="Slide Number Placeholder 6"/>
          <p:cNvSpPr>
            <a:spLocks noGrp="1"/>
          </p:cNvSpPr>
          <p:nvPr>
            <p:ph type="sldNum" sz="quarter" idx="12"/>
          </p:nvPr>
        </p:nvSpPr>
        <p:spPr/>
        <p:txBody>
          <a:bodyPr/>
          <a:lstStyle/>
          <a:p>
            <a:fld id="{61F84E61-BFA6-4150-9FE3-AA0C8F288190}" type="slidenum">
              <a:rPr>
                <a:solidFill>
                  <a:srgbClr val="333333"/>
                </a:solidFill>
                <a:effectLst>
                  <a:outerShdw blurRad="63500" dir="2700000" algn="tl" rotWithShape="0">
                    <a:prstClr val="white">
                      <a:alpha val="40000"/>
                    </a:prstClr>
                  </a:outerShdw>
                </a:effectLst>
              </a:rPr>
              <a:pPr/>
              <a:t>‹#›</a:t>
            </a:fld>
            <a:endParaRPr>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15653837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196F663E-5ED1-47B2-8DFB-BADDA486BF96}" type="datetimeFigureOut">
              <a:rPr lang="en-US">
                <a:solidFill>
                  <a:prstClr val="white"/>
                </a:solidFill>
              </a:rPr>
              <a:pPr/>
              <a:t>1/25/18</a:t>
            </a:fld>
            <a:endParaRPr>
              <a:solidFill>
                <a:prstClr val="white"/>
              </a:solidFill>
            </a:endParaRPr>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endParaRPr>
              <a:solidFill>
                <a:prstClr val="white"/>
              </a:solidFill>
            </a:endParaRPr>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61F84E61-BFA6-4150-9FE3-AA0C8F288190}"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7124634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96F663E-5ED1-47B2-8DFB-BADDA486BF96}" type="datetimeFigureOut">
              <a:rPr lang="en-US">
                <a:solidFill>
                  <a:srgbClr val="333333"/>
                </a:solidFill>
                <a:effectLst>
                  <a:outerShdw blurRad="63500" dir="2700000" algn="tl" rotWithShape="0">
                    <a:prstClr val="white">
                      <a:alpha val="40000"/>
                    </a:prstClr>
                  </a:outerShdw>
                </a:effectLst>
              </a:rPr>
              <a:pPr/>
              <a:t>1/25/18</a:t>
            </a:fld>
            <a:endParaRPr>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endParaRPr>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fld id="{61F84E61-BFA6-4150-9FE3-AA0C8F288190}" type="slidenum">
              <a:rPr>
                <a:solidFill>
                  <a:srgbClr val="333333"/>
                </a:solidFill>
                <a:effectLst>
                  <a:outerShdw blurRad="63500" dir="2700000" algn="tl" rotWithShape="0">
                    <a:prstClr val="white">
                      <a:alpha val="40000"/>
                    </a:prstClr>
                  </a:outerShdw>
                </a:effectLst>
              </a:rPr>
              <a:pPr/>
              <a:t>‹#›</a:t>
            </a:fld>
            <a:endParaRPr>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17058086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1" y="457201"/>
            <a:ext cx="1219200" cy="5668963"/>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779463" y="457201"/>
            <a:ext cx="6383337" cy="5668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7924801" y="6356351"/>
            <a:ext cx="1066800" cy="365125"/>
          </a:xfrm>
          <a:effectLst>
            <a:outerShdw blurRad="50800" dist="38100" dir="2700000" algn="tl" rotWithShape="0">
              <a:prstClr val="black">
                <a:alpha val="40000"/>
              </a:prstClr>
            </a:outerShdw>
          </a:effectLst>
        </p:spPr>
        <p:txBody>
          <a:bodyPr vert="horz" lIns="130046" tIns="65023" rIns="130046" bIns="65023" rtlCol="0" anchor="ctr"/>
          <a:lstStyle>
            <a:lvl1pPr marL="0" algn="r" defTabSz="914353" rtl="0" eaLnBrk="1" latinLnBrk="0" hangingPunct="1">
              <a:defRPr sz="1195"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196F663E-5ED1-47B2-8DFB-BADDA486BF96}" type="datetimeFigureOut">
              <a:rPr lang="en-US">
                <a:solidFill>
                  <a:prstClr val="white"/>
                </a:solidFill>
              </a:rPr>
              <a:pPr/>
              <a:t>1/25/18</a:t>
            </a:fld>
            <a:endParaRPr>
              <a:solidFill>
                <a:prstClr val="white"/>
              </a:solidFill>
            </a:endParaRPr>
          </a:p>
        </p:txBody>
      </p:sp>
      <p:sp>
        <p:nvSpPr>
          <p:cNvPr id="5" name="Footer Placeholder 4"/>
          <p:cNvSpPr>
            <a:spLocks noGrp="1"/>
          </p:cNvSpPr>
          <p:nvPr>
            <p:ph type="ftr" sz="quarter" idx="11"/>
          </p:nvPr>
        </p:nvSpPr>
        <p:spPr/>
        <p:txBody>
          <a:bodyPr/>
          <a:lstStyle/>
          <a:p>
            <a:endParaRPr>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fld id="{61F84E61-BFA6-4150-9FE3-AA0C8F288190}" type="slidenum">
              <a:rPr>
                <a:solidFill>
                  <a:srgbClr val="333333"/>
                </a:solidFill>
                <a:effectLst>
                  <a:outerShdw blurRad="63500" dir="2700000" algn="tl" rotWithShape="0">
                    <a:prstClr val="white">
                      <a:alpha val="40000"/>
                    </a:prstClr>
                  </a:outerShdw>
                </a:effectLst>
              </a:rPr>
              <a:pPr/>
              <a:t>‹#›</a:t>
            </a:fld>
            <a:endParaRPr>
              <a:solidFill>
                <a:srgbClr val="333333"/>
              </a:solidFill>
              <a:effectLst>
                <a:outerShdw blurRad="63500" dir="2700000" algn="tl" rotWithShape="0">
                  <a:prstClr val="white">
                    <a:alpha val="40000"/>
                  </a:prstClr>
                </a:outerShdw>
              </a:effectLst>
            </a:endParaRPr>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extLst>
      <p:ext uri="{BB962C8B-B14F-4D97-AF65-F5344CB8AC3E}">
        <p14:creationId xmlns:p14="http://schemas.microsoft.com/office/powerpoint/2010/main" val="2039212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0"/>
            <a:ext cx="7583487"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9463" y="4724400"/>
            <a:ext cx="7583487" cy="1398494"/>
          </a:xfrm>
        </p:spPr>
        <p:txBody>
          <a:bodyPr vert="horz" lIns="91440" tIns="45720" rIns="91440" bIns="45720" rtlCol="0">
            <a:normAutofit/>
          </a:bodyPr>
          <a:lstStyle>
            <a:lvl1pPr marL="0" indent="0" algn="ctr" defTabSz="914400" rtl="0" eaLnBrk="1" latinLnBrk="0" hangingPunct="1">
              <a:spcBef>
                <a:spcPts val="6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D8A39-A123-5540-876F-60F8DC823507}"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12702-B30F-0448-A602-2D2AAEBB19E7}"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6" name="Shape 6"/>
          <p:cNvSpPr>
            <a:spLocks noGrp="1"/>
          </p:cNvSpPr>
          <p:nvPr>
            <p:ph type="title"/>
          </p:nvPr>
        </p:nvSpPr>
        <p:spPr>
          <a:xfrm>
            <a:off x="892969" y="1151930"/>
            <a:ext cx="7358063" cy="2321719"/>
          </a:xfrm>
          <a:prstGeom prst="rect">
            <a:avLst/>
          </a:prstGeom>
        </p:spPr>
        <p:txBody>
          <a:bodyPr anchor="b"/>
          <a:lstStyle/>
          <a:p>
            <a:pPr lvl="0">
              <a:defRPr sz="1800">
                <a:solidFill>
                  <a:srgbClr val="000000"/>
                </a:solidFill>
              </a:defRPr>
            </a:pPr>
            <a:r>
              <a:rPr sz="5625">
                <a:solidFill>
                  <a:srgbClr val="FFFFFF"/>
                </a:solidFill>
              </a:rPr>
              <a:t>Title Text</a:t>
            </a:r>
          </a:p>
        </p:txBody>
      </p:sp>
      <p:sp>
        <p:nvSpPr>
          <p:cNvPr id="7" name="Shape 7"/>
          <p:cNvSpPr>
            <a:spLocks noGrp="1"/>
          </p:cNvSpPr>
          <p:nvPr>
            <p:ph type="body" idx="1"/>
          </p:nvPr>
        </p:nvSpPr>
        <p:spPr>
          <a:xfrm>
            <a:off x="892969" y="3536156"/>
            <a:ext cx="7358063" cy="794742"/>
          </a:xfrm>
          <a:prstGeom prst="rect">
            <a:avLst/>
          </a:prstGeom>
        </p:spPr>
        <p:txBody>
          <a:bodyPr/>
          <a:lstStyle>
            <a:lvl1pPr algn="ctr">
              <a:defRPr sz="2250"/>
            </a:lvl1pPr>
            <a:lvl2pPr algn="ctr">
              <a:defRPr sz="2250"/>
            </a:lvl2pPr>
            <a:lvl3pPr algn="ctr">
              <a:defRPr sz="2250"/>
            </a:lvl3pPr>
            <a:lvl4pPr algn="ctr">
              <a:defRPr sz="2250"/>
            </a:lvl4pPr>
            <a:lvl5pPr algn="ctr">
              <a:defRPr sz="2250"/>
            </a:lvl5pPr>
          </a:lstStyle>
          <a:p>
            <a:pPr lvl="0">
              <a:defRPr sz="1800">
                <a:solidFill>
                  <a:srgbClr val="000000"/>
                </a:solidFill>
              </a:defRPr>
            </a:pPr>
            <a:r>
              <a:rPr sz="2250">
                <a:solidFill>
                  <a:srgbClr val="FFFFFF"/>
                </a:solidFill>
              </a:rPr>
              <a:t>Body Level One</a:t>
            </a:r>
          </a:p>
          <a:p>
            <a:pPr lvl="1">
              <a:defRPr sz="1800">
                <a:solidFill>
                  <a:srgbClr val="000000"/>
                </a:solidFill>
              </a:defRPr>
            </a:pPr>
            <a:r>
              <a:rPr sz="2250">
                <a:solidFill>
                  <a:srgbClr val="FFFFFF"/>
                </a:solidFill>
              </a:rPr>
              <a:t>Body Level Two</a:t>
            </a:r>
          </a:p>
          <a:p>
            <a:pPr lvl="2">
              <a:defRPr sz="1800">
                <a:solidFill>
                  <a:srgbClr val="000000"/>
                </a:solidFill>
              </a:defRPr>
            </a:pPr>
            <a:r>
              <a:rPr sz="2250">
                <a:solidFill>
                  <a:srgbClr val="FFFFFF"/>
                </a:solidFill>
              </a:rPr>
              <a:t>Body Level Three</a:t>
            </a:r>
          </a:p>
          <a:p>
            <a:pPr lvl="3">
              <a:defRPr sz="1800">
                <a:solidFill>
                  <a:srgbClr val="000000"/>
                </a:solidFill>
              </a:defRPr>
            </a:pPr>
            <a:r>
              <a:rPr sz="2250">
                <a:solidFill>
                  <a:srgbClr val="FFFFFF"/>
                </a:solidFill>
              </a:rPr>
              <a:t>Body Level Four</a:t>
            </a:r>
          </a:p>
          <a:p>
            <a:pPr lvl="4">
              <a:defRPr sz="1800">
                <a:solidFill>
                  <a:srgbClr val="000000"/>
                </a:solidFill>
              </a:defRPr>
            </a:pPr>
            <a:r>
              <a:rPr sz="2250">
                <a:solidFill>
                  <a:srgbClr val="FFFFFF"/>
                </a:solidFill>
              </a:rPr>
              <a:t>Body Level Five</a:t>
            </a:r>
          </a:p>
        </p:txBody>
      </p:sp>
    </p:spTree>
    <p:extLst>
      <p:ext uri="{BB962C8B-B14F-4D97-AF65-F5344CB8AC3E}">
        <p14:creationId xmlns:p14="http://schemas.microsoft.com/office/powerpoint/2010/main" val="834525139"/>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4" y="1918448"/>
            <a:ext cx="7583488" cy="1470025"/>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28">
                <a:solidFill>
                  <a:schemeClr val="bg2"/>
                </a:solidFill>
                <a:effectLst>
                  <a:outerShdw blurRad="63500" dir="2700000" algn="tl" rotWithShape="0">
                    <a:schemeClr val="tx1">
                      <a:alpha val="40000"/>
                    </a:schemeClr>
                  </a:outerShdw>
                </a:effectLst>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196F663E-5ED1-47B2-8DFB-BADDA486BF96}" type="datetimeFigureOut">
              <a:rPr lang="en-US">
                <a:solidFill>
                  <a:srgbClr val="333333"/>
                </a:solidFill>
                <a:effectLst>
                  <a:outerShdw blurRad="63500" dir="2700000" algn="tl" rotWithShape="0">
                    <a:prstClr val="white">
                      <a:alpha val="40000"/>
                    </a:prstClr>
                  </a:outerShdw>
                </a:effectLst>
              </a:rPr>
              <a:pPr/>
              <a:t>1/25/18</a:t>
            </a:fld>
            <a:endParaRPr>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endParaRPr>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fld id="{EBF5CD18-686B-47A9-AFD5-66CE5FA52A66}" type="slidenum">
              <a:rPr>
                <a:solidFill>
                  <a:srgbClr val="333333"/>
                </a:solidFill>
                <a:effectLst>
                  <a:outerShdw blurRad="63500" dir="2700000" algn="tl" rotWithShape="0">
                    <a:prstClr val="white">
                      <a:alpha val="40000"/>
                    </a:prstClr>
                  </a:outerShdw>
                </a:effectLst>
              </a:rPr>
              <a:pPr/>
              <a:t>‹#›</a:t>
            </a:fld>
            <a:endParaRPr>
              <a:solidFill>
                <a:srgbClr val="333333"/>
              </a:solidFill>
              <a:effectLst>
                <a:outerShdw blurRad="63500" dir="2700000" algn="tl" rotWithShape="0">
                  <a:prstClr val="white">
                    <a:alpha val="40000"/>
                  </a:prstClr>
                </a:outerShdw>
              </a:effectLst>
            </a:endParaRPr>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extLst>
      <p:ext uri="{BB962C8B-B14F-4D97-AF65-F5344CB8AC3E}">
        <p14:creationId xmlns:p14="http://schemas.microsoft.com/office/powerpoint/2010/main" val="10109222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96F663E-5ED1-47B2-8DFB-BADDA486BF96}" type="datetimeFigureOut">
              <a:rPr lang="en-US">
                <a:solidFill>
                  <a:srgbClr val="333333"/>
                </a:solidFill>
                <a:effectLst>
                  <a:outerShdw blurRad="63500" dir="2700000" algn="tl" rotWithShape="0">
                    <a:prstClr val="white">
                      <a:alpha val="40000"/>
                    </a:prstClr>
                  </a:outerShdw>
                </a:effectLst>
              </a:rPr>
              <a:pPr/>
              <a:t>1/25/18</a:t>
            </a:fld>
            <a:endParaRPr>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endParaRPr>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fld id="{61F84E61-BFA6-4150-9FE3-AA0C8F288190}" type="slidenum">
              <a:rPr>
                <a:solidFill>
                  <a:srgbClr val="333333"/>
                </a:solidFill>
                <a:effectLst>
                  <a:outerShdw blurRad="63500" dir="2700000" algn="tl" rotWithShape="0">
                    <a:prstClr val="white">
                      <a:alpha val="40000"/>
                    </a:prstClr>
                  </a:outerShdw>
                </a:effectLst>
              </a:rPr>
              <a:pPr/>
              <a:t>‹#›</a:t>
            </a:fld>
            <a:endParaRPr>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19469513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4" y="789081"/>
            <a:ext cx="7583488" cy="1470025"/>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779463" y="4724401"/>
            <a:ext cx="7583487" cy="1385047"/>
          </a:xfrm>
        </p:spPr>
        <p:txBody>
          <a:bodyPr anchor="ctr" anchorCtr="0">
            <a:normAutofit/>
          </a:bodyPr>
          <a:lstStyle>
            <a:lvl1pPr marL="0" indent="0" algn="ctr">
              <a:spcBef>
                <a:spcPts val="300"/>
              </a:spcBef>
              <a:buNone/>
              <a:defRPr sz="1828">
                <a:solidFill>
                  <a:schemeClr val="bg2"/>
                </a:solidFill>
                <a:effectLst>
                  <a:outerShdw blurRad="63500" dir="2700000" algn="tl" rotWithShape="0">
                    <a:schemeClr val="tx1">
                      <a:alpha val="40000"/>
                    </a:schemeClr>
                  </a:outerShdw>
                </a:effectLst>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196F663E-5ED1-47B2-8DFB-BADDA486BF96}" type="datetimeFigureOut">
              <a:rPr lang="en-US">
                <a:solidFill>
                  <a:srgbClr val="333333"/>
                </a:solidFill>
                <a:effectLst>
                  <a:outerShdw blurRad="63500" dir="2700000" algn="tl" rotWithShape="0">
                    <a:prstClr val="white">
                      <a:alpha val="40000"/>
                    </a:prstClr>
                  </a:outerShdw>
                </a:effectLst>
              </a:rPr>
              <a:pPr/>
              <a:t>1/25/18</a:t>
            </a:fld>
            <a:endParaRPr>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endParaRPr>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fld id="{61F84E61-BFA6-4150-9FE3-AA0C8F288190}" type="slidenum">
              <a:rPr>
                <a:solidFill>
                  <a:srgbClr val="333333"/>
                </a:solidFill>
                <a:effectLst>
                  <a:outerShdw blurRad="63500" dir="2700000" algn="tl" rotWithShape="0">
                    <a:prstClr val="white">
                      <a:alpha val="40000"/>
                    </a:prstClr>
                  </a:outerShdw>
                </a:effectLst>
              </a:rPr>
              <a:pPr/>
              <a:t>‹#›</a:t>
            </a:fld>
            <a:endParaRPr>
              <a:solidFill>
                <a:srgbClr val="333333"/>
              </a:solidFill>
              <a:effectLst>
                <a:outerShdw blurRad="63500" dir="2700000" algn="tl" rotWithShape="0">
                  <a:prstClr val="white">
                    <a:alpha val="40000"/>
                  </a:prstClr>
                </a:outerShdw>
              </a:effectLst>
            </a:endParaRPr>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6"/>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17">
                <a:solidFill>
                  <a:schemeClr val="tx1"/>
                </a:solidFill>
              </a:defRPr>
            </a:lvl1pPr>
          </a:lstStyle>
          <a:p>
            <a:r>
              <a:rPr lang="en-US" smtClean="0"/>
              <a:t>Click icon to add picture</a:t>
            </a:r>
            <a:endParaRPr/>
          </a:p>
        </p:txBody>
      </p:sp>
    </p:spTree>
    <p:extLst>
      <p:ext uri="{BB962C8B-B14F-4D97-AF65-F5344CB8AC3E}">
        <p14:creationId xmlns:p14="http://schemas.microsoft.com/office/powerpoint/2010/main" val="7182330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1"/>
            <a:ext cx="7583487" cy="1362075"/>
          </a:xfrm>
        </p:spPr>
        <p:txBody>
          <a:bodyPr vert="horz" lIns="130046" tIns="65023" rIns="130046" bIns="65023" rtlCol="0" anchor="b" anchorCtr="0">
            <a:noAutofit/>
          </a:bodyPr>
          <a:lstStyle>
            <a:lvl1pPr algn="ctr" defTabSz="914353" rtl="0" eaLnBrk="1" latinLnBrk="0" hangingPunct="1">
              <a:spcBef>
                <a:spcPct val="0"/>
              </a:spcBef>
              <a:buNone/>
              <a:defRPr sz="4781"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9463" y="4724401"/>
            <a:ext cx="7583487" cy="1398494"/>
          </a:xfrm>
        </p:spPr>
        <p:txBody>
          <a:bodyPr vert="horz" lIns="130046" tIns="65023" rIns="130046" bIns="65023" rtlCol="0">
            <a:normAutofit/>
          </a:bodyPr>
          <a:lstStyle>
            <a:lvl1pPr marL="0" indent="0" algn="ctr" defTabSz="914353" rtl="0" eaLnBrk="1" latinLnBrk="0" hangingPunct="1">
              <a:spcBef>
                <a:spcPts val="600"/>
              </a:spcBef>
              <a:buFont typeface="Calisto MT" pitchFamily="18" charset="0"/>
              <a:buNone/>
              <a:defRPr sz="1828" kern="1200">
                <a:solidFill>
                  <a:schemeClr val="bg2"/>
                </a:solidFill>
                <a:effectLst>
                  <a:outerShdw blurRad="63500" dir="2700000" algn="tl" rotWithShape="0">
                    <a:schemeClr val="tx1">
                      <a:alpha val="40000"/>
                    </a:schemeClr>
                  </a:outerShdw>
                </a:effectLst>
                <a:latin typeface="+mn-lt"/>
                <a:ea typeface="+mn-ea"/>
                <a:cs typeface="+mn-cs"/>
              </a:defRPr>
            </a:lvl1pPr>
            <a:lvl2pPr marL="457177" indent="0">
              <a:buNone/>
              <a:defRPr sz="1828">
                <a:solidFill>
                  <a:schemeClr val="tx1">
                    <a:tint val="75000"/>
                  </a:schemeClr>
                </a:solidFill>
              </a:defRPr>
            </a:lvl2pPr>
            <a:lvl3pPr marL="914353" indent="0">
              <a:buNone/>
              <a:defRPr sz="1617">
                <a:solidFill>
                  <a:schemeClr val="tx1">
                    <a:tint val="75000"/>
                  </a:schemeClr>
                </a:solidFill>
              </a:defRPr>
            </a:lvl3pPr>
            <a:lvl4pPr marL="1371530" indent="0">
              <a:buNone/>
              <a:defRPr sz="1406">
                <a:solidFill>
                  <a:schemeClr val="tx1">
                    <a:tint val="75000"/>
                  </a:schemeClr>
                </a:solidFill>
              </a:defRPr>
            </a:lvl4pPr>
            <a:lvl5pPr marL="1828706" indent="0">
              <a:buNone/>
              <a:defRPr sz="1406">
                <a:solidFill>
                  <a:schemeClr val="tx1">
                    <a:tint val="75000"/>
                  </a:schemeClr>
                </a:solidFill>
              </a:defRPr>
            </a:lvl5pPr>
            <a:lvl6pPr marL="2285883" indent="0">
              <a:buNone/>
              <a:defRPr sz="1406">
                <a:solidFill>
                  <a:schemeClr val="tx1">
                    <a:tint val="75000"/>
                  </a:schemeClr>
                </a:solidFill>
              </a:defRPr>
            </a:lvl6pPr>
            <a:lvl7pPr marL="2743060" indent="0">
              <a:buNone/>
              <a:defRPr sz="1406">
                <a:solidFill>
                  <a:schemeClr val="tx1">
                    <a:tint val="75000"/>
                  </a:schemeClr>
                </a:solidFill>
              </a:defRPr>
            </a:lvl7pPr>
            <a:lvl8pPr marL="3200236" indent="0">
              <a:buNone/>
              <a:defRPr sz="1406">
                <a:solidFill>
                  <a:schemeClr val="tx1">
                    <a:tint val="75000"/>
                  </a:schemeClr>
                </a:solidFill>
              </a:defRPr>
            </a:lvl8pPr>
            <a:lvl9pPr marL="3657413" indent="0">
              <a:buNone/>
              <a:defRPr sz="140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AAB499-F5DE-4BE5-BB26-90CC428051F7}" type="datetime1">
              <a:rPr lang="en-US">
                <a:solidFill>
                  <a:srgbClr val="333333"/>
                </a:solidFill>
                <a:effectLst>
                  <a:outerShdw blurRad="63500" dir="2700000" algn="tl" rotWithShape="0">
                    <a:prstClr val="white">
                      <a:alpha val="40000"/>
                    </a:prstClr>
                  </a:outerShdw>
                </a:effectLst>
              </a:rPr>
              <a:pPr/>
              <a:t>1/25/18</a:t>
            </a:fld>
            <a:endParaRPr>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r>
              <a:rPr>
                <a:solidFill>
                  <a:srgbClr val="333333"/>
                </a:solidFill>
                <a:effectLst>
                  <a:outerShdw blurRad="63500" dir="2700000" algn="tl" rotWithShape="0">
                    <a:prstClr val="white">
                      <a:alpha val="40000"/>
                    </a:prstClr>
                  </a:outerShdw>
                </a:effectLst>
              </a:rPr>
              <a:t>Sample footer text</a:t>
            </a:r>
          </a:p>
        </p:txBody>
      </p:sp>
      <p:sp>
        <p:nvSpPr>
          <p:cNvPr id="6" name="Slide Number Placeholder 5"/>
          <p:cNvSpPr>
            <a:spLocks noGrp="1"/>
          </p:cNvSpPr>
          <p:nvPr>
            <p:ph type="sldNum" sz="quarter" idx="12"/>
          </p:nvPr>
        </p:nvSpPr>
        <p:spPr/>
        <p:txBody>
          <a:bodyPr/>
          <a:lstStyle/>
          <a:p>
            <a:fld id="{EBF5CD18-686B-47A9-AFD5-66CE5FA52A66}" type="slidenum">
              <a:rPr>
                <a:solidFill>
                  <a:srgbClr val="333333"/>
                </a:solidFill>
                <a:effectLst>
                  <a:outerShdw blurRad="63500" dir="2700000" algn="tl" rotWithShape="0">
                    <a:prstClr val="white">
                      <a:alpha val="40000"/>
                    </a:prstClr>
                  </a:outerShdw>
                </a:effectLst>
              </a:rPr>
              <a:pPr/>
              <a:t>‹#›</a:t>
            </a:fld>
            <a:endParaRPr>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11939639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4" y="62754"/>
            <a:ext cx="7583488" cy="1283167"/>
          </a:xfrm>
        </p:spPr>
        <p:txBody>
          <a:bodyPr/>
          <a:lstStyle/>
          <a:p>
            <a:r>
              <a:rPr lang="en-US" smtClean="0"/>
              <a:t>Click to edit Master title style</a:t>
            </a:r>
            <a:endParaRPr/>
          </a:p>
        </p:txBody>
      </p:sp>
      <p:sp>
        <p:nvSpPr>
          <p:cNvPr id="3" name="Content Placeholder 2"/>
          <p:cNvSpPr>
            <a:spLocks noGrp="1"/>
          </p:cNvSpPr>
          <p:nvPr>
            <p:ph sz="half" idx="1"/>
          </p:nvPr>
        </p:nvSpPr>
        <p:spPr>
          <a:xfrm>
            <a:off x="779463" y="1828801"/>
            <a:ext cx="3566160" cy="4297363"/>
          </a:xfrm>
        </p:spPr>
        <p:txBody>
          <a:bodyPr>
            <a:normAutofit/>
          </a:bodyPr>
          <a:lstStyle>
            <a:lvl1pPr>
              <a:defRPr sz="1969"/>
            </a:lvl1pPr>
            <a:lvl2pPr>
              <a:defRPr sz="1828"/>
            </a:lvl2pPr>
            <a:lvl3pPr>
              <a:defRPr sz="1828"/>
            </a:lvl3pPr>
            <a:lvl4pPr>
              <a:defRPr sz="1828"/>
            </a:lvl4pPr>
            <a:lvl5pPr>
              <a:defRPr sz="1828"/>
            </a:lvl5pPr>
            <a:lvl6pPr>
              <a:defRPr sz="1828"/>
            </a:lvl6pPr>
            <a:lvl7pPr>
              <a:defRPr sz="1828"/>
            </a:lvl7pPr>
            <a:lvl8pPr>
              <a:defRPr sz="1828"/>
            </a:lvl8pPr>
            <a:lvl9pPr>
              <a:defRPr sz="182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96791" y="1828801"/>
            <a:ext cx="3566160" cy="4297363"/>
          </a:xfrm>
        </p:spPr>
        <p:txBody>
          <a:bodyPr>
            <a:normAutofit/>
          </a:bodyPr>
          <a:lstStyle>
            <a:lvl1pPr>
              <a:defRPr sz="1969"/>
            </a:lvl1pPr>
            <a:lvl2pPr>
              <a:defRPr sz="1828"/>
            </a:lvl2pPr>
            <a:lvl3pPr>
              <a:defRPr sz="1828"/>
            </a:lvl3pPr>
            <a:lvl4pPr>
              <a:defRPr sz="1828"/>
            </a:lvl4pPr>
            <a:lvl5pPr>
              <a:defRPr sz="1828"/>
            </a:lvl5pPr>
            <a:lvl6pPr>
              <a:defRPr sz="1828"/>
            </a:lvl6pPr>
            <a:lvl7pPr>
              <a:defRPr sz="1828"/>
            </a:lvl7pPr>
            <a:lvl8pPr>
              <a:defRPr sz="1828"/>
            </a:lvl8pPr>
            <a:lvl9pPr>
              <a:defRPr sz="182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96F663E-5ED1-47B2-8DFB-BADDA486BF96}" type="datetimeFigureOut">
              <a:rPr lang="en-US">
                <a:solidFill>
                  <a:srgbClr val="333333"/>
                </a:solidFill>
                <a:effectLst>
                  <a:outerShdw blurRad="63500" dir="2700000" algn="tl" rotWithShape="0">
                    <a:prstClr val="white">
                      <a:alpha val="40000"/>
                    </a:prstClr>
                  </a:outerShdw>
                </a:effectLst>
              </a:rPr>
              <a:pPr/>
              <a:t>1/25/18</a:t>
            </a:fld>
            <a:endParaRPr>
              <a:solidFill>
                <a:srgbClr val="333333"/>
              </a:solidFill>
              <a:effectLst>
                <a:outerShdw blurRad="63500" dir="2700000" algn="tl" rotWithShape="0">
                  <a:prstClr val="white">
                    <a:alpha val="40000"/>
                  </a:prstClr>
                </a:outerShdw>
              </a:effectLst>
            </a:endParaRPr>
          </a:p>
        </p:txBody>
      </p:sp>
      <p:sp>
        <p:nvSpPr>
          <p:cNvPr id="6" name="Footer Placeholder 5"/>
          <p:cNvSpPr>
            <a:spLocks noGrp="1"/>
          </p:cNvSpPr>
          <p:nvPr>
            <p:ph type="ftr" sz="quarter" idx="11"/>
          </p:nvPr>
        </p:nvSpPr>
        <p:spPr/>
        <p:txBody>
          <a:bodyPr/>
          <a:lstStyle/>
          <a:p>
            <a:endParaRPr>
              <a:solidFill>
                <a:srgbClr val="333333"/>
              </a:solidFill>
              <a:effectLst>
                <a:outerShdw blurRad="63500" dir="2700000" algn="tl" rotWithShape="0">
                  <a:prstClr val="white">
                    <a:alpha val="40000"/>
                  </a:prstClr>
                </a:outerShdw>
              </a:effectLst>
            </a:endParaRPr>
          </a:p>
        </p:txBody>
      </p:sp>
      <p:sp>
        <p:nvSpPr>
          <p:cNvPr id="7" name="Slide Number Placeholder 6"/>
          <p:cNvSpPr>
            <a:spLocks noGrp="1"/>
          </p:cNvSpPr>
          <p:nvPr>
            <p:ph type="sldNum" sz="quarter" idx="12"/>
          </p:nvPr>
        </p:nvSpPr>
        <p:spPr/>
        <p:txBody>
          <a:bodyPr/>
          <a:lstStyle/>
          <a:p>
            <a:fld id="{61F84E61-BFA6-4150-9FE3-AA0C8F288190}" type="slidenum">
              <a:rPr>
                <a:solidFill>
                  <a:srgbClr val="333333"/>
                </a:solidFill>
                <a:effectLst>
                  <a:outerShdw blurRad="63500" dir="2700000" algn="tl" rotWithShape="0">
                    <a:prstClr val="white">
                      <a:alpha val="40000"/>
                    </a:prstClr>
                  </a:outerShdw>
                </a:effectLst>
              </a:rPr>
              <a:pPr/>
              <a:t>‹#›</a:t>
            </a:fld>
            <a:endParaRPr>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6762150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4" y="62754"/>
            <a:ext cx="7583488" cy="128316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524001"/>
            <a:ext cx="3566160" cy="838200"/>
          </a:xfrm>
        </p:spPr>
        <p:txBody>
          <a:bodyPr anchor="ctr" anchorCtr="0">
            <a:noAutofit/>
          </a:bodyPr>
          <a:lstStyle>
            <a:lvl1pPr marL="0" indent="0" algn="ctr">
              <a:spcBef>
                <a:spcPct val="0"/>
              </a:spcBef>
              <a:buNone/>
              <a:defRPr sz="2812" b="0"/>
            </a:lvl1pPr>
            <a:lvl2pPr marL="457177" indent="0">
              <a:buNone/>
              <a:defRPr sz="1969" b="1"/>
            </a:lvl2pPr>
            <a:lvl3pPr marL="914353" indent="0">
              <a:buNone/>
              <a:defRPr sz="1828" b="1"/>
            </a:lvl3pPr>
            <a:lvl4pPr marL="1371530" indent="0">
              <a:buNone/>
              <a:defRPr sz="1617" b="1"/>
            </a:lvl4pPr>
            <a:lvl5pPr marL="1828706" indent="0">
              <a:buNone/>
              <a:defRPr sz="1617" b="1"/>
            </a:lvl5pPr>
            <a:lvl6pPr marL="2285883" indent="0">
              <a:buNone/>
              <a:defRPr sz="1617" b="1"/>
            </a:lvl6pPr>
            <a:lvl7pPr marL="2743060" indent="0">
              <a:buNone/>
              <a:defRPr sz="1617" b="1"/>
            </a:lvl7pPr>
            <a:lvl8pPr marL="3200236" indent="0">
              <a:buNone/>
              <a:defRPr sz="1617" b="1"/>
            </a:lvl8pPr>
            <a:lvl9pPr marL="3657413" indent="0">
              <a:buNone/>
              <a:defRPr sz="1617" b="1"/>
            </a:lvl9pPr>
          </a:lstStyle>
          <a:p>
            <a:pPr lvl="0"/>
            <a:r>
              <a:rPr lang="en-US" smtClean="0"/>
              <a:t>Click to edit Master text styles</a:t>
            </a:r>
          </a:p>
        </p:txBody>
      </p:sp>
      <p:sp>
        <p:nvSpPr>
          <p:cNvPr id="4" name="Content Placeholder 3"/>
          <p:cNvSpPr>
            <a:spLocks noGrp="1"/>
          </p:cNvSpPr>
          <p:nvPr>
            <p:ph sz="half" idx="2"/>
          </p:nvPr>
        </p:nvSpPr>
        <p:spPr>
          <a:xfrm>
            <a:off x="779463" y="2393577"/>
            <a:ext cx="3566160" cy="3732585"/>
          </a:xfrm>
        </p:spPr>
        <p:txBody>
          <a:bodyPr>
            <a:normAutofit/>
          </a:bodyPr>
          <a:lstStyle>
            <a:lvl1pPr>
              <a:defRPr sz="1969"/>
            </a:lvl1pPr>
            <a:lvl2pPr>
              <a:defRPr sz="1828"/>
            </a:lvl2pPr>
            <a:lvl3pPr>
              <a:defRPr sz="1828"/>
            </a:lvl3pPr>
            <a:lvl4pPr>
              <a:defRPr sz="1828"/>
            </a:lvl4pPr>
            <a:lvl5pPr>
              <a:defRPr sz="1828"/>
            </a:lvl5pPr>
            <a:lvl6pPr>
              <a:defRPr sz="1617"/>
            </a:lvl6pPr>
            <a:lvl7pPr>
              <a:defRPr sz="1617"/>
            </a:lvl7pPr>
            <a:lvl8pPr>
              <a:defRPr sz="1617"/>
            </a:lvl8pPr>
            <a:lvl9pPr>
              <a:defRPr sz="161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96791" y="1524001"/>
            <a:ext cx="3566160" cy="838200"/>
          </a:xfrm>
        </p:spPr>
        <p:txBody>
          <a:bodyPr anchor="ctr" anchorCtr="0">
            <a:noAutofit/>
          </a:bodyPr>
          <a:lstStyle>
            <a:lvl1pPr marL="0" indent="0" algn="ctr">
              <a:spcBef>
                <a:spcPct val="0"/>
              </a:spcBef>
              <a:buNone/>
              <a:defRPr sz="2812" b="0"/>
            </a:lvl1pPr>
            <a:lvl2pPr marL="457177" indent="0">
              <a:buNone/>
              <a:defRPr sz="1969" b="1"/>
            </a:lvl2pPr>
            <a:lvl3pPr marL="914353" indent="0">
              <a:buNone/>
              <a:defRPr sz="1828" b="1"/>
            </a:lvl3pPr>
            <a:lvl4pPr marL="1371530" indent="0">
              <a:buNone/>
              <a:defRPr sz="1617" b="1"/>
            </a:lvl4pPr>
            <a:lvl5pPr marL="1828706" indent="0">
              <a:buNone/>
              <a:defRPr sz="1617" b="1"/>
            </a:lvl5pPr>
            <a:lvl6pPr marL="2285883" indent="0">
              <a:buNone/>
              <a:defRPr sz="1617" b="1"/>
            </a:lvl6pPr>
            <a:lvl7pPr marL="2743060" indent="0">
              <a:buNone/>
              <a:defRPr sz="1617" b="1"/>
            </a:lvl7pPr>
            <a:lvl8pPr marL="3200236" indent="0">
              <a:buNone/>
              <a:defRPr sz="1617" b="1"/>
            </a:lvl8pPr>
            <a:lvl9pPr marL="3657413" indent="0">
              <a:buNone/>
              <a:defRPr sz="1617" b="1"/>
            </a:lvl9pPr>
          </a:lstStyle>
          <a:p>
            <a:pPr lvl="0"/>
            <a:r>
              <a:rPr lang="en-US" smtClean="0"/>
              <a:t>Click to edit Master text styles</a:t>
            </a:r>
          </a:p>
        </p:txBody>
      </p:sp>
      <p:sp>
        <p:nvSpPr>
          <p:cNvPr id="6" name="Content Placeholder 5"/>
          <p:cNvSpPr>
            <a:spLocks noGrp="1"/>
          </p:cNvSpPr>
          <p:nvPr>
            <p:ph sz="quarter" idx="4"/>
          </p:nvPr>
        </p:nvSpPr>
        <p:spPr>
          <a:xfrm>
            <a:off x="4796791" y="2393577"/>
            <a:ext cx="3566160" cy="3732585"/>
          </a:xfrm>
        </p:spPr>
        <p:txBody>
          <a:bodyPr>
            <a:normAutofit/>
          </a:bodyPr>
          <a:lstStyle>
            <a:lvl1pPr>
              <a:defRPr sz="1969"/>
            </a:lvl1pPr>
            <a:lvl2pPr>
              <a:defRPr sz="1828"/>
            </a:lvl2pPr>
            <a:lvl3pPr>
              <a:defRPr sz="1828"/>
            </a:lvl3pPr>
            <a:lvl4pPr>
              <a:defRPr sz="1828"/>
            </a:lvl4pPr>
            <a:lvl5pPr>
              <a:defRPr sz="1828"/>
            </a:lvl5pPr>
            <a:lvl6pPr>
              <a:defRPr sz="1617"/>
            </a:lvl6pPr>
            <a:lvl7pPr>
              <a:defRPr sz="1617"/>
            </a:lvl7pPr>
            <a:lvl8pPr>
              <a:defRPr sz="1617"/>
            </a:lvl8pPr>
            <a:lvl9pPr>
              <a:defRPr sz="161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196F663E-5ED1-47B2-8DFB-BADDA486BF96}" type="datetimeFigureOut">
              <a:rPr lang="en-US">
                <a:solidFill>
                  <a:srgbClr val="333333"/>
                </a:solidFill>
                <a:effectLst>
                  <a:outerShdw blurRad="63500" dir="2700000" algn="tl" rotWithShape="0">
                    <a:prstClr val="white">
                      <a:alpha val="40000"/>
                    </a:prstClr>
                  </a:outerShdw>
                </a:effectLst>
              </a:rPr>
              <a:pPr/>
              <a:t>1/25/18</a:t>
            </a:fld>
            <a:endParaRPr>
              <a:solidFill>
                <a:srgbClr val="333333"/>
              </a:solidFill>
              <a:effectLst>
                <a:outerShdw blurRad="63500" dir="2700000" algn="tl" rotWithShape="0">
                  <a:prstClr val="white">
                    <a:alpha val="40000"/>
                  </a:prstClr>
                </a:outerShdw>
              </a:effectLst>
            </a:endParaRPr>
          </a:p>
        </p:txBody>
      </p:sp>
      <p:sp>
        <p:nvSpPr>
          <p:cNvPr id="8" name="Footer Placeholder 7"/>
          <p:cNvSpPr>
            <a:spLocks noGrp="1"/>
          </p:cNvSpPr>
          <p:nvPr>
            <p:ph type="ftr" sz="quarter" idx="11"/>
          </p:nvPr>
        </p:nvSpPr>
        <p:spPr/>
        <p:txBody>
          <a:bodyPr/>
          <a:lstStyle/>
          <a:p>
            <a:endParaRPr>
              <a:solidFill>
                <a:srgbClr val="333333"/>
              </a:solidFill>
              <a:effectLst>
                <a:outerShdw blurRad="63500" dir="2700000" algn="tl" rotWithShape="0">
                  <a:prstClr val="white">
                    <a:alpha val="40000"/>
                  </a:prstClr>
                </a:outerShdw>
              </a:effectLst>
            </a:endParaRPr>
          </a:p>
        </p:txBody>
      </p:sp>
      <p:sp>
        <p:nvSpPr>
          <p:cNvPr id="9" name="Slide Number Placeholder 8"/>
          <p:cNvSpPr>
            <a:spLocks noGrp="1"/>
          </p:cNvSpPr>
          <p:nvPr>
            <p:ph type="sldNum" sz="quarter" idx="12"/>
          </p:nvPr>
        </p:nvSpPr>
        <p:spPr/>
        <p:txBody>
          <a:bodyPr/>
          <a:lstStyle/>
          <a:p>
            <a:fld id="{61F84E61-BFA6-4150-9FE3-AA0C8F288190}" type="slidenum">
              <a:rPr>
                <a:solidFill>
                  <a:srgbClr val="333333"/>
                </a:solidFill>
                <a:effectLst>
                  <a:outerShdw blurRad="63500" dir="2700000" algn="tl" rotWithShape="0">
                    <a:prstClr val="white">
                      <a:alpha val="40000"/>
                    </a:prstClr>
                  </a:outerShdw>
                </a:effectLst>
              </a:rPr>
              <a:pPr/>
              <a:t>‹#›</a:t>
            </a:fld>
            <a:endParaRPr>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18385613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96F663E-5ED1-47B2-8DFB-BADDA486BF96}" type="datetimeFigureOut">
              <a:rPr lang="en-US">
                <a:solidFill>
                  <a:srgbClr val="333333"/>
                </a:solidFill>
                <a:effectLst>
                  <a:outerShdw blurRad="63500" dir="2700000" algn="tl" rotWithShape="0">
                    <a:prstClr val="white">
                      <a:alpha val="40000"/>
                    </a:prstClr>
                  </a:outerShdw>
                </a:effectLst>
              </a:rPr>
              <a:pPr/>
              <a:t>1/25/18</a:t>
            </a:fld>
            <a:endParaRPr>
              <a:solidFill>
                <a:srgbClr val="333333"/>
              </a:solidFill>
              <a:effectLst>
                <a:outerShdw blurRad="63500" dir="2700000" algn="tl" rotWithShape="0">
                  <a:prstClr val="white">
                    <a:alpha val="40000"/>
                  </a:prstClr>
                </a:outerShdw>
              </a:effectLst>
            </a:endParaRPr>
          </a:p>
        </p:txBody>
      </p:sp>
      <p:sp>
        <p:nvSpPr>
          <p:cNvPr id="4" name="Footer Placeholder 3"/>
          <p:cNvSpPr>
            <a:spLocks noGrp="1"/>
          </p:cNvSpPr>
          <p:nvPr>
            <p:ph type="ftr" sz="quarter" idx="11"/>
          </p:nvPr>
        </p:nvSpPr>
        <p:spPr/>
        <p:txBody>
          <a:bodyPr/>
          <a:lstStyle/>
          <a:p>
            <a:endParaRPr>
              <a:solidFill>
                <a:srgbClr val="333333"/>
              </a:solidFill>
              <a:effectLst>
                <a:outerShdw blurRad="63500" dir="2700000" algn="tl" rotWithShape="0">
                  <a:prstClr val="white">
                    <a:alpha val="40000"/>
                  </a:prstClr>
                </a:outerShdw>
              </a:effectLst>
            </a:endParaRPr>
          </a:p>
        </p:txBody>
      </p:sp>
      <p:sp>
        <p:nvSpPr>
          <p:cNvPr id="5" name="Slide Number Placeholder 4"/>
          <p:cNvSpPr>
            <a:spLocks noGrp="1"/>
          </p:cNvSpPr>
          <p:nvPr>
            <p:ph type="sldNum" sz="quarter" idx="12"/>
          </p:nvPr>
        </p:nvSpPr>
        <p:spPr/>
        <p:txBody>
          <a:bodyPr/>
          <a:lstStyle/>
          <a:p>
            <a:fld id="{61F84E61-BFA6-4150-9FE3-AA0C8F288190}" type="slidenum">
              <a:rPr>
                <a:solidFill>
                  <a:srgbClr val="333333"/>
                </a:solidFill>
                <a:effectLst>
                  <a:outerShdw blurRad="63500" dir="2700000" algn="tl" rotWithShape="0">
                    <a:prstClr val="white">
                      <a:alpha val="40000"/>
                    </a:prstClr>
                  </a:outerShdw>
                </a:effectLst>
              </a:rPr>
              <a:pPr/>
              <a:t>‹#›</a:t>
            </a:fld>
            <a:endParaRPr>
              <a:solidFill>
                <a:srgbClr val="333333"/>
              </a:solidFill>
              <a:effectLst>
                <a:outerShdw blurRad="63500" dir="2700000" algn="tl" rotWithShape="0">
                  <a:prstClr val="white">
                    <a:alpha val="40000"/>
                  </a:prstClr>
                </a:outerShdw>
              </a:effectLst>
            </a:endParaRPr>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extLst>
      <p:ext uri="{BB962C8B-B14F-4D97-AF65-F5344CB8AC3E}">
        <p14:creationId xmlns:p14="http://schemas.microsoft.com/office/powerpoint/2010/main" val="80889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fld id="{196F663E-5ED1-47B2-8DFB-BADDA486BF96}" type="datetimeFigureOut">
              <a:rPr lang="en-US">
                <a:solidFill>
                  <a:srgbClr val="333333"/>
                </a:solidFill>
                <a:effectLst>
                  <a:outerShdw blurRad="63500" dir="2700000" algn="tl" rotWithShape="0">
                    <a:prstClr val="white">
                      <a:alpha val="40000"/>
                    </a:prstClr>
                  </a:outerShdw>
                </a:effectLst>
              </a:rPr>
              <a:pPr/>
              <a:t>1/25/18</a:t>
            </a:fld>
            <a:endParaRPr>
              <a:solidFill>
                <a:srgbClr val="333333"/>
              </a:solidFill>
              <a:effectLst>
                <a:outerShdw blurRad="63500" dir="2700000" algn="tl" rotWithShape="0">
                  <a:prstClr val="white">
                    <a:alpha val="40000"/>
                  </a:prstClr>
                </a:outerShdw>
              </a:effectLst>
            </a:endParaRPr>
          </a:p>
        </p:txBody>
      </p:sp>
      <p:sp>
        <p:nvSpPr>
          <p:cNvPr id="3" name="Footer Placeholder 2"/>
          <p:cNvSpPr>
            <a:spLocks noGrp="1"/>
          </p:cNvSpPr>
          <p:nvPr>
            <p:ph type="ftr" sz="quarter" idx="11"/>
          </p:nvPr>
        </p:nvSpPr>
        <p:spPr/>
        <p:txBody>
          <a:bodyPr/>
          <a:lstStyle/>
          <a:p>
            <a:endParaRPr>
              <a:solidFill>
                <a:srgbClr val="333333"/>
              </a:solidFill>
              <a:effectLst>
                <a:outerShdw blurRad="63500" dir="2700000" algn="tl" rotWithShape="0">
                  <a:prstClr val="white">
                    <a:alpha val="40000"/>
                  </a:prstClr>
                </a:outerShdw>
              </a:effectLst>
            </a:endParaRPr>
          </a:p>
        </p:txBody>
      </p:sp>
      <p:sp>
        <p:nvSpPr>
          <p:cNvPr id="4" name="Slide Number Placeholder 3"/>
          <p:cNvSpPr>
            <a:spLocks noGrp="1"/>
          </p:cNvSpPr>
          <p:nvPr>
            <p:ph type="sldNum" sz="quarter" idx="12"/>
          </p:nvPr>
        </p:nvSpPr>
        <p:spPr/>
        <p:txBody>
          <a:bodyPr/>
          <a:lstStyle/>
          <a:p>
            <a:fld id="{61F84E61-BFA6-4150-9FE3-AA0C8F288190}" type="slidenum">
              <a:rPr>
                <a:solidFill>
                  <a:srgbClr val="333333"/>
                </a:solidFill>
                <a:effectLst>
                  <a:outerShdw blurRad="63500" dir="2700000" algn="tl" rotWithShape="0">
                    <a:prstClr val="white">
                      <a:alpha val="40000"/>
                    </a:prstClr>
                  </a:outerShdw>
                </a:effectLst>
              </a:rPr>
              <a:pPr/>
              <a:t>‹#›</a:t>
            </a:fld>
            <a:endParaRPr>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12700232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3" y="273050"/>
            <a:ext cx="3962400" cy="1690221"/>
          </a:xfrm>
        </p:spPr>
        <p:txBody>
          <a:bodyPr vert="horz" lIns="130046" tIns="65023" rIns="130046" bIns="65023" rtlCol="0" anchor="b" anchorCtr="0">
            <a:noAutofit/>
          </a:bodyPr>
          <a:lstStyle>
            <a:lvl1pPr marL="0" algn="ctr" defTabSz="914353" rtl="0" eaLnBrk="1" latinLnBrk="0" hangingPunct="1">
              <a:spcBef>
                <a:spcPct val="0"/>
              </a:spcBef>
              <a:defRPr sz="3586"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4866401" y="273051"/>
            <a:ext cx="3959352" cy="5853113"/>
          </a:xfrm>
        </p:spPr>
        <p:txBody>
          <a:bodyPr>
            <a:normAutofit/>
          </a:bodyPr>
          <a:lstStyle>
            <a:lvl1pPr>
              <a:defRPr sz="2391"/>
            </a:lvl1pPr>
            <a:lvl2pPr>
              <a:defRPr sz="2180"/>
            </a:lvl2pPr>
            <a:lvl3pPr>
              <a:defRPr sz="1969"/>
            </a:lvl3pPr>
            <a:lvl4pPr>
              <a:defRPr sz="1828"/>
            </a:lvl4pPr>
            <a:lvl5pPr>
              <a:defRPr sz="1828"/>
            </a:lvl5pPr>
            <a:lvl6pPr>
              <a:defRPr sz="1969"/>
            </a:lvl6pPr>
            <a:lvl7pPr>
              <a:defRPr sz="1969"/>
            </a:lvl7pPr>
            <a:lvl8pPr>
              <a:defRPr sz="1969"/>
            </a:lvl8pPr>
            <a:lvl9pPr>
              <a:defRPr sz="196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01753" y="1975105"/>
            <a:ext cx="3962400" cy="3200401"/>
          </a:xfrm>
          <a:effectLst>
            <a:outerShdw blurRad="50800" dist="38100" dir="2700000" algn="tl" rotWithShape="0">
              <a:prstClr val="black">
                <a:alpha val="40000"/>
              </a:prstClr>
            </a:outerShdw>
          </a:effectLst>
        </p:spPr>
        <p:txBody>
          <a:bodyPr vert="horz" lIns="130046" tIns="65023" rIns="130046" bIns="65023" rtlCol="0" anchor="t" anchorCtr="0">
            <a:normAutofit/>
          </a:bodyPr>
          <a:lstStyle>
            <a:lvl1pPr marL="0" indent="0" algn="ctr" defTabSz="914353" rtl="0" eaLnBrk="1" latinLnBrk="0" hangingPunct="1">
              <a:lnSpc>
                <a:spcPct val="110000"/>
              </a:lnSpc>
              <a:spcBef>
                <a:spcPts val="2000"/>
              </a:spcBef>
              <a:buNone/>
              <a:defRPr sz="1828" kern="1200">
                <a:solidFill>
                  <a:schemeClr val="tx1"/>
                </a:solidFill>
                <a:effectLst>
                  <a:outerShdw blurRad="38100" dist="12700" dir="2700000" algn="tl" rotWithShape="0">
                    <a:prstClr val="black">
                      <a:alpha val="60000"/>
                    </a:prstClr>
                  </a:outerShdw>
                </a:effectLst>
                <a:latin typeface="+mn-lt"/>
                <a:ea typeface="+mn-ea"/>
                <a:cs typeface="+mn-cs"/>
              </a:defRPr>
            </a:lvl1pPr>
            <a:lvl2pPr marL="457177" indent="0">
              <a:buNone/>
              <a:defRPr sz="1195"/>
            </a:lvl2pPr>
            <a:lvl3pPr marL="914353" indent="0">
              <a:buNone/>
              <a:defRPr sz="984"/>
            </a:lvl3pPr>
            <a:lvl4pPr marL="1371530" indent="0">
              <a:buNone/>
              <a:defRPr sz="914"/>
            </a:lvl4pPr>
            <a:lvl5pPr marL="1828706" indent="0">
              <a:buNone/>
              <a:defRPr sz="914"/>
            </a:lvl5pPr>
            <a:lvl6pPr marL="2285883" indent="0">
              <a:buNone/>
              <a:defRPr sz="914"/>
            </a:lvl6pPr>
            <a:lvl7pPr marL="2743060" indent="0">
              <a:buNone/>
              <a:defRPr sz="914"/>
            </a:lvl7pPr>
            <a:lvl8pPr marL="3200236" indent="0">
              <a:buNone/>
              <a:defRPr sz="914"/>
            </a:lvl8pPr>
            <a:lvl9pPr marL="3657413" indent="0">
              <a:buNone/>
              <a:defRPr sz="914"/>
            </a:lvl9pPr>
          </a:lstStyle>
          <a:p>
            <a:pPr lvl="0"/>
            <a:r>
              <a:rPr lang="en-US" smtClean="0"/>
              <a:t>Click to edit Master text styles</a:t>
            </a:r>
          </a:p>
        </p:txBody>
      </p:sp>
      <p:sp>
        <p:nvSpPr>
          <p:cNvPr id="5" name="Date Placeholder 4"/>
          <p:cNvSpPr>
            <a:spLocks noGrp="1"/>
          </p:cNvSpPr>
          <p:nvPr>
            <p:ph type="dt" sz="half" idx="10"/>
          </p:nvPr>
        </p:nvSpPr>
        <p:spPr>
          <a:xfrm>
            <a:off x="2667001" y="6356351"/>
            <a:ext cx="1622612" cy="365125"/>
          </a:xfrm>
          <a:effectLst>
            <a:outerShdw blurRad="50800" dist="38100" dir="2700000" algn="tl" rotWithShape="0">
              <a:prstClr val="black">
                <a:alpha val="40000"/>
              </a:prstClr>
            </a:outerShdw>
          </a:effectLst>
        </p:spPr>
        <p:txBody>
          <a:bodyPr vert="horz" lIns="130046" tIns="65023" rIns="130046" bIns="65023" rtlCol="0" anchor="ctr"/>
          <a:lstStyle>
            <a:lvl1pPr marL="0" algn="r" defTabSz="914353" rtl="0" eaLnBrk="1" latinLnBrk="0" hangingPunct="1">
              <a:defRPr sz="1195"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196F663E-5ED1-47B2-8DFB-BADDA486BF96}" type="datetimeFigureOut">
              <a:rPr lang="en-US">
                <a:solidFill>
                  <a:prstClr val="white"/>
                </a:solidFill>
              </a:rPr>
              <a:pPr/>
              <a:t>1/25/18</a:t>
            </a:fld>
            <a:endParaRPr>
              <a:solidFill>
                <a:prstClr val="white"/>
              </a:solidFill>
            </a:endParaRPr>
          </a:p>
        </p:txBody>
      </p:sp>
      <p:sp>
        <p:nvSpPr>
          <p:cNvPr id="6" name="Footer Placeholder 5"/>
          <p:cNvSpPr>
            <a:spLocks noGrp="1"/>
          </p:cNvSpPr>
          <p:nvPr>
            <p:ph type="ftr" sz="quarter" idx="11"/>
          </p:nvPr>
        </p:nvSpPr>
        <p:spPr>
          <a:xfrm>
            <a:off x="242048" y="6356351"/>
            <a:ext cx="1891553" cy="365125"/>
          </a:xfrm>
          <a:effectLst>
            <a:outerShdw blurRad="50800" dist="38100" dir="2700000" algn="tl" rotWithShape="0">
              <a:prstClr val="black">
                <a:alpha val="40000"/>
              </a:prstClr>
            </a:outerShdw>
          </a:effectLst>
        </p:spPr>
        <p:txBody>
          <a:bodyPr vert="horz" lIns="130046" tIns="65023" rIns="130046" bIns="65023" rtlCol="0" anchor="ctr"/>
          <a:lstStyle>
            <a:lvl1pPr marL="0" algn="l" defTabSz="914353" rtl="0" eaLnBrk="1" latinLnBrk="0" hangingPunct="1">
              <a:defRPr sz="1195"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a:solidFill>
                <a:prstClr val="white"/>
              </a:solidFill>
            </a:endParaRPr>
          </a:p>
        </p:txBody>
      </p:sp>
      <p:sp>
        <p:nvSpPr>
          <p:cNvPr id="7" name="Slide Number Placeholder 6"/>
          <p:cNvSpPr>
            <a:spLocks noGrp="1"/>
          </p:cNvSpPr>
          <p:nvPr>
            <p:ph type="sldNum" sz="quarter" idx="12"/>
          </p:nvPr>
        </p:nvSpPr>
        <p:spPr>
          <a:xfrm>
            <a:off x="1892809" y="5748338"/>
            <a:ext cx="762000" cy="576262"/>
          </a:xfrm>
        </p:spPr>
        <p:txBody>
          <a:bodyPr vert="horz" lIns="130046" tIns="65023" rIns="130046" bIns="65023" rtlCol="0" anchor="ctr">
            <a:noAutofit/>
          </a:bodyPr>
          <a:lstStyle>
            <a:lvl1pPr marL="0" algn="ctr" defTabSz="914353" rtl="0" eaLnBrk="1" latinLnBrk="0" hangingPunct="1">
              <a:spcBef>
                <a:spcPct val="0"/>
              </a:spcBef>
              <a:defRPr sz="3586"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61F84E61-BFA6-4150-9FE3-AA0C8F288190}" type="slidenum">
              <a:rPr>
                <a:solidFill>
                  <a:prstClr val="white"/>
                </a:solidFill>
              </a:rPr>
              <a:pPr/>
              <a:t>‹#›</a:t>
            </a:fld>
            <a:endParaRPr>
              <a:solidFill>
                <a:prstClr val="white"/>
              </a:solidFill>
            </a:endParaRPr>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extLst>
      <p:ext uri="{BB962C8B-B14F-4D97-AF65-F5344CB8AC3E}">
        <p14:creationId xmlns:p14="http://schemas.microsoft.com/office/powerpoint/2010/main" val="211446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p>
            <a:r>
              <a:rPr lang="en-US" smtClean="0"/>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594D8A39-A123-5540-876F-60F8DC823507}" type="datetimeFigureOut">
              <a:rPr lang="en-US" smtClean="0"/>
              <a:pPr/>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12702-B30F-0448-A602-2D2AAEBB19E7}"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130046" tIns="65023" rIns="130046" bIns="65023" rtlCol="0" anchor="b" anchorCtr="0">
            <a:noAutofit/>
          </a:bodyPr>
          <a:lstStyle>
            <a:lvl1pPr marL="0" algn="ctr" defTabSz="914353" rtl="0" eaLnBrk="1" latinLnBrk="0" hangingPunct="1">
              <a:spcBef>
                <a:spcPct val="0"/>
              </a:spcBef>
              <a:buNone/>
              <a:defRPr sz="3586"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64608" y="264908"/>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391"/>
            </a:lvl1pPr>
            <a:lvl2pPr marL="457177" indent="0">
              <a:buNone/>
              <a:defRPr sz="2812"/>
            </a:lvl2pPr>
            <a:lvl3pPr marL="914353" indent="0">
              <a:buNone/>
              <a:defRPr sz="2391"/>
            </a:lvl3pPr>
            <a:lvl4pPr marL="1371530" indent="0">
              <a:buNone/>
              <a:defRPr sz="1969"/>
            </a:lvl4pPr>
            <a:lvl5pPr marL="1828706" indent="0">
              <a:buNone/>
              <a:defRPr sz="1969"/>
            </a:lvl5pPr>
            <a:lvl6pPr marL="2285883" indent="0">
              <a:buNone/>
              <a:defRPr sz="1969"/>
            </a:lvl6pPr>
            <a:lvl7pPr marL="2743060" indent="0">
              <a:buNone/>
              <a:defRPr sz="1969"/>
            </a:lvl7pPr>
            <a:lvl8pPr marL="3200236" indent="0">
              <a:buNone/>
              <a:defRPr sz="1969"/>
            </a:lvl8pPr>
            <a:lvl9pPr marL="3657413" indent="0">
              <a:buNone/>
              <a:defRPr sz="1969"/>
            </a:lvl9pPr>
          </a:lstStyle>
          <a:p>
            <a:r>
              <a:rPr lang="en-US" smtClean="0"/>
              <a:t>Click icon to add picture</a:t>
            </a:r>
            <a:endParaRPr/>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130046" tIns="65023" rIns="130046" bIns="65023" rtlCol="0" anchor="t" anchorCtr="0">
            <a:normAutofit/>
          </a:bodyPr>
          <a:lstStyle>
            <a:lvl1pPr marL="0" indent="0" algn="ctr">
              <a:lnSpc>
                <a:spcPct val="110000"/>
              </a:lnSpc>
              <a:buNone/>
              <a:defRPr sz="1828" kern="1200">
                <a:solidFill>
                  <a:schemeClr val="tx1"/>
                </a:solidFill>
                <a:effectLst>
                  <a:outerShdw blurRad="38100" dist="12700" dir="2700000" algn="tl" rotWithShape="0">
                    <a:prstClr val="black">
                      <a:alpha val="60000"/>
                    </a:prstClr>
                  </a:outerShdw>
                </a:effectLst>
                <a:latin typeface="+mn-lt"/>
                <a:ea typeface="+mn-ea"/>
                <a:cs typeface="+mn-cs"/>
              </a:defRPr>
            </a:lvl1pPr>
            <a:lvl2pPr marL="457177" indent="0">
              <a:buNone/>
              <a:defRPr sz="1195"/>
            </a:lvl2pPr>
            <a:lvl3pPr marL="914353" indent="0">
              <a:buNone/>
              <a:defRPr sz="984"/>
            </a:lvl3pPr>
            <a:lvl4pPr marL="1371530" indent="0">
              <a:buNone/>
              <a:defRPr sz="914"/>
            </a:lvl4pPr>
            <a:lvl5pPr marL="1828706" indent="0">
              <a:buNone/>
              <a:defRPr sz="914"/>
            </a:lvl5pPr>
            <a:lvl6pPr marL="2285883" indent="0">
              <a:buNone/>
              <a:defRPr sz="914"/>
            </a:lvl6pPr>
            <a:lvl7pPr marL="2743060" indent="0">
              <a:buNone/>
              <a:defRPr sz="914"/>
            </a:lvl7pPr>
            <a:lvl8pPr marL="3200236" indent="0">
              <a:buNone/>
              <a:defRPr sz="914"/>
            </a:lvl8pPr>
            <a:lvl9pPr marL="3657413" indent="0">
              <a:buNone/>
              <a:defRPr sz="914"/>
            </a:lvl9pPr>
          </a:lstStyle>
          <a:p>
            <a:pPr marL="0" lvl="0" indent="0" algn="ctr" defTabSz="914353" rtl="0" eaLnBrk="1" latinLnBrk="0" hangingPunct="1">
              <a:lnSpc>
                <a:spcPct val="110000"/>
              </a:lnSpc>
              <a:spcBef>
                <a:spcPts val="2000"/>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2670048" y="6356351"/>
            <a:ext cx="1627632" cy="365125"/>
          </a:xfrm>
          <a:effectLst>
            <a:outerShdw blurRad="50800" dist="38100" dir="2700000" algn="tl" rotWithShape="0">
              <a:prstClr val="black">
                <a:alpha val="40000"/>
              </a:prstClr>
            </a:outerShdw>
          </a:effectLst>
        </p:spPr>
        <p:txBody>
          <a:bodyPr vert="horz" lIns="130046" tIns="65023" rIns="130046" bIns="65023" rtlCol="0" anchor="ctr"/>
          <a:lstStyle>
            <a:lvl1pPr marL="0" algn="r" defTabSz="914353" rtl="0" eaLnBrk="1" latinLnBrk="0" hangingPunct="1">
              <a:defRPr sz="1195"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196F663E-5ED1-47B2-8DFB-BADDA486BF96}" type="datetimeFigureOut">
              <a:rPr lang="en-US">
                <a:solidFill>
                  <a:prstClr val="white"/>
                </a:solidFill>
              </a:rPr>
              <a:pPr/>
              <a:t>1/25/18</a:t>
            </a:fld>
            <a:endParaRPr>
              <a:solidFill>
                <a:prstClr val="white"/>
              </a:solidFill>
            </a:endParaRPr>
          </a:p>
        </p:txBody>
      </p:sp>
      <p:sp>
        <p:nvSpPr>
          <p:cNvPr id="6" name="Footer Placeholder 5"/>
          <p:cNvSpPr>
            <a:spLocks noGrp="1"/>
          </p:cNvSpPr>
          <p:nvPr>
            <p:ph type="ftr" sz="quarter" idx="11"/>
          </p:nvPr>
        </p:nvSpPr>
        <p:spPr>
          <a:xfrm>
            <a:off x="242047" y="6356351"/>
            <a:ext cx="1892808" cy="365125"/>
          </a:xfrm>
          <a:effectLst>
            <a:outerShdw blurRad="50800" dist="38100" dir="2700000" algn="tl" rotWithShape="0">
              <a:prstClr val="black">
                <a:alpha val="40000"/>
              </a:prstClr>
            </a:outerShdw>
          </a:effectLst>
        </p:spPr>
        <p:txBody>
          <a:bodyPr vert="horz" lIns="130046" tIns="65023" rIns="130046" bIns="65023" rtlCol="0" anchor="ctr"/>
          <a:lstStyle>
            <a:lvl1pPr marL="0" algn="l" defTabSz="914353" rtl="0" eaLnBrk="1" latinLnBrk="0" hangingPunct="1">
              <a:defRPr sz="1195"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a:solidFill>
                <a:prstClr val="white"/>
              </a:solidFill>
            </a:endParaRPr>
          </a:p>
        </p:txBody>
      </p:sp>
      <p:sp>
        <p:nvSpPr>
          <p:cNvPr id="7" name="Slide Number Placeholder 6"/>
          <p:cNvSpPr>
            <a:spLocks noGrp="1"/>
          </p:cNvSpPr>
          <p:nvPr>
            <p:ph type="sldNum" sz="quarter" idx="12"/>
          </p:nvPr>
        </p:nvSpPr>
        <p:spPr>
          <a:xfrm>
            <a:off x="1892808" y="5738129"/>
            <a:ext cx="758952" cy="576072"/>
          </a:xfrm>
        </p:spPr>
        <p:txBody>
          <a:bodyPr vert="horz" lIns="130046" tIns="65023" rIns="130046" bIns="65023" rtlCol="0" anchor="ctr">
            <a:noAutofit/>
          </a:bodyPr>
          <a:lstStyle>
            <a:lvl1pPr marL="0" algn="ctr" defTabSz="914353" rtl="0" eaLnBrk="1" latinLnBrk="0" hangingPunct="1">
              <a:spcBef>
                <a:spcPct val="0"/>
              </a:spcBef>
              <a:defRPr sz="3586"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61F84E61-BFA6-4150-9FE3-AA0C8F288190}"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19547439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1" y="4038600"/>
            <a:ext cx="7620000" cy="990600"/>
          </a:xfrm>
        </p:spPr>
        <p:txBody>
          <a:bodyPr vert="horz" lIns="130046" tIns="65023" rIns="130046" bIns="65023" rtlCol="0" anchor="b" anchorCtr="0">
            <a:normAutofit/>
          </a:bodyPr>
          <a:lstStyle>
            <a:lvl1pPr algn="ctr">
              <a:defRPr sz="3586"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353" rtl="0" eaLnBrk="1" latinLnBrk="0" hangingPunct="1">
              <a:spcBef>
                <a:spcPts val="2000"/>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130046" tIns="65023" rIns="130046" bIns="65023" rtlCol="0">
            <a:normAutofit/>
          </a:bodyPr>
          <a:lstStyle>
            <a:lvl1pPr marL="0" indent="0" algn="ctr" defTabSz="914353" rtl="0" eaLnBrk="1" latinLnBrk="0" hangingPunct="1">
              <a:spcBef>
                <a:spcPts val="2000"/>
              </a:spcBef>
              <a:buFont typeface="Calisto MT" pitchFamily="18" charset="0"/>
              <a:buNone/>
              <a:defRPr sz="2391" kern="1200">
                <a:solidFill>
                  <a:schemeClr val="bg2"/>
                </a:solidFill>
                <a:effectLst>
                  <a:outerShdw blurRad="63500" dir="2700000" algn="tl" rotWithShape="0">
                    <a:schemeClr val="tx1">
                      <a:alpha val="40000"/>
                    </a:schemeClr>
                  </a:outerShdw>
                </a:effectLst>
                <a:latin typeface="+mn-lt"/>
                <a:ea typeface="+mn-ea"/>
                <a:cs typeface="+mn-cs"/>
              </a:defRPr>
            </a:lvl1pPr>
            <a:lvl2pPr marL="457177" indent="0">
              <a:buNone/>
              <a:defRPr sz="2812"/>
            </a:lvl2pPr>
            <a:lvl3pPr marL="914353" indent="0">
              <a:buNone/>
              <a:defRPr sz="2391"/>
            </a:lvl3pPr>
            <a:lvl4pPr marL="1371530" indent="0">
              <a:buNone/>
              <a:defRPr sz="1969"/>
            </a:lvl4pPr>
            <a:lvl5pPr marL="1828706" indent="0">
              <a:buNone/>
              <a:defRPr sz="1969"/>
            </a:lvl5pPr>
            <a:lvl6pPr marL="2285883" indent="0">
              <a:buNone/>
              <a:defRPr sz="1969"/>
            </a:lvl6pPr>
            <a:lvl7pPr marL="2743060" indent="0">
              <a:buNone/>
              <a:defRPr sz="1969"/>
            </a:lvl7pPr>
            <a:lvl8pPr marL="3200236" indent="0">
              <a:buNone/>
              <a:defRPr sz="1969"/>
            </a:lvl8pPr>
            <a:lvl9pPr marL="3657413" indent="0">
              <a:buNone/>
              <a:defRPr sz="1969"/>
            </a:lvl9pPr>
          </a:lstStyle>
          <a:p>
            <a:r>
              <a:rPr lang="en-US" smtClean="0"/>
              <a:t>Click icon to add picture</a:t>
            </a:r>
            <a:endParaRPr/>
          </a:p>
        </p:txBody>
      </p:sp>
      <p:sp>
        <p:nvSpPr>
          <p:cNvPr id="4" name="Text Placeholder 3"/>
          <p:cNvSpPr>
            <a:spLocks noGrp="1"/>
          </p:cNvSpPr>
          <p:nvPr>
            <p:ph type="body" sz="half" idx="2"/>
          </p:nvPr>
        </p:nvSpPr>
        <p:spPr>
          <a:xfrm>
            <a:off x="762001" y="5042648"/>
            <a:ext cx="7620000" cy="1129553"/>
          </a:xfrm>
        </p:spPr>
        <p:txBody>
          <a:bodyPr>
            <a:normAutofit/>
          </a:bodyPr>
          <a:lstStyle>
            <a:lvl1pPr marL="0" indent="0" algn="ctr">
              <a:lnSpc>
                <a:spcPct val="110000"/>
              </a:lnSpc>
              <a:spcBef>
                <a:spcPct val="600"/>
              </a:spcBef>
              <a:buNone/>
              <a:defRPr sz="1828"/>
            </a:lvl1pPr>
            <a:lvl2pPr marL="457177" indent="0">
              <a:buNone/>
              <a:defRPr sz="1195"/>
            </a:lvl2pPr>
            <a:lvl3pPr marL="914353" indent="0">
              <a:buNone/>
              <a:defRPr sz="984"/>
            </a:lvl3pPr>
            <a:lvl4pPr marL="1371530" indent="0">
              <a:buNone/>
              <a:defRPr sz="914"/>
            </a:lvl4pPr>
            <a:lvl5pPr marL="1828706" indent="0">
              <a:buNone/>
              <a:defRPr sz="914"/>
            </a:lvl5pPr>
            <a:lvl6pPr marL="2285883" indent="0">
              <a:buNone/>
              <a:defRPr sz="914"/>
            </a:lvl6pPr>
            <a:lvl7pPr marL="2743060" indent="0">
              <a:buNone/>
              <a:defRPr sz="914"/>
            </a:lvl7pPr>
            <a:lvl8pPr marL="3200236" indent="0">
              <a:buNone/>
              <a:defRPr sz="914"/>
            </a:lvl8pPr>
            <a:lvl9pPr marL="3657413" indent="0">
              <a:buNone/>
              <a:defRPr sz="91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6F663E-5ED1-47B2-8DFB-BADDA486BF96}" type="datetimeFigureOut">
              <a:rPr lang="en-US">
                <a:solidFill>
                  <a:srgbClr val="333333"/>
                </a:solidFill>
                <a:effectLst>
                  <a:outerShdw blurRad="63500" dir="2700000" algn="tl" rotWithShape="0">
                    <a:prstClr val="white">
                      <a:alpha val="40000"/>
                    </a:prstClr>
                  </a:outerShdw>
                </a:effectLst>
              </a:rPr>
              <a:pPr/>
              <a:t>1/25/18</a:t>
            </a:fld>
            <a:endParaRPr>
              <a:solidFill>
                <a:srgbClr val="333333"/>
              </a:solidFill>
              <a:effectLst>
                <a:outerShdw blurRad="63500" dir="2700000" algn="tl" rotWithShape="0">
                  <a:prstClr val="white">
                    <a:alpha val="40000"/>
                  </a:prstClr>
                </a:outerShdw>
              </a:effectLst>
            </a:endParaRPr>
          </a:p>
        </p:txBody>
      </p:sp>
      <p:sp>
        <p:nvSpPr>
          <p:cNvPr id="6" name="Footer Placeholder 5"/>
          <p:cNvSpPr>
            <a:spLocks noGrp="1"/>
          </p:cNvSpPr>
          <p:nvPr>
            <p:ph type="ftr" sz="quarter" idx="11"/>
          </p:nvPr>
        </p:nvSpPr>
        <p:spPr/>
        <p:txBody>
          <a:bodyPr/>
          <a:lstStyle/>
          <a:p>
            <a:endParaRPr>
              <a:solidFill>
                <a:srgbClr val="333333"/>
              </a:solidFill>
              <a:effectLst>
                <a:outerShdw blurRad="63500" dir="2700000" algn="tl" rotWithShape="0">
                  <a:prstClr val="white">
                    <a:alpha val="40000"/>
                  </a:prstClr>
                </a:outerShdw>
              </a:effectLst>
            </a:endParaRPr>
          </a:p>
        </p:txBody>
      </p:sp>
      <p:sp>
        <p:nvSpPr>
          <p:cNvPr id="7" name="Slide Number Placeholder 6"/>
          <p:cNvSpPr>
            <a:spLocks noGrp="1"/>
          </p:cNvSpPr>
          <p:nvPr>
            <p:ph type="sldNum" sz="quarter" idx="12"/>
          </p:nvPr>
        </p:nvSpPr>
        <p:spPr/>
        <p:txBody>
          <a:bodyPr/>
          <a:lstStyle/>
          <a:p>
            <a:fld id="{61F84E61-BFA6-4150-9FE3-AA0C8F288190}" type="slidenum">
              <a:rPr>
                <a:solidFill>
                  <a:srgbClr val="333333"/>
                </a:solidFill>
                <a:effectLst>
                  <a:outerShdw blurRad="63500" dir="2700000" algn="tl" rotWithShape="0">
                    <a:prstClr val="white">
                      <a:alpha val="40000"/>
                    </a:prstClr>
                  </a:outerShdw>
                </a:effectLst>
              </a:rPr>
              <a:pPr/>
              <a:t>‹#›</a:t>
            </a:fld>
            <a:endParaRPr>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16138597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196F663E-5ED1-47B2-8DFB-BADDA486BF96}" type="datetimeFigureOut">
              <a:rPr lang="en-US">
                <a:solidFill>
                  <a:prstClr val="white"/>
                </a:solidFill>
              </a:rPr>
              <a:pPr/>
              <a:t>1/25/18</a:t>
            </a:fld>
            <a:endParaRPr>
              <a:solidFill>
                <a:prstClr val="white"/>
              </a:solidFill>
            </a:endParaRPr>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endParaRPr>
              <a:solidFill>
                <a:prstClr val="white"/>
              </a:solidFill>
            </a:endParaRPr>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61F84E61-BFA6-4150-9FE3-AA0C8F288190}"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2160810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96F663E-5ED1-47B2-8DFB-BADDA486BF96}" type="datetimeFigureOut">
              <a:rPr lang="en-US">
                <a:solidFill>
                  <a:srgbClr val="333333"/>
                </a:solidFill>
                <a:effectLst>
                  <a:outerShdw blurRad="63500" dir="2700000" algn="tl" rotWithShape="0">
                    <a:prstClr val="white">
                      <a:alpha val="40000"/>
                    </a:prstClr>
                  </a:outerShdw>
                </a:effectLst>
              </a:rPr>
              <a:pPr/>
              <a:t>1/25/18</a:t>
            </a:fld>
            <a:endParaRPr>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endParaRPr>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fld id="{61F84E61-BFA6-4150-9FE3-AA0C8F288190}" type="slidenum">
              <a:rPr>
                <a:solidFill>
                  <a:srgbClr val="333333"/>
                </a:solidFill>
                <a:effectLst>
                  <a:outerShdw blurRad="63500" dir="2700000" algn="tl" rotWithShape="0">
                    <a:prstClr val="white">
                      <a:alpha val="40000"/>
                    </a:prstClr>
                  </a:outerShdw>
                </a:effectLst>
              </a:rPr>
              <a:pPr/>
              <a:t>‹#›</a:t>
            </a:fld>
            <a:endParaRPr>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1349458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1" y="457201"/>
            <a:ext cx="1219200" cy="5668963"/>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779463" y="457201"/>
            <a:ext cx="6383337" cy="5668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7924801" y="6356351"/>
            <a:ext cx="1066800" cy="365125"/>
          </a:xfrm>
          <a:effectLst>
            <a:outerShdw blurRad="50800" dist="38100" dir="2700000" algn="tl" rotWithShape="0">
              <a:prstClr val="black">
                <a:alpha val="40000"/>
              </a:prstClr>
            </a:outerShdw>
          </a:effectLst>
        </p:spPr>
        <p:txBody>
          <a:bodyPr vert="horz" lIns="130046" tIns="65023" rIns="130046" bIns="65023" rtlCol="0" anchor="ctr"/>
          <a:lstStyle>
            <a:lvl1pPr marL="0" algn="r" defTabSz="914353" rtl="0" eaLnBrk="1" latinLnBrk="0" hangingPunct="1">
              <a:defRPr sz="1195"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196F663E-5ED1-47B2-8DFB-BADDA486BF96}" type="datetimeFigureOut">
              <a:rPr lang="en-US">
                <a:solidFill>
                  <a:prstClr val="white"/>
                </a:solidFill>
              </a:rPr>
              <a:pPr/>
              <a:t>1/25/18</a:t>
            </a:fld>
            <a:endParaRPr>
              <a:solidFill>
                <a:prstClr val="white"/>
              </a:solidFill>
            </a:endParaRPr>
          </a:p>
        </p:txBody>
      </p:sp>
      <p:sp>
        <p:nvSpPr>
          <p:cNvPr id="5" name="Footer Placeholder 4"/>
          <p:cNvSpPr>
            <a:spLocks noGrp="1"/>
          </p:cNvSpPr>
          <p:nvPr>
            <p:ph type="ftr" sz="quarter" idx="11"/>
          </p:nvPr>
        </p:nvSpPr>
        <p:spPr/>
        <p:txBody>
          <a:bodyPr/>
          <a:lstStyle/>
          <a:p>
            <a:endParaRPr>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fld id="{61F84E61-BFA6-4150-9FE3-AA0C8F288190}" type="slidenum">
              <a:rPr>
                <a:solidFill>
                  <a:srgbClr val="333333"/>
                </a:solidFill>
                <a:effectLst>
                  <a:outerShdw blurRad="63500" dir="2700000" algn="tl" rotWithShape="0">
                    <a:prstClr val="white">
                      <a:alpha val="40000"/>
                    </a:prstClr>
                  </a:outerShdw>
                </a:effectLst>
              </a:rPr>
              <a:pPr/>
              <a:t>‹#›</a:t>
            </a:fld>
            <a:endParaRPr>
              <a:solidFill>
                <a:srgbClr val="333333"/>
              </a:solidFill>
              <a:effectLst>
                <a:outerShdw blurRad="63500" dir="2700000" algn="tl" rotWithShape="0">
                  <a:prstClr val="white">
                    <a:alpha val="40000"/>
                  </a:prstClr>
                </a:outerShdw>
              </a:effectLst>
            </a:endParaRPr>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extLst>
      <p:ext uri="{BB962C8B-B14F-4D97-AF65-F5344CB8AC3E}">
        <p14:creationId xmlns:p14="http://schemas.microsoft.com/office/powerpoint/2010/main" val="1577350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6" name="Shape 6"/>
          <p:cNvSpPr>
            <a:spLocks noGrp="1"/>
          </p:cNvSpPr>
          <p:nvPr>
            <p:ph type="title"/>
          </p:nvPr>
        </p:nvSpPr>
        <p:spPr>
          <a:xfrm>
            <a:off x="892969" y="1151930"/>
            <a:ext cx="7358063" cy="2321719"/>
          </a:xfrm>
          <a:prstGeom prst="rect">
            <a:avLst/>
          </a:prstGeom>
        </p:spPr>
        <p:txBody>
          <a:bodyPr anchor="b"/>
          <a:lstStyle/>
          <a:p>
            <a:pPr lvl="0">
              <a:defRPr sz="1800">
                <a:solidFill>
                  <a:srgbClr val="000000"/>
                </a:solidFill>
              </a:defRPr>
            </a:pPr>
            <a:r>
              <a:rPr sz="5625">
                <a:solidFill>
                  <a:srgbClr val="FFFFFF"/>
                </a:solidFill>
              </a:rPr>
              <a:t>Title Text</a:t>
            </a:r>
          </a:p>
        </p:txBody>
      </p:sp>
      <p:sp>
        <p:nvSpPr>
          <p:cNvPr id="7" name="Shape 7"/>
          <p:cNvSpPr>
            <a:spLocks noGrp="1"/>
          </p:cNvSpPr>
          <p:nvPr>
            <p:ph type="body" idx="1"/>
          </p:nvPr>
        </p:nvSpPr>
        <p:spPr>
          <a:xfrm>
            <a:off x="892969" y="3536156"/>
            <a:ext cx="7358063" cy="794742"/>
          </a:xfrm>
          <a:prstGeom prst="rect">
            <a:avLst/>
          </a:prstGeom>
        </p:spPr>
        <p:txBody>
          <a:bodyPr/>
          <a:lstStyle>
            <a:lvl1pPr algn="ctr">
              <a:defRPr sz="2250"/>
            </a:lvl1pPr>
            <a:lvl2pPr algn="ctr">
              <a:defRPr sz="2250"/>
            </a:lvl2pPr>
            <a:lvl3pPr algn="ctr">
              <a:defRPr sz="2250"/>
            </a:lvl3pPr>
            <a:lvl4pPr algn="ctr">
              <a:defRPr sz="2250"/>
            </a:lvl4pPr>
            <a:lvl5pPr algn="ctr">
              <a:defRPr sz="2250"/>
            </a:lvl5pPr>
          </a:lstStyle>
          <a:p>
            <a:pPr lvl="0">
              <a:defRPr sz="1800">
                <a:solidFill>
                  <a:srgbClr val="000000"/>
                </a:solidFill>
              </a:defRPr>
            </a:pPr>
            <a:r>
              <a:rPr sz="2250">
                <a:solidFill>
                  <a:srgbClr val="FFFFFF"/>
                </a:solidFill>
              </a:rPr>
              <a:t>Body Level One</a:t>
            </a:r>
          </a:p>
          <a:p>
            <a:pPr lvl="1">
              <a:defRPr sz="1800">
                <a:solidFill>
                  <a:srgbClr val="000000"/>
                </a:solidFill>
              </a:defRPr>
            </a:pPr>
            <a:r>
              <a:rPr sz="2250">
                <a:solidFill>
                  <a:srgbClr val="FFFFFF"/>
                </a:solidFill>
              </a:rPr>
              <a:t>Body Level Two</a:t>
            </a:r>
          </a:p>
          <a:p>
            <a:pPr lvl="2">
              <a:defRPr sz="1800">
                <a:solidFill>
                  <a:srgbClr val="000000"/>
                </a:solidFill>
              </a:defRPr>
            </a:pPr>
            <a:r>
              <a:rPr sz="2250">
                <a:solidFill>
                  <a:srgbClr val="FFFFFF"/>
                </a:solidFill>
              </a:rPr>
              <a:t>Body Level Three</a:t>
            </a:r>
          </a:p>
          <a:p>
            <a:pPr lvl="3">
              <a:defRPr sz="1800">
                <a:solidFill>
                  <a:srgbClr val="000000"/>
                </a:solidFill>
              </a:defRPr>
            </a:pPr>
            <a:r>
              <a:rPr sz="2250">
                <a:solidFill>
                  <a:srgbClr val="FFFFFF"/>
                </a:solidFill>
              </a:rPr>
              <a:t>Body Level Four</a:t>
            </a:r>
          </a:p>
          <a:p>
            <a:pPr lvl="4">
              <a:defRPr sz="1800">
                <a:solidFill>
                  <a:srgbClr val="000000"/>
                </a:solidFill>
              </a:defRPr>
            </a:pPr>
            <a:r>
              <a:rPr sz="2250">
                <a:solidFill>
                  <a:srgbClr val="FFFFFF"/>
                </a:solidFill>
              </a:rPr>
              <a:t>Body Level Five</a:t>
            </a:r>
          </a:p>
        </p:txBody>
      </p:sp>
    </p:spTree>
    <p:extLst>
      <p:ext uri="{BB962C8B-B14F-4D97-AF65-F5344CB8AC3E}">
        <p14:creationId xmlns:p14="http://schemas.microsoft.com/office/powerpoint/2010/main" val="81363530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594D8A39-A123-5540-876F-60F8DC823507}" type="datetimeFigureOut">
              <a:rPr lang="en-US" smtClean="0"/>
              <a:pPr/>
              <a:t>1/25/18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912702-B30F-0448-A602-2D2AAEBB19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94D8A39-A123-5540-876F-60F8DC823507}" type="datetimeFigureOut">
              <a:rPr lang="en-US" smtClean="0"/>
              <a:pPr/>
              <a:t>1/25/18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912702-B30F-0448-A602-2D2AAEBB19E7}" type="slidenum">
              <a:rPr lang="en-US" smtClean="0"/>
              <a:pPr/>
              <a:t>‹#›</a:t>
            </a:fld>
            <a:endParaRPr lang="en-US"/>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fld id="{594D8A39-A123-5540-876F-60F8DC823507}" type="datetimeFigureOut">
              <a:rPr lang="en-US" smtClean="0"/>
              <a:pPr/>
              <a:t>1/25/18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912702-B30F-0448-A602-2D2AAEBB19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2" y="273049"/>
            <a:ext cx="3962400" cy="1690221"/>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4866401" y="273050"/>
            <a:ext cx="3959352" cy="5853113"/>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01752" y="1975104"/>
            <a:ext cx="3962400" cy="32004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20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667000" y="6356350"/>
            <a:ext cx="162261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594D8A39-A123-5540-876F-60F8DC823507}" type="datetimeFigureOut">
              <a:rPr lang="en-US" smtClean="0"/>
              <a:pPr/>
              <a:t>1/25/18</a:t>
            </a:fld>
            <a:endParaRPr lang="en-US"/>
          </a:p>
        </p:txBody>
      </p:sp>
      <p:sp>
        <p:nvSpPr>
          <p:cNvPr id="6" name="Footer Placeholder 5"/>
          <p:cNvSpPr>
            <a:spLocks noGrp="1"/>
          </p:cNvSpPr>
          <p:nvPr>
            <p:ph type="ftr" sz="quarter" idx="11"/>
          </p:nvPr>
        </p:nvSpPr>
        <p:spPr>
          <a:xfrm>
            <a:off x="242047" y="6356350"/>
            <a:ext cx="1891553"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48338"/>
            <a:ext cx="762000" cy="57626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80912702-B30F-0448-A602-2D2AAEBB19E7}" type="slidenum">
              <a:rPr lang="en-US" smtClean="0"/>
              <a:pPr/>
              <a:t>‹#›</a:t>
            </a:fld>
            <a:endParaRPr lang="en-US"/>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slideLayout" Target="../slideLayouts/slideLayout38.xml"/><Relationship Id="rId14" Type="http://schemas.openxmlformats.org/officeDocument/2006/relationships/slideLayout" Target="../slideLayouts/slideLayout39.xml"/><Relationship Id="rId15" Type="http://schemas.openxmlformats.org/officeDocument/2006/relationships/slideLayout" Target="../slideLayouts/slideLayout40.xml"/><Relationship Id="rId16" Type="http://schemas.openxmlformats.org/officeDocument/2006/relationships/theme" Target="../theme/theme3.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1.xml"/><Relationship Id="rId12" Type="http://schemas.openxmlformats.org/officeDocument/2006/relationships/slideLayout" Target="../slideLayouts/slideLayout52.xml"/><Relationship Id="rId13" Type="http://schemas.openxmlformats.org/officeDocument/2006/relationships/slideLayout" Target="../slideLayouts/slideLayout53.xml"/><Relationship Id="rId14" Type="http://schemas.openxmlformats.org/officeDocument/2006/relationships/slideLayout" Target="../slideLayouts/slideLayout54.xml"/><Relationship Id="rId15" Type="http://schemas.openxmlformats.org/officeDocument/2006/relationships/slideLayout" Target="../slideLayouts/slideLayout55.xml"/><Relationship Id="rId16" Type="http://schemas.openxmlformats.org/officeDocument/2006/relationships/theme" Target="../theme/theme4.xml"/><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5" Type="http://schemas.openxmlformats.org/officeDocument/2006/relationships/slideLayout" Target="../slideLayouts/slideLayout45.xml"/><Relationship Id="rId6" Type="http://schemas.openxmlformats.org/officeDocument/2006/relationships/slideLayout" Target="../slideLayouts/slideLayout46.xml"/><Relationship Id="rId7" Type="http://schemas.openxmlformats.org/officeDocument/2006/relationships/slideLayout" Target="../slideLayouts/slideLayout47.xml"/><Relationship Id="rId8" Type="http://schemas.openxmlformats.org/officeDocument/2006/relationships/slideLayout" Target="../slideLayouts/slideLayout48.xml"/><Relationship Id="rId9" Type="http://schemas.openxmlformats.org/officeDocument/2006/relationships/slideLayout" Target="../slideLayouts/slideLayout49.xml"/><Relationship Id="rId10"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2046" y="62753"/>
            <a:ext cx="8624047" cy="1283167"/>
          </a:xfrm>
          <a:prstGeom prst="rect">
            <a:avLst/>
          </a:prstGeom>
        </p:spPr>
        <p:txBody>
          <a:bodyPr vert="horz" lIns="91440" tIns="45720" rIns="91440" bIns="45720" rtlCol="0" anchor="ctr">
            <a:noAutofit/>
          </a:bodyPr>
          <a:lstStyle/>
          <a:p>
            <a:r>
              <a:rPr lang="en-US" smtClean="0"/>
              <a:t>Click to edit Master title style</a:t>
            </a:r>
            <a:endParaRPr dirty="0"/>
          </a:p>
        </p:txBody>
      </p:sp>
      <p:sp>
        <p:nvSpPr>
          <p:cNvPr id="3" name="Text Placeholder 2"/>
          <p:cNvSpPr>
            <a:spLocks noGrp="1"/>
          </p:cNvSpPr>
          <p:nvPr>
            <p:ph type="body" idx="1"/>
          </p:nvPr>
        </p:nvSpPr>
        <p:spPr>
          <a:xfrm>
            <a:off x="242046" y="1696122"/>
            <a:ext cx="8624047" cy="466022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32494" y="6356350"/>
            <a:ext cx="2133600" cy="365125"/>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fld id="{594D8A39-A123-5540-876F-60F8DC823507}" type="datetimeFigureOut">
              <a:rPr lang="en-US" smtClean="0"/>
              <a:pPr/>
              <a:t>1/25/18</a:t>
            </a:fld>
            <a:endParaRPr lang="en-US"/>
          </a:p>
        </p:txBody>
      </p:sp>
      <p:sp>
        <p:nvSpPr>
          <p:cNvPr id="5" name="Footer Placeholder 4"/>
          <p:cNvSpPr>
            <a:spLocks noGrp="1"/>
          </p:cNvSpPr>
          <p:nvPr>
            <p:ph type="ftr" sz="quarter" idx="3"/>
          </p:nvPr>
        </p:nvSpPr>
        <p:spPr>
          <a:xfrm>
            <a:off x="242047" y="6356350"/>
            <a:ext cx="2895600" cy="365125"/>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fld id="{80912702-B30F-0448-A602-2D2AAEBB19E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Tx/>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Tx/>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defTabSz="914400"/>
            <a:fld id="{21B3A3D4-5E67-4B65-B3FD-640AC41DBB45}" type="datetimeFigureOut">
              <a:rPr lang="en-US" smtClean="0"/>
              <a:pPr defTabSz="914400"/>
              <a:t>1/25/18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defTabSz="914400"/>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defTabSz="914400"/>
            <a:fld id="{1F7250D3-262E-497A-B082-9D3159A75E8D}" type="slidenum">
              <a:rPr lang="en-US" smtClean="0"/>
              <a:pPr defTabSz="914400"/>
              <a:t>‹#›</a:t>
            </a:fld>
            <a:endParaRPr lang="en-US"/>
          </a:p>
        </p:txBody>
      </p:sp>
    </p:spTree>
    <p:extLst>
      <p:ext uri="{BB962C8B-B14F-4D97-AF65-F5344CB8AC3E}">
        <p14:creationId xmlns:p14="http://schemas.microsoft.com/office/powerpoint/2010/main" val="70492176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4" y="62754"/>
            <a:ext cx="7583488" cy="1283167"/>
          </a:xfrm>
          <a:prstGeom prst="rect">
            <a:avLst/>
          </a:prstGeom>
        </p:spPr>
        <p:txBody>
          <a:bodyPr vert="horz" lIns="130046" tIns="65023" rIns="130046" bIns="65023"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4" y="1828801"/>
            <a:ext cx="7583488" cy="4297363"/>
          </a:xfrm>
          <a:prstGeom prst="rect">
            <a:avLst/>
          </a:prstGeom>
        </p:spPr>
        <p:txBody>
          <a:bodyPr vert="horz" lIns="130046" tIns="65023" rIns="130046" bIns="650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32495" y="6356351"/>
            <a:ext cx="2133600" cy="365125"/>
          </a:xfrm>
          <a:prstGeom prst="rect">
            <a:avLst/>
          </a:prstGeom>
        </p:spPr>
        <p:txBody>
          <a:bodyPr vert="horz" lIns="130046" tIns="65023" rIns="130046" bIns="65023" rtlCol="0" anchor="ctr"/>
          <a:lstStyle>
            <a:lvl1pPr algn="r">
              <a:defRPr sz="1195">
                <a:solidFill>
                  <a:schemeClr val="bg2"/>
                </a:solidFill>
                <a:effectLst>
                  <a:outerShdw blurRad="63500" dir="2700000" algn="tl" rotWithShape="0">
                    <a:schemeClr val="tx1">
                      <a:alpha val="40000"/>
                    </a:schemeClr>
                  </a:outerShdw>
                </a:effectLst>
              </a:defRPr>
            </a:lvl1pPr>
          </a:lstStyle>
          <a:p>
            <a:pPr defTabSz="410751"/>
            <a:fld id="{196F663E-5ED1-47B2-8DFB-BADDA486BF96}" type="datetimeFigureOut">
              <a:rPr lang="bg-BG" kern="0" smtClean="0">
                <a:solidFill>
                  <a:srgbClr val="333333"/>
                </a:solidFill>
                <a:effectLst>
                  <a:outerShdw blurRad="63500" dir="2700000" algn="tl" rotWithShape="0">
                    <a:prstClr val="white">
                      <a:alpha val="40000"/>
                    </a:prstClr>
                  </a:outerShdw>
                </a:effectLst>
                <a:sym typeface="Helvetica Light"/>
              </a:rPr>
              <a:pPr defTabSz="410751"/>
              <a:t>25.01.18 г.</a:t>
            </a:fld>
            <a:endParaRPr lang="bg-BG" kern="0">
              <a:solidFill>
                <a:srgbClr val="333333"/>
              </a:solidFill>
              <a:effectLst>
                <a:outerShdw blurRad="63500" dir="2700000" algn="tl" rotWithShape="0">
                  <a:prstClr val="white">
                    <a:alpha val="40000"/>
                  </a:prstClr>
                </a:outerShdw>
              </a:effectLst>
              <a:sym typeface="Helvetica Light"/>
            </a:endParaRPr>
          </a:p>
        </p:txBody>
      </p:sp>
      <p:sp>
        <p:nvSpPr>
          <p:cNvPr id="5" name="Footer Placeholder 4"/>
          <p:cNvSpPr>
            <a:spLocks noGrp="1"/>
          </p:cNvSpPr>
          <p:nvPr>
            <p:ph type="ftr" sz="quarter" idx="3"/>
          </p:nvPr>
        </p:nvSpPr>
        <p:spPr>
          <a:xfrm>
            <a:off x="242047" y="6356351"/>
            <a:ext cx="2895600" cy="365125"/>
          </a:xfrm>
          <a:prstGeom prst="rect">
            <a:avLst/>
          </a:prstGeom>
        </p:spPr>
        <p:txBody>
          <a:bodyPr vert="horz" lIns="130046" tIns="65023" rIns="130046" bIns="65023" rtlCol="0" anchor="ctr"/>
          <a:lstStyle>
            <a:lvl1pPr algn="l">
              <a:defRPr sz="1195">
                <a:solidFill>
                  <a:schemeClr val="bg2"/>
                </a:solidFill>
                <a:effectLst>
                  <a:outerShdw blurRad="63500" dir="2700000" algn="tl" rotWithShape="0">
                    <a:schemeClr val="tx1">
                      <a:alpha val="40000"/>
                    </a:schemeClr>
                  </a:outerShdw>
                </a:effectLst>
              </a:defRPr>
            </a:lvl1pPr>
          </a:lstStyle>
          <a:p>
            <a:pPr defTabSz="410751"/>
            <a:endParaRPr lang="en-US" kern="0">
              <a:solidFill>
                <a:srgbClr val="333333"/>
              </a:solidFill>
              <a:effectLst>
                <a:outerShdw blurRad="63500" dir="2700000" algn="tl" rotWithShape="0">
                  <a:prstClr val="white">
                    <a:alpha val="40000"/>
                  </a:prstClr>
                </a:outerShdw>
              </a:effectLst>
              <a:sym typeface="Helvetica Light"/>
            </a:endParaRPr>
          </a:p>
        </p:txBody>
      </p:sp>
      <p:sp>
        <p:nvSpPr>
          <p:cNvPr id="6" name="Slide Number Placeholder 5"/>
          <p:cNvSpPr>
            <a:spLocks noGrp="1"/>
          </p:cNvSpPr>
          <p:nvPr>
            <p:ph type="sldNum" sz="quarter" idx="4"/>
          </p:nvPr>
        </p:nvSpPr>
        <p:spPr>
          <a:xfrm>
            <a:off x="4267201" y="6356351"/>
            <a:ext cx="609600" cy="365125"/>
          </a:xfrm>
          <a:prstGeom prst="rect">
            <a:avLst/>
          </a:prstGeom>
        </p:spPr>
        <p:txBody>
          <a:bodyPr vert="horz" lIns="130046" tIns="65023" rIns="130046" bIns="65023" rtlCol="0" anchor="ctr"/>
          <a:lstStyle>
            <a:lvl1pPr algn="ctr">
              <a:defRPr sz="1195">
                <a:solidFill>
                  <a:schemeClr val="bg2"/>
                </a:solidFill>
                <a:effectLst>
                  <a:outerShdw blurRad="63500" dir="2700000" algn="tl" rotWithShape="0">
                    <a:schemeClr val="tx1">
                      <a:alpha val="40000"/>
                    </a:schemeClr>
                  </a:outerShdw>
                </a:effectLst>
              </a:defRPr>
            </a:lvl1pPr>
          </a:lstStyle>
          <a:p>
            <a:pPr defTabSz="410751"/>
            <a:fld id="{61F84E61-BFA6-4150-9FE3-AA0C8F288190}" type="slidenum">
              <a:rPr lang="uk-UA" kern="0" smtClean="0">
                <a:solidFill>
                  <a:srgbClr val="333333"/>
                </a:solidFill>
                <a:effectLst>
                  <a:outerShdw blurRad="63500" dir="2700000" algn="tl" rotWithShape="0">
                    <a:prstClr val="white">
                      <a:alpha val="40000"/>
                    </a:prstClr>
                  </a:outerShdw>
                </a:effectLst>
                <a:sym typeface="Helvetica Light"/>
              </a:rPr>
              <a:pPr defTabSz="410751"/>
              <a:t>‹#›</a:t>
            </a:fld>
            <a:endParaRPr lang="uk-UA" kern="0">
              <a:solidFill>
                <a:srgbClr val="333333"/>
              </a:solidFill>
              <a:effectLst>
                <a:outerShdw blurRad="63500" dir="2700000" algn="tl" rotWithShape="0">
                  <a:prstClr val="white">
                    <a:alpha val="40000"/>
                  </a:prstClr>
                </a:outerShdw>
              </a:effectLst>
              <a:sym typeface="Helvetica Light"/>
            </a:endParaRPr>
          </a:p>
        </p:txBody>
      </p:sp>
    </p:spTree>
    <p:extLst>
      <p:ext uri="{BB962C8B-B14F-4D97-AF65-F5344CB8AC3E}">
        <p14:creationId xmlns:p14="http://schemas.microsoft.com/office/powerpoint/2010/main" val="74536236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Lst>
  <p:txStyles>
    <p:titleStyle>
      <a:lvl1pPr algn="ctr" defTabSz="914353" rtl="0" eaLnBrk="1" latinLnBrk="0" hangingPunct="1">
        <a:spcBef>
          <a:spcPct val="0"/>
        </a:spcBef>
        <a:buNone/>
        <a:defRPr sz="4781"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60" indent="-282560" algn="l" defTabSz="914353" rtl="0" eaLnBrk="1" latinLnBrk="0" hangingPunct="1">
        <a:spcBef>
          <a:spcPts val="2000"/>
        </a:spcBef>
        <a:buFont typeface="Calisto MT" pitchFamily="18" charset="0"/>
        <a:buChar char="•"/>
        <a:defRPr sz="2391" kern="1200">
          <a:solidFill>
            <a:schemeClr val="bg2"/>
          </a:solidFill>
          <a:effectLst>
            <a:outerShdw blurRad="63500" dir="2700000" algn="tl" rotWithShape="0">
              <a:schemeClr val="tx1">
                <a:alpha val="40000"/>
              </a:schemeClr>
            </a:outerShdw>
          </a:effectLst>
          <a:latin typeface="+mn-lt"/>
          <a:ea typeface="+mn-ea"/>
          <a:cs typeface="+mn-cs"/>
        </a:defRPr>
      </a:lvl1pPr>
      <a:lvl2pPr marL="577820" indent="-295260" algn="l" defTabSz="914353" rtl="0" eaLnBrk="1" latinLnBrk="0" hangingPunct="1">
        <a:spcBef>
          <a:spcPts val="600"/>
        </a:spcBef>
        <a:buClr>
          <a:schemeClr val="bg2">
            <a:lumMod val="60000"/>
            <a:lumOff val="40000"/>
          </a:schemeClr>
        </a:buClr>
        <a:buFont typeface="Calisto MT" pitchFamily="18" charset="0"/>
        <a:buChar char="•"/>
        <a:defRPr sz="2180" kern="1200">
          <a:solidFill>
            <a:schemeClr val="bg2"/>
          </a:solidFill>
          <a:effectLst>
            <a:outerShdw blurRad="63500" dir="2700000" algn="tl" rotWithShape="0">
              <a:schemeClr val="tx1">
                <a:alpha val="40000"/>
              </a:schemeClr>
            </a:outerShdw>
          </a:effectLst>
          <a:latin typeface="+mn-lt"/>
          <a:ea typeface="+mn-ea"/>
          <a:cs typeface="+mn-cs"/>
        </a:defRPr>
      </a:lvl2pPr>
      <a:lvl3pPr marL="860381" indent="-282560" algn="l" defTabSz="914353" rtl="0" eaLnBrk="1" latinLnBrk="0" hangingPunct="1">
        <a:spcBef>
          <a:spcPts val="600"/>
        </a:spcBef>
        <a:buFont typeface="Calisto MT" pitchFamily="18" charset="0"/>
        <a:buChar char="•"/>
        <a:defRPr sz="1969" kern="1200">
          <a:solidFill>
            <a:schemeClr val="bg2"/>
          </a:solidFill>
          <a:effectLst>
            <a:outerShdw blurRad="63500" dir="2700000" algn="tl" rotWithShape="0">
              <a:schemeClr val="tx1">
                <a:alpha val="40000"/>
              </a:schemeClr>
            </a:outerShdw>
          </a:effectLst>
          <a:latin typeface="+mn-lt"/>
          <a:ea typeface="+mn-ea"/>
          <a:cs typeface="+mn-cs"/>
        </a:defRPr>
      </a:lvl3pPr>
      <a:lvl4pPr marL="1142942" indent="-282560" algn="l" defTabSz="914353" rtl="0" eaLnBrk="1" latinLnBrk="0" hangingPunct="1">
        <a:spcBef>
          <a:spcPts val="600"/>
        </a:spcBef>
        <a:buClr>
          <a:schemeClr val="bg2">
            <a:lumMod val="60000"/>
            <a:lumOff val="40000"/>
          </a:schemeClr>
        </a:buClr>
        <a:buFont typeface="Calisto MT" pitchFamily="18" charset="0"/>
        <a:buChar char="•"/>
        <a:defRPr sz="1828" kern="1200">
          <a:solidFill>
            <a:schemeClr val="bg2"/>
          </a:solidFill>
          <a:effectLst>
            <a:outerShdw blurRad="63500" dir="2700000" algn="tl" rotWithShape="0">
              <a:schemeClr val="tx1">
                <a:alpha val="40000"/>
              </a:schemeClr>
            </a:outerShdw>
          </a:effectLst>
          <a:latin typeface="+mn-lt"/>
          <a:ea typeface="+mn-ea"/>
          <a:cs typeface="+mn-cs"/>
        </a:defRPr>
      </a:lvl4pPr>
      <a:lvl5pPr marL="1425502" indent="-282560" algn="l" defTabSz="914353" rtl="0" eaLnBrk="1" latinLnBrk="0" hangingPunct="1">
        <a:spcBef>
          <a:spcPts val="600"/>
        </a:spcBef>
        <a:buFont typeface="Calisto MT" pitchFamily="18" charset="0"/>
        <a:buChar char="•"/>
        <a:defRPr sz="1828" kern="1200">
          <a:solidFill>
            <a:schemeClr val="bg2"/>
          </a:solidFill>
          <a:effectLst>
            <a:outerShdw blurRad="63500" dir="2700000" algn="tl" rotWithShape="0">
              <a:schemeClr val="tx1">
                <a:alpha val="40000"/>
              </a:schemeClr>
            </a:outerShdw>
          </a:effectLst>
          <a:latin typeface="+mn-lt"/>
          <a:ea typeface="+mn-ea"/>
          <a:cs typeface="+mn-cs"/>
        </a:defRPr>
      </a:lvl5pPr>
      <a:lvl6pPr marL="2514471" indent="-228588" algn="l" defTabSz="914353" rtl="0" eaLnBrk="1" latinLnBrk="0" hangingPunct="1">
        <a:spcBef>
          <a:spcPct val="20000"/>
        </a:spcBef>
        <a:buFont typeface="Arial" pitchFamily="34" charset="0"/>
        <a:buChar char="•"/>
        <a:defRPr sz="1969"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1969"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1969"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1969" kern="1200">
          <a:solidFill>
            <a:schemeClr val="tx1"/>
          </a:solidFill>
          <a:latin typeface="+mn-lt"/>
          <a:ea typeface="+mn-ea"/>
          <a:cs typeface="+mn-cs"/>
        </a:defRPr>
      </a:lvl9pPr>
    </p:bodyStyle>
    <p:otherStyle>
      <a:defPPr>
        <a:defRPr/>
      </a:defPPr>
      <a:lvl1pPr marL="0" algn="l" defTabSz="914353" rtl="0" eaLnBrk="1" latinLnBrk="0" hangingPunct="1">
        <a:defRPr sz="1828" kern="1200">
          <a:solidFill>
            <a:schemeClr val="tx1"/>
          </a:solidFill>
          <a:latin typeface="+mn-lt"/>
          <a:ea typeface="+mn-ea"/>
          <a:cs typeface="+mn-cs"/>
        </a:defRPr>
      </a:lvl1pPr>
      <a:lvl2pPr marL="457177" algn="l" defTabSz="914353" rtl="0" eaLnBrk="1" latinLnBrk="0" hangingPunct="1">
        <a:defRPr sz="1828" kern="1200">
          <a:solidFill>
            <a:schemeClr val="tx1"/>
          </a:solidFill>
          <a:latin typeface="+mn-lt"/>
          <a:ea typeface="+mn-ea"/>
          <a:cs typeface="+mn-cs"/>
        </a:defRPr>
      </a:lvl2pPr>
      <a:lvl3pPr marL="914353" algn="l" defTabSz="914353" rtl="0" eaLnBrk="1" latinLnBrk="0" hangingPunct="1">
        <a:defRPr sz="1828" kern="1200">
          <a:solidFill>
            <a:schemeClr val="tx1"/>
          </a:solidFill>
          <a:latin typeface="+mn-lt"/>
          <a:ea typeface="+mn-ea"/>
          <a:cs typeface="+mn-cs"/>
        </a:defRPr>
      </a:lvl3pPr>
      <a:lvl4pPr marL="1371530" algn="l" defTabSz="914353" rtl="0" eaLnBrk="1" latinLnBrk="0" hangingPunct="1">
        <a:defRPr sz="1828" kern="1200">
          <a:solidFill>
            <a:schemeClr val="tx1"/>
          </a:solidFill>
          <a:latin typeface="+mn-lt"/>
          <a:ea typeface="+mn-ea"/>
          <a:cs typeface="+mn-cs"/>
        </a:defRPr>
      </a:lvl4pPr>
      <a:lvl5pPr marL="1828706" algn="l" defTabSz="914353" rtl="0" eaLnBrk="1" latinLnBrk="0" hangingPunct="1">
        <a:defRPr sz="1828" kern="1200">
          <a:solidFill>
            <a:schemeClr val="tx1"/>
          </a:solidFill>
          <a:latin typeface="+mn-lt"/>
          <a:ea typeface="+mn-ea"/>
          <a:cs typeface="+mn-cs"/>
        </a:defRPr>
      </a:lvl5pPr>
      <a:lvl6pPr marL="2285883" algn="l" defTabSz="914353" rtl="0" eaLnBrk="1" latinLnBrk="0" hangingPunct="1">
        <a:defRPr sz="1828" kern="1200">
          <a:solidFill>
            <a:schemeClr val="tx1"/>
          </a:solidFill>
          <a:latin typeface="+mn-lt"/>
          <a:ea typeface="+mn-ea"/>
          <a:cs typeface="+mn-cs"/>
        </a:defRPr>
      </a:lvl6pPr>
      <a:lvl7pPr marL="2743060" algn="l" defTabSz="914353" rtl="0" eaLnBrk="1" latinLnBrk="0" hangingPunct="1">
        <a:defRPr sz="1828" kern="1200">
          <a:solidFill>
            <a:schemeClr val="tx1"/>
          </a:solidFill>
          <a:latin typeface="+mn-lt"/>
          <a:ea typeface="+mn-ea"/>
          <a:cs typeface="+mn-cs"/>
        </a:defRPr>
      </a:lvl7pPr>
      <a:lvl8pPr marL="3200236" algn="l" defTabSz="914353" rtl="0" eaLnBrk="1" latinLnBrk="0" hangingPunct="1">
        <a:defRPr sz="1828" kern="1200">
          <a:solidFill>
            <a:schemeClr val="tx1"/>
          </a:solidFill>
          <a:latin typeface="+mn-lt"/>
          <a:ea typeface="+mn-ea"/>
          <a:cs typeface="+mn-cs"/>
        </a:defRPr>
      </a:lvl8pPr>
      <a:lvl9pPr marL="3657413" algn="l" defTabSz="914353" rtl="0" eaLnBrk="1" latinLnBrk="0" hangingPunct="1">
        <a:defRPr sz="182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4" y="62754"/>
            <a:ext cx="7583488" cy="1283167"/>
          </a:xfrm>
          <a:prstGeom prst="rect">
            <a:avLst/>
          </a:prstGeom>
        </p:spPr>
        <p:txBody>
          <a:bodyPr vert="horz" lIns="130046" tIns="65023" rIns="130046" bIns="65023"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4" y="1828801"/>
            <a:ext cx="7583488" cy="4297363"/>
          </a:xfrm>
          <a:prstGeom prst="rect">
            <a:avLst/>
          </a:prstGeom>
        </p:spPr>
        <p:txBody>
          <a:bodyPr vert="horz" lIns="130046" tIns="65023" rIns="130046" bIns="650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32495" y="6356351"/>
            <a:ext cx="2133600" cy="365125"/>
          </a:xfrm>
          <a:prstGeom prst="rect">
            <a:avLst/>
          </a:prstGeom>
        </p:spPr>
        <p:txBody>
          <a:bodyPr vert="horz" lIns="130046" tIns="65023" rIns="130046" bIns="65023" rtlCol="0" anchor="ctr"/>
          <a:lstStyle>
            <a:lvl1pPr algn="r">
              <a:defRPr sz="1195">
                <a:solidFill>
                  <a:schemeClr val="bg2"/>
                </a:solidFill>
                <a:effectLst>
                  <a:outerShdw blurRad="63500" dir="2700000" algn="tl" rotWithShape="0">
                    <a:schemeClr val="tx1">
                      <a:alpha val="40000"/>
                    </a:schemeClr>
                  </a:outerShdw>
                </a:effectLst>
              </a:defRPr>
            </a:lvl1pPr>
          </a:lstStyle>
          <a:p>
            <a:pPr defTabSz="410751"/>
            <a:fld id="{196F663E-5ED1-47B2-8DFB-BADDA486BF96}" type="datetimeFigureOut">
              <a:rPr lang="bg-BG" kern="0" smtClean="0">
                <a:solidFill>
                  <a:srgbClr val="333333"/>
                </a:solidFill>
                <a:effectLst>
                  <a:outerShdw blurRad="63500" dir="2700000" algn="tl" rotWithShape="0">
                    <a:prstClr val="white">
                      <a:alpha val="40000"/>
                    </a:prstClr>
                  </a:outerShdw>
                </a:effectLst>
                <a:sym typeface="Helvetica Light"/>
              </a:rPr>
              <a:pPr defTabSz="410751"/>
              <a:t>25.01.18 г.</a:t>
            </a:fld>
            <a:endParaRPr lang="bg-BG" kern="0">
              <a:solidFill>
                <a:srgbClr val="333333"/>
              </a:solidFill>
              <a:effectLst>
                <a:outerShdw blurRad="63500" dir="2700000" algn="tl" rotWithShape="0">
                  <a:prstClr val="white">
                    <a:alpha val="40000"/>
                  </a:prstClr>
                </a:outerShdw>
              </a:effectLst>
              <a:sym typeface="Helvetica Light"/>
            </a:endParaRPr>
          </a:p>
        </p:txBody>
      </p:sp>
      <p:sp>
        <p:nvSpPr>
          <p:cNvPr id="5" name="Footer Placeholder 4"/>
          <p:cNvSpPr>
            <a:spLocks noGrp="1"/>
          </p:cNvSpPr>
          <p:nvPr>
            <p:ph type="ftr" sz="quarter" idx="3"/>
          </p:nvPr>
        </p:nvSpPr>
        <p:spPr>
          <a:xfrm>
            <a:off x="242047" y="6356351"/>
            <a:ext cx="2895600" cy="365125"/>
          </a:xfrm>
          <a:prstGeom prst="rect">
            <a:avLst/>
          </a:prstGeom>
        </p:spPr>
        <p:txBody>
          <a:bodyPr vert="horz" lIns="130046" tIns="65023" rIns="130046" bIns="65023" rtlCol="0" anchor="ctr"/>
          <a:lstStyle>
            <a:lvl1pPr algn="l">
              <a:defRPr sz="1195">
                <a:solidFill>
                  <a:schemeClr val="bg2"/>
                </a:solidFill>
                <a:effectLst>
                  <a:outerShdw blurRad="63500" dir="2700000" algn="tl" rotWithShape="0">
                    <a:schemeClr val="tx1">
                      <a:alpha val="40000"/>
                    </a:schemeClr>
                  </a:outerShdw>
                </a:effectLst>
              </a:defRPr>
            </a:lvl1pPr>
          </a:lstStyle>
          <a:p>
            <a:pPr defTabSz="410751"/>
            <a:endParaRPr lang="en-US" kern="0">
              <a:solidFill>
                <a:srgbClr val="333333"/>
              </a:solidFill>
              <a:effectLst>
                <a:outerShdw blurRad="63500" dir="2700000" algn="tl" rotWithShape="0">
                  <a:prstClr val="white">
                    <a:alpha val="40000"/>
                  </a:prstClr>
                </a:outerShdw>
              </a:effectLst>
              <a:sym typeface="Helvetica Light"/>
            </a:endParaRPr>
          </a:p>
        </p:txBody>
      </p:sp>
      <p:sp>
        <p:nvSpPr>
          <p:cNvPr id="6" name="Slide Number Placeholder 5"/>
          <p:cNvSpPr>
            <a:spLocks noGrp="1"/>
          </p:cNvSpPr>
          <p:nvPr>
            <p:ph type="sldNum" sz="quarter" idx="4"/>
          </p:nvPr>
        </p:nvSpPr>
        <p:spPr>
          <a:xfrm>
            <a:off x="4267201" y="6356351"/>
            <a:ext cx="609600" cy="365125"/>
          </a:xfrm>
          <a:prstGeom prst="rect">
            <a:avLst/>
          </a:prstGeom>
        </p:spPr>
        <p:txBody>
          <a:bodyPr vert="horz" lIns="130046" tIns="65023" rIns="130046" bIns="65023" rtlCol="0" anchor="ctr"/>
          <a:lstStyle>
            <a:lvl1pPr algn="ctr">
              <a:defRPr sz="1195">
                <a:solidFill>
                  <a:schemeClr val="bg2"/>
                </a:solidFill>
                <a:effectLst>
                  <a:outerShdw blurRad="63500" dir="2700000" algn="tl" rotWithShape="0">
                    <a:schemeClr val="tx1">
                      <a:alpha val="40000"/>
                    </a:schemeClr>
                  </a:outerShdw>
                </a:effectLst>
              </a:defRPr>
            </a:lvl1pPr>
          </a:lstStyle>
          <a:p>
            <a:pPr defTabSz="410751"/>
            <a:fld id="{61F84E61-BFA6-4150-9FE3-AA0C8F288190}" type="slidenum">
              <a:rPr lang="uk-UA" kern="0" smtClean="0">
                <a:solidFill>
                  <a:srgbClr val="333333"/>
                </a:solidFill>
                <a:effectLst>
                  <a:outerShdw blurRad="63500" dir="2700000" algn="tl" rotWithShape="0">
                    <a:prstClr val="white">
                      <a:alpha val="40000"/>
                    </a:prstClr>
                  </a:outerShdw>
                </a:effectLst>
                <a:sym typeface="Helvetica Light"/>
              </a:rPr>
              <a:pPr defTabSz="410751"/>
              <a:t>‹#›</a:t>
            </a:fld>
            <a:endParaRPr lang="uk-UA" kern="0">
              <a:solidFill>
                <a:srgbClr val="333333"/>
              </a:solidFill>
              <a:effectLst>
                <a:outerShdw blurRad="63500" dir="2700000" algn="tl" rotWithShape="0">
                  <a:prstClr val="white">
                    <a:alpha val="40000"/>
                  </a:prstClr>
                </a:outerShdw>
              </a:effectLst>
              <a:sym typeface="Helvetica Light"/>
            </a:endParaRPr>
          </a:p>
        </p:txBody>
      </p:sp>
    </p:spTree>
    <p:extLst>
      <p:ext uri="{BB962C8B-B14F-4D97-AF65-F5344CB8AC3E}">
        <p14:creationId xmlns:p14="http://schemas.microsoft.com/office/powerpoint/2010/main" val="1598738670"/>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txStyles>
    <p:titleStyle>
      <a:lvl1pPr algn="ctr" defTabSz="914353" rtl="0" eaLnBrk="1" latinLnBrk="0" hangingPunct="1">
        <a:spcBef>
          <a:spcPct val="0"/>
        </a:spcBef>
        <a:buNone/>
        <a:defRPr sz="4781"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60" indent="-282560" algn="l" defTabSz="914353" rtl="0" eaLnBrk="1" latinLnBrk="0" hangingPunct="1">
        <a:spcBef>
          <a:spcPts val="2000"/>
        </a:spcBef>
        <a:buFont typeface="Calisto MT" pitchFamily="18" charset="0"/>
        <a:buChar char="•"/>
        <a:defRPr sz="2391" kern="1200">
          <a:solidFill>
            <a:schemeClr val="bg2"/>
          </a:solidFill>
          <a:effectLst>
            <a:outerShdw blurRad="63500" dir="2700000" algn="tl" rotWithShape="0">
              <a:schemeClr val="tx1">
                <a:alpha val="40000"/>
              </a:schemeClr>
            </a:outerShdw>
          </a:effectLst>
          <a:latin typeface="+mn-lt"/>
          <a:ea typeface="+mn-ea"/>
          <a:cs typeface="+mn-cs"/>
        </a:defRPr>
      </a:lvl1pPr>
      <a:lvl2pPr marL="577820" indent="-295260" algn="l" defTabSz="914353" rtl="0" eaLnBrk="1" latinLnBrk="0" hangingPunct="1">
        <a:spcBef>
          <a:spcPts val="600"/>
        </a:spcBef>
        <a:buClr>
          <a:schemeClr val="bg2">
            <a:lumMod val="60000"/>
            <a:lumOff val="40000"/>
          </a:schemeClr>
        </a:buClr>
        <a:buFont typeface="Calisto MT" pitchFamily="18" charset="0"/>
        <a:buChar char="•"/>
        <a:defRPr sz="2180" kern="1200">
          <a:solidFill>
            <a:schemeClr val="bg2"/>
          </a:solidFill>
          <a:effectLst>
            <a:outerShdw blurRad="63500" dir="2700000" algn="tl" rotWithShape="0">
              <a:schemeClr val="tx1">
                <a:alpha val="40000"/>
              </a:schemeClr>
            </a:outerShdw>
          </a:effectLst>
          <a:latin typeface="+mn-lt"/>
          <a:ea typeface="+mn-ea"/>
          <a:cs typeface="+mn-cs"/>
        </a:defRPr>
      </a:lvl2pPr>
      <a:lvl3pPr marL="860381" indent="-282560" algn="l" defTabSz="914353" rtl="0" eaLnBrk="1" latinLnBrk="0" hangingPunct="1">
        <a:spcBef>
          <a:spcPts val="600"/>
        </a:spcBef>
        <a:buFont typeface="Calisto MT" pitchFamily="18" charset="0"/>
        <a:buChar char="•"/>
        <a:defRPr sz="1969" kern="1200">
          <a:solidFill>
            <a:schemeClr val="bg2"/>
          </a:solidFill>
          <a:effectLst>
            <a:outerShdw blurRad="63500" dir="2700000" algn="tl" rotWithShape="0">
              <a:schemeClr val="tx1">
                <a:alpha val="40000"/>
              </a:schemeClr>
            </a:outerShdw>
          </a:effectLst>
          <a:latin typeface="+mn-lt"/>
          <a:ea typeface="+mn-ea"/>
          <a:cs typeface="+mn-cs"/>
        </a:defRPr>
      </a:lvl3pPr>
      <a:lvl4pPr marL="1142942" indent="-282560" algn="l" defTabSz="914353" rtl="0" eaLnBrk="1" latinLnBrk="0" hangingPunct="1">
        <a:spcBef>
          <a:spcPts val="600"/>
        </a:spcBef>
        <a:buClr>
          <a:schemeClr val="bg2">
            <a:lumMod val="60000"/>
            <a:lumOff val="40000"/>
          </a:schemeClr>
        </a:buClr>
        <a:buFont typeface="Calisto MT" pitchFamily="18" charset="0"/>
        <a:buChar char="•"/>
        <a:defRPr sz="1828" kern="1200">
          <a:solidFill>
            <a:schemeClr val="bg2"/>
          </a:solidFill>
          <a:effectLst>
            <a:outerShdw blurRad="63500" dir="2700000" algn="tl" rotWithShape="0">
              <a:schemeClr val="tx1">
                <a:alpha val="40000"/>
              </a:schemeClr>
            </a:outerShdw>
          </a:effectLst>
          <a:latin typeface="+mn-lt"/>
          <a:ea typeface="+mn-ea"/>
          <a:cs typeface="+mn-cs"/>
        </a:defRPr>
      </a:lvl4pPr>
      <a:lvl5pPr marL="1425502" indent="-282560" algn="l" defTabSz="914353" rtl="0" eaLnBrk="1" latinLnBrk="0" hangingPunct="1">
        <a:spcBef>
          <a:spcPts val="600"/>
        </a:spcBef>
        <a:buFont typeface="Calisto MT" pitchFamily="18" charset="0"/>
        <a:buChar char="•"/>
        <a:defRPr sz="1828" kern="1200">
          <a:solidFill>
            <a:schemeClr val="bg2"/>
          </a:solidFill>
          <a:effectLst>
            <a:outerShdw blurRad="63500" dir="2700000" algn="tl" rotWithShape="0">
              <a:schemeClr val="tx1">
                <a:alpha val="40000"/>
              </a:schemeClr>
            </a:outerShdw>
          </a:effectLst>
          <a:latin typeface="+mn-lt"/>
          <a:ea typeface="+mn-ea"/>
          <a:cs typeface="+mn-cs"/>
        </a:defRPr>
      </a:lvl5pPr>
      <a:lvl6pPr marL="2514471" indent="-228588" algn="l" defTabSz="914353" rtl="0" eaLnBrk="1" latinLnBrk="0" hangingPunct="1">
        <a:spcBef>
          <a:spcPct val="20000"/>
        </a:spcBef>
        <a:buFont typeface="Arial" pitchFamily="34" charset="0"/>
        <a:buChar char="•"/>
        <a:defRPr sz="1969"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1969"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1969"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1969" kern="1200">
          <a:solidFill>
            <a:schemeClr val="tx1"/>
          </a:solidFill>
          <a:latin typeface="+mn-lt"/>
          <a:ea typeface="+mn-ea"/>
          <a:cs typeface="+mn-cs"/>
        </a:defRPr>
      </a:lvl9pPr>
    </p:bodyStyle>
    <p:otherStyle>
      <a:defPPr>
        <a:defRPr/>
      </a:defPPr>
      <a:lvl1pPr marL="0" algn="l" defTabSz="914353" rtl="0" eaLnBrk="1" latinLnBrk="0" hangingPunct="1">
        <a:defRPr sz="1828" kern="1200">
          <a:solidFill>
            <a:schemeClr val="tx1"/>
          </a:solidFill>
          <a:latin typeface="+mn-lt"/>
          <a:ea typeface="+mn-ea"/>
          <a:cs typeface="+mn-cs"/>
        </a:defRPr>
      </a:lvl1pPr>
      <a:lvl2pPr marL="457177" algn="l" defTabSz="914353" rtl="0" eaLnBrk="1" latinLnBrk="0" hangingPunct="1">
        <a:defRPr sz="1828" kern="1200">
          <a:solidFill>
            <a:schemeClr val="tx1"/>
          </a:solidFill>
          <a:latin typeface="+mn-lt"/>
          <a:ea typeface="+mn-ea"/>
          <a:cs typeface="+mn-cs"/>
        </a:defRPr>
      </a:lvl2pPr>
      <a:lvl3pPr marL="914353" algn="l" defTabSz="914353" rtl="0" eaLnBrk="1" latinLnBrk="0" hangingPunct="1">
        <a:defRPr sz="1828" kern="1200">
          <a:solidFill>
            <a:schemeClr val="tx1"/>
          </a:solidFill>
          <a:latin typeface="+mn-lt"/>
          <a:ea typeface="+mn-ea"/>
          <a:cs typeface="+mn-cs"/>
        </a:defRPr>
      </a:lvl3pPr>
      <a:lvl4pPr marL="1371530" algn="l" defTabSz="914353" rtl="0" eaLnBrk="1" latinLnBrk="0" hangingPunct="1">
        <a:defRPr sz="1828" kern="1200">
          <a:solidFill>
            <a:schemeClr val="tx1"/>
          </a:solidFill>
          <a:latin typeface="+mn-lt"/>
          <a:ea typeface="+mn-ea"/>
          <a:cs typeface="+mn-cs"/>
        </a:defRPr>
      </a:lvl4pPr>
      <a:lvl5pPr marL="1828706" algn="l" defTabSz="914353" rtl="0" eaLnBrk="1" latinLnBrk="0" hangingPunct="1">
        <a:defRPr sz="1828" kern="1200">
          <a:solidFill>
            <a:schemeClr val="tx1"/>
          </a:solidFill>
          <a:latin typeface="+mn-lt"/>
          <a:ea typeface="+mn-ea"/>
          <a:cs typeface="+mn-cs"/>
        </a:defRPr>
      </a:lvl5pPr>
      <a:lvl6pPr marL="2285883" algn="l" defTabSz="914353" rtl="0" eaLnBrk="1" latinLnBrk="0" hangingPunct="1">
        <a:defRPr sz="1828" kern="1200">
          <a:solidFill>
            <a:schemeClr val="tx1"/>
          </a:solidFill>
          <a:latin typeface="+mn-lt"/>
          <a:ea typeface="+mn-ea"/>
          <a:cs typeface="+mn-cs"/>
        </a:defRPr>
      </a:lvl6pPr>
      <a:lvl7pPr marL="2743060" algn="l" defTabSz="914353" rtl="0" eaLnBrk="1" latinLnBrk="0" hangingPunct="1">
        <a:defRPr sz="1828" kern="1200">
          <a:solidFill>
            <a:schemeClr val="tx1"/>
          </a:solidFill>
          <a:latin typeface="+mn-lt"/>
          <a:ea typeface="+mn-ea"/>
          <a:cs typeface="+mn-cs"/>
        </a:defRPr>
      </a:lvl7pPr>
      <a:lvl8pPr marL="3200236" algn="l" defTabSz="914353" rtl="0" eaLnBrk="1" latinLnBrk="0" hangingPunct="1">
        <a:defRPr sz="1828" kern="1200">
          <a:solidFill>
            <a:schemeClr val="tx1"/>
          </a:solidFill>
          <a:latin typeface="+mn-lt"/>
          <a:ea typeface="+mn-ea"/>
          <a:cs typeface="+mn-cs"/>
        </a:defRPr>
      </a:lvl8pPr>
      <a:lvl9pPr marL="3657413" algn="l" defTabSz="914353" rtl="0" eaLnBrk="1" latinLnBrk="0" hangingPunct="1">
        <a:defRPr sz="182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 Id="rId3" Type="http://schemas.openxmlformats.org/officeDocument/2006/relationships/image" Target="../media/image10.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L0nbo1VOF4M" TargetMode="External"/><Relationship Id="rId3" Type="http://schemas.openxmlformats.org/officeDocument/2006/relationships/image" Target="../media/image11.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ages.cs.wisc.edu/~remzi/Classes/736/Fall2010/Papers/disk-model.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ages.cs.wisc.edu/~dusseau/Classes/CS736/Papers/ffs.p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tif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jpg"/><Relationship Id="rId6" Type="http://schemas.openxmlformats.org/officeDocument/2006/relationships/image" Target="../media/image19.jpg"/><Relationship Id="rId7" Type="http://schemas.openxmlformats.org/officeDocument/2006/relationships/image" Target="../media/image20.jpg"/><Relationship Id="rId1" Type="http://schemas.openxmlformats.org/officeDocument/2006/relationships/slideLayout" Target="../slideLayouts/slideLayout16.xml"/><Relationship Id="rId2"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1.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3.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4.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6.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6.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8.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8.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8.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CS 736: Advanced </a:t>
            </a:r>
            <a:br>
              <a:rPr lang="en-US" sz="4000" dirty="0" smtClean="0"/>
            </a:br>
            <a:r>
              <a:rPr lang="en-US" sz="4000" dirty="0" smtClean="0"/>
              <a:t>Operating Systems</a:t>
            </a:r>
            <a:br>
              <a:rPr lang="en-US" sz="4000" dirty="0" smtClean="0"/>
            </a:br>
            <a:r>
              <a:rPr lang="en-US" sz="2000" dirty="0" smtClean="0">
                <a:effectLst>
                  <a:outerShdw blurRad="63500" dir="2700000" algn="tl" rotWithShape="0">
                    <a:prstClr val="white">
                      <a:alpha val="40000"/>
                    </a:prstClr>
                  </a:outerShdw>
                </a:effectLst>
              </a:rPr>
              <a:t>Andrea Arpaci-Dusseau</a:t>
            </a:r>
            <a:r>
              <a:rPr lang="en-US" sz="2400" dirty="0" smtClean="0">
                <a:solidFill>
                  <a:srgbClr val="333333"/>
                </a:solidFill>
                <a:effectLst>
                  <a:outerShdw blurRad="63500" dir="2700000" algn="tl" rotWithShape="0">
                    <a:prstClr val="white">
                      <a:alpha val="40000"/>
                    </a:prstClr>
                  </a:outerShdw>
                </a:effectLst>
                <a:latin typeface="Calisto MT"/>
              </a:rPr>
              <a:t/>
            </a:r>
            <a:br>
              <a:rPr lang="en-US" sz="2400" dirty="0" smtClean="0">
                <a:solidFill>
                  <a:srgbClr val="333333"/>
                </a:solidFill>
                <a:effectLst>
                  <a:outerShdw blurRad="63500" dir="2700000" algn="tl" rotWithShape="0">
                    <a:prstClr val="white">
                      <a:alpha val="40000"/>
                    </a:prstClr>
                  </a:outerShdw>
                </a:effectLst>
                <a:latin typeface="Calisto MT"/>
              </a:rPr>
            </a:br>
            <a:r>
              <a:rPr lang="en-US" sz="4400" dirty="0" smtClean="0"/>
              <a:t/>
            </a:r>
            <a:br>
              <a:rPr lang="en-US" sz="4400" dirty="0" smtClean="0"/>
            </a:br>
            <a:r>
              <a:rPr lang="en-US" sz="3600" dirty="0" smtClean="0"/>
              <a:t>Lecture 2: Background – </a:t>
            </a:r>
            <a:br>
              <a:rPr lang="en-US" sz="3600" dirty="0" smtClean="0"/>
            </a:br>
            <a:r>
              <a:rPr lang="en-US" sz="3600" dirty="0" smtClean="0"/>
              <a:t>Disks and File Systems</a:t>
            </a:r>
            <a:endParaRPr lang="en-US" sz="4000" dirty="0"/>
          </a:p>
        </p:txBody>
      </p:sp>
      <p:sp>
        <p:nvSpPr>
          <p:cNvPr id="5" name="Subtitle 2"/>
          <p:cNvSpPr txBox="1">
            <a:spLocks/>
          </p:cNvSpPr>
          <p:nvPr/>
        </p:nvSpPr>
        <p:spPr>
          <a:xfrm>
            <a:off x="152400" y="3478306"/>
            <a:ext cx="8843433" cy="3220944"/>
          </a:xfrm>
          <a:prstGeom prst="rect">
            <a:avLst/>
          </a:prstGeom>
        </p:spPr>
        <p:txBody>
          <a:bodyPr vert="horz" lIns="91440" tIns="45720" rIns="91440" bIns="45720" rtlCol="0">
            <a:normAutofit fontScale="70000" lnSpcReduction="20000"/>
          </a:bodyPr>
          <a:lstStyle/>
          <a:p>
            <a:pPr marL="0" marR="0" lvl="0" indent="0" algn="l" defTabSz="914400" rtl="0" eaLnBrk="1" fontAlgn="auto" latinLnBrk="0" hangingPunct="1">
              <a:lnSpc>
                <a:spcPct val="100000"/>
              </a:lnSpc>
              <a:spcBef>
                <a:spcPts val="600"/>
              </a:spcBef>
              <a:spcAft>
                <a:spcPts val="0"/>
              </a:spcAft>
              <a:buClr>
                <a:schemeClr val="bg1"/>
              </a:buClr>
              <a:buSzPct val="25000"/>
              <a:buFont typeface="Arial"/>
              <a:buNone/>
              <a:tabLst/>
              <a:defRPr/>
            </a:pPr>
            <a:r>
              <a:rPr kumimoji="0" lang="en-US" sz="1800" b="0" i="0" u="none" strike="noStrike" kern="1200" cap="none" spc="0" normalizeH="0" baseline="0" noProof="0" dirty="0" smtClean="0">
                <a:ln>
                  <a:noFill/>
                </a:ln>
                <a:solidFill>
                  <a:schemeClr val="bg2"/>
                </a:solidFill>
                <a:effectLst>
                  <a:outerShdw blurRad="63500" dir="2700000" algn="tl" rotWithShape="0">
                    <a:schemeClr val="tx1">
                      <a:alpha val="40000"/>
                    </a:schemeClr>
                  </a:outerShdw>
                </a:effectLst>
                <a:uLnTx/>
                <a:uFillTx/>
                <a:latin typeface="+mn-lt"/>
                <a:ea typeface="+mn-ea"/>
                <a:cs typeface="+mn-cs"/>
              </a:rPr>
              <a:t>3 Papers for Today: Disk</a:t>
            </a:r>
            <a:r>
              <a:rPr kumimoji="0" lang="en-US" sz="1800" b="0" i="0" u="none" strike="noStrike" kern="1200" cap="none" spc="0" normalizeH="0" noProof="0" dirty="0" smtClean="0">
                <a:ln>
                  <a:noFill/>
                </a:ln>
                <a:solidFill>
                  <a:schemeClr val="bg2"/>
                </a:solidFill>
                <a:effectLst>
                  <a:outerShdw blurRad="63500" dir="2700000" algn="tl" rotWithShape="0">
                    <a:schemeClr val="tx1">
                      <a:alpha val="40000"/>
                    </a:schemeClr>
                  </a:outerShdw>
                </a:effectLst>
                <a:uLnTx/>
                <a:uFillTx/>
                <a:latin typeface="+mn-lt"/>
                <a:ea typeface="+mn-ea"/>
                <a:cs typeface="+mn-cs"/>
              </a:rPr>
              <a:t> Modeling and FFS and A File is Not a File</a:t>
            </a:r>
          </a:p>
          <a:p>
            <a:pPr marL="0" marR="0" lvl="0" indent="0" algn="l" defTabSz="914400" rtl="0" eaLnBrk="1" fontAlgn="auto" latinLnBrk="0" hangingPunct="1">
              <a:lnSpc>
                <a:spcPct val="100000"/>
              </a:lnSpc>
              <a:spcBef>
                <a:spcPts val="600"/>
              </a:spcBef>
              <a:spcAft>
                <a:spcPts val="0"/>
              </a:spcAft>
              <a:buClr>
                <a:schemeClr val="bg1"/>
              </a:buClr>
              <a:buSzPct val="25000"/>
              <a:buFont typeface="Arial"/>
              <a:buNone/>
              <a:tabLst/>
              <a:defRPr/>
            </a:pPr>
            <a:r>
              <a:rPr lang="en-US" baseline="0" dirty="0">
                <a:solidFill>
                  <a:schemeClr val="bg2"/>
                </a:solidFill>
                <a:effectLst>
                  <a:outerShdw blurRad="63500" dir="2700000" algn="tl" rotWithShape="0">
                    <a:schemeClr val="tx1">
                      <a:alpha val="40000"/>
                    </a:schemeClr>
                  </a:outerShdw>
                </a:effectLst>
              </a:rPr>
              <a:t>	</a:t>
            </a:r>
            <a:r>
              <a:rPr lang="en-US" baseline="0" dirty="0" smtClean="0">
                <a:solidFill>
                  <a:schemeClr val="bg2"/>
                </a:solidFill>
                <a:effectLst>
                  <a:outerShdw blurRad="63500" dir="2700000" algn="tl" rotWithShape="0">
                    <a:schemeClr val="tx1">
                      <a:alpha val="40000"/>
                    </a:schemeClr>
                  </a:outerShdw>
                </a:effectLst>
              </a:rPr>
              <a:t>Cannot talk about everything</a:t>
            </a:r>
            <a:r>
              <a:rPr lang="en-US" dirty="0" smtClean="0">
                <a:solidFill>
                  <a:schemeClr val="bg2"/>
                </a:solidFill>
                <a:effectLst>
                  <a:outerShdw blurRad="63500" dir="2700000" algn="tl" rotWithShape="0">
                    <a:schemeClr val="tx1">
                      <a:alpha val="40000"/>
                    </a:schemeClr>
                  </a:outerShdw>
                </a:effectLst>
              </a:rPr>
              <a:t> or even everything that is interesting!</a:t>
            </a:r>
            <a:endParaRPr kumimoji="0" lang="en-US" sz="1800" b="0" i="0" u="none" strike="noStrike" kern="1200" cap="none" spc="0" normalizeH="0" baseline="0" noProof="0" dirty="0" smtClean="0">
              <a:ln>
                <a:noFill/>
              </a:ln>
              <a:solidFill>
                <a:schemeClr val="bg2"/>
              </a:solidFill>
              <a:effectLst>
                <a:outerShdw blurRad="63500" dir="2700000" algn="tl" rotWithShape="0">
                  <a:schemeClr val="tx1">
                    <a:alpha val="40000"/>
                  </a:schemeClr>
                </a:outerShdw>
              </a:effectLst>
              <a:uLnTx/>
              <a:uFillTx/>
              <a:latin typeface="+mn-lt"/>
              <a:ea typeface="+mn-ea"/>
              <a:cs typeface="+mn-cs"/>
            </a:endParaRPr>
          </a:p>
          <a:p>
            <a:pPr marL="0" marR="0" lvl="0" indent="0" algn="l" defTabSz="914400" rtl="0" eaLnBrk="1" fontAlgn="auto" latinLnBrk="0" hangingPunct="1">
              <a:lnSpc>
                <a:spcPct val="100000"/>
              </a:lnSpc>
              <a:spcBef>
                <a:spcPts val="600"/>
              </a:spcBef>
              <a:spcAft>
                <a:spcPts val="0"/>
              </a:spcAft>
              <a:buClr>
                <a:schemeClr val="bg1"/>
              </a:buClr>
              <a:buSzPct val="25000"/>
              <a:buFont typeface="Arial"/>
              <a:buNone/>
              <a:tabLst/>
              <a:defRPr/>
            </a:pPr>
            <a:endParaRPr kumimoji="0" lang="en-US" sz="1800" b="0" i="0" u="none" strike="noStrike" kern="1200" cap="none" spc="0" normalizeH="0" baseline="0" noProof="0" dirty="0" smtClean="0">
              <a:ln>
                <a:noFill/>
              </a:ln>
              <a:solidFill>
                <a:schemeClr val="bg2"/>
              </a:solidFill>
              <a:effectLst>
                <a:outerShdw blurRad="63500" dir="2700000" algn="tl" rotWithShape="0">
                  <a:schemeClr val="tx1">
                    <a:alpha val="40000"/>
                  </a:schemeClr>
                </a:outerShdw>
              </a:effectLst>
              <a:uLnTx/>
              <a:uFillTx/>
              <a:latin typeface="+mn-lt"/>
              <a:ea typeface="+mn-ea"/>
              <a:cs typeface="+mn-cs"/>
            </a:endParaRPr>
          </a:p>
          <a:p>
            <a:pPr marL="0" marR="0" lvl="0" indent="0" algn="l" defTabSz="914400" rtl="0" eaLnBrk="1" fontAlgn="auto" latinLnBrk="0" hangingPunct="1">
              <a:lnSpc>
                <a:spcPct val="100000"/>
              </a:lnSpc>
              <a:spcBef>
                <a:spcPts val="600"/>
              </a:spcBef>
              <a:spcAft>
                <a:spcPts val="0"/>
              </a:spcAft>
              <a:buClr>
                <a:schemeClr val="bg1"/>
              </a:buClr>
              <a:buSzPct val="25000"/>
              <a:buFont typeface="Arial"/>
              <a:buNone/>
              <a:tabLst/>
              <a:defRPr/>
            </a:pPr>
            <a:r>
              <a:rPr kumimoji="0" lang="en-US" sz="1800" b="0" i="0" u="none" strike="noStrike" kern="1200" cap="none" spc="0" normalizeH="0" baseline="0" noProof="0" dirty="0" smtClean="0">
                <a:ln>
                  <a:noFill/>
                </a:ln>
                <a:solidFill>
                  <a:schemeClr val="bg2"/>
                </a:solidFill>
                <a:effectLst>
                  <a:outerShdw blurRad="63500" dir="2700000" algn="tl" rotWithShape="0">
                    <a:schemeClr val="tx1">
                      <a:alpha val="40000"/>
                    </a:schemeClr>
                  </a:outerShdw>
                </a:effectLst>
                <a:uLnTx/>
                <a:uFillTx/>
                <a:latin typeface="+mn-lt"/>
                <a:ea typeface="+mn-ea"/>
                <a:cs typeface="+mn-cs"/>
              </a:rPr>
              <a:t>Questions for Today:</a:t>
            </a:r>
          </a:p>
          <a:p>
            <a:pPr marL="0" marR="0" lvl="0" indent="0" algn="l" defTabSz="914400" rtl="0" eaLnBrk="1" fontAlgn="auto" latinLnBrk="0" hangingPunct="1">
              <a:lnSpc>
                <a:spcPct val="100000"/>
              </a:lnSpc>
              <a:spcBef>
                <a:spcPts val="600"/>
              </a:spcBef>
              <a:spcAft>
                <a:spcPts val="0"/>
              </a:spcAft>
              <a:buClr>
                <a:schemeClr val="bg1"/>
              </a:buClr>
              <a:buSzPct val="25000"/>
              <a:buFont typeface="Arial"/>
              <a:buChar char="•"/>
              <a:tabLst/>
              <a:defRPr/>
            </a:pPr>
            <a:r>
              <a:rPr kumimoji="0" lang="en-US" sz="1800" b="0" i="0" u="none" strike="noStrike" kern="1200" cap="none" spc="0" normalizeH="0" baseline="0" noProof="0" dirty="0" smtClean="0">
                <a:ln>
                  <a:noFill/>
                </a:ln>
                <a:solidFill>
                  <a:schemeClr val="bg2"/>
                </a:solidFill>
                <a:effectLst>
                  <a:outerShdw blurRad="63500" dir="2700000" algn="tl" rotWithShape="0">
                    <a:schemeClr val="tx1">
                      <a:alpha val="40000"/>
                    </a:schemeClr>
                  </a:outerShdw>
                </a:effectLst>
                <a:uLnTx/>
                <a:uFillTx/>
                <a:latin typeface="+mn-lt"/>
                <a:ea typeface="+mn-ea"/>
                <a:cs typeface="+mn-cs"/>
              </a:rPr>
              <a:t>How do the </a:t>
            </a:r>
            <a:r>
              <a:rPr lang="en-US" dirty="0" smtClean="0">
                <a:solidFill>
                  <a:schemeClr val="bg2"/>
                </a:solidFill>
                <a:effectLst>
                  <a:outerShdw blurRad="63500" dir="2700000" algn="tl" rotWithShape="0">
                    <a:schemeClr val="tx1">
                      <a:alpha val="40000"/>
                    </a:schemeClr>
                  </a:outerShdw>
                </a:effectLst>
              </a:rPr>
              <a:t>physical characteristics of disks impact I/O performance?</a:t>
            </a:r>
          </a:p>
          <a:p>
            <a:pPr marL="0" marR="0" lvl="0" indent="0" algn="l" defTabSz="914400" rtl="0" eaLnBrk="1" fontAlgn="auto" latinLnBrk="0" hangingPunct="1">
              <a:lnSpc>
                <a:spcPct val="100000"/>
              </a:lnSpc>
              <a:spcBef>
                <a:spcPts val="600"/>
              </a:spcBef>
              <a:spcAft>
                <a:spcPts val="0"/>
              </a:spcAft>
              <a:buClr>
                <a:schemeClr val="bg1"/>
              </a:buClr>
              <a:buSzPct val="25000"/>
              <a:buFont typeface="Arial"/>
              <a:buChar char="•"/>
              <a:tabLst/>
              <a:defRPr/>
            </a:pPr>
            <a:r>
              <a:rPr lang="en-US" dirty="0" smtClean="0">
                <a:solidFill>
                  <a:schemeClr val="bg2"/>
                </a:solidFill>
                <a:effectLst>
                  <a:outerShdw blurRad="63500" dir="2700000" algn="tl" rotWithShape="0">
                    <a:schemeClr val="tx1">
                      <a:alpha val="40000"/>
                    </a:schemeClr>
                  </a:outerShdw>
                </a:effectLst>
              </a:rPr>
              <a:t>What techniques did FFS use to improve performance?</a:t>
            </a:r>
          </a:p>
          <a:p>
            <a:pPr marL="0" marR="0" lvl="0" indent="0" algn="l" defTabSz="914400" rtl="0" eaLnBrk="1" fontAlgn="auto" latinLnBrk="0" hangingPunct="1">
              <a:lnSpc>
                <a:spcPct val="100000"/>
              </a:lnSpc>
              <a:spcBef>
                <a:spcPts val="600"/>
              </a:spcBef>
              <a:spcAft>
                <a:spcPts val="0"/>
              </a:spcAft>
              <a:buClr>
                <a:schemeClr val="bg1"/>
              </a:buClr>
              <a:buSzPct val="25000"/>
              <a:buFont typeface="Arial"/>
              <a:buChar char="•"/>
              <a:tabLst/>
              <a:defRPr/>
            </a:pPr>
            <a:r>
              <a:rPr kumimoji="0" lang="en-US" sz="1800" b="0" i="0" u="none" strike="noStrike" kern="1200" cap="none" spc="0" normalizeH="0" baseline="0" noProof="0" dirty="0" smtClean="0">
                <a:ln>
                  <a:noFill/>
                </a:ln>
                <a:solidFill>
                  <a:schemeClr val="bg2"/>
                </a:solidFill>
                <a:effectLst>
                  <a:outerShdw blurRad="63500" dir="2700000" algn="tl" rotWithShape="0">
                    <a:schemeClr val="tx1">
                      <a:alpha val="40000"/>
                    </a:schemeClr>
                  </a:outerShdw>
                </a:effectLst>
                <a:uLnTx/>
                <a:uFillTx/>
                <a:latin typeface="+mn-lt"/>
                <a:ea typeface="+mn-ea"/>
                <a:cs typeface="+mn-cs"/>
              </a:rPr>
              <a:t>How have file system workloads changed since FFS?</a:t>
            </a:r>
          </a:p>
          <a:p>
            <a:pPr marL="0" marR="0" lvl="0" indent="0" algn="l" defTabSz="914400" rtl="0" eaLnBrk="1" fontAlgn="auto" latinLnBrk="0" hangingPunct="1">
              <a:lnSpc>
                <a:spcPct val="100000"/>
              </a:lnSpc>
              <a:spcBef>
                <a:spcPts val="600"/>
              </a:spcBef>
              <a:spcAft>
                <a:spcPts val="0"/>
              </a:spcAft>
              <a:buClr>
                <a:schemeClr val="bg1"/>
              </a:buClr>
              <a:buSzPct val="25000"/>
              <a:buFont typeface="Arial"/>
              <a:buChar char="•"/>
              <a:tabLst/>
              <a:defRPr/>
            </a:pPr>
            <a:endParaRPr lang="en-US" dirty="0">
              <a:solidFill>
                <a:schemeClr val="bg2"/>
              </a:solidFill>
              <a:effectLst>
                <a:outerShdw blurRad="63500" dir="2700000" algn="tl" rotWithShape="0">
                  <a:schemeClr val="tx1">
                    <a:alpha val="40000"/>
                  </a:schemeClr>
                </a:outerShdw>
              </a:effectLst>
            </a:endParaRPr>
          </a:p>
          <a:p>
            <a:pPr marL="0" marR="0" lvl="0" indent="0" algn="l" defTabSz="914400" rtl="0" eaLnBrk="1" fontAlgn="auto" latinLnBrk="0" hangingPunct="1">
              <a:lnSpc>
                <a:spcPct val="100000"/>
              </a:lnSpc>
              <a:spcBef>
                <a:spcPts val="600"/>
              </a:spcBef>
              <a:spcAft>
                <a:spcPts val="0"/>
              </a:spcAft>
              <a:buClr>
                <a:schemeClr val="bg1"/>
              </a:buClr>
              <a:buSzPct val="25000"/>
              <a:buFont typeface="Arial"/>
              <a:buChar char="•"/>
              <a:tabLst/>
              <a:defRPr/>
            </a:pPr>
            <a:r>
              <a:rPr lang="en-US" dirty="0" smtClean="0">
                <a:solidFill>
                  <a:schemeClr val="bg2"/>
                </a:solidFill>
                <a:effectLst>
                  <a:outerShdw blurRad="63500" dir="2700000" algn="tl" rotWithShape="0">
                    <a:schemeClr val="tx1">
                      <a:alpha val="40000"/>
                    </a:schemeClr>
                  </a:outerShdw>
                </a:effectLst>
              </a:rPr>
              <a:t>Meta-goal for Today: Get everyone to speak in first two “real” classes</a:t>
            </a:r>
            <a:endParaRPr kumimoji="0" lang="en-US" sz="1800" b="0" i="0" u="none" strike="noStrike" kern="1200" cap="none" spc="0" normalizeH="0" baseline="0" noProof="0" dirty="0" smtClean="0">
              <a:ln>
                <a:noFill/>
              </a:ln>
              <a:solidFill>
                <a:schemeClr val="bg2"/>
              </a:solidFill>
              <a:effectLst>
                <a:outerShdw blurRad="63500" dir="2700000" algn="tl" rotWithShape="0">
                  <a:schemeClr val="tx1">
                    <a:alpha val="40000"/>
                  </a:schemeClr>
                </a:outerShdw>
              </a:effectLst>
              <a:uLnTx/>
              <a:uFillTx/>
              <a:latin typeface="+mn-lt"/>
              <a:ea typeface="+mn-ea"/>
              <a:cs typeface="+mn-cs"/>
            </a:endParaRPr>
          </a:p>
          <a:p>
            <a:pPr marL="0" marR="0" lvl="0" indent="0" algn="l" defTabSz="914400" rtl="0" eaLnBrk="1" fontAlgn="auto" latinLnBrk="0" hangingPunct="1">
              <a:lnSpc>
                <a:spcPct val="100000"/>
              </a:lnSpc>
              <a:spcBef>
                <a:spcPts val="600"/>
              </a:spcBef>
              <a:spcAft>
                <a:spcPts val="0"/>
              </a:spcAft>
              <a:buClr>
                <a:schemeClr val="bg1"/>
              </a:buClr>
              <a:buSzPct val="25000"/>
              <a:buFont typeface="Arial"/>
              <a:buNone/>
              <a:tabLst/>
              <a:defRPr/>
            </a:pPr>
            <a:endParaRPr kumimoji="0" lang="en-US" sz="1800" b="0" i="0" u="none" strike="noStrike" kern="1200" cap="none" spc="0" normalizeH="0" baseline="0" noProof="0" dirty="0" smtClean="0">
              <a:ln>
                <a:noFill/>
              </a:ln>
              <a:solidFill>
                <a:schemeClr val="bg2"/>
              </a:solidFill>
              <a:effectLst>
                <a:outerShdw blurRad="63500" dir="2700000" algn="tl" rotWithShape="0">
                  <a:schemeClr val="tx1">
                    <a:alpha val="40000"/>
                  </a:schemeClr>
                </a:outerShdw>
              </a:effectLst>
              <a:uLnTx/>
              <a:uFillTx/>
              <a:latin typeface="+mn-lt"/>
              <a:ea typeface="+mn-ea"/>
              <a:cs typeface="+mn-cs"/>
            </a:endParaRPr>
          </a:p>
          <a:p>
            <a:pPr marL="0" marR="0" lvl="0" indent="0" algn="l" defTabSz="914400" rtl="0" eaLnBrk="1" fontAlgn="auto" latinLnBrk="0" hangingPunct="1">
              <a:lnSpc>
                <a:spcPct val="100000"/>
              </a:lnSpc>
              <a:spcBef>
                <a:spcPts val="600"/>
              </a:spcBef>
              <a:spcAft>
                <a:spcPts val="0"/>
              </a:spcAft>
              <a:buClr>
                <a:schemeClr val="bg1"/>
              </a:buClr>
              <a:buSzPct val="25000"/>
              <a:buFont typeface="Arial"/>
              <a:buNone/>
              <a:tabLst/>
              <a:defRPr/>
            </a:pPr>
            <a:r>
              <a:rPr kumimoji="0" lang="en-US" sz="1800" b="0" i="0" u="none" strike="noStrike" kern="1200" cap="none" spc="0" normalizeH="0" baseline="0" noProof="0" dirty="0" smtClean="0">
                <a:ln>
                  <a:noFill/>
                </a:ln>
                <a:solidFill>
                  <a:schemeClr val="bg2"/>
                </a:solidFill>
                <a:effectLst>
                  <a:outerShdw blurRad="63500" dir="2700000" algn="tl" rotWithShape="0">
                    <a:schemeClr val="tx1">
                      <a:alpha val="40000"/>
                    </a:schemeClr>
                  </a:outerShdw>
                </a:effectLst>
                <a:uLnTx/>
                <a:uFillTx/>
                <a:latin typeface="+mn-lt"/>
                <a:ea typeface="+mn-ea"/>
                <a:cs typeface="+mn-cs"/>
              </a:rPr>
              <a:t>To do for Tuesday:</a:t>
            </a:r>
          </a:p>
          <a:p>
            <a:pPr marL="0" marR="0" lvl="0" indent="0" algn="l" defTabSz="914400" rtl="0" eaLnBrk="1" fontAlgn="auto" latinLnBrk="0" hangingPunct="1">
              <a:lnSpc>
                <a:spcPct val="100000"/>
              </a:lnSpc>
              <a:spcBef>
                <a:spcPts val="600"/>
              </a:spcBef>
              <a:spcAft>
                <a:spcPts val="0"/>
              </a:spcAft>
              <a:buClr>
                <a:schemeClr val="bg1"/>
              </a:buClr>
              <a:buSzPct val="25000"/>
              <a:buFont typeface="Arial"/>
              <a:buChar char="•"/>
              <a:tabLst/>
              <a:defRPr/>
            </a:pPr>
            <a:r>
              <a:rPr kumimoji="0" lang="en-US" sz="1800" b="0" i="0" u="none" strike="noStrike" kern="1200" cap="none" spc="0" normalizeH="0" baseline="0" noProof="0" dirty="0" smtClean="0">
                <a:ln>
                  <a:noFill/>
                </a:ln>
                <a:solidFill>
                  <a:schemeClr val="bg2"/>
                </a:solidFill>
                <a:effectLst>
                  <a:outerShdw blurRad="63500" dir="2700000" algn="tl" rotWithShape="0">
                    <a:schemeClr val="tx1">
                      <a:alpha val="40000"/>
                    </a:schemeClr>
                  </a:outerShdw>
                </a:effectLst>
                <a:uLnTx/>
                <a:uFillTx/>
                <a:latin typeface="+mn-lt"/>
                <a:ea typeface="+mn-ea"/>
                <a:cs typeface="+mn-cs"/>
              </a:rPr>
              <a:t>Read papers </a:t>
            </a:r>
            <a:r>
              <a:rPr kumimoji="0" lang="en-US" sz="1800" b="0" i="0" u="none" strike="noStrike" kern="1200" cap="none" spc="0" normalizeH="0" baseline="0" noProof="0" dirty="0" smtClean="0">
                <a:ln>
                  <a:noFill/>
                </a:ln>
                <a:solidFill>
                  <a:schemeClr val="bg2"/>
                </a:solidFill>
                <a:effectLst>
                  <a:outerShdw blurRad="63500" dir="2700000" algn="tl" rotWithShape="0">
                    <a:schemeClr val="tx1">
                      <a:alpha val="40000"/>
                    </a:schemeClr>
                  </a:outerShdw>
                </a:effectLst>
                <a:uLnTx/>
                <a:uFillTx/>
                <a:latin typeface="+mn-lt"/>
                <a:ea typeface="+mn-ea"/>
                <a:cs typeface="+mn-cs"/>
              </a:rPr>
              <a:t>and answer question for </a:t>
            </a:r>
            <a:r>
              <a:rPr kumimoji="0" lang="en-US" sz="1800" b="0" i="0" u="none" strike="noStrike" kern="1200" cap="none" spc="0" normalizeH="0" baseline="0" noProof="0" dirty="0" smtClean="0">
                <a:ln>
                  <a:noFill/>
                </a:ln>
                <a:solidFill>
                  <a:schemeClr val="bg2"/>
                </a:solidFill>
                <a:effectLst>
                  <a:outerShdw blurRad="63500" dir="2700000" algn="tl" rotWithShape="0">
                    <a:schemeClr val="tx1">
                      <a:alpha val="40000"/>
                    </a:schemeClr>
                  </a:outerShdw>
                </a:effectLst>
                <a:uLnTx/>
                <a:uFillTx/>
                <a:latin typeface="+mn-lt"/>
                <a:ea typeface="+mn-ea"/>
                <a:cs typeface="+mn-cs"/>
              </a:rPr>
              <a:t>next lecture: RAID and LFS</a:t>
            </a:r>
          </a:p>
          <a:p>
            <a:pPr marL="0" marR="0" lvl="0" indent="0" algn="l" defTabSz="914400" rtl="0" eaLnBrk="1" fontAlgn="auto" latinLnBrk="0" hangingPunct="1">
              <a:lnSpc>
                <a:spcPct val="100000"/>
              </a:lnSpc>
              <a:spcBef>
                <a:spcPts val="600"/>
              </a:spcBef>
              <a:spcAft>
                <a:spcPts val="0"/>
              </a:spcAft>
              <a:buClr>
                <a:schemeClr val="bg1"/>
              </a:buClr>
              <a:buSzPct val="25000"/>
              <a:buFont typeface="Arial"/>
              <a:buChar char="•"/>
              <a:tabLst/>
              <a:defRPr/>
            </a:pPr>
            <a:r>
              <a:rPr lang="en-US" dirty="0" smtClean="0">
                <a:solidFill>
                  <a:schemeClr val="bg2"/>
                </a:solidFill>
                <a:effectLst>
                  <a:outerShdw blurRad="63500" dir="2700000" algn="tl" rotWithShape="0">
                    <a:schemeClr val="tx1">
                      <a:alpha val="40000"/>
                    </a:schemeClr>
                  </a:outerShdw>
                </a:effectLst>
              </a:rPr>
              <a:t>Plan for first </a:t>
            </a:r>
            <a:r>
              <a:rPr kumimoji="0" lang="en-US" sz="1800" b="0" i="0" u="none" strike="noStrike" kern="1200" cap="none" spc="0" normalizeH="0" baseline="0" noProof="0" dirty="0" smtClean="0">
                <a:ln>
                  <a:noFill/>
                </a:ln>
                <a:solidFill>
                  <a:schemeClr val="bg2"/>
                </a:solidFill>
                <a:effectLst>
                  <a:outerShdw blurRad="63500" dir="2700000" algn="tl" rotWithShape="0">
                    <a:schemeClr val="tx1">
                      <a:alpha val="40000"/>
                    </a:schemeClr>
                  </a:outerShdw>
                </a:effectLst>
                <a:uLnTx/>
                <a:uFillTx/>
                <a:latin typeface="+mn-lt"/>
                <a:ea typeface="+mn-ea"/>
                <a:cs typeface="+mn-cs"/>
              </a:rPr>
              <a:t>reading group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smtClean="0"/>
              <a:t>How long to seek?</a:t>
            </a:r>
            <a:endParaRPr lang="en-US" dirty="0"/>
          </a:p>
        </p:txBody>
      </p:sp>
      <p:sp>
        <p:nvSpPr>
          <p:cNvPr id="60419" name="Rectangle 3"/>
          <p:cNvSpPr>
            <a:spLocks noGrp="1" noChangeArrowheads="1"/>
          </p:cNvSpPr>
          <p:nvPr>
            <p:ph sz="half" idx="1"/>
          </p:nvPr>
        </p:nvSpPr>
        <p:spPr>
          <a:xfrm>
            <a:off x="224789" y="2722585"/>
            <a:ext cx="4101754" cy="3872198"/>
          </a:xfrm>
        </p:spPr>
        <p:txBody>
          <a:bodyPr>
            <a:normAutofit fontScale="92500" lnSpcReduction="20000"/>
          </a:bodyPr>
          <a:lstStyle/>
          <a:p>
            <a:pPr>
              <a:lnSpc>
                <a:spcPct val="80000"/>
              </a:lnSpc>
            </a:pPr>
            <a:r>
              <a:rPr lang="en-US" sz="2400" dirty="0" smtClean="0"/>
              <a:t>Components </a:t>
            </a:r>
            <a:r>
              <a:rPr lang="en-US" sz="2400" dirty="0"/>
              <a:t>of a seek:</a:t>
            </a:r>
          </a:p>
          <a:p>
            <a:pPr lvl="1">
              <a:lnSpc>
                <a:spcPct val="80000"/>
              </a:lnSpc>
            </a:pPr>
            <a:r>
              <a:rPr lang="en-US" sz="2000" dirty="0">
                <a:solidFill>
                  <a:schemeClr val="bg1"/>
                </a:solidFill>
              </a:rPr>
              <a:t>Speedup</a:t>
            </a:r>
          </a:p>
          <a:p>
            <a:pPr lvl="2">
              <a:lnSpc>
                <a:spcPct val="80000"/>
              </a:lnSpc>
            </a:pPr>
            <a:r>
              <a:rPr lang="en-US" sz="1800" dirty="0"/>
              <a:t>Arm </a:t>
            </a:r>
            <a:r>
              <a:rPr lang="en-US" sz="1800" dirty="0" smtClean="0"/>
              <a:t>accelerates</a:t>
            </a:r>
          </a:p>
          <a:p>
            <a:pPr lvl="2">
              <a:lnSpc>
                <a:spcPct val="80000"/>
              </a:lnSpc>
            </a:pPr>
            <a:endParaRPr lang="en-US" sz="1800" dirty="0" smtClean="0"/>
          </a:p>
          <a:p>
            <a:pPr lvl="1">
              <a:lnSpc>
                <a:spcPct val="80000"/>
              </a:lnSpc>
            </a:pPr>
            <a:r>
              <a:rPr lang="en-US" sz="2000" dirty="0">
                <a:solidFill>
                  <a:schemeClr val="bg1"/>
                </a:solidFill>
              </a:rPr>
              <a:t>Coast</a:t>
            </a:r>
          </a:p>
          <a:p>
            <a:pPr lvl="2">
              <a:lnSpc>
                <a:spcPct val="80000"/>
              </a:lnSpc>
            </a:pPr>
            <a:r>
              <a:rPr lang="en-US" sz="1800" dirty="0"/>
              <a:t>Arm moving at maximum velocity (long seeks</a:t>
            </a:r>
            <a:r>
              <a:rPr lang="en-US" sz="1800" dirty="0" smtClean="0"/>
              <a:t>)</a:t>
            </a:r>
          </a:p>
          <a:p>
            <a:pPr lvl="2">
              <a:lnSpc>
                <a:spcPct val="80000"/>
              </a:lnSpc>
            </a:pPr>
            <a:endParaRPr lang="en-US" sz="1800" dirty="0" smtClean="0"/>
          </a:p>
          <a:p>
            <a:pPr lvl="1">
              <a:lnSpc>
                <a:spcPct val="80000"/>
              </a:lnSpc>
            </a:pPr>
            <a:r>
              <a:rPr lang="en-US" sz="2000" dirty="0">
                <a:solidFill>
                  <a:schemeClr val="bg1"/>
                </a:solidFill>
              </a:rPr>
              <a:t>Slowdown</a:t>
            </a:r>
          </a:p>
          <a:p>
            <a:pPr lvl="2">
              <a:lnSpc>
                <a:spcPct val="80000"/>
              </a:lnSpc>
            </a:pPr>
            <a:r>
              <a:rPr lang="en-US" sz="1800" dirty="0"/>
              <a:t>Arm brought to rest near desired </a:t>
            </a:r>
            <a:r>
              <a:rPr lang="en-US" sz="1800" dirty="0" smtClean="0"/>
              <a:t>track</a:t>
            </a:r>
          </a:p>
          <a:p>
            <a:pPr lvl="2">
              <a:lnSpc>
                <a:spcPct val="80000"/>
              </a:lnSpc>
            </a:pPr>
            <a:endParaRPr lang="en-US" sz="1800" dirty="0" smtClean="0"/>
          </a:p>
          <a:p>
            <a:pPr lvl="1">
              <a:lnSpc>
                <a:spcPct val="80000"/>
              </a:lnSpc>
            </a:pPr>
            <a:r>
              <a:rPr lang="en-US" sz="2000" dirty="0">
                <a:solidFill>
                  <a:schemeClr val="bg1"/>
                </a:solidFill>
              </a:rPr>
              <a:t>Settle</a:t>
            </a:r>
          </a:p>
          <a:p>
            <a:pPr lvl="2">
              <a:lnSpc>
                <a:spcPct val="80000"/>
              </a:lnSpc>
            </a:pPr>
            <a:r>
              <a:rPr lang="en-US" sz="1800" dirty="0"/>
              <a:t>Head is adjusted to</a:t>
            </a:r>
            <a:r>
              <a:rPr lang="en-US" sz="1800" dirty="0" smtClean="0"/>
              <a:t> access desired </a:t>
            </a:r>
            <a:r>
              <a:rPr lang="en-US" sz="1800" dirty="0"/>
              <a:t>location</a:t>
            </a:r>
          </a:p>
        </p:txBody>
      </p:sp>
      <p:sp>
        <p:nvSpPr>
          <p:cNvPr id="4" name="Content Placeholder 3"/>
          <p:cNvSpPr>
            <a:spLocks noGrp="1"/>
          </p:cNvSpPr>
          <p:nvPr>
            <p:ph sz="half" idx="2"/>
          </p:nvPr>
        </p:nvSpPr>
        <p:spPr>
          <a:xfrm>
            <a:off x="4796790" y="2722585"/>
            <a:ext cx="4347209" cy="3734146"/>
          </a:xfrm>
        </p:spPr>
        <p:txBody>
          <a:bodyPr>
            <a:normAutofit fontScale="92500" lnSpcReduction="20000"/>
          </a:bodyPr>
          <a:lstStyle/>
          <a:p>
            <a:pPr>
              <a:lnSpc>
                <a:spcPct val="90000"/>
              </a:lnSpc>
            </a:pPr>
            <a:r>
              <a:rPr lang="en-US" dirty="0" smtClean="0"/>
              <a:t>Very short seeks (2-4 cylinders)</a:t>
            </a:r>
          </a:p>
          <a:p>
            <a:pPr lvl="1">
              <a:lnSpc>
                <a:spcPct val="90000"/>
              </a:lnSpc>
            </a:pPr>
            <a:r>
              <a:rPr lang="en-US" dirty="0" smtClean="0"/>
              <a:t>Dominates? </a:t>
            </a:r>
          </a:p>
          <a:p>
            <a:pPr>
              <a:lnSpc>
                <a:spcPct val="90000"/>
              </a:lnSpc>
            </a:pPr>
            <a:r>
              <a:rPr lang="en-US" dirty="0" smtClean="0"/>
              <a:t>Short seeks (200-400 cylinders)</a:t>
            </a:r>
          </a:p>
          <a:p>
            <a:pPr lvl="1">
              <a:lnSpc>
                <a:spcPct val="90000"/>
              </a:lnSpc>
            </a:pPr>
            <a:r>
              <a:rPr lang="en-US" dirty="0" smtClean="0"/>
              <a:t>Dominates?</a:t>
            </a:r>
          </a:p>
          <a:p>
            <a:pPr>
              <a:lnSpc>
                <a:spcPct val="90000"/>
              </a:lnSpc>
            </a:pPr>
            <a:r>
              <a:rPr lang="en-US" dirty="0" smtClean="0"/>
              <a:t>Longer seeks </a:t>
            </a:r>
          </a:p>
          <a:p>
            <a:pPr lvl="1">
              <a:lnSpc>
                <a:spcPct val="90000"/>
              </a:lnSpc>
            </a:pPr>
            <a:r>
              <a:rPr lang="en-US" dirty="0" smtClean="0"/>
              <a:t>Dominates?</a:t>
            </a:r>
            <a:br>
              <a:rPr lang="en-US" dirty="0" smtClean="0"/>
            </a:br>
            <a:r>
              <a:rPr lang="en-US" dirty="0" smtClean="0"/>
              <a:t/>
            </a:r>
            <a:br>
              <a:rPr lang="en-US" dirty="0" smtClean="0"/>
            </a:br>
            <a:endParaRPr lang="en-US" dirty="0" smtClean="0"/>
          </a:p>
          <a:p>
            <a:pPr>
              <a:lnSpc>
                <a:spcPct val="90000"/>
              </a:lnSpc>
            </a:pPr>
            <a:r>
              <a:rPr lang="en-US" dirty="0" smtClean="0"/>
              <a:t>With smaller platter-sizes and higher TPI?</a:t>
            </a:r>
          </a:p>
          <a:p>
            <a:pPr lvl="1">
              <a:lnSpc>
                <a:spcPct val="90000"/>
              </a:lnSpc>
            </a:pPr>
            <a:r>
              <a:rPr lang="en-US" dirty="0" smtClean="0">
                <a:solidFill>
                  <a:schemeClr val="bg1"/>
                </a:solidFill>
              </a:rPr>
              <a:t>Settle-time</a:t>
            </a:r>
            <a:r>
              <a:rPr lang="en-US" dirty="0" smtClean="0"/>
              <a:t> becoming more important</a:t>
            </a:r>
          </a:p>
          <a:p>
            <a:endParaRPr lang="en-US" dirty="0"/>
          </a:p>
        </p:txBody>
      </p:sp>
      <p:sp>
        <p:nvSpPr>
          <p:cNvPr id="5" name="Rectangle 4"/>
          <p:cNvSpPr/>
          <p:nvPr/>
        </p:nvSpPr>
        <p:spPr>
          <a:xfrm>
            <a:off x="224789" y="1945812"/>
            <a:ext cx="8919210" cy="387798"/>
          </a:xfrm>
          <a:prstGeom prst="rect">
            <a:avLst/>
          </a:prstGeom>
        </p:spPr>
        <p:txBody>
          <a:bodyPr wrap="square">
            <a:spAutoFit/>
          </a:bodyPr>
          <a:lstStyle/>
          <a:p>
            <a:pPr>
              <a:lnSpc>
                <a:spcPct val="80000"/>
              </a:lnSpc>
            </a:pPr>
            <a:r>
              <a:rPr lang="en-US" sz="2400" dirty="0" smtClean="0">
                <a:solidFill>
                  <a:srgbClr val="333333"/>
                </a:solidFill>
              </a:rPr>
              <a:t>Simple </a:t>
            </a:r>
            <a:r>
              <a:rPr lang="en-US" sz="2400" dirty="0" smtClean="0">
                <a:solidFill>
                  <a:srgbClr val="333333"/>
                </a:solidFill>
              </a:rPr>
              <a:t>seek model </a:t>
            </a:r>
            <a:r>
              <a:rPr lang="en-US" sz="2400" dirty="0" smtClean="0">
                <a:solidFill>
                  <a:srgbClr val="333333"/>
                </a:solidFill>
              </a:rPr>
              <a:t>– Linear in </a:t>
            </a:r>
            <a:r>
              <a:rPr lang="en-US" sz="2400" dirty="0" smtClean="0">
                <a:solidFill>
                  <a:srgbClr val="333333"/>
                </a:solidFill>
              </a:rPr>
              <a:t>distance</a:t>
            </a:r>
            <a:endParaRPr lang="en-US" sz="2400" dirty="0" smtClean="0">
              <a:solidFill>
                <a:srgbClr val="333333"/>
              </a:solidFill>
            </a:endParaRPr>
          </a:p>
        </p:txBody>
      </p:sp>
      <p:sp>
        <p:nvSpPr>
          <p:cNvPr id="2" name="Rectangle 1"/>
          <p:cNvSpPr/>
          <p:nvPr/>
        </p:nvSpPr>
        <p:spPr>
          <a:xfrm>
            <a:off x="6960003" y="3018091"/>
            <a:ext cx="1402948" cy="369332"/>
          </a:xfrm>
          <a:prstGeom prst="rect">
            <a:avLst/>
          </a:prstGeom>
        </p:spPr>
        <p:txBody>
          <a:bodyPr wrap="none">
            <a:spAutoFit/>
          </a:bodyPr>
          <a:lstStyle/>
          <a:p>
            <a:r>
              <a:rPr lang="en-US" dirty="0">
                <a:solidFill>
                  <a:schemeClr val="bg1"/>
                </a:solidFill>
              </a:rPr>
              <a:t>Settle-time</a:t>
            </a:r>
            <a:endParaRPr lang="en-US" dirty="0"/>
          </a:p>
        </p:txBody>
      </p:sp>
      <p:sp>
        <p:nvSpPr>
          <p:cNvPr id="3" name="Rectangle 2"/>
          <p:cNvSpPr/>
          <p:nvPr/>
        </p:nvSpPr>
        <p:spPr>
          <a:xfrm>
            <a:off x="6121825" y="3813584"/>
            <a:ext cx="3022174" cy="369332"/>
          </a:xfrm>
          <a:prstGeom prst="rect">
            <a:avLst/>
          </a:prstGeom>
        </p:spPr>
        <p:txBody>
          <a:bodyPr wrap="none">
            <a:spAutoFit/>
          </a:bodyPr>
          <a:lstStyle/>
          <a:p>
            <a:r>
              <a:rPr lang="en-US">
                <a:solidFill>
                  <a:schemeClr val="bg1"/>
                </a:solidFill>
              </a:rPr>
              <a:t>Speedup/Slowdown-time</a:t>
            </a:r>
            <a:r>
              <a:rPr lang="en-US"/>
              <a:t> </a:t>
            </a:r>
          </a:p>
        </p:txBody>
      </p:sp>
      <p:sp>
        <p:nvSpPr>
          <p:cNvPr id="6" name="Rectangle 5"/>
          <p:cNvSpPr/>
          <p:nvPr/>
        </p:nvSpPr>
        <p:spPr>
          <a:xfrm>
            <a:off x="6931438" y="4496413"/>
            <a:ext cx="1402948" cy="369332"/>
          </a:xfrm>
          <a:prstGeom prst="rect">
            <a:avLst/>
          </a:prstGeom>
        </p:spPr>
        <p:txBody>
          <a:bodyPr wrap="none">
            <a:spAutoFit/>
          </a:bodyPr>
          <a:lstStyle/>
          <a:p>
            <a:r>
              <a:rPr lang="en-US">
                <a:solidFill>
                  <a:schemeClr val="bg1"/>
                </a:solidFill>
              </a:rPr>
              <a:t>Coast-time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smtClean="0"/>
              <a:t>Switching Time </a:t>
            </a:r>
            <a:endParaRPr lang="en-US" dirty="0"/>
          </a:p>
        </p:txBody>
      </p:sp>
      <p:sp>
        <p:nvSpPr>
          <p:cNvPr id="63491" name="Rectangle 3"/>
          <p:cNvSpPr>
            <a:spLocks noGrp="1" noChangeArrowheads="1"/>
          </p:cNvSpPr>
          <p:nvPr>
            <p:ph idx="1"/>
          </p:nvPr>
        </p:nvSpPr>
        <p:spPr>
          <a:xfrm>
            <a:off x="242046" y="1696122"/>
            <a:ext cx="8624047" cy="4996226"/>
          </a:xfrm>
        </p:spPr>
        <p:txBody>
          <a:bodyPr>
            <a:normAutofit/>
          </a:bodyPr>
          <a:lstStyle/>
          <a:p>
            <a:r>
              <a:rPr lang="en-US" dirty="0" smtClean="0"/>
              <a:t>Head Switch: Switch data </a:t>
            </a:r>
            <a:r>
              <a:rPr lang="en-US" dirty="0"/>
              <a:t>channel from one surface </a:t>
            </a:r>
            <a:r>
              <a:rPr lang="en-US" dirty="0" smtClean="0"/>
              <a:t>to next </a:t>
            </a:r>
            <a:r>
              <a:rPr lang="en-US" dirty="0"/>
              <a:t>in</a:t>
            </a:r>
            <a:r>
              <a:rPr lang="en-US" dirty="0" smtClean="0"/>
              <a:t> same </a:t>
            </a:r>
            <a:r>
              <a:rPr lang="en-US" dirty="0"/>
              <a:t>cylinder</a:t>
            </a:r>
          </a:p>
          <a:p>
            <a:pPr lvl="1"/>
            <a:r>
              <a:rPr lang="en-US" dirty="0"/>
              <a:t>Vertical alignment of cylinders difficult at high TPI</a:t>
            </a:r>
          </a:p>
          <a:p>
            <a:pPr lvl="1"/>
            <a:r>
              <a:rPr lang="en-US" dirty="0"/>
              <a:t>Head might need to be repositioned during the switch</a:t>
            </a:r>
          </a:p>
          <a:p>
            <a:pPr lvl="1"/>
            <a:r>
              <a:rPr lang="en-US" dirty="0"/>
              <a:t>Can be</a:t>
            </a:r>
            <a:r>
              <a:rPr lang="en-US" dirty="0" smtClean="0"/>
              <a:t> 1/3-1/2 of settle</a:t>
            </a:r>
            <a:r>
              <a:rPr lang="en-US" dirty="0"/>
              <a:t>-</a:t>
            </a:r>
            <a:r>
              <a:rPr lang="en-US" dirty="0" smtClean="0"/>
              <a:t>time</a:t>
            </a:r>
          </a:p>
          <a:p>
            <a:r>
              <a:rPr lang="en-US" dirty="0" smtClean="0"/>
              <a:t>Track Switch: Position moves from last track of cylinder to first track of next cylinder</a:t>
            </a:r>
          </a:p>
          <a:p>
            <a:pPr lvl="1"/>
            <a:r>
              <a:rPr lang="en-US" dirty="0" smtClean="0"/>
              <a:t>Almost same amount as the settle-time</a:t>
            </a:r>
          </a:p>
          <a:p>
            <a:r>
              <a:rPr lang="en-US" dirty="0" smtClean="0"/>
              <a:t>At high TPI, head-switching and track-switching times are nearly the same</a:t>
            </a:r>
          </a:p>
          <a:p>
            <a:endParaRPr lang="en-US" dirty="0" smtClean="0"/>
          </a:p>
          <a:p>
            <a:pPr lvl="1"/>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smtClean="0"/>
              <a:t>How to Optimize </a:t>
            </a:r>
            <a:br>
              <a:rPr lang="en-US" dirty="0" smtClean="0"/>
            </a:br>
            <a:r>
              <a:rPr lang="en-US" dirty="0" smtClean="0"/>
              <a:t>Settle Time?</a:t>
            </a:r>
            <a:endParaRPr lang="en-US" dirty="0"/>
          </a:p>
        </p:txBody>
      </p:sp>
      <p:sp>
        <p:nvSpPr>
          <p:cNvPr id="68611" name="Rectangle 3"/>
          <p:cNvSpPr>
            <a:spLocks noGrp="1" noChangeArrowheads="1"/>
          </p:cNvSpPr>
          <p:nvPr>
            <p:ph idx="1"/>
          </p:nvPr>
        </p:nvSpPr>
        <p:spPr/>
        <p:txBody>
          <a:bodyPr>
            <a:normAutofit/>
          </a:bodyPr>
          <a:lstStyle/>
          <a:p>
            <a:r>
              <a:rPr lang="en-US" dirty="0" smtClean="0"/>
              <a:t>1) Optimistic Positioning</a:t>
            </a:r>
          </a:p>
          <a:p>
            <a:pPr lvl="1"/>
            <a:r>
              <a:rPr lang="en-US" dirty="0" smtClean="0"/>
              <a:t>Attempt read when head is near the desired track</a:t>
            </a:r>
          </a:p>
          <a:p>
            <a:pPr lvl="1"/>
            <a:r>
              <a:rPr lang="en-US" dirty="0" smtClean="0"/>
              <a:t>ECC and sector ID determine if correct data was read</a:t>
            </a:r>
          </a:p>
          <a:p>
            <a:pPr lvl="1"/>
            <a:r>
              <a:rPr lang="en-US" dirty="0" smtClean="0"/>
              <a:t>Not done for settle before write!</a:t>
            </a:r>
          </a:p>
          <a:p>
            <a:r>
              <a:rPr lang="en-US" dirty="0" smtClean="0"/>
              <a:t>2) Track Skewing</a:t>
            </a:r>
          </a:p>
          <a:p>
            <a:pPr lvl="1"/>
            <a:r>
              <a:rPr lang="en-US" dirty="0" smtClean="0"/>
              <a:t>Provides faster sequential access across track and cylinder </a:t>
            </a:r>
            <a:r>
              <a:rPr lang="en-US" dirty="0"/>
              <a:t>boundaries</a:t>
            </a:r>
          </a:p>
          <a:p>
            <a:pPr lvl="1"/>
            <a:r>
              <a:rPr lang="en-US" dirty="0"/>
              <a:t>Skew logical sector zero of each track by worst-case head/track switch-time</a:t>
            </a:r>
          </a:p>
          <a:p>
            <a:pPr lvl="1"/>
            <a:r>
              <a:rPr lang="en-US" dirty="0"/>
              <a:t>Each zone has different skew factors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6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6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6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6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61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6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Data Layout</a:t>
            </a:r>
          </a:p>
        </p:txBody>
      </p:sp>
      <p:sp>
        <p:nvSpPr>
          <p:cNvPr id="66563" name="Rectangle 3"/>
          <p:cNvSpPr>
            <a:spLocks noGrp="1" noChangeArrowheads="1"/>
          </p:cNvSpPr>
          <p:nvPr>
            <p:ph idx="1"/>
          </p:nvPr>
        </p:nvSpPr>
        <p:spPr>
          <a:xfrm>
            <a:off x="242046" y="1696122"/>
            <a:ext cx="8624047" cy="3985487"/>
          </a:xfrm>
        </p:spPr>
        <p:txBody>
          <a:bodyPr>
            <a:normAutofit/>
          </a:bodyPr>
          <a:lstStyle/>
          <a:p>
            <a:r>
              <a:rPr lang="en-US" dirty="0"/>
              <a:t>Logical blocks mapped to physical sectors on</a:t>
            </a:r>
            <a:r>
              <a:rPr lang="en-US" dirty="0" smtClean="0"/>
              <a:t> disk drive</a:t>
            </a:r>
          </a:p>
          <a:p>
            <a:endParaRPr lang="en-US" dirty="0" smtClean="0"/>
          </a:p>
          <a:p>
            <a:endParaRPr lang="en-US" dirty="0" smtClean="0"/>
          </a:p>
          <a:p>
            <a:r>
              <a:rPr lang="en-US" dirty="0" smtClean="0"/>
              <a:t>Low</a:t>
            </a:r>
            <a:r>
              <a:rPr lang="en-US" dirty="0"/>
              <a:t>-Level Layout </a:t>
            </a:r>
            <a:r>
              <a:rPr lang="en-US" dirty="0" smtClean="0"/>
              <a:t>Factors</a:t>
            </a:r>
          </a:p>
          <a:p>
            <a:pPr lvl="1"/>
            <a:r>
              <a:rPr lang="en-US" dirty="0"/>
              <a:t>Track Skewing</a:t>
            </a:r>
          </a:p>
          <a:p>
            <a:pPr lvl="1"/>
            <a:r>
              <a:rPr lang="en-US" dirty="0" smtClean="0"/>
              <a:t>Sparing</a:t>
            </a:r>
          </a:p>
          <a:p>
            <a:pPr lvl="1"/>
            <a:r>
              <a:rPr lang="en-US" dirty="0" smtClean="0"/>
              <a:t>Serpentine Layout</a:t>
            </a:r>
          </a:p>
          <a:p>
            <a:pPr lvl="1"/>
            <a:endParaRPr lang="en-US" dirty="0" smtClean="0"/>
          </a:p>
          <a:p>
            <a:pPr lvl="1"/>
            <a:endParaRPr lang="en-US" dirty="0"/>
          </a:p>
          <a:p>
            <a:pPr lvl="1"/>
            <a:endParaRPr lang="en-US" dirty="0" smtClean="0"/>
          </a:p>
          <a:p>
            <a:pPr lvl="1"/>
            <a:endParaRPr lang="en-US" dirty="0" smtClean="0"/>
          </a:p>
          <a:p>
            <a:pPr lvl="2"/>
            <a:endParaRPr lang="en-US" dirty="0"/>
          </a:p>
          <a:p>
            <a:pPr lvl="2"/>
            <a:endParaRPr lang="en-US" dirty="0"/>
          </a:p>
        </p:txBody>
      </p:sp>
      <p:grpSp>
        <p:nvGrpSpPr>
          <p:cNvPr id="4" name="Group 12"/>
          <p:cNvGrpSpPr/>
          <p:nvPr/>
        </p:nvGrpSpPr>
        <p:grpSpPr>
          <a:xfrm>
            <a:off x="636493" y="2838450"/>
            <a:ext cx="8229600" cy="457200"/>
            <a:chOff x="304800" y="3200400"/>
            <a:chExt cx="8229600" cy="457200"/>
          </a:xfrm>
        </p:grpSpPr>
        <p:sp>
          <p:nvSpPr>
            <p:cNvPr id="5" name="Rectangle 6"/>
            <p:cNvSpPr>
              <a:spLocks noChangeArrowheads="1"/>
            </p:cNvSpPr>
            <p:nvPr/>
          </p:nvSpPr>
          <p:spPr bwMode="auto">
            <a:xfrm>
              <a:off x="304800" y="3200400"/>
              <a:ext cx="457200" cy="457200"/>
            </a:xfrm>
            <a:prstGeom prst="rect">
              <a:avLst/>
            </a:prstGeom>
            <a:solidFill>
              <a:srgbClr val="FF00FF"/>
            </a:solidFill>
            <a:ln w="9525">
              <a:solidFill>
                <a:schemeClr val="tx1"/>
              </a:solidFill>
              <a:miter lim="800000"/>
              <a:headEnd/>
              <a:tailEnd/>
            </a:ln>
            <a:effectLst/>
          </p:spPr>
          <p:txBody>
            <a:bodyPr wrap="none" anchor="ctr">
              <a:prstTxWarp prst="textNoShape">
                <a:avLst/>
              </a:prstTxWarp>
            </a:bodyPr>
            <a:lstStyle/>
            <a:p>
              <a:pPr algn="ctr"/>
              <a:r>
                <a:rPr lang="en-US" dirty="0"/>
                <a:t>D</a:t>
              </a:r>
            </a:p>
          </p:txBody>
        </p:sp>
        <p:sp>
          <p:nvSpPr>
            <p:cNvPr id="6" name="Rectangle 7"/>
            <p:cNvSpPr>
              <a:spLocks noChangeArrowheads="1"/>
            </p:cNvSpPr>
            <p:nvPr/>
          </p:nvSpPr>
          <p:spPr bwMode="auto">
            <a:xfrm>
              <a:off x="1219200" y="3200400"/>
              <a:ext cx="457200" cy="4572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a:t>A</a:t>
              </a:r>
            </a:p>
          </p:txBody>
        </p:sp>
        <p:sp>
          <p:nvSpPr>
            <p:cNvPr id="7" name="Rectangle 8"/>
            <p:cNvSpPr>
              <a:spLocks noChangeArrowheads="1"/>
            </p:cNvSpPr>
            <p:nvPr/>
          </p:nvSpPr>
          <p:spPr bwMode="auto">
            <a:xfrm>
              <a:off x="1676400" y="3200400"/>
              <a:ext cx="457200" cy="4572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a:t>A</a:t>
              </a:r>
            </a:p>
          </p:txBody>
        </p:sp>
        <p:sp>
          <p:nvSpPr>
            <p:cNvPr id="8" name="Rectangle 9"/>
            <p:cNvSpPr>
              <a:spLocks noChangeArrowheads="1"/>
            </p:cNvSpPr>
            <p:nvPr/>
          </p:nvSpPr>
          <p:spPr bwMode="auto">
            <a:xfrm>
              <a:off x="2133600" y="3200400"/>
              <a:ext cx="457200" cy="4572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a:t>A</a:t>
              </a:r>
            </a:p>
          </p:txBody>
        </p:sp>
        <p:sp>
          <p:nvSpPr>
            <p:cNvPr id="9" name="Rectangle 10"/>
            <p:cNvSpPr>
              <a:spLocks noChangeArrowheads="1"/>
            </p:cNvSpPr>
            <p:nvPr/>
          </p:nvSpPr>
          <p:spPr bwMode="auto">
            <a:xfrm>
              <a:off x="3048000" y="3200400"/>
              <a:ext cx="457200" cy="457200"/>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a:t>B</a:t>
              </a:r>
            </a:p>
          </p:txBody>
        </p:sp>
        <p:sp>
          <p:nvSpPr>
            <p:cNvPr id="10" name="Rectangle 11"/>
            <p:cNvSpPr>
              <a:spLocks noChangeArrowheads="1"/>
            </p:cNvSpPr>
            <p:nvPr/>
          </p:nvSpPr>
          <p:spPr bwMode="auto">
            <a:xfrm>
              <a:off x="3505200" y="3200400"/>
              <a:ext cx="457200" cy="457200"/>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a:t>B</a:t>
              </a:r>
            </a:p>
          </p:txBody>
        </p:sp>
        <p:sp>
          <p:nvSpPr>
            <p:cNvPr id="11" name="Rectangle 12"/>
            <p:cNvSpPr>
              <a:spLocks noChangeArrowheads="1"/>
            </p:cNvSpPr>
            <p:nvPr/>
          </p:nvSpPr>
          <p:spPr bwMode="auto">
            <a:xfrm>
              <a:off x="3962400" y="3200400"/>
              <a:ext cx="457200" cy="457200"/>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a:t>B</a:t>
              </a:r>
            </a:p>
          </p:txBody>
        </p:sp>
        <p:sp>
          <p:nvSpPr>
            <p:cNvPr id="12" name="Rectangle 13"/>
            <p:cNvSpPr>
              <a:spLocks noChangeArrowheads="1"/>
            </p:cNvSpPr>
            <p:nvPr/>
          </p:nvSpPr>
          <p:spPr bwMode="auto">
            <a:xfrm>
              <a:off x="4419600" y="3200400"/>
              <a:ext cx="457200" cy="457200"/>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a:t>B</a:t>
              </a:r>
            </a:p>
          </p:txBody>
        </p:sp>
        <p:sp>
          <p:nvSpPr>
            <p:cNvPr id="13" name="Rectangle 14"/>
            <p:cNvSpPr>
              <a:spLocks noChangeArrowheads="1"/>
            </p:cNvSpPr>
            <p:nvPr/>
          </p:nvSpPr>
          <p:spPr bwMode="auto">
            <a:xfrm>
              <a:off x="4876800" y="3200400"/>
              <a:ext cx="457200" cy="4572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pPr algn="ctr"/>
              <a:r>
                <a:rPr lang="en-US"/>
                <a:t>C</a:t>
              </a:r>
            </a:p>
          </p:txBody>
        </p:sp>
        <p:sp>
          <p:nvSpPr>
            <p:cNvPr id="14" name="Rectangle 15"/>
            <p:cNvSpPr>
              <a:spLocks noChangeArrowheads="1"/>
            </p:cNvSpPr>
            <p:nvPr/>
          </p:nvSpPr>
          <p:spPr bwMode="auto">
            <a:xfrm>
              <a:off x="5334000" y="3200400"/>
              <a:ext cx="457200" cy="4572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pPr algn="ctr"/>
              <a:r>
                <a:rPr lang="en-US"/>
                <a:t>C</a:t>
              </a:r>
            </a:p>
          </p:txBody>
        </p:sp>
        <p:sp>
          <p:nvSpPr>
            <p:cNvPr id="15" name="Rectangle 16"/>
            <p:cNvSpPr>
              <a:spLocks noChangeArrowheads="1"/>
            </p:cNvSpPr>
            <p:nvPr/>
          </p:nvSpPr>
          <p:spPr bwMode="auto">
            <a:xfrm>
              <a:off x="5791200" y="3200400"/>
              <a:ext cx="457200" cy="4572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pPr algn="ctr"/>
              <a:r>
                <a:rPr lang="en-US"/>
                <a:t>C</a:t>
              </a:r>
            </a:p>
          </p:txBody>
        </p:sp>
        <p:sp>
          <p:nvSpPr>
            <p:cNvPr id="16" name="Rectangle 17"/>
            <p:cNvSpPr>
              <a:spLocks noChangeArrowheads="1"/>
            </p:cNvSpPr>
            <p:nvPr/>
          </p:nvSpPr>
          <p:spPr bwMode="auto">
            <a:xfrm>
              <a:off x="6248400" y="3200400"/>
              <a:ext cx="457200" cy="457200"/>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a:t>B</a:t>
              </a:r>
            </a:p>
          </p:txBody>
        </p:sp>
        <p:sp>
          <p:nvSpPr>
            <p:cNvPr id="17" name="Rectangle 18"/>
            <p:cNvSpPr>
              <a:spLocks noChangeArrowheads="1"/>
            </p:cNvSpPr>
            <p:nvPr/>
          </p:nvSpPr>
          <p:spPr bwMode="auto">
            <a:xfrm>
              <a:off x="6705600" y="3200400"/>
              <a:ext cx="457200" cy="457200"/>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a:t>B</a:t>
              </a:r>
            </a:p>
          </p:txBody>
        </p:sp>
        <p:sp>
          <p:nvSpPr>
            <p:cNvPr id="18" name="Rectangle 19"/>
            <p:cNvSpPr>
              <a:spLocks noChangeArrowheads="1"/>
            </p:cNvSpPr>
            <p:nvPr/>
          </p:nvSpPr>
          <p:spPr bwMode="auto">
            <a:xfrm>
              <a:off x="762000" y="3200400"/>
              <a:ext cx="457200" cy="457200"/>
            </a:xfrm>
            <a:prstGeom prst="rect">
              <a:avLst/>
            </a:prstGeom>
            <a:solidFill>
              <a:srgbClr val="FF00FF"/>
            </a:solidFill>
            <a:ln w="9525">
              <a:solidFill>
                <a:schemeClr val="tx1"/>
              </a:solidFill>
              <a:miter lim="800000"/>
              <a:headEnd/>
              <a:tailEnd/>
            </a:ln>
            <a:effectLst/>
          </p:spPr>
          <p:txBody>
            <a:bodyPr wrap="none" anchor="ctr">
              <a:prstTxWarp prst="textNoShape">
                <a:avLst/>
              </a:prstTxWarp>
            </a:bodyPr>
            <a:lstStyle/>
            <a:p>
              <a:pPr algn="ctr"/>
              <a:r>
                <a:rPr lang="en-US"/>
                <a:t>D</a:t>
              </a:r>
            </a:p>
          </p:txBody>
        </p:sp>
        <p:sp>
          <p:nvSpPr>
            <p:cNvPr id="19" name="Rectangle 20"/>
            <p:cNvSpPr>
              <a:spLocks noChangeArrowheads="1"/>
            </p:cNvSpPr>
            <p:nvPr/>
          </p:nvSpPr>
          <p:spPr bwMode="auto">
            <a:xfrm>
              <a:off x="2590800" y="3200400"/>
              <a:ext cx="457200" cy="457200"/>
            </a:xfrm>
            <a:prstGeom prst="rect">
              <a:avLst/>
            </a:prstGeom>
            <a:solidFill>
              <a:srgbClr val="FF00FF"/>
            </a:solidFill>
            <a:ln w="9525">
              <a:solidFill>
                <a:schemeClr val="tx1"/>
              </a:solidFill>
              <a:miter lim="800000"/>
              <a:headEnd/>
              <a:tailEnd/>
            </a:ln>
            <a:effectLst/>
          </p:spPr>
          <p:txBody>
            <a:bodyPr wrap="none" anchor="ctr">
              <a:prstTxWarp prst="textNoShape">
                <a:avLst/>
              </a:prstTxWarp>
            </a:bodyPr>
            <a:lstStyle/>
            <a:p>
              <a:pPr algn="ctr"/>
              <a:r>
                <a:rPr lang="en-US"/>
                <a:t>D</a:t>
              </a:r>
            </a:p>
          </p:txBody>
        </p:sp>
        <p:sp>
          <p:nvSpPr>
            <p:cNvPr id="20" name="Rectangle 21"/>
            <p:cNvSpPr>
              <a:spLocks noChangeArrowheads="1"/>
            </p:cNvSpPr>
            <p:nvPr/>
          </p:nvSpPr>
          <p:spPr bwMode="auto">
            <a:xfrm>
              <a:off x="7162800" y="3200400"/>
              <a:ext cx="457200" cy="457200"/>
            </a:xfrm>
            <a:prstGeom prst="rect">
              <a:avLst/>
            </a:prstGeom>
            <a:solidFill>
              <a:srgbClr val="FF00FF"/>
            </a:solidFill>
            <a:ln w="9525">
              <a:solidFill>
                <a:schemeClr val="tx1"/>
              </a:solidFill>
              <a:miter lim="800000"/>
              <a:headEnd/>
              <a:tailEnd/>
            </a:ln>
            <a:effectLst/>
          </p:spPr>
          <p:txBody>
            <a:bodyPr wrap="none" anchor="ctr">
              <a:prstTxWarp prst="textNoShape">
                <a:avLst/>
              </a:prstTxWarp>
            </a:bodyPr>
            <a:lstStyle/>
            <a:p>
              <a:pPr algn="ctr"/>
              <a:r>
                <a:rPr lang="en-US"/>
                <a:t>D</a:t>
              </a:r>
            </a:p>
          </p:txBody>
        </p:sp>
        <p:sp>
          <p:nvSpPr>
            <p:cNvPr id="21" name="Rectangle 22"/>
            <p:cNvSpPr>
              <a:spLocks noChangeArrowheads="1"/>
            </p:cNvSpPr>
            <p:nvPr/>
          </p:nvSpPr>
          <p:spPr bwMode="auto">
            <a:xfrm>
              <a:off x="8077200" y="3200400"/>
              <a:ext cx="457200" cy="457200"/>
            </a:xfrm>
            <a:prstGeom prst="rect">
              <a:avLst/>
            </a:prstGeom>
            <a:solidFill>
              <a:srgbClr val="FF00FF"/>
            </a:solidFill>
            <a:ln w="9525">
              <a:solidFill>
                <a:schemeClr val="tx1"/>
              </a:solidFill>
              <a:miter lim="800000"/>
              <a:headEnd/>
              <a:tailEnd/>
            </a:ln>
            <a:effectLst/>
          </p:spPr>
          <p:txBody>
            <a:bodyPr wrap="none" anchor="ctr">
              <a:prstTxWarp prst="textNoShape">
                <a:avLst/>
              </a:prstTxWarp>
            </a:bodyPr>
            <a:lstStyle/>
            <a:p>
              <a:pPr algn="ctr"/>
              <a:r>
                <a:rPr lang="en-US"/>
                <a:t>D</a:t>
              </a:r>
            </a:p>
          </p:txBody>
        </p:sp>
        <p:sp>
          <p:nvSpPr>
            <p:cNvPr id="22" name="Rectangle 23"/>
            <p:cNvSpPr>
              <a:spLocks noChangeArrowheads="1"/>
            </p:cNvSpPr>
            <p:nvPr/>
          </p:nvSpPr>
          <p:spPr bwMode="auto">
            <a:xfrm>
              <a:off x="7620000" y="3200400"/>
              <a:ext cx="457200" cy="457200"/>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a:t>B</a:t>
              </a:r>
            </a:p>
          </p:txBody>
        </p:sp>
      </p:grpSp>
      <p:sp>
        <p:nvSpPr>
          <p:cNvPr id="23" name="TextBox 22"/>
          <p:cNvSpPr txBox="1"/>
          <p:nvPr/>
        </p:nvSpPr>
        <p:spPr>
          <a:xfrm>
            <a:off x="835246" y="2210867"/>
            <a:ext cx="7241954" cy="430887"/>
          </a:xfrm>
          <a:prstGeom prst="rect">
            <a:avLst/>
          </a:prstGeom>
          <a:noFill/>
        </p:spPr>
        <p:txBody>
          <a:bodyPr wrap="none" rtlCol="0">
            <a:spAutoFit/>
          </a:bodyPr>
          <a:lstStyle/>
          <a:p>
            <a:r>
              <a:rPr lang="en-US" sz="2200" dirty="0" smtClean="0"/>
              <a:t>Logical view of disk by OS: Linear array (list) of blocks</a:t>
            </a:r>
            <a:endParaRPr lang="en-US" sz="2200" dirty="0"/>
          </a:p>
        </p:txBody>
      </p:sp>
      <p:pic>
        <p:nvPicPr>
          <p:cNvPr id="24" name="Picture 23" descr="traditional.tiff"/>
          <p:cNvPicPr>
            <a:picLocks noChangeAspect="1"/>
          </p:cNvPicPr>
          <p:nvPr/>
        </p:nvPicPr>
        <p:blipFill>
          <a:blip r:embed="rId2"/>
          <a:stretch>
            <a:fillRect/>
          </a:stretch>
        </p:blipFill>
        <p:spPr>
          <a:xfrm>
            <a:off x="3836893" y="3902056"/>
            <a:ext cx="2171700" cy="1625600"/>
          </a:xfrm>
          <a:prstGeom prst="rect">
            <a:avLst/>
          </a:prstGeom>
        </p:spPr>
      </p:pic>
      <p:pic>
        <p:nvPicPr>
          <p:cNvPr id="25" name="Picture 24" descr="serpentine.tiff"/>
          <p:cNvPicPr>
            <a:picLocks noChangeAspect="1"/>
          </p:cNvPicPr>
          <p:nvPr/>
        </p:nvPicPr>
        <p:blipFill>
          <a:blip r:embed="rId3"/>
          <a:stretch>
            <a:fillRect/>
          </a:stretch>
        </p:blipFill>
        <p:spPr>
          <a:xfrm>
            <a:off x="6402293" y="3965556"/>
            <a:ext cx="2184400" cy="1562100"/>
          </a:xfrm>
          <a:prstGeom prst="rect">
            <a:avLst/>
          </a:prstGeom>
        </p:spPr>
      </p:pic>
      <p:sp>
        <p:nvSpPr>
          <p:cNvPr id="2" name="5-Point Star 1"/>
          <p:cNvSpPr/>
          <p:nvPr/>
        </p:nvSpPr>
        <p:spPr>
          <a:xfrm>
            <a:off x="5665693" y="4150759"/>
            <a:ext cx="231673" cy="215757"/>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5-Point Star 26"/>
          <p:cNvSpPr/>
          <p:nvPr/>
        </p:nvSpPr>
        <p:spPr>
          <a:xfrm>
            <a:off x="8293056" y="4125072"/>
            <a:ext cx="231673" cy="215757"/>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78087" y="5640551"/>
            <a:ext cx="7999113" cy="1421928"/>
          </a:xfrm>
          <a:prstGeom prst="rect">
            <a:avLst/>
          </a:prstGeom>
          <a:noFill/>
        </p:spPr>
        <p:txBody>
          <a:bodyPr wrap="none" rtlCol="0">
            <a:spAutoFit/>
          </a:bodyPr>
          <a:lstStyle/>
          <a:p>
            <a:pPr marL="742950" lvl="1" indent="-285750">
              <a:buFont typeface="Arial" charset="0"/>
              <a:buChar char="•"/>
            </a:pPr>
            <a:r>
              <a:rPr lang="en-US" dirty="0">
                <a:solidFill>
                  <a:schemeClr val="bg2"/>
                </a:solidFill>
              </a:rPr>
              <a:t>Zoned-Bit Recording (ZBR or multi-zone disk)</a:t>
            </a:r>
          </a:p>
          <a:p>
            <a:pPr marL="1200150" lvl="2" indent="-285750">
              <a:buFont typeface="Arial" charset="0"/>
              <a:buChar char="•"/>
            </a:pPr>
            <a:r>
              <a:rPr lang="en-US" dirty="0">
                <a:solidFill>
                  <a:schemeClr val="bg2"/>
                </a:solidFill>
              </a:rPr>
              <a:t>Outer tracks can hold more sectors due to larger perimeter</a:t>
            </a:r>
          </a:p>
          <a:p>
            <a:pPr marL="1200150" lvl="2" indent="-285750">
              <a:lnSpc>
                <a:spcPct val="90000"/>
              </a:lnSpc>
              <a:buFont typeface="Arial" charset="0"/>
              <a:buChar char="•"/>
            </a:pPr>
            <a:r>
              <a:rPr lang="en-US" dirty="0" smtClean="0">
                <a:solidFill>
                  <a:schemeClr val="bg2"/>
                </a:solidFill>
              </a:rPr>
              <a:t>Outer </a:t>
            </a:r>
            <a:r>
              <a:rPr lang="en-US" dirty="0">
                <a:solidFill>
                  <a:schemeClr val="bg2"/>
                </a:solidFill>
              </a:rPr>
              <a:t>zones experience higher data </a:t>
            </a:r>
            <a:r>
              <a:rPr lang="en-US" dirty="0" smtClean="0">
                <a:solidFill>
                  <a:schemeClr val="bg2"/>
                </a:solidFill>
              </a:rPr>
              <a:t>rates.</a:t>
            </a:r>
          </a:p>
          <a:p>
            <a:pPr marL="1200150" lvl="2" indent="-285750">
              <a:lnSpc>
                <a:spcPct val="90000"/>
              </a:lnSpc>
              <a:buFont typeface="Arial" charset="0"/>
              <a:buChar char="•"/>
            </a:pPr>
            <a:r>
              <a:rPr lang="en-US" dirty="0">
                <a:solidFill>
                  <a:schemeClr val="bg2"/>
                </a:solidFill>
              </a:rPr>
              <a:t>M</a:t>
            </a:r>
            <a:r>
              <a:rPr lang="en-US" dirty="0" smtClean="0">
                <a:solidFill>
                  <a:schemeClr val="bg2"/>
                </a:solidFill>
              </a:rPr>
              <a:t>odern </a:t>
            </a:r>
            <a:r>
              <a:rPr lang="en-US" dirty="0">
                <a:solidFill>
                  <a:schemeClr val="bg2"/>
                </a:solidFill>
              </a:rPr>
              <a:t>disks have about 30 zones</a:t>
            </a:r>
          </a:p>
          <a:p>
            <a:endParaRPr lang="en-US"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Zoned-Bit Recording</a:t>
            </a:r>
          </a:p>
        </p:txBody>
      </p:sp>
      <p:sp>
        <p:nvSpPr>
          <p:cNvPr id="67587" name="Rectangle 3"/>
          <p:cNvSpPr>
            <a:spLocks noGrp="1" noChangeArrowheads="1"/>
          </p:cNvSpPr>
          <p:nvPr>
            <p:ph idx="1"/>
          </p:nvPr>
        </p:nvSpPr>
        <p:spPr/>
        <p:txBody>
          <a:bodyPr>
            <a:normAutofit lnSpcReduction="10000"/>
          </a:bodyPr>
          <a:lstStyle/>
          <a:p>
            <a:pPr>
              <a:lnSpc>
                <a:spcPct val="90000"/>
              </a:lnSpc>
            </a:pPr>
            <a:r>
              <a:rPr lang="en-US" sz="2800" dirty="0"/>
              <a:t>Outer tracks can hold more sectors due to larger perimeter</a:t>
            </a:r>
          </a:p>
          <a:p>
            <a:pPr>
              <a:lnSpc>
                <a:spcPct val="90000"/>
              </a:lnSpc>
            </a:pPr>
            <a:r>
              <a:rPr lang="en-US" sz="2800" dirty="0"/>
              <a:t>Per-track storage-allocation requires complex channel electronics</a:t>
            </a:r>
          </a:p>
          <a:p>
            <a:pPr>
              <a:lnSpc>
                <a:spcPct val="90000"/>
              </a:lnSpc>
            </a:pPr>
            <a:r>
              <a:rPr lang="en-US" sz="2800" dirty="0"/>
              <a:t>Tradeoff:</a:t>
            </a:r>
          </a:p>
          <a:p>
            <a:pPr lvl="1">
              <a:lnSpc>
                <a:spcPct val="90000"/>
              </a:lnSpc>
            </a:pPr>
            <a:r>
              <a:rPr lang="en-US" sz="2400" dirty="0"/>
              <a:t>Group tracks in </a:t>
            </a:r>
            <a:r>
              <a:rPr lang="en-US" sz="2400" dirty="0">
                <a:solidFill>
                  <a:schemeClr val="bg1"/>
                </a:solidFill>
              </a:rPr>
              <a:t>zones</a:t>
            </a:r>
          </a:p>
          <a:p>
            <a:pPr lvl="1">
              <a:lnSpc>
                <a:spcPct val="90000"/>
              </a:lnSpc>
            </a:pPr>
            <a:r>
              <a:rPr lang="en-US" sz="2400" dirty="0"/>
              <a:t>Outer zones allocated more sectors than inner ones</a:t>
            </a:r>
          </a:p>
          <a:p>
            <a:pPr lvl="1">
              <a:lnSpc>
                <a:spcPct val="90000"/>
              </a:lnSpc>
            </a:pPr>
            <a:r>
              <a:rPr lang="en-US" sz="2400" dirty="0"/>
              <a:t>Due to constant angular velocity, outer zones experience higher data rates.</a:t>
            </a:r>
          </a:p>
          <a:p>
            <a:pPr>
              <a:lnSpc>
                <a:spcPct val="90000"/>
              </a:lnSpc>
            </a:pPr>
            <a:r>
              <a:rPr lang="en-US" sz="2800" dirty="0"/>
              <a:t>Modern disks have about 30 zones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t>On-Disk Cache</a:t>
            </a:r>
            <a:endParaRPr lang="en-US" dirty="0"/>
          </a:p>
        </p:txBody>
      </p:sp>
      <p:sp>
        <p:nvSpPr>
          <p:cNvPr id="76803" name="Rectangle 3"/>
          <p:cNvSpPr>
            <a:spLocks noGrp="1" noChangeArrowheads="1"/>
          </p:cNvSpPr>
          <p:nvPr>
            <p:ph idx="1"/>
          </p:nvPr>
        </p:nvSpPr>
        <p:spPr>
          <a:xfrm>
            <a:off x="242046" y="1480008"/>
            <a:ext cx="8624047" cy="5377992"/>
          </a:xfrm>
        </p:spPr>
        <p:txBody>
          <a:bodyPr>
            <a:normAutofit fontScale="85000" lnSpcReduction="20000"/>
          </a:bodyPr>
          <a:lstStyle/>
          <a:p>
            <a:r>
              <a:rPr lang="en-US" dirty="0" smtClean="0"/>
              <a:t>Track buffer or larger segmented disk cache</a:t>
            </a:r>
          </a:p>
          <a:p>
            <a:pPr lvl="1"/>
            <a:r>
              <a:rPr lang="en-US" dirty="0" smtClean="0"/>
              <a:t>Typically  8-16 MB for modern disks</a:t>
            </a:r>
          </a:p>
          <a:p>
            <a:r>
              <a:rPr lang="en-US" dirty="0" smtClean="0"/>
              <a:t>Reads</a:t>
            </a:r>
          </a:p>
          <a:p>
            <a:pPr lvl="1"/>
            <a:r>
              <a:rPr lang="en-US" dirty="0" smtClean="0"/>
              <a:t>Sequential reads: Actively reading disk data and placing in cache</a:t>
            </a:r>
          </a:p>
          <a:p>
            <a:r>
              <a:rPr lang="en-US" dirty="0" smtClean="0"/>
              <a:t>Writes</a:t>
            </a:r>
          </a:p>
          <a:p>
            <a:pPr lvl="1"/>
            <a:r>
              <a:rPr lang="en-US" dirty="0" smtClean="0">
                <a:solidFill>
                  <a:schemeClr val="bg1"/>
                </a:solidFill>
              </a:rPr>
              <a:t>What are 3 advantages of buffering writes in disk cache?</a:t>
            </a:r>
          </a:p>
          <a:p>
            <a:pPr lvl="2"/>
            <a:r>
              <a:rPr lang="en-US" dirty="0"/>
              <a:t>Time for write to cache is much faster than disk surface</a:t>
            </a:r>
          </a:p>
          <a:p>
            <a:pPr lvl="2"/>
            <a:r>
              <a:rPr lang="en-US" dirty="0" smtClean="0"/>
              <a:t>Provides write-coalescing for better utilization of disk bandwidth</a:t>
            </a:r>
          </a:p>
          <a:p>
            <a:pPr lvl="2"/>
            <a:r>
              <a:rPr lang="en-US" dirty="0" smtClean="0"/>
              <a:t>Many write requests  enables  disk scheduling opportunities</a:t>
            </a:r>
          </a:p>
          <a:p>
            <a:pPr lvl="2"/>
            <a:endParaRPr lang="en-US" dirty="0" smtClean="0"/>
          </a:p>
          <a:p>
            <a:pPr lvl="1"/>
            <a:r>
              <a:rPr lang="en-US" dirty="0" smtClean="0">
                <a:solidFill>
                  <a:schemeClr val="bg1"/>
                </a:solidFill>
              </a:rPr>
              <a:t>What is the disadvantage?</a:t>
            </a:r>
          </a:p>
          <a:p>
            <a:pPr lvl="2"/>
            <a:r>
              <a:rPr lang="en-US" dirty="0" smtClean="0"/>
              <a:t>Reliability: What if power failure before write to surface?</a:t>
            </a:r>
          </a:p>
          <a:p>
            <a:pPr lvl="2"/>
            <a:r>
              <a:rPr lang="en-US" dirty="0" smtClean="0"/>
              <a:t>Immediate Reporting: Writes are done as soon as they are written to cache</a:t>
            </a:r>
          </a:p>
          <a:p>
            <a:pPr lvl="2"/>
            <a:r>
              <a:rPr lang="en-US" dirty="0" smtClean="0"/>
              <a:t>Disable Immediate Reporting if care about durability!</a:t>
            </a:r>
            <a:endParaRPr lang="en-US" dirty="0"/>
          </a:p>
          <a:p>
            <a:r>
              <a:rPr lang="en-US" dirty="0" smtClean="0"/>
              <a:t>Will revisit this for crash consistency in </a:t>
            </a:r>
            <a:r>
              <a:rPr lang="en-US" dirty="0" err="1" smtClean="0"/>
              <a:t>OptFS</a:t>
            </a:r>
            <a:r>
              <a:rPr lang="is-IS" dirty="0" smtClean="0"/>
              <a:t>…</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80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80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80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680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80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80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80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80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680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80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Tagged Command Queuing</a:t>
            </a:r>
            <a:endParaRPr lang="en-US" dirty="0"/>
          </a:p>
        </p:txBody>
      </p:sp>
      <p:sp>
        <p:nvSpPr>
          <p:cNvPr id="3" name="Content Placeholder 2"/>
          <p:cNvSpPr>
            <a:spLocks noGrp="1"/>
          </p:cNvSpPr>
          <p:nvPr>
            <p:ph idx="1"/>
          </p:nvPr>
        </p:nvSpPr>
        <p:spPr/>
        <p:txBody>
          <a:bodyPr/>
          <a:lstStyle/>
          <a:p>
            <a:r>
              <a:rPr lang="en-US" dirty="0" smtClean="0"/>
              <a:t>Disk can schedule multiple requests itself</a:t>
            </a:r>
          </a:p>
          <a:p>
            <a:pPr lvl="1"/>
            <a:r>
              <a:rPr lang="en-US" dirty="0" smtClean="0"/>
              <a:t>Disks know low-level layout for best ordering</a:t>
            </a:r>
          </a:p>
          <a:p>
            <a:r>
              <a:rPr lang="en-US" dirty="0" smtClean="0">
                <a:solidFill>
                  <a:schemeClr val="bg1"/>
                </a:solidFill>
              </a:rPr>
              <a:t>Names of disk scheduling algorithms?</a:t>
            </a:r>
          </a:p>
          <a:p>
            <a:r>
              <a:rPr lang="en-US" dirty="0" smtClean="0"/>
              <a:t>SCAN and elevator</a:t>
            </a:r>
          </a:p>
          <a:p>
            <a:pPr lvl="1"/>
            <a:r>
              <a:rPr lang="en-US" dirty="0" smtClean="0"/>
              <a:t>Handle requests in order by cylinder</a:t>
            </a:r>
          </a:p>
          <a:p>
            <a:pPr lvl="1">
              <a:buFont typeface="Arial"/>
              <a:buChar char="•"/>
            </a:pPr>
            <a:r>
              <a:rPr lang="en-US" dirty="0" smtClean="0"/>
              <a:t>Variation: C-SCAN: Start requests in same dir always</a:t>
            </a:r>
          </a:p>
          <a:p>
            <a:r>
              <a:rPr lang="en-US" dirty="0" smtClean="0"/>
              <a:t>Shortest-seek-time-first (SSTF)</a:t>
            </a:r>
          </a:p>
          <a:p>
            <a:r>
              <a:rPr lang="en-US" dirty="0" smtClean="0"/>
              <a:t>Shortest-positioning-time first (SPTF)</a:t>
            </a:r>
          </a:p>
          <a:p>
            <a:pPr lvl="1"/>
            <a:r>
              <a:rPr lang="en-US" dirty="0" smtClean="0"/>
              <a:t>Take rotational delay into account as well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mtClean="0"/>
              <a:t>Drive Electronics</a:t>
            </a:r>
            <a:endParaRPr lang="en-US"/>
          </a:p>
        </p:txBody>
      </p:sp>
      <p:sp>
        <p:nvSpPr>
          <p:cNvPr id="73731" name="Rectangle 3"/>
          <p:cNvSpPr>
            <a:spLocks noGrp="1" noChangeArrowheads="1"/>
          </p:cNvSpPr>
          <p:nvPr>
            <p:ph idx="1"/>
          </p:nvPr>
        </p:nvSpPr>
        <p:spPr/>
        <p:txBody>
          <a:bodyPr/>
          <a:lstStyle/>
          <a:p>
            <a:r>
              <a:rPr lang="en-US" dirty="0" smtClean="0"/>
              <a:t>ECC</a:t>
            </a:r>
          </a:p>
          <a:p>
            <a:pPr lvl="1"/>
            <a:r>
              <a:rPr lang="en-US" dirty="0" smtClean="0"/>
              <a:t>Appends ECC symbols, performs error-handling operations</a:t>
            </a:r>
          </a:p>
          <a:p>
            <a:pPr lvl="1"/>
            <a:r>
              <a:rPr lang="en-US" dirty="0" smtClean="0"/>
              <a:t>Current disks employ Reed-Solomon codes</a:t>
            </a:r>
          </a:p>
          <a:p>
            <a:r>
              <a:rPr lang="en-US" dirty="0" smtClean="0"/>
              <a:t>Servo Control</a:t>
            </a:r>
          </a:p>
          <a:p>
            <a:pPr lvl="1"/>
            <a:r>
              <a:rPr lang="en-US" dirty="0" smtClean="0"/>
              <a:t>For necessary signal-processing for disk-rotation and head positioning</a:t>
            </a:r>
          </a:p>
          <a:p>
            <a:pPr lvl="1"/>
            <a:r>
              <a:rPr lang="en-US" dirty="0" smtClean="0"/>
              <a:t>Needed due to motor variation, platter waviness (circumferentially and </a:t>
            </a:r>
            <a:r>
              <a:rPr lang="en-US" dirty="0" err="1" smtClean="0"/>
              <a:t>radially</a:t>
            </a:r>
            <a:r>
              <a:rPr lang="en-US" dirty="0" smtClean="0"/>
              <a:t>), stacking tolerances, vibrations, etc.</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mtClean="0"/>
              <a:t>Reliability</a:t>
            </a:r>
            <a:endParaRPr lang="en-US"/>
          </a:p>
        </p:txBody>
      </p:sp>
      <p:sp>
        <p:nvSpPr>
          <p:cNvPr id="80899" name="Rectangle 3"/>
          <p:cNvSpPr>
            <a:spLocks noGrp="1" noChangeArrowheads="1"/>
          </p:cNvSpPr>
          <p:nvPr>
            <p:ph idx="1"/>
          </p:nvPr>
        </p:nvSpPr>
        <p:spPr>
          <a:xfrm>
            <a:off x="242046" y="1696122"/>
            <a:ext cx="8624047" cy="5161878"/>
          </a:xfrm>
        </p:spPr>
        <p:txBody>
          <a:bodyPr>
            <a:normAutofit fontScale="85000" lnSpcReduction="20000"/>
          </a:bodyPr>
          <a:lstStyle/>
          <a:p>
            <a:r>
              <a:rPr lang="en-US" dirty="0" smtClean="0"/>
              <a:t>Key metric – Mean-Time Between Failures (MTBF)</a:t>
            </a:r>
          </a:p>
          <a:p>
            <a:r>
              <a:rPr lang="en-US" dirty="0" smtClean="0"/>
              <a:t>Typical MTBF for SCSI disk = 1,200,000 hours</a:t>
            </a:r>
          </a:p>
          <a:p>
            <a:pPr lvl="1"/>
            <a:r>
              <a:rPr lang="en-US" dirty="0" smtClean="0"/>
              <a:t>Typically the first-year reliability</a:t>
            </a:r>
          </a:p>
          <a:p>
            <a:pPr lvl="1"/>
            <a:r>
              <a:rPr lang="en-US" dirty="0" smtClean="0"/>
              <a:t>Assumes “nominal” operating conditions</a:t>
            </a:r>
          </a:p>
          <a:p>
            <a:r>
              <a:rPr lang="en-US" dirty="0" smtClean="0">
                <a:solidFill>
                  <a:schemeClr val="bg1"/>
                </a:solidFill>
              </a:rPr>
              <a:t>Environmental Factors Affecting Reliability?</a:t>
            </a:r>
          </a:p>
          <a:p>
            <a:r>
              <a:rPr lang="en-US" dirty="0" smtClean="0"/>
              <a:t>Temperature</a:t>
            </a:r>
          </a:p>
          <a:p>
            <a:pPr lvl="1"/>
            <a:r>
              <a:rPr lang="en-US" dirty="0" smtClean="0"/>
              <a:t>Reliability decreases with increase in temperature</a:t>
            </a:r>
          </a:p>
          <a:p>
            <a:pPr lvl="1"/>
            <a:r>
              <a:rPr lang="en-US" dirty="0" smtClean="0"/>
              <a:t>15 C rise in room temp can double failure-rate</a:t>
            </a:r>
          </a:p>
          <a:p>
            <a:r>
              <a:rPr lang="en-US" dirty="0" smtClean="0"/>
              <a:t>Vibrations</a:t>
            </a:r>
          </a:p>
          <a:p>
            <a:pPr lvl="1">
              <a:lnSpc>
                <a:spcPct val="90000"/>
              </a:lnSpc>
            </a:pPr>
            <a:r>
              <a:rPr lang="en-US" dirty="0" smtClean="0"/>
              <a:t>Caused by moving components nearby</a:t>
            </a:r>
          </a:p>
          <a:p>
            <a:pPr lvl="1">
              <a:lnSpc>
                <a:spcPct val="90000"/>
              </a:lnSpc>
            </a:pPr>
            <a:r>
              <a:rPr lang="en-US" dirty="0" smtClean="0"/>
              <a:t>Cause off-track errors that delay I//O or cause temporary errors</a:t>
            </a:r>
          </a:p>
          <a:p>
            <a:pPr lvl="1">
              <a:lnSpc>
                <a:spcPct val="90000"/>
              </a:lnSpc>
            </a:pPr>
            <a:r>
              <a:rPr lang="en-US" dirty="0" smtClean="0"/>
              <a:t>Worse at high TPI due to smaller tolerances</a:t>
            </a:r>
          </a:p>
          <a:p>
            <a:pPr lvl="1">
              <a:lnSpc>
                <a:spcPct val="90000"/>
              </a:lnSpc>
            </a:pPr>
            <a:r>
              <a:rPr lang="en-US" dirty="0" smtClean="0"/>
              <a:t>Server-disks designed for more vibration tolerance</a:t>
            </a:r>
          </a:p>
          <a:p>
            <a:pPr>
              <a:lnSpc>
                <a:spcPct val="90000"/>
              </a:lnSpc>
            </a:pPr>
            <a:r>
              <a:rPr lang="en-US" dirty="0" smtClean="0"/>
              <a:t>Will revisit reliability when we discuss RAID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89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899">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0899">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0899">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0899">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in Action</a:t>
            </a:r>
            <a:endParaRPr lang="en-US" dirty="0"/>
          </a:p>
        </p:txBody>
      </p:sp>
      <p:pic>
        <p:nvPicPr>
          <p:cNvPr id="4" name="Content Placeholder 3" descr="disk-img.tiff">
            <a:hlinkClick r:id="rId2"/>
          </p:cNvPr>
          <p:cNvPicPr>
            <a:picLocks noGrp="1" noChangeAspect="1"/>
          </p:cNvPicPr>
          <p:nvPr>
            <p:ph idx="1"/>
          </p:nvPr>
        </p:nvPicPr>
        <p:blipFill>
          <a:blip r:embed="rId3"/>
          <a:srcRect l="-48889" r="-48889"/>
          <a:stretch>
            <a:fillRect/>
          </a:stretch>
        </p:blipFill>
        <p:spPr>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#1</a:t>
            </a:r>
            <a:endParaRPr lang="en-US" dirty="0"/>
          </a:p>
        </p:txBody>
      </p:sp>
      <p:sp>
        <p:nvSpPr>
          <p:cNvPr id="3" name="Content Placeholder 2"/>
          <p:cNvSpPr>
            <a:spLocks noGrp="1"/>
          </p:cNvSpPr>
          <p:nvPr>
            <p:ph idx="1"/>
          </p:nvPr>
        </p:nvSpPr>
        <p:spPr/>
        <p:txBody>
          <a:bodyPr>
            <a:normAutofit lnSpcReduction="10000"/>
          </a:bodyPr>
          <a:lstStyle/>
          <a:p>
            <a:r>
              <a:rPr lang="en-US" i="1" dirty="0">
                <a:solidFill>
                  <a:srgbClr val="2D3B45"/>
                </a:solidFill>
                <a:effectLst/>
                <a:latin typeface="LatoWeb" charset="0"/>
              </a:rPr>
              <a:t>Chris </a:t>
            </a:r>
            <a:r>
              <a:rPr lang="en-US" i="1" dirty="0" err="1">
                <a:solidFill>
                  <a:srgbClr val="2D3B45"/>
                </a:solidFill>
                <a:effectLst/>
                <a:latin typeface="LatoWeb" charset="0"/>
              </a:rPr>
              <a:t>Ruemmler</a:t>
            </a:r>
            <a:r>
              <a:rPr lang="en-US" i="1" dirty="0">
                <a:solidFill>
                  <a:srgbClr val="2D3B45"/>
                </a:solidFill>
                <a:effectLst/>
                <a:latin typeface="LatoWeb" charset="0"/>
              </a:rPr>
              <a:t> and John Wilkes</a:t>
            </a:r>
            <a:r>
              <a:rPr lang="en-US" dirty="0">
                <a:solidFill>
                  <a:srgbClr val="2D3B45"/>
                </a:solidFill>
                <a:effectLst/>
                <a:latin typeface="LatoWeb" charset="0"/>
              </a:rPr>
              <a:t> </a:t>
            </a:r>
            <a:br>
              <a:rPr lang="en-US" dirty="0">
                <a:solidFill>
                  <a:srgbClr val="2D3B45"/>
                </a:solidFill>
                <a:effectLst/>
                <a:latin typeface="LatoWeb" charset="0"/>
              </a:rPr>
            </a:br>
            <a:r>
              <a:rPr lang="en-US" b="1" u="sng" dirty="0">
                <a:solidFill>
                  <a:srgbClr val="2D3B45"/>
                </a:solidFill>
                <a:effectLst/>
                <a:latin typeface="LatoWeb" charset="0"/>
                <a:hlinkClick r:id="rId2"/>
              </a:rPr>
              <a:t>An introduction to disk drive modeling</a:t>
            </a:r>
            <a:r>
              <a:rPr lang="en-US" dirty="0">
                <a:solidFill>
                  <a:srgbClr val="2D3B45"/>
                </a:solidFill>
                <a:effectLst/>
                <a:latin typeface="LatoWeb" charset="0"/>
              </a:rPr>
              <a:t> </a:t>
            </a:r>
            <a:br>
              <a:rPr lang="en-US" dirty="0">
                <a:solidFill>
                  <a:srgbClr val="2D3B45"/>
                </a:solidFill>
                <a:effectLst/>
                <a:latin typeface="LatoWeb" charset="0"/>
              </a:rPr>
            </a:br>
            <a:r>
              <a:rPr lang="en-US" dirty="0">
                <a:solidFill>
                  <a:srgbClr val="2D3B45"/>
                </a:solidFill>
                <a:effectLst/>
                <a:latin typeface="LatoWeb" charset="0"/>
              </a:rPr>
              <a:t>IEEE Computer 27(3):17–29, March 1994. </a:t>
            </a:r>
          </a:p>
          <a:p>
            <a:r>
              <a:rPr lang="en-US" dirty="0" smtClean="0"/>
              <a:t>Why this paper?</a:t>
            </a:r>
          </a:p>
          <a:p>
            <a:pPr lvl="1"/>
            <a:r>
              <a:rPr lang="en-US" dirty="0" smtClean="0"/>
              <a:t>Understand technology that </a:t>
            </a:r>
            <a:r>
              <a:rPr lang="en-US" dirty="0" smtClean="0">
                <a:solidFill>
                  <a:schemeClr val="bg1"/>
                </a:solidFill>
              </a:rPr>
              <a:t>still</a:t>
            </a:r>
            <a:r>
              <a:rPr lang="en-US" dirty="0" smtClean="0"/>
              <a:t> influences current system software</a:t>
            </a:r>
          </a:p>
          <a:p>
            <a:pPr lvl="2"/>
            <a:r>
              <a:rPr lang="en-US" dirty="0" smtClean="0"/>
              <a:t>What should change and what should stay the same?</a:t>
            </a:r>
          </a:p>
          <a:p>
            <a:pPr lvl="2"/>
            <a:r>
              <a:rPr lang="en-US" dirty="0" smtClean="0"/>
              <a:t>How much knowledge should one layer use of layer beneath?</a:t>
            </a:r>
          </a:p>
          <a:p>
            <a:pPr lvl="1"/>
            <a:endParaRPr lang="en-US" dirty="0" smtClean="0"/>
          </a:p>
          <a:p>
            <a:pPr lvl="1"/>
            <a:r>
              <a:rPr lang="en-US" dirty="0" smtClean="0"/>
              <a:t>Useful to </a:t>
            </a:r>
            <a:r>
              <a:rPr lang="en-US" dirty="0" smtClean="0">
                <a:solidFill>
                  <a:schemeClr val="bg1"/>
                </a:solidFill>
              </a:rPr>
              <a:t>model</a:t>
            </a:r>
            <a:r>
              <a:rPr lang="en-US" dirty="0" smtClean="0"/>
              <a:t> or </a:t>
            </a:r>
            <a:r>
              <a:rPr lang="en-US" dirty="0" smtClean="0">
                <a:solidFill>
                  <a:schemeClr val="bg1"/>
                </a:solidFill>
              </a:rPr>
              <a:t>simulate</a:t>
            </a:r>
            <a:r>
              <a:rPr lang="en-US" dirty="0" smtClean="0"/>
              <a:t> other layers</a:t>
            </a:r>
          </a:p>
          <a:p>
            <a:pPr lvl="2"/>
            <a:r>
              <a:rPr lang="en-US" dirty="0" smtClean="0"/>
              <a:t>Mini-project: Simulation of SSD</a:t>
            </a:r>
          </a:p>
          <a:p>
            <a:pPr lvl="2"/>
            <a:r>
              <a:rPr lang="en-US" dirty="0" smtClean="0"/>
              <a:t>How accurate vs. complex does model need to be?</a:t>
            </a:r>
          </a:p>
        </p:txBody>
      </p:sp>
    </p:spTree>
    <p:extLst>
      <p:ext uri="{BB962C8B-B14F-4D97-AF65-F5344CB8AC3E}">
        <p14:creationId xmlns:p14="http://schemas.microsoft.com/office/powerpoint/2010/main" val="15093740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#2</a:t>
            </a:r>
            <a:endParaRPr lang="en-US" dirty="0"/>
          </a:p>
        </p:txBody>
      </p:sp>
      <p:sp>
        <p:nvSpPr>
          <p:cNvPr id="3" name="Content Placeholder 2"/>
          <p:cNvSpPr>
            <a:spLocks noGrp="1"/>
          </p:cNvSpPr>
          <p:nvPr>
            <p:ph idx="1"/>
          </p:nvPr>
        </p:nvSpPr>
        <p:spPr>
          <a:xfrm>
            <a:off x="242046" y="1696122"/>
            <a:ext cx="8624047" cy="5047578"/>
          </a:xfrm>
        </p:spPr>
        <p:txBody>
          <a:bodyPr>
            <a:normAutofit fontScale="92500" lnSpcReduction="20000"/>
          </a:bodyPr>
          <a:lstStyle/>
          <a:p>
            <a:pPr>
              <a:lnSpc>
                <a:spcPct val="120000"/>
              </a:lnSpc>
            </a:pPr>
            <a:r>
              <a:rPr lang="en-US" i="1" dirty="0" err="1">
                <a:effectLst/>
              </a:rPr>
              <a:t>McKusick</a:t>
            </a:r>
            <a:r>
              <a:rPr lang="en-US" i="1" dirty="0">
                <a:effectLst/>
              </a:rPr>
              <a:t>, M.K., Joy, W.N., </a:t>
            </a:r>
            <a:r>
              <a:rPr lang="en-US" i="1" dirty="0" err="1">
                <a:effectLst/>
              </a:rPr>
              <a:t>Leffler</a:t>
            </a:r>
            <a:r>
              <a:rPr lang="en-US" i="1" dirty="0">
                <a:effectLst/>
              </a:rPr>
              <a:t>, S.J., and </a:t>
            </a:r>
            <a:r>
              <a:rPr lang="en-US" i="1" dirty="0" err="1">
                <a:effectLst/>
              </a:rPr>
              <a:t>Fabry</a:t>
            </a:r>
            <a:r>
              <a:rPr lang="en-US" i="1" dirty="0">
                <a:effectLst/>
              </a:rPr>
              <a:t>, R.S. </a:t>
            </a:r>
            <a:r>
              <a:rPr lang="en-US" dirty="0"/>
              <a:t/>
            </a:r>
            <a:br>
              <a:rPr lang="en-US" dirty="0"/>
            </a:br>
            <a:r>
              <a:rPr lang="en-US" b="1" u="sng" dirty="0">
                <a:effectLst/>
                <a:hlinkClick r:id="rId2"/>
              </a:rPr>
              <a:t>A Fast file System for UNIX</a:t>
            </a:r>
            <a:r>
              <a:rPr lang="en-US" b="1" dirty="0">
                <a:effectLst/>
              </a:rPr>
              <a:t> </a:t>
            </a:r>
            <a:r>
              <a:rPr lang="en-US" dirty="0"/>
              <a:t/>
            </a:r>
            <a:br>
              <a:rPr lang="en-US" dirty="0"/>
            </a:br>
            <a:r>
              <a:rPr lang="en-US" dirty="0">
                <a:effectLst/>
              </a:rPr>
              <a:t>ACM Transactions on Computer Systems (TOCS) </a:t>
            </a:r>
            <a:br>
              <a:rPr lang="en-US" dirty="0">
                <a:effectLst/>
              </a:rPr>
            </a:br>
            <a:r>
              <a:rPr lang="en-US" dirty="0">
                <a:effectLst/>
              </a:rPr>
              <a:t>Vol. 2, No. 3, August 1984, pp. 181-197. </a:t>
            </a:r>
            <a:endParaRPr lang="en-US" dirty="0" smtClean="0">
              <a:effectLst/>
            </a:endParaRPr>
          </a:p>
          <a:p>
            <a:pPr>
              <a:lnSpc>
                <a:spcPct val="120000"/>
              </a:lnSpc>
            </a:pPr>
            <a:r>
              <a:rPr lang="en-US" dirty="0" smtClean="0"/>
              <a:t>Why this paper?</a:t>
            </a:r>
          </a:p>
          <a:p>
            <a:pPr lvl="1"/>
            <a:r>
              <a:rPr lang="en-US" dirty="0" smtClean="0"/>
              <a:t>Meta-reasons</a:t>
            </a:r>
          </a:p>
          <a:p>
            <a:pPr lvl="2"/>
            <a:r>
              <a:rPr lang="en-US" dirty="0" smtClean="0"/>
              <a:t>Hall of Fame paper: </a:t>
            </a:r>
            <a:br>
              <a:rPr lang="en-US" dirty="0" smtClean="0"/>
            </a:br>
            <a:r>
              <a:rPr lang="en-US" dirty="0" smtClean="0"/>
              <a:t>Recognized by systems community as influential</a:t>
            </a:r>
          </a:p>
          <a:p>
            <a:pPr lvl="2"/>
            <a:r>
              <a:rPr lang="en-US" dirty="0" smtClean="0"/>
              <a:t>Good starter paper (already familiar with concepts)</a:t>
            </a:r>
          </a:p>
          <a:p>
            <a:pPr lvl="1"/>
            <a:r>
              <a:rPr lang="en-US" dirty="0" smtClean="0"/>
              <a:t>Technology contributions</a:t>
            </a:r>
          </a:p>
          <a:p>
            <a:pPr lvl="2"/>
            <a:r>
              <a:rPr lang="en-US" dirty="0"/>
              <a:t>Good background for basic file system design</a:t>
            </a:r>
          </a:p>
          <a:p>
            <a:pPr lvl="2"/>
            <a:r>
              <a:rPr lang="en-US" dirty="0" smtClean="0"/>
              <a:t>Good example of system designed for underlying technology and workload</a:t>
            </a:r>
          </a:p>
          <a:p>
            <a:pPr lvl="2"/>
            <a:r>
              <a:rPr lang="en-US" dirty="0" smtClean="0"/>
              <a:t>Good example of measurement / implementation feedback loop</a:t>
            </a:r>
          </a:p>
          <a:p>
            <a:endParaRPr lang="en-US" dirty="0" smtClean="0"/>
          </a:p>
        </p:txBody>
      </p:sp>
    </p:spTree>
    <p:extLst>
      <p:ext uri="{BB962C8B-B14F-4D97-AF65-F5344CB8AC3E}">
        <p14:creationId xmlns:p14="http://schemas.microsoft.com/office/powerpoint/2010/main" val="1378639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FFS Motivation</a:t>
            </a:r>
            <a:endParaRPr lang="en-US" dirty="0"/>
          </a:p>
        </p:txBody>
      </p:sp>
      <p:sp>
        <p:nvSpPr>
          <p:cNvPr id="3" name="Content Placeholder 2"/>
          <p:cNvSpPr>
            <a:spLocks noGrp="1"/>
          </p:cNvSpPr>
          <p:nvPr>
            <p:ph idx="1"/>
          </p:nvPr>
        </p:nvSpPr>
        <p:spPr>
          <a:xfrm>
            <a:off x="242046" y="2940174"/>
            <a:ext cx="8624047" cy="3416176"/>
          </a:xfrm>
        </p:spPr>
        <p:txBody>
          <a:bodyPr>
            <a:normAutofit fontScale="92500" lnSpcReduction="10000"/>
          </a:bodyPr>
          <a:lstStyle/>
          <a:p>
            <a:r>
              <a:rPr lang="en-US" dirty="0" smtClean="0"/>
              <a:t>Original UNIX file system from Bell Labs</a:t>
            </a:r>
          </a:p>
          <a:p>
            <a:pPr lvl="1"/>
            <a:r>
              <a:rPr lang="en-US" dirty="0" smtClean="0"/>
              <a:t> Simple and elegant</a:t>
            </a:r>
          </a:p>
          <a:p>
            <a:pPr lvl="1"/>
            <a:r>
              <a:rPr lang="en-US" dirty="0" smtClean="0"/>
              <a:t> Problem: Achieves 20 Kb/sec</a:t>
            </a:r>
          </a:p>
          <a:p>
            <a:pPr lvl="2"/>
            <a:r>
              <a:rPr lang="en-US" dirty="0" smtClean="0"/>
              <a:t>2% of disk maximum even for sequential disk transfers!</a:t>
            </a:r>
          </a:p>
          <a:p>
            <a:pPr lvl="2"/>
            <a:endParaRPr lang="en-US" dirty="0" smtClean="0"/>
          </a:p>
          <a:p>
            <a:r>
              <a:rPr lang="en-US" dirty="0" smtClean="0"/>
              <a:t>Why such poor performance?</a:t>
            </a:r>
          </a:p>
          <a:p>
            <a:pPr lvl="2"/>
            <a:endParaRPr lang="en-US" dirty="0" smtClean="0"/>
          </a:p>
          <a:p>
            <a:pPr lvl="1"/>
            <a:r>
              <a:rPr lang="en-US" dirty="0" smtClean="0"/>
              <a:t>Three high-level reasons</a:t>
            </a:r>
            <a:r>
              <a:rPr lang="is-IS" dirty="0" smtClean="0"/>
              <a:t>…</a:t>
            </a:r>
            <a:endParaRPr lang="en-US" dirty="0" smtClean="0"/>
          </a:p>
          <a:p>
            <a:pPr lvl="1"/>
            <a:r>
              <a:rPr lang="en-US" dirty="0" smtClean="0"/>
              <a:t>Focus first on </a:t>
            </a:r>
            <a:r>
              <a:rPr lang="en-US" b="1" dirty="0" smtClean="0">
                <a:solidFill>
                  <a:schemeClr val="bg1"/>
                </a:solidFill>
              </a:rPr>
              <a:t>problems </a:t>
            </a:r>
            <a:r>
              <a:rPr lang="en-US" dirty="0" smtClean="0"/>
              <a:t>(not solutions)</a:t>
            </a:r>
            <a:endParaRPr lang="en-US" dirty="0"/>
          </a:p>
        </p:txBody>
      </p:sp>
      <p:sp>
        <p:nvSpPr>
          <p:cNvPr id="9" name="Shape 767"/>
          <p:cNvSpPr/>
          <p:nvPr/>
        </p:nvSpPr>
        <p:spPr>
          <a:xfrm>
            <a:off x="4445970" y="1581774"/>
            <a:ext cx="4240091" cy="1122546"/>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200" b="1">
                <a:latin typeface="Helvetica"/>
                <a:ea typeface="Helvetica"/>
                <a:cs typeface="Helvetica"/>
                <a:sym typeface="Helvetica"/>
              </a:defRPr>
            </a:lvl1pPr>
          </a:lstStyle>
          <a:p>
            <a:pPr marL="0" marR="0" lvl="0" indent="0" algn="ctr" defTabSz="584200" eaLnBrk="1" fontAlgn="auto" latinLnBrk="0" hangingPunct="1">
              <a:lnSpc>
                <a:spcPct val="100000"/>
              </a:lnSpc>
              <a:spcBef>
                <a:spcPts val="0"/>
              </a:spcBef>
              <a:spcAft>
                <a:spcPts val="0"/>
              </a:spcAft>
              <a:buClrTx/>
              <a:buSzTx/>
              <a:buFontTx/>
              <a:buNone/>
              <a:tabLst/>
              <a:defRPr sz="1800" b="0">
                <a:solidFill>
                  <a:srgbClr val="000000"/>
                </a:solidFill>
              </a:defRPr>
            </a:pPr>
            <a:r>
              <a:rPr kumimoji="0" sz="1800" b="0" i="0" u="none" strike="noStrike" kern="0" cap="none" spc="0" normalizeH="0" baseline="0" noProof="0">
                <a:ln>
                  <a:noFill/>
                </a:ln>
                <a:solidFill>
                  <a:srgbClr val="FFFFFF"/>
                </a:solidFill>
                <a:effectLst/>
                <a:uLnTx/>
                <a:uFillTx/>
                <a:latin typeface="Helvetica"/>
                <a:ea typeface="Helvetica"/>
                <a:cs typeface="Helvetica"/>
                <a:sym typeface="Helvetica"/>
              </a:rPr>
              <a:t>Data Blocks</a:t>
            </a:r>
          </a:p>
        </p:txBody>
      </p:sp>
      <p:sp>
        <p:nvSpPr>
          <p:cNvPr id="10" name="Shape 768"/>
          <p:cNvSpPr/>
          <p:nvPr/>
        </p:nvSpPr>
        <p:spPr>
          <a:xfrm>
            <a:off x="517123" y="1581774"/>
            <a:ext cx="1714961" cy="1122546"/>
          </a:xfrm>
          <a:prstGeom prst="rect">
            <a:avLst/>
          </a:prstGeom>
          <a:solidFill>
            <a:srgbClr val="5747C1"/>
          </a:solidFill>
          <a:ln w="381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200" b="1">
                <a:latin typeface="Helvetica"/>
                <a:ea typeface="Helvetica"/>
                <a:cs typeface="Helvetica"/>
                <a:sym typeface="Helvetica"/>
              </a:defRPr>
            </a:lvl1pPr>
          </a:lstStyle>
          <a:p>
            <a:pPr marL="0" marR="0" lvl="0" indent="0" algn="ctr" defTabSz="584200" eaLnBrk="1" fontAlgn="auto" latinLnBrk="0" hangingPunct="1">
              <a:lnSpc>
                <a:spcPct val="100000"/>
              </a:lnSpc>
              <a:spcBef>
                <a:spcPts val="0"/>
              </a:spcBef>
              <a:spcAft>
                <a:spcPts val="0"/>
              </a:spcAft>
              <a:buClrTx/>
              <a:buSzTx/>
              <a:buFontTx/>
              <a:buNone/>
              <a:tabLst/>
              <a:defRPr sz="1800" b="0">
                <a:solidFill>
                  <a:srgbClr val="000000"/>
                </a:solidFill>
              </a:defRPr>
            </a:pPr>
            <a:r>
              <a:rPr kumimoji="0" sz="1800" b="0" i="0" u="none" strike="noStrike" kern="0" cap="none" spc="0" normalizeH="0" baseline="0" noProof="0">
                <a:ln>
                  <a:noFill/>
                </a:ln>
                <a:solidFill>
                  <a:srgbClr val="FFFFFF"/>
                </a:solidFill>
                <a:effectLst/>
                <a:uLnTx/>
                <a:uFillTx/>
                <a:latin typeface="Helvetica"/>
                <a:ea typeface="Helvetica"/>
                <a:cs typeface="Helvetica"/>
                <a:sym typeface="Helvetica"/>
              </a:rPr>
              <a:t>super block</a:t>
            </a:r>
          </a:p>
        </p:txBody>
      </p:sp>
      <p:sp>
        <p:nvSpPr>
          <p:cNvPr id="11" name="Shape 769"/>
          <p:cNvSpPr/>
          <p:nvPr/>
        </p:nvSpPr>
        <p:spPr>
          <a:xfrm>
            <a:off x="2278043" y="1581774"/>
            <a:ext cx="2105493" cy="1122546"/>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200" b="1">
                <a:latin typeface="Helvetica"/>
                <a:ea typeface="Helvetica"/>
                <a:cs typeface="Helvetica"/>
                <a:sym typeface="Helvetica"/>
              </a:defRPr>
            </a:lvl1pPr>
          </a:lstStyle>
          <a:p>
            <a:pPr marL="0" marR="0" lvl="0" indent="0" algn="ctr" defTabSz="584200" eaLnBrk="1" fontAlgn="auto" latinLnBrk="0" hangingPunct="1">
              <a:lnSpc>
                <a:spcPct val="100000"/>
              </a:lnSpc>
              <a:spcBef>
                <a:spcPts val="0"/>
              </a:spcBef>
              <a:spcAft>
                <a:spcPts val="0"/>
              </a:spcAft>
              <a:buClrTx/>
              <a:buSzTx/>
              <a:buFontTx/>
              <a:buNone/>
              <a:tabLst/>
              <a:defRPr sz="1800" b="0">
                <a:solidFill>
                  <a:srgbClr val="000000"/>
                </a:solidFill>
              </a:defRPr>
            </a:pPr>
            <a:r>
              <a:rPr kumimoji="0" sz="1800" b="0" i="0" u="none" strike="noStrike" kern="0" cap="none" spc="0" normalizeH="0" baseline="0" noProof="0">
                <a:ln>
                  <a:noFill/>
                </a:ln>
                <a:solidFill>
                  <a:srgbClr val="FFFFFF"/>
                </a:solidFill>
                <a:effectLst/>
                <a:uLnTx/>
                <a:uFillTx/>
                <a:latin typeface="Helvetica"/>
                <a:ea typeface="Helvetica"/>
                <a:cs typeface="Helvetica"/>
                <a:sym typeface="Helvetica"/>
              </a:rPr>
              <a:t>inodes</a:t>
            </a:r>
          </a:p>
        </p:txBody>
      </p:sp>
      <p:sp>
        <p:nvSpPr>
          <p:cNvPr id="12" name="Shape 770"/>
          <p:cNvSpPr/>
          <p:nvPr/>
        </p:nvSpPr>
        <p:spPr>
          <a:xfrm>
            <a:off x="464731" y="2790702"/>
            <a:ext cx="102657"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defTabSz="584200">
              <a:defRPr sz="1800">
                <a:solidFill>
                  <a:srgbClr val="000000"/>
                </a:solidFill>
              </a:defRPr>
            </a:pPr>
            <a:endParaRPr sz="3600" kern="0" dirty="0">
              <a:solidFill>
                <a:srgbClr val="FFFFFF"/>
              </a:solidFill>
              <a:latin typeface="Calisto MT"/>
              <a:sym typeface="Helvetica Light"/>
            </a:endParaRPr>
          </a:p>
        </p:txBody>
      </p:sp>
      <p:sp>
        <p:nvSpPr>
          <p:cNvPr id="13" name="Shape 771"/>
          <p:cNvSpPr/>
          <p:nvPr/>
        </p:nvSpPr>
        <p:spPr>
          <a:xfrm>
            <a:off x="8592565" y="2790702"/>
            <a:ext cx="102656"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defTabSz="584200">
              <a:defRPr sz="1800">
                <a:solidFill>
                  <a:srgbClr val="000000"/>
                </a:solidFill>
              </a:defRPr>
            </a:pPr>
            <a:endParaRPr sz="3600" kern="0" dirty="0">
              <a:solidFill>
                <a:srgbClr val="FFFFFF"/>
              </a:solidFill>
              <a:latin typeface="Calisto MT"/>
              <a:sym typeface="Helvetica Ligh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such poor performance?</a:t>
            </a:r>
            <a:endParaRPr lang="en-US" dirty="0"/>
          </a:p>
        </p:txBody>
      </p:sp>
      <p:sp>
        <p:nvSpPr>
          <p:cNvPr id="3" name="Content Placeholder 2"/>
          <p:cNvSpPr>
            <a:spLocks noGrp="1"/>
          </p:cNvSpPr>
          <p:nvPr>
            <p:ph idx="1"/>
          </p:nvPr>
        </p:nvSpPr>
        <p:spPr>
          <a:xfrm>
            <a:off x="242046" y="1696122"/>
            <a:ext cx="8624047" cy="4964342"/>
          </a:xfrm>
        </p:spPr>
        <p:txBody>
          <a:bodyPr>
            <a:normAutofit lnSpcReduction="10000"/>
          </a:bodyPr>
          <a:lstStyle/>
          <a:p>
            <a:r>
              <a:rPr lang="en-US" dirty="0" smtClean="0"/>
              <a:t>3) No </a:t>
            </a:r>
            <a:r>
              <a:rPr lang="en-US" dirty="0"/>
              <a:t>locality in allocation to disk; </a:t>
            </a:r>
            <a:r>
              <a:rPr lang="en-US" dirty="0">
                <a:solidFill>
                  <a:schemeClr val="bg1"/>
                </a:solidFill>
              </a:rPr>
              <a:t>Two problems?</a:t>
            </a:r>
          </a:p>
          <a:p>
            <a:pPr lvl="1"/>
            <a:r>
              <a:rPr lang="en-US" dirty="0"/>
              <a:t> I-nodes far from data blocks</a:t>
            </a:r>
          </a:p>
          <a:p>
            <a:pPr lvl="2"/>
            <a:r>
              <a:rPr lang="en-US" dirty="0"/>
              <a:t>Pay two seeks for every data transfer</a:t>
            </a:r>
          </a:p>
          <a:p>
            <a:pPr lvl="1"/>
            <a:r>
              <a:rPr lang="en-US" dirty="0"/>
              <a:t> I-nodes of </a:t>
            </a:r>
            <a:r>
              <a:rPr lang="en-US" dirty="0" smtClean="0"/>
              <a:t>files </a:t>
            </a:r>
            <a:r>
              <a:rPr lang="en-US" dirty="0"/>
              <a:t>in directory not close together</a:t>
            </a:r>
          </a:p>
          <a:p>
            <a:pPr lvl="2"/>
            <a:r>
              <a:rPr lang="en-US" dirty="0"/>
              <a:t>Pay seek for every </a:t>
            </a:r>
            <a:r>
              <a:rPr lang="en-US" dirty="0" err="1"/>
              <a:t>i</a:t>
            </a:r>
            <a:r>
              <a:rPr lang="en-US" dirty="0"/>
              <a:t>-node (e.g., ls -l)</a:t>
            </a:r>
          </a:p>
          <a:p>
            <a:r>
              <a:rPr lang="en-US" dirty="0" smtClean="0"/>
              <a:t>1) Blocks too small (512 bytes); </a:t>
            </a:r>
            <a:r>
              <a:rPr lang="en-US" dirty="0" smtClean="0">
                <a:solidFill>
                  <a:schemeClr val="bg1"/>
                </a:solidFill>
              </a:rPr>
              <a:t>Two problems?</a:t>
            </a:r>
          </a:p>
          <a:p>
            <a:pPr lvl="1"/>
            <a:r>
              <a:rPr lang="en-US" dirty="0" smtClean="0"/>
              <a:t>Fixed costs per transfer</a:t>
            </a:r>
          </a:p>
          <a:p>
            <a:pPr lvl="2"/>
            <a:r>
              <a:rPr lang="en-US" dirty="0" smtClean="0"/>
              <a:t>Seek time, rotational delay, computation</a:t>
            </a:r>
          </a:p>
          <a:p>
            <a:pPr lvl="1"/>
            <a:r>
              <a:rPr lang="en-US" dirty="0" smtClean="0"/>
              <a:t> More indirect blocks needed for same size </a:t>
            </a:r>
            <a:r>
              <a:rPr lang="en-US" dirty="0" err="1" smtClean="0"/>
              <a:t>ﬁle</a:t>
            </a:r>
            <a:endParaRPr lang="en-US" dirty="0" smtClean="0"/>
          </a:p>
          <a:p>
            <a:r>
              <a:rPr lang="en-US" dirty="0" smtClean="0"/>
              <a:t>2) Poor </a:t>
            </a:r>
            <a:r>
              <a:rPr lang="en-US" dirty="0" err="1" smtClean="0"/>
              <a:t>freelist</a:t>
            </a:r>
            <a:r>
              <a:rPr lang="en-US" dirty="0" smtClean="0"/>
              <a:t> organization; </a:t>
            </a:r>
            <a:r>
              <a:rPr lang="en-US" dirty="0" smtClean="0">
                <a:solidFill>
                  <a:schemeClr val="bg1"/>
                </a:solidFill>
              </a:rPr>
              <a:t>Problem?</a:t>
            </a:r>
          </a:p>
          <a:p>
            <a:pPr lvl="1"/>
            <a:r>
              <a:rPr lang="en-US" dirty="0" smtClean="0"/>
              <a:t> Consecutive file blocks not close together</a:t>
            </a:r>
          </a:p>
          <a:p>
            <a:pPr lvl="2"/>
            <a:r>
              <a:rPr lang="en-US" dirty="0" smtClean="0"/>
              <a:t> Pay seek cost between even sequential disk transfers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Larger Block Sizes</a:t>
            </a:r>
            <a:endParaRPr lang="en-US" dirty="0"/>
          </a:p>
        </p:txBody>
      </p:sp>
      <p:sp>
        <p:nvSpPr>
          <p:cNvPr id="3" name="Content Placeholder 2"/>
          <p:cNvSpPr>
            <a:spLocks noGrp="1"/>
          </p:cNvSpPr>
          <p:nvPr>
            <p:ph idx="1"/>
          </p:nvPr>
        </p:nvSpPr>
        <p:spPr>
          <a:xfrm>
            <a:off x="242046" y="1444662"/>
            <a:ext cx="8624047" cy="4660228"/>
          </a:xfrm>
        </p:spPr>
        <p:txBody>
          <a:bodyPr/>
          <a:lstStyle/>
          <a:p>
            <a:r>
              <a:rPr lang="en-US" dirty="0" smtClean="0"/>
              <a:t>Measure FS performance given different block sizes</a:t>
            </a:r>
          </a:p>
          <a:p>
            <a:r>
              <a:rPr lang="en-US" dirty="0" smtClean="0"/>
              <a:t>Increase from 512 bytes to 1KB doubled performance</a:t>
            </a:r>
          </a:p>
          <a:p>
            <a:r>
              <a:rPr lang="en-US" dirty="0" smtClean="0"/>
              <a:t>BSD: Why not increase block to 4096 or 8192 bytes?</a:t>
            </a:r>
          </a:p>
          <a:p>
            <a:r>
              <a:rPr lang="en-US" dirty="0" smtClean="0">
                <a:solidFill>
                  <a:schemeClr val="bg1"/>
                </a:solidFill>
              </a:rPr>
              <a:t> What is the problem with larger blocks?</a:t>
            </a:r>
          </a:p>
        </p:txBody>
      </p:sp>
      <p:pic>
        <p:nvPicPr>
          <p:cNvPr id="4" name="pasted-image.png"/>
          <p:cNvPicPr/>
          <p:nvPr/>
        </p:nvPicPr>
        <p:blipFill>
          <a:blip r:embed="rId2">
            <a:extLst/>
          </a:blip>
          <a:stretch>
            <a:fillRect/>
          </a:stretch>
        </p:blipFill>
        <p:spPr>
          <a:xfrm>
            <a:off x="4698003" y="3715509"/>
            <a:ext cx="4088353" cy="3071812"/>
          </a:xfrm>
          <a:prstGeom prst="rect">
            <a:avLst/>
          </a:prstGeom>
          <a:ln w="12700">
            <a:miter lim="400000"/>
          </a:ln>
        </p:spPr>
      </p:pic>
      <p:sp>
        <p:nvSpPr>
          <p:cNvPr id="5" name="Shape 1306"/>
          <p:cNvSpPr txBox="1">
            <a:spLocks/>
          </p:cNvSpPr>
          <p:nvPr/>
        </p:nvSpPr>
        <p:spPr>
          <a:xfrm>
            <a:off x="321733" y="6287060"/>
            <a:ext cx="4850502" cy="5203825"/>
          </a:xfrm>
          <a:prstGeom prst="rect">
            <a:avLst/>
          </a:prstGeom>
        </p:spPr>
        <p:txBody>
          <a:bodyPr vert="horz" lIns="91440" tIns="45720" rIns="91440" bIns="45720" rtlCol="0">
            <a:normAutofit/>
          </a:bodyPr>
          <a:lstStyle>
            <a:lvl1pPr marL="282575" indent="-282575" algn="l"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Tx/>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Tx/>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sz="1800">
                <a:solidFill>
                  <a:srgbClr val="000000"/>
                </a:solidFill>
              </a:defRPr>
            </a:pPr>
            <a:r>
              <a:rPr lang="en-US" dirty="0" smtClean="0">
                <a:solidFill>
                  <a:srgbClr val="333333"/>
                </a:solidFill>
              </a:rPr>
              <a:t>Most file are very small, even today!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to Internal Fragmentation?</a:t>
            </a:r>
            <a:endParaRPr lang="en-US" dirty="0"/>
          </a:p>
        </p:txBody>
      </p:sp>
      <p:sp>
        <p:nvSpPr>
          <p:cNvPr id="3" name="Content Placeholder 2"/>
          <p:cNvSpPr>
            <a:spLocks noGrp="1"/>
          </p:cNvSpPr>
          <p:nvPr>
            <p:ph idx="1"/>
          </p:nvPr>
        </p:nvSpPr>
        <p:spPr>
          <a:xfrm>
            <a:off x="0" y="1696122"/>
            <a:ext cx="9144000" cy="4906172"/>
          </a:xfrm>
        </p:spPr>
        <p:txBody>
          <a:bodyPr>
            <a:normAutofit/>
          </a:bodyPr>
          <a:lstStyle/>
          <a:p>
            <a:r>
              <a:rPr lang="en-US" dirty="0" smtClean="0"/>
              <a:t>Fragments: Chop up large blocks  into 2, 4, or 8 pieces</a:t>
            </a:r>
            <a:endParaRPr lang="en-US" dirty="0"/>
          </a:p>
          <a:p>
            <a:pPr lvl="1"/>
            <a:r>
              <a:rPr lang="en-US" dirty="0" smtClean="0"/>
              <a:t>Lower bound on fragment size determined disk sector</a:t>
            </a:r>
          </a:p>
          <a:p>
            <a:pPr lvl="1"/>
            <a:r>
              <a:rPr lang="en-US" dirty="0" smtClean="0"/>
              <a:t>Keep track of free fragments</a:t>
            </a:r>
          </a:p>
          <a:p>
            <a:r>
              <a:rPr lang="en-US" b="1" dirty="0" smtClean="0"/>
              <a:t>Beneficial for small files and ends of files</a:t>
            </a:r>
          </a:p>
          <a:p>
            <a:r>
              <a:rPr lang="en-US" dirty="0" smtClean="0"/>
              <a:t>Algorithm for ensuring fragments only used for end of file</a:t>
            </a:r>
          </a:p>
          <a:p>
            <a:pPr lvl="1"/>
            <a:r>
              <a:rPr lang="en-US" dirty="0" smtClean="0"/>
              <a:t> Only allocate fragments from one block per file</a:t>
            </a:r>
          </a:p>
          <a:p>
            <a:pPr lvl="1"/>
            <a:r>
              <a:rPr lang="en-US" dirty="0" smtClean="0"/>
              <a:t> </a:t>
            </a:r>
            <a:r>
              <a:rPr lang="en-US" dirty="0" err="1" smtClean="0"/>
              <a:t>Coallesce</a:t>
            </a:r>
            <a:r>
              <a:rPr lang="en-US" dirty="0" smtClean="0"/>
              <a:t> blocks of allocated fragments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 name="Shape 1332"/>
          <p:cNvSpPr/>
          <p:nvPr/>
        </p:nvSpPr>
        <p:spPr>
          <a:xfrm>
            <a:off x="1085051" y="3129331"/>
            <a:ext cx="1424534" cy="599338"/>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lvl1pPr>
          </a:lstStyle>
          <a:p>
            <a:pPr algn="ctr" defTabSz="410751">
              <a:defRPr sz="1800">
                <a:solidFill>
                  <a:srgbClr val="000000"/>
                </a:solidFill>
              </a:defRPr>
            </a:pPr>
            <a:r>
              <a:rPr sz="1266" kern="0">
                <a:solidFill>
                  <a:srgbClr val="FFFFFF"/>
                </a:solidFill>
                <a:sym typeface="Helvetica Light"/>
              </a:rPr>
              <a:t>AAAA</a:t>
            </a:r>
          </a:p>
        </p:txBody>
      </p:sp>
      <p:sp>
        <p:nvSpPr>
          <p:cNvPr id="1333" name="Shape 1333"/>
          <p:cNvSpPr/>
          <p:nvPr/>
        </p:nvSpPr>
        <p:spPr>
          <a:xfrm>
            <a:off x="2994105" y="3129331"/>
            <a:ext cx="1424534" cy="599338"/>
          </a:xfrm>
          <a:prstGeom prst="rect">
            <a:avLst/>
          </a:prstGeom>
          <a:solidFill>
            <a:srgbClr val="308B16"/>
          </a:solidFill>
          <a:ln w="12700">
            <a:miter lim="400000"/>
          </a:ln>
        </p:spPr>
        <p:txBody>
          <a:bodyPr lIns="0" tIns="0" rIns="0" bIns="0" anchor="ctr"/>
          <a:lstStyle/>
          <a:p>
            <a:pPr algn="ctr" defTabSz="410751">
              <a:defRPr sz="3000">
                <a:solidFill>
                  <a:srgbClr val="000000"/>
                </a:solidFill>
              </a:defRPr>
            </a:pPr>
            <a:endParaRPr sz="2109" kern="0">
              <a:solidFill>
                <a:srgbClr val="000000"/>
              </a:solidFill>
              <a:sym typeface="Helvetica Light"/>
            </a:endParaRPr>
          </a:p>
        </p:txBody>
      </p:sp>
      <p:sp>
        <p:nvSpPr>
          <p:cNvPr id="1334" name="Shape 1334"/>
          <p:cNvSpPr/>
          <p:nvPr/>
        </p:nvSpPr>
        <p:spPr>
          <a:xfrm>
            <a:off x="4903159" y="3129331"/>
            <a:ext cx="1424535" cy="599338"/>
          </a:xfrm>
          <a:prstGeom prst="rect">
            <a:avLst/>
          </a:prstGeom>
          <a:solidFill>
            <a:srgbClr val="308B16"/>
          </a:solidFill>
          <a:ln w="12700">
            <a:miter lim="400000"/>
          </a:ln>
        </p:spPr>
        <p:txBody>
          <a:bodyPr lIns="0" tIns="0" rIns="0" bIns="0" anchor="ctr"/>
          <a:lstStyle/>
          <a:p>
            <a:pPr algn="ctr" defTabSz="410751">
              <a:defRPr sz="2600"/>
            </a:pPr>
            <a:endParaRPr sz="1828" kern="0">
              <a:solidFill>
                <a:srgbClr val="FFFFFF"/>
              </a:solidFill>
              <a:sym typeface="Helvetica Light"/>
            </a:endParaRPr>
          </a:p>
        </p:txBody>
      </p:sp>
      <p:sp>
        <p:nvSpPr>
          <p:cNvPr id="1335" name="Shape 1335"/>
          <p:cNvSpPr/>
          <p:nvPr/>
        </p:nvSpPr>
        <p:spPr>
          <a:xfrm>
            <a:off x="6812215" y="3129331"/>
            <a:ext cx="1424534" cy="599338"/>
          </a:xfrm>
          <a:prstGeom prst="rect">
            <a:avLst/>
          </a:prstGeom>
          <a:solidFill>
            <a:srgbClr val="308B16"/>
          </a:solidFill>
          <a:ln w="12700">
            <a:miter lim="400000"/>
          </a:ln>
        </p:spPr>
        <p:txBody>
          <a:bodyPr lIns="0" tIns="0" rIns="0" bIns="0" anchor="ctr"/>
          <a:lstStyle/>
          <a:p>
            <a:pPr algn="ctr" defTabSz="410751">
              <a:defRPr sz="2600"/>
            </a:pPr>
            <a:endParaRPr sz="1828" kern="0">
              <a:solidFill>
                <a:srgbClr val="FFFFFF"/>
              </a:solidFill>
              <a:sym typeface="Helvetica Light"/>
            </a:endParaRPr>
          </a:p>
        </p:txBody>
      </p:sp>
      <p:sp>
        <p:nvSpPr>
          <p:cNvPr id="1336" name="Shape 1336"/>
          <p:cNvSpPr/>
          <p:nvPr/>
        </p:nvSpPr>
        <p:spPr>
          <a:xfrm>
            <a:off x="1921461" y="1014574"/>
            <a:ext cx="1948262" cy="59933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800"/>
            </a:lvl1pPr>
          </a:lstStyle>
          <a:p>
            <a:pPr algn="ctr" defTabSz="410751">
              <a:defRPr sz="1800">
                <a:solidFill>
                  <a:srgbClr val="000000"/>
                </a:solidFill>
              </a:defRPr>
            </a:pPr>
            <a:r>
              <a:rPr lang="en-US" sz="1266" kern="0" dirty="0">
                <a:solidFill>
                  <a:srgbClr val="FFFFFF"/>
                </a:solidFill>
                <a:sym typeface="Helvetica Light"/>
              </a:rPr>
              <a:t>F</a:t>
            </a:r>
            <a:r>
              <a:rPr sz="1266" kern="0" dirty="0">
                <a:solidFill>
                  <a:srgbClr val="FFFFFF"/>
                </a:solidFill>
                <a:sym typeface="Helvetica Light"/>
              </a:rPr>
              <a:t>ile</a:t>
            </a:r>
            <a:r>
              <a:rPr lang="en-US" sz="1266" kern="0" dirty="0">
                <a:solidFill>
                  <a:srgbClr val="FFFFFF"/>
                </a:solidFill>
                <a:sym typeface="Helvetica Light"/>
              </a:rPr>
              <a:t> A</a:t>
            </a:r>
            <a:r>
              <a:rPr sz="1266" kern="0" dirty="0">
                <a:solidFill>
                  <a:srgbClr val="FFFFFF"/>
                </a:solidFill>
                <a:sym typeface="Helvetica Light"/>
              </a:rPr>
              <a:t>, </a:t>
            </a:r>
            <a:r>
              <a:rPr lang="en-US" sz="1266" kern="0" dirty="0">
                <a:solidFill>
                  <a:srgbClr val="FFFFFF"/>
                </a:solidFill>
                <a:sym typeface="Helvetica Light"/>
              </a:rPr>
              <a:t/>
            </a:r>
            <a:br>
              <a:rPr lang="en-US" sz="1266" kern="0" dirty="0">
                <a:solidFill>
                  <a:srgbClr val="FFFFFF"/>
                </a:solidFill>
                <a:sym typeface="Helvetica Light"/>
              </a:rPr>
            </a:br>
            <a:r>
              <a:rPr sz="1266" kern="0" dirty="0">
                <a:solidFill>
                  <a:srgbClr val="FFFFFF"/>
                </a:solidFill>
                <a:sym typeface="Helvetica Light"/>
              </a:rPr>
              <a:t>size 5KB</a:t>
            </a:r>
          </a:p>
        </p:txBody>
      </p:sp>
      <p:sp>
        <p:nvSpPr>
          <p:cNvPr id="1337" name="Shape 1337"/>
          <p:cNvSpPr/>
          <p:nvPr/>
        </p:nvSpPr>
        <p:spPr>
          <a:xfrm>
            <a:off x="4531292" y="1014574"/>
            <a:ext cx="1578138" cy="599338"/>
          </a:xfrm>
          <a:prstGeom prst="rect">
            <a:avLst/>
          </a:prstGeom>
          <a:solidFill>
            <a:schemeClr val="accent4"/>
          </a:solidFill>
          <a:ln w="12700">
            <a:solidFill>
              <a:schemeClr val="accent4"/>
            </a:solidFill>
            <a:miter lim="400000"/>
          </a:ln>
          <a:extLst>
            <a:ext uri="{C572A759-6A51-4108-AA02-DFA0A04FC94B}">
              <ma14:wrappingTextBoxFlag xmlns:ma14="http://schemas.microsoft.com/office/mac/drawingml/2011/main" val="1"/>
            </a:ext>
          </a:extLst>
        </p:spPr>
        <p:txBody>
          <a:bodyPr lIns="0" tIns="0" rIns="0" bIns="0" anchor="ctr"/>
          <a:lstStyle>
            <a:lvl1pPr>
              <a:defRPr sz="2800"/>
            </a:lvl1pPr>
          </a:lstStyle>
          <a:p>
            <a:pPr algn="ctr" defTabSz="410751">
              <a:defRPr sz="1800">
                <a:solidFill>
                  <a:srgbClr val="000000"/>
                </a:solidFill>
              </a:defRPr>
            </a:pPr>
            <a:r>
              <a:rPr lang="en-US" sz="1266" kern="0" dirty="0">
                <a:solidFill>
                  <a:srgbClr val="333333"/>
                </a:solidFill>
                <a:sym typeface="Helvetica Light"/>
              </a:rPr>
              <a:t>F</a:t>
            </a:r>
            <a:r>
              <a:rPr sz="1266" kern="0" dirty="0">
                <a:solidFill>
                  <a:srgbClr val="333333"/>
                </a:solidFill>
                <a:sym typeface="Helvetica Light"/>
              </a:rPr>
              <a:t>ile</a:t>
            </a:r>
            <a:r>
              <a:rPr lang="en-US" sz="1266" kern="0" dirty="0">
                <a:solidFill>
                  <a:srgbClr val="333333"/>
                </a:solidFill>
                <a:sym typeface="Helvetica Light"/>
              </a:rPr>
              <a:t> B</a:t>
            </a:r>
            <a:r>
              <a:rPr sz="1266" kern="0" dirty="0">
                <a:solidFill>
                  <a:srgbClr val="333333"/>
                </a:solidFill>
                <a:sym typeface="Helvetica Light"/>
              </a:rPr>
              <a:t>,</a:t>
            </a:r>
            <a:r>
              <a:rPr lang="en-US" sz="1266" kern="0" dirty="0">
                <a:solidFill>
                  <a:srgbClr val="333333"/>
                </a:solidFill>
                <a:sym typeface="Helvetica Light"/>
              </a:rPr>
              <a:t/>
            </a:r>
            <a:br>
              <a:rPr lang="en-US" sz="1266" kern="0" dirty="0">
                <a:solidFill>
                  <a:srgbClr val="333333"/>
                </a:solidFill>
                <a:sym typeface="Helvetica Light"/>
              </a:rPr>
            </a:br>
            <a:r>
              <a:rPr sz="1266" kern="0" dirty="0">
                <a:solidFill>
                  <a:srgbClr val="333333"/>
                </a:solidFill>
                <a:sym typeface="Helvetica Light"/>
              </a:rPr>
              <a:t> size 2KB</a:t>
            </a:r>
          </a:p>
        </p:txBody>
      </p:sp>
      <p:sp>
        <p:nvSpPr>
          <p:cNvPr id="1338" name="Shape 1338"/>
          <p:cNvSpPr/>
          <p:nvPr/>
        </p:nvSpPr>
        <p:spPr>
          <a:xfrm>
            <a:off x="3029824" y="3179377"/>
            <a:ext cx="277472" cy="499247"/>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algn="ctr" defTabSz="410751">
              <a:defRPr sz="1800"/>
            </a:pPr>
            <a:r>
              <a:rPr sz="1266" kern="0">
                <a:sym typeface="Helvetica Light"/>
              </a:rPr>
              <a:t>B</a:t>
            </a:r>
          </a:p>
        </p:txBody>
      </p:sp>
      <p:sp>
        <p:nvSpPr>
          <p:cNvPr id="1339" name="Shape 1339"/>
          <p:cNvSpPr/>
          <p:nvPr/>
        </p:nvSpPr>
        <p:spPr>
          <a:xfrm>
            <a:off x="3387012" y="3179377"/>
            <a:ext cx="277472" cy="499247"/>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algn="ctr" defTabSz="410751">
              <a:defRPr sz="1800"/>
            </a:pPr>
            <a:r>
              <a:rPr sz="1266" kern="0">
                <a:sym typeface="Helvetica Light"/>
              </a:rPr>
              <a:t>A</a:t>
            </a:r>
          </a:p>
        </p:txBody>
      </p:sp>
      <p:sp>
        <p:nvSpPr>
          <p:cNvPr id="1340" name="Shape 1340"/>
          <p:cNvSpPr/>
          <p:nvPr/>
        </p:nvSpPr>
        <p:spPr>
          <a:xfrm>
            <a:off x="3744199" y="3179377"/>
            <a:ext cx="277472" cy="499247"/>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algn="ctr" defTabSz="410751">
              <a:defRPr sz="1800"/>
            </a:pPr>
            <a:r>
              <a:rPr sz="1266" kern="0">
                <a:sym typeface="Helvetica Light"/>
              </a:rPr>
              <a:t>B</a:t>
            </a:r>
          </a:p>
        </p:txBody>
      </p:sp>
      <p:sp>
        <p:nvSpPr>
          <p:cNvPr id="1341" name="Shape 1341"/>
          <p:cNvSpPr/>
          <p:nvPr/>
        </p:nvSpPr>
        <p:spPr>
          <a:xfrm>
            <a:off x="4101387" y="3179377"/>
            <a:ext cx="277472" cy="499247"/>
          </a:xfrm>
          <a:prstGeom prst="rect">
            <a:avLst/>
          </a:prstGeom>
          <a:solidFill>
            <a:srgbClr val="DCDEE0"/>
          </a:solidFill>
          <a:ln w="12700">
            <a:miter lim="400000"/>
          </a:ln>
        </p:spPr>
        <p:txBody>
          <a:bodyPr lIns="0" tIns="0" rIns="0" bIns="0" anchor="ctr"/>
          <a:lstStyle/>
          <a:p>
            <a:pPr algn="ctr" defTabSz="410751">
              <a:defRPr sz="3000">
                <a:solidFill>
                  <a:srgbClr val="000000"/>
                </a:solidFill>
              </a:defRPr>
            </a:pPr>
            <a:endParaRPr sz="2109" kern="0">
              <a:solidFill>
                <a:srgbClr val="000000"/>
              </a:solidFill>
              <a:sym typeface="Helvetica Light"/>
            </a:endParaRPr>
          </a:p>
        </p:txBody>
      </p:sp>
      <p:sp>
        <p:nvSpPr>
          <p:cNvPr id="1342" name="Shape 1342"/>
          <p:cNvSpPr/>
          <p:nvPr/>
        </p:nvSpPr>
        <p:spPr>
          <a:xfrm flipH="1">
            <a:off x="1724014" y="1620479"/>
            <a:ext cx="538784" cy="1503102"/>
          </a:xfrm>
          <a:prstGeom prst="line">
            <a:avLst/>
          </a:prstGeom>
          <a:ln w="25400">
            <a:solidFill>
              <a:srgbClr val="FFFFFF"/>
            </a:solidFill>
            <a:miter lim="400000"/>
            <a:tailEnd type="triangle"/>
          </a:ln>
        </p:spPr>
        <p:txBody>
          <a:bodyPr lIns="35719" tIns="35719" rIns="35719" bIns="35719" anchor="ctr"/>
          <a:lstStyle/>
          <a:p>
            <a:pPr algn="ctr" defTabSz="410751">
              <a:defRPr sz="2600"/>
            </a:pPr>
            <a:endParaRPr sz="1828" kern="0">
              <a:solidFill>
                <a:srgbClr val="FFFFFF"/>
              </a:solidFill>
              <a:sym typeface="Helvetica Light"/>
            </a:endParaRPr>
          </a:p>
        </p:txBody>
      </p:sp>
      <p:sp>
        <p:nvSpPr>
          <p:cNvPr id="1343" name="Shape 1343"/>
          <p:cNvSpPr/>
          <p:nvPr/>
        </p:nvSpPr>
        <p:spPr>
          <a:xfrm>
            <a:off x="2983100" y="1620479"/>
            <a:ext cx="538784" cy="1503102"/>
          </a:xfrm>
          <a:prstGeom prst="line">
            <a:avLst/>
          </a:prstGeom>
          <a:ln w="25400">
            <a:solidFill>
              <a:srgbClr val="FFFFFF"/>
            </a:solidFill>
            <a:miter lim="400000"/>
            <a:tailEnd type="triangle"/>
          </a:ln>
        </p:spPr>
        <p:txBody>
          <a:bodyPr lIns="35719" tIns="35719" rIns="35719" bIns="35719" anchor="ctr"/>
          <a:lstStyle/>
          <a:p>
            <a:pPr algn="ctr" defTabSz="410751">
              <a:defRPr sz="2600"/>
            </a:pPr>
            <a:endParaRPr sz="1828" kern="0">
              <a:solidFill>
                <a:srgbClr val="FFFFFF"/>
              </a:solidFill>
              <a:sym typeface="Helvetica Light"/>
            </a:endParaRPr>
          </a:p>
        </p:txBody>
      </p:sp>
      <p:sp>
        <p:nvSpPr>
          <p:cNvPr id="1344" name="Shape 1344"/>
          <p:cNvSpPr/>
          <p:nvPr/>
        </p:nvSpPr>
        <p:spPr>
          <a:xfrm flipH="1">
            <a:off x="3152765" y="1623780"/>
            <a:ext cx="1499801" cy="1499801"/>
          </a:xfrm>
          <a:prstGeom prst="line">
            <a:avLst/>
          </a:prstGeom>
          <a:ln w="25400">
            <a:solidFill>
              <a:srgbClr val="FFFFFF"/>
            </a:solidFill>
            <a:miter lim="400000"/>
            <a:tailEnd type="triangle"/>
          </a:ln>
        </p:spPr>
        <p:txBody>
          <a:bodyPr lIns="35719" tIns="35719" rIns="35719" bIns="35719" anchor="ctr"/>
          <a:lstStyle/>
          <a:p>
            <a:pPr algn="ctr" defTabSz="410751">
              <a:defRPr sz="2600"/>
            </a:pPr>
            <a:endParaRPr sz="1828" kern="0">
              <a:solidFill>
                <a:srgbClr val="FFFFFF"/>
              </a:solidFill>
              <a:sym typeface="Helvetica Light"/>
            </a:endParaRPr>
          </a:p>
        </p:txBody>
      </p:sp>
      <p:sp>
        <p:nvSpPr>
          <p:cNvPr id="1345" name="Shape 1345"/>
          <p:cNvSpPr/>
          <p:nvPr/>
        </p:nvSpPr>
        <p:spPr>
          <a:xfrm flipH="1">
            <a:off x="3867140" y="1623780"/>
            <a:ext cx="1499801" cy="1499801"/>
          </a:xfrm>
          <a:prstGeom prst="line">
            <a:avLst/>
          </a:prstGeom>
          <a:ln w="25400">
            <a:solidFill>
              <a:srgbClr val="FFFFFF"/>
            </a:solidFill>
            <a:miter lim="400000"/>
            <a:tailEnd type="triangle"/>
          </a:ln>
        </p:spPr>
        <p:txBody>
          <a:bodyPr lIns="35719" tIns="35719" rIns="35719" bIns="35719" anchor="ctr"/>
          <a:lstStyle/>
          <a:p>
            <a:pPr algn="ctr" defTabSz="410751">
              <a:defRPr sz="2600"/>
            </a:pPr>
            <a:endParaRPr sz="1828" kern="0">
              <a:solidFill>
                <a:srgbClr val="FFFFFF"/>
              </a:solidFill>
              <a:sym typeface="Helvetica Light"/>
            </a:endParaRPr>
          </a:p>
        </p:txBody>
      </p:sp>
    </p:spTree>
    <p:extLst>
      <p:ext uri="{BB962C8B-B14F-4D97-AF65-F5344CB8AC3E}">
        <p14:creationId xmlns:p14="http://schemas.microsoft.com/office/powerpoint/2010/main" val="648312616"/>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7" name="Shape 1347"/>
          <p:cNvSpPr/>
          <p:nvPr/>
        </p:nvSpPr>
        <p:spPr>
          <a:xfrm>
            <a:off x="1085051" y="3129331"/>
            <a:ext cx="1424534" cy="599338"/>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lvl1pPr>
          </a:lstStyle>
          <a:p>
            <a:pPr algn="ctr" defTabSz="410751">
              <a:defRPr sz="1800">
                <a:solidFill>
                  <a:srgbClr val="000000"/>
                </a:solidFill>
              </a:defRPr>
            </a:pPr>
            <a:r>
              <a:rPr sz="1266" kern="0">
                <a:solidFill>
                  <a:srgbClr val="FFFFFF"/>
                </a:solidFill>
                <a:sym typeface="Helvetica Light"/>
              </a:rPr>
              <a:t>AAAA</a:t>
            </a:r>
          </a:p>
        </p:txBody>
      </p:sp>
      <p:sp>
        <p:nvSpPr>
          <p:cNvPr id="1348" name="Shape 1348"/>
          <p:cNvSpPr/>
          <p:nvPr/>
        </p:nvSpPr>
        <p:spPr>
          <a:xfrm>
            <a:off x="2994105" y="3129331"/>
            <a:ext cx="1424534" cy="599338"/>
          </a:xfrm>
          <a:prstGeom prst="rect">
            <a:avLst/>
          </a:prstGeom>
          <a:solidFill>
            <a:srgbClr val="308B16"/>
          </a:solidFill>
          <a:ln w="12700">
            <a:miter lim="400000"/>
          </a:ln>
        </p:spPr>
        <p:txBody>
          <a:bodyPr lIns="0" tIns="0" rIns="0" bIns="0" anchor="ctr"/>
          <a:lstStyle/>
          <a:p>
            <a:pPr algn="ctr" defTabSz="410751">
              <a:defRPr sz="3000">
                <a:solidFill>
                  <a:srgbClr val="000000"/>
                </a:solidFill>
              </a:defRPr>
            </a:pPr>
            <a:endParaRPr sz="2109" kern="0">
              <a:solidFill>
                <a:srgbClr val="000000"/>
              </a:solidFill>
              <a:sym typeface="Helvetica Light"/>
            </a:endParaRPr>
          </a:p>
        </p:txBody>
      </p:sp>
      <p:sp>
        <p:nvSpPr>
          <p:cNvPr id="1349" name="Shape 1349"/>
          <p:cNvSpPr/>
          <p:nvPr/>
        </p:nvSpPr>
        <p:spPr>
          <a:xfrm>
            <a:off x="4903159" y="3129331"/>
            <a:ext cx="1424535" cy="599338"/>
          </a:xfrm>
          <a:prstGeom prst="rect">
            <a:avLst/>
          </a:prstGeom>
          <a:solidFill>
            <a:srgbClr val="308B16"/>
          </a:solidFill>
          <a:ln w="12700">
            <a:miter lim="400000"/>
          </a:ln>
        </p:spPr>
        <p:txBody>
          <a:bodyPr lIns="0" tIns="0" rIns="0" bIns="0" anchor="ctr"/>
          <a:lstStyle/>
          <a:p>
            <a:pPr algn="ctr" defTabSz="410751">
              <a:defRPr sz="2600"/>
            </a:pPr>
            <a:endParaRPr sz="1828" kern="0">
              <a:solidFill>
                <a:srgbClr val="FFFFFF"/>
              </a:solidFill>
              <a:sym typeface="Helvetica Light"/>
            </a:endParaRPr>
          </a:p>
        </p:txBody>
      </p:sp>
      <p:sp>
        <p:nvSpPr>
          <p:cNvPr id="1350" name="Shape 1350"/>
          <p:cNvSpPr/>
          <p:nvPr/>
        </p:nvSpPr>
        <p:spPr>
          <a:xfrm>
            <a:off x="6812215" y="3129331"/>
            <a:ext cx="1424534" cy="599338"/>
          </a:xfrm>
          <a:prstGeom prst="rect">
            <a:avLst/>
          </a:prstGeom>
          <a:solidFill>
            <a:srgbClr val="308B16"/>
          </a:solidFill>
          <a:ln w="12700">
            <a:miter lim="400000"/>
          </a:ln>
        </p:spPr>
        <p:txBody>
          <a:bodyPr lIns="0" tIns="0" rIns="0" bIns="0" anchor="ctr"/>
          <a:lstStyle/>
          <a:p>
            <a:pPr algn="ctr" defTabSz="410751">
              <a:defRPr sz="2600"/>
            </a:pPr>
            <a:endParaRPr sz="1828" kern="0">
              <a:solidFill>
                <a:srgbClr val="FFFFFF"/>
              </a:solidFill>
              <a:sym typeface="Helvetica Light"/>
            </a:endParaRPr>
          </a:p>
        </p:txBody>
      </p:sp>
      <p:sp>
        <p:nvSpPr>
          <p:cNvPr id="1351" name="Shape 1351"/>
          <p:cNvSpPr/>
          <p:nvPr/>
        </p:nvSpPr>
        <p:spPr>
          <a:xfrm>
            <a:off x="1921461" y="1014574"/>
            <a:ext cx="1948262" cy="59933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800"/>
            </a:lvl1pPr>
          </a:lstStyle>
          <a:p>
            <a:pPr algn="ctr" defTabSz="410751">
              <a:defRPr sz="1800">
                <a:solidFill>
                  <a:srgbClr val="000000"/>
                </a:solidFill>
              </a:defRPr>
            </a:pPr>
            <a:r>
              <a:rPr lang="en-US" sz="1266" kern="0" dirty="0">
                <a:solidFill>
                  <a:srgbClr val="FFFFFF"/>
                </a:solidFill>
                <a:sym typeface="Helvetica Light"/>
              </a:rPr>
              <a:t>F</a:t>
            </a:r>
            <a:r>
              <a:rPr sz="1266" kern="0" dirty="0">
                <a:solidFill>
                  <a:srgbClr val="FFFFFF"/>
                </a:solidFill>
                <a:sym typeface="Helvetica Light"/>
              </a:rPr>
              <a:t>ile</a:t>
            </a:r>
            <a:r>
              <a:rPr lang="en-US" sz="1266" kern="0" dirty="0">
                <a:solidFill>
                  <a:srgbClr val="FFFFFF"/>
                </a:solidFill>
                <a:sym typeface="Helvetica Light"/>
              </a:rPr>
              <a:t> A</a:t>
            </a:r>
            <a:r>
              <a:rPr sz="1266" kern="0" dirty="0">
                <a:solidFill>
                  <a:srgbClr val="FFFFFF"/>
                </a:solidFill>
                <a:sym typeface="Helvetica Light"/>
              </a:rPr>
              <a:t>, </a:t>
            </a:r>
            <a:r>
              <a:rPr lang="en-US" sz="1266" kern="0" dirty="0">
                <a:solidFill>
                  <a:srgbClr val="FFFFFF"/>
                </a:solidFill>
                <a:sym typeface="Helvetica Light"/>
              </a:rPr>
              <a:t/>
            </a:r>
            <a:br>
              <a:rPr lang="en-US" sz="1266" kern="0" dirty="0">
                <a:solidFill>
                  <a:srgbClr val="FFFFFF"/>
                </a:solidFill>
                <a:sym typeface="Helvetica Light"/>
              </a:rPr>
            </a:br>
            <a:r>
              <a:rPr sz="1266" kern="0" dirty="0">
                <a:solidFill>
                  <a:srgbClr val="FFFFFF"/>
                </a:solidFill>
                <a:sym typeface="Helvetica Light"/>
              </a:rPr>
              <a:t>size 6KB</a:t>
            </a:r>
          </a:p>
        </p:txBody>
      </p:sp>
      <p:sp>
        <p:nvSpPr>
          <p:cNvPr id="1352" name="Shape 1352"/>
          <p:cNvSpPr/>
          <p:nvPr/>
        </p:nvSpPr>
        <p:spPr>
          <a:xfrm>
            <a:off x="4531292" y="1014574"/>
            <a:ext cx="1578138" cy="599338"/>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800"/>
            </a:lvl1pPr>
          </a:lstStyle>
          <a:p>
            <a:pPr algn="ctr" defTabSz="410751">
              <a:defRPr sz="1800">
                <a:solidFill>
                  <a:srgbClr val="000000"/>
                </a:solidFill>
              </a:defRPr>
            </a:pPr>
            <a:r>
              <a:rPr lang="en-US" sz="1266" kern="0">
                <a:solidFill>
                  <a:srgbClr val="FFFFFF"/>
                </a:solidFill>
                <a:sym typeface="Helvetica Light"/>
              </a:rPr>
              <a:t>F</a:t>
            </a:r>
            <a:r>
              <a:rPr sz="1266" kern="0">
                <a:solidFill>
                  <a:srgbClr val="FFFFFF"/>
                </a:solidFill>
                <a:sym typeface="Helvetica Light"/>
              </a:rPr>
              <a:t>ile</a:t>
            </a:r>
            <a:r>
              <a:rPr lang="en-US" sz="1266" kern="0">
                <a:solidFill>
                  <a:srgbClr val="FFFFFF"/>
                </a:solidFill>
                <a:sym typeface="Helvetica Light"/>
              </a:rPr>
              <a:t> B</a:t>
            </a:r>
            <a:r>
              <a:rPr sz="1266" kern="0">
                <a:solidFill>
                  <a:srgbClr val="FFFFFF"/>
                </a:solidFill>
                <a:sym typeface="Helvetica Light"/>
              </a:rPr>
              <a:t>, </a:t>
            </a:r>
            <a:r>
              <a:rPr lang="en-US" sz="1266" kern="0">
                <a:solidFill>
                  <a:srgbClr val="FFFFFF"/>
                </a:solidFill>
                <a:sym typeface="Helvetica Light"/>
              </a:rPr>
              <a:t/>
            </a:r>
            <a:br>
              <a:rPr lang="en-US" sz="1266" kern="0">
                <a:solidFill>
                  <a:srgbClr val="FFFFFF"/>
                </a:solidFill>
                <a:sym typeface="Helvetica Light"/>
              </a:rPr>
            </a:br>
            <a:r>
              <a:rPr sz="1266" kern="0">
                <a:solidFill>
                  <a:srgbClr val="FFFFFF"/>
                </a:solidFill>
                <a:sym typeface="Helvetica Light"/>
              </a:rPr>
              <a:t>size 2KB</a:t>
            </a:r>
          </a:p>
        </p:txBody>
      </p:sp>
      <p:sp>
        <p:nvSpPr>
          <p:cNvPr id="1353" name="Shape 1353"/>
          <p:cNvSpPr/>
          <p:nvPr/>
        </p:nvSpPr>
        <p:spPr>
          <a:xfrm>
            <a:off x="3029824" y="3179377"/>
            <a:ext cx="277472" cy="499247"/>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algn="ctr" defTabSz="410751">
              <a:defRPr sz="1800"/>
            </a:pPr>
            <a:r>
              <a:rPr sz="1266" kern="0">
                <a:sym typeface="Helvetica Light"/>
              </a:rPr>
              <a:t>B</a:t>
            </a:r>
          </a:p>
        </p:txBody>
      </p:sp>
      <p:sp>
        <p:nvSpPr>
          <p:cNvPr id="1354" name="Shape 1354"/>
          <p:cNvSpPr/>
          <p:nvPr/>
        </p:nvSpPr>
        <p:spPr>
          <a:xfrm>
            <a:off x="3387012" y="3179377"/>
            <a:ext cx="277472" cy="499247"/>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algn="ctr" defTabSz="410751">
              <a:defRPr sz="1800"/>
            </a:pPr>
            <a:r>
              <a:rPr sz="1266" kern="0">
                <a:sym typeface="Helvetica Light"/>
              </a:rPr>
              <a:t>A</a:t>
            </a:r>
          </a:p>
        </p:txBody>
      </p:sp>
      <p:sp>
        <p:nvSpPr>
          <p:cNvPr id="1355" name="Shape 1355"/>
          <p:cNvSpPr/>
          <p:nvPr/>
        </p:nvSpPr>
        <p:spPr>
          <a:xfrm>
            <a:off x="3744199" y="3179377"/>
            <a:ext cx="277472" cy="499247"/>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algn="ctr" defTabSz="410751">
              <a:defRPr sz="1800"/>
            </a:pPr>
            <a:r>
              <a:rPr sz="1266" kern="0">
                <a:sym typeface="Helvetica Light"/>
              </a:rPr>
              <a:t>B</a:t>
            </a:r>
          </a:p>
        </p:txBody>
      </p:sp>
      <p:sp>
        <p:nvSpPr>
          <p:cNvPr id="1356" name="Shape 1356"/>
          <p:cNvSpPr/>
          <p:nvPr/>
        </p:nvSpPr>
        <p:spPr>
          <a:xfrm>
            <a:off x="4101387" y="3179377"/>
            <a:ext cx="277472" cy="499247"/>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algn="ctr" defTabSz="410751">
              <a:defRPr sz="1800"/>
            </a:pPr>
            <a:r>
              <a:rPr sz="1266" kern="0">
                <a:sym typeface="Helvetica Light"/>
              </a:rPr>
              <a:t>A</a:t>
            </a:r>
          </a:p>
        </p:txBody>
      </p:sp>
      <p:sp>
        <p:nvSpPr>
          <p:cNvPr id="1357" name="Shape 1357"/>
          <p:cNvSpPr/>
          <p:nvPr/>
        </p:nvSpPr>
        <p:spPr>
          <a:xfrm flipH="1">
            <a:off x="1724014" y="1620479"/>
            <a:ext cx="538784" cy="1503102"/>
          </a:xfrm>
          <a:prstGeom prst="line">
            <a:avLst/>
          </a:prstGeom>
          <a:ln w="25400">
            <a:solidFill>
              <a:srgbClr val="FFFFFF"/>
            </a:solidFill>
            <a:miter lim="400000"/>
            <a:tailEnd type="triangle"/>
          </a:ln>
        </p:spPr>
        <p:txBody>
          <a:bodyPr lIns="35719" tIns="35719" rIns="35719" bIns="35719" anchor="ctr"/>
          <a:lstStyle/>
          <a:p>
            <a:pPr algn="ctr" defTabSz="410751">
              <a:defRPr sz="2600"/>
            </a:pPr>
            <a:endParaRPr sz="1828" kern="0">
              <a:solidFill>
                <a:srgbClr val="FFFFFF"/>
              </a:solidFill>
              <a:sym typeface="Helvetica Light"/>
            </a:endParaRPr>
          </a:p>
        </p:txBody>
      </p:sp>
      <p:sp>
        <p:nvSpPr>
          <p:cNvPr id="1358" name="Shape 1358"/>
          <p:cNvSpPr/>
          <p:nvPr/>
        </p:nvSpPr>
        <p:spPr>
          <a:xfrm>
            <a:off x="2983100" y="1620479"/>
            <a:ext cx="538784" cy="1503102"/>
          </a:xfrm>
          <a:prstGeom prst="line">
            <a:avLst/>
          </a:prstGeom>
          <a:ln w="25400">
            <a:solidFill>
              <a:srgbClr val="FFFFFF"/>
            </a:solidFill>
            <a:miter lim="400000"/>
            <a:tailEnd type="triangle"/>
          </a:ln>
        </p:spPr>
        <p:txBody>
          <a:bodyPr lIns="35719" tIns="35719" rIns="35719" bIns="35719" anchor="ctr"/>
          <a:lstStyle/>
          <a:p>
            <a:pPr algn="ctr" defTabSz="410751">
              <a:defRPr sz="2600"/>
            </a:pPr>
            <a:endParaRPr sz="1828" kern="0">
              <a:solidFill>
                <a:srgbClr val="FFFFFF"/>
              </a:solidFill>
              <a:sym typeface="Helvetica Light"/>
            </a:endParaRPr>
          </a:p>
        </p:txBody>
      </p:sp>
      <p:sp>
        <p:nvSpPr>
          <p:cNvPr id="1359" name="Shape 1359"/>
          <p:cNvSpPr/>
          <p:nvPr/>
        </p:nvSpPr>
        <p:spPr>
          <a:xfrm flipH="1">
            <a:off x="3152765" y="1623780"/>
            <a:ext cx="1499801" cy="1499801"/>
          </a:xfrm>
          <a:prstGeom prst="line">
            <a:avLst/>
          </a:prstGeom>
          <a:ln w="25400">
            <a:solidFill>
              <a:srgbClr val="FFFFFF"/>
            </a:solidFill>
            <a:miter lim="400000"/>
            <a:tailEnd type="triangle"/>
          </a:ln>
        </p:spPr>
        <p:txBody>
          <a:bodyPr lIns="35719" tIns="35719" rIns="35719" bIns="35719" anchor="ctr"/>
          <a:lstStyle/>
          <a:p>
            <a:pPr algn="ctr" defTabSz="410751">
              <a:defRPr sz="2600"/>
            </a:pPr>
            <a:endParaRPr sz="1828" kern="0">
              <a:solidFill>
                <a:srgbClr val="FFFFFF"/>
              </a:solidFill>
              <a:sym typeface="Helvetica Light"/>
            </a:endParaRPr>
          </a:p>
        </p:txBody>
      </p:sp>
      <p:sp>
        <p:nvSpPr>
          <p:cNvPr id="1360" name="Shape 1360"/>
          <p:cNvSpPr/>
          <p:nvPr/>
        </p:nvSpPr>
        <p:spPr>
          <a:xfrm flipH="1">
            <a:off x="3867140" y="1623780"/>
            <a:ext cx="1499801" cy="1499801"/>
          </a:xfrm>
          <a:prstGeom prst="line">
            <a:avLst/>
          </a:prstGeom>
          <a:ln w="25400">
            <a:solidFill>
              <a:srgbClr val="FFFFFF"/>
            </a:solidFill>
            <a:miter lim="400000"/>
            <a:tailEnd type="triangle"/>
          </a:ln>
        </p:spPr>
        <p:txBody>
          <a:bodyPr lIns="35719" tIns="35719" rIns="35719" bIns="35719" anchor="ctr"/>
          <a:lstStyle/>
          <a:p>
            <a:pPr algn="ctr" defTabSz="410751">
              <a:defRPr sz="2600"/>
            </a:pPr>
            <a:endParaRPr sz="1828" kern="0">
              <a:solidFill>
                <a:srgbClr val="FFFFFF"/>
              </a:solidFill>
              <a:sym typeface="Helvetica Light"/>
            </a:endParaRPr>
          </a:p>
        </p:txBody>
      </p:sp>
      <p:sp>
        <p:nvSpPr>
          <p:cNvPr id="1361" name="Shape 1361"/>
          <p:cNvSpPr/>
          <p:nvPr/>
        </p:nvSpPr>
        <p:spPr>
          <a:xfrm>
            <a:off x="3126893" y="4086930"/>
            <a:ext cx="2890216" cy="461601"/>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lgn="ctr" defTabSz="410751">
              <a:defRPr sz="1800">
                <a:solidFill>
                  <a:srgbClr val="000000"/>
                </a:solidFill>
              </a:defRPr>
            </a:pPr>
            <a:r>
              <a:rPr sz="2531" kern="0">
                <a:solidFill>
                  <a:srgbClr val="FFFFFF"/>
                </a:solidFill>
                <a:sym typeface="Helvetica Light"/>
              </a:rPr>
              <a:t>append A to first file</a:t>
            </a:r>
          </a:p>
        </p:txBody>
      </p:sp>
      <p:sp>
        <p:nvSpPr>
          <p:cNvPr id="1362" name="Shape 1362"/>
          <p:cNvSpPr/>
          <p:nvPr/>
        </p:nvSpPr>
        <p:spPr>
          <a:xfrm>
            <a:off x="3697475" y="1620479"/>
            <a:ext cx="538784" cy="1503102"/>
          </a:xfrm>
          <a:prstGeom prst="line">
            <a:avLst/>
          </a:prstGeom>
          <a:ln w="25400">
            <a:solidFill>
              <a:srgbClr val="FFFFFF"/>
            </a:solidFill>
            <a:miter lim="400000"/>
            <a:tailEnd type="triangle"/>
          </a:ln>
        </p:spPr>
        <p:txBody>
          <a:bodyPr lIns="35719" tIns="35719" rIns="35719" bIns="35719" anchor="ctr"/>
          <a:lstStyle/>
          <a:p>
            <a:pPr algn="ctr" defTabSz="410751">
              <a:defRPr sz="2600"/>
            </a:pPr>
            <a:endParaRPr sz="1828" kern="0">
              <a:solidFill>
                <a:srgbClr val="FFFFFF"/>
              </a:solidFill>
              <a:sym typeface="Helvetica Light"/>
            </a:endParaRPr>
          </a:p>
        </p:txBody>
      </p:sp>
    </p:spTree>
    <p:extLst>
      <p:ext uri="{BB962C8B-B14F-4D97-AF65-F5344CB8AC3E}">
        <p14:creationId xmlns:p14="http://schemas.microsoft.com/office/powerpoint/2010/main" val="2005595881"/>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 name="Shape 1380"/>
          <p:cNvSpPr/>
          <p:nvPr/>
        </p:nvSpPr>
        <p:spPr>
          <a:xfrm>
            <a:off x="1085051" y="3129331"/>
            <a:ext cx="1424534" cy="599338"/>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lvl1pPr>
          </a:lstStyle>
          <a:p>
            <a:pPr algn="ctr" defTabSz="410751">
              <a:defRPr sz="1800">
                <a:solidFill>
                  <a:srgbClr val="000000"/>
                </a:solidFill>
              </a:defRPr>
            </a:pPr>
            <a:r>
              <a:rPr sz="1266" kern="0">
                <a:solidFill>
                  <a:srgbClr val="FFFFFF"/>
                </a:solidFill>
                <a:sym typeface="Helvetica Light"/>
              </a:rPr>
              <a:t>AAAA</a:t>
            </a:r>
          </a:p>
        </p:txBody>
      </p:sp>
      <p:sp>
        <p:nvSpPr>
          <p:cNvPr id="1381" name="Shape 1381"/>
          <p:cNvSpPr/>
          <p:nvPr/>
        </p:nvSpPr>
        <p:spPr>
          <a:xfrm>
            <a:off x="2994105" y="3129331"/>
            <a:ext cx="1424534" cy="599338"/>
          </a:xfrm>
          <a:prstGeom prst="rect">
            <a:avLst/>
          </a:prstGeom>
          <a:solidFill>
            <a:srgbClr val="308B16"/>
          </a:solidFill>
          <a:ln w="12700">
            <a:miter lim="400000"/>
          </a:ln>
        </p:spPr>
        <p:txBody>
          <a:bodyPr lIns="0" tIns="0" rIns="0" bIns="0" anchor="ctr"/>
          <a:lstStyle/>
          <a:p>
            <a:pPr algn="ctr" defTabSz="410751">
              <a:defRPr sz="3000">
                <a:solidFill>
                  <a:srgbClr val="000000"/>
                </a:solidFill>
              </a:defRPr>
            </a:pPr>
            <a:endParaRPr sz="2109" kern="0">
              <a:solidFill>
                <a:srgbClr val="000000"/>
              </a:solidFill>
              <a:sym typeface="Helvetica Light"/>
            </a:endParaRPr>
          </a:p>
        </p:txBody>
      </p:sp>
      <p:sp>
        <p:nvSpPr>
          <p:cNvPr id="1382" name="Shape 1382"/>
          <p:cNvSpPr/>
          <p:nvPr/>
        </p:nvSpPr>
        <p:spPr>
          <a:xfrm>
            <a:off x="4903159" y="3129331"/>
            <a:ext cx="1424535" cy="599338"/>
          </a:xfrm>
          <a:prstGeom prst="rect">
            <a:avLst/>
          </a:prstGeom>
          <a:solidFill>
            <a:srgbClr val="308B16"/>
          </a:solidFill>
          <a:ln w="12700">
            <a:miter lim="400000"/>
          </a:ln>
        </p:spPr>
        <p:txBody>
          <a:bodyPr lIns="0" tIns="0" rIns="0" bIns="0" anchor="ctr"/>
          <a:lstStyle/>
          <a:p>
            <a:pPr algn="ctr" defTabSz="410751">
              <a:defRPr sz="2600"/>
            </a:pPr>
            <a:endParaRPr sz="1828" kern="0">
              <a:solidFill>
                <a:srgbClr val="FFFFFF"/>
              </a:solidFill>
              <a:sym typeface="Helvetica Light"/>
            </a:endParaRPr>
          </a:p>
        </p:txBody>
      </p:sp>
      <p:sp>
        <p:nvSpPr>
          <p:cNvPr id="1383" name="Shape 1383"/>
          <p:cNvSpPr/>
          <p:nvPr/>
        </p:nvSpPr>
        <p:spPr>
          <a:xfrm>
            <a:off x="6812215" y="3129331"/>
            <a:ext cx="1424534" cy="599338"/>
          </a:xfrm>
          <a:prstGeom prst="rect">
            <a:avLst/>
          </a:prstGeom>
          <a:solidFill>
            <a:srgbClr val="308B16"/>
          </a:solidFill>
          <a:ln w="12700">
            <a:miter lim="400000"/>
          </a:ln>
        </p:spPr>
        <p:txBody>
          <a:bodyPr lIns="0" tIns="0" rIns="0" bIns="0" anchor="ctr"/>
          <a:lstStyle/>
          <a:p>
            <a:pPr algn="ctr" defTabSz="410751">
              <a:defRPr sz="2600"/>
            </a:pPr>
            <a:endParaRPr sz="1828" kern="0">
              <a:solidFill>
                <a:srgbClr val="FFFFFF"/>
              </a:solidFill>
              <a:sym typeface="Helvetica Light"/>
            </a:endParaRPr>
          </a:p>
        </p:txBody>
      </p:sp>
      <p:sp>
        <p:nvSpPr>
          <p:cNvPr id="1384" name="Shape 1384"/>
          <p:cNvSpPr/>
          <p:nvPr/>
        </p:nvSpPr>
        <p:spPr>
          <a:xfrm>
            <a:off x="1921461" y="1014574"/>
            <a:ext cx="1948262" cy="59933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800"/>
            </a:lvl1pPr>
          </a:lstStyle>
          <a:p>
            <a:pPr algn="ctr" defTabSz="410751">
              <a:defRPr sz="1800">
                <a:solidFill>
                  <a:srgbClr val="000000"/>
                </a:solidFill>
              </a:defRPr>
            </a:pPr>
            <a:r>
              <a:rPr lang="en-US" sz="1266" kern="0" dirty="0">
                <a:solidFill>
                  <a:srgbClr val="FFFFFF"/>
                </a:solidFill>
                <a:sym typeface="Helvetica Light"/>
              </a:rPr>
              <a:t>F</a:t>
            </a:r>
            <a:r>
              <a:rPr sz="1266" kern="0" dirty="0">
                <a:solidFill>
                  <a:srgbClr val="FFFFFF"/>
                </a:solidFill>
                <a:sym typeface="Helvetica Light"/>
              </a:rPr>
              <a:t>ile</a:t>
            </a:r>
            <a:r>
              <a:rPr lang="en-US" sz="1266" kern="0" dirty="0">
                <a:solidFill>
                  <a:srgbClr val="FFFFFF"/>
                </a:solidFill>
                <a:sym typeface="Helvetica Light"/>
              </a:rPr>
              <a:t> A</a:t>
            </a:r>
            <a:r>
              <a:rPr sz="1266" kern="0" dirty="0">
                <a:solidFill>
                  <a:srgbClr val="FFFFFF"/>
                </a:solidFill>
                <a:sym typeface="Helvetica Light"/>
              </a:rPr>
              <a:t>, </a:t>
            </a:r>
            <a:r>
              <a:rPr lang="en-US" sz="1266" kern="0" dirty="0">
                <a:solidFill>
                  <a:srgbClr val="FFFFFF"/>
                </a:solidFill>
                <a:sym typeface="Helvetica Light"/>
              </a:rPr>
              <a:t/>
            </a:r>
            <a:br>
              <a:rPr lang="en-US" sz="1266" kern="0" dirty="0">
                <a:solidFill>
                  <a:srgbClr val="FFFFFF"/>
                </a:solidFill>
                <a:sym typeface="Helvetica Light"/>
              </a:rPr>
            </a:br>
            <a:r>
              <a:rPr sz="1266" kern="0" dirty="0">
                <a:solidFill>
                  <a:srgbClr val="FFFFFF"/>
                </a:solidFill>
                <a:sym typeface="Helvetica Light"/>
              </a:rPr>
              <a:t>size 7KB</a:t>
            </a:r>
          </a:p>
        </p:txBody>
      </p:sp>
      <p:sp>
        <p:nvSpPr>
          <p:cNvPr id="1385" name="Shape 1385"/>
          <p:cNvSpPr/>
          <p:nvPr/>
        </p:nvSpPr>
        <p:spPr>
          <a:xfrm>
            <a:off x="4531292" y="1014574"/>
            <a:ext cx="1578138" cy="599338"/>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800"/>
            </a:lvl1pPr>
          </a:lstStyle>
          <a:p>
            <a:pPr algn="ctr" defTabSz="410751">
              <a:defRPr sz="1800">
                <a:solidFill>
                  <a:srgbClr val="000000"/>
                </a:solidFill>
              </a:defRPr>
            </a:pPr>
            <a:r>
              <a:rPr lang="en-US" sz="1266" kern="0" dirty="0">
                <a:solidFill>
                  <a:srgbClr val="FFFFFF"/>
                </a:solidFill>
                <a:sym typeface="Helvetica Light"/>
              </a:rPr>
              <a:t>F</a:t>
            </a:r>
            <a:r>
              <a:rPr sz="1266" kern="0" dirty="0">
                <a:solidFill>
                  <a:srgbClr val="FFFFFF"/>
                </a:solidFill>
                <a:sym typeface="Helvetica Light"/>
              </a:rPr>
              <a:t>ile</a:t>
            </a:r>
            <a:r>
              <a:rPr lang="en-US" sz="1266" kern="0" dirty="0">
                <a:solidFill>
                  <a:srgbClr val="FFFFFF"/>
                </a:solidFill>
                <a:sym typeface="Helvetica Light"/>
              </a:rPr>
              <a:t> B</a:t>
            </a:r>
            <a:r>
              <a:rPr sz="1266" kern="0" dirty="0">
                <a:solidFill>
                  <a:srgbClr val="FFFFFF"/>
                </a:solidFill>
                <a:sym typeface="Helvetica Light"/>
              </a:rPr>
              <a:t>, </a:t>
            </a:r>
            <a:r>
              <a:rPr lang="en-US" sz="1266" kern="0" dirty="0">
                <a:solidFill>
                  <a:srgbClr val="FFFFFF"/>
                </a:solidFill>
                <a:sym typeface="Helvetica Light"/>
              </a:rPr>
              <a:t/>
            </a:r>
            <a:br>
              <a:rPr lang="en-US" sz="1266" kern="0" dirty="0">
                <a:solidFill>
                  <a:srgbClr val="FFFFFF"/>
                </a:solidFill>
                <a:sym typeface="Helvetica Light"/>
              </a:rPr>
            </a:br>
            <a:r>
              <a:rPr sz="1266" kern="0" dirty="0">
                <a:solidFill>
                  <a:srgbClr val="FFFFFF"/>
                </a:solidFill>
                <a:sym typeface="Helvetica Light"/>
              </a:rPr>
              <a:t>size 2KB</a:t>
            </a:r>
          </a:p>
        </p:txBody>
      </p:sp>
      <p:sp>
        <p:nvSpPr>
          <p:cNvPr id="1386" name="Shape 1386"/>
          <p:cNvSpPr/>
          <p:nvPr/>
        </p:nvSpPr>
        <p:spPr>
          <a:xfrm>
            <a:off x="3029824" y="3179377"/>
            <a:ext cx="277472" cy="499247"/>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algn="ctr" defTabSz="410751">
              <a:defRPr sz="1800"/>
            </a:pPr>
            <a:r>
              <a:rPr sz="1266" kern="0">
                <a:sym typeface="Helvetica Light"/>
              </a:rPr>
              <a:t>B</a:t>
            </a:r>
          </a:p>
        </p:txBody>
      </p:sp>
      <p:sp>
        <p:nvSpPr>
          <p:cNvPr id="1387" name="Shape 1387"/>
          <p:cNvSpPr/>
          <p:nvPr/>
        </p:nvSpPr>
        <p:spPr>
          <a:xfrm>
            <a:off x="3387012" y="3179377"/>
            <a:ext cx="277472" cy="499247"/>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algn="ctr" defTabSz="410751">
              <a:defRPr sz="1800"/>
            </a:pPr>
            <a:r>
              <a:rPr sz="1266" kern="0">
                <a:sym typeface="Helvetica Light"/>
              </a:rPr>
              <a:t>A</a:t>
            </a:r>
          </a:p>
        </p:txBody>
      </p:sp>
      <p:sp>
        <p:nvSpPr>
          <p:cNvPr id="1388" name="Shape 1388"/>
          <p:cNvSpPr/>
          <p:nvPr/>
        </p:nvSpPr>
        <p:spPr>
          <a:xfrm>
            <a:off x="3744199" y="3179377"/>
            <a:ext cx="277472" cy="499247"/>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algn="ctr" defTabSz="410751">
              <a:defRPr sz="1800"/>
            </a:pPr>
            <a:r>
              <a:rPr sz="1266" kern="0">
                <a:sym typeface="Helvetica Light"/>
              </a:rPr>
              <a:t>B</a:t>
            </a:r>
          </a:p>
        </p:txBody>
      </p:sp>
      <p:sp>
        <p:nvSpPr>
          <p:cNvPr id="1389" name="Shape 1389"/>
          <p:cNvSpPr/>
          <p:nvPr/>
        </p:nvSpPr>
        <p:spPr>
          <a:xfrm>
            <a:off x="4101387" y="3179377"/>
            <a:ext cx="277472" cy="499247"/>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algn="ctr" defTabSz="410751">
              <a:defRPr sz="1800"/>
            </a:pPr>
            <a:r>
              <a:rPr sz="1266" kern="0">
                <a:sym typeface="Helvetica Light"/>
              </a:rPr>
              <a:t>A</a:t>
            </a:r>
          </a:p>
        </p:txBody>
      </p:sp>
      <p:sp>
        <p:nvSpPr>
          <p:cNvPr id="1390" name="Shape 1390"/>
          <p:cNvSpPr/>
          <p:nvPr/>
        </p:nvSpPr>
        <p:spPr>
          <a:xfrm flipH="1">
            <a:off x="1724014" y="1620479"/>
            <a:ext cx="538784" cy="1503102"/>
          </a:xfrm>
          <a:prstGeom prst="line">
            <a:avLst/>
          </a:prstGeom>
          <a:ln w="25400">
            <a:solidFill>
              <a:srgbClr val="FFFFFF"/>
            </a:solidFill>
            <a:miter lim="400000"/>
            <a:tailEnd type="triangle"/>
          </a:ln>
        </p:spPr>
        <p:txBody>
          <a:bodyPr lIns="35719" tIns="35719" rIns="35719" bIns="35719" anchor="ctr"/>
          <a:lstStyle/>
          <a:p>
            <a:pPr algn="ctr" defTabSz="410751">
              <a:defRPr sz="2600"/>
            </a:pPr>
            <a:endParaRPr sz="1828" kern="0">
              <a:solidFill>
                <a:srgbClr val="FFFFFF"/>
              </a:solidFill>
              <a:sym typeface="Helvetica Light"/>
            </a:endParaRPr>
          </a:p>
        </p:txBody>
      </p:sp>
      <p:sp>
        <p:nvSpPr>
          <p:cNvPr id="1391" name="Shape 1391"/>
          <p:cNvSpPr/>
          <p:nvPr/>
        </p:nvSpPr>
        <p:spPr>
          <a:xfrm>
            <a:off x="2983100" y="1620479"/>
            <a:ext cx="538784" cy="1503102"/>
          </a:xfrm>
          <a:prstGeom prst="line">
            <a:avLst/>
          </a:prstGeom>
          <a:ln w="25400">
            <a:solidFill>
              <a:srgbClr val="FFFFFF"/>
            </a:solidFill>
            <a:miter lim="400000"/>
            <a:tailEnd type="triangle"/>
          </a:ln>
        </p:spPr>
        <p:txBody>
          <a:bodyPr lIns="35719" tIns="35719" rIns="35719" bIns="35719" anchor="ctr"/>
          <a:lstStyle/>
          <a:p>
            <a:pPr algn="ctr" defTabSz="410751">
              <a:defRPr sz="2600"/>
            </a:pPr>
            <a:endParaRPr sz="1828" kern="0">
              <a:solidFill>
                <a:srgbClr val="FFFFFF"/>
              </a:solidFill>
              <a:sym typeface="Helvetica Light"/>
            </a:endParaRPr>
          </a:p>
        </p:txBody>
      </p:sp>
      <p:sp>
        <p:nvSpPr>
          <p:cNvPr id="1392" name="Shape 1392"/>
          <p:cNvSpPr/>
          <p:nvPr/>
        </p:nvSpPr>
        <p:spPr>
          <a:xfrm flipH="1">
            <a:off x="3152765" y="1623780"/>
            <a:ext cx="1499801" cy="1499801"/>
          </a:xfrm>
          <a:prstGeom prst="line">
            <a:avLst/>
          </a:prstGeom>
          <a:ln w="25400">
            <a:solidFill>
              <a:srgbClr val="FFFFFF"/>
            </a:solidFill>
            <a:miter lim="400000"/>
            <a:tailEnd type="triangle"/>
          </a:ln>
        </p:spPr>
        <p:txBody>
          <a:bodyPr lIns="35719" tIns="35719" rIns="35719" bIns="35719" anchor="ctr"/>
          <a:lstStyle/>
          <a:p>
            <a:pPr algn="ctr" defTabSz="410751">
              <a:defRPr sz="2600"/>
            </a:pPr>
            <a:endParaRPr sz="1828" kern="0">
              <a:solidFill>
                <a:srgbClr val="FFFFFF"/>
              </a:solidFill>
              <a:sym typeface="Helvetica Light"/>
            </a:endParaRPr>
          </a:p>
        </p:txBody>
      </p:sp>
      <p:sp>
        <p:nvSpPr>
          <p:cNvPr id="1393" name="Shape 1393"/>
          <p:cNvSpPr/>
          <p:nvPr/>
        </p:nvSpPr>
        <p:spPr>
          <a:xfrm flipH="1">
            <a:off x="3867140" y="1623780"/>
            <a:ext cx="1499801" cy="1499801"/>
          </a:xfrm>
          <a:prstGeom prst="line">
            <a:avLst/>
          </a:prstGeom>
          <a:ln w="25400">
            <a:solidFill>
              <a:srgbClr val="FFFFFF"/>
            </a:solidFill>
            <a:miter lim="400000"/>
            <a:tailEnd type="triangle"/>
          </a:ln>
        </p:spPr>
        <p:txBody>
          <a:bodyPr lIns="35719" tIns="35719" rIns="35719" bIns="35719" anchor="ctr"/>
          <a:lstStyle/>
          <a:p>
            <a:pPr algn="ctr" defTabSz="410751">
              <a:defRPr sz="2600"/>
            </a:pPr>
            <a:endParaRPr sz="1828" kern="0">
              <a:solidFill>
                <a:srgbClr val="FFFFFF"/>
              </a:solidFill>
              <a:sym typeface="Helvetica Light"/>
            </a:endParaRPr>
          </a:p>
        </p:txBody>
      </p:sp>
      <p:sp>
        <p:nvSpPr>
          <p:cNvPr id="1394" name="Shape 1394"/>
          <p:cNvSpPr/>
          <p:nvPr/>
        </p:nvSpPr>
        <p:spPr>
          <a:xfrm>
            <a:off x="1284408" y="4118955"/>
            <a:ext cx="6493766" cy="1457130"/>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lgn="ctr" defTabSz="410751">
              <a:defRPr sz="1800">
                <a:solidFill>
                  <a:srgbClr val="000000"/>
                </a:solidFill>
              </a:defRPr>
            </a:pPr>
            <a:r>
              <a:rPr sz="2250" kern="0" dirty="0">
                <a:solidFill>
                  <a:srgbClr val="FFFFFF"/>
                </a:solidFill>
                <a:sym typeface="Helvetica Light"/>
              </a:rPr>
              <a:t>append A to first file</a:t>
            </a:r>
            <a:endParaRPr lang="en-US" sz="2250" kern="0" dirty="0">
              <a:solidFill>
                <a:srgbClr val="FFFFFF"/>
              </a:solidFill>
              <a:sym typeface="Helvetica Light"/>
            </a:endParaRPr>
          </a:p>
          <a:p>
            <a:pPr algn="ctr" defTabSz="410751">
              <a:defRPr sz="1800">
                <a:solidFill>
                  <a:srgbClr val="000000"/>
                </a:solidFill>
              </a:defRPr>
            </a:pPr>
            <a:r>
              <a:rPr lang="en-US" sz="2250" kern="0" dirty="0">
                <a:solidFill>
                  <a:prstClr val="white"/>
                </a:solidFill>
                <a:sym typeface="Helvetica Light"/>
              </a:rPr>
              <a:t>Not allowed to use fragments across multiple blocks!</a:t>
            </a:r>
          </a:p>
          <a:p>
            <a:pPr algn="ctr" defTabSz="410751">
              <a:defRPr sz="1800">
                <a:solidFill>
                  <a:srgbClr val="000000"/>
                </a:solidFill>
              </a:defRPr>
            </a:pPr>
            <a:endParaRPr lang="en-US" sz="2250" kern="0" dirty="0">
              <a:solidFill>
                <a:prstClr val="white"/>
              </a:solidFill>
              <a:sym typeface="Helvetica Light"/>
            </a:endParaRPr>
          </a:p>
          <a:p>
            <a:pPr algn="ctr" defTabSz="410751">
              <a:defRPr sz="1800">
                <a:solidFill>
                  <a:srgbClr val="000000"/>
                </a:solidFill>
              </a:defRPr>
            </a:pPr>
            <a:r>
              <a:rPr lang="en-US" sz="2250" kern="0" dirty="0">
                <a:solidFill>
                  <a:prstClr val="white"/>
                </a:solidFill>
                <a:sym typeface="Helvetica Light"/>
              </a:rPr>
              <a:t>What to do instead?</a:t>
            </a:r>
            <a:endParaRPr sz="2250" kern="0" dirty="0">
              <a:solidFill>
                <a:prstClr val="white"/>
              </a:solidFill>
              <a:sym typeface="Helvetica Light"/>
            </a:endParaRPr>
          </a:p>
        </p:txBody>
      </p:sp>
      <p:sp>
        <p:nvSpPr>
          <p:cNvPr id="1395" name="Shape 1395"/>
          <p:cNvSpPr/>
          <p:nvPr/>
        </p:nvSpPr>
        <p:spPr>
          <a:xfrm>
            <a:off x="3697475" y="1620479"/>
            <a:ext cx="538784" cy="1503102"/>
          </a:xfrm>
          <a:prstGeom prst="line">
            <a:avLst/>
          </a:prstGeom>
          <a:ln w="25400">
            <a:solidFill>
              <a:srgbClr val="FFFFFF"/>
            </a:solidFill>
            <a:miter lim="400000"/>
            <a:tailEnd type="triangle"/>
          </a:ln>
        </p:spPr>
        <p:txBody>
          <a:bodyPr lIns="35719" tIns="35719" rIns="35719" bIns="35719" anchor="ctr"/>
          <a:lstStyle/>
          <a:p>
            <a:pPr algn="ctr" defTabSz="410751">
              <a:defRPr sz="2600"/>
            </a:pPr>
            <a:endParaRPr sz="1828" kern="0">
              <a:solidFill>
                <a:srgbClr val="FFFFFF"/>
              </a:solidFill>
              <a:sym typeface="Helvetica Light"/>
            </a:endParaRPr>
          </a:p>
        </p:txBody>
      </p:sp>
      <p:sp>
        <p:nvSpPr>
          <p:cNvPr id="1396" name="Shape 1396"/>
          <p:cNvSpPr/>
          <p:nvPr/>
        </p:nvSpPr>
        <p:spPr>
          <a:xfrm>
            <a:off x="4949707" y="3179377"/>
            <a:ext cx="277472" cy="499247"/>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algn="ctr" defTabSz="410751">
              <a:defRPr sz="1800"/>
            </a:pPr>
            <a:r>
              <a:rPr sz="1266" kern="0">
                <a:sym typeface="Helvetica Light"/>
              </a:rPr>
              <a:t>A</a:t>
            </a:r>
          </a:p>
        </p:txBody>
      </p:sp>
      <p:sp>
        <p:nvSpPr>
          <p:cNvPr id="1397" name="Shape 1397"/>
          <p:cNvSpPr/>
          <p:nvPr/>
        </p:nvSpPr>
        <p:spPr>
          <a:xfrm>
            <a:off x="5306895" y="3179377"/>
            <a:ext cx="277472" cy="499247"/>
          </a:xfrm>
          <a:prstGeom prst="rect">
            <a:avLst/>
          </a:prstGeom>
          <a:solidFill>
            <a:srgbClr val="DCDEE0"/>
          </a:solidFill>
          <a:ln w="12700">
            <a:miter lim="400000"/>
          </a:ln>
        </p:spPr>
        <p:txBody>
          <a:bodyPr lIns="0" tIns="0" rIns="0" bIns="0" anchor="ctr"/>
          <a:lstStyle/>
          <a:p>
            <a:pPr algn="ctr" defTabSz="410751">
              <a:defRPr sz="3000">
                <a:solidFill>
                  <a:srgbClr val="000000"/>
                </a:solidFill>
              </a:defRPr>
            </a:pPr>
            <a:endParaRPr sz="2109" kern="0">
              <a:solidFill>
                <a:srgbClr val="000000"/>
              </a:solidFill>
              <a:sym typeface="Helvetica Light"/>
            </a:endParaRPr>
          </a:p>
        </p:txBody>
      </p:sp>
      <p:sp>
        <p:nvSpPr>
          <p:cNvPr id="1398" name="Shape 1398"/>
          <p:cNvSpPr/>
          <p:nvPr/>
        </p:nvSpPr>
        <p:spPr>
          <a:xfrm>
            <a:off x="5664082" y="3179377"/>
            <a:ext cx="277472" cy="499247"/>
          </a:xfrm>
          <a:prstGeom prst="rect">
            <a:avLst/>
          </a:prstGeom>
          <a:solidFill>
            <a:srgbClr val="DCDEE0"/>
          </a:solidFill>
          <a:ln w="12700">
            <a:miter lim="400000"/>
          </a:ln>
        </p:spPr>
        <p:txBody>
          <a:bodyPr lIns="0" tIns="0" rIns="0" bIns="0" anchor="ctr"/>
          <a:lstStyle/>
          <a:p>
            <a:pPr algn="ctr" defTabSz="410751">
              <a:defRPr sz="3000">
                <a:solidFill>
                  <a:srgbClr val="000000"/>
                </a:solidFill>
              </a:defRPr>
            </a:pPr>
            <a:endParaRPr sz="2109" kern="0">
              <a:solidFill>
                <a:srgbClr val="000000"/>
              </a:solidFill>
              <a:sym typeface="Helvetica Light"/>
            </a:endParaRPr>
          </a:p>
        </p:txBody>
      </p:sp>
      <p:sp>
        <p:nvSpPr>
          <p:cNvPr id="1399" name="Shape 1399"/>
          <p:cNvSpPr/>
          <p:nvPr/>
        </p:nvSpPr>
        <p:spPr>
          <a:xfrm>
            <a:off x="6021270" y="3179377"/>
            <a:ext cx="277472" cy="499247"/>
          </a:xfrm>
          <a:prstGeom prst="rect">
            <a:avLst/>
          </a:prstGeom>
          <a:solidFill>
            <a:srgbClr val="DCDEE0"/>
          </a:solidFill>
          <a:ln w="12700">
            <a:miter lim="400000"/>
          </a:ln>
        </p:spPr>
        <p:txBody>
          <a:bodyPr lIns="0" tIns="0" rIns="0" bIns="0" anchor="ctr"/>
          <a:lstStyle/>
          <a:p>
            <a:pPr algn="ctr" defTabSz="410751">
              <a:defRPr sz="3000">
                <a:solidFill>
                  <a:srgbClr val="000000"/>
                </a:solidFill>
              </a:defRPr>
            </a:pPr>
            <a:endParaRPr sz="2109" kern="0">
              <a:solidFill>
                <a:srgbClr val="000000"/>
              </a:solidFill>
              <a:sym typeface="Helvetica Light"/>
            </a:endParaRPr>
          </a:p>
        </p:txBody>
      </p:sp>
      <p:sp>
        <p:nvSpPr>
          <p:cNvPr id="1400" name="Shape 1400"/>
          <p:cNvSpPr/>
          <p:nvPr/>
        </p:nvSpPr>
        <p:spPr>
          <a:xfrm>
            <a:off x="3876070" y="1620478"/>
            <a:ext cx="1200442" cy="1505662"/>
          </a:xfrm>
          <a:prstGeom prst="line">
            <a:avLst/>
          </a:prstGeom>
          <a:ln w="25400">
            <a:solidFill>
              <a:srgbClr val="FFFFFF"/>
            </a:solidFill>
            <a:miter lim="400000"/>
            <a:tailEnd type="triangle"/>
          </a:ln>
        </p:spPr>
        <p:txBody>
          <a:bodyPr lIns="35719" tIns="35719" rIns="35719" bIns="35719" anchor="ctr"/>
          <a:lstStyle/>
          <a:p>
            <a:pPr algn="ctr" defTabSz="410751">
              <a:defRPr sz="2600"/>
            </a:pPr>
            <a:endParaRPr sz="1828" kern="0">
              <a:solidFill>
                <a:srgbClr val="FFFFFF"/>
              </a:solidFill>
              <a:sym typeface="Helvetica Light"/>
            </a:endParaRPr>
          </a:p>
        </p:txBody>
      </p:sp>
    </p:spTree>
    <p:extLst>
      <p:ext uri="{BB962C8B-B14F-4D97-AF65-F5344CB8AC3E}">
        <p14:creationId xmlns:p14="http://schemas.microsoft.com/office/powerpoint/2010/main" val="1146648655"/>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 name="Shape 1423"/>
          <p:cNvSpPr/>
          <p:nvPr/>
        </p:nvSpPr>
        <p:spPr>
          <a:xfrm>
            <a:off x="1085051" y="3129331"/>
            <a:ext cx="1424534" cy="599338"/>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lvl1pPr>
          </a:lstStyle>
          <a:p>
            <a:pPr algn="ctr" defTabSz="410751">
              <a:defRPr sz="1800">
                <a:solidFill>
                  <a:srgbClr val="000000"/>
                </a:solidFill>
              </a:defRPr>
            </a:pPr>
            <a:r>
              <a:rPr sz="1266" kern="0">
                <a:solidFill>
                  <a:srgbClr val="FFFFFF"/>
                </a:solidFill>
                <a:sym typeface="Helvetica Light"/>
              </a:rPr>
              <a:t>AAAA</a:t>
            </a:r>
          </a:p>
        </p:txBody>
      </p:sp>
      <p:sp>
        <p:nvSpPr>
          <p:cNvPr id="1424" name="Shape 1424"/>
          <p:cNvSpPr/>
          <p:nvPr/>
        </p:nvSpPr>
        <p:spPr>
          <a:xfrm>
            <a:off x="2994105" y="3129331"/>
            <a:ext cx="1424534" cy="599338"/>
          </a:xfrm>
          <a:prstGeom prst="rect">
            <a:avLst/>
          </a:prstGeom>
          <a:solidFill>
            <a:srgbClr val="308B16"/>
          </a:solidFill>
          <a:ln w="12700">
            <a:miter lim="400000"/>
          </a:ln>
        </p:spPr>
        <p:txBody>
          <a:bodyPr lIns="0" tIns="0" rIns="0" bIns="0" anchor="ctr"/>
          <a:lstStyle/>
          <a:p>
            <a:pPr algn="ctr" defTabSz="410751">
              <a:defRPr sz="3000">
                <a:solidFill>
                  <a:srgbClr val="000000"/>
                </a:solidFill>
              </a:defRPr>
            </a:pPr>
            <a:endParaRPr sz="2109" kern="0">
              <a:solidFill>
                <a:srgbClr val="000000"/>
              </a:solidFill>
              <a:sym typeface="Helvetica Light"/>
            </a:endParaRPr>
          </a:p>
        </p:txBody>
      </p:sp>
      <p:sp>
        <p:nvSpPr>
          <p:cNvPr id="1425" name="Shape 1425"/>
          <p:cNvSpPr/>
          <p:nvPr/>
        </p:nvSpPr>
        <p:spPr>
          <a:xfrm>
            <a:off x="4903159" y="3129331"/>
            <a:ext cx="1424535" cy="599338"/>
          </a:xfrm>
          <a:prstGeom prst="rect">
            <a:avLst/>
          </a:prstGeom>
          <a:solidFill>
            <a:srgbClr val="308B16"/>
          </a:solidFill>
          <a:ln w="12700">
            <a:miter lim="400000"/>
          </a:ln>
        </p:spPr>
        <p:txBody>
          <a:bodyPr lIns="0" tIns="0" rIns="0" bIns="0" anchor="ctr"/>
          <a:lstStyle/>
          <a:p>
            <a:pPr algn="ctr" defTabSz="410751">
              <a:defRPr sz="2600"/>
            </a:pPr>
            <a:endParaRPr sz="1828" kern="0">
              <a:solidFill>
                <a:srgbClr val="FFFFFF"/>
              </a:solidFill>
              <a:sym typeface="Helvetica Light"/>
            </a:endParaRPr>
          </a:p>
        </p:txBody>
      </p:sp>
      <p:sp>
        <p:nvSpPr>
          <p:cNvPr id="1426" name="Shape 1426"/>
          <p:cNvSpPr/>
          <p:nvPr/>
        </p:nvSpPr>
        <p:spPr>
          <a:xfrm>
            <a:off x="6812215" y="3129331"/>
            <a:ext cx="1424534" cy="599338"/>
          </a:xfrm>
          <a:prstGeom prst="rect">
            <a:avLst/>
          </a:prstGeom>
          <a:solidFill>
            <a:srgbClr val="308B16"/>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a:lvl1pPr>
          </a:lstStyle>
          <a:p>
            <a:pPr algn="ctr" defTabSz="410751">
              <a:defRPr sz="1800">
                <a:solidFill>
                  <a:srgbClr val="000000"/>
                </a:solidFill>
              </a:defRPr>
            </a:pPr>
            <a:r>
              <a:rPr sz="1266" kern="0">
                <a:solidFill>
                  <a:srgbClr val="FFFFFF"/>
                </a:solidFill>
                <a:sym typeface="Helvetica Light"/>
              </a:rPr>
              <a:t>AAAA</a:t>
            </a:r>
          </a:p>
        </p:txBody>
      </p:sp>
      <p:sp>
        <p:nvSpPr>
          <p:cNvPr id="1427" name="Shape 1427"/>
          <p:cNvSpPr/>
          <p:nvPr/>
        </p:nvSpPr>
        <p:spPr>
          <a:xfrm>
            <a:off x="1921461" y="1014574"/>
            <a:ext cx="1948262" cy="599338"/>
          </a:xfrm>
          <a:prstGeom prst="rect">
            <a:avLst/>
          </a:prstGeom>
          <a:solidFill>
            <a:srgbClr val="0065C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800"/>
            </a:lvl1pPr>
          </a:lstStyle>
          <a:p>
            <a:pPr algn="ctr" defTabSz="410751">
              <a:defRPr sz="1800">
                <a:solidFill>
                  <a:srgbClr val="000000"/>
                </a:solidFill>
              </a:defRPr>
            </a:pPr>
            <a:r>
              <a:rPr lang="en-US" sz="1266" kern="0" dirty="0">
                <a:solidFill>
                  <a:srgbClr val="FFFFFF"/>
                </a:solidFill>
                <a:sym typeface="Helvetica Light"/>
              </a:rPr>
              <a:t>F</a:t>
            </a:r>
            <a:r>
              <a:rPr sz="1266" kern="0" dirty="0">
                <a:solidFill>
                  <a:srgbClr val="FFFFFF"/>
                </a:solidFill>
                <a:sym typeface="Helvetica Light"/>
              </a:rPr>
              <a:t>ile</a:t>
            </a:r>
            <a:r>
              <a:rPr lang="en-US" sz="1266" kern="0" dirty="0">
                <a:solidFill>
                  <a:srgbClr val="FFFFFF"/>
                </a:solidFill>
                <a:sym typeface="Helvetica Light"/>
              </a:rPr>
              <a:t> A</a:t>
            </a:r>
            <a:r>
              <a:rPr sz="1266" kern="0" dirty="0">
                <a:solidFill>
                  <a:srgbClr val="FFFFFF"/>
                </a:solidFill>
                <a:sym typeface="Helvetica Light"/>
              </a:rPr>
              <a:t>, </a:t>
            </a:r>
            <a:r>
              <a:rPr lang="en-US" sz="1266" kern="0" dirty="0">
                <a:solidFill>
                  <a:srgbClr val="FFFFFF"/>
                </a:solidFill>
                <a:sym typeface="Helvetica Light"/>
              </a:rPr>
              <a:t/>
            </a:r>
            <a:br>
              <a:rPr lang="en-US" sz="1266" kern="0" dirty="0">
                <a:solidFill>
                  <a:srgbClr val="FFFFFF"/>
                </a:solidFill>
                <a:sym typeface="Helvetica Light"/>
              </a:rPr>
            </a:br>
            <a:r>
              <a:rPr sz="1266" kern="0" dirty="0">
                <a:solidFill>
                  <a:srgbClr val="FFFFFF"/>
                </a:solidFill>
                <a:sym typeface="Helvetica Light"/>
              </a:rPr>
              <a:t>size 8KB</a:t>
            </a:r>
          </a:p>
        </p:txBody>
      </p:sp>
      <p:sp>
        <p:nvSpPr>
          <p:cNvPr id="1428" name="Shape 1428"/>
          <p:cNvSpPr/>
          <p:nvPr/>
        </p:nvSpPr>
        <p:spPr>
          <a:xfrm>
            <a:off x="4531292" y="1014574"/>
            <a:ext cx="1578138" cy="599338"/>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800"/>
            </a:lvl1pPr>
          </a:lstStyle>
          <a:p>
            <a:pPr algn="ctr" defTabSz="410751">
              <a:defRPr sz="1800">
                <a:solidFill>
                  <a:srgbClr val="000000"/>
                </a:solidFill>
              </a:defRPr>
            </a:pPr>
            <a:r>
              <a:rPr lang="en-US" sz="1266" kern="0" dirty="0">
                <a:solidFill>
                  <a:srgbClr val="FFFFFF"/>
                </a:solidFill>
                <a:sym typeface="Helvetica Light"/>
              </a:rPr>
              <a:t>F</a:t>
            </a:r>
            <a:r>
              <a:rPr sz="1266" kern="0" dirty="0">
                <a:solidFill>
                  <a:srgbClr val="FFFFFF"/>
                </a:solidFill>
                <a:sym typeface="Helvetica Light"/>
              </a:rPr>
              <a:t>ile</a:t>
            </a:r>
            <a:r>
              <a:rPr lang="en-US" sz="1266" kern="0" dirty="0">
                <a:solidFill>
                  <a:srgbClr val="FFFFFF"/>
                </a:solidFill>
                <a:sym typeface="Helvetica Light"/>
              </a:rPr>
              <a:t> B</a:t>
            </a:r>
            <a:r>
              <a:rPr sz="1266" kern="0" dirty="0">
                <a:solidFill>
                  <a:srgbClr val="FFFFFF"/>
                </a:solidFill>
                <a:sym typeface="Helvetica Light"/>
              </a:rPr>
              <a:t>, </a:t>
            </a:r>
            <a:r>
              <a:rPr lang="en-US" sz="1266" kern="0" dirty="0">
                <a:solidFill>
                  <a:srgbClr val="FFFFFF"/>
                </a:solidFill>
                <a:sym typeface="Helvetica Light"/>
              </a:rPr>
              <a:t/>
            </a:r>
            <a:br>
              <a:rPr lang="en-US" sz="1266" kern="0" dirty="0">
                <a:solidFill>
                  <a:srgbClr val="FFFFFF"/>
                </a:solidFill>
                <a:sym typeface="Helvetica Light"/>
              </a:rPr>
            </a:br>
            <a:r>
              <a:rPr sz="1266" kern="0" dirty="0">
                <a:solidFill>
                  <a:srgbClr val="FFFFFF"/>
                </a:solidFill>
                <a:sym typeface="Helvetica Light"/>
              </a:rPr>
              <a:t>size 2KB</a:t>
            </a:r>
          </a:p>
        </p:txBody>
      </p:sp>
      <p:sp>
        <p:nvSpPr>
          <p:cNvPr id="1429" name="Shape 1429"/>
          <p:cNvSpPr/>
          <p:nvPr/>
        </p:nvSpPr>
        <p:spPr>
          <a:xfrm>
            <a:off x="3029824" y="3179377"/>
            <a:ext cx="277472" cy="499247"/>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algn="ctr" defTabSz="410751">
              <a:defRPr sz="1800"/>
            </a:pPr>
            <a:r>
              <a:rPr sz="1266" kern="0">
                <a:sym typeface="Helvetica Light"/>
              </a:rPr>
              <a:t>B</a:t>
            </a:r>
          </a:p>
        </p:txBody>
      </p:sp>
      <p:sp>
        <p:nvSpPr>
          <p:cNvPr id="1430" name="Shape 1430"/>
          <p:cNvSpPr/>
          <p:nvPr/>
        </p:nvSpPr>
        <p:spPr>
          <a:xfrm>
            <a:off x="3387012" y="3179377"/>
            <a:ext cx="277472" cy="499247"/>
          </a:xfrm>
          <a:prstGeom prst="rect">
            <a:avLst/>
          </a:prstGeom>
          <a:solidFill>
            <a:srgbClr val="DCDEE0"/>
          </a:solidFill>
          <a:ln w="12700">
            <a:miter lim="400000"/>
          </a:ln>
        </p:spPr>
        <p:txBody>
          <a:bodyPr lIns="0" tIns="0" rIns="0" bIns="0" anchor="ctr"/>
          <a:lstStyle/>
          <a:p>
            <a:pPr algn="ctr" defTabSz="410751">
              <a:defRPr sz="3000">
                <a:solidFill>
                  <a:srgbClr val="000000"/>
                </a:solidFill>
              </a:defRPr>
            </a:pPr>
            <a:endParaRPr sz="2109" kern="0">
              <a:solidFill>
                <a:srgbClr val="000000"/>
              </a:solidFill>
              <a:sym typeface="Helvetica Light"/>
            </a:endParaRPr>
          </a:p>
        </p:txBody>
      </p:sp>
      <p:sp>
        <p:nvSpPr>
          <p:cNvPr id="1431" name="Shape 1431"/>
          <p:cNvSpPr/>
          <p:nvPr/>
        </p:nvSpPr>
        <p:spPr>
          <a:xfrm>
            <a:off x="3744199" y="3179377"/>
            <a:ext cx="277472" cy="499247"/>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0" tIns="0" rIns="0" bIns="0" anchor="ctr"/>
          <a:lstStyle>
            <a:lvl1pPr>
              <a:defRPr sz="3000">
                <a:solidFill>
                  <a:srgbClr val="000000"/>
                </a:solidFill>
              </a:defRPr>
            </a:lvl1pPr>
          </a:lstStyle>
          <a:p>
            <a:pPr algn="ctr" defTabSz="410751">
              <a:defRPr sz="1800"/>
            </a:pPr>
            <a:r>
              <a:rPr sz="1266" kern="0">
                <a:sym typeface="Helvetica Light"/>
              </a:rPr>
              <a:t>B</a:t>
            </a:r>
          </a:p>
        </p:txBody>
      </p:sp>
      <p:sp>
        <p:nvSpPr>
          <p:cNvPr id="1432" name="Shape 1432"/>
          <p:cNvSpPr/>
          <p:nvPr/>
        </p:nvSpPr>
        <p:spPr>
          <a:xfrm>
            <a:off x="4101387" y="3179377"/>
            <a:ext cx="277472" cy="499247"/>
          </a:xfrm>
          <a:prstGeom prst="rect">
            <a:avLst/>
          </a:prstGeom>
          <a:solidFill>
            <a:srgbClr val="DCDEE0"/>
          </a:solidFill>
          <a:ln w="12700">
            <a:miter lim="400000"/>
          </a:ln>
        </p:spPr>
        <p:txBody>
          <a:bodyPr lIns="0" tIns="0" rIns="0" bIns="0" anchor="ctr"/>
          <a:lstStyle/>
          <a:p>
            <a:pPr algn="ctr" defTabSz="410751">
              <a:defRPr sz="3000">
                <a:solidFill>
                  <a:srgbClr val="000000"/>
                </a:solidFill>
              </a:defRPr>
            </a:pPr>
            <a:endParaRPr sz="2109" kern="0">
              <a:solidFill>
                <a:srgbClr val="000000"/>
              </a:solidFill>
              <a:sym typeface="Helvetica Light"/>
            </a:endParaRPr>
          </a:p>
        </p:txBody>
      </p:sp>
      <p:sp>
        <p:nvSpPr>
          <p:cNvPr id="1433" name="Shape 1433"/>
          <p:cNvSpPr/>
          <p:nvPr/>
        </p:nvSpPr>
        <p:spPr>
          <a:xfrm flipH="1">
            <a:off x="1724014" y="1620479"/>
            <a:ext cx="538784" cy="1503102"/>
          </a:xfrm>
          <a:prstGeom prst="line">
            <a:avLst/>
          </a:prstGeom>
          <a:ln w="25400">
            <a:solidFill>
              <a:srgbClr val="FFFFFF"/>
            </a:solidFill>
            <a:miter lim="400000"/>
            <a:tailEnd type="triangle"/>
          </a:ln>
        </p:spPr>
        <p:txBody>
          <a:bodyPr lIns="35719" tIns="35719" rIns="35719" bIns="35719" anchor="ctr"/>
          <a:lstStyle/>
          <a:p>
            <a:pPr algn="ctr" defTabSz="410751">
              <a:defRPr sz="2600"/>
            </a:pPr>
            <a:endParaRPr sz="1828" kern="0">
              <a:solidFill>
                <a:srgbClr val="FFFFFF"/>
              </a:solidFill>
              <a:sym typeface="Helvetica Light"/>
            </a:endParaRPr>
          </a:p>
        </p:txBody>
      </p:sp>
      <p:sp>
        <p:nvSpPr>
          <p:cNvPr id="1434" name="Shape 1434"/>
          <p:cNvSpPr/>
          <p:nvPr/>
        </p:nvSpPr>
        <p:spPr>
          <a:xfrm flipH="1">
            <a:off x="3152765" y="1623780"/>
            <a:ext cx="1499801" cy="1499801"/>
          </a:xfrm>
          <a:prstGeom prst="line">
            <a:avLst/>
          </a:prstGeom>
          <a:ln w="25400">
            <a:solidFill>
              <a:srgbClr val="FFFFFF"/>
            </a:solidFill>
            <a:miter lim="400000"/>
            <a:tailEnd type="triangle"/>
          </a:ln>
        </p:spPr>
        <p:txBody>
          <a:bodyPr lIns="35719" tIns="35719" rIns="35719" bIns="35719" anchor="ctr"/>
          <a:lstStyle/>
          <a:p>
            <a:pPr algn="ctr" defTabSz="410751">
              <a:defRPr sz="2600"/>
            </a:pPr>
            <a:endParaRPr sz="1828" kern="0">
              <a:solidFill>
                <a:srgbClr val="FFFFFF"/>
              </a:solidFill>
              <a:sym typeface="Helvetica Light"/>
            </a:endParaRPr>
          </a:p>
        </p:txBody>
      </p:sp>
      <p:sp>
        <p:nvSpPr>
          <p:cNvPr id="1435" name="Shape 1435"/>
          <p:cNvSpPr/>
          <p:nvPr/>
        </p:nvSpPr>
        <p:spPr>
          <a:xfrm flipH="1">
            <a:off x="3867140" y="1623780"/>
            <a:ext cx="1499801" cy="1499801"/>
          </a:xfrm>
          <a:prstGeom prst="line">
            <a:avLst/>
          </a:prstGeom>
          <a:ln w="25400">
            <a:solidFill>
              <a:srgbClr val="FFFFFF"/>
            </a:solidFill>
            <a:miter lim="400000"/>
            <a:tailEnd type="triangle"/>
          </a:ln>
        </p:spPr>
        <p:txBody>
          <a:bodyPr lIns="35719" tIns="35719" rIns="35719" bIns="35719" anchor="ctr"/>
          <a:lstStyle/>
          <a:p>
            <a:pPr algn="ctr" defTabSz="410751">
              <a:defRPr sz="2600"/>
            </a:pPr>
            <a:endParaRPr sz="1828" kern="0">
              <a:solidFill>
                <a:srgbClr val="FFFFFF"/>
              </a:solidFill>
              <a:sym typeface="Helvetica Light"/>
            </a:endParaRPr>
          </a:p>
        </p:txBody>
      </p:sp>
      <p:sp>
        <p:nvSpPr>
          <p:cNvPr id="1436" name="Shape 1436"/>
          <p:cNvSpPr/>
          <p:nvPr/>
        </p:nvSpPr>
        <p:spPr>
          <a:xfrm>
            <a:off x="2385036" y="4013833"/>
            <a:ext cx="4368183" cy="851067"/>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lgn="ctr" defTabSz="410751">
              <a:defRPr sz="1800">
                <a:solidFill>
                  <a:srgbClr val="000000"/>
                </a:solidFill>
              </a:defRPr>
            </a:pPr>
            <a:r>
              <a:rPr sz="2531" kern="0" dirty="0">
                <a:solidFill>
                  <a:srgbClr val="FFFFFF"/>
                </a:solidFill>
                <a:sym typeface="Helvetica Light"/>
              </a:rPr>
              <a:t>append A to first file, </a:t>
            </a:r>
            <a:r>
              <a:rPr lang="en-US" sz="2531" kern="0" dirty="0">
                <a:solidFill>
                  <a:srgbClr val="FFFFFF"/>
                </a:solidFill>
                <a:sym typeface="Helvetica Light"/>
              </a:rPr>
              <a:t/>
            </a:r>
            <a:br>
              <a:rPr lang="en-US" sz="2531" kern="0" dirty="0">
                <a:solidFill>
                  <a:srgbClr val="FFFFFF"/>
                </a:solidFill>
                <a:sym typeface="Helvetica Light"/>
              </a:rPr>
            </a:br>
            <a:r>
              <a:rPr sz="2531" kern="0" dirty="0">
                <a:solidFill>
                  <a:srgbClr val="FFFFFF"/>
                </a:solidFill>
                <a:sym typeface="Helvetica Light"/>
              </a:rPr>
              <a:t>copy to fragments to new block</a:t>
            </a:r>
          </a:p>
        </p:txBody>
      </p:sp>
      <p:sp>
        <p:nvSpPr>
          <p:cNvPr id="1437" name="Shape 1437"/>
          <p:cNvSpPr/>
          <p:nvPr/>
        </p:nvSpPr>
        <p:spPr>
          <a:xfrm>
            <a:off x="4949707" y="3179377"/>
            <a:ext cx="277472" cy="499247"/>
          </a:xfrm>
          <a:prstGeom prst="rect">
            <a:avLst/>
          </a:prstGeom>
          <a:solidFill>
            <a:srgbClr val="DCDEE0"/>
          </a:solidFill>
          <a:ln w="12700">
            <a:miter lim="400000"/>
          </a:ln>
        </p:spPr>
        <p:txBody>
          <a:bodyPr lIns="0" tIns="0" rIns="0" bIns="0" anchor="ctr"/>
          <a:lstStyle/>
          <a:p>
            <a:pPr algn="ctr" defTabSz="410751">
              <a:defRPr sz="3000">
                <a:solidFill>
                  <a:srgbClr val="000000"/>
                </a:solidFill>
              </a:defRPr>
            </a:pPr>
            <a:endParaRPr sz="2109" kern="0">
              <a:solidFill>
                <a:srgbClr val="000000"/>
              </a:solidFill>
              <a:sym typeface="Helvetica Light"/>
            </a:endParaRPr>
          </a:p>
        </p:txBody>
      </p:sp>
      <p:sp>
        <p:nvSpPr>
          <p:cNvPr id="1438" name="Shape 1438"/>
          <p:cNvSpPr/>
          <p:nvPr/>
        </p:nvSpPr>
        <p:spPr>
          <a:xfrm>
            <a:off x="5306895" y="3179377"/>
            <a:ext cx="277472" cy="499247"/>
          </a:xfrm>
          <a:prstGeom prst="rect">
            <a:avLst/>
          </a:prstGeom>
          <a:solidFill>
            <a:srgbClr val="DCDEE0"/>
          </a:solidFill>
          <a:ln w="12700">
            <a:miter lim="400000"/>
          </a:ln>
        </p:spPr>
        <p:txBody>
          <a:bodyPr lIns="0" tIns="0" rIns="0" bIns="0" anchor="ctr"/>
          <a:lstStyle/>
          <a:p>
            <a:pPr algn="ctr" defTabSz="410751">
              <a:defRPr sz="3000">
                <a:solidFill>
                  <a:srgbClr val="000000"/>
                </a:solidFill>
              </a:defRPr>
            </a:pPr>
            <a:endParaRPr sz="2109" kern="0">
              <a:solidFill>
                <a:srgbClr val="000000"/>
              </a:solidFill>
              <a:sym typeface="Helvetica Light"/>
            </a:endParaRPr>
          </a:p>
        </p:txBody>
      </p:sp>
      <p:sp>
        <p:nvSpPr>
          <p:cNvPr id="1439" name="Shape 1439"/>
          <p:cNvSpPr/>
          <p:nvPr/>
        </p:nvSpPr>
        <p:spPr>
          <a:xfrm>
            <a:off x="5664082" y="3179377"/>
            <a:ext cx="277472" cy="499247"/>
          </a:xfrm>
          <a:prstGeom prst="rect">
            <a:avLst/>
          </a:prstGeom>
          <a:solidFill>
            <a:srgbClr val="DCDEE0"/>
          </a:solidFill>
          <a:ln w="12700">
            <a:miter lim="400000"/>
          </a:ln>
        </p:spPr>
        <p:txBody>
          <a:bodyPr lIns="0" tIns="0" rIns="0" bIns="0" anchor="ctr"/>
          <a:lstStyle/>
          <a:p>
            <a:pPr algn="ctr" defTabSz="410751">
              <a:defRPr sz="3000">
                <a:solidFill>
                  <a:srgbClr val="000000"/>
                </a:solidFill>
              </a:defRPr>
            </a:pPr>
            <a:endParaRPr sz="2109" kern="0">
              <a:solidFill>
                <a:srgbClr val="000000"/>
              </a:solidFill>
              <a:sym typeface="Helvetica Light"/>
            </a:endParaRPr>
          </a:p>
        </p:txBody>
      </p:sp>
      <p:sp>
        <p:nvSpPr>
          <p:cNvPr id="1440" name="Shape 1440"/>
          <p:cNvSpPr/>
          <p:nvPr/>
        </p:nvSpPr>
        <p:spPr>
          <a:xfrm>
            <a:off x="6021270" y="3179377"/>
            <a:ext cx="277472" cy="499247"/>
          </a:xfrm>
          <a:prstGeom prst="rect">
            <a:avLst/>
          </a:prstGeom>
          <a:solidFill>
            <a:srgbClr val="DCDEE0"/>
          </a:solidFill>
          <a:ln w="12700">
            <a:miter lim="400000"/>
          </a:ln>
        </p:spPr>
        <p:txBody>
          <a:bodyPr lIns="0" tIns="0" rIns="0" bIns="0" anchor="ctr"/>
          <a:lstStyle/>
          <a:p>
            <a:pPr algn="ctr" defTabSz="410751">
              <a:defRPr sz="3000">
                <a:solidFill>
                  <a:srgbClr val="000000"/>
                </a:solidFill>
              </a:defRPr>
            </a:pPr>
            <a:endParaRPr sz="2109" kern="0">
              <a:solidFill>
                <a:srgbClr val="000000"/>
              </a:solidFill>
              <a:sym typeface="Helvetica Light"/>
            </a:endParaRPr>
          </a:p>
        </p:txBody>
      </p:sp>
      <p:sp>
        <p:nvSpPr>
          <p:cNvPr id="1441" name="Shape 1441"/>
          <p:cNvSpPr/>
          <p:nvPr/>
        </p:nvSpPr>
        <p:spPr>
          <a:xfrm>
            <a:off x="3876069" y="1620479"/>
            <a:ext cx="2919666" cy="1505661"/>
          </a:xfrm>
          <a:prstGeom prst="line">
            <a:avLst/>
          </a:prstGeom>
          <a:ln w="25400">
            <a:solidFill>
              <a:srgbClr val="FFFFFF"/>
            </a:solidFill>
            <a:miter lim="400000"/>
            <a:tailEnd type="triangle"/>
          </a:ln>
        </p:spPr>
        <p:txBody>
          <a:bodyPr lIns="35719" tIns="35719" rIns="35719" bIns="35719" anchor="ctr"/>
          <a:lstStyle/>
          <a:p>
            <a:pPr algn="ctr" defTabSz="410751">
              <a:defRPr sz="2600"/>
            </a:pPr>
            <a:endParaRPr sz="1828" kern="0">
              <a:solidFill>
                <a:srgbClr val="FFFFFF"/>
              </a:solidFill>
              <a:sym typeface="Helvetica Light"/>
            </a:endParaRPr>
          </a:p>
        </p:txBody>
      </p:sp>
    </p:spTree>
    <p:extLst>
      <p:ext uri="{BB962C8B-B14F-4D97-AF65-F5344CB8AC3E}">
        <p14:creationId xmlns:p14="http://schemas.microsoft.com/office/powerpoint/2010/main" val="205696407"/>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Arial Rounded MT Bold" charset="0"/>
                <a:ea typeface="Arial Rounded MT Bold" charset="0"/>
                <a:cs typeface="Arial Rounded MT Bold" charset="0"/>
              </a:rPr>
              <a:t>Fragments: </a:t>
            </a:r>
            <a:br>
              <a:rPr lang="en-US" dirty="0" smtClean="0">
                <a:latin typeface="Arial Rounded MT Bold" charset="0"/>
                <a:ea typeface="Arial Rounded MT Bold" charset="0"/>
                <a:cs typeface="Arial Rounded MT Bold" charset="0"/>
              </a:rPr>
            </a:br>
            <a:r>
              <a:rPr lang="en-US" dirty="0" smtClean="0">
                <a:latin typeface="Arial Rounded MT Bold" charset="0"/>
                <a:ea typeface="Arial Rounded MT Bold" charset="0"/>
                <a:cs typeface="Arial Rounded MT Bold" charset="0"/>
              </a:rPr>
              <a:t>Pros and Cons</a:t>
            </a:r>
            <a:endParaRPr lang="en-US" dirty="0">
              <a:latin typeface="Arial Rounded MT Bold" charset="0"/>
              <a:ea typeface="Arial Rounded MT Bold" charset="0"/>
              <a:cs typeface="Arial Rounded MT Bold" charset="0"/>
            </a:endParaRPr>
          </a:p>
        </p:txBody>
      </p:sp>
      <p:sp>
        <p:nvSpPr>
          <p:cNvPr id="5" name="Content Placeholder 4"/>
          <p:cNvSpPr>
            <a:spLocks noGrp="1"/>
          </p:cNvSpPr>
          <p:nvPr>
            <p:ph idx="1"/>
          </p:nvPr>
        </p:nvSpPr>
        <p:spPr>
          <a:xfrm>
            <a:off x="197963" y="1828801"/>
            <a:ext cx="8565037" cy="4297363"/>
          </a:xfrm>
        </p:spPr>
        <p:txBody>
          <a:bodyPr/>
          <a:lstStyle/>
          <a:p>
            <a:pPr marL="0" indent="0">
              <a:buNone/>
            </a:pPr>
            <a:r>
              <a:rPr lang="en-US" dirty="0">
                <a:latin typeface="Arial Rounded MT Bold" charset="0"/>
                <a:ea typeface="Arial Rounded MT Bold" charset="0"/>
                <a:cs typeface="Arial Rounded MT Bold" charset="0"/>
              </a:rPr>
              <a:t> Performance problem if file grows a fragment at a </a:t>
            </a:r>
            <a:r>
              <a:rPr lang="en-US" dirty="0" smtClean="0">
                <a:latin typeface="Arial Rounded MT Bold" charset="0"/>
                <a:ea typeface="Arial Rounded MT Bold" charset="0"/>
                <a:cs typeface="Arial Rounded MT Bold" charset="0"/>
              </a:rPr>
              <a:t>time</a:t>
            </a:r>
          </a:p>
          <a:p>
            <a:pPr marL="638160" lvl="1" indent="-342900"/>
            <a:r>
              <a:rPr lang="en-US" dirty="0" smtClean="0">
                <a:latin typeface="Arial Rounded MT Bold" charset="0"/>
                <a:ea typeface="Arial Rounded MT Bold" charset="0"/>
                <a:cs typeface="Arial Rounded MT Bold" charset="0"/>
              </a:rPr>
              <a:t>New API to write to block-sized chunks</a:t>
            </a:r>
            <a:endParaRPr lang="en-US" dirty="0">
              <a:latin typeface="Arial Rounded MT Bold" charset="0"/>
              <a:ea typeface="Arial Rounded MT Bold" charset="0"/>
              <a:cs typeface="Arial Rounded MT Bold" charset="0"/>
            </a:endParaRPr>
          </a:p>
          <a:p>
            <a:pPr marL="0" indent="0">
              <a:buNone/>
            </a:pPr>
            <a:r>
              <a:rPr lang="en-US" dirty="0">
                <a:latin typeface="Arial Rounded MT Bold" charset="0"/>
                <a:ea typeface="Arial Rounded MT Bold" charset="0"/>
                <a:cs typeface="Arial Rounded MT Bold" charset="0"/>
              </a:rPr>
              <a:t>Advantages: Best of </a:t>
            </a:r>
            <a:r>
              <a:rPr lang="en-US" dirty="0" smtClean="0">
                <a:latin typeface="Arial Rounded MT Bold" charset="0"/>
                <a:ea typeface="Arial Rounded MT Bold" charset="0"/>
                <a:cs typeface="Arial Rounded MT Bold" charset="0"/>
              </a:rPr>
              <a:t>small and large blocks</a:t>
            </a:r>
            <a:endParaRPr lang="en-US" dirty="0">
              <a:latin typeface="Arial Rounded MT Bold" charset="0"/>
              <a:ea typeface="Arial Rounded MT Bold" charset="0"/>
              <a:cs typeface="Arial Rounded MT Bold" charset="0"/>
            </a:endParaRPr>
          </a:p>
          <a:p>
            <a:pPr lvl="1"/>
            <a:r>
              <a:rPr lang="en-US" dirty="0">
                <a:latin typeface="Arial Rounded MT Bold" charset="0"/>
                <a:ea typeface="Arial Rounded MT Bold" charset="0"/>
                <a:cs typeface="Arial Rounded MT Bold" charset="0"/>
              </a:rPr>
              <a:t> </a:t>
            </a:r>
            <a:r>
              <a:rPr lang="en-US" dirty="0" smtClean="0">
                <a:latin typeface="Arial Rounded MT Bold" charset="0"/>
                <a:ea typeface="Arial Rounded MT Bold" charset="0"/>
                <a:cs typeface="Arial Rounded MT Bold" charset="0"/>
              </a:rPr>
              <a:t>Small: Greatly </a:t>
            </a:r>
            <a:r>
              <a:rPr lang="en-US" dirty="0">
                <a:latin typeface="Arial Rounded MT Bold" charset="0"/>
                <a:ea typeface="Arial Rounded MT Bold" charset="0"/>
                <a:cs typeface="Arial Rounded MT Bold" charset="0"/>
              </a:rPr>
              <a:t>reduces amount of wasted space</a:t>
            </a:r>
          </a:p>
          <a:p>
            <a:pPr lvl="1"/>
            <a:r>
              <a:rPr lang="en-US" dirty="0">
                <a:latin typeface="Arial Rounded MT Bold" charset="0"/>
                <a:ea typeface="Arial Rounded MT Bold" charset="0"/>
                <a:cs typeface="Arial Rounded MT Bold" charset="0"/>
              </a:rPr>
              <a:t> </a:t>
            </a:r>
            <a:r>
              <a:rPr lang="en-US" dirty="0" smtClean="0">
                <a:latin typeface="Arial Rounded MT Bold" charset="0"/>
                <a:ea typeface="Arial Rounded MT Bold" charset="0"/>
                <a:cs typeface="Arial Rounded MT Bold" charset="0"/>
              </a:rPr>
              <a:t>Large: Transfer </a:t>
            </a:r>
            <a:r>
              <a:rPr lang="en-US" dirty="0">
                <a:latin typeface="Arial Rounded MT Bold" charset="0"/>
                <a:ea typeface="Arial Rounded MT Bold" charset="0"/>
                <a:cs typeface="Arial Rounded MT Bold" charset="0"/>
              </a:rPr>
              <a:t>speeds of larger blocks</a:t>
            </a:r>
          </a:p>
          <a:p>
            <a:endParaRPr lang="en-US" dirty="0"/>
          </a:p>
        </p:txBody>
      </p:sp>
    </p:spTree>
    <p:extLst>
      <p:ext uri="{BB962C8B-B14F-4D97-AF65-F5344CB8AC3E}">
        <p14:creationId xmlns:p14="http://schemas.microsoft.com/office/powerpoint/2010/main" val="517552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4000" dirty="0" smtClean="0"/>
              <a:t>What is in a Hard </a:t>
            </a:r>
            <a:r>
              <a:rPr lang="en-US" sz="4000" dirty="0"/>
              <a:t>Disk Drive</a:t>
            </a:r>
            <a:r>
              <a:rPr lang="en-US" sz="4000" dirty="0" smtClean="0"/>
              <a:t> </a:t>
            </a:r>
            <a:br>
              <a:rPr lang="en-US" sz="4000" dirty="0" smtClean="0"/>
            </a:br>
            <a:r>
              <a:rPr lang="en-US" sz="4000" dirty="0" smtClean="0"/>
              <a:t>(</a:t>
            </a:r>
            <a:r>
              <a:rPr lang="en-US" sz="4000" dirty="0"/>
              <a:t>HDD</a:t>
            </a:r>
            <a:r>
              <a:rPr lang="en-US" sz="4000" dirty="0" smtClean="0"/>
              <a:t>)?</a:t>
            </a:r>
            <a:endParaRPr lang="en-US" sz="4000" dirty="0"/>
          </a:p>
        </p:txBody>
      </p:sp>
      <p:pic>
        <p:nvPicPr>
          <p:cNvPr id="50180" name="Picture 4"/>
          <p:cNvPicPr>
            <a:picLocks noGrp="1" noChangeAspect="1" noChangeArrowheads="1"/>
          </p:cNvPicPr>
          <p:nvPr>
            <p:ph idx="1"/>
          </p:nvPr>
        </p:nvPicPr>
        <p:blipFill>
          <a:blip r:embed="rId2">
            <a:clrChange>
              <a:clrFrom>
                <a:srgbClr val="FFFFFF"/>
              </a:clrFrom>
              <a:clrTo>
                <a:srgbClr val="FFFFFF">
                  <a:alpha val="0"/>
                </a:srgbClr>
              </a:clrTo>
            </a:clrChange>
          </a:blip>
          <a:srcRect l="-46370" r="-46370"/>
          <a:stretch>
            <a:fillRect/>
          </a:stretch>
        </p:blipFill>
        <p:spPr>
          <a:xfrm>
            <a:off x="1887524" y="1696122"/>
            <a:ext cx="8624047" cy="4660228"/>
          </a:xfrm>
        </p:spPr>
      </p:pic>
      <p:sp>
        <p:nvSpPr>
          <p:cNvPr id="50179" name="Rectangle 3"/>
          <p:cNvSpPr>
            <a:spLocks noGrp="1" noChangeArrowheads="1"/>
          </p:cNvSpPr>
          <p:nvPr>
            <p:ph type="body" sz="half" idx="4294967295"/>
          </p:nvPr>
        </p:nvSpPr>
        <p:spPr>
          <a:xfrm>
            <a:off x="0" y="1600200"/>
            <a:ext cx="4038600" cy="4525963"/>
          </a:xfrm>
        </p:spPr>
        <p:txBody>
          <a:bodyPr/>
          <a:lstStyle/>
          <a:p>
            <a:r>
              <a:rPr lang="en-US" sz="2800">
                <a:solidFill>
                  <a:schemeClr val="bg1"/>
                </a:solidFill>
              </a:rPr>
              <a:t>Electromechanical</a:t>
            </a:r>
          </a:p>
          <a:p>
            <a:pPr lvl="1"/>
            <a:r>
              <a:rPr lang="en-US" sz="2400"/>
              <a:t>Rotating disks</a:t>
            </a:r>
          </a:p>
          <a:p>
            <a:pPr lvl="1"/>
            <a:r>
              <a:rPr lang="en-US" sz="2400"/>
              <a:t>Arm assembly</a:t>
            </a:r>
          </a:p>
          <a:p>
            <a:r>
              <a:rPr lang="en-US" sz="2800">
                <a:solidFill>
                  <a:schemeClr val="bg1"/>
                </a:solidFill>
              </a:rPr>
              <a:t>Electronics</a:t>
            </a:r>
          </a:p>
          <a:p>
            <a:pPr lvl="1"/>
            <a:r>
              <a:rPr lang="en-US" sz="2400"/>
              <a:t>Disk controller</a:t>
            </a:r>
          </a:p>
          <a:p>
            <a:pPr lvl="1"/>
            <a:r>
              <a:rPr lang="en-US" sz="2400"/>
              <a:t>Cache</a:t>
            </a:r>
          </a:p>
          <a:p>
            <a:pPr lvl="1"/>
            <a:r>
              <a:rPr lang="en-US" sz="2400"/>
              <a:t>Interface controller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Unorganized </a:t>
            </a:r>
            <a:r>
              <a:rPr lang="en-US" dirty="0" err="1" smtClean="0"/>
              <a:t>Freelist</a:t>
            </a:r>
            <a:endParaRPr lang="en-US" dirty="0"/>
          </a:p>
        </p:txBody>
      </p:sp>
      <p:sp>
        <p:nvSpPr>
          <p:cNvPr id="3" name="Content Placeholder 2"/>
          <p:cNvSpPr>
            <a:spLocks noGrp="1"/>
          </p:cNvSpPr>
          <p:nvPr>
            <p:ph idx="1"/>
          </p:nvPr>
        </p:nvSpPr>
        <p:spPr>
          <a:xfrm>
            <a:off x="242047" y="1696122"/>
            <a:ext cx="8511030" cy="4660228"/>
          </a:xfrm>
        </p:spPr>
        <p:txBody>
          <a:bodyPr>
            <a:normAutofit/>
          </a:bodyPr>
          <a:lstStyle/>
          <a:p>
            <a:r>
              <a:rPr lang="en-US" sz="2000" dirty="0" smtClean="0"/>
              <a:t>Leads to random allocation of sequential files over time</a:t>
            </a:r>
          </a:p>
          <a:p>
            <a:endParaRPr lang="en-US" sz="2000" dirty="0" smtClean="0"/>
          </a:p>
          <a:p>
            <a:r>
              <a:rPr lang="en-US" sz="2000" dirty="0" smtClean="0"/>
              <a:t> Initial performance good</a:t>
            </a:r>
          </a:p>
          <a:p>
            <a:endParaRPr lang="en-US" sz="2000" dirty="0" smtClean="0"/>
          </a:p>
          <a:p>
            <a:r>
              <a:rPr lang="en-US" sz="2000" dirty="0" smtClean="0"/>
              <a:t>...but FS are long-lived entities</a:t>
            </a:r>
          </a:p>
          <a:p>
            <a:endParaRPr lang="en-US" sz="2000" dirty="0" smtClean="0"/>
          </a:p>
          <a:p>
            <a:r>
              <a:rPr lang="en-US" sz="2000" dirty="0" smtClean="0">
                <a:solidFill>
                  <a:schemeClr val="bg1"/>
                </a:solidFill>
              </a:rPr>
              <a:t>What are 3 possible solutions?</a:t>
            </a:r>
            <a:endParaRPr lang="en-US" sz="2000" dirty="0">
              <a:solidFill>
                <a:schemeClr val="bg1"/>
              </a:solidFill>
            </a:endParaRPr>
          </a:p>
        </p:txBody>
      </p:sp>
      <p:pic>
        <p:nvPicPr>
          <p:cNvPr id="4" name="Picture 3"/>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4683479" y="2640459"/>
            <a:ext cx="4069598" cy="3020602"/>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Fixing the </a:t>
            </a:r>
            <a:br>
              <a:rPr lang="en-US" dirty="0" smtClean="0"/>
            </a:br>
            <a:r>
              <a:rPr lang="en-US" dirty="0" smtClean="0"/>
              <a:t>Unorganized </a:t>
            </a:r>
            <a:r>
              <a:rPr lang="en-US" dirty="0" err="1" smtClean="0"/>
              <a:t>Freelist</a:t>
            </a:r>
            <a:endParaRPr lang="en-US" dirty="0"/>
          </a:p>
        </p:txBody>
      </p:sp>
      <p:sp>
        <p:nvSpPr>
          <p:cNvPr id="3" name="Content Placeholder 2"/>
          <p:cNvSpPr>
            <a:spLocks noGrp="1"/>
          </p:cNvSpPr>
          <p:nvPr>
            <p:ph idx="1"/>
          </p:nvPr>
        </p:nvSpPr>
        <p:spPr/>
        <p:txBody>
          <a:bodyPr>
            <a:normAutofit/>
          </a:bodyPr>
          <a:lstStyle/>
          <a:p>
            <a:r>
              <a:rPr lang="en-US" dirty="0" smtClean="0"/>
              <a:t>Periodically compact / defragment disk</a:t>
            </a:r>
          </a:p>
          <a:p>
            <a:pPr lvl="1"/>
            <a:r>
              <a:rPr lang="en-US" dirty="0" smtClean="0"/>
              <a:t> Disadvantage: Disk not accessible during operation</a:t>
            </a:r>
          </a:p>
          <a:p>
            <a:r>
              <a:rPr lang="en-US" dirty="0" smtClean="0"/>
              <a:t>Organize </a:t>
            </a:r>
            <a:r>
              <a:rPr lang="en-US" dirty="0" err="1" smtClean="0"/>
              <a:t>freelist</a:t>
            </a:r>
            <a:r>
              <a:rPr lang="en-US" dirty="0" smtClean="0"/>
              <a:t> by address; Disadvantages?</a:t>
            </a:r>
          </a:p>
          <a:p>
            <a:pPr lvl="1"/>
            <a:r>
              <a:rPr lang="en-US" dirty="0" smtClean="0"/>
              <a:t>Costly to insert</a:t>
            </a:r>
          </a:p>
          <a:p>
            <a:pPr lvl="1"/>
            <a:r>
              <a:rPr lang="en-US" dirty="0" smtClean="0"/>
              <a:t>Non-trivial to find N contiguous free blocks</a:t>
            </a:r>
          </a:p>
          <a:p>
            <a:r>
              <a:rPr lang="en-US" dirty="0" smtClean="0"/>
              <a:t>Bitmap of free blocks</a:t>
            </a:r>
          </a:p>
          <a:p>
            <a:pPr lvl="1"/>
            <a:r>
              <a:rPr lang="en-US" dirty="0" smtClean="0"/>
              <a:t>Solution used in BSD</a:t>
            </a:r>
          </a:p>
          <a:p>
            <a:pPr lvl="1"/>
            <a:r>
              <a:rPr lang="en-US" dirty="0" smtClean="0"/>
              <a:t>Bitmap: 100100001101101011111</a:t>
            </a:r>
            <a:endParaRPr lang="en-US" dirty="0"/>
          </a:p>
        </p:txBody>
      </p:sp>
      <p:grpSp>
        <p:nvGrpSpPr>
          <p:cNvPr id="22" name="Group 21"/>
          <p:cNvGrpSpPr/>
          <p:nvPr/>
        </p:nvGrpSpPr>
        <p:grpSpPr>
          <a:xfrm>
            <a:off x="165515" y="5650789"/>
            <a:ext cx="8918163" cy="1082266"/>
            <a:chOff x="84841" y="5584006"/>
            <a:chExt cx="9985038" cy="1122546"/>
          </a:xfrm>
        </p:grpSpPr>
        <p:sp>
          <p:nvSpPr>
            <p:cNvPr id="16" name="Shape 835"/>
            <p:cNvSpPr/>
            <p:nvPr/>
          </p:nvSpPr>
          <p:spPr>
            <a:xfrm>
              <a:off x="5829788" y="5584006"/>
              <a:ext cx="4240091" cy="1122546"/>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200" b="1">
                  <a:latin typeface="Helvetica"/>
                  <a:ea typeface="Helvetica"/>
                  <a:cs typeface="Helvetica"/>
                  <a:sym typeface="Helvetica"/>
                </a:defRPr>
              </a:lvl1pPr>
            </a:lstStyle>
            <a:p>
              <a:pPr marL="0" marR="0" lvl="0" indent="0" algn="ctr" defTabSz="584200" eaLnBrk="1" fontAlgn="auto" latinLnBrk="0" hangingPunct="1">
                <a:lnSpc>
                  <a:spcPct val="100000"/>
                </a:lnSpc>
                <a:spcBef>
                  <a:spcPts val="0"/>
                </a:spcBef>
                <a:spcAft>
                  <a:spcPts val="0"/>
                </a:spcAft>
                <a:buClrTx/>
                <a:buSzTx/>
                <a:buFontTx/>
                <a:buNone/>
                <a:tabLst/>
                <a:defRPr sz="1800" b="0">
                  <a:solidFill>
                    <a:srgbClr val="000000"/>
                  </a:solidFill>
                </a:defRPr>
              </a:pPr>
              <a:r>
                <a:rPr kumimoji="0" sz="1800" b="0" i="0" u="none" strike="noStrike" kern="0" cap="none" spc="0" normalizeH="0" baseline="0" noProof="0">
                  <a:ln>
                    <a:noFill/>
                  </a:ln>
                  <a:solidFill>
                    <a:srgbClr val="FFFFFF"/>
                  </a:solidFill>
                  <a:effectLst/>
                  <a:uLnTx/>
                  <a:uFillTx/>
                  <a:latin typeface="Helvetica"/>
                  <a:ea typeface="Helvetica"/>
                  <a:cs typeface="Helvetica"/>
                  <a:sym typeface="Helvetica"/>
                </a:rPr>
                <a:t>Data Blocks</a:t>
              </a:r>
            </a:p>
          </p:txBody>
        </p:sp>
        <p:sp>
          <p:nvSpPr>
            <p:cNvPr id="17" name="Shape 836"/>
            <p:cNvSpPr/>
            <p:nvPr/>
          </p:nvSpPr>
          <p:spPr>
            <a:xfrm>
              <a:off x="84841" y="5584006"/>
              <a:ext cx="1714961" cy="1122546"/>
            </a:xfrm>
            <a:prstGeom prst="rect">
              <a:avLst/>
            </a:prstGeom>
            <a:solidFill>
              <a:srgbClr val="5747C1"/>
            </a:solidFill>
            <a:ln w="381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200" b="1">
                  <a:latin typeface="Helvetica"/>
                  <a:ea typeface="Helvetica"/>
                  <a:cs typeface="Helvetica"/>
                  <a:sym typeface="Helvetica"/>
                </a:defRPr>
              </a:lvl1pPr>
            </a:lstStyle>
            <a:p>
              <a:pPr marL="0" marR="0" lvl="0" indent="0" algn="ctr" defTabSz="584200" eaLnBrk="1" fontAlgn="auto" latinLnBrk="0" hangingPunct="1">
                <a:lnSpc>
                  <a:spcPct val="100000"/>
                </a:lnSpc>
                <a:spcBef>
                  <a:spcPts val="0"/>
                </a:spcBef>
                <a:spcAft>
                  <a:spcPts val="0"/>
                </a:spcAft>
                <a:buClrTx/>
                <a:buSzTx/>
                <a:buFontTx/>
                <a:buNone/>
                <a:tabLst/>
                <a:defRPr sz="1800" b="0">
                  <a:solidFill>
                    <a:srgbClr val="000000"/>
                  </a:solidFill>
                </a:defRPr>
              </a:pPr>
              <a:r>
                <a:rPr kumimoji="0" sz="1800" b="0" i="0" u="none" strike="noStrike" kern="0" cap="none" spc="0" normalizeH="0" baseline="0" noProof="0">
                  <a:ln>
                    <a:noFill/>
                  </a:ln>
                  <a:solidFill>
                    <a:srgbClr val="FFFFFF"/>
                  </a:solidFill>
                  <a:effectLst/>
                  <a:uLnTx/>
                  <a:uFillTx/>
                  <a:latin typeface="Helvetica"/>
                  <a:ea typeface="Helvetica"/>
                  <a:cs typeface="Helvetica"/>
                  <a:sym typeface="Helvetica"/>
                </a:rPr>
                <a:t>super block</a:t>
              </a:r>
            </a:p>
          </p:txBody>
        </p:sp>
        <p:sp>
          <p:nvSpPr>
            <p:cNvPr id="18" name="Shape 837"/>
            <p:cNvSpPr/>
            <p:nvPr/>
          </p:nvSpPr>
          <p:spPr>
            <a:xfrm>
              <a:off x="3661861" y="5584006"/>
              <a:ext cx="2105493" cy="1122546"/>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200" b="1">
                  <a:latin typeface="Helvetica"/>
                  <a:ea typeface="Helvetica"/>
                  <a:cs typeface="Helvetica"/>
                  <a:sym typeface="Helvetica"/>
                </a:defRPr>
              </a:lvl1pPr>
            </a:lstStyle>
            <a:p>
              <a:pPr marL="0" marR="0" lvl="0" indent="0" algn="ctr" defTabSz="584200" eaLnBrk="1" fontAlgn="auto" latinLnBrk="0" hangingPunct="1">
                <a:lnSpc>
                  <a:spcPct val="100000"/>
                </a:lnSpc>
                <a:spcBef>
                  <a:spcPts val="0"/>
                </a:spcBef>
                <a:spcAft>
                  <a:spcPts val="0"/>
                </a:spcAft>
                <a:buClrTx/>
                <a:buSzTx/>
                <a:buFontTx/>
                <a:buNone/>
                <a:tabLst/>
                <a:defRPr sz="1800" b="0">
                  <a:solidFill>
                    <a:srgbClr val="000000"/>
                  </a:solidFill>
                </a:defRPr>
              </a:pPr>
              <a:r>
                <a:rPr kumimoji="0" sz="1800" b="0" i="0" u="none" strike="noStrike" kern="0" cap="none" spc="0" normalizeH="0" baseline="0" noProof="0">
                  <a:ln>
                    <a:noFill/>
                  </a:ln>
                  <a:solidFill>
                    <a:srgbClr val="FFFFFF"/>
                  </a:solidFill>
                  <a:effectLst/>
                  <a:uLnTx/>
                  <a:uFillTx/>
                  <a:latin typeface="Helvetica"/>
                  <a:ea typeface="Helvetica"/>
                  <a:cs typeface="Helvetica"/>
                  <a:sym typeface="Helvetica"/>
                </a:rPr>
                <a:t>inodes</a:t>
              </a:r>
            </a:p>
          </p:txBody>
        </p:sp>
        <p:sp>
          <p:nvSpPr>
            <p:cNvPr id="21" name="Shape 842"/>
            <p:cNvSpPr/>
            <p:nvPr/>
          </p:nvSpPr>
          <p:spPr>
            <a:xfrm>
              <a:off x="1879701" y="5584006"/>
              <a:ext cx="1714961" cy="1122546"/>
            </a:xfrm>
            <a:prstGeom prst="rect">
              <a:avLst/>
            </a:prstGeom>
            <a:solidFill>
              <a:srgbClr val="BC8027"/>
            </a:solidFill>
            <a:ln w="381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sz="3200" b="1">
                  <a:latin typeface="Helvetica"/>
                  <a:ea typeface="Helvetica"/>
                  <a:cs typeface="Helvetica"/>
                  <a:sym typeface="Helvetica"/>
                </a:defRPr>
              </a:lvl1pPr>
            </a:lstStyle>
            <a:p>
              <a:pPr marL="0" marR="0" lvl="0" indent="0" algn="ctr" defTabSz="584200" eaLnBrk="1" fontAlgn="auto" latinLnBrk="0" hangingPunct="1">
                <a:lnSpc>
                  <a:spcPct val="100000"/>
                </a:lnSpc>
                <a:spcBef>
                  <a:spcPts val="0"/>
                </a:spcBef>
                <a:spcAft>
                  <a:spcPts val="0"/>
                </a:spcAft>
                <a:buClrTx/>
                <a:buSzTx/>
                <a:buFontTx/>
                <a:buNone/>
                <a:tabLst/>
                <a:defRPr sz="1800" b="0">
                  <a:solidFill>
                    <a:srgbClr val="000000"/>
                  </a:solidFill>
                </a:defRPr>
              </a:pPr>
              <a:r>
                <a:rPr kumimoji="0" sz="1800" b="0" i="0" u="none" strike="noStrike" kern="0" cap="none" spc="0" normalizeH="0" baseline="0" noProof="0">
                  <a:ln>
                    <a:noFill/>
                  </a:ln>
                  <a:solidFill>
                    <a:srgbClr val="FFFFFF"/>
                  </a:solidFill>
                  <a:effectLst/>
                  <a:uLnTx/>
                  <a:uFillTx/>
                  <a:latin typeface="Helvetica"/>
                  <a:ea typeface="Helvetica"/>
                  <a:cs typeface="Helvetica"/>
                  <a:sym typeface="Helvetica"/>
                </a:rPr>
                <a:t>bitmaps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Locality</a:t>
            </a:r>
            <a:endParaRPr lang="en-US" dirty="0"/>
          </a:p>
        </p:txBody>
      </p:sp>
      <p:sp>
        <p:nvSpPr>
          <p:cNvPr id="3" name="Content Placeholder 2"/>
          <p:cNvSpPr>
            <a:spLocks noGrp="1"/>
          </p:cNvSpPr>
          <p:nvPr>
            <p:ph idx="1"/>
          </p:nvPr>
        </p:nvSpPr>
        <p:spPr/>
        <p:txBody>
          <a:bodyPr>
            <a:normAutofit/>
          </a:bodyPr>
          <a:lstStyle/>
          <a:p>
            <a:r>
              <a:rPr lang="en-US" dirty="0" smtClean="0"/>
              <a:t>Techniques for keeping related items together</a:t>
            </a:r>
          </a:p>
          <a:p>
            <a:r>
              <a:rPr lang="en-US" dirty="0" smtClean="0"/>
              <a:t>Spread unrelated data far apart</a:t>
            </a:r>
          </a:p>
          <a:p>
            <a:pPr marL="638175" lvl="1" indent="-342900">
              <a:buFont typeface="Arial" charset="0"/>
              <a:buChar char="•"/>
            </a:pPr>
            <a:r>
              <a:rPr lang="en-US" dirty="0" smtClean="0"/>
              <a:t>Leaves </a:t>
            </a:r>
            <a:r>
              <a:rPr lang="en-US" dirty="0"/>
              <a:t>room for related things to be placed </a:t>
            </a:r>
            <a:r>
              <a:rPr lang="en-US" dirty="0" smtClean="0"/>
              <a:t>together</a:t>
            </a:r>
          </a:p>
          <a:p>
            <a:r>
              <a:rPr lang="en-US" dirty="0" smtClean="0"/>
              <a:t>Requirement: </a:t>
            </a:r>
            <a:r>
              <a:rPr lang="en-US" dirty="0" err="1" smtClean="0"/>
              <a:t>freespace</a:t>
            </a:r>
            <a:r>
              <a:rPr lang="en-US" dirty="0" smtClean="0"/>
              <a:t> on disk</a:t>
            </a:r>
          </a:p>
          <a:p>
            <a:pPr lvl="1"/>
            <a:r>
              <a:rPr lang="en-US" dirty="0" smtClean="0"/>
              <a:t>Always find free block near desired location</a:t>
            </a:r>
          </a:p>
          <a:p>
            <a:pPr lvl="1"/>
            <a:r>
              <a:rPr lang="en-US" dirty="0" smtClean="0"/>
              <a:t>Rule of thumb: do not exceed 90% utilization</a:t>
            </a:r>
          </a:p>
          <a:p>
            <a:r>
              <a:rPr lang="en-US" dirty="0" smtClean="0">
                <a:solidFill>
                  <a:schemeClr val="bg1"/>
                </a:solidFill>
              </a:rPr>
              <a:t>What new organization structure to support locality did BSD introduce?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organization structure?</a:t>
            </a:r>
            <a:endParaRPr lang="en-US" dirty="0"/>
          </a:p>
        </p:txBody>
      </p:sp>
      <p:sp>
        <p:nvSpPr>
          <p:cNvPr id="3" name="Content Placeholder 2"/>
          <p:cNvSpPr>
            <a:spLocks noGrp="1"/>
          </p:cNvSpPr>
          <p:nvPr>
            <p:ph idx="1"/>
          </p:nvPr>
        </p:nvSpPr>
        <p:spPr/>
        <p:txBody>
          <a:bodyPr>
            <a:normAutofit lnSpcReduction="10000"/>
          </a:bodyPr>
          <a:lstStyle/>
          <a:p>
            <a:r>
              <a:rPr lang="en-US" dirty="0" smtClean="0"/>
              <a:t>Divide disk into cylinder groups</a:t>
            </a:r>
          </a:p>
          <a:p>
            <a:pPr lvl="1"/>
            <a:r>
              <a:rPr lang="en-US" dirty="0" smtClean="0"/>
              <a:t> Set of adjacent cylinders</a:t>
            </a:r>
          </a:p>
          <a:p>
            <a:pPr lvl="1"/>
            <a:r>
              <a:rPr lang="en-US" dirty="0" smtClean="0"/>
              <a:t> Little seek time between cylinders in same group</a:t>
            </a:r>
          </a:p>
          <a:p>
            <a:r>
              <a:rPr lang="en-US" dirty="0" smtClean="0">
                <a:solidFill>
                  <a:schemeClr val="bg1"/>
                </a:solidFill>
              </a:rPr>
              <a:t>Each cylinder groups contains?</a:t>
            </a:r>
          </a:p>
          <a:p>
            <a:pPr lvl="1"/>
            <a:r>
              <a:rPr lang="en-US" dirty="0" smtClean="0"/>
              <a:t> Superblock</a:t>
            </a:r>
          </a:p>
          <a:p>
            <a:pPr lvl="2"/>
            <a:r>
              <a:rPr lang="en-US" dirty="0" smtClean="0"/>
              <a:t>Vary offset within each cylinder group for reliability</a:t>
            </a:r>
          </a:p>
          <a:p>
            <a:pPr lvl="1"/>
            <a:r>
              <a:rPr lang="en-US" dirty="0" smtClean="0"/>
              <a:t> I-nodes</a:t>
            </a:r>
          </a:p>
          <a:p>
            <a:pPr lvl="2"/>
            <a:r>
              <a:rPr lang="en-US" dirty="0" smtClean="0"/>
              <a:t>Fixed number per cylinder group</a:t>
            </a:r>
          </a:p>
          <a:p>
            <a:pPr lvl="1"/>
            <a:r>
              <a:rPr lang="en-US" dirty="0" smtClean="0"/>
              <a:t> Bitmap of free blocks</a:t>
            </a:r>
          </a:p>
          <a:p>
            <a:pPr lvl="1"/>
            <a:r>
              <a:rPr lang="en-US" dirty="0" smtClean="0"/>
              <a:t> Usage summary for high-level allocation policy</a:t>
            </a:r>
          </a:p>
          <a:p>
            <a:pPr lvl="1"/>
            <a:r>
              <a:rPr lang="en-US" dirty="0" smtClean="0"/>
              <a:t> Data blocks</a:t>
            </a:r>
            <a:endParaRPr lang="en-US" dirty="0"/>
          </a:p>
        </p:txBody>
      </p:sp>
      <p:grpSp>
        <p:nvGrpSpPr>
          <p:cNvPr id="50" name="Group 49"/>
          <p:cNvGrpSpPr/>
          <p:nvPr/>
        </p:nvGrpSpPr>
        <p:grpSpPr>
          <a:xfrm>
            <a:off x="405450" y="6020656"/>
            <a:ext cx="8651043" cy="1248567"/>
            <a:chOff x="323406" y="3066932"/>
            <a:chExt cx="12452332" cy="1965292"/>
          </a:xfrm>
        </p:grpSpPr>
        <p:grpSp>
          <p:nvGrpSpPr>
            <p:cNvPr id="27" name="Group 962"/>
            <p:cNvGrpSpPr/>
            <p:nvPr/>
          </p:nvGrpSpPr>
          <p:grpSpPr>
            <a:xfrm>
              <a:off x="421991" y="3070149"/>
              <a:ext cx="3817548" cy="1122545"/>
              <a:chOff x="0" y="0"/>
              <a:chExt cx="3817546" cy="1122544"/>
            </a:xfrm>
          </p:grpSpPr>
          <p:sp>
            <p:nvSpPr>
              <p:cNvPr id="28" name="Shape 958"/>
              <p:cNvSpPr/>
              <p:nvPr/>
            </p:nvSpPr>
            <p:spPr>
              <a:xfrm>
                <a:off x="1746826" y="0"/>
                <a:ext cx="2070721" cy="1122545"/>
              </a:xfrm>
              <a:prstGeom prst="rect">
                <a:avLst/>
              </a:prstGeom>
              <a:solidFill>
                <a:srgbClr val="0065C1"/>
              </a:solidFill>
              <a:ln w="38100" cap="flat">
                <a:solidFill>
                  <a:srgbClr val="FFFFFF"/>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3200" b="1">
                    <a:latin typeface="Helvetica"/>
                    <a:ea typeface="Helvetica"/>
                    <a:cs typeface="Helvetica"/>
                    <a:sym typeface="Helvetica"/>
                  </a:defRPr>
                </a:lvl1pPr>
              </a:lstStyle>
              <a:p>
                <a:pPr marL="0" marR="0" lvl="0" indent="0" algn="ctr" defTabSz="584200" eaLnBrk="1" fontAlgn="auto" latinLnBrk="0" hangingPunct="1">
                  <a:lnSpc>
                    <a:spcPct val="100000"/>
                  </a:lnSpc>
                  <a:spcBef>
                    <a:spcPts val="0"/>
                  </a:spcBef>
                  <a:spcAft>
                    <a:spcPts val="0"/>
                  </a:spcAft>
                  <a:buClrTx/>
                  <a:buSzTx/>
                  <a:buFontTx/>
                  <a:buNone/>
                  <a:tabLst/>
                  <a:defRPr sz="1800" b="0">
                    <a:solidFill>
                      <a:srgbClr val="000000"/>
                    </a:solidFill>
                  </a:defRPr>
                </a:pPr>
                <a:r>
                  <a:rPr kumimoji="0" sz="1800" b="0" i="0" u="none" strike="noStrike" kern="0" cap="none" spc="0" normalizeH="0" baseline="0" noProof="0">
                    <a:ln>
                      <a:noFill/>
                    </a:ln>
                    <a:solidFill>
                      <a:srgbClr val="FFFFFF"/>
                    </a:solidFill>
                    <a:effectLst/>
                    <a:uLnTx/>
                    <a:uFillTx/>
                    <a:latin typeface="Helvetica"/>
                    <a:ea typeface="Helvetica"/>
                    <a:cs typeface="Helvetica"/>
                    <a:sym typeface="Helvetica"/>
                  </a:rPr>
                  <a:t>D</a:t>
                </a:r>
              </a:p>
            </p:txBody>
          </p:sp>
          <p:sp>
            <p:nvSpPr>
              <p:cNvPr id="29" name="Shape 959"/>
              <p:cNvSpPr/>
              <p:nvPr/>
            </p:nvSpPr>
            <p:spPr>
              <a:xfrm>
                <a:off x="0" y="0"/>
                <a:ext cx="431902" cy="1122545"/>
              </a:xfrm>
              <a:prstGeom prst="rect">
                <a:avLst/>
              </a:prstGeom>
              <a:solidFill>
                <a:srgbClr val="5747C1"/>
              </a:solidFill>
              <a:ln w="38100" cap="flat">
                <a:solidFill>
                  <a:srgbClr val="FFFFFF"/>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3200" b="1">
                    <a:latin typeface="Helvetica"/>
                    <a:ea typeface="Helvetica"/>
                    <a:cs typeface="Helvetica"/>
                    <a:sym typeface="Helvetica"/>
                  </a:defRPr>
                </a:lvl1pPr>
              </a:lstStyle>
              <a:p>
                <a:pPr marL="0" marR="0" lvl="0" indent="0" algn="ctr" defTabSz="584200" eaLnBrk="1" fontAlgn="auto" latinLnBrk="0" hangingPunct="1">
                  <a:lnSpc>
                    <a:spcPct val="100000"/>
                  </a:lnSpc>
                  <a:spcBef>
                    <a:spcPts val="0"/>
                  </a:spcBef>
                  <a:spcAft>
                    <a:spcPts val="0"/>
                  </a:spcAft>
                  <a:buClrTx/>
                  <a:buSzTx/>
                  <a:buFontTx/>
                  <a:buNone/>
                  <a:tabLst/>
                  <a:defRPr sz="1800" b="0">
                    <a:solidFill>
                      <a:srgbClr val="000000"/>
                    </a:solidFill>
                  </a:defRPr>
                </a:pPr>
                <a:r>
                  <a:rPr kumimoji="0" sz="1800" b="0" i="0" u="none" strike="noStrike" kern="0" cap="none" spc="0" normalizeH="0" baseline="0" noProof="0">
                    <a:ln>
                      <a:noFill/>
                    </a:ln>
                    <a:solidFill>
                      <a:srgbClr val="FFFFFF"/>
                    </a:solidFill>
                    <a:effectLst/>
                    <a:uLnTx/>
                    <a:uFillTx/>
                    <a:latin typeface="Helvetica"/>
                    <a:ea typeface="Helvetica"/>
                    <a:cs typeface="Helvetica"/>
                    <a:sym typeface="Helvetica"/>
                  </a:rPr>
                  <a:t>S</a:t>
                </a:r>
              </a:p>
            </p:txBody>
          </p:sp>
          <p:sp>
            <p:nvSpPr>
              <p:cNvPr id="30" name="Shape 960"/>
              <p:cNvSpPr/>
              <p:nvPr/>
            </p:nvSpPr>
            <p:spPr>
              <a:xfrm>
                <a:off x="973518" y="0"/>
                <a:ext cx="718451" cy="1122545"/>
              </a:xfrm>
              <a:prstGeom prst="rect">
                <a:avLst/>
              </a:prstGeom>
              <a:solidFill>
                <a:srgbClr val="308B16"/>
              </a:solidFill>
              <a:ln w="38100" cap="flat">
                <a:solidFill>
                  <a:srgbClr val="FFFFFF"/>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3200" b="1">
                    <a:latin typeface="Helvetica"/>
                    <a:ea typeface="Helvetica"/>
                    <a:cs typeface="Helvetica"/>
                    <a:sym typeface="Helvetica"/>
                  </a:defRPr>
                </a:lvl1pPr>
              </a:lstStyle>
              <a:p>
                <a:pPr marL="0" marR="0" lvl="0" indent="0" algn="ctr" defTabSz="584200" eaLnBrk="1" fontAlgn="auto" latinLnBrk="0" hangingPunct="1">
                  <a:lnSpc>
                    <a:spcPct val="100000"/>
                  </a:lnSpc>
                  <a:spcBef>
                    <a:spcPts val="0"/>
                  </a:spcBef>
                  <a:spcAft>
                    <a:spcPts val="0"/>
                  </a:spcAft>
                  <a:buClrTx/>
                  <a:buSzTx/>
                  <a:buFontTx/>
                  <a:buNone/>
                  <a:tabLst/>
                  <a:defRPr sz="1800" b="0">
                    <a:solidFill>
                      <a:srgbClr val="000000"/>
                    </a:solidFill>
                  </a:defRPr>
                </a:pPr>
                <a:r>
                  <a:rPr kumimoji="0" sz="1800" b="0" i="0" u="none" strike="noStrike" kern="0" cap="none" spc="0" normalizeH="0" baseline="0" noProof="0">
                    <a:ln>
                      <a:noFill/>
                    </a:ln>
                    <a:solidFill>
                      <a:srgbClr val="FFFFFF"/>
                    </a:solidFill>
                    <a:effectLst/>
                    <a:uLnTx/>
                    <a:uFillTx/>
                    <a:latin typeface="Helvetica"/>
                    <a:ea typeface="Helvetica"/>
                    <a:cs typeface="Helvetica"/>
                    <a:sym typeface="Helvetica"/>
                  </a:rPr>
                  <a:t>I</a:t>
                </a:r>
              </a:p>
            </p:txBody>
          </p:sp>
          <p:sp>
            <p:nvSpPr>
              <p:cNvPr id="31" name="Shape 961"/>
              <p:cNvSpPr/>
              <p:nvPr/>
            </p:nvSpPr>
            <p:spPr>
              <a:xfrm>
                <a:off x="486759" y="0"/>
                <a:ext cx="431903" cy="1122545"/>
              </a:xfrm>
              <a:prstGeom prst="rect">
                <a:avLst/>
              </a:prstGeom>
              <a:solidFill>
                <a:srgbClr val="BC8027"/>
              </a:solidFill>
              <a:ln w="38100" cap="flat">
                <a:solidFill>
                  <a:srgbClr val="FFFFFF"/>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3200" b="1">
                    <a:latin typeface="Helvetica"/>
                    <a:ea typeface="Helvetica"/>
                    <a:cs typeface="Helvetica"/>
                    <a:sym typeface="Helvetica"/>
                  </a:defRPr>
                </a:lvl1pPr>
              </a:lstStyle>
              <a:p>
                <a:pPr marL="0" marR="0" lvl="0" indent="0" algn="ctr" defTabSz="584200" eaLnBrk="1" fontAlgn="auto" latinLnBrk="0" hangingPunct="1">
                  <a:lnSpc>
                    <a:spcPct val="100000"/>
                  </a:lnSpc>
                  <a:spcBef>
                    <a:spcPts val="0"/>
                  </a:spcBef>
                  <a:spcAft>
                    <a:spcPts val="0"/>
                  </a:spcAft>
                  <a:buClrTx/>
                  <a:buSzTx/>
                  <a:buFontTx/>
                  <a:buNone/>
                  <a:tabLst/>
                  <a:defRPr sz="1800" b="0">
                    <a:solidFill>
                      <a:srgbClr val="000000"/>
                    </a:solidFill>
                  </a:defRPr>
                </a:pPr>
                <a:r>
                  <a:rPr kumimoji="0" sz="1800" b="0" i="0" u="none" strike="noStrike" kern="0" cap="none" spc="0" normalizeH="0" baseline="0" noProof="0">
                    <a:ln>
                      <a:noFill/>
                    </a:ln>
                    <a:solidFill>
                      <a:srgbClr val="FFFFFF"/>
                    </a:solidFill>
                    <a:effectLst/>
                    <a:uLnTx/>
                    <a:uFillTx/>
                    <a:latin typeface="Helvetica"/>
                    <a:ea typeface="Helvetica"/>
                    <a:cs typeface="Helvetica"/>
                    <a:sym typeface="Helvetica"/>
                  </a:rPr>
                  <a:t>B</a:t>
                </a:r>
              </a:p>
            </p:txBody>
          </p:sp>
        </p:grpSp>
        <p:sp>
          <p:nvSpPr>
            <p:cNvPr id="33" name="Shape 965"/>
            <p:cNvSpPr/>
            <p:nvPr/>
          </p:nvSpPr>
          <p:spPr>
            <a:xfrm>
              <a:off x="323406" y="3998726"/>
              <a:ext cx="147765" cy="10334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53585F"/>
                  </a:solidFill>
                </a:defRPr>
              </a:lvl1pPr>
            </a:lstStyle>
            <a:p>
              <a:pPr algn="ctr" defTabSz="584200">
                <a:defRPr sz="1800">
                  <a:solidFill>
                    <a:srgbClr val="000000"/>
                  </a:solidFill>
                </a:defRPr>
              </a:pPr>
              <a:endParaRPr sz="3600" kern="0" dirty="0">
                <a:latin typeface="Calisto MT"/>
                <a:sym typeface="Helvetica Light"/>
              </a:endParaRPr>
            </a:p>
          </p:txBody>
        </p:sp>
        <p:sp>
          <p:nvSpPr>
            <p:cNvPr id="34" name="Shape 966"/>
            <p:cNvSpPr/>
            <p:nvPr/>
          </p:nvSpPr>
          <p:spPr>
            <a:xfrm>
              <a:off x="4190358" y="3998726"/>
              <a:ext cx="147765" cy="10334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53585F"/>
                  </a:solidFill>
                </a:defRPr>
              </a:lvl1pPr>
            </a:lstStyle>
            <a:p>
              <a:pPr algn="ctr" defTabSz="584200">
                <a:defRPr sz="1800">
                  <a:solidFill>
                    <a:srgbClr val="000000"/>
                  </a:solidFill>
                </a:defRPr>
              </a:pPr>
              <a:endParaRPr sz="3600" kern="0" dirty="0">
                <a:latin typeface="Calisto MT"/>
                <a:sym typeface="Helvetica Light"/>
              </a:endParaRPr>
            </a:p>
          </p:txBody>
        </p:sp>
        <p:grpSp>
          <p:nvGrpSpPr>
            <p:cNvPr id="35" name="Group 971"/>
            <p:cNvGrpSpPr/>
            <p:nvPr/>
          </p:nvGrpSpPr>
          <p:grpSpPr>
            <a:xfrm>
              <a:off x="4315540" y="3070149"/>
              <a:ext cx="3817547" cy="1122546"/>
              <a:chOff x="0" y="0"/>
              <a:chExt cx="3817547" cy="1122545"/>
            </a:xfrm>
          </p:grpSpPr>
          <p:sp>
            <p:nvSpPr>
              <p:cNvPr id="36" name="Shape 967"/>
              <p:cNvSpPr/>
              <p:nvPr/>
            </p:nvSpPr>
            <p:spPr>
              <a:xfrm>
                <a:off x="1746826" y="0"/>
                <a:ext cx="2070721" cy="1122545"/>
              </a:xfrm>
              <a:prstGeom prst="rect">
                <a:avLst/>
              </a:prstGeom>
              <a:solidFill>
                <a:srgbClr val="0065C1"/>
              </a:solidFill>
              <a:ln w="38100" cap="flat">
                <a:solidFill>
                  <a:srgbClr val="FFFFFF"/>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3200" b="1">
                    <a:latin typeface="Helvetica"/>
                    <a:ea typeface="Helvetica"/>
                    <a:cs typeface="Helvetica"/>
                    <a:sym typeface="Helvetica"/>
                  </a:defRPr>
                </a:lvl1pPr>
              </a:lstStyle>
              <a:p>
                <a:pPr marL="0" marR="0" lvl="0" indent="0" algn="ctr" defTabSz="584200" eaLnBrk="1" fontAlgn="auto" latinLnBrk="0" hangingPunct="1">
                  <a:lnSpc>
                    <a:spcPct val="100000"/>
                  </a:lnSpc>
                  <a:spcBef>
                    <a:spcPts val="0"/>
                  </a:spcBef>
                  <a:spcAft>
                    <a:spcPts val="0"/>
                  </a:spcAft>
                  <a:buClrTx/>
                  <a:buSzTx/>
                  <a:buFontTx/>
                  <a:buNone/>
                  <a:tabLst/>
                  <a:defRPr sz="1800" b="0">
                    <a:solidFill>
                      <a:srgbClr val="000000"/>
                    </a:solidFill>
                  </a:defRPr>
                </a:pPr>
                <a:r>
                  <a:rPr kumimoji="0" sz="1800" b="0" i="0" u="none" strike="noStrike" kern="0" cap="none" spc="0" normalizeH="0" baseline="0" noProof="0">
                    <a:ln>
                      <a:noFill/>
                    </a:ln>
                    <a:solidFill>
                      <a:srgbClr val="FFFFFF"/>
                    </a:solidFill>
                    <a:effectLst/>
                    <a:uLnTx/>
                    <a:uFillTx/>
                    <a:latin typeface="Helvetica"/>
                    <a:ea typeface="Helvetica"/>
                    <a:cs typeface="Helvetica"/>
                    <a:sym typeface="Helvetica"/>
                  </a:rPr>
                  <a:t>D</a:t>
                </a:r>
              </a:p>
            </p:txBody>
          </p:sp>
          <p:sp>
            <p:nvSpPr>
              <p:cNvPr id="37" name="Shape 968"/>
              <p:cNvSpPr/>
              <p:nvPr/>
            </p:nvSpPr>
            <p:spPr>
              <a:xfrm>
                <a:off x="0" y="0"/>
                <a:ext cx="431902" cy="1122545"/>
              </a:xfrm>
              <a:prstGeom prst="rect">
                <a:avLst/>
              </a:prstGeom>
              <a:solidFill>
                <a:srgbClr val="5747C1"/>
              </a:solidFill>
              <a:ln w="38100" cap="flat">
                <a:solidFill>
                  <a:srgbClr val="FFFFFF"/>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3200" b="1">
                    <a:latin typeface="Helvetica"/>
                    <a:ea typeface="Helvetica"/>
                    <a:cs typeface="Helvetica"/>
                    <a:sym typeface="Helvetica"/>
                  </a:defRPr>
                </a:lvl1pPr>
              </a:lstStyle>
              <a:p>
                <a:pPr marL="0" marR="0" lvl="0" indent="0" algn="ctr" defTabSz="584200" eaLnBrk="1" fontAlgn="auto" latinLnBrk="0" hangingPunct="1">
                  <a:lnSpc>
                    <a:spcPct val="100000"/>
                  </a:lnSpc>
                  <a:spcBef>
                    <a:spcPts val="0"/>
                  </a:spcBef>
                  <a:spcAft>
                    <a:spcPts val="0"/>
                  </a:spcAft>
                  <a:buClrTx/>
                  <a:buSzTx/>
                  <a:buFontTx/>
                  <a:buNone/>
                  <a:tabLst/>
                  <a:defRPr sz="1800" b="0">
                    <a:solidFill>
                      <a:srgbClr val="000000"/>
                    </a:solidFill>
                  </a:defRPr>
                </a:pPr>
                <a:r>
                  <a:rPr kumimoji="0" sz="1800" b="0" i="0" u="none" strike="noStrike" kern="0" cap="none" spc="0" normalizeH="0" baseline="0" noProof="0">
                    <a:ln>
                      <a:noFill/>
                    </a:ln>
                    <a:solidFill>
                      <a:srgbClr val="FFFFFF"/>
                    </a:solidFill>
                    <a:effectLst/>
                    <a:uLnTx/>
                    <a:uFillTx/>
                    <a:latin typeface="Helvetica"/>
                    <a:ea typeface="Helvetica"/>
                    <a:cs typeface="Helvetica"/>
                    <a:sym typeface="Helvetica"/>
                  </a:rPr>
                  <a:t>S</a:t>
                </a:r>
              </a:p>
            </p:txBody>
          </p:sp>
          <p:sp>
            <p:nvSpPr>
              <p:cNvPr id="38" name="Shape 969"/>
              <p:cNvSpPr/>
              <p:nvPr/>
            </p:nvSpPr>
            <p:spPr>
              <a:xfrm>
                <a:off x="973518" y="0"/>
                <a:ext cx="718451" cy="1122545"/>
              </a:xfrm>
              <a:prstGeom prst="rect">
                <a:avLst/>
              </a:prstGeom>
              <a:solidFill>
                <a:srgbClr val="308B16"/>
              </a:solidFill>
              <a:ln w="38100" cap="flat">
                <a:solidFill>
                  <a:srgbClr val="FFFFFF"/>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3200" b="1">
                    <a:latin typeface="Helvetica"/>
                    <a:ea typeface="Helvetica"/>
                    <a:cs typeface="Helvetica"/>
                    <a:sym typeface="Helvetica"/>
                  </a:defRPr>
                </a:lvl1pPr>
              </a:lstStyle>
              <a:p>
                <a:pPr marL="0" marR="0" lvl="0" indent="0" algn="ctr" defTabSz="584200" eaLnBrk="1" fontAlgn="auto" latinLnBrk="0" hangingPunct="1">
                  <a:lnSpc>
                    <a:spcPct val="100000"/>
                  </a:lnSpc>
                  <a:spcBef>
                    <a:spcPts val="0"/>
                  </a:spcBef>
                  <a:spcAft>
                    <a:spcPts val="0"/>
                  </a:spcAft>
                  <a:buClrTx/>
                  <a:buSzTx/>
                  <a:buFontTx/>
                  <a:buNone/>
                  <a:tabLst/>
                  <a:defRPr sz="1800" b="0">
                    <a:solidFill>
                      <a:srgbClr val="000000"/>
                    </a:solidFill>
                  </a:defRPr>
                </a:pPr>
                <a:r>
                  <a:rPr kumimoji="0" sz="1800" b="0" i="0" u="none" strike="noStrike" kern="0" cap="none" spc="0" normalizeH="0" baseline="0" noProof="0">
                    <a:ln>
                      <a:noFill/>
                    </a:ln>
                    <a:solidFill>
                      <a:srgbClr val="FFFFFF"/>
                    </a:solidFill>
                    <a:effectLst/>
                    <a:uLnTx/>
                    <a:uFillTx/>
                    <a:latin typeface="Helvetica"/>
                    <a:ea typeface="Helvetica"/>
                    <a:cs typeface="Helvetica"/>
                    <a:sym typeface="Helvetica"/>
                  </a:rPr>
                  <a:t>I</a:t>
                </a:r>
              </a:p>
            </p:txBody>
          </p:sp>
          <p:sp>
            <p:nvSpPr>
              <p:cNvPr id="39" name="Shape 970"/>
              <p:cNvSpPr/>
              <p:nvPr/>
            </p:nvSpPr>
            <p:spPr>
              <a:xfrm>
                <a:off x="486759" y="0"/>
                <a:ext cx="431903" cy="1122545"/>
              </a:xfrm>
              <a:prstGeom prst="rect">
                <a:avLst/>
              </a:prstGeom>
              <a:solidFill>
                <a:srgbClr val="BC8027"/>
              </a:solidFill>
              <a:ln w="38100" cap="flat">
                <a:solidFill>
                  <a:srgbClr val="FFFFFF"/>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3200" b="1">
                    <a:latin typeface="Helvetica"/>
                    <a:ea typeface="Helvetica"/>
                    <a:cs typeface="Helvetica"/>
                    <a:sym typeface="Helvetica"/>
                  </a:defRPr>
                </a:lvl1pPr>
              </a:lstStyle>
              <a:p>
                <a:pPr marL="0" marR="0" lvl="0" indent="0" algn="ctr" defTabSz="584200" eaLnBrk="1" fontAlgn="auto" latinLnBrk="0" hangingPunct="1">
                  <a:lnSpc>
                    <a:spcPct val="100000"/>
                  </a:lnSpc>
                  <a:spcBef>
                    <a:spcPts val="0"/>
                  </a:spcBef>
                  <a:spcAft>
                    <a:spcPts val="0"/>
                  </a:spcAft>
                  <a:buClrTx/>
                  <a:buSzTx/>
                  <a:buFontTx/>
                  <a:buNone/>
                  <a:tabLst/>
                  <a:defRPr sz="1800" b="0">
                    <a:solidFill>
                      <a:srgbClr val="000000"/>
                    </a:solidFill>
                  </a:defRPr>
                </a:pPr>
                <a:r>
                  <a:rPr kumimoji="0" sz="1800" b="0" i="0" u="none" strike="noStrike" kern="0" cap="none" spc="0" normalizeH="0" baseline="0" noProof="0">
                    <a:ln>
                      <a:noFill/>
                    </a:ln>
                    <a:solidFill>
                      <a:srgbClr val="FFFFFF"/>
                    </a:solidFill>
                    <a:effectLst/>
                    <a:uLnTx/>
                    <a:uFillTx/>
                    <a:latin typeface="Helvetica"/>
                    <a:ea typeface="Helvetica"/>
                    <a:cs typeface="Helvetica"/>
                    <a:sym typeface="Helvetica"/>
                  </a:rPr>
                  <a:t>B</a:t>
                </a:r>
              </a:p>
            </p:txBody>
          </p:sp>
        </p:grpSp>
        <p:grpSp>
          <p:nvGrpSpPr>
            <p:cNvPr id="41" name="Group 977"/>
            <p:cNvGrpSpPr/>
            <p:nvPr/>
          </p:nvGrpSpPr>
          <p:grpSpPr>
            <a:xfrm>
              <a:off x="8209088" y="3070149"/>
              <a:ext cx="3817548" cy="1122545"/>
              <a:chOff x="0" y="0"/>
              <a:chExt cx="3817546" cy="1122544"/>
            </a:xfrm>
          </p:grpSpPr>
          <p:sp>
            <p:nvSpPr>
              <p:cNvPr id="42" name="Shape 973"/>
              <p:cNvSpPr/>
              <p:nvPr/>
            </p:nvSpPr>
            <p:spPr>
              <a:xfrm>
                <a:off x="1746826" y="0"/>
                <a:ext cx="2070721" cy="1122545"/>
              </a:xfrm>
              <a:prstGeom prst="rect">
                <a:avLst/>
              </a:prstGeom>
              <a:solidFill>
                <a:srgbClr val="0065C1"/>
              </a:solidFill>
              <a:ln w="38100" cap="flat">
                <a:solidFill>
                  <a:srgbClr val="FFFFFF"/>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3200" b="1">
                    <a:latin typeface="Helvetica"/>
                    <a:ea typeface="Helvetica"/>
                    <a:cs typeface="Helvetica"/>
                    <a:sym typeface="Helvetica"/>
                  </a:defRPr>
                </a:lvl1pPr>
              </a:lstStyle>
              <a:p>
                <a:pPr marL="0" marR="0" lvl="0" indent="0" algn="ctr" defTabSz="584200" eaLnBrk="1" fontAlgn="auto" latinLnBrk="0" hangingPunct="1">
                  <a:lnSpc>
                    <a:spcPct val="100000"/>
                  </a:lnSpc>
                  <a:spcBef>
                    <a:spcPts val="0"/>
                  </a:spcBef>
                  <a:spcAft>
                    <a:spcPts val="0"/>
                  </a:spcAft>
                  <a:buClrTx/>
                  <a:buSzTx/>
                  <a:buFontTx/>
                  <a:buNone/>
                  <a:tabLst/>
                  <a:defRPr sz="1800" b="0">
                    <a:solidFill>
                      <a:srgbClr val="000000"/>
                    </a:solidFill>
                  </a:defRPr>
                </a:pPr>
                <a:r>
                  <a:rPr kumimoji="0" sz="1800" b="0" i="0" u="none" strike="noStrike" kern="0" cap="none" spc="0" normalizeH="0" baseline="0" noProof="0">
                    <a:ln>
                      <a:noFill/>
                    </a:ln>
                    <a:solidFill>
                      <a:srgbClr val="FFFFFF"/>
                    </a:solidFill>
                    <a:effectLst/>
                    <a:uLnTx/>
                    <a:uFillTx/>
                    <a:latin typeface="Helvetica"/>
                    <a:ea typeface="Helvetica"/>
                    <a:cs typeface="Helvetica"/>
                    <a:sym typeface="Helvetica"/>
                  </a:rPr>
                  <a:t>D</a:t>
                </a:r>
              </a:p>
            </p:txBody>
          </p:sp>
          <p:sp>
            <p:nvSpPr>
              <p:cNvPr id="43" name="Shape 974"/>
              <p:cNvSpPr/>
              <p:nvPr/>
            </p:nvSpPr>
            <p:spPr>
              <a:xfrm>
                <a:off x="0" y="0"/>
                <a:ext cx="431902" cy="1122545"/>
              </a:xfrm>
              <a:prstGeom prst="rect">
                <a:avLst/>
              </a:prstGeom>
              <a:solidFill>
                <a:srgbClr val="5747C1"/>
              </a:solidFill>
              <a:ln w="38100" cap="flat">
                <a:solidFill>
                  <a:srgbClr val="FFFFFF"/>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3200" b="1">
                    <a:latin typeface="Helvetica"/>
                    <a:ea typeface="Helvetica"/>
                    <a:cs typeface="Helvetica"/>
                    <a:sym typeface="Helvetica"/>
                  </a:defRPr>
                </a:lvl1pPr>
              </a:lstStyle>
              <a:p>
                <a:pPr marL="0" marR="0" lvl="0" indent="0" algn="ctr" defTabSz="584200" eaLnBrk="1" fontAlgn="auto" latinLnBrk="0" hangingPunct="1">
                  <a:lnSpc>
                    <a:spcPct val="100000"/>
                  </a:lnSpc>
                  <a:spcBef>
                    <a:spcPts val="0"/>
                  </a:spcBef>
                  <a:spcAft>
                    <a:spcPts val="0"/>
                  </a:spcAft>
                  <a:buClrTx/>
                  <a:buSzTx/>
                  <a:buFontTx/>
                  <a:buNone/>
                  <a:tabLst/>
                  <a:defRPr sz="1800" b="0">
                    <a:solidFill>
                      <a:srgbClr val="000000"/>
                    </a:solidFill>
                  </a:defRPr>
                </a:pPr>
                <a:r>
                  <a:rPr kumimoji="0" sz="1800" b="0" i="0" u="none" strike="noStrike" kern="0" cap="none" spc="0" normalizeH="0" baseline="0" noProof="0">
                    <a:ln>
                      <a:noFill/>
                    </a:ln>
                    <a:solidFill>
                      <a:srgbClr val="FFFFFF"/>
                    </a:solidFill>
                    <a:effectLst/>
                    <a:uLnTx/>
                    <a:uFillTx/>
                    <a:latin typeface="Helvetica"/>
                    <a:ea typeface="Helvetica"/>
                    <a:cs typeface="Helvetica"/>
                    <a:sym typeface="Helvetica"/>
                  </a:rPr>
                  <a:t>S</a:t>
                </a:r>
              </a:p>
            </p:txBody>
          </p:sp>
          <p:sp>
            <p:nvSpPr>
              <p:cNvPr id="44" name="Shape 975"/>
              <p:cNvSpPr/>
              <p:nvPr/>
            </p:nvSpPr>
            <p:spPr>
              <a:xfrm>
                <a:off x="973518" y="0"/>
                <a:ext cx="718451" cy="1122545"/>
              </a:xfrm>
              <a:prstGeom prst="rect">
                <a:avLst/>
              </a:prstGeom>
              <a:solidFill>
                <a:srgbClr val="308B16"/>
              </a:solidFill>
              <a:ln w="38100" cap="flat">
                <a:solidFill>
                  <a:srgbClr val="FFFFFF"/>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3200" b="1">
                    <a:latin typeface="Helvetica"/>
                    <a:ea typeface="Helvetica"/>
                    <a:cs typeface="Helvetica"/>
                    <a:sym typeface="Helvetica"/>
                  </a:defRPr>
                </a:lvl1pPr>
              </a:lstStyle>
              <a:p>
                <a:pPr marL="0" marR="0" lvl="0" indent="0" algn="ctr" defTabSz="584200" eaLnBrk="1" fontAlgn="auto" latinLnBrk="0" hangingPunct="1">
                  <a:lnSpc>
                    <a:spcPct val="100000"/>
                  </a:lnSpc>
                  <a:spcBef>
                    <a:spcPts val="0"/>
                  </a:spcBef>
                  <a:spcAft>
                    <a:spcPts val="0"/>
                  </a:spcAft>
                  <a:buClrTx/>
                  <a:buSzTx/>
                  <a:buFontTx/>
                  <a:buNone/>
                  <a:tabLst/>
                  <a:defRPr sz="1800" b="0">
                    <a:solidFill>
                      <a:srgbClr val="000000"/>
                    </a:solidFill>
                  </a:defRPr>
                </a:pPr>
                <a:r>
                  <a:rPr kumimoji="0" sz="1800" b="0" i="0" u="none" strike="noStrike" kern="0" cap="none" spc="0" normalizeH="0" baseline="0" noProof="0">
                    <a:ln>
                      <a:noFill/>
                    </a:ln>
                    <a:solidFill>
                      <a:srgbClr val="FFFFFF"/>
                    </a:solidFill>
                    <a:effectLst/>
                    <a:uLnTx/>
                    <a:uFillTx/>
                    <a:latin typeface="Helvetica"/>
                    <a:ea typeface="Helvetica"/>
                    <a:cs typeface="Helvetica"/>
                    <a:sym typeface="Helvetica"/>
                  </a:rPr>
                  <a:t>I</a:t>
                </a:r>
              </a:p>
            </p:txBody>
          </p:sp>
          <p:sp>
            <p:nvSpPr>
              <p:cNvPr id="45" name="Shape 976"/>
              <p:cNvSpPr/>
              <p:nvPr/>
            </p:nvSpPr>
            <p:spPr>
              <a:xfrm>
                <a:off x="486759" y="0"/>
                <a:ext cx="431903" cy="1122545"/>
              </a:xfrm>
              <a:prstGeom prst="rect">
                <a:avLst/>
              </a:prstGeom>
              <a:solidFill>
                <a:srgbClr val="BC8027"/>
              </a:solidFill>
              <a:ln w="38100" cap="flat">
                <a:solidFill>
                  <a:srgbClr val="FFFFFF"/>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3200" b="1">
                    <a:latin typeface="Helvetica"/>
                    <a:ea typeface="Helvetica"/>
                    <a:cs typeface="Helvetica"/>
                    <a:sym typeface="Helvetica"/>
                  </a:defRPr>
                </a:lvl1pPr>
              </a:lstStyle>
              <a:p>
                <a:pPr marL="0" marR="0" lvl="0" indent="0" algn="ctr" defTabSz="584200" eaLnBrk="1" fontAlgn="auto" latinLnBrk="0" hangingPunct="1">
                  <a:lnSpc>
                    <a:spcPct val="100000"/>
                  </a:lnSpc>
                  <a:spcBef>
                    <a:spcPts val="0"/>
                  </a:spcBef>
                  <a:spcAft>
                    <a:spcPts val="0"/>
                  </a:spcAft>
                  <a:buClrTx/>
                  <a:buSzTx/>
                  <a:buFontTx/>
                  <a:buNone/>
                  <a:tabLst/>
                  <a:defRPr sz="1800" b="0">
                    <a:solidFill>
                      <a:srgbClr val="000000"/>
                    </a:solidFill>
                  </a:defRPr>
                </a:pPr>
                <a:r>
                  <a:rPr kumimoji="0" sz="1800" b="0" i="0" u="none" strike="noStrike" kern="0" cap="none" spc="0" normalizeH="0" baseline="0" noProof="0">
                    <a:ln>
                      <a:noFill/>
                    </a:ln>
                    <a:solidFill>
                      <a:srgbClr val="FFFFFF"/>
                    </a:solidFill>
                    <a:effectLst/>
                    <a:uLnTx/>
                    <a:uFillTx/>
                    <a:latin typeface="Helvetica"/>
                    <a:ea typeface="Helvetica"/>
                    <a:cs typeface="Helvetica"/>
                    <a:sym typeface="Helvetica"/>
                  </a:rPr>
                  <a:t>B</a:t>
                </a:r>
              </a:p>
            </p:txBody>
          </p:sp>
        </p:grpSp>
        <p:sp>
          <p:nvSpPr>
            <p:cNvPr id="49" name="Shape 981"/>
            <p:cNvSpPr/>
            <p:nvPr/>
          </p:nvSpPr>
          <p:spPr>
            <a:xfrm>
              <a:off x="12102637" y="3066932"/>
              <a:ext cx="6731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400"/>
              </a:lvl1pPr>
            </a:lstStyle>
            <a:p>
              <a:pPr algn="ctr" defTabSz="584200">
                <a:defRPr sz="1800">
                  <a:solidFill>
                    <a:srgbClr val="000000"/>
                  </a:solidFill>
                </a:defRPr>
              </a:pPr>
              <a:r>
                <a:rPr kern="0">
                  <a:solidFill>
                    <a:srgbClr val="FFFFFF"/>
                  </a:solidFill>
                  <a:latin typeface="Calisto MT"/>
                  <a:sym typeface="Helvetica Light"/>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Locality</a:t>
            </a:r>
            <a:endParaRPr lang="en-US" dirty="0"/>
          </a:p>
        </p:txBody>
      </p:sp>
      <p:sp>
        <p:nvSpPr>
          <p:cNvPr id="3" name="Content Placeholder 2"/>
          <p:cNvSpPr>
            <a:spLocks noGrp="1"/>
          </p:cNvSpPr>
          <p:nvPr>
            <p:ph idx="1"/>
          </p:nvPr>
        </p:nvSpPr>
        <p:spPr/>
        <p:txBody>
          <a:bodyPr>
            <a:normAutofit/>
          </a:bodyPr>
          <a:lstStyle/>
          <a:p>
            <a:r>
              <a:rPr lang="en-US" dirty="0" smtClean="0"/>
              <a:t>Maintain locality of each </a:t>
            </a:r>
            <a:r>
              <a:rPr lang="en-US" dirty="0" err="1" smtClean="0"/>
              <a:t>ﬁle</a:t>
            </a:r>
            <a:endParaRPr lang="en-US" dirty="0" smtClean="0"/>
          </a:p>
          <a:p>
            <a:r>
              <a:rPr lang="en-US" dirty="0" smtClean="0"/>
              <a:t>Maintain locality of </a:t>
            </a:r>
            <a:r>
              <a:rPr lang="en-US" dirty="0" err="1" smtClean="0"/>
              <a:t>ﬁles</a:t>
            </a:r>
            <a:r>
              <a:rPr lang="en-US" dirty="0" smtClean="0"/>
              <a:t> and </a:t>
            </a:r>
            <a:r>
              <a:rPr lang="en-US" dirty="0" err="1" smtClean="0"/>
              <a:t>inodes</a:t>
            </a:r>
            <a:r>
              <a:rPr lang="en-US" dirty="0" smtClean="0"/>
              <a:t> in a directory</a:t>
            </a:r>
          </a:p>
          <a:p>
            <a:r>
              <a:rPr lang="en-US" dirty="0" smtClean="0"/>
              <a:t>Make room for locality within a directory</a:t>
            </a:r>
          </a:p>
          <a:p>
            <a:endParaRPr lang="en-US" dirty="0" smtClean="0"/>
          </a:p>
          <a:p>
            <a:r>
              <a:rPr lang="en-US" dirty="0" smtClean="0"/>
              <a:t>How does BSD achieve each of these goals?</a:t>
            </a:r>
          </a:p>
          <a:p>
            <a:pPr lvl="1"/>
            <a:r>
              <a:rPr lang="en-US" dirty="0" smtClean="0"/>
              <a:t> What heuristics does it use when allocating blocks to disk?</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to Achieving Locality</a:t>
            </a:r>
            <a:endParaRPr lang="en-US" dirty="0"/>
          </a:p>
        </p:txBody>
      </p:sp>
      <p:sp>
        <p:nvSpPr>
          <p:cNvPr id="3" name="Content Placeholder 2"/>
          <p:cNvSpPr>
            <a:spLocks noGrp="1"/>
          </p:cNvSpPr>
          <p:nvPr>
            <p:ph idx="1"/>
          </p:nvPr>
        </p:nvSpPr>
        <p:spPr/>
        <p:txBody>
          <a:bodyPr>
            <a:normAutofit fontScale="92500"/>
          </a:bodyPr>
          <a:lstStyle/>
          <a:p>
            <a:r>
              <a:rPr lang="en-US" dirty="0" smtClean="0"/>
              <a:t>Maintain locality of each file</a:t>
            </a:r>
          </a:p>
          <a:p>
            <a:pPr lvl="1"/>
            <a:r>
              <a:rPr lang="en-US" dirty="0" smtClean="0"/>
              <a:t>Allocate runs of blocks within a cylinder group</a:t>
            </a:r>
          </a:p>
          <a:p>
            <a:r>
              <a:rPr lang="en-US" dirty="0" smtClean="0"/>
              <a:t>Maintain locality of files and </a:t>
            </a:r>
            <a:r>
              <a:rPr lang="en-US" dirty="0" err="1" smtClean="0"/>
              <a:t>inodes</a:t>
            </a:r>
            <a:r>
              <a:rPr lang="en-US" dirty="0" smtClean="0"/>
              <a:t> in a directory</a:t>
            </a:r>
          </a:p>
          <a:p>
            <a:pPr lvl="1"/>
            <a:r>
              <a:rPr lang="en-US" dirty="0" smtClean="0"/>
              <a:t>Keep files in a directory in same cylinder group</a:t>
            </a:r>
          </a:p>
          <a:p>
            <a:r>
              <a:rPr lang="en-US" dirty="0" smtClean="0"/>
              <a:t>Make room for locality within a directory</a:t>
            </a:r>
          </a:p>
          <a:p>
            <a:pPr lvl="1"/>
            <a:r>
              <a:rPr lang="en-US" dirty="0" smtClean="0"/>
              <a:t>Spread out directories among the cylinders groups</a:t>
            </a:r>
          </a:p>
          <a:p>
            <a:pPr lvl="2"/>
            <a:r>
              <a:rPr lang="en-US" dirty="0" smtClean="0"/>
              <a:t>Greater than average # of free </a:t>
            </a:r>
            <a:r>
              <a:rPr lang="en-US" dirty="0" err="1" smtClean="0"/>
              <a:t>inodes</a:t>
            </a:r>
            <a:r>
              <a:rPr lang="en-US" dirty="0" smtClean="0"/>
              <a:t>, smallest # of directories</a:t>
            </a:r>
          </a:p>
          <a:p>
            <a:pPr lvl="1"/>
            <a:r>
              <a:rPr lang="en-US" dirty="0" smtClean="0"/>
              <a:t>Switch to a different cylinder group for large </a:t>
            </a:r>
            <a:r>
              <a:rPr lang="en-US" dirty="0" err="1" smtClean="0"/>
              <a:t>ﬁles</a:t>
            </a:r>
            <a:endParaRPr lang="en-US" dirty="0" smtClean="0"/>
          </a:p>
          <a:p>
            <a:pPr lvl="2"/>
            <a:r>
              <a:rPr lang="en-US" dirty="0" smtClean="0"/>
              <a:t>After 48KB and every 1MB thereafter</a:t>
            </a:r>
          </a:p>
          <a:p>
            <a:pPr lvl="2"/>
            <a:r>
              <a:rPr lang="en-US" dirty="0" smtClean="0"/>
              <a:t>Prevent one ﬁle from ﬁlling a cylinder group</a:t>
            </a:r>
          </a:p>
          <a:p>
            <a:pPr lvl="2"/>
            <a:r>
              <a:rPr lang="en-US" dirty="0" smtClean="0"/>
              <a:t>Greater than average # of free data blocks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 name="Shape 1556"/>
          <p:cNvSpPr/>
          <p:nvPr/>
        </p:nvSpPr>
        <p:spPr>
          <a:xfrm>
            <a:off x="2770769" y="2287056"/>
            <a:ext cx="807919" cy="331758"/>
          </a:xfrm>
          <a:prstGeom prst="rect">
            <a:avLst/>
          </a:prstGeom>
          <a:solidFill>
            <a:schemeClr val="tx1"/>
          </a:solidFill>
          <a:ln w="12700">
            <a:solidFill>
              <a:schemeClr val="bg2"/>
            </a:solidFill>
            <a:miter lim="400000"/>
          </a:ln>
          <a:extLst>
            <a:ext uri="{C572A759-6A51-4108-AA02-DFA0A04FC94B}">
              <ma14:wrappingTextBoxFlag xmlns:ma14="http://schemas.microsoft.com/office/mac/drawingml/2011/main" val="1"/>
            </a:ext>
          </a:extLst>
        </p:spPr>
        <p:txBody>
          <a:bodyPr wrap="square" lIns="35719" tIns="35719" rIns="35719" bIns="35719" anchor="ctr">
            <a:spAutoFit/>
          </a:bodyPr>
          <a:lstStyle>
            <a:lvl1pPr algn="l"/>
          </a:lstStyle>
          <a:p>
            <a:pPr defTabSz="410751">
              <a:defRPr sz="1800">
                <a:solidFill>
                  <a:srgbClr val="000000"/>
                </a:solidFill>
              </a:defRPr>
            </a:pPr>
            <a:r>
              <a:rPr lang="en-US" sz="1687" kern="0" dirty="0">
                <a:solidFill>
                  <a:srgbClr val="333333"/>
                </a:solidFill>
                <a:sym typeface="Helvetica Light"/>
              </a:rPr>
              <a:t>dir data</a:t>
            </a:r>
            <a:endParaRPr sz="1687" kern="0" dirty="0">
              <a:solidFill>
                <a:srgbClr val="333333"/>
              </a:solidFill>
              <a:sym typeface="Helvetica Light"/>
            </a:endParaRPr>
          </a:p>
        </p:txBody>
      </p:sp>
      <p:sp>
        <p:nvSpPr>
          <p:cNvPr id="1557" name="Shape 1557"/>
          <p:cNvSpPr/>
          <p:nvPr/>
        </p:nvSpPr>
        <p:spPr>
          <a:xfrm>
            <a:off x="4048420" y="1455868"/>
            <a:ext cx="1354538" cy="461601"/>
          </a:xfrm>
          <a:prstGeom prst="rect">
            <a:avLst/>
          </a:prstGeom>
          <a:solidFill>
            <a:schemeClr val="tx1"/>
          </a:solidFill>
          <a:ln w="12700">
            <a:solidFill>
              <a:schemeClr val="bg2"/>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lgn="l"/>
          </a:lstStyle>
          <a:p>
            <a:pPr defTabSz="410751">
              <a:defRPr sz="1800">
                <a:solidFill>
                  <a:srgbClr val="000000"/>
                </a:solidFill>
              </a:defRPr>
            </a:pPr>
            <a:r>
              <a:rPr sz="2531" kern="0">
                <a:solidFill>
                  <a:srgbClr val="333333"/>
                </a:solidFill>
                <a:sym typeface="Helvetica Light"/>
              </a:rPr>
              <a:t>file inode</a:t>
            </a:r>
          </a:p>
        </p:txBody>
      </p:sp>
      <p:sp>
        <p:nvSpPr>
          <p:cNvPr id="1558" name="Shape 1558"/>
          <p:cNvSpPr/>
          <p:nvPr/>
        </p:nvSpPr>
        <p:spPr>
          <a:xfrm>
            <a:off x="4048419" y="3400606"/>
            <a:ext cx="1311257" cy="461601"/>
          </a:xfrm>
          <a:prstGeom prst="rect">
            <a:avLst/>
          </a:prstGeom>
          <a:solidFill>
            <a:schemeClr val="accent6">
              <a:lumMod val="20000"/>
              <a:lumOff val="80000"/>
            </a:schemeClr>
          </a:solidFill>
          <a:ln w="12700">
            <a:solidFill>
              <a:schemeClr val="bg2"/>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lgn="l"/>
          </a:lstStyle>
          <a:p>
            <a:pPr defTabSz="410751">
              <a:defRPr sz="1800">
                <a:solidFill>
                  <a:srgbClr val="000000"/>
                </a:solidFill>
              </a:defRPr>
            </a:pPr>
            <a:r>
              <a:rPr sz="2531" kern="0" dirty="0">
                <a:solidFill>
                  <a:srgbClr val="333333"/>
                </a:solidFill>
                <a:sym typeface="Helvetica Light"/>
              </a:rPr>
              <a:t>dir inode</a:t>
            </a:r>
          </a:p>
        </p:txBody>
      </p:sp>
      <p:sp>
        <p:nvSpPr>
          <p:cNvPr id="1559" name="Shape 1559"/>
          <p:cNvSpPr/>
          <p:nvPr/>
        </p:nvSpPr>
        <p:spPr>
          <a:xfrm>
            <a:off x="6270451" y="299741"/>
            <a:ext cx="561377" cy="561378"/>
          </a:xfrm>
          <a:prstGeom prst="rect">
            <a:avLst/>
          </a:prstGeom>
          <a:solidFill>
            <a:schemeClr val="tx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algn="ctr" defTabSz="410751">
              <a:defRPr sz="1800" b="0"/>
            </a:pPr>
            <a:r>
              <a:rPr sz="1266" kern="0">
                <a:solidFill>
                  <a:srgbClr val="333333"/>
                </a:solidFill>
              </a:rPr>
              <a:t>B1</a:t>
            </a:r>
          </a:p>
        </p:txBody>
      </p:sp>
      <p:sp>
        <p:nvSpPr>
          <p:cNvPr id="1560" name="Shape 1560"/>
          <p:cNvSpPr/>
          <p:nvPr/>
        </p:nvSpPr>
        <p:spPr>
          <a:xfrm>
            <a:off x="6270451" y="1227385"/>
            <a:ext cx="561377" cy="561377"/>
          </a:xfrm>
          <a:prstGeom prst="rect">
            <a:avLst/>
          </a:prstGeom>
          <a:solidFill>
            <a:schemeClr val="tx1"/>
          </a:solidFill>
          <a:ln w="12700">
            <a:solidFill>
              <a:schemeClr val="bg2"/>
            </a:solidFill>
            <a:miter lim="400000"/>
          </a:ln>
          <a:extLst>
            <a:ext uri="{C572A759-6A51-4108-AA02-DFA0A04FC94B}">
              <ma14:wrappingTextBoxFlag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algn="ctr" defTabSz="410751">
              <a:defRPr sz="1800" b="0"/>
            </a:pPr>
            <a:r>
              <a:rPr sz="1266" kern="0">
                <a:solidFill>
                  <a:srgbClr val="333333"/>
                </a:solidFill>
              </a:rPr>
              <a:t>B2</a:t>
            </a:r>
          </a:p>
        </p:txBody>
      </p:sp>
      <p:sp>
        <p:nvSpPr>
          <p:cNvPr id="1561" name="Shape 1561"/>
          <p:cNvSpPr/>
          <p:nvPr/>
        </p:nvSpPr>
        <p:spPr>
          <a:xfrm>
            <a:off x="6270451" y="2155029"/>
            <a:ext cx="561377" cy="561377"/>
          </a:xfrm>
          <a:prstGeom prst="rect">
            <a:avLst/>
          </a:prstGeom>
          <a:solidFill>
            <a:srgbClr val="A6AAA8"/>
          </a:solidFill>
          <a:ln w="12700">
            <a:solidFill>
              <a:schemeClr val="bg2"/>
            </a:solidFill>
            <a:miter lim="400000"/>
          </a:ln>
          <a:extLst>
            <a:ext uri="{C572A759-6A51-4108-AA02-DFA0A04FC94B}">
              <ma14:wrappingTextBoxFlag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algn="ctr" defTabSz="410751">
              <a:defRPr sz="1800" b="0"/>
            </a:pPr>
            <a:r>
              <a:rPr sz="1266" kern="0">
                <a:solidFill>
                  <a:srgbClr val="333333"/>
                </a:solidFill>
              </a:rPr>
              <a:t>B3</a:t>
            </a:r>
          </a:p>
        </p:txBody>
      </p:sp>
      <p:sp>
        <p:nvSpPr>
          <p:cNvPr id="1562" name="Shape 1562"/>
          <p:cNvSpPr/>
          <p:nvPr/>
        </p:nvSpPr>
        <p:spPr>
          <a:xfrm>
            <a:off x="6270451" y="3082672"/>
            <a:ext cx="561377" cy="561377"/>
          </a:xfrm>
          <a:prstGeom prst="rect">
            <a:avLst/>
          </a:prstGeom>
          <a:solidFill>
            <a:schemeClr val="tx1"/>
          </a:solidFill>
          <a:ln w="12700">
            <a:solidFill>
              <a:schemeClr val="bg2"/>
            </a:solidFill>
            <a:miter lim="400000"/>
          </a:ln>
          <a:extLst>
            <a:ext uri="{C572A759-6A51-4108-AA02-DFA0A04FC94B}">
              <ma14:wrappingTextBoxFlag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algn="ctr" defTabSz="410751">
              <a:defRPr sz="1800" b="0"/>
            </a:pPr>
            <a:r>
              <a:rPr sz="1266" kern="0">
                <a:solidFill>
                  <a:srgbClr val="333333"/>
                </a:solidFill>
              </a:rPr>
              <a:t>B1</a:t>
            </a:r>
          </a:p>
        </p:txBody>
      </p:sp>
      <p:sp>
        <p:nvSpPr>
          <p:cNvPr id="1563" name="Shape 1563"/>
          <p:cNvSpPr/>
          <p:nvPr/>
        </p:nvSpPr>
        <p:spPr>
          <a:xfrm>
            <a:off x="6270451" y="4010316"/>
            <a:ext cx="561377" cy="561377"/>
          </a:xfrm>
          <a:prstGeom prst="rect">
            <a:avLst/>
          </a:prstGeom>
          <a:solidFill>
            <a:schemeClr val="tx1"/>
          </a:solidFill>
          <a:ln w="12700">
            <a:solidFill>
              <a:schemeClr val="bg2"/>
            </a:solidFill>
            <a:miter lim="400000"/>
          </a:ln>
          <a:extLst>
            <a:ext uri="{C572A759-6A51-4108-AA02-DFA0A04FC94B}">
              <ma14:wrappingTextBoxFlag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algn="ctr" defTabSz="410751">
              <a:defRPr sz="1800" b="0"/>
            </a:pPr>
            <a:r>
              <a:rPr sz="1266" kern="0">
                <a:solidFill>
                  <a:srgbClr val="333333"/>
                </a:solidFill>
              </a:rPr>
              <a:t>B2</a:t>
            </a:r>
          </a:p>
        </p:txBody>
      </p:sp>
      <p:sp>
        <p:nvSpPr>
          <p:cNvPr id="1564" name="Shape 1564"/>
          <p:cNvSpPr/>
          <p:nvPr/>
        </p:nvSpPr>
        <p:spPr>
          <a:xfrm flipV="1">
            <a:off x="5414887" y="896090"/>
            <a:ext cx="818314" cy="713958"/>
          </a:xfrm>
          <a:prstGeom prst="line">
            <a:avLst/>
          </a:prstGeom>
          <a:ln w="25400">
            <a:solidFill>
              <a:schemeClr val="bg2"/>
            </a:solidFill>
            <a:miter lim="400000"/>
            <a:tailEnd type="triangle"/>
          </a:ln>
        </p:spPr>
        <p:txBody>
          <a:bodyPr lIns="0" tIns="0" rIns="0" bIns="0" anchor="ctr"/>
          <a:lstStyle/>
          <a:p>
            <a:pPr algn="ctr" defTabSz="410751">
              <a:defRPr sz="2600"/>
            </a:pPr>
            <a:endParaRPr sz="1828" kern="0">
              <a:solidFill>
                <a:srgbClr val="333333"/>
              </a:solidFill>
              <a:sym typeface="Helvetica Light"/>
            </a:endParaRPr>
          </a:p>
        </p:txBody>
      </p:sp>
      <p:sp>
        <p:nvSpPr>
          <p:cNvPr id="1565" name="Shape 1565"/>
          <p:cNvSpPr/>
          <p:nvPr/>
        </p:nvSpPr>
        <p:spPr>
          <a:xfrm flipV="1">
            <a:off x="5432746" y="1510889"/>
            <a:ext cx="768702" cy="188456"/>
          </a:xfrm>
          <a:prstGeom prst="line">
            <a:avLst/>
          </a:prstGeom>
          <a:ln w="25400">
            <a:solidFill>
              <a:schemeClr val="bg2"/>
            </a:solidFill>
            <a:miter lim="400000"/>
            <a:tailEnd type="triangle"/>
          </a:ln>
        </p:spPr>
        <p:txBody>
          <a:bodyPr lIns="0" tIns="0" rIns="0" bIns="0" anchor="ctr"/>
          <a:lstStyle/>
          <a:p>
            <a:pPr algn="ctr" defTabSz="410751">
              <a:defRPr sz="2600"/>
            </a:pPr>
            <a:endParaRPr sz="1828" kern="0">
              <a:solidFill>
                <a:srgbClr val="333333"/>
              </a:solidFill>
              <a:sym typeface="Helvetica Light"/>
            </a:endParaRPr>
          </a:p>
        </p:txBody>
      </p:sp>
      <p:sp>
        <p:nvSpPr>
          <p:cNvPr id="1566" name="Shape 1566"/>
          <p:cNvSpPr/>
          <p:nvPr/>
        </p:nvSpPr>
        <p:spPr>
          <a:xfrm>
            <a:off x="5432746" y="1788641"/>
            <a:ext cx="781223" cy="458066"/>
          </a:xfrm>
          <a:prstGeom prst="line">
            <a:avLst/>
          </a:prstGeom>
          <a:ln w="25400">
            <a:solidFill>
              <a:schemeClr val="bg2"/>
            </a:solidFill>
            <a:miter lim="400000"/>
            <a:tailEnd type="triangle"/>
          </a:ln>
        </p:spPr>
        <p:txBody>
          <a:bodyPr lIns="0" tIns="0" rIns="0" bIns="0" anchor="ctr"/>
          <a:lstStyle/>
          <a:p>
            <a:pPr algn="ctr" defTabSz="410751">
              <a:defRPr sz="2600"/>
            </a:pPr>
            <a:endParaRPr sz="1828" kern="0">
              <a:solidFill>
                <a:srgbClr val="333333"/>
              </a:solidFill>
              <a:sym typeface="Helvetica Light"/>
            </a:endParaRPr>
          </a:p>
        </p:txBody>
      </p:sp>
      <p:sp>
        <p:nvSpPr>
          <p:cNvPr id="1567" name="Shape 1567"/>
          <p:cNvSpPr/>
          <p:nvPr/>
        </p:nvSpPr>
        <p:spPr>
          <a:xfrm flipV="1">
            <a:off x="5443933" y="3296483"/>
            <a:ext cx="759852" cy="330893"/>
          </a:xfrm>
          <a:prstGeom prst="line">
            <a:avLst/>
          </a:prstGeom>
          <a:ln w="25400">
            <a:solidFill>
              <a:schemeClr val="bg2"/>
            </a:solidFill>
            <a:miter lim="400000"/>
            <a:tailEnd type="triangle"/>
          </a:ln>
        </p:spPr>
        <p:txBody>
          <a:bodyPr lIns="0" tIns="0" rIns="0" bIns="0" anchor="ctr"/>
          <a:lstStyle/>
          <a:p>
            <a:pPr algn="ctr" defTabSz="410751">
              <a:defRPr sz="2600"/>
            </a:pPr>
            <a:endParaRPr sz="1828" kern="0">
              <a:solidFill>
                <a:srgbClr val="333333"/>
              </a:solidFill>
              <a:sym typeface="Helvetica Light"/>
            </a:endParaRPr>
          </a:p>
        </p:txBody>
      </p:sp>
      <p:sp>
        <p:nvSpPr>
          <p:cNvPr id="1568" name="Shape 1568"/>
          <p:cNvSpPr/>
          <p:nvPr/>
        </p:nvSpPr>
        <p:spPr>
          <a:xfrm>
            <a:off x="5461792" y="3716673"/>
            <a:ext cx="768231" cy="428835"/>
          </a:xfrm>
          <a:prstGeom prst="line">
            <a:avLst/>
          </a:prstGeom>
          <a:ln w="25400">
            <a:solidFill>
              <a:schemeClr val="bg2"/>
            </a:solidFill>
            <a:miter lim="400000"/>
            <a:tailEnd type="triangle"/>
          </a:ln>
        </p:spPr>
        <p:txBody>
          <a:bodyPr lIns="0" tIns="0" rIns="0" bIns="0" anchor="ctr"/>
          <a:lstStyle/>
          <a:p>
            <a:pPr algn="ctr" defTabSz="410751">
              <a:defRPr sz="2600"/>
            </a:pPr>
            <a:endParaRPr sz="1828" kern="0">
              <a:solidFill>
                <a:srgbClr val="333333"/>
              </a:solidFill>
              <a:sym typeface="Helvetica Light"/>
            </a:endParaRPr>
          </a:p>
        </p:txBody>
      </p:sp>
      <p:sp>
        <p:nvSpPr>
          <p:cNvPr id="1569" name="Shape 1569"/>
          <p:cNvSpPr/>
          <p:nvPr/>
        </p:nvSpPr>
        <p:spPr>
          <a:xfrm>
            <a:off x="6551139" y="784246"/>
            <a:ext cx="1" cy="455415"/>
          </a:xfrm>
          <a:prstGeom prst="line">
            <a:avLst/>
          </a:prstGeom>
          <a:ln w="25400">
            <a:solidFill>
              <a:schemeClr val="bg2"/>
            </a:solidFill>
            <a:custDash>
              <a:ds d="200000" sp="200000"/>
            </a:custDash>
            <a:miter lim="400000"/>
            <a:tailEnd type="triangle"/>
          </a:ln>
        </p:spPr>
        <p:txBody>
          <a:bodyPr lIns="0" tIns="0" rIns="0" bIns="0" anchor="ctr"/>
          <a:lstStyle/>
          <a:p>
            <a:pPr algn="ctr" defTabSz="410751">
              <a:defRPr sz="2600"/>
            </a:pPr>
            <a:endParaRPr sz="1828" kern="0">
              <a:solidFill>
                <a:srgbClr val="333333"/>
              </a:solidFill>
              <a:sym typeface="Helvetica Light"/>
            </a:endParaRPr>
          </a:p>
        </p:txBody>
      </p:sp>
      <p:sp>
        <p:nvSpPr>
          <p:cNvPr id="1570" name="Shape 1570"/>
          <p:cNvSpPr/>
          <p:nvPr/>
        </p:nvSpPr>
        <p:spPr>
          <a:xfrm>
            <a:off x="6551139" y="1708469"/>
            <a:ext cx="1339453" cy="411885"/>
          </a:xfrm>
          <a:prstGeom prst="line">
            <a:avLst/>
          </a:prstGeom>
          <a:ln w="25400">
            <a:solidFill>
              <a:schemeClr val="bg2"/>
            </a:solidFill>
            <a:custDash>
              <a:ds d="200000" sp="200000"/>
            </a:custDash>
            <a:miter lim="400000"/>
            <a:tailEnd type="triangle"/>
          </a:ln>
        </p:spPr>
        <p:txBody>
          <a:bodyPr lIns="0" tIns="0" rIns="0" bIns="0" anchor="ctr"/>
          <a:lstStyle/>
          <a:p>
            <a:pPr algn="ctr" defTabSz="410751">
              <a:defRPr sz="2600"/>
            </a:pPr>
            <a:endParaRPr sz="1828" kern="0">
              <a:solidFill>
                <a:srgbClr val="333333"/>
              </a:solidFill>
              <a:sym typeface="Helvetica Light"/>
            </a:endParaRPr>
          </a:p>
        </p:txBody>
      </p:sp>
      <p:sp>
        <p:nvSpPr>
          <p:cNvPr id="1571" name="Shape 1571"/>
          <p:cNvSpPr/>
          <p:nvPr/>
        </p:nvSpPr>
        <p:spPr>
          <a:xfrm>
            <a:off x="6551139" y="3554682"/>
            <a:ext cx="1" cy="455415"/>
          </a:xfrm>
          <a:prstGeom prst="line">
            <a:avLst/>
          </a:prstGeom>
          <a:ln w="25400">
            <a:solidFill>
              <a:schemeClr val="bg2"/>
            </a:solidFill>
            <a:custDash>
              <a:ds d="200000" sp="200000"/>
            </a:custDash>
            <a:miter lim="400000"/>
            <a:tailEnd type="triangle"/>
          </a:ln>
        </p:spPr>
        <p:txBody>
          <a:bodyPr lIns="0" tIns="0" rIns="0" bIns="0" anchor="ctr"/>
          <a:lstStyle/>
          <a:p>
            <a:pPr algn="ctr" defTabSz="410751">
              <a:defRPr sz="2600"/>
            </a:pPr>
            <a:endParaRPr sz="1828" kern="0">
              <a:solidFill>
                <a:srgbClr val="333333"/>
              </a:solidFill>
              <a:sym typeface="Helvetica Light"/>
            </a:endParaRPr>
          </a:p>
        </p:txBody>
      </p:sp>
      <p:sp>
        <p:nvSpPr>
          <p:cNvPr id="1572" name="Shape 1572"/>
          <p:cNvSpPr/>
          <p:nvPr/>
        </p:nvSpPr>
        <p:spPr>
          <a:xfrm flipV="1">
            <a:off x="3295492" y="1856252"/>
            <a:ext cx="756181" cy="559001"/>
          </a:xfrm>
          <a:prstGeom prst="line">
            <a:avLst/>
          </a:prstGeom>
          <a:ln w="25400">
            <a:solidFill>
              <a:schemeClr val="bg2"/>
            </a:solidFill>
            <a:miter lim="400000"/>
            <a:tailEnd type="triangle"/>
          </a:ln>
        </p:spPr>
        <p:txBody>
          <a:bodyPr lIns="0" tIns="0" rIns="0" bIns="0" anchor="ctr"/>
          <a:lstStyle/>
          <a:p>
            <a:pPr algn="ctr" defTabSz="410751">
              <a:defRPr sz="2600"/>
            </a:pPr>
            <a:endParaRPr sz="1828" kern="0">
              <a:solidFill>
                <a:srgbClr val="333333"/>
              </a:solidFill>
              <a:sym typeface="Helvetica Light"/>
            </a:endParaRPr>
          </a:p>
        </p:txBody>
      </p:sp>
      <p:sp>
        <p:nvSpPr>
          <p:cNvPr id="1573" name="Shape 1573"/>
          <p:cNvSpPr/>
          <p:nvPr/>
        </p:nvSpPr>
        <p:spPr>
          <a:xfrm>
            <a:off x="3295492" y="2593845"/>
            <a:ext cx="780752" cy="936261"/>
          </a:xfrm>
          <a:prstGeom prst="line">
            <a:avLst/>
          </a:prstGeom>
          <a:ln w="25400">
            <a:solidFill>
              <a:schemeClr val="bg2"/>
            </a:solidFill>
            <a:miter lim="400000"/>
            <a:tailEnd type="triangle"/>
          </a:ln>
        </p:spPr>
        <p:txBody>
          <a:bodyPr lIns="0" tIns="0" rIns="0" bIns="0" anchor="ctr"/>
          <a:lstStyle/>
          <a:p>
            <a:pPr algn="ctr" defTabSz="410751">
              <a:defRPr sz="2600"/>
            </a:pPr>
            <a:endParaRPr sz="1828" kern="0">
              <a:solidFill>
                <a:srgbClr val="333333"/>
              </a:solidFill>
              <a:sym typeface="Helvetica Light"/>
            </a:endParaRPr>
          </a:p>
        </p:txBody>
      </p:sp>
      <p:sp>
        <p:nvSpPr>
          <p:cNvPr id="1574" name="Shape 1574"/>
          <p:cNvSpPr/>
          <p:nvPr/>
        </p:nvSpPr>
        <p:spPr>
          <a:xfrm>
            <a:off x="1965783" y="2477759"/>
            <a:ext cx="756254" cy="1"/>
          </a:xfrm>
          <a:prstGeom prst="line">
            <a:avLst/>
          </a:prstGeom>
          <a:ln w="25400">
            <a:solidFill>
              <a:schemeClr val="bg2"/>
            </a:solidFill>
            <a:miter lim="400000"/>
            <a:tailEnd type="triangle"/>
          </a:ln>
        </p:spPr>
        <p:txBody>
          <a:bodyPr lIns="0" tIns="0" rIns="0" bIns="0" anchor="ctr"/>
          <a:lstStyle/>
          <a:p>
            <a:pPr algn="ctr" defTabSz="410751">
              <a:defRPr sz="2600"/>
            </a:pPr>
            <a:endParaRPr sz="1828" kern="0">
              <a:solidFill>
                <a:srgbClr val="333333"/>
              </a:solidFill>
              <a:sym typeface="Helvetica Light"/>
            </a:endParaRPr>
          </a:p>
        </p:txBody>
      </p:sp>
      <p:sp>
        <p:nvSpPr>
          <p:cNvPr id="1575" name="Shape 1575"/>
          <p:cNvSpPr/>
          <p:nvPr/>
        </p:nvSpPr>
        <p:spPr>
          <a:xfrm>
            <a:off x="242353" y="2477759"/>
            <a:ext cx="756254" cy="1"/>
          </a:xfrm>
          <a:prstGeom prst="line">
            <a:avLst/>
          </a:prstGeom>
          <a:ln w="25400">
            <a:solidFill>
              <a:schemeClr val="bg2"/>
            </a:solidFill>
            <a:miter lim="400000"/>
            <a:tailEnd type="triangle"/>
          </a:ln>
        </p:spPr>
        <p:txBody>
          <a:bodyPr lIns="0" tIns="0" rIns="0" bIns="0" anchor="ctr"/>
          <a:lstStyle/>
          <a:p>
            <a:pPr algn="ctr" defTabSz="410751">
              <a:defRPr sz="2600"/>
            </a:pPr>
            <a:endParaRPr sz="1828" kern="0">
              <a:solidFill>
                <a:srgbClr val="333333"/>
              </a:solidFill>
              <a:sym typeface="Helvetica Light"/>
            </a:endParaRPr>
          </a:p>
        </p:txBody>
      </p:sp>
      <p:sp>
        <p:nvSpPr>
          <p:cNvPr id="1576" name="Shape 1576"/>
          <p:cNvSpPr/>
          <p:nvPr/>
        </p:nvSpPr>
        <p:spPr>
          <a:xfrm>
            <a:off x="212951" y="174844"/>
            <a:ext cx="4921248" cy="764633"/>
          </a:xfrm>
          <a:prstGeom prst="rect">
            <a:avLst/>
          </a:prstGeom>
          <a:ln w="12700">
            <a:miter lim="400000"/>
          </a:ln>
          <a:extLst>
            <a:ext uri="{C572A759-6A51-4108-AA02-DFA0A04FC94B}">
              <ma14:wrappingTextBoxFlag xmlns:ma14="http://schemas.microsoft.com/office/mac/drawingml/2011/main" val="1"/>
            </a:ext>
          </a:extLst>
        </p:spPr>
        <p:txBody>
          <a:bodyPr wrap="square" lIns="35719" tIns="35719" rIns="35719" bIns="35719" anchor="ctr">
            <a:spAutoFit/>
          </a:bodyPr>
          <a:lstStyle/>
          <a:p>
            <a:pPr defTabSz="410751">
              <a:defRPr sz="1800">
                <a:solidFill>
                  <a:srgbClr val="000000"/>
                </a:solidFill>
              </a:defRPr>
            </a:pPr>
            <a:r>
              <a:rPr lang="en-US" sz="2250" kern="0" smtClean="0">
                <a:solidFill>
                  <a:srgbClr val="921F07"/>
                </a:solidFill>
                <a:sym typeface="Helvetica Light"/>
              </a:rPr>
              <a:t>Wh</a:t>
            </a:r>
            <a:r>
              <a:rPr sz="2250" kern="0" dirty="0">
                <a:solidFill>
                  <a:srgbClr val="921F07"/>
                </a:solidFill>
                <a:sym typeface="Helvetica Light"/>
              </a:rPr>
              <a:t>ere to cut the tree and start</a:t>
            </a:r>
          </a:p>
          <a:p>
            <a:pPr defTabSz="410751">
              <a:defRPr sz="1800">
                <a:solidFill>
                  <a:srgbClr val="000000"/>
                </a:solidFill>
              </a:defRPr>
            </a:pPr>
            <a:r>
              <a:rPr sz="2250" kern="0" dirty="0">
                <a:solidFill>
                  <a:srgbClr val="921F07"/>
                </a:solidFill>
                <a:sym typeface="Helvetica Light"/>
              </a:rPr>
              <a:t>growing into another group?</a:t>
            </a:r>
          </a:p>
        </p:txBody>
      </p:sp>
      <p:sp>
        <p:nvSpPr>
          <p:cNvPr id="1577" name="Shape 1577"/>
          <p:cNvSpPr/>
          <p:nvPr/>
        </p:nvSpPr>
        <p:spPr>
          <a:xfrm>
            <a:off x="917360" y="4264903"/>
            <a:ext cx="1139579" cy="1"/>
          </a:xfrm>
          <a:prstGeom prst="line">
            <a:avLst/>
          </a:prstGeom>
          <a:ln w="25400">
            <a:solidFill>
              <a:schemeClr val="bg2"/>
            </a:solidFill>
            <a:miter lim="400000"/>
            <a:tailEnd type="triangle"/>
          </a:ln>
        </p:spPr>
        <p:txBody>
          <a:bodyPr lIns="0" tIns="0" rIns="0" bIns="0" anchor="ctr"/>
          <a:lstStyle/>
          <a:p>
            <a:pPr algn="ctr" defTabSz="410751">
              <a:defRPr sz="2600"/>
            </a:pPr>
            <a:endParaRPr sz="1828" kern="0">
              <a:solidFill>
                <a:srgbClr val="333333"/>
              </a:solidFill>
              <a:sym typeface="Helvetica Light"/>
            </a:endParaRPr>
          </a:p>
        </p:txBody>
      </p:sp>
      <p:sp>
        <p:nvSpPr>
          <p:cNvPr id="1578" name="Shape 1578"/>
          <p:cNvSpPr/>
          <p:nvPr/>
        </p:nvSpPr>
        <p:spPr>
          <a:xfrm>
            <a:off x="912476" y="4689691"/>
            <a:ext cx="1139579" cy="1"/>
          </a:xfrm>
          <a:prstGeom prst="line">
            <a:avLst/>
          </a:prstGeom>
          <a:ln w="25400">
            <a:solidFill>
              <a:schemeClr val="bg2"/>
            </a:solidFill>
            <a:custDash>
              <a:ds d="200000" sp="200000"/>
            </a:custDash>
            <a:miter lim="400000"/>
            <a:tailEnd type="triangle"/>
          </a:ln>
        </p:spPr>
        <p:txBody>
          <a:bodyPr lIns="0" tIns="0" rIns="0" bIns="0" anchor="ctr"/>
          <a:lstStyle/>
          <a:p>
            <a:pPr algn="ctr" defTabSz="410751">
              <a:defRPr sz="2600"/>
            </a:pPr>
            <a:endParaRPr sz="1828" kern="0">
              <a:solidFill>
                <a:srgbClr val="333333"/>
              </a:solidFill>
              <a:sym typeface="Helvetica Light"/>
            </a:endParaRPr>
          </a:p>
        </p:txBody>
      </p:sp>
      <p:sp>
        <p:nvSpPr>
          <p:cNvPr id="1579" name="Shape 1579"/>
          <p:cNvSpPr/>
          <p:nvPr/>
        </p:nvSpPr>
        <p:spPr>
          <a:xfrm>
            <a:off x="1200867" y="3902753"/>
            <a:ext cx="562655" cy="266933"/>
          </a:xfrm>
          <a:prstGeom prst="rect">
            <a:avLst/>
          </a:prstGeom>
          <a:ln w="12700">
            <a:no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600"/>
            </a:lvl1pPr>
          </a:lstStyle>
          <a:p>
            <a:pPr algn="ctr" defTabSz="410751">
              <a:defRPr sz="1800">
                <a:solidFill>
                  <a:srgbClr val="000000"/>
                </a:solidFill>
              </a:defRPr>
            </a:pPr>
            <a:r>
              <a:rPr sz="1266" kern="0">
                <a:solidFill>
                  <a:srgbClr val="333333"/>
                </a:solidFill>
                <a:sym typeface="Helvetica Light"/>
              </a:rPr>
              <a:t>pointer</a:t>
            </a:r>
          </a:p>
        </p:txBody>
      </p:sp>
      <p:sp>
        <p:nvSpPr>
          <p:cNvPr id="1580" name="Shape 1580"/>
          <p:cNvSpPr/>
          <p:nvPr/>
        </p:nvSpPr>
        <p:spPr>
          <a:xfrm>
            <a:off x="1212890" y="4378036"/>
            <a:ext cx="538610" cy="266933"/>
          </a:xfrm>
          <a:prstGeom prst="rect">
            <a:avLst/>
          </a:prstGeom>
          <a:ln w="12700">
            <a:no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600"/>
            </a:lvl1pPr>
          </a:lstStyle>
          <a:p>
            <a:pPr algn="ctr" defTabSz="410751">
              <a:defRPr sz="1800">
                <a:solidFill>
                  <a:srgbClr val="000000"/>
                </a:solidFill>
              </a:defRPr>
            </a:pPr>
            <a:r>
              <a:rPr sz="1266" kern="0">
                <a:solidFill>
                  <a:srgbClr val="333333"/>
                </a:solidFill>
                <a:sym typeface="Helvetica Light"/>
              </a:rPr>
              <a:t>related</a:t>
            </a:r>
          </a:p>
        </p:txBody>
      </p:sp>
      <p:sp>
        <p:nvSpPr>
          <p:cNvPr id="1581" name="Shape 1581"/>
          <p:cNvSpPr/>
          <p:nvPr/>
        </p:nvSpPr>
        <p:spPr>
          <a:xfrm>
            <a:off x="266113" y="2964169"/>
            <a:ext cx="2700660" cy="1"/>
          </a:xfrm>
          <a:prstGeom prst="line">
            <a:avLst/>
          </a:prstGeom>
          <a:ln w="25400">
            <a:solidFill>
              <a:schemeClr val="bg2"/>
            </a:solidFill>
            <a:miter lim="400000"/>
          </a:ln>
        </p:spPr>
        <p:txBody>
          <a:bodyPr lIns="0" tIns="0" rIns="0" bIns="0" anchor="ctr"/>
          <a:lstStyle/>
          <a:p>
            <a:pPr algn="ctr" defTabSz="410751">
              <a:defRPr sz="2600"/>
            </a:pPr>
            <a:endParaRPr sz="1828" kern="0">
              <a:solidFill>
                <a:srgbClr val="333333"/>
              </a:solidFill>
              <a:sym typeface="Helvetica Light"/>
            </a:endParaRPr>
          </a:p>
        </p:txBody>
      </p:sp>
      <p:sp>
        <p:nvSpPr>
          <p:cNvPr id="1582" name="Shape 1582"/>
          <p:cNvSpPr/>
          <p:nvPr/>
        </p:nvSpPr>
        <p:spPr>
          <a:xfrm flipH="1" flipV="1">
            <a:off x="142996" y="2825341"/>
            <a:ext cx="123117" cy="138829"/>
          </a:xfrm>
          <a:prstGeom prst="line">
            <a:avLst/>
          </a:prstGeom>
          <a:ln w="25400">
            <a:solidFill>
              <a:schemeClr val="bg2"/>
            </a:solidFill>
            <a:miter lim="400000"/>
          </a:ln>
        </p:spPr>
        <p:txBody>
          <a:bodyPr lIns="0" tIns="0" rIns="0" bIns="0" anchor="ctr"/>
          <a:lstStyle/>
          <a:p>
            <a:pPr algn="ctr" defTabSz="410751">
              <a:defRPr sz="2600"/>
            </a:pPr>
            <a:endParaRPr sz="1828" kern="0">
              <a:solidFill>
                <a:srgbClr val="333333"/>
              </a:solidFill>
              <a:sym typeface="Helvetica Light"/>
            </a:endParaRPr>
          </a:p>
        </p:txBody>
      </p:sp>
      <p:sp>
        <p:nvSpPr>
          <p:cNvPr id="1583" name="Shape 1583"/>
          <p:cNvSpPr/>
          <p:nvPr/>
        </p:nvSpPr>
        <p:spPr>
          <a:xfrm flipV="1">
            <a:off x="2970290" y="2821525"/>
            <a:ext cx="123117" cy="138829"/>
          </a:xfrm>
          <a:prstGeom prst="line">
            <a:avLst/>
          </a:prstGeom>
          <a:ln w="25400">
            <a:solidFill>
              <a:schemeClr val="bg2"/>
            </a:solidFill>
            <a:miter lim="400000"/>
          </a:ln>
        </p:spPr>
        <p:txBody>
          <a:bodyPr lIns="0" tIns="0" rIns="0" bIns="0" anchor="ctr"/>
          <a:lstStyle/>
          <a:p>
            <a:pPr algn="ctr" defTabSz="410751">
              <a:defRPr sz="2600"/>
            </a:pPr>
            <a:endParaRPr sz="1828" kern="0">
              <a:solidFill>
                <a:srgbClr val="333333"/>
              </a:solidFill>
              <a:sym typeface="Helvetica Light"/>
            </a:endParaRPr>
          </a:p>
        </p:txBody>
      </p:sp>
      <p:sp>
        <p:nvSpPr>
          <p:cNvPr id="1584" name="Shape 1584"/>
          <p:cNvSpPr/>
          <p:nvPr/>
        </p:nvSpPr>
        <p:spPr>
          <a:xfrm>
            <a:off x="1255516" y="3052369"/>
            <a:ext cx="463269" cy="266933"/>
          </a:xfrm>
          <a:prstGeom prst="rect">
            <a:avLst/>
          </a:prstGeom>
          <a:ln w="12700">
            <a:no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600">
                <a:solidFill>
                  <a:srgbClr val="A6AAA8"/>
                </a:solidFill>
              </a:defRPr>
            </a:lvl1pPr>
          </a:lstStyle>
          <a:p>
            <a:pPr algn="ctr" defTabSz="410751">
              <a:defRPr sz="1800">
                <a:solidFill>
                  <a:srgbClr val="000000"/>
                </a:solidFill>
              </a:defRPr>
            </a:pPr>
            <a:r>
              <a:rPr sz="1266" kern="0">
                <a:solidFill>
                  <a:srgbClr val="333333"/>
                </a:solidFill>
                <a:sym typeface="Helvetica Light"/>
              </a:rPr>
              <a:t>many</a:t>
            </a:r>
          </a:p>
        </p:txBody>
      </p:sp>
      <p:sp>
        <p:nvSpPr>
          <p:cNvPr id="33" name="Shape 1617"/>
          <p:cNvSpPr/>
          <p:nvPr/>
        </p:nvSpPr>
        <p:spPr>
          <a:xfrm>
            <a:off x="3533427" y="3007720"/>
            <a:ext cx="450444" cy="266933"/>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600" i="1">
                <a:solidFill>
                  <a:srgbClr val="1497FC"/>
                </a:solidFill>
              </a:defRPr>
            </a:lvl1pPr>
          </a:lstStyle>
          <a:p>
            <a:pPr algn="ctr" defTabSz="410751">
              <a:defRPr sz="1800" i="0">
                <a:solidFill>
                  <a:srgbClr val="000000"/>
                </a:solidFill>
              </a:defRPr>
            </a:pPr>
            <a:r>
              <a:rPr sz="1266" kern="0" dirty="0">
                <a:solidFill>
                  <a:srgbClr val="921F07"/>
                </a:solidFill>
                <a:sym typeface="Helvetica Light"/>
              </a:rPr>
              <a:t>break</a:t>
            </a:r>
          </a:p>
        </p:txBody>
      </p:sp>
      <p:sp>
        <p:nvSpPr>
          <p:cNvPr id="35" name="Shape 1696"/>
          <p:cNvSpPr/>
          <p:nvPr/>
        </p:nvSpPr>
        <p:spPr>
          <a:xfrm>
            <a:off x="6270451" y="2155029"/>
            <a:ext cx="561377" cy="561377"/>
          </a:xfrm>
          <a:prstGeom prst="rect">
            <a:avLst/>
          </a:prstGeom>
          <a:solidFill>
            <a:schemeClr val="tx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algn="ctr" defTabSz="410751">
              <a:defRPr sz="1800" b="0"/>
            </a:pPr>
            <a:r>
              <a:rPr sz="1266" kern="0">
                <a:solidFill>
                  <a:srgbClr val="333333"/>
                </a:solidFill>
              </a:rPr>
              <a:t>Ind</a:t>
            </a:r>
          </a:p>
        </p:txBody>
      </p:sp>
      <p:sp>
        <p:nvSpPr>
          <p:cNvPr id="36" name="Shape 1717"/>
          <p:cNvSpPr/>
          <p:nvPr/>
        </p:nvSpPr>
        <p:spPr>
          <a:xfrm>
            <a:off x="7609904" y="2120354"/>
            <a:ext cx="561377" cy="561377"/>
          </a:xfrm>
          <a:prstGeom prst="rect">
            <a:avLst/>
          </a:prstGeom>
          <a:solidFill>
            <a:schemeClr val="tx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algn="ctr" defTabSz="410751">
              <a:defRPr sz="1800" b="0"/>
            </a:pPr>
            <a:r>
              <a:rPr sz="1266" kern="0">
                <a:solidFill>
                  <a:srgbClr val="333333"/>
                </a:solidFill>
              </a:rPr>
              <a:t>B3</a:t>
            </a:r>
          </a:p>
        </p:txBody>
      </p:sp>
      <p:sp>
        <p:nvSpPr>
          <p:cNvPr id="37" name="Shape 1719"/>
          <p:cNvSpPr/>
          <p:nvPr/>
        </p:nvSpPr>
        <p:spPr>
          <a:xfrm>
            <a:off x="7609904" y="3031182"/>
            <a:ext cx="561377" cy="561377"/>
          </a:xfrm>
          <a:prstGeom prst="rect">
            <a:avLst/>
          </a:prstGeom>
          <a:solidFill>
            <a:schemeClr val="tx1"/>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algn="ctr" defTabSz="410751">
              <a:defRPr sz="1800" b="0"/>
            </a:pPr>
            <a:r>
              <a:rPr sz="1266" kern="0">
                <a:solidFill>
                  <a:srgbClr val="333333"/>
                </a:solidFill>
              </a:rPr>
              <a:t>B4</a:t>
            </a:r>
          </a:p>
        </p:txBody>
      </p:sp>
      <p:sp>
        <p:nvSpPr>
          <p:cNvPr id="38" name="Shape 1720"/>
          <p:cNvSpPr/>
          <p:nvPr/>
        </p:nvSpPr>
        <p:spPr>
          <a:xfrm>
            <a:off x="7890592" y="2588044"/>
            <a:ext cx="1" cy="455414"/>
          </a:xfrm>
          <a:prstGeom prst="line">
            <a:avLst/>
          </a:prstGeom>
          <a:ln w="25400">
            <a:solidFill>
              <a:schemeClr val="bg2"/>
            </a:solidFill>
            <a:custDash>
              <a:ds d="200000" sp="200000"/>
            </a:custDash>
            <a:miter lim="400000"/>
            <a:tailEnd type="triangle"/>
          </a:ln>
        </p:spPr>
        <p:txBody>
          <a:bodyPr lIns="0" tIns="0" rIns="0" bIns="0" anchor="ctr"/>
          <a:lstStyle/>
          <a:p>
            <a:pPr algn="ctr" defTabSz="410751">
              <a:defRPr sz="2600"/>
            </a:pPr>
            <a:endParaRPr sz="1828" kern="0">
              <a:solidFill>
                <a:srgbClr val="333333"/>
              </a:solidFill>
              <a:sym typeface="Helvetica Light"/>
            </a:endParaRPr>
          </a:p>
        </p:txBody>
      </p:sp>
      <p:sp>
        <p:nvSpPr>
          <p:cNvPr id="39" name="Shape 1724"/>
          <p:cNvSpPr/>
          <p:nvPr/>
        </p:nvSpPr>
        <p:spPr>
          <a:xfrm flipV="1">
            <a:off x="6858788" y="2404506"/>
            <a:ext cx="732867" cy="24846"/>
          </a:xfrm>
          <a:prstGeom prst="line">
            <a:avLst/>
          </a:prstGeom>
          <a:ln w="25400">
            <a:solidFill>
              <a:schemeClr val="bg2"/>
            </a:solidFill>
            <a:miter lim="400000"/>
            <a:tailEnd type="triangle"/>
          </a:ln>
        </p:spPr>
        <p:txBody>
          <a:bodyPr lIns="0" tIns="0" rIns="0" bIns="0" anchor="ctr"/>
          <a:lstStyle/>
          <a:p>
            <a:pPr algn="ctr" defTabSz="410751">
              <a:defRPr sz="2600"/>
            </a:pPr>
            <a:endParaRPr sz="1828" kern="0">
              <a:solidFill>
                <a:srgbClr val="333333"/>
              </a:solidFill>
              <a:sym typeface="Helvetica Light"/>
            </a:endParaRPr>
          </a:p>
        </p:txBody>
      </p:sp>
      <p:sp>
        <p:nvSpPr>
          <p:cNvPr id="40" name="Shape 1725"/>
          <p:cNvSpPr/>
          <p:nvPr/>
        </p:nvSpPr>
        <p:spPr>
          <a:xfrm>
            <a:off x="6858789" y="2518648"/>
            <a:ext cx="736801" cy="646249"/>
          </a:xfrm>
          <a:prstGeom prst="line">
            <a:avLst/>
          </a:prstGeom>
          <a:ln w="25400">
            <a:solidFill>
              <a:schemeClr val="bg2"/>
            </a:solidFill>
            <a:miter lim="400000"/>
            <a:tailEnd type="triangle"/>
          </a:ln>
        </p:spPr>
        <p:txBody>
          <a:bodyPr lIns="0" tIns="0" rIns="0" bIns="0" anchor="ctr"/>
          <a:lstStyle/>
          <a:p>
            <a:pPr algn="ctr" defTabSz="410751">
              <a:defRPr sz="2600"/>
            </a:pPr>
            <a:endParaRPr sz="1828" kern="0">
              <a:solidFill>
                <a:srgbClr val="333333"/>
              </a:solidFill>
              <a:sym typeface="Helvetica Light"/>
            </a:endParaRPr>
          </a:p>
        </p:txBody>
      </p:sp>
      <p:sp>
        <p:nvSpPr>
          <p:cNvPr id="42" name="Shape 1766"/>
          <p:cNvSpPr/>
          <p:nvPr/>
        </p:nvSpPr>
        <p:spPr>
          <a:xfrm rot="16200000">
            <a:off x="5704725" y="1943444"/>
            <a:ext cx="450444" cy="266933"/>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600" i="1">
                <a:solidFill>
                  <a:srgbClr val="1497FC"/>
                </a:solidFill>
              </a:defRPr>
            </a:lvl1pPr>
          </a:lstStyle>
          <a:p>
            <a:pPr algn="ctr" defTabSz="410751">
              <a:defRPr sz="1800" i="0">
                <a:solidFill>
                  <a:srgbClr val="000000"/>
                </a:solidFill>
              </a:defRPr>
            </a:pPr>
            <a:r>
              <a:rPr sz="1266" kern="0" dirty="0">
                <a:solidFill>
                  <a:srgbClr val="921F07"/>
                </a:solidFill>
                <a:sym typeface="Helvetica Light"/>
              </a:rPr>
              <a:t>break</a:t>
            </a:r>
          </a:p>
        </p:txBody>
      </p:sp>
      <p:sp>
        <p:nvSpPr>
          <p:cNvPr id="44" name="Shape 1558"/>
          <p:cNvSpPr/>
          <p:nvPr/>
        </p:nvSpPr>
        <p:spPr>
          <a:xfrm>
            <a:off x="1007655" y="2222135"/>
            <a:ext cx="1311257" cy="461601"/>
          </a:xfrm>
          <a:prstGeom prst="rect">
            <a:avLst/>
          </a:prstGeom>
          <a:solidFill>
            <a:schemeClr val="accent6">
              <a:lumMod val="20000"/>
              <a:lumOff val="80000"/>
            </a:schemeClr>
          </a:solidFill>
          <a:ln w="12700">
            <a:solidFill>
              <a:schemeClr val="bg2"/>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lgn="l"/>
          </a:lstStyle>
          <a:p>
            <a:pPr defTabSz="410751">
              <a:defRPr sz="1800">
                <a:solidFill>
                  <a:srgbClr val="000000"/>
                </a:solidFill>
              </a:defRPr>
            </a:pPr>
            <a:r>
              <a:rPr sz="2531" kern="0" dirty="0">
                <a:solidFill>
                  <a:srgbClr val="333333"/>
                </a:solidFill>
                <a:sym typeface="Helvetica Light"/>
              </a:rPr>
              <a:t>dir inode</a:t>
            </a:r>
          </a:p>
        </p:txBody>
      </p:sp>
    </p:spTree>
    <p:extLst>
      <p:ext uri="{BB962C8B-B14F-4D97-AF65-F5344CB8AC3E}">
        <p14:creationId xmlns:p14="http://schemas.microsoft.com/office/powerpoint/2010/main" val="17401738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2"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Global vs. Local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Decompose allocation into two steps</a:t>
            </a:r>
          </a:p>
          <a:p>
            <a:r>
              <a:rPr lang="en-US" dirty="0" smtClean="0"/>
              <a:t>Global: Heuristics for allocating </a:t>
            </a:r>
            <a:r>
              <a:rPr lang="en-US" dirty="0" err="1" smtClean="0"/>
              <a:t>files+directories</a:t>
            </a:r>
            <a:r>
              <a:rPr lang="en-US" dirty="0" smtClean="0"/>
              <a:t> to cylinder groups</a:t>
            </a:r>
          </a:p>
          <a:p>
            <a:r>
              <a:rPr lang="en-US" dirty="0" smtClean="0"/>
              <a:t> Pick “optimal” next block for allocation</a:t>
            </a:r>
          </a:p>
          <a:p>
            <a:endParaRPr lang="en-US" dirty="0" smtClean="0"/>
          </a:p>
          <a:p>
            <a:r>
              <a:rPr lang="en-US" dirty="0" smtClean="0"/>
              <a:t>Local: Handles request for specific block</a:t>
            </a:r>
          </a:p>
          <a:p>
            <a:pPr lvl="1"/>
            <a:r>
              <a:rPr lang="en-US" dirty="0" smtClean="0"/>
              <a:t>If block available, use it</a:t>
            </a:r>
          </a:p>
          <a:p>
            <a:pPr lvl="1"/>
            <a:r>
              <a:rPr lang="en-US" dirty="0" smtClean="0"/>
              <a:t>If not free, check a sequence of alternatives</a:t>
            </a:r>
          </a:p>
          <a:p>
            <a:pPr marL="1035050" lvl="2" indent="-457200">
              <a:buAutoNum type="arabicParenR"/>
            </a:pPr>
            <a:r>
              <a:rPr lang="en-US" dirty="0" smtClean="0"/>
              <a:t>Next rotational block on same cylinder</a:t>
            </a:r>
          </a:p>
          <a:p>
            <a:pPr marL="1035050" lvl="2" indent="-457200">
              <a:buAutoNum type="arabicParenR"/>
            </a:pPr>
            <a:r>
              <a:rPr lang="en-US" dirty="0" smtClean="0"/>
              <a:t>A block within cylinder group</a:t>
            </a:r>
          </a:p>
          <a:p>
            <a:pPr marL="1035050" lvl="2" indent="-457200">
              <a:buAutoNum type="arabicParenR"/>
            </a:pPr>
            <a:r>
              <a:rPr lang="en-US" dirty="0" smtClean="0"/>
              <a:t>Rehash on cylinder group to choose another group</a:t>
            </a:r>
          </a:p>
          <a:p>
            <a:pPr marL="1035050" lvl="2" indent="-457200">
              <a:buAutoNum type="arabicParenR"/>
            </a:pPr>
            <a:r>
              <a:rPr lang="en-US" dirty="0" smtClean="0"/>
              <a:t>Exhaustive search</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Rotationally Optimal Placement</a:t>
            </a:r>
            <a:endParaRPr lang="en-US" dirty="0"/>
          </a:p>
        </p:txBody>
      </p:sp>
      <p:sp>
        <p:nvSpPr>
          <p:cNvPr id="3" name="Content Placeholder 2"/>
          <p:cNvSpPr>
            <a:spLocks noGrp="1"/>
          </p:cNvSpPr>
          <p:nvPr>
            <p:ph idx="1"/>
          </p:nvPr>
        </p:nvSpPr>
        <p:spPr/>
        <p:txBody>
          <a:bodyPr>
            <a:normAutofit/>
          </a:bodyPr>
          <a:lstStyle/>
          <a:p>
            <a:r>
              <a:rPr lang="en-US" dirty="0" smtClean="0"/>
              <a:t>Skip-sector allocation</a:t>
            </a:r>
          </a:p>
          <a:p>
            <a:pPr lvl="1"/>
            <a:r>
              <a:rPr lang="en-US" dirty="0" smtClean="0"/>
              <a:t>Based on CPU and device speed</a:t>
            </a:r>
          </a:p>
          <a:p>
            <a:pPr lvl="1"/>
            <a:r>
              <a:rPr lang="en-US" dirty="0" smtClean="0"/>
              <a:t>Do not allocate contiguous sectors if CPU not fast enough</a:t>
            </a:r>
          </a:p>
          <a:p>
            <a:r>
              <a:rPr lang="en-US" dirty="0" smtClean="0"/>
              <a:t> Problems?</a:t>
            </a:r>
          </a:p>
          <a:p>
            <a:pPr lvl="1"/>
            <a:r>
              <a:rPr lang="en-US" dirty="0" smtClean="0"/>
              <a:t>Cannot achieve full bandwidth from disk</a:t>
            </a:r>
          </a:p>
          <a:p>
            <a:pPr lvl="1"/>
            <a:r>
              <a:rPr lang="en-US" dirty="0" smtClean="0"/>
              <a:t>Timing may be optimal for reads but not writes</a:t>
            </a:r>
          </a:p>
          <a:p>
            <a:pPr lvl="1"/>
            <a:r>
              <a:rPr lang="en-US" dirty="0" smtClean="0"/>
              <a:t>Best allocation changes if move disk between machines</a:t>
            </a:r>
          </a:p>
          <a:p>
            <a:pPr lvl="1"/>
            <a:endParaRPr lang="en-US" dirty="0" smtClean="0"/>
          </a:p>
          <a:p>
            <a:r>
              <a:rPr lang="en-US" dirty="0" smtClean="0"/>
              <a:t>No longer an issue in current systems!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BSD Performance Improvements</a:t>
            </a:r>
            <a:endParaRPr lang="en-US" dirty="0"/>
          </a:p>
        </p:txBody>
      </p:sp>
      <p:sp>
        <p:nvSpPr>
          <p:cNvPr id="3" name="Content Placeholder 2"/>
          <p:cNvSpPr>
            <a:spLocks noGrp="1"/>
          </p:cNvSpPr>
          <p:nvPr>
            <p:ph idx="1"/>
          </p:nvPr>
        </p:nvSpPr>
        <p:spPr/>
        <p:txBody>
          <a:bodyPr>
            <a:normAutofit/>
          </a:bodyPr>
          <a:lstStyle/>
          <a:p>
            <a:r>
              <a:rPr lang="en-US" dirty="0" smtClean="0"/>
              <a:t>Achieve 20-40% of disk bandwidth on large files</a:t>
            </a:r>
          </a:p>
          <a:p>
            <a:pPr lvl="1"/>
            <a:r>
              <a:rPr lang="en-US" dirty="0" smtClean="0"/>
              <a:t>10x improvement over original Unix file system</a:t>
            </a:r>
          </a:p>
          <a:p>
            <a:pPr lvl="1"/>
            <a:r>
              <a:rPr lang="en-US" dirty="0" smtClean="0"/>
              <a:t>Does not change over lifetime of FS</a:t>
            </a:r>
          </a:p>
          <a:p>
            <a:pPr lvl="1"/>
            <a:r>
              <a:rPr lang="en-US" dirty="0" smtClean="0"/>
              <a:t>Especially good considering skip-sector allocation</a:t>
            </a:r>
          </a:p>
          <a:p>
            <a:pPr lvl="2"/>
            <a:r>
              <a:rPr lang="en-US" dirty="0" smtClean="0"/>
              <a:t>Could not achieve better than 50% of peak</a:t>
            </a:r>
          </a:p>
          <a:p>
            <a:r>
              <a:rPr lang="en-US" dirty="0" smtClean="0"/>
              <a:t>Better small file performance than previously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208" name="Oval 24"/>
          <p:cNvSpPr>
            <a:spLocks noChangeArrowheads="1"/>
          </p:cNvSpPr>
          <p:nvPr/>
        </p:nvSpPr>
        <p:spPr bwMode="auto">
          <a:xfrm>
            <a:off x="2286000" y="3657600"/>
            <a:ext cx="4267200" cy="1295400"/>
          </a:xfrm>
          <a:prstGeom prst="ellipse">
            <a:avLst/>
          </a:prstGeom>
          <a:solidFill>
            <a:srgbClr val="C0504D"/>
          </a:solidFill>
          <a:ln w="9525">
            <a:solidFill>
              <a:schemeClr val="tx1"/>
            </a:solidFill>
            <a:round/>
            <a:headEnd/>
            <a:tailEnd/>
          </a:ln>
          <a:effectLst/>
        </p:spPr>
        <p:txBody>
          <a:bodyPr wrap="none" anchor="ctr">
            <a:prstTxWarp prst="textNoShape">
              <a:avLst/>
            </a:prstTxWarp>
          </a:bodyPr>
          <a:lstStyle/>
          <a:p>
            <a:endParaRPr lang="en-US" dirty="0">
              <a:solidFill>
                <a:srgbClr val="E8241C"/>
              </a:solidFill>
            </a:endParaRPr>
          </a:p>
        </p:txBody>
      </p:sp>
      <p:sp>
        <p:nvSpPr>
          <p:cNvPr id="349209" name="Oval 25"/>
          <p:cNvSpPr>
            <a:spLocks noChangeArrowheads="1"/>
          </p:cNvSpPr>
          <p:nvPr/>
        </p:nvSpPr>
        <p:spPr bwMode="auto">
          <a:xfrm>
            <a:off x="2514600" y="3810000"/>
            <a:ext cx="3733800" cy="990600"/>
          </a:xfrm>
          <a:prstGeom prst="ellipse">
            <a:avLst/>
          </a:prstGeom>
          <a:solidFill>
            <a:schemeClr val="accent2"/>
          </a:solidFill>
          <a:ln w="9525">
            <a:solidFill>
              <a:schemeClr val="tx1"/>
            </a:solidFill>
            <a:round/>
            <a:headEnd/>
            <a:tailEnd/>
          </a:ln>
          <a:effectLst/>
        </p:spPr>
        <p:txBody>
          <a:bodyPr wrap="none" anchor="ctr">
            <a:prstTxWarp prst="textNoShape">
              <a:avLst/>
            </a:prstTxWarp>
          </a:bodyPr>
          <a:lstStyle/>
          <a:p>
            <a:endParaRPr lang="en-US"/>
          </a:p>
        </p:txBody>
      </p:sp>
      <p:sp>
        <p:nvSpPr>
          <p:cNvPr id="349210" name="Oval 26"/>
          <p:cNvSpPr>
            <a:spLocks noChangeArrowheads="1"/>
          </p:cNvSpPr>
          <p:nvPr/>
        </p:nvSpPr>
        <p:spPr bwMode="auto">
          <a:xfrm>
            <a:off x="2819400" y="3962400"/>
            <a:ext cx="3124200" cy="6858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349211" name="Oval 27"/>
          <p:cNvSpPr>
            <a:spLocks noChangeArrowheads="1"/>
          </p:cNvSpPr>
          <p:nvPr/>
        </p:nvSpPr>
        <p:spPr bwMode="auto">
          <a:xfrm>
            <a:off x="3276600" y="4114800"/>
            <a:ext cx="2362200" cy="381000"/>
          </a:xfrm>
          <a:prstGeom prst="ellipse">
            <a:avLst/>
          </a:prstGeom>
          <a:solidFill>
            <a:schemeClr val="accent2"/>
          </a:solidFill>
          <a:ln w="9525">
            <a:solidFill>
              <a:schemeClr val="tx1"/>
            </a:solidFill>
            <a:round/>
            <a:headEnd/>
            <a:tailEnd/>
          </a:ln>
          <a:effectLst/>
        </p:spPr>
        <p:txBody>
          <a:bodyPr wrap="none" anchor="ctr">
            <a:prstTxWarp prst="textNoShape">
              <a:avLst/>
            </a:prstTxWarp>
          </a:bodyPr>
          <a:lstStyle/>
          <a:p>
            <a:endParaRPr lang="en-US"/>
          </a:p>
        </p:txBody>
      </p:sp>
      <p:sp>
        <p:nvSpPr>
          <p:cNvPr id="349212" name="Oval 28"/>
          <p:cNvSpPr>
            <a:spLocks noChangeArrowheads="1"/>
          </p:cNvSpPr>
          <p:nvPr/>
        </p:nvSpPr>
        <p:spPr bwMode="auto">
          <a:xfrm>
            <a:off x="3886200" y="4191000"/>
            <a:ext cx="1219200" cy="228600"/>
          </a:xfrm>
          <a:prstGeom prst="ellipse">
            <a:avLst/>
          </a:prstGeom>
          <a:solidFill>
            <a:schemeClr val="accent2"/>
          </a:solidFill>
          <a:ln w="9525">
            <a:solidFill>
              <a:schemeClr val="tx1"/>
            </a:solidFill>
            <a:round/>
            <a:headEnd/>
            <a:tailEnd/>
          </a:ln>
          <a:effectLst/>
        </p:spPr>
        <p:txBody>
          <a:bodyPr wrap="none" anchor="ctr">
            <a:prstTxWarp prst="textNoShape">
              <a:avLst/>
            </a:prstTxWarp>
          </a:bodyPr>
          <a:lstStyle/>
          <a:p>
            <a:endParaRPr lang="en-US"/>
          </a:p>
        </p:txBody>
      </p:sp>
      <p:sp>
        <p:nvSpPr>
          <p:cNvPr id="349202" name="Oval 18"/>
          <p:cNvSpPr>
            <a:spLocks noChangeArrowheads="1"/>
          </p:cNvSpPr>
          <p:nvPr/>
        </p:nvSpPr>
        <p:spPr bwMode="auto">
          <a:xfrm>
            <a:off x="2286000" y="3048000"/>
            <a:ext cx="4267200" cy="12954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349203" name="Oval 19"/>
          <p:cNvSpPr>
            <a:spLocks noChangeArrowheads="1"/>
          </p:cNvSpPr>
          <p:nvPr/>
        </p:nvSpPr>
        <p:spPr bwMode="auto">
          <a:xfrm>
            <a:off x="2514600" y="3200400"/>
            <a:ext cx="3733800" cy="9906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349204" name="Oval 20"/>
          <p:cNvSpPr>
            <a:spLocks noChangeArrowheads="1"/>
          </p:cNvSpPr>
          <p:nvPr/>
        </p:nvSpPr>
        <p:spPr bwMode="auto">
          <a:xfrm>
            <a:off x="2819400" y="3352800"/>
            <a:ext cx="3124200" cy="6858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349205" name="Oval 21"/>
          <p:cNvSpPr>
            <a:spLocks noChangeArrowheads="1"/>
          </p:cNvSpPr>
          <p:nvPr/>
        </p:nvSpPr>
        <p:spPr bwMode="auto">
          <a:xfrm>
            <a:off x="3276600" y="3505200"/>
            <a:ext cx="2362200" cy="3810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349206" name="Oval 22"/>
          <p:cNvSpPr>
            <a:spLocks noChangeArrowheads="1"/>
          </p:cNvSpPr>
          <p:nvPr/>
        </p:nvSpPr>
        <p:spPr bwMode="auto">
          <a:xfrm>
            <a:off x="3886200" y="3581400"/>
            <a:ext cx="1219200" cy="2286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349196" name="Oval 12"/>
          <p:cNvSpPr>
            <a:spLocks noChangeArrowheads="1"/>
          </p:cNvSpPr>
          <p:nvPr/>
        </p:nvSpPr>
        <p:spPr bwMode="auto">
          <a:xfrm>
            <a:off x="2362200" y="2438400"/>
            <a:ext cx="4267200" cy="1295400"/>
          </a:xfrm>
          <a:prstGeom prst="ellipse">
            <a:avLst/>
          </a:prstGeom>
          <a:solidFill>
            <a:schemeClr val="accent2"/>
          </a:solidFill>
          <a:ln w="9525">
            <a:solidFill>
              <a:schemeClr val="tx1"/>
            </a:solidFill>
            <a:round/>
            <a:headEnd/>
            <a:tailEnd/>
          </a:ln>
          <a:effectLst/>
        </p:spPr>
        <p:txBody>
          <a:bodyPr wrap="none" anchor="ctr">
            <a:prstTxWarp prst="textNoShape">
              <a:avLst/>
            </a:prstTxWarp>
          </a:bodyPr>
          <a:lstStyle/>
          <a:p>
            <a:endParaRPr lang="en-US"/>
          </a:p>
        </p:txBody>
      </p:sp>
      <p:sp>
        <p:nvSpPr>
          <p:cNvPr id="349197" name="Oval 13"/>
          <p:cNvSpPr>
            <a:spLocks noChangeArrowheads="1"/>
          </p:cNvSpPr>
          <p:nvPr/>
        </p:nvSpPr>
        <p:spPr bwMode="auto">
          <a:xfrm>
            <a:off x="2590800" y="2590800"/>
            <a:ext cx="3733800" cy="990600"/>
          </a:xfrm>
          <a:prstGeom prst="ellipse">
            <a:avLst/>
          </a:prstGeom>
          <a:solidFill>
            <a:schemeClr val="accent2"/>
          </a:solidFill>
          <a:ln w="9525">
            <a:solidFill>
              <a:schemeClr val="tx1"/>
            </a:solidFill>
            <a:round/>
            <a:headEnd/>
            <a:tailEnd/>
          </a:ln>
          <a:effectLst/>
        </p:spPr>
        <p:txBody>
          <a:bodyPr wrap="none" anchor="ctr">
            <a:prstTxWarp prst="textNoShape">
              <a:avLst/>
            </a:prstTxWarp>
          </a:bodyPr>
          <a:lstStyle/>
          <a:p>
            <a:endParaRPr lang="en-US"/>
          </a:p>
        </p:txBody>
      </p:sp>
      <p:sp>
        <p:nvSpPr>
          <p:cNvPr id="349198" name="Oval 14"/>
          <p:cNvSpPr>
            <a:spLocks noChangeArrowheads="1"/>
          </p:cNvSpPr>
          <p:nvPr/>
        </p:nvSpPr>
        <p:spPr bwMode="auto">
          <a:xfrm>
            <a:off x="2895600" y="2743200"/>
            <a:ext cx="3124200" cy="6858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349199" name="Oval 15"/>
          <p:cNvSpPr>
            <a:spLocks noChangeArrowheads="1"/>
          </p:cNvSpPr>
          <p:nvPr/>
        </p:nvSpPr>
        <p:spPr bwMode="auto">
          <a:xfrm>
            <a:off x="3352800" y="2895600"/>
            <a:ext cx="2362200" cy="381000"/>
          </a:xfrm>
          <a:prstGeom prst="ellipse">
            <a:avLst/>
          </a:prstGeom>
          <a:solidFill>
            <a:schemeClr val="accent2"/>
          </a:solidFill>
          <a:ln w="9525">
            <a:solidFill>
              <a:schemeClr val="tx1"/>
            </a:solidFill>
            <a:round/>
            <a:headEnd/>
            <a:tailEnd/>
          </a:ln>
          <a:effectLst/>
        </p:spPr>
        <p:txBody>
          <a:bodyPr wrap="none" anchor="ctr">
            <a:prstTxWarp prst="textNoShape">
              <a:avLst/>
            </a:prstTxWarp>
          </a:bodyPr>
          <a:lstStyle/>
          <a:p>
            <a:endParaRPr lang="en-US"/>
          </a:p>
        </p:txBody>
      </p:sp>
      <p:sp>
        <p:nvSpPr>
          <p:cNvPr id="349186" name="Rectangle 2"/>
          <p:cNvSpPr>
            <a:spLocks noGrp="1" noChangeArrowheads="1"/>
          </p:cNvSpPr>
          <p:nvPr>
            <p:ph type="title"/>
          </p:nvPr>
        </p:nvSpPr>
        <p:spPr/>
        <p:txBody>
          <a:bodyPr/>
          <a:lstStyle/>
          <a:p>
            <a:r>
              <a:rPr lang="en-US"/>
              <a:t>Disk Terminology</a:t>
            </a:r>
          </a:p>
        </p:txBody>
      </p:sp>
      <p:grpSp>
        <p:nvGrpSpPr>
          <p:cNvPr id="2" name="Group 63"/>
          <p:cNvGrpSpPr>
            <a:grpSpLocks/>
          </p:cNvGrpSpPr>
          <p:nvPr/>
        </p:nvGrpSpPr>
        <p:grpSpPr bwMode="auto">
          <a:xfrm>
            <a:off x="2362200" y="1447800"/>
            <a:ext cx="4267200" cy="1752600"/>
            <a:chOff x="1488" y="912"/>
            <a:chExt cx="2688" cy="1104"/>
          </a:xfrm>
        </p:grpSpPr>
        <p:sp>
          <p:nvSpPr>
            <p:cNvPr id="349200" name="Oval 16"/>
            <p:cNvSpPr>
              <a:spLocks noChangeArrowheads="1"/>
            </p:cNvSpPr>
            <p:nvPr/>
          </p:nvSpPr>
          <p:spPr bwMode="auto">
            <a:xfrm>
              <a:off x="2496" y="1872"/>
              <a:ext cx="768" cy="144"/>
            </a:xfrm>
            <a:prstGeom prst="ellipse">
              <a:avLst/>
            </a:prstGeom>
            <a:solidFill>
              <a:schemeClr val="accent2"/>
            </a:solidFill>
            <a:ln w="9525">
              <a:solidFill>
                <a:schemeClr val="tx1"/>
              </a:solidFill>
              <a:round/>
              <a:headEnd/>
              <a:tailEnd/>
            </a:ln>
            <a:effectLst/>
          </p:spPr>
          <p:txBody>
            <a:bodyPr wrap="none" anchor="ctr">
              <a:prstTxWarp prst="textNoShape">
                <a:avLst/>
              </a:prstTxWarp>
            </a:bodyPr>
            <a:lstStyle/>
            <a:p>
              <a:endParaRPr lang="en-US"/>
            </a:p>
          </p:txBody>
        </p:sp>
        <p:sp>
          <p:nvSpPr>
            <p:cNvPr id="349189" name="Oval 5"/>
            <p:cNvSpPr>
              <a:spLocks noChangeArrowheads="1"/>
            </p:cNvSpPr>
            <p:nvPr/>
          </p:nvSpPr>
          <p:spPr bwMode="auto">
            <a:xfrm>
              <a:off x="1488" y="1200"/>
              <a:ext cx="2688" cy="816"/>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349190" name="Oval 6"/>
            <p:cNvSpPr>
              <a:spLocks noChangeArrowheads="1"/>
            </p:cNvSpPr>
            <p:nvPr/>
          </p:nvSpPr>
          <p:spPr bwMode="auto">
            <a:xfrm>
              <a:off x="1632" y="1296"/>
              <a:ext cx="2352" cy="624"/>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349191" name="Oval 7"/>
            <p:cNvSpPr>
              <a:spLocks noChangeArrowheads="1"/>
            </p:cNvSpPr>
            <p:nvPr/>
          </p:nvSpPr>
          <p:spPr bwMode="auto">
            <a:xfrm>
              <a:off x="1824" y="1392"/>
              <a:ext cx="1968" cy="432"/>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349192" name="Oval 8"/>
            <p:cNvSpPr>
              <a:spLocks noChangeArrowheads="1"/>
            </p:cNvSpPr>
            <p:nvPr/>
          </p:nvSpPr>
          <p:spPr bwMode="auto">
            <a:xfrm>
              <a:off x="2112" y="1488"/>
              <a:ext cx="1488" cy="24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349193" name="Oval 9"/>
            <p:cNvSpPr>
              <a:spLocks noChangeArrowheads="1"/>
            </p:cNvSpPr>
            <p:nvPr/>
          </p:nvSpPr>
          <p:spPr bwMode="auto">
            <a:xfrm>
              <a:off x="2496" y="1536"/>
              <a:ext cx="768" cy="144"/>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349213" name="Line 29"/>
            <p:cNvSpPr>
              <a:spLocks noChangeShapeType="1"/>
            </p:cNvSpPr>
            <p:nvPr/>
          </p:nvSpPr>
          <p:spPr bwMode="auto">
            <a:xfrm>
              <a:off x="2880" y="912"/>
              <a:ext cx="0" cy="72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grpSp>
      <p:sp>
        <p:nvSpPr>
          <p:cNvPr id="349214" name="Line 30"/>
          <p:cNvSpPr>
            <a:spLocks noChangeShapeType="1"/>
          </p:cNvSpPr>
          <p:nvPr/>
        </p:nvSpPr>
        <p:spPr bwMode="auto">
          <a:xfrm>
            <a:off x="4495800" y="4953000"/>
            <a:ext cx="0" cy="60960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grpSp>
        <p:nvGrpSpPr>
          <p:cNvPr id="3" name="Group 38"/>
          <p:cNvGrpSpPr>
            <a:grpSpLocks/>
          </p:cNvGrpSpPr>
          <p:nvPr/>
        </p:nvGrpSpPr>
        <p:grpSpPr bwMode="auto">
          <a:xfrm>
            <a:off x="228600" y="2057400"/>
            <a:ext cx="2209800" cy="609600"/>
            <a:chOff x="144" y="1296"/>
            <a:chExt cx="1392" cy="528"/>
          </a:xfrm>
        </p:grpSpPr>
        <p:sp>
          <p:nvSpPr>
            <p:cNvPr id="349215" name="Rectangle 31"/>
            <p:cNvSpPr>
              <a:spLocks noChangeArrowheads="1"/>
            </p:cNvSpPr>
            <p:nvPr/>
          </p:nvSpPr>
          <p:spPr bwMode="auto">
            <a:xfrm>
              <a:off x="144" y="1488"/>
              <a:ext cx="1200" cy="144"/>
            </a:xfrm>
            <a:prstGeom prst="rect">
              <a:avLst/>
            </a:prstGeom>
            <a:solidFill>
              <a:schemeClr val="tx2"/>
            </a:solidFill>
            <a:ln w="9525">
              <a:solidFill>
                <a:schemeClr val="tx1"/>
              </a:solidFill>
              <a:miter lim="800000"/>
              <a:headEnd/>
              <a:tailEnd/>
            </a:ln>
            <a:effectLst/>
          </p:spPr>
          <p:txBody>
            <a:bodyPr wrap="none" anchor="ctr">
              <a:prstTxWarp prst="textNoShape">
                <a:avLst/>
              </a:prstTxWarp>
            </a:bodyPr>
            <a:lstStyle/>
            <a:p>
              <a:endParaRPr lang="en-US"/>
            </a:p>
          </p:txBody>
        </p:sp>
        <p:sp>
          <p:nvSpPr>
            <p:cNvPr id="349220" name="AutoShape 36"/>
            <p:cNvSpPr>
              <a:spLocks noChangeArrowheads="1"/>
            </p:cNvSpPr>
            <p:nvPr/>
          </p:nvSpPr>
          <p:spPr bwMode="auto">
            <a:xfrm>
              <a:off x="1344" y="1632"/>
              <a:ext cx="192" cy="192"/>
            </a:xfrm>
            <a:prstGeom prst="plus">
              <a:avLst>
                <a:gd name="adj" fmla="val 25000"/>
              </a:avLst>
            </a:prstGeom>
            <a:solidFill>
              <a:schemeClr val="tx2"/>
            </a:solidFill>
            <a:ln w="9525">
              <a:solidFill>
                <a:schemeClr val="tx1"/>
              </a:solidFill>
              <a:miter lim="800000"/>
              <a:headEnd/>
              <a:tailEnd/>
            </a:ln>
            <a:effectLst/>
          </p:spPr>
          <p:txBody>
            <a:bodyPr wrap="none" anchor="ctr">
              <a:prstTxWarp prst="textNoShape">
                <a:avLst/>
              </a:prstTxWarp>
            </a:bodyPr>
            <a:lstStyle/>
            <a:p>
              <a:endParaRPr lang="en-US"/>
            </a:p>
          </p:txBody>
        </p:sp>
        <p:sp>
          <p:nvSpPr>
            <p:cNvPr id="349221" name="AutoShape 37"/>
            <p:cNvSpPr>
              <a:spLocks noChangeArrowheads="1"/>
            </p:cNvSpPr>
            <p:nvPr/>
          </p:nvSpPr>
          <p:spPr bwMode="auto">
            <a:xfrm>
              <a:off x="1344" y="1296"/>
              <a:ext cx="192" cy="192"/>
            </a:xfrm>
            <a:prstGeom prst="plus">
              <a:avLst>
                <a:gd name="adj" fmla="val 25000"/>
              </a:avLst>
            </a:prstGeom>
            <a:solidFill>
              <a:schemeClr val="tx2"/>
            </a:solid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4" name="Group 39"/>
          <p:cNvGrpSpPr>
            <a:grpSpLocks/>
          </p:cNvGrpSpPr>
          <p:nvPr/>
        </p:nvGrpSpPr>
        <p:grpSpPr bwMode="auto">
          <a:xfrm>
            <a:off x="228600" y="2819400"/>
            <a:ext cx="2209800" cy="609600"/>
            <a:chOff x="144" y="1296"/>
            <a:chExt cx="1392" cy="528"/>
          </a:xfrm>
        </p:grpSpPr>
        <p:sp>
          <p:nvSpPr>
            <p:cNvPr id="349224" name="Rectangle 40"/>
            <p:cNvSpPr>
              <a:spLocks noChangeArrowheads="1"/>
            </p:cNvSpPr>
            <p:nvPr/>
          </p:nvSpPr>
          <p:spPr bwMode="auto">
            <a:xfrm>
              <a:off x="144" y="1488"/>
              <a:ext cx="1200" cy="144"/>
            </a:xfrm>
            <a:prstGeom prst="rect">
              <a:avLst/>
            </a:prstGeom>
            <a:solidFill>
              <a:schemeClr val="tx2"/>
            </a:solidFill>
            <a:ln w="9525">
              <a:solidFill>
                <a:schemeClr val="tx1"/>
              </a:solidFill>
              <a:miter lim="800000"/>
              <a:headEnd/>
              <a:tailEnd/>
            </a:ln>
            <a:effectLst/>
          </p:spPr>
          <p:txBody>
            <a:bodyPr wrap="none" anchor="ctr">
              <a:prstTxWarp prst="textNoShape">
                <a:avLst/>
              </a:prstTxWarp>
            </a:bodyPr>
            <a:lstStyle/>
            <a:p>
              <a:endParaRPr lang="en-US"/>
            </a:p>
          </p:txBody>
        </p:sp>
        <p:sp>
          <p:nvSpPr>
            <p:cNvPr id="349225" name="AutoShape 41"/>
            <p:cNvSpPr>
              <a:spLocks noChangeArrowheads="1"/>
            </p:cNvSpPr>
            <p:nvPr/>
          </p:nvSpPr>
          <p:spPr bwMode="auto">
            <a:xfrm>
              <a:off x="1344" y="1632"/>
              <a:ext cx="192" cy="192"/>
            </a:xfrm>
            <a:prstGeom prst="plus">
              <a:avLst>
                <a:gd name="adj" fmla="val 25000"/>
              </a:avLst>
            </a:prstGeom>
            <a:solidFill>
              <a:schemeClr val="tx2"/>
            </a:solidFill>
            <a:ln w="9525">
              <a:solidFill>
                <a:schemeClr val="tx1"/>
              </a:solidFill>
              <a:miter lim="800000"/>
              <a:headEnd/>
              <a:tailEnd/>
            </a:ln>
            <a:effectLst/>
          </p:spPr>
          <p:txBody>
            <a:bodyPr wrap="none" anchor="ctr">
              <a:prstTxWarp prst="textNoShape">
                <a:avLst/>
              </a:prstTxWarp>
            </a:bodyPr>
            <a:lstStyle/>
            <a:p>
              <a:endParaRPr lang="en-US"/>
            </a:p>
          </p:txBody>
        </p:sp>
        <p:sp>
          <p:nvSpPr>
            <p:cNvPr id="349226" name="AutoShape 42"/>
            <p:cNvSpPr>
              <a:spLocks noChangeArrowheads="1"/>
            </p:cNvSpPr>
            <p:nvPr/>
          </p:nvSpPr>
          <p:spPr bwMode="auto">
            <a:xfrm>
              <a:off x="1344" y="1296"/>
              <a:ext cx="192" cy="192"/>
            </a:xfrm>
            <a:prstGeom prst="plus">
              <a:avLst>
                <a:gd name="adj" fmla="val 25000"/>
              </a:avLst>
            </a:prstGeom>
            <a:solidFill>
              <a:schemeClr val="tx2"/>
            </a:solid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5" name="Group 43"/>
          <p:cNvGrpSpPr>
            <a:grpSpLocks/>
          </p:cNvGrpSpPr>
          <p:nvPr/>
        </p:nvGrpSpPr>
        <p:grpSpPr bwMode="auto">
          <a:xfrm>
            <a:off x="228600" y="3505200"/>
            <a:ext cx="2209800" cy="609600"/>
            <a:chOff x="144" y="1296"/>
            <a:chExt cx="1392" cy="528"/>
          </a:xfrm>
        </p:grpSpPr>
        <p:sp>
          <p:nvSpPr>
            <p:cNvPr id="349228" name="Rectangle 44"/>
            <p:cNvSpPr>
              <a:spLocks noChangeArrowheads="1"/>
            </p:cNvSpPr>
            <p:nvPr/>
          </p:nvSpPr>
          <p:spPr bwMode="auto">
            <a:xfrm>
              <a:off x="144" y="1488"/>
              <a:ext cx="1200" cy="144"/>
            </a:xfrm>
            <a:prstGeom prst="rect">
              <a:avLst/>
            </a:prstGeom>
            <a:solidFill>
              <a:schemeClr val="tx2"/>
            </a:solidFill>
            <a:ln w="9525">
              <a:solidFill>
                <a:schemeClr val="tx1"/>
              </a:solidFill>
              <a:miter lim="800000"/>
              <a:headEnd/>
              <a:tailEnd/>
            </a:ln>
            <a:effectLst/>
          </p:spPr>
          <p:txBody>
            <a:bodyPr wrap="none" anchor="ctr">
              <a:prstTxWarp prst="textNoShape">
                <a:avLst/>
              </a:prstTxWarp>
            </a:bodyPr>
            <a:lstStyle/>
            <a:p>
              <a:endParaRPr lang="en-US"/>
            </a:p>
          </p:txBody>
        </p:sp>
        <p:sp>
          <p:nvSpPr>
            <p:cNvPr id="349229" name="AutoShape 45"/>
            <p:cNvSpPr>
              <a:spLocks noChangeArrowheads="1"/>
            </p:cNvSpPr>
            <p:nvPr/>
          </p:nvSpPr>
          <p:spPr bwMode="auto">
            <a:xfrm>
              <a:off x="1344" y="1632"/>
              <a:ext cx="192" cy="192"/>
            </a:xfrm>
            <a:prstGeom prst="plus">
              <a:avLst>
                <a:gd name="adj" fmla="val 25000"/>
              </a:avLst>
            </a:prstGeom>
            <a:solidFill>
              <a:schemeClr val="tx2"/>
            </a:solidFill>
            <a:ln w="9525">
              <a:solidFill>
                <a:schemeClr val="tx1"/>
              </a:solidFill>
              <a:miter lim="800000"/>
              <a:headEnd/>
              <a:tailEnd/>
            </a:ln>
            <a:effectLst/>
          </p:spPr>
          <p:txBody>
            <a:bodyPr wrap="none" anchor="ctr">
              <a:prstTxWarp prst="textNoShape">
                <a:avLst/>
              </a:prstTxWarp>
            </a:bodyPr>
            <a:lstStyle/>
            <a:p>
              <a:endParaRPr lang="en-US"/>
            </a:p>
          </p:txBody>
        </p:sp>
        <p:sp>
          <p:nvSpPr>
            <p:cNvPr id="349230" name="AutoShape 46"/>
            <p:cNvSpPr>
              <a:spLocks noChangeArrowheads="1"/>
            </p:cNvSpPr>
            <p:nvPr/>
          </p:nvSpPr>
          <p:spPr bwMode="auto">
            <a:xfrm>
              <a:off x="1344" y="1296"/>
              <a:ext cx="192" cy="192"/>
            </a:xfrm>
            <a:prstGeom prst="plus">
              <a:avLst>
                <a:gd name="adj" fmla="val 25000"/>
              </a:avLst>
            </a:prstGeom>
            <a:solidFill>
              <a:schemeClr val="tx2"/>
            </a:solid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6" name="Group 47"/>
          <p:cNvGrpSpPr>
            <a:grpSpLocks/>
          </p:cNvGrpSpPr>
          <p:nvPr/>
        </p:nvGrpSpPr>
        <p:grpSpPr bwMode="auto">
          <a:xfrm>
            <a:off x="228600" y="4191000"/>
            <a:ext cx="2209800" cy="609600"/>
            <a:chOff x="144" y="1296"/>
            <a:chExt cx="1392" cy="528"/>
          </a:xfrm>
        </p:grpSpPr>
        <p:sp>
          <p:nvSpPr>
            <p:cNvPr id="349232" name="Rectangle 48"/>
            <p:cNvSpPr>
              <a:spLocks noChangeArrowheads="1"/>
            </p:cNvSpPr>
            <p:nvPr/>
          </p:nvSpPr>
          <p:spPr bwMode="auto">
            <a:xfrm>
              <a:off x="144" y="1488"/>
              <a:ext cx="1200" cy="144"/>
            </a:xfrm>
            <a:prstGeom prst="rect">
              <a:avLst/>
            </a:prstGeom>
            <a:solidFill>
              <a:schemeClr val="tx2"/>
            </a:solidFill>
            <a:ln w="9525">
              <a:solidFill>
                <a:schemeClr val="tx1"/>
              </a:solidFill>
              <a:miter lim="800000"/>
              <a:headEnd/>
              <a:tailEnd/>
            </a:ln>
            <a:effectLst/>
          </p:spPr>
          <p:txBody>
            <a:bodyPr wrap="none" anchor="ctr">
              <a:prstTxWarp prst="textNoShape">
                <a:avLst/>
              </a:prstTxWarp>
            </a:bodyPr>
            <a:lstStyle/>
            <a:p>
              <a:endParaRPr lang="en-US"/>
            </a:p>
          </p:txBody>
        </p:sp>
        <p:sp>
          <p:nvSpPr>
            <p:cNvPr id="349233" name="AutoShape 49"/>
            <p:cNvSpPr>
              <a:spLocks noChangeArrowheads="1"/>
            </p:cNvSpPr>
            <p:nvPr/>
          </p:nvSpPr>
          <p:spPr bwMode="auto">
            <a:xfrm>
              <a:off x="1344" y="1632"/>
              <a:ext cx="192" cy="192"/>
            </a:xfrm>
            <a:prstGeom prst="plus">
              <a:avLst>
                <a:gd name="adj" fmla="val 25000"/>
              </a:avLst>
            </a:prstGeom>
            <a:solidFill>
              <a:schemeClr val="tx2"/>
            </a:solidFill>
            <a:ln w="9525">
              <a:solidFill>
                <a:schemeClr val="tx1"/>
              </a:solidFill>
              <a:miter lim="800000"/>
              <a:headEnd/>
              <a:tailEnd/>
            </a:ln>
            <a:effectLst/>
          </p:spPr>
          <p:txBody>
            <a:bodyPr wrap="none" anchor="ctr">
              <a:prstTxWarp prst="textNoShape">
                <a:avLst/>
              </a:prstTxWarp>
            </a:bodyPr>
            <a:lstStyle/>
            <a:p>
              <a:endParaRPr lang="en-US"/>
            </a:p>
          </p:txBody>
        </p:sp>
        <p:sp>
          <p:nvSpPr>
            <p:cNvPr id="349234" name="AutoShape 50"/>
            <p:cNvSpPr>
              <a:spLocks noChangeArrowheads="1"/>
            </p:cNvSpPr>
            <p:nvPr/>
          </p:nvSpPr>
          <p:spPr bwMode="auto">
            <a:xfrm>
              <a:off x="1344" y="1296"/>
              <a:ext cx="192" cy="192"/>
            </a:xfrm>
            <a:prstGeom prst="plus">
              <a:avLst>
                <a:gd name="adj" fmla="val 25000"/>
              </a:avLst>
            </a:prstGeom>
            <a:solidFill>
              <a:schemeClr val="tx2"/>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349235" name="Text Box 51"/>
          <p:cNvSpPr txBox="1">
            <a:spLocks noChangeArrowheads="1"/>
          </p:cNvSpPr>
          <p:nvPr/>
        </p:nvSpPr>
        <p:spPr bwMode="auto">
          <a:xfrm>
            <a:off x="4572000" y="1295400"/>
            <a:ext cx="962025" cy="412750"/>
          </a:xfrm>
          <a:prstGeom prst="rect">
            <a:avLst/>
          </a:prstGeom>
          <a:noFill/>
          <a:ln w="9525">
            <a:noFill/>
            <a:miter lim="800000"/>
            <a:headEnd/>
            <a:tailEnd/>
          </a:ln>
          <a:effectLst/>
        </p:spPr>
        <p:txBody>
          <a:bodyPr wrap="none">
            <a:prstTxWarp prst="textNoShape">
              <a:avLst/>
            </a:prstTxWarp>
            <a:spAutoFit/>
          </a:bodyPr>
          <a:lstStyle/>
          <a:p>
            <a:r>
              <a:rPr lang="en-US" sz="2000" dirty="0"/>
              <a:t>spindle</a:t>
            </a:r>
          </a:p>
        </p:txBody>
      </p:sp>
      <p:sp>
        <p:nvSpPr>
          <p:cNvPr id="349236" name="Text Box 52"/>
          <p:cNvSpPr txBox="1">
            <a:spLocks noChangeArrowheads="1"/>
          </p:cNvSpPr>
          <p:nvPr/>
        </p:nvSpPr>
        <p:spPr bwMode="auto">
          <a:xfrm>
            <a:off x="6918325" y="1914525"/>
            <a:ext cx="1008063" cy="412750"/>
          </a:xfrm>
          <a:prstGeom prst="rect">
            <a:avLst/>
          </a:prstGeom>
          <a:noFill/>
          <a:ln w="9525">
            <a:noFill/>
            <a:miter lim="800000"/>
            <a:headEnd/>
            <a:tailEnd/>
          </a:ln>
          <a:effectLst/>
        </p:spPr>
        <p:txBody>
          <a:bodyPr wrap="none">
            <a:prstTxWarp prst="textNoShape">
              <a:avLst/>
            </a:prstTxWarp>
            <a:spAutoFit/>
          </a:bodyPr>
          <a:lstStyle/>
          <a:p>
            <a:r>
              <a:rPr lang="en-US" sz="2000" dirty="0"/>
              <a:t>platter</a:t>
            </a:r>
          </a:p>
        </p:txBody>
      </p:sp>
      <p:sp>
        <p:nvSpPr>
          <p:cNvPr id="349237" name="Text Box 53"/>
          <p:cNvSpPr txBox="1">
            <a:spLocks noChangeArrowheads="1"/>
          </p:cNvSpPr>
          <p:nvPr/>
        </p:nvSpPr>
        <p:spPr bwMode="auto">
          <a:xfrm>
            <a:off x="7070725" y="2981325"/>
            <a:ext cx="1044575" cy="412750"/>
          </a:xfrm>
          <a:prstGeom prst="rect">
            <a:avLst/>
          </a:prstGeom>
          <a:noFill/>
          <a:ln w="9525">
            <a:noFill/>
            <a:miter lim="800000"/>
            <a:headEnd/>
            <a:tailEnd/>
          </a:ln>
          <a:effectLst/>
        </p:spPr>
        <p:txBody>
          <a:bodyPr wrap="none">
            <a:prstTxWarp prst="textNoShape">
              <a:avLst/>
            </a:prstTxWarp>
            <a:spAutoFit/>
          </a:bodyPr>
          <a:lstStyle/>
          <a:p>
            <a:r>
              <a:rPr lang="en-US" sz="2000" dirty="0"/>
              <a:t>surface</a:t>
            </a:r>
          </a:p>
        </p:txBody>
      </p:sp>
      <p:sp>
        <p:nvSpPr>
          <p:cNvPr id="349238" name="Text Box 54"/>
          <p:cNvSpPr txBox="1">
            <a:spLocks noChangeArrowheads="1"/>
          </p:cNvSpPr>
          <p:nvPr/>
        </p:nvSpPr>
        <p:spPr bwMode="auto">
          <a:xfrm>
            <a:off x="5638800" y="4800600"/>
            <a:ext cx="823488" cy="400110"/>
          </a:xfrm>
          <a:prstGeom prst="rect">
            <a:avLst/>
          </a:prstGeom>
          <a:noFill/>
          <a:ln w="9525">
            <a:noFill/>
            <a:miter lim="800000"/>
            <a:headEnd/>
            <a:tailEnd/>
          </a:ln>
          <a:effectLst/>
        </p:spPr>
        <p:txBody>
          <a:bodyPr wrap="none">
            <a:prstTxWarp prst="textNoShape">
              <a:avLst/>
            </a:prstTxWarp>
            <a:spAutoFit/>
          </a:bodyPr>
          <a:lstStyle/>
          <a:p>
            <a:r>
              <a:rPr lang="en-US" sz="2000" dirty="0">
                <a:solidFill>
                  <a:srgbClr val="C1504C"/>
                </a:solidFill>
              </a:rPr>
              <a:t>track</a:t>
            </a:r>
          </a:p>
        </p:txBody>
      </p:sp>
      <p:sp>
        <p:nvSpPr>
          <p:cNvPr id="349239" name="Text Box 55"/>
          <p:cNvSpPr txBox="1">
            <a:spLocks noChangeArrowheads="1"/>
          </p:cNvSpPr>
          <p:nvPr/>
        </p:nvSpPr>
        <p:spPr bwMode="auto">
          <a:xfrm>
            <a:off x="2743200" y="4953000"/>
            <a:ext cx="1090613" cy="412750"/>
          </a:xfrm>
          <a:prstGeom prst="rect">
            <a:avLst/>
          </a:prstGeom>
          <a:noFill/>
          <a:ln w="9525">
            <a:noFill/>
            <a:miter lim="800000"/>
            <a:headEnd/>
            <a:tailEnd/>
          </a:ln>
          <a:effectLst/>
        </p:spPr>
        <p:txBody>
          <a:bodyPr wrap="none">
            <a:prstTxWarp prst="textNoShape">
              <a:avLst/>
            </a:prstTxWarp>
            <a:spAutoFit/>
          </a:bodyPr>
          <a:lstStyle/>
          <a:p>
            <a:r>
              <a:rPr lang="en-US" sz="2000" dirty="0">
                <a:solidFill>
                  <a:schemeClr val="bg2"/>
                </a:solidFill>
              </a:rPr>
              <a:t>cylinder</a:t>
            </a:r>
          </a:p>
        </p:txBody>
      </p:sp>
      <p:sp>
        <p:nvSpPr>
          <p:cNvPr id="349241" name="Text Box 57"/>
          <p:cNvSpPr txBox="1">
            <a:spLocks noChangeArrowheads="1"/>
          </p:cNvSpPr>
          <p:nvPr/>
        </p:nvSpPr>
        <p:spPr bwMode="auto">
          <a:xfrm>
            <a:off x="6629400" y="3581400"/>
            <a:ext cx="2431750" cy="400110"/>
          </a:xfrm>
          <a:prstGeom prst="rect">
            <a:avLst/>
          </a:prstGeom>
          <a:noFill/>
          <a:ln w="9525">
            <a:noFill/>
            <a:miter lim="800000"/>
            <a:headEnd/>
            <a:tailEnd/>
          </a:ln>
          <a:effectLst/>
        </p:spPr>
        <p:txBody>
          <a:bodyPr wrap="none">
            <a:prstTxWarp prst="textNoShape">
              <a:avLst/>
            </a:prstTxWarp>
            <a:spAutoFit/>
          </a:bodyPr>
          <a:lstStyle/>
          <a:p>
            <a:r>
              <a:rPr lang="en-US" sz="2000" dirty="0" smtClean="0">
                <a:solidFill>
                  <a:schemeClr val="hlink"/>
                </a:solidFill>
              </a:rPr>
              <a:t>sector (512 bytes)</a:t>
            </a:r>
            <a:endParaRPr lang="en-US" sz="2000" dirty="0">
              <a:solidFill>
                <a:schemeClr val="hlink"/>
              </a:solidFill>
            </a:endParaRPr>
          </a:p>
        </p:txBody>
      </p:sp>
      <p:sp>
        <p:nvSpPr>
          <p:cNvPr id="349242" name="Text Box 58"/>
          <p:cNvSpPr txBox="1">
            <a:spLocks noChangeArrowheads="1"/>
          </p:cNvSpPr>
          <p:nvPr/>
        </p:nvSpPr>
        <p:spPr bwMode="auto">
          <a:xfrm>
            <a:off x="381000" y="1600200"/>
            <a:ext cx="2082800" cy="412750"/>
          </a:xfrm>
          <a:prstGeom prst="rect">
            <a:avLst/>
          </a:prstGeom>
          <a:noFill/>
          <a:ln w="9525">
            <a:noFill/>
            <a:miter lim="800000"/>
            <a:headEnd/>
            <a:tailEnd/>
          </a:ln>
          <a:effectLst/>
        </p:spPr>
        <p:txBody>
          <a:bodyPr wrap="none">
            <a:prstTxWarp prst="textNoShape">
              <a:avLst/>
            </a:prstTxWarp>
            <a:spAutoFit/>
          </a:bodyPr>
          <a:lstStyle/>
          <a:p>
            <a:r>
              <a:rPr lang="en-US" sz="2000" dirty="0"/>
              <a:t>read/write head</a:t>
            </a:r>
          </a:p>
        </p:txBody>
      </p:sp>
      <p:sp>
        <p:nvSpPr>
          <p:cNvPr id="349243" name="Freeform 59"/>
          <p:cNvSpPr>
            <a:spLocks/>
          </p:cNvSpPr>
          <p:nvPr/>
        </p:nvSpPr>
        <p:spPr bwMode="auto">
          <a:xfrm>
            <a:off x="6629400" y="2209800"/>
            <a:ext cx="609600" cy="228600"/>
          </a:xfrm>
          <a:custGeom>
            <a:avLst/>
            <a:gdLst/>
            <a:ahLst/>
            <a:cxnLst>
              <a:cxn ang="0">
                <a:pos x="384" y="0"/>
              </a:cxn>
              <a:cxn ang="0">
                <a:pos x="0" y="144"/>
              </a:cxn>
            </a:cxnLst>
            <a:rect l="0" t="0" r="r" b="b"/>
            <a:pathLst>
              <a:path w="384" h="144">
                <a:moveTo>
                  <a:pt x="384" y="0"/>
                </a:moveTo>
                <a:cubicBezTo>
                  <a:pt x="224" y="60"/>
                  <a:pt x="64" y="120"/>
                  <a:pt x="0" y="144"/>
                </a:cubicBezTo>
              </a:path>
            </a:pathLst>
          </a:cu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349244" name="Freeform 60"/>
          <p:cNvSpPr>
            <a:spLocks/>
          </p:cNvSpPr>
          <p:nvPr/>
        </p:nvSpPr>
        <p:spPr bwMode="auto">
          <a:xfrm>
            <a:off x="6324600" y="2806700"/>
            <a:ext cx="1143000" cy="317500"/>
          </a:xfrm>
          <a:custGeom>
            <a:avLst/>
            <a:gdLst/>
            <a:ahLst/>
            <a:cxnLst>
              <a:cxn ang="0">
                <a:pos x="720" y="200"/>
              </a:cxn>
              <a:cxn ang="0">
                <a:pos x="624" y="56"/>
              </a:cxn>
              <a:cxn ang="0">
                <a:pos x="480" y="8"/>
              </a:cxn>
              <a:cxn ang="0">
                <a:pos x="288" y="8"/>
              </a:cxn>
              <a:cxn ang="0">
                <a:pos x="96" y="56"/>
              </a:cxn>
              <a:cxn ang="0">
                <a:pos x="0" y="152"/>
              </a:cxn>
            </a:cxnLst>
            <a:rect l="0" t="0" r="r" b="b"/>
            <a:pathLst>
              <a:path w="720" h="200">
                <a:moveTo>
                  <a:pt x="720" y="200"/>
                </a:moveTo>
                <a:cubicBezTo>
                  <a:pt x="692" y="144"/>
                  <a:pt x="664" y="88"/>
                  <a:pt x="624" y="56"/>
                </a:cubicBezTo>
                <a:cubicBezTo>
                  <a:pt x="584" y="24"/>
                  <a:pt x="536" y="16"/>
                  <a:pt x="480" y="8"/>
                </a:cubicBezTo>
                <a:cubicBezTo>
                  <a:pt x="424" y="0"/>
                  <a:pt x="352" y="0"/>
                  <a:pt x="288" y="8"/>
                </a:cubicBezTo>
                <a:cubicBezTo>
                  <a:pt x="224" y="16"/>
                  <a:pt x="144" y="32"/>
                  <a:pt x="96" y="56"/>
                </a:cubicBezTo>
                <a:cubicBezTo>
                  <a:pt x="48" y="80"/>
                  <a:pt x="16" y="136"/>
                  <a:pt x="0" y="152"/>
                </a:cubicBezTo>
              </a:path>
            </a:pathLst>
          </a:cu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349245" name="Rectangle 61"/>
          <p:cNvSpPr>
            <a:spLocks noChangeArrowheads="1"/>
          </p:cNvSpPr>
          <p:nvPr/>
        </p:nvSpPr>
        <p:spPr bwMode="auto">
          <a:xfrm>
            <a:off x="6248400" y="3657600"/>
            <a:ext cx="304800" cy="152400"/>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349246" name="Text Box 62"/>
          <p:cNvSpPr txBox="1">
            <a:spLocks noChangeArrowheads="1"/>
          </p:cNvSpPr>
          <p:nvPr/>
        </p:nvSpPr>
        <p:spPr bwMode="auto">
          <a:xfrm>
            <a:off x="390308" y="5562600"/>
            <a:ext cx="5772584" cy="1661993"/>
          </a:xfrm>
          <a:prstGeom prst="rect">
            <a:avLst/>
          </a:prstGeom>
          <a:noFill/>
          <a:ln w="9525">
            <a:noFill/>
            <a:miter lim="800000"/>
            <a:headEnd/>
            <a:tailEnd/>
          </a:ln>
          <a:effectLst/>
        </p:spPr>
        <p:txBody>
          <a:bodyPr wrap="square">
            <a:prstTxWarp prst="textNoShape">
              <a:avLst/>
            </a:prstTxWarp>
            <a:spAutoFit/>
          </a:bodyPr>
          <a:lstStyle/>
          <a:p>
            <a:r>
              <a:rPr lang="en-US" sz="2400" dirty="0" smtClean="0"/>
              <a:t>Blocks: Group of consecutive sectors</a:t>
            </a:r>
          </a:p>
          <a:p>
            <a:r>
              <a:rPr lang="en-US" dirty="0" smtClean="0"/>
              <a:t>Sector also has overhead information</a:t>
            </a:r>
          </a:p>
          <a:p>
            <a:pPr lvl="1"/>
            <a:r>
              <a:rPr lang="en-US" dirty="0" smtClean="0"/>
              <a:t>Error Correcting Codes (ECC)</a:t>
            </a:r>
          </a:p>
          <a:p>
            <a:pPr lvl="1"/>
            <a:r>
              <a:rPr lang="en-US" dirty="0" smtClean="0"/>
              <a:t>Servo fields to properly position the head</a:t>
            </a:r>
          </a:p>
          <a:p>
            <a:endParaRPr lang="en-US" sz="2400" dirty="0" smtClean="0"/>
          </a:p>
        </p:txBody>
      </p:sp>
      <p:sp>
        <p:nvSpPr>
          <p:cNvPr id="53" name="Text Box 58"/>
          <p:cNvSpPr txBox="1">
            <a:spLocks noChangeArrowheads="1"/>
          </p:cNvSpPr>
          <p:nvPr/>
        </p:nvSpPr>
        <p:spPr bwMode="auto">
          <a:xfrm>
            <a:off x="1649498" y="1657290"/>
            <a:ext cx="484102" cy="400110"/>
          </a:xfrm>
          <a:prstGeom prst="rect">
            <a:avLst/>
          </a:prstGeom>
          <a:noFill/>
          <a:ln w="9525">
            <a:noFill/>
            <a:miter lim="800000"/>
            <a:headEnd/>
            <a:tailEnd/>
          </a:ln>
          <a:effectLst/>
        </p:spPr>
        <p:txBody>
          <a:bodyPr wrap="none">
            <a:prstTxWarp prst="textNoShape">
              <a:avLst/>
            </a:prstTxWarp>
            <a:spAutoFit/>
          </a:bodyPr>
          <a:lstStyle/>
          <a:p>
            <a:r>
              <a:rPr lang="en-US" sz="2000" dirty="0" smtClean="0"/>
              <a:t>1?</a:t>
            </a:r>
            <a:endParaRPr lang="en-US" sz="2000" dirty="0"/>
          </a:p>
        </p:txBody>
      </p:sp>
      <p:sp>
        <p:nvSpPr>
          <p:cNvPr id="54" name="Text Box 58"/>
          <p:cNvSpPr txBox="1">
            <a:spLocks noChangeArrowheads="1"/>
          </p:cNvSpPr>
          <p:nvPr/>
        </p:nvSpPr>
        <p:spPr bwMode="auto">
          <a:xfrm>
            <a:off x="4011698" y="1345920"/>
            <a:ext cx="484102" cy="400110"/>
          </a:xfrm>
          <a:prstGeom prst="rect">
            <a:avLst/>
          </a:prstGeom>
          <a:noFill/>
          <a:ln w="9525">
            <a:noFill/>
            <a:miter lim="800000"/>
            <a:headEnd/>
            <a:tailEnd/>
          </a:ln>
          <a:effectLst/>
        </p:spPr>
        <p:txBody>
          <a:bodyPr wrap="none">
            <a:prstTxWarp prst="textNoShape">
              <a:avLst/>
            </a:prstTxWarp>
            <a:spAutoFit/>
          </a:bodyPr>
          <a:lstStyle/>
          <a:p>
            <a:r>
              <a:rPr lang="en-US" sz="2000" dirty="0" smtClean="0"/>
              <a:t>2?</a:t>
            </a:r>
            <a:endParaRPr lang="en-US" sz="2000" dirty="0"/>
          </a:p>
        </p:txBody>
      </p:sp>
      <p:sp>
        <p:nvSpPr>
          <p:cNvPr id="55" name="Text Box 58"/>
          <p:cNvSpPr txBox="1">
            <a:spLocks noChangeArrowheads="1"/>
          </p:cNvSpPr>
          <p:nvPr/>
        </p:nvSpPr>
        <p:spPr bwMode="auto">
          <a:xfrm>
            <a:off x="6553200" y="1898430"/>
            <a:ext cx="484102" cy="400110"/>
          </a:xfrm>
          <a:prstGeom prst="rect">
            <a:avLst/>
          </a:prstGeom>
          <a:noFill/>
          <a:ln w="9525">
            <a:noFill/>
            <a:miter lim="800000"/>
            <a:headEnd/>
            <a:tailEnd/>
          </a:ln>
          <a:effectLst/>
        </p:spPr>
        <p:txBody>
          <a:bodyPr wrap="none">
            <a:prstTxWarp prst="textNoShape">
              <a:avLst/>
            </a:prstTxWarp>
            <a:spAutoFit/>
          </a:bodyPr>
          <a:lstStyle/>
          <a:p>
            <a:r>
              <a:rPr lang="en-US" sz="2000" dirty="0" smtClean="0">
                <a:solidFill>
                  <a:schemeClr val="bg1"/>
                </a:solidFill>
              </a:rPr>
              <a:t>3?</a:t>
            </a:r>
            <a:endParaRPr lang="en-US" sz="2000" dirty="0">
              <a:solidFill>
                <a:schemeClr val="bg1"/>
              </a:solidFill>
            </a:endParaRPr>
          </a:p>
        </p:txBody>
      </p:sp>
      <p:sp>
        <p:nvSpPr>
          <p:cNvPr id="56" name="Text Box 58"/>
          <p:cNvSpPr txBox="1">
            <a:spLocks noChangeArrowheads="1"/>
          </p:cNvSpPr>
          <p:nvPr/>
        </p:nvSpPr>
        <p:spPr bwMode="auto">
          <a:xfrm>
            <a:off x="7442286" y="2695545"/>
            <a:ext cx="484102" cy="400110"/>
          </a:xfrm>
          <a:prstGeom prst="rect">
            <a:avLst/>
          </a:prstGeom>
          <a:noFill/>
          <a:ln w="9525">
            <a:noFill/>
            <a:miter lim="800000"/>
            <a:headEnd/>
            <a:tailEnd/>
          </a:ln>
          <a:effectLst/>
        </p:spPr>
        <p:txBody>
          <a:bodyPr wrap="none">
            <a:prstTxWarp prst="textNoShape">
              <a:avLst/>
            </a:prstTxWarp>
            <a:spAutoFit/>
          </a:bodyPr>
          <a:lstStyle/>
          <a:p>
            <a:r>
              <a:rPr lang="en-US" sz="2000" dirty="0" smtClean="0"/>
              <a:t>4?</a:t>
            </a:r>
            <a:endParaRPr lang="en-US" sz="2000" dirty="0"/>
          </a:p>
        </p:txBody>
      </p:sp>
      <p:sp>
        <p:nvSpPr>
          <p:cNvPr id="57" name="Text Box 58"/>
          <p:cNvSpPr txBox="1">
            <a:spLocks noChangeArrowheads="1"/>
          </p:cNvSpPr>
          <p:nvPr/>
        </p:nvSpPr>
        <p:spPr bwMode="auto">
          <a:xfrm>
            <a:off x="2577349" y="4648200"/>
            <a:ext cx="484102" cy="400110"/>
          </a:xfrm>
          <a:prstGeom prst="rect">
            <a:avLst/>
          </a:prstGeom>
          <a:noFill/>
          <a:ln w="9525">
            <a:noFill/>
            <a:miter lim="800000"/>
            <a:headEnd/>
            <a:tailEnd/>
          </a:ln>
          <a:effectLst/>
        </p:spPr>
        <p:txBody>
          <a:bodyPr wrap="none">
            <a:prstTxWarp prst="textNoShape">
              <a:avLst/>
            </a:prstTxWarp>
            <a:spAutoFit/>
          </a:bodyPr>
          <a:lstStyle/>
          <a:p>
            <a:r>
              <a:rPr lang="en-US" sz="2000" dirty="0" smtClean="0">
                <a:solidFill>
                  <a:schemeClr val="bg2"/>
                </a:solidFill>
              </a:rPr>
              <a:t>5?</a:t>
            </a:r>
            <a:endParaRPr lang="en-US" sz="2000" dirty="0">
              <a:solidFill>
                <a:schemeClr val="bg2"/>
              </a:solidFill>
            </a:endParaRPr>
          </a:p>
        </p:txBody>
      </p:sp>
      <p:sp>
        <p:nvSpPr>
          <p:cNvPr id="58" name="Text Box 58"/>
          <p:cNvSpPr txBox="1">
            <a:spLocks noChangeArrowheads="1"/>
          </p:cNvSpPr>
          <p:nvPr/>
        </p:nvSpPr>
        <p:spPr bwMode="auto">
          <a:xfrm>
            <a:off x="6069098" y="4600545"/>
            <a:ext cx="484102" cy="400110"/>
          </a:xfrm>
          <a:prstGeom prst="rect">
            <a:avLst/>
          </a:prstGeom>
          <a:noFill/>
          <a:ln w="9525">
            <a:noFill/>
            <a:miter lim="800000"/>
            <a:headEnd/>
            <a:tailEnd/>
          </a:ln>
          <a:effectLst/>
        </p:spPr>
        <p:txBody>
          <a:bodyPr wrap="none">
            <a:prstTxWarp prst="textNoShape">
              <a:avLst/>
            </a:prstTxWarp>
            <a:spAutoFit/>
          </a:bodyPr>
          <a:lstStyle/>
          <a:p>
            <a:r>
              <a:rPr lang="en-US" sz="2000" dirty="0" smtClean="0">
                <a:solidFill>
                  <a:srgbClr val="C1504C"/>
                </a:solidFill>
              </a:rPr>
              <a:t>6?</a:t>
            </a:r>
            <a:endParaRPr lang="en-US" sz="2000" dirty="0">
              <a:solidFill>
                <a:srgbClr val="C1504C"/>
              </a:solidFill>
            </a:endParaRPr>
          </a:p>
        </p:txBody>
      </p:sp>
      <p:sp>
        <p:nvSpPr>
          <p:cNvPr id="59" name="Text Box 58"/>
          <p:cNvSpPr txBox="1">
            <a:spLocks noChangeArrowheads="1"/>
          </p:cNvSpPr>
          <p:nvPr/>
        </p:nvSpPr>
        <p:spPr bwMode="auto">
          <a:xfrm>
            <a:off x="6586623" y="3352800"/>
            <a:ext cx="484102" cy="400110"/>
          </a:xfrm>
          <a:prstGeom prst="rect">
            <a:avLst/>
          </a:prstGeom>
          <a:noFill/>
          <a:ln w="9525">
            <a:noFill/>
            <a:miter lim="800000"/>
            <a:headEnd/>
            <a:tailEnd/>
          </a:ln>
          <a:effectLst/>
        </p:spPr>
        <p:txBody>
          <a:bodyPr wrap="none">
            <a:prstTxWarp prst="textNoShape">
              <a:avLst/>
            </a:prstTxWarp>
            <a:spAutoFit/>
          </a:bodyPr>
          <a:lstStyle/>
          <a:p>
            <a:r>
              <a:rPr lang="en-US" sz="2000" dirty="0" smtClean="0">
                <a:solidFill>
                  <a:schemeClr val="accent1"/>
                </a:solidFill>
              </a:rPr>
              <a:t>7?</a:t>
            </a:r>
            <a:endParaRPr lang="en-US" sz="20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9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92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92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92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5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92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492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5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9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235" grpId="0"/>
      <p:bldP spid="349236" grpId="0"/>
      <p:bldP spid="349237" grpId="0"/>
      <p:bldP spid="349238" grpId="0"/>
      <p:bldP spid="349239" grpId="0"/>
      <p:bldP spid="349241" grpId="0"/>
      <p:bldP spid="349242" grpId="0"/>
      <p:bldP spid="53" grpId="0"/>
      <p:bldP spid="54" grpId="0"/>
      <p:bldP spid="55" grpId="0"/>
      <p:bldP spid="56" grpId="0"/>
      <p:bldP spid="57" grpId="0"/>
      <p:bldP spid="58" grpId="0"/>
      <p:bldP spid="5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General</a:t>
            </a:r>
          </a:p>
          <a:p>
            <a:pPr lvl="1"/>
            <a:r>
              <a:rPr lang="en-US" dirty="0" smtClean="0"/>
              <a:t>Know performance/reliability of underlying components</a:t>
            </a:r>
          </a:p>
          <a:p>
            <a:pPr lvl="1"/>
            <a:r>
              <a:rPr lang="en-US" dirty="0" smtClean="0"/>
              <a:t>Measure your system to improve it!</a:t>
            </a:r>
          </a:p>
          <a:p>
            <a:r>
              <a:rPr lang="en-US" dirty="0" smtClean="0"/>
              <a:t>FFS</a:t>
            </a:r>
          </a:p>
          <a:p>
            <a:pPr lvl="1"/>
            <a:r>
              <a:rPr lang="en-US" dirty="0" smtClean="0"/>
              <a:t>Fragments: Useful when storage capacity is limited</a:t>
            </a:r>
          </a:p>
          <a:p>
            <a:pPr lvl="1"/>
            <a:r>
              <a:rPr lang="en-US" dirty="0" smtClean="0"/>
              <a:t>Cylinder groups: Structure to aid locality and improve </a:t>
            </a:r>
            <a:r>
              <a:rPr lang="en-US" dirty="0" err="1" smtClean="0"/>
              <a:t>perf</a:t>
            </a:r>
            <a:endParaRPr lang="en-US" dirty="0" smtClean="0"/>
          </a:p>
          <a:p>
            <a:pPr lvl="1"/>
            <a:r>
              <a:rPr lang="en-US" dirty="0" smtClean="0"/>
              <a:t>Locality: Keep </a:t>
            </a:r>
            <a:r>
              <a:rPr lang="en-US" dirty="0" err="1" smtClean="0"/>
              <a:t>inodes</a:t>
            </a:r>
            <a:r>
              <a:rPr lang="en-US" dirty="0" smtClean="0"/>
              <a:t> and data blocks from same file + dir together</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2152650"/>
          </a:xfrm>
        </p:spPr>
        <p:txBody>
          <a:bodyPr>
            <a:normAutofit/>
          </a:bodyPr>
          <a:lstStyle/>
          <a:p>
            <a:pPr algn="ctr"/>
            <a:r>
              <a:rPr lang="en-US" sz="6000" cap="none" dirty="0" smtClean="0">
                <a:latin typeface="+mn-lt"/>
              </a:rPr>
              <a:t>A file is Not a file:</a:t>
            </a:r>
            <a:br>
              <a:rPr lang="en-US" sz="6000" cap="none" dirty="0" smtClean="0">
                <a:latin typeface="+mn-lt"/>
              </a:rPr>
            </a:br>
            <a:r>
              <a:rPr lang="en-US" sz="3200" cap="none" dirty="0">
                <a:latin typeface="+mn-lt"/>
              </a:rPr>
              <a:t>U</a:t>
            </a:r>
            <a:r>
              <a:rPr lang="en-US" sz="3200" cap="none" dirty="0" smtClean="0">
                <a:latin typeface="+mn-lt"/>
              </a:rPr>
              <a:t>nderstanding the I/O Behavior </a:t>
            </a:r>
            <a:br>
              <a:rPr lang="en-US" sz="3200" cap="none" dirty="0" smtClean="0">
                <a:latin typeface="+mn-lt"/>
              </a:rPr>
            </a:br>
            <a:r>
              <a:rPr lang="en-US" sz="3200" cap="none" dirty="0" smtClean="0">
                <a:latin typeface="+mn-lt"/>
              </a:rPr>
              <a:t>of Apple Desktop Applications</a:t>
            </a:r>
            <a:endParaRPr lang="en-US" sz="3200" cap="none" dirty="0">
              <a:latin typeface="+mn-lt"/>
            </a:endParaRPr>
          </a:p>
        </p:txBody>
      </p:sp>
      <p:sp>
        <p:nvSpPr>
          <p:cNvPr id="3" name="Subtitle 2"/>
          <p:cNvSpPr>
            <a:spLocks noGrp="1"/>
          </p:cNvSpPr>
          <p:nvPr>
            <p:ph type="subTitle" idx="1"/>
          </p:nvPr>
        </p:nvSpPr>
        <p:spPr>
          <a:xfrm>
            <a:off x="685800" y="3657600"/>
            <a:ext cx="7772400" cy="1752600"/>
          </a:xfrm>
        </p:spPr>
        <p:txBody>
          <a:bodyPr>
            <a:noAutofit/>
          </a:bodyPr>
          <a:lstStyle/>
          <a:p>
            <a:pPr algn="ctr"/>
            <a:r>
              <a:rPr lang="en-US" sz="1600" dirty="0"/>
              <a:t>Tyler Harter, Chris </a:t>
            </a:r>
            <a:r>
              <a:rPr lang="en-US" sz="1600" dirty="0" err="1"/>
              <a:t>Dragga</a:t>
            </a:r>
            <a:r>
              <a:rPr lang="en-US" sz="1600" dirty="0"/>
              <a:t>, Michael Vaughn,</a:t>
            </a:r>
          </a:p>
          <a:p>
            <a:pPr algn="ctr"/>
            <a:r>
              <a:rPr lang="en-US" sz="1600" dirty="0"/>
              <a:t>Andrea C. </a:t>
            </a:r>
            <a:r>
              <a:rPr lang="en-US" sz="1600" dirty="0" err="1"/>
              <a:t>Arpaci-Dusseau</a:t>
            </a:r>
            <a:r>
              <a:rPr lang="en-US" sz="1600" dirty="0"/>
              <a:t>, </a:t>
            </a:r>
            <a:r>
              <a:rPr lang="en-US" sz="1600" dirty="0" err="1"/>
              <a:t>Remzi</a:t>
            </a:r>
            <a:r>
              <a:rPr lang="en-US" sz="1600" dirty="0"/>
              <a:t> H. </a:t>
            </a:r>
            <a:r>
              <a:rPr lang="en-US" sz="1600" dirty="0" err="1" smtClean="0"/>
              <a:t>Arpaci-Dusseau</a:t>
            </a:r>
            <a:endParaRPr lang="en-US" sz="1600" dirty="0" smtClean="0"/>
          </a:p>
          <a:p>
            <a:pPr algn="ctr"/>
            <a:endParaRPr lang="en-US" sz="1600" dirty="0" smtClean="0"/>
          </a:p>
          <a:p>
            <a:pPr algn="ctr"/>
            <a:r>
              <a:rPr lang="en-US" sz="1600" dirty="0" smtClean="0"/>
              <a:t>Department of Computer Sciences</a:t>
            </a:r>
          </a:p>
          <a:p>
            <a:pPr algn="ctr"/>
            <a:r>
              <a:rPr lang="en-US" sz="1600" dirty="0" smtClean="0"/>
              <a:t>University of Wisconsin-Madison</a:t>
            </a:r>
          </a:p>
          <a:p>
            <a:pPr algn="ctr"/>
            <a:endParaRPr lang="en-US" sz="1600" dirty="0"/>
          </a:p>
          <a:p>
            <a:pPr algn="ctr"/>
            <a:r>
              <a:rPr lang="en-US" sz="1600" dirty="0"/>
              <a:t>SOSP '11 Proceedings of the </a:t>
            </a:r>
            <a:r>
              <a:rPr lang="en-US" sz="1600" dirty="0" smtClean="0"/>
              <a:t>ACM </a:t>
            </a:r>
            <a:r>
              <a:rPr lang="en-US" sz="1600" dirty="0"/>
              <a:t>Symposium on Operating Systems </a:t>
            </a:r>
            <a:r>
              <a:rPr lang="en-US" sz="1600" dirty="0" smtClean="0"/>
              <a:t>Principles</a:t>
            </a:r>
            <a:endParaRPr lang="en-US" sz="1600" dirty="0"/>
          </a:p>
        </p:txBody>
      </p:sp>
      <p:pic>
        <p:nvPicPr>
          <p:cNvPr id="4" name="Picture 45" descr="uw-logo-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856" y="5942744"/>
            <a:ext cx="522288"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0548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paper?</a:t>
            </a:r>
            <a:endParaRPr lang="en-US" dirty="0"/>
          </a:p>
        </p:txBody>
      </p:sp>
      <p:sp>
        <p:nvSpPr>
          <p:cNvPr id="3" name="Content Placeholder 2"/>
          <p:cNvSpPr>
            <a:spLocks noGrp="1"/>
          </p:cNvSpPr>
          <p:nvPr>
            <p:ph idx="1"/>
          </p:nvPr>
        </p:nvSpPr>
        <p:spPr/>
        <p:txBody>
          <a:bodyPr/>
          <a:lstStyle/>
          <a:p>
            <a:r>
              <a:rPr lang="en-US" dirty="0" smtClean="0"/>
              <a:t>Meta-issues</a:t>
            </a:r>
          </a:p>
          <a:p>
            <a:pPr lvl="1"/>
            <a:r>
              <a:rPr lang="en-US" dirty="0" smtClean="0"/>
              <a:t>Best Paper from SOSP’11</a:t>
            </a:r>
          </a:p>
          <a:p>
            <a:pPr lvl="1"/>
            <a:r>
              <a:rPr lang="en-US" dirty="0" smtClean="0"/>
              <a:t>Paper from UW-Madison</a:t>
            </a:r>
          </a:p>
          <a:p>
            <a:pPr lvl="1"/>
            <a:r>
              <a:rPr lang="en-US" dirty="0" smtClean="0"/>
              <a:t>Exposure to modern paper style</a:t>
            </a:r>
          </a:p>
          <a:p>
            <a:pPr lvl="1"/>
            <a:endParaRPr lang="en-US" dirty="0" smtClean="0"/>
          </a:p>
          <a:p>
            <a:r>
              <a:rPr lang="en-US" dirty="0" smtClean="0"/>
              <a:t>Technical Contributions</a:t>
            </a:r>
          </a:p>
          <a:p>
            <a:pPr lvl="1"/>
            <a:r>
              <a:rPr lang="en-US" dirty="0" smtClean="0"/>
              <a:t>Many thorough measurements about current desktop workloads</a:t>
            </a:r>
          </a:p>
          <a:p>
            <a:pPr lvl="1"/>
            <a:r>
              <a:rPr lang="en-US" dirty="0" smtClean="0"/>
              <a:t>Low-level data plus high-level summary observations</a:t>
            </a:r>
          </a:p>
          <a:p>
            <a:pPr lvl="1"/>
            <a:r>
              <a:rPr lang="en-US" dirty="0" smtClean="0"/>
              <a:t>Incentive to think about implications for future file systems</a:t>
            </a:r>
          </a:p>
          <a:p>
            <a:endParaRPr lang="en-US" dirty="0" smtClean="0"/>
          </a:p>
        </p:txBody>
      </p:sp>
    </p:spTree>
    <p:extLst>
      <p:ext uri="{BB962C8B-B14F-4D97-AF65-F5344CB8AC3E}">
        <p14:creationId xmlns:p14="http://schemas.microsoft.com/office/powerpoint/2010/main" val="5484361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study desktop applications?</a:t>
            </a:r>
            <a:endParaRPr lang="en-US" dirty="0"/>
          </a:p>
        </p:txBody>
      </p:sp>
      <p:sp>
        <p:nvSpPr>
          <p:cNvPr id="3" name="Content Placeholder 2"/>
          <p:cNvSpPr>
            <a:spLocks noGrp="1"/>
          </p:cNvSpPr>
          <p:nvPr>
            <p:ph idx="1"/>
          </p:nvPr>
        </p:nvSpPr>
        <p:spPr>
          <a:ln>
            <a:noFill/>
          </a:ln>
        </p:spPr>
        <p:txBody>
          <a:bodyPr>
            <a:normAutofit fontScale="92500" lnSpcReduction="10000"/>
          </a:bodyPr>
          <a:lstStyle/>
          <a:p>
            <a:r>
              <a:rPr lang="en-US" dirty="0"/>
              <a:t>Measurement drives </a:t>
            </a:r>
            <a:r>
              <a:rPr lang="en-US" dirty="0" smtClean="0"/>
              <a:t>file-system design</a:t>
            </a:r>
          </a:p>
          <a:p>
            <a:pPr lvl="1"/>
            <a:r>
              <a:rPr lang="en-US" dirty="0" smtClean="0"/>
              <a:t>file systems must decide how to optimize</a:t>
            </a:r>
            <a:br>
              <a:rPr lang="en-US" dirty="0" smtClean="0"/>
            </a:br>
            <a:endParaRPr lang="en-US" dirty="0"/>
          </a:p>
          <a:p>
            <a:r>
              <a:rPr lang="en-US" dirty="0" smtClean="0">
                <a:solidFill>
                  <a:schemeClr val="accent4"/>
                </a:solidFill>
              </a:rPr>
              <a:t>Great history</a:t>
            </a:r>
            <a:r>
              <a:rPr lang="en-US" dirty="0" smtClean="0"/>
              <a:t> - many past I/O studies</a:t>
            </a:r>
          </a:p>
          <a:p>
            <a:pPr lvl="1"/>
            <a:r>
              <a:rPr lang="en-US" sz="1800" i="1" dirty="0" smtClean="0"/>
              <a:t>SOSP ’81</a:t>
            </a:r>
            <a:r>
              <a:rPr lang="en-US" sz="1800" dirty="0" smtClean="0"/>
              <a:t>: M. </a:t>
            </a:r>
            <a:r>
              <a:rPr lang="en-US" sz="1800" dirty="0" err="1" smtClean="0"/>
              <a:t>Satyanarayanan</a:t>
            </a:r>
            <a:r>
              <a:rPr lang="en-US" sz="1800" dirty="0" smtClean="0"/>
              <a:t>.  A Study of file Sizes and Functional Lifetimes.</a:t>
            </a:r>
          </a:p>
          <a:p>
            <a:pPr lvl="2"/>
            <a:r>
              <a:rPr lang="en-US" sz="1600" dirty="0" smtClean="0"/>
              <a:t>Influenced AFS and Code (read later)</a:t>
            </a:r>
          </a:p>
          <a:p>
            <a:pPr lvl="1"/>
            <a:r>
              <a:rPr lang="en-US" sz="1800" i="1" dirty="0" smtClean="0"/>
              <a:t>SOSP ’85</a:t>
            </a:r>
            <a:r>
              <a:rPr lang="en-US" sz="1800" dirty="0" smtClean="0"/>
              <a:t>:, </a:t>
            </a:r>
            <a:r>
              <a:rPr lang="en-US" sz="1800" dirty="0" err="1" smtClean="0"/>
              <a:t>Ousterhout</a:t>
            </a:r>
            <a:r>
              <a:rPr lang="en-US" sz="1800" dirty="0" smtClean="0"/>
              <a:t> </a:t>
            </a:r>
            <a:r>
              <a:rPr lang="en-US" sz="1800" i="1" dirty="0" smtClean="0"/>
              <a:t>et al</a:t>
            </a:r>
            <a:r>
              <a:rPr lang="en-US" sz="1800" dirty="0" smtClean="0"/>
              <a:t>.  A Trace-Driven Analysis of Name and Attribute Caching in a Distributed System.</a:t>
            </a:r>
          </a:p>
          <a:p>
            <a:pPr lvl="1"/>
            <a:r>
              <a:rPr lang="en-US" sz="1800" i="1" dirty="0"/>
              <a:t>SOSP ’91</a:t>
            </a:r>
            <a:r>
              <a:rPr lang="en-US" sz="1800" dirty="0"/>
              <a:t>: M. Baker </a:t>
            </a:r>
            <a:r>
              <a:rPr lang="en-US" sz="1800" i="1" dirty="0"/>
              <a:t>et al</a:t>
            </a:r>
            <a:r>
              <a:rPr lang="en-US" sz="1800" dirty="0"/>
              <a:t>. </a:t>
            </a:r>
            <a:r>
              <a:rPr lang="en-US" sz="1800" dirty="0" smtClean="0"/>
              <a:t> Measurements </a:t>
            </a:r>
            <a:r>
              <a:rPr lang="en-US" sz="1800" dirty="0"/>
              <a:t>of a Distributed System</a:t>
            </a:r>
            <a:r>
              <a:rPr lang="en-US" sz="1800" dirty="0" smtClean="0"/>
              <a:t>.</a:t>
            </a:r>
            <a:endParaRPr lang="en-US" sz="1800" i="1" dirty="0" smtClean="0"/>
          </a:p>
          <a:p>
            <a:pPr lvl="1"/>
            <a:r>
              <a:rPr lang="en-US" sz="1800" i="1" dirty="0" smtClean="0"/>
              <a:t>SOSP ’99</a:t>
            </a:r>
            <a:r>
              <a:rPr lang="en-US" sz="1800" dirty="0" smtClean="0"/>
              <a:t>: W. </a:t>
            </a:r>
            <a:r>
              <a:rPr lang="en-US" sz="1800" dirty="0" err="1" smtClean="0"/>
              <a:t>Vogels</a:t>
            </a:r>
            <a:r>
              <a:rPr lang="en-US" sz="1800" dirty="0" smtClean="0"/>
              <a:t>.  file system usage in Windows NT 4.0.</a:t>
            </a:r>
          </a:p>
          <a:p>
            <a:pPr marL="274320" lvl="1" indent="0">
              <a:buNone/>
            </a:pPr>
            <a:endParaRPr lang="en-US" dirty="0"/>
          </a:p>
          <a:p>
            <a:r>
              <a:rPr lang="en-US" dirty="0" smtClean="0">
                <a:solidFill>
                  <a:schemeClr val="accent2"/>
                </a:solidFill>
              </a:rPr>
              <a:t>There is still uncharted territory</a:t>
            </a:r>
            <a:r>
              <a:rPr lang="en-US" dirty="0"/>
              <a:t> </a:t>
            </a:r>
            <a:endParaRPr lang="en-US" dirty="0" smtClean="0"/>
          </a:p>
          <a:p>
            <a:pPr lvl="1"/>
            <a:r>
              <a:rPr lang="en-US" dirty="0" smtClean="0"/>
              <a:t>Little focus on home users</a:t>
            </a:r>
            <a:endParaRPr lang="en-US" dirty="0"/>
          </a:p>
          <a:p>
            <a:pPr lvl="1"/>
            <a:r>
              <a:rPr lang="en-US" dirty="0" smtClean="0"/>
              <a:t>Little focus on individual applications</a:t>
            </a:r>
          </a:p>
          <a:p>
            <a:pPr lvl="1"/>
            <a:r>
              <a:rPr lang="en-US" dirty="0" smtClean="0"/>
              <a:t>More study can inform the design of the next generation of file systems</a:t>
            </a:r>
            <a:endParaRPr lang="en-US" dirty="0"/>
          </a:p>
        </p:txBody>
      </p:sp>
    </p:spTree>
    <p:extLst>
      <p:ext uri="{BB962C8B-B14F-4D97-AF65-F5344CB8AC3E}">
        <p14:creationId xmlns:p14="http://schemas.microsoft.com/office/powerpoint/2010/main" val="4790534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case study: saving a document</a:t>
            </a:r>
            <a:endParaRPr lang="en-US" dirty="0"/>
          </a:p>
        </p:txBody>
      </p:sp>
      <p:sp>
        <p:nvSpPr>
          <p:cNvPr id="3" name="Content Placeholder 2"/>
          <p:cNvSpPr>
            <a:spLocks noGrp="1"/>
          </p:cNvSpPr>
          <p:nvPr>
            <p:ph idx="1"/>
          </p:nvPr>
        </p:nvSpPr>
        <p:spPr/>
        <p:txBody>
          <a:bodyPr/>
          <a:lstStyle/>
          <a:p>
            <a:endParaRPr lang="en-US" dirty="0" smtClean="0"/>
          </a:p>
          <a:p>
            <a:r>
              <a:rPr lang="en-US" dirty="0" smtClean="0"/>
              <a:t>Application</a:t>
            </a:r>
            <a:r>
              <a:rPr lang="en-US" dirty="0"/>
              <a:t>: Pages </a:t>
            </a:r>
            <a:r>
              <a:rPr lang="en-US" dirty="0" smtClean="0"/>
              <a:t>4.0.3</a:t>
            </a:r>
          </a:p>
          <a:p>
            <a:pPr lvl="1"/>
            <a:r>
              <a:rPr lang="en-US" dirty="0"/>
              <a:t>From Apple’s iWork suite</a:t>
            </a:r>
          </a:p>
          <a:p>
            <a:pPr lvl="1"/>
            <a:r>
              <a:rPr lang="en-US" dirty="0" smtClean="0"/>
              <a:t>Document processor (like MS Word)</a:t>
            </a:r>
          </a:p>
          <a:p>
            <a:endParaRPr lang="en-US" dirty="0" smtClean="0"/>
          </a:p>
          <a:p>
            <a:r>
              <a:rPr lang="en-US" dirty="0" smtClean="0"/>
              <a:t>One simple task (from user’s perspective):</a:t>
            </a:r>
          </a:p>
          <a:p>
            <a:pPr marL="731520" lvl="1" indent="-457200">
              <a:buFont typeface="+mj-lt"/>
              <a:buAutoNum type="arabicPeriod"/>
            </a:pPr>
            <a:r>
              <a:rPr lang="en-US" dirty="0" smtClean="0"/>
              <a:t>Create a new document</a:t>
            </a:r>
          </a:p>
          <a:p>
            <a:pPr marL="731520" lvl="1" indent="-457200">
              <a:buFont typeface="+mj-lt"/>
              <a:buAutoNum type="arabicPeriod"/>
            </a:pPr>
            <a:r>
              <a:rPr lang="en-US" dirty="0" smtClean="0"/>
              <a:t>Insert 15 JPEG images (each ~2.5MB)</a:t>
            </a:r>
          </a:p>
          <a:p>
            <a:pPr marL="731520" lvl="1" indent="-457200">
              <a:buFont typeface="+mj-lt"/>
              <a:buAutoNum type="arabicPeriod"/>
            </a:pPr>
            <a:r>
              <a:rPr lang="en-US" dirty="0" smtClean="0"/>
              <a:t>Save to the Microsoft DOC format</a:t>
            </a:r>
            <a:endParaRPr lang="en-US" dirty="0"/>
          </a:p>
        </p:txBody>
      </p:sp>
    </p:spTree>
    <p:extLst>
      <p:ext uri="{BB962C8B-B14F-4D97-AF65-F5344CB8AC3E}">
        <p14:creationId xmlns:p14="http://schemas.microsoft.com/office/powerpoint/2010/main" val="18714842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976" y="307592"/>
            <a:ext cx="8229600" cy="990600"/>
          </a:xfrm>
        </p:spPr>
        <p:txBody>
          <a:bodyPr/>
          <a:lstStyle/>
          <a:p>
            <a:r>
              <a:rPr lang="en-US" dirty="0" err="1" smtClean="0"/>
              <a:t>iBench</a:t>
            </a:r>
            <a:r>
              <a:rPr lang="en-US" dirty="0" smtClean="0"/>
              <a:t> Task Suite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726" y="3846868"/>
            <a:ext cx="924729" cy="8873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723" y="1865668"/>
            <a:ext cx="840663" cy="84066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2450" y="2890200"/>
            <a:ext cx="850005" cy="86868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8254" y="4024377"/>
            <a:ext cx="741947" cy="7419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28413" y="1952920"/>
            <a:ext cx="681788" cy="7620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2001" y="2913443"/>
            <a:ext cx="792077" cy="792077"/>
          </a:xfrm>
          <a:prstGeom prst="rect">
            <a:avLst/>
          </a:prstGeom>
        </p:spPr>
      </p:pic>
      <p:sp>
        <p:nvSpPr>
          <p:cNvPr id="10" name="Content Placeholder 2"/>
          <p:cNvSpPr txBox="1">
            <a:spLocks/>
          </p:cNvSpPr>
          <p:nvPr/>
        </p:nvSpPr>
        <p:spPr>
          <a:xfrm>
            <a:off x="-17096" y="1343320"/>
            <a:ext cx="4114800" cy="41910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buClr>
                <a:srgbClr val="2DA2BF"/>
              </a:buClr>
            </a:pPr>
            <a:r>
              <a:rPr lang="en-US" b="1" dirty="0" err="1" smtClean="0">
                <a:solidFill>
                  <a:prstClr val="black"/>
                </a:solidFill>
              </a:rPr>
              <a:t>iLife</a:t>
            </a:r>
            <a:r>
              <a:rPr lang="en-US" b="1" dirty="0" smtClean="0">
                <a:solidFill>
                  <a:prstClr val="black"/>
                </a:solidFill>
              </a:rPr>
              <a:t> suite (multimedia)</a:t>
            </a:r>
          </a:p>
          <a:p>
            <a:pPr marL="274320" lvl="1" indent="0">
              <a:buClr>
                <a:srgbClr val="2DA2BF"/>
              </a:buClr>
              <a:buFont typeface="Arial" pitchFamily="34" charset="0"/>
              <a:buNone/>
            </a:pPr>
            <a:endParaRPr lang="en-US" dirty="0" smtClean="0">
              <a:solidFill>
                <a:prstClr val="black"/>
              </a:solidFill>
            </a:endParaRPr>
          </a:p>
          <a:p>
            <a:pPr lvl="2">
              <a:buClr>
                <a:srgbClr val="2DA2BF"/>
              </a:buClr>
            </a:pPr>
            <a:r>
              <a:rPr lang="en-US" dirty="0" smtClean="0">
                <a:solidFill>
                  <a:prstClr val="black"/>
                </a:solidFill>
              </a:rPr>
              <a:t>iPhoto 8.1.1</a:t>
            </a:r>
          </a:p>
          <a:p>
            <a:pPr lvl="2">
              <a:buClr>
                <a:srgbClr val="2DA2BF"/>
              </a:buClr>
            </a:pPr>
            <a:endParaRPr lang="en-US" dirty="0" smtClean="0">
              <a:solidFill>
                <a:prstClr val="black"/>
              </a:solidFill>
            </a:endParaRPr>
          </a:p>
          <a:p>
            <a:pPr lvl="2">
              <a:buClr>
                <a:srgbClr val="2DA2BF"/>
              </a:buClr>
            </a:pPr>
            <a:endParaRPr lang="en-US" dirty="0" smtClean="0">
              <a:solidFill>
                <a:prstClr val="black"/>
              </a:solidFill>
            </a:endParaRPr>
          </a:p>
          <a:p>
            <a:pPr lvl="2">
              <a:buClr>
                <a:srgbClr val="2DA2BF"/>
              </a:buClr>
            </a:pPr>
            <a:r>
              <a:rPr lang="en-US" dirty="0" smtClean="0">
                <a:solidFill>
                  <a:prstClr val="black"/>
                </a:solidFill>
              </a:rPr>
              <a:t>iTunes 9.0.3</a:t>
            </a:r>
          </a:p>
          <a:p>
            <a:pPr lvl="2">
              <a:buClr>
                <a:srgbClr val="2DA2BF"/>
              </a:buClr>
            </a:pPr>
            <a:endParaRPr lang="en-US" dirty="0" smtClean="0">
              <a:solidFill>
                <a:prstClr val="black"/>
              </a:solidFill>
            </a:endParaRPr>
          </a:p>
          <a:p>
            <a:pPr lvl="2">
              <a:buClr>
                <a:srgbClr val="2DA2BF"/>
              </a:buClr>
            </a:pPr>
            <a:endParaRPr lang="en-US" dirty="0" smtClean="0">
              <a:solidFill>
                <a:prstClr val="black"/>
              </a:solidFill>
            </a:endParaRPr>
          </a:p>
          <a:p>
            <a:pPr lvl="2">
              <a:buClr>
                <a:srgbClr val="2DA2BF"/>
              </a:buClr>
            </a:pPr>
            <a:r>
              <a:rPr lang="en-US" dirty="0" smtClean="0">
                <a:solidFill>
                  <a:prstClr val="black"/>
                </a:solidFill>
              </a:rPr>
              <a:t>iMovie 8.0.5</a:t>
            </a:r>
          </a:p>
        </p:txBody>
      </p:sp>
      <p:sp>
        <p:nvSpPr>
          <p:cNvPr id="11" name="Content Placeholder 2"/>
          <p:cNvSpPr txBox="1">
            <a:spLocks/>
          </p:cNvSpPr>
          <p:nvPr/>
        </p:nvSpPr>
        <p:spPr>
          <a:xfrm>
            <a:off x="3056972" y="1343320"/>
            <a:ext cx="4114800" cy="41910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buClr>
                <a:srgbClr val="2DA2BF"/>
              </a:buClr>
            </a:pPr>
            <a:r>
              <a:rPr lang="en-US" b="1" dirty="0" smtClean="0">
                <a:solidFill>
                  <a:prstClr val="black"/>
                </a:solidFill>
              </a:rPr>
              <a:t>iWork (like MS Office)</a:t>
            </a:r>
          </a:p>
          <a:p>
            <a:pPr lvl="1">
              <a:buClr>
                <a:srgbClr val="2DA2BF"/>
              </a:buClr>
            </a:pPr>
            <a:endParaRPr lang="en-US" dirty="0" smtClean="0">
              <a:solidFill>
                <a:prstClr val="black"/>
              </a:solidFill>
            </a:endParaRPr>
          </a:p>
          <a:p>
            <a:pPr lvl="2">
              <a:buClr>
                <a:srgbClr val="2DA2BF"/>
              </a:buClr>
            </a:pPr>
            <a:r>
              <a:rPr lang="en-US" dirty="0" smtClean="0">
                <a:solidFill>
                  <a:prstClr val="black"/>
                </a:solidFill>
              </a:rPr>
              <a:t>Pages 4.0.3</a:t>
            </a:r>
            <a:br>
              <a:rPr lang="en-US" dirty="0" smtClean="0">
                <a:solidFill>
                  <a:prstClr val="black"/>
                </a:solidFill>
              </a:rPr>
            </a:br>
            <a:r>
              <a:rPr lang="en-US" dirty="0" smtClean="0">
                <a:solidFill>
                  <a:prstClr val="black"/>
                </a:solidFill>
              </a:rPr>
              <a:t>(</a:t>
            </a:r>
            <a:r>
              <a:rPr lang="en-US" i="1" dirty="0" smtClean="0">
                <a:solidFill>
                  <a:prstClr val="black"/>
                </a:solidFill>
              </a:rPr>
              <a:t>Word</a:t>
            </a:r>
            <a:r>
              <a:rPr lang="en-US" dirty="0" smtClean="0">
                <a:solidFill>
                  <a:prstClr val="black"/>
                </a:solidFill>
              </a:rPr>
              <a:t>)</a:t>
            </a:r>
          </a:p>
          <a:p>
            <a:pPr lvl="2">
              <a:buClr>
                <a:srgbClr val="2DA2BF"/>
              </a:buClr>
            </a:pPr>
            <a:endParaRPr lang="en-US" dirty="0" smtClean="0">
              <a:solidFill>
                <a:prstClr val="black"/>
              </a:solidFill>
            </a:endParaRPr>
          </a:p>
          <a:p>
            <a:pPr lvl="2">
              <a:buClr>
                <a:srgbClr val="2DA2BF"/>
              </a:buClr>
            </a:pPr>
            <a:r>
              <a:rPr lang="en-US" dirty="0" smtClean="0">
                <a:solidFill>
                  <a:prstClr val="black"/>
                </a:solidFill>
              </a:rPr>
              <a:t>Numbers 2.0.3</a:t>
            </a:r>
            <a:br>
              <a:rPr lang="en-US" dirty="0" smtClean="0">
                <a:solidFill>
                  <a:prstClr val="black"/>
                </a:solidFill>
              </a:rPr>
            </a:br>
            <a:r>
              <a:rPr lang="en-US" dirty="0" smtClean="0">
                <a:solidFill>
                  <a:prstClr val="black"/>
                </a:solidFill>
              </a:rPr>
              <a:t>(</a:t>
            </a:r>
            <a:r>
              <a:rPr lang="en-US" i="1" dirty="0" smtClean="0">
                <a:solidFill>
                  <a:prstClr val="black"/>
                </a:solidFill>
              </a:rPr>
              <a:t>Excel</a:t>
            </a:r>
            <a:r>
              <a:rPr lang="en-US" dirty="0" smtClean="0">
                <a:solidFill>
                  <a:prstClr val="black"/>
                </a:solidFill>
              </a:rPr>
              <a:t>)</a:t>
            </a:r>
          </a:p>
          <a:p>
            <a:pPr lvl="2">
              <a:buClr>
                <a:srgbClr val="2DA2BF"/>
              </a:buClr>
            </a:pPr>
            <a:endParaRPr lang="en-US" dirty="0" smtClean="0">
              <a:solidFill>
                <a:prstClr val="black"/>
              </a:solidFill>
            </a:endParaRPr>
          </a:p>
          <a:p>
            <a:pPr lvl="2">
              <a:buClr>
                <a:srgbClr val="2DA2BF"/>
              </a:buClr>
            </a:pPr>
            <a:r>
              <a:rPr lang="en-US" dirty="0" smtClean="0">
                <a:solidFill>
                  <a:prstClr val="black"/>
                </a:solidFill>
              </a:rPr>
              <a:t>Keynote 5.0.3</a:t>
            </a:r>
            <a:br>
              <a:rPr lang="en-US" dirty="0" smtClean="0">
                <a:solidFill>
                  <a:prstClr val="black"/>
                </a:solidFill>
              </a:rPr>
            </a:br>
            <a:r>
              <a:rPr lang="en-US" dirty="0" smtClean="0">
                <a:solidFill>
                  <a:prstClr val="black"/>
                </a:solidFill>
              </a:rPr>
              <a:t>(</a:t>
            </a:r>
            <a:r>
              <a:rPr lang="en-US" i="1" dirty="0" smtClean="0">
                <a:solidFill>
                  <a:prstClr val="black"/>
                </a:solidFill>
              </a:rPr>
              <a:t>PowerPoint</a:t>
            </a:r>
            <a:r>
              <a:rPr lang="en-US" dirty="0" smtClean="0">
                <a:solidFill>
                  <a:prstClr val="black"/>
                </a:solidFill>
              </a:rPr>
              <a:t>)</a:t>
            </a:r>
          </a:p>
        </p:txBody>
      </p:sp>
      <p:sp>
        <p:nvSpPr>
          <p:cNvPr id="13" name="Rectangle 12"/>
          <p:cNvSpPr/>
          <p:nvPr/>
        </p:nvSpPr>
        <p:spPr>
          <a:xfrm>
            <a:off x="367976" y="4869195"/>
            <a:ext cx="8318824" cy="1754326"/>
          </a:xfrm>
          <a:prstGeom prst="rect">
            <a:avLst/>
          </a:prstGeom>
        </p:spPr>
        <p:txBody>
          <a:bodyPr wrap="square">
            <a:spAutoFit/>
          </a:bodyPr>
          <a:lstStyle/>
          <a:p>
            <a:r>
              <a:rPr lang="en-US" dirty="0"/>
              <a:t>Automate 34 typical </a:t>
            </a:r>
            <a:r>
              <a:rPr lang="en-US" dirty="0" smtClean="0"/>
              <a:t>tasks: Importing </a:t>
            </a:r>
            <a:r>
              <a:rPr lang="en-US" dirty="0"/>
              <a:t>photos, playing songs, editing </a:t>
            </a:r>
            <a:r>
              <a:rPr lang="en-US" dirty="0" smtClean="0"/>
              <a:t>movies,</a:t>
            </a:r>
            <a:endParaRPr lang="en-US" dirty="0"/>
          </a:p>
          <a:p>
            <a:pPr lvl="1"/>
            <a:r>
              <a:rPr lang="en-US" dirty="0" smtClean="0"/>
              <a:t>typing </a:t>
            </a:r>
            <a:r>
              <a:rPr lang="en-US" dirty="0"/>
              <a:t>documents, making charts, displaying a slideshow</a:t>
            </a:r>
          </a:p>
          <a:p>
            <a:pPr lvl="1"/>
            <a:endParaRPr lang="en-US" dirty="0"/>
          </a:p>
          <a:p>
            <a:r>
              <a:rPr lang="en-US" dirty="0"/>
              <a:t>Collect I/O </a:t>
            </a:r>
            <a:r>
              <a:rPr lang="en-US" dirty="0" smtClean="0"/>
              <a:t>traces : Use </a:t>
            </a:r>
            <a:r>
              <a:rPr lang="en-US" dirty="0" err="1"/>
              <a:t>DTrace</a:t>
            </a:r>
            <a:r>
              <a:rPr lang="en-US" dirty="0"/>
              <a:t> to instrument kernel</a:t>
            </a:r>
            <a:endParaRPr lang="en-US" i="1" dirty="0">
              <a:solidFill>
                <a:schemeClr val="accent1"/>
              </a:solidFill>
            </a:endParaRPr>
          </a:p>
          <a:p>
            <a:pPr lvl="1"/>
            <a:r>
              <a:rPr lang="en-US" i="1" dirty="0">
                <a:solidFill>
                  <a:schemeClr val="accent1"/>
                </a:solidFill>
              </a:rPr>
              <a:t>System-call</a:t>
            </a:r>
            <a:r>
              <a:rPr lang="en-US" b="1" dirty="0"/>
              <a:t> </a:t>
            </a:r>
            <a:r>
              <a:rPr lang="en-US" dirty="0"/>
              <a:t>level traces reveal </a:t>
            </a:r>
            <a:r>
              <a:rPr lang="en-US" i="1" dirty="0">
                <a:solidFill>
                  <a:schemeClr val="accent1"/>
                </a:solidFill>
              </a:rPr>
              <a:t>application behavior</a:t>
            </a:r>
          </a:p>
          <a:p>
            <a:pPr lvl="1"/>
            <a:r>
              <a:rPr lang="en-US" dirty="0"/>
              <a:t>Record I/O events: </a:t>
            </a:r>
            <a:r>
              <a:rPr lang="en-US" dirty="0">
                <a:latin typeface="Courier New" pitchFamily="49" charset="0"/>
                <a:cs typeface="Courier New" pitchFamily="49" charset="0"/>
              </a:rPr>
              <a:t>open</a:t>
            </a:r>
            <a:r>
              <a:rPr lang="en-US" dirty="0"/>
              <a:t>, </a:t>
            </a:r>
            <a:r>
              <a:rPr lang="en-US" dirty="0">
                <a:latin typeface="Courier New" pitchFamily="49" charset="0"/>
                <a:cs typeface="Courier New" pitchFamily="49" charset="0"/>
              </a:rPr>
              <a:t>close</a:t>
            </a:r>
            <a:r>
              <a:rPr lang="en-US" dirty="0"/>
              <a:t>, </a:t>
            </a:r>
            <a:r>
              <a:rPr lang="en-US" dirty="0">
                <a:latin typeface="Courier New" pitchFamily="49" charset="0"/>
                <a:cs typeface="Courier New" pitchFamily="49" charset="0"/>
              </a:rPr>
              <a:t>read</a:t>
            </a:r>
            <a:r>
              <a:rPr lang="en-US" dirty="0"/>
              <a:t>, </a:t>
            </a:r>
            <a:r>
              <a:rPr lang="en-US" dirty="0">
                <a:latin typeface="Courier New" pitchFamily="49" charset="0"/>
                <a:cs typeface="Courier New" pitchFamily="49" charset="0"/>
              </a:rPr>
              <a:t>write</a:t>
            </a:r>
            <a:r>
              <a:rPr lang="en-US" dirty="0"/>
              <a:t>, </a:t>
            </a:r>
            <a:r>
              <a:rPr lang="en-US" dirty="0" err="1">
                <a:latin typeface="Courier New" pitchFamily="49" charset="0"/>
                <a:cs typeface="Courier New" pitchFamily="49" charset="0"/>
              </a:rPr>
              <a:t>fsync</a:t>
            </a:r>
            <a:r>
              <a:rPr lang="en-US" dirty="0"/>
              <a:t>, etc.</a:t>
            </a:r>
          </a:p>
        </p:txBody>
      </p:sp>
    </p:spTree>
    <p:extLst>
      <p:ext uri="{BB962C8B-B14F-4D97-AF65-F5344CB8AC3E}">
        <p14:creationId xmlns:p14="http://schemas.microsoft.com/office/powerpoint/2010/main" val="21373661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VBOXSVR\wm_share\jpgs\doc_timelin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457200"/>
            <a:ext cx="6473825" cy="6400800"/>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838200" y="990600"/>
            <a:ext cx="1219200" cy="5181600"/>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9" name="TextBox 8"/>
          <p:cNvSpPr txBox="1"/>
          <p:nvPr/>
        </p:nvSpPr>
        <p:spPr>
          <a:xfrm rot="16200000">
            <a:off x="-105579" y="3482516"/>
            <a:ext cx="732893" cy="461665"/>
          </a:xfrm>
          <a:prstGeom prst="rect">
            <a:avLst/>
          </a:prstGeom>
          <a:noFill/>
        </p:spPr>
        <p:txBody>
          <a:bodyPr wrap="none" rtlCol="0">
            <a:spAutoFit/>
          </a:bodyPr>
          <a:lstStyle/>
          <a:p>
            <a:pPr defTabSz="914400"/>
            <a:r>
              <a:rPr lang="en-US" sz="2400" dirty="0" smtClean="0">
                <a:solidFill>
                  <a:prstClr val="black"/>
                </a:solidFill>
              </a:rPr>
              <a:t>files</a:t>
            </a:r>
            <a:endParaRPr lang="en-US" sz="2400" dirty="0">
              <a:solidFill>
                <a:prstClr val="black"/>
              </a:solidFill>
            </a:endParaRPr>
          </a:p>
        </p:txBody>
      </p:sp>
      <p:sp>
        <p:nvSpPr>
          <p:cNvPr id="10" name="Rectangle 9"/>
          <p:cNvSpPr/>
          <p:nvPr/>
        </p:nvSpPr>
        <p:spPr>
          <a:xfrm>
            <a:off x="7891319" y="5934075"/>
            <a:ext cx="1219200" cy="885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1" name="TextBox 10"/>
          <p:cNvSpPr txBox="1"/>
          <p:nvPr/>
        </p:nvSpPr>
        <p:spPr>
          <a:xfrm>
            <a:off x="8148215" y="5974318"/>
            <a:ext cx="995785" cy="338554"/>
          </a:xfrm>
          <a:prstGeom prst="rect">
            <a:avLst/>
          </a:prstGeom>
          <a:noFill/>
        </p:spPr>
        <p:txBody>
          <a:bodyPr wrap="none" rtlCol="0">
            <a:spAutoFit/>
          </a:bodyPr>
          <a:lstStyle/>
          <a:p>
            <a:pPr defTabSz="914400"/>
            <a:r>
              <a:rPr lang="en-US" sz="1600" dirty="0" smtClean="0">
                <a:solidFill>
                  <a:prstClr val="black"/>
                </a:solidFill>
              </a:rPr>
              <a:t>small I/O</a:t>
            </a:r>
            <a:endParaRPr lang="en-US" sz="1600" dirty="0">
              <a:solidFill>
                <a:prstClr val="black"/>
              </a:solidFill>
            </a:endParaRPr>
          </a:p>
        </p:txBody>
      </p:sp>
      <p:cxnSp>
        <p:nvCxnSpPr>
          <p:cNvPr id="12" name="Straight Connector 11"/>
          <p:cNvCxnSpPr/>
          <p:nvPr/>
        </p:nvCxnSpPr>
        <p:spPr>
          <a:xfrm>
            <a:off x="7996102" y="6162675"/>
            <a:ext cx="1760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996102" y="6540500"/>
            <a:ext cx="17606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145660" y="6345793"/>
            <a:ext cx="790601" cy="338554"/>
          </a:xfrm>
          <a:prstGeom prst="rect">
            <a:avLst/>
          </a:prstGeom>
          <a:noFill/>
        </p:spPr>
        <p:txBody>
          <a:bodyPr wrap="none" rtlCol="0">
            <a:spAutoFit/>
          </a:bodyPr>
          <a:lstStyle/>
          <a:p>
            <a:pPr defTabSz="914400"/>
            <a:r>
              <a:rPr lang="en-US" sz="1600" dirty="0" smtClean="0">
                <a:solidFill>
                  <a:prstClr val="black"/>
                </a:solidFill>
              </a:rPr>
              <a:t>big I/O</a:t>
            </a:r>
            <a:endParaRPr lang="en-US" sz="1600" dirty="0">
              <a:solidFill>
                <a:prstClr val="black"/>
              </a:solidFill>
            </a:endParaRPr>
          </a:p>
        </p:txBody>
      </p:sp>
    </p:spTree>
    <p:extLst>
      <p:ext uri="{BB962C8B-B14F-4D97-AF65-F5344CB8AC3E}">
        <p14:creationId xmlns:p14="http://schemas.microsoft.com/office/powerpoint/2010/main" val="17547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observations</a:t>
            </a:r>
            <a:endParaRPr lang="en-US" dirty="0"/>
          </a:p>
        </p:txBody>
      </p:sp>
      <p:sp>
        <p:nvSpPr>
          <p:cNvPr id="3" name="Content Placeholder 2"/>
          <p:cNvSpPr>
            <a:spLocks noGrp="1"/>
          </p:cNvSpPr>
          <p:nvPr>
            <p:ph idx="1"/>
          </p:nvPr>
        </p:nvSpPr>
        <p:spPr>
          <a:noFill/>
        </p:spPr>
        <p:txBody>
          <a:bodyPr/>
          <a:lstStyle/>
          <a:p>
            <a:r>
              <a:rPr lang="en-US" b="1" dirty="0">
                <a:solidFill>
                  <a:schemeClr val="accent3"/>
                </a:solidFill>
              </a:rPr>
              <a:t>Auxiliary </a:t>
            </a:r>
            <a:r>
              <a:rPr lang="en-US" b="1" dirty="0" smtClean="0">
                <a:solidFill>
                  <a:schemeClr val="accent3"/>
                </a:solidFill>
              </a:rPr>
              <a:t>files dominate</a:t>
            </a:r>
          </a:p>
          <a:p>
            <a:pPr lvl="1"/>
            <a:r>
              <a:rPr lang="en-US" dirty="0" smtClean="0">
                <a:solidFill>
                  <a:schemeClr val="accent1"/>
                </a:solidFill>
              </a:rPr>
              <a:t>Task’s purpose</a:t>
            </a:r>
            <a:r>
              <a:rPr lang="en-US" dirty="0" smtClean="0"/>
              <a:t>: create </a:t>
            </a:r>
            <a:r>
              <a:rPr lang="en-US" b="1" dirty="0" smtClean="0"/>
              <a:t>1</a:t>
            </a:r>
            <a:r>
              <a:rPr lang="en-US" dirty="0" smtClean="0"/>
              <a:t> file; </a:t>
            </a:r>
            <a:r>
              <a:rPr lang="en-US" dirty="0" smtClean="0">
                <a:solidFill>
                  <a:schemeClr val="accent1"/>
                </a:solidFill>
              </a:rPr>
              <a:t>observed I/O</a:t>
            </a:r>
            <a:r>
              <a:rPr lang="en-US" dirty="0" smtClean="0"/>
              <a:t>: </a:t>
            </a:r>
            <a:r>
              <a:rPr lang="en-US" b="1" dirty="0" smtClean="0"/>
              <a:t>385</a:t>
            </a:r>
            <a:r>
              <a:rPr lang="en-US" dirty="0" smtClean="0"/>
              <a:t> files are touched</a:t>
            </a:r>
          </a:p>
          <a:p>
            <a:pPr lvl="1"/>
            <a:r>
              <a:rPr lang="en-US" dirty="0" smtClean="0"/>
              <a:t>218 KV store files + </a:t>
            </a:r>
            <a:r>
              <a:rPr lang="en-US" dirty="0"/>
              <a:t>2 SQLite </a:t>
            </a:r>
            <a:r>
              <a:rPr lang="en-US" dirty="0" smtClean="0"/>
              <a:t>files:</a:t>
            </a:r>
          </a:p>
          <a:p>
            <a:pPr lvl="2"/>
            <a:r>
              <a:rPr lang="en-US" dirty="0" smtClean="0"/>
              <a:t>Personalized behavior (recently used lists, settings, </a:t>
            </a:r>
            <a:r>
              <a:rPr lang="en-US" dirty="0" err="1" smtClean="0"/>
              <a:t>etc</a:t>
            </a:r>
            <a:r>
              <a:rPr lang="en-US" dirty="0" smtClean="0"/>
              <a:t>)</a:t>
            </a:r>
          </a:p>
          <a:p>
            <a:pPr lvl="1"/>
            <a:r>
              <a:rPr lang="en-US" dirty="0" smtClean="0"/>
              <a:t>118 multimedia files:</a:t>
            </a:r>
          </a:p>
          <a:p>
            <a:pPr lvl="2"/>
            <a:r>
              <a:rPr lang="en-US" dirty="0" smtClean="0"/>
              <a:t>Rich graphical experience</a:t>
            </a:r>
          </a:p>
          <a:p>
            <a:pPr lvl="1"/>
            <a:r>
              <a:rPr lang="en-US" dirty="0" smtClean="0"/>
              <a:t>25 Strings files:</a:t>
            </a:r>
          </a:p>
          <a:p>
            <a:pPr lvl="2"/>
            <a:r>
              <a:rPr lang="en-US" dirty="0" smtClean="0"/>
              <a:t>Language localization</a:t>
            </a:r>
          </a:p>
          <a:p>
            <a:pPr lvl="1"/>
            <a:r>
              <a:rPr lang="en-US" dirty="0" smtClean="0"/>
              <a:t>17 Other files:</a:t>
            </a:r>
          </a:p>
          <a:p>
            <a:pPr lvl="2"/>
            <a:r>
              <a:rPr lang="en-US" dirty="0" smtClean="0"/>
              <a:t>Auto-save file and others</a:t>
            </a:r>
          </a:p>
          <a:p>
            <a:pPr lvl="1"/>
            <a:endParaRPr lang="en-US" dirty="0" smtClean="0"/>
          </a:p>
        </p:txBody>
      </p:sp>
    </p:spTree>
    <p:extLst>
      <p:ext uri="{BB962C8B-B14F-4D97-AF65-F5344CB8AC3E}">
        <p14:creationId xmlns:p14="http://schemas.microsoft.com/office/powerpoint/2010/main" val="5764415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VBOXSVR\wm_share\pngs\file-typ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65" y="566928"/>
            <a:ext cx="8244870" cy="6291072"/>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6324600" y="381000"/>
            <a:ext cx="1129460" cy="623887"/>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 name="Oval 4"/>
          <p:cNvSpPr/>
          <p:nvPr/>
        </p:nvSpPr>
        <p:spPr>
          <a:xfrm>
            <a:off x="5029200" y="409575"/>
            <a:ext cx="1129460" cy="623887"/>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6" name="Oval 5"/>
          <p:cNvSpPr/>
          <p:nvPr/>
        </p:nvSpPr>
        <p:spPr>
          <a:xfrm>
            <a:off x="3810000" y="380999"/>
            <a:ext cx="1129460" cy="623887"/>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3" name="TextBox 2"/>
          <p:cNvSpPr txBox="1"/>
          <p:nvPr/>
        </p:nvSpPr>
        <p:spPr>
          <a:xfrm rot="16200000">
            <a:off x="-713917" y="3482516"/>
            <a:ext cx="1949573" cy="461665"/>
          </a:xfrm>
          <a:prstGeom prst="rect">
            <a:avLst/>
          </a:prstGeom>
          <a:noFill/>
        </p:spPr>
        <p:txBody>
          <a:bodyPr wrap="none" rtlCol="0">
            <a:spAutoFit/>
          </a:bodyPr>
          <a:lstStyle/>
          <a:p>
            <a:pPr defTabSz="914400"/>
            <a:r>
              <a:rPr lang="en-US" sz="2400" dirty="0" smtClean="0">
                <a:solidFill>
                  <a:prstClr val="black"/>
                </a:solidFill>
              </a:rPr>
              <a:t>Files opened</a:t>
            </a:r>
            <a:endParaRPr lang="en-US" sz="2400" dirty="0">
              <a:solidFill>
                <a:prstClr val="black"/>
              </a:solidFill>
            </a:endParaRPr>
          </a:p>
        </p:txBody>
      </p:sp>
      <p:sp>
        <p:nvSpPr>
          <p:cNvPr id="9" name="Oval 8"/>
          <p:cNvSpPr/>
          <p:nvPr/>
        </p:nvSpPr>
        <p:spPr>
          <a:xfrm>
            <a:off x="1295400" y="397247"/>
            <a:ext cx="1295400" cy="623887"/>
          </a:xfrm>
          <a:prstGeom prst="ellipse">
            <a:avLst/>
          </a:prstGeom>
          <a:noFill/>
          <a:ln w="571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Tree>
    <p:extLst>
      <p:ext uri="{BB962C8B-B14F-4D97-AF65-F5344CB8AC3E}">
        <p14:creationId xmlns:p14="http://schemas.microsoft.com/office/powerpoint/2010/main" val="95384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observations</a:t>
            </a:r>
            <a:endParaRPr lang="en-US" dirty="0"/>
          </a:p>
        </p:txBody>
      </p:sp>
      <p:sp>
        <p:nvSpPr>
          <p:cNvPr id="3" name="Content Placeholder 2"/>
          <p:cNvSpPr>
            <a:spLocks noGrp="1"/>
          </p:cNvSpPr>
          <p:nvPr>
            <p:ph idx="1"/>
          </p:nvPr>
        </p:nvSpPr>
        <p:spPr/>
        <p:txBody>
          <a:bodyPr/>
          <a:lstStyle/>
          <a:p>
            <a:r>
              <a:rPr lang="en-US" b="1" dirty="0">
                <a:solidFill>
                  <a:schemeClr val="accent3"/>
                </a:solidFill>
              </a:rPr>
              <a:t>Auxiliary </a:t>
            </a:r>
            <a:r>
              <a:rPr lang="en-US" b="1" dirty="0" smtClean="0">
                <a:solidFill>
                  <a:schemeClr val="accent3"/>
                </a:solidFill>
              </a:rPr>
              <a:t>files dominate</a:t>
            </a:r>
          </a:p>
          <a:p>
            <a:pPr lvl="1"/>
            <a:r>
              <a:rPr lang="en-US" dirty="0" smtClean="0"/>
              <a:t>Lots of helper files</a:t>
            </a:r>
          </a:p>
          <a:p>
            <a:pPr lvl="1"/>
            <a:r>
              <a:rPr lang="en-US" dirty="0" smtClean="0"/>
              <a:t>With hundreds of helper files, how can we minimize disk seeks?</a:t>
            </a:r>
          </a:p>
        </p:txBody>
      </p:sp>
    </p:spTree>
    <p:extLst>
      <p:ext uri="{BB962C8B-B14F-4D97-AF65-F5344CB8AC3E}">
        <p14:creationId xmlns:p14="http://schemas.microsoft.com/office/powerpoint/2010/main" val="300800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HDD Organization</a:t>
            </a:r>
          </a:p>
        </p:txBody>
      </p:sp>
      <p:sp>
        <p:nvSpPr>
          <p:cNvPr id="52227" name="Rectangle 3"/>
          <p:cNvSpPr>
            <a:spLocks noGrp="1" noChangeArrowheads="1"/>
          </p:cNvSpPr>
          <p:nvPr>
            <p:ph idx="1"/>
          </p:nvPr>
        </p:nvSpPr>
        <p:spPr>
          <a:xfrm>
            <a:off x="242046" y="1696122"/>
            <a:ext cx="8624047" cy="5024718"/>
          </a:xfrm>
        </p:spPr>
        <p:txBody>
          <a:bodyPr>
            <a:normAutofit fontScale="85000" lnSpcReduction="20000"/>
          </a:bodyPr>
          <a:lstStyle/>
          <a:p>
            <a:pPr>
              <a:lnSpc>
                <a:spcPct val="80000"/>
              </a:lnSpc>
            </a:pPr>
            <a:r>
              <a:rPr lang="en-US" sz="2400" dirty="0"/>
              <a:t>Typical configurations seen in </a:t>
            </a:r>
            <a:r>
              <a:rPr lang="en-US" sz="2400" dirty="0" smtClean="0"/>
              <a:t>hard disks</a:t>
            </a:r>
          </a:p>
          <a:p>
            <a:pPr lvl="1">
              <a:lnSpc>
                <a:spcPct val="80000"/>
              </a:lnSpc>
            </a:pPr>
            <a:r>
              <a:rPr lang="en-US" sz="2000" dirty="0" smtClean="0"/>
              <a:t>Platter diameters: 3.7”, 3.3”, 2.6”; </a:t>
            </a:r>
            <a:r>
              <a:rPr lang="en-US" sz="1800" dirty="0" smtClean="0"/>
              <a:t>Mobile disks can be as small as 0.75”</a:t>
            </a:r>
          </a:p>
          <a:p>
            <a:pPr lvl="1">
              <a:lnSpc>
                <a:spcPct val="80000"/>
              </a:lnSpc>
            </a:pPr>
            <a:r>
              <a:rPr lang="en-US" sz="2000" dirty="0" smtClean="0"/>
              <a:t>RPMs</a:t>
            </a:r>
            <a:r>
              <a:rPr lang="en-US" sz="2000" dirty="0"/>
              <a:t>: 5400, 7200, 10000, 15000</a:t>
            </a:r>
          </a:p>
          <a:p>
            <a:pPr lvl="2">
              <a:lnSpc>
                <a:spcPct val="80000"/>
              </a:lnSpc>
            </a:pPr>
            <a:r>
              <a:rPr lang="en-US" sz="1800" dirty="0"/>
              <a:t>0.5-1% variation in the RPM during </a:t>
            </a:r>
            <a:r>
              <a:rPr lang="en-US" sz="1800" dirty="0" smtClean="0"/>
              <a:t>operation</a:t>
            </a:r>
          </a:p>
          <a:p>
            <a:pPr lvl="1">
              <a:lnSpc>
                <a:spcPct val="80000"/>
              </a:lnSpc>
            </a:pPr>
            <a:r>
              <a:rPr lang="en-US" sz="2000" dirty="0"/>
              <a:t>Number of platters: 1-</a:t>
            </a:r>
            <a:r>
              <a:rPr lang="en-US" sz="2000" dirty="0" smtClean="0"/>
              <a:t>5</a:t>
            </a:r>
          </a:p>
          <a:p>
            <a:pPr>
              <a:lnSpc>
                <a:spcPct val="80000"/>
              </a:lnSpc>
            </a:pPr>
            <a:r>
              <a:rPr lang="en-US" dirty="0" smtClean="0"/>
              <a:t>Hypothetical disk:</a:t>
            </a:r>
          </a:p>
          <a:p>
            <a:pPr lvl="1">
              <a:lnSpc>
                <a:spcPct val="80000"/>
              </a:lnSpc>
            </a:pPr>
            <a:r>
              <a:rPr lang="en-US" dirty="0" smtClean="0"/>
              <a:t># surfaces: 4</a:t>
            </a:r>
          </a:p>
          <a:p>
            <a:pPr lvl="1">
              <a:lnSpc>
                <a:spcPct val="80000"/>
              </a:lnSpc>
            </a:pPr>
            <a:r>
              <a:rPr lang="en-US" dirty="0" smtClean="0"/>
              <a:t># tracks/surface: 16K</a:t>
            </a:r>
          </a:p>
          <a:p>
            <a:pPr lvl="1">
              <a:lnSpc>
                <a:spcPct val="80000"/>
              </a:lnSpc>
            </a:pPr>
            <a:r>
              <a:rPr lang="en-US" dirty="0" smtClean="0"/>
              <a:t># sectors/track: 256</a:t>
            </a:r>
          </a:p>
          <a:p>
            <a:pPr lvl="1">
              <a:lnSpc>
                <a:spcPct val="80000"/>
              </a:lnSpc>
            </a:pPr>
            <a:r>
              <a:rPr lang="en-US" dirty="0" smtClean="0"/>
              <a:t># bytes/sector: 512 bytes</a:t>
            </a:r>
          </a:p>
          <a:p>
            <a:pPr>
              <a:lnSpc>
                <a:spcPct val="80000"/>
              </a:lnSpc>
            </a:pPr>
            <a:r>
              <a:rPr lang="en-US" dirty="0" smtClean="0">
                <a:solidFill>
                  <a:schemeClr val="bg1"/>
                </a:solidFill>
              </a:rPr>
              <a:t>What is the capacity?</a:t>
            </a:r>
          </a:p>
          <a:p>
            <a:pPr lvl="1">
              <a:lnSpc>
                <a:spcPct val="80000"/>
              </a:lnSpc>
            </a:pPr>
            <a:r>
              <a:rPr lang="en-US" dirty="0" smtClean="0"/>
              <a:t>4*16K*256*512 = 8GB</a:t>
            </a:r>
          </a:p>
          <a:p>
            <a:pPr>
              <a:lnSpc>
                <a:spcPct val="80000"/>
              </a:lnSpc>
            </a:pPr>
            <a:r>
              <a:rPr lang="en-US" sz="2400" dirty="0" smtClean="0"/>
              <a:t>Energy consumption is important issue</a:t>
            </a:r>
          </a:p>
          <a:p>
            <a:pPr>
              <a:lnSpc>
                <a:spcPct val="80000"/>
              </a:lnSpc>
            </a:pPr>
            <a:r>
              <a:rPr lang="en-US" sz="2400" dirty="0" smtClean="0">
                <a:solidFill>
                  <a:schemeClr val="bg1"/>
                </a:solidFill>
              </a:rPr>
              <a:t>How can you change disk to reduce </a:t>
            </a:r>
            <a:r>
              <a:rPr lang="en-US" dirty="0">
                <a:solidFill>
                  <a:schemeClr val="bg1"/>
                </a:solidFill>
              </a:rPr>
              <a:t>power (with same </a:t>
            </a:r>
            <a:r>
              <a:rPr lang="en-US" dirty="0" smtClean="0">
                <a:solidFill>
                  <a:schemeClr val="bg1"/>
                </a:solidFill>
              </a:rPr>
              <a:t>capacity)? </a:t>
            </a:r>
            <a:endParaRPr lang="en-US" sz="2400" dirty="0" smtClean="0">
              <a:solidFill>
                <a:schemeClr val="bg1"/>
              </a:solidFill>
            </a:endParaRPr>
          </a:p>
          <a:p>
            <a:pPr>
              <a:lnSpc>
                <a:spcPct val="80000"/>
              </a:lnSpc>
            </a:pPr>
            <a:r>
              <a:rPr lang="en-US" sz="2400" dirty="0" smtClean="0"/>
              <a:t>Power proportional to: </a:t>
            </a:r>
            <a:r>
              <a:rPr lang="en-US" sz="2000" i="1" dirty="0" smtClean="0">
                <a:solidFill>
                  <a:schemeClr val="bg1"/>
                </a:solidFill>
              </a:rPr>
              <a:t>(# Platters)*(RPM)</a:t>
            </a:r>
            <a:r>
              <a:rPr lang="en-US" sz="2000" i="1" baseline="30000" dirty="0" smtClean="0">
                <a:solidFill>
                  <a:schemeClr val="bg1"/>
                </a:solidFill>
              </a:rPr>
              <a:t>2.8</a:t>
            </a:r>
            <a:r>
              <a:rPr lang="en-US" sz="2000" i="1" dirty="0" smtClean="0">
                <a:solidFill>
                  <a:schemeClr val="bg1"/>
                </a:solidFill>
              </a:rPr>
              <a:t>(Diameter)</a:t>
            </a:r>
            <a:r>
              <a:rPr lang="en-US" sz="2000" i="1" baseline="30000" dirty="0" smtClean="0">
                <a:solidFill>
                  <a:schemeClr val="bg1"/>
                </a:solidFill>
              </a:rPr>
              <a:t>4.6</a:t>
            </a:r>
          </a:p>
          <a:p>
            <a:pPr lvl="1">
              <a:lnSpc>
                <a:spcPct val="80000"/>
              </a:lnSpc>
            </a:pPr>
            <a:r>
              <a:rPr lang="en-US" sz="1800" dirty="0" smtClean="0"/>
              <a:t>Tradeoff in the drive-design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2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22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22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2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2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22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22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22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227">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227">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227">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227">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227">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222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rot="5400000">
            <a:off x="7874775" y="3482560"/>
            <a:ext cx="1314784" cy="461665"/>
          </a:xfrm>
          <a:prstGeom prst="rect">
            <a:avLst/>
          </a:prstGeom>
          <a:noFill/>
        </p:spPr>
        <p:txBody>
          <a:bodyPr wrap="none" rtlCol="0">
            <a:spAutoFit/>
          </a:bodyPr>
          <a:lstStyle/>
          <a:p>
            <a:pPr defTabSz="914400"/>
            <a:r>
              <a:rPr lang="en-US" sz="2400" dirty="0" smtClean="0">
                <a:solidFill>
                  <a:prstClr val="black"/>
                </a:solidFill>
              </a:rPr>
              <a:t>Threads</a:t>
            </a:r>
            <a:endParaRPr lang="en-US" sz="2400" dirty="0">
              <a:solidFill>
                <a:prstClr val="black"/>
              </a:solidFill>
            </a:endParaRPr>
          </a:p>
        </p:txBody>
      </p:sp>
      <p:pic>
        <p:nvPicPr>
          <p:cNvPr id="2" name="Picture 14" descr="\\VBOXSVR\wm_share\app_images\timelines\doc_timeline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294" y="457200"/>
            <a:ext cx="7237412" cy="640080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7239000" y="1019175"/>
            <a:ext cx="1219200" cy="5181600"/>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0" name="TextBox 9"/>
          <p:cNvSpPr txBox="1"/>
          <p:nvPr/>
        </p:nvSpPr>
        <p:spPr>
          <a:xfrm rot="16200000">
            <a:off x="-105579" y="3482516"/>
            <a:ext cx="732893" cy="461665"/>
          </a:xfrm>
          <a:prstGeom prst="rect">
            <a:avLst/>
          </a:prstGeom>
          <a:noFill/>
        </p:spPr>
        <p:txBody>
          <a:bodyPr wrap="none" rtlCol="0">
            <a:spAutoFit/>
          </a:bodyPr>
          <a:lstStyle/>
          <a:p>
            <a:pPr defTabSz="914400"/>
            <a:r>
              <a:rPr lang="en-US" sz="2400" dirty="0" smtClean="0">
                <a:solidFill>
                  <a:prstClr val="black"/>
                </a:solidFill>
              </a:rPr>
              <a:t>files</a:t>
            </a:r>
            <a:endParaRPr lang="en-US" sz="2400" dirty="0">
              <a:solidFill>
                <a:prstClr val="black"/>
              </a:solidFill>
            </a:endParaRPr>
          </a:p>
        </p:txBody>
      </p:sp>
      <p:sp>
        <p:nvSpPr>
          <p:cNvPr id="12" name="Rectangle 11"/>
          <p:cNvSpPr/>
          <p:nvPr/>
        </p:nvSpPr>
        <p:spPr>
          <a:xfrm>
            <a:off x="7891319" y="5934075"/>
            <a:ext cx="1219200" cy="885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3" name="TextBox 12"/>
          <p:cNvSpPr txBox="1"/>
          <p:nvPr/>
        </p:nvSpPr>
        <p:spPr>
          <a:xfrm>
            <a:off x="8148215" y="5974318"/>
            <a:ext cx="995785" cy="338554"/>
          </a:xfrm>
          <a:prstGeom prst="rect">
            <a:avLst/>
          </a:prstGeom>
          <a:noFill/>
        </p:spPr>
        <p:txBody>
          <a:bodyPr wrap="none" rtlCol="0">
            <a:spAutoFit/>
          </a:bodyPr>
          <a:lstStyle/>
          <a:p>
            <a:pPr defTabSz="914400"/>
            <a:r>
              <a:rPr lang="en-US" sz="1600" dirty="0" smtClean="0">
                <a:solidFill>
                  <a:prstClr val="black"/>
                </a:solidFill>
              </a:rPr>
              <a:t>small I/O</a:t>
            </a:r>
            <a:endParaRPr lang="en-US" sz="1600" dirty="0">
              <a:solidFill>
                <a:prstClr val="black"/>
              </a:solidFill>
            </a:endParaRPr>
          </a:p>
        </p:txBody>
      </p:sp>
      <p:cxnSp>
        <p:nvCxnSpPr>
          <p:cNvPr id="14" name="Straight Connector 13"/>
          <p:cNvCxnSpPr/>
          <p:nvPr/>
        </p:nvCxnSpPr>
        <p:spPr>
          <a:xfrm>
            <a:off x="7996102" y="6162675"/>
            <a:ext cx="1760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996102" y="6540500"/>
            <a:ext cx="17606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145660" y="6345793"/>
            <a:ext cx="790601" cy="338554"/>
          </a:xfrm>
          <a:prstGeom prst="rect">
            <a:avLst/>
          </a:prstGeom>
          <a:noFill/>
        </p:spPr>
        <p:txBody>
          <a:bodyPr wrap="none" rtlCol="0">
            <a:spAutoFit/>
          </a:bodyPr>
          <a:lstStyle/>
          <a:p>
            <a:pPr defTabSz="914400"/>
            <a:r>
              <a:rPr lang="en-US" sz="1600" dirty="0" smtClean="0">
                <a:solidFill>
                  <a:prstClr val="black"/>
                </a:solidFill>
              </a:rPr>
              <a:t>big I/O</a:t>
            </a:r>
            <a:endParaRPr lang="en-US" sz="1600" dirty="0">
              <a:solidFill>
                <a:prstClr val="black"/>
              </a:solidFill>
            </a:endParaRPr>
          </a:p>
        </p:txBody>
      </p:sp>
    </p:spTree>
    <p:extLst>
      <p:ext uri="{BB962C8B-B14F-4D97-AF65-F5344CB8AC3E}">
        <p14:creationId xmlns:p14="http://schemas.microsoft.com/office/powerpoint/2010/main" val="38521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observations</a:t>
            </a:r>
            <a:endParaRPr lang="en-US" dirty="0"/>
          </a:p>
        </p:txBody>
      </p:sp>
      <p:sp>
        <p:nvSpPr>
          <p:cNvPr id="3" name="Content Placeholder 2"/>
          <p:cNvSpPr>
            <a:spLocks noGrp="1"/>
          </p:cNvSpPr>
          <p:nvPr>
            <p:ph idx="1"/>
          </p:nvPr>
        </p:nvSpPr>
        <p:spPr/>
        <p:txBody>
          <a:bodyPr/>
          <a:lstStyle/>
          <a:p>
            <a:r>
              <a:rPr lang="en-US" dirty="0"/>
              <a:t>Auxiliary </a:t>
            </a:r>
            <a:r>
              <a:rPr lang="en-US" dirty="0" smtClean="0"/>
              <a:t>files dominate</a:t>
            </a:r>
          </a:p>
          <a:p>
            <a:r>
              <a:rPr lang="en-US" b="1" dirty="0" smtClean="0">
                <a:solidFill>
                  <a:schemeClr val="accent3"/>
                </a:solidFill>
              </a:rPr>
              <a:t>Multiple threads perform I/O</a:t>
            </a:r>
          </a:p>
          <a:p>
            <a:pPr lvl="1"/>
            <a:r>
              <a:rPr lang="en-US" dirty="0" smtClean="0"/>
              <a:t>Interactive programs must avoid blocking</a:t>
            </a:r>
          </a:p>
          <a:p>
            <a:endParaRPr lang="en-US" dirty="0" smtClean="0"/>
          </a:p>
        </p:txBody>
      </p:sp>
    </p:spTree>
    <p:extLst>
      <p:ext uri="{BB962C8B-B14F-4D97-AF65-F5344CB8AC3E}">
        <p14:creationId xmlns:p14="http://schemas.microsoft.com/office/powerpoint/2010/main" val="17570780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5" descr="\\VBOXSVR\wm_share\app_images\timelines\doc_timeline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294" y="457200"/>
            <a:ext cx="7237412" cy="64008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flipH="1">
            <a:off x="8013311" y="6524625"/>
            <a:ext cx="152400" cy="15240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146661" y="6402943"/>
            <a:ext cx="663964" cy="338554"/>
          </a:xfrm>
          <a:prstGeom prst="rect">
            <a:avLst/>
          </a:prstGeom>
          <a:noFill/>
        </p:spPr>
        <p:txBody>
          <a:bodyPr wrap="none" rtlCol="0">
            <a:spAutoFit/>
          </a:bodyPr>
          <a:lstStyle/>
          <a:p>
            <a:pPr defTabSz="914400"/>
            <a:r>
              <a:rPr lang="en-US" sz="1600" dirty="0" err="1" smtClean="0">
                <a:solidFill>
                  <a:prstClr val="black"/>
                </a:solidFill>
              </a:rPr>
              <a:t>fsync</a:t>
            </a:r>
            <a:endParaRPr lang="en-US" sz="1600" dirty="0">
              <a:solidFill>
                <a:prstClr val="black"/>
              </a:solidFill>
            </a:endParaRPr>
          </a:p>
        </p:txBody>
      </p:sp>
      <p:sp>
        <p:nvSpPr>
          <p:cNvPr id="14" name="TextBox 13"/>
          <p:cNvSpPr txBox="1"/>
          <p:nvPr/>
        </p:nvSpPr>
        <p:spPr>
          <a:xfrm rot="16200000">
            <a:off x="-105579" y="3482516"/>
            <a:ext cx="732893" cy="461665"/>
          </a:xfrm>
          <a:prstGeom prst="rect">
            <a:avLst/>
          </a:prstGeom>
          <a:noFill/>
        </p:spPr>
        <p:txBody>
          <a:bodyPr wrap="none" rtlCol="0">
            <a:spAutoFit/>
          </a:bodyPr>
          <a:lstStyle/>
          <a:p>
            <a:pPr defTabSz="914400"/>
            <a:r>
              <a:rPr lang="en-US" sz="2400" dirty="0" smtClean="0">
                <a:solidFill>
                  <a:prstClr val="black"/>
                </a:solidFill>
              </a:rPr>
              <a:t>files</a:t>
            </a:r>
            <a:endParaRPr lang="en-US" sz="2400" dirty="0">
              <a:solidFill>
                <a:prstClr val="black"/>
              </a:solidFill>
            </a:endParaRPr>
          </a:p>
        </p:txBody>
      </p:sp>
      <p:sp>
        <p:nvSpPr>
          <p:cNvPr id="15" name="TextBox 14"/>
          <p:cNvSpPr txBox="1"/>
          <p:nvPr/>
        </p:nvSpPr>
        <p:spPr>
          <a:xfrm rot="5400000">
            <a:off x="7874775" y="3482560"/>
            <a:ext cx="1314784" cy="461665"/>
          </a:xfrm>
          <a:prstGeom prst="rect">
            <a:avLst/>
          </a:prstGeom>
          <a:noFill/>
        </p:spPr>
        <p:txBody>
          <a:bodyPr wrap="none" rtlCol="0">
            <a:spAutoFit/>
          </a:bodyPr>
          <a:lstStyle/>
          <a:p>
            <a:pPr defTabSz="914400"/>
            <a:r>
              <a:rPr lang="en-US" sz="2400" dirty="0" smtClean="0">
                <a:solidFill>
                  <a:prstClr val="black"/>
                </a:solidFill>
              </a:rPr>
              <a:t>Threads</a:t>
            </a:r>
            <a:endParaRPr lang="en-US" sz="2400" dirty="0">
              <a:solidFill>
                <a:prstClr val="black"/>
              </a:solidFill>
            </a:endParaRPr>
          </a:p>
        </p:txBody>
      </p:sp>
      <p:sp>
        <p:nvSpPr>
          <p:cNvPr id="16" name="Rectangle 15"/>
          <p:cNvSpPr/>
          <p:nvPr/>
        </p:nvSpPr>
        <p:spPr>
          <a:xfrm>
            <a:off x="7891319" y="5638800"/>
            <a:ext cx="1219200" cy="1181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7" name="TextBox 16"/>
          <p:cNvSpPr txBox="1"/>
          <p:nvPr/>
        </p:nvSpPr>
        <p:spPr>
          <a:xfrm>
            <a:off x="8148215" y="5679043"/>
            <a:ext cx="995785" cy="338554"/>
          </a:xfrm>
          <a:prstGeom prst="rect">
            <a:avLst/>
          </a:prstGeom>
          <a:noFill/>
        </p:spPr>
        <p:txBody>
          <a:bodyPr wrap="none" rtlCol="0">
            <a:spAutoFit/>
          </a:bodyPr>
          <a:lstStyle/>
          <a:p>
            <a:pPr defTabSz="914400"/>
            <a:r>
              <a:rPr lang="en-US" sz="1600" dirty="0" smtClean="0">
                <a:solidFill>
                  <a:prstClr val="black"/>
                </a:solidFill>
              </a:rPr>
              <a:t>small I/O</a:t>
            </a:r>
            <a:endParaRPr lang="en-US" sz="1600" dirty="0">
              <a:solidFill>
                <a:prstClr val="black"/>
              </a:solidFill>
            </a:endParaRPr>
          </a:p>
        </p:txBody>
      </p:sp>
      <p:cxnSp>
        <p:nvCxnSpPr>
          <p:cNvPr id="18" name="Straight Connector 17"/>
          <p:cNvCxnSpPr/>
          <p:nvPr/>
        </p:nvCxnSpPr>
        <p:spPr>
          <a:xfrm>
            <a:off x="7996102" y="5867400"/>
            <a:ext cx="1760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996102" y="6245225"/>
            <a:ext cx="17606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45660" y="6050518"/>
            <a:ext cx="790601" cy="338554"/>
          </a:xfrm>
          <a:prstGeom prst="rect">
            <a:avLst/>
          </a:prstGeom>
          <a:noFill/>
        </p:spPr>
        <p:txBody>
          <a:bodyPr wrap="none" rtlCol="0">
            <a:spAutoFit/>
          </a:bodyPr>
          <a:lstStyle/>
          <a:p>
            <a:pPr defTabSz="914400"/>
            <a:r>
              <a:rPr lang="en-US" sz="1600" dirty="0" smtClean="0">
                <a:solidFill>
                  <a:prstClr val="black"/>
                </a:solidFill>
              </a:rPr>
              <a:t>big I/O</a:t>
            </a:r>
            <a:endParaRPr lang="en-US" sz="1600" dirty="0">
              <a:solidFill>
                <a:prstClr val="black"/>
              </a:solidFill>
            </a:endParaRPr>
          </a:p>
        </p:txBody>
      </p:sp>
      <p:sp>
        <p:nvSpPr>
          <p:cNvPr id="21" name="Rounded Rectangle 20"/>
          <p:cNvSpPr/>
          <p:nvPr/>
        </p:nvSpPr>
        <p:spPr>
          <a:xfrm>
            <a:off x="2895600" y="1019175"/>
            <a:ext cx="3048000" cy="581025"/>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2" name="Rounded Rectangle 21"/>
          <p:cNvSpPr/>
          <p:nvPr/>
        </p:nvSpPr>
        <p:spPr>
          <a:xfrm>
            <a:off x="2667000" y="3762375"/>
            <a:ext cx="4724400" cy="2640568"/>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3" name="Oval 22"/>
          <p:cNvSpPr/>
          <p:nvPr/>
        </p:nvSpPr>
        <p:spPr>
          <a:xfrm>
            <a:off x="2797595" y="3257550"/>
            <a:ext cx="412330" cy="417742"/>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Tree>
    <p:extLst>
      <p:ext uri="{BB962C8B-B14F-4D97-AF65-F5344CB8AC3E}">
        <p14:creationId xmlns:p14="http://schemas.microsoft.com/office/powerpoint/2010/main" val="11634421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observations</a:t>
            </a:r>
            <a:endParaRPr lang="en-US" dirty="0"/>
          </a:p>
        </p:txBody>
      </p:sp>
      <p:sp>
        <p:nvSpPr>
          <p:cNvPr id="3" name="Content Placeholder 2"/>
          <p:cNvSpPr>
            <a:spLocks noGrp="1"/>
          </p:cNvSpPr>
          <p:nvPr>
            <p:ph idx="1"/>
          </p:nvPr>
        </p:nvSpPr>
        <p:spPr/>
        <p:txBody>
          <a:bodyPr/>
          <a:lstStyle/>
          <a:p>
            <a:r>
              <a:rPr lang="en-US" dirty="0"/>
              <a:t>Auxiliary </a:t>
            </a:r>
            <a:r>
              <a:rPr lang="en-US" dirty="0" smtClean="0"/>
              <a:t>files dominate</a:t>
            </a:r>
          </a:p>
          <a:p>
            <a:r>
              <a:rPr lang="en-US" dirty="0" smtClean="0"/>
              <a:t>Multiple threads perform I/O</a:t>
            </a:r>
          </a:p>
          <a:p>
            <a:r>
              <a:rPr lang="en-US" b="1" dirty="0" smtClean="0">
                <a:solidFill>
                  <a:schemeClr val="accent3"/>
                </a:solidFill>
              </a:rPr>
              <a:t>Writes are often forced</a:t>
            </a:r>
          </a:p>
          <a:p>
            <a:pPr lvl="1"/>
            <a:r>
              <a:rPr lang="en-US" dirty="0"/>
              <a:t>KV-store </a:t>
            </a:r>
            <a:r>
              <a:rPr lang="en-US" dirty="0" smtClean="0"/>
              <a:t>+ SQLite durability</a:t>
            </a:r>
          </a:p>
          <a:p>
            <a:pPr lvl="1"/>
            <a:r>
              <a:rPr lang="en-US" dirty="0" smtClean="0"/>
              <a:t>Auto-save file</a:t>
            </a:r>
          </a:p>
        </p:txBody>
      </p:sp>
    </p:spTree>
    <p:extLst>
      <p:ext uri="{BB962C8B-B14F-4D97-AF65-F5344CB8AC3E}">
        <p14:creationId xmlns:p14="http://schemas.microsoft.com/office/powerpoint/2010/main" val="11339788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VBOXSVR\wm_share\pngs\fsyn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777" y="568697"/>
            <a:ext cx="8234447" cy="62893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rot="16200000">
            <a:off x="-844968" y="3482516"/>
            <a:ext cx="2211696" cy="461665"/>
          </a:xfrm>
          <a:prstGeom prst="rect">
            <a:avLst/>
          </a:prstGeom>
          <a:noFill/>
        </p:spPr>
        <p:txBody>
          <a:bodyPr wrap="none" rtlCol="0">
            <a:spAutoFit/>
          </a:bodyPr>
          <a:lstStyle/>
          <a:p>
            <a:pPr defTabSz="914400"/>
            <a:r>
              <a:rPr lang="en-US" sz="2400" dirty="0" smtClean="0">
                <a:solidFill>
                  <a:prstClr val="black"/>
                </a:solidFill>
              </a:rPr>
              <a:t>Write I/O bytes</a:t>
            </a:r>
            <a:endParaRPr lang="en-US" sz="2400" dirty="0">
              <a:solidFill>
                <a:prstClr val="black"/>
              </a:solidFill>
            </a:endParaRPr>
          </a:p>
        </p:txBody>
      </p:sp>
    </p:spTree>
    <p:extLst>
      <p:ext uri="{BB962C8B-B14F-4D97-AF65-F5344CB8AC3E}">
        <p14:creationId xmlns:p14="http://schemas.microsoft.com/office/powerpoint/2010/main" val="20129678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observations</a:t>
            </a:r>
            <a:endParaRPr lang="en-US" dirty="0"/>
          </a:p>
        </p:txBody>
      </p:sp>
      <p:sp>
        <p:nvSpPr>
          <p:cNvPr id="3" name="Content Placeholder 2"/>
          <p:cNvSpPr>
            <a:spLocks noGrp="1"/>
          </p:cNvSpPr>
          <p:nvPr>
            <p:ph idx="1"/>
          </p:nvPr>
        </p:nvSpPr>
        <p:spPr/>
        <p:txBody>
          <a:bodyPr/>
          <a:lstStyle/>
          <a:p>
            <a:r>
              <a:rPr lang="en-US" b="1" dirty="0" smtClean="0">
                <a:solidFill>
                  <a:schemeClr val="accent3"/>
                </a:solidFill>
              </a:rPr>
              <a:t>Writes are often forced</a:t>
            </a:r>
          </a:p>
          <a:p>
            <a:pPr lvl="1"/>
            <a:r>
              <a:rPr lang="en-US" dirty="0" smtClean="0"/>
              <a:t>Renders write buffering ineffective</a:t>
            </a:r>
          </a:p>
          <a:p>
            <a:pPr lvl="1"/>
            <a:r>
              <a:rPr lang="en-US" dirty="0" smtClean="0"/>
              <a:t>Can hardware help?</a:t>
            </a:r>
          </a:p>
          <a:p>
            <a:pPr lvl="1"/>
            <a:r>
              <a:rPr lang="en-US" dirty="0" smtClean="0"/>
              <a:t>What do applications need?  Durability?  Ordering?</a:t>
            </a:r>
          </a:p>
          <a:p>
            <a:pPr lvl="1"/>
            <a:endParaRPr lang="en-US" dirty="0" smtClean="0"/>
          </a:p>
        </p:txBody>
      </p:sp>
    </p:spTree>
    <p:extLst>
      <p:ext uri="{BB962C8B-B14F-4D97-AF65-F5344CB8AC3E}">
        <p14:creationId xmlns:p14="http://schemas.microsoft.com/office/powerpoint/2010/main" val="4925237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6" descr="\\VBOXSVR\wm_share\app_images\timelines\doc_timelin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294" y="457200"/>
            <a:ext cx="7237412" cy="64008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8134350" y="6336268"/>
            <a:ext cx="880369" cy="338554"/>
          </a:xfrm>
          <a:prstGeom prst="rect">
            <a:avLst/>
          </a:prstGeom>
          <a:noFill/>
        </p:spPr>
        <p:txBody>
          <a:bodyPr wrap="none" rtlCol="0">
            <a:spAutoFit/>
          </a:bodyPr>
          <a:lstStyle/>
          <a:p>
            <a:pPr defTabSz="914400"/>
            <a:r>
              <a:rPr lang="en-US" sz="1600" dirty="0" smtClean="0">
                <a:solidFill>
                  <a:prstClr val="black"/>
                </a:solidFill>
              </a:rPr>
              <a:t>rename</a:t>
            </a:r>
            <a:endParaRPr lang="en-US" sz="1600" dirty="0">
              <a:solidFill>
                <a:prstClr val="black"/>
              </a:solidFill>
            </a:endParaRPr>
          </a:p>
        </p:txBody>
      </p:sp>
      <p:cxnSp>
        <p:nvCxnSpPr>
          <p:cNvPr id="13" name="Straight Connector 12"/>
          <p:cNvCxnSpPr/>
          <p:nvPr/>
        </p:nvCxnSpPr>
        <p:spPr>
          <a:xfrm flipH="1" flipV="1">
            <a:off x="8001000" y="6467475"/>
            <a:ext cx="152400" cy="15240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16200000">
            <a:off x="-105579" y="3482516"/>
            <a:ext cx="732893" cy="461665"/>
          </a:xfrm>
          <a:prstGeom prst="rect">
            <a:avLst/>
          </a:prstGeom>
          <a:noFill/>
        </p:spPr>
        <p:txBody>
          <a:bodyPr wrap="none" rtlCol="0">
            <a:spAutoFit/>
          </a:bodyPr>
          <a:lstStyle/>
          <a:p>
            <a:pPr defTabSz="914400"/>
            <a:r>
              <a:rPr lang="en-US" sz="2400" dirty="0" smtClean="0">
                <a:solidFill>
                  <a:prstClr val="black"/>
                </a:solidFill>
              </a:rPr>
              <a:t>files</a:t>
            </a:r>
            <a:endParaRPr lang="en-US" sz="2400" dirty="0">
              <a:solidFill>
                <a:prstClr val="black"/>
              </a:solidFill>
            </a:endParaRPr>
          </a:p>
        </p:txBody>
      </p:sp>
      <p:sp>
        <p:nvSpPr>
          <p:cNvPr id="19" name="TextBox 18"/>
          <p:cNvSpPr txBox="1"/>
          <p:nvPr/>
        </p:nvSpPr>
        <p:spPr>
          <a:xfrm rot="5400000">
            <a:off x="7874775" y="3482560"/>
            <a:ext cx="1314784" cy="461665"/>
          </a:xfrm>
          <a:prstGeom prst="rect">
            <a:avLst/>
          </a:prstGeom>
          <a:noFill/>
        </p:spPr>
        <p:txBody>
          <a:bodyPr wrap="none" rtlCol="0">
            <a:spAutoFit/>
          </a:bodyPr>
          <a:lstStyle/>
          <a:p>
            <a:pPr defTabSz="914400"/>
            <a:r>
              <a:rPr lang="en-US" sz="2400" dirty="0" smtClean="0">
                <a:solidFill>
                  <a:prstClr val="black"/>
                </a:solidFill>
              </a:rPr>
              <a:t>Threads</a:t>
            </a:r>
            <a:endParaRPr lang="en-US" sz="2400" dirty="0">
              <a:solidFill>
                <a:prstClr val="black"/>
              </a:solidFill>
            </a:endParaRPr>
          </a:p>
        </p:txBody>
      </p:sp>
      <p:cxnSp>
        <p:nvCxnSpPr>
          <p:cNvPr id="20" name="Straight Connector 19"/>
          <p:cNvCxnSpPr/>
          <p:nvPr/>
        </p:nvCxnSpPr>
        <p:spPr>
          <a:xfrm flipH="1">
            <a:off x="8013311" y="6107728"/>
            <a:ext cx="152400" cy="15240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46661" y="5986046"/>
            <a:ext cx="663964" cy="338554"/>
          </a:xfrm>
          <a:prstGeom prst="rect">
            <a:avLst/>
          </a:prstGeom>
          <a:noFill/>
        </p:spPr>
        <p:txBody>
          <a:bodyPr wrap="none" rtlCol="0">
            <a:spAutoFit/>
          </a:bodyPr>
          <a:lstStyle/>
          <a:p>
            <a:pPr defTabSz="914400"/>
            <a:r>
              <a:rPr lang="en-US" sz="1600" dirty="0" err="1" smtClean="0">
                <a:solidFill>
                  <a:prstClr val="black"/>
                </a:solidFill>
              </a:rPr>
              <a:t>fsync</a:t>
            </a:r>
            <a:endParaRPr lang="en-US" sz="1600" dirty="0">
              <a:solidFill>
                <a:prstClr val="black"/>
              </a:solidFill>
            </a:endParaRPr>
          </a:p>
        </p:txBody>
      </p:sp>
      <p:sp>
        <p:nvSpPr>
          <p:cNvPr id="22" name="Rectangle 21"/>
          <p:cNvSpPr/>
          <p:nvPr/>
        </p:nvSpPr>
        <p:spPr>
          <a:xfrm>
            <a:off x="7891319" y="5181599"/>
            <a:ext cx="1219200" cy="1628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3" name="TextBox 22"/>
          <p:cNvSpPr txBox="1"/>
          <p:nvPr/>
        </p:nvSpPr>
        <p:spPr>
          <a:xfrm>
            <a:off x="8148215" y="5262146"/>
            <a:ext cx="995785" cy="338554"/>
          </a:xfrm>
          <a:prstGeom prst="rect">
            <a:avLst/>
          </a:prstGeom>
          <a:noFill/>
        </p:spPr>
        <p:txBody>
          <a:bodyPr wrap="none" rtlCol="0">
            <a:spAutoFit/>
          </a:bodyPr>
          <a:lstStyle/>
          <a:p>
            <a:pPr defTabSz="914400"/>
            <a:r>
              <a:rPr lang="en-US" sz="1600" dirty="0" smtClean="0">
                <a:solidFill>
                  <a:prstClr val="black"/>
                </a:solidFill>
              </a:rPr>
              <a:t>small I/O</a:t>
            </a:r>
            <a:endParaRPr lang="en-US" sz="1600" dirty="0">
              <a:solidFill>
                <a:prstClr val="black"/>
              </a:solidFill>
            </a:endParaRPr>
          </a:p>
        </p:txBody>
      </p:sp>
      <p:cxnSp>
        <p:nvCxnSpPr>
          <p:cNvPr id="24" name="Straight Connector 23"/>
          <p:cNvCxnSpPr/>
          <p:nvPr/>
        </p:nvCxnSpPr>
        <p:spPr>
          <a:xfrm>
            <a:off x="7996102" y="5450503"/>
            <a:ext cx="1760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996102" y="5828328"/>
            <a:ext cx="17606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145660" y="5633621"/>
            <a:ext cx="790601" cy="338554"/>
          </a:xfrm>
          <a:prstGeom prst="rect">
            <a:avLst/>
          </a:prstGeom>
          <a:noFill/>
        </p:spPr>
        <p:txBody>
          <a:bodyPr wrap="none" rtlCol="0">
            <a:spAutoFit/>
          </a:bodyPr>
          <a:lstStyle/>
          <a:p>
            <a:pPr defTabSz="914400"/>
            <a:r>
              <a:rPr lang="en-US" sz="1600" dirty="0" smtClean="0">
                <a:solidFill>
                  <a:prstClr val="black"/>
                </a:solidFill>
              </a:rPr>
              <a:t>big I/O</a:t>
            </a:r>
            <a:endParaRPr lang="en-US" sz="1600" dirty="0">
              <a:solidFill>
                <a:prstClr val="black"/>
              </a:solidFill>
            </a:endParaRPr>
          </a:p>
        </p:txBody>
      </p:sp>
      <p:sp>
        <p:nvSpPr>
          <p:cNvPr id="27" name="Rounded Rectangle 26"/>
          <p:cNvSpPr/>
          <p:nvPr/>
        </p:nvSpPr>
        <p:spPr>
          <a:xfrm>
            <a:off x="2667000" y="3657600"/>
            <a:ext cx="4724400" cy="2745343"/>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Tree>
    <p:extLst>
      <p:ext uri="{BB962C8B-B14F-4D97-AF65-F5344CB8AC3E}">
        <p14:creationId xmlns:p14="http://schemas.microsoft.com/office/powerpoint/2010/main" val="14454806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observations</a:t>
            </a:r>
            <a:endParaRPr lang="en-US" dirty="0"/>
          </a:p>
        </p:txBody>
      </p:sp>
      <p:sp>
        <p:nvSpPr>
          <p:cNvPr id="3" name="Content Placeholder 2"/>
          <p:cNvSpPr>
            <a:spLocks noGrp="1"/>
          </p:cNvSpPr>
          <p:nvPr>
            <p:ph idx="1"/>
          </p:nvPr>
        </p:nvSpPr>
        <p:spPr/>
        <p:txBody>
          <a:bodyPr/>
          <a:lstStyle/>
          <a:p>
            <a:r>
              <a:rPr lang="en-US" dirty="0"/>
              <a:t>Auxiliary </a:t>
            </a:r>
            <a:r>
              <a:rPr lang="en-US" dirty="0" smtClean="0"/>
              <a:t>files dominate</a:t>
            </a:r>
          </a:p>
          <a:p>
            <a:r>
              <a:rPr lang="en-US" dirty="0" smtClean="0"/>
              <a:t>Multiple threads perform I/O</a:t>
            </a:r>
          </a:p>
          <a:p>
            <a:r>
              <a:rPr lang="en-US" dirty="0" smtClean="0"/>
              <a:t>Writes are often forced</a:t>
            </a:r>
          </a:p>
          <a:p>
            <a:r>
              <a:rPr lang="en-US" b="1" dirty="0" smtClean="0">
                <a:solidFill>
                  <a:schemeClr val="accent3"/>
                </a:solidFill>
              </a:rPr>
              <a:t>Renaming is popular</a:t>
            </a:r>
          </a:p>
          <a:p>
            <a:pPr lvl="1"/>
            <a:r>
              <a:rPr lang="en-US" dirty="0" smtClean="0"/>
              <a:t>Often used for key-value store</a:t>
            </a:r>
          </a:p>
          <a:p>
            <a:pPr lvl="1"/>
            <a:r>
              <a:rPr lang="en-US" dirty="0" smtClean="0"/>
              <a:t>Makes updates atomic</a:t>
            </a:r>
          </a:p>
        </p:txBody>
      </p:sp>
    </p:spTree>
    <p:extLst>
      <p:ext uri="{BB962C8B-B14F-4D97-AF65-F5344CB8AC3E}">
        <p14:creationId xmlns:p14="http://schemas.microsoft.com/office/powerpoint/2010/main" val="18581184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VBOXSVR\wm_share\pngs\atom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601115"/>
            <a:ext cx="8153400" cy="625688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2895600" y="409575"/>
            <a:ext cx="1981200" cy="2286000"/>
            <a:chOff x="2152650" y="381000"/>
            <a:chExt cx="1981200" cy="2286000"/>
          </a:xfrm>
        </p:grpSpPr>
        <p:sp>
          <p:nvSpPr>
            <p:cNvPr id="5" name="Rectangle 4"/>
            <p:cNvSpPr/>
            <p:nvPr/>
          </p:nvSpPr>
          <p:spPr>
            <a:xfrm>
              <a:off x="2438400" y="1371600"/>
              <a:ext cx="1600200" cy="12954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b="1" dirty="0" smtClean="0">
                  <a:solidFill>
                    <a:srgbClr val="464646"/>
                  </a:solidFill>
                </a:rPr>
                <a:t>Locality</a:t>
              </a:r>
            </a:p>
            <a:p>
              <a:pPr algn="ctr" defTabSz="914400"/>
              <a:r>
                <a:rPr lang="en-US" b="1" dirty="0" smtClean="0">
                  <a:solidFill>
                    <a:srgbClr val="464646"/>
                  </a:solidFill>
                </a:rPr>
                <a:t>Implications</a:t>
              </a:r>
              <a:endParaRPr lang="en-US" b="1" dirty="0">
                <a:solidFill>
                  <a:srgbClr val="464646"/>
                </a:solidFill>
              </a:endParaRPr>
            </a:p>
          </p:txBody>
        </p:sp>
        <p:sp>
          <p:nvSpPr>
            <p:cNvPr id="6" name="Oval 5"/>
            <p:cNvSpPr/>
            <p:nvPr/>
          </p:nvSpPr>
          <p:spPr>
            <a:xfrm>
              <a:off x="2152650" y="381000"/>
              <a:ext cx="1981200" cy="623887"/>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7" name="Down Arrow 6"/>
            <p:cNvSpPr/>
            <p:nvPr/>
          </p:nvSpPr>
          <p:spPr>
            <a:xfrm rot="10800000">
              <a:off x="2933700" y="838200"/>
              <a:ext cx="533400" cy="632557"/>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DA1F28"/>
                </a:solidFill>
              </a:endParaRPr>
            </a:p>
          </p:txBody>
        </p:sp>
      </p:grpSp>
      <p:sp>
        <p:nvSpPr>
          <p:cNvPr id="8" name="TextBox 7"/>
          <p:cNvSpPr txBox="1"/>
          <p:nvPr/>
        </p:nvSpPr>
        <p:spPr>
          <a:xfrm rot="16200000">
            <a:off x="-844968" y="3482516"/>
            <a:ext cx="2211696" cy="461665"/>
          </a:xfrm>
          <a:prstGeom prst="rect">
            <a:avLst/>
          </a:prstGeom>
          <a:noFill/>
        </p:spPr>
        <p:txBody>
          <a:bodyPr wrap="none" rtlCol="0">
            <a:spAutoFit/>
          </a:bodyPr>
          <a:lstStyle/>
          <a:p>
            <a:pPr defTabSz="914400"/>
            <a:r>
              <a:rPr lang="en-US" sz="2400" dirty="0" smtClean="0">
                <a:solidFill>
                  <a:prstClr val="black"/>
                </a:solidFill>
              </a:rPr>
              <a:t>Write I/O bytes</a:t>
            </a:r>
            <a:endParaRPr lang="en-US" sz="2400" dirty="0">
              <a:solidFill>
                <a:prstClr val="black"/>
              </a:solidFill>
            </a:endParaRPr>
          </a:p>
        </p:txBody>
      </p:sp>
    </p:spTree>
    <p:extLst>
      <p:ext uri="{BB962C8B-B14F-4D97-AF65-F5344CB8AC3E}">
        <p14:creationId xmlns:p14="http://schemas.microsoft.com/office/powerpoint/2010/main" val="68914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observations</a:t>
            </a:r>
            <a:endParaRPr lang="en-US" dirty="0"/>
          </a:p>
        </p:txBody>
      </p:sp>
      <p:sp>
        <p:nvSpPr>
          <p:cNvPr id="3" name="Content Placeholder 2"/>
          <p:cNvSpPr>
            <a:spLocks noGrp="1"/>
          </p:cNvSpPr>
          <p:nvPr>
            <p:ph idx="1"/>
          </p:nvPr>
        </p:nvSpPr>
        <p:spPr/>
        <p:txBody>
          <a:bodyPr/>
          <a:lstStyle/>
          <a:p>
            <a:r>
              <a:rPr lang="en-US" b="1" dirty="0" smtClean="0">
                <a:solidFill>
                  <a:schemeClr val="accent3"/>
                </a:solidFill>
              </a:rPr>
              <a:t>Renaming is popular</a:t>
            </a:r>
          </a:p>
          <a:p>
            <a:pPr lvl="1"/>
            <a:r>
              <a:rPr lang="en-US" dirty="0"/>
              <a:t>How should directory-locality heuristics adapt</a:t>
            </a:r>
            <a:r>
              <a:rPr lang="en-US" dirty="0" smtClean="0"/>
              <a:t>?</a:t>
            </a:r>
          </a:p>
          <a:p>
            <a:pPr lvl="1"/>
            <a:r>
              <a:rPr lang="en-US" dirty="0" smtClean="0"/>
              <a:t>Do we need atomicity APIs?  </a:t>
            </a:r>
          </a:p>
        </p:txBody>
      </p:sp>
    </p:spTree>
    <p:extLst>
      <p:ext uri="{BB962C8B-B14F-4D97-AF65-F5344CB8AC3E}">
        <p14:creationId xmlns:p14="http://schemas.microsoft.com/office/powerpoint/2010/main" val="1008218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smtClean="0"/>
              <a:t>Density is increasing!</a:t>
            </a:r>
            <a:endParaRPr lang="en-US" dirty="0"/>
          </a:p>
        </p:txBody>
      </p:sp>
      <p:sp>
        <p:nvSpPr>
          <p:cNvPr id="56323" name="Rectangle 3"/>
          <p:cNvSpPr>
            <a:spLocks noGrp="1" noChangeArrowheads="1"/>
          </p:cNvSpPr>
          <p:nvPr>
            <p:ph idx="1"/>
          </p:nvPr>
        </p:nvSpPr>
        <p:spPr>
          <a:xfrm>
            <a:off x="242046" y="1696122"/>
            <a:ext cx="8901954" cy="4660228"/>
          </a:xfrm>
        </p:spPr>
        <p:txBody>
          <a:bodyPr/>
          <a:lstStyle/>
          <a:p>
            <a:r>
              <a:rPr lang="en-US" sz="2800" dirty="0" smtClean="0"/>
              <a:t>Density determines capacity </a:t>
            </a:r>
            <a:r>
              <a:rPr lang="en-US" sz="2800" dirty="0"/>
              <a:t>and performance</a:t>
            </a:r>
            <a:endParaRPr lang="en-US" sz="2800" dirty="0" smtClean="0"/>
          </a:p>
          <a:p>
            <a:r>
              <a:rPr lang="en-US" sz="2800" dirty="0" smtClean="0"/>
              <a:t>How is density measured?</a:t>
            </a:r>
          </a:p>
          <a:p>
            <a:pPr lvl="1"/>
            <a:r>
              <a:rPr lang="en-US" sz="2400" dirty="0">
                <a:solidFill>
                  <a:schemeClr val="bg1"/>
                </a:solidFill>
              </a:rPr>
              <a:t>Linear density</a:t>
            </a:r>
            <a:r>
              <a:rPr lang="en-US" sz="2400" dirty="0"/>
              <a:t> (Bits/inch or BPI)</a:t>
            </a:r>
          </a:p>
          <a:p>
            <a:pPr lvl="1"/>
            <a:r>
              <a:rPr lang="en-US" sz="2400" dirty="0">
                <a:solidFill>
                  <a:schemeClr val="bg1"/>
                </a:solidFill>
              </a:rPr>
              <a:t>Track density</a:t>
            </a:r>
            <a:r>
              <a:rPr lang="en-US" sz="2400" dirty="0"/>
              <a:t> (Tracks/inch or TPI)</a:t>
            </a:r>
          </a:p>
          <a:p>
            <a:pPr lvl="1"/>
            <a:r>
              <a:rPr lang="en-US" sz="2400" dirty="0">
                <a:solidFill>
                  <a:schemeClr val="bg1"/>
                </a:solidFill>
              </a:rPr>
              <a:t>Areal Density</a:t>
            </a:r>
            <a:r>
              <a:rPr lang="en-US" sz="2400" dirty="0"/>
              <a:t> = </a:t>
            </a:r>
            <a:r>
              <a:rPr lang="en-US" sz="2400" dirty="0" err="1"/>
              <a:t>BPIxTPI</a:t>
            </a:r>
            <a:endParaRPr lang="en-US" sz="2400" dirty="0"/>
          </a:p>
        </p:txBody>
      </p:sp>
      <p:grpSp>
        <p:nvGrpSpPr>
          <p:cNvPr id="15" name="Group 14"/>
          <p:cNvGrpSpPr/>
          <p:nvPr/>
        </p:nvGrpSpPr>
        <p:grpSpPr>
          <a:xfrm>
            <a:off x="5825331" y="3338512"/>
            <a:ext cx="3086100" cy="3519487"/>
            <a:chOff x="5029200" y="1752600"/>
            <a:chExt cx="3427413" cy="3886200"/>
          </a:xfrm>
        </p:grpSpPr>
        <p:sp>
          <p:nvSpPr>
            <p:cNvPr id="56325" name="Oval 5"/>
            <p:cNvSpPr>
              <a:spLocks noChangeArrowheads="1"/>
            </p:cNvSpPr>
            <p:nvPr/>
          </p:nvSpPr>
          <p:spPr bwMode="auto">
            <a:xfrm>
              <a:off x="5029200" y="2209800"/>
              <a:ext cx="3427413" cy="3429000"/>
            </a:xfrm>
            <a:prstGeom prst="ellipse">
              <a:avLst/>
            </a:prstGeom>
            <a:solidFill>
              <a:schemeClr val="bg1"/>
            </a:solidFill>
            <a:ln w="19050">
              <a:solidFill>
                <a:schemeClr val="tx1"/>
              </a:solidFill>
              <a:round/>
              <a:headEnd/>
              <a:tailEnd/>
            </a:ln>
            <a:effectLst/>
          </p:spPr>
          <p:txBody>
            <a:bodyPr wrap="none" anchor="ctr">
              <a:prstTxWarp prst="textNoShape">
                <a:avLst/>
              </a:prstTxWarp>
            </a:bodyPr>
            <a:lstStyle/>
            <a:p>
              <a:endParaRPr lang="en-US"/>
            </a:p>
          </p:txBody>
        </p:sp>
        <p:sp>
          <p:nvSpPr>
            <p:cNvPr id="56326" name="Oval 6"/>
            <p:cNvSpPr>
              <a:spLocks noChangeAspect="1" noChangeArrowheads="1"/>
            </p:cNvSpPr>
            <p:nvPr/>
          </p:nvSpPr>
          <p:spPr bwMode="auto">
            <a:xfrm>
              <a:off x="5370513" y="2563813"/>
              <a:ext cx="2740025" cy="2741612"/>
            </a:xfrm>
            <a:prstGeom prst="ellipse">
              <a:avLst/>
            </a:prstGeom>
            <a:solidFill>
              <a:schemeClr val="bg1"/>
            </a:solidFill>
            <a:ln w="19050">
              <a:solidFill>
                <a:schemeClr val="tx1"/>
              </a:solidFill>
              <a:round/>
              <a:headEnd/>
              <a:tailEnd/>
            </a:ln>
            <a:effectLst/>
          </p:spPr>
          <p:txBody>
            <a:bodyPr wrap="none" anchor="ctr">
              <a:prstTxWarp prst="textNoShape">
                <a:avLst/>
              </a:prstTxWarp>
            </a:bodyPr>
            <a:lstStyle/>
            <a:p>
              <a:endParaRPr lang="en-US"/>
            </a:p>
          </p:txBody>
        </p:sp>
        <p:sp>
          <p:nvSpPr>
            <p:cNvPr id="56327" name="Oval 7"/>
            <p:cNvSpPr>
              <a:spLocks noChangeAspect="1" noChangeArrowheads="1"/>
            </p:cNvSpPr>
            <p:nvPr/>
          </p:nvSpPr>
          <p:spPr bwMode="auto">
            <a:xfrm>
              <a:off x="5715000" y="2895600"/>
              <a:ext cx="2057400" cy="2058988"/>
            </a:xfrm>
            <a:prstGeom prst="ellipse">
              <a:avLst/>
            </a:prstGeom>
            <a:solidFill>
              <a:schemeClr val="bg1"/>
            </a:solidFill>
            <a:ln w="19050">
              <a:solidFill>
                <a:schemeClr val="tx1"/>
              </a:solidFill>
              <a:round/>
              <a:headEnd/>
              <a:tailEnd/>
            </a:ln>
            <a:effectLst/>
          </p:spPr>
          <p:txBody>
            <a:bodyPr wrap="none" anchor="ctr">
              <a:prstTxWarp prst="textNoShape">
                <a:avLst/>
              </a:prstTxWarp>
            </a:bodyPr>
            <a:lstStyle/>
            <a:p>
              <a:endParaRPr lang="en-US"/>
            </a:p>
          </p:txBody>
        </p:sp>
        <p:sp>
          <p:nvSpPr>
            <p:cNvPr id="56328" name="Oval 8"/>
            <p:cNvSpPr>
              <a:spLocks noChangeAspect="1" noChangeArrowheads="1"/>
            </p:cNvSpPr>
            <p:nvPr/>
          </p:nvSpPr>
          <p:spPr bwMode="auto">
            <a:xfrm>
              <a:off x="6053138" y="3228975"/>
              <a:ext cx="1371600" cy="1371600"/>
            </a:xfrm>
            <a:prstGeom prst="ellipse">
              <a:avLst/>
            </a:prstGeom>
            <a:solidFill>
              <a:schemeClr val="bg1"/>
            </a:solidFill>
            <a:ln w="19050">
              <a:solidFill>
                <a:schemeClr val="tx1"/>
              </a:solidFill>
              <a:round/>
              <a:headEnd/>
              <a:tailEnd/>
            </a:ln>
            <a:effectLst/>
          </p:spPr>
          <p:txBody>
            <a:bodyPr wrap="none" anchor="ctr">
              <a:prstTxWarp prst="textNoShape">
                <a:avLst/>
              </a:prstTxWarp>
            </a:bodyPr>
            <a:lstStyle/>
            <a:p>
              <a:endParaRPr lang="en-US"/>
            </a:p>
          </p:txBody>
        </p:sp>
        <p:sp>
          <p:nvSpPr>
            <p:cNvPr id="56329" name="Line 9"/>
            <p:cNvSpPr>
              <a:spLocks noChangeShapeType="1"/>
            </p:cNvSpPr>
            <p:nvPr/>
          </p:nvSpPr>
          <p:spPr bwMode="auto">
            <a:xfrm flipH="1" flipV="1">
              <a:off x="5867400" y="2438400"/>
              <a:ext cx="838200" cy="1447800"/>
            </a:xfrm>
            <a:prstGeom prst="line">
              <a:avLst/>
            </a:prstGeom>
            <a:noFill/>
            <a:ln w="19050">
              <a:solidFill>
                <a:schemeClr val="tx1"/>
              </a:solidFill>
              <a:round/>
              <a:headEnd/>
              <a:tailEnd/>
            </a:ln>
            <a:effectLst/>
          </p:spPr>
          <p:txBody>
            <a:bodyPr>
              <a:prstTxWarp prst="textNoShape">
                <a:avLst/>
              </a:prstTxWarp>
            </a:bodyPr>
            <a:lstStyle/>
            <a:p>
              <a:endParaRPr lang="en-US"/>
            </a:p>
          </p:txBody>
        </p:sp>
        <p:sp>
          <p:nvSpPr>
            <p:cNvPr id="56330" name="Line 10"/>
            <p:cNvSpPr>
              <a:spLocks noChangeShapeType="1"/>
            </p:cNvSpPr>
            <p:nvPr/>
          </p:nvSpPr>
          <p:spPr bwMode="auto">
            <a:xfrm flipV="1">
              <a:off x="6705600" y="2209800"/>
              <a:ext cx="381000" cy="1676400"/>
            </a:xfrm>
            <a:prstGeom prst="line">
              <a:avLst/>
            </a:prstGeom>
            <a:noFill/>
            <a:ln w="19050">
              <a:solidFill>
                <a:schemeClr val="tx1"/>
              </a:solidFill>
              <a:round/>
              <a:headEnd/>
              <a:tailEnd/>
            </a:ln>
            <a:effectLst/>
          </p:spPr>
          <p:txBody>
            <a:bodyPr>
              <a:prstTxWarp prst="textNoShape">
                <a:avLst/>
              </a:prstTxWarp>
            </a:bodyPr>
            <a:lstStyle/>
            <a:p>
              <a:endParaRPr lang="en-US"/>
            </a:p>
          </p:txBody>
        </p:sp>
        <p:cxnSp>
          <p:nvCxnSpPr>
            <p:cNvPr id="56331" name="AutoShape 11"/>
            <p:cNvCxnSpPr>
              <a:cxnSpLocks noChangeShapeType="1"/>
            </p:cNvCxnSpPr>
            <p:nvPr/>
          </p:nvCxnSpPr>
          <p:spPr bwMode="auto">
            <a:xfrm rot="16200000">
              <a:off x="6362700" y="1638300"/>
              <a:ext cx="228600" cy="1219200"/>
            </a:xfrm>
            <a:prstGeom prst="curvedConnector3">
              <a:avLst>
                <a:gd name="adj1" fmla="val 131250"/>
              </a:avLst>
            </a:prstGeom>
            <a:noFill/>
            <a:ln w="19050">
              <a:solidFill>
                <a:schemeClr val="bg1"/>
              </a:solidFill>
              <a:round/>
              <a:headEnd type="triangle" w="med" len="med"/>
              <a:tailEnd type="triangle" w="med" len="med"/>
            </a:ln>
            <a:effectLst/>
          </p:spPr>
        </p:cxnSp>
        <p:sp>
          <p:nvSpPr>
            <p:cNvPr id="56332" name="Text Box 12"/>
            <p:cNvSpPr txBox="1">
              <a:spLocks noChangeArrowheads="1"/>
            </p:cNvSpPr>
            <p:nvPr/>
          </p:nvSpPr>
          <p:spPr bwMode="auto">
            <a:xfrm>
              <a:off x="5867400" y="1752600"/>
              <a:ext cx="1066800" cy="407815"/>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b="1">
                  <a:solidFill>
                    <a:srgbClr val="FFFF00"/>
                  </a:solidFill>
                  <a:latin typeface="Arial" pitchFamily="8" charset="0"/>
                  <a:ea typeface="Arial" pitchFamily="8" charset="0"/>
                  <a:cs typeface="Arial" pitchFamily="8" charset="0"/>
                </a:rPr>
                <a:t>BPI</a:t>
              </a:r>
            </a:p>
          </p:txBody>
        </p:sp>
        <p:cxnSp>
          <p:nvCxnSpPr>
            <p:cNvPr id="56333" name="AutoShape 13"/>
            <p:cNvCxnSpPr>
              <a:cxnSpLocks noChangeShapeType="1"/>
              <a:stCxn id="56328" idx="7"/>
              <a:endCxn id="56326" idx="7"/>
            </p:cNvCxnSpPr>
            <p:nvPr/>
          </p:nvCxnSpPr>
          <p:spPr bwMode="auto">
            <a:xfrm flipV="1">
              <a:off x="7223125" y="2955925"/>
              <a:ext cx="485775" cy="465138"/>
            </a:xfrm>
            <a:prstGeom prst="straightConnector1">
              <a:avLst/>
            </a:prstGeom>
            <a:noFill/>
            <a:ln w="19050">
              <a:solidFill>
                <a:schemeClr val="tx1"/>
              </a:solidFill>
              <a:round/>
              <a:headEnd type="triangle" w="med" len="med"/>
              <a:tailEnd type="triangle" w="med" len="med"/>
            </a:ln>
            <a:effectLst/>
          </p:spPr>
        </p:cxnSp>
        <p:sp>
          <p:nvSpPr>
            <p:cNvPr id="56334" name="Text Box 14"/>
            <p:cNvSpPr txBox="1">
              <a:spLocks noChangeArrowheads="1"/>
            </p:cNvSpPr>
            <p:nvPr/>
          </p:nvSpPr>
          <p:spPr bwMode="auto">
            <a:xfrm>
              <a:off x="7162800" y="3048000"/>
              <a:ext cx="1066800" cy="407815"/>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b="1">
                  <a:latin typeface="Arial" pitchFamily="8" charset="0"/>
                  <a:ea typeface="Arial" pitchFamily="8" charset="0"/>
                  <a:cs typeface="Arial" pitchFamily="8" charset="0"/>
                </a:rPr>
                <a:t>TPI</a:t>
              </a:r>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6" descr="\\VBOXSVR\wm_share\app_images\timelines\doc_timelin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294" y="457200"/>
            <a:ext cx="7237412" cy="6400800"/>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5576140" y="6172200"/>
            <a:ext cx="1129460" cy="623887"/>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9" name="TextBox 18"/>
          <p:cNvSpPr txBox="1"/>
          <p:nvPr/>
        </p:nvSpPr>
        <p:spPr>
          <a:xfrm rot="16200000">
            <a:off x="-105579" y="3482516"/>
            <a:ext cx="732893" cy="461665"/>
          </a:xfrm>
          <a:prstGeom prst="rect">
            <a:avLst/>
          </a:prstGeom>
          <a:noFill/>
        </p:spPr>
        <p:txBody>
          <a:bodyPr wrap="none" rtlCol="0">
            <a:spAutoFit/>
          </a:bodyPr>
          <a:lstStyle/>
          <a:p>
            <a:pPr defTabSz="914400"/>
            <a:r>
              <a:rPr lang="en-US" sz="2400" dirty="0" smtClean="0">
                <a:solidFill>
                  <a:prstClr val="black"/>
                </a:solidFill>
              </a:rPr>
              <a:t>files</a:t>
            </a:r>
            <a:endParaRPr lang="en-US" sz="2400" dirty="0">
              <a:solidFill>
                <a:prstClr val="black"/>
              </a:solidFill>
            </a:endParaRPr>
          </a:p>
        </p:txBody>
      </p:sp>
      <p:sp>
        <p:nvSpPr>
          <p:cNvPr id="20" name="TextBox 19"/>
          <p:cNvSpPr txBox="1"/>
          <p:nvPr/>
        </p:nvSpPr>
        <p:spPr>
          <a:xfrm rot="5400000">
            <a:off x="7874775" y="3482560"/>
            <a:ext cx="1314784" cy="461665"/>
          </a:xfrm>
          <a:prstGeom prst="rect">
            <a:avLst/>
          </a:prstGeom>
          <a:noFill/>
        </p:spPr>
        <p:txBody>
          <a:bodyPr wrap="none" rtlCol="0">
            <a:spAutoFit/>
          </a:bodyPr>
          <a:lstStyle/>
          <a:p>
            <a:pPr defTabSz="914400"/>
            <a:r>
              <a:rPr lang="en-US" sz="2400" dirty="0" smtClean="0">
                <a:solidFill>
                  <a:prstClr val="black"/>
                </a:solidFill>
              </a:rPr>
              <a:t>Threads</a:t>
            </a:r>
            <a:endParaRPr lang="en-US" sz="2400" dirty="0">
              <a:solidFill>
                <a:prstClr val="black"/>
              </a:solidFill>
            </a:endParaRPr>
          </a:p>
        </p:txBody>
      </p:sp>
      <p:sp>
        <p:nvSpPr>
          <p:cNvPr id="21" name="TextBox 20"/>
          <p:cNvSpPr txBox="1"/>
          <p:nvPr/>
        </p:nvSpPr>
        <p:spPr>
          <a:xfrm>
            <a:off x="8134350" y="6336268"/>
            <a:ext cx="880369" cy="338554"/>
          </a:xfrm>
          <a:prstGeom prst="rect">
            <a:avLst/>
          </a:prstGeom>
          <a:noFill/>
        </p:spPr>
        <p:txBody>
          <a:bodyPr wrap="none" rtlCol="0">
            <a:spAutoFit/>
          </a:bodyPr>
          <a:lstStyle/>
          <a:p>
            <a:pPr defTabSz="914400"/>
            <a:r>
              <a:rPr lang="en-US" sz="1600" dirty="0" smtClean="0">
                <a:solidFill>
                  <a:prstClr val="black"/>
                </a:solidFill>
              </a:rPr>
              <a:t>rename</a:t>
            </a:r>
            <a:endParaRPr lang="en-US" sz="1600" dirty="0">
              <a:solidFill>
                <a:prstClr val="black"/>
              </a:solidFill>
            </a:endParaRPr>
          </a:p>
        </p:txBody>
      </p:sp>
      <p:cxnSp>
        <p:nvCxnSpPr>
          <p:cNvPr id="22" name="Straight Connector 21"/>
          <p:cNvCxnSpPr/>
          <p:nvPr/>
        </p:nvCxnSpPr>
        <p:spPr>
          <a:xfrm flipH="1" flipV="1">
            <a:off x="8001000" y="6467475"/>
            <a:ext cx="152400" cy="15240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013311" y="6107728"/>
            <a:ext cx="152400" cy="15240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146661" y="5986046"/>
            <a:ext cx="663964" cy="338554"/>
          </a:xfrm>
          <a:prstGeom prst="rect">
            <a:avLst/>
          </a:prstGeom>
          <a:noFill/>
        </p:spPr>
        <p:txBody>
          <a:bodyPr wrap="none" rtlCol="0">
            <a:spAutoFit/>
          </a:bodyPr>
          <a:lstStyle/>
          <a:p>
            <a:pPr defTabSz="914400"/>
            <a:r>
              <a:rPr lang="en-US" sz="1600" dirty="0" err="1" smtClean="0">
                <a:solidFill>
                  <a:prstClr val="black"/>
                </a:solidFill>
              </a:rPr>
              <a:t>fsync</a:t>
            </a:r>
            <a:endParaRPr lang="en-US" sz="1600" dirty="0">
              <a:solidFill>
                <a:prstClr val="black"/>
              </a:solidFill>
            </a:endParaRPr>
          </a:p>
        </p:txBody>
      </p:sp>
      <p:sp>
        <p:nvSpPr>
          <p:cNvPr id="25" name="Rectangle 24"/>
          <p:cNvSpPr/>
          <p:nvPr/>
        </p:nvSpPr>
        <p:spPr>
          <a:xfrm>
            <a:off x="7891319" y="5181599"/>
            <a:ext cx="1219200" cy="1628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6" name="TextBox 25"/>
          <p:cNvSpPr txBox="1"/>
          <p:nvPr/>
        </p:nvSpPr>
        <p:spPr>
          <a:xfrm>
            <a:off x="8148215" y="5262146"/>
            <a:ext cx="995785" cy="338554"/>
          </a:xfrm>
          <a:prstGeom prst="rect">
            <a:avLst/>
          </a:prstGeom>
          <a:noFill/>
        </p:spPr>
        <p:txBody>
          <a:bodyPr wrap="none" rtlCol="0">
            <a:spAutoFit/>
          </a:bodyPr>
          <a:lstStyle/>
          <a:p>
            <a:pPr defTabSz="914400"/>
            <a:r>
              <a:rPr lang="en-US" sz="1600" dirty="0" smtClean="0">
                <a:solidFill>
                  <a:prstClr val="black"/>
                </a:solidFill>
              </a:rPr>
              <a:t>small I/O</a:t>
            </a:r>
            <a:endParaRPr lang="en-US" sz="1600" dirty="0">
              <a:solidFill>
                <a:prstClr val="black"/>
              </a:solidFill>
            </a:endParaRPr>
          </a:p>
        </p:txBody>
      </p:sp>
      <p:cxnSp>
        <p:nvCxnSpPr>
          <p:cNvPr id="27" name="Straight Connector 26"/>
          <p:cNvCxnSpPr/>
          <p:nvPr/>
        </p:nvCxnSpPr>
        <p:spPr>
          <a:xfrm>
            <a:off x="7996102" y="5450503"/>
            <a:ext cx="1760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996102" y="5828328"/>
            <a:ext cx="17606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145660" y="5633621"/>
            <a:ext cx="790601" cy="338554"/>
          </a:xfrm>
          <a:prstGeom prst="rect">
            <a:avLst/>
          </a:prstGeom>
          <a:noFill/>
        </p:spPr>
        <p:txBody>
          <a:bodyPr wrap="none" rtlCol="0">
            <a:spAutoFit/>
          </a:bodyPr>
          <a:lstStyle/>
          <a:p>
            <a:pPr defTabSz="914400"/>
            <a:r>
              <a:rPr lang="en-US" sz="1600" dirty="0" smtClean="0">
                <a:solidFill>
                  <a:prstClr val="black"/>
                </a:solidFill>
              </a:rPr>
              <a:t>big I/O</a:t>
            </a:r>
            <a:endParaRPr lang="en-US" sz="1600" dirty="0">
              <a:solidFill>
                <a:prstClr val="black"/>
              </a:solidFill>
            </a:endParaRPr>
          </a:p>
        </p:txBody>
      </p:sp>
    </p:spTree>
    <p:extLst>
      <p:ext uri="{BB962C8B-B14F-4D97-AF65-F5344CB8AC3E}">
        <p14:creationId xmlns:p14="http://schemas.microsoft.com/office/powerpoint/2010/main" val="14762705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VBOXSVR\wm_share\jpgs\doc_timeline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65125"/>
            <a:ext cx="7388225" cy="649287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7312025" y="304800"/>
            <a:ext cx="1371600" cy="6248400"/>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0" name="TextBox 9"/>
          <p:cNvSpPr txBox="1"/>
          <p:nvPr/>
        </p:nvSpPr>
        <p:spPr>
          <a:xfrm>
            <a:off x="438150" y="5531004"/>
            <a:ext cx="646331" cy="369332"/>
          </a:xfrm>
          <a:prstGeom prst="rect">
            <a:avLst/>
          </a:prstGeom>
          <a:noFill/>
        </p:spPr>
        <p:txBody>
          <a:bodyPr wrap="none" rtlCol="0">
            <a:spAutoFit/>
          </a:bodyPr>
          <a:lstStyle/>
          <a:p>
            <a:pPr defTabSz="914400"/>
            <a:r>
              <a:rPr lang="en-US" dirty="0" smtClean="0">
                <a:solidFill>
                  <a:prstClr val="black"/>
                </a:solidFill>
              </a:rPr>
              <a:t>read</a:t>
            </a:r>
            <a:endParaRPr lang="en-US" dirty="0">
              <a:solidFill>
                <a:prstClr val="black"/>
              </a:solidFill>
            </a:endParaRPr>
          </a:p>
        </p:txBody>
      </p:sp>
      <p:sp>
        <p:nvSpPr>
          <p:cNvPr id="11" name="Rectangle 10"/>
          <p:cNvSpPr/>
          <p:nvPr/>
        </p:nvSpPr>
        <p:spPr>
          <a:xfrm>
            <a:off x="152400" y="5334000"/>
            <a:ext cx="1219200" cy="13504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2" name="TextBox 11"/>
          <p:cNvSpPr txBox="1"/>
          <p:nvPr/>
        </p:nvSpPr>
        <p:spPr>
          <a:xfrm>
            <a:off x="438150" y="6124396"/>
            <a:ext cx="671979" cy="369332"/>
          </a:xfrm>
          <a:prstGeom prst="rect">
            <a:avLst/>
          </a:prstGeom>
          <a:noFill/>
        </p:spPr>
        <p:txBody>
          <a:bodyPr wrap="none" rtlCol="0">
            <a:spAutoFit/>
          </a:bodyPr>
          <a:lstStyle/>
          <a:p>
            <a:pPr defTabSz="914400"/>
            <a:r>
              <a:rPr lang="en-US" dirty="0" smtClean="0">
                <a:solidFill>
                  <a:prstClr val="black"/>
                </a:solidFill>
              </a:rPr>
              <a:t>write</a:t>
            </a:r>
            <a:endParaRPr lang="en-US" dirty="0">
              <a:solidFill>
                <a:prstClr val="black"/>
              </a:solidFill>
            </a:endParaRPr>
          </a:p>
        </p:txBody>
      </p:sp>
      <p:sp>
        <p:nvSpPr>
          <p:cNvPr id="13" name="Rectangle 12"/>
          <p:cNvSpPr/>
          <p:nvPr/>
        </p:nvSpPr>
        <p:spPr>
          <a:xfrm>
            <a:off x="273204" y="5486400"/>
            <a:ext cx="161926" cy="45720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4" name="Rectangle 13"/>
          <p:cNvSpPr/>
          <p:nvPr/>
        </p:nvSpPr>
        <p:spPr>
          <a:xfrm>
            <a:off x="314325" y="6096000"/>
            <a:ext cx="80962" cy="457200"/>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6" name="TextBox 15"/>
          <p:cNvSpPr txBox="1"/>
          <p:nvPr/>
        </p:nvSpPr>
        <p:spPr>
          <a:xfrm>
            <a:off x="24115" y="457200"/>
            <a:ext cx="1287532" cy="646331"/>
          </a:xfrm>
          <a:prstGeom prst="rect">
            <a:avLst/>
          </a:prstGeom>
          <a:noFill/>
        </p:spPr>
        <p:txBody>
          <a:bodyPr wrap="none" rtlCol="0">
            <a:spAutoFit/>
          </a:bodyPr>
          <a:lstStyle/>
          <a:p>
            <a:pPr defTabSz="914400"/>
            <a:r>
              <a:rPr lang="en-US" i="1" dirty="0" smtClean="0">
                <a:solidFill>
                  <a:prstClr val="black"/>
                </a:solidFill>
              </a:rPr>
              <a:t>Writing the</a:t>
            </a:r>
          </a:p>
          <a:p>
            <a:pPr defTabSz="914400"/>
            <a:r>
              <a:rPr lang="en-US" i="1" dirty="0" smtClean="0">
                <a:solidFill>
                  <a:prstClr val="black"/>
                </a:solidFill>
              </a:rPr>
              <a:t>DOC file</a:t>
            </a:r>
            <a:endParaRPr lang="en-US" i="1" dirty="0">
              <a:solidFill>
                <a:prstClr val="black"/>
              </a:solidFill>
            </a:endParaRPr>
          </a:p>
        </p:txBody>
      </p:sp>
    </p:spTree>
    <p:extLst>
      <p:ext uri="{BB962C8B-B14F-4D97-AF65-F5344CB8AC3E}">
        <p14:creationId xmlns:p14="http://schemas.microsoft.com/office/powerpoint/2010/main" val="18003247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observations</a:t>
            </a:r>
            <a:endParaRPr lang="en-US" dirty="0"/>
          </a:p>
        </p:txBody>
      </p:sp>
      <p:sp>
        <p:nvSpPr>
          <p:cNvPr id="3" name="Content Placeholder 2"/>
          <p:cNvSpPr>
            <a:spLocks noGrp="1"/>
          </p:cNvSpPr>
          <p:nvPr>
            <p:ph idx="1"/>
          </p:nvPr>
        </p:nvSpPr>
        <p:spPr/>
        <p:txBody>
          <a:bodyPr/>
          <a:lstStyle/>
          <a:p>
            <a:r>
              <a:rPr lang="en-US" dirty="0"/>
              <a:t>Auxiliary </a:t>
            </a:r>
            <a:r>
              <a:rPr lang="en-US" dirty="0" smtClean="0"/>
              <a:t>files dominate</a:t>
            </a:r>
          </a:p>
          <a:p>
            <a:r>
              <a:rPr lang="en-US" dirty="0" smtClean="0"/>
              <a:t>Multiple threads perform I/O</a:t>
            </a:r>
          </a:p>
          <a:p>
            <a:r>
              <a:rPr lang="en-US" dirty="0" smtClean="0"/>
              <a:t>Writes are often forced</a:t>
            </a:r>
          </a:p>
          <a:p>
            <a:r>
              <a:rPr lang="en-US" dirty="0" smtClean="0"/>
              <a:t>Renaming is popular</a:t>
            </a:r>
          </a:p>
          <a:p>
            <a:r>
              <a:rPr lang="en-US" b="1" dirty="0" smtClean="0">
                <a:solidFill>
                  <a:schemeClr val="accent3"/>
                </a:solidFill>
              </a:rPr>
              <a:t>A file is not a file</a:t>
            </a:r>
          </a:p>
          <a:p>
            <a:pPr lvl="1"/>
            <a:r>
              <a:rPr lang="en-US" dirty="0" smtClean="0"/>
              <a:t>DOC format is modeled after a FAT file system</a:t>
            </a:r>
          </a:p>
          <a:p>
            <a:pPr lvl="2"/>
            <a:r>
              <a:rPr lang="en-US" dirty="0" smtClean="0"/>
              <a:t>Multiple “sub-files”</a:t>
            </a:r>
          </a:p>
          <a:p>
            <a:pPr lvl="2"/>
            <a:r>
              <a:rPr lang="en-US" dirty="0" smtClean="0"/>
              <a:t>Application manages space allocation</a:t>
            </a:r>
          </a:p>
        </p:txBody>
      </p:sp>
    </p:spTree>
    <p:extLst>
      <p:ext uri="{BB962C8B-B14F-4D97-AF65-F5344CB8AC3E}">
        <p14:creationId xmlns:p14="http://schemas.microsoft.com/office/powerpoint/2010/main" val="136718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VBOXSVR\wm_share\pngs\file-type-siz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39" y="585216"/>
            <a:ext cx="8215322" cy="627278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2438400" y="381000"/>
            <a:ext cx="1600200" cy="2286000"/>
            <a:chOff x="2438400" y="381000"/>
            <a:chExt cx="1600200" cy="2286000"/>
          </a:xfrm>
        </p:grpSpPr>
        <p:sp>
          <p:nvSpPr>
            <p:cNvPr id="9" name="Rectangle 8"/>
            <p:cNvSpPr/>
            <p:nvPr/>
          </p:nvSpPr>
          <p:spPr>
            <a:xfrm>
              <a:off x="2438400" y="1371600"/>
              <a:ext cx="1600200" cy="12954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b="1" dirty="0" smtClean="0">
                  <a:solidFill>
                    <a:srgbClr val="464646"/>
                  </a:solidFill>
                </a:rPr>
                <a:t>Mostly Complex</a:t>
              </a:r>
            </a:p>
            <a:p>
              <a:pPr algn="ctr" defTabSz="914400"/>
              <a:r>
                <a:rPr lang="en-US" b="1" dirty="0" smtClean="0">
                  <a:solidFill>
                    <a:srgbClr val="464646"/>
                  </a:solidFill>
                </a:rPr>
                <a:t>files</a:t>
              </a:r>
              <a:endParaRPr lang="en-US" b="1" dirty="0">
                <a:solidFill>
                  <a:srgbClr val="464646"/>
                </a:solidFill>
              </a:endParaRPr>
            </a:p>
          </p:txBody>
        </p:sp>
        <p:sp>
          <p:nvSpPr>
            <p:cNvPr id="3" name="Oval 2"/>
            <p:cNvSpPr/>
            <p:nvPr/>
          </p:nvSpPr>
          <p:spPr>
            <a:xfrm>
              <a:off x="2514600" y="381000"/>
              <a:ext cx="1371600" cy="623887"/>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Down Arrow 7"/>
            <p:cNvSpPr/>
            <p:nvPr/>
          </p:nvSpPr>
          <p:spPr>
            <a:xfrm rot="10800000">
              <a:off x="2933700" y="838200"/>
              <a:ext cx="533400" cy="632557"/>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DA1F28"/>
                </a:solidFill>
              </a:endParaRPr>
            </a:p>
          </p:txBody>
        </p:sp>
      </p:grpSp>
      <p:sp>
        <p:nvSpPr>
          <p:cNvPr id="7" name="TextBox 6"/>
          <p:cNvSpPr txBox="1"/>
          <p:nvPr/>
        </p:nvSpPr>
        <p:spPr>
          <a:xfrm rot="16200000">
            <a:off x="-1413623" y="3482516"/>
            <a:ext cx="3348994" cy="461665"/>
          </a:xfrm>
          <a:prstGeom prst="rect">
            <a:avLst/>
          </a:prstGeom>
          <a:noFill/>
        </p:spPr>
        <p:txBody>
          <a:bodyPr wrap="none" rtlCol="0">
            <a:spAutoFit/>
          </a:bodyPr>
          <a:lstStyle/>
          <a:p>
            <a:pPr defTabSz="914400"/>
            <a:r>
              <a:rPr lang="en-US" sz="2400" dirty="0" smtClean="0">
                <a:solidFill>
                  <a:prstClr val="black"/>
                </a:solidFill>
              </a:rPr>
              <a:t>files, (weighted by I/O)</a:t>
            </a:r>
            <a:endParaRPr lang="en-US" sz="2400" dirty="0">
              <a:solidFill>
                <a:prstClr val="black"/>
              </a:solidFill>
            </a:endParaRPr>
          </a:p>
        </p:txBody>
      </p:sp>
    </p:spTree>
    <p:extLst>
      <p:ext uri="{BB962C8B-B14F-4D97-AF65-F5344CB8AC3E}">
        <p14:creationId xmlns:p14="http://schemas.microsoft.com/office/powerpoint/2010/main" val="282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observations</a:t>
            </a:r>
            <a:endParaRPr lang="en-US" dirty="0"/>
          </a:p>
        </p:txBody>
      </p:sp>
      <p:sp>
        <p:nvSpPr>
          <p:cNvPr id="3" name="Content Placeholder 2"/>
          <p:cNvSpPr>
            <a:spLocks noGrp="1"/>
          </p:cNvSpPr>
          <p:nvPr>
            <p:ph idx="1"/>
          </p:nvPr>
        </p:nvSpPr>
        <p:spPr/>
        <p:txBody>
          <a:bodyPr/>
          <a:lstStyle/>
          <a:p>
            <a:r>
              <a:rPr lang="en-US" b="1" dirty="0" smtClean="0">
                <a:solidFill>
                  <a:schemeClr val="accent3"/>
                </a:solidFill>
              </a:rPr>
              <a:t>A file is not a file</a:t>
            </a:r>
          </a:p>
          <a:p>
            <a:pPr lvl="1"/>
            <a:r>
              <a:rPr lang="en-US" dirty="0" smtClean="0"/>
              <a:t>Complex files have a significant presence</a:t>
            </a:r>
          </a:p>
          <a:p>
            <a:pPr lvl="1"/>
            <a:r>
              <a:rPr lang="en-US" dirty="0" smtClean="0"/>
              <a:t>Should file system be aware of structure within a file?</a:t>
            </a:r>
          </a:p>
          <a:p>
            <a:pPr lvl="1"/>
            <a:r>
              <a:rPr lang="en-US" dirty="0" smtClean="0"/>
              <a:t>How can file system allocate space for sub files in complex files?</a:t>
            </a:r>
          </a:p>
        </p:txBody>
      </p:sp>
    </p:spTree>
    <p:extLst>
      <p:ext uri="{BB962C8B-B14F-4D97-AF65-F5344CB8AC3E}">
        <p14:creationId xmlns:p14="http://schemas.microsoft.com/office/powerpoint/2010/main" val="1956383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VBOXSVR\wm_share\jpgs\doc_timeline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65125"/>
            <a:ext cx="7388225" cy="64928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38150" y="5531004"/>
            <a:ext cx="646331" cy="369332"/>
          </a:xfrm>
          <a:prstGeom prst="rect">
            <a:avLst/>
          </a:prstGeom>
          <a:noFill/>
        </p:spPr>
        <p:txBody>
          <a:bodyPr wrap="none" rtlCol="0">
            <a:spAutoFit/>
          </a:bodyPr>
          <a:lstStyle/>
          <a:p>
            <a:pPr defTabSz="914400"/>
            <a:r>
              <a:rPr lang="en-US" dirty="0" smtClean="0">
                <a:solidFill>
                  <a:prstClr val="black"/>
                </a:solidFill>
              </a:rPr>
              <a:t>read</a:t>
            </a:r>
            <a:endParaRPr lang="en-US" dirty="0">
              <a:solidFill>
                <a:prstClr val="black"/>
              </a:solidFill>
            </a:endParaRPr>
          </a:p>
        </p:txBody>
      </p:sp>
      <p:sp>
        <p:nvSpPr>
          <p:cNvPr id="11" name="Rectangle 10"/>
          <p:cNvSpPr/>
          <p:nvPr/>
        </p:nvSpPr>
        <p:spPr>
          <a:xfrm>
            <a:off x="152400" y="5334000"/>
            <a:ext cx="1219200" cy="13504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2" name="TextBox 11"/>
          <p:cNvSpPr txBox="1"/>
          <p:nvPr/>
        </p:nvSpPr>
        <p:spPr>
          <a:xfrm>
            <a:off x="438150" y="6124396"/>
            <a:ext cx="671979" cy="369332"/>
          </a:xfrm>
          <a:prstGeom prst="rect">
            <a:avLst/>
          </a:prstGeom>
          <a:noFill/>
        </p:spPr>
        <p:txBody>
          <a:bodyPr wrap="none" rtlCol="0">
            <a:spAutoFit/>
          </a:bodyPr>
          <a:lstStyle/>
          <a:p>
            <a:pPr defTabSz="914400"/>
            <a:r>
              <a:rPr lang="en-US" dirty="0" smtClean="0">
                <a:solidFill>
                  <a:prstClr val="black"/>
                </a:solidFill>
              </a:rPr>
              <a:t>write</a:t>
            </a:r>
            <a:endParaRPr lang="en-US" dirty="0">
              <a:solidFill>
                <a:prstClr val="black"/>
              </a:solidFill>
            </a:endParaRPr>
          </a:p>
        </p:txBody>
      </p:sp>
      <p:sp>
        <p:nvSpPr>
          <p:cNvPr id="13" name="Rectangle 12"/>
          <p:cNvSpPr/>
          <p:nvPr/>
        </p:nvSpPr>
        <p:spPr>
          <a:xfrm>
            <a:off x="273204" y="5486400"/>
            <a:ext cx="161926" cy="45720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4" name="Rectangle 13"/>
          <p:cNvSpPr/>
          <p:nvPr/>
        </p:nvSpPr>
        <p:spPr>
          <a:xfrm>
            <a:off x="314325" y="6096000"/>
            <a:ext cx="80962" cy="457200"/>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9" name="Oval 8"/>
          <p:cNvSpPr/>
          <p:nvPr/>
        </p:nvSpPr>
        <p:spPr>
          <a:xfrm>
            <a:off x="3578225" y="2286000"/>
            <a:ext cx="2895600" cy="1981200"/>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6" name="TextBox 15"/>
          <p:cNvSpPr txBox="1"/>
          <p:nvPr/>
        </p:nvSpPr>
        <p:spPr>
          <a:xfrm>
            <a:off x="24115" y="457200"/>
            <a:ext cx="1287532" cy="646331"/>
          </a:xfrm>
          <a:prstGeom prst="rect">
            <a:avLst/>
          </a:prstGeom>
          <a:noFill/>
        </p:spPr>
        <p:txBody>
          <a:bodyPr wrap="none" rtlCol="0">
            <a:spAutoFit/>
          </a:bodyPr>
          <a:lstStyle/>
          <a:p>
            <a:pPr defTabSz="914400"/>
            <a:r>
              <a:rPr lang="en-US" i="1" dirty="0" smtClean="0">
                <a:solidFill>
                  <a:prstClr val="black"/>
                </a:solidFill>
              </a:rPr>
              <a:t>Writing the</a:t>
            </a:r>
          </a:p>
          <a:p>
            <a:pPr defTabSz="914400"/>
            <a:r>
              <a:rPr lang="en-US" i="1" dirty="0" smtClean="0">
                <a:solidFill>
                  <a:prstClr val="black"/>
                </a:solidFill>
              </a:rPr>
              <a:t>DOC file</a:t>
            </a:r>
            <a:endParaRPr lang="en-US" i="1" dirty="0">
              <a:solidFill>
                <a:prstClr val="black"/>
              </a:solidFill>
            </a:endParaRPr>
          </a:p>
        </p:txBody>
      </p:sp>
    </p:spTree>
    <p:extLst>
      <p:ext uri="{BB962C8B-B14F-4D97-AF65-F5344CB8AC3E}">
        <p14:creationId xmlns:p14="http://schemas.microsoft.com/office/powerpoint/2010/main" val="29571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observations</a:t>
            </a:r>
            <a:endParaRPr lang="en-US" dirty="0"/>
          </a:p>
        </p:txBody>
      </p:sp>
      <p:sp>
        <p:nvSpPr>
          <p:cNvPr id="3" name="Content Placeholder 2"/>
          <p:cNvSpPr>
            <a:spLocks noGrp="1"/>
          </p:cNvSpPr>
          <p:nvPr>
            <p:ph idx="1"/>
          </p:nvPr>
        </p:nvSpPr>
        <p:spPr/>
        <p:txBody>
          <a:bodyPr/>
          <a:lstStyle/>
          <a:p>
            <a:r>
              <a:rPr lang="en-US" dirty="0"/>
              <a:t>Auxiliary </a:t>
            </a:r>
            <a:r>
              <a:rPr lang="en-US" dirty="0" smtClean="0"/>
              <a:t>files dominate</a:t>
            </a:r>
          </a:p>
          <a:p>
            <a:r>
              <a:rPr lang="en-US" dirty="0" smtClean="0"/>
              <a:t>Multiple threads perform I/O</a:t>
            </a:r>
          </a:p>
          <a:p>
            <a:r>
              <a:rPr lang="en-US" dirty="0" smtClean="0"/>
              <a:t>Writes are often forced</a:t>
            </a:r>
          </a:p>
          <a:p>
            <a:r>
              <a:rPr lang="en-US" dirty="0" smtClean="0"/>
              <a:t>Renaming is popular</a:t>
            </a:r>
          </a:p>
          <a:p>
            <a:r>
              <a:rPr lang="en-US" dirty="0" smtClean="0"/>
              <a:t>A file is not a file</a:t>
            </a:r>
          </a:p>
          <a:p>
            <a:r>
              <a:rPr lang="en-US" b="1" dirty="0" smtClean="0">
                <a:solidFill>
                  <a:schemeClr val="accent3"/>
                </a:solidFill>
              </a:rPr>
              <a:t>Sequential access is not sequential</a:t>
            </a:r>
          </a:p>
          <a:p>
            <a:pPr lvl="1"/>
            <a:r>
              <a:rPr lang="en-US" dirty="0" smtClean="0"/>
              <a:t>Multiple sequential runs in a complex file =&gt; random accesses</a:t>
            </a:r>
          </a:p>
        </p:txBody>
      </p:sp>
    </p:spTree>
    <p:extLst>
      <p:ext uri="{BB962C8B-B14F-4D97-AF65-F5344CB8AC3E}">
        <p14:creationId xmlns:p14="http://schemas.microsoft.com/office/powerpoint/2010/main" val="77887902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VBOXSVR\wm_share\pngs\read-seq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091" y="584906"/>
            <a:ext cx="8185819" cy="6273094"/>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3124200" y="409575"/>
            <a:ext cx="1981200" cy="2286000"/>
            <a:chOff x="2152650" y="381000"/>
            <a:chExt cx="1981200" cy="2286000"/>
          </a:xfrm>
        </p:grpSpPr>
        <p:sp>
          <p:nvSpPr>
            <p:cNvPr id="5" name="Rectangle 4"/>
            <p:cNvSpPr/>
            <p:nvPr/>
          </p:nvSpPr>
          <p:spPr>
            <a:xfrm>
              <a:off x="2438400" y="1371600"/>
              <a:ext cx="1600200" cy="12954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b="1" dirty="0" smtClean="0">
                  <a:solidFill>
                    <a:srgbClr val="464646"/>
                  </a:solidFill>
                </a:rPr>
                <a:t>Prefetching</a:t>
              </a:r>
            </a:p>
            <a:p>
              <a:pPr algn="ctr" defTabSz="914400"/>
              <a:r>
                <a:rPr lang="en-US" b="1" dirty="0" smtClean="0">
                  <a:solidFill>
                    <a:srgbClr val="464646"/>
                  </a:solidFill>
                </a:rPr>
                <a:t>Implications</a:t>
              </a:r>
              <a:endParaRPr lang="en-US" b="1" dirty="0">
                <a:solidFill>
                  <a:srgbClr val="464646"/>
                </a:solidFill>
              </a:endParaRPr>
            </a:p>
          </p:txBody>
        </p:sp>
        <p:sp>
          <p:nvSpPr>
            <p:cNvPr id="6" name="Oval 5"/>
            <p:cNvSpPr/>
            <p:nvPr/>
          </p:nvSpPr>
          <p:spPr>
            <a:xfrm>
              <a:off x="2152650" y="381000"/>
              <a:ext cx="1981200" cy="623887"/>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7" name="Down Arrow 6"/>
            <p:cNvSpPr/>
            <p:nvPr/>
          </p:nvSpPr>
          <p:spPr>
            <a:xfrm rot="10800000">
              <a:off x="2933700" y="838200"/>
              <a:ext cx="533400" cy="632557"/>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DA1F28"/>
                </a:solidFill>
              </a:endParaRPr>
            </a:p>
          </p:txBody>
        </p:sp>
      </p:grpSp>
      <p:sp>
        <p:nvSpPr>
          <p:cNvPr id="8" name="TextBox 7"/>
          <p:cNvSpPr txBox="1"/>
          <p:nvPr/>
        </p:nvSpPr>
        <p:spPr>
          <a:xfrm rot="16200000">
            <a:off x="-857376" y="3482516"/>
            <a:ext cx="2236510" cy="461665"/>
          </a:xfrm>
          <a:prstGeom prst="rect">
            <a:avLst/>
          </a:prstGeom>
          <a:noFill/>
        </p:spPr>
        <p:txBody>
          <a:bodyPr wrap="none" rtlCol="0">
            <a:spAutoFit/>
          </a:bodyPr>
          <a:lstStyle/>
          <a:p>
            <a:pPr defTabSz="914400"/>
            <a:r>
              <a:rPr lang="en-US" sz="2400" dirty="0" smtClean="0">
                <a:solidFill>
                  <a:prstClr val="black"/>
                </a:solidFill>
              </a:rPr>
              <a:t>Read I/O bytes</a:t>
            </a:r>
            <a:endParaRPr lang="en-US" sz="2400" dirty="0">
              <a:solidFill>
                <a:prstClr val="black"/>
              </a:solidFill>
            </a:endParaRPr>
          </a:p>
        </p:txBody>
      </p:sp>
    </p:spTree>
    <p:extLst>
      <p:ext uri="{BB962C8B-B14F-4D97-AF65-F5344CB8AC3E}">
        <p14:creationId xmlns:p14="http://schemas.microsoft.com/office/powerpoint/2010/main" val="170697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observations</a:t>
            </a:r>
            <a:endParaRPr lang="en-US" dirty="0"/>
          </a:p>
        </p:txBody>
      </p:sp>
      <p:sp>
        <p:nvSpPr>
          <p:cNvPr id="3" name="Content Placeholder 2"/>
          <p:cNvSpPr>
            <a:spLocks noGrp="1"/>
          </p:cNvSpPr>
          <p:nvPr>
            <p:ph idx="1"/>
          </p:nvPr>
        </p:nvSpPr>
        <p:spPr/>
        <p:txBody>
          <a:bodyPr/>
          <a:lstStyle/>
          <a:p>
            <a:r>
              <a:rPr lang="en-US" dirty="0"/>
              <a:t>Auxiliary </a:t>
            </a:r>
            <a:r>
              <a:rPr lang="en-US" dirty="0" smtClean="0"/>
              <a:t>files dominate</a:t>
            </a:r>
          </a:p>
          <a:p>
            <a:r>
              <a:rPr lang="en-US" dirty="0" smtClean="0"/>
              <a:t>A file is not a file</a:t>
            </a:r>
          </a:p>
          <a:p>
            <a:r>
              <a:rPr lang="en-US" b="1" dirty="0" smtClean="0">
                <a:solidFill>
                  <a:schemeClr val="accent3"/>
                </a:solidFill>
              </a:rPr>
              <a:t>Sequential access is not sequential</a:t>
            </a:r>
          </a:p>
          <a:p>
            <a:pPr lvl="1"/>
            <a:r>
              <a:rPr lang="en-US" dirty="0" smtClean="0"/>
              <a:t>How can we </a:t>
            </a:r>
            <a:r>
              <a:rPr lang="en-US" dirty="0" err="1" smtClean="0"/>
              <a:t>prefetch</a:t>
            </a:r>
            <a:r>
              <a:rPr lang="en-US" dirty="0" smtClean="0"/>
              <a:t> intelligently based on patterns?</a:t>
            </a:r>
          </a:p>
        </p:txBody>
      </p:sp>
    </p:spTree>
    <p:extLst>
      <p:ext uri="{BB962C8B-B14F-4D97-AF65-F5344CB8AC3E}">
        <p14:creationId xmlns:p14="http://schemas.microsoft.com/office/powerpoint/2010/main" val="9506511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VBOXSVR\wm_share\jpgs\doc_timeline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65125"/>
            <a:ext cx="7388225" cy="64928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38150" y="5531004"/>
            <a:ext cx="646331" cy="369332"/>
          </a:xfrm>
          <a:prstGeom prst="rect">
            <a:avLst/>
          </a:prstGeom>
          <a:noFill/>
        </p:spPr>
        <p:txBody>
          <a:bodyPr wrap="none" rtlCol="0">
            <a:spAutoFit/>
          </a:bodyPr>
          <a:lstStyle/>
          <a:p>
            <a:pPr defTabSz="914400"/>
            <a:r>
              <a:rPr lang="en-US" dirty="0" smtClean="0">
                <a:solidFill>
                  <a:prstClr val="black"/>
                </a:solidFill>
              </a:rPr>
              <a:t>read</a:t>
            </a:r>
            <a:endParaRPr lang="en-US" dirty="0">
              <a:solidFill>
                <a:prstClr val="black"/>
              </a:solidFill>
            </a:endParaRPr>
          </a:p>
        </p:txBody>
      </p:sp>
      <p:sp>
        <p:nvSpPr>
          <p:cNvPr id="11" name="Rectangle 10"/>
          <p:cNvSpPr/>
          <p:nvPr/>
        </p:nvSpPr>
        <p:spPr>
          <a:xfrm>
            <a:off x="152400" y="5334000"/>
            <a:ext cx="1219200" cy="13504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2" name="TextBox 11"/>
          <p:cNvSpPr txBox="1"/>
          <p:nvPr/>
        </p:nvSpPr>
        <p:spPr>
          <a:xfrm>
            <a:off x="438150" y="6124396"/>
            <a:ext cx="671979" cy="369332"/>
          </a:xfrm>
          <a:prstGeom prst="rect">
            <a:avLst/>
          </a:prstGeom>
          <a:noFill/>
        </p:spPr>
        <p:txBody>
          <a:bodyPr wrap="none" rtlCol="0">
            <a:spAutoFit/>
          </a:bodyPr>
          <a:lstStyle/>
          <a:p>
            <a:pPr defTabSz="914400"/>
            <a:r>
              <a:rPr lang="en-US" dirty="0" smtClean="0">
                <a:solidFill>
                  <a:prstClr val="black"/>
                </a:solidFill>
              </a:rPr>
              <a:t>write</a:t>
            </a:r>
            <a:endParaRPr lang="en-US" dirty="0">
              <a:solidFill>
                <a:prstClr val="black"/>
              </a:solidFill>
            </a:endParaRPr>
          </a:p>
        </p:txBody>
      </p:sp>
      <p:sp>
        <p:nvSpPr>
          <p:cNvPr id="13" name="Rectangle 12"/>
          <p:cNvSpPr/>
          <p:nvPr/>
        </p:nvSpPr>
        <p:spPr>
          <a:xfrm>
            <a:off x="273204" y="5486400"/>
            <a:ext cx="161926" cy="45720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4" name="Rectangle 13"/>
          <p:cNvSpPr/>
          <p:nvPr/>
        </p:nvSpPr>
        <p:spPr>
          <a:xfrm>
            <a:off x="314325" y="6096000"/>
            <a:ext cx="80962" cy="457200"/>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pic>
        <p:nvPicPr>
          <p:cNvPr id="17" name="Picture 2" descr="\\VBOXSVR\wm_share\jpgs\doc_timeline8.jpg"/>
          <p:cNvPicPr>
            <a:picLocks noChangeAspect="1" noChangeArrowheads="1"/>
          </p:cNvPicPr>
          <p:nvPr/>
        </p:nvPicPr>
        <p:blipFill rotWithShape="1">
          <a:blip r:embed="rId2">
            <a:extLst>
              <a:ext uri="{28A0092B-C50C-407E-A947-70E740481C1C}">
                <a14:useLocalDpi xmlns:a14="http://schemas.microsoft.com/office/drawing/2010/main" val="0"/>
              </a:ext>
            </a:extLst>
          </a:blip>
          <a:srcRect l="4255" t="56577" r="57069"/>
          <a:stretch/>
        </p:blipFill>
        <p:spPr bwMode="auto">
          <a:xfrm>
            <a:off x="1457325" y="4053590"/>
            <a:ext cx="2857500" cy="28194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1600200" y="4038600"/>
            <a:ext cx="2691161" cy="2819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0" name="TextBox 19"/>
          <p:cNvSpPr txBox="1"/>
          <p:nvPr/>
        </p:nvSpPr>
        <p:spPr>
          <a:xfrm>
            <a:off x="24115" y="457200"/>
            <a:ext cx="1287532" cy="646331"/>
          </a:xfrm>
          <a:prstGeom prst="rect">
            <a:avLst/>
          </a:prstGeom>
          <a:noFill/>
        </p:spPr>
        <p:txBody>
          <a:bodyPr wrap="none" rtlCol="0">
            <a:spAutoFit/>
          </a:bodyPr>
          <a:lstStyle/>
          <a:p>
            <a:pPr defTabSz="914400"/>
            <a:r>
              <a:rPr lang="en-US" i="1" dirty="0" smtClean="0">
                <a:solidFill>
                  <a:prstClr val="black"/>
                </a:solidFill>
              </a:rPr>
              <a:t>Writing the</a:t>
            </a:r>
          </a:p>
          <a:p>
            <a:pPr defTabSz="914400"/>
            <a:r>
              <a:rPr lang="en-US" i="1" dirty="0" smtClean="0">
                <a:solidFill>
                  <a:prstClr val="black"/>
                </a:solidFill>
              </a:rPr>
              <a:t>DOC file</a:t>
            </a:r>
            <a:endParaRPr lang="en-US" i="1" dirty="0">
              <a:solidFill>
                <a:prstClr val="black"/>
              </a:solidFill>
            </a:endParaRPr>
          </a:p>
        </p:txBody>
      </p:sp>
    </p:spTree>
    <p:extLst>
      <p:ext uri="{BB962C8B-B14F-4D97-AF65-F5344CB8AC3E}">
        <p14:creationId xmlns:p14="http://schemas.microsoft.com/office/powerpoint/2010/main" val="31630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00px-Perpendicular_Recording_Diagram.svg.png"/>
          <p:cNvPicPr>
            <a:picLocks noChangeAspect="1"/>
          </p:cNvPicPr>
          <p:nvPr/>
        </p:nvPicPr>
        <p:blipFill>
          <a:blip r:embed="rId2"/>
          <a:stretch>
            <a:fillRect/>
          </a:stretch>
        </p:blipFill>
        <p:spPr>
          <a:xfrm>
            <a:off x="3519526" y="2339631"/>
            <a:ext cx="5346567" cy="3876261"/>
          </a:xfrm>
          <a:prstGeom prst="rect">
            <a:avLst/>
          </a:prstGeom>
        </p:spPr>
      </p:pic>
      <p:sp>
        <p:nvSpPr>
          <p:cNvPr id="3" name="Rectangle 2"/>
          <p:cNvSpPr/>
          <p:nvPr/>
        </p:nvSpPr>
        <p:spPr>
          <a:xfrm>
            <a:off x="242046" y="2339631"/>
            <a:ext cx="3336041" cy="923330"/>
          </a:xfrm>
          <a:prstGeom prst="rect">
            <a:avLst/>
          </a:prstGeom>
        </p:spPr>
        <p:txBody>
          <a:bodyPr wrap="square">
            <a:spAutoFit/>
          </a:bodyPr>
          <a:lstStyle/>
          <a:p>
            <a:r>
              <a:rPr lang="en-US" b="1" dirty="0" smtClean="0">
                <a:solidFill>
                  <a:schemeClr val="bg2"/>
                </a:solidFill>
                <a:latin typeface="Arial" pitchFamily="8" charset="0"/>
              </a:rPr>
              <a:t>Magnetic domains oriented in the direction in which head travels</a:t>
            </a:r>
            <a:endParaRPr lang="en-US" b="1" dirty="0">
              <a:solidFill>
                <a:schemeClr val="bg2"/>
              </a:solidFill>
              <a:latin typeface="Arial" pitchFamily="8" charset="0"/>
            </a:endParaRPr>
          </a:p>
        </p:txBody>
      </p:sp>
      <p:sp>
        <p:nvSpPr>
          <p:cNvPr id="4" name="Rectangle 3"/>
          <p:cNvSpPr/>
          <p:nvPr/>
        </p:nvSpPr>
        <p:spPr>
          <a:xfrm>
            <a:off x="242046" y="4461565"/>
            <a:ext cx="3126215" cy="923330"/>
          </a:xfrm>
          <a:prstGeom prst="rect">
            <a:avLst/>
          </a:prstGeom>
        </p:spPr>
        <p:txBody>
          <a:bodyPr wrap="square">
            <a:spAutoFit/>
          </a:bodyPr>
          <a:lstStyle/>
          <a:p>
            <a:r>
              <a:rPr lang="en-US" b="1" dirty="0" smtClean="0">
                <a:solidFill>
                  <a:srgbClr val="333333"/>
                </a:solidFill>
                <a:latin typeface="Arial" pitchFamily="8" charset="0"/>
              </a:rPr>
              <a:t>Soft </a:t>
            </a:r>
            <a:r>
              <a:rPr lang="en-US" b="1" dirty="0" err="1" smtClean="0">
                <a:solidFill>
                  <a:srgbClr val="333333"/>
                </a:solidFill>
                <a:latin typeface="Arial" pitchFamily="8" charset="0"/>
              </a:rPr>
              <a:t>underlayer</a:t>
            </a:r>
            <a:r>
              <a:rPr lang="en-US" b="1" dirty="0" smtClean="0">
                <a:solidFill>
                  <a:srgbClr val="333333"/>
                </a:solidFill>
                <a:latin typeface="Arial" pitchFamily="8" charset="0"/>
              </a:rPr>
              <a:t> (mirrors) write field and allows domains to be closer</a:t>
            </a:r>
            <a:endParaRPr lang="en-US" b="1" dirty="0">
              <a:solidFill>
                <a:srgbClr val="333333"/>
              </a:solidFill>
              <a:latin typeface="Arial" pitchFamily="8" charset="0"/>
            </a:endParaRPr>
          </a:p>
        </p:txBody>
      </p:sp>
      <p:sp>
        <p:nvSpPr>
          <p:cNvPr id="5" name="Title 4"/>
          <p:cNvSpPr>
            <a:spLocks noGrp="1"/>
          </p:cNvSpPr>
          <p:nvPr>
            <p:ph type="title"/>
          </p:nvPr>
        </p:nvSpPr>
        <p:spPr/>
        <p:txBody>
          <a:bodyPr/>
          <a:lstStyle/>
          <a:p>
            <a:r>
              <a:rPr lang="en-US" dirty="0" smtClean="0"/>
              <a:t>How to Increase Density?</a:t>
            </a:r>
            <a:endParaRPr lang="en-US" dirty="0"/>
          </a:p>
        </p:txBody>
      </p:sp>
      <p:sp>
        <p:nvSpPr>
          <p:cNvPr id="6" name="TextBox 5"/>
          <p:cNvSpPr txBox="1"/>
          <p:nvPr/>
        </p:nvSpPr>
        <p:spPr>
          <a:xfrm>
            <a:off x="242046" y="1912949"/>
            <a:ext cx="2797497" cy="369332"/>
          </a:xfrm>
          <a:prstGeom prst="rect">
            <a:avLst/>
          </a:prstGeom>
          <a:noFill/>
        </p:spPr>
        <p:txBody>
          <a:bodyPr wrap="none" rtlCol="0">
            <a:spAutoFit/>
          </a:bodyPr>
          <a:lstStyle/>
          <a:p>
            <a:r>
              <a:rPr lang="en-US" dirty="0" smtClean="0"/>
              <a:t>Longitudinal Recording</a:t>
            </a:r>
            <a:endParaRPr lang="en-US" dirty="0"/>
          </a:p>
        </p:txBody>
      </p:sp>
      <p:sp>
        <p:nvSpPr>
          <p:cNvPr id="7" name="TextBox 6"/>
          <p:cNvSpPr txBox="1"/>
          <p:nvPr/>
        </p:nvSpPr>
        <p:spPr>
          <a:xfrm>
            <a:off x="242046" y="4092233"/>
            <a:ext cx="2987567" cy="369332"/>
          </a:xfrm>
          <a:prstGeom prst="rect">
            <a:avLst/>
          </a:prstGeom>
          <a:noFill/>
        </p:spPr>
        <p:txBody>
          <a:bodyPr wrap="none" rtlCol="0">
            <a:spAutoFit/>
          </a:bodyPr>
          <a:lstStyle/>
          <a:p>
            <a:r>
              <a:rPr lang="en-US" dirty="0" smtClean="0"/>
              <a:t>Perpendicular Recording</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VBOXSVR\wm_share\jpgs\doc_timeline8.jpg"/>
          <p:cNvPicPr>
            <a:picLocks noChangeAspect="1" noChangeArrowheads="1"/>
          </p:cNvPicPr>
          <p:nvPr/>
        </p:nvPicPr>
        <p:blipFill rotWithShape="1">
          <a:blip r:embed="rId2">
            <a:extLst>
              <a:ext uri="{28A0092B-C50C-407E-A947-70E740481C1C}">
                <a14:useLocalDpi xmlns:a14="http://schemas.microsoft.com/office/drawing/2010/main" val="0"/>
              </a:ext>
            </a:extLst>
          </a:blip>
          <a:srcRect l="4255" t="56577" r="57069"/>
          <a:stretch/>
        </p:blipFill>
        <p:spPr bwMode="auto">
          <a:xfrm>
            <a:off x="1457325" y="551345"/>
            <a:ext cx="6391880" cy="630665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600199" y="551345"/>
            <a:ext cx="6249005" cy="630665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Tree>
    <p:extLst>
      <p:ext uri="{BB962C8B-B14F-4D97-AF65-F5344CB8AC3E}">
        <p14:creationId xmlns:p14="http://schemas.microsoft.com/office/powerpoint/2010/main" val="10435864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observations</a:t>
            </a:r>
            <a:endParaRPr lang="en-US" dirty="0"/>
          </a:p>
        </p:txBody>
      </p:sp>
      <p:sp>
        <p:nvSpPr>
          <p:cNvPr id="3" name="Content Placeholder 2"/>
          <p:cNvSpPr>
            <a:spLocks noGrp="1"/>
          </p:cNvSpPr>
          <p:nvPr>
            <p:ph idx="1"/>
          </p:nvPr>
        </p:nvSpPr>
        <p:spPr>
          <a:xfrm>
            <a:off x="457200" y="1600200"/>
            <a:ext cx="6934200" cy="4876800"/>
          </a:xfrm>
        </p:spPr>
        <p:txBody>
          <a:bodyPr>
            <a:normAutofit/>
          </a:bodyPr>
          <a:lstStyle/>
          <a:p>
            <a:r>
              <a:rPr lang="en-US" dirty="0"/>
              <a:t>Auxiliary </a:t>
            </a:r>
            <a:r>
              <a:rPr lang="en-US" dirty="0" smtClean="0"/>
              <a:t>files dominate</a:t>
            </a:r>
          </a:p>
          <a:p>
            <a:r>
              <a:rPr lang="en-US" dirty="0" smtClean="0"/>
              <a:t>Multiple threads perform I/O</a:t>
            </a:r>
          </a:p>
          <a:p>
            <a:r>
              <a:rPr lang="en-US" dirty="0" smtClean="0"/>
              <a:t>Writes are often forced</a:t>
            </a:r>
          </a:p>
          <a:p>
            <a:r>
              <a:rPr lang="en-US" dirty="0" smtClean="0"/>
              <a:t>Renaming is popular</a:t>
            </a:r>
          </a:p>
          <a:p>
            <a:r>
              <a:rPr lang="en-US" dirty="0" smtClean="0"/>
              <a:t>A file is not a file</a:t>
            </a:r>
          </a:p>
          <a:p>
            <a:r>
              <a:rPr lang="en-US" dirty="0" smtClean="0"/>
              <a:t>Sequential access is not sequential</a:t>
            </a:r>
          </a:p>
          <a:p>
            <a:r>
              <a:rPr lang="en-US" b="1" dirty="0" smtClean="0">
                <a:solidFill>
                  <a:schemeClr val="accent3"/>
                </a:solidFill>
              </a:rPr>
              <a:t>Frameworks influence I/O</a:t>
            </a:r>
          </a:p>
          <a:p>
            <a:pPr lvl="1"/>
            <a:r>
              <a:rPr lang="en-US" dirty="0" smtClean="0"/>
              <a:t>Example: update value in page function</a:t>
            </a:r>
          </a:p>
          <a:p>
            <a:pPr lvl="1"/>
            <a:r>
              <a:rPr lang="en-US" dirty="0" smtClean="0"/>
              <a:t>Cocoa, Carbon are a substantial part of application</a:t>
            </a:r>
          </a:p>
        </p:txBody>
      </p:sp>
    </p:spTree>
    <p:extLst>
      <p:ext uri="{BB962C8B-B14F-4D97-AF65-F5344CB8AC3E}">
        <p14:creationId xmlns:p14="http://schemas.microsoft.com/office/powerpoint/2010/main" val="10588562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5562600" cy="5105400"/>
          </a:xfrm>
        </p:spPr>
        <p:txBody>
          <a:bodyPr>
            <a:normAutofit/>
          </a:bodyPr>
          <a:lstStyle/>
          <a:p>
            <a:r>
              <a:rPr lang="en-US" dirty="0" smtClean="0"/>
              <a:t>In the </a:t>
            </a:r>
            <a:r>
              <a:rPr lang="en-US" dirty="0" smtClean="0">
                <a:solidFill>
                  <a:schemeClr val="accent1"/>
                </a:solidFill>
              </a:rPr>
              <a:t>past</a:t>
            </a:r>
            <a:r>
              <a:rPr lang="en-US" dirty="0" smtClean="0"/>
              <a:t>, applications:</a:t>
            </a:r>
          </a:p>
          <a:p>
            <a:pPr lvl="1"/>
            <a:r>
              <a:rPr lang="en-US" dirty="0" smtClean="0"/>
              <a:t>Used the file-system API directly</a:t>
            </a:r>
          </a:p>
          <a:p>
            <a:pPr lvl="1"/>
            <a:r>
              <a:rPr lang="en-US" dirty="0" smtClean="0"/>
              <a:t>Performed simple tasks well</a:t>
            </a:r>
          </a:p>
          <a:p>
            <a:pPr lvl="1"/>
            <a:r>
              <a:rPr lang="en-US" dirty="0" smtClean="0"/>
              <a:t>Chained together for more complex actions</a:t>
            </a:r>
          </a:p>
          <a:p>
            <a:pPr lvl="1"/>
            <a:endParaRPr lang="en-US" dirty="0"/>
          </a:p>
          <a:p>
            <a:r>
              <a:rPr lang="en-US" dirty="0" smtClean="0">
                <a:solidFill>
                  <a:schemeClr val="accent3"/>
                </a:solidFill>
              </a:rPr>
              <a:t>Today</a:t>
            </a:r>
            <a:r>
              <a:rPr lang="en-US" dirty="0" smtClean="0"/>
              <a:t>, we see:</a:t>
            </a:r>
          </a:p>
          <a:p>
            <a:pPr lvl="1"/>
            <a:r>
              <a:rPr lang="en-US" dirty="0"/>
              <a:t>Applications are graphically rich, </a:t>
            </a:r>
            <a:br>
              <a:rPr lang="en-US" dirty="0"/>
            </a:br>
            <a:r>
              <a:rPr lang="en-US" dirty="0" smtClean="0"/>
              <a:t>multifunctional monoliths</a:t>
            </a:r>
            <a:endParaRPr lang="en-US" dirty="0" smtClean="0">
              <a:cs typeface="Courier New" pitchFamily="49" charset="0"/>
            </a:endParaRPr>
          </a:p>
          <a:p>
            <a:pPr lvl="1"/>
            <a:r>
              <a:rPr lang="en-US" i="1" dirty="0" smtClean="0">
                <a:cs typeface="Courier New" pitchFamily="49" charset="0"/>
              </a:rPr>
              <a:t>“#include &lt;Cocoa/</a:t>
            </a:r>
            <a:r>
              <a:rPr lang="en-US" i="1" dirty="0" err="1" smtClean="0">
                <a:cs typeface="Courier New" pitchFamily="49" charset="0"/>
              </a:rPr>
              <a:t>Cocoa.h</a:t>
            </a:r>
            <a:r>
              <a:rPr lang="en-US" i="1" dirty="0" smtClean="0">
                <a:cs typeface="Courier New" pitchFamily="49" charset="0"/>
              </a:rPr>
              <a:t>&gt;</a:t>
            </a:r>
            <a:r>
              <a:rPr lang="en-US" i="1" dirty="0" smtClean="0"/>
              <a:t> </a:t>
            </a:r>
            <a:br>
              <a:rPr lang="en-US" i="1" dirty="0" smtClean="0"/>
            </a:br>
            <a:r>
              <a:rPr lang="en-US" i="1" dirty="0" smtClean="0"/>
              <a:t>reads 112,047 lines from 689 files”</a:t>
            </a:r>
            <a:br>
              <a:rPr lang="en-US" i="1" dirty="0" smtClean="0"/>
            </a:br>
            <a:r>
              <a:rPr lang="en-US" dirty="0" smtClean="0"/>
              <a:t>~ Rob Pike ‘10</a:t>
            </a:r>
          </a:p>
          <a:p>
            <a:pPr lvl="1"/>
            <a:r>
              <a:rPr lang="en-US" dirty="0" smtClean="0"/>
              <a:t>They rely heavily on I/O libraries</a:t>
            </a:r>
          </a:p>
        </p:txBody>
      </p:sp>
      <p:grpSp>
        <p:nvGrpSpPr>
          <p:cNvPr id="19" name="Group 18"/>
          <p:cNvGrpSpPr/>
          <p:nvPr/>
        </p:nvGrpSpPr>
        <p:grpSpPr>
          <a:xfrm>
            <a:off x="5842000" y="3657600"/>
            <a:ext cx="3149600" cy="2819400"/>
            <a:chOff x="5943600" y="3962400"/>
            <a:chExt cx="3149600" cy="2819400"/>
          </a:xfrm>
        </p:grpSpPr>
        <p:cxnSp>
          <p:nvCxnSpPr>
            <p:cNvPr id="18" name="Straight Connector 17"/>
            <p:cNvCxnSpPr/>
            <p:nvPr/>
          </p:nvCxnSpPr>
          <p:spPr>
            <a:xfrm>
              <a:off x="6324600" y="5895975"/>
              <a:ext cx="2514600" cy="0"/>
            </a:xfrm>
            <a:prstGeom prst="line">
              <a:avLst/>
            </a:prstGeom>
            <a:ln w="381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943600" y="4800600"/>
              <a:ext cx="3149600" cy="795868"/>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Cocoa, Carbon,</a:t>
              </a:r>
            </a:p>
            <a:p>
              <a:pPr algn="ctr" defTabSz="914400"/>
              <a:r>
                <a:rPr lang="en-US" sz="1600" dirty="0" smtClean="0">
                  <a:solidFill>
                    <a:prstClr val="white"/>
                  </a:solidFill>
                </a:rPr>
                <a:t>and other frameworks</a:t>
              </a:r>
            </a:p>
          </p:txBody>
        </p:sp>
        <p:sp>
          <p:nvSpPr>
            <p:cNvPr id="12" name="Rectangle 11"/>
            <p:cNvSpPr/>
            <p:nvPr/>
          </p:nvSpPr>
          <p:spPr>
            <a:xfrm>
              <a:off x="6415615" y="6189134"/>
              <a:ext cx="2252134" cy="59266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800" dirty="0" smtClean="0">
                  <a:solidFill>
                    <a:prstClr val="white"/>
                  </a:solidFill>
                </a:rPr>
                <a:t>file System</a:t>
              </a:r>
              <a:endParaRPr lang="en-US" sz="2800" dirty="0">
                <a:solidFill>
                  <a:prstClr val="white"/>
                </a:solidFill>
              </a:endParaRPr>
            </a:p>
          </p:txBody>
        </p:sp>
        <p:cxnSp>
          <p:nvCxnSpPr>
            <p:cNvPr id="14" name="Straight Arrow Connector 13"/>
            <p:cNvCxnSpPr/>
            <p:nvPr/>
          </p:nvCxnSpPr>
          <p:spPr>
            <a:xfrm>
              <a:off x="7304615" y="5601407"/>
              <a:ext cx="0" cy="58772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778748" y="5601407"/>
              <a:ext cx="0" cy="58772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943600" y="3962400"/>
              <a:ext cx="3149600" cy="83820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800" dirty="0" smtClean="0">
                  <a:solidFill>
                    <a:prstClr val="white"/>
                  </a:solidFill>
                </a:rPr>
                <a:t>Developer’s Code</a:t>
              </a:r>
              <a:endParaRPr lang="en-US" sz="2800" dirty="0">
                <a:solidFill>
                  <a:prstClr val="white"/>
                </a:solidFill>
              </a:endParaRPr>
            </a:p>
          </p:txBody>
        </p:sp>
      </p:grpSp>
      <p:sp>
        <p:nvSpPr>
          <p:cNvPr id="25" name="Title 1"/>
          <p:cNvSpPr>
            <a:spLocks noGrp="1"/>
          </p:cNvSpPr>
          <p:nvPr>
            <p:ph type="title"/>
          </p:nvPr>
        </p:nvSpPr>
        <p:spPr>
          <a:xfrm>
            <a:off x="457200" y="533400"/>
            <a:ext cx="8229600" cy="990600"/>
          </a:xfrm>
        </p:spPr>
        <p:txBody>
          <a:bodyPr>
            <a:normAutofit fontScale="90000"/>
          </a:bodyPr>
          <a:lstStyle/>
          <a:p>
            <a:r>
              <a:rPr lang="en-US" dirty="0" smtClean="0"/>
              <a:t>Conclusion: how has the world changed?</a:t>
            </a:r>
            <a:endParaRPr lang="en-US" dirty="0"/>
          </a:p>
        </p:txBody>
      </p:sp>
      <p:grpSp>
        <p:nvGrpSpPr>
          <p:cNvPr id="26" name="Group 25"/>
          <p:cNvGrpSpPr/>
          <p:nvPr/>
        </p:nvGrpSpPr>
        <p:grpSpPr>
          <a:xfrm>
            <a:off x="6286500" y="1676400"/>
            <a:ext cx="2514600" cy="1371603"/>
            <a:chOff x="6172200" y="2302931"/>
            <a:chExt cx="2514600" cy="1371603"/>
          </a:xfrm>
        </p:grpSpPr>
        <p:cxnSp>
          <p:nvCxnSpPr>
            <p:cNvPr id="27" name="Straight Connector 26"/>
            <p:cNvCxnSpPr/>
            <p:nvPr/>
          </p:nvCxnSpPr>
          <p:spPr>
            <a:xfrm>
              <a:off x="6172200" y="2997200"/>
              <a:ext cx="2514600" cy="0"/>
            </a:xfrm>
            <a:prstGeom prst="line">
              <a:avLst/>
            </a:prstGeom>
            <a:ln w="381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6307666" y="2302931"/>
              <a:ext cx="2252133" cy="1371603"/>
              <a:chOff x="5334000" y="4631868"/>
              <a:chExt cx="2895600" cy="1763489"/>
            </a:xfrm>
          </p:grpSpPr>
          <p:sp>
            <p:nvSpPr>
              <p:cNvPr id="29" name="Rectangle 28"/>
              <p:cNvSpPr/>
              <p:nvPr/>
            </p:nvSpPr>
            <p:spPr>
              <a:xfrm>
                <a:off x="5334000" y="5905502"/>
                <a:ext cx="2895600" cy="48985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800" dirty="0" smtClean="0">
                    <a:solidFill>
                      <a:prstClr val="white"/>
                    </a:solidFill>
                  </a:rPr>
                  <a:t>file System</a:t>
                </a:r>
                <a:endParaRPr lang="en-US" sz="2800" dirty="0">
                  <a:solidFill>
                    <a:prstClr val="white"/>
                  </a:solidFill>
                </a:endParaRPr>
              </a:p>
            </p:txBody>
          </p:sp>
          <p:cxnSp>
            <p:nvCxnSpPr>
              <p:cNvPr id="30" name="Straight Arrow Connector 29"/>
              <p:cNvCxnSpPr/>
              <p:nvPr/>
            </p:nvCxnSpPr>
            <p:spPr>
              <a:xfrm>
                <a:off x="6477000" y="5149850"/>
                <a:ext cx="0" cy="7556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086600" y="5149850"/>
                <a:ext cx="0" cy="7556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453742" y="4631868"/>
                <a:ext cx="2656116" cy="4680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800" dirty="0" smtClean="0">
                    <a:solidFill>
                      <a:prstClr val="white"/>
                    </a:solidFill>
                  </a:rPr>
                  <a:t>Application</a:t>
                </a:r>
                <a:endParaRPr lang="en-US" sz="2800" dirty="0">
                  <a:solidFill>
                    <a:prstClr val="white"/>
                  </a:solidFill>
                </a:endParaRPr>
              </a:p>
            </p:txBody>
          </p:sp>
        </p:grpSp>
      </p:grpSp>
    </p:spTree>
    <p:extLst>
      <p:ext uri="{BB962C8B-B14F-4D97-AF65-F5344CB8AC3E}">
        <p14:creationId xmlns:p14="http://schemas.microsoft.com/office/powerpoint/2010/main" val="126009341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CS 736: Advanced </a:t>
            </a:r>
            <a:br>
              <a:rPr lang="en-US" sz="4000" dirty="0" smtClean="0"/>
            </a:br>
            <a:r>
              <a:rPr lang="en-US" sz="4000" dirty="0" smtClean="0"/>
              <a:t>Operating Systems</a:t>
            </a:r>
            <a:br>
              <a:rPr lang="en-US" sz="4000" dirty="0" smtClean="0"/>
            </a:br>
            <a:r>
              <a:rPr lang="en-US" sz="2000" dirty="0" smtClean="0">
                <a:effectLst>
                  <a:outerShdw blurRad="63500" dir="2700000" algn="tl" rotWithShape="0">
                    <a:prstClr val="white">
                      <a:alpha val="40000"/>
                    </a:prstClr>
                  </a:outerShdw>
                </a:effectLst>
              </a:rPr>
              <a:t>Andrea Arpaci-Dusseau</a:t>
            </a:r>
            <a:r>
              <a:rPr lang="en-US" sz="2400" dirty="0" smtClean="0">
                <a:solidFill>
                  <a:srgbClr val="333333"/>
                </a:solidFill>
                <a:effectLst>
                  <a:outerShdw blurRad="63500" dir="2700000" algn="tl" rotWithShape="0">
                    <a:prstClr val="white">
                      <a:alpha val="40000"/>
                    </a:prstClr>
                  </a:outerShdw>
                </a:effectLst>
                <a:latin typeface="Calisto MT"/>
              </a:rPr>
              <a:t/>
            </a:r>
            <a:br>
              <a:rPr lang="en-US" sz="2400" dirty="0" smtClean="0">
                <a:solidFill>
                  <a:srgbClr val="333333"/>
                </a:solidFill>
                <a:effectLst>
                  <a:outerShdw blurRad="63500" dir="2700000" algn="tl" rotWithShape="0">
                    <a:prstClr val="white">
                      <a:alpha val="40000"/>
                    </a:prstClr>
                  </a:outerShdw>
                </a:effectLst>
                <a:latin typeface="Calisto MT"/>
              </a:rPr>
            </a:br>
            <a:r>
              <a:rPr lang="en-US" sz="4400" dirty="0" smtClean="0"/>
              <a:t/>
            </a:r>
            <a:br>
              <a:rPr lang="en-US" sz="4400" dirty="0" smtClean="0"/>
            </a:br>
            <a:r>
              <a:rPr lang="en-US" sz="3600" dirty="0" smtClean="0"/>
              <a:t>Lecture 2: Background – </a:t>
            </a:r>
            <a:br>
              <a:rPr lang="en-US" sz="3600" dirty="0" smtClean="0"/>
            </a:br>
            <a:r>
              <a:rPr lang="en-US" sz="3600" dirty="0" smtClean="0"/>
              <a:t>Disks and File Systems</a:t>
            </a:r>
            <a:endParaRPr lang="en-US" sz="4000" dirty="0"/>
          </a:p>
        </p:txBody>
      </p:sp>
      <p:sp>
        <p:nvSpPr>
          <p:cNvPr id="5" name="Subtitle 2"/>
          <p:cNvSpPr txBox="1">
            <a:spLocks/>
          </p:cNvSpPr>
          <p:nvPr/>
        </p:nvSpPr>
        <p:spPr>
          <a:xfrm>
            <a:off x="152400" y="3478306"/>
            <a:ext cx="8843433" cy="3220944"/>
          </a:xfrm>
          <a:prstGeom prst="rect">
            <a:avLst/>
          </a:prstGeom>
        </p:spPr>
        <p:txBody>
          <a:bodyPr vert="horz" lIns="91440" tIns="45720" rIns="91440" bIns="45720" rtlCol="0">
            <a:normAutofit fontScale="70000" lnSpcReduction="20000"/>
          </a:bodyPr>
          <a:lstStyle/>
          <a:p>
            <a:pPr defTabSz="914400">
              <a:spcBef>
                <a:spcPts val="600"/>
              </a:spcBef>
              <a:buClr>
                <a:srgbClr val="921F07"/>
              </a:buClr>
              <a:buSzPct val="25000"/>
              <a:buFont typeface="Arial"/>
              <a:buNone/>
              <a:defRPr/>
            </a:pPr>
            <a:r>
              <a:rPr lang="en-US" dirty="0" smtClean="0">
                <a:solidFill>
                  <a:srgbClr val="333333"/>
                </a:solidFill>
                <a:effectLst>
                  <a:outerShdw blurRad="63500" dir="2700000" algn="tl" rotWithShape="0">
                    <a:prstClr val="white">
                      <a:alpha val="40000"/>
                    </a:prstClr>
                  </a:outerShdw>
                </a:effectLst>
              </a:rPr>
              <a:t>3 Papers for Today: Disk Modeling and FFS and A File is Not a File</a:t>
            </a:r>
          </a:p>
          <a:p>
            <a:pPr defTabSz="914400">
              <a:spcBef>
                <a:spcPts val="600"/>
              </a:spcBef>
              <a:buClr>
                <a:srgbClr val="921F07"/>
              </a:buClr>
              <a:buSzPct val="25000"/>
              <a:buFont typeface="Arial"/>
              <a:buNone/>
              <a:defRPr/>
            </a:pPr>
            <a:r>
              <a:rPr lang="en-US" dirty="0">
                <a:solidFill>
                  <a:srgbClr val="333333"/>
                </a:solidFill>
                <a:effectLst>
                  <a:outerShdw blurRad="63500" dir="2700000" algn="tl" rotWithShape="0">
                    <a:prstClr val="white">
                      <a:alpha val="40000"/>
                    </a:prstClr>
                  </a:outerShdw>
                </a:effectLst>
              </a:rPr>
              <a:t>	</a:t>
            </a:r>
            <a:r>
              <a:rPr lang="en-US" dirty="0" smtClean="0">
                <a:solidFill>
                  <a:srgbClr val="333333"/>
                </a:solidFill>
                <a:effectLst>
                  <a:outerShdw blurRad="63500" dir="2700000" algn="tl" rotWithShape="0">
                    <a:prstClr val="white">
                      <a:alpha val="40000"/>
                    </a:prstClr>
                  </a:outerShdw>
                </a:effectLst>
              </a:rPr>
              <a:t>Cannot talk about everything or even everything that is interesting!</a:t>
            </a:r>
          </a:p>
          <a:p>
            <a:pPr defTabSz="914400">
              <a:spcBef>
                <a:spcPts val="600"/>
              </a:spcBef>
              <a:buClr>
                <a:srgbClr val="921F07"/>
              </a:buClr>
              <a:buSzPct val="25000"/>
              <a:buFont typeface="Arial"/>
              <a:buNone/>
              <a:defRPr/>
            </a:pPr>
            <a:endParaRPr lang="en-US" dirty="0" smtClean="0">
              <a:solidFill>
                <a:srgbClr val="333333"/>
              </a:solidFill>
              <a:effectLst>
                <a:outerShdw blurRad="63500" dir="2700000" algn="tl" rotWithShape="0">
                  <a:prstClr val="white">
                    <a:alpha val="40000"/>
                  </a:prstClr>
                </a:outerShdw>
              </a:effectLst>
            </a:endParaRPr>
          </a:p>
          <a:p>
            <a:pPr defTabSz="914400">
              <a:spcBef>
                <a:spcPts val="600"/>
              </a:spcBef>
              <a:buClr>
                <a:srgbClr val="921F07"/>
              </a:buClr>
              <a:buSzPct val="25000"/>
              <a:buFont typeface="Arial"/>
              <a:buNone/>
              <a:defRPr/>
            </a:pPr>
            <a:r>
              <a:rPr lang="en-US" dirty="0" smtClean="0">
                <a:solidFill>
                  <a:srgbClr val="333333"/>
                </a:solidFill>
                <a:effectLst>
                  <a:outerShdw blurRad="63500" dir="2700000" algn="tl" rotWithShape="0">
                    <a:prstClr val="white">
                      <a:alpha val="40000"/>
                    </a:prstClr>
                  </a:outerShdw>
                </a:effectLst>
              </a:rPr>
              <a:t>Questions for Today:</a:t>
            </a:r>
          </a:p>
          <a:p>
            <a:pPr defTabSz="914400">
              <a:spcBef>
                <a:spcPts val="600"/>
              </a:spcBef>
              <a:buClr>
                <a:srgbClr val="921F07"/>
              </a:buClr>
              <a:buSzPct val="25000"/>
              <a:buFont typeface="Arial"/>
              <a:buChar char="•"/>
              <a:defRPr/>
            </a:pPr>
            <a:r>
              <a:rPr lang="en-US" dirty="0" smtClean="0">
                <a:solidFill>
                  <a:srgbClr val="333333"/>
                </a:solidFill>
                <a:effectLst>
                  <a:outerShdw blurRad="63500" dir="2700000" algn="tl" rotWithShape="0">
                    <a:prstClr val="white">
                      <a:alpha val="40000"/>
                    </a:prstClr>
                  </a:outerShdw>
                </a:effectLst>
              </a:rPr>
              <a:t>How do the physical characteristics of disks impact I/O performance?</a:t>
            </a:r>
          </a:p>
          <a:p>
            <a:pPr defTabSz="914400">
              <a:spcBef>
                <a:spcPts val="600"/>
              </a:spcBef>
              <a:buClr>
                <a:srgbClr val="921F07"/>
              </a:buClr>
              <a:buSzPct val="25000"/>
              <a:buFont typeface="Arial"/>
              <a:buChar char="•"/>
              <a:defRPr/>
            </a:pPr>
            <a:r>
              <a:rPr lang="en-US" dirty="0" smtClean="0">
                <a:solidFill>
                  <a:srgbClr val="333333"/>
                </a:solidFill>
                <a:effectLst>
                  <a:outerShdw blurRad="63500" dir="2700000" algn="tl" rotWithShape="0">
                    <a:prstClr val="white">
                      <a:alpha val="40000"/>
                    </a:prstClr>
                  </a:outerShdw>
                </a:effectLst>
              </a:rPr>
              <a:t>What techniques did FFS use to improve performance?</a:t>
            </a:r>
          </a:p>
          <a:p>
            <a:pPr defTabSz="914400">
              <a:spcBef>
                <a:spcPts val="600"/>
              </a:spcBef>
              <a:buClr>
                <a:srgbClr val="921F07"/>
              </a:buClr>
              <a:buSzPct val="25000"/>
              <a:buFont typeface="Arial"/>
              <a:buChar char="•"/>
              <a:defRPr/>
            </a:pPr>
            <a:r>
              <a:rPr lang="en-US" dirty="0" smtClean="0">
                <a:solidFill>
                  <a:srgbClr val="333333"/>
                </a:solidFill>
                <a:effectLst>
                  <a:outerShdw blurRad="63500" dir="2700000" algn="tl" rotWithShape="0">
                    <a:prstClr val="white">
                      <a:alpha val="40000"/>
                    </a:prstClr>
                  </a:outerShdw>
                </a:effectLst>
              </a:rPr>
              <a:t>How have file system workloads changed since FFS?</a:t>
            </a:r>
          </a:p>
          <a:p>
            <a:pPr defTabSz="914400">
              <a:spcBef>
                <a:spcPts val="600"/>
              </a:spcBef>
              <a:buClr>
                <a:srgbClr val="921F07"/>
              </a:buClr>
              <a:buSzPct val="25000"/>
              <a:buFont typeface="Arial"/>
              <a:buChar char="•"/>
              <a:defRPr/>
            </a:pPr>
            <a:endParaRPr lang="en-US" dirty="0">
              <a:solidFill>
                <a:srgbClr val="333333"/>
              </a:solidFill>
              <a:effectLst>
                <a:outerShdw blurRad="63500" dir="2700000" algn="tl" rotWithShape="0">
                  <a:prstClr val="white">
                    <a:alpha val="40000"/>
                  </a:prstClr>
                </a:outerShdw>
              </a:effectLst>
            </a:endParaRPr>
          </a:p>
          <a:p>
            <a:pPr defTabSz="914400">
              <a:spcBef>
                <a:spcPts val="600"/>
              </a:spcBef>
              <a:buClr>
                <a:srgbClr val="921F07"/>
              </a:buClr>
              <a:buSzPct val="25000"/>
              <a:buFont typeface="Arial"/>
              <a:buChar char="•"/>
              <a:defRPr/>
            </a:pPr>
            <a:r>
              <a:rPr lang="en-US" dirty="0" smtClean="0">
                <a:solidFill>
                  <a:srgbClr val="333333"/>
                </a:solidFill>
                <a:effectLst>
                  <a:outerShdw blurRad="63500" dir="2700000" algn="tl" rotWithShape="0">
                    <a:prstClr val="white">
                      <a:alpha val="40000"/>
                    </a:prstClr>
                  </a:outerShdw>
                </a:effectLst>
              </a:rPr>
              <a:t>Meta-goal for Today: Get everyone to speak in first two “real” classes</a:t>
            </a:r>
          </a:p>
          <a:p>
            <a:pPr defTabSz="914400">
              <a:spcBef>
                <a:spcPts val="600"/>
              </a:spcBef>
              <a:buClr>
                <a:srgbClr val="921F07"/>
              </a:buClr>
              <a:buSzPct val="25000"/>
              <a:buFont typeface="Arial"/>
              <a:buNone/>
              <a:defRPr/>
            </a:pPr>
            <a:endParaRPr lang="en-US" dirty="0" smtClean="0">
              <a:solidFill>
                <a:srgbClr val="333333"/>
              </a:solidFill>
              <a:effectLst>
                <a:outerShdw blurRad="63500" dir="2700000" algn="tl" rotWithShape="0">
                  <a:prstClr val="white">
                    <a:alpha val="40000"/>
                  </a:prstClr>
                </a:outerShdw>
              </a:effectLst>
            </a:endParaRPr>
          </a:p>
          <a:p>
            <a:pPr defTabSz="914400">
              <a:spcBef>
                <a:spcPts val="600"/>
              </a:spcBef>
              <a:buClr>
                <a:srgbClr val="921F07"/>
              </a:buClr>
              <a:buSzPct val="25000"/>
              <a:buFont typeface="Arial"/>
              <a:buNone/>
              <a:defRPr/>
            </a:pPr>
            <a:r>
              <a:rPr lang="en-US" dirty="0" smtClean="0">
                <a:solidFill>
                  <a:srgbClr val="333333"/>
                </a:solidFill>
                <a:effectLst>
                  <a:outerShdw blurRad="63500" dir="2700000" algn="tl" rotWithShape="0">
                    <a:prstClr val="white">
                      <a:alpha val="40000"/>
                    </a:prstClr>
                  </a:outerShdw>
                </a:effectLst>
              </a:rPr>
              <a:t>To do for Tuesday:</a:t>
            </a:r>
          </a:p>
          <a:p>
            <a:pPr defTabSz="914400">
              <a:spcBef>
                <a:spcPts val="600"/>
              </a:spcBef>
              <a:buClr>
                <a:srgbClr val="921F07"/>
              </a:buClr>
              <a:buSzPct val="25000"/>
              <a:buFont typeface="Arial"/>
              <a:buChar char="•"/>
              <a:defRPr/>
            </a:pPr>
            <a:r>
              <a:rPr lang="en-US" dirty="0" smtClean="0">
                <a:solidFill>
                  <a:srgbClr val="333333"/>
                </a:solidFill>
                <a:effectLst>
                  <a:outerShdw blurRad="63500" dir="2700000" algn="tl" rotWithShape="0">
                    <a:prstClr val="white">
                      <a:alpha val="40000"/>
                    </a:prstClr>
                  </a:outerShdw>
                </a:effectLst>
              </a:rPr>
              <a:t>Read </a:t>
            </a:r>
            <a:r>
              <a:rPr lang="en-US" dirty="0" smtClean="0">
                <a:solidFill>
                  <a:srgbClr val="333333"/>
                </a:solidFill>
                <a:effectLst>
                  <a:outerShdw blurRad="63500" dir="2700000" algn="tl" rotWithShape="0">
                    <a:prstClr val="white">
                      <a:alpha val="40000"/>
                    </a:prstClr>
                  </a:outerShdw>
                </a:effectLst>
              </a:rPr>
              <a:t>papers and answer question </a:t>
            </a:r>
            <a:r>
              <a:rPr lang="en-US" dirty="0" smtClean="0">
                <a:solidFill>
                  <a:srgbClr val="333333"/>
                </a:solidFill>
                <a:effectLst>
                  <a:outerShdw blurRad="63500" dir="2700000" algn="tl" rotWithShape="0">
                    <a:prstClr val="white">
                      <a:alpha val="40000"/>
                    </a:prstClr>
                  </a:outerShdw>
                </a:effectLst>
              </a:rPr>
              <a:t>for next lecture: RAID and LFS</a:t>
            </a:r>
          </a:p>
          <a:p>
            <a:pPr defTabSz="914400">
              <a:spcBef>
                <a:spcPts val="600"/>
              </a:spcBef>
              <a:buClr>
                <a:srgbClr val="921F07"/>
              </a:buClr>
              <a:buSzPct val="25000"/>
              <a:buFont typeface="Arial"/>
              <a:buChar char="•"/>
              <a:defRPr/>
            </a:pPr>
            <a:r>
              <a:rPr lang="en-US" dirty="0" smtClean="0">
                <a:solidFill>
                  <a:srgbClr val="333333"/>
                </a:solidFill>
                <a:effectLst>
                  <a:outerShdw blurRad="63500" dir="2700000" algn="tl" rotWithShape="0">
                    <a:prstClr val="white">
                      <a:alpha val="40000"/>
                    </a:prstClr>
                  </a:outerShdw>
                </a:effectLst>
              </a:rPr>
              <a:t>Plan for first reading group</a:t>
            </a:r>
          </a:p>
        </p:txBody>
      </p:sp>
    </p:spTree>
    <p:extLst>
      <p:ext uri="{BB962C8B-B14F-4D97-AF65-F5344CB8AC3E}">
        <p14:creationId xmlns:p14="http://schemas.microsoft.com/office/powerpoint/2010/main" val="966253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Increase Capacity with </a:t>
            </a:r>
            <a:br>
              <a:rPr lang="en-US" dirty="0" smtClean="0"/>
            </a:br>
            <a:r>
              <a:rPr lang="en-US" dirty="0" smtClean="0"/>
              <a:t>Shingled Disks</a:t>
            </a:r>
            <a:endParaRPr lang="en-US" dirty="0"/>
          </a:p>
        </p:txBody>
      </p:sp>
      <p:pic>
        <p:nvPicPr>
          <p:cNvPr id="4" name="Content Placeholder 3" descr="shingled_writing.jpg"/>
          <p:cNvPicPr>
            <a:picLocks noGrp="1" noChangeAspect="1"/>
          </p:cNvPicPr>
          <p:nvPr>
            <p:ph idx="1"/>
          </p:nvPr>
        </p:nvPicPr>
        <p:blipFill>
          <a:blip r:embed="rId2"/>
          <a:srcRect l="-4312" r="-4312"/>
          <a:stretch>
            <a:fillRect/>
          </a:stretch>
        </p:blipFill>
        <p:spPr>
          <a:xfrm>
            <a:off x="1508760" y="3590114"/>
            <a:ext cx="5948722" cy="3214546"/>
          </a:xfrm>
        </p:spPr>
      </p:pic>
      <p:sp>
        <p:nvSpPr>
          <p:cNvPr id="5" name="TextBox 4"/>
          <p:cNvSpPr txBox="1"/>
          <p:nvPr/>
        </p:nvSpPr>
        <p:spPr>
          <a:xfrm>
            <a:off x="242046" y="1602437"/>
            <a:ext cx="8323945" cy="2308324"/>
          </a:xfrm>
          <a:prstGeom prst="rect">
            <a:avLst/>
          </a:prstGeom>
          <a:noFill/>
        </p:spPr>
        <p:txBody>
          <a:bodyPr wrap="none" rtlCol="0">
            <a:spAutoFit/>
          </a:bodyPr>
          <a:lstStyle/>
          <a:p>
            <a:r>
              <a:rPr lang="en-US" dirty="0" smtClean="0">
                <a:solidFill>
                  <a:schemeClr val="bg2"/>
                </a:solidFill>
              </a:rPr>
              <a:t>Observation: Writes are wider than reads and require gap to not interfere</a:t>
            </a:r>
          </a:p>
          <a:p>
            <a:endParaRPr lang="en-US" dirty="0" smtClean="0">
              <a:solidFill>
                <a:schemeClr val="bg2"/>
              </a:solidFill>
            </a:endParaRPr>
          </a:p>
          <a:p>
            <a:r>
              <a:rPr lang="en-US" dirty="0" smtClean="0">
                <a:solidFill>
                  <a:schemeClr val="bg1"/>
                </a:solidFill>
              </a:rPr>
              <a:t>SMR: Shingled Magnetic Recording – Increase density further</a:t>
            </a:r>
          </a:p>
          <a:p>
            <a:r>
              <a:rPr lang="en-US" dirty="0" smtClean="0">
                <a:solidFill>
                  <a:schemeClr val="bg2"/>
                </a:solidFill>
              </a:rPr>
              <a:t>	Allow writes to overlap one another </a:t>
            </a:r>
          </a:p>
          <a:p>
            <a:r>
              <a:rPr lang="en-US" dirty="0">
                <a:solidFill>
                  <a:schemeClr val="bg2"/>
                </a:solidFill>
              </a:rPr>
              <a:t>	</a:t>
            </a:r>
            <a:r>
              <a:rPr lang="en-US" dirty="0" smtClean="0">
                <a:solidFill>
                  <a:schemeClr val="bg2"/>
                </a:solidFill>
              </a:rPr>
              <a:t>Must write to larger group</a:t>
            </a:r>
          </a:p>
          <a:p>
            <a:r>
              <a:rPr lang="en-US" dirty="0">
                <a:solidFill>
                  <a:schemeClr val="bg2"/>
                </a:solidFill>
              </a:rPr>
              <a:t>	</a:t>
            </a:r>
            <a:r>
              <a:rPr lang="en-US" dirty="0" smtClean="0">
                <a:solidFill>
                  <a:schemeClr val="bg2"/>
                </a:solidFill>
              </a:rPr>
              <a:t>Can still read smaller amount</a:t>
            </a:r>
          </a:p>
          <a:p>
            <a:r>
              <a:rPr lang="en-US" dirty="0">
                <a:solidFill>
                  <a:schemeClr val="bg2"/>
                </a:solidFill>
              </a:rPr>
              <a:t>	</a:t>
            </a:r>
            <a:r>
              <a:rPr lang="en-US" dirty="0" smtClean="0">
                <a:solidFill>
                  <a:schemeClr val="bg2"/>
                </a:solidFill>
              </a:rPr>
              <a:t>Change interface </a:t>
            </a:r>
            <a:r>
              <a:rPr lang="en-US" dirty="0" smtClean="0">
                <a:solidFill>
                  <a:schemeClr val="bg2"/>
                </a:solidFill>
                <a:sym typeface="Wingdings"/>
              </a:rPr>
              <a:t> Change local file systems too?</a:t>
            </a:r>
            <a:endParaRPr lang="en-US" dirty="0" smtClean="0">
              <a:solidFill>
                <a:schemeClr val="bg2"/>
              </a:solidFill>
            </a:endParaRPr>
          </a:p>
          <a:p>
            <a:endParaRPr lang="en-US" dirty="0">
              <a:solidFill>
                <a:schemeClr val="bg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t>Disk Performance</a:t>
            </a:r>
          </a:p>
        </p:txBody>
      </p:sp>
      <p:sp>
        <p:nvSpPr>
          <p:cNvPr id="352259" name="Rectangle 3"/>
          <p:cNvSpPr>
            <a:spLocks noGrp="1" noChangeArrowheads="1"/>
          </p:cNvSpPr>
          <p:nvPr>
            <p:ph type="body" idx="1"/>
          </p:nvPr>
        </p:nvSpPr>
        <p:spPr>
          <a:xfrm>
            <a:off x="364671" y="1523999"/>
            <a:ext cx="8458200" cy="3419061"/>
          </a:xfrm>
        </p:spPr>
        <p:txBody>
          <a:bodyPr>
            <a:normAutofit fontScale="92500" lnSpcReduction="20000"/>
          </a:bodyPr>
          <a:lstStyle/>
          <a:p>
            <a:r>
              <a:rPr lang="en-US" sz="2400" dirty="0"/>
              <a:t>How long to read or write </a:t>
            </a:r>
            <a:r>
              <a:rPr lang="en-US" sz="2400" dirty="0" err="1"/>
              <a:t>n</a:t>
            </a:r>
            <a:r>
              <a:rPr lang="en-US" sz="2400" dirty="0"/>
              <a:t> sectors?</a:t>
            </a:r>
          </a:p>
          <a:p>
            <a:pPr lvl="1"/>
            <a:r>
              <a:rPr lang="en-US" sz="2000" dirty="0"/>
              <a:t>Positioning time + Transfer time (</a:t>
            </a:r>
            <a:r>
              <a:rPr lang="en-US" sz="2000" dirty="0" err="1"/>
              <a:t>n</a:t>
            </a:r>
            <a:r>
              <a:rPr lang="en-US" sz="2000" dirty="0" smtClean="0"/>
              <a:t>)</a:t>
            </a:r>
          </a:p>
          <a:p>
            <a:pPr lvl="1"/>
            <a:r>
              <a:rPr lang="en-US" sz="2000" dirty="0" smtClean="0">
                <a:solidFill>
                  <a:schemeClr val="bg1"/>
                </a:solidFill>
              </a:rPr>
              <a:t>Question: What is positioning time?</a:t>
            </a:r>
          </a:p>
          <a:p>
            <a:pPr lvl="2"/>
            <a:r>
              <a:rPr lang="en-US" sz="1800" dirty="0"/>
              <a:t>Positioning time: Seek time +</a:t>
            </a:r>
            <a:r>
              <a:rPr lang="en-US" sz="1800" dirty="0" smtClean="0"/>
              <a:t> Rotational Delay</a:t>
            </a:r>
          </a:p>
          <a:p>
            <a:pPr lvl="2"/>
            <a:r>
              <a:rPr lang="en-US" sz="1600" dirty="0" smtClean="0"/>
              <a:t>Seek: Time to position head over destination cylinder</a:t>
            </a:r>
          </a:p>
          <a:p>
            <a:pPr lvl="2"/>
            <a:r>
              <a:rPr lang="en-US" sz="1600" dirty="0" smtClean="0"/>
              <a:t>Rotation: Wait for sector to rotate underneath head</a:t>
            </a:r>
            <a:endParaRPr lang="en-US" sz="2000" dirty="0" smtClean="0"/>
          </a:p>
          <a:p>
            <a:pPr lvl="1"/>
            <a:r>
              <a:rPr lang="en-US" sz="2000" dirty="0" smtClean="0"/>
              <a:t>What is transfer time?</a:t>
            </a:r>
          </a:p>
          <a:p>
            <a:pPr lvl="2"/>
            <a:r>
              <a:rPr lang="en-US" sz="1800" dirty="0" smtClean="0"/>
              <a:t>Transfer </a:t>
            </a:r>
            <a:r>
              <a:rPr lang="en-US" sz="1800" dirty="0"/>
              <a:t>time: </a:t>
            </a:r>
            <a:r>
              <a:rPr lang="en-US" sz="1800" dirty="0" err="1"/>
              <a:t>n</a:t>
            </a:r>
            <a:r>
              <a:rPr lang="en-US" sz="1800" dirty="0"/>
              <a:t> / (RPM * bytes/track)</a:t>
            </a:r>
            <a:endParaRPr lang="en-US" sz="1800" dirty="0" smtClean="0"/>
          </a:p>
          <a:p>
            <a:r>
              <a:rPr lang="en-US" sz="2400" dirty="0" smtClean="0"/>
              <a:t>Typical access time?</a:t>
            </a:r>
          </a:p>
          <a:p>
            <a:pPr lvl="1"/>
            <a:r>
              <a:rPr lang="en-US" sz="2000" dirty="0" smtClean="0"/>
              <a:t>Order of milliseconds (RAM? Nanoseconds!)</a:t>
            </a:r>
          </a:p>
        </p:txBody>
      </p:sp>
      <p:grpSp>
        <p:nvGrpSpPr>
          <p:cNvPr id="2" name="Group 31"/>
          <p:cNvGrpSpPr/>
          <p:nvPr/>
        </p:nvGrpSpPr>
        <p:grpSpPr>
          <a:xfrm>
            <a:off x="2117271" y="4943061"/>
            <a:ext cx="3962400" cy="1600200"/>
            <a:chOff x="1905000" y="4419600"/>
            <a:chExt cx="4267200" cy="1752600"/>
          </a:xfrm>
        </p:grpSpPr>
        <p:sp>
          <p:nvSpPr>
            <p:cNvPr id="352261" name="Oval 5"/>
            <p:cNvSpPr>
              <a:spLocks noChangeArrowheads="1"/>
            </p:cNvSpPr>
            <p:nvPr/>
          </p:nvSpPr>
          <p:spPr bwMode="auto">
            <a:xfrm>
              <a:off x="3505200" y="5943600"/>
              <a:ext cx="1219200" cy="228600"/>
            </a:xfrm>
            <a:prstGeom prst="ellipse">
              <a:avLst/>
            </a:prstGeom>
            <a:solidFill>
              <a:schemeClr val="accent2"/>
            </a:solidFill>
            <a:ln w="9525">
              <a:solidFill>
                <a:schemeClr val="tx1"/>
              </a:solidFill>
              <a:round/>
              <a:headEnd/>
              <a:tailEnd/>
            </a:ln>
            <a:effectLst/>
          </p:spPr>
          <p:txBody>
            <a:bodyPr wrap="none" anchor="ctr">
              <a:prstTxWarp prst="textNoShape">
                <a:avLst/>
              </a:prstTxWarp>
            </a:bodyPr>
            <a:lstStyle/>
            <a:p>
              <a:endParaRPr lang="en-US"/>
            </a:p>
          </p:txBody>
        </p:sp>
        <p:sp>
          <p:nvSpPr>
            <p:cNvPr id="352262" name="Oval 6"/>
            <p:cNvSpPr>
              <a:spLocks noChangeArrowheads="1"/>
            </p:cNvSpPr>
            <p:nvPr/>
          </p:nvSpPr>
          <p:spPr bwMode="auto">
            <a:xfrm>
              <a:off x="1905000" y="4876800"/>
              <a:ext cx="4267200" cy="1295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352263" name="Oval 7"/>
            <p:cNvSpPr>
              <a:spLocks noChangeArrowheads="1"/>
            </p:cNvSpPr>
            <p:nvPr/>
          </p:nvSpPr>
          <p:spPr bwMode="auto">
            <a:xfrm>
              <a:off x="2133600" y="5029200"/>
              <a:ext cx="3733800" cy="9906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352264" name="Oval 8"/>
            <p:cNvSpPr>
              <a:spLocks noChangeArrowheads="1"/>
            </p:cNvSpPr>
            <p:nvPr/>
          </p:nvSpPr>
          <p:spPr bwMode="auto">
            <a:xfrm>
              <a:off x="2438400" y="5181600"/>
              <a:ext cx="3124200" cy="6858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352265" name="Oval 9"/>
            <p:cNvSpPr>
              <a:spLocks noChangeArrowheads="1"/>
            </p:cNvSpPr>
            <p:nvPr/>
          </p:nvSpPr>
          <p:spPr bwMode="auto">
            <a:xfrm>
              <a:off x="2895600" y="5334000"/>
              <a:ext cx="2362200" cy="3810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352266" name="Oval 10"/>
            <p:cNvSpPr>
              <a:spLocks noChangeArrowheads="1"/>
            </p:cNvSpPr>
            <p:nvPr/>
          </p:nvSpPr>
          <p:spPr bwMode="auto">
            <a:xfrm>
              <a:off x="3505200" y="5410200"/>
              <a:ext cx="1219200" cy="2286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352267" name="Line 11"/>
            <p:cNvSpPr>
              <a:spLocks noChangeShapeType="1"/>
            </p:cNvSpPr>
            <p:nvPr/>
          </p:nvSpPr>
          <p:spPr bwMode="auto">
            <a:xfrm>
              <a:off x="4114800" y="4419600"/>
              <a:ext cx="0" cy="114300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352272" name="Rectangle 16"/>
            <p:cNvSpPr>
              <a:spLocks noChangeArrowheads="1"/>
            </p:cNvSpPr>
            <p:nvPr/>
          </p:nvSpPr>
          <p:spPr bwMode="auto">
            <a:xfrm>
              <a:off x="3429000" y="5181600"/>
              <a:ext cx="152400" cy="152400"/>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352273" name="Rectangle 17"/>
            <p:cNvSpPr>
              <a:spLocks noChangeArrowheads="1"/>
            </p:cNvSpPr>
            <p:nvPr/>
          </p:nvSpPr>
          <p:spPr bwMode="auto">
            <a:xfrm>
              <a:off x="4800600" y="5943600"/>
              <a:ext cx="152400" cy="152400"/>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225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2259">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2259">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2259">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2259">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2259">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22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736-lecture">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Sky">
      <a:majorFont>
        <a:latin typeface="Arial Rounded MT Bold"/>
        <a:ea typeface=""/>
        <a:cs typeface=""/>
        <a:font script="Jpan" typeface="ＭＳ Ｐゴシック"/>
      </a:majorFont>
      <a:minorFont>
        <a:latin typeface="Arial Rounded MT Bold"/>
        <a:ea typeface=""/>
        <a:cs typeface=""/>
        <a:font script="Jpan" typeface="ＭＳ Ｐゴシック"/>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larity">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majorFont>
      <a:minorFont>
        <a:latin typeface="Calisto MT"/>
        <a:ea typeface=""/>
        <a:cs typeface=""/>
        <a:font script="Jpan" typeface="ＭＳ Ｐ明朝"/>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majorFont>
      <a:minorFont>
        <a:latin typeface="Calisto MT"/>
        <a:ea typeface=""/>
        <a:cs typeface=""/>
        <a:font script="Jpan" typeface="ＭＳ Ｐ明朝"/>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736-lecture.thmx</Template>
  <TotalTime>1949</TotalTime>
  <Words>2963</Words>
  <Application>Microsoft Macintosh PowerPoint</Application>
  <PresentationFormat>On-screen Show (4:3)</PresentationFormat>
  <Paragraphs>694</Paragraphs>
  <Slides>73</Slides>
  <Notes>6</Notes>
  <HiddenSlides>5</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73</vt:i4>
      </vt:variant>
    </vt:vector>
  </HeadingPairs>
  <TitlesOfParts>
    <vt:vector size="87" baseType="lpstr">
      <vt:lpstr>Arial Rounded MT Bold</vt:lpstr>
      <vt:lpstr>Calibri</vt:lpstr>
      <vt:lpstr>Calisto MT</vt:lpstr>
      <vt:lpstr>Courier New</vt:lpstr>
      <vt:lpstr>Helvetica</vt:lpstr>
      <vt:lpstr>Helvetica Light</vt:lpstr>
      <vt:lpstr>LatoWeb</vt:lpstr>
      <vt:lpstr>Perpetua Titling MT</vt:lpstr>
      <vt:lpstr>Wingdings</vt:lpstr>
      <vt:lpstr>Arial</vt:lpstr>
      <vt:lpstr>736-lecture</vt:lpstr>
      <vt:lpstr>Clarity</vt:lpstr>
      <vt:lpstr>Precedent</vt:lpstr>
      <vt:lpstr>1_Precedent</vt:lpstr>
      <vt:lpstr>CS 736: Advanced  Operating Systems Andrea Arpaci-Dusseau  Lecture 2: Background –  Disks and File Systems</vt:lpstr>
      <vt:lpstr>Paper #1</vt:lpstr>
      <vt:lpstr>What is in a Hard Disk Drive  (HDD)?</vt:lpstr>
      <vt:lpstr>Disk Terminology</vt:lpstr>
      <vt:lpstr>HDD Organization</vt:lpstr>
      <vt:lpstr>Density is increasing!</vt:lpstr>
      <vt:lpstr>How to Increase Density?</vt:lpstr>
      <vt:lpstr>Increase Capacity with  Shingled Disks</vt:lpstr>
      <vt:lpstr>Disk Performance</vt:lpstr>
      <vt:lpstr>How long to seek?</vt:lpstr>
      <vt:lpstr>Switching Time </vt:lpstr>
      <vt:lpstr>How to Optimize  Settle Time?</vt:lpstr>
      <vt:lpstr>Data Layout</vt:lpstr>
      <vt:lpstr>Zoned-Bit Recording</vt:lpstr>
      <vt:lpstr>On-Disk Cache</vt:lpstr>
      <vt:lpstr>Tagged Command Queuing</vt:lpstr>
      <vt:lpstr>Drive Electronics</vt:lpstr>
      <vt:lpstr>Reliability</vt:lpstr>
      <vt:lpstr>Disk in Action</vt:lpstr>
      <vt:lpstr>Paper #2</vt:lpstr>
      <vt:lpstr>FFS Motivation</vt:lpstr>
      <vt:lpstr>Why such poor performance?</vt:lpstr>
      <vt:lpstr>#1: Larger Block Sizes</vt:lpstr>
      <vt:lpstr>Solution to Internal Fragmentation?</vt:lpstr>
      <vt:lpstr>PowerPoint Presentation</vt:lpstr>
      <vt:lpstr>PowerPoint Presentation</vt:lpstr>
      <vt:lpstr>PowerPoint Presentation</vt:lpstr>
      <vt:lpstr>PowerPoint Presentation</vt:lpstr>
      <vt:lpstr>Fragments:  Pros and Cons</vt:lpstr>
      <vt:lpstr>#2: Unorganized Freelist</vt:lpstr>
      <vt:lpstr>Fixing the  Unorganized Freelist</vt:lpstr>
      <vt:lpstr>#3: Locality</vt:lpstr>
      <vt:lpstr>New organization structure?</vt:lpstr>
      <vt:lpstr>Goals for Locality</vt:lpstr>
      <vt:lpstr>Solution to Achieving Locality</vt:lpstr>
      <vt:lpstr>PowerPoint Presentation</vt:lpstr>
      <vt:lpstr>Layout: Global vs. Local</vt:lpstr>
      <vt:lpstr>Rotationally Optimal Placement</vt:lpstr>
      <vt:lpstr>BSD Performance Improvements</vt:lpstr>
      <vt:lpstr>Conclusions</vt:lpstr>
      <vt:lpstr>A file is Not a file: Understanding the I/O Behavior  of Apple Desktop Applications</vt:lpstr>
      <vt:lpstr>Why this paper?</vt:lpstr>
      <vt:lpstr>Why study desktop applications?</vt:lpstr>
      <vt:lpstr>A case study: saving a document</vt:lpstr>
      <vt:lpstr>iBench Task Suite</vt:lpstr>
      <vt:lpstr>PowerPoint Presentation</vt:lpstr>
      <vt:lpstr>Case study observations</vt:lpstr>
      <vt:lpstr>PowerPoint Presentation</vt:lpstr>
      <vt:lpstr>General observations</vt:lpstr>
      <vt:lpstr>PowerPoint Presentation</vt:lpstr>
      <vt:lpstr>Case study observations</vt:lpstr>
      <vt:lpstr>PowerPoint Presentation</vt:lpstr>
      <vt:lpstr>Case study observations</vt:lpstr>
      <vt:lpstr>PowerPoint Presentation</vt:lpstr>
      <vt:lpstr>General observations</vt:lpstr>
      <vt:lpstr>PowerPoint Presentation</vt:lpstr>
      <vt:lpstr>Case study observations</vt:lpstr>
      <vt:lpstr>PowerPoint Presentation</vt:lpstr>
      <vt:lpstr>General observations</vt:lpstr>
      <vt:lpstr>PowerPoint Presentation</vt:lpstr>
      <vt:lpstr>PowerPoint Presentation</vt:lpstr>
      <vt:lpstr>Case study observations</vt:lpstr>
      <vt:lpstr>PowerPoint Presentation</vt:lpstr>
      <vt:lpstr>General observations</vt:lpstr>
      <vt:lpstr>PowerPoint Presentation</vt:lpstr>
      <vt:lpstr>Case study observations</vt:lpstr>
      <vt:lpstr>PowerPoint Presentation</vt:lpstr>
      <vt:lpstr>General observations</vt:lpstr>
      <vt:lpstr>PowerPoint Presentation</vt:lpstr>
      <vt:lpstr>PowerPoint Presentation</vt:lpstr>
      <vt:lpstr>Case study observations</vt:lpstr>
      <vt:lpstr>Conclusion: how has the world changed?</vt:lpstr>
      <vt:lpstr>CS 736: Advanced  Operating Systems Andrea Arpaci-Dusseau  Lecture 2: Background –  Disks and File Systems</vt:lpstr>
    </vt:vector>
  </TitlesOfParts>
  <Company>UW Madison</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Andrea Arpaci-Dusseau</dc:creator>
  <cp:lastModifiedBy>Microsoft Office User</cp:lastModifiedBy>
  <cp:revision>75</cp:revision>
  <cp:lastPrinted>2013-09-23T20:05:27Z</cp:lastPrinted>
  <dcterms:created xsi:type="dcterms:W3CDTF">2013-09-23T20:04:22Z</dcterms:created>
  <dcterms:modified xsi:type="dcterms:W3CDTF">2018-01-25T22:16:19Z</dcterms:modified>
</cp:coreProperties>
</file>