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18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76E5-A15D-A641-A7AD-D23C6930AA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9608-1FF0-9A43-8A9D-92BA1CCE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2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76E5-A15D-A641-A7AD-D23C6930AA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9608-1FF0-9A43-8A9D-92BA1CCE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2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76E5-A15D-A641-A7AD-D23C6930AA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9608-1FF0-9A43-8A9D-92BA1CCE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2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76E5-A15D-A641-A7AD-D23C6930AA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9608-1FF0-9A43-8A9D-92BA1CCE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76E5-A15D-A641-A7AD-D23C6930AA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9608-1FF0-9A43-8A9D-92BA1CCE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76E5-A15D-A641-A7AD-D23C6930AA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9608-1FF0-9A43-8A9D-92BA1CCE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3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76E5-A15D-A641-A7AD-D23C6930AA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9608-1FF0-9A43-8A9D-92BA1CCE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76E5-A15D-A641-A7AD-D23C6930AA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9608-1FF0-9A43-8A9D-92BA1CCE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8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76E5-A15D-A641-A7AD-D23C6930AA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9608-1FF0-9A43-8A9D-92BA1CCE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76E5-A15D-A641-A7AD-D23C6930AA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9608-1FF0-9A43-8A9D-92BA1CCE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3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76E5-A15D-A641-A7AD-D23C6930AA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9608-1FF0-9A43-8A9D-92BA1CCE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76E5-A15D-A641-A7AD-D23C6930AA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9608-1FF0-9A43-8A9D-92BA1CCE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2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2700"/>
            <a:ext cx="911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9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76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will guest OS respond to growing balloon if memory is </a:t>
            </a:r>
            <a:r>
              <a:rPr lang="en-US" dirty="0">
                <a:solidFill>
                  <a:schemeClr val="accent1"/>
                </a:solidFill>
              </a:rPr>
              <a:t>plentiful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Give pages from free list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If memory is </a:t>
            </a:r>
            <a:r>
              <a:rPr lang="en-US" dirty="0">
                <a:solidFill>
                  <a:schemeClr val="accent1"/>
                </a:solidFill>
              </a:rPr>
              <a:t>scarce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OS pages out some pages </a:t>
            </a:r>
          </a:p>
          <a:p>
            <a:pPr lvl="2"/>
            <a:r>
              <a:rPr lang="en-US" dirty="0"/>
              <a:t>chooses most appropriate</a:t>
            </a:r>
          </a:p>
          <a:p>
            <a:pPr lvl="2"/>
            <a:r>
              <a:rPr lang="en-US" dirty="0"/>
              <a:t>avoids double paging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does Figure 2 show?</a:t>
            </a:r>
          </a:p>
          <a:p>
            <a:pPr lvl="1"/>
            <a:r>
              <a:rPr lang="en-US" dirty="0"/>
              <a:t>Performance of memory-intensive application very similar w/ ballooning to  size x as running w/ size x</a:t>
            </a:r>
          </a:p>
          <a:p>
            <a:pPr lvl="1"/>
            <a:r>
              <a:rPr lang="en-US" dirty="0"/>
              <a:t>Slightly worse performance because guest OS uses more resources when given more memory initially</a:t>
            </a:r>
          </a:p>
        </p:txBody>
      </p:sp>
    </p:spTree>
    <p:extLst>
      <p:ext uri="{BB962C8B-B14F-4D97-AF65-F5344CB8AC3E}">
        <p14:creationId xmlns:p14="http://schemas.microsoft.com/office/powerpoint/2010/main" val="174786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Opportunities in New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one </a:t>
            </a:r>
            <a:r>
              <a:rPr lang="en-US" dirty="0">
                <a:solidFill>
                  <a:schemeClr val="accent1"/>
                </a:solidFill>
              </a:rPr>
              <a:t>opportunity</a:t>
            </a:r>
            <a:r>
              <a:rPr lang="en-US" dirty="0"/>
              <a:t> that server consolidation introduces?</a:t>
            </a:r>
          </a:p>
          <a:p>
            <a:pPr lvl="1"/>
            <a:r>
              <a:rPr lang="en-US" dirty="0"/>
              <a:t>Sharing!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did Disco find sharing opportunities?</a:t>
            </a:r>
          </a:p>
          <a:p>
            <a:pPr lvl="1"/>
            <a:r>
              <a:rPr lang="en-US" dirty="0"/>
              <a:t>Disco required changes and intrusion</a:t>
            </a:r>
          </a:p>
          <a:p>
            <a:pPr lvl="2"/>
            <a:r>
              <a:rPr lang="en-US" dirty="0"/>
              <a:t>Changed </a:t>
            </a:r>
            <a:r>
              <a:rPr lang="en-US" dirty="0" err="1"/>
              <a:t>bcopy</a:t>
            </a:r>
            <a:r>
              <a:rPr lang="en-US" dirty="0"/>
              <a:t>() to copy-on-write sharing</a:t>
            </a:r>
          </a:p>
          <a:p>
            <a:pPr lvl="2"/>
            <a:r>
              <a:rPr lang="en-US" dirty="0"/>
              <a:t>Changed alignment of some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6330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2700"/>
            <a:ext cx="911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6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18600" cy="683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10246" y="25400"/>
            <a:ext cx="326011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is hashing used to check for </a:t>
            </a:r>
            <a:r>
              <a:rPr lang="en-US" sz="2000" dirty="0">
                <a:solidFill>
                  <a:schemeClr val="accent1"/>
                </a:solidFill>
              </a:rPr>
              <a:t>matches</a:t>
            </a:r>
            <a:r>
              <a:rPr lang="en-US" sz="2000" dirty="0"/>
              <a:t>?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Periodically scan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Hash contents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Look up in hash table for match</a:t>
            </a:r>
          </a:p>
          <a:p>
            <a:endParaRPr lang="en-US" sz="2000" dirty="0"/>
          </a:p>
          <a:p>
            <a:r>
              <a:rPr lang="en-US" sz="2000" dirty="0"/>
              <a:t>What happens if match is found w/ </a:t>
            </a:r>
            <a:r>
              <a:rPr lang="en-US" sz="2000" dirty="0">
                <a:solidFill>
                  <a:schemeClr val="accent1"/>
                </a:solidFill>
              </a:rPr>
              <a:t>hint </a:t>
            </a:r>
            <a:r>
              <a:rPr lang="en-US" sz="2000" dirty="0"/>
              <a:t>frame?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Page may have changed (not COW)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Recheck hash still matches contents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If match, setup COW between </a:t>
            </a:r>
            <a:r>
              <a:rPr lang="en-US" sz="2000" dirty="0" err="1"/>
              <a:t>ppn</a:t>
            </a:r>
            <a:r>
              <a:rPr lang="en-US" sz="2000" dirty="0"/>
              <a:t> and </a:t>
            </a:r>
            <a:r>
              <a:rPr lang="en-US" sz="2000" dirty="0" err="1"/>
              <a:t>mpn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happens if a match is </a:t>
            </a:r>
            <a:r>
              <a:rPr lang="en-US" sz="2000" dirty="0">
                <a:solidFill>
                  <a:schemeClr val="accent1"/>
                </a:solidFill>
              </a:rPr>
              <a:t>not found</a:t>
            </a:r>
            <a:r>
              <a:rPr lang="en-US" sz="2000" dirty="0"/>
              <a:t>?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Turn into hint frame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Why not COW?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 dirty="0"/>
              <a:t>Too expensive</a:t>
            </a:r>
          </a:p>
        </p:txBody>
      </p:sp>
    </p:spTree>
    <p:extLst>
      <p:ext uri="{BB962C8B-B14F-4D97-AF65-F5344CB8AC3E}">
        <p14:creationId xmlns:p14="http://schemas.microsoft.com/office/powerpoint/2010/main" val="145533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2700"/>
            <a:ext cx="911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How much memory is saved?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Figure 4</a:t>
            </a:r>
          </a:p>
          <a:p>
            <a:r>
              <a:rPr lang="en-US" dirty="0"/>
              <a:t>See Figure 5</a:t>
            </a:r>
          </a:p>
        </p:txBody>
      </p:sp>
    </p:spTree>
    <p:extLst>
      <p:ext uri="{BB962C8B-B14F-4D97-AF65-F5344CB8AC3E}">
        <p14:creationId xmlns:p14="http://schemas.microsoft.com/office/powerpoint/2010/main" val="83927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18600" cy="6832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66907" y="2602523"/>
            <a:ext cx="3138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Technique useful with 1 VM?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12% memory reduction</a:t>
            </a:r>
          </a:p>
        </p:txBody>
      </p:sp>
    </p:spTree>
    <p:extLst>
      <p:ext uri="{BB962C8B-B14F-4D97-AF65-F5344CB8AC3E}">
        <p14:creationId xmlns:p14="http://schemas.microsoft.com/office/powerpoint/2010/main" val="10451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2700"/>
            <a:ext cx="911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5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More requirements </a:t>
            </a:r>
            <a:r>
              <a:rPr lang="en-US" dirty="0">
                <a:solidFill>
                  <a:schemeClr val="accent1"/>
                </a:solidFill>
              </a:rPr>
              <a:t>with server consolidation?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Want performance isolation, </a:t>
            </a:r>
            <a:r>
              <a:rPr lang="en-US" dirty="0" err="1"/>
              <a:t>QoS</a:t>
            </a:r>
            <a:r>
              <a:rPr lang="en-US" dirty="0"/>
              <a:t> guarantees for memory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Approach?</a:t>
            </a:r>
          </a:p>
          <a:p>
            <a:pPr lvl="1"/>
            <a:r>
              <a:rPr lang="en-US" dirty="0"/>
              <a:t>Use tickets (or </a:t>
            </a:r>
            <a:r>
              <a:rPr lang="en-US" dirty="0">
                <a:solidFill>
                  <a:schemeClr val="accent1"/>
                </a:solidFill>
              </a:rPr>
              <a:t>shares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Allocated memory is proportional to shares</a:t>
            </a:r>
          </a:p>
          <a:p>
            <a:pPr lvl="1"/>
            <a:r>
              <a:rPr lang="en-US" dirty="0"/>
              <a:t>Allowed to use more memory when total memory underutilized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Which guest will have page </a:t>
            </a:r>
            <a:r>
              <a:rPr lang="en-US" dirty="0">
                <a:solidFill>
                  <a:schemeClr val="accent1"/>
                </a:solidFill>
              </a:rPr>
              <a:t>revoked</a:t>
            </a:r>
            <a:r>
              <a:rPr lang="en-US" dirty="0"/>
              <a:t> if contention?</a:t>
            </a:r>
          </a:p>
          <a:p>
            <a:pPr lvl="1"/>
            <a:r>
              <a:rPr lang="en-US" dirty="0"/>
              <a:t>Min-funding revocation</a:t>
            </a:r>
          </a:p>
          <a:p>
            <a:pPr lvl="2"/>
            <a:r>
              <a:rPr lang="en-US" dirty="0"/>
              <a:t>Compute shares/pages = S/P = r</a:t>
            </a:r>
          </a:p>
          <a:p>
            <a:pPr lvl="2"/>
            <a:r>
              <a:rPr lang="en-US" dirty="0"/>
              <a:t>Revoke from process with lowest r (paying the least for each page)</a:t>
            </a:r>
          </a:p>
        </p:txBody>
      </p:sp>
    </p:spTree>
    <p:extLst>
      <p:ext uri="{BB962C8B-B14F-4D97-AF65-F5344CB8AC3E}">
        <p14:creationId xmlns:p14="http://schemas.microsoft.com/office/powerpoint/2010/main" val="90972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Why isn’t completely fair the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Does not lead to highest aggregate, system-wide performance</a:t>
            </a:r>
          </a:p>
          <a:p>
            <a:pPr lvl="1"/>
            <a:r>
              <a:rPr lang="en-US" dirty="0"/>
              <a:t>Idle clients with many shares may hoard under-used resources</a:t>
            </a:r>
          </a:p>
          <a:p>
            <a:pPr lvl="1"/>
            <a:r>
              <a:rPr lang="en-US" dirty="0"/>
              <a:t>Busy clients would get more benefit from resources</a:t>
            </a:r>
          </a:p>
          <a:p>
            <a:pPr lvl="1"/>
            <a:r>
              <a:rPr lang="en-US" dirty="0"/>
              <a:t>Performance isolation and efficient utilization conflict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Idle Memory Tax</a:t>
            </a:r>
          </a:p>
          <a:p>
            <a:pPr lvl="1"/>
            <a:r>
              <a:rPr lang="en-US" dirty="0"/>
              <a:t>Goal: Reclaim from clients not actively using memory</a:t>
            </a:r>
          </a:p>
          <a:p>
            <a:pPr lvl="1"/>
            <a:r>
              <a:rPr lang="en-US" dirty="0"/>
              <a:t>R = S / (P * (f + k (1 – f))) where f = active fraction, k = idle page cost</a:t>
            </a:r>
          </a:p>
          <a:p>
            <a:pPr lvl="1"/>
            <a:r>
              <a:rPr lang="en-US" dirty="0"/>
              <a:t>Set k to get different tax rates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What </a:t>
            </a:r>
            <a:r>
              <a:rPr lang="en-US" dirty="0">
                <a:solidFill>
                  <a:schemeClr val="accent1"/>
                </a:solidFill>
              </a:rPr>
              <a:t>problem</a:t>
            </a:r>
            <a:r>
              <a:rPr lang="en-US" dirty="0"/>
              <a:t> are we left with?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2700"/>
            <a:ext cx="911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83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How is f, </a:t>
            </a:r>
            <a:r>
              <a:rPr lang="en-US" b="1" dirty="0">
                <a:solidFill>
                  <a:schemeClr val="accent1"/>
                </a:solidFill>
              </a:rPr>
              <a:t>active fraction, </a:t>
            </a:r>
            <a:r>
              <a:rPr lang="en-US" dirty="0">
                <a:solidFill>
                  <a:schemeClr val="accent1"/>
                </a:solidFill>
              </a:rPr>
              <a:t>in guest determined?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Requirement?</a:t>
            </a:r>
          </a:p>
          <a:p>
            <a:pPr lvl="1"/>
            <a:r>
              <a:rPr lang="en-US" dirty="0"/>
              <a:t>Must not modify guest</a:t>
            </a:r>
          </a:p>
          <a:p>
            <a:pPr marL="0" indent="0">
              <a:buNone/>
            </a:pPr>
            <a:r>
              <a:rPr lang="en-US" dirty="0"/>
              <a:t>Approach?</a:t>
            </a:r>
          </a:p>
          <a:p>
            <a:pPr lvl="1"/>
            <a:r>
              <a:rPr lang="en-US" dirty="0"/>
              <a:t>Sample access to memory over some interval</a:t>
            </a:r>
          </a:p>
          <a:p>
            <a:pPr lvl="2"/>
            <a:r>
              <a:rPr lang="en-US" dirty="0"/>
              <a:t>Pick small </a:t>
            </a:r>
            <a:r>
              <a:rPr lang="en-US" dirty="0">
                <a:solidFill>
                  <a:schemeClr val="accent1"/>
                </a:solidFill>
              </a:rPr>
              <a:t>n </a:t>
            </a:r>
            <a:r>
              <a:rPr lang="en-US" dirty="0"/>
              <a:t>of VMs physical pages at random</a:t>
            </a:r>
          </a:p>
          <a:p>
            <a:pPr lvl="2"/>
            <a:r>
              <a:rPr lang="en-US" dirty="0"/>
              <a:t>Invalidate TLB mappings so hypervisor sees accesses</a:t>
            </a:r>
          </a:p>
          <a:p>
            <a:pPr lvl="2"/>
            <a:r>
              <a:rPr lang="en-US" dirty="0"/>
              <a:t>When accessed</a:t>
            </a:r>
          </a:p>
          <a:p>
            <a:pPr lvl="3"/>
            <a:r>
              <a:rPr lang="en-US" dirty="0"/>
              <a:t>Increment counter, </a:t>
            </a:r>
            <a:r>
              <a:rPr lang="en-US" dirty="0">
                <a:solidFill>
                  <a:schemeClr val="accent1"/>
                </a:solidFill>
              </a:rPr>
              <a:t>t </a:t>
            </a:r>
            <a:r>
              <a:rPr lang="en-US" dirty="0"/>
              <a:t>(number of pages touched)</a:t>
            </a:r>
          </a:p>
          <a:p>
            <a:pPr lvl="3"/>
            <a:r>
              <a:rPr lang="en-US" dirty="0"/>
              <a:t>Re-establish TLB mapping</a:t>
            </a:r>
          </a:p>
          <a:p>
            <a:pPr lvl="1"/>
            <a:r>
              <a:rPr lang="en-US" dirty="0"/>
              <a:t>f = t / n</a:t>
            </a:r>
          </a:p>
          <a:p>
            <a:pPr marL="0" indent="0">
              <a:buNone/>
            </a:pPr>
            <a:r>
              <a:rPr lang="en-US" dirty="0"/>
              <a:t>Overhead?</a:t>
            </a:r>
          </a:p>
          <a:p>
            <a:pPr lvl="1"/>
            <a:r>
              <a:rPr lang="en-US" dirty="0"/>
              <a:t>Sample 100 pages / 30 </a:t>
            </a:r>
            <a:r>
              <a:rPr lang="en-US" dirty="0" err="1"/>
              <a:t>secs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100 minor page faults at worst</a:t>
            </a:r>
          </a:p>
          <a:p>
            <a:pPr lvl="1"/>
            <a:r>
              <a:rPr lang="en-US" dirty="0">
                <a:sym typeface="Wingdings"/>
              </a:rPr>
              <a:t>Relatively low cost</a:t>
            </a:r>
          </a:p>
          <a:p>
            <a:pPr lvl="1"/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2 smoothing functions over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0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18600" cy="683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18600" y="1112363"/>
            <a:ext cx="2880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details are not shown in this graph?</a:t>
            </a:r>
          </a:p>
          <a:p>
            <a:endParaRPr lang="en-US" dirty="0"/>
          </a:p>
          <a:p>
            <a:r>
              <a:rPr lang="en-US" dirty="0"/>
              <a:t>Fast </a:t>
            </a:r>
            <a:r>
              <a:rPr lang="en-US" dirty="0" err="1"/>
              <a:t>ave</a:t>
            </a:r>
            <a:r>
              <a:rPr lang="en-US" dirty="0"/>
              <a:t>: Leads on increase</a:t>
            </a:r>
          </a:p>
          <a:p>
            <a:r>
              <a:rPr lang="en-US" dirty="0"/>
              <a:t>Slow </a:t>
            </a:r>
            <a:r>
              <a:rPr lang="en-US" dirty="0" err="1"/>
              <a:t>ave</a:t>
            </a:r>
            <a:r>
              <a:rPr lang="en-US" dirty="0"/>
              <a:t>: Lags on decreases</a:t>
            </a:r>
          </a:p>
        </p:txBody>
      </p:sp>
    </p:spTree>
    <p:extLst>
      <p:ext uri="{BB962C8B-B14F-4D97-AF65-F5344CB8AC3E}">
        <p14:creationId xmlns:p14="http://schemas.microsoft.com/office/powerpoint/2010/main" val="192641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2700"/>
            <a:ext cx="911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96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2700"/>
            <a:ext cx="911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58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memory parameters need to be set by a system administrator for each VM?</a:t>
            </a:r>
          </a:p>
        </p:txBody>
      </p:sp>
    </p:spTree>
    <p:extLst>
      <p:ext uri="{BB962C8B-B14F-4D97-AF65-F5344CB8AC3E}">
        <p14:creationId xmlns:p14="http://schemas.microsoft.com/office/powerpoint/2010/main" val="839521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18600" cy="6832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845775" y="2841535"/>
            <a:ext cx="4170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much disk swap space must be reserved for each VM?</a:t>
            </a:r>
          </a:p>
          <a:p>
            <a:endParaRPr lang="en-US" dirty="0"/>
          </a:p>
          <a:p>
            <a:r>
              <a:rPr lang="en-US" dirty="0"/>
              <a:t>Max - min</a:t>
            </a:r>
          </a:p>
        </p:txBody>
      </p:sp>
    </p:spTree>
    <p:extLst>
      <p:ext uri="{BB962C8B-B14F-4D97-AF65-F5344CB8AC3E}">
        <p14:creationId xmlns:p14="http://schemas.microsoft.com/office/powerpoint/2010/main" val="12141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18600" cy="683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13543" y="1018096"/>
            <a:ext cx="4873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ESX server change its policies as the amount of free memory changes?</a:t>
            </a:r>
          </a:p>
          <a:p>
            <a:endParaRPr lang="en-US" sz="2400" dirty="0"/>
          </a:p>
          <a:p>
            <a:r>
              <a:rPr lang="en-US" sz="2400" dirty="0"/>
              <a:t>Based on amount of free memory</a:t>
            </a:r>
          </a:p>
          <a:p>
            <a:r>
              <a:rPr lang="en-US" sz="2400" dirty="0"/>
              <a:t>6%, 4%, 2%, 1%</a:t>
            </a:r>
          </a:p>
        </p:txBody>
      </p:sp>
    </p:spTree>
    <p:extLst>
      <p:ext uri="{BB962C8B-B14F-4D97-AF65-F5344CB8AC3E}">
        <p14:creationId xmlns:p14="http://schemas.microsoft.com/office/powerpoint/2010/main" val="724496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70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Dynamic Reallocation Experimental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1" y="1412656"/>
            <a:ext cx="5709138" cy="5407666"/>
          </a:xfrm>
        </p:spPr>
      </p:pic>
      <p:sp>
        <p:nvSpPr>
          <p:cNvPr id="5" name="TextBox 4"/>
          <p:cNvSpPr txBox="1"/>
          <p:nvPr/>
        </p:nvSpPr>
        <p:spPr>
          <a:xfrm>
            <a:off x="7013543" y="3441700"/>
            <a:ext cx="4873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What optimization helps a lot when first booting many guests?</a:t>
            </a:r>
          </a:p>
          <a:p>
            <a:r>
              <a:rPr lang="en-US" sz="2400" dirty="0"/>
              <a:t>	Share before swap</a:t>
            </a:r>
          </a:p>
        </p:txBody>
      </p:sp>
    </p:spTree>
    <p:extLst>
      <p:ext uri="{BB962C8B-B14F-4D97-AF65-F5344CB8AC3E}">
        <p14:creationId xmlns:p14="http://schemas.microsoft.com/office/powerpoint/2010/main" val="58664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2854" cy="6865879"/>
          </a:xfrm>
        </p:spPr>
      </p:pic>
      <p:sp>
        <p:nvSpPr>
          <p:cNvPr id="2" name="TextBox 1"/>
          <p:cNvSpPr txBox="1"/>
          <p:nvPr/>
        </p:nvSpPr>
        <p:spPr>
          <a:xfrm>
            <a:off x="7842739" y="1946031"/>
            <a:ext cx="38920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Solving an important problem with realistic assumptions led to interesting techniques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Neat ways to infer information and control behavior of guests without changing them</a:t>
            </a:r>
          </a:p>
        </p:txBody>
      </p:sp>
    </p:spTree>
    <p:extLst>
      <p:ext uri="{BB962C8B-B14F-4D97-AF65-F5344CB8AC3E}">
        <p14:creationId xmlns:p14="http://schemas.microsoft.com/office/powerpoint/2010/main" val="134871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VMware vs. Disco?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primary requirement does </a:t>
            </a:r>
            <a:r>
              <a:rPr lang="en-US" dirty="0" err="1"/>
              <a:t>VWware</a:t>
            </a:r>
            <a:r>
              <a:rPr lang="en-US" dirty="0"/>
              <a:t> have that Disco did not?</a:t>
            </a:r>
          </a:p>
          <a:p>
            <a:pPr lvl="1"/>
            <a:r>
              <a:rPr lang="en-US" dirty="0"/>
              <a:t>Must run unmodified OSes</a:t>
            </a:r>
          </a:p>
        </p:txBody>
      </p:sp>
    </p:spTree>
    <p:extLst>
      <p:ext uri="{BB962C8B-B14F-4D97-AF65-F5344CB8AC3E}">
        <p14:creationId xmlns:p14="http://schemas.microsoft.com/office/powerpoint/2010/main" val="6754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2700"/>
            <a:ext cx="911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9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18600" cy="683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18600" y="385762"/>
            <a:ext cx="28051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What data structure maps PPN to MPN?</a:t>
            </a:r>
          </a:p>
          <a:p>
            <a:endParaRPr lang="en-US" sz="2400" dirty="0"/>
          </a:p>
          <a:p>
            <a:r>
              <a:rPr lang="en-US" sz="2400" dirty="0" err="1"/>
              <a:t>pmap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1 global structure or per guest?</a:t>
            </a:r>
          </a:p>
          <a:p>
            <a:endParaRPr lang="en-US" sz="2400" dirty="0"/>
          </a:p>
          <a:p>
            <a:r>
              <a:rPr lang="en-US" sz="2400" dirty="0"/>
              <a:t>Per guest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How are page tables handled?</a:t>
            </a:r>
          </a:p>
          <a:p>
            <a:endParaRPr lang="en-US" sz="2400" dirty="0"/>
          </a:p>
          <a:p>
            <a:r>
              <a:rPr lang="en-US" sz="2400" dirty="0"/>
              <a:t>Shadow page tables</a:t>
            </a:r>
          </a:p>
          <a:p>
            <a:r>
              <a:rPr lang="en-US" sz="2400" dirty="0"/>
              <a:t>Map VPN-&gt;MPN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43513" y="3529013"/>
            <a:ext cx="84296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1075" y="3529013"/>
            <a:ext cx="84296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Issues in New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problem does </a:t>
                </a:r>
                <a:r>
                  <a:rPr lang="en-US" dirty="0">
                    <a:solidFill>
                      <a:schemeClr val="accent1"/>
                    </a:solidFill>
                  </a:rPr>
                  <a:t>server consolidation </a:t>
                </a:r>
                <a:r>
                  <a:rPr lang="en-US" dirty="0"/>
                  <a:t>introduce?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Memory may be overcommitted</a:t>
                </a:r>
              </a:p>
              <a:p>
                <a:pPr lvl="1"/>
                <a:r>
                  <a:rPr lang="en-US" dirty="0"/>
                  <a:t>Not usually in common case, but may be in busy times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Formalize?</a:t>
                </a:r>
              </a:p>
              <a:p>
                <a:pPr lvl="1"/>
                <a:r>
                  <a:rPr lang="en-US" dirty="0"/>
                  <a:t>Each VM given illusion of </a:t>
                </a:r>
                <a:r>
                  <a:rPr lang="en-US" dirty="0">
                    <a:solidFill>
                      <a:schemeClr val="accent1"/>
                    </a:solidFill>
                    <a:latin typeface="Courier" charset="0"/>
                    <a:ea typeface="Courier" charset="0"/>
                    <a:cs typeface="Courier" charset="0"/>
                  </a:rPr>
                  <a:t>max size </a:t>
                </a:r>
                <a:r>
                  <a:rPr lang="en-US" dirty="0"/>
                  <a:t>memory, but don’t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ourier" charset="0"/>
                                <a:cs typeface="Courier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ourier" charset="0"/>
                                <a:cs typeface="Courier" charset="0"/>
                              </a:rPr>
                              <m:t>max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ourier" charset="0"/>
                                <a:cs typeface="Courier" charset="0"/>
                              </a:rPr>
                              <m:t>size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17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18600" cy="6832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00340" y="3053893"/>
            <a:ext cx="48916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What is Double Paging?</a:t>
            </a:r>
          </a:p>
          <a:p>
            <a:endParaRPr lang="en-US" sz="2000" dirty="0"/>
          </a:p>
          <a:p>
            <a:r>
              <a:rPr lang="en-US" sz="2000" dirty="0"/>
              <a:t>Hypervisor pages out dirty page P from VM1</a:t>
            </a:r>
            <a:br>
              <a:rPr lang="en-US" sz="2000" dirty="0"/>
            </a:br>
            <a:r>
              <a:rPr lang="en-US" sz="2000" dirty="0"/>
              <a:t>and gives to VM2</a:t>
            </a:r>
          </a:p>
          <a:p>
            <a:endParaRPr lang="en-US" sz="2000" dirty="0"/>
          </a:p>
          <a:p>
            <a:r>
              <a:rPr lang="en-US" sz="2000" dirty="0"/>
              <a:t>VM1 runs, decides to page out 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Must read page to write to its swap device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Extra I/O traffic for nothing</a:t>
            </a:r>
          </a:p>
        </p:txBody>
      </p:sp>
    </p:spTree>
    <p:extLst>
      <p:ext uri="{BB962C8B-B14F-4D97-AF65-F5344CB8AC3E}">
        <p14:creationId xmlns:p14="http://schemas.microsoft.com/office/powerpoint/2010/main" val="68113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18600" cy="683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40615" y="1395046"/>
            <a:ext cx="3868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Balloon?</a:t>
            </a:r>
          </a:p>
          <a:p>
            <a:r>
              <a:rPr lang="en-US" dirty="0"/>
              <a:t>Device driver that server communicates with directly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What does driver allocate?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Driver allocates pinned physical pages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Guest OS finds best pages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What does ESX do?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Balloon passes back PPN that were allocated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Server </a:t>
            </a:r>
            <a:r>
              <a:rPr lang="en-US" dirty="0" err="1"/>
              <a:t>deallocates</a:t>
            </a:r>
            <a:r>
              <a:rPr lang="en-US" dirty="0"/>
              <a:t> entries in </a:t>
            </a:r>
            <a:r>
              <a:rPr lang="en-US" dirty="0" err="1"/>
              <a:t>pmap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gives MPN to another VM</a:t>
            </a:r>
          </a:p>
        </p:txBody>
      </p:sp>
    </p:spTree>
    <p:extLst>
      <p:ext uri="{BB962C8B-B14F-4D97-AF65-F5344CB8AC3E}">
        <p14:creationId xmlns:p14="http://schemas.microsoft.com/office/powerpoint/2010/main" val="16588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2700"/>
            <a:ext cx="911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9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724</Words>
  <Application>Microsoft Macintosh PowerPoint</Application>
  <PresentationFormat>Widescreen</PresentationFormat>
  <Paragraphs>137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</vt:lpstr>
      <vt:lpstr>Wingdings</vt:lpstr>
      <vt:lpstr>Office Theme</vt:lpstr>
      <vt:lpstr>PowerPoint Presentation</vt:lpstr>
      <vt:lpstr>PowerPoint Presentation</vt:lpstr>
      <vt:lpstr>VMware vs. Disco?</vt:lpstr>
      <vt:lpstr>PowerPoint Presentation</vt:lpstr>
      <vt:lpstr>PowerPoint Presentation</vt:lpstr>
      <vt:lpstr>Issues in New Domain</vt:lpstr>
      <vt:lpstr>PowerPoint Presentation</vt:lpstr>
      <vt:lpstr>PowerPoint Presentation</vt:lpstr>
      <vt:lpstr>PowerPoint Presentation</vt:lpstr>
      <vt:lpstr>Questions?</vt:lpstr>
      <vt:lpstr>Opportunities in New Domain</vt:lpstr>
      <vt:lpstr>PowerPoint Presentation</vt:lpstr>
      <vt:lpstr>PowerPoint Presentation</vt:lpstr>
      <vt:lpstr>PowerPoint Presentation</vt:lpstr>
      <vt:lpstr>How much memory is saved? </vt:lpstr>
      <vt:lpstr>PowerPoint Presentation</vt:lpstr>
      <vt:lpstr>PowerPoint Presentation</vt:lpstr>
      <vt:lpstr>More requirements with server consolidation?</vt:lpstr>
      <vt:lpstr>Why isn’t completely fair the best?</vt:lpstr>
      <vt:lpstr>How is f, active fraction, in guest determined?</vt:lpstr>
      <vt:lpstr>PowerPoint Presentation</vt:lpstr>
      <vt:lpstr>PowerPoint Presentation</vt:lpstr>
      <vt:lpstr>PowerPoint Presentation</vt:lpstr>
      <vt:lpstr>Parameters</vt:lpstr>
      <vt:lpstr>PowerPoint Presentation</vt:lpstr>
      <vt:lpstr>PowerPoint Presentation</vt:lpstr>
      <vt:lpstr>Dynamic Reallocation Experimental Results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C ARPACI-DUSSEAU</dc:creator>
  <cp:lastModifiedBy>Microsoft Office User</cp:lastModifiedBy>
  <cp:revision>46</cp:revision>
  <dcterms:created xsi:type="dcterms:W3CDTF">2018-04-13T19:42:30Z</dcterms:created>
  <dcterms:modified xsi:type="dcterms:W3CDTF">2018-04-17T15:32:31Z</dcterms:modified>
</cp:coreProperties>
</file>