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2" r:id="rId12"/>
    <p:sldId id="270" r:id="rId13"/>
    <p:sldId id="271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6"/>
    <p:restoredTop sz="94595"/>
  </p:normalViewPr>
  <p:slideViewPr>
    <p:cSldViewPr snapToGrid="0" snapToObjects="1">
      <p:cViewPr varScale="1">
        <p:scale>
          <a:sx n="96" d="100"/>
          <a:sy n="96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3A6194-5240-D44E-94AD-9FACE8A5D95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BB37AA-5A7A-5D41-8C2E-EE3177D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3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6194-5240-D44E-94AD-9FACE8A5D95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37AA-5A7A-5D41-8C2E-EE3177D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2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3A6194-5240-D44E-94AD-9FACE8A5D95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BB37AA-5A7A-5D41-8C2E-EE3177D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5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6194-5240-D44E-94AD-9FACE8A5D95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CBB37AA-5A7A-5D41-8C2E-EE3177D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7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3A6194-5240-D44E-94AD-9FACE8A5D95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BB37AA-5A7A-5D41-8C2E-EE3177D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6194-5240-D44E-94AD-9FACE8A5D95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37AA-5A7A-5D41-8C2E-EE3177D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6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6194-5240-D44E-94AD-9FACE8A5D95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37AA-5A7A-5D41-8C2E-EE3177D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1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6194-5240-D44E-94AD-9FACE8A5D95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37AA-5A7A-5D41-8C2E-EE3177D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0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6194-5240-D44E-94AD-9FACE8A5D95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37AA-5A7A-5D41-8C2E-EE3177D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6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3A6194-5240-D44E-94AD-9FACE8A5D95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BB37AA-5A7A-5D41-8C2E-EE3177D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6194-5240-D44E-94AD-9FACE8A5D95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37AA-5A7A-5D41-8C2E-EE3177D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03A6194-5240-D44E-94AD-9FACE8A5D95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CBB37AA-5A7A-5D41-8C2E-EE3177DF7C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201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6736-8E69-EF48-BF69-A25ADB57E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700" y="471435"/>
            <a:ext cx="11437749" cy="2387600"/>
          </a:xfrm>
        </p:spPr>
        <p:txBody>
          <a:bodyPr>
            <a:normAutofit/>
          </a:bodyPr>
          <a:lstStyle/>
          <a:p>
            <a:r>
              <a:rPr lang="en-US" dirty="0" err="1"/>
              <a:t>ReVirt</a:t>
            </a:r>
            <a:r>
              <a:rPr lang="en-US" dirty="0"/>
              <a:t>: Enabling Intrusion Analysis through Virtual-Machine Logging and Replay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47824-7197-9E4F-99A7-92B6D8B53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894" y="4175475"/>
            <a:ext cx="10399363" cy="16557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George Dunlap, Samuel King, </a:t>
            </a:r>
            <a:r>
              <a:rPr lang="en-US" sz="2400" dirty="0" err="1">
                <a:solidFill>
                  <a:schemeClr val="bg1"/>
                </a:solidFill>
              </a:rPr>
              <a:t>Murtaza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Basrai</a:t>
            </a:r>
            <a:r>
              <a:rPr lang="en-US" sz="2400" dirty="0">
                <a:solidFill>
                  <a:schemeClr val="bg1"/>
                </a:solidFill>
              </a:rPr>
              <a:t>, Peter Chen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OSDI’02</a:t>
            </a:r>
          </a:p>
        </p:txBody>
      </p:sp>
    </p:spTree>
    <p:extLst>
      <p:ext uri="{BB962C8B-B14F-4D97-AF65-F5344CB8AC3E}">
        <p14:creationId xmlns:p14="http://schemas.microsoft.com/office/powerpoint/2010/main" val="239218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High level idea?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722" y="1877321"/>
            <a:ext cx="11029615" cy="493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information must be logged to replay system from checkpoint?</a:t>
            </a:r>
          </a:p>
          <a:p>
            <a:pPr lvl="1"/>
            <a:r>
              <a:rPr lang="en-US" sz="2400" dirty="0"/>
              <a:t>Timing events: Exact point in execution stream where event takes place</a:t>
            </a:r>
          </a:p>
          <a:p>
            <a:pPr lvl="2"/>
            <a:r>
              <a:rPr lang="en-US" sz="2000" dirty="0"/>
              <a:t>Where an interrupt occurred</a:t>
            </a:r>
          </a:p>
          <a:p>
            <a:pPr lvl="1"/>
            <a:r>
              <a:rPr lang="en-US" sz="2400" dirty="0"/>
              <a:t>External input: Data received from a non-logged </a:t>
            </a:r>
            <a:r>
              <a:rPr lang="en-US" sz="2400" dirty="0" err="1"/>
              <a:t>entitiy</a:t>
            </a:r>
            <a:r>
              <a:rPr lang="en-US" sz="2400" dirty="0"/>
              <a:t> </a:t>
            </a:r>
          </a:p>
          <a:p>
            <a:pPr lvl="2"/>
            <a:r>
              <a:rPr lang="en-US" sz="2000" dirty="0"/>
              <a:t>Keyboard, mouse, network card</a:t>
            </a:r>
          </a:p>
          <a:p>
            <a:pPr marL="0" indent="0">
              <a:buNone/>
            </a:pPr>
            <a:r>
              <a:rPr lang="en-US" sz="2800" dirty="0"/>
              <a:t>Do all non-deterministic events in host need to logged?</a:t>
            </a:r>
          </a:p>
          <a:p>
            <a:pPr lvl="1"/>
            <a:r>
              <a:rPr lang="en-US" sz="2400" dirty="0"/>
              <a:t>No, host hardware interrupts do not affect execution of VM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6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B2BA-BA3A-B146-9B82-530A2A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Input and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4CBB-5318-A043-A371-D2149DC43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0591"/>
            <a:ext cx="11029615" cy="46250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Does all external input need to be logged?</a:t>
            </a:r>
          </a:p>
          <a:p>
            <a:pPr lvl="1"/>
            <a:r>
              <a:rPr lang="en-US" sz="2000" dirty="0"/>
              <a:t>Not reading from a disk, deterministic (as long as don’t replace</a:t>
            </a:r>
            <a:r>
              <a:rPr lang="is-IS" sz="2000" dirty="0"/>
              <a:t>…); as long as no errors!</a:t>
            </a:r>
          </a:p>
          <a:p>
            <a:pPr marL="0" indent="0">
              <a:buNone/>
            </a:pPr>
            <a:r>
              <a:rPr lang="en-US" sz="2400" dirty="0"/>
              <a:t>Which external input could be most problematic?  Proposed solution?</a:t>
            </a:r>
          </a:p>
          <a:p>
            <a:pPr lvl="1"/>
            <a:r>
              <a:rPr lang="en-US" sz="2000" dirty="0"/>
              <a:t>Network data: large amount</a:t>
            </a:r>
          </a:p>
          <a:p>
            <a:pPr lvl="1"/>
            <a:r>
              <a:rPr lang="en-US" sz="2000" dirty="0"/>
              <a:t>Include sender as part of system: deterministic output, would just need unique identifier to match up</a:t>
            </a:r>
          </a:p>
          <a:p>
            <a:pPr marL="0" indent="0">
              <a:buNone/>
            </a:pPr>
            <a:r>
              <a:rPr lang="en-US" sz="2400" dirty="0"/>
              <a:t>What happens to output to peripherals?</a:t>
            </a:r>
          </a:p>
          <a:p>
            <a:pPr lvl="1"/>
            <a:r>
              <a:rPr lang="en-US" sz="2000" dirty="0"/>
              <a:t>Does not need to be logged; Will be reconstructed</a:t>
            </a:r>
          </a:p>
          <a:p>
            <a:pPr lvl="1"/>
            <a:r>
              <a:rPr lang="en-US" sz="2000" dirty="0"/>
              <a:t>Would it be useful to log output?</a:t>
            </a:r>
          </a:p>
          <a:p>
            <a:pPr lvl="2"/>
            <a:r>
              <a:rPr lang="en-US" sz="1800" dirty="0"/>
              <a:t>Could be used to validate correctness?</a:t>
            </a:r>
          </a:p>
          <a:p>
            <a:pPr marL="0" indent="0">
              <a:buNone/>
            </a:pPr>
            <a:r>
              <a:rPr lang="en-US" sz="2400" dirty="0"/>
              <a:t>If running on multiprocessor, what would need to be logged????</a:t>
            </a:r>
          </a:p>
        </p:txBody>
      </p:sp>
    </p:spTree>
    <p:extLst>
      <p:ext uri="{BB962C8B-B14F-4D97-AF65-F5344CB8AC3E}">
        <p14:creationId xmlns:p14="http://schemas.microsoft.com/office/powerpoint/2010/main" val="359320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52" y="1586753"/>
            <a:ext cx="11029615" cy="5271247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What must be logged to re-deliver signal at same point during replay?  Why is each needed?</a:t>
            </a:r>
          </a:p>
          <a:p>
            <a:pPr lvl="1"/>
            <a:r>
              <a:rPr lang="en-US" dirty="0"/>
              <a:t>PC: know exact (static) point</a:t>
            </a:r>
          </a:p>
          <a:p>
            <a:pPr lvl="1"/>
            <a:r>
              <a:rPr lang="en-US" dirty="0"/>
              <a:t>Number of branches since last interrupt (dynamic needed if PC is repeated);  useful to generate interrupt near right time</a:t>
            </a:r>
          </a:p>
          <a:p>
            <a:pPr lvl="1"/>
            <a:r>
              <a:rPr lang="en-US" dirty="0" err="1"/>
              <a:t>Ecx</a:t>
            </a:r>
            <a:r>
              <a:rPr lang="en-US" dirty="0"/>
              <a:t> register: x86 block memory instruction may be interrupted in middle of execution</a:t>
            </a:r>
          </a:p>
          <a:p>
            <a:pPr marL="0" indent="0">
              <a:buNone/>
            </a:pPr>
            <a:r>
              <a:rPr lang="en-US" dirty="0"/>
              <a:t>How are hardware performance counters used to track number of branches?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Performance counter tracks branches + interrupts + faults + traps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(Track interrupts with performance counters) + (faults + traps by host kernel) and subtract</a:t>
            </a:r>
            <a:r>
              <a:rPr lang="is-IS" dirty="0">
                <a:solidFill>
                  <a:schemeClr val="tx1"/>
                </a:solidFill>
              </a:rPr>
              <a:t>…</a:t>
            </a:r>
            <a:endParaRPr lang="is-IS" dirty="0"/>
          </a:p>
          <a:p>
            <a:pPr marL="0" indent="0">
              <a:buNone/>
            </a:pPr>
            <a:r>
              <a:rPr lang="is-IS" dirty="0"/>
              <a:t>How does ReVirt deliver interrupt at exact right point?  How does ReVirt achieve good performance?</a:t>
            </a:r>
          </a:p>
          <a:p>
            <a:pPr lvl="1"/>
            <a:r>
              <a:rPr lang="is-IS" dirty="0"/>
              <a:t>First phase: Generate interrupt after most of branches since last interrupt ( - 128)</a:t>
            </a:r>
          </a:p>
          <a:p>
            <a:pPr lvl="2"/>
            <a:r>
              <a:rPr lang="is-IS" dirty="0"/>
              <a:t>Executes at same speed as original; stops only at approximate location</a:t>
            </a:r>
          </a:p>
          <a:p>
            <a:pPr lvl="1"/>
            <a:r>
              <a:rPr lang="is-IS" dirty="0"/>
              <a:t>Second phase: Use breakpoint to stop each time at target PC </a:t>
            </a:r>
          </a:p>
          <a:p>
            <a:pPr lvl="2"/>
            <a:r>
              <a:rPr lang="is-IS" dirty="0"/>
              <a:t>Continue utnil exactly right point in time</a:t>
            </a:r>
          </a:p>
        </p:txBody>
      </p:sp>
    </p:spTree>
    <p:extLst>
      <p:ext uri="{BB962C8B-B14F-4D97-AF65-F5344CB8AC3E}">
        <p14:creationId xmlns:p14="http://schemas.microsoft.com/office/powerpoint/2010/main" val="201797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Non-deterministic Instructions?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5354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is difficulty of non-deterministic </a:t>
            </a:r>
            <a:r>
              <a:rPr lang="en-US" sz="2400" dirty="0">
                <a:solidFill>
                  <a:schemeClr val="accent2"/>
                </a:solidFill>
              </a:rPr>
              <a:t>instructions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Do not normally trap in user mode, can’t log them; expensive to emulate</a:t>
            </a:r>
          </a:p>
          <a:p>
            <a:pPr marL="0" indent="0">
              <a:buNone/>
            </a:pPr>
            <a:r>
              <a:rPr lang="en-US" sz="2400" dirty="0"/>
              <a:t>Examples?</a:t>
            </a:r>
          </a:p>
          <a:p>
            <a:pPr lvl="1"/>
            <a:r>
              <a:rPr lang="en-US" sz="2000" dirty="0" err="1"/>
              <a:t>Rdtsc</a:t>
            </a:r>
            <a:r>
              <a:rPr lang="en-US" sz="2000" dirty="0"/>
              <a:t>: read timestamp counter</a:t>
            </a:r>
          </a:p>
          <a:p>
            <a:pPr lvl="1"/>
            <a:r>
              <a:rPr lang="en-US" sz="2000" dirty="0" err="1"/>
              <a:t>Rdpmc</a:t>
            </a:r>
            <a:r>
              <a:rPr lang="en-US" sz="2000" dirty="0"/>
              <a:t>: read performance monitoring counter</a:t>
            </a:r>
          </a:p>
          <a:p>
            <a:pPr marL="0" indent="0">
              <a:buNone/>
            </a:pPr>
            <a:r>
              <a:rPr lang="en-US" sz="2400" dirty="0"/>
              <a:t>What does </a:t>
            </a:r>
            <a:r>
              <a:rPr lang="en-US" sz="2400" dirty="0" err="1"/>
              <a:t>ReVirt</a:t>
            </a:r>
            <a:r>
              <a:rPr lang="en-US" sz="2400" dirty="0"/>
              <a:t> do?  Do you think there is a better </a:t>
            </a:r>
            <a:r>
              <a:rPr lang="en-US" sz="2400" dirty="0" err="1"/>
              <a:t>soluition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Setup to trap on those instructions</a:t>
            </a:r>
          </a:p>
          <a:p>
            <a:pPr lvl="1"/>
            <a:r>
              <a:rPr lang="en-US" sz="2000" dirty="0"/>
              <a:t>Replace </a:t>
            </a:r>
            <a:r>
              <a:rPr lang="en-US" sz="2000" dirty="0" err="1"/>
              <a:t>rdtsc</a:t>
            </a:r>
            <a:r>
              <a:rPr lang="en-US" sz="2000" dirty="0"/>
              <a:t> in guest kernel with </a:t>
            </a:r>
            <a:r>
              <a:rPr lang="en-US" sz="2000" dirty="0" err="1"/>
              <a:t>gettimeofday</a:t>
            </a:r>
            <a:r>
              <a:rPr lang="en-US" sz="2000" dirty="0"/>
              <a:t> host system call</a:t>
            </a:r>
          </a:p>
          <a:p>
            <a:pPr lvl="1"/>
            <a:r>
              <a:rPr lang="en-US" sz="2000" dirty="0"/>
              <a:t>Disallow </a:t>
            </a:r>
            <a:r>
              <a:rPr lang="en-US" sz="2000" dirty="0" err="1"/>
              <a:t>rdpmc</a:t>
            </a:r>
            <a:r>
              <a:rPr lang="en-US" sz="2000" dirty="0"/>
              <a:t> (is there a better solution?) </a:t>
            </a:r>
          </a:p>
          <a:p>
            <a:pPr lvl="2"/>
            <a:r>
              <a:rPr lang="en-US" sz="1800" dirty="0"/>
              <a:t>Difficulty of complete solutions…</a:t>
            </a:r>
          </a:p>
        </p:txBody>
      </p:sp>
    </p:spTree>
    <p:extLst>
      <p:ext uri="{BB962C8B-B14F-4D97-AF65-F5344CB8AC3E}">
        <p14:creationId xmlns:p14="http://schemas.microsoft.com/office/powerpoint/2010/main" val="10680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overhead for virtualization?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8" y="1817598"/>
            <a:ext cx="6278283" cy="2671288"/>
          </a:xfrm>
        </p:spPr>
      </p:pic>
      <p:sp>
        <p:nvSpPr>
          <p:cNvPr id="5" name="TextBox 4"/>
          <p:cNvSpPr txBox="1"/>
          <p:nvPr/>
        </p:nvSpPr>
        <p:spPr>
          <a:xfrm>
            <a:off x="462266" y="4590527"/>
            <a:ext cx="93132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you agree with statement “an overhead of 58% is not prohibitive for sites that value security”?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was the overhead of Disco on uniprocessor workloads?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3-16% depending on system calls</a:t>
            </a:r>
          </a:p>
          <a:p>
            <a:endParaRPr lang="en-US" dirty="0"/>
          </a:p>
          <a:p>
            <a:r>
              <a:rPr lang="en-US" dirty="0"/>
              <a:t>What is the overhead for </a:t>
            </a:r>
            <a:r>
              <a:rPr lang="en-US" dirty="0" err="1"/>
              <a:t>Vmware</a:t>
            </a:r>
            <a:r>
              <a:rPr lang="en-US" dirty="0"/>
              <a:t> Workstation 3.1 (Type II)?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1.25 for kernel build</a:t>
            </a:r>
          </a:p>
        </p:txBody>
      </p:sp>
      <p:sp>
        <p:nvSpPr>
          <p:cNvPr id="6" name="Rectangle 5"/>
          <p:cNvSpPr/>
          <p:nvPr/>
        </p:nvSpPr>
        <p:spPr>
          <a:xfrm>
            <a:off x="6338047" y="2553077"/>
            <a:ext cx="5593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Why is POV-Ray low?  </a:t>
            </a:r>
          </a:p>
          <a:p>
            <a:r>
              <a:rPr lang="en-US" dirty="0"/>
              <a:t>Why are kernel-build and SPEC high?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system calls, must be trapped in VMM and reflected back to guest kernel with signal</a:t>
            </a:r>
          </a:p>
        </p:txBody>
      </p:sp>
    </p:spTree>
    <p:extLst>
      <p:ext uri="{BB962C8B-B14F-4D97-AF65-F5344CB8AC3E}">
        <p14:creationId xmlns:p14="http://schemas.microsoft.com/office/powerpoint/2010/main" val="38436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with logging reasonable?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6" y="1848644"/>
            <a:ext cx="11004628" cy="3001262"/>
          </a:xfrm>
        </p:spPr>
      </p:pic>
      <p:sp>
        <p:nvSpPr>
          <p:cNvPr id="9" name="TextBox 8"/>
          <p:cNvSpPr txBox="1"/>
          <p:nvPr/>
        </p:nvSpPr>
        <p:spPr>
          <a:xfrm>
            <a:off x="454081" y="4919008"/>
            <a:ext cx="7974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runtime with logging reasonable?  Is metric reasonable?</a:t>
            </a:r>
          </a:p>
          <a:p>
            <a:r>
              <a:rPr lang="en-US" sz="2000" dirty="0"/>
              <a:t>Is log growth rate reasonable?</a:t>
            </a:r>
          </a:p>
          <a:p>
            <a:r>
              <a:rPr lang="en-US" sz="2000" dirty="0"/>
              <a:t>Why is some log growth so much more significant for NFS and </a:t>
            </a:r>
            <a:r>
              <a:rPr lang="en-US" sz="2000" dirty="0" err="1"/>
              <a:t>SPECweb</a:t>
            </a:r>
            <a:r>
              <a:rPr lang="en-US" sz="20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Must log network packets</a:t>
            </a:r>
          </a:p>
          <a:p>
            <a:r>
              <a:rPr lang="en-US" sz="2000" dirty="0"/>
              <a:t>Is replay runtime reasonable?  Is their metric reasonable?</a:t>
            </a:r>
          </a:p>
          <a:p>
            <a:r>
              <a:rPr lang="en-US" sz="2000" dirty="0"/>
              <a:t>Why can replay be faster than actual time?</a:t>
            </a:r>
          </a:p>
        </p:txBody>
      </p:sp>
    </p:spTree>
    <p:extLst>
      <p:ext uri="{BB962C8B-B14F-4D97-AF65-F5344CB8AC3E}">
        <p14:creationId xmlns:p14="http://schemas.microsoft.com/office/powerpoint/2010/main" val="141441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Usefulness? Other evaluation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68557"/>
            <a:ext cx="11029615" cy="48502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>
                <a:solidFill>
                  <a:schemeClr val="accent2"/>
                </a:solidFill>
              </a:rPr>
              <a:t>should</a:t>
            </a:r>
            <a:r>
              <a:rPr lang="en-US" dirty="0"/>
              <a:t> they show the usefulness of </a:t>
            </a:r>
            <a:r>
              <a:rPr lang="en-US" dirty="0" err="1"/>
              <a:t>ReVirt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Ideal, but unrealistic: </a:t>
            </a:r>
            <a:br>
              <a:rPr lang="en-US" dirty="0"/>
            </a:br>
            <a:r>
              <a:rPr lang="en-US" dirty="0"/>
              <a:t>Deploy honeypot with logging, wait until real (possibly new!) attack occurs, use replay to discover problem</a:t>
            </a:r>
          </a:p>
          <a:p>
            <a:pPr marL="0" indent="0">
              <a:buNone/>
            </a:pPr>
            <a:r>
              <a:rPr lang="en-US" dirty="0"/>
              <a:t>What they did?</a:t>
            </a:r>
          </a:p>
          <a:p>
            <a:pPr lvl="1"/>
            <a:r>
              <a:rPr lang="en-US" dirty="0"/>
              <a:t>Re-introduced known race condition, claim were able to “diagnose the method and effects of the intrusion”</a:t>
            </a:r>
          </a:p>
          <a:p>
            <a:pPr lvl="1"/>
            <a:r>
              <a:rPr lang="en-US" dirty="0"/>
              <a:t>Don’t show how difficult or how much time it takes or how often successful</a:t>
            </a:r>
          </a:p>
          <a:p>
            <a:pPr marL="0" indent="0">
              <a:buNone/>
            </a:pPr>
            <a:r>
              <a:rPr lang="en-US" dirty="0"/>
              <a:t>Middle ground?</a:t>
            </a:r>
          </a:p>
          <a:p>
            <a:pPr lvl="1"/>
            <a:r>
              <a:rPr lang="en-US" dirty="0"/>
              <a:t>One author could perform </a:t>
            </a:r>
            <a:r>
              <a:rPr lang="en-US" dirty="0">
                <a:solidFill>
                  <a:schemeClr val="accent2"/>
                </a:solidFill>
              </a:rPr>
              <a:t>k</a:t>
            </a:r>
            <a:r>
              <a:rPr lang="en-US" dirty="0"/>
              <a:t> known attacks (and some with no attack), alter system state </a:t>
            </a:r>
          </a:p>
          <a:p>
            <a:pPr lvl="1"/>
            <a:r>
              <a:rPr lang="en-US" dirty="0"/>
              <a:t>Other authors try to use </a:t>
            </a:r>
            <a:r>
              <a:rPr lang="en-US" dirty="0" err="1"/>
              <a:t>ReVirt</a:t>
            </a:r>
            <a:r>
              <a:rPr lang="en-US" dirty="0"/>
              <a:t> to identify method and effects; validate success…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Other evaluation questions?</a:t>
            </a:r>
          </a:p>
          <a:p>
            <a:pPr lvl="1"/>
            <a:r>
              <a:rPr lang="en-US" dirty="0"/>
              <a:t>How </a:t>
            </a:r>
            <a:r>
              <a:rPr lang="en-US" dirty="0">
                <a:solidFill>
                  <a:schemeClr val="accent2"/>
                </a:solidFill>
              </a:rPr>
              <a:t>important</a:t>
            </a:r>
            <a:r>
              <a:rPr lang="en-US" dirty="0"/>
              <a:t> is it to track </a:t>
            </a:r>
            <a:r>
              <a:rPr lang="en-US" dirty="0">
                <a:solidFill>
                  <a:schemeClr val="accent2"/>
                </a:solidFill>
              </a:rPr>
              <a:t>timing-based</a:t>
            </a:r>
            <a:r>
              <a:rPr lang="en-US" dirty="0"/>
              <a:t> non-deterministic events?  Would replay be useful with only track input?</a:t>
            </a:r>
            <a:br>
              <a:rPr lang="en-US" dirty="0"/>
            </a:br>
            <a:r>
              <a:rPr lang="en-US" dirty="0"/>
              <a:t>How much overhead would there be if only track input?</a:t>
            </a:r>
          </a:p>
          <a:p>
            <a:pPr lvl="2"/>
            <a:r>
              <a:rPr lang="en-US" dirty="0"/>
              <a:t>Probably not a huge savings to only track input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21566"/>
            <a:ext cx="11029615" cy="4558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Good idea to place security in VMM since intruders may compromise guest OS</a:t>
            </a:r>
          </a:p>
          <a:p>
            <a:pPr marL="0" indent="0">
              <a:buNone/>
            </a:pPr>
            <a:r>
              <a:rPr lang="en-US" sz="2400" dirty="0"/>
              <a:t>Can replay non-deterministic events accurately</a:t>
            </a:r>
          </a:p>
          <a:p>
            <a:pPr lvl="1"/>
            <a:r>
              <a:rPr lang="en-US" sz="2000" dirty="0"/>
              <a:t>Limitations: No multiprocessors</a:t>
            </a:r>
          </a:p>
          <a:p>
            <a:pPr marL="0" indent="0">
              <a:buNone/>
            </a:pPr>
            <a:r>
              <a:rPr lang="en-US" sz="2400" dirty="0"/>
              <a:t>Overheads may be reasonable</a:t>
            </a:r>
          </a:p>
          <a:p>
            <a:pPr lvl="1"/>
            <a:r>
              <a:rPr lang="en-US" sz="2000" dirty="0"/>
              <a:t>High virtualization overhead in </a:t>
            </a:r>
            <a:r>
              <a:rPr lang="en-US" sz="2000" dirty="0" err="1"/>
              <a:t>UMLinux</a:t>
            </a:r>
            <a:r>
              <a:rPr lang="en-US" sz="2000" dirty="0"/>
              <a:t> (but not in current virtualized environments)</a:t>
            </a:r>
          </a:p>
          <a:p>
            <a:pPr lvl="1"/>
            <a:r>
              <a:rPr lang="en-US" sz="2000" dirty="0"/>
              <a:t>Low overhead to log</a:t>
            </a:r>
          </a:p>
          <a:p>
            <a:pPr lvl="1"/>
            <a:r>
              <a:rPr lang="en-US" sz="2000" dirty="0"/>
              <a:t>Low space to log (”reasonable” even when must log network events)</a:t>
            </a:r>
          </a:p>
        </p:txBody>
      </p:sp>
    </p:spTree>
    <p:extLst>
      <p:ext uri="{BB962C8B-B14F-4D97-AF65-F5344CB8AC3E}">
        <p14:creationId xmlns:p14="http://schemas.microsoft.com/office/powerpoint/2010/main" val="211269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5C4B-A8E4-6B4E-99D4-6D3AB7C5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4DC2-C93B-1B40-8521-7C1C4D865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9484"/>
            <a:ext cx="11029615" cy="435978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dirty="0"/>
              <a:t>Improving security is important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Preventing</a:t>
            </a:r>
            <a:r>
              <a:rPr lang="en-US" sz="3200" dirty="0"/>
              <a:t> computer compromises is infeasible</a:t>
            </a:r>
          </a:p>
          <a:p>
            <a:pPr lvl="1"/>
            <a:r>
              <a:rPr lang="en-US" sz="3000" dirty="0"/>
              <a:t>Analyze attacks </a:t>
            </a:r>
            <a:r>
              <a:rPr lang="en-US" sz="3000" b="1" dirty="0"/>
              <a:t>after</a:t>
            </a:r>
            <a:r>
              <a:rPr lang="en-US" sz="3000" dirty="0"/>
              <a:t> they occur</a:t>
            </a:r>
          </a:p>
          <a:p>
            <a:pPr marL="0" indent="0">
              <a:buNone/>
            </a:pPr>
            <a:r>
              <a:rPr lang="en-US" sz="3200" dirty="0"/>
              <a:t>What two problems do current system loggers have?</a:t>
            </a:r>
          </a:p>
          <a:p>
            <a:pPr lvl="1"/>
            <a:r>
              <a:rPr lang="en-US" sz="2800" dirty="0"/>
              <a:t>Integrity: Assume the OS is trustworthy</a:t>
            </a:r>
          </a:p>
          <a:p>
            <a:pPr lvl="2"/>
            <a:r>
              <a:rPr lang="en-US" sz="2400" dirty="0"/>
              <a:t>Attackers who compromise OS can delete log records or prevent writing of new records</a:t>
            </a:r>
          </a:p>
          <a:p>
            <a:pPr lvl="1"/>
            <a:r>
              <a:rPr lang="en-US" sz="2800" dirty="0"/>
              <a:t>Completeness: Do not log sufficient info to recreate all attacks</a:t>
            </a:r>
          </a:p>
          <a:p>
            <a:pPr lvl="2"/>
            <a:r>
              <a:rPr lang="en-US" sz="2400" dirty="0"/>
              <a:t>Only save few system events; must guess what happened</a:t>
            </a:r>
          </a:p>
          <a:p>
            <a:pPr lvl="2"/>
            <a:r>
              <a:rPr lang="en-US" sz="2400" dirty="0"/>
              <a:t>May log all inputs, but do not handle non-determinism</a:t>
            </a:r>
          </a:p>
        </p:txBody>
      </p:sp>
    </p:spTree>
    <p:extLst>
      <p:ext uri="{BB962C8B-B14F-4D97-AF65-F5344CB8AC3E}">
        <p14:creationId xmlns:p14="http://schemas.microsoft.com/office/powerpoint/2010/main" val="197800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A832-DDB2-AD4B-8EF9-9E120657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Idea of ReVirt?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3BD0-5A44-F540-A079-082F45B5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60104"/>
            <a:ext cx="11029615" cy="4598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Encapsulate target system to log inside Virtual Machine</a:t>
            </a:r>
          </a:p>
          <a:p>
            <a:pPr marL="0" indent="0">
              <a:buNone/>
            </a:pPr>
            <a:r>
              <a:rPr lang="en-US" dirty="0"/>
              <a:t>Place logger below VM</a:t>
            </a:r>
          </a:p>
          <a:p>
            <a:pPr lvl="1"/>
            <a:r>
              <a:rPr lang="en-US" dirty="0"/>
              <a:t>Protect logger from compromised application or OS</a:t>
            </a:r>
          </a:p>
          <a:p>
            <a:pPr lvl="1"/>
            <a:r>
              <a:rPr lang="en-US" dirty="0"/>
              <a:t>Log all non-deterministic events (timing and input)</a:t>
            </a:r>
          </a:p>
          <a:p>
            <a:pPr marL="0" indent="0">
              <a:buNone/>
            </a:pPr>
            <a:r>
              <a:rPr lang="en-US" dirty="0"/>
              <a:t>Replay complete, instruction-by-instruction execution of VM</a:t>
            </a:r>
          </a:p>
          <a:p>
            <a:pPr lvl="1"/>
            <a:r>
              <a:rPr lang="en-US" dirty="0"/>
              <a:t>After Checkpoint,  roll-forward using events in log (replay)</a:t>
            </a:r>
          </a:p>
          <a:p>
            <a:pPr lvl="1"/>
            <a:r>
              <a:rPr lang="en-US" dirty="0"/>
              <a:t>Ensure non-deterministic events occur exactly as in original system</a:t>
            </a:r>
          </a:p>
          <a:p>
            <a:pPr marL="0" indent="0">
              <a:buNone/>
            </a:pPr>
            <a:r>
              <a:rPr lang="en-US" dirty="0"/>
              <a:t>What is the OS-on-OS virtualization strategy?</a:t>
            </a:r>
          </a:p>
          <a:p>
            <a:pPr lvl="1"/>
            <a:r>
              <a:rPr lang="en-US" dirty="0"/>
              <a:t>Guest OS runs on top of Host OS and uses host services; </a:t>
            </a:r>
            <a:r>
              <a:rPr lang="en-US" dirty="0" err="1"/>
              <a:t>ReVirt</a:t>
            </a:r>
            <a:r>
              <a:rPr lang="en-US" dirty="0"/>
              <a:t> approach</a:t>
            </a:r>
          </a:p>
          <a:p>
            <a:pPr marL="0" indent="0">
              <a:buNone/>
            </a:pPr>
            <a:r>
              <a:rPr lang="en-US" dirty="0"/>
              <a:t>What is direct-on-host?</a:t>
            </a:r>
          </a:p>
          <a:p>
            <a:pPr lvl="1"/>
            <a:r>
              <a:rPr lang="en-US" dirty="0"/>
              <a:t>Traditional approach without VM; target applications run directly on the host OS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2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E2B9-7570-9C48-80AF-240823DC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type of Virtual Machine do they use?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1CEA3-C265-FA4F-9371-B36FA3676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1882"/>
            <a:ext cx="11029615" cy="37969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Type-1 Hypervisor</a:t>
            </a:r>
          </a:p>
          <a:p>
            <a:pPr lvl="1"/>
            <a:r>
              <a:rPr lang="en-US" dirty="0"/>
              <a:t>Hypervisor runs on a bare machine; has direct control of all resources of the physical computer</a:t>
            </a:r>
          </a:p>
          <a:p>
            <a:pPr marL="0" indent="0">
              <a:buNone/>
            </a:pPr>
            <a:r>
              <a:rPr lang="en-US" b="1" dirty="0"/>
              <a:t>Type-II Hypervisor</a:t>
            </a:r>
          </a:p>
          <a:p>
            <a:pPr lvl="1"/>
            <a:r>
              <a:rPr lang="en-US" b="1" dirty="0"/>
              <a:t>Hypervisor operates as part of an existing host operating system; runs on an extended host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2" y="4118536"/>
            <a:ext cx="4000500" cy="165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3934386"/>
            <a:ext cx="3924300" cy="2019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B75E13-6059-0045-811B-73B219E433E8}"/>
              </a:ext>
            </a:extLst>
          </p:cNvPr>
          <p:cNvSpPr/>
          <p:nvPr/>
        </p:nvSpPr>
        <p:spPr>
          <a:xfrm>
            <a:off x="6095999" y="58733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VMM is a loadable module in host Linux kernel</a:t>
            </a:r>
          </a:p>
          <a:p>
            <a:pPr lvl="1"/>
            <a:r>
              <a:rPr lang="en-US" dirty="0"/>
              <a:t>Called before and after each signal/system call to/from VM process</a:t>
            </a:r>
          </a:p>
        </p:txBody>
      </p:sp>
    </p:spTree>
    <p:extLst>
      <p:ext uri="{BB962C8B-B14F-4D97-AF65-F5344CB8AC3E}">
        <p14:creationId xmlns:p14="http://schemas.microsoft.com/office/powerpoint/2010/main" val="19069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 Virtual Machine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0835"/>
            <a:ext cx="11029615" cy="4649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UMLinux</a:t>
            </a:r>
            <a:r>
              <a:rPr lang="en-US" sz="2400" dirty="0"/>
              <a:t> (Not User-Mode Linux)</a:t>
            </a:r>
          </a:p>
          <a:p>
            <a:pPr lvl="1"/>
            <a:r>
              <a:rPr lang="en-US" sz="2000" dirty="0"/>
              <a:t>Heavily optimized; speedup by order of magnitude vs original </a:t>
            </a:r>
            <a:r>
              <a:rPr lang="en-US" sz="2000" dirty="0" err="1"/>
              <a:t>UMLinux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interface does </a:t>
            </a:r>
            <a:r>
              <a:rPr lang="en-US" sz="2400" dirty="0" err="1"/>
              <a:t>UMLinux</a:t>
            </a:r>
            <a:r>
              <a:rPr lang="en-US" sz="2400" dirty="0"/>
              <a:t> export?</a:t>
            </a:r>
          </a:p>
          <a:p>
            <a:pPr lvl="1"/>
            <a:r>
              <a:rPr lang="en-US" sz="2000" dirty="0"/>
              <a:t>Exports similar but not identical interface as host hardware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is the CPU virtualized?</a:t>
            </a:r>
          </a:p>
          <a:p>
            <a:pPr lvl="1"/>
            <a:r>
              <a:rPr lang="en-US" sz="2000" dirty="0"/>
              <a:t>Largely use direct execution with trap and emulate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593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protection?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81" y="1804706"/>
            <a:ext cx="3739778" cy="4976556"/>
          </a:xfrm>
        </p:spPr>
      </p:pic>
      <p:sp>
        <p:nvSpPr>
          <p:cNvPr id="5" name="TextBox 4"/>
          <p:cNvSpPr txBox="1"/>
          <p:nvPr/>
        </p:nvSpPr>
        <p:spPr>
          <a:xfrm>
            <a:off x="6187161" y="2259106"/>
            <a:ext cx="5423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accesses with host MMU based on </a:t>
            </a:r>
            <a:r>
              <a:rPr lang="en-US" dirty="0" err="1"/>
              <a:t>mmap</a:t>
            </a:r>
            <a:r>
              <a:rPr lang="en-US" dirty="0"/>
              <a:t> calls</a:t>
            </a:r>
          </a:p>
          <a:p>
            <a:endParaRPr lang="en-US" dirty="0"/>
          </a:p>
          <a:p>
            <a:r>
              <a:rPr lang="en-US" dirty="0"/>
              <a:t>Host memory protections prevent guest applications from accessing guest kernel</a:t>
            </a:r>
          </a:p>
          <a:p>
            <a:endParaRPr lang="en-US" dirty="0"/>
          </a:p>
          <a:p>
            <a:r>
              <a:rPr lang="en-US" dirty="0"/>
              <a:t>Not directly relevant for </a:t>
            </a:r>
            <a:r>
              <a:rPr lang="en-US" dirty="0" err="1"/>
              <a:t>ReVirt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 Levels?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42052"/>
            <a:ext cx="11029615" cy="5015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were privilege levels managed in Disco?</a:t>
            </a:r>
          </a:p>
          <a:p>
            <a:pPr lvl="1"/>
            <a:r>
              <a:rPr lang="en-US" sz="2000" dirty="0"/>
              <a:t>Leveraged 3 modes provided by MIPS architecture</a:t>
            </a:r>
          </a:p>
          <a:p>
            <a:pPr lvl="2"/>
            <a:r>
              <a:rPr lang="en-US" sz="1800" dirty="0"/>
              <a:t>User: applications</a:t>
            </a:r>
          </a:p>
          <a:p>
            <a:pPr lvl="2"/>
            <a:r>
              <a:rPr lang="en-US" sz="1800" dirty="0"/>
              <a:t>Supervisor: Guest OS; can access all segments of memory, but not privileged instructions or physical memory</a:t>
            </a:r>
          </a:p>
          <a:p>
            <a:pPr lvl="2"/>
            <a:r>
              <a:rPr lang="en-US" sz="1800" dirty="0"/>
              <a:t>Kernel: Disco </a:t>
            </a:r>
          </a:p>
          <a:p>
            <a:pPr marL="0" indent="0">
              <a:buNone/>
            </a:pPr>
            <a:r>
              <a:rPr lang="en-US" sz="2400" dirty="0"/>
              <a:t>How are privilege levels managed in </a:t>
            </a:r>
            <a:r>
              <a:rPr lang="en-US" sz="2400" dirty="0" err="1"/>
              <a:t>UMLinux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VMM maintains </a:t>
            </a:r>
            <a:r>
              <a:rPr lang="en-US" sz="2000" dirty="0">
                <a:solidFill>
                  <a:schemeClr val="accent2"/>
                </a:solidFill>
              </a:rPr>
              <a:t>virtual privilege level</a:t>
            </a:r>
          </a:p>
          <a:p>
            <a:pPr lvl="2"/>
            <a:r>
              <a:rPr lang="en-US" sz="1800" dirty="0"/>
              <a:t>Virtual Kernel: Guest kernel</a:t>
            </a:r>
          </a:p>
          <a:p>
            <a:pPr lvl="2"/>
            <a:r>
              <a:rPr lang="en-US" sz="1800" dirty="0"/>
              <a:t>Virtual User: Guest application</a:t>
            </a:r>
          </a:p>
          <a:p>
            <a:pPr lvl="1"/>
            <a:r>
              <a:rPr lang="en-US" sz="2000" dirty="0"/>
              <a:t>Used to distinguish between system calls issued by guest kernel and guest application</a:t>
            </a:r>
          </a:p>
        </p:txBody>
      </p:sp>
    </p:spTree>
    <p:extLst>
      <p:ext uri="{BB962C8B-B14F-4D97-AF65-F5344CB8AC3E}">
        <p14:creationId xmlns:p14="http://schemas.microsoft.com/office/powerpoint/2010/main" val="19052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34817"/>
            <a:ext cx="11029615" cy="4824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were system calls handled in Disco?</a:t>
            </a:r>
          </a:p>
          <a:p>
            <a:pPr lvl="1"/>
            <a:r>
              <a:rPr lang="en-US" dirty="0"/>
              <a:t>When application traps, sent to Disco; Disco redirects to IRIX; IRIX returns from trap into Disco; Disco </a:t>
            </a:r>
            <a:r>
              <a:rPr lang="en-US" dirty="0" err="1"/>
              <a:t>rett</a:t>
            </a:r>
            <a:r>
              <a:rPr lang="en-US" dirty="0"/>
              <a:t> to </a:t>
            </a:r>
            <a:r>
              <a:rPr lang="en-US" dirty="0" err="1"/>
              <a:t>appli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How are system calls handled in </a:t>
            </a:r>
            <a:r>
              <a:rPr lang="en-US" dirty="0" err="1"/>
              <a:t>UMLinux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Differentiate between guest application and guest kernel making system call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Goal for Guest Application</a:t>
            </a:r>
            <a:r>
              <a:rPr lang="en-US" dirty="0"/>
              <a:t>: Redirect to guest kernel’s system-call trap handler</a:t>
            </a:r>
          </a:p>
          <a:p>
            <a:pPr marL="879750" lvl="2" indent="-285750"/>
            <a:r>
              <a:rPr lang="en-US" dirty="0"/>
              <a:t>Traps to host kernel’s system-call handler</a:t>
            </a:r>
          </a:p>
          <a:p>
            <a:pPr marL="879750" lvl="2" indent="-285750"/>
            <a:r>
              <a:rPr lang="en-US" dirty="0"/>
              <a:t>Transfers control to VMM kernel module</a:t>
            </a:r>
          </a:p>
          <a:p>
            <a:pPr marL="879750" lvl="2" indent="-285750"/>
            <a:r>
              <a:rPr lang="en-US" dirty="0"/>
              <a:t>If user (virtual privilege) </a:t>
            </a:r>
            <a:r>
              <a:rPr lang="en-US" dirty="0">
                <a:sym typeface="Wingdings"/>
              </a:rPr>
              <a:t> VMM notifies guest kernel with SIGUSR1; pass registers</a:t>
            </a:r>
          </a:p>
          <a:p>
            <a:pPr marL="879750" lvl="2" indent="-285750"/>
            <a:r>
              <a:rPr lang="en-US" dirty="0">
                <a:sym typeface="Wingdings"/>
              </a:rPr>
              <a:t>SIGUSR1 handler in guest kernel is set to system-call trap handler </a:t>
            </a:r>
          </a:p>
          <a:p>
            <a:pPr marL="609750" lvl="1" indent="-285750"/>
            <a:r>
              <a:rPr lang="en-US" dirty="0">
                <a:solidFill>
                  <a:schemeClr val="accent2"/>
                </a:solidFill>
                <a:sym typeface="Wingdings"/>
              </a:rPr>
              <a:t>Goal for Guest Kernel: </a:t>
            </a:r>
            <a:r>
              <a:rPr lang="en-US" dirty="0">
                <a:sym typeface="Wingdings"/>
              </a:rPr>
              <a:t>Check guest kernel is allowed to make this system call; if so, pass to </a:t>
            </a:r>
            <a:r>
              <a:rPr lang="en-US" dirty="0">
                <a:solidFill>
                  <a:schemeClr val="accent2"/>
                </a:solidFill>
                <a:sym typeface="Wingdings"/>
              </a:rPr>
              <a:t>host kernel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How are timer,  interrupts, and memory exceptions handled?</a:t>
            </a:r>
          </a:p>
          <a:p>
            <a:pPr lvl="1"/>
            <a:r>
              <a:rPr lang="en-US" dirty="0">
                <a:sym typeface="Wingdings"/>
              </a:rPr>
              <a:t>Host sends SIGALRM, SIGIO, and SIGSEGV signals to registered signal handler in guest kernel</a:t>
            </a:r>
          </a:p>
          <a:p>
            <a:pPr lvl="1"/>
            <a:r>
              <a:rPr lang="en-US" dirty="0">
                <a:sym typeface="Wingdings"/>
              </a:rPr>
              <a:t>Signal handlers are set to corresponding original handlers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7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trusted Computing base (TCB)?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55694"/>
            <a:ext cx="11029615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sz="2000" dirty="0"/>
              <a:t>CB for </a:t>
            </a:r>
            <a:r>
              <a:rPr lang="en-US" sz="2000" dirty="0" err="1"/>
              <a:t>UMLinux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VMM kernel module + host operating system</a:t>
            </a:r>
          </a:p>
          <a:p>
            <a:pPr marL="0" indent="0">
              <a:buNone/>
            </a:pPr>
            <a:r>
              <a:rPr lang="en-US" sz="2000" dirty="0"/>
              <a:t>TCB for Disco and </a:t>
            </a:r>
            <a:r>
              <a:rPr lang="en-US" sz="2000" dirty="0" err="1"/>
              <a:t>Vmware</a:t>
            </a:r>
            <a:r>
              <a:rPr lang="en-US" sz="2000" dirty="0"/>
              <a:t> ESX?</a:t>
            </a:r>
          </a:p>
          <a:p>
            <a:pPr lvl="1"/>
            <a:r>
              <a:rPr lang="en-US" sz="1800" dirty="0"/>
              <a:t>Just hypervisor (or VMM)</a:t>
            </a:r>
          </a:p>
          <a:p>
            <a:pPr marL="0" indent="0">
              <a:buNone/>
            </a:pPr>
            <a:r>
              <a:rPr lang="en-US" sz="2000" dirty="0"/>
              <a:t>Is host OS just as sensitive as original OS (direct-on-host)?</a:t>
            </a:r>
          </a:p>
          <a:p>
            <a:pPr lvl="1"/>
            <a:r>
              <a:rPr lang="en-US" sz="1800" dirty="0"/>
              <a:t>No</a:t>
            </a:r>
            <a:r>
              <a:rPr lang="is-IS" sz="1800" dirty="0"/>
              <a:t>…TCB for OS-on-OS can be much smaller given </a:t>
            </a:r>
            <a:r>
              <a:rPr lang="is-IS" sz="1800" dirty="0">
                <a:solidFill>
                  <a:schemeClr val="accent2"/>
                </a:solidFill>
              </a:rPr>
              <a:t>compromised application</a:t>
            </a:r>
          </a:p>
          <a:p>
            <a:pPr lvl="2"/>
            <a:r>
              <a:rPr lang="is-IS" sz="1600" dirty="0"/>
              <a:t>Direct-on-host:  Attacker can invoke much functionality on host OS (multiple processes, files, arbitrary system calls)</a:t>
            </a:r>
          </a:p>
          <a:p>
            <a:pPr lvl="2"/>
            <a:r>
              <a:rPr lang="is-IS" sz="1600" dirty="0"/>
              <a:t>OS-on-OS:  Can only attack guest OS; if compromise guest OS, functionality given by host OS to guest OS is severely restricted</a:t>
            </a:r>
          </a:p>
          <a:p>
            <a:pPr lvl="3"/>
            <a:r>
              <a:rPr lang="is-IS" sz="1400" dirty="0"/>
              <a:t>Networking: Only uses IP-layer packet filter in host OS (TCP and UDP stacks are in guest)</a:t>
            </a:r>
          </a:p>
          <a:p>
            <a:pPr marL="0" indent="0">
              <a:buNone/>
            </a:pPr>
            <a:r>
              <a:rPr lang="is-IS" sz="2000" dirty="0"/>
              <a:t>Quantify?</a:t>
            </a:r>
          </a:p>
          <a:p>
            <a:pPr lvl="1"/>
            <a:r>
              <a:rPr lang="is-IS" sz="1800" dirty="0"/>
              <a:t>Guest kernel can only use 7% of host system calls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A5FC6-E94B-9747-9322-D5D862A3F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190" y="2037961"/>
            <a:ext cx="3049604" cy="1258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520CEC-299A-6948-80B0-C88D1E22D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17" y="2037961"/>
            <a:ext cx="2783013" cy="14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5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{700D8245-73E6-0749-862C-13FAB779623B}tf10001123</Template>
  <TotalTime>488</TotalTime>
  <Words>1341</Words>
  <Application>Microsoft Macintosh PowerPoint</Application>
  <PresentationFormat>Widescreen</PresentationFormat>
  <Paragraphs>168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Gill Sans MT</vt:lpstr>
      <vt:lpstr>Wingdings</vt:lpstr>
      <vt:lpstr>Wingdings 2</vt:lpstr>
      <vt:lpstr>Dividend</vt:lpstr>
      <vt:lpstr>ReVirt: Enabling Intrusion Analysis through Virtual-Machine Logging and Replay</vt:lpstr>
      <vt:lpstr>Motivation?</vt:lpstr>
      <vt:lpstr>Basic Idea of ReVirt?</vt:lpstr>
      <vt:lpstr>What type of Virtual Machine do they use?</vt:lpstr>
      <vt:lpstr>Details of  Virtual Machine Environment</vt:lpstr>
      <vt:lpstr>Memory protection?</vt:lpstr>
      <vt:lpstr>Privilege Levels?</vt:lpstr>
      <vt:lpstr>System Calls?</vt:lpstr>
      <vt:lpstr>What is the trusted Computing base (TCB)?</vt:lpstr>
      <vt:lpstr>Logging: High level idea?</vt:lpstr>
      <vt:lpstr>Logging: Input and Output?</vt:lpstr>
      <vt:lpstr>Replaying</vt:lpstr>
      <vt:lpstr>Non-deterministic Instructions?</vt:lpstr>
      <vt:lpstr>How much overhead for virtualization?</vt:lpstr>
      <vt:lpstr>Overhead with logging reasonable?</vt:lpstr>
      <vt:lpstr>Usefulness? Other evaluation questions?</vt:lpstr>
      <vt:lpstr>Conclusions?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ReVirt: Enabling Intrusion Analysis through Virtual-Machine  Logging and Replay</dc:title>
  <dc:creator>Microsoft Office User</dc:creator>
  <cp:lastModifiedBy>Microsoft Office User</cp:lastModifiedBy>
  <cp:revision>65</cp:revision>
  <dcterms:created xsi:type="dcterms:W3CDTF">2018-04-18T20:30:21Z</dcterms:created>
  <dcterms:modified xsi:type="dcterms:W3CDTF">2018-04-19T15:54:33Z</dcterms:modified>
</cp:coreProperties>
</file>