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8" r:id="rId2"/>
  </p:sldMasterIdLst>
  <p:notesMasterIdLst>
    <p:notesMasterId r:id="rId90"/>
  </p:notesMasterIdLst>
  <p:sldIdLst>
    <p:sldId id="440" r:id="rId3"/>
    <p:sldId id="441" r:id="rId4"/>
    <p:sldId id="454" r:id="rId5"/>
    <p:sldId id="269" r:id="rId6"/>
    <p:sldId id="275" r:id="rId7"/>
    <p:sldId id="276" r:id="rId8"/>
    <p:sldId id="455" r:id="rId9"/>
    <p:sldId id="277" r:id="rId10"/>
    <p:sldId id="279" r:id="rId11"/>
    <p:sldId id="283" r:id="rId12"/>
    <p:sldId id="286" r:id="rId13"/>
    <p:sldId id="296" r:id="rId14"/>
    <p:sldId id="298" r:id="rId15"/>
    <p:sldId id="300" r:id="rId16"/>
    <p:sldId id="301" r:id="rId17"/>
    <p:sldId id="305" r:id="rId18"/>
    <p:sldId id="315" r:id="rId19"/>
    <p:sldId id="317" r:id="rId20"/>
    <p:sldId id="456" r:id="rId21"/>
    <p:sldId id="319" r:id="rId22"/>
    <p:sldId id="322" r:id="rId23"/>
    <p:sldId id="324" r:id="rId24"/>
    <p:sldId id="325" r:id="rId25"/>
    <p:sldId id="326" r:id="rId26"/>
    <p:sldId id="327" r:id="rId27"/>
    <p:sldId id="328" r:id="rId28"/>
    <p:sldId id="329" r:id="rId29"/>
    <p:sldId id="330" r:id="rId30"/>
    <p:sldId id="331" r:id="rId31"/>
    <p:sldId id="332" r:id="rId32"/>
    <p:sldId id="333" r:id="rId33"/>
    <p:sldId id="339" r:id="rId34"/>
    <p:sldId id="340" r:id="rId35"/>
    <p:sldId id="353" r:id="rId36"/>
    <p:sldId id="379" r:id="rId37"/>
    <p:sldId id="355" r:id="rId38"/>
    <p:sldId id="358" r:id="rId39"/>
    <p:sldId id="378" r:id="rId40"/>
    <p:sldId id="359" r:id="rId41"/>
    <p:sldId id="361" r:id="rId42"/>
    <p:sldId id="363" r:id="rId43"/>
    <p:sldId id="366" r:id="rId44"/>
    <p:sldId id="368" r:id="rId45"/>
    <p:sldId id="374" r:id="rId46"/>
    <p:sldId id="442" r:id="rId47"/>
    <p:sldId id="458" r:id="rId48"/>
    <p:sldId id="395" r:id="rId49"/>
    <p:sldId id="396" r:id="rId50"/>
    <p:sldId id="397" r:id="rId51"/>
    <p:sldId id="398" r:id="rId52"/>
    <p:sldId id="399" r:id="rId53"/>
    <p:sldId id="400" r:id="rId54"/>
    <p:sldId id="401" r:id="rId55"/>
    <p:sldId id="402" r:id="rId56"/>
    <p:sldId id="403" r:id="rId57"/>
    <p:sldId id="404" r:id="rId58"/>
    <p:sldId id="405" r:id="rId59"/>
    <p:sldId id="406" r:id="rId60"/>
    <p:sldId id="408" r:id="rId61"/>
    <p:sldId id="409" r:id="rId62"/>
    <p:sldId id="410" r:id="rId63"/>
    <p:sldId id="412"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83" r:id="rId77"/>
    <p:sldId id="459" r:id="rId78"/>
    <p:sldId id="460" r:id="rId79"/>
    <p:sldId id="461" r:id="rId80"/>
    <p:sldId id="462" r:id="rId81"/>
    <p:sldId id="463" r:id="rId82"/>
    <p:sldId id="464" r:id="rId83"/>
    <p:sldId id="465" r:id="rId84"/>
    <p:sldId id="466" r:id="rId85"/>
    <p:sldId id="467" r:id="rId86"/>
    <p:sldId id="468" r:id="rId87"/>
    <p:sldId id="469" r:id="rId88"/>
    <p:sldId id="470" r:id="rId89"/>
  </p:sldIdLst>
  <p:sldSz cx="13004800" cy="9753600"/>
  <p:notesSz cx="6858000" cy="9144000"/>
  <p:defaultTextStyle>
    <a:lvl1pPr algn="ctr" defTabSz="584200">
      <a:defRPr sz="3600">
        <a:solidFill>
          <a:srgbClr val="FFFFFF"/>
        </a:solidFill>
        <a:latin typeface="+mn-lt"/>
        <a:ea typeface="+mn-ea"/>
        <a:cs typeface="+mn-cs"/>
        <a:sym typeface="Helvetica Light"/>
      </a:defRPr>
    </a:lvl1pPr>
    <a:lvl2pPr indent="228600" algn="ctr" defTabSz="584200">
      <a:defRPr sz="3600">
        <a:solidFill>
          <a:srgbClr val="FFFFFF"/>
        </a:solidFill>
        <a:latin typeface="+mn-lt"/>
        <a:ea typeface="+mn-ea"/>
        <a:cs typeface="+mn-cs"/>
        <a:sym typeface="Helvetica Light"/>
      </a:defRPr>
    </a:lvl2pPr>
    <a:lvl3pPr indent="457200" algn="ctr" defTabSz="584200">
      <a:defRPr sz="3600">
        <a:solidFill>
          <a:srgbClr val="FFFFFF"/>
        </a:solidFill>
        <a:latin typeface="+mn-lt"/>
        <a:ea typeface="+mn-ea"/>
        <a:cs typeface="+mn-cs"/>
        <a:sym typeface="Helvetica Light"/>
      </a:defRPr>
    </a:lvl3pPr>
    <a:lvl4pPr indent="685800" algn="ctr" defTabSz="584200">
      <a:defRPr sz="3600">
        <a:solidFill>
          <a:srgbClr val="FFFFFF"/>
        </a:solidFill>
        <a:latin typeface="+mn-lt"/>
        <a:ea typeface="+mn-ea"/>
        <a:cs typeface="+mn-cs"/>
        <a:sym typeface="Helvetica Light"/>
      </a:defRPr>
    </a:lvl4pPr>
    <a:lvl5pPr indent="914400" algn="ctr" defTabSz="584200">
      <a:defRPr sz="3600">
        <a:solidFill>
          <a:srgbClr val="FFFFFF"/>
        </a:solidFill>
        <a:latin typeface="+mn-lt"/>
        <a:ea typeface="+mn-ea"/>
        <a:cs typeface="+mn-cs"/>
        <a:sym typeface="Helvetica Light"/>
      </a:defRPr>
    </a:lvl5pPr>
    <a:lvl6pPr indent="1143000" algn="ctr" defTabSz="584200">
      <a:defRPr sz="3600">
        <a:solidFill>
          <a:srgbClr val="FFFFFF"/>
        </a:solidFill>
        <a:latin typeface="+mn-lt"/>
        <a:ea typeface="+mn-ea"/>
        <a:cs typeface="+mn-cs"/>
        <a:sym typeface="Helvetica Light"/>
      </a:defRPr>
    </a:lvl6pPr>
    <a:lvl7pPr indent="1371600" algn="ctr" defTabSz="584200">
      <a:defRPr sz="3600">
        <a:solidFill>
          <a:srgbClr val="FFFFFF"/>
        </a:solidFill>
        <a:latin typeface="+mn-lt"/>
        <a:ea typeface="+mn-ea"/>
        <a:cs typeface="+mn-cs"/>
        <a:sym typeface="Helvetica Light"/>
      </a:defRPr>
    </a:lvl7pPr>
    <a:lvl8pPr indent="1600200" algn="ctr" defTabSz="584200">
      <a:defRPr sz="3600">
        <a:solidFill>
          <a:srgbClr val="FFFFFF"/>
        </a:solidFill>
        <a:latin typeface="+mn-lt"/>
        <a:ea typeface="+mn-ea"/>
        <a:cs typeface="+mn-cs"/>
        <a:sym typeface="Helvetica Light"/>
      </a:defRPr>
    </a:lvl8pPr>
    <a:lvl9pPr indent="1828800" algn="ctr" defTabSz="584200">
      <a:defRPr sz="3600">
        <a:solidFill>
          <a:srgbClr val="FFFFFF"/>
        </a:solidFill>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308B16">
              <a:alpha val="3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103"/>
    <p:restoredTop sz="94651"/>
  </p:normalViewPr>
  <p:slideViewPr>
    <p:cSldViewPr snapToGrid="0" snapToObjects="1">
      <p:cViewPr>
        <p:scale>
          <a:sx n="80" d="100"/>
          <a:sy n="80" d="100"/>
        </p:scale>
        <p:origin x="184" y="9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Shape 3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4" name="Shape 3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8515402"/>
      </p:ext>
    </p:extLst>
  </p:cSld>
  <p:clrMap bg1="lt1" tx1="dk1" bg2="lt2" tx2="dk2" accent1="accent1" accent2="accent2" accent3="accent3" accent4="accent4" accent5="accent5" accent6="accent6" hlink="hlink" folHlink="folHlink"/>
  <p:notesStyle>
    <a:lvl1pPr defTabSz="457200">
      <a:lnSpc>
        <a:spcPct val="125000"/>
      </a:lnSpc>
      <a:defRPr sz="2400">
        <a:latin typeface="Avenir Book"/>
        <a:ea typeface="Avenir Book"/>
        <a:cs typeface="Avenir Book"/>
        <a:sym typeface="Avenir Book"/>
      </a:defRPr>
    </a:lvl1pPr>
    <a:lvl2pPr indent="228600" defTabSz="457200">
      <a:lnSpc>
        <a:spcPct val="125000"/>
      </a:lnSpc>
      <a:defRPr sz="2400">
        <a:latin typeface="Avenir Book"/>
        <a:ea typeface="Avenir Book"/>
        <a:cs typeface="Avenir Book"/>
        <a:sym typeface="Avenir Book"/>
      </a:defRPr>
    </a:lvl2pPr>
    <a:lvl3pPr indent="457200" defTabSz="457200">
      <a:lnSpc>
        <a:spcPct val="125000"/>
      </a:lnSpc>
      <a:defRPr sz="2400">
        <a:latin typeface="Avenir Book"/>
        <a:ea typeface="Avenir Book"/>
        <a:cs typeface="Avenir Book"/>
        <a:sym typeface="Avenir Book"/>
      </a:defRPr>
    </a:lvl3pPr>
    <a:lvl4pPr indent="685800" defTabSz="457200">
      <a:lnSpc>
        <a:spcPct val="125000"/>
      </a:lnSpc>
      <a:defRPr sz="2400">
        <a:latin typeface="Avenir Book"/>
        <a:ea typeface="Avenir Book"/>
        <a:cs typeface="Avenir Book"/>
        <a:sym typeface="Avenir Book"/>
      </a:defRPr>
    </a:lvl4pPr>
    <a:lvl5pPr indent="914400" defTabSz="457200">
      <a:lnSpc>
        <a:spcPct val="125000"/>
      </a:lnSpc>
      <a:defRPr sz="2400">
        <a:latin typeface="Avenir Book"/>
        <a:ea typeface="Avenir Book"/>
        <a:cs typeface="Avenir Book"/>
        <a:sym typeface="Avenir Book"/>
      </a:defRPr>
    </a:lvl5pPr>
    <a:lvl6pPr indent="1143000" defTabSz="457200">
      <a:lnSpc>
        <a:spcPct val="125000"/>
      </a:lnSpc>
      <a:defRPr sz="2400">
        <a:latin typeface="Avenir Book"/>
        <a:ea typeface="Avenir Book"/>
        <a:cs typeface="Avenir Book"/>
        <a:sym typeface="Avenir Book"/>
      </a:defRPr>
    </a:lvl6pPr>
    <a:lvl7pPr indent="1371600" defTabSz="457200">
      <a:lnSpc>
        <a:spcPct val="125000"/>
      </a:lnSpc>
      <a:defRPr sz="2400">
        <a:latin typeface="Avenir Book"/>
        <a:ea typeface="Avenir Book"/>
        <a:cs typeface="Avenir Book"/>
        <a:sym typeface="Avenir Book"/>
      </a:defRPr>
    </a:lvl7pPr>
    <a:lvl8pPr indent="1600200" defTabSz="457200">
      <a:lnSpc>
        <a:spcPct val="125000"/>
      </a:lnSpc>
      <a:defRPr sz="2400">
        <a:latin typeface="Avenir Book"/>
        <a:ea typeface="Avenir Book"/>
        <a:cs typeface="Avenir Book"/>
        <a:sym typeface="Avenir Book"/>
      </a:defRPr>
    </a:lvl8pPr>
    <a:lvl9pPr indent="1828800" defTabSz="457200">
      <a:lnSpc>
        <a:spcPct val="125000"/>
      </a:lnSpc>
      <a:defRPr sz="2400">
        <a:latin typeface="Avenir Book"/>
        <a:ea typeface="Avenir Book"/>
        <a:cs typeface="Avenir Book"/>
        <a:sym typeface="Avenir Book"/>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Goal: Get everyone to speak</a:t>
            </a:r>
            <a:r>
              <a:rPr lang="en-US" baseline="0" dirty="0" smtClean="0"/>
              <a:t> to class in first two lectures; don’t want long-winded opinions in this course, but do want people to talk and show they are involved and what they understand</a:t>
            </a:r>
          </a:p>
          <a:p>
            <a:r>
              <a:rPr lang="en-US" baseline="0" dirty="0" smtClean="0"/>
              <a:t>Do I have about 50 straight-forward questions in here?</a:t>
            </a:r>
          </a:p>
          <a:p>
            <a:endParaRPr lang="en-US" baseline="0" dirty="0" smtClean="0"/>
          </a:p>
          <a:p>
            <a:r>
              <a:rPr lang="en-US" baseline="0" dirty="0" smtClean="0"/>
              <a:t>Questions in this lecture today and rather straight-forward and don’t even correspond exactly to reading, so don’t have to feel bad if you do or don’t know answers.  Try to not answer multiple times if other people in your row haven’t answered!</a:t>
            </a:r>
          </a:p>
          <a:p>
            <a:endParaRPr lang="en-US" baseline="0" dirty="0" smtClean="0"/>
          </a:p>
          <a:p>
            <a:r>
              <a:rPr lang="en-US" baseline="0" dirty="0" smtClean="0"/>
              <a:t>I’m not going to track who talks today, this is really for your benefit so you feel comfortable.  </a:t>
            </a:r>
          </a:p>
          <a:p>
            <a:endParaRPr lang="en-US" baseline="0" dirty="0" smtClean="0"/>
          </a:p>
          <a:p>
            <a:endParaRPr lang="en-US" dirty="0"/>
          </a:p>
        </p:txBody>
      </p:sp>
      <p:sp>
        <p:nvSpPr>
          <p:cNvPr id="4" name="Slide Number Placeholder 3"/>
          <p:cNvSpPr>
            <a:spLocks noGrp="1"/>
          </p:cNvSpPr>
          <p:nvPr>
            <p:ph type="sldNum" sz="quarter" idx="10"/>
          </p:nvPr>
        </p:nvSpPr>
        <p:spPr>
          <a:xfrm>
            <a:off x="5179484" y="6513910"/>
            <a:ext cx="3962400" cy="342900"/>
          </a:xfrm>
          <a:prstGeom prst="rect">
            <a:avLst/>
          </a:prstGeom>
        </p:spPr>
        <p:txBody>
          <a:bodyPr/>
          <a:lstStyle/>
          <a:p>
            <a:fld id="{16D3B1A8-C49B-1548-BEAF-0B8CCDDE2992}" type="slidenum">
              <a:rPr lang="en-US" smtClean="0">
                <a:solidFill>
                  <a:prstClr val="black"/>
                </a:solidFill>
                <a:latin typeface="Calibri"/>
                <a:ea typeface=""/>
                <a:cs typeface=""/>
              </a:rPr>
              <a:pPr/>
              <a:t>1</a:t>
            </a:fld>
            <a:endParaRPr lang="en-US">
              <a:solidFill>
                <a:prstClr val="black"/>
              </a:solidFill>
              <a:latin typeface="Calibri"/>
              <a:ea typeface=""/>
              <a:cs typeface=""/>
            </a:endParaRPr>
          </a:p>
        </p:txBody>
      </p:sp>
    </p:spTree>
    <p:extLst>
      <p:ext uri="{BB962C8B-B14F-4D97-AF65-F5344CB8AC3E}">
        <p14:creationId xmlns:p14="http://schemas.microsoft.com/office/powerpoint/2010/main" val="2139790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4876800"/>
            <a:ext cx="13004800" cy="4876800"/>
          </a:xfrm>
          <a:prstGeom prst="rect">
            <a:avLst/>
          </a:prstGeom>
        </p:spPr>
      </p:pic>
      <p:sp>
        <p:nvSpPr>
          <p:cNvPr id="2" name="Title 1"/>
          <p:cNvSpPr>
            <a:spLocks noGrp="1"/>
          </p:cNvSpPr>
          <p:nvPr>
            <p:ph type="ctrTitle"/>
          </p:nvPr>
        </p:nvSpPr>
        <p:spPr>
          <a:xfrm>
            <a:off x="1108570" y="2728459"/>
            <a:ext cx="10785405" cy="2090702"/>
          </a:xfrm>
        </p:spPr>
        <p:txBody>
          <a:bodyPr anchor="b" anchorCtr="0"/>
          <a:lstStyle/>
          <a:p>
            <a:r>
              <a:rPr lang="en-US" smtClean="0"/>
              <a:t>Click to edit Master title style</a:t>
            </a:r>
            <a:endParaRPr/>
          </a:p>
        </p:txBody>
      </p:sp>
      <p:sp>
        <p:nvSpPr>
          <p:cNvPr id="3" name="Subtitle 2"/>
          <p:cNvSpPr>
            <a:spLocks noGrp="1"/>
          </p:cNvSpPr>
          <p:nvPr>
            <p:ph type="subTitle" idx="1"/>
          </p:nvPr>
        </p:nvSpPr>
        <p:spPr>
          <a:xfrm>
            <a:off x="1108570" y="4946924"/>
            <a:ext cx="10785404" cy="2492587"/>
          </a:xfrm>
        </p:spPr>
        <p:txBody>
          <a:bodyPr>
            <a:normAutofit/>
          </a:bodyPr>
          <a:lstStyle>
            <a:lvl1pPr marL="0" indent="0" algn="ctr">
              <a:spcBef>
                <a:spcPts val="853"/>
              </a:spcBef>
              <a:buNone/>
              <a:defRPr sz="2600">
                <a:solidFill>
                  <a:schemeClr val="bg2"/>
                </a:solidFill>
                <a:effectLst>
                  <a:outerShdw blurRad="63500" dir="2700000" algn="tl" rotWithShape="0">
                    <a:schemeClr val="tx1">
                      <a:alpha val="40000"/>
                    </a:schemeClr>
                  </a:outerShdw>
                </a:effectLst>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196F663E-5ED1-47B2-8DFB-BADDA486BF96}" type="datetimeFigureOut">
              <a:rPr lang="en-US"/>
              <a:pPr/>
              <a:t>1/30/18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BF5CD18-686B-47A9-AFD5-66CE5FA52A66}" type="slidenum">
              <a:rPr/>
              <a:pPr/>
              <a:t>‹#›</a:t>
            </a:fld>
            <a:endParaRPr/>
          </a:p>
        </p:txBody>
      </p:sp>
      <p:pic>
        <p:nvPicPr>
          <p:cNvPr id="7" name="Picture 6" descr="overlay-ruleShadow.png"/>
          <p:cNvPicPr>
            <a:picLocks noChangeAspect="1"/>
          </p:cNvPicPr>
          <p:nvPr/>
        </p:nvPicPr>
        <p:blipFill>
          <a:blip r:embed="rId3"/>
          <a:stretch>
            <a:fillRect/>
          </a:stretch>
        </p:blipFill>
        <p:spPr>
          <a:xfrm>
            <a:off x="0" y="4698999"/>
            <a:ext cx="13004800" cy="177801"/>
          </a:xfrm>
          <a:prstGeom prst="rect">
            <a:avLst/>
          </a:prstGeom>
        </p:spPr>
      </p:pic>
    </p:spTree>
    <p:extLst>
      <p:ext uri="{BB962C8B-B14F-4D97-AF65-F5344CB8AC3E}">
        <p14:creationId xmlns:p14="http://schemas.microsoft.com/office/powerpoint/2010/main" val="930862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6502400" y="6374"/>
            <a:ext cx="6502400" cy="9753600"/>
          </a:xfrm>
          <a:prstGeom prst="rect">
            <a:avLst/>
          </a:prstGeom>
          <a:noFill/>
          <a:ln>
            <a:noFill/>
          </a:ln>
        </p:spPr>
      </p:pic>
      <p:pic>
        <p:nvPicPr>
          <p:cNvPr id="9" name="Picture 8" descr="overlay-ruleShadow.png"/>
          <p:cNvPicPr>
            <a:picLocks noChangeAspect="1"/>
          </p:cNvPicPr>
          <p:nvPr/>
        </p:nvPicPr>
        <p:blipFill>
          <a:blip r:embed="rId3"/>
          <a:srcRect r="25031"/>
          <a:stretch>
            <a:fillRect/>
          </a:stretch>
        </p:blipFill>
        <p:spPr>
          <a:xfrm rot="16200000">
            <a:off x="1545089" y="4785884"/>
            <a:ext cx="9749567" cy="177801"/>
          </a:xfrm>
          <a:prstGeom prst="rect">
            <a:avLst/>
          </a:prstGeom>
        </p:spPr>
      </p:pic>
      <p:sp>
        <p:nvSpPr>
          <p:cNvPr id="2" name="Title 1"/>
          <p:cNvSpPr>
            <a:spLocks noGrp="1"/>
          </p:cNvSpPr>
          <p:nvPr>
            <p:ph type="title"/>
          </p:nvPr>
        </p:nvSpPr>
        <p:spPr>
          <a:xfrm>
            <a:off x="429159" y="390144"/>
            <a:ext cx="5631078" cy="2405888"/>
          </a:xfrm>
        </p:spPr>
        <p:txBody>
          <a:bodyPr vert="horz" lIns="130046" tIns="65023" rIns="130046" bIns="65023" rtlCol="0" anchor="b" anchorCtr="0">
            <a:noAutofit/>
          </a:bodyPr>
          <a:lstStyle>
            <a:lvl1pPr marL="0" algn="ctr" defTabSz="1300460" rtl="0" eaLnBrk="1" latinLnBrk="0" hangingPunct="1">
              <a:spcBef>
                <a:spcPct val="0"/>
              </a:spcBef>
              <a:buNone/>
              <a:defRPr sz="51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918554" y="376757"/>
            <a:ext cx="5631078" cy="9000087"/>
          </a:xfrm>
          <a:solidFill>
            <a:schemeClr val="tx1">
              <a:lumMod val="50000"/>
            </a:schemeClr>
          </a:solidFill>
          <a:effectLst>
            <a:outerShdw blurRad="50800" dir="2700000" algn="tl" rotWithShape="0">
              <a:schemeClr val="tx1">
                <a:alpha val="40000"/>
              </a:schemeClr>
            </a:outerShdw>
          </a:effectLst>
        </p:spPr>
        <p:txBody>
          <a:bodyPr>
            <a:normAutofit/>
          </a:bodyPr>
          <a:lstStyle>
            <a:lvl1pPr marL="0" indent="0" algn="ctr">
              <a:buNone/>
              <a:defRPr sz="3400"/>
            </a:lvl1pPr>
            <a:lvl2pPr marL="650230" indent="0">
              <a:buNone/>
              <a:defRPr sz="4000"/>
            </a:lvl2pPr>
            <a:lvl3pPr marL="1300460" indent="0">
              <a:buNone/>
              <a:defRPr sz="3400"/>
            </a:lvl3pPr>
            <a:lvl4pPr marL="1950690" indent="0">
              <a:buNone/>
              <a:defRPr sz="2800"/>
            </a:lvl4pPr>
            <a:lvl5pPr marL="2600919" indent="0">
              <a:buNone/>
              <a:defRPr sz="2800"/>
            </a:lvl5pPr>
            <a:lvl6pPr marL="3251149" indent="0">
              <a:buNone/>
              <a:defRPr sz="2800"/>
            </a:lvl6pPr>
            <a:lvl7pPr marL="3901379" indent="0">
              <a:buNone/>
              <a:defRPr sz="2800"/>
            </a:lvl7pPr>
            <a:lvl8pPr marL="4551609" indent="0">
              <a:buNone/>
              <a:defRPr sz="2800"/>
            </a:lvl8pPr>
            <a:lvl9pPr marL="5201839" indent="0">
              <a:buNone/>
              <a:defRPr sz="2800"/>
            </a:lvl9pPr>
          </a:lstStyle>
          <a:p>
            <a:r>
              <a:rPr lang="en-US" smtClean="0"/>
              <a:t>Drag picture to placeholder or click icon to add</a:t>
            </a:r>
            <a:endParaRPr/>
          </a:p>
        </p:txBody>
      </p:sp>
      <p:sp>
        <p:nvSpPr>
          <p:cNvPr id="4" name="Text Placeholder 3"/>
          <p:cNvSpPr>
            <a:spLocks noGrp="1"/>
          </p:cNvSpPr>
          <p:nvPr>
            <p:ph type="body" sz="half" idx="2"/>
          </p:nvPr>
        </p:nvSpPr>
        <p:spPr>
          <a:xfrm>
            <a:off x="429159" y="2802917"/>
            <a:ext cx="5631078" cy="4551680"/>
          </a:xfrm>
          <a:effectLst>
            <a:outerShdw blurRad="50800" dist="38100" dir="2700000" algn="tl" rotWithShape="0">
              <a:prstClr val="black">
                <a:alpha val="40000"/>
              </a:prstClr>
            </a:outerShdw>
          </a:effectLst>
        </p:spPr>
        <p:txBody>
          <a:bodyPr vert="horz" lIns="130046" tIns="65023" rIns="130046" bIns="65023" rtlCol="0" anchor="t" anchorCtr="0">
            <a:normAutofit/>
          </a:bodyPr>
          <a:lstStyle>
            <a:lvl1pPr marL="0" indent="0" algn="ctr">
              <a:lnSpc>
                <a:spcPct val="110000"/>
              </a:lnSpc>
              <a:buNone/>
              <a:defRPr sz="2600" kern="1200">
                <a:solidFill>
                  <a:schemeClr val="tx1"/>
                </a:solidFill>
                <a:effectLst>
                  <a:outerShdw blurRad="38100" dist="12700" dir="2700000" algn="tl" rotWithShape="0">
                    <a:prstClr val="black">
                      <a:alpha val="60000"/>
                    </a:prstClr>
                  </a:outerShdw>
                </a:effectLst>
                <a:latin typeface="+mn-lt"/>
                <a:ea typeface="+mn-ea"/>
                <a:cs typeface="+mn-cs"/>
              </a:defRPr>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marL="0" lvl="0" indent="0" algn="ctr" defTabSz="1300460" rtl="0" eaLnBrk="1" latinLnBrk="0" hangingPunct="1">
              <a:lnSpc>
                <a:spcPct val="110000"/>
              </a:lnSpc>
              <a:spcBef>
                <a:spcPts val="2844"/>
              </a:spcBef>
              <a:buFont typeface="Calisto MT" pitchFamily="18" charset="0"/>
              <a:buNone/>
            </a:pPr>
            <a:r>
              <a:rPr lang="en-US" smtClean="0"/>
              <a:t>Click to edit Master text styles</a:t>
            </a:r>
          </a:p>
        </p:txBody>
      </p:sp>
      <p:sp>
        <p:nvSpPr>
          <p:cNvPr id="5" name="Date Placeholder 4"/>
          <p:cNvSpPr>
            <a:spLocks noGrp="1"/>
          </p:cNvSpPr>
          <p:nvPr>
            <p:ph type="dt" sz="half" idx="10"/>
          </p:nvPr>
        </p:nvSpPr>
        <p:spPr>
          <a:xfrm>
            <a:off x="3797402" y="9040143"/>
            <a:ext cx="2314854" cy="519289"/>
          </a:xfrm>
          <a:effectLst>
            <a:outerShdw blurRad="50800" dist="38100" dir="2700000" algn="tl" rotWithShape="0">
              <a:prstClr val="black">
                <a:alpha val="40000"/>
              </a:prstClr>
            </a:outerShdw>
          </a:effectLst>
        </p:spPr>
        <p:txBody>
          <a:bodyPr vert="horz" lIns="130046" tIns="65023" rIns="130046" bIns="65023" rtlCol="0" anchor="ctr"/>
          <a:lstStyle>
            <a:lvl1pPr marL="0" algn="r" defTabSz="1300460" rtl="0" eaLnBrk="1" latinLnBrk="0" hangingPunct="1">
              <a:defRPr sz="17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196F663E-5ED1-47B2-8DFB-BADDA486BF96}" type="datetimeFigureOut">
              <a:rPr lang="en-US"/>
              <a:pPr/>
              <a:t>1/30/18</a:t>
            </a:fld>
            <a:endParaRPr/>
          </a:p>
        </p:txBody>
      </p:sp>
      <p:sp>
        <p:nvSpPr>
          <p:cNvPr id="6" name="Footer Placeholder 5"/>
          <p:cNvSpPr>
            <a:spLocks noGrp="1"/>
          </p:cNvSpPr>
          <p:nvPr>
            <p:ph type="ftr" sz="quarter" idx="11"/>
          </p:nvPr>
        </p:nvSpPr>
        <p:spPr>
          <a:xfrm>
            <a:off x="344244" y="9040143"/>
            <a:ext cx="2691994" cy="519289"/>
          </a:xfrm>
          <a:effectLst>
            <a:outerShdw blurRad="50800" dist="38100" dir="2700000" algn="tl" rotWithShape="0">
              <a:prstClr val="black">
                <a:alpha val="40000"/>
              </a:prstClr>
            </a:outerShdw>
          </a:effectLst>
        </p:spPr>
        <p:txBody>
          <a:bodyPr vert="horz" lIns="130046" tIns="65023" rIns="130046" bIns="65023" rtlCol="0" anchor="ctr"/>
          <a:lstStyle>
            <a:lvl1pPr marL="0" algn="l" defTabSz="1300460" rtl="0" eaLnBrk="1" latinLnBrk="0" hangingPunct="1">
              <a:defRPr sz="17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a:p>
        </p:txBody>
      </p:sp>
      <p:sp>
        <p:nvSpPr>
          <p:cNvPr id="7" name="Slide Number Placeholder 6"/>
          <p:cNvSpPr>
            <a:spLocks noGrp="1"/>
          </p:cNvSpPr>
          <p:nvPr>
            <p:ph type="sldNum" sz="quarter" idx="12"/>
          </p:nvPr>
        </p:nvSpPr>
        <p:spPr>
          <a:xfrm>
            <a:off x="2691994" y="8160895"/>
            <a:ext cx="1079398" cy="819302"/>
          </a:xfrm>
        </p:spPr>
        <p:txBody>
          <a:bodyPr vert="horz" lIns="130046" tIns="65023" rIns="130046" bIns="65023" rtlCol="0" anchor="ctr">
            <a:noAutofit/>
          </a:bodyPr>
          <a:lstStyle>
            <a:lvl1pPr marL="0" algn="ctr" defTabSz="1300460" rtl="0" eaLnBrk="1" latinLnBrk="0" hangingPunct="1">
              <a:spcBef>
                <a:spcPct val="0"/>
              </a:spcBef>
              <a:defRPr sz="51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61F84E61-BFA6-4150-9FE3-AA0C8F288190}" type="slidenum">
              <a:rPr/>
              <a:pPr/>
              <a:t>‹#›</a:t>
            </a:fld>
            <a:endParaRPr/>
          </a:p>
        </p:txBody>
      </p:sp>
    </p:spTree>
    <p:extLst>
      <p:ext uri="{BB962C8B-B14F-4D97-AF65-F5344CB8AC3E}">
        <p14:creationId xmlns:p14="http://schemas.microsoft.com/office/powerpoint/2010/main" val="35507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tretch>
            <a:fillRect/>
          </a:stretch>
        </p:blipFill>
        <p:spPr>
          <a:xfrm>
            <a:off x="0" y="6374"/>
            <a:ext cx="13004800" cy="9753600"/>
          </a:xfrm>
          <a:prstGeom prst="rect">
            <a:avLst/>
          </a:prstGeom>
          <a:noFill/>
          <a:ln>
            <a:noFill/>
          </a:ln>
        </p:spPr>
      </p:pic>
      <p:sp>
        <p:nvSpPr>
          <p:cNvPr id="2" name="Title 1"/>
          <p:cNvSpPr>
            <a:spLocks noGrp="1"/>
          </p:cNvSpPr>
          <p:nvPr>
            <p:ph type="title"/>
          </p:nvPr>
        </p:nvSpPr>
        <p:spPr>
          <a:xfrm>
            <a:off x="1083734" y="5743787"/>
            <a:ext cx="10837333" cy="1408853"/>
          </a:xfrm>
        </p:spPr>
        <p:txBody>
          <a:bodyPr vert="horz" lIns="130046" tIns="65023" rIns="130046" bIns="65023" rtlCol="0" anchor="b" anchorCtr="0">
            <a:normAutofit/>
          </a:bodyPr>
          <a:lstStyle>
            <a:lvl1pPr algn="ctr">
              <a:defRPr sz="5100" kern="1200">
                <a:solidFill>
                  <a:schemeClr val="bg2"/>
                </a:solidFill>
                <a:effectLst>
                  <a:outerShdw blurRad="63500" dir="2700000" algn="tl" rotWithShape="0">
                    <a:schemeClr val="tx1">
                      <a:alpha val="40000"/>
                    </a:schemeClr>
                  </a:outerShdw>
                </a:effectLst>
                <a:latin typeface="+mj-lt"/>
                <a:ea typeface="+mn-ea"/>
                <a:cs typeface="+mn-cs"/>
              </a:defRPr>
            </a:lvl1pPr>
          </a:lstStyle>
          <a:p>
            <a:pPr marL="0" lvl="0" indent="0" algn="l" defTabSz="1300460" rtl="0" eaLnBrk="1" latinLnBrk="0" hangingPunct="1">
              <a:spcBef>
                <a:spcPts val="2844"/>
              </a:spcBef>
              <a:buFont typeface="Calisto MT" pitchFamily="18" charset="0"/>
              <a:buNone/>
            </a:pPr>
            <a:r>
              <a:rPr lang="en-US" smtClean="0"/>
              <a:t>Click to edit Master title style</a:t>
            </a:r>
            <a:endParaRPr/>
          </a:p>
        </p:txBody>
      </p:sp>
      <p:sp>
        <p:nvSpPr>
          <p:cNvPr id="3" name="Picture Placeholder 2"/>
          <p:cNvSpPr>
            <a:spLocks noGrp="1"/>
          </p:cNvSpPr>
          <p:nvPr>
            <p:ph type="pic" idx="1"/>
          </p:nvPr>
        </p:nvSpPr>
        <p:spPr>
          <a:xfrm>
            <a:off x="487680" y="377139"/>
            <a:ext cx="12029440" cy="5258274"/>
          </a:xfrm>
          <a:solidFill>
            <a:schemeClr val="tx1">
              <a:lumMod val="50000"/>
            </a:schemeClr>
          </a:solidFill>
          <a:effectLst>
            <a:outerShdw blurRad="50800" dir="2700000" algn="tl" rotWithShape="0">
              <a:schemeClr val="tx1">
                <a:alpha val="40000"/>
              </a:schemeClr>
            </a:outerShdw>
          </a:effectLst>
        </p:spPr>
        <p:txBody>
          <a:bodyPr vert="horz" lIns="130046" tIns="65023" rIns="130046" bIns="65023" rtlCol="0">
            <a:normAutofit/>
          </a:bodyPr>
          <a:lstStyle>
            <a:lvl1pPr marL="0" indent="0" algn="ctr" defTabSz="1300460" rtl="0" eaLnBrk="1" latinLnBrk="0" hangingPunct="1">
              <a:spcBef>
                <a:spcPts val="2844"/>
              </a:spcBef>
              <a:buFont typeface="Calisto MT" pitchFamily="18" charset="0"/>
              <a:buNone/>
              <a:defRPr sz="3400" kern="1200">
                <a:solidFill>
                  <a:schemeClr val="bg2"/>
                </a:solidFill>
                <a:effectLst>
                  <a:outerShdw blurRad="63500" dir="2700000" algn="tl" rotWithShape="0">
                    <a:schemeClr val="tx1">
                      <a:alpha val="40000"/>
                    </a:schemeClr>
                  </a:outerShdw>
                </a:effectLst>
                <a:latin typeface="+mn-lt"/>
                <a:ea typeface="+mn-ea"/>
                <a:cs typeface="+mn-cs"/>
              </a:defRPr>
            </a:lvl1pPr>
            <a:lvl2pPr marL="650230" indent="0">
              <a:buNone/>
              <a:defRPr sz="4000"/>
            </a:lvl2pPr>
            <a:lvl3pPr marL="1300460" indent="0">
              <a:buNone/>
              <a:defRPr sz="3400"/>
            </a:lvl3pPr>
            <a:lvl4pPr marL="1950690" indent="0">
              <a:buNone/>
              <a:defRPr sz="2800"/>
            </a:lvl4pPr>
            <a:lvl5pPr marL="2600919" indent="0">
              <a:buNone/>
              <a:defRPr sz="2800"/>
            </a:lvl5pPr>
            <a:lvl6pPr marL="3251149" indent="0">
              <a:buNone/>
              <a:defRPr sz="2800"/>
            </a:lvl6pPr>
            <a:lvl7pPr marL="3901379" indent="0">
              <a:buNone/>
              <a:defRPr sz="2800"/>
            </a:lvl7pPr>
            <a:lvl8pPr marL="4551609" indent="0">
              <a:buNone/>
              <a:defRPr sz="2800"/>
            </a:lvl8pPr>
            <a:lvl9pPr marL="5201839" indent="0">
              <a:buNone/>
              <a:defRPr sz="2800"/>
            </a:lvl9pPr>
          </a:lstStyle>
          <a:p>
            <a:r>
              <a:rPr lang="en-US" smtClean="0"/>
              <a:t>Drag picture to placeholder or click icon to add</a:t>
            </a:r>
            <a:endParaRPr/>
          </a:p>
        </p:txBody>
      </p:sp>
      <p:sp>
        <p:nvSpPr>
          <p:cNvPr id="4" name="Text Placeholder 3"/>
          <p:cNvSpPr>
            <a:spLocks noGrp="1"/>
          </p:cNvSpPr>
          <p:nvPr>
            <p:ph type="body" sz="half" idx="2"/>
          </p:nvPr>
        </p:nvSpPr>
        <p:spPr>
          <a:xfrm>
            <a:off x="1083734" y="7171766"/>
            <a:ext cx="10837333" cy="1606475"/>
          </a:xfrm>
        </p:spPr>
        <p:txBody>
          <a:bodyPr>
            <a:normAutofit/>
          </a:bodyPr>
          <a:lstStyle>
            <a:lvl1pPr marL="0" indent="0" algn="ctr">
              <a:lnSpc>
                <a:spcPct val="110000"/>
              </a:lnSpc>
              <a:spcBef>
                <a:spcPct val="600"/>
              </a:spcBef>
              <a:buNone/>
              <a:defRPr sz="26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6F663E-5ED1-47B2-8DFB-BADDA486BF96}" type="datetimeFigureOut">
              <a:rPr lang="en-US"/>
              <a:pPr/>
              <a:t>1/30/18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61F84E61-BFA6-4150-9FE3-AA0C8F288190}" type="slidenum">
              <a:rPr/>
              <a:pPr/>
              <a:t>‹#›</a:t>
            </a:fld>
            <a:endParaRPr/>
          </a:p>
        </p:txBody>
      </p:sp>
    </p:spTree>
    <p:extLst>
      <p:ext uri="{BB962C8B-B14F-4D97-AF65-F5344CB8AC3E}">
        <p14:creationId xmlns:p14="http://schemas.microsoft.com/office/powerpoint/2010/main" val="2022743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196F663E-5ED1-47B2-8DFB-BADDA486BF96}" type="datetimeFigureOut">
              <a:rPr lang="en-US"/>
              <a:pPr/>
              <a:t>1/30/18</a:t>
            </a:fld>
            <a:endParaRPr/>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endParaRPr/>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61F84E61-BFA6-4150-9FE3-AA0C8F288190}" type="slidenum">
              <a:rPr/>
              <a:pPr/>
              <a:t>‹#›</a:t>
            </a:fld>
            <a:endParaRPr/>
          </a:p>
        </p:txBody>
      </p:sp>
    </p:spTree>
    <p:extLst>
      <p:ext uri="{BB962C8B-B14F-4D97-AF65-F5344CB8AC3E}">
        <p14:creationId xmlns:p14="http://schemas.microsoft.com/office/powerpoint/2010/main" val="1581048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overlay-ruleShadow.png"/>
          <p:cNvPicPr>
            <a:picLocks noChangeAspect="1"/>
          </p:cNvPicPr>
          <p:nvPr/>
        </p:nvPicPr>
        <p:blipFill>
          <a:blip r:embed="rId2"/>
          <a:stretch>
            <a:fillRect/>
          </a:stretch>
        </p:blipFill>
        <p:spPr>
          <a:xfrm>
            <a:off x="0" y="1859686"/>
            <a:ext cx="13004800" cy="177801"/>
          </a:xfrm>
          <a:prstGeom prst="rect">
            <a:avLst/>
          </a:prstGeom>
        </p:spPr>
      </p:pic>
      <p:pic>
        <p:nvPicPr>
          <p:cNvPr id="8" name="Picture 7" descr="Overlay-FullBackground.jpg"/>
          <p:cNvPicPr>
            <a:picLocks noChangeAspect="1"/>
          </p:cNvPicPr>
          <p:nvPr/>
        </p:nvPicPr>
        <p:blipFill>
          <a:blip r:embed="rId3"/>
          <a:srcRect t="23333"/>
          <a:stretch>
            <a:fillRect/>
          </a:stretch>
        </p:blipFill>
        <p:spPr>
          <a:xfrm>
            <a:off x="0" y="2027218"/>
            <a:ext cx="13004800" cy="772638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96F663E-5ED1-47B2-8DFB-BADDA486BF96}" type="datetimeFigureOut">
              <a:rPr lang="en-US"/>
              <a:pPr/>
              <a:t>1/30/18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1F84E61-BFA6-4150-9FE3-AA0C8F288190}" type="slidenum">
              <a:rPr/>
              <a:pPr/>
              <a:t>‹#›</a:t>
            </a:fld>
            <a:endParaRPr/>
          </a:p>
        </p:txBody>
      </p:sp>
    </p:spTree>
    <p:extLst>
      <p:ext uri="{BB962C8B-B14F-4D97-AF65-F5344CB8AC3E}">
        <p14:creationId xmlns:p14="http://schemas.microsoft.com/office/powerpoint/2010/main" val="1873933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Overlay-FullBackground.jpg"/>
          <p:cNvPicPr>
            <a:picLocks noChangeAspect="1"/>
          </p:cNvPicPr>
          <p:nvPr/>
        </p:nvPicPr>
        <p:blipFill>
          <a:blip r:embed="rId2"/>
          <a:srcRect r="14719"/>
          <a:stretch>
            <a:fillRect/>
          </a:stretch>
        </p:blipFill>
        <p:spPr>
          <a:xfrm>
            <a:off x="0" y="6374"/>
            <a:ext cx="11090648" cy="9753600"/>
          </a:xfrm>
          <a:prstGeom prst="rect">
            <a:avLst/>
          </a:prstGeom>
          <a:noFill/>
          <a:ln>
            <a:noFill/>
          </a:ln>
        </p:spPr>
      </p:pic>
      <p:sp>
        <p:nvSpPr>
          <p:cNvPr id="2" name="Vertical Title 1"/>
          <p:cNvSpPr>
            <a:spLocks noGrp="1"/>
          </p:cNvSpPr>
          <p:nvPr>
            <p:ph type="title" orient="vert"/>
          </p:nvPr>
        </p:nvSpPr>
        <p:spPr>
          <a:xfrm>
            <a:off x="11162454" y="650241"/>
            <a:ext cx="1733973" cy="8062525"/>
          </a:xfrm>
        </p:spPr>
        <p:txBody>
          <a:bodyPr vert="eaVert">
            <a:normAutofit/>
          </a:bodyPr>
          <a:lstStyle/>
          <a:p>
            <a:r>
              <a:rPr lang="en-US" smtClean="0"/>
              <a:t>Click to edit Master title style</a:t>
            </a:r>
            <a:endParaRPr/>
          </a:p>
        </p:txBody>
      </p:sp>
      <p:sp>
        <p:nvSpPr>
          <p:cNvPr id="3" name="Vertical Text Placeholder 2"/>
          <p:cNvSpPr>
            <a:spLocks noGrp="1"/>
          </p:cNvSpPr>
          <p:nvPr>
            <p:ph type="body" orient="vert" idx="1"/>
          </p:nvPr>
        </p:nvSpPr>
        <p:spPr>
          <a:xfrm>
            <a:off x="1108569" y="650241"/>
            <a:ext cx="9078524" cy="8062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11270827" y="9040143"/>
            <a:ext cx="1517227" cy="519289"/>
          </a:xfrm>
          <a:effectLst>
            <a:outerShdw blurRad="50800" dist="38100" dir="2700000" algn="tl" rotWithShape="0">
              <a:prstClr val="black">
                <a:alpha val="40000"/>
              </a:prstClr>
            </a:outerShdw>
          </a:effectLst>
        </p:spPr>
        <p:txBody>
          <a:bodyPr vert="horz" lIns="130046" tIns="65023" rIns="130046" bIns="65023" rtlCol="0" anchor="ctr"/>
          <a:lstStyle>
            <a:lvl1pPr marL="0" algn="r" defTabSz="1300460" rtl="0" eaLnBrk="1" latinLnBrk="0" hangingPunct="1">
              <a:defRPr sz="17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196F663E-5ED1-47B2-8DFB-BADDA486BF96}" type="datetimeFigureOut">
              <a:rPr lang="en-US"/>
              <a:pPr/>
              <a:t>1/30/18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1F84E61-BFA6-4150-9FE3-AA0C8F288190}" type="slidenum">
              <a:rPr/>
              <a:pPr/>
              <a:t>‹#›</a:t>
            </a:fld>
            <a:endParaRPr/>
          </a:p>
        </p:txBody>
      </p:sp>
      <p:pic>
        <p:nvPicPr>
          <p:cNvPr id="10" name="Picture 9" descr="overlay-ruleShadow.png"/>
          <p:cNvPicPr>
            <a:picLocks noChangeAspect="1"/>
          </p:cNvPicPr>
          <p:nvPr/>
        </p:nvPicPr>
        <p:blipFill>
          <a:blip r:embed="rId3"/>
          <a:srcRect r="25031"/>
          <a:stretch>
            <a:fillRect/>
          </a:stretch>
        </p:blipFill>
        <p:spPr>
          <a:xfrm rot="5400000" flipH="1">
            <a:off x="6288017" y="4785884"/>
            <a:ext cx="9749567" cy="177801"/>
          </a:xfrm>
          <a:prstGeom prst="rect">
            <a:avLst/>
          </a:prstGeom>
        </p:spPr>
      </p:pic>
    </p:spTree>
    <p:extLst>
      <p:ext uri="{BB962C8B-B14F-4D97-AF65-F5344CB8AC3E}">
        <p14:creationId xmlns:p14="http://schemas.microsoft.com/office/powerpoint/2010/main" val="201251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4876800"/>
            <a:ext cx="13004800" cy="4876800"/>
          </a:xfrm>
          <a:prstGeom prst="rect">
            <a:avLst/>
          </a:prstGeom>
        </p:spPr>
      </p:pic>
      <p:sp>
        <p:nvSpPr>
          <p:cNvPr id="2" name="Title 1"/>
          <p:cNvSpPr>
            <a:spLocks noGrp="1"/>
          </p:cNvSpPr>
          <p:nvPr>
            <p:ph type="ctrTitle"/>
          </p:nvPr>
        </p:nvSpPr>
        <p:spPr>
          <a:xfrm>
            <a:off x="1108570" y="2728459"/>
            <a:ext cx="10785405" cy="2090702"/>
          </a:xfrm>
        </p:spPr>
        <p:txBody>
          <a:bodyPr anchor="b" anchorCtr="0"/>
          <a:lstStyle/>
          <a:p>
            <a:r>
              <a:rPr lang="en-US" smtClean="0"/>
              <a:t>Click to edit Master title style</a:t>
            </a:r>
            <a:endParaRPr/>
          </a:p>
        </p:txBody>
      </p:sp>
      <p:sp>
        <p:nvSpPr>
          <p:cNvPr id="3" name="Subtitle 2"/>
          <p:cNvSpPr>
            <a:spLocks noGrp="1"/>
          </p:cNvSpPr>
          <p:nvPr>
            <p:ph type="subTitle" idx="1"/>
          </p:nvPr>
        </p:nvSpPr>
        <p:spPr>
          <a:xfrm>
            <a:off x="1108570" y="4946924"/>
            <a:ext cx="10785404" cy="2492587"/>
          </a:xfrm>
        </p:spPr>
        <p:txBody>
          <a:bodyPr>
            <a:normAutofit/>
          </a:bodyPr>
          <a:lstStyle>
            <a:lvl1pPr marL="0" indent="0" algn="ctr">
              <a:spcBef>
                <a:spcPts val="853"/>
              </a:spcBef>
              <a:buNone/>
              <a:defRPr sz="2560">
                <a:solidFill>
                  <a:schemeClr val="bg2"/>
                </a:solidFill>
                <a:effectLst>
                  <a:outerShdw blurRad="63500" dir="2700000" algn="tl" rotWithShape="0">
                    <a:schemeClr val="tx1">
                      <a:alpha val="40000"/>
                    </a:schemeClr>
                  </a:outerShdw>
                </a:effectLst>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594D8A39-A123-5540-876F-60F8DC823507}" type="datetimeFigureOut">
              <a:rPr lang="en-US" smtClean="0">
                <a:solidFill>
                  <a:srgbClr val="333333"/>
                </a:solidFill>
                <a:effectLst>
                  <a:outerShdw blurRad="63500" dir="2700000" algn="tl" rotWithShape="0">
                    <a:prstClr val="white">
                      <a:alpha val="40000"/>
                    </a:prstClr>
                  </a:outerShdw>
                </a:effectLst>
              </a:rPr>
              <a:pPr/>
              <a:t>1/30/18</a:t>
            </a:fld>
            <a:endParaRPr lang="en-US">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endParaRPr lang="en-US">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fld id="{80912702-B30F-0448-A602-2D2AAEBB19E7}" type="slidenum">
              <a:rPr lang="en-US" smtClean="0">
                <a:solidFill>
                  <a:srgbClr val="333333"/>
                </a:solidFill>
                <a:effectLst>
                  <a:outerShdw blurRad="63500" dir="2700000" algn="tl" rotWithShape="0">
                    <a:prstClr val="white">
                      <a:alpha val="40000"/>
                    </a:prstClr>
                  </a:outerShdw>
                </a:effectLst>
              </a:rPr>
              <a:pPr/>
              <a:t>‹#›</a:t>
            </a:fld>
            <a:endParaRPr lang="en-US">
              <a:solidFill>
                <a:srgbClr val="333333"/>
              </a:solidFill>
              <a:effectLst>
                <a:outerShdw blurRad="63500" dir="2700000" algn="tl" rotWithShape="0">
                  <a:prstClr val="white">
                    <a:alpha val="40000"/>
                  </a:prstClr>
                </a:outerShdw>
              </a:effectLst>
            </a:endParaRPr>
          </a:p>
        </p:txBody>
      </p:sp>
      <p:pic>
        <p:nvPicPr>
          <p:cNvPr id="7" name="Picture 6" descr="overlay-ruleShadow.png"/>
          <p:cNvPicPr>
            <a:picLocks noChangeAspect="1"/>
          </p:cNvPicPr>
          <p:nvPr/>
        </p:nvPicPr>
        <p:blipFill>
          <a:blip r:embed="rId3"/>
          <a:stretch>
            <a:fillRect/>
          </a:stretch>
        </p:blipFill>
        <p:spPr>
          <a:xfrm>
            <a:off x="0" y="4698999"/>
            <a:ext cx="13004800" cy="177801"/>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859686"/>
            <a:ext cx="13004800" cy="177801"/>
          </a:xfrm>
          <a:prstGeom prst="rect">
            <a:avLst/>
          </a:prstGeom>
        </p:spPr>
      </p:pic>
      <p:pic>
        <p:nvPicPr>
          <p:cNvPr id="7" name="Picture 6" descr="Overlay-FullBackground.jpg"/>
          <p:cNvPicPr>
            <a:picLocks noChangeAspect="1"/>
          </p:cNvPicPr>
          <p:nvPr/>
        </p:nvPicPr>
        <p:blipFill>
          <a:blip r:embed="rId3"/>
          <a:srcRect t="23333"/>
          <a:stretch>
            <a:fillRect/>
          </a:stretch>
        </p:blipFill>
        <p:spPr>
          <a:xfrm>
            <a:off x="0" y="2027218"/>
            <a:ext cx="13004800" cy="772638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94D8A39-A123-5540-876F-60F8DC823507}" type="datetimeFigureOut">
              <a:rPr lang="en-US" smtClean="0">
                <a:solidFill>
                  <a:srgbClr val="333333"/>
                </a:solidFill>
                <a:effectLst>
                  <a:outerShdw blurRad="63500" dir="2700000" algn="tl" rotWithShape="0">
                    <a:prstClr val="white">
                      <a:alpha val="40000"/>
                    </a:prstClr>
                  </a:outerShdw>
                </a:effectLst>
              </a:rPr>
              <a:pPr/>
              <a:t>1/30/18</a:t>
            </a:fld>
            <a:endParaRPr lang="en-US">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endParaRPr lang="en-US">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fld id="{80912702-B30F-0448-A602-2D2AAEBB19E7}" type="slidenum">
              <a:rPr lang="en-US" smtClean="0">
                <a:solidFill>
                  <a:srgbClr val="333333"/>
                </a:solidFill>
                <a:effectLst>
                  <a:outerShdw blurRad="63500" dir="2700000" algn="tl" rotWithShape="0">
                    <a:prstClr val="white">
                      <a:alpha val="40000"/>
                    </a:prstClr>
                  </a:outerShdw>
                </a:effectLst>
              </a:rPr>
              <a:pPr/>
              <a:t>‹#›</a:t>
            </a:fld>
            <a:endParaRPr lang="en-US">
              <a:solidFill>
                <a:srgbClr val="333333"/>
              </a:solidFill>
              <a:effectLst>
                <a:outerShdw blurRad="63500" dir="2700000" algn="tl" rotWithShape="0">
                  <a:prstClr val="white">
                    <a:alpha val="40000"/>
                  </a:prstClr>
                </a:outerShdw>
              </a:effectLs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4876800"/>
            <a:ext cx="13004800" cy="4876800"/>
          </a:xfrm>
          <a:prstGeom prst="rect">
            <a:avLst/>
          </a:prstGeom>
        </p:spPr>
      </p:pic>
      <p:sp>
        <p:nvSpPr>
          <p:cNvPr id="2" name="Title 1"/>
          <p:cNvSpPr>
            <a:spLocks noGrp="1"/>
          </p:cNvSpPr>
          <p:nvPr>
            <p:ph type="ctrTitle"/>
          </p:nvPr>
        </p:nvSpPr>
        <p:spPr>
          <a:xfrm>
            <a:off x="1108570" y="1122249"/>
            <a:ext cx="10785405" cy="2090702"/>
          </a:xfrm>
        </p:spPr>
        <p:txBody>
          <a:bodyPr anchor="ctr" anchorCtr="0"/>
          <a:lstStyle/>
          <a:p>
            <a:r>
              <a:rPr lang="en-US" smtClean="0"/>
              <a:t>Click to edit Master title style</a:t>
            </a:r>
            <a:endParaRPr/>
          </a:p>
        </p:txBody>
      </p:sp>
      <p:sp>
        <p:nvSpPr>
          <p:cNvPr id="3" name="Subtitle 2"/>
          <p:cNvSpPr>
            <a:spLocks noGrp="1"/>
          </p:cNvSpPr>
          <p:nvPr>
            <p:ph type="subTitle" idx="1"/>
          </p:nvPr>
        </p:nvSpPr>
        <p:spPr>
          <a:xfrm>
            <a:off x="1108570" y="6719147"/>
            <a:ext cx="10785404" cy="1969845"/>
          </a:xfrm>
        </p:spPr>
        <p:txBody>
          <a:bodyPr anchor="ctr" anchorCtr="0">
            <a:normAutofit/>
          </a:bodyPr>
          <a:lstStyle>
            <a:lvl1pPr marL="0" indent="0" algn="ctr">
              <a:spcBef>
                <a:spcPts val="427"/>
              </a:spcBef>
              <a:buNone/>
              <a:defRPr sz="2560">
                <a:solidFill>
                  <a:schemeClr val="bg2"/>
                </a:solidFill>
                <a:effectLst>
                  <a:outerShdw blurRad="63500" dir="2700000" algn="tl" rotWithShape="0">
                    <a:schemeClr val="tx1">
                      <a:alpha val="40000"/>
                    </a:schemeClr>
                  </a:outerShdw>
                </a:effectLst>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594D8A39-A123-5540-876F-60F8DC823507}" type="datetimeFigureOut">
              <a:rPr lang="en-US" smtClean="0">
                <a:solidFill>
                  <a:srgbClr val="333333"/>
                </a:solidFill>
                <a:effectLst>
                  <a:outerShdw blurRad="63500" dir="2700000" algn="tl" rotWithShape="0">
                    <a:prstClr val="white">
                      <a:alpha val="40000"/>
                    </a:prstClr>
                  </a:outerShdw>
                </a:effectLst>
              </a:rPr>
              <a:pPr/>
              <a:t>1/30/18</a:t>
            </a:fld>
            <a:endParaRPr lang="en-US">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endParaRPr lang="en-US">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fld id="{80912702-B30F-0448-A602-2D2AAEBB19E7}" type="slidenum">
              <a:rPr lang="en-US" smtClean="0">
                <a:solidFill>
                  <a:srgbClr val="333333"/>
                </a:solidFill>
                <a:effectLst>
                  <a:outerShdw blurRad="63500" dir="2700000" algn="tl" rotWithShape="0">
                    <a:prstClr val="white">
                      <a:alpha val="40000"/>
                    </a:prstClr>
                  </a:outerShdw>
                </a:effectLst>
              </a:rPr>
              <a:pPr/>
              <a:t>‹#›</a:t>
            </a:fld>
            <a:endParaRPr lang="en-US">
              <a:solidFill>
                <a:srgbClr val="333333"/>
              </a:solidFill>
              <a:effectLst>
                <a:outerShdw blurRad="63500" dir="2700000" algn="tl" rotWithShape="0">
                  <a:prstClr val="white">
                    <a:alpha val="40000"/>
                  </a:prstClr>
                </a:outerShdw>
              </a:effectLst>
            </a:endParaRPr>
          </a:p>
        </p:txBody>
      </p:sp>
      <p:pic>
        <p:nvPicPr>
          <p:cNvPr id="7" name="Picture 6" descr="overlay-ruleShadow.png"/>
          <p:cNvPicPr>
            <a:picLocks noChangeAspect="1"/>
          </p:cNvPicPr>
          <p:nvPr/>
        </p:nvPicPr>
        <p:blipFill>
          <a:blip r:embed="rId3"/>
          <a:stretch>
            <a:fillRect/>
          </a:stretch>
        </p:blipFill>
        <p:spPr>
          <a:xfrm>
            <a:off x="0" y="4698999"/>
            <a:ext cx="13004800" cy="177801"/>
          </a:xfrm>
          <a:prstGeom prst="rect">
            <a:avLst/>
          </a:prstGeom>
        </p:spPr>
      </p:pic>
      <p:sp>
        <p:nvSpPr>
          <p:cNvPr id="10" name="Picture Placeholder 9"/>
          <p:cNvSpPr>
            <a:spLocks noGrp="1"/>
          </p:cNvSpPr>
          <p:nvPr>
            <p:ph type="pic" sz="quarter" idx="13"/>
          </p:nvPr>
        </p:nvSpPr>
        <p:spPr>
          <a:xfrm>
            <a:off x="5230039" y="3646699"/>
            <a:ext cx="2544724" cy="2460203"/>
          </a:xfrm>
          <a:prstGeom prst="ellipse">
            <a:avLst/>
          </a:prstGeom>
          <a:noFill/>
          <a:ln w="127000">
            <a:solidFill>
              <a:schemeClr val="tx2"/>
            </a:solidFill>
          </a:ln>
          <a:effectLst>
            <a:innerShdw blurRad="101600" dist="76200" dir="13500000">
              <a:prstClr val="black">
                <a:alpha val="57000"/>
              </a:prstClr>
            </a:innerShdw>
          </a:effectLst>
        </p:spPr>
        <p:txBody>
          <a:bodyPr>
            <a:normAutofit/>
          </a:bodyPr>
          <a:lstStyle>
            <a:lvl1pPr marL="0" indent="0" algn="ctr">
              <a:buNone/>
              <a:defRPr sz="2276">
                <a:solidFill>
                  <a:schemeClr val="tx1"/>
                </a:solidFill>
              </a:defRPr>
            </a:lvl1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6324599"/>
            <a:ext cx="13004800" cy="177801"/>
          </a:xfrm>
          <a:prstGeom prst="rect">
            <a:avLst/>
          </a:prstGeom>
        </p:spPr>
      </p:pic>
      <p:pic>
        <p:nvPicPr>
          <p:cNvPr id="7" name="Picture 6" descr="Overlay-FullBackground.jpg"/>
          <p:cNvPicPr>
            <a:picLocks noChangeAspect="1"/>
          </p:cNvPicPr>
          <p:nvPr/>
        </p:nvPicPr>
        <p:blipFill>
          <a:blip r:embed="rId3"/>
          <a:srcRect t="66667"/>
          <a:stretch>
            <a:fillRect/>
          </a:stretch>
        </p:blipFill>
        <p:spPr>
          <a:xfrm>
            <a:off x="0" y="6502400"/>
            <a:ext cx="13004800" cy="3251200"/>
          </a:xfrm>
          <a:prstGeom prst="rect">
            <a:avLst/>
          </a:prstGeom>
        </p:spPr>
      </p:pic>
      <p:sp>
        <p:nvSpPr>
          <p:cNvPr id="2" name="Title 1"/>
          <p:cNvSpPr>
            <a:spLocks noGrp="1"/>
          </p:cNvSpPr>
          <p:nvPr>
            <p:ph type="title"/>
          </p:nvPr>
        </p:nvSpPr>
        <p:spPr>
          <a:xfrm>
            <a:off x="1108570" y="4226561"/>
            <a:ext cx="10785404" cy="1937173"/>
          </a:xfrm>
        </p:spPr>
        <p:txBody>
          <a:bodyPr vert="horz" lIns="91440" tIns="45720" rIns="91440" bIns="45720" rtlCol="0" anchor="b" anchorCtr="0">
            <a:noAutofit/>
          </a:bodyPr>
          <a:lstStyle>
            <a:lvl1pPr algn="ctr" defTabSz="1300460" rtl="0" eaLnBrk="1" latinLnBrk="0" hangingPunct="1">
              <a:spcBef>
                <a:spcPct val="0"/>
              </a:spcBef>
              <a:buNone/>
              <a:defRPr sz="6827"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108570" y="6719147"/>
            <a:ext cx="10785404" cy="1988969"/>
          </a:xfrm>
        </p:spPr>
        <p:txBody>
          <a:bodyPr vert="horz" lIns="91440" tIns="45720" rIns="91440" bIns="45720" rtlCol="0">
            <a:normAutofit/>
          </a:bodyPr>
          <a:lstStyle>
            <a:lvl1pPr marL="0" indent="0" algn="ctr" defTabSz="1300460" rtl="0" eaLnBrk="1" latinLnBrk="0" hangingPunct="1">
              <a:spcBef>
                <a:spcPts val="853"/>
              </a:spcBef>
              <a:buFont typeface="Calisto MT" pitchFamily="18" charset="0"/>
              <a:buNone/>
              <a:defRPr sz="2560" kern="1200">
                <a:solidFill>
                  <a:schemeClr val="bg2"/>
                </a:solidFill>
                <a:effectLst>
                  <a:outerShdw blurRad="63500" dir="2700000" algn="tl" rotWithShape="0">
                    <a:schemeClr val="tx1">
                      <a:alpha val="40000"/>
                    </a:schemeClr>
                  </a:outerShdw>
                </a:effectLst>
                <a:latin typeface="+mn-lt"/>
                <a:ea typeface="+mn-ea"/>
                <a:cs typeface="+mn-cs"/>
              </a:defRPr>
            </a:lvl1pPr>
            <a:lvl2pPr marL="650230" indent="0">
              <a:buNone/>
              <a:defRPr sz="2560">
                <a:solidFill>
                  <a:schemeClr val="tx1">
                    <a:tint val="75000"/>
                  </a:schemeClr>
                </a:solidFill>
              </a:defRPr>
            </a:lvl2pPr>
            <a:lvl3pPr marL="1300460" indent="0">
              <a:buNone/>
              <a:defRPr sz="2276">
                <a:solidFill>
                  <a:schemeClr val="tx1">
                    <a:tint val="75000"/>
                  </a:schemeClr>
                </a:solidFill>
              </a:defRPr>
            </a:lvl3pPr>
            <a:lvl4pPr marL="1950690" indent="0">
              <a:buNone/>
              <a:defRPr sz="1991">
                <a:solidFill>
                  <a:schemeClr val="tx1">
                    <a:tint val="75000"/>
                  </a:schemeClr>
                </a:solidFill>
              </a:defRPr>
            </a:lvl4pPr>
            <a:lvl5pPr marL="2600919" indent="0">
              <a:buNone/>
              <a:defRPr sz="1991">
                <a:solidFill>
                  <a:schemeClr val="tx1">
                    <a:tint val="75000"/>
                  </a:schemeClr>
                </a:solidFill>
              </a:defRPr>
            </a:lvl5pPr>
            <a:lvl6pPr marL="3251149" indent="0">
              <a:buNone/>
              <a:defRPr sz="1991">
                <a:solidFill>
                  <a:schemeClr val="tx1">
                    <a:tint val="75000"/>
                  </a:schemeClr>
                </a:solidFill>
              </a:defRPr>
            </a:lvl6pPr>
            <a:lvl7pPr marL="3901379" indent="0">
              <a:buNone/>
              <a:defRPr sz="1991">
                <a:solidFill>
                  <a:schemeClr val="tx1">
                    <a:tint val="75000"/>
                  </a:schemeClr>
                </a:solidFill>
              </a:defRPr>
            </a:lvl7pPr>
            <a:lvl8pPr marL="4551609" indent="0">
              <a:buNone/>
              <a:defRPr sz="1991">
                <a:solidFill>
                  <a:schemeClr val="tx1">
                    <a:tint val="75000"/>
                  </a:schemeClr>
                </a:solidFill>
              </a:defRPr>
            </a:lvl8pPr>
            <a:lvl9pPr marL="5201839" indent="0">
              <a:buNone/>
              <a:defRPr sz="1991">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4D8A39-A123-5540-876F-60F8DC823507}" type="datetimeFigureOut">
              <a:rPr lang="en-US" smtClean="0">
                <a:solidFill>
                  <a:srgbClr val="333333"/>
                </a:solidFill>
                <a:effectLst>
                  <a:outerShdw blurRad="63500" dir="2700000" algn="tl" rotWithShape="0">
                    <a:prstClr val="white">
                      <a:alpha val="40000"/>
                    </a:prstClr>
                  </a:outerShdw>
                </a:effectLst>
              </a:rPr>
              <a:pPr/>
              <a:t>1/30/18</a:t>
            </a:fld>
            <a:endParaRPr lang="en-US">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endParaRPr lang="en-US">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fld id="{80912702-B30F-0448-A602-2D2AAEBB19E7}" type="slidenum">
              <a:rPr lang="en-US" smtClean="0">
                <a:solidFill>
                  <a:srgbClr val="333333"/>
                </a:solidFill>
                <a:effectLst>
                  <a:outerShdw blurRad="63500" dir="2700000" algn="tl" rotWithShape="0">
                    <a:prstClr val="white">
                      <a:alpha val="40000"/>
                    </a:prstClr>
                  </a:outerShdw>
                </a:effectLst>
              </a:rPr>
              <a:pPr/>
              <a:t>‹#›</a:t>
            </a:fld>
            <a:endParaRPr lang="en-US">
              <a:solidFill>
                <a:srgbClr val="333333"/>
              </a:solidFill>
              <a:effectLst>
                <a:outerShdw blurRad="63500" dir="2700000" algn="tl" rotWithShape="0">
                  <a:prstClr val="white">
                    <a:alpha val="40000"/>
                  </a:prstClr>
                </a:outerShdw>
              </a:effectLs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overlay-ruleShadow.png"/>
          <p:cNvPicPr>
            <a:picLocks noChangeAspect="1"/>
          </p:cNvPicPr>
          <p:nvPr/>
        </p:nvPicPr>
        <p:blipFill>
          <a:blip r:embed="rId2"/>
          <a:stretch>
            <a:fillRect/>
          </a:stretch>
        </p:blipFill>
        <p:spPr>
          <a:xfrm>
            <a:off x="0" y="1859686"/>
            <a:ext cx="13004800" cy="177801"/>
          </a:xfrm>
          <a:prstGeom prst="rect">
            <a:avLst/>
          </a:prstGeom>
        </p:spPr>
      </p:pic>
      <p:pic>
        <p:nvPicPr>
          <p:cNvPr id="11" name="Picture 10" descr="Overlay-FullBackground.jpg"/>
          <p:cNvPicPr>
            <a:picLocks noChangeAspect="1"/>
          </p:cNvPicPr>
          <p:nvPr/>
        </p:nvPicPr>
        <p:blipFill>
          <a:blip r:embed="rId3"/>
          <a:srcRect t="23333"/>
          <a:stretch>
            <a:fillRect/>
          </a:stretch>
        </p:blipFill>
        <p:spPr>
          <a:xfrm>
            <a:off x="0" y="2027218"/>
            <a:ext cx="13004800" cy="7726382"/>
          </a:xfrm>
          <a:prstGeom prst="rect">
            <a:avLst/>
          </a:prstGeom>
        </p:spPr>
      </p:pic>
      <p:sp>
        <p:nvSpPr>
          <p:cNvPr id="2" name="Title 1"/>
          <p:cNvSpPr>
            <a:spLocks noGrp="1"/>
          </p:cNvSpPr>
          <p:nvPr>
            <p:ph type="title"/>
          </p:nvPr>
        </p:nvSpPr>
        <p:spPr>
          <a:xfrm>
            <a:off x="1108570" y="89249"/>
            <a:ext cx="10785405" cy="1824949"/>
          </a:xfrm>
        </p:spPr>
        <p:txBody>
          <a:bodyPr/>
          <a:lstStyle/>
          <a:p>
            <a:r>
              <a:rPr lang="en-US" smtClean="0"/>
              <a:t>Click to edit Master title style</a:t>
            </a:r>
            <a:endParaRPr/>
          </a:p>
        </p:txBody>
      </p:sp>
      <p:sp>
        <p:nvSpPr>
          <p:cNvPr id="3" name="Content Placeholder 2"/>
          <p:cNvSpPr>
            <a:spLocks noGrp="1"/>
          </p:cNvSpPr>
          <p:nvPr>
            <p:ph sz="half" idx="1"/>
          </p:nvPr>
        </p:nvSpPr>
        <p:spPr>
          <a:xfrm>
            <a:off x="1108570" y="2600961"/>
            <a:ext cx="5071872" cy="6111805"/>
          </a:xfrm>
        </p:spPr>
        <p:txBody>
          <a:bodyPr>
            <a:normAutofit/>
          </a:bodyPr>
          <a:lstStyle>
            <a:lvl1pPr>
              <a:defRPr sz="2844"/>
            </a:lvl1pPr>
            <a:lvl2pPr>
              <a:defRPr sz="2560"/>
            </a:lvl2pPr>
            <a:lvl3pPr>
              <a:defRPr sz="2560"/>
            </a:lvl3pPr>
            <a:lvl4pPr>
              <a:defRPr sz="2560"/>
            </a:lvl4pPr>
            <a:lvl5pPr>
              <a:defRPr sz="2560"/>
            </a:lvl5pPr>
            <a:lvl6pPr>
              <a:defRPr sz="2560"/>
            </a:lvl6pPr>
            <a:lvl7pPr>
              <a:defRPr sz="2560"/>
            </a:lvl7pPr>
            <a:lvl8pPr>
              <a:defRPr sz="2560"/>
            </a:lvl8pPr>
            <a:lvl9pPr>
              <a:defRPr sz="25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822103" y="2600961"/>
            <a:ext cx="5071872" cy="6111805"/>
          </a:xfrm>
        </p:spPr>
        <p:txBody>
          <a:bodyPr>
            <a:normAutofit/>
          </a:bodyPr>
          <a:lstStyle>
            <a:lvl1pPr>
              <a:defRPr sz="2844"/>
            </a:lvl1pPr>
            <a:lvl2pPr>
              <a:defRPr sz="2560"/>
            </a:lvl2pPr>
            <a:lvl3pPr>
              <a:defRPr sz="2560"/>
            </a:lvl3pPr>
            <a:lvl4pPr>
              <a:defRPr sz="2560"/>
            </a:lvl4pPr>
            <a:lvl5pPr>
              <a:defRPr sz="2560"/>
            </a:lvl5pPr>
            <a:lvl6pPr>
              <a:defRPr sz="2560"/>
            </a:lvl6pPr>
            <a:lvl7pPr>
              <a:defRPr sz="2560"/>
            </a:lvl7pPr>
            <a:lvl8pPr>
              <a:defRPr sz="2560"/>
            </a:lvl8pPr>
            <a:lvl9pPr>
              <a:defRPr sz="25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594D8A39-A123-5540-876F-60F8DC823507}" type="datetimeFigureOut">
              <a:rPr lang="en-US" smtClean="0">
                <a:solidFill>
                  <a:srgbClr val="333333"/>
                </a:solidFill>
                <a:effectLst>
                  <a:outerShdw blurRad="63500" dir="2700000" algn="tl" rotWithShape="0">
                    <a:prstClr val="white">
                      <a:alpha val="40000"/>
                    </a:prstClr>
                  </a:outerShdw>
                </a:effectLst>
              </a:rPr>
              <a:pPr/>
              <a:t>1/30/18</a:t>
            </a:fld>
            <a:endParaRPr lang="en-US">
              <a:solidFill>
                <a:srgbClr val="333333"/>
              </a:solidFill>
              <a:effectLst>
                <a:outerShdw blurRad="63500" dir="2700000" algn="tl" rotWithShape="0">
                  <a:prstClr val="white">
                    <a:alpha val="40000"/>
                  </a:prstClr>
                </a:outerShdw>
              </a:effectLst>
            </a:endParaRPr>
          </a:p>
        </p:txBody>
      </p:sp>
      <p:sp>
        <p:nvSpPr>
          <p:cNvPr id="6" name="Footer Placeholder 5"/>
          <p:cNvSpPr>
            <a:spLocks noGrp="1"/>
          </p:cNvSpPr>
          <p:nvPr>
            <p:ph type="ftr" sz="quarter" idx="11"/>
          </p:nvPr>
        </p:nvSpPr>
        <p:spPr/>
        <p:txBody>
          <a:bodyPr/>
          <a:lstStyle/>
          <a:p>
            <a:endParaRPr lang="en-US">
              <a:solidFill>
                <a:srgbClr val="333333"/>
              </a:solidFill>
              <a:effectLst>
                <a:outerShdw blurRad="63500" dir="2700000" algn="tl" rotWithShape="0">
                  <a:prstClr val="white">
                    <a:alpha val="40000"/>
                  </a:prstClr>
                </a:outerShdw>
              </a:effectLst>
            </a:endParaRPr>
          </a:p>
        </p:txBody>
      </p:sp>
      <p:sp>
        <p:nvSpPr>
          <p:cNvPr id="7" name="Slide Number Placeholder 6"/>
          <p:cNvSpPr>
            <a:spLocks noGrp="1"/>
          </p:cNvSpPr>
          <p:nvPr>
            <p:ph type="sldNum" sz="quarter" idx="12"/>
          </p:nvPr>
        </p:nvSpPr>
        <p:spPr/>
        <p:txBody>
          <a:bodyPr/>
          <a:lstStyle/>
          <a:p>
            <a:fld id="{80912702-B30F-0448-A602-2D2AAEBB19E7}" type="slidenum">
              <a:rPr lang="en-US" smtClean="0">
                <a:solidFill>
                  <a:srgbClr val="333333"/>
                </a:solidFill>
                <a:effectLst>
                  <a:outerShdw blurRad="63500" dir="2700000" algn="tl" rotWithShape="0">
                    <a:prstClr val="white">
                      <a:alpha val="40000"/>
                    </a:prstClr>
                  </a:outerShdw>
                </a:effectLst>
              </a:rPr>
              <a:pPr/>
              <a:t>‹#›</a:t>
            </a:fld>
            <a:endParaRPr lang="en-US">
              <a:solidFill>
                <a:srgbClr val="333333"/>
              </a:solidFill>
              <a:effectLst>
                <a:outerShdw blurRad="63500" dir="2700000" algn="tl" rotWithShape="0">
                  <a:prstClr val="white">
                    <a:alpha val="40000"/>
                  </a:prstClr>
                </a:outerShdw>
              </a:effectLs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859686"/>
            <a:ext cx="13004800" cy="177801"/>
          </a:xfrm>
          <a:prstGeom prst="rect">
            <a:avLst/>
          </a:prstGeom>
        </p:spPr>
      </p:pic>
      <p:pic>
        <p:nvPicPr>
          <p:cNvPr id="7" name="Picture 6" descr="Overlay-FullBackground.jpg"/>
          <p:cNvPicPr>
            <a:picLocks noChangeAspect="1"/>
          </p:cNvPicPr>
          <p:nvPr/>
        </p:nvPicPr>
        <p:blipFill>
          <a:blip r:embed="rId3"/>
          <a:srcRect t="23333"/>
          <a:stretch>
            <a:fillRect/>
          </a:stretch>
        </p:blipFill>
        <p:spPr>
          <a:xfrm>
            <a:off x="0" y="2027218"/>
            <a:ext cx="13004800" cy="772638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96F663E-5ED1-47B2-8DFB-BADDA486BF96}" type="datetimeFigureOut">
              <a:rPr lang="en-US"/>
              <a:pPr/>
              <a:t>1/30/18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1F84E61-BFA6-4150-9FE3-AA0C8F288190}" type="slidenum">
              <a:rPr/>
              <a:pPr/>
              <a:t>‹#›</a:t>
            </a:fld>
            <a:endParaRPr/>
          </a:p>
        </p:txBody>
      </p:sp>
    </p:spTree>
    <p:extLst>
      <p:ext uri="{BB962C8B-B14F-4D97-AF65-F5344CB8AC3E}">
        <p14:creationId xmlns:p14="http://schemas.microsoft.com/office/powerpoint/2010/main" val="5822404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overlay-ruleShadow.png"/>
          <p:cNvPicPr>
            <a:picLocks noChangeAspect="1"/>
          </p:cNvPicPr>
          <p:nvPr/>
        </p:nvPicPr>
        <p:blipFill>
          <a:blip r:embed="rId2"/>
          <a:stretch>
            <a:fillRect/>
          </a:stretch>
        </p:blipFill>
        <p:spPr>
          <a:xfrm>
            <a:off x="0" y="1859686"/>
            <a:ext cx="13004800" cy="177801"/>
          </a:xfrm>
          <a:prstGeom prst="rect">
            <a:avLst/>
          </a:prstGeom>
        </p:spPr>
      </p:pic>
      <p:pic>
        <p:nvPicPr>
          <p:cNvPr id="13" name="Picture 12" descr="Overlay-FullBackground.jpg"/>
          <p:cNvPicPr>
            <a:picLocks noChangeAspect="1"/>
          </p:cNvPicPr>
          <p:nvPr/>
        </p:nvPicPr>
        <p:blipFill>
          <a:blip r:embed="rId3"/>
          <a:srcRect t="23333"/>
          <a:stretch>
            <a:fillRect/>
          </a:stretch>
        </p:blipFill>
        <p:spPr>
          <a:xfrm>
            <a:off x="0" y="2027218"/>
            <a:ext cx="13004800" cy="7726382"/>
          </a:xfrm>
          <a:prstGeom prst="rect">
            <a:avLst/>
          </a:prstGeom>
        </p:spPr>
      </p:pic>
      <p:sp>
        <p:nvSpPr>
          <p:cNvPr id="2" name="Title 1"/>
          <p:cNvSpPr>
            <a:spLocks noGrp="1"/>
          </p:cNvSpPr>
          <p:nvPr>
            <p:ph type="title"/>
          </p:nvPr>
        </p:nvSpPr>
        <p:spPr>
          <a:xfrm>
            <a:off x="1108570" y="89249"/>
            <a:ext cx="10785405" cy="1824949"/>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08570" y="2167467"/>
            <a:ext cx="5071872" cy="1192107"/>
          </a:xfrm>
        </p:spPr>
        <p:txBody>
          <a:bodyPr anchor="ctr" anchorCtr="0">
            <a:noAutofit/>
          </a:bodyPr>
          <a:lstStyle>
            <a:lvl1pPr marL="0" indent="0" algn="ctr">
              <a:spcBef>
                <a:spcPct val="0"/>
              </a:spcBef>
              <a:buNone/>
              <a:defRPr sz="3982" b="0"/>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smtClean="0"/>
              <a:t>Click to edit Master text styles</a:t>
            </a:r>
          </a:p>
        </p:txBody>
      </p:sp>
      <p:sp>
        <p:nvSpPr>
          <p:cNvPr id="4" name="Content Placeholder 3"/>
          <p:cNvSpPr>
            <a:spLocks noGrp="1"/>
          </p:cNvSpPr>
          <p:nvPr>
            <p:ph sz="half" idx="2"/>
          </p:nvPr>
        </p:nvSpPr>
        <p:spPr>
          <a:xfrm>
            <a:off x="1108570" y="3404198"/>
            <a:ext cx="5071872" cy="5308565"/>
          </a:xfrm>
        </p:spPr>
        <p:txBody>
          <a:bodyPr>
            <a:normAutofit/>
          </a:bodyPr>
          <a:lstStyle>
            <a:lvl1pPr>
              <a:defRPr sz="2844"/>
            </a:lvl1pPr>
            <a:lvl2pPr>
              <a:defRPr sz="2560"/>
            </a:lvl2pPr>
            <a:lvl3pPr>
              <a:defRPr sz="2560"/>
            </a:lvl3pPr>
            <a:lvl4pPr>
              <a:defRPr sz="2560"/>
            </a:lvl4pPr>
            <a:lvl5pPr>
              <a:defRPr sz="2560"/>
            </a:lvl5pPr>
            <a:lvl6pPr>
              <a:defRPr sz="2276"/>
            </a:lvl6pPr>
            <a:lvl7pPr>
              <a:defRPr sz="2276"/>
            </a:lvl7pPr>
            <a:lvl8pPr>
              <a:defRPr sz="2276"/>
            </a:lvl8pPr>
            <a:lvl9pPr>
              <a:defRPr sz="227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822103" y="2167467"/>
            <a:ext cx="5071872" cy="1192107"/>
          </a:xfrm>
        </p:spPr>
        <p:txBody>
          <a:bodyPr anchor="ctr" anchorCtr="0">
            <a:noAutofit/>
          </a:bodyPr>
          <a:lstStyle>
            <a:lvl1pPr marL="0" indent="0" algn="ctr">
              <a:spcBef>
                <a:spcPct val="0"/>
              </a:spcBef>
              <a:buNone/>
              <a:defRPr sz="3982" b="0"/>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smtClean="0"/>
              <a:t>Click to edit Master text styles</a:t>
            </a:r>
          </a:p>
        </p:txBody>
      </p:sp>
      <p:sp>
        <p:nvSpPr>
          <p:cNvPr id="6" name="Content Placeholder 5"/>
          <p:cNvSpPr>
            <a:spLocks noGrp="1"/>
          </p:cNvSpPr>
          <p:nvPr>
            <p:ph sz="quarter" idx="4"/>
          </p:nvPr>
        </p:nvSpPr>
        <p:spPr>
          <a:xfrm>
            <a:off x="6822103" y="3404198"/>
            <a:ext cx="5071872" cy="5308565"/>
          </a:xfrm>
        </p:spPr>
        <p:txBody>
          <a:bodyPr>
            <a:normAutofit/>
          </a:bodyPr>
          <a:lstStyle>
            <a:lvl1pPr>
              <a:defRPr sz="2844"/>
            </a:lvl1pPr>
            <a:lvl2pPr>
              <a:defRPr sz="2560"/>
            </a:lvl2pPr>
            <a:lvl3pPr>
              <a:defRPr sz="2560"/>
            </a:lvl3pPr>
            <a:lvl4pPr>
              <a:defRPr sz="2560"/>
            </a:lvl4pPr>
            <a:lvl5pPr>
              <a:defRPr sz="2560"/>
            </a:lvl5pPr>
            <a:lvl6pPr>
              <a:defRPr sz="2276"/>
            </a:lvl6pPr>
            <a:lvl7pPr>
              <a:defRPr sz="2276"/>
            </a:lvl7pPr>
            <a:lvl8pPr>
              <a:defRPr sz="2276"/>
            </a:lvl8pPr>
            <a:lvl9pPr>
              <a:defRPr sz="227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594D8A39-A123-5540-876F-60F8DC823507}" type="datetimeFigureOut">
              <a:rPr lang="en-US" smtClean="0">
                <a:solidFill>
                  <a:srgbClr val="333333"/>
                </a:solidFill>
                <a:effectLst>
                  <a:outerShdw blurRad="63500" dir="2700000" algn="tl" rotWithShape="0">
                    <a:prstClr val="white">
                      <a:alpha val="40000"/>
                    </a:prstClr>
                  </a:outerShdw>
                </a:effectLst>
              </a:rPr>
              <a:pPr/>
              <a:t>1/30/18</a:t>
            </a:fld>
            <a:endParaRPr lang="en-US">
              <a:solidFill>
                <a:srgbClr val="333333"/>
              </a:solidFill>
              <a:effectLst>
                <a:outerShdw blurRad="63500" dir="2700000" algn="tl" rotWithShape="0">
                  <a:prstClr val="white">
                    <a:alpha val="40000"/>
                  </a:prstClr>
                </a:outerShdw>
              </a:effectLst>
            </a:endParaRPr>
          </a:p>
        </p:txBody>
      </p:sp>
      <p:sp>
        <p:nvSpPr>
          <p:cNvPr id="8" name="Footer Placeholder 7"/>
          <p:cNvSpPr>
            <a:spLocks noGrp="1"/>
          </p:cNvSpPr>
          <p:nvPr>
            <p:ph type="ftr" sz="quarter" idx="11"/>
          </p:nvPr>
        </p:nvSpPr>
        <p:spPr/>
        <p:txBody>
          <a:bodyPr/>
          <a:lstStyle/>
          <a:p>
            <a:endParaRPr lang="en-US">
              <a:solidFill>
                <a:srgbClr val="333333"/>
              </a:solidFill>
              <a:effectLst>
                <a:outerShdw blurRad="63500" dir="2700000" algn="tl" rotWithShape="0">
                  <a:prstClr val="white">
                    <a:alpha val="40000"/>
                  </a:prstClr>
                </a:outerShdw>
              </a:effectLst>
            </a:endParaRPr>
          </a:p>
        </p:txBody>
      </p:sp>
      <p:sp>
        <p:nvSpPr>
          <p:cNvPr id="9" name="Slide Number Placeholder 8"/>
          <p:cNvSpPr>
            <a:spLocks noGrp="1"/>
          </p:cNvSpPr>
          <p:nvPr>
            <p:ph type="sldNum" sz="quarter" idx="12"/>
          </p:nvPr>
        </p:nvSpPr>
        <p:spPr/>
        <p:txBody>
          <a:bodyPr/>
          <a:lstStyle/>
          <a:p>
            <a:fld id="{80912702-B30F-0448-A602-2D2AAEBB19E7}" type="slidenum">
              <a:rPr lang="en-US" smtClean="0">
                <a:solidFill>
                  <a:srgbClr val="333333"/>
                </a:solidFill>
                <a:effectLst>
                  <a:outerShdw blurRad="63500" dir="2700000" algn="tl" rotWithShape="0">
                    <a:prstClr val="white">
                      <a:alpha val="40000"/>
                    </a:prstClr>
                  </a:outerShdw>
                </a:effectLst>
              </a:rPr>
              <a:pPr/>
              <a:t>‹#›</a:t>
            </a:fld>
            <a:endParaRPr lang="en-US">
              <a:solidFill>
                <a:srgbClr val="333333"/>
              </a:solidFill>
              <a:effectLst>
                <a:outerShdw blurRad="63500" dir="2700000" algn="tl" rotWithShape="0">
                  <a:prstClr val="white">
                    <a:alpha val="40000"/>
                  </a:prstClr>
                </a:outerShdw>
              </a:effectLs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859686"/>
            <a:ext cx="13004800" cy="177801"/>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594D8A39-A123-5540-876F-60F8DC823507}" type="datetimeFigureOut">
              <a:rPr lang="en-US" smtClean="0">
                <a:solidFill>
                  <a:srgbClr val="333333"/>
                </a:solidFill>
                <a:effectLst>
                  <a:outerShdw blurRad="63500" dir="2700000" algn="tl" rotWithShape="0">
                    <a:prstClr val="white">
                      <a:alpha val="40000"/>
                    </a:prstClr>
                  </a:outerShdw>
                </a:effectLst>
              </a:rPr>
              <a:pPr/>
              <a:t>1/30/18</a:t>
            </a:fld>
            <a:endParaRPr lang="en-US">
              <a:solidFill>
                <a:srgbClr val="333333"/>
              </a:solidFill>
              <a:effectLst>
                <a:outerShdw blurRad="63500" dir="2700000" algn="tl" rotWithShape="0">
                  <a:prstClr val="white">
                    <a:alpha val="40000"/>
                  </a:prstClr>
                </a:outerShdw>
              </a:effectLst>
            </a:endParaRPr>
          </a:p>
        </p:txBody>
      </p:sp>
      <p:sp>
        <p:nvSpPr>
          <p:cNvPr id="4" name="Footer Placeholder 3"/>
          <p:cNvSpPr>
            <a:spLocks noGrp="1"/>
          </p:cNvSpPr>
          <p:nvPr>
            <p:ph type="ftr" sz="quarter" idx="11"/>
          </p:nvPr>
        </p:nvSpPr>
        <p:spPr/>
        <p:txBody>
          <a:bodyPr/>
          <a:lstStyle/>
          <a:p>
            <a:endParaRPr lang="en-US">
              <a:solidFill>
                <a:srgbClr val="333333"/>
              </a:solidFill>
              <a:effectLst>
                <a:outerShdw blurRad="63500" dir="2700000" algn="tl" rotWithShape="0">
                  <a:prstClr val="white">
                    <a:alpha val="40000"/>
                  </a:prstClr>
                </a:outerShdw>
              </a:effectLst>
            </a:endParaRPr>
          </a:p>
        </p:txBody>
      </p:sp>
      <p:sp>
        <p:nvSpPr>
          <p:cNvPr id="5" name="Slide Number Placeholder 4"/>
          <p:cNvSpPr>
            <a:spLocks noGrp="1"/>
          </p:cNvSpPr>
          <p:nvPr>
            <p:ph type="sldNum" sz="quarter" idx="12"/>
          </p:nvPr>
        </p:nvSpPr>
        <p:spPr/>
        <p:txBody>
          <a:bodyPr/>
          <a:lstStyle/>
          <a:p>
            <a:fld id="{80912702-B30F-0448-A602-2D2AAEBB19E7}" type="slidenum">
              <a:rPr lang="en-US" smtClean="0">
                <a:solidFill>
                  <a:srgbClr val="333333"/>
                </a:solidFill>
                <a:effectLst>
                  <a:outerShdw blurRad="63500" dir="2700000" algn="tl" rotWithShape="0">
                    <a:prstClr val="white">
                      <a:alpha val="40000"/>
                    </a:prstClr>
                  </a:outerShdw>
                </a:effectLst>
              </a:rPr>
              <a:pPr/>
              <a:t>‹#›</a:t>
            </a:fld>
            <a:endParaRPr lang="en-US">
              <a:solidFill>
                <a:srgbClr val="333333"/>
              </a:solidFill>
              <a:effectLst>
                <a:outerShdw blurRad="63500" dir="2700000" algn="tl" rotWithShape="0">
                  <a:prstClr val="white">
                    <a:alpha val="40000"/>
                  </a:prstClr>
                </a:outerShdw>
              </a:effectLst>
            </a:endParaRPr>
          </a:p>
        </p:txBody>
      </p:sp>
      <p:pic>
        <p:nvPicPr>
          <p:cNvPr id="10" name="Picture 9" descr="Overlay-FullBackground.jpg"/>
          <p:cNvPicPr>
            <a:picLocks noChangeAspect="1"/>
          </p:cNvPicPr>
          <p:nvPr/>
        </p:nvPicPr>
        <p:blipFill>
          <a:blip r:embed="rId3"/>
          <a:srcRect t="21046"/>
          <a:stretch>
            <a:fillRect/>
          </a:stretch>
        </p:blipFill>
        <p:spPr>
          <a:xfrm>
            <a:off x="0" y="2059093"/>
            <a:ext cx="13004800" cy="7700881"/>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FullBackground.jpg"/>
          <p:cNvPicPr>
            <a:picLocks noChangeAspect="1"/>
          </p:cNvPicPr>
          <p:nvPr/>
        </p:nvPicPr>
        <p:blipFill>
          <a:blip r:embed="rId2"/>
          <a:stretch>
            <a:fillRect/>
          </a:stretch>
        </p:blipFill>
        <p:spPr>
          <a:xfrm>
            <a:off x="0" y="6374"/>
            <a:ext cx="13004800" cy="9753600"/>
          </a:xfrm>
          <a:prstGeom prst="rect">
            <a:avLst/>
          </a:prstGeom>
          <a:noFill/>
          <a:ln>
            <a:noFill/>
          </a:ln>
        </p:spPr>
      </p:pic>
      <p:sp>
        <p:nvSpPr>
          <p:cNvPr id="2" name="Date Placeholder 1"/>
          <p:cNvSpPr>
            <a:spLocks noGrp="1"/>
          </p:cNvSpPr>
          <p:nvPr>
            <p:ph type="dt" sz="half" idx="10"/>
          </p:nvPr>
        </p:nvSpPr>
        <p:spPr/>
        <p:txBody>
          <a:bodyPr/>
          <a:lstStyle/>
          <a:p>
            <a:fld id="{594D8A39-A123-5540-876F-60F8DC823507}" type="datetimeFigureOut">
              <a:rPr lang="en-US" smtClean="0">
                <a:solidFill>
                  <a:srgbClr val="333333"/>
                </a:solidFill>
                <a:effectLst>
                  <a:outerShdw blurRad="63500" dir="2700000" algn="tl" rotWithShape="0">
                    <a:prstClr val="white">
                      <a:alpha val="40000"/>
                    </a:prstClr>
                  </a:outerShdw>
                </a:effectLst>
              </a:rPr>
              <a:pPr/>
              <a:t>1/30/18</a:t>
            </a:fld>
            <a:endParaRPr lang="en-US">
              <a:solidFill>
                <a:srgbClr val="333333"/>
              </a:solidFill>
              <a:effectLst>
                <a:outerShdw blurRad="63500" dir="2700000" algn="tl" rotWithShape="0">
                  <a:prstClr val="white">
                    <a:alpha val="40000"/>
                  </a:prstClr>
                </a:outerShdw>
              </a:effectLst>
            </a:endParaRPr>
          </a:p>
        </p:txBody>
      </p:sp>
      <p:sp>
        <p:nvSpPr>
          <p:cNvPr id="3" name="Footer Placeholder 2"/>
          <p:cNvSpPr>
            <a:spLocks noGrp="1"/>
          </p:cNvSpPr>
          <p:nvPr>
            <p:ph type="ftr" sz="quarter" idx="11"/>
          </p:nvPr>
        </p:nvSpPr>
        <p:spPr/>
        <p:txBody>
          <a:bodyPr/>
          <a:lstStyle/>
          <a:p>
            <a:endParaRPr lang="en-US">
              <a:solidFill>
                <a:srgbClr val="333333"/>
              </a:solidFill>
              <a:effectLst>
                <a:outerShdw blurRad="63500" dir="2700000" algn="tl" rotWithShape="0">
                  <a:prstClr val="white">
                    <a:alpha val="40000"/>
                  </a:prstClr>
                </a:outerShdw>
              </a:effectLst>
            </a:endParaRPr>
          </a:p>
        </p:txBody>
      </p:sp>
      <p:sp>
        <p:nvSpPr>
          <p:cNvPr id="4" name="Slide Number Placeholder 3"/>
          <p:cNvSpPr>
            <a:spLocks noGrp="1"/>
          </p:cNvSpPr>
          <p:nvPr>
            <p:ph type="sldNum" sz="quarter" idx="12"/>
          </p:nvPr>
        </p:nvSpPr>
        <p:spPr/>
        <p:txBody>
          <a:bodyPr/>
          <a:lstStyle/>
          <a:p>
            <a:fld id="{80912702-B30F-0448-A602-2D2AAEBB19E7}" type="slidenum">
              <a:rPr lang="en-US" smtClean="0">
                <a:solidFill>
                  <a:srgbClr val="333333"/>
                </a:solidFill>
                <a:effectLst>
                  <a:outerShdw blurRad="63500" dir="2700000" algn="tl" rotWithShape="0">
                    <a:prstClr val="white">
                      <a:alpha val="40000"/>
                    </a:prstClr>
                  </a:outerShdw>
                </a:effectLst>
              </a:rPr>
              <a:pPr/>
              <a:t>‹#›</a:t>
            </a:fld>
            <a:endParaRPr lang="en-US">
              <a:solidFill>
                <a:srgbClr val="333333"/>
              </a:solidFill>
              <a:effectLst>
                <a:outerShdw blurRad="63500" dir="2700000" algn="tl" rotWithShape="0">
                  <a:prstClr val="white">
                    <a:alpha val="40000"/>
                  </a:prstClr>
                </a:outerShdw>
              </a:effectLs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6502400" y="6374"/>
            <a:ext cx="6502400" cy="9753600"/>
          </a:xfrm>
          <a:prstGeom prst="rect">
            <a:avLst/>
          </a:prstGeom>
          <a:noFill/>
          <a:ln>
            <a:noFill/>
          </a:ln>
        </p:spPr>
      </p:pic>
      <p:sp>
        <p:nvSpPr>
          <p:cNvPr id="2" name="Title 1"/>
          <p:cNvSpPr>
            <a:spLocks noGrp="1"/>
          </p:cNvSpPr>
          <p:nvPr>
            <p:ph type="title"/>
          </p:nvPr>
        </p:nvSpPr>
        <p:spPr>
          <a:xfrm>
            <a:off x="429159" y="388337"/>
            <a:ext cx="5635413" cy="2403870"/>
          </a:xfrm>
        </p:spPr>
        <p:txBody>
          <a:bodyPr vert="horz" lIns="91440" tIns="45720" rIns="91440" bIns="45720" rtlCol="0" anchor="b" anchorCtr="0">
            <a:noAutofit/>
          </a:bodyPr>
          <a:lstStyle>
            <a:lvl1pPr marL="0" algn="ctr" defTabSz="1300460" rtl="0" eaLnBrk="1" latinLnBrk="0" hangingPunct="1">
              <a:spcBef>
                <a:spcPct val="0"/>
              </a:spcBef>
              <a:defRPr sz="512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6921104" y="388339"/>
            <a:ext cx="5631078" cy="8324427"/>
          </a:xfrm>
        </p:spPr>
        <p:txBody>
          <a:bodyPr>
            <a:normAutofit/>
          </a:bodyPr>
          <a:lstStyle>
            <a:lvl1pPr>
              <a:defRPr sz="3413"/>
            </a:lvl1pPr>
            <a:lvl2pPr>
              <a:defRPr sz="3129"/>
            </a:lvl2pPr>
            <a:lvl3pPr>
              <a:defRPr sz="2844"/>
            </a:lvl3pPr>
            <a:lvl4pPr>
              <a:defRPr sz="2560"/>
            </a:lvl4pPr>
            <a:lvl5pPr>
              <a:defRPr sz="2560"/>
            </a:lvl5pPr>
            <a:lvl6pPr>
              <a:defRPr sz="2844"/>
            </a:lvl6pPr>
            <a:lvl7pPr>
              <a:defRPr sz="2844"/>
            </a:lvl7pPr>
            <a:lvl8pPr>
              <a:defRPr sz="2844"/>
            </a:lvl8pPr>
            <a:lvl9pPr>
              <a:defRPr sz="284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429159" y="2809038"/>
            <a:ext cx="5635413" cy="4551681"/>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defTabSz="1300460" rtl="0" eaLnBrk="1" latinLnBrk="0" hangingPunct="1">
              <a:lnSpc>
                <a:spcPct val="110000"/>
              </a:lnSpc>
              <a:spcBef>
                <a:spcPts val="2844"/>
              </a:spcBef>
              <a:buNone/>
              <a:defRPr sz="2560" kern="1200">
                <a:solidFill>
                  <a:schemeClr val="tx1"/>
                </a:solidFill>
                <a:effectLst>
                  <a:outerShdw blurRad="38100" dist="12700" dir="2700000" algn="tl" rotWithShape="0">
                    <a:prstClr val="black">
                      <a:alpha val="60000"/>
                    </a:prstClr>
                  </a:outerShdw>
                </a:effectLst>
                <a:latin typeface="+mn-lt"/>
                <a:ea typeface="+mn-ea"/>
                <a:cs typeface="+mn-cs"/>
              </a:defRPr>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smtClean="0"/>
              <a:t>Click to edit Master text styles</a:t>
            </a:r>
          </a:p>
        </p:txBody>
      </p:sp>
      <p:sp>
        <p:nvSpPr>
          <p:cNvPr id="5" name="Date Placeholder 4"/>
          <p:cNvSpPr>
            <a:spLocks noGrp="1"/>
          </p:cNvSpPr>
          <p:nvPr>
            <p:ph type="dt" sz="half" idx="10"/>
          </p:nvPr>
        </p:nvSpPr>
        <p:spPr>
          <a:xfrm>
            <a:off x="3793067" y="9040143"/>
            <a:ext cx="2307715" cy="519289"/>
          </a:xfrm>
          <a:effectLst>
            <a:outerShdw blurRad="50800" dist="38100" dir="2700000" algn="tl" rotWithShape="0">
              <a:prstClr val="black">
                <a:alpha val="40000"/>
              </a:prstClr>
            </a:outerShdw>
          </a:effectLst>
        </p:spPr>
        <p:txBody>
          <a:bodyPr vert="horz" lIns="91440" tIns="45720" rIns="91440" bIns="45720" rtlCol="0" anchor="ctr"/>
          <a:lstStyle>
            <a:lvl1pPr marL="0" algn="r" defTabSz="1300460" rtl="0" eaLnBrk="1" latinLnBrk="0" hangingPunct="1">
              <a:defRPr sz="1707"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594D8A39-A123-5540-876F-60F8DC823507}" type="datetimeFigureOut">
              <a:rPr lang="en-US" smtClean="0">
                <a:solidFill>
                  <a:prstClr val="white"/>
                </a:solidFill>
              </a:rPr>
              <a:pPr/>
              <a:t>1/30/18</a:t>
            </a:fld>
            <a:endParaRPr lang="en-US">
              <a:solidFill>
                <a:prstClr val="white"/>
              </a:solidFill>
            </a:endParaRPr>
          </a:p>
        </p:txBody>
      </p:sp>
      <p:sp>
        <p:nvSpPr>
          <p:cNvPr id="6" name="Footer Placeholder 5"/>
          <p:cNvSpPr>
            <a:spLocks noGrp="1"/>
          </p:cNvSpPr>
          <p:nvPr>
            <p:ph type="ftr" sz="quarter" idx="11"/>
          </p:nvPr>
        </p:nvSpPr>
        <p:spPr>
          <a:xfrm>
            <a:off x="344245" y="9040143"/>
            <a:ext cx="2690209" cy="519289"/>
          </a:xfrm>
          <a:effectLst>
            <a:outerShdw blurRad="50800" dist="38100" dir="2700000" algn="tl" rotWithShape="0">
              <a:prstClr val="black">
                <a:alpha val="40000"/>
              </a:prstClr>
            </a:outerShdw>
          </a:effectLst>
        </p:spPr>
        <p:txBody>
          <a:bodyPr vert="horz" lIns="91440" tIns="45720" rIns="91440" bIns="45720" rtlCol="0" anchor="ctr"/>
          <a:lstStyle>
            <a:lvl1pPr marL="0" algn="l" defTabSz="1300460" rtl="0" eaLnBrk="1" latinLnBrk="0" hangingPunct="1">
              <a:defRPr sz="1707"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solidFill>
                <a:prstClr val="white"/>
              </a:solidFill>
            </a:endParaRPr>
          </a:p>
        </p:txBody>
      </p:sp>
      <p:sp>
        <p:nvSpPr>
          <p:cNvPr id="7" name="Slide Number Placeholder 6"/>
          <p:cNvSpPr>
            <a:spLocks noGrp="1"/>
          </p:cNvSpPr>
          <p:nvPr>
            <p:ph type="sldNum" sz="quarter" idx="12"/>
          </p:nvPr>
        </p:nvSpPr>
        <p:spPr>
          <a:xfrm>
            <a:off x="2691994" y="8175414"/>
            <a:ext cx="1083733" cy="819573"/>
          </a:xfrm>
        </p:spPr>
        <p:txBody>
          <a:bodyPr vert="horz" lIns="91440" tIns="45720" rIns="91440" bIns="45720" rtlCol="0" anchor="ctr">
            <a:noAutofit/>
          </a:bodyPr>
          <a:lstStyle>
            <a:lvl1pPr marL="0" algn="ctr" defTabSz="1300460" rtl="0" eaLnBrk="1" latinLnBrk="0" hangingPunct="1">
              <a:spcBef>
                <a:spcPct val="0"/>
              </a:spcBef>
              <a:defRPr sz="512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80912702-B30F-0448-A602-2D2AAEBB19E7}" type="slidenum">
              <a:rPr lang="en-US" smtClean="0">
                <a:solidFill>
                  <a:prstClr val="white"/>
                </a:solidFill>
              </a:rPr>
              <a:pPr/>
              <a:t>‹#›</a:t>
            </a:fld>
            <a:endParaRPr lang="en-US">
              <a:solidFill>
                <a:prstClr val="white"/>
              </a:solidFill>
            </a:endParaRPr>
          </a:p>
        </p:txBody>
      </p:sp>
      <p:pic>
        <p:nvPicPr>
          <p:cNvPr id="10" name="Picture 9" descr="overlay-ruleShadow.png"/>
          <p:cNvPicPr>
            <a:picLocks noChangeAspect="1"/>
          </p:cNvPicPr>
          <p:nvPr/>
        </p:nvPicPr>
        <p:blipFill>
          <a:blip r:embed="rId3"/>
          <a:srcRect r="25031"/>
          <a:stretch>
            <a:fillRect/>
          </a:stretch>
        </p:blipFill>
        <p:spPr>
          <a:xfrm rot="16200000">
            <a:off x="1545089" y="4785884"/>
            <a:ext cx="9749567" cy="177801"/>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6502400" y="6374"/>
            <a:ext cx="6502400" cy="9753600"/>
          </a:xfrm>
          <a:prstGeom prst="rect">
            <a:avLst/>
          </a:prstGeom>
          <a:noFill/>
          <a:ln>
            <a:noFill/>
          </a:ln>
        </p:spPr>
      </p:pic>
      <p:pic>
        <p:nvPicPr>
          <p:cNvPr id="9" name="Picture 8" descr="overlay-ruleShadow.png"/>
          <p:cNvPicPr>
            <a:picLocks noChangeAspect="1"/>
          </p:cNvPicPr>
          <p:nvPr/>
        </p:nvPicPr>
        <p:blipFill>
          <a:blip r:embed="rId3"/>
          <a:srcRect r="25031"/>
          <a:stretch>
            <a:fillRect/>
          </a:stretch>
        </p:blipFill>
        <p:spPr>
          <a:xfrm rot="16200000">
            <a:off x="1545089" y="4785884"/>
            <a:ext cx="9749567" cy="177801"/>
          </a:xfrm>
          <a:prstGeom prst="rect">
            <a:avLst/>
          </a:prstGeom>
        </p:spPr>
      </p:pic>
      <p:sp>
        <p:nvSpPr>
          <p:cNvPr id="2" name="Title 1"/>
          <p:cNvSpPr>
            <a:spLocks noGrp="1"/>
          </p:cNvSpPr>
          <p:nvPr>
            <p:ph type="title"/>
          </p:nvPr>
        </p:nvSpPr>
        <p:spPr>
          <a:xfrm>
            <a:off x="429159" y="390144"/>
            <a:ext cx="5631078" cy="2405888"/>
          </a:xfrm>
        </p:spPr>
        <p:txBody>
          <a:bodyPr vert="horz" lIns="91440" tIns="45720" rIns="91440" bIns="45720" rtlCol="0" anchor="b" anchorCtr="0">
            <a:noAutofit/>
          </a:bodyPr>
          <a:lstStyle>
            <a:lvl1pPr marL="0" algn="ctr" defTabSz="1300460" rtl="0" eaLnBrk="1" latinLnBrk="0" hangingPunct="1">
              <a:spcBef>
                <a:spcPct val="0"/>
              </a:spcBef>
              <a:buNone/>
              <a:defRPr sz="512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918554" y="376757"/>
            <a:ext cx="5631078" cy="9000087"/>
          </a:xfrm>
          <a:solidFill>
            <a:schemeClr val="tx1">
              <a:lumMod val="50000"/>
            </a:schemeClr>
          </a:solidFill>
          <a:effectLst>
            <a:outerShdw blurRad="50800" dir="2700000" algn="tl" rotWithShape="0">
              <a:schemeClr val="tx1">
                <a:alpha val="40000"/>
              </a:schemeClr>
            </a:outerShdw>
          </a:effectLst>
        </p:spPr>
        <p:txBody>
          <a:bodyPr>
            <a:normAutofit/>
          </a:bodyPr>
          <a:lstStyle>
            <a:lvl1pPr marL="0" indent="0" algn="ctr">
              <a:buNone/>
              <a:defRPr sz="3413"/>
            </a:lvl1pPr>
            <a:lvl2pPr marL="650230" indent="0">
              <a:buNone/>
              <a:defRPr sz="3982"/>
            </a:lvl2pPr>
            <a:lvl3pPr marL="1300460" indent="0">
              <a:buNone/>
              <a:defRPr sz="3413"/>
            </a:lvl3pPr>
            <a:lvl4pPr marL="1950690" indent="0">
              <a:buNone/>
              <a:defRPr sz="2844"/>
            </a:lvl4pPr>
            <a:lvl5pPr marL="2600919" indent="0">
              <a:buNone/>
              <a:defRPr sz="2844"/>
            </a:lvl5pPr>
            <a:lvl6pPr marL="3251149" indent="0">
              <a:buNone/>
              <a:defRPr sz="2844"/>
            </a:lvl6pPr>
            <a:lvl7pPr marL="3901379" indent="0">
              <a:buNone/>
              <a:defRPr sz="2844"/>
            </a:lvl7pPr>
            <a:lvl8pPr marL="4551609" indent="0">
              <a:buNone/>
              <a:defRPr sz="2844"/>
            </a:lvl8pPr>
            <a:lvl9pPr marL="5201839" indent="0">
              <a:buNone/>
              <a:defRPr sz="2844"/>
            </a:lvl9pPr>
          </a:lstStyle>
          <a:p>
            <a:r>
              <a:rPr lang="en-US" smtClean="0"/>
              <a:t>Click icon to add picture</a:t>
            </a:r>
            <a:endParaRPr/>
          </a:p>
        </p:txBody>
      </p:sp>
      <p:sp>
        <p:nvSpPr>
          <p:cNvPr id="4" name="Text Placeholder 3"/>
          <p:cNvSpPr>
            <a:spLocks noGrp="1"/>
          </p:cNvSpPr>
          <p:nvPr>
            <p:ph type="body" sz="half" idx="2"/>
          </p:nvPr>
        </p:nvSpPr>
        <p:spPr>
          <a:xfrm>
            <a:off x="429159" y="2802917"/>
            <a:ext cx="5631078" cy="4551680"/>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a:lnSpc>
                <a:spcPct val="110000"/>
              </a:lnSpc>
              <a:buNone/>
              <a:defRPr sz="2560" kern="1200">
                <a:solidFill>
                  <a:schemeClr val="tx1"/>
                </a:solidFill>
                <a:effectLst>
                  <a:outerShdw blurRad="38100" dist="12700" dir="2700000" algn="tl" rotWithShape="0">
                    <a:prstClr val="black">
                      <a:alpha val="60000"/>
                    </a:prstClr>
                  </a:outerShdw>
                </a:effectLst>
                <a:latin typeface="+mn-lt"/>
                <a:ea typeface="+mn-ea"/>
                <a:cs typeface="+mn-cs"/>
              </a:defRPr>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marL="0" lvl="0" indent="0" algn="ctr" defTabSz="1300460" rtl="0" eaLnBrk="1" latinLnBrk="0" hangingPunct="1">
              <a:lnSpc>
                <a:spcPct val="110000"/>
              </a:lnSpc>
              <a:spcBef>
                <a:spcPts val="2844"/>
              </a:spcBef>
              <a:buFont typeface="Calisto MT" pitchFamily="18" charset="0"/>
              <a:buNone/>
            </a:pPr>
            <a:r>
              <a:rPr lang="en-US" smtClean="0"/>
              <a:t>Click to edit Master text styles</a:t>
            </a:r>
          </a:p>
        </p:txBody>
      </p:sp>
      <p:sp>
        <p:nvSpPr>
          <p:cNvPr id="5" name="Date Placeholder 4"/>
          <p:cNvSpPr>
            <a:spLocks noGrp="1"/>
          </p:cNvSpPr>
          <p:nvPr>
            <p:ph type="dt" sz="half" idx="10"/>
          </p:nvPr>
        </p:nvSpPr>
        <p:spPr>
          <a:xfrm>
            <a:off x="3797402" y="9040143"/>
            <a:ext cx="2314854" cy="519289"/>
          </a:xfrm>
          <a:effectLst>
            <a:outerShdw blurRad="50800" dist="38100" dir="2700000" algn="tl" rotWithShape="0">
              <a:prstClr val="black">
                <a:alpha val="40000"/>
              </a:prstClr>
            </a:outerShdw>
          </a:effectLst>
        </p:spPr>
        <p:txBody>
          <a:bodyPr vert="horz" lIns="91440" tIns="45720" rIns="91440" bIns="45720" rtlCol="0" anchor="ctr"/>
          <a:lstStyle>
            <a:lvl1pPr marL="0" algn="r" defTabSz="1300460" rtl="0" eaLnBrk="1" latinLnBrk="0" hangingPunct="1">
              <a:defRPr sz="1707"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594D8A39-A123-5540-876F-60F8DC823507}" type="datetimeFigureOut">
              <a:rPr lang="en-US" smtClean="0">
                <a:solidFill>
                  <a:prstClr val="white"/>
                </a:solidFill>
              </a:rPr>
              <a:pPr/>
              <a:t>1/30/18</a:t>
            </a:fld>
            <a:endParaRPr lang="en-US">
              <a:solidFill>
                <a:prstClr val="white"/>
              </a:solidFill>
            </a:endParaRPr>
          </a:p>
        </p:txBody>
      </p:sp>
      <p:sp>
        <p:nvSpPr>
          <p:cNvPr id="6" name="Footer Placeholder 5"/>
          <p:cNvSpPr>
            <a:spLocks noGrp="1"/>
          </p:cNvSpPr>
          <p:nvPr>
            <p:ph type="ftr" sz="quarter" idx="11"/>
          </p:nvPr>
        </p:nvSpPr>
        <p:spPr>
          <a:xfrm>
            <a:off x="344244" y="9040143"/>
            <a:ext cx="2691994" cy="519289"/>
          </a:xfrm>
          <a:effectLst>
            <a:outerShdw blurRad="50800" dist="38100" dir="2700000" algn="tl" rotWithShape="0">
              <a:prstClr val="black">
                <a:alpha val="40000"/>
              </a:prstClr>
            </a:outerShdw>
          </a:effectLst>
        </p:spPr>
        <p:txBody>
          <a:bodyPr vert="horz" lIns="91440" tIns="45720" rIns="91440" bIns="45720" rtlCol="0" anchor="ctr"/>
          <a:lstStyle>
            <a:lvl1pPr marL="0" algn="l" defTabSz="1300460" rtl="0" eaLnBrk="1" latinLnBrk="0" hangingPunct="1">
              <a:defRPr sz="1707"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solidFill>
                <a:prstClr val="white"/>
              </a:solidFill>
            </a:endParaRPr>
          </a:p>
        </p:txBody>
      </p:sp>
      <p:sp>
        <p:nvSpPr>
          <p:cNvPr id="7" name="Slide Number Placeholder 6"/>
          <p:cNvSpPr>
            <a:spLocks noGrp="1"/>
          </p:cNvSpPr>
          <p:nvPr>
            <p:ph type="sldNum" sz="quarter" idx="12"/>
          </p:nvPr>
        </p:nvSpPr>
        <p:spPr>
          <a:xfrm>
            <a:off x="2691994" y="8160895"/>
            <a:ext cx="1079398" cy="819302"/>
          </a:xfrm>
        </p:spPr>
        <p:txBody>
          <a:bodyPr vert="horz" lIns="91440" tIns="45720" rIns="91440" bIns="45720" rtlCol="0" anchor="ctr">
            <a:noAutofit/>
          </a:bodyPr>
          <a:lstStyle>
            <a:lvl1pPr marL="0" algn="ctr" defTabSz="1300460" rtl="0" eaLnBrk="1" latinLnBrk="0" hangingPunct="1">
              <a:spcBef>
                <a:spcPct val="0"/>
              </a:spcBef>
              <a:defRPr sz="512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80912702-B30F-0448-A602-2D2AAEBB19E7}" type="slidenum">
              <a:rPr lang="en-US" smtClean="0">
                <a:solidFill>
                  <a:prstClr val="white"/>
                </a:solidFill>
              </a:rPr>
              <a:pPr/>
              <a:t>‹#›</a:t>
            </a:fld>
            <a:endParaRPr lang="en-US">
              <a:solidFill>
                <a:prstClr val="white"/>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tretch>
            <a:fillRect/>
          </a:stretch>
        </p:blipFill>
        <p:spPr>
          <a:xfrm>
            <a:off x="0" y="6374"/>
            <a:ext cx="13004800" cy="9753600"/>
          </a:xfrm>
          <a:prstGeom prst="rect">
            <a:avLst/>
          </a:prstGeom>
          <a:noFill/>
          <a:ln>
            <a:noFill/>
          </a:ln>
        </p:spPr>
      </p:pic>
      <p:sp>
        <p:nvSpPr>
          <p:cNvPr id="2" name="Title 1"/>
          <p:cNvSpPr>
            <a:spLocks noGrp="1"/>
          </p:cNvSpPr>
          <p:nvPr>
            <p:ph type="title"/>
          </p:nvPr>
        </p:nvSpPr>
        <p:spPr>
          <a:xfrm>
            <a:off x="1083734" y="5743787"/>
            <a:ext cx="10837333" cy="1408853"/>
          </a:xfrm>
        </p:spPr>
        <p:txBody>
          <a:bodyPr vert="horz" lIns="91440" tIns="45720" rIns="91440" bIns="45720" rtlCol="0" anchor="b" anchorCtr="0">
            <a:normAutofit/>
          </a:bodyPr>
          <a:lstStyle>
            <a:lvl1pPr algn="ctr">
              <a:defRPr sz="5120" kern="1200">
                <a:solidFill>
                  <a:schemeClr val="bg2"/>
                </a:solidFill>
                <a:effectLst>
                  <a:outerShdw blurRad="63500" dir="2700000" algn="tl" rotWithShape="0">
                    <a:schemeClr val="tx1">
                      <a:alpha val="40000"/>
                    </a:schemeClr>
                  </a:outerShdw>
                </a:effectLst>
                <a:latin typeface="+mj-lt"/>
                <a:ea typeface="+mn-ea"/>
                <a:cs typeface="+mn-cs"/>
              </a:defRPr>
            </a:lvl1pPr>
          </a:lstStyle>
          <a:p>
            <a:pPr marL="0" lvl="0" indent="0" algn="l" defTabSz="1300460" rtl="0" eaLnBrk="1" latinLnBrk="0" hangingPunct="1">
              <a:spcBef>
                <a:spcPts val="2844"/>
              </a:spcBef>
              <a:buFont typeface="Calisto MT" pitchFamily="18" charset="0"/>
              <a:buNone/>
            </a:pPr>
            <a:r>
              <a:rPr lang="en-US" smtClean="0"/>
              <a:t>Click to edit Master title style</a:t>
            </a:r>
            <a:endParaRPr/>
          </a:p>
        </p:txBody>
      </p:sp>
      <p:sp>
        <p:nvSpPr>
          <p:cNvPr id="3" name="Picture Placeholder 2"/>
          <p:cNvSpPr>
            <a:spLocks noGrp="1"/>
          </p:cNvSpPr>
          <p:nvPr>
            <p:ph type="pic" idx="1"/>
          </p:nvPr>
        </p:nvSpPr>
        <p:spPr>
          <a:xfrm>
            <a:off x="487680" y="377139"/>
            <a:ext cx="12029440" cy="5258274"/>
          </a:xfrm>
          <a:solidFill>
            <a:schemeClr val="tx1">
              <a:lumMod val="50000"/>
            </a:schemeClr>
          </a:solidFill>
          <a:effectLst>
            <a:outerShdw blurRad="50800" dir="2700000" algn="tl" rotWithShape="0">
              <a:schemeClr val="tx1">
                <a:alpha val="40000"/>
              </a:schemeClr>
            </a:outerShdw>
          </a:effectLst>
        </p:spPr>
        <p:txBody>
          <a:bodyPr vert="horz" lIns="91440" tIns="45720" rIns="91440" bIns="45720" rtlCol="0">
            <a:normAutofit/>
          </a:bodyPr>
          <a:lstStyle>
            <a:lvl1pPr marL="0" indent="0" algn="ctr" defTabSz="1300460" rtl="0" eaLnBrk="1" latinLnBrk="0" hangingPunct="1">
              <a:spcBef>
                <a:spcPts val="2844"/>
              </a:spcBef>
              <a:buFont typeface="Calisto MT" pitchFamily="18" charset="0"/>
              <a:buNone/>
              <a:defRPr sz="3413" kern="1200">
                <a:solidFill>
                  <a:schemeClr val="bg2"/>
                </a:solidFill>
                <a:effectLst>
                  <a:outerShdw blurRad="63500" dir="2700000" algn="tl" rotWithShape="0">
                    <a:schemeClr val="tx1">
                      <a:alpha val="40000"/>
                    </a:schemeClr>
                  </a:outerShdw>
                </a:effectLst>
                <a:latin typeface="+mn-lt"/>
                <a:ea typeface="+mn-ea"/>
                <a:cs typeface="+mn-cs"/>
              </a:defRPr>
            </a:lvl1pPr>
            <a:lvl2pPr marL="650230" indent="0">
              <a:buNone/>
              <a:defRPr sz="3982"/>
            </a:lvl2pPr>
            <a:lvl3pPr marL="1300460" indent="0">
              <a:buNone/>
              <a:defRPr sz="3413"/>
            </a:lvl3pPr>
            <a:lvl4pPr marL="1950690" indent="0">
              <a:buNone/>
              <a:defRPr sz="2844"/>
            </a:lvl4pPr>
            <a:lvl5pPr marL="2600919" indent="0">
              <a:buNone/>
              <a:defRPr sz="2844"/>
            </a:lvl5pPr>
            <a:lvl6pPr marL="3251149" indent="0">
              <a:buNone/>
              <a:defRPr sz="2844"/>
            </a:lvl6pPr>
            <a:lvl7pPr marL="3901379" indent="0">
              <a:buNone/>
              <a:defRPr sz="2844"/>
            </a:lvl7pPr>
            <a:lvl8pPr marL="4551609" indent="0">
              <a:buNone/>
              <a:defRPr sz="2844"/>
            </a:lvl8pPr>
            <a:lvl9pPr marL="5201839" indent="0">
              <a:buNone/>
              <a:defRPr sz="2844"/>
            </a:lvl9pPr>
          </a:lstStyle>
          <a:p>
            <a:r>
              <a:rPr lang="en-US" smtClean="0"/>
              <a:t>Click icon to add picture</a:t>
            </a:r>
            <a:endParaRPr/>
          </a:p>
        </p:txBody>
      </p:sp>
      <p:sp>
        <p:nvSpPr>
          <p:cNvPr id="4" name="Text Placeholder 3"/>
          <p:cNvSpPr>
            <a:spLocks noGrp="1"/>
          </p:cNvSpPr>
          <p:nvPr>
            <p:ph type="body" sz="half" idx="2"/>
          </p:nvPr>
        </p:nvSpPr>
        <p:spPr>
          <a:xfrm>
            <a:off x="1083734" y="7171766"/>
            <a:ext cx="10837333" cy="1606475"/>
          </a:xfrm>
        </p:spPr>
        <p:txBody>
          <a:bodyPr>
            <a:normAutofit/>
          </a:bodyPr>
          <a:lstStyle>
            <a:lvl1pPr marL="0" indent="0" algn="ctr">
              <a:lnSpc>
                <a:spcPct val="110000"/>
              </a:lnSpc>
              <a:spcBef>
                <a:spcPct val="600"/>
              </a:spcBef>
              <a:buNone/>
              <a:defRPr sz="2560"/>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4D8A39-A123-5540-876F-60F8DC823507}" type="datetimeFigureOut">
              <a:rPr lang="en-US" smtClean="0">
                <a:solidFill>
                  <a:srgbClr val="333333"/>
                </a:solidFill>
                <a:effectLst>
                  <a:outerShdw blurRad="63500" dir="2700000" algn="tl" rotWithShape="0">
                    <a:prstClr val="white">
                      <a:alpha val="40000"/>
                    </a:prstClr>
                  </a:outerShdw>
                </a:effectLst>
              </a:rPr>
              <a:pPr/>
              <a:t>1/30/18</a:t>
            </a:fld>
            <a:endParaRPr lang="en-US">
              <a:solidFill>
                <a:srgbClr val="333333"/>
              </a:solidFill>
              <a:effectLst>
                <a:outerShdw blurRad="63500" dir="2700000" algn="tl" rotWithShape="0">
                  <a:prstClr val="white">
                    <a:alpha val="40000"/>
                  </a:prstClr>
                </a:outerShdw>
              </a:effectLst>
            </a:endParaRPr>
          </a:p>
        </p:txBody>
      </p:sp>
      <p:sp>
        <p:nvSpPr>
          <p:cNvPr id="6" name="Footer Placeholder 5"/>
          <p:cNvSpPr>
            <a:spLocks noGrp="1"/>
          </p:cNvSpPr>
          <p:nvPr>
            <p:ph type="ftr" sz="quarter" idx="11"/>
          </p:nvPr>
        </p:nvSpPr>
        <p:spPr/>
        <p:txBody>
          <a:bodyPr/>
          <a:lstStyle/>
          <a:p>
            <a:endParaRPr lang="en-US">
              <a:solidFill>
                <a:srgbClr val="333333"/>
              </a:solidFill>
              <a:effectLst>
                <a:outerShdw blurRad="63500" dir="2700000" algn="tl" rotWithShape="0">
                  <a:prstClr val="white">
                    <a:alpha val="40000"/>
                  </a:prstClr>
                </a:outerShdw>
              </a:effectLst>
            </a:endParaRPr>
          </a:p>
        </p:txBody>
      </p:sp>
      <p:sp>
        <p:nvSpPr>
          <p:cNvPr id="7" name="Slide Number Placeholder 6"/>
          <p:cNvSpPr>
            <a:spLocks noGrp="1"/>
          </p:cNvSpPr>
          <p:nvPr>
            <p:ph type="sldNum" sz="quarter" idx="12"/>
          </p:nvPr>
        </p:nvSpPr>
        <p:spPr/>
        <p:txBody>
          <a:bodyPr/>
          <a:lstStyle/>
          <a:p>
            <a:fld id="{80912702-B30F-0448-A602-2D2AAEBB19E7}" type="slidenum">
              <a:rPr lang="en-US" smtClean="0">
                <a:solidFill>
                  <a:srgbClr val="333333"/>
                </a:solidFill>
                <a:effectLst>
                  <a:outerShdw blurRad="63500" dir="2700000" algn="tl" rotWithShape="0">
                    <a:prstClr val="white">
                      <a:alpha val="40000"/>
                    </a:prstClr>
                  </a:outerShdw>
                </a:effectLst>
              </a:rPr>
              <a:pPr/>
              <a:t>‹#›</a:t>
            </a:fld>
            <a:endParaRPr lang="en-US">
              <a:solidFill>
                <a:srgbClr val="333333"/>
              </a:solidFill>
              <a:effectLst>
                <a:outerShdw blurRad="63500" dir="2700000" algn="tl" rotWithShape="0">
                  <a:prstClr val="white">
                    <a:alpha val="40000"/>
                  </a:prstClr>
                </a:outerShdw>
              </a:effectLst>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594D8A39-A123-5540-876F-60F8DC823507}" type="datetimeFigureOut">
              <a:rPr lang="en-US" smtClean="0">
                <a:solidFill>
                  <a:prstClr val="white"/>
                </a:solidFill>
              </a:rPr>
              <a:pPr/>
              <a:t>1/30/18</a:t>
            </a:fld>
            <a:endParaRPr lang="en-US">
              <a:solidFill>
                <a:prstClr val="white"/>
              </a:solidFill>
            </a:endParaRPr>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endParaRPr lang="en-US">
              <a:solidFill>
                <a:prstClr val="white"/>
              </a:solidFill>
            </a:endParaRPr>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80912702-B30F-0448-A602-2D2AAEBB19E7}" type="slidenum">
              <a:rPr lang="en-US" smtClean="0">
                <a:solidFill>
                  <a:prstClr val="white"/>
                </a:solidFill>
              </a:rPr>
              <a:pPr/>
              <a:t>‹#›</a:t>
            </a:fld>
            <a:endParaRPr lang="en-US">
              <a:solidFill>
                <a:prstClr val="white"/>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overlay-ruleShadow.png"/>
          <p:cNvPicPr>
            <a:picLocks noChangeAspect="1"/>
          </p:cNvPicPr>
          <p:nvPr/>
        </p:nvPicPr>
        <p:blipFill>
          <a:blip r:embed="rId2"/>
          <a:stretch>
            <a:fillRect/>
          </a:stretch>
        </p:blipFill>
        <p:spPr>
          <a:xfrm>
            <a:off x="0" y="1859686"/>
            <a:ext cx="13004800" cy="177801"/>
          </a:xfrm>
          <a:prstGeom prst="rect">
            <a:avLst/>
          </a:prstGeom>
        </p:spPr>
      </p:pic>
      <p:pic>
        <p:nvPicPr>
          <p:cNvPr id="8" name="Picture 7" descr="Overlay-FullBackground.jpg"/>
          <p:cNvPicPr>
            <a:picLocks noChangeAspect="1"/>
          </p:cNvPicPr>
          <p:nvPr/>
        </p:nvPicPr>
        <p:blipFill>
          <a:blip r:embed="rId3"/>
          <a:srcRect t="23333"/>
          <a:stretch>
            <a:fillRect/>
          </a:stretch>
        </p:blipFill>
        <p:spPr>
          <a:xfrm>
            <a:off x="0" y="2027218"/>
            <a:ext cx="13004800" cy="772638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94D8A39-A123-5540-876F-60F8DC823507}" type="datetimeFigureOut">
              <a:rPr lang="en-US" smtClean="0">
                <a:solidFill>
                  <a:srgbClr val="333333"/>
                </a:solidFill>
                <a:effectLst>
                  <a:outerShdw blurRad="63500" dir="2700000" algn="tl" rotWithShape="0">
                    <a:prstClr val="white">
                      <a:alpha val="40000"/>
                    </a:prstClr>
                  </a:outerShdw>
                </a:effectLst>
              </a:rPr>
              <a:pPr/>
              <a:t>1/30/18</a:t>
            </a:fld>
            <a:endParaRPr lang="en-US">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endParaRPr lang="en-US">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fld id="{80912702-B30F-0448-A602-2D2AAEBB19E7}" type="slidenum">
              <a:rPr lang="en-US" smtClean="0">
                <a:solidFill>
                  <a:srgbClr val="333333"/>
                </a:solidFill>
                <a:effectLst>
                  <a:outerShdw blurRad="63500" dir="2700000" algn="tl" rotWithShape="0">
                    <a:prstClr val="white">
                      <a:alpha val="40000"/>
                    </a:prstClr>
                  </a:outerShdw>
                </a:effectLst>
              </a:rPr>
              <a:pPr/>
              <a:t>‹#›</a:t>
            </a:fld>
            <a:endParaRPr lang="en-US">
              <a:solidFill>
                <a:srgbClr val="333333"/>
              </a:solidFill>
              <a:effectLst>
                <a:outerShdw blurRad="63500" dir="2700000" algn="tl" rotWithShape="0">
                  <a:prstClr val="white">
                    <a:alpha val="40000"/>
                  </a:prstClr>
                </a:outerShdw>
              </a:effectLst>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Overlay-FullBackground.jpg"/>
          <p:cNvPicPr>
            <a:picLocks noChangeAspect="1"/>
          </p:cNvPicPr>
          <p:nvPr/>
        </p:nvPicPr>
        <p:blipFill>
          <a:blip r:embed="rId2"/>
          <a:srcRect r="14719"/>
          <a:stretch>
            <a:fillRect/>
          </a:stretch>
        </p:blipFill>
        <p:spPr>
          <a:xfrm>
            <a:off x="0" y="6374"/>
            <a:ext cx="11090648" cy="9753600"/>
          </a:xfrm>
          <a:prstGeom prst="rect">
            <a:avLst/>
          </a:prstGeom>
          <a:noFill/>
          <a:ln>
            <a:noFill/>
          </a:ln>
        </p:spPr>
      </p:pic>
      <p:sp>
        <p:nvSpPr>
          <p:cNvPr id="2" name="Vertical Title 1"/>
          <p:cNvSpPr>
            <a:spLocks noGrp="1"/>
          </p:cNvSpPr>
          <p:nvPr>
            <p:ph type="title" orient="vert"/>
          </p:nvPr>
        </p:nvSpPr>
        <p:spPr>
          <a:xfrm>
            <a:off x="11162454" y="650241"/>
            <a:ext cx="1733973" cy="8062525"/>
          </a:xfrm>
        </p:spPr>
        <p:txBody>
          <a:bodyPr vert="eaVert">
            <a:normAutofit/>
          </a:bodyPr>
          <a:lstStyle/>
          <a:p>
            <a:r>
              <a:rPr lang="en-US" smtClean="0"/>
              <a:t>Click to edit Master title style</a:t>
            </a:r>
            <a:endParaRPr/>
          </a:p>
        </p:txBody>
      </p:sp>
      <p:sp>
        <p:nvSpPr>
          <p:cNvPr id="3" name="Vertical Text Placeholder 2"/>
          <p:cNvSpPr>
            <a:spLocks noGrp="1"/>
          </p:cNvSpPr>
          <p:nvPr>
            <p:ph type="body" orient="vert" idx="1"/>
          </p:nvPr>
        </p:nvSpPr>
        <p:spPr>
          <a:xfrm>
            <a:off x="1108569" y="650241"/>
            <a:ext cx="9078524" cy="8062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11270827" y="9040143"/>
            <a:ext cx="1517227" cy="519289"/>
          </a:xfrm>
          <a:effectLst>
            <a:outerShdw blurRad="50800" dist="38100" dir="2700000" algn="tl" rotWithShape="0">
              <a:prstClr val="black">
                <a:alpha val="40000"/>
              </a:prstClr>
            </a:outerShdw>
          </a:effectLst>
        </p:spPr>
        <p:txBody>
          <a:bodyPr vert="horz" lIns="91440" tIns="45720" rIns="91440" bIns="45720" rtlCol="0" anchor="ctr"/>
          <a:lstStyle>
            <a:lvl1pPr marL="0" algn="r" defTabSz="1300460" rtl="0" eaLnBrk="1" latinLnBrk="0" hangingPunct="1">
              <a:defRPr sz="1707"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594D8A39-A123-5540-876F-60F8DC823507}" type="datetimeFigureOut">
              <a:rPr lang="en-US" smtClean="0">
                <a:solidFill>
                  <a:prstClr val="white"/>
                </a:solidFill>
              </a:rPr>
              <a:pPr/>
              <a:t>1/30/18</a:t>
            </a:fld>
            <a:endParaRPr lang="en-US">
              <a:solidFill>
                <a:prstClr val="white"/>
              </a:solidFill>
            </a:endParaRPr>
          </a:p>
        </p:txBody>
      </p:sp>
      <p:sp>
        <p:nvSpPr>
          <p:cNvPr id="5" name="Footer Placeholder 4"/>
          <p:cNvSpPr>
            <a:spLocks noGrp="1"/>
          </p:cNvSpPr>
          <p:nvPr>
            <p:ph type="ftr" sz="quarter" idx="11"/>
          </p:nvPr>
        </p:nvSpPr>
        <p:spPr/>
        <p:txBody>
          <a:bodyPr/>
          <a:lstStyle/>
          <a:p>
            <a:endParaRPr lang="en-US">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fld id="{80912702-B30F-0448-A602-2D2AAEBB19E7}" type="slidenum">
              <a:rPr lang="en-US" smtClean="0">
                <a:solidFill>
                  <a:srgbClr val="333333"/>
                </a:solidFill>
                <a:effectLst>
                  <a:outerShdw blurRad="63500" dir="2700000" algn="tl" rotWithShape="0">
                    <a:prstClr val="white">
                      <a:alpha val="40000"/>
                    </a:prstClr>
                  </a:outerShdw>
                </a:effectLst>
              </a:rPr>
              <a:pPr/>
              <a:t>‹#›</a:t>
            </a:fld>
            <a:endParaRPr lang="en-US">
              <a:solidFill>
                <a:srgbClr val="333333"/>
              </a:solidFill>
              <a:effectLst>
                <a:outerShdw blurRad="63500" dir="2700000" algn="tl" rotWithShape="0">
                  <a:prstClr val="white">
                    <a:alpha val="40000"/>
                  </a:prstClr>
                </a:outerShdw>
              </a:effectLst>
            </a:endParaRPr>
          </a:p>
        </p:txBody>
      </p:sp>
      <p:pic>
        <p:nvPicPr>
          <p:cNvPr id="10" name="Picture 9" descr="overlay-ruleShadow.png"/>
          <p:cNvPicPr>
            <a:picLocks noChangeAspect="1"/>
          </p:cNvPicPr>
          <p:nvPr/>
        </p:nvPicPr>
        <p:blipFill>
          <a:blip r:embed="rId3"/>
          <a:srcRect r="25031"/>
          <a:stretch>
            <a:fillRect/>
          </a:stretch>
        </p:blipFill>
        <p:spPr>
          <a:xfrm rot="5400000" flipH="1">
            <a:off x="6288017" y="4785884"/>
            <a:ext cx="9749567" cy="17780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4876800"/>
            <a:ext cx="13004800" cy="4876800"/>
          </a:xfrm>
          <a:prstGeom prst="rect">
            <a:avLst/>
          </a:prstGeom>
        </p:spPr>
      </p:pic>
      <p:sp>
        <p:nvSpPr>
          <p:cNvPr id="2" name="Title 1"/>
          <p:cNvSpPr>
            <a:spLocks noGrp="1"/>
          </p:cNvSpPr>
          <p:nvPr>
            <p:ph type="ctrTitle"/>
          </p:nvPr>
        </p:nvSpPr>
        <p:spPr>
          <a:xfrm>
            <a:off x="1108570" y="1122249"/>
            <a:ext cx="10785405" cy="2090702"/>
          </a:xfrm>
        </p:spPr>
        <p:txBody>
          <a:bodyPr anchor="ctr" anchorCtr="0"/>
          <a:lstStyle/>
          <a:p>
            <a:r>
              <a:rPr lang="en-US" smtClean="0"/>
              <a:t>Click to edit Master title style</a:t>
            </a:r>
            <a:endParaRPr/>
          </a:p>
        </p:txBody>
      </p:sp>
      <p:sp>
        <p:nvSpPr>
          <p:cNvPr id="3" name="Subtitle 2"/>
          <p:cNvSpPr>
            <a:spLocks noGrp="1"/>
          </p:cNvSpPr>
          <p:nvPr>
            <p:ph type="subTitle" idx="1"/>
          </p:nvPr>
        </p:nvSpPr>
        <p:spPr>
          <a:xfrm>
            <a:off x="1108570" y="6719147"/>
            <a:ext cx="10785404" cy="1969845"/>
          </a:xfrm>
        </p:spPr>
        <p:txBody>
          <a:bodyPr anchor="ctr" anchorCtr="0">
            <a:normAutofit/>
          </a:bodyPr>
          <a:lstStyle>
            <a:lvl1pPr marL="0" indent="0" algn="ctr">
              <a:spcBef>
                <a:spcPts val="427"/>
              </a:spcBef>
              <a:buNone/>
              <a:defRPr sz="2600">
                <a:solidFill>
                  <a:schemeClr val="bg2"/>
                </a:solidFill>
                <a:effectLst>
                  <a:outerShdw blurRad="63500" dir="2700000" algn="tl" rotWithShape="0">
                    <a:schemeClr val="tx1">
                      <a:alpha val="40000"/>
                    </a:schemeClr>
                  </a:outerShdw>
                </a:effectLst>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196F663E-5ED1-47B2-8DFB-BADDA486BF96}" type="datetimeFigureOut">
              <a:rPr lang="en-US"/>
              <a:pPr/>
              <a:t>1/30/18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1F84E61-BFA6-4150-9FE3-AA0C8F288190}" type="slidenum">
              <a:rPr/>
              <a:pPr/>
              <a:t>‹#›</a:t>
            </a:fld>
            <a:endParaRPr/>
          </a:p>
        </p:txBody>
      </p:sp>
      <p:pic>
        <p:nvPicPr>
          <p:cNvPr id="7" name="Picture 6" descr="overlay-ruleShadow.png"/>
          <p:cNvPicPr>
            <a:picLocks noChangeAspect="1"/>
          </p:cNvPicPr>
          <p:nvPr/>
        </p:nvPicPr>
        <p:blipFill>
          <a:blip r:embed="rId3"/>
          <a:stretch>
            <a:fillRect/>
          </a:stretch>
        </p:blipFill>
        <p:spPr>
          <a:xfrm>
            <a:off x="0" y="4698999"/>
            <a:ext cx="13004800" cy="177801"/>
          </a:xfrm>
          <a:prstGeom prst="rect">
            <a:avLst/>
          </a:prstGeom>
        </p:spPr>
      </p:pic>
      <p:sp>
        <p:nvSpPr>
          <p:cNvPr id="10" name="Picture Placeholder 9"/>
          <p:cNvSpPr>
            <a:spLocks noGrp="1"/>
          </p:cNvSpPr>
          <p:nvPr>
            <p:ph type="pic" sz="quarter" idx="13"/>
          </p:nvPr>
        </p:nvSpPr>
        <p:spPr>
          <a:xfrm>
            <a:off x="5230039" y="3646699"/>
            <a:ext cx="2544724" cy="2460203"/>
          </a:xfrm>
          <a:prstGeom prst="ellipse">
            <a:avLst/>
          </a:prstGeom>
          <a:noFill/>
          <a:ln w="127000">
            <a:solidFill>
              <a:schemeClr val="tx2"/>
            </a:solidFill>
          </a:ln>
          <a:effectLst>
            <a:innerShdw blurRad="101600" dist="76200" dir="13500000">
              <a:prstClr val="black">
                <a:alpha val="57000"/>
              </a:prstClr>
            </a:innerShdw>
          </a:effectLst>
        </p:spPr>
        <p:txBody>
          <a:bodyPr>
            <a:normAutofit/>
          </a:bodyPr>
          <a:lstStyle>
            <a:lvl1pPr marL="0" indent="0" algn="ctr">
              <a:buNone/>
              <a:defRPr sz="2300">
                <a:solidFill>
                  <a:schemeClr val="tx1"/>
                </a:solidFill>
              </a:defRPr>
            </a:lvl1pPr>
          </a:lstStyle>
          <a:p>
            <a:r>
              <a:rPr lang="en-US" smtClean="0"/>
              <a:t>Drag picture to placeholder or click icon to add</a:t>
            </a:r>
            <a:endParaRPr/>
          </a:p>
        </p:txBody>
      </p:sp>
    </p:spTree>
    <p:extLst>
      <p:ext uri="{BB962C8B-B14F-4D97-AF65-F5344CB8AC3E}">
        <p14:creationId xmlns:p14="http://schemas.microsoft.com/office/powerpoint/2010/main" val="177964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6324599"/>
            <a:ext cx="13004800" cy="177801"/>
          </a:xfrm>
          <a:prstGeom prst="rect">
            <a:avLst/>
          </a:prstGeom>
        </p:spPr>
      </p:pic>
      <p:pic>
        <p:nvPicPr>
          <p:cNvPr id="7" name="Picture 6" descr="Overlay-FullBackground.jpg"/>
          <p:cNvPicPr>
            <a:picLocks noChangeAspect="1"/>
          </p:cNvPicPr>
          <p:nvPr/>
        </p:nvPicPr>
        <p:blipFill>
          <a:blip r:embed="rId3"/>
          <a:srcRect t="66667"/>
          <a:stretch>
            <a:fillRect/>
          </a:stretch>
        </p:blipFill>
        <p:spPr>
          <a:xfrm>
            <a:off x="0" y="6502400"/>
            <a:ext cx="13004800" cy="3251200"/>
          </a:xfrm>
          <a:prstGeom prst="rect">
            <a:avLst/>
          </a:prstGeom>
        </p:spPr>
      </p:pic>
      <p:sp>
        <p:nvSpPr>
          <p:cNvPr id="2" name="Title 1"/>
          <p:cNvSpPr>
            <a:spLocks noGrp="1"/>
          </p:cNvSpPr>
          <p:nvPr>
            <p:ph type="title"/>
          </p:nvPr>
        </p:nvSpPr>
        <p:spPr>
          <a:xfrm>
            <a:off x="1108570" y="4226561"/>
            <a:ext cx="10785404" cy="1937173"/>
          </a:xfrm>
        </p:spPr>
        <p:txBody>
          <a:bodyPr vert="horz" lIns="130046" tIns="65023" rIns="130046" bIns="65023" rtlCol="0" anchor="b" anchorCtr="0">
            <a:noAutofit/>
          </a:bodyPr>
          <a:lstStyle>
            <a:lvl1pPr algn="ctr" defTabSz="1300460" rtl="0" eaLnBrk="1" latinLnBrk="0" hangingPunct="1">
              <a:spcBef>
                <a:spcPct val="0"/>
              </a:spcBef>
              <a:buNone/>
              <a:defRPr sz="6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108570" y="6719147"/>
            <a:ext cx="10785404" cy="1988969"/>
          </a:xfrm>
        </p:spPr>
        <p:txBody>
          <a:bodyPr vert="horz" lIns="130046" tIns="65023" rIns="130046" bIns="65023" rtlCol="0">
            <a:normAutofit/>
          </a:bodyPr>
          <a:lstStyle>
            <a:lvl1pPr marL="0" indent="0" algn="ctr" defTabSz="1300460" rtl="0" eaLnBrk="1" latinLnBrk="0" hangingPunct="1">
              <a:spcBef>
                <a:spcPts val="853"/>
              </a:spcBef>
              <a:buFont typeface="Calisto MT" pitchFamily="18" charset="0"/>
              <a:buNone/>
              <a:defRPr sz="2600" kern="1200">
                <a:solidFill>
                  <a:schemeClr val="bg2"/>
                </a:solidFill>
                <a:effectLst>
                  <a:outerShdw blurRad="63500" dir="2700000" algn="tl" rotWithShape="0">
                    <a:schemeClr val="tx1">
                      <a:alpha val="40000"/>
                    </a:schemeClr>
                  </a:outerShdw>
                </a:effectLst>
                <a:latin typeface="+mn-lt"/>
                <a:ea typeface="+mn-ea"/>
                <a:cs typeface="+mn-cs"/>
              </a:defRPr>
            </a:lvl1pPr>
            <a:lvl2pPr marL="650230" indent="0">
              <a:buNone/>
              <a:defRPr sz="2600">
                <a:solidFill>
                  <a:schemeClr val="tx1">
                    <a:tint val="75000"/>
                  </a:schemeClr>
                </a:solidFill>
              </a:defRPr>
            </a:lvl2pPr>
            <a:lvl3pPr marL="1300460" indent="0">
              <a:buNone/>
              <a:defRPr sz="2300">
                <a:solidFill>
                  <a:schemeClr val="tx1">
                    <a:tint val="75000"/>
                  </a:schemeClr>
                </a:solidFill>
              </a:defRPr>
            </a:lvl3pPr>
            <a:lvl4pPr marL="1950690" indent="0">
              <a:buNone/>
              <a:defRPr sz="2000">
                <a:solidFill>
                  <a:schemeClr val="tx1">
                    <a:tint val="75000"/>
                  </a:schemeClr>
                </a:solidFill>
              </a:defRPr>
            </a:lvl4pPr>
            <a:lvl5pPr marL="2600919" indent="0">
              <a:buNone/>
              <a:defRPr sz="2000">
                <a:solidFill>
                  <a:schemeClr val="tx1">
                    <a:tint val="75000"/>
                  </a:schemeClr>
                </a:solidFill>
              </a:defRPr>
            </a:lvl5pPr>
            <a:lvl6pPr marL="3251149" indent="0">
              <a:buNone/>
              <a:defRPr sz="2000">
                <a:solidFill>
                  <a:schemeClr val="tx1">
                    <a:tint val="75000"/>
                  </a:schemeClr>
                </a:solidFill>
              </a:defRPr>
            </a:lvl6pPr>
            <a:lvl7pPr marL="3901379" indent="0">
              <a:buNone/>
              <a:defRPr sz="2000">
                <a:solidFill>
                  <a:schemeClr val="tx1">
                    <a:tint val="75000"/>
                  </a:schemeClr>
                </a:solidFill>
              </a:defRPr>
            </a:lvl7pPr>
            <a:lvl8pPr marL="4551609" indent="0">
              <a:buNone/>
              <a:defRPr sz="2000">
                <a:solidFill>
                  <a:schemeClr val="tx1">
                    <a:tint val="75000"/>
                  </a:schemeClr>
                </a:solidFill>
              </a:defRPr>
            </a:lvl8pPr>
            <a:lvl9pPr marL="5201839"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AAB499-F5DE-4BE5-BB26-90CC428051F7}" type="datetime1">
              <a:rPr lang="en-US"/>
              <a:pPr/>
              <a:t>1/30/18</a:t>
            </a:fld>
            <a:endParaRPr/>
          </a:p>
        </p:txBody>
      </p:sp>
      <p:sp>
        <p:nvSpPr>
          <p:cNvPr id="5" name="Footer Placeholder 4"/>
          <p:cNvSpPr>
            <a:spLocks noGrp="1"/>
          </p:cNvSpPr>
          <p:nvPr>
            <p:ph type="ftr" sz="quarter" idx="11"/>
          </p:nvPr>
        </p:nvSpPr>
        <p:spPr/>
        <p:txBody>
          <a:bodyPr/>
          <a:lstStyle/>
          <a:p>
            <a:r>
              <a:rPr/>
              <a:t>Sample footer text</a:t>
            </a:r>
          </a:p>
        </p:txBody>
      </p:sp>
      <p:sp>
        <p:nvSpPr>
          <p:cNvPr id="6" name="Slide Number Placeholder 5"/>
          <p:cNvSpPr>
            <a:spLocks noGrp="1"/>
          </p:cNvSpPr>
          <p:nvPr>
            <p:ph type="sldNum" sz="quarter" idx="12"/>
          </p:nvPr>
        </p:nvSpPr>
        <p:spPr/>
        <p:txBody>
          <a:bodyPr/>
          <a:lstStyle/>
          <a:p>
            <a:fld id="{EBF5CD18-686B-47A9-AFD5-66CE5FA52A66}" type="slidenum">
              <a:rPr/>
              <a:pPr/>
              <a:t>‹#›</a:t>
            </a:fld>
            <a:endParaRPr/>
          </a:p>
        </p:txBody>
      </p:sp>
    </p:spTree>
    <p:extLst>
      <p:ext uri="{BB962C8B-B14F-4D97-AF65-F5344CB8AC3E}">
        <p14:creationId xmlns:p14="http://schemas.microsoft.com/office/powerpoint/2010/main" val="367767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overlay-ruleShadow.png"/>
          <p:cNvPicPr>
            <a:picLocks noChangeAspect="1"/>
          </p:cNvPicPr>
          <p:nvPr/>
        </p:nvPicPr>
        <p:blipFill>
          <a:blip r:embed="rId2"/>
          <a:stretch>
            <a:fillRect/>
          </a:stretch>
        </p:blipFill>
        <p:spPr>
          <a:xfrm>
            <a:off x="0" y="1859686"/>
            <a:ext cx="13004800" cy="177801"/>
          </a:xfrm>
          <a:prstGeom prst="rect">
            <a:avLst/>
          </a:prstGeom>
        </p:spPr>
      </p:pic>
      <p:pic>
        <p:nvPicPr>
          <p:cNvPr id="11" name="Picture 10" descr="Overlay-FullBackground.jpg"/>
          <p:cNvPicPr>
            <a:picLocks noChangeAspect="1"/>
          </p:cNvPicPr>
          <p:nvPr/>
        </p:nvPicPr>
        <p:blipFill>
          <a:blip r:embed="rId3"/>
          <a:srcRect t="23333"/>
          <a:stretch>
            <a:fillRect/>
          </a:stretch>
        </p:blipFill>
        <p:spPr>
          <a:xfrm>
            <a:off x="0" y="2027218"/>
            <a:ext cx="13004800" cy="7726382"/>
          </a:xfrm>
          <a:prstGeom prst="rect">
            <a:avLst/>
          </a:prstGeom>
        </p:spPr>
      </p:pic>
      <p:sp>
        <p:nvSpPr>
          <p:cNvPr id="2" name="Title 1"/>
          <p:cNvSpPr>
            <a:spLocks noGrp="1"/>
          </p:cNvSpPr>
          <p:nvPr>
            <p:ph type="title"/>
          </p:nvPr>
        </p:nvSpPr>
        <p:spPr>
          <a:xfrm>
            <a:off x="1108570" y="89249"/>
            <a:ext cx="10785405" cy="1824949"/>
          </a:xfrm>
        </p:spPr>
        <p:txBody>
          <a:bodyPr/>
          <a:lstStyle/>
          <a:p>
            <a:r>
              <a:rPr lang="en-US" smtClean="0"/>
              <a:t>Click to edit Master title style</a:t>
            </a:r>
            <a:endParaRPr/>
          </a:p>
        </p:txBody>
      </p:sp>
      <p:sp>
        <p:nvSpPr>
          <p:cNvPr id="3" name="Content Placeholder 2"/>
          <p:cNvSpPr>
            <a:spLocks noGrp="1"/>
          </p:cNvSpPr>
          <p:nvPr>
            <p:ph sz="half" idx="1"/>
          </p:nvPr>
        </p:nvSpPr>
        <p:spPr>
          <a:xfrm>
            <a:off x="1108570" y="2600961"/>
            <a:ext cx="5071872" cy="6111805"/>
          </a:xfrm>
        </p:spPr>
        <p:txBody>
          <a:bodyPr>
            <a:normAutofit/>
          </a:bodyPr>
          <a:lstStyle>
            <a:lvl1pPr>
              <a:defRPr sz="2800"/>
            </a:lvl1pPr>
            <a:lvl2pPr>
              <a:defRPr sz="2600"/>
            </a:lvl2pPr>
            <a:lvl3pPr>
              <a:defRPr sz="26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822103" y="2600961"/>
            <a:ext cx="5071872" cy="6111805"/>
          </a:xfrm>
        </p:spPr>
        <p:txBody>
          <a:bodyPr>
            <a:normAutofit/>
          </a:bodyPr>
          <a:lstStyle>
            <a:lvl1pPr>
              <a:defRPr sz="2800"/>
            </a:lvl1pPr>
            <a:lvl2pPr>
              <a:defRPr sz="2600"/>
            </a:lvl2pPr>
            <a:lvl3pPr>
              <a:defRPr sz="26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196F663E-5ED1-47B2-8DFB-BADDA486BF96}" type="datetimeFigureOut">
              <a:rPr lang="en-US"/>
              <a:pPr/>
              <a:t>1/30/18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61F84E61-BFA6-4150-9FE3-AA0C8F288190}" type="slidenum">
              <a:rPr/>
              <a:pPr/>
              <a:t>‹#›</a:t>
            </a:fld>
            <a:endParaRPr/>
          </a:p>
        </p:txBody>
      </p:sp>
    </p:spTree>
    <p:extLst>
      <p:ext uri="{BB962C8B-B14F-4D97-AF65-F5344CB8AC3E}">
        <p14:creationId xmlns:p14="http://schemas.microsoft.com/office/powerpoint/2010/main" val="609024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overlay-ruleShadow.png"/>
          <p:cNvPicPr>
            <a:picLocks noChangeAspect="1"/>
          </p:cNvPicPr>
          <p:nvPr/>
        </p:nvPicPr>
        <p:blipFill>
          <a:blip r:embed="rId2"/>
          <a:stretch>
            <a:fillRect/>
          </a:stretch>
        </p:blipFill>
        <p:spPr>
          <a:xfrm>
            <a:off x="0" y="1859686"/>
            <a:ext cx="13004800" cy="177801"/>
          </a:xfrm>
          <a:prstGeom prst="rect">
            <a:avLst/>
          </a:prstGeom>
        </p:spPr>
      </p:pic>
      <p:pic>
        <p:nvPicPr>
          <p:cNvPr id="13" name="Picture 12" descr="Overlay-FullBackground.jpg"/>
          <p:cNvPicPr>
            <a:picLocks noChangeAspect="1"/>
          </p:cNvPicPr>
          <p:nvPr/>
        </p:nvPicPr>
        <p:blipFill>
          <a:blip r:embed="rId3"/>
          <a:srcRect t="23333"/>
          <a:stretch>
            <a:fillRect/>
          </a:stretch>
        </p:blipFill>
        <p:spPr>
          <a:xfrm>
            <a:off x="0" y="2027218"/>
            <a:ext cx="13004800" cy="7726382"/>
          </a:xfrm>
          <a:prstGeom prst="rect">
            <a:avLst/>
          </a:prstGeom>
        </p:spPr>
      </p:pic>
      <p:sp>
        <p:nvSpPr>
          <p:cNvPr id="2" name="Title 1"/>
          <p:cNvSpPr>
            <a:spLocks noGrp="1"/>
          </p:cNvSpPr>
          <p:nvPr>
            <p:ph type="title"/>
          </p:nvPr>
        </p:nvSpPr>
        <p:spPr>
          <a:xfrm>
            <a:off x="1108570" y="89249"/>
            <a:ext cx="10785405" cy="1824949"/>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08570" y="2167467"/>
            <a:ext cx="5071872" cy="1192107"/>
          </a:xfrm>
        </p:spPr>
        <p:txBody>
          <a:bodyPr anchor="ctr" anchorCtr="0">
            <a:noAutofit/>
          </a:bodyPr>
          <a:lstStyle>
            <a:lvl1pPr marL="0" indent="0" algn="ctr">
              <a:spcBef>
                <a:spcPct val="0"/>
              </a:spcBef>
              <a:buNone/>
              <a:defRPr sz="4000" b="0"/>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1108570" y="3404198"/>
            <a:ext cx="5071872" cy="5308565"/>
          </a:xfrm>
        </p:spPr>
        <p:txBody>
          <a:bodyPr>
            <a:normAutofit/>
          </a:bodyPr>
          <a:lstStyle>
            <a:lvl1pPr>
              <a:defRPr sz="2800"/>
            </a:lvl1pPr>
            <a:lvl2pPr>
              <a:defRPr sz="2600"/>
            </a:lvl2pPr>
            <a:lvl3pPr>
              <a:defRPr sz="2600"/>
            </a:lvl3pPr>
            <a:lvl4pPr>
              <a:defRPr sz="2600"/>
            </a:lvl4pPr>
            <a:lvl5pPr>
              <a:defRPr sz="26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822103" y="2167467"/>
            <a:ext cx="5071872" cy="1192107"/>
          </a:xfrm>
        </p:spPr>
        <p:txBody>
          <a:bodyPr anchor="ctr" anchorCtr="0">
            <a:noAutofit/>
          </a:bodyPr>
          <a:lstStyle>
            <a:lvl1pPr marL="0" indent="0" algn="ctr">
              <a:spcBef>
                <a:spcPct val="0"/>
              </a:spcBef>
              <a:buNone/>
              <a:defRPr sz="4000" b="0"/>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822103" y="3404198"/>
            <a:ext cx="5071872" cy="5308565"/>
          </a:xfrm>
        </p:spPr>
        <p:txBody>
          <a:bodyPr>
            <a:normAutofit/>
          </a:bodyPr>
          <a:lstStyle>
            <a:lvl1pPr>
              <a:defRPr sz="2800"/>
            </a:lvl1pPr>
            <a:lvl2pPr>
              <a:defRPr sz="2600"/>
            </a:lvl2pPr>
            <a:lvl3pPr>
              <a:defRPr sz="2600"/>
            </a:lvl3pPr>
            <a:lvl4pPr>
              <a:defRPr sz="2600"/>
            </a:lvl4pPr>
            <a:lvl5pPr>
              <a:defRPr sz="26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196F663E-5ED1-47B2-8DFB-BADDA486BF96}" type="datetimeFigureOut">
              <a:rPr lang="en-US"/>
              <a:pPr/>
              <a:t>1/30/18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61F84E61-BFA6-4150-9FE3-AA0C8F288190}" type="slidenum">
              <a:rPr/>
              <a:pPr/>
              <a:t>‹#›</a:t>
            </a:fld>
            <a:endParaRPr/>
          </a:p>
        </p:txBody>
      </p:sp>
    </p:spTree>
    <p:extLst>
      <p:ext uri="{BB962C8B-B14F-4D97-AF65-F5344CB8AC3E}">
        <p14:creationId xmlns:p14="http://schemas.microsoft.com/office/powerpoint/2010/main" val="970163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859686"/>
            <a:ext cx="13004800" cy="177801"/>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96F663E-5ED1-47B2-8DFB-BADDA486BF96}" type="datetimeFigureOut">
              <a:rPr lang="en-US"/>
              <a:pPr/>
              <a:t>1/30/18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61F84E61-BFA6-4150-9FE3-AA0C8F288190}" type="slidenum">
              <a:rPr/>
              <a:pPr/>
              <a:t>‹#›</a:t>
            </a:fld>
            <a:endParaRPr/>
          </a:p>
        </p:txBody>
      </p:sp>
      <p:pic>
        <p:nvPicPr>
          <p:cNvPr id="10" name="Picture 9" descr="Overlay-FullBackground.jpg"/>
          <p:cNvPicPr>
            <a:picLocks noChangeAspect="1"/>
          </p:cNvPicPr>
          <p:nvPr/>
        </p:nvPicPr>
        <p:blipFill>
          <a:blip r:embed="rId3"/>
          <a:srcRect t="21046"/>
          <a:stretch>
            <a:fillRect/>
          </a:stretch>
        </p:blipFill>
        <p:spPr>
          <a:xfrm>
            <a:off x="0" y="2059093"/>
            <a:ext cx="13004800" cy="7700881"/>
          </a:xfrm>
          <a:prstGeom prst="rect">
            <a:avLst/>
          </a:prstGeom>
          <a:noFill/>
          <a:ln>
            <a:noFill/>
          </a:ln>
        </p:spPr>
      </p:pic>
    </p:spTree>
    <p:extLst>
      <p:ext uri="{BB962C8B-B14F-4D97-AF65-F5344CB8AC3E}">
        <p14:creationId xmlns:p14="http://schemas.microsoft.com/office/powerpoint/2010/main" val="184579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FullBackground.jpg"/>
          <p:cNvPicPr>
            <a:picLocks noChangeAspect="1"/>
          </p:cNvPicPr>
          <p:nvPr/>
        </p:nvPicPr>
        <p:blipFill>
          <a:blip r:embed="rId2"/>
          <a:stretch>
            <a:fillRect/>
          </a:stretch>
        </p:blipFill>
        <p:spPr>
          <a:xfrm>
            <a:off x="0" y="6374"/>
            <a:ext cx="13004800" cy="9753600"/>
          </a:xfrm>
          <a:prstGeom prst="rect">
            <a:avLst/>
          </a:prstGeom>
          <a:noFill/>
          <a:ln>
            <a:noFill/>
          </a:ln>
        </p:spPr>
      </p:pic>
      <p:sp>
        <p:nvSpPr>
          <p:cNvPr id="2" name="Date Placeholder 1"/>
          <p:cNvSpPr>
            <a:spLocks noGrp="1"/>
          </p:cNvSpPr>
          <p:nvPr>
            <p:ph type="dt" sz="half" idx="10"/>
          </p:nvPr>
        </p:nvSpPr>
        <p:spPr/>
        <p:txBody>
          <a:bodyPr/>
          <a:lstStyle/>
          <a:p>
            <a:fld id="{196F663E-5ED1-47B2-8DFB-BADDA486BF96}" type="datetimeFigureOut">
              <a:rPr lang="en-US"/>
              <a:pPr/>
              <a:t>1/30/18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61F84E61-BFA6-4150-9FE3-AA0C8F288190}" type="slidenum">
              <a:rPr/>
              <a:pPr/>
              <a:t>‹#›</a:t>
            </a:fld>
            <a:endParaRPr/>
          </a:p>
        </p:txBody>
      </p:sp>
    </p:spTree>
    <p:extLst>
      <p:ext uri="{BB962C8B-B14F-4D97-AF65-F5344CB8AC3E}">
        <p14:creationId xmlns:p14="http://schemas.microsoft.com/office/powerpoint/2010/main" val="1858745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6502400" y="6374"/>
            <a:ext cx="6502400" cy="9753600"/>
          </a:xfrm>
          <a:prstGeom prst="rect">
            <a:avLst/>
          </a:prstGeom>
          <a:noFill/>
          <a:ln>
            <a:noFill/>
          </a:ln>
        </p:spPr>
      </p:pic>
      <p:sp>
        <p:nvSpPr>
          <p:cNvPr id="2" name="Title 1"/>
          <p:cNvSpPr>
            <a:spLocks noGrp="1"/>
          </p:cNvSpPr>
          <p:nvPr>
            <p:ph type="title"/>
          </p:nvPr>
        </p:nvSpPr>
        <p:spPr>
          <a:xfrm>
            <a:off x="429159" y="388337"/>
            <a:ext cx="5635413" cy="2403870"/>
          </a:xfrm>
        </p:spPr>
        <p:txBody>
          <a:bodyPr vert="horz" lIns="130046" tIns="65023" rIns="130046" bIns="65023" rtlCol="0" anchor="b" anchorCtr="0">
            <a:noAutofit/>
          </a:bodyPr>
          <a:lstStyle>
            <a:lvl1pPr marL="0" algn="ctr" defTabSz="1300460" rtl="0" eaLnBrk="1" latinLnBrk="0" hangingPunct="1">
              <a:spcBef>
                <a:spcPct val="0"/>
              </a:spcBef>
              <a:defRPr sz="51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6921104" y="388339"/>
            <a:ext cx="5631078" cy="8324427"/>
          </a:xfrm>
        </p:spPr>
        <p:txBody>
          <a:bodyPr>
            <a:normAutofit/>
          </a:bodyPr>
          <a:lstStyle>
            <a:lvl1pPr>
              <a:defRPr sz="3400"/>
            </a:lvl1pPr>
            <a:lvl2pPr>
              <a:defRPr sz="3100"/>
            </a:lvl2pPr>
            <a:lvl3pPr>
              <a:defRPr sz="2800"/>
            </a:lvl3pPr>
            <a:lvl4pPr>
              <a:defRPr sz="2600"/>
            </a:lvl4pPr>
            <a:lvl5pPr>
              <a:defRPr sz="26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429159" y="2809038"/>
            <a:ext cx="5635413" cy="4551681"/>
          </a:xfrm>
          <a:effectLst>
            <a:outerShdw blurRad="50800" dist="38100" dir="2700000" algn="tl" rotWithShape="0">
              <a:prstClr val="black">
                <a:alpha val="40000"/>
              </a:prstClr>
            </a:outerShdw>
          </a:effectLst>
        </p:spPr>
        <p:txBody>
          <a:bodyPr vert="horz" lIns="130046" tIns="65023" rIns="130046" bIns="65023" rtlCol="0" anchor="t" anchorCtr="0">
            <a:normAutofit/>
          </a:bodyPr>
          <a:lstStyle>
            <a:lvl1pPr marL="0" indent="0" algn="ctr" defTabSz="1300460" rtl="0" eaLnBrk="1" latinLnBrk="0" hangingPunct="1">
              <a:lnSpc>
                <a:spcPct val="110000"/>
              </a:lnSpc>
              <a:spcBef>
                <a:spcPts val="2844"/>
              </a:spcBef>
              <a:buNone/>
              <a:defRPr sz="2600" kern="1200">
                <a:solidFill>
                  <a:schemeClr val="tx1"/>
                </a:solidFill>
                <a:effectLst>
                  <a:outerShdw blurRad="38100" dist="12700" dir="2700000" algn="tl" rotWithShape="0">
                    <a:prstClr val="black">
                      <a:alpha val="60000"/>
                    </a:prstClr>
                  </a:outerShdw>
                </a:effectLst>
                <a:latin typeface="+mn-lt"/>
                <a:ea typeface="+mn-ea"/>
                <a:cs typeface="+mn-cs"/>
              </a:defRPr>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US" smtClean="0"/>
              <a:t>Click to edit Master text styles</a:t>
            </a:r>
          </a:p>
        </p:txBody>
      </p:sp>
      <p:sp>
        <p:nvSpPr>
          <p:cNvPr id="5" name="Date Placeholder 4"/>
          <p:cNvSpPr>
            <a:spLocks noGrp="1"/>
          </p:cNvSpPr>
          <p:nvPr>
            <p:ph type="dt" sz="half" idx="10"/>
          </p:nvPr>
        </p:nvSpPr>
        <p:spPr>
          <a:xfrm>
            <a:off x="3793067" y="9040143"/>
            <a:ext cx="2307715" cy="519289"/>
          </a:xfrm>
          <a:effectLst>
            <a:outerShdw blurRad="50800" dist="38100" dir="2700000" algn="tl" rotWithShape="0">
              <a:prstClr val="black">
                <a:alpha val="40000"/>
              </a:prstClr>
            </a:outerShdw>
          </a:effectLst>
        </p:spPr>
        <p:txBody>
          <a:bodyPr vert="horz" lIns="130046" tIns="65023" rIns="130046" bIns="65023" rtlCol="0" anchor="ctr"/>
          <a:lstStyle>
            <a:lvl1pPr marL="0" algn="r" defTabSz="1300460" rtl="0" eaLnBrk="1" latinLnBrk="0" hangingPunct="1">
              <a:defRPr sz="17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196F663E-5ED1-47B2-8DFB-BADDA486BF96}" type="datetimeFigureOut">
              <a:rPr lang="en-US"/>
              <a:pPr/>
              <a:t>1/30/18</a:t>
            </a:fld>
            <a:endParaRPr/>
          </a:p>
        </p:txBody>
      </p:sp>
      <p:sp>
        <p:nvSpPr>
          <p:cNvPr id="6" name="Footer Placeholder 5"/>
          <p:cNvSpPr>
            <a:spLocks noGrp="1"/>
          </p:cNvSpPr>
          <p:nvPr>
            <p:ph type="ftr" sz="quarter" idx="11"/>
          </p:nvPr>
        </p:nvSpPr>
        <p:spPr>
          <a:xfrm>
            <a:off x="344245" y="9040143"/>
            <a:ext cx="2690209" cy="519289"/>
          </a:xfrm>
          <a:effectLst>
            <a:outerShdw blurRad="50800" dist="38100" dir="2700000" algn="tl" rotWithShape="0">
              <a:prstClr val="black">
                <a:alpha val="40000"/>
              </a:prstClr>
            </a:outerShdw>
          </a:effectLst>
        </p:spPr>
        <p:txBody>
          <a:bodyPr vert="horz" lIns="130046" tIns="65023" rIns="130046" bIns="65023" rtlCol="0" anchor="ctr"/>
          <a:lstStyle>
            <a:lvl1pPr marL="0" algn="l" defTabSz="1300460" rtl="0" eaLnBrk="1" latinLnBrk="0" hangingPunct="1">
              <a:defRPr sz="17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a:p>
        </p:txBody>
      </p:sp>
      <p:sp>
        <p:nvSpPr>
          <p:cNvPr id="7" name="Slide Number Placeholder 6"/>
          <p:cNvSpPr>
            <a:spLocks noGrp="1"/>
          </p:cNvSpPr>
          <p:nvPr>
            <p:ph type="sldNum" sz="quarter" idx="12"/>
          </p:nvPr>
        </p:nvSpPr>
        <p:spPr>
          <a:xfrm>
            <a:off x="2691994" y="8175414"/>
            <a:ext cx="1083733" cy="819573"/>
          </a:xfrm>
        </p:spPr>
        <p:txBody>
          <a:bodyPr vert="horz" lIns="130046" tIns="65023" rIns="130046" bIns="65023" rtlCol="0" anchor="ctr">
            <a:noAutofit/>
          </a:bodyPr>
          <a:lstStyle>
            <a:lvl1pPr marL="0" algn="ctr" defTabSz="1300460" rtl="0" eaLnBrk="1" latinLnBrk="0" hangingPunct="1">
              <a:spcBef>
                <a:spcPct val="0"/>
              </a:spcBef>
              <a:defRPr sz="51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61F84E61-BFA6-4150-9FE3-AA0C8F288190}" type="slidenum">
              <a:rPr/>
              <a:pPr/>
              <a:t>‹#›</a:t>
            </a:fld>
            <a:endParaRPr/>
          </a:p>
        </p:txBody>
      </p:sp>
      <p:pic>
        <p:nvPicPr>
          <p:cNvPr id="10" name="Picture 9" descr="overlay-ruleShadow.png"/>
          <p:cNvPicPr>
            <a:picLocks noChangeAspect="1"/>
          </p:cNvPicPr>
          <p:nvPr/>
        </p:nvPicPr>
        <p:blipFill>
          <a:blip r:embed="rId3"/>
          <a:srcRect r="25031"/>
          <a:stretch>
            <a:fillRect/>
          </a:stretch>
        </p:blipFill>
        <p:spPr>
          <a:xfrm rot="16200000">
            <a:off x="1545089" y="4785884"/>
            <a:ext cx="9749567" cy="177801"/>
          </a:xfrm>
          <a:prstGeom prst="rect">
            <a:avLst/>
          </a:prstGeom>
        </p:spPr>
      </p:pic>
    </p:spTree>
    <p:extLst>
      <p:ext uri="{BB962C8B-B14F-4D97-AF65-F5344CB8AC3E}">
        <p14:creationId xmlns:p14="http://schemas.microsoft.com/office/powerpoint/2010/main" val="4993586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theme" Target="../theme/theme2.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8570" y="89249"/>
            <a:ext cx="10785405" cy="1824949"/>
          </a:xfrm>
          <a:prstGeom prst="rect">
            <a:avLst/>
          </a:prstGeom>
        </p:spPr>
        <p:txBody>
          <a:bodyPr vert="horz" lIns="130046" tIns="65023" rIns="130046" bIns="65023"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1108570" y="2600961"/>
            <a:ext cx="10785405" cy="6111805"/>
          </a:xfrm>
          <a:prstGeom prst="rect">
            <a:avLst/>
          </a:prstGeom>
        </p:spPr>
        <p:txBody>
          <a:bodyPr vert="horz" lIns="130046" tIns="65023" rIns="130046" bIns="650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9575103" y="9040143"/>
            <a:ext cx="3034453" cy="519289"/>
          </a:xfrm>
          <a:prstGeom prst="rect">
            <a:avLst/>
          </a:prstGeom>
        </p:spPr>
        <p:txBody>
          <a:bodyPr vert="horz" lIns="130046" tIns="65023" rIns="130046" bIns="65023" rtlCol="0" anchor="ctr"/>
          <a:lstStyle>
            <a:lvl1pPr algn="r">
              <a:defRPr sz="1700">
                <a:solidFill>
                  <a:schemeClr val="bg2"/>
                </a:solidFill>
                <a:effectLst>
                  <a:outerShdw blurRad="63500" dir="2700000" algn="tl" rotWithShape="0">
                    <a:schemeClr val="tx1">
                      <a:alpha val="40000"/>
                    </a:schemeClr>
                  </a:outerShdw>
                </a:effectLst>
              </a:defRPr>
            </a:lvl1pPr>
          </a:lstStyle>
          <a:p>
            <a:fld id="{196F663E-5ED1-47B2-8DFB-BADDA486BF96}" type="datetimeFigureOut">
              <a:rPr lang="en-US"/>
              <a:pPr/>
              <a:t>1/30/18</a:t>
            </a:fld>
            <a:endParaRPr/>
          </a:p>
        </p:txBody>
      </p:sp>
      <p:sp>
        <p:nvSpPr>
          <p:cNvPr id="5" name="Footer Placeholder 4"/>
          <p:cNvSpPr>
            <a:spLocks noGrp="1"/>
          </p:cNvSpPr>
          <p:nvPr>
            <p:ph type="ftr" sz="quarter" idx="3"/>
          </p:nvPr>
        </p:nvSpPr>
        <p:spPr>
          <a:xfrm>
            <a:off x="344244" y="9040143"/>
            <a:ext cx="4118187" cy="519289"/>
          </a:xfrm>
          <a:prstGeom prst="rect">
            <a:avLst/>
          </a:prstGeom>
        </p:spPr>
        <p:txBody>
          <a:bodyPr vert="horz" lIns="130046" tIns="65023" rIns="130046" bIns="65023" rtlCol="0" anchor="ctr"/>
          <a:lstStyle>
            <a:lvl1pPr algn="l">
              <a:defRPr sz="1700">
                <a:solidFill>
                  <a:schemeClr val="bg2"/>
                </a:solidFill>
                <a:effectLst>
                  <a:outerShdw blurRad="63500" dir="2700000" algn="tl" rotWithShape="0">
                    <a:schemeClr val="tx1">
                      <a:alpha val="40000"/>
                    </a:schemeClr>
                  </a:outerShdw>
                </a:effectLst>
              </a:defRPr>
            </a:lvl1pPr>
          </a:lstStyle>
          <a:p>
            <a:endParaRPr/>
          </a:p>
        </p:txBody>
      </p:sp>
      <p:sp>
        <p:nvSpPr>
          <p:cNvPr id="6" name="Slide Number Placeholder 5"/>
          <p:cNvSpPr>
            <a:spLocks noGrp="1"/>
          </p:cNvSpPr>
          <p:nvPr>
            <p:ph type="sldNum" sz="quarter" idx="4"/>
          </p:nvPr>
        </p:nvSpPr>
        <p:spPr>
          <a:xfrm>
            <a:off x="6068907" y="9040143"/>
            <a:ext cx="866987" cy="519289"/>
          </a:xfrm>
          <a:prstGeom prst="rect">
            <a:avLst/>
          </a:prstGeom>
        </p:spPr>
        <p:txBody>
          <a:bodyPr vert="horz" lIns="130046" tIns="65023" rIns="130046" bIns="65023" rtlCol="0" anchor="ctr"/>
          <a:lstStyle>
            <a:lvl1pPr algn="ctr">
              <a:defRPr sz="1700">
                <a:solidFill>
                  <a:schemeClr val="bg2"/>
                </a:solidFill>
                <a:effectLst>
                  <a:outerShdw blurRad="63500" dir="2700000" algn="tl" rotWithShape="0">
                    <a:schemeClr val="tx1">
                      <a:alpha val="40000"/>
                    </a:schemeClr>
                  </a:outerShdw>
                </a:effectLst>
              </a:defRPr>
            </a:lvl1pPr>
          </a:lstStyle>
          <a:p>
            <a:fld id="{61F84E61-BFA6-4150-9FE3-AA0C8F288190}" type="slidenum">
              <a:rPr/>
              <a:pPr/>
              <a:t>‹#›</a:t>
            </a:fld>
            <a:endParaRPr/>
          </a:p>
        </p:txBody>
      </p:sp>
    </p:spTree>
    <p:extLst>
      <p:ext uri="{BB962C8B-B14F-4D97-AF65-F5344CB8AC3E}">
        <p14:creationId xmlns:p14="http://schemas.microsoft.com/office/powerpoint/2010/main" val="2051836929"/>
      </p:ext>
    </p:extLst>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xStyles>
    <p:titleStyle>
      <a:lvl1pPr algn="ctr" defTabSz="1300460" rtl="0" eaLnBrk="1" latinLnBrk="0" hangingPunct="1">
        <a:spcBef>
          <a:spcPct val="0"/>
        </a:spcBef>
        <a:buNone/>
        <a:defRPr sz="6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p:titleStyle>
    <p:bodyStyle>
      <a:lvl1pPr marL="401878" indent="-401878" algn="l" defTabSz="1300460" rtl="0" eaLnBrk="1" latinLnBrk="0" hangingPunct="1">
        <a:spcBef>
          <a:spcPts val="2844"/>
        </a:spcBef>
        <a:buFont typeface="Calisto MT" pitchFamily="18" charset="0"/>
        <a:buChar char="•"/>
        <a:defRPr sz="3400" kern="1200">
          <a:solidFill>
            <a:schemeClr val="bg2"/>
          </a:solidFill>
          <a:effectLst>
            <a:outerShdw blurRad="63500" dir="2700000" algn="tl" rotWithShape="0">
              <a:schemeClr val="tx1">
                <a:alpha val="40000"/>
              </a:schemeClr>
            </a:outerShdw>
          </a:effectLst>
          <a:latin typeface="+mn-lt"/>
          <a:ea typeface="+mn-ea"/>
          <a:cs typeface="+mn-cs"/>
        </a:defRPr>
      </a:lvl1pPr>
      <a:lvl2pPr marL="821818" indent="-419940" algn="l" defTabSz="1300460" rtl="0" eaLnBrk="1" latinLnBrk="0" hangingPunct="1">
        <a:spcBef>
          <a:spcPts val="853"/>
        </a:spcBef>
        <a:buClr>
          <a:schemeClr val="bg2">
            <a:lumMod val="60000"/>
            <a:lumOff val="40000"/>
          </a:schemeClr>
        </a:buClr>
        <a:buFont typeface="Calisto MT" pitchFamily="18" charset="0"/>
        <a:buChar char="•"/>
        <a:defRPr sz="3100" kern="1200">
          <a:solidFill>
            <a:schemeClr val="bg2"/>
          </a:solidFill>
          <a:effectLst>
            <a:outerShdw blurRad="63500" dir="2700000" algn="tl" rotWithShape="0">
              <a:schemeClr val="tx1">
                <a:alpha val="40000"/>
              </a:schemeClr>
            </a:outerShdw>
          </a:effectLst>
          <a:latin typeface="+mn-lt"/>
          <a:ea typeface="+mn-ea"/>
          <a:cs typeface="+mn-cs"/>
        </a:defRPr>
      </a:lvl2pPr>
      <a:lvl3pPr marL="1223696" indent="-401878" algn="l" defTabSz="1300460" rtl="0" eaLnBrk="1" latinLnBrk="0" hangingPunct="1">
        <a:spcBef>
          <a:spcPts val="853"/>
        </a:spcBef>
        <a:buFont typeface="Calisto MT" pitchFamily="18" charset="0"/>
        <a:buChar char="•"/>
        <a:defRPr sz="2800" kern="1200">
          <a:solidFill>
            <a:schemeClr val="bg2"/>
          </a:solidFill>
          <a:effectLst>
            <a:outerShdw blurRad="63500" dir="2700000" algn="tl" rotWithShape="0">
              <a:schemeClr val="tx1">
                <a:alpha val="40000"/>
              </a:schemeClr>
            </a:outerShdw>
          </a:effectLst>
          <a:latin typeface="+mn-lt"/>
          <a:ea typeface="+mn-ea"/>
          <a:cs typeface="+mn-cs"/>
        </a:defRPr>
      </a:lvl3pPr>
      <a:lvl4pPr marL="1625575" indent="-401878" algn="l" defTabSz="1300460" rtl="0" eaLnBrk="1" latinLnBrk="0" hangingPunct="1">
        <a:spcBef>
          <a:spcPts val="853"/>
        </a:spcBef>
        <a:buClr>
          <a:schemeClr val="bg2">
            <a:lumMod val="60000"/>
            <a:lumOff val="40000"/>
          </a:schemeClr>
        </a:buClr>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4pPr>
      <a:lvl5pPr marL="2027453" indent="-401878" algn="l" defTabSz="1300460" rtl="0" eaLnBrk="1" latinLnBrk="0" hangingPunct="1">
        <a:spcBef>
          <a:spcPts val="853"/>
        </a:spcBef>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5pPr>
      <a:lvl6pPr marL="357626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22649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7672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52695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a:defPPr>
      <a:lvl1pPr marL="0" algn="l" defTabSz="1300460" rtl="0" eaLnBrk="1" latinLnBrk="0" hangingPunct="1">
        <a:defRPr sz="2600" kern="1200">
          <a:solidFill>
            <a:schemeClr val="tx1"/>
          </a:solidFill>
          <a:latin typeface="+mn-lt"/>
          <a:ea typeface="+mn-ea"/>
          <a:cs typeface="+mn-cs"/>
        </a:defRPr>
      </a:lvl1pPr>
      <a:lvl2pPr marL="650230" algn="l" defTabSz="1300460" rtl="0" eaLnBrk="1" latinLnBrk="0" hangingPunct="1">
        <a:defRPr sz="2600" kern="1200">
          <a:solidFill>
            <a:schemeClr val="tx1"/>
          </a:solidFill>
          <a:latin typeface="+mn-lt"/>
          <a:ea typeface="+mn-ea"/>
          <a:cs typeface="+mn-cs"/>
        </a:defRPr>
      </a:lvl2pPr>
      <a:lvl3pPr marL="1300460" algn="l" defTabSz="1300460" rtl="0" eaLnBrk="1" latinLnBrk="0" hangingPunct="1">
        <a:defRPr sz="2600" kern="1200">
          <a:solidFill>
            <a:schemeClr val="tx1"/>
          </a:solidFill>
          <a:latin typeface="+mn-lt"/>
          <a:ea typeface="+mn-ea"/>
          <a:cs typeface="+mn-cs"/>
        </a:defRPr>
      </a:lvl3pPr>
      <a:lvl4pPr marL="1950690" algn="l" defTabSz="1300460" rtl="0" eaLnBrk="1" latinLnBrk="0" hangingPunct="1">
        <a:defRPr sz="2600" kern="1200">
          <a:solidFill>
            <a:schemeClr val="tx1"/>
          </a:solidFill>
          <a:latin typeface="+mn-lt"/>
          <a:ea typeface="+mn-ea"/>
          <a:cs typeface="+mn-cs"/>
        </a:defRPr>
      </a:lvl4pPr>
      <a:lvl5pPr marL="2600919" algn="l" defTabSz="1300460" rtl="0" eaLnBrk="1" latinLnBrk="0" hangingPunct="1">
        <a:defRPr sz="2600" kern="1200">
          <a:solidFill>
            <a:schemeClr val="tx1"/>
          </a:solidFill>
          <a:latin typeface="+mn-lt"/>
          <a:ea typeface="+mn-ea"/>
          <a:cs typeface="+mn-cs"/>
        </a:defRPr>
      </a:lvl5pPr>
      <a:lvl6pPr marL="3251149" algn="l" defTabSz="1300460" rtl="0" eaLnBrk="1" latinLnBrk="0" hangingPunct="1">
        <a:defRPr sz="2600" kern="1200">
          <a:solidFill>
            <a:schemeClr val="tx1"/>
          </a:solidFill>
          <a:latin typeface="+mn-lt"/>
          <a:ea typeface="+mn-ea"/>
          <a:cs typeface="+mn-cs"/>
        </a:defRPr>
      </a:lvl6pPr>
      <a:lvl7pPr marL="3901379" algn="l" defTabSz="1300460" rtl="0" eaLnBrk="1" latinLnBrk="0" hangingPunct="1">
        <a:defRPr sz="2600" kern="1200">
          <a:solidFill>
            <a:schemeClr val="tx1"/>
          </a:solidFill>
          <a:latin typeface="+mn-lt"/>
          <a:ea typeface="+mn-ea"/>
          <a:cs typeface="+mn-cs"/>
        </a:defRPr>
      </a:lvl7pPr>
      <a:lvl8pPr marL="4551609" algn="l" defTabSz="1300460" rtl="0" eaLnBrk="1" latinLnBrk="0" hangingPunct="1">
        <a:defRPr sz="2600" kern="1200">
          <a:solidFill>
            <a:schemeClr val="tx1"/>
          </a:solidFill>
          <a:latin typeface="+mn-lt"/>
          <a:ea typeface="+mn-ea"/>
          <a:cs typeface="+mn-cs"/>
        </a:defRPr>
      </a:lvl8pPr>
      <a:lvl9pPr marL="5201839" algn="l" defTabSz="1300460" rtl="0" eaLnBrk="1" latinLnBrk="0" hangingPunct="1">
        <a:defRPr sz="2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4244" y="89249"/>
            <a:ext cx="12265311" cy="1824949"/>
          </a:xfrm>
          <a:prstGeom prst="rect">
            <a:avLst/>
          </a:prstGeom>
        </p:spPr>
        <p:txBody>
          <a:bodyPr vert="horz" lIns="91440" tIns="45720" rIns="91440" bIns="45720" rtlCol="0" anchor="ctr">
            <a:noAutofit/>
          </a:bodyPr>
          <a:lstStyle/>
          <a:p>
            <a:r>
              <a:rPr lang="en-US" smtClean="0"/>
              <a:t>Click to edit Master title style</a:t>
            </a:r>
            <a:endParaRPr dirty="0"/>
          </a:p>
        </p:txBody>
      </p:sp>
      <p:sp>
        <p:nvSpPr>
          <p:cNvPr id="3" name="Text Placeholder 2"/>
          <p:cNvSpPr>
            <a:spLocks noGrp="1"/>
          </p:cNvSpPr>
          <p:nvPr>
            <p:ph type="body" idx="1"/>
          </p:nvPr>
        </p:nvSpPr>
        <p:spPr>
          <a:xfrm>
            <a:off x="344244" y="2412262"/>
            <a:ext cx="12265311" cy="66278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9575103" y="9040143"/>
            <a:ext cx="3034453" cy="519289"/>
          </a:xfrm>
          <a:prstGeom prst="rect">
            <a:avLst/>
          </a:prstGeom>
        </p:spPr>
        <p:txBody>
          <a:bodyPr vert="horz" lIns="91440" tIns="45720" rIns="91440" bIns="45720" rtlCol="0" anchor="ctr"/>
          <a:lstStyle>
            <a:lvl1pPr algn="r">
              <a:defRPr sz="1707">
                <a:solidFill>
                  <a:schemeClr val="bg2"/>
                </a:solidFill>
                <a:effectLst>
                  <a:outerShdw blurRad="63500" dir="2700000" algn="tl" rotWithShape="0">
                    <a:schemeClr val="tx1">
                      <a:alpha val="40000"/>
                    </a:schemeClr>
                  </a:outerShdw>
                </a:effectLst>
              </a:defRPr>
            </a:lvl1pPr>
          </a:lstStyle>
          <a:p>
            <a:pPr defTabSz="650230" rtl="0"/>
            <a:fld id="{594D8A39-A123-5540-876F-60F8DC823507}" type="datetimeFigureOut">
              <a:rPr lang="en-US" kern="1200" smtClean="0">
                <a:solidFill>
                  <a:srgbClr val="333333"/>
                </a:solidFill>
                <a:effectLst>
                  <a:outerShdw blurRad="63500" dir="2700000" algn="tl" rotWithShape="0">
                    <a:prstClr val="white">
                      <a:alpha val="40000"/>
                    </a:prstClr>
                  </a:outerShdw>
                </a:effectLst>
              </a:rPr>
              <a:pPr defTabSz="650230" rtl="0"/>
              <a:t>1/30/18</a:t>
            </a:fld>
            <a:endParaRPr lang="en-US" kern="1200">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3"/>
          </p:nvPr>
        </p:nvSpPr>
        <p:spPr>
          <a:xfrm>
            <a:off x="344244" y="9040143"/>
            <a:ext cx="4118187" cy="519289"/>
          </a:xfrm>
          <a:prstGeom prst="rect">
            <a:avLst/>
          </a:prstGeom>
        </p:spPr>
        <p:txBody>
          <a:bodyPr vert="horz" lIns="91440" tIns="45720" rIns="91440" bIns="45720" rtlCol="0" anchor="ctr"/>
          <a:lstStyle>
            <a:lvl1pPr algn="l">
              <a:defRPr sz="1707">
                <a:solidFill>
                  <a:schemeClr val="bg2"/>
                </a:solidFill>
                <a:effectLst>
                  <a:outerShdw blurRad="63500" dir="2700000" algn="tl" rotWithShape="0">
                    <a:schemeClr val="tx1">
                      <a:alpha val="40000"/>
                    </a:schemeClr>
                  </a:outerShdw>
                </a:effectLst>
              </a:defRPr>
            </a:lvl1pPr>
          </a:lstStyle>
          <a:p>
            <a:pPr defTabSz="650230" rtl="0"/>
            <a:endParaRPr lang="en-US" kern="120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4"/>
          </p:nvPr>
        </p:nvSpPr>
        <p:spPr>
          <a:xfrm>
            <a:off x="6068907" y="9040143"/>
            <a:ext cx="866987" cy="519289"/>
          </a:xfrm>
          <a:prstGeom prst="rect">
            <a:avLst/>
          </a:prstGeom>
        </p:spPr>
        <p:txBody>
          <a:bodyPr vert="horz" lIns="91440" tIns="45720" rIns="91440" bIns="45720" rtlCol="0" anchor="ctr"/>
          <a:lstStyle>
            <a:lvl1pPr algn="ctr">
              <a:defRPr sz="1707">
                <a:solidFill>
                  <a:schemeClr val="bg2"/>
                </a:solidFill>
                <a:effectLst>
                  <a:outerShdw blurRad="63500" dir="2700000" algn="tl" rotWithShape="0">
                    <a:schemeClr val="tx1">
                      <a:alpha val="40000"/>
                    </a:schemeClr>
                  </a:outerShdw>
                </a:effectLst>
              </a:defRPr>
            </a:lvl1pPr>
          </a:lstStyle>
          <a:p>
            <a:pPr defTabSz="650230" rtl="0"/>
            <a:fld id="{80912702-B30F-0448-A602-2D2AAEBB19E7}" type="slidenum">
              <a:rPr lang="en-US" kern="1200" smtClean="0">
                <a:solidFill>
                  <a:srgbClr val="333333"/>
                </a:solidFill>
                <a:effectLst>
                  <a:outerShdw blurRad="63500" dir="2700000" algn="tl" rotWithShape="0">
                    <a:prstClr val="white">
                      <a:alpha val="40000"/>
                    </a:prstClr>
                  </a:outerShdw>
                </a:effectLst>
              </a:rPr>
              <a:pPr defTabSz="650230" rtl="0"/>
              <a:t>‹#›</a:t>
            </a:fld>
            <a:endParaRPr lang="en-US" kern="120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101582082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ctr" defTabSz="1300460" rtl="0" eaLnBrk="1" latinLnBrk="0" hangingPunct="1">
        <a:spcBef>
          <a:spcPct val="0"/>
        </a:spcBef>
        <a:buNone/>
        <a:defRPr sz="6827"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p:titleStyle>
    <p:bodyStyle>
      <a:lvl1pPr marL="401878" indent="-401878" algn="l" defTabSz="1300460" rtl="0" eaLnBrk="1" latinLnBrk="0" hangingPunct="1">
        <a:spcBef>
          <a:spcPts val="2844"/>
        </a:spcBef>
        <a:buFont typeface="Calisto MT" pitchFamily="18" charset="0"/>
        <a:buNone/>
        <a:defRPr sz="3413" kern="1200">
          <a:solidFill>
            <a:schemeClr val="bg2"/>
          </a:solidFill>
          <a:effectLst>
            <a:outerShdw blurRad="63500" dir="2700000" algn="tl" rotWithShape="0">
              <a:schemeClr val="tx1">
                <a:alpha val="40000"/>
              </a:schemeClr>
            </a:outerShdw>
          </a:effectLst>
          <a:latin typeface="+mn-lt"/>
          <a:ea typeface="+mn-ea"/>
          <a:cs typeface="+mn-cs"/>
        </a:defRPr>
      </a:lvl1pPr>
      <a:lvl2pPr marL="821818" indent="-419940" algn="l" defTabSz="1300460" rtl="0" eaLnBrk="1" latinLnBrk="0" hangingPunct="1">
        <a:spcBef>
          <a:spcPts val="853"/>
        </a:spcBef>
        <a:buClrTx/>
        <a:buFont typeface="Calisto MT" pitchFamily="18" charset="0"/>
        <a:buChar char="•"/>
        <a:defRPr sz="3129" kern="1200">
          <a:solidFill>
            <a:schemeClr val="bg2"/>
          </a:solidFill>
          <a:effectLst>
            <a:outerShdw blurRad="63500" dir="2700000" algn="tl" rotWithShape="0">
              <a:schemeClr val="tx1">
                <a:alpha val="40000"/>
              </a:schemeClr>
            </a:outerShdw>
          </a:effectLst>
          <a:latin typeface="+mn-lt"/>
          <a:ea typeface="+mn-ea"/>
          <a:cs typeface="+mn-cs"/>
        </a:defRPr>
      </a:lvl2pPr>
      <a:lvl3pPr marL="1223696" indent="-401878" algn="l" defTabSz="1300460" rtl="0" eaLnBrk="1" latinLnBrk="0" hangingPunct="1">
        <a:spcBef>
          <a:spcPts val="853"/>
        </a:spcBef>
        <a:buFont typeface="Calisto MT" pitchFamily="18" charset="0"/>
        <a:buChar char="•"/>
        <a:defRPr sz="2844" kern="1200">
          <a:solidFill>
            <a:schemeClr val="bg2"/>
          </a:solidFill>
          <a:effectLst>
            <a:outerShdw blurRad="63500" dir="2700000" algn="tl" rotWithShape="0">
              <a:schemeClr val="tx1">
                <a:alpha val="40000"/>
              </a:schemeClr>
            </a:outerShdw>
          </a:effectLst>
          <a:latin typeface="+mn-lt"/>
          <a:ea typeface="+mn-ea"/>
          <a:cs typeface="+mn-cs"/>
        </a:defRPr>
      </a:lvl3pPr>
      <a:lvl4pPr marL="1625575" indent="-401878" algn="l" defTabSz="1300460" rtl="0" eaLnBrk="1" latinLnBrk="0" hangingPunct="1">
        <a:spcBef>
          <a:spcPts val="853"/>
        </a:spcBef>
        <a:buClrTx/>
        <a:buFont typeface="Calisto MT" pitchFamily="18" charset="0"/>
        <a:buChar char="•"/>
        <a:defRPr sz="2560" kern="1200">
          <a:solidFill>
            <a:schemeClr val="bg2"/>
          </a:solidFill>
          <a:effectLst>
            <a:outerShdw blurRad="63500" dir="2700000" algn="tl" rotWithShape="0">
              <a:schemeClr val="tx1">
                <a:alpha val="40000"/>
              </a:schemeClr>
            </a:outerShdw>
          </a:effectLst>
          <a:latin typeface="+mn-lt"/>
          <a:ea typeface="+mn-ea"/>
          <a:cs typeface="+mn-cs"/>
        </a:defRPr>
      </a:lvl4pPr>
      <a:lvl5pPr marL="2027453" indent="-401878" algn="l" defTabSz="1300460" rtl="0" eaLnBrk="1" latinLnBrk="0" hangingPunct="1">
        <a:spcBef>
          <a:spcPts val="853"/>
        </a:spcBef>
        <a:buFont typeface="Calisto MT" pitchFamily="18" charset="0"/>
        <a:buChar char="•"/>
        <a:defRPr sz="2560" kern="1200">
          <a:solidFill>
            <a:schemeClr val="bg2"/>
          </a:solidFill>
          <a:effectLst>
            <a:outerShdw blurRad="63500" dir="2700000" algn="tl" rotWithShape="0">
              <a:schemeClr val="tx1">
                <a:alpha val="40000"/>
              </a:schemeClr>
            </a:outerShdw>
          </a:effectLst>
          <a:latin typeface="+mn-lt"/>
          <a:ea typeface="+mn-ea"/>
          <a:cs typeface="+mn-cs"/>
        </a:defRPr>
      </a:lvl5pPr>
      <a:lvl6pPr marL="3576264" indent="-325115" algn="l" defTabSz="1300460" rtl="0" eaLnBrk="1" latinLnBrk="0" hangingPunct="1">
        <a:spcBef>
          <a:spcPct val="20000"/>
        </a:spcBef>
        <a:buFont typeface="Arial" pitchFamily="34" charset="0"/>
        <a:buChar char="•"/>
        <a:defRPr sz="2844" kern="1200">
          <a:solidFill>
            <a:schemeClr val="tx1"/>
          </a:solidFill>
          <a:latin typeface="+mn-lt"/>
          <a:ea typeface="+mn-ea"/>
          <a:cs typeface="+mn-cs"/>
        </a:defRPr>
      </a:lvl6pPr>
      <a:lvl7pPr marL="4226494" indent="-325115" algn="l" defTabSz="1300460" rtl="0" eaLnBrk="1" latinLnBrk="0" hangingPunct="1">
        <a:spcBef>
          <a:spcPct val="20000"/>
        </a:spcBef>
        <a:buFont typeface="Arial" pitchFamily="34" charset="0"/>
        <a:buChar char="•"/>
        <a:defRPr sz="2844" kern="1200">
          <a:solidFill>
            <a:schemeClr val="tx1"/>
          </a:solidFill>
          <a:latin typeface="+mn-lt"/>
          <a:ea typeface="+mn-ea"/>
          <a:cs typeface="+mn-cs"/>
        </a:defRPr>
      </a:lvl7pPr>
      <a:lvl8pPr marL="4876724" indent="-325115" algn="l" defTabSz="1300460" rtl="0" eaLnBrk="1" latinLnBrk="0" hangingPunct="1">
        <a:spcBef>
          <a:spcPct val="20000"/>
        </a:spcBef>
        <a:buFont typeface="Arial" pitchFamily="34" charset="0"/>
        <a:buChar char="•"/>
        <a:defRPr sz="2844" kern="1200">
          <a:solidFill>
            <a:schemeClr val="tx1"/>
          </a:solidFill>
          <a:latin typeface="+mn-lt"/>
          <a:ea typeface="+mn-ea"/>
          <a:cs typeface="+mn-cs"/>
        </a:defRPr>
      </a:lvl8pPr>
      <a:lvl9pPr marL="5526954" indent="-325115" algn="l" defTabSz="1300460" rtl="0" eaLnBrk="1" latinLnBrk="0" hangingPunct="1">
        <a:spcBef>
          <a:spcPct val="20000"/>
        </a:spcBef>
        <a:buFont typeface="Arial" pitchFamily="34" charset="0"/>
        <a:buChar char="•"/>
        <a:defRPr sz="2844" kern="1200">
          <a:solidFill>
            <a:schemeClr val="tx1"/>
          </a:solidFill>
          <a:latin typeface="+mn-lt"/>
          <a:ea typeface="+mn-ea"/>
          <a:cs typeface="+mn-cs"/>
        </a:defRPr>
      </a:lvl9pPr>
    </p:bodyStyle>
    <p:otherStyle>
      <a:defPPr>
        <a:defRPr/>
      </a:defPPr>
      <a:lvl1pPr marL="0" algn="l" defTabSz="1300460" rtl="0" eaLnBrk="1" latinLnBrk="0" hangingPunct="1">
        <a:defRPr sz="2560" kern="1200">
          <a:solidFill>
            <a:schemeClr val="tx1"/>
          </a:solidFill>
          <a:latin typeface="+mn-lt"/>
          <a:ea typeface="+mn-ea"/>
          <a:cs typeface="+mn-cs"/>
        </a:defRPr>
      </a:lvl1pPr>
      <a:lvl2pPr marL="650230" algn="l" defTabSz="1300460" rtl="0" eaLnBrk="1" latinLnBrk="0" hangingPunct="1">
        <a:defRPr sz="2560" kern="1200">
          <a:solidFill>
            <a:schemeClr val="tx1"/>
          </a:solidFill>
          <a:latin typeface="+mn-lt"/>
          <a:ea typeface="+mn-ea"/>
          <a:cs typeface="+mn-cs"/>
        </a:defRPr>
      </a:lvl2pPr>
      <a:lvl3pPr marL="1300460" algn="l" defTabSz="1300460" rtl="0" eaLnBrk="1" latinLnBrk="0" hangingPunct="1">
        <a:defRPr sz="2560" kern="1200">
          <a:solidFill>
            <a:schemeClr val="tx1"/>
          </a:solidFill>
          <a:latin typeface="+mn-lt"/>
          <a:ea typeface="+mn-ea"/>
          <a:cs typeface="+mn-cs"/>
        </a:defRPr>
      </a:lvl3pPr>
      <a:lvl4pPr marL="1950690" algn="l" defTabSz="1300460" rtl="0" eaLnBrk="1" latinLnBrk="0" hangingPunct="1">
        <a:defRPr sz="2560" kern="1200">
          <a:solidFill>
            <a:schemeClr val="tx1"/>
          </a:solidFill>
          <a:latin typeface="+mn-lt"/>
          <a:ea typeface="+mn-ea"/>
          <a:cs typeface="+mn-cs"/>
        </a:defRPr>
      </a:lvl4pPr>
      <a:lvl5pPr marL="2600919" algn="l" defTabSz="1300460" rtl="0" eaLnBrk="1" latinLnBrk="0" hangingPunct="1">
        <a:defRPr sz="2560" kern="1200">
          <a:solidFill>
            <a:schemeClr val="tx1"/>
          </a:solidFill>
          <a:latin typeface="+mn-lt"/>
          <a:ea typeface="+mn-ea"/>
          <a:cs typeface="+mn-cs"/>
        </a:defRPr>
      </a:lvl5pPr>
      <a:lvl6pPr marL="3251149" algn="l" defTabSz="1300460" rtl="0" eaLnBrk="1" latinLnBrk="0" hangingPunct="1">
        <a:defRPr sz="2560" kern="1200">
          <a:solidFill>
            <a:schemeClr val="tx1"/>
          </a:solidFill>
          <a:latin typeface="+mn-lt"/>
          <a:ea typeface="+mn-ea"/>
          <a:cs typeface="+mn-cs"/>
        </a:defRPr>
      </a:lvl6pPr>
      <a:lvl7pPr marL="3901379" algn="l" defTabSz="1300460" rtl="0" eaLnBrk="1" latinLnBrk="0" hangingPunct="1">
        <a:defRPr sz="2560" kern="1200">
          <a:solidFill>
            <a:schemeClr val="tx1"/>
          </a:solidFill>
          <a:latin typeface="+mn-lt"/>
          <a:ea typeface="+mn-ea"/>
          <a:cs typeface="+mn-cs"/>
        </a:defRPr>
      </a:lvl7pPr>
      <a:lvl8pPr marL="4551609" algn="l" defTabSz="1300460" rtl="0" eaLnBrk="1" latinLnBrk="0" hangingPunct="1">
        <a:defRPr sz="2560" kern="1200">
          <a:solidFill>
            <a:schemeClr val="tx1"/>
          </a:solidFill>
          <a:latin typeface="+mn-lt"/>
          <a:ea typeface="+mn-ea"/>
          <a:cs typeface="+mn-cs"/>
        </a:defRPr>
      </a:lvl8pPr>
      <a:lvl9pPr marL="5201839" algn="l" defTabSz="1300460"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hyperlink" Target="http://pages.cs.wisc.edu/~dusseau/Classes/CS736/Papers/raid.p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l.acm.org/citation.cfm?id=146943"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689" dirty="0"/>
              <a:t>CS 736: Advanced </a:t>
            </a:r>
            <a:br>
              <a:rPr lang="en-US" sz="5689" dirty="0"/>
            </a:br>
            <a:r>
              <a:rPr lang="en-US" sz="5689" dirty="0"/>
              <a:t>Operating Systems</a:t>
            </a:r>
            <a:br>
              <a:rPr lang="en-US" sz="5689" dirty="0"/>
            </a:br>
            <a:r>
              <a:rPr lang="en-US" sz="2844" dirty="0">
                <a:effectLst>
                  <a:outerShdw blurRad="63500" dir="2700000" algn="tl" rotWithShape="0">
                    <a:prstClr val="white">
                      <a:alpha val="40000"/>
                    </a:prstClr>
                  </a:outerShdw>
                </a:effectLst>
              </a:rPr>
              <a:t>Andrea Arpaci-Dusseau</a:t>
            </a:r>
            <a:r>
              <a:rPr lang="en-US" sz="3413" dirty="0">
                <a:solidFill>
                  <a:srgbClr val="333333"/>
                </a:solidFill>
                <a:effectLst>
                  <a:outerShdw blurRad="63500" dir="2700000" algn="tl" rotWithShape="0">
                    <a:prstClr val="white">
                      <a:alpha val="40000"/>
                    </a:prstClr>
                  </a:outerShdw>
                </a:effectLst>
                <a:latin typeface="Calisto MT"/>
              </a:rPr>
              <a:t/>
            </a:r>
            <a:br>
              <a:rPr lang="en-US" sz="3413" dirty="0">
                <a:solidFill>
                  <a:srgbClr val="333333"/>
                </a:solidFill>
                <a:effectLst>
                  <a:outerShdw blurRad="63500" dir="2700000" algn="tl" rotWithShape="0">
                    <a:prstClr val="white">
                      <a:alpha val="40000"/>
                    </a:prstClr>
                  </a:outerShdw>
                </a:effectLst>
                <a:latin typeface="Calisto MT"/>
              </a:rPr>
            </a:br>
            <a:r>
              <a:rPr lang="en-US" sz="6258" dirty="0"/>
              <a:t/>
            </a:r>
            <a:br>
              <a:rPr lang="en-US" sz="6258" dirty="0"/>
            </a:br>
            <a:r>
              <a:rPr lang="en-US" sz="5120" dirty="0"/>
              <a:t>Lecture </a:t>
            </a:r>
            <a:r>
              <a:rPr lang="en-US" sz="5120" dirty="0" smtClean="0"/>
              <a:t>3: </a:t>
            </a:r>
            <a:r>
              <a:rPr lang="en-US" sz="5120" dirty="0" smtClean="0"/>
              <a:t>Storage Background </a:t>
            </a:r>
            <a:r>
              <a:rPr lang="en-US" sz="5120" dirty="0"/>
              <a:t>– </a:t>
            </a:r>
            <a:br>
              <a:rPr lang="en-US" sz="5120" dirty="0"/>
            </a:br>
            <a:r>
              <a:rPr lang="en-US" sz="5120" dirty="0" smtClean="0"/>
              <a:t>RAID and LFS</a:t>
            </a:r>
            <a:endParaRPr lang="en-US" sz="5689" dirty="0"/>
          </a:p>
        </p:txBody>
      </p:sp>
      <p:sp>
        <p:nvSpPr>
          <p:cNvPr id="5" name="Subtitle 2"/>
          <p:cNvSpPr txBox="1">
            <a:spLocks/>
          </p:cNvSpPr>
          <p:nvPr/>
        </p:nvSpPr>
        <p:spPr>
          <a:xfrm>
            <a:off x="216747" y="4946924"/>
            <a:ext cx="12577327" cy="4580898"/>
          </a:xfrm>
          <a:prstGeom prst="rect">
            <a:avLst/>
          </a:prstGeom>
        </p:spPr>
        <p:txBody>
          <a:bodyPr vert="horz" lIns="130048" tIns="65024" rIns="130048" bIns="65024" rtlCol="0">
            <a:normAutofit fontScale="70000" lnSpcReduction="20000"/>
          </a:bodyPr>
          <a:lstStyle/>
          <a:p>
            <a:pPr algn="l" defTabSz="1300460" rtl="0">
              <a:spcBef>
                <a:spcPts val="853"/>
              </a:spcBef>
              <a:buClr>
                <a:srgbClr val="921F07"/>
              </a:buClr>
              <a:buSzPct val="25000"/>
              <a:defRPr/>
            </a:pPr>
            <a:r>
              <a:rPr lang="en-US" sz="2560" kern="1200" dirty="0" smtClean="0">
                <a:solidFill>
                  <a:srgbClr val="333333"/>
                </a:solidFill>
                <a:effectLst>
                  <a:outerShdw blurRad="63500" dir="2700000" algn="tl" rotWithShape="0">
                    <a:prstClr val="white">
                      <a:alpha val="40000"/>
                    </a:prstClr>
                  </a:outerShdw>
                </a:effectLst>
              </a:rPr>
              <a:t>Questions </a:t>
            </a:r>
            <a:r>
              <a:rPr lang="en-US" sz="2560" kern="1200" dirty="0">
                <a:solidFill>
                  <a:srgbClr val="333333"/>
                </a:solidFill>
                <a:effectLst>
                  <a:outerShdw blurRad="63500" dir="2700000" algn="tl" rotWithShape="0">
                    <a:prstClr val="white">
                      <a:alpha val="40000"/>
                    </a:prstClr>
                  </a:outerShdw>
                </a:effectLst>
              </a:rPr>
              <a:t>for Today:</a:t>
            </a:r>
          </a:p>
          <a:p>
            <a:pPr marL="866973" marR="0" lvl="0" indent="-866973" algn="l" defTabSz="1300460" rtl="0" eaLnBrk="1" fontAlgn="auto" latinLnBrk="0" hangingPunct="1">
              <a:lnSpc>
                <a:spcPct val="100000"/>
              </a:lnSpc>
              <a:spcBef>
                <a:spcPts val="853"/>
              </a:spcBef>
              <a:spcAft>
                <a:spcPts val="0"/>
              </a:spcAft>
              <a:buClrTx/>
              <a:buSzTx/>
              <a:buFont typeface="Calisto MT" pitchFamily="18" charset="0"/>
              <a:buNone/>
              <a:tabLst/>
              <a:defRPr/>
            </a:pPr>
            <a:r>
              <a:rPr lang="en-US" sz="2800" kern="1200" dirty="0" smtClean="0">
                <a:solidFill>
                  <a:srgbClr val="333333"/>
                </a:solidFill>
                <a:effectLst>
                  <a:outerShdw blurRad="63500" dir="2700000" algn="tl" rotWithShape="0">
                    <a:prstClr val="white">
                      <a:alpha val="40000"/>
                    </a:prstClr>
                  </a:outerShdw>
                </a:effectLst>
                <a:latin typeface="Calisto MT"/>
                <a:sym typeface="Helvetica"/>
              </a:rPr>
              <a:t>RAID:	What </a:t>
            </a:r>
            <a:r>
              <a:rPr lang="en-US" sz="2800" kern="1200" dirty="0">
                <a:solidFill>
                  <a:srgbClr val="333333"/>
                </a:solidFill>
                <a:effectLst>
                  <a:outerShdw blurRad="63500" dir="2700000" algn="tl" rotWithShape="0">
                    <a:prstClr val="white">
                      <a:alpha val="40000"/>
                    </a:prstClr>
                  </a:outerShdw>
                </a:effectLst>
                <a:latin typeface="Calisto MT"/>
                <a:sym typeface="Helvetica"/>
              </a:rPr>
              <a:t>are the different RAID levels? (striping, mirroring, parity)</a:t>
            </a:r>
          </a:p>
          <a:p>
            <a:pPr marL="866973" marR="0" lvl="0" indent="-866973" algn="l" defTabSz="1300460" rtl="0" eaLnBrk="1" fontAlgn="auto" latinLnBrk="0" hangingPunct="1">
              <a:lnSpc>
                <a:spcPct val="100000"/>
              </a:lnSpc>
              <a:spcBef>
                <a:spcPts val="853"/>
              </a:spcBef>
              <a:spcAft>
                <a:spcPts val="0"/>
              </a:spcAft>
              <a:buClrTx/>
              <a:buSzTx/>
              <a:buFont typeface="Calisto MT" pitchFamily="18" charset="0"/>
              <a:buNone/>
              <a:tabLst/>
              <a:defRPr/>
            </a:pPr>
            <a:r>
              <a:rPr lang="en-US" sz="2800" kern="1200" dirty="0" smtClean="0">
                <a:solidFill>
                  <a:srgbClr val="333333"/>
                </a:solidFill>
                <a:effectLst>
                  <a:outerShdw blurRad="63500" dir="2700000" algn="tl" rotWithShape="0">
                    <a:prstClr val="white">
                      <a:alpha val="40000"/>
                    </a:prstClr>
                  </a:outerShdw>
                </a:effectLst>
                <a:latin typeface="Calisto MT"/>
                <a:sym typeface="Helvetica"/>
              </a:rPr>
              <a:t>	Which </a:t>
            </a:r>
            <a:r>
              <a:rPr lang="en-US" sz="2800" kern="1200" dirty="0">
                <a:solidFill>
                  <a:srgbClr val="333333"/>
                </a:solidFill>
                <a:effectLst>
                  <a:outerShdw blurRad="63500" dir="2700000" algn="tl" rotWithShape="0">
                    <a:prstClr val="white">
                      <a:alpha val="40000"/>
                    </a:prstClr>
                  </a:outerShdw>
                </a:effectLst>
                <a:latin typeface="Calisto MT"/>
                <a:sym typeface="Helvetica"/>
              </a:rPr>
              <a:t>RAID levels are best for reliability?  for capacity?</a:t>
            </a:r>
          </a:p>
          <a:p>
            <a:pPr marL="866973" marR="0" lvl="0" indent="-866973" algn="l" defTabSz="1300460" rtl="0" eaLnBrk="1" fontAlgn="auto" latinLnBrk="0" hangingPunct="1">
              <a:lnSpc>
                <a:spcPct val="100000"/>
              </a:lnSpc>
              <a:spcBef>
                <a:spcPts val="853"/>
              </a:spcBef>
              <a:spcAft>
                <a:spcPts val="0"/>
              </a:spcAft>
              <a:buClrTx/>
              <a:buSzTx/>
              <a:buFont typeface="Calisto MT" pitchFamily="18" charset="0"/>
              <a:buNone/>
              <a:tabLst/>
              <a:defRPr/>
            </a:pPr>
            <a:r>
              <a:rPr lang="en-US" sz="2800" kern="1200" dirty="0" smtClean="0">
                <a:solidFill>
                  <a:srgbClr val="333333"/>
                </a:solidFill>
                <a:effectLst>
                  <a:outerShdw blurRad="63500" dir="2700000" algn="tl" rotWithShape="0">
                    <a:prstClr val="white">
                      <a:alpha val="40000"/>
                    </a:prstClr>
                  </a:outerShdw>
                </a:effectLst>
                <a:latin typeface="Calisto MT"/>
                <a:sym typeface="Helvetica"/>
              </a:rPr>
              <a:t>	Which </a:t>
            </a:r>
            <a:r>
              <a:rPr lang="en-US" sz="2800" kern="1200" dirty="0">
                <a:solidFill>
                  <a:srgbClr val="333333"/>
                </a:solidFill>
                <a:effectLst>
                  <a:outerShdw blurRad="63500" dir="2700000" algn="tl" rotWithShape="0">
                    <a:prstClr val="white">
                      <a:alpha val="40000"/>
                    </a:prstClr>
                  </a:outerShdw>
                </a:effectLst>
                <a:latin typeface="Calisto MT"/>
                <a:sym typeface="Helvetica"/>
              </a:rPr>
              <a:t>are best for performance?  (sequential vs. random reads and writes</a:t>
            </a:r>
            <a:r>
              <a:rPr lang="en-US" sz="2800" kern="1200" dirty="0" smtClean="0">
                <a:solidFill>
                  <a:srgbClr val="333333"/>
                </a:solidFill>
                <a:effectLst>
                  <a:outerShdw blurRad="63500" dir="2700000" algn="tl" rotWithShape="0">
                    <a:prstClr val="white">
                      <a:alpha val="40000"/>
                    </a:prstClr>
                  </a:outerShdw>
                </a:effectLst>
                <a:latin typeface="Calisto MT"/>
                <a:sym typeface="Helvetica"/>
              </a:rPr>
              <a:t>)</a:t>
            </a:r>
          </a:p>
          <a:p>
            <a:pPr marL="866973" marR="0" lvl="0" indent="-866973" algn="l" defTabSz="1300460" rtl="0" eaLnBrk="1" fontAlgn="auto" latinLnBrk="0" hangingPunct="1">
              <a:lnSpc>
                <a:spcPct val="100000"/>
              </a:lnSpc>
              <a:spcBef>
                <a:spcPts val="853"/>
              </a:spcBef>
              <a:spcAft>
                <a:spcPts val="0"/>
              </a:spcAft>
              <a:buClrTx/>
              <a:buSzTx/>
              <a:buFont typeface="Calisto MT" pitchFamily="18" charset="0"/>
              <a:buNone/>
              <a:tabLst/>
              <a:defRPr/>
            </a:pPr>
            <a:r>
              <a:rPr lang="en-US" sz="2800" kern="1200" dirty="0" smtClean="0">
                <a:solidFill>
                  <a:srgbClr val="333333"/>
                </a:solidFill>
                <a:effectLst>
                  <a:outerShdw blurRad="63500" dir="2700000" algn="tl" rotWithShape="0">
                    <a:prstClr val="white">
                      <a:alpha val="40000"/>
                    </a:prstClr>
                  </a:outerShdw>
                </a:effectLst>
                <a:latin typeface="Calisto MT"/>
                <a:sym typeface="Helvetica"/>
              </a:rPr>
              <a:t>LFS:   	</a:t>
            </a:r>
            <a:r>
              <a:rPr lang="en-US" sz="3200" kern="1200" dirty="0" smtClean="0">
                <a:solidFill>
                  <a:srgbClr val="333333"/>
                </a:solidFill>
                <a:effectLst>
                  <a:outerShdw blurRad="63500" dir="2700000" algn="tl" rotWithShape="0">
                    <a:prstClr val="white">
                      <a:alpha val="40000"/>
                    </a:prstClr>
                  </a:outerShdw>
                </a:effectLst>
                <a:latin typeface="Calisto MT"/>
              </a:rPr>
              <a:t>Does </a:t>
            </a:r>
            <a:r>
              <a:rPr lang="en-US" sz="3200" kern="1200" dirty="0">
                <a:solidFill>
                  <a:srgbClr val="333333"/>
                </a:solidFill>
                <a:effectLst>
                  <a:outerShdw blurRad="63500" dir="2700000" algn="tl" rotWithShape="0">
                    <a:prstClr val="white">
                      <a:alpha val="40000"/>
                    </a:prstClr>
                  </a:outerShdw>
                </a:effectLst>
                <a:latin typeface="Calisto MT"/>
              </a:rPr>
              <a:t>on-disk </a:t>
            </a:r>
            <a:r>
              <a:rPr lang="en-US" sz="3200" b="1" kern="1200" dirty="0">
                <a:solidFill>
                  <a:srgbClr val="333333"/>
                </a:solidFill>
                <a:effectLst>
                  <a:outerShdw blurRad="63500" dir="2700000" algn="tl" rotWithShape="0">
                    <a:prstClr val="white">
                      <a:alpha val="40000"/>
                    </a:prstClr>
                  </a:outerShdw>
                </a:effectLst>
                <a:latin typeface="Calisto MT"/>
              </a:rPr>
              <a:t>log </a:t>
            </a:r>
            <a:r>
              <a:rPr lang="en-US" sz="3200" kern="1200" dirty="0">
                <a:solidFill>
                  <a:srgbClr val="333333"/>
                </a:solidFill>
                <a:effectLst>
                  <a:outerShdw blurRad="63500" dir="2700000" algn="tl" rotWithShape="0">
                    <a:prstClr val="white">
                      <a:alpha val="40000"/>
                    </a:prstClr>
                  </a:outerShdw>
                </a:effectLst>
                <a:latin typeface="Calisto MT"/>
              </a:rPr>
              <a:t>help performance of writes or reads?</a:t>
            </a:r>
          </a:p>
          <a:p>
            <a:pPr marL="866973" marR="0" lvl="0" indent="-866973" algn="l" defTabSz="1300460" rtl="0" eaLnBrk="1" fontAlgn="auto" latinLnBrk="0" hangingPunct="1">
              <a:lnSpc>
                <a:spcPct val="100000"/>
              </a:lnSpc>
              <a:spcBef>
                <a:spcPts val="853"/>
              </a:spcBef>
              <a:spcAft>
                <a:spcPts val="0"/>
              </a:spcAft>
              <a:buClrTx/>
              <a:buSzTx/>
              <a:buFont typeface="Calisto MT" pitchFamily="18" charset="0"/>
              <a:buNone/>
              <a:tabLst/>
              <a:defRPr/>
            </a:pPr>
            <a:r>
              <a:rPr lang="en-US" sz="3200" kern="1200" dirty="0" smtClean="0">
                <a:solidFill>
                  <a:srgbClr val="333333"/>
                </a:solidFill>
                <a:effectLst>
                  <a:outerShdw blurRad="63500" dir="2700000" algn="tl" rotWithShape="0">
                    <a:prstClr val="white">
                      <a:alpha val="40000"/>
                    </a:prstClr>
                  </a:outerShdw>
                </a:effectLst>
                <a:latin typeface="Calisto MT"/>
              </a:rPr>
              <a:t>	How </a:t>
            </a:r>
            <a:r>
              <a:rPr lang="en-US" sz="3200" kern="1200" dirty="0">
                <a:solidFill>
                  <a:srgbClr val="333333"/>
                </a:solidFill>
                <a:effectLst>
                  <a:outerShdw blurRad="63500" dir="2700000" algn="tl" rotWithShape="0">
                    <a:prstClr val="white">
                      <a:alpha val="40000"/>
                    </a:prstClr>
                  </a:outerShdw>
                </a:effectLst>
                <a:latin typeface="Calisto MT"/>
              </a:rPr>
              <a:t>to </a:t>
            </a:r>
            <a:r>
              <a:rPr lang="en-US" sz="3200" b="1" kern="1200" dirty="0">
                <a:solidFill>
                  <a:srgbClr val="333333"/>
                </a:solidFill>
                <a:effectLst>
                  <a:outerShdw blurRad="63500" dir="2700000" algn="tl" rotWithShape="0">
                    <a:prstClr val="white">
                      <a:alpha val="40000"/>
                    </a:prstClr>
                  </a:outerShdw>
                </a:effectLst>
                <a:latin typeface="Calisto MT"/>
              </a:rPr>
              <a:t>find </a:t>
            </a:r>
            <a:r>
              <a:rPr lang="en-US" sz="3200" b="1" kern="1200" dirty="0" err="1">
                <a:solidFill>
                  <a:srgbClr val="333333"/>
                </a:solidFill>
                <a:effectLst>
                  <a:outerShdw blurRad="63500" dir="2700000" algn="tl" rotWithShape="0">
                    <a:prstClr val="white">
                      <a:alpha val="40000"/>
                    </a:prstClr>
                  </a:outerShdw>
                </a:effectLst>
                <a:latin typeface="Calisto MT"/>
              </a:rPr>
              <a:t>inodes</a:t>
            </a:r>
            <a:r>
              <a:rPr lang="en-US" sz="3200" b="1" kern="1200" dirty="0">
                <a:solidFill>
                  <a:srgbClr val="333333"/>
                </a:solidFill>
                <a:effectLst>
                  <a:outerShdw blurRad="63500" dir="2700000" algn="tl" rotWithShape="0">
                    <a:prstClr val="white">
                      <a:alpha val="40000"/>
                    </a:prstClr>
                  </a:outerShdw>
                </a:effectLst>
                <a:latin typeface="Calisto MT"/>
              </a:rPr>
              <a:t> </a:t>
            </a:r>
            <a:r>
              <a:rPr lang="en-US" sz="3200" kern="1200" dirty="0">
                <a:solidFill>
                  <a:srgbClr val="333333"/>
                </a:solidFill>
                <a:effectLst>
                  <a:outerShdw blurRad="63500" dir="2700000" algn="tl" rotWithShape="0">
                    <a:prstClr val="white">
                      <a:alpha val="40000"/>
                    </a:prstClr>
                  </a:outerShdw>
                </a:effectLst>
                <a:latin typeface="Calisto MT"/>
              </a:rPr>
              <a:t>in on-disk log?</a:t>
            </a:r>
          </a:p>
          <a:p>
            <a:pPr marL="866973" indent="-866973" algn="l" defTabSz="1300460" rtl="0">
              <a:spcBef>
                <a:spcPts val="853"/>
              </a:spcBef>
              <a:defRPr/>
            </a:pPr>
            <a:r>
              <a:rPr lang="en-US" sz="3200" kern="1200" dirty="0" smtClean="0">
                <a:solidFill>
                  <a:srgbClr val="333333"/>
                </a:solidFill>
                <a:effectLst>
                  <a:outerShdw blurRad="63500" dir="2700000" algn="tl" rotWithShape="0">
                    <a:prstClr val="white">
                      <a:alpha val="40000"/>
                    </a:prstClr>
                  </a:outerShdw>
                </a:effectLst>
                <a:latin typeface="Calisto MT"/>
              </a:rPr>
              <a:t>	</a:t>
            </a:r>
            <a:r>
              <a:rPr lang="en-US" sz="3200" kern="1200" dirty="0">
                <a:solidFill>
                  <a:srgbClr val="333333"/>
                </a:solidFill>
                <a:effectLst>
                  <a:outerShdw blurRad="63500" dir="2700000" algn="tl" rotWithShape="0">
                    <a:prstClr val="white">
                      <a:alpha val="40000"/>
                    </a:prstClr>
                  </a:outerShdw>
                </a:effectLst>
                <a:latin typeface="Calisto MT"/>
              </a:rPr>
              <a:t>How to </a:t>
            </a:r>
            <a:r>
              <a:rPr lang="en-US" sz="3200" b="1" kern="1200" dirty="0">
                <a:solidFill>
                  <a:srgbClr val="333333"/>
                </a:solidFill>
                <a:effectLst>
                  <a:outerShdw blurRad="63500" dir="2700000" algn="tl" rotWithShape="0">
                    <a:prstClr val="white">
                      <a:alpha val="40000"/>
                    </a:prstClr>
                  </a:outerShdw>
                </a:effectLst>
                <a:latin typeface="Calisto MT"/>
              </a:rPr>
              <a:t>garbage collect </a:t>
            </a:r>
            <a:r>
              <a:rPr lang="en-US" sz="3200" kern="1200" dirty="0">
                <a:solidFill>
                  <a:srgbClr val="333333"/>
                </a:solidFill>
                <a:effectLst>
                  <a:outerShdw blurRad="63500" dir="2700000" algn="tl" rotWithShape="0">
                    <a:prstClr val="white">
                      <a:alpha val="40000"/>
                    </a:prstClr>
                  </a:outerShdw>
                </a:effectLst>
                <a:latin typeface="Calisto MT"/>
              </a:rPr>
              <a:t>dead information?</a:t>
            </a:r>
          </a:p>
          <a:p>
            <a:pPr marL="866973" marR="0" lvl="0" indent="-866973" algn="l" defTabSz="1300460" rtl="0" eaLnBrk="1" fontAlgn="auto" latinLnBrk="0" hangingPunct="1">
              <a:lnSpc>
                <a:spcPct val="100000"/>
              </a:lnSpc>
              <a:spcBef>
                <a:spcPts val="853"/>
              </a:spcBef>
              <a:spcAft>
                <a:spcPts val="0"/>
              </a:spcAft>
              <a:buClrTx/>
              <a:buSzTx/>
              <a:buFont typeface="Calisto MT" pitchFamily="18" charset="0"/>
              <a:buNone/>
              <a:tabLst/>
              <a:defRPr/>
            </a:pPr>
            <a:r>
              <a:rPr lang="en-US" sz="3200" kern="1200" dirty="0" smtClean="0">
                <a:solidFill>
                  <a:srgbClr val="333333"/>
                </a:solidFill>
                <a:effectLst>
                  <a:outerShdw blurRad="63500" dir="2700000" algn="tl" rotWithShape="0">
                    <a:prstClr val="white">
                      <a:alpha val="40000"/>
                    </a:prstClr>
                  </a:outerShdw>
                </a:effectLst>
                <a:latin typeface="Calisto MT"/>
              </a:rPr>
              <a:t>	How </a:t>
            </a:r>
            <a:r>
              <a:rPr lang="en-US" sz="3200" kern="1200" dirty="0">
                <a:solidFill>
                  <a:srgbClr val="333333"/>
                </a:solidFill>
                <a:effectLst>
                  <a:outerShdw blurRad="63500" dir="2700000" algn="tl" rotWithShape="0">
                    <a:prstClr val="white">
                      <a:alpha val="40000"/>
                    </a:prstClr>
                  </a:outerShdw>
                </a:effectLst>
                <a:latin typeface="Calisto MT"/>
              </a:rPr>
              <a:t>to </a:t>
            </a:r>
            <a:r>
              <a:rPr lang="en-US" sz="3200" b="1" kern="1200" dirty="0">
                <a:solidFill>
                  <a:srgbClr val="333333"/>
                </a:solidFill>
                <a:effectLst>
                  <a:outerShdw blurRad="63500" dir="2700000" algn="tl" rotWithShape="0">
                    <a:prstClr val="white">
                      <a:alpha val="40000"/>
                    </a:prstClr>
                  </a:outerShdw>
                </a:effectLst>
                <a:latin typeface="Calisto MT"/>
              </a:rPr>
              <a:t>recover</a:t>
            </a:r>
            <a:r>
              <a:rPr lang="en-US" sz="3200" kern="1200" dirty="0">
                <a:solidFill>
                  <a:srgbClr val="333333"/>
                </a:solidFill>
                <a:effectLst>
                  <a:outerShdw blurRad="63500" dir="2700000" algn="tl" rotWithShape="0">
                    <a:prstClr val="white">
                      <a:alpha val="40000"/>
                    </a:prstClr>
                  </a:outerShdw>
                </a:effectLst>
                <a:latin typeface="Calisto MT"/>
              </a:rPr>
              <a:t> from a crash?</a:t>
            </a:r>
          </a:p>
          <a:p>
            <a:pPr marL="866973" marR="0" lvl="0" indent="-866973" algn="l" defTabSz="1300460" rtl="0" eaLnBrk="1" fontAlgn="auto" latinLnBrk="0" hangingPunct="1">
              <a:lnSpc>
                <a:spcPct val="100000"/>
              </a:lnSpc>
              <a:spcBef>
                <a:spcPts val="853"/>
              </a:spcBef>
              <a:spcAft>
                <a:spcPts val="0"/>
              </a:spcAft>
              <a:buClrTx/>
              <a:buSzTx/>
              <a:buFont typeface="Calisto MT" pitchFamily="18" charset="0"/>
              <a:buNone/>
              <a:tabLst/>
              <a:defRPr/>
            </a:pPr>
            <a:r>
              <a:rPr lang="en-US" sz="3200" kern="1200" dirty="0" smtClean="0">
                <a:solidFill>
                  <a:srgbClr val="333333"/>
                </a:solidFill>
                <a:effectLst>
                  <a:outerShdw blurRad="63500" dir="2700000" algn="tl" rotWithShape="0">
                    <a:prstClr val="white">
                      <a:alpha val="40000"/>
                    </a:prstClr>
                  </a:outerShdw>
                </a:effectLst>
                <a:latin typeface="Calisto MT"/>
              </a:rPr>
              <a:t>	</a:t>
            </a:r>
            <a:endParaRPr lang="en-US" sz="2560" kern="1200" dirty="0">
              <a:solidFill>
                <a:srgbClr val="333333"/>
              </a:solidFill>
              <a:effectLst>
                <a:outerShdw blurRad="63500" dir="2700000" algn="tl" rotWithShape="0">
                  <a:prstClr val="white">
                    <a:alpha val="40000"/>
                  </a:prstClr>
                </a:outerShdw>
              </a:effectLst>
            </a:endParaRPr>
          </a:p>
          <a:p>
            <a:pPr algn="l" defTabSz="1300460" rtl="0">
              <a:spcBef>
                <a:spcPts val="853"/>
              </a:spcBef>
              <a:buClr>
                <a:srgbClr val="921F07"/>
              </a:buClr>
              <a:buSzPct val="25000"/>
              <a:defRPr/>
            </a:pPr>
            <a:r>
              <a:rPr lang="en-US" sz="2560" kern="1200" dirty="0">
                <a:solidFill>
                  <a:srgbClr val="333333"/>
                </a:solidFill>
                <a:effectLst>
                  <a:outerShdw blurRad="63500" dir="2700000" algn="tl" rotWithShape="0">
                    <a:prstClr val="white">
                      <a:alpha val="40000"/>
                    </a:prstClr>
                  </a:outerShdw>
                </a:effectLst>
              </a:rPr>
              <a:t>To do for </a:t>
            </a:r>
            <a:r>
              <a:rPr lang="en-US" sz="2560" kern="1200" dirty="0" smtClean="0">
                <a:solidFill>
                  <a:srgbClr val="333333"/>
                </a:solidFill>
                <a:effectLst>
                  <a:outerShdw blurRad="63500" dir="2700000" algn="tl" rotWithShape="0">
                    <a:prstClr val="white">
                      <a:alpha val="40000"/>
                    </a:prstClr>
                  </a:outerShdw>
                </a:effectLst>
              </a:rPr>
              <a:t>Thursday</a:t>
            </a:r>
            <a:endParaRPr lang="en-US" sz="2560" kern="1200" dirty="0">
              <a:solidFill>
                <a:srgbClr val="333333"/>
              </a:solidFill>
              <a:effectLst>
                <a:outerShdw blurRad="63500" dir="2700000" algn="tl" rotWithShape="0">
                  <a:prstClr val="white">
                    <a:alpha val="40000"/>
                  </a:prstClr>
                </a:outerShdw>
              </a:effectLst>
            </a:endParaRPr>
          </a:p>
          <a:p>
            <a:pPr algn="l" defTabSz="1300460" rtl="0">
              <a:spcBef>
                <a:spcPts val="853"/>
              </a:spcBef>
              <a:buClr>
                <a:srgbClr val="921F07"/>
              </a:buClr>
              <a:buSzPct val="25000"/>
              <a:buFont typeface="Arial"/>
              <a:buChar char="•"/>
              <a:defRPr/>
            </a:pPr>
            <a:r>
              <a:rPr lang="en-US" sz="2560" kern="1200" dirty="0">
                <a:solidFill>
                  <a:srgbClr val="333333"/>
                </a:solidFill>
                <a:effectLst>
                  <a:outerShdw blurRad="63500" dir="2700000" algn="tl" rotWithShape="0">
                    <a:prstClr val="white">
                      <a:alpha val="40000"/>
                    </a:prstClr>
                  </a:outerShdw>
                </a:effectLst>
              </a:rPr>
              <a:t>Read </a:t>
            </a:r>
            <a:r>
              <a:rPr lang="en-US" sz="2560" kern="1200" dirty="0" smtClean="0">
                <a:solidFill>
                  <a:srgbClr val="333333"/>
                </a:solidFill>
                <a:effectLst>
                  <a:outerShdw blurRad="63500" dir="2700000" algn="tl" rotWithShape="0">
                    <a:prstClr val="white">
                      <a:alpha val="40000"/>
                    </a:prstClr>
                  </a:outerShdw>
                </a:effectLst>
              </a:rPr>
              <a:t>paper </a:t>
            </a:r>
            <a:r>
              <a:rPr lang="en-US" sz="2560" kern="1200" dirty="0">
                <a:solidFill>
                  <a:srgbClr val="333333"/>
                </a:solidFill>
                <a:effectLst>
                  <a:outerShdw blurRad="63500" dir="2700000" algn="tl" rotWithShape="0">
                    <a:prstClr val="white">
                      <a:alpha val="40000"/>
                    </a:prstClr>
                  </a:outerShdw>
                </a:effectLst>
              </a:rPr>
              <a:t>and answer question for next </a:t>
            </a:r>
            <a:r>
              <a:rPr lang="en-US" sz="2560" kern="1200" dirty="0" smtClean="0">
                <a:solidFill>
                  <a:srgbClr val="333333"/>
                </a:solidFill>
                <a:effectLst>
                  <a:outerShdw blurRad="63500" dir="2700000" algn="tl" rotWithShape="0">
                    <a:prstClr val="white">
                      <a:alpha val="40000"/>
                    </a:prstClr>
                  </a:outerShdw>
                </a:effectLst>
              </a:rPr>
              <a:t>lecture: Unwritten </a:t>
            </a:r>
            <a:r>
              <a:rPr lang="en-US" sz="2560" kern="1200" dirty="0" smtClean="0">
                <a:solidFill>
                  <a:srgbClr val="333333"/>
                </a:solidFill>
                <a:effectLst>
                  <a:outerShdw blurRad="63500" dir="2700000" algn="tl" rotWithShape="0">
                    <a:prstClr val="white">
                      <a:alpha val="40000"/>
                    </a:prstClr>
                  </a:outerShdw>
                </a:effectLst>
              </a:rPr>
              <a:t>Contract of SSDs</a:t>
            </a:r>
            <a:endParaRPr lang="en-US" sz="2560" kern="1200" dirty="0">
              <a:solidFill>
                <a:srgbClr val="333333"/>
              </a:solidFill>
              <a:effectLst>
                <a:outerShdw blurRad="63500" dir="2700000" algn="tl" rotWithShape="0">
                  <a:prstClr val="white">
                    <a:alpha val="40000"/>
                  </a:prstClr>
                </a:outerShdw>
              </a:effectLst>
            </a:endParaRPr>
          </a:p>
          <a:p>
            <a:pPr algn="l" defTabSz="1300460" rtl="0">
              <a:spcBef>
                <a:spcPts val="853"/>
              </a:spcBef>
              <a:buClr>
                <a:srgbClr val="921F07"/>
              </a:buClr>
              <a:buSzPct val="25000"/>
              <a:buFont typeface="Arial"/>
              <a:buChar char="•"/>
              <a:defRPr/>
            </a:pPr>
            <a:r>
              <a:rPr lang="en-US" sz="2560" kern="1200" dirty="0" smtClean="0">
                <a:solidFill>
                  <a:srgbClr val="333333"/>
                </a:solidFill>
                <a:effectLst>
                  <a:outerShdw blurRad="63500" dir="2700000" algn="tl" rotWithShape="0">
                    <a:prstClr val="white">
                      <a:alpha val="40000"/>
                    </a:prstClr>
                  </a:outerShdw>
                </a:effectLst>
              </a:rPr>
              <a:t>Week 2 Reading </a:t>
            </a:r>
            <a:r>
              <a:rPr lang="en-US" sz="2560" kern="1200" dirty="0" smtClean="0">
                <a:solidFill>
                  <a:srgbClr val="333333"/>
                </a:solidFill>
                <a:effectLst>
                  <a:outerShdw blurRad="63500" dir="2700000" algn="tl" rotWithShape="0">
                    <a:prstClr val="white">
                      <a:alpha val="40000"/>
                    </a:prstClr>
                  </a:outerShdw>
                </a:effectLst>
              </a:rPr>
              <a:t>Group - Canvas</a:t>
            </a:r>
            <a:endParaRPr lang="en-US" sz="2560" kern="1200"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4056793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Shape 369"/>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Redundancy</a:t>
            </a:r>
          </a:p>
        </p:txBody>
      </p:sp>
      <p:sp>
        <p:nvSpPr>
          <p:cNvPr id="370" name="Shape 370"/>
          <p:cNvSpPr>
            <a:spLocks noGrp="1"/>
          </p:cNvSpPr>
          <p:nvPr>
            <p:ph type="body" idx="4294967295"/>
          </p:nvPr>
        </p:nvSpPr>
        <p:spPr>
          <a:xfrm>
            <a:off x="454301" y="2268330"/>
            <a:ext cx="11923553" cy="6875670"/>
          </a:xfrm>
          <a:prstGeom prst="rect">
            <a:avLst/>
          </a:prstGeom>
        </p:spPr>
        <p:txBody>
          <a:bodyPr>
            <a:normAutofit/>
          </a:bodyPr>
          <a:lstStyle/>
          <a:p>
            <a:pPr marL="0" lvl="0" indent="0">
              <a:buNone/>
              <a:defRPr sz="1800">
                <a:solidFill>
                  <a:srgbClr val="000000"/>
                </a:solidFill>
              </a:defRPr>
            </a:pPr>
            <a:r>
              <a:rPr lang="en-US" sz="3800" dirty="0" smtClean="0"/>
              <a:t>How many physical </a:t>
            </a:r>
            <a:r>
              <a:rPr lang="en-US" sz="3800" b="1" dirty="0" smtClean="0"/>
              <a:t>copies</a:t>
            </a:r>
            <a:r>
              <a:rPr lang="en-US" sz="3800" dirty="0" smtClean="0"/>
              <a:t> should RAID keep for every logical block?</a:t>
            </a:r>
          </a:p>
          <a:p>
            <a:pPr marL="0" lvl="0" indent="0">
              <a:buNone/>
              <a:defRPr sz="1800">
                <a:solidFill>
                  <a:srgbClr val="000000"/>
                </a:solidFill>
              </a:defRPr>
            </a:pPr>
            <a:endParaRPr lang="en-US" sz="3800" dirty="0"/>
          </a:p>
          <a:p>
            <a:pPr marL="0" lvl="0" indent="0">
              <a:buNone/>
              <a:defRPr sz="1800">
                <a:solidFill>
                  <a:srgbClr val="000000"/>
                </a:solidFill>
              </a:defRPr>
            </a:pPr>
            <a:r>
              <a:rPr sz="3800" dirty="0" smtClean="0"/>
              <a:t>Increase</a:t>
            </a:r>
            <a:r>
              <a:rPr lang="en-US" sz="3800" dirty="0" smtClean="0"/>
              <a:t> number of copies</a:t>
            </a:r>
            <a:r>
              <a:rPr sz="3800" dirty="0" smtClean="0"/>
              <a:t>: </a:t>
            </a:r>
            <a:endParaRPr lang="en-US" sz="3800" dirty="0" smtClean="0"/>
          </a:p>
          <a:p>
            <a:pPr marL="877140" lvl="1" indent="-457200">
              <a:defRPr sz="1800">
                <a:solidFill>
                  <a:srgbClr val="000000"/>
                </a:solidFill>
              </a:defRPr>
            </a:pPr>
            <a:r>
              <a:rPr sz="3500" dirty="0" smtClean="0"/>
              <a:t>improves </a:t>
            </a:r>
            <a:r>
              <a:rPr sz="3500" u="sng" dirty="0" smtClean="0"/>
              <a:t>reliability</a:t>
            </a:r>
            <a:r>
              <a:rPr lang="en-US" sz="3500" u="sng" dirty="0" smtClean="0"/>
              <a:t> </a:t>
            </a:r>
            <a:r>
              <a:rPr lang="en-US" sz="3500" dirty="0" smtClean="0"/>
              <a:t>(and maybe </a:t>
            </a:r>
            <a:r>
              <a:rPr lang="en-US" sz="3500" u="sng" dirty="0" smtClean="0"/>
              <a:t>performance)</a:t>
            </a:r>
          </a:p>
          <a:p>
            <a:pPr marL="877140" lvl="1" indent="-457200">
              <a:defRPr sz="1800">
                <a:solidFill>
                  <a:srgbClr val="000000"/>
                </a:solidFill>
              </a:defRPr>
            </a:pPr>
            <a:endParaRPr sz="3500" dirty="0"/>
          </a:p>
          <a:p>
            <a:pPr marL="0" lvl="0" indent="0">
              <a:buNone/>
              <a:defRPr sz="1800">
                <a:solidFill>
                  <a:srgbClr val="000000"/>
                </a:solidFill>
              </a:defRPr>
            </a:pPr>
            <a:r>
              <a:rPr sz="3800" dirty="0" smtClean="0"/>
              <a:t>Decrease</a:t>
            </a:r>
            <a:r>
              <a:rPr lang="en-US" sz="3800" dirty="0" smtClean="0"/>
              <a:t> number of copies </a:t>
            </a:r>
          </a:p>
          <a:p>
            <a:pPr marL="877140" lvl="1" indent="-457200">
              <a:defRPr sz="1800">
                <a:solidFill>
                  <a:srgbClr val="000000"/>
                </a:solidFill>
              </a:defRPr>
            </a:pPr>
            <a:r>
              <a:rPr sz="3200" dirty="0" smtClean="0"/>
              <a:t>improves </a:t>
            </a:r>
            <a:r>
              <a:rPr sz="3200" u="sng" dirty="0"/>
              <a:t>space efficiency</a:t>
            </a:r>
            <a:endParaRPr sz="3200" dirty="0"/>
          </a:p>
          <a:p>
            <a:pPr marL="0" lvl="0" indent="0">
              <a:buNone/>
              <a:defRPr sz="1800">
                <a:solidFill>
                  <a:srgbClr val="000000"/>
                </a:solidFill>
              </a:defRPr>
            </a:pPr>
            <a:endParaRPr sz="3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Shape 377"/>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Reasoning About RAID</a:t>
            </a:r>
          </a:p>
        </p:txBody>
      </p:sp>
      <p:sp>
        <p:nvSpPr>
          <p:cNvPr id="2" name="Content Placeholder 1"/>
          <p:cNvSpPr>
            <a:spLocks noGrp="1"/>
          </p:cNvSpPr>
          <p:nvPr>
            <p:ph idx="1"/>
          </p:nvPr>
        </p:nvSpPr>
        <p:spPr>
          <a:xfrm>
            <a:off x="502920" y="2343786"/>
            <a:ext cx="10785405" cy="6111805"/>
          </a:xfrm>
        </p:spPr>
        <p:txBody>
          <a:bodyPr>
            <a:normAutofit fontScale="85000" lnSpcReduction="10000"/>
          </a:bodyPr>
          <a:lstStyle/>
          <a:p>
            <a:pPr marL="742950" indent="-742950">
              <a:spcBef>
                <a:spcPts val="4200"/>
              </a:spcBef>
              <a:buFont typeface="+mj-lt"/>
              <a:buAutoNum type="arabicPeriod"/>
              <a:defRPr sz="1800">
                <a:solidFill>
                  <a:srgbClr val="000000"/>
                </a:solidFill>
              </a:defRPr>
            </a:pPr>
            <a:r>
              <a:rPr lang="en-US" sz="3800" b="1" dirty="0">
                <a:latin typeface="Helvetica"/>
                <a:ea typeface="Helvetica"/>
                <a:cs typeface="Helvetica"/>
                <a:sym typeface="Helvetica"/>
              </a:rPr>
              <a:t>RAID level</a:t>
            </a:r>
            <a:r>
              <a:rPr lang="en-US" sz="3800" dirty="0"/>
              <a:t>: </a:t>
            </a:r>
            <a:br>
              <a:rPr lang="en-US" sz="3800" dirty="0"/>
            </a:br>
            <a:r>
              <a:rPr lang="en-US" sz="3800" dirty="0"/>
              <a:t>system for mapping logical to physical blocks</a:t>
            </a:r>
          </a:p>
          <a:p>
            <a:pPr marL="742950" lvl="0" indent="-742950">
              <a:spcBef>
                <a:spcPts val="4200"/>
              </a:spcBef>
              <a:buFont typeface="+mj-lt"/>
              <a:buAutoNum type="arabicPeriod"/>
              <a:defRPr sz="1800">
                <a:solidFill>
                  <a:srgbClr val="000000"/>
                </a:solidFill>
              </a:defRPr>
            </a:pPr>
            <a:r>
              <a:rPr lang="en-US" sz="3800" b="1" dirty="0">
                <a:latin typeface="Helvetica"/>
                <a:ea typeface="Helvetica"/>
                <a:cs typeface="Helvetica"/>
                <a:sym typeface="Helvetica"/>
              </a:rPr>
              <a:t>Workload</a:t>
            </a:r>
            <a:r>
              <a:rPr lang="en-US" sz="3800" dirty="0"/>
              <a:t>: </a:t>
            </a:r>
            <a:br>
              <a:rPr lang="en-US" sz="3800" dirty="0"/>
            </a:br>
            <a:r>
              <a:rPr lang="en-US" sz="3800" dirty="0"/>
              <a:t>types of traffic issued by applications and file </a:t>
            </a:r>
            <a:r>
              <a:rPr lang="en-US" sz="3800" dirty="0" smtClean="0"/>
              <a:t>system; </a:t>
            </a:r>
            <a:r>
              <a:rPr lang="en-US" sz="4000" dirty="0" smtClean="0"/>
              <a:t>steady-state </a:t>
            </a:r>
            <a:r>
              <a:rPr lang="en-US" sz="4000" dirty="0"/>
              <a:t>I/O (for throughput or bandwidth)</a:t>
            </a:r>
            <a:endParaRPr lang="en-US" sz="3800" dirty="0" smtClean="0"/>
          </a:p>
          <a:p>
            <a:pPr marL="1162890" lvl="1" indent="-742950">
              <a:spcBef>
                <a:spcPts val="4200"/>
              </a:spcBef>
              <a:defRPr sz="1800">
                <a:solidFill>
                  <a:srgbClr val="000000"/>
                </a:solidFill>
              </a:defRPr>
            </a:pPr>
            <a:r>
              <a:rPr lang="en-US" sz="3200" dirty="0" smtClean="0"/>
              <a:t>sequential </a:t>
            </a:r>
            <a:r>
              <a:rPr lang="en-US" sz="3200" dirty="0"/>
              <a:t>(“large”) vs. random (“small</a:t>
            </a:r>
            <a:r>
              <a:rPr lang="en-US" sz="3200" dirty="0" smtClean="0"/>
              <a:t>”)</a:t>
            </a:r>
          </a:p>
          <a:p>
            <a:pPr marL="1162890" lvl="1" indent="-742950">
              <a:spcBef>
                <a:spcPts val="4200"/>
              </a:spcBef>
              <a:defRPr sz="1800">
                <a:solidFill>
                  <a:srgbClr val="000000"/>
                </a:solidFill>
              </a:defRPr>
            </a:pPr>
            <a:r>
              <a:rPr lang="en-US" sz="3800" dirty="0" smtClean="0"/>
              <a:t>reads </a:t>
            </a:r>
            <a:r>
              <a:rPr lang="en-US" sz="3800" dirty="0"/>
              <a:t>vs. </a:t>
            </a:r>
            <a:r>
              <a:rPr lang="en-US" sz="3800" dirty="0" smtClean="0"/>
              <a:t>writes</a:t>
            </a:r>
          </a:p>
          <a:p>
            <a:pPr marL="742950" indent="-742950">
              <a:spcBef>
                <a:spcPts val="4200"/>
              </a:spcBef>
              <a:buFont typeface="+mj-lt"/>
              <a:buAutoNum type="arabicPeriod"/>
              <a:defRPr sz="1800">
                <a:solidFill>
                  <a:srgbClr val="000000"/>
                </a:solidFill>
              </a:defRPr>
            </a:pPr>
            <a:r>
              <a:rPr lang="en-US" sz="4100" b="1" dirty="0" smtClean="0">
                <a:latin typeface="Helvetica"/>
                <a:ea typeface="Helvetica"/>
                <a:cs typeface="Helvetica"/>
                <a:sym typeface="Helvetica"/>
              </a:rPr>
              <a:t>Metric</a:t>
            </a:r>
            <a:r>
              <a:rPr lang="en-US" sz="4100" dirty="0"/>
              <a:t>: capacity, reliability, performance</a:t>
            </a:r>
          </a:p>
          <a:p>
            <a:endParaRPr lang="en-US" dirty="0"/>
          </a:p>
        </p:txBody>
      </p:sp>
      <p:sp>
        <p:nvSpPr>
          <p:cNvPr id="378" name="Shape 378"/>
          <p:cNvSpPr/>
          <p:nvPr/>
        </p:nvSpPr>
        <p:spPr>
          <a:xfrm>
            <a:off x="502920" y="2607527"/>
            <a:ext cx="11690962" cy="612622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pPr marL="742950" indent="-742950" algn="l">
              <a:spcBef>
                <a:spcPts val="4200"/>
              </a:spcBef>
              <a:buFont typeface="+mj-lt"/>
              <a:buAutoNum type="arabicPeriod"/>
              <a:defRPr sz="1800">
                <a:solidFill>
                  <a:srgbClr val="000000"/>
                </a:solidFill>
              </a:defRPr>
            </a:pPr>
            <a:endParaRPr sz="3800" dirty="0">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Shape 410"/>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smtClean="0">
                <a:solidFill>
                  <a:srgbClr val="FFFFFF"/>
                </a:solidFill>
              </a:rPr>
              <a:t>3) </a:t>
            </a:r>
            <a:r>
              <a:rPr sz="6480" dirty="0" smtClean="0">
                <a:solidFill>
                  <a:srgbClr val="FFFFFF"/>
                </a:solidFill>
              </a:rPr>
              <a:t>Metrics</a:t>
            </a:r>
            <a:endParaRPr sz="6480" dirty="0">
              <a:solidFill>
                <a:srgbClr val="FFFFFF"/>
              </a:solidFill>
            </a:endParaRPr>
          </a:p>
        </p:txBody>
      </p:sp>
      <p:sp>
        <p:nvSpPr>
          <p:cNvPr id="411" name="Shape 411"/>
          <p:cNvSpPr>
            <a:spLocks noGrp="1"/>
          </p:cNvSpPr>
          <p:nvPr>
            <p:ph type="body" idx="4294967295"/>
          </p:nvPr>
        </p:nvSpPr>
        <p:spPr>
          <a:xfrm>
            <a:off x="512956" y="2307682"/>
            <a:ext cx="12265784" cy="7126249"/>
          </a:xfrm>
          <a:prstGeom prst="rect">
            <a:avLst/>
          </a:prstGeom>
        </p:spPr>
        <p:txBody>
          <a:bodyPr>
            <a:normAutofit/>
          </a:bodyPr>
          <a:lstStyle/>
          <a:p>
            <a:pPr marL="0" lvl="0" indent="0">
              <a:buNone/>
              <a:defRPr sz="1800">
                <a:solidFill>
                  <a:srgbClr val="000000"/>
                </a:solidFill>
              </a:defRPr>
            </a:pPr>
            <a:r>
              <a:rPr sz="3800" b="1" dirty="0">
                <a:latin typeface="Helvetica"/>
                <a:ea typeface="Helvetica"/>
                <a:cs typeface="Helvetica"/>
                <a:sym typeface="Helvetica"/>
              </a:rPr>
              <a:t>Capacity</a:t>
            </a:r>
            <a:r>
              <a:rPr sz="3800" dirty="0"/>
              <a:t>: how much space </a:t>
            </a:r>
            <a:r>
              <a:rPr lang="en-US" sz="3800" dirty="0" smtClean="0"/>
              <a:t>is available to higher levels</a:t>
            </a:r>
            <a:r>
              <a:rPr sz="3800" dirty="0" smtClean="0"/>
              <a:t>?</a:t>
            </a:r>
            <a:endParaRPr sz="3800" dirty="0"/>
          </a:p>
          <a:p>
            <a:pPr marL="0" lvl="0" indent="0">
              <a:buNone/>
              <a:defRPr sz="1800">
                <a:solidFill>
                  <a:srgbClr val="000000"/>
                </a:solidFill>
              </a:defRPr>
            </a:pPr>
            <a:r>
              <a:rPr sz="3800" b="1" dirty="0">
                <a:latin typeface="Helvetica"/>
                <a:ea typeface="Helvetica"/>
                <a:cs typeface="Helvetica"/>
                <a:sym typeface="Helvetica"/>
              </a:rPr>
              <a:t>Reliability</a:t>
            </a:r>
            <a:r>
              <a:rPr sz="3800" dirty="0"/>
              <a:t>: how many disks can </a:t>
            </a:r>
            <a:r>
              <a:rPr lang="en-US" sz="3800" dirty="0" smtClean="0"/>
              <a:t>RAID</a:t>
            </a:r>
            <a:r>
              <a:rPr sz="3800" dirty="0" smtClean="0"/>
              <a:t> </a:t>
            </a:r>
            <a:r>
              <a:rPr sz="3800" dirty="0"/>
              <a:t>safely lose</a:t>
            </a:r>
            <a:r>
              <a:rPr sz="3800" dirty="0" smtClean="0"/>
              <a:t>? </a:t>
            </a:r>
            <a:r>
              <a:rPr lang="en-US" sz="3800" dirty="0" smtClean="0"/>
              <a:t>	</a:t>
            </a:r>
            <a:r>
              <a:rPr sz="3800" dirty="0" smtClean="0"/>
              <a:t>(</a:t>
            </a:r>
            <a:r>
              <a:rPr sz="3800" dirty="0"/>
              <a:t>assume fail stop!)</a:t>
            </a:r>
          </a:p>
          <a:p>
            <a:pPr marL="0" lvl="0" indent="0">
              <a:buNone/>
              <a:defRPr sz="1800">
                <a:solidFill>
                  <a:srgbClr val="000000"/>
                </a:solidFill>
              </a:defRPr>
            </a:pPr>
            <a:r>
              <a:rPr sz="3800" b="1" dirty="0">
                <a:latin typeface="Helvetica"/>
                <a:ea typeface="Helvetica"/>
                <a:cs typeface="Helvetica"/>
                <a:sym typeface="Helvetica"/>
              </a:rPr>
              <a:t>Performance</a:t>
            </a:r>
            <a:r>
              <a:rPr sz="3800" dirty="0"/>
              <a:t>: </a:t>
            </a:r>
            <a:r>
              <a:rPr sz="3800" dirty="0" smtClean="0"/>
              <a:t>Normalize to </a:t>
            </a:r>
            <a:r>
              <a:rPr sz="3800" dirty="0"/>
              <a:t>characteristics of one </a:t>
            </a:r>
            <a:r>
              <a:rPr sz="3800" dirty="0" smtClean="0"/>
              <a:t>disk</a:t>
            </a:r>
            <a:endParaRPr sz="3800" dirty="0"/>
          </a:p>
        </p:txBody>
      </p:sp>
      <p:sp>
        <p:nvSpPr>
          <p:cNvPr id="4" name="Rectangle 3"/>
          <p:cNvSpPr/>
          <p:nvPr/>
        </p:nvSpPr>
        <p:spPr>
          <a:xfrm>
            <a:off x="2562897" y="6571609"/>
            <a:ext cx="8167649" cy="2308324"/>
          </a:xfrm>
          <a:prstGeom prst="rect">
            <a:avLst/>
          </a:prstGeom>
        </p:spPr>
        <p:txBody>
          <a:bodyPr wrap="square">
            <a:spAutoFit/>
          </a:bodyPr>
          <a:lstStyle/>
          <a:p>
            <a:pPr algn="l"/>
            <a:r>
              <a:rPr lang="en-US" dirty="0">
                <a:solidFill>
                  <a:srgbClr val="000000"/>
                </a:solidFill>
                <a:latin typeface="Helvetica" charset="0"/>
              </a:rPr>
              <a:t>N := number of disks</a:t>
            </a:r>
          </a:p>
          <a:p>
            <a:pPr algn="l"/>
            <a:r>
              <a:rPr lang="en-US" dirty="0">
                <a:solidFill>
                  <a:srgbClr val="000000"/>
                </a:solidFill>
                <a:latin typeface="Helvetica" charset="0"/>
              </a:rPr>
              <a:t>C := capacity of 1 disk</a:t>
            </a:r>
          </a:p>
          <a:p>
            <a:pPr algn="l"/>
            <a:r>
              <a:rPr lang="en-US" dirty="0">
                <a:solidFill>
                  <a:srgbClr val="000000"/>
                </a:solidFill>
                <a:latin typeface="Helvetica" charset="0"/>
              </a:rPr>
              <a:t>S := sequential throughput of 1 disk</a:t>
            </a:r>
          </a:p>
          <a:p>
            <a:pPr algn="l"/>
            <a:r>
              <a:rPr lang="en-US" dirty="0">
                <a:solidFill>
                  <a:srgbClr val="000000"/>
                </a:solidFill>
                <a:latin typeface="Helvetica" charset="0"/>
              </a:rPr>
              <a:t>R := random throughput of 1 </a:t>
            </a:r>
            <a:r>
              <a:rPr lang="en-US" dirty="0" smtClean="0">
                <a:solidFill>
                  <a:srgbClr val="000000"/>
                </a:solidFill>
                <a:latin typeface="Helvetica" charset="0"/>
              </a:rPr>
              <a:t>disk</a:t>
            </a:r>
            <a:endParaRPr lang="en-US" dirty="0">
              <a:solidFill>
                <a:srgbClr val="000000"/>
              </a:solidFill>
              <a:latin typeface="Helvetica"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Shape 415"/>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RAID-0: Striping</a:t>
            </a:r>
          </a:p>
        </p:txBody>
      </p:sp>
      <p:sp>
        <p:nvSpPr>
          <p:cNvPr id="416" name="Shape 416"/>
          <p:cNvSpPr>
            <a:spLocks noGrp="1"/>
          </p:cNvSpPr>
          <p:nvPr>
            <p:ph type="body" idx="4294967295"/>
          </p:nvPr>
        </p:nvSpPr>
        <p:spPr>
          <a:xfrm>
            <a:off x="397565" y="2512115"/>
            <a:ext cx="11645900" cy="803275"/>
          </a:xfrm>
          <a:prstGeom prst="rect">
            <a:avLst/>
          </a:prstGeom>
        </p:spPr>
        <p:txBody>
          <a:bodyPr/>
          <a:lstStyle/>
          <a:p>
            <a:pPr marL="0" lvl="0" indent="0">
              <a:buNone/>
              <a:defRPr sz="1800">
                <a:solidFill>
                  <a:srgbClr val="000000"/>
                </a:solidFill>
              </a:defRPr>
            </a:pPr>
            <a:r>
              <a:rPr sz="3800" dirty="0"/>
              <a:t>Optimize for capacity.  No </a:t>
            </a:r>
            <a:r>
              <a:rPr sz="3800" dirty="0" smtClean="0"/>
              <a:t>redundancy</a:t>
            </a:r>
            <a:endParaRPr sz="3800" dirty="0"/>
          </a:p>
        </p:txBody>
      </p:sp>
      <p:sp>
        <p:nvSpPr>
          <p:cNvPr id="417" name="Shape 417"/>
          <p:cNvSpPr/>
          <p:nvPr/>
        </p:nvSpPr>
        <p:spPr>
          <a:xfrm>
            <a:off x="4743802" y="3878238"/>
            <a:ext cx="821328" cy="821328"/>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0</a:t>
            </a:r>
          </a:p>
        </p:txBody>
      </p:sp>
      <p:sp>
        <p:nvSpPr>
          <p:cNvPr id="418" name="Shape 418"/>
          <p:cNvSpPr/>
          <p:nvPr/>
        </p:nvSpPr>
        <p:spPr>
          <a:xfrm>
            <a:off x="5603101" y="3878238"/>
            <a:ext cx="821328" cy="821328"/>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1</a:t>
            </a:r>
          </a:p>
        </p:txBody>
      </p:sp>
      <p:sp>
        <p:nvSpPr>
          <p:cNvPr id="419" name="Shape 419"/>
          <p:cNvSpPr/>
          <p:nvPr/>
        </p:nvSpPr>
        <p:spPr>
          <a:xfrm>
            <a:off x="6462400" y="3878238"/>
            <a:ext cx="821328" cy="821328"/>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2</a:t>
            </a:r>
          </a:p>
        </p:txBody>
      </p:sp>
      <p:sp>
        <p:nvSpPr>
          <p:cNvPr id="420" name="Shape 420"/>
          <p:cNvSpPr/>
          <p:nvPr/>
        </p:nvSpPr>
        <p:spPr>
          <a:xfrm>
            <a:off x="7321698" y="3878238"/>
            <a:ext cx="821328" cy="821328"/>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3</a:t>
            </a:r>
          </a:p>
        </p:txBody>
      </p:sp>
      <p:sp>
        <p:nvSpPr>
          <p:cNvPr id="421" name="Shape 421"/>
          <p:cNvSpPr/>
          <p:nvPr/>
        </p:nvSpPr>
        <p:spPr>
          <a:xfrm>
            <a:off x="8180998" y="3878238"/>
            <a:ext cx="821328" cy="821328"/>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4</a:t>
            </a:r>
          </a:p>
        </p:txBody>
      </p:sp>
      <p:sp>
        <p:nvSpPr>
          <p:cNvPr id="422" name="Shape 422"/>
          <p:cNvSpPr/>
          <p:nvPr/>
        </p:nvSpPr>
        <p:spPr>
          <a:xfrm>
            <a:off x="9040297" y="3878238"/>
            <a:ext cx="821328" cy="821328"/>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5</a:t>
            </a:r>
          </a:p>
        </p:txBody>
      </p:sp>
      <p:sp>
        <p:nvSpPr>
          <p:cNvPr id="423" name="Shape 423"/>
          <p:cNvSpPr/>
          <p:nvPr/>
        </p:nvSpPr>
        <p:spPr>
          <a:xfrm>
            <a:off x="9899595" y="3878238"/>
            <a:ext cx="821328" cy="821328"/>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6</a:t>
            </a:r>
          </a:p>
        </p:txBody>
      </p:sp>
      <p:sp>
        <p:nvSpPr>
          <p:cNvPr id="424" name="Shape 424"/>
          <p:cNvSpPr/>
          <p:nvPr/>
        </p:nvSpPr>
        <p:spPr>
          <a:xfrm>
            <a:off x="10758895" y="3878238"/>
            <a:ext cx="821328" cy="821328"/>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7</a:t>
            </a:r>
          </a:p>
        </p:txBody>
      </p:sp>
      <p:sp>
        <p:nvSpPr>
          <p:cNvPr id="425" name="Shape 425"/>
          <p:cNvSpPr/>
          <p:nvPr/>
        </p:nvSpPr>
        <p:spPr>
          <a:xfrm>
            <a:off x="4362802" y="5656238"/>
            <a:ext cx="821328" cy="821328"/>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0</a:t>
            </a:r>
          </a:p>
        </p:txBody>
      </p:sp>
      <p:sp>
        <p:nvSpPr>
          <p:cNvPr id="426" name="Shape 426"/>
          <p:cNvSpPr/>
          <p:nvPr/>
        </p:nvSpPr>
        <p:spPr>
          <a:xfrm>
            <a:off x="5222101" y="5656238"/>
            <a:ext cx="821328" cy="821328"/>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1</a:t>
            </a:r>
          </a:p>
        </p:txBody>
      </p:sp>
      <p:sp>
        <p:nvSpPr>
          <p:cNvPr id="427" name="Shape 427"/>
          <p:cNvSpPr/>
          <p:nvPr/>
        </p:nvSpPr>
        <p:spPr>
          <a:xfrm>
            <a:off x="6081400" y="5656238"/>
            <a:ext cx="821328" cy="821328"/>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2</a:t>
            </a:r>
          </a:p>
        </p:txBody>
      </p:sp>
      <p:sp>
        <p:nvSpPr>
          <p:cNvPr id="428" name="Shape 428"/>
          <p:cNvSpPr/>
          <p:nvPr/>
        </p:nvSpPr>
        <p:spPr>
          <a:xfrm>
            <a:off x="6940698" y="5656238"/>
            <a:ext cx="821328" cy="821328"/>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3</a:t>
            </a:r>
          </a:p>
        </p:txBody>
      </p:sp>
      <p:sp>
        <p:nvSpPr>
          <p:cNvPr id="429" name="Shape 429"/>
          <p:cNvSpPr/>
          <p:nvPr/>
        </p:nvSpPr>
        <p:spPr>
          <a:xfrm>
            <a:off x="8659297" y="5656238"/>
            <a:ext cx="821328" cy="821328"/>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0</a:t>
            </a:r>
          </a:p>
        </p:txBody>
      </p:sp>
      <p:sp>
        <p:nvSpPr>
          <p:cNvPr id="430" name="Shape 430"/>
          <p:cNvSpPr/>
          <p:nvPr/>
        </p:nvSpPr>
        <p:spPr>
          <a:xfrm>
            <a:off x="9518596" y="5656238"/>
            <a:ext cx="821328" cy="821328"/>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1</a:t>
            </a:r>
          </a:p>
        </p:txBody>
      </p:sp>
      <p:sp>
        <p:nvSpPr>
          <p:cNvPr id="431" name="Shape 431"/>
          <p:cNvSpPr/>
          <p:nvPr/>
        </p:nvSpPr>
        <p:spPr>
          <a:xfrm>
            <a:off x="10377895" y="5656238"/>
            <a:ext cx="821328" cy="821328"/>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2</a:t>
            </a:r>
          </a:p>
        </p:txBody>
      </p:sp>
      <p:sp>
        <p:nvSpPr>
          <p:cNvPr id="432" name="Shape 432"/>
          <p:cNvSpPr/>
          <p:nvPr/>
        </p:nvSpPr>
        <p:spPr>
          <a:xfrm>
            <a:off x="11237194" y="5656238"/>
            <a:ext cx="821327" cy="821328"/>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3</a:t>
            </a:r>
          </a:p>
        </p:txBody>
      </p:sp>
      <p:sp>
        <p:nvSpPr>
          <p:cNvPr id="433" name="Shape 433"/>
          <p:cNvSpPr/>
          <p:nvPr/>
        </p:nvSpPr>
        <p:spPr>
          <a:xfrm>
            <a:off x="1484176" y="3960607"/>
            <a:ext cx="3109826"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dirty="0">
                <a:solidFill>
                  <a:schemeClr val="bg2"/>
                </a:solidFill>
              </a:rPr>
              <a:t>Logical Blocks:</a:t>
            </a:r>
          </a:p>
        </p:txBody>
      </p:sp>
      <p:sp>
        <p:nvSpPr>
          <p:cNvPr id="434" name="Shape 434"/>
          <p:cNvSpPr/>
          <p:nvPr/>
        </p:nvSpPr>
        <p:spPr>
          <a:xfrm>
            <a:off x="5321564" y="6628920"/>
            <a:ext cx="138440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Disk 0</a:t>
            </a:r>
          </a:p>
        </p:txBody>
      </p:sp>
      <p:sp>
        <p:nvSpPr>
          <p:cNvPr id="435" name="Shape 435"/>
          <p:cNvSpPr/>
          <p:nvPr/>
        </p:nvSpPr>
        <p:spPr>
          <a:xfrm>
            <a:off x="9618059" y="6628920"/>
            <a:ext cx="138440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Disk 1</a:t>
            </a:r>
          </a:p>
        </p:txBody>
      </p:sp>
      <p:sp>
        <p:nvSpPr>
          <p:cNvPr id="436" name="Shape 436"/>
          <p:cNvSpPr/>
          <p:nvPr/>
        </p:nvSpPr>
        <p:spPr>
          <a:xfrm flipH="1">
            <a:off x="4825604" y="4818619"/>
            <a:ext cx="375483" cy="723364"/>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438" name="Shape 438"/>
          <p:cNvSpPr/>
          <p:nvPr/>
        </p:nvSpPr>
        <p:spPr>
          <a:xfrm flipH="1">
            <a:off x="5693030" y="4699566"/>
            <a:ext cx="1115150" cy="874718"/>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439" name="Shape 439"/>
          <p:cNvSpPr/>
          <p:nvPr/>
        </p:nvSpPr>
        <p:spPr>
          <a:xfrm flipH="1">
            <a:off x="7331772" y="4699566"/>
            <a:ext cx="3008151" cy="874718"/>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440" name="Shape 440"/>
          <p:cNvSpPr/>
          <p:nvPr/>
        </p:nvSpPr>
        <p:spPr>
          <a:xfrm flipH="1">
            <a:off x="6496092" y="4714182"/>
            <a:ext cx="2005090" cy="8601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441" name="Shape 441"/>
          <p:cNvSpPr/>
          <p:nvPr/>
        </p:nvSpPr>
        <p:spPr>
          <a:xfrm>
            <a:off x="5988158" y="4694241"/>
            <a:ext cx="2978458" cy="84774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442" name="Shape 442"/>
          <p:cNvSpPr/>
          <p:nvPr/>
        </p:nvSpPr>
        <p:spPr>
          <a:xfrm>
            <a:off x="9518596" y="4635230"/>
            <a:ext cx="1178710" cy="869653"/>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443" name="Shape 443"/>
          <p:cNvSpPr/>
          <p:nvPr/>
        </p:nvSpPr>
        <p:spPr>
          <a:xfrm>
            <a:off x="11175604" y="4818619"/>
            <a:ext cx="375483" cy="723364"/>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31" name="Shape 442"/>
          <p:cNvSpPr/>
          <p:nvPr/>
        </p:nvSpPr>
        <p:spPr>
          <a:xfrm>
            <a:off x="7623711" y="4649783"/>
            <a:ext cx="2178586" cy="919436"/>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32" name="Shape 446"/>
          <p:cNvSpPr/>
          <p:nvPr/>
        </p:nvSpPr>
        <p:spPr>
          <a:xfrm>
            <a:off x="549541" y="6869318"/>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0</a:t>
            </a:r>
          </a:p>
          <a:p>
            <a:pPr lvl="0">
              <a:defRPr sz="1800">
                <a:solidFill>
                  <a:srgbClr val="000000"/>
                </a:solidFill>
              </a:defRPr>
            </a:pPr>
            <a:r>
              <a:rPr sz="3600">
                <a:solidFill>
                  <a:schemeClr val="bg2"/>
                </a:solidFill>
              </a:rPr>
              <a:t>0</a:t>
            </a:r>
          </a:p>
          <a:p>
            <a:pPr lvl="0">
              <a:defRPr sz="1800">
                <a:solidFill>
                  <a:srgbClr val="000000"/>
                </a:solidFill>
              </a:defRPr>
            </a:pPr>
            <a:r>
              <a:rPr sz="3600">
                <a:solidFill>
                  <a:schemeClr val="bg2"/>
                </a:solidFill>
              </a:rPr>
              <a:t>2</a:t>
            </a:r>
          </a:p>
          <a:p>
            <a:pPr lvl="0">
              <a:defRPr sz="1800">
                <a:solidFill>
                  <a:srgbClr val="000000"/>
                </a:solidFill>
              </a:defRPr>
            </a:pPr>
            <a:r>
              <a:rPr sz="3600">
                <a:solidFill>
                  <a:schemeClr val="bg2"/>
                </a:solidFill>
              </a:rPr>
              <a:t>4</a:t>
            </a:r>
          </a:p>
          <a:p>
            <a:pPr lvl="0">
              <a:defRPr sz="1800">
                <a:solidFill>
                  <a:srgbClr val="000000"/>
                </a:solidFill>
              </a:defRPr>
            </a:pPr>
            <a:r>
              <a:rPr sz="3600">
                <a:solidFill>
                  <a:schemeClr val="bg2"/>
                </a:solidFill>
              </a:rPr>
              <a:t>6</a:t>
            </a:r>
          </a:p>
        </p:txBody>
      </p:sp>
      <p:sp>
        <p:nvSpPr>
          <p:cNvPr id="33" name="Shape 447"/>
          <p:cNvSpPr/>
          <p:nvPr/>
        </p:nvSpPr>
        <p:spPr>
          <a:xfrm>
            <a:off x="3064033" y="6869318"/>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1</a:t>
            </a:r>
          </a:p>
          <a:p>
            <a:pPr lvl="0">
              <a:defRPr sz="1800">
                <a:solidFill>
                  <a:srgbClr val="000000"/>
                </a:solidFill>
              </a:defRPr>
            </a:pPr>
            <a:r>
              <a:rPr sz="3600">
                <a:solidFill>
                  <a:schemeClr val="bg2"/>
                </a:solidFill>
              </a:rPr>
              <a:t>1</a:t>
            </a:r>
          </a:p>
          <a:p>
            <a:pPr lvl="0">
              <a:defRPr sz="1800">
                <a:solidFill>
                  <a:srgbClr val="000000"/>
                </a:solidFill>
              </a:defRPr>
            </a:pPr>
            <a:r>
              <a:rPr sz="3600">
                <a:solidFill>
                  <a:schemeClr val="bg2"/>
                </a:solidFill>
              </a:rPr>
              <a:t>3</a:t>
            </a:r>
          </a:p>
          <a:p>
            <a:pPr lvl="0">
              <a:defRPr sz="1800">
                <a:solidFill>
                  <a:srgbClr val="000000"/>
                </a:solidFill>
              </a:defRPr>
            </a:pPr>
            <a:r>
              <a:rPr sz="3600">
                <a:solidFill>
                  <a:schemeClr val="bg2"/>
                </a:solidFill>
              </a:rPr>
              <a:t>5</a:t>
            </a:r>
          </a:p>
          <a:p>
            <a:pPr lvl="0">
              <a:defRPr sz="1800">
                <a:solidFill>
                  <a:srgbClr val="000000"/>
                </a:solidFill>
              </a:defRPr>
            </a:pPr>
            <a:r>
              <a:rPr sz="3600">
                <a:solidFill>
                  <a:schemeClr val="bg2"/>
                </a:solidFill>
              </a:rPr>
              <a:t>7</a:t>
            </a:r>
          </a:p>
        </p:txBody>
      </p:sp>
      <p:sp>
        <p:nvSpPr>
          <p:cNvPr id="34" name="Shape 448"/>
          <p:cNvSpPr/>
          <p:nvPr/>
        </p:nvSpPr>
        <p:spPr>
          <a:xfrm>
            <a:off x="340054" y="7488560"/>
            <a:ext cx="4334900" cy="1"/>
          </a:xfrm>
          <a:prstGeom prst="line">
            <a:avLst/>
          </a:prstGeom>
          <a:ln w="25400">
            <a:solidFill>
              <a:srgbClr val="FFFFFF"/>
            </a:solidFill>
            <a:miter lim="400000"/>
          </a:ln>
        </p:spPr>
        <p:txBody>
          <a:bodyPr lIns="50800" tIns="50800" rIns="50800" bIns="50800" anchor="ctr"/>
          <a:lstStyle/>
          <a:p>
            <a:pPr lvl="0">
              <a:defRPr sz="2600"/>
            </a:pPr>
            <a:endParaRPr>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Shape 450"/>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smtClean="0">
                <a:solidFill>
                  <a:srgbClr val="FFFFFF"/>
                </a:solidFill>
              </a:rPr>
              <a:t>RAID-0: </a:t>
            </a:r>
            <a:r>
              <a:rPr sz="6480" dirty="0" smtClean="0">
                <a:solidFill>
                  <a:srgbClr val="FFFFFF"/>
                </a:solidFill>
              </a:rPr>
              <a:t>4 </a:t>
            </a:r>
            <a:r>
              <a:rPr sz="6480" dirty="0">
                <a:solidFill>
                  <a:srgbClr val="FFFFFF"/>
                </a:solidFill>
              </a:rPr>
              <a:t>disks</a:t>
            </a:r>
          </a:p>
        </p:txBody>
      </p:sp>
      <p:sp>
        <p:nvSpPr>
          <p:cNvPr id="451" name="Shape 451"/>
          <p:cNvSpPr/>
          <p:nvPr/>
        </p:nvSpPr>
        <p:spPr>
          <a:xfrm>
            <a:off x="2095071" y="2553341"/>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0</a:t>
            </a:r>
          </a:p>
          <a:p>
            <a:pPr lvl="0">
              <a:defRPr sz="1800">
                <a:solidFill>
                  <a:srgbClr val="000000"/>
                </a:solidFill>
              </a:defRPr>
            </a:pPr>
            <a:r>
              <a:rPr sz="3600">
                <a:solidFill>
                  <a:schemeClr val="bg2"/>
                </a:solidFill>
              </a:rPr>
              <a:t>0</a:t>
            </a:r>
          </a:p>
          <a:p>
            <a:pPr lvl="0">
              <a:defRPr sz="1800">
                <a:solidFill>
                  <a:srgbClr val="000000"/>
                </a:solidFill>
              </a:defRPr>
            </a:pPr>
            <a:r>
              <a:rPr sz="3600">
                <a:solidFill>
                  <a:schemeClr val="bg2"/>
                </a:solidFill>
              </a:rPr>
              <a:t>4</a:t>
            </a:r>
          </a:p>
          <a:p>
            <a:pPr lvl="0">
              <a:defRPr sz="1800">
                <a:solidFill>
                  <a:srgbClr val="000000"/>
                </a:solidFill>
              </a:defRPr>
            </a:pPr>
            <a:r>
              <a:rPr sz="3600">
                <a:solidFill>
                  <a:schemeClr val="bg2"/>
                </a:solidFill>
              </a:rPr>
              <a:t>8</a:t>
            </a:r>
          </a:p>
          <a:p>
            <a:pPr lvl="0">
              <a:defRPr sz="1800">
                <a:solidFill>
                  <a:srgbClr val="000000"/>
                </a:solidFill>
              </a:defRPr>
            </a:pPr>
            <a:r>
              <a:rPr sz="3600">
                <a:solidFill>
                  <a:schemeClr val="bg2"/>
                </a:solidFill>
              </a:rPr>
              <a:t>12</a:t>
            </a:r>
          </a:p>
        </p:txBody>
      </p:sp>
      <p:sp>
        <p:nvSpPr>
          <p:cNvPr id="452" name="Shape 452"/>
          <p:cNvSpPr/>
          <p:nvPr/>
        </p:nvSpPr>
        <p:spPr>
          <a:xfrm>
            <a:off x="4609563" y="2553341"/>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1</a:t>
            </a:r>
          </a:p>
          <a:p>
            <a:pPr lvl="0">
              <a:defRPr sz="1800">
                <a:solidFill>
                  <a:srgbClr val="000000"/>
                </a:solidFill>
              </a:defRPr>
            </a:pPr>
            <a:r>
              <a:rPr sz="3600">
                <a:solidFill>
                  <a:schemeClr val="bg2"/>
                </a:solidFill>
              </a:rPr>
              <a:t>1</a:t>
            </a:r>
          </a:p>
          <a:p>
            <a:pPr lvl="0">
              <a:defRPr sz="1800">
                <a:solidFill>
                  <a:srgbClr val="000000"/>
                </a:solidFill>
              </a:defRPr>
            </a:pPr>
            <a:r>
              <a:rPr sz="3600">
                <a:solidFill>
                  <a:schemeClr val="bg2"/>
                </a:solidFill>
              </a:rPr>
              <a:t>5</a:t>
            </a:r>
          </a:p>
          <a:p>
            <a:pPr lvl="0">
              <a:defRPr sz="1800">
                <a:solidFill>
                  <a:srgbClr val="000000"/>
                </a:solidFill>
              </a:defRPr>
            </a:pPr>
            <a:r>
              <a:rPr sz="3600">
                <a:solidFill>
                  <a:schemeClr val="bg2"/>
                </a:solidFill>
              </a:rPr>
              <a:t>9</a:t>
            </a:r>
          </a:p>
          <a:p>
            <a:pPr lvl="0">
              <a:defRPr sz="1800">
                <a:solidFill>
                  <a:srgbClr val="000000"/>
                </a:solidFill>
              </a:defRPr>
            </a:pPr>
            <a:r>
              <a:rPr sz="3600">
                <a:solidFill>
                  <a:schemeClr val="bg2"/>
                </a:solidFill>
              </a:rPr>
              <a:t>13</a:t>
            </a:r>
          </a:p>
        </p:txBody>
      </p:sp>
      <p:sp>
        <p:nvSpPr>
          <p:cNvPr id="453" name="Shape 453"/>
          <p:cNvSpPr/>
          <p:nvPr/>
        </p:nvSpPr>
        <p:spPr>
          <a:xfrm>
            <a:off x="7124055" y="2553341"/>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2</a:t>
            </a:r>
          </a:p>
          <a:p>
            <a:pPr lvl="0">
              <a:defRPr sz="1800">
                <a:solidFill>
                  <a:srgbClr val="000000"/>
                </a:solidFill>
              </a:defRPr>
            </a:pPr>
            <a:r>
              <a:rPr sz="3600">
                <a:solidFill>
                  <a:schemeClr val="bg2"/>
                </a:solidFill>
              </a:rPr>
              <a:t>2</a:t>
            </a:r>
          </a:p>
          <a:p>
            <a:pPr lvl="0">
              <a:defRPr sz="1800">
                <a:solidFill>
                  <a:srgbClr val="000000"/>
                </a:solidFill>
              </a:defRPr>
            </a:pPr>
            <a:r>
              <a:rPr sz="3600">
                <a:solidFill>
                  <a:schemeClr val="bg2"/>
                </a:solidFill>
              </a:rPr>
              <a:t>6</a:t>
            </a:r>
          </a:p>
          <a:p>
            <a:pPr lvl="0">
              <a:defRPr sz="1800">
                <a:solidFill>
                  <a:srgbClr val="000000"/>
                </a:solidFill>
              </a:defRPr>
            </a:pPr>
            <a:r>
              <a:rPr sz="3600">
                <a:solidFill>
                  <a:schemeClr val="bg2"/>
                </a:solidFill>
              </a:rPr>
              <a:t>10</a:t>
            </a:r>
          </a:p>
          <a:p>
            <a:pPr lvl="0">
              <a:defRPr sz="1800">
                <a:solidFill>
                  <a:srgbClr val="000000"/>
                </a:solidFill>
              </a:defRPr>
            </a:pPr>
            <a:r>
              <a:rPr sz="3600">
                <a:solidFill>
                  <a:schemeClr val="bg2"/>
                </a:solidFill>
              </a:rPr>
              <a:t>14</a:t>
            </a:r>
          </a:p>
        </p:txBody>
      </p:sp>
      <p:sp>
        <p:nvSpPr>
          <p:cNvPr id="454" name="Shape 454"/>
          <p:cNvSpPr/>
          <p:nvPr/>
        </p:nvSpPr>
        <p:spPr>
          <a:xfrm>
            <a:off x="9638546" y="2553341"/>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4</a:t>
            </a:r>
          </a:p>
          <a:p>
            <a:pPr lvl="0">
              <a:defRPr sz="1800">
                <a:solidFill>
                  <a:srgbClr val="000000"/>
                </a:solidFill>
              </a:defRPr>
            </a:pPr>
            <a:r>
              <a:rPr sz="3600">
                <a:solidFill>
                  <a:schemeClr val="bg2"/>
                </a:solidFill>
              </a:rPr>
              <a:t>3</a:t>
            </a:r>
          </a:p>
          <a:p>
            <a:pPr lvl="0">
              <a:defRPr sz="1800">
                <a:solidFill>
                  <a:srgbClr val="000000"/>
                </a:solidFill>
              </a:defRPr>
            </a:pPr>
            <a:r>
              <a:rPr sz="3600">
                <a:solidFill>
                  <a:schemeClr val="bg2"/>
                </a:solidFill>
              </a:rPr>
              <a:t>7</a:t>
            </a:r>
          </a:p>
          <a:p>
            <a:pPr lvl="0">
              <a:defRPr sz="1800">
                <a:solidFill>
                  <a:srgbClr val="000000"/>
                </a:solidFill>
              </a:defRPr>
            </a:pPr>
            <a:r>
              <a:rPr sz="3600">
                <a:solidFill>
                  <a:schemeClr val="bg2"/>
                </a:solidFill>
              </a:rPr>
              <a:t>11</a:t>
            </a:r>
          </a:p>
          <a:p>
            <a:pPr lvl="0">
              <a:defRPr sz="1800">
                <a:solidFill>
                  <a:srgbClr val="000000"/>
                </a:solidFill>
              </a:defRPr>
            </a:pPr>
            <a:r>
              <a:rPr sz="3600">
                <a:solidFill>
                  <a:schemeClr val="bg2"/>
                </a:solidFill>
              </a:rPr>
              <a:t>15</a:t>
            </a:r>
          </a:p>
        </p:txBody>
      </p:sp>
      <p:sp>
        <p:nvSpPr>
          <p:cNvPr id="455" name="Shape 455"/>
          <p:cNvSpPr/>
          <p:nvPr/>
        </p:nvSpPr>
        <p:spPr>
          <a:xfrm>
            <a:off x="1885584" y="3172583"/>
            <a:ext cx="9233631" cy="1"/>
          </a:xfrm>
          <a:prstGeom prst="line">
            <a:avLst/>
          </a:prstGeom>
          <a:ln w="25400">
            <a:solidFill>
              <a:srgbClr val="FFFFFF"/>
            </a:solidFill>
            <a:miter lim="400000"/>
          </a:ln>
        </p:spPr>
        <p:txBody>
          <a:bodyPr lIns="50800" tIns="50800" rIns="50800" bIns="50800" anchor="ctr"/>
          <a:lstStyle/>
          <a:p>
            <a:pPr lvl="0">
              <a:defRPr sz="2600"/>
            </a:pPr>
            <a:endParaRPr>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Shape 457"/>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smtClean="0">
                <a:solidFill>
                  <a:srgbClr val="FFFFFF"/>
                </a:solidFill>
              </a:rPr>
              <a:t>RAID-0: </a:t>
            </a:r>
            <a:r>
              <a:rPr sz="6480" dirty="0" smtClean="0">
                <a:solidFill>
                  <a:srgbClr val="FFFFFF"/>
                </a:solidFill>
              </a:rPr>
              <a:t>4 </a:t>
            </a:r>
            <a:r>
              <a:rPr sz="6480" dirty="0">
                <a:solidFill>
                  <a:srgbClr val="FFFFFF"/>
                </a:solidFill>
              </a:rPr>
              <a:t>disks</a:t>
            </a:r>
          </a:p>
        </p:txBody>
      </p:sp>
      <p:sp>
        <p:nvSpPr>
          <p:cNvPr id="458" name="Shape 458"/>
          <p:cNvSpPr/>
          <p:nvPr/>
        </p:nvSpPr>
        <p:spPr>
          <a:xfrm>
            <a:off x="2095071" y="2553341"/>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0</a:t>
            </a:r>
          </a:p>
          <a:p>
            <a:pPr lvl="0">
              <a:defRPr sz="1800">
                <a:solidFill>
                  <a:srgbClr val="000000"/>
                </a:solidFill>
              </a:defRPr>
            </a:pPr>
            <a:r>
              <a:rPr sz="3600">
                <a:solidFill>
                  <a:schemeClr val="bg2"/>
                </a:solidFill>
              </a:rPr>
              <a:t>0</a:t>
            </a:r>
          </a:p>
          <a:p>
            <a:pPr lvl="0">
              <a:defRPr sz="1800">
                <a:solidFill>
                  <a:srgbClr val="000000"/>
                </a:solidFill>
              </a:defRPr>
            </a:pPr>
            <a:r>
              <a:rPr sz="3600">
                <a:solidFill>
                  <a:schemeClr val="bg2"/>
                </a:solidFill>
              </a:rPr>
              <a:t>4</a:t>
            </a:r>
          </a:p>
          <a:p>
            <a:pPr lvl="0">
              <a:defRPr sz="1800">
                <a:solidFill>
                  <a:srgbClr val="000000"/>
                </a:solidFill>
              </a:defRPr>
            </a:pPr>
            <a:r>
              <a:rPr sz="3600">
                <a:solidFill>
                  <a:schemeClr val="bg2"/>
                </a:solidFill>
              </a:rPr>
              <a:t>8</a:t>
            </a:r>
          </a:p>
          <a:p>
            <a:pPr lvl="0">
              <a:defRPr sz="1800">
                <a:solidFill>
                  <a:srgbClr val="000000"/>
                </a:solidFill>
              </a:defRPr>
            </a:pPr>
            <a:r>
              <a:rPr sz="3600">
                <a:solidFill>
                  <a:schemeClr val="bg2"/>
                </a:solidFill>
              </a:rPr>
              <a:t>12</a:t>
            </a:r>
          </a:p>
        </p:txBody>
      </p:sp>
      <p:sp>
        <p:nvSpPr>
          <p:cNvPr id="459" name="Shape 459"/>
          <p:cNvSpPr/>
          <p:nvPr/>
        </p:nvSpPr>
        <p:spPr>
          <a:xfrm>
            <a:off x="4609563" y="2553341"/>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1</a:t>
            </a:r>
          </a:p>
          <a:p>
            <a:pPr lvl="0">
              <a:defRPr sz="1800">
                <a:solidFill>
                  <a:srgbClr val="000000"/>
                </a:solidFill>
              </a:defRPr>
            </a:pPr>
            <a:r>
              <a:rPr sz="3600">
                <a:solidFill>
                  <a:schemeClr val="bg2"/>
                </a:solidFill>
              </a:rPr>
              <a:t>1</a:t>
            </a:r>
          </a:p>
          <a:p>
            <a:pPr lvl="0">
              <a:defRPr sz="1800">
                <a:solidFill>
                  <a:srgbClr val="000000"/>
                </a:solidFill>
              </a:defRPr>
            </a:pPr>
            <a:r>
              <a:rPr sz="3600">
                <a:solidFill>
                  <a:schemeClr val="bg2"/>
                </a:solidFill>
              </a:rPr>
              <a:t>5</a:t>
            </a:r>
          </a:p>
          <a:p>
            <a:pPr lvl="0">
              <a:defRPr sz="1800">
                <a:solidFill>
                  <a:srgbClr val="000000"/>
                </a:solidFill>
              </a:defRPr>
            </a:pPr>
            <a:r>
              <a:rPr sz="3600">
                <a:solidFill>
                  <a:schemeClr val="bg2"/>
                </a:solidFill>
              </a:rPr>
              <a:t>9</a:t>
            </a:r>
          </a:p>
          <a:p>
            <a:pPr lvl="0">
              <a:defRPr sz="1800">
                <a:solidFill>
                  <a:srgbClr val="000000"/>
                </a:solidFill>
              </a:defRPr>
            </a:pPr>
            <a:r>
              <a:rPr sz="3600">
                <a:solidFill>
                  <a:schemeClr val="bg2"/>
                </a:solidFill>
              </a:rPr>
              <a:t>13</a:t>
            </a:r>
          </a:p>
        </p:txBody>
      </p:sp>
      <p:sp>
        <p:nvSpPr>
          <p:cNvPr id="460" name="Shape 460"/>
          <p:cNvSpPr/>
          <p:nvPr/>
        </p:nvSpPr>
        <p:spPr>
          <a:xfrm>
            <a:off x="7124055" y="2553341"/>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2</a:t>
            </a:r>
          </a:p>
          <a:p>
            <a:pPr lvl="0">
              <a:defRPr sz="1800">
                <a:solidFill>
                  <a:srgbClr val="000000"/>
                </a:solidFill>
              </a:defRPr>
            </a:pPr>
            <a:r>
              <a:rPr sz="3600">
                <a:solidFill>
                  <a:schemeClr val="bg2"/>
                </a:solidFill>
              </a:rPr>
              <a:t>2</a:t>
            </a:r>
          </a:p>
          <a:p>
            <a:pPr lvl="0">
              <a:defRPr sz="1800">
                <a:solidFill>
                  <a:srgbClr val="000000"/>
                </a:solidFill>
              </a:defRPr>
            </a:pPr>
            <a:r>
              <a:rPr sz="3600">
                <a:solidFill>
                  <a:schemeClr val="bg2"/>
                </a:solidFill>
              </a:rPr>
              <a:t>6</a:t>
            </a:r>
          </a:p>
          <a:p>
            <a:pPr lvl="0">
              <a:defRPr sz="1800">
                <a:solidFill>
                  <a:srgbClr val="000000"/>
                </a:solidFill>
              </a:defRPr>
            </a:pPr>
            <a:r>
              <a:rPr sz="3600">
                <a:solidFill>
                  <a:schemeClr val="bg2"/>
                </a:solidFill>
              </a:rPr>
              <a:t>10</a:t>
            </a:r>
          </a:p>
          <a:p>
            <a:pPr lvl="0">
              <a:defRPr sz="1800">
                <a:solidFill>
                  <a:srgbClr val="000000"/>
                </a:solidFill>
              </a:defRPr>
            </a:pPr>
            <a:r>
              <a:rPr sz="3600">
                <a:solidFill>
                  <a:schemeClr val="bg2"/>
                </a:solidFill>
              </a:rPr>
              <a:t>14</a:t>
            </a:r>
          </a:p>
        </p:txBody>
      </p:sp>
      <p:sp>
        <p:nvSpPr>
          <p:cNvPr id="461" name="Shape 461"/>
          <p:cNvSpPr/>
          <p:nvPr/>
        </p:nvSpPr>
        <p:spPr>
          <a:xfrm>
            <a:off x="9638546" y="2553341"/>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4</a:t>
            </a:r>
          </a:p>
          <a:p>
            <a:pPr lvl="0">
              <a:defRPr sz="1800">
                <a:solidFill>
                  <a:srgbClr val="000000"/>
                </a:solidFill>
              </a:defRPr>
            </a:pPr>
            <a:r>
              <a:rPr sz="3600">
                <a:solidFill>
                  <a:schemeClr val="bg2"/>
                </a:solidFill>
              </a:rPr>
              <a:t>3</a:t>
            </a:r>
          </a:p>
          <a:p>
            <a:pPr lvl="0">
              <a:defRPr sz="1800">
                <a:solidFill>
                  <a:srgbClr val="000000"/>
                </a:solidFill>
              </a:defRPr>
            </a:pPr>
            <a:r>
              <a:rPr sz="3600">
                <a:solidFill>
                  <a:schemeClr val="bg2"/>
                </a:solidFill>
              </a:rPr>
              <a:t>7</a:t>
            </a:r>
          </a:p>
          <a:p>
            <a:pPr lvl="0">
              <a:defRPr sz="1800">
                <a:solidFill>
                  <a:srgbClr val="000000"/>
                </a:solidFill>
              </a:defRPr>
            </a:pPr>
            <a:r>
              <a:rPr sz="3600">
                <a:solidFill>
                  <a:schemeClr val="bg2"/>
                </a:solidFill>
              </a:rPr>
              <a:t>11</a:t>
            </a:r>
          </a:p>
          <a:p>
            <a:pPr lvl="0">
              <a:defRPr sz="1800">
                <a:solidFill>
                  <a:srgbClr val="000000"/>
                </a:solidFill>
              </a:defRPr>
            </a:pPr>
            <a:r>
              <a:rPr sz="3600">
                <a:solidFill>
                  <a:schemeClr val="bg2"/>
                </a:solidFill>
              </a:rPr>
              <a:t>15</a:t>
            </a:r>
          </a:p>
        </p:txBody>
      </p:sp>
      <p:sp>
        <p:nvSpPr>
          <p:cNvPr id="462" name="Shape 462"/>
          <p:cNvSpPr/>
          <p:nvPr/>
        </p:nvSpPr>
        <p:spPr>
          <a:xfrm>
            <a:off x="1885584" y="3172583"/>
            <a:ext cx="9233631" cy="1"/>
          </a:xfrm>
          <a:prstGeom prst="line">
            <a:avLst/>
          </a:prstGeom>
          <a:ln w="25400">
            <a:solidFill>
              <a:srgbClr val="FFFFFF"/>
            </a:solidFill>
            <a:miter lim="400000"/>
          </a:ln>
        </p:spPr>
        <p:txBody>
          <a:bodyPr lIns="50800" tIns="50800" rIns="50800" bIns="50800" anchor="ctr"/>
          <a:lstStyle/>
          <a:p>
            <a:pPr lvl="0">
              <a:defRPr sz="2600"/>
            </a:pPr>
            <a:endParaRPr>
              <a:solidFill>
                <a:schemeClr val="bg2"/>
              </a:solidFill>
            </a:endParaRPr>
          </a:p>
        </p:txBody>
      </p:sp>
      <p:sp>
        <p:nvSpPr>
          <p:cNvPr id="463" name="Shape 463"/>
          <p:cNvSpPr/>
          <p:nvPr/>
        </p:nvSpPr>
        <p:spPr>
          <a:xfrm>
            <a:off x="2203713" y="3712051"/>
            <a:ext cx="8597373" cy="514681"/>
          </a:xfrm>
          <a:prstGeom prst="rect">
            <a:avLst/>
          </a:prstGeom>
          <a:ln w="25400">
            <a:solidFill>
              <a:srgbClr val="FF2600"/>
            </a:solidFill>
            <a:miter lim="400000"/>
          </a:ln>
        </p:spPr>
        <p:txBody>
          <a:bodyPr lIns="0" tIns="0" rIns="0" bIns="0" anchor="ctr"/>
          <a:lstStyle/>
          <a:p>
            <a:pPr lvl="0">
              <a:defRPr sz="2600"/>
            </a:pPr>
            <a:endParaRPr>
              <a:solidFill>
                <a:schemeClr val="bg2"/>
              </a:solidFill>
            </a:endParaRPr>
          </a:p>
        </p:txBody>
      </p:sp>
      <p:sp>
        <p:nvSpPr>
          <p:cNvPr id="464" name="Shape 464"/>
          <p:cNvSpPr/>
          <p:nvPr/>
        </p:nvSpPr>
        <p:spPr>
          <a:xfrm>
            <a:off x="730490" y="3649814"/>
            <a:ext cx="1166986" cy="59503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solidFill>
                  <a:srgbClr val="FF2600"/>
                </a:solidFill>
              </a:defRPr>
            </a:lvl1pPr>
          </a:lstStyle>
          <a:p>
            <a:pPr lvl="0">
              <a:defRPr sz="1800">
                <a:solidFill>
                  <a:srgbClr val="000000"/>
                </a:solidFill>
              </a:defRPr>
            </a:pPr>
            <a:r>
              <a:rPr sz="3200">
                <a:solidFill>
                  <a:schemeClr val="bg2"/>
                </a:solidFill>
              </a:rPr>
              <a:t>stripe:</a:t>
            </a:r>
          </a:p>
        </p:txBody>
      </p:sp>
      <p:sp>
        <p:nvSpPr>
          <p:cNvPr id="10" name="Shape 472"/>
          <p:cNvSpPr/>
          <p:nvPr/>
        </p:nvSpPr>
        <p:spPr>
          <a:xfrm>
            <a:off x="460809" y="6227949"/>
            <a:ext cx="5810886" cy="166199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lgn="l">
              <a:defRPr sz="1800">
                <a:solidFill>
                  <a:srgbClr val="000000"/>
                </a:solidFill>
              </a:defRPr>
            </a:pPr>
            <a:r>
              <a:rPr sz="3600" dirty="0">
                <a:solidFill>
                  <a:schemeClr val="bg2"/>
                </a:solidFill>
              </a:rPr>
              <a:t>Given logical address A, find:</a:t>
            </a:r>
          </a:p>
          <a:p>
            <a:pPr lvl="0" algn="l">
              <a:defRPr sz="1800">
                <a:solidFill>
                  <a:srgbClr val="000000"/>
                </a:solidFill>
              </a:defRPr>
            </a:pPr>
            <a:r>
              <a:rPr sz="3600" dirty="0">
                <a:solidFill>
                  <a:schemeClr val="bg2"/>
                </a:solidFill>
              </a:rPr>
              <a:t>Disk = …</a:t>
            </a:r>
          </a:p>
          <a:p>
            <a:pPr lvl="0" algn="l">
              <a:defRPr sz="1800">
                <a:solidFill>
                  <a:srgbClr val="000000"/>
                </a:solidFill>
              </a:defRPr>
            </a:pPr>
            <a:r>
              <a:rPr sz="3600" dirty="0">
                <a:solidFill>
                  <a:schemeClr val="bg2"/>
                </a:solidFill>
              </a:rPr>
              <a:t>Offset = …</a:t>
            </a:r>
          </a:p>
        </p:txBody>
      </p:sp>
      <p:sp>
        <p:nvSpPr>
          <p:cNvPr id="11" name="Shape 480"/>
          <p:cNvSpPr/>
          <p:nvPr/>
        </p:nvSpPr>
        <p:spPr>
          <a:xfrm>
            <a:off x="6733103" y="6227949"/>
            <a:ext cx="5810886" cy="166199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lgn="l">
              <a:defRPr sz="1800">
                <a:solidFill>
                  <a:srgbClr val="000000"/>
                </a:solidFill>
              </a:defRPr>
            </a:pPr>
            <a:r>
              <a:rPr sz="3600" dirty="0">
                <a:solidFill>
                  <a:schemeClr val="bg2"/>
                </a:solidFill>
              </a:rPr>
              <a:t>Given logical address A, find:</a:t>
            </a:r>
          </a:p>
          <a:p>
            <a:pPr lvl="0" algn="l">
              <a:defRPr sz="1800">
                <a:solidFill>
                  <a:srgbClr val="000000"/>
                </a:solidFill>
              </a:defRPr>
            </a:pPr>
            <a:r>
              <a:rPr sz="3600" dirty="0">
                <a:solidFill>
                  <a:schemeClr val="bg2"/>
                </a:solidFill>
              </a:rPr>
              <a:t>Disk = A % disk_count</a:t>
            </a:r>
          </a:p>
          <a:p>
            <a:pPr lvl="0" algn="l">
              <a:defRPr sz="1800">
                <a:solidFill>
                  <a:srgbClr val="000000"/>
                </a:solidFill>
              </a:defRPr>
            </a:pPr>
            <a:r>
              <a:rPr sz="3600" dirty="0">
                <a:solidFill>
                  <a:schemeClr val="bg2"/>
                </a:solidFill>
              </a:rPr>
              <a:t>Offset = A / disk_count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Shape 489"/>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smtClean="0">
                <a:solidFill>
                  <a:srgbClr val="FFFFFF"/>
                </a:solidFill>
              </a:rPr>
              <a:t>Real Systems:</a:t>
            </a:r>
            <a:br>
              <a:rPr lang="en-US" sz="6480" dirty="0" smtClean="0">
                <a:solidFill>
                  <a:srgbClr val="FFFFFF"/>
                </a:solidFill>
              </a:rPr>
            </a:br>
            <a:r>
              <a:rPr sz="6480" dirty="0" smtClean="0">
                <a:solidFill>
                  <a:srgbClr val="FFFFFF"/>
                </a:solidFill>
              </a:rPr>
              <a:t>Chunk Size</a:t>
            </a:r>
            <a:endParaRPr sz="6480" dirty="0">
              <a:solidFill>
                <a:srgbClr val="FFFFFF"/>
              </a:solidFill>
            </a:endParaRPr>
          </a:p>
        </p:txBody>
      </p:sp>
      <p:sp>
        <p:nvSpPr>
          <p:cNvPr id="490" name="Shape 490"/>
          <p:cNvSpPr/>
          <p:nvPr/>
        </p:nvSpPr>
        <p:spPr>
          <a:xfrm>
            <a:off x="1908458" y="6332550"/>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0</a:t>
            </a:r>
          </a:p>
          <a:p>
            <a:pPr lvl="0">
              <a:defRPr sz="1800">
                <a:solidFill>
                  <a:srgbClr val="000000"/>
                </a:solidFill>
              </a:defRPr>
            </a:pPr>
            <a:r>
              <a:rPr sz="3600">
                <a:solidFill>
                  <a:schemeClr val="bg2"/>
                </a:solidFill>
              </a:rPr>
              <a:t>0</a:t>
            </a:r>
          </a:p>
          <a:p>
            <a:pPr lvl="0">
              <a:defRPr sz="1800">
                <a:solidFill>
                  <a:srgbClr val="000000"/>
                </a:solidFill>
              </a:defRPr>
            </a:pPr>
            <a:r>
              <a:rPr sz="3600">
                <a:solidFill>
                  <a:schemeClr val="bg2"/>
                </a:solidFill>
              </a:rPr>
              <a:t>1</a:t>
            </a:r>
          </a:p>
          <a:p>
            <a:pPr lvl="0">
              <a:defRPr sz="1800">
                <a:solidFill>
                  <a:srgbClr val="000000"/>
                </a:solidFill>
              </a:defRPr>
            </a:pPr>
            <a:r>
              <a:rPr sz="3600">
                <a:solidFill>
                  <a:schemeClr val="bg2"/>
                </a:solidFill>
              </a:rPr>
              <a:t>8</a:t>
            </a:r>
          </a:p>
          <a:p>
            <a:pPr lvl="0">
              <a:defRPr sz="1800">
                <a:solidFill>
                  <a:srgbClr val="000000"/>
                </a:solidFill>
              </a:defRPr>
            </a:pPr>
            <a:r>
              <a:rPr sz="3600">
                <a:solidFill>
                  <a:schemeClr val="bg2"/>
                </a:solidFill>
              </a:rPr>
              <a:t>9</a:t>
            </a:r>
          </a:p>
        </p:txBody>
      </p:sp>
      <p:sp>
        <p:nvSpPr>
          <p:cNvPr id="491" name="Shape 491"/>
          <p:cNvSpPr/>
          <p:nvPr/>
        </p:nvSpPr>
        <p:spPr>
          <a:xfrm>
            <a:off x="4422950" y="6332550"/>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1</a:t>
            </a:r>
          </a:p>
          <a:p>
            <a:pPr lvl="0">
              <a:defRPr sz="1800">
                <a:solidFill>
                  <a:srgbClr val="000000"/>
                </a:solidFill>
              </a:defRPr>
            </a:pPr>
            <a:r>
              <a:rPr sz="3600">
                <a:solidFill>
                  <a:schemeClr val="bg2"/>
                </a:solidFill>
              </a:rPr>
              <a:t>2</a:t>
            </a:r>
          </a:p>
          <a:p>
            <a:pPr lvl="0">
              <a:defRPr sz="1800">
                <a:solidFill>
                  <a:srgbClr val="000000"/>
                </a:solidFill>
              </a:defRPr>
            </a:pPr>
            <a:r>
              <a:rPr sz="3600">
                <a:solidFill>
                  <a:schemeClr val="bg2"/>
                </a:solidFill>
              </a:rPr>
              <a:t>3</a:t>
            </a:r>
          </a:p>
          <a:p>
            <a:pPr lvl="0">
              <a:defRPr sz="1800">
                <a:solidFill>
                  <a:srgbClr val="000000"/>
                </a:solidFill>
              </a:defRPr>
            </a:pPr>
            <a:r>
              <a:rPr sz="3600">
                <a:solidFill>
                  <a:schemeClr val="bg2"/>
                </a:solidFill>
              </a:rPr>
              <a:t>10</a:t>
            </a:r>
          </a:p>
          <a:p>
            <a:pPr lvl="0">
              <a:defRPr sz="1800">
                <a:solidFill>
                  <a:srgbClr val="000000"/>
                </a:solidFill>
              </a:defRPr>
            </a:pPr>
            <a:r>
              <a:rPr sz="3600">
                <a:solidFill>
                  <a:schemeClr val="bg2"/>
                </a:solidFill>
              </a:rPr>
              <a:t>11</a:t>
            </a:r>
          </a:p>
        </p:txBody>
      </p:sp>
      <p:sp>
        <p:nvSpPr>
          <p:cNvPr id="492" name="Shape 492"/>
          <p:cNvSpPr/>
          <p:nvPr/>
        </p:nvSpPr>
        <p:spPr>
          <a:xfrm>
            <a:off x="6937442" y="6332550"/>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2</a:t>
            </a:r>
          </a:p>
          <a:p>
            <a:pPr lvl="0">
              <a:defRPr sz="1800">
                <a:solidFill>
                  <a:srgbClr val="000000"/>
                </a:solidFill>
              </a:defRPr>
            </a:pPr>
            <a:r>
              <a:rPr sz="3600">
                <a:solidFill>
                  <a:schemeClr val="bg2"/>
                </a:solidFill>
              </a:rPr>
              <a:t>4</a:t>
            </a:r>
          </a:p>
          <a:p>
            <a:pPr lvl="0">
              <a:defRPr sz="1800">
                <a:solidFill>
                  <a:srgbClr val="000000"/>
                </a:solidFill>
              </a:defRPr>
            </a:pPr>
            <a:r>
              <a:rPr sz="3600">
                <a:solidFill>
                  <a:schemeClr val="bg2"/>
                </a:solidFill>
              </a:rPr>
              <a:t>5</a:t>
            </a:r>
          </a:p>
          <a:p>
            <a:pPr lvl="0">
              <a:defRPr sz="1800">
                <a:solidFill>
                  <a:srgbClr val="000000"/>
                </a:solidFill>
              </a:defRPr>
            </a:pPr>
            <a:r>
              <a:rPr sz="3600">
                <a:solidFill>
                  <a:schemeClr val="bg2"/>
                </a:solidFill>
              </a:rPr>
              <a:t>12</a:t>
            </a:r>
          </a:p>
          <a:p>
            <a:pPr lvl="0">
              <a:defRPr sz="1800">
                <a:solidFill>
                  <a:srgbClr val="000000"/>
                </a:solidFill>
              </a:defRPr>
            </a:pPr>
            <a:r>
              <a:rPr sz="3600">
                <a:solidFill>
                  <a:schemeClr val="bg2"/>
                </a:solidFill>
              </a:rPr>
              <a:t>13</a:t>
            </a:r>
          </a:p>
        </p:txBody>
      </p:sp>
      <p:sp>
        <p:nvSpPr>
          <p:cNvPr id="493" name="Shape 493"/>
          <p:cNvSpPr/>
          <p:nvPr/>
        </p:nvSpPr>
        <p:spPr>
          <a:xfrm>
            <a:off x="9451933" y="6332550"/>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4</a:t>
            </a:r>
          </a:p>
          <a:p>
            <a:pPr lvl="0">
              <a:defRPr sz="1800">
                <a:solidFill>
                  <a:srgbClr val="000000"/>
                </a:solidFill>
              </a:defRPr>
            </a:pPr>
            <a:r>
              <a:rPr sz="3600">
                <a:solidFill>
                  <a:schemeClr val="bg2"/>
                </a:solidFill>
              </a:rPr>
              <a:t>6</a:t>
            </a:r>
          </a:p>
          <a:p>
            <a:pPr lvl="0">
              <a:defRPr sz="1800">
                <a:solidFill>
                  <a:srgbClr val="000000"/>
                </a:solidFill>
              </a:defRPr>
            </a:pPr>
            <a:r>
              <a:rPr sz="3600">
                <a:solidFill>
                  <a:schemeClr val="bg2"/>
                </a:solidFill>
              </a:rPr>
              <a:t>7</a:t>
            </a:r>
          </a:p>
          <a:p>
            <a:pPr lvl="0">
              <a:defRPr sz="1800">
                <a:solidFill>
                  <a:srgbClr val="000000"/>
                </a:solidFill>
              </a:defRPr>
            </a:pPr>
            <a:r>
              <a:rPr sz="3600">
                <a:solidFill>
                  <a:schemeClr val="bg2"/>
                </a:solidFill>
              </a:rPr>
              <a:t>14</a:t>
            </a:r>
          </a:p>
          <a:p>
            <a:pPr lvl="0">
              <a:defRPr sz="1800">
                <a:solidFill>
                  <a:srgbClr val="000000"/>
                </a:solidFill>
              </a:defRPr>
            </a:pPr>
            <a:r>
              <a:rPr sz="3600">
                <a:solidFill>
                  <a:schemeClr val="bg2"/>
                </a:solidFill>
              </a:rPr>
              <a:t>15</a:t>
            </a:r>
          </a:p>
        </p:txBody>
      </p:sp>
      <p:sp>
        <p:nvSpPr>
          <p:cNvPr id="494" name="Shape 494"/>
          <p:cNvSpPr/>
          <p:nvPr/>
        </p:nvSpPr>
        <p:spPr>
          <a:xfrm>
            <a:off x="1698971" y="6951792"/>
            <a:ext cx="9233631" cy="1"/>
          </a:xfrm>
          <a:prstGeom prst="line">
            <a:avLst/>
          </a:prstGeom>
          <a:ln w="25400">
            <a:solidFill>
              <a:schemeClr val="bg2"/>
            </a:solidFill>
            <a:miter lim="400000"/>
          </a:ln>
        </p:spPr>
        <p:txBody>
          <a:bodyPr lIns="50800" tIns="50800" rIns="50800" bIns="50800" anchor="ctr"/>
          <a:lstStyle/>
          <a:p>
            <a:pPr lvl="0">
              <a:defRPr sz="2600"/>
            </a:pPr>
            <a:endParaRPr>
              <a:solidFill>
                <a:schemeClr val="bg2"/>
              </a:solidFill>
            </a:endParaRPr>
          </a:p>
        </p:txBody>
      </p:sp>
      <p:sp>
        <p:nvSpPr>
          <p:cNvPr id="8" name="Shape 483"/>
          <p:cNvSpPr/>
          <p:nvPr/>
        </p:nvSpPr>
        <p:spPr>
          <a:xfrm>
            <a:off x="1819132" y="2533440"/>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dirty="0">
                <a:solidFill>
                  <a:schemeClr val="bg2"/>
                </a:solidFill>
              </a:rPr>
              <a:t>Disk 0</a:t>
            </a:r>
          </a:p>
          <a:p>
            <a:pPr lvl="0">
              <a:defRPr sz="1800">
                <a:solidFill>
                  <a:srgbClr val="000000"/>
                </a:solidFill>
              </a:defRPr>
            </a:pPr>
            <a:r>
              <a:rPr sz="3600" dirty="0">
                <a:solidFill>
                  <a:schemeClr val="bg2"/>
                </a:solidFill>
              </a:rPr>
              <a:t>0</a:t>
            </a:r>
          </a:p>
          <a:p>
            <a:pPr lvl="0">
              <a:defRPr sz="1800">
                <a:solidFill>
                  <a:srgbClr val="000000"/>
                </a:solidFill>
              </a:defRPr>
            </a:pPr>
            <a:r>
              <a:rPr sz="3600" dirty="0">
                <a:solidFill>
                  <a:schemeClr val="bg2"/>
                </a:solidFill>
              </a:rPr>
              <a:t>4</a:t>
            </a:r>
          </a:p>
          <a:p>
            <a:pPr lvl="0">
              <a:defRPr sz="1800">
                <a:solidFill>
                  <a:srgbClr val="000000"/>
                </a:solidFill>
              </a:defRPr>
            </a:pPr>
            <a:r>
              <a:rPr sz="3600" dirty="0">
                <a:solidFill>
                  <a:schemeClr val="bg2"/>
                </a:solidFill>
              </a:rPr>
              <a:t>8</a:t>
            </a:r>
          </a:p>
          <a:p>
            <a:pPr lvl="0">
              <a:defRPr sz="1800">
                <a:solidFill>
                  <a:srgbClr val="000000"/>
                </a:solidFill>
              </a:defRPr>
            </a:pPr>
            <a:r>
              <a:rPr sz="3600" dirty="0">
                <a:solidFill>
                  <a:schemeClr val="bg2"/>
                </a:solidFill>
              </a:rPr>
              <a:t>12</a:t>
            </a:r>
          </a:p>
        </p:txBody>
      </p:sp>
      <p:sp>
        <p:nvSpPr>
          <p:cNvPr id="9" name="Shape 484"/>
          <p:cNvSpPr/>
          <p:nvPr/>
        </p:nvSpPr>
        <p:spPr>
          <a:xfrm>
            <a:off x="4333624" y="2533440"/>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1</a:t>
            </a:r>
          </a:p>
          <a:p>
            <a:pPr lvl="0">
              <a:defRPr sz="1800">
                <a:solidFill>
                  <a:srgbClr val="000000"/>
                </a:solidFill>
              </a:defRPr>
            </a:pPr>
            <a:r>
              <a:rPr sz="3600">
                <a:solidFill>
                  <a:schemeClr val="bg2"/>
                </a:solidFill>
              </a:rPr>
              <a:t>1</a:t>
            </a:r>
          </a:p>
          <a:p>
            <a:pPr lvl="0">
              <a:defRPr sz="1800">
                <a:solidFill>
                  <a:srgbClr val="000000"/>
                </a:solidFill>
              </a:defRPr>
            </a:pPr>
            <a:r>
              <a:rPr sz="3600">
                <a:solidFill>
                  <a:schemeClr val="bg2"/>
                </a:solidFill>
              </a:rPr>
              <a:t>5</a:t>
            </a:r>
          </a:p>
          <a:p>
            <a:pPr lvl="0">
              <a:defRPr sz="1800">
                <a:solidFill>
                  <a:srgbClr val="000000"/>
                </a:solidFill>
              </a:defRPr>
            </a:pPr>
            <a:r>
              <a:rPr sz="3600">
                <a:solidFill>
                  <a:schemeClr val="bg2"/>
                </a:solidFill>
              </a:rPr>
              <a:t>9</a:t>
            </a:r>
          </a:p>
          <a:p>
            <a:pPr lvl="0">
              <a:defRPr sz="1800">
                <a:solidFill>
                  <a:srgbClr val="000000"/>
                </a:solidFill>
              </a:defRPr>
            </a:pPr>
            <a:r>
              <a:rPr sz="3600">
                <a:solidFill>
                  <a:schemeClr val="bg2"/>
                </a:solidFill>
              </a:rPr>
              <a:t>13</a:t>
            </a:r>
          </a:p>
        </p:txBody>
      </p:sp>
      <p:sp>
        <p:nvSpPr>
          <p:cNvPr id="10" name="Shape 485"/>
          <p:cNvSpPr/>
          <p:nvPr/>
        </p:nvSpPr>
        <p:spPr>
          <a:xfrm>
            <a:off x="6848116" y="2533440"/>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2</a:t>
            </a:r>
          </a:p>
          <a:p>
            <a:pPr lvl="0">
              <a:defRPr sz="1800">
                <a:solidFill>
                  <a:srgbClr val="000000"/>
                </a:solidFill>
              </a:defRPr>
            </a:pPr>
            <a:r>
              <a:rPr sz="3600">
                <a:solidFill>
                  <a:schemeClr val="bg2"/>
                </a:solidFill>
              </a:rPr>
              <a:t>2</a:t>
            </a:r>
          </a:p>
          <a:p>
            <a:pPr lvl="0">
              <a:defRPr sz="1800">
                <a:solidFill>
                  <a:srgbClr val="000000"/>
                </a:solidFill>
              </a:defRPr>
            </a:pPr>
            <a:r>
              <a:rPr sz="3600">
                <a:solidFill>
                  <a:schemeClr val="bg2"/>
                </a:solidFill>
              </a:rPr>
              <a:t>6</a:t>
            </a:r>
          </a:p>
          <a:p>
            <a:pPr lvl="0">
              <a:defRPr sz="1800">
                <a:solidFill>
                  <a:srgbClr val="000000"/>
                </a:solidFill>
              </a:defRPr>
            </a:pPr>
            <a:r>
              <a:rPr sz="3600">
                <a:solidFill>
                  <a:schemeClr val="bg2"/>
                </a:solidFill>
              </a:rPr>
              <a:t>10</a:t>
            </a:r>
          </a:p>
          <a:p>
            <a:pPr lvl="0">
              <a:defRPr sz="1800">
                <a:solidFill>
                  <a:srgbClr val="000000"/>
                </a:solidFill>
              </a:defRPr>
            </a:pPr>
            <a:r>
              <a:rPr sz="3600">
                <a:solidFill>
                  <a:schemeClr val="bg2"/>
                </a:solidFill>
              </a:rPr>
              <a:t>14</a:t>
            </a:r>
          </a:p>
        </p:txBody>
      </p:sp>
      <p:sp>
        <p:nvSpPr>
          <p:cNvPr id="11" name="Shape 486"/>
          <p:cNvSpPr/>
          <p:nvPr/>
        </p:nvSpPr>
        <p:spPr>
          <a:xfrm>
            <a:off x="9362607" y="2533440"/>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4</a:t>
            </a:r>
          </a:p>
          <a:p>
            <a:pPr lvl="0">
              <a:defRPr sz="1800">
                <a:solidFill>
                  <a:srgbClr val="000000"/>
                </a:solidFill>
              </a:defRPr>
            </a:pPr>
            <a:r>
              <a:rPr sz="3600">
                <a:solidFill>
                  <a:schemeClr val="bg2"/>
                </a:solidFill>
              </a:rPr>
              <a:t>3</a:t>
            </a:r>
          </a:p>
          <a:p>
            <a:pPr lvl="0">
              <a:defRPr sz="1800">
                <a:solidFill>
                  <a:srgbClr val="000000"/>
                </a:solidFill>
              </a:defRPr>
            </a:pPr>
            <a:r>
              <a:rPr sz="3600">
                <a:solidFill>
                  <a:schemeClr val="bg2"/>
                </a:solidFill>
              </a:rPr>
              <a:t>7</a:t>
            </a:r>
          </a:p>
          <a:p>
            <a:pPr lvl="0">
              <a:defRPr sz="1800">
                <a:solidFill>
                  <a:srgbClr val="000000"/>
                </a:solidFill>
              </a:defRPr>
            </a:pPr>
            <a:r>
              <a:rPr sz="3600">
                <a:solidFill>
                  <a:schemeClr val="bg2"/>
                </a:solidFill>
              </a:rPr>
              <a:t>11</a:t>
            </a:r>
          </a:p>
          <a:p>
            <a:pPr lvl="0">
              <a:defRPr sz="1800">
                <a:solidFill>
                  <a:srgbClr val="000000"/>
                </a:solidFill>
              </a:defRPr>
            </a:pPr>
            <a:r>
              <a:rPr sz="3600">
                <a:solidFill>
                  <a:schemeClr val="bg2"/>
                </a:solidFill>
              </a:rPr>
              <a:t>15</a:t>
            </a:r>
          </a:p>
        </p:txBody>
      </p:sp>
      <p:sp>
        <p:nvSpPr>
          <p:cNvPr id="12" name="Shape 487"/>
          <p:cNvSpPr/>
          <p:nvPr/>
        </p:nvSpPr>
        <p:spPr>
          <a:xfrm>
            <a:off x="1609645" y="3152682"/>
            <a:ext cx="9233631" cy="1"/>
          </a:xfrm>
          <a:prstGeom prst="line">
            <a:avLst/>
          </a:prstGeom>
          <a:ln w="25400">
            <a:solidFill>
              <a:schemeClr val="bg2"/>
            </a:solidFill>
            <a:miter lim="400000"/>
          </a:ln>
        </p:spPr>
        <p:txBody>
          <a:bodyPr lIns="50800" tIns="50800" rIns="50800" bIns="50800" anchor="ctr"/>
          <a:lstStyle/>
          <a:p>
            <a:pPr lvl="0">
              <a:defRPr sz="2600"/>
            </a:pPr>
            <a:endParaRPr>
              <a:solidFill>
                <a:schemeClr val="bg2"/>
              </a:solidFill>
            </a:endParaRPr>
          </a:p>
        </p:txBody>
      </p:sp>
      <p:sp>
        <p:nvSpPr>
          <p:cNvPr id="2" name="TextBox 1"/>
          <p:cNvSpPr txBox="1"/>
          <p:nvPr/>
        </p:nvSpPr>
        <p:spPr>
          <a:xfrm>
            <a:off x="51058" y="2010220"/>
            <a:ext cx="2492990" cy="523220"/>
          </a:xfrm>
          <a:prstGeom prst="rect">
            <a:avLst/>
          </a:prstGeom>
          <a:noFill/>
        </p:spPr>
        <p:txBody>
          <a:bodyPr wrap="none" rtlCol="0">
            <a:spAutoFit/>
          </a:bodyPr>
          <a:lstStyle/>
          <a:p>
            <a:r>
              <a:rPr lang="en-US" sz="2800" dirty="0">
                <a:solidFill>
                  <a:schemeClr val="bg1"/>
                </a:solidFill>
              </a:rPr>
              <a:t>Chunk size = 1</a:t>
            </a:r>
          </a:p>
        </p:txBody>
      </p:sp>
      <p:sp>
        <p:nvSpPr>
          <p:cNvPr id="14" name="TextBox 13"/>
          <p:cNvSpPr txBox="1"/>
          <p:nvPr/>
        </p:nvSpPr>
        <p:spPr>
          <a:xfrm>
            <a:off x="51058" y="5857341"/>
            <a:ext cx="2492990" cy="523220"/>
          </a:xfrm>
          <a:prstGeom prst="rect">
            <a:avLst/>
          </a:prstGeom>
          <a:noFill/>
        </p:spPr>
        <p:txBody>
          <a:bodyPr wrap="none" rtlCol="0">
            <a:spAutoFit/>
          </a:bodyPr>
          <a:lstStyle/>
          <a:p>
            <a:r>
              <a:rPr lang="en-US" sz="2800" dirty="0">
                <a:solidFill>
                  <a:schemeClr val="bg1"/>
                </a:solidFill>
              </a:rPr>
              <a:t>Chunk size = </a:t>
            </a:r>
            <a:r>
              <a:rPr lang="en-US" sz="2800" dirty="0" smtClean="0">
                <a:solidFill>
                  <a:schemeClr val="bg1"/>
                </a:solidFill>
              </a:rPr>
              <a:t>2</a:t>
            </a:r>
            <a:endParaRPr lang="en-US" sz="2800" dirty="0">
              <a:solidFill>
                <a:schemeClr val="bg1"/>
              </a:solidFill>
            </a:endParaRPr>
          </a:p>
        </p:txBody>
      </p:sp>
      <p:sp>
        <p:nvSpPr>
          <p:cNvPr id="15" name="Shape 517"/>
          <p:cNvSpPr/>
          <p:nvPr/>
        </p:nvSpPr>
        <p:spPr>
          <a:xfrm>
            <a:off x="1908458" y="8033819"/>
            <a:ext cx="8597373" cy="1068719"/>
          </a:xfrm>
          <a:prstGeom prst="rect">
            <a:avLst/>
          </a:prstGeom>
          <a:ln w="25400">
            <a:solidFill>
              <a:schemeClr val="accent1"/>
            </a:solidFill>
            <a:miter lim="400000"/>
          </a:ln>
        </p:spPr>
        <p:txBody>
          <a:bodyPr lIns="0" tIns="0" rIns="0" bIns="0" anchor="ctr"/>
          <a:lstStyle/>
          <a:p>
            <a:pPr lvl="0">
              <a:defRPr sz="2600"/>
            </a:pPr>
            <a:endParaRPr/>
          </a:p>
        </p:txBody>
      </p:sp>
      <p:sp>
        <p:nvSpPr>
          <p:cNvPr id="16" name="Shape 518"/>
          <p:cNvSpPr/>
          <p:nvPr/>
        </p:nvSpPr>
        <p:spPr>
          <a:xfrm>
            <a:off x="435235" y="8270661"/>
            <a:ext cx="1166986" cy="59503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solidFill>
                  <a:srgbClr val="FF2600"/>
                </a:solidFill>
              </a:defRPr>
            </a:lvl1pPr>
          </a:lstStyle>
          <a:p>
            <a:pPr lvl="0">
              <a:defRPr sz="1800">
                <a:solidFill>
                  <a:srgbClr val="000000"/>
                </a:solidFill>
              </a:defRPr>
            </a:pPr>
            <a:r>
              <a:rPr sz="3200" dirty="0">
                <a:solidFill>
                  <a:schemeClr val="bg1"/>
                </a:solidFill>
              </a:rPr>
              <a:t>stripe:</a:t>
            </a:r>
          </a:p>
        </p:txBody>
      </p:sp>
      <p:sp>
        <p:nvSpPr>
          <p:cNvPr id="17" name="Shape 502"/>
          <p:cNvSpPr/>
          <p:nvPr/>
        </p:nvSpPr>
        <p:spPr>
          <a:xfrm>
            <a:off x="2140747" y="6928227"/>
            <a:ext cx="742931" cy="10687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chemeClr val="tx1"/>
            </a:solidFill>
            <a:miter lim="400000"/>
          </a:ln>
        </p:spPr>
        <p:txBody>
          <a:bodyPr lIns="0" tIns="0" rIns="0" bIns="0" anchor="ctr"/>
          <a:lstStyle/>
          <a:p>
            <a:pPr lvl="0">
              <a:defRPr sz="2600"/>
            </a:pPr>
            <a:endParaRPr/>
          </a:p>
        </p:txBody>
      </p:sp>
      <p:sp>
        <p:nvSpPr>
          <p:cNvPr id="18" name="Shape 503"/>
          <p:cNvSpPr/>
          <p:nvPr/>
        </p:nvSpPr>
        <p:spPr>
          <a:xfrm>
            <a:off x="2140747" y="8007728"/>
            <a:ext cx="742931" cy="10687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chemeClr val="tx1"/>
            </a:solidFill>
            <a:miter lim="400000"/>
          </a:ln>
        </p:spPr>
        <p:txBody>
          <a:bodyPr lIns="0" tIns="0" rIns="0" bIns="0" anchor="ctr"/>
          <a:lstStyle/>
          <a:p>
            <a:pPr lvl="0">
              <a:defRPr sz="2600"/>
            </a:pPr>
            <a:endParaRPr/>
          </a:p>
        </p:txBody>
      </p:sp>
      <p:sp>
        <p:nvSpPr>
          <p:cNvPr id="19" name="Shape 502"/>
          <p:cNvSpPr/>
          <p:nvPr/>
        </p:nvSpPr>
        <p:spPr>
          <a:xfrm>
            <a:off x="4665573" y="6928227"/>
            <a:ext cx="742931" cy="10687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chemeClr val="tx1"/>
            </a:solidFill>
            <a:miter lim="400000"/>
          </a:ln>
        </p:spPr>
        <p:txBody>
          <a:bodyPr lIns="0" tIns="0" rIns="0" bIns="0" anchor="ctr"/>
          <a:lstStyle/>
          <a:p>
            <a:pPr lvl="0">
              <a:defRPr sz="2600"/>
            </a:pPr>
            <a:endParaRPr/>
          </a:p>
        </p:txBody>
      </p:sp>
      <p:sp>
        <p:nvSpPr>
          <p:cNvPr id="20" name="Shape 503"/>
          <p:cNvSpPr/>
          <p:nvPr/>
        </p:nvSpPr>
        <p:spPr>
          <a:xfrm>
            <a:off x="4665573" y="8007728"/>
            <a:ext cx="742931" cy="10687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chemeClr val="tx1"/>
            </a:solidFill>
            <a:miter lim="400000"/>
          </a:ln>
        </p:spPr>
        <p:txBody>
          <a:bodyPr lIns="0" tIns="0" rIns="0" bIns="0" anchor="ctr"/>
          <a:lstStyle/>
          <a:p>
            <a:pPr lvl="0">
              <a:defRPr sz="2600"/>
            </a:pPr>
            <a:endParaRPr/>
          </a:p>
        </p:txBody>
      </p:sp>
      <p:sp>
        <p:nvSpPr>
          <p:cNvPr id="21" name="Shape 502"/>
          <p:cNvSpPr/>
          <p:nvPr/>
        </p:nvSpPr>
        <p:spPr>
          <a:xfrm>
            <a:off x="7198971" y="6975358"/>
            <a:ext cx="742931" cy="10687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chemeClr val="tx1"/>
            </a:solidFill>
            <a:miter lim="400000"/>
          </a:ln>
        </p:spPr>
        <p:txBody>
          <a:bodyPr lIns="0" tIns="0" rIns="0" bIns="0" anchor="ctr"/>
          <a:lstStyle/>
          <a:p>
            <a:pPr lvl="0">
              <a:defRPr sz="2600"/>
            </a:pPr>
            <a:endParaRPr/>
          </a:p>
        </p:txBody>
      </p:sp>
      <p:sp>
        <p:nvSpPr>
          <p:cNvPr id="22" name="Shape 503"/>
          <p:cNvSpPr/>
          <p:nvPr/>
        </p:nvSpPr>
        <p:spPr>
          <a:xfrm>
            <a:off x="7198971" y="8054859"/>
            <a:ext cx="742931" cy="10687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chemeClr val="tx1"/>
            </a:solidFill>
            <a:miter lim="400000"/>
          </a:ln>
        </p:spPr>
        <p:txBody>
          <a:bodyPr lIns="0" tIns="0" rIns="0" bIns="0" anchor="ctr"/>
          <a:lstStyle/>
          <a:p>
            <a:pPr lvl="0">
              <a:defRPr sz="2600"/>
            </a:pPr>
            <a:endParaRPr/>
          </a:p>
        </p:txBody>
      </p:sp>
      <p:sp>
        <p:nvSpPr>
          <p:cNvPr id="23" name="Shape 502"/>
          <p:cNvSpPr/>
          <p:nvPr/>
        </p:nvSpPr>
        <p:spPr>
          <a:xfrm>
            <a:off x="9672094" y="6928227"/>
            <a:ext cx="742931" cy="10687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chemeClr val="tx1"/>
            </a:solidFill>
            <a:miter lim="400000"/>
          </a:ln>
        </p:spPr>
        <p:txBody>
          <a:bodyPr lIns="0" tIns="0" rIns="0" bIns="0" anchor="ctr"/>
          <a:lstStyle/>
          <a:p>
            <a:pPr lvl="0">
              <a:defRPr sz="2600"/>
            </a:pPr>
            <a:endParaRPr/>
          </a:p>
        </p:txBody>
      </p:sp>
      <p:sp>
        <p:nvSpPr>
          <p:cNvPr id="24" name="Shape 503"/>
          <p:cNvSpPr/>
          <p:nvPr/>
        </p:nvSpPr>
        <p:spPr>
          <a:xfrm>
            <a:off x="9672094" y="8007728"/>
            <a:ext cx="742931" cy="10687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chemeClr val="tx1"/>
            </a:solidFill>
            <a:miter lim="400000"/>
          </a:ln>
        </p:spPr>
        <p:txBody>
          <a:bodyPr lIns="0" tIns="0" rIns="0" bIns="0" anchor="ctr"/>
          <a:lstStyle/>
          <a:p>
            <a:pPr lvl="0">
              <a:defRPr sz="2600"/>
            </a:pPr>
            <a:endParaRPr/>
          </a:p>
        </p:txBody>
      </p:sp>
      <p:sp>
        <p:nvSpPr>
          <p:cNvPr id="3" name="Rectangle 2"/>
          <p:cNvSpPr/>
          <p:nvPr/>
        </p:nvSpPr>
        <p:spPr>
          <a:xfrm>
            <a:off x="4769989" y="9123578"/>
            <a:ext cx="7661072" cy="646331"/>
          </a:xfrm>
          <a:prstGeom prst="rect">
            <a:avLst/>
          </a:prstGeom>
        </p:spPr>
        <p:txBody>
          <a:bodyPr wrap="none">
            <a:spAutoFit/>
          </a:bodyPr>
          <a:lstStyle/>
          <a:p>
            <a:r>
              <a:rPr lang="en-US" smtClean="0">
                <a:solidFill>
                  <a:schemeClr val="bg1"/>
                </a:solidFill>
              </a:rPr>
              <a:t>Simplification: assume </a:t>
            </a:r>
            <a:r>
              <a:rPr lang="en-US" dirty="0">
                <a:solidFill>
                  <a:schemeClr val="bg1"/>
                </a:solidFill>
              </a:rPr>
              <a:t>chunk size of 1</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Shape 556"/>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RAID-0: Analysis</a:t>
            </a:r>
          </a:p>
        </p:txBody>
      </p:sp>
      <p:sp>
        <p:nvSpPr>
          <p:cNvPr id="557" name="Shape 557"/>
          <p:cNvSpPr>
            <a:spLocks noGrp="1"/>
          </p:cNvSpPr>
          <p:nvPr>
            <p:ph type="body" idx="4294967295"/>
          </p:nvPr>
        </p:nvSpPr>
        <p:spPr>
          <a:xfrm>
            <a:off x="502920" y="2273935"/>
            <a:ext cx="11099800" cy="5167313"/>
          </a:xfrm>
          <a:prstGeom prst="rect">
            <a:avLst/>
          </a:prstGeom>
        </p:spPr>
        <p:txBody>
          <a:bodyPr>
            <a:normAutofit/>
          </a:bodyPr>
          <a:lstStyle/>
          <a:p>
            <a:pPr marL="0" lvl="0" indent="0">
              <a:buNone/>
              <a:defRPr sz="1800">
                <a:solidFill>
                  <a:srgbClr val="000000"/>
                </a:solidFill>
              </a:defRPr>
            </a:pPr>
            <a:r>
              <a:rPr sz="3800" dirty="0" smtClean="0"/>
              <a:t>What </a:t>
            </a:r>
            <a:r>
              <a:rPr sz="3800" dirty="0"/>
              <a:t>is capacity?		</a:t>
            </a:r>
            <a:endParaRPr lang="en-US" sz="3800" dirty="0" smtClean="0"/>
          </a:p>
          <a:p>
            <a:pPr marL="0" lvl="0" indent="0">
              <a:buNone/>
              <a:defRPr sz="1800">
                <a:solidFill>
                  <a:srgbClr val="000000"/>
                </a:solidFill>
              </a:defRPr>
            </a:pPr>
            <a:r>
              <a:rPr sz="3800" dirty="0" smtClean="0"/>
              <a:t>How </a:t>
            </a:r>
            <a:r>
              <a:rPr sz="3800" dirty="0"/>
              <a:t>many disks can </a:t>
            </a:r>
            <a:r>
              <a:rPr sz="3800" dirty="0" smtClean="0"/>
              <a:t>fail</a:t>
            </a:r>
            <a:r>
              <a:rPr lang="en-US" sz="3800" dirty="0" smtClean="0"/>
              <a:t> (no loss)</a:t>
            </a:r>
            <a:r>
              <a:rPr sz="3800" dirty="0" smtClean="0"/>
              <a:t>?</a:t>
            </a:r>
            <a:r>
              <a:rPr sz="3800" dirty="0"/>
              <a:t>		</a:t>
            </a:r>
            <a:endParaRPr lang="en-US" sz="3800" dirty="0" smtClean="0"/>
          </a:p>
          <a:p>
            <a:pPr marL="0" indent="0">
              <a:buNone/>
              <a:defRPr sz="1800">
                <a:solidFill>
                  <a:srgbClr val="000000"/>
                </a:solidFill>
              </a:defRPr>
            </a:pPr>
            <a:r>
              <a:rPr lang="en-US" sz="3800" dirty="0" smtClean="0"/>
              <a:t>Throughput </a:t>
            </a:r>
            <a:r>
              <a:rPr lang="en-US" sz="3800" dirty="0"/>
              <a:t>(sequential, random)? </a:t>
            </a:r>
            <a:r>
              <a:rPr sz="3800" dirty="0" smtClean="0"/>
              <a:t>		</a:t>
            </a:r>
            <a:endParaRPr sz="3800" dirty="0"/>
          </a:p>
        </p:txBody>
      </p:sp>
      <p:sp>
        <p:nvSpPr>
          <p:cNvPr id="558" name="Shape 558"/>
          <p:cNvSpPr/>
          <p:nvPr/>
        </p:nvSpPr>
        <p:spPr>
          <a:xfrm>
            <a:off x="800101" y="5823586"/>
            <a:ext cx="11887200" cy="656590"/>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lvl="0">
              <a:defRPr sz="1800">
                <a:solidFill>
                  <a:srgbClr val="000000"/>
                </a:solidFill>
              </a:defRPr>
            </a:pPr>
            <a:r>
              <a:rPr sz="3600" dirty="0" smtClean="0">
                <a:solidFill>
                  <a:schemeClr val="bg1"/>
                </a:solidFill>
              </a:rPr>
              <a:t>Buying more disks improves</a:t>
            </a:r>
            <a:r>
              <a:rPr lang="en-US" sz="3600" dirty="0" smtClean="0">
                <a:solidFill>
                  <a:schemeClr val="bg1"/>
                </a:solidFill>
              </a:rPr>
              <a:t> </a:t>
            </a:r>
            <a:r>
              <a:rPr sz="3600" dirty="0" smtClean="0">
                <a:solidFill>
                  <a:schemeClr val="bg1"/>
                </a:solidFill>
              </a:rPr>
              <a:t>throughput, but not latency!</a:t>
            </a:r>
            <a:endParaRPr sz="3600" dirty="0">
              <a:solidFill>
                <a:schemeClr val="bg1"/>
              </a:solidFill>
            </a:endParaRPr>
          </a:p>
        </p:txBody>
      </p:sp>
      <p:sp>
        <p:nvSpPr>
          <p:cNvPr id="5" name="Rectangle 4"/>
          <p:cNvSpPr/>
          <p:nvPr/>
        </p:nvSpPr>
        <p:spPr>
          <a:xfrm>
            <a:off x="67904" y="7042419"/>
            <a:ext cx="8167649" cy="2062103"/>
          </a:xfrm>
          <a:prstGeom prst="rect">
            <a:avLst/>
          </a:prstGeom>
        </p:spPr>
        <p:txBody>
          <a:bodyPr wrap="square">
            <a:spAutoFit/>
          </a:bodyPr>
          <a:lstStyle/>
          <a:p>
            <a:pPr algn="l"/>
            <a:r>
              <a:rPr lang="en-US" sz="3200" dirty="0">
                <a:solidFill>
                  <a:srgbClr val="000000"/>
                </a:solidFill>
                <a:latin typeface="Helvetica" charset="0"/>
              </a:rPr>
              <a:t>N := number of disks</a:t>
            </a:r>
          </a:p>
          <a:p>
            <a:pPr algn="l"/>
            <a:r>
              <a:rPr lang="en-US" sz="3200" dirty="0">
                <a:solidFill>
                  <a:srgbClr val="000000"/>
                </a:solidFill>
                <a:latin typeface="Helvetica" charset="0"/>
              </a:rPr>
              <a:t>C := capacity of 1 disk</a:t>
            </a:r>
          </a:p>
          <a:p>
            <a:pPr algn="l"/>
            <a:r>
              <a:rPr lang="en-US" sz="3200" dirty="0">
                <a:solidFill>
                  <a:srgbClr val="000000"/>
                </a:solidFill>
                <a:latin typeface="Helvetica" charset="0"/>
              </a:rPr>
              <a:t>S := sequential throughput of 1 disk</a:t>
            </a:r>
          </a:p>
          <a:p>
            <a:pPr algn="l"/>
            <a:r>
              <a:rPr lang="en-US" sz="3200" dirty="0">
                <a:solidFill>
                  <a:srgbClr val="000000"/>
                </a:solidFill>
                <a:latin typeface="Helvetica" charset="0"/>
              </a:rPr>
              <a:t>R := random throughput of 1 </a:t>
            </a:r>
            <a:r>
              <a:rPr lang="en-US" sz="3200" dirty="0" smtClean="0">
                <a:solidFill>
                  <a:srgbClr val="000000"/>
                </a:solidFill>
                <a:latin typeface="Helvetica" charset="0"/>
              </a:rPr>
              <a:t>disk</a:t>
            </a:r>
            <a:endParaRPr lang="en-US" sz="3200" dirty="0">
              <a:solidFill>
                <a:srgbClr val="000000"/>
              </a:solidFill>
              <a:latin typeface="Helvetica" charset="0"/>
            </a:endParaRPr>
          </a:p>
        </p:txBody>
      </p:sp>
      <p:sp>
        <p:nvSpPr>
          <p:cNvPr id="2" name="Rectangle 1"/>
          <p:cNvSpPr/>
          <p:nvPr/>
        </p:nvSpPr>
        <p:spPr>
          <a:xfrm>
            <a:off x="8149434" y="2380110"/>
            <a:ext cx="1042273" cy="523220"/>
          </a:xfrm>
          <a:prstGeom prst="rect">
            <a:avLst/>
          </a:prstGeom>
        </p:spPr>
        <p:txBody>
          <a:bodyPr wrap="none">
            <a:spAutoFit/>
          </a:bodyPr>
          <a:lstStyle/>
          <a:p>
            <a:pPr marL="0" lvl="0" indent="0">
              <a:buNone/>
              <a:defRPr sz="1800">
                <a:solidFill>
                  <a:srgbClr val="000000"/>
                </a:solidFill>
              </a:defRPr>
            </a:pPr>
            <a:r>
              <a:rPr lang="en-US" sz="2800" b="1" dirty="0">
                <a:latin typeface="Helvetica"/>
                <a:ea typeface="Helvetica"/>
                <a:cs typeface="Helvetica"/>
                <a:sym typeface="Helvetica"/>
              </a:rPr>
              <a:t>N * C</a:t>
            </a:r>
            <a:endParaRPr lang="en-US" sz="2800" dirty="0"/>
          </a:p>
        </p:txBody>
      </p:sp>
      <p:sp>
        <p:nvSpPr>
          <p:cNvPr id="3" name="Rectangle 2"/>
          <p:cNvSpPr/>
          <p:nvPr/>
        </p:nvSpPr>
        <p:spPr>
          <a:xfrm>
            <a:off x="7992883" y="3430072"/>
            <a:ext cx="1355372" cy="523220"/>
          </a:xfrm>
          <a:prstGeom prst="rect">
            <a:avLst/>
          </a:prstGeom>
        </p:spPr>
        <p:txBody>
          <a:bodyPr wrap="square">
            <a:spAutoFit/>
          </a:bodyPr>
          <a:lstStyle/>
          <a:p>
            <a:pPr marL="0" lvl="0" indent="0">
              <a:buNone/>
              <a:defRPr sz="1800">
                <a:solidFill>
                  <a:srgbClr val="000000"/>
                </a:solidFill>
              </a:defRPr>
            </a:pPr>
            <a:r>
              <a:rPr lang="en-US" sz="2800" b="1" dirty="0">
                <a:latin typeface="Helvetica"/>
                <a:ea typeface="Helvetica"/>
                <a:cs typeface="Helvetica"/>
                <a:sym typeface="Helvetica"/>
              </a:rPr>
              <a:t>0</a:t>
            </a:r>
          </a:p>
        </p:txBody>
      </p:sp>
      <p:sp>
        <p:nvSpPr>
          <p:cNvPr id="6" name="Rectangle 5"/>
          <p:cNvSpPr/>
          <p:nvPr/>
        </p:nvSpPr>
        <p:spPr>
          <a:xfrm>
            <a:off x="8064594" y="4240546"/>
            <a:ext cx="2215671" cy="646331"/>
          </a:xfrm>
          <a:prstGeom prst="rect">
            <a:avLst/>
          </a:prstGeom>
        </p:spPr>
        <p:txBody>
          <a:bodyPr wrap="none">
            <a:spAutoFit/>
          </a:bodyPr>
          <a:lstStyle/>
          <a:p>
            <a:r>
              <a:rPr lang="en-US" b="1" dirty="0">
                <a:solidFill>
                  <a:schemeClr val="bg2"/>
                </a:solidFill>
                <a:latin typeface="Helvetica"/>
                <a:ea typeface="Helvetica"/>
                <a:cs typeface="Helvetica"/>
                <a:sym typeface="Helvetica"/>
              </a:rPr>
              <a:t>N*S</a:t>
            </a:r>
            <a:r>
              <a:rPr lang="en-US" dirty="0">
                <a:solidFill>
                  <a:schemeClr val="bg2"/>
                </a:solidFill>
              </a:rPr>
              <a:t> , </a:t>
            </a:r>
            <a:r>
              <a:rPr lang="en-US" b="1" dirty="0" smtClean="0">
                <a:solidFill>
                  <a:schemeClr val="bg2"/>
                </a:solidFill>
                <a:latin typeface="Helvetica"/>
                <a:ea typeface="Helvetica"/>
                <a:cs typeface="Helvetica"/>
                <a:sym typeface="Helvetica"/>
              </a:rPr>
              <a:t>N*R</a:t>
            </a:r>
            <a:endParaRPr lang="en-US" dirty="0">
              <a:solidFill>
                <a:schemeClr val="bg2"/>
              </a:solidFill>
            </a:endParaRPr>
          </a:p>
        </p:txBody>
      </p:sp>
      <p:grpSp>
        <p:nvGrpSpPr>
          <p:cNvPr id="4" name="Group 3"/>
          <p:cNvGrpSpPr/>
          <p:nvPr/>
        </p:nvGrpSpPr>
        <p:grpSpPr>
          <a:xfrm>
            <a:off x="7451057" y="6767430"/>
            <a:ext cx="5514994" cy="2769989"/>
            <a:chOff x="1600883" y="2553341"/>
            <a:chExt cx="9803032" cy="3592875"/>
          </a:xfrm>
        </p:grpSpPr>
        <p:sp>
          <p:nvSpPr>
            <p:cNvPr id="10" name="Shape 451"/>
            <p:cNvSpPr/>
            <p:nvPr/>
          </p:nvSpPr>
          <p:spPr>
            <a:xfrm>
              <a:off x="1600883" y="2553341"/>
              <a:ext cx="2259556" cy="359287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dirty="0">
                  <a:solidFill>
                    <a:schemeClr val="bg1"/>
                  </a:solidFill>
                </a:rPr>
                <a:t>Disk 0</a:t>
              </a:r>
            </a:p>
            <a:p>
              <a:pPr lvl="0">
                <a:defRPr sz="1800">
                  <a:solidFill>
                    <a:srgbClr val="000000"/>
                  </a:solidFill>
                </a:defRPr>
              </a:pPr>
              <a:r>
                <a:rPr sz="3600" dirty="0">
                  <a:solidFill>
                    <a:schemeClr val="bg1"/>
                  </a:solidFill>
                </a:rPr>
                <a:t>0</a:t>
              </a:r>
            </a:p>
            <a:p>
              <a:pPr lvl="0">
                <a:defRPr sz="1800">
                  <a:solidFill>
                    <a:srgbClr val="000000"/>
                  </a:solidFill>
                </a:defRPr>
              </a:pPr>
              <a:r>
                <a:rPr sz="3600" dirty="0">
                  <a:solidFill>
                    <a:schemeClr val="bg1"/>
                  </a:solidFill>
                </a:rPr>
                <a:t>4</a:t>
              </a:r>
            </a:p>
            <a:p>
              <a:pPr lvl="0">
                <a:defRPr sz="1800">
                  <a:solidFill>
                    <a:srgbClr val="000000"/>
                  </a:solidFill>
                </a:defRPr>
              </a:pPr>
              <a:r>
                <a:rPr sz="3600" dirty="0">
                  <a:solidFill>
                    <a:schemeClr val="bg1"/>
                  </a:solidFill>
                </a:rPr>
                <a:t>8</a:t>
              </a:r>
            </a:p>
            <a:p>
              <a:pPr lvl="0">
                <a:defRPr sz="1800">
                  <a:solidFill>
                    <a:srgbClr val="000000"/>
                  </a:solidFill>
                </a:defRPr>
              </a:pPr>
              <a:r>
                <a:rPr sz="3600" dirty="0">
                  <a:solidFill>
                    <a:schemeClr val="bg1"/>
                  </a:solidFill>
                </a:rPr>
                <a:t>12</a:t>
              </a:r>
            </a:p>
          </p:txBody>
        </p:sp>
        <p:sp>
          <p:nvSpPr>
            <p:cNvPr id="11" name="Shape 452"/>
            <p:cNvSpPr/>
            <p:nvPr/>
          </p:nvSpPr>
          <p:spPr>
            <a:xfrm>
              <a:off x="4115375" y="2553341"/>
              <a:ext cx="2259556" cy="359287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dirty="0">
                  <a:solidFill>
                    <a:schemeClr val="bg1"/>
                  </a:solidFill>
                </a:rPr>
                <a:t>Disk 1</a:t>
              </a:r>
            </a:p>
            <a:p>
              <a:pPr lvl="0">
                <a:defRPr sz="1800">
                  <a:solidFill>
                    <a:srgbClr val="000000"/>
                  </a:solidFill>
                </a:defRPr>
              </a:pPr>
              <a:r>
                <a:rPr sz="3600" dirty="0">
                  <a:solidFill>
                    <a:schemeClr val="bg1"/>
                  </a:solidFill>
                </a:rPr>
                <a:t>1</a:t>
              </a:r>
            </a:p>
            <a:p>
              <a:pPr lvl="0">
                <a:defRPr sz="1800">
                  <a:solidFill>
                    <a:srgbClr val="000000"/>
                  </a:solidFill>
                </a:defRPr>
              </a:pPr>
              <a:r>
                <a:rPr sz="3600" dirty="0">
                  <a:solidFill>
                    <a:schemeClr val="bg1"/>
                  </a:solidFill>
                </a:rPr>
                <a:t>5</a:t>
              </a:r>
            </a:p>
            <a:p>
              <a:pPr lvl="0">
                <a:defRPr sz="1800">
                  <a:solidFill>
                    <a:srgbClr val="000000"/>
                  </a:solidFill>
                </a:defRPr>
              </a:pPr>
              <a:r>
                <a:rPr sz="3600" dirty="0">
                  <a:solidFill>
                    <a:schemeClr val="bg1"/>
                  </a:solidFill>
                </a:rPr>
                <a:t>9</a:t>
              </a:r>
            </a:p>
            <a:p>
              <a:pPr lvl="0">
                <a:defRPr sz="1800">
                  <a:solidFill>
                    <a:srgbClr val="000000"/>
                  </a:solidFill>
                </a:defRPr>
              </a:pPr>
              <a:r>
                <a:rPr sz="3600" dirty="0">
                  <a:solidFill>
                    <a:schemeClr val="bg1"/>
                  </a:solidFill>
                </a:rPr>
                <a:t>13</a:t>
              </a:r>
            </a:p>
          </p:txBody>
        </p:sp>
        <p:sp>
          <p:nvSpPr>
            <p:cNvPr id="12" name="Shape 453"/>
            <p:cNvSpPr/>
            <p:nvPr/>
          </p:nvSpPr>
          <p:spPr>
            <a:xfrm>
              <a:off x="6629867" y="2553341"/>
              <a:ext cx="2259556" cy="359287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dirty="0">
                  <a:solidFill>
                    <a:schemeClr val="bg1"/>
                  </a:solidFill>
                </a:rPr>
                <a:t>Disk 2</a:t>
              </a:r>
            </a:p>
            <a:p>
              <a:pPr lvl="0">
                <a:defRPr sz="1800">
                  <a:solidFill>
                    <a:srgbClr val="000000"/>
                  </a:solidFill>
                </a:defRPr>
              </a:pPr>
              <a:r>
                <a:rPr sz="3600" dirty="0">
                  <a:solidFill>
                    <a:schemeClr val="bg1"/>
                  </a:solidFill>
                </a:rPr>
                <a:t>2</a:t>
              </a:r>
            </a:p>
            <a:p>
              <a:pPr lvl="0">
                <a:defRPr sz="1800">
                  <a:solidFill>
                    <a:srgbClr val="000000"/>
                  </a:solidFill>
                </a:defRPr>
              </a:pPr>
              <a:r>
                <a:rPr sz="3600" dirty="0">
                  <a:solidFill>
                    <a:schemeClr val="bg1"/>
                  </a:solidFill>
                </a:rPr>
                <a:t>6</a:t>
              </a:r>
            </a:p>
            <a:p>
              <a:pPr lvl="0">
                <a:defRPr sz="1800">
                  <a:solidFill>
                    <a:srgbClr val="000000"/>
                  </a:solidFill>
                </a:defRPr>
              </a:pPr>
              <a:r>
                <a:rPr sz="3600" dirty="0">
                  <a:solidFill>
                    <a:schemeClr val="bg1"/>
                  </a:solidFill>
                </a:rPr>
                <a:t>10</a:t>
              </a:r>
            </a:p>
            <a:p>
              <a:pPr lvl="0">
                <a:defRPr sz="1800">
                  <a:solidFill>
                    <a:srgbClr val="000000"/>
                  </a:solidFill>
                </a:defRPr>
              </a:pPr>
              <a:r>
                <a:rPr sz="3600" dirty="0">
                  <a:solidFill>
                    <a:schemeClr val="bg1"/>
                  </a:solidFill>
                </a:rPr>
                <a:t>14</a:t>
              </a:r>
            </a:p>
          </p:txBody>
        </p:sp>
        <p:sp>
          <p:nvSpPr>
            <p:cNvPr id="13" name="Shape 454"/>
            <p:cNvSpPr/>
            <p:nvPr/>
          </p:nvSpPr>
          <p:spPr>
            <a:xfrm>
              <a:off x="9144359" y="2553341"/>
              <a:ext cx="2259556" cy="359287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dirty="0">
                  <a:solidFill>
                    <a:schemeClr val="bg1"/>
                  </a:solidFill>
                </a:rPr>
                <a:t>Disk 4</a:t>
              </a:r>
            </a:p>
            <a:p>
              <a:pPr lvl="0">
                <a:defRPr sz="1800">
                  <a:solidFill>
                    <a:srgbClr val="000000"/>
                  </a:solidFill>
                </a:defRPr>
              </a:pPr>
              <a:r>
                <a:rPr sz="3600" dirty="0">
                  <a:solidFill>
                    <a:schemeClr val="bg1"/>
                  </a:solidFill>
                </a:rPr>
                <a:t>3</a:t>
              </a:r>
            </a:p>
            <a:p>
              <a:pPr lvl="0">
                <a:defRPr sz="1800">
                  <a:solidFill>
                    <a:srgbClr val="000000"/>
                  </a:solidFill>
                </a:defRPr>
              </a:pPr>
              <a:r>
                <a:rPr sz="3600" dirty="0">
                  <a:solidFill>
                    <a:schemeClr val="bg1"/>
                  </a:solidFill>
                </a:rPr>
                <a:t>7</a:t>
              </a:r>
            </a:p>
            <a:p>
              <a:pPr lvl="0">
                <a:defRPr sz="1800">
                  <a:solidFill>
                    <a:srgbClr val="000000"/>
                  </a:solidFill>
                </a:defRPr>
              </a:pPr>
              <a:r>
                <a:rPr sz="3600" dirty="0">
                  <a:solidFill>
                    <a:schemeClr val="bg1"/>
                  </a:solidFill>
                </a:rPr>
                <a:t>11</a:t>
              </a:r>
            </a:p>
            <a:p>
              <a:pPr lvl="0">
                <a:defRPr sz="1800">
                  <a:solidFill>
                    <a:srgbClr val="000000"/>
                  </a:solidFill>
                </a:defRPr>
              </a:pPr>
              <a:r>
                <a:rPr sz="3600" dirty="0">
                  <a:solidFill>
                    <a:schemeClr val="bg1"/>
                  </a:solidFill>
                </a:rPr>
                <a:t>15</a:t>
              </a:r>
            </a:p>
          </p:txBody>
        </p:sp>
        <p:sp>
          <p:nvSpPr>
            <p:cNvPr id="14" name="Shape 455"/>
            <p:cNvSpPr/>
            <p:nvPr/>
          </p:nvSpPr>
          <p:spPr>
            <a:xfrm>
              <a:off x="1885584" y="3172583"/>
              <a:ext cx="9233631" cy="1"/>
            </a:xfrm>
            <a:prstGeom prst="line">
              <a:avLst/>
            </a:prstGeom>
            <a:ln w="25400">
              <a:solidFill>
                <a:srgbClr val="FFFFFF"/>
              </a:solidFill>
              <a:miter lim="400000"/>
            </a:ln>
          </p:spPr>
          <p:txBody>
            <a:bodyPr lIns="50800" tIns="50800" rIns="50800" bIns="50800" anchor="ctr"/>
            <a:lstStyle/>
            <a:p>
              <a:pPr lvl="0">
                <a:defRPr sz="2600"/>
              </a:pPr>
              <a:endParaRPr>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Shape 562"/>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RAID-1: Mirroring</a:t>
            </a:r>
          </a:p>
        </p:txBody>
      </p:sp>
      <p:sp>
        <p:nvSpPr>
          <p:cNvPr id="564" name="Shape 564"/>
          <p:cNvSpPr/>
          <p:nvPr/>
        </p:nvSpPr>
        <p:spPr>
          <a:xfrm>
            <a:off x="4346237" y="3023473"/>
            <a:ext cx="821328" cy="821328"/>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0</a:t>
            </a:r>
          </a:p>
        </p:txBody>
      </p:sp>
      <p:sp>
        <p:nvSpPr>
          <p:cNvPr id="565" name="Shape 565"/>
          <p:cNvSpPr/>
          <p:nvPr/>
        </p:nvSpPr>
        <p:spPr>
          <a:xfrm>
            <a:off x="5205536" y="3023473"/>
            <a:ext cx="821328" cy="821328"/>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1</a:t>
            </a:r>
          </a:p>
        </p:txBody>
      </p:sp>
      <p:sp>
        <p:nvSpPr>
          <p:cNvPr id="566" name="Shape 566"/>
          <p:cNvSpPr/>
          <p:nvPr/>
        </p:nvSpPr>
        <p:spPr>
          <a:xfrm>
            <a:off x="6064835" y="3023473"/>
            <a:ext cx="821328" cy="821328"/>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2</a:t>
            </a:r>
          </a:p>
        </p:txBody>
      </p:sp>
      <p:sp>
        <p:nvSpPr>
          <p:cNvPr id="567" name="Shape 567"/>
          <p:cNvSpPr/>
          <p:nvPr/>
        </p:nvSpPr>
        <p:spPr>
          <a:xfrm>
            <a:off x="6924133" y="3023473"/>
            <a:ext cx="821328" cy="821328"/>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3</a:t>
            </a:r>
          </a:p>
        </p:txBody>
      </p:sp>
      <p:sp>
        <p:nvSpPr>
          <p:cNvPr id="568" name="Shape 568"/>
          <p:cNvSpPr/>
          <p:nvPr/>
        </p:nvSpPr>
        <p:spPr>
          <a:xfrm>
            <a:off x="3965237" y="4801473"/>
            <a:ext cx="821328" cy="821328"/>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0</a:t>
            </a:r>
          </a:p>
        </p:txBody>
      </p:sp>
      <p:sp>
        <p:nvSpPr>
          <p:cNvPr id="569" name="Shape 569"/>
          <p:cNvSpPr/>
          <p:nvPr/>
        </p:nvSpPr>
        <p:spPr>
          <a:xfrm>
            <a:off x="4824536" y="4801473"/>
            <a:ext cx="821328" cy="821328"/>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1</a:t>
            </a:r>
          </a:p>
        </p:txBody>
      </p:sp>
      <p:sp>
        <p:nvSpPr>
          <p:cNvPr id="570" name="Shape 570"/>
          <p:cNvSpPr/>
          <p:nvPr/>
        </p:nvSpPr>
        <p:spPr>
          <a:xfrm>
            <a:off x="5683835" y="4801473"/>
            <a:ext cx="821328" cy="821328"/>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2</a:t>
            </a:r>
          </a:p>
        </p:txBody>
      </p:sp>
      <p:sp>
        <p:nvSpPr>
          <p:cNvPr id="571" name="Shape 571"/>
          <p:cNvSpPr/>
          <p:nvPr/>
        </p:nvSpPr>
        <p:spPr>
          <a:xfrm>
            <a:off x="6543133" y="4801473"/>
            <a:ext cx="821328" cy="821328"/>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3</a:t>
            </a:r>
          </a:p>
        </p:txBody>
      </p:sp>
      <p:sp>
        <p:nvSpPr>
          <p:cNvPr id="572" name="Shape 572"/>
          <p:cNvSpPr/>
          <p:nvPr/>
        </p:nvSpPr>
        <p:spPr>
          <a:xfrm>
            <a:off x="8261732" y="4801473"/>
            <a:ext cx="821328" cy="821328"/>
          </a:xfrm>
          <a:prstGeom prst="rect">
            <a:avLst/>
          </a:prstGeom>
          <a:solidFill>
            <a:srgbClr val="D45954"/>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0</a:t>
            </a:r>
          </a:p>
        </p:txBody>
      </p:sp>
      <p:sp>
        <p:nvSpPr>
          <p:cNvPr id="573" name="Shape 573"/>
          <p:cNvSpPr/>
          <p:nvPr/>
        </p:nvSpPr>
        <p:spPr>
          <a:xfrm>
            <a:off x="9121031" y="4801473"/>
            <a:ext cx="821328" cy="821328"/>
          </a:xfrm>
          <a:prstGeom prst="rect">
            <a:avLst/>
          </a:prstGeom>
          <a:solidFill>
            <a:srgbClr val="D45954"/>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1</a:t>
            </a:r>
          </a:p>
        </p:txBody>
      </p:sp>
      <p:sp>
        <p:nvSpPr>
          <p:cNvPr id="574" name="Shape 574"/>
          <p:cNvSpPr/>
          <p:nvPr/>
        </p:nvSpPr>
        <p:spPr>
          <a:xfrm>
            <a:off x="9980330" y="4801473"/>
            <a:ext cx="821328" cy="821328"/>
          </a:xfrm>
          <a:prstGeom prst="rect">
            <a:avLst/>
          </a:prstGeom>
          <a:solidFill>
            <a:srgbClr val="D45954"/>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2</a:t>
            </a:r>
          </a:p>
        </p:txBody>
      </p:sp>
      <p:sp>
        <p:nvSpPr>
          <p:cNvPr id="575" name="Shape 575"/>
          <p:cNvSpPr/>
          <p:nvPr/>
        </p:nvSpPr>
        <p:spPr>
          <a:xfrm>
            <a:off x="10839629" y="4801473"/>
            <a:ext cx="821327" cy="821328"/>
          </a:xfrm>
          <a:prstGeom prst="rect">
            <a:avLst/>
          </a:prstGeom>
          <a:solidFill>
            <a:srgbClr val="D45954"/>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800" b="1">
                <a:latin typeface="Helvetica"/>
                <a:ea typeface="Helvetica"/>
                <a:cs typeface="Helvetica"/>
                <a:sym typeface="Helvetica"/>
              </a:defRPr>
            </a:lvl1pPr>
          </a:lstStyle>
          <a:p>
            <a:pPr lvl="0">
              <a:defRPr sz="1800" b="0">
                <a:solidFill>
                  <a:srgbClr val="000000"/>
                </a:solidFill>
              </a:defRPr>
            </a:pPr>
            <a:r>
              <a:rPr sz="3800" b="1">
                <a:solidFill>
                  <a:srgbClr val="FFFFFF"/>
                </a:solidFill>
              </a:rPr>
              <a:t>3</a:t>
            </a:r>
          </a:p>
        </p:txBody>
      </p:sp>
      <p:sp>
        <p:nvSpPr>
          <p:cNvPr id="576" name="Shape 576"/>
          <p:cNvSpPr/>
          <p:nvPr/>
        </p:nvSpPr>
        <p:spPr>
          <a:xfrm>
            <a:off x="956717" y="3110286"/>
            <a:ext cx="323972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Logical Blocks:</a:t>
            </a:r>
          </a:p>
        </p:txBody>
      </p:sp>
      <p:sp>
        <p:nvSpPr>
          <p:cNvPr id="577" name="Shape 577"/>
          <p:cNvSpPr/>
          <p:nvPr/>
        </p:nvSpPr>
        <p:spPr>
          <a:xfrm>
            <a:off x="4923999" y="5774155"/>
            <a:ext cx="138440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Disk 0</a:t>
            </a:r>
          </a:p>
        </p:txBody>
      </p:sp>
      <p:sp>
        <p:nvSpPr>
          <p:cNvPr id="578" name="Shape 578"/>
          <p:cNvSpPr/>
          <p:nvPr/>
        </p:nvSpPr>
        <p:spPr>
          <a:xfrm>
            <a:off x="9220494" y="5774155"/>
            <a:ext cx="138440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Disk 1</a:t>
            </a:r>
          </a:p>
        </p:txBody>
      </p:sp>
      <p:sp>
        <p:nvSpPr>
          <p:cNvPr id="579" name="Shape 579"/>
          <p:cNvSpPr/>
          <p:nvPr/>
        </p:nvSpPr>
        <p:spPr>
          <a:xfrm flipH="1">
            <a:off x="4428039" y="3963854"/>
            <a:ext cx="375483" cy="723364"/>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580" name="Shape 580"/>
          <p:cNvSpPr/>
          <p:nvPr/>
        </p:nvSpPr>
        <p:spPr>
          <a:xfrm flipH="1">
            <a:off x="5317039" y="3963854"/>
            <a:ext cx="375483" cy="723364"/>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581" name="Shape 581"/>
          <p:cNvSpPr/>
          <p:nvPr/>
        </p:nvSpPr>
        <p:spPr>
          <a:xfrm flipH="1">
            <a:off x="6079039" y="3963854"/>
            <a:ext cx="375483" cy="723364"/>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582" name="Shape 582"/>
          <p:cNvSpPr/>
          <p:nvPr/>
        </p:nvSpPr>
        <p:spPr>
          <a:xfrm flipH="1">
            <a:off x="6968039" y="3963854"/>
            <a:ext cx="375483" cy="723364"/>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583" name="Shape 583"/>
          <p:cNvSpPr/>
          <p:nvPr/>
        </p:nvSpPr>
        <p:spPr>
          <a:xfrm>
            <a:off x="4889874" y="3936246"/>
            <a:ext cx="3481800" cy="752881"/>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584" name="Shape 584"/>
          <p:cNvSpPr/>
          <p:nvPr/>
        </p:nvSpPr>
        <p:spPr>
          <a:xfrm>
            <a:off x="5778874" y="3936246"/>
            <a:ext cx="3481800" cy="752881"/>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585" name="Shape 585"/>
          <p:cNvSpPr/>
          <p:nvPr/>
        </p:nvSpPr>
        <p:spPr>
          <a:xfrm>
            <a:off x="6667874" y="3936246"/>
            <a:ext cx="3481800" cy="752881"/>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586" name="Shape 586"/>
          <p:cNvSpPr/>
          <p:nvPr/>
        </p:nvSpPr>
        <p:spPr>
          <a:xfrm>
            <a:off x="7556874" y="3936246"/>
            <a:ext cx="3481800" cy="752881"/>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27" name="Shape 563"/>
          <p:cNvSpPr txBox="1">
            <a:spLocks/>
          </p:cNvSpPr>
          <p:nvPr/>
        </p:nvSpPr>
        <p:spPr>
          <a:xfrm>
            <a:off x="-2872126" y="6356889"/>
            <a:ext cx="11645900" cy="803275"/>
          </a:xfrm>
          <a:prstGeom prst="rect">
            <a:avLst/>
          </a:prstGeom>
        </p:spPr>
        <p:txBody>
          <a:bodyPr vert="horz" lIns="130046" tIns="65023" rIns="130046" bIns="65023" rtlCol="0">
            <a:normAutofit/>
          </a:bodyPr>
          <a:lstStyle>
            <a:lvl1pPr marL="401878" indent="-401878" algn="ctr" defTabSz="1300460" rtl="0" eaLnBrk="1" latinLnBrk="0" hangingPunct="1">
              <a:spcBef>
                <a:spcPts val="2844"/>
              </a:spcBef>
              <a:buFont typeface="Calisto MT" pitchFamily="18" charset="0"/>
              <a:buChar char="•"/>
              <a:defRPr sz="3400" kern="1200">
                <a:solidFill>
                  <a:schemeClr val="bg2"/>
                </a:solidFill>
                <a:effectLst>
                  <a:outerShdw blurRad="63500" dir="2700000" algn="tl" rotWithShape="0">
                    <a:schemeClr val="tx1">
                      <a:alpha val="40000"/>
                    </a:schemeClr>
                  </a:outerShdw>
                </a:effectLst>
                <a:latin typeface="+mn-lt"/>
                <a:ea typeface="+mn-ea"/>
                <a:cs typeface="+mn-cs"/>
              </a:defRPr>
            </a:lvl1pPr>
            <a:lvl2pPr marL="821818" indent="-419940" algn="l" defTabSz="1300460" rtl="0" eaLnBrk="1" latinLnBrk="0" hangingPunct="1">
              <a:spcBef>
                <a:spcPts val="853"/>
              </a:spcBef>
              <a:buClr>
                <a:schemeClr val="bg2">
                  <a:lumMod val="60000"/>
                  <a:lumOff val="40000"/>
                </a:schemeClr>
              </a:buClr>
              <a:buFont typeface="Calisto MT" pitchFamily="18" charset="0"/>
              <a:buChar char="•"/>
              <a:defRPr sz="3100" kern="1200">
                <a:solidFill>
                  <a:schemeClr val="bg2"/>
                </a:solidFill>
                <a:effectLst>
                  <a:outerShdw blurRad="63500" dir="2700000" algn="tl" rotWithShape="0">
                    <a:schemeClr val="tx1">
                      <a:alpha val="40000"/>
                    </a:schemeClr>
                  </a:outerShdw>
                </a:effectLst>
                <a:latin typeface="+mn-lt"/>
                <a:ea typeface="+mn-ea"/>
                <a:cs typeface="+mn-cs"/>
              </a:defRPr>
            </a:lvl2pPr>
            <a:lvl3pPr marL="1223696" indent="-401878" algn="l" defTabSz="1300460" rtl="0" eaLnBrk="1" latinLnBrk="0" hangingPunct="1">
              <a:spcBef>
                <a:spcPts val="853"/>
              </a:spcBef>
              <a:buFont typeface="Calisto MT" pitchFamily="18" charset="0"/>
              <a:buChar char="•"/>
              <a:defRPr sz="2800" kern="1200">
                <a:solidFill>
                  <a:schemeClr val="bg2"/>
                </a:solidFill>
                <a:effectLst>
                  <a:outerShdw blurRad="63500" dir="2700000" algn="tl" rotWithShape="0">
                    <a:schemeClr val="tx1">
                      <a:alpha val="40000"/>
                    </a:schemeClr>
                  </a:outerShdw>
                </a:effectLst>
                <a:latin typeface="+mn-lt"/>
                <a:ea typeface="+mn-ea"/>
                <a:cs typeface="+mn-cs"/>
              </a:defRPr>
            </a:lvl3pPr>
            <a:lvl4pPr marL="1625575" indent="-401878" algn="l" defTabSz="1300460" rtl="0" eaLnBrk="1" latinLnBrk="0" hangingPunct="1">
              <a:spcBef>
                <a:spcPts val="853"/>
              </a:spcBef>
              <a:buClr>
                <a:schemeClr val="bg2">
                  <a:lumMod val="60000"/>
                  <a:lumOff val="40000"/>
                </a:schemeClr>
              </a:buClr>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4pPr>
            <a:lvl5pPr marL="2027453" indent="-401878" algn="l" defTabSz="1300460" rtl="0" eaLnBrk="1" latinLnBrk="0" hangingPunct="1">
              <a:spcBef>
                <a:spcPts val="853"/>
              </a:spcBef>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5pPr>
            <a:lvl6pPr marL="357626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22649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7672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52695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None/>
              <a:defRPr sz="1800">
                <a:solidFill>
                  <a:srgbClr val="000000"/>
                </a:solidFill>
              </a:defRPr>
            </a:pPr>
            <a:r>
              <a:rPr lang="en-US" sz="3800" dirty="0" smtClean="0"/>
              <a:t>Keep two copies of all data</a:t>
            </a:r>
            <a:endParaRPr lang="en-US" sz="3800" dirty="0"/>
          </a:p>
        </p:txBody>
      </p:sp>
      <p:sp>
        <p:nvSpPr>
          <p:cNvPr id="28" name="Shape 592"/>
          <p:cNvSpPr/>
          <p:nvPr/>
        </p:nvSpPr>
        <p:spPr>
          <a:xfrm>
            <a:off x="4045858" y="6983611"/>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dirty="0">
                <a:solidFill>
                  <a:schemeClr val="bg2"/>
                </a:solidFill>
              </a:rPr>
              <a:t>Disk 0</a:t>
            </a:r>
          </a:p>
          <a:p>
            <a:pPr lvl="0">
              <a:defRPr sz="1800">
                <a:solidFill>
                  <a:srgbClr val="000000"/>
                </a:solidFill>
              </a:defRPr>
            </a:pPr>
            <a:r>
              <a:rPr sz="3600" dirty="0">
                <a:solidFill>
                  <a:schemeClr val="bg2"/>
                </a:solidFill>
              </a:rPr>
              <a:t>0</a:t>
            </a:r>
          </a:p>
          <a:p>
            <a:pPr lvl="0">
              <a:defRPr sz="1800">
                <a:solidFill>
                  <a:srgbClr val="000000"/>
                </a:solidFill>
              </a:defRPr>
            </a:pPr>
            <a:r>
              <a:rPr sz="3600" dirty="0">
                <a:solidFill>
                  <a:schemeClr val="bg2"/>
                </a:solidFill>
              </a:rPr>
              <a:t>1</a:t>
            </a:r>
          </a:p>
          <a:p>
            <a:pPr lvl="0">
              <a:defRPr sz="1800">
                <a:solidFill>
                  <a:srgbClr val="000000"/>
                </a:solidFill>
              </a:defRPr>
            </a:pPr>
            <a:r>
              <a:rPr sz="3600" dirty="0">
                <a:solidFill>
                  <a:schemeClr val="bg2"/>
                </a:solidFill>
              </a:rPr>
              <a:t>2</a:t>
            </a:r>
          </a:p>
          <a:p>
            <a:pPr lvl="0">
              <a:defRPr sz="1800">
                <a:solidFill>
                  <a:srgbClr val="000000"/>
                </a:solidFill>
              </a:defRPr>
            </a:pPr>
            <a:r>
              <a:rPr sz="3600" dirty="0">
                <a:solidFill>
                  <a:schemeClr val="bg2"/>
                </a:solidFill>
              </a:rPr>
              <a:t>3</a:t>
            </a:r>
          </a:p>
        </p:txBody>
      </p:sp>
      <p:sp>
        <p:nvSpPr>
          <p:cNvPr id="29" name="Shape 593"/>
          <p:cNvSpPr/>
          <p:nvPr/>
        </p:nvSpPr>
        <p:spPr>
          <a:xfrm>
            <a:off x="6560350" y="6983611"/>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dirty="0">
                <a:solidFill>
                  <a:schemeClr val="bg2"/>
                </a:solidFill>
              </a:rPr>
              <a:t>Disk 1</a:t>
            </a:r>
          </a:p>
          <a:p>
            <a:pPr lvl="0">
              <a:defRPr sz="1800">
                <a:solidFill>
                  <a:srgbClr val="000000"/>
                </a:solidFill>
              </a:defRPr>
            </a:pPr>
            <a:r>
              <a:rPr sz="3600" dirty="0">
                <a:solidFill>
                  <a:schemeClr val="bg2"/>
                </a:solidFill>
              </a:rPr>
              <a:t>0</a:t>
            </a:r>
          </a:p>
          <a:p>
            <a:pPr lvl="0">
              <a:defRPr sz="1800">
                <a:solidFill>
                  <a:srgbClr val="000000"/>
                </a:solidFill>
              </a:defRPr>
            </a:pPr>
            <a:r>
              <a:rPr sz="3600" dirty="0">
                <a:solidFill>
                  <a:schemeClr val="bg2"/>
                </a:solidFill>
              </a:rPr>
              <a:t>1</a:t>
            </a:r>
          </a:p>
          <a:p>
            <a:pPr lvl="0">
              <a:defRPr sz="1800">
                <a:solidFill>
                  <a:srgbClr val="000000"/>
                </a:solidFill>
              </a:defRPr>
            </a:pPr>
            <a:r>
              <a:rPr sz="3600" dirty="0">
                <a:solidFill>
                  <a:schemeClr val="bg2"/>
                </a:solidFill>
              </a:rPr>
              <a:t>2</a:t>
            </a:r>
          </a:p>
          <a:p>
            <a:pPr lvl="0">
              <a:defRPr sz="1800">
                <a:solidFill>
                  <a:srgbClr val="000000"/>
                </a:solidFill>
              </a:defRPr>
            </a:pPr>
            <a:r>
              <a:rPr sz="3600" dirty="0">
                <a:solidFill>
                  <a:schemeClr val="bg2"/>
                </a:solidFill>
              </a:rPr>
              <a:t>3</a:t>
            </a:r>
          </a:p>
        </p:txBody>
      </p:sp>
      <p:sp>
        <p:nvSpPr>
          <p:cNvPr id="30" name="Shape 594"/>
          <p:cNvSpPr/>
          <p:nvPr/>
        </p:nvSpPr>
        <p:spPr>
          <a:xfrm>
            <a:off x="3836371" y="7602853"/>
            <a:ext cx="4334900" cy="1"/>
          </a:xfrm>
          <a:prstGeom prst="line">
            <a:avLst/>
          </a:prstGeom>
          <a:ln w="25400">
            <a:solidFill>
              <a:srgbClr val="FFFFFF"/>
            </a:solidFill>
            <a:miter lim="400000"/>
          </a:ln>
        </p:spPr>
        <p:txBody>
          <a:bodyPr lIns="50800" tIns="50800" rIns="50800" bIns="50800" anchor="ctr"/>
          <a:lstStyle/>
          <a:p>
            <a:pPr lvl="0">
              <a:defRPr sz="2600"/>
            </a:pPr>
            <a:endParaRPr>
              <a:solidFill>
                <a:schemeClr val="bg2"/>
              </a:solidFill>
            </a:endParaRPr>
          </a:p>
        </p:txBody>
      </p:sp>
      <p:sp>
        <p:nvSpPr>
          <p:cNvPr id="31" name="TextBox 30"/>
          <p:cNvSpPr txBox="1"/>
          <p:nvPr/>
        </p:nvSpPr>
        <p:spPr>
          <a:xfrm>
            <a:off x="2094362" y="8283469"/>
            <a:ext cx="1508747" cy="646331"/>
          </a:xfrm>
          <a:prstGeom prst="rect">
            <a:avLst/>
          </a:prstGeom>
          <a:noFill/>
        </p:spPr>
        <p:txBody>
          <a:bodyPr wrap="none" rtlCol="0">
            <a:spAutoFit/>
          </a:bodyPr>
          <a:lstStyle/>
          <a:p>
            <a:r>
              <a:rPr lang="en-US" dirty="0" smtClean="0">
                <a:solidFill>
                  <a:schemeClr val="bg2"/>
                </a:solidFill>
              </a:rPr>
              <a:t>2 disks</a:t>
            </a:r>
            <a:endParaRPr lang="en-US" dirty="0">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RAID-01 vs RAID-10</a:t>
            </a:r>
            <a:endParaRPr lang="en-US" dirty="0"/>
          </a:p>
        </p:txBody>
      </p:sp>
      <p:sp>
        <p:nvSpPr>
          <p:cNvPr id="3" name="Content Placeholder 2"/>
          <p:cNvSpPr>
            <a:spLocks noGrp="1"/>
          </p:cNvSpPr>
          <p:nvPr>
            <p:ph idx="1"/>
          </p:nvPr>
        </p:nvSpPr>
        <p:spPr>
          <a:xfrm>
            <a:off x="600075" y="2329499"/>
            <a:ext cx="11293900" cy="7200264"/>
          </a:xfrm>
        </p:spPr>
        <p:txBody>
          <a:bodyPr>
            <a:normAutofit fontScale="92500" lnSpcReduction="10000"/>
          </a:bodyPr>
          <a:lstStyle/>
          <a:p>
            <a:pPr marL="0" indent="0">
              <a:buNone/>
            </a:pPr>
            <a:r>
              <a:rPr lang="en-US" dirty="0" smtClean="0"/>
              <a:t>RAID-01: mirror of stripes</a:t>
            </a:r>
          </a:p>
          <a:p>
            <a:pPr marL="401878" lvl="1" indent="0">
              <a:buNone/>
            </a:pPr>
            <a:r>
              <a:rPr lang="en-US" dirty="0" smtClean="0"/>
              <a:t>	0 1 2 3		0 1 2 3</a:t>
            </a:r>
          </a:p>
          <a:p>
            <a:pPr marL="0" indent="0">
              <a:buNone/>
            </a:pPr>
            <a:r>
              <a:rPr lang="en-US" dirty="0" smtClean="0"/>
              <a:t>RAID-10: array of mirrors</a:t>
            </a:r>
          </a:p>
          <a:p>
            <a:pPr marL="401878" lvl="1" indent="0">
              <a:buNone/>
            </a:pPr>
            <a:r>
              <a:rPr lang="en-US" dirty="0"/>
              <a:t>	</a:t>
            </a:r>
            <a:r>
              <a:rPr lang="en-US" dirty="0" smtClean="0"/>
              <a:t>0 0 	1 1	2 2	3 3</a:t>
            </a:r>
          </a:p>
          <a:p>
            <a:pPr marL="401878" lvl="1" indent="0">
              <a:buNone/>
            </a:pPr>
            <a:endParaRPr lang="en-US" dirty="0" smtClean="0"/>
          </a:p>
          <a:p>
            <a:pPr marL="0" indent="-18062">
              <a:buNone/>
            </a:pPr>
            <a:r>
              <a:rPr lang="en-US" dirty="0" smtClean="0">
                <a:solidFill>
                  <a:schemeClr val="bg1"/>
                </a:solidFill>
              </a:rPr>
              <a:t>What happens if lose 1 disk?</a:t>
            </a:r>
          </a:p>
          <a:p>
            <a:pPr marL="859078" lvl="1" indent="-457200"/>
            <a:r>
              <a:rPr lang="en-US" dirty="0" smtClean="0"/>
              <a:t>Both RAID-01 and RAID-10 can tolerate 1 failure</a:t>
            </a:r>
          </a:p>
          <a:p>
            <a:pPr marL="0" indent="0">
              <a:buNone/>
            </a:pPr>
            <a:r>
              <a:rPr lang="en-US" dirty="0" smtClean="0">
                <a:solidFill>
                  <a:schemeClr val="bg1"/>
                </a:solidFill>
              </a:rPr>
              <a:t>What happens if lose 2 disks?</a:t>
            </a:r>
          </a:p>
          <a:p>
            <a:pPr lvl="1"/>
            <a:r>
              <a:rPr lang="en-US" dirty="0" smtClean="0"/>
              <a:t>RAID-10 can tolerate more combinations of 2 failures</a:t>
            </a:r>
          </a:p>
          <a:p>
            <a:pPr lvl="1"/>
            <a:endParaRPr lang="en-US" dirty="0"/>
          </a:p>
          <a:p>
            <a:pPr marL="0" indent="0">
              <a:buNone/>
            </a:pPr>
            <a:r>
              <a:rPr lang="en-US" dirty="0" smtClean="0"/>
              <a:t>Assume RAID-10 for RAID-1</a:t>
            </a:r>
          </a:p>
          <a:p>
            <a:pPr lvl="1"/>
            <a:endParaRPr lang="en-US" dirty="0"/>
          </a:p>
        </p:txBody>
      </p:sp>
    </p:spTree>
    <p:extLst>
      <p:ext uri="{BB962C8B-B14F-4D97-AF65-F5344CB8AC3E}">
        <p14:creationId xmlns:p14="http://schemas.microsoft.com/office/powerpoint/2010/main" val="184985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#1</a:t>
            </a:r>
            <a:endParaRPr lang="en-US" dirty="0"/>
          </a:p>
        </p:txBody>
      </p:sp>
      <p:sp>
        <p:nvSpPr>
          <p:cNvPr id="3" name="Content Placeholder 2"/>
          <p:cNvSpPr>
            <a:spLocks noGrp="1"/>
          </p:cNvSpPr>
          <p:nvPr>
            <p:ph idx="1"/>
          </p:nvPr>
        </p:nvSpPr>
        <p:spPr/>
        <p:txBody>
          <a:bodyPr>
            <a:normAutofit fontScale="92500"/>
          </a:bodyPr>
          <a:lstStyle/>
          <a:p>
            <a:r>
              <a:rPr lang="en-US" i="1" dirty="0">
                <a:effectLst/>
              </a:rPr>
              <a:t>Patterson, D., Gibson, G., and Katz, R., </a:t>
            </a:r>
            <a:r>
              <a:rPr lang="en-US" dirty="0"/>
              <a:t/>
            </a:r>
            <a:br>
              <a:rPr lang="en-US" dirty="0"/>
            </a:br>
            <a:r>
              <a:rPr lang="en-US" b="1" u="sng" dirty="0">
                <a:effectLst/>
                <a:hlinkClick r:id="rId2"/>
              </a:rPr>
              <a:t>A Case for Redundant Arrays of Inexpensive Disks (RAID)</a:t>
            </a:r>
            <a:r>
              <a:rPr lang="en-US" b="1" dirty="0">
                <a:effectLst/>
              </a:rPr>
              <a:t> </a:t>
            </a:r>
            <a:r>
              <a:rPr lang="en-US" dirty="0"/>
              <a:t/>
            </a:r>
            <a:br>
              <a:rPr lang="en-US" dirty="0"/>
            </a:br>
            <a:r>
              <a:rPr lang="en-US" dirty="0">
                <a:effectLst/>
              </a:rPr>
              <a:t>Proceedings of the 1988 ACM SIGMOD Conference on Management of Data, Chicago IL, June 1988.  </a:t>
            </a:r>
            <a:endParaRPr lang="en-US" dirty="0">
              <a:solidFill>
                <a:srgbClr val="2D3B45"/>
              </a:solidFill>
              <a:effectLst/>
              <a:latin typeface="LatoWeb" charset="0"/>
            </a:endParaRPr>
          </a:p>
          <a:p>
            <a:r>
              <a:rPr lang="en-US" dirty="0" smtClean="0"/>
              <a:t>Why this paper?</a:t>
            </a:r>
          </a:p>
          <a:p>
            <a:pPr lvl="1"/>
            <a:r>
              <a:rPr lang="en-US" dirty="0" smtClean="0">
                <a:effectLst/>
              </a:rPr>
              <a:t>SIGOPS Hall of Fame</a:t>
            </a:r>
            <a:endParaRPr lang="en-US" dirty="0" smtClean="0"/>
          </a:p>
          <a:p>
            <a:pPr lvl="1"/>
            <a:r>
              <a:rPr lang="en-US" i="1" dirty="0" smtClean="0">
                <a:effectLst/>
              </a:rPr>
              <a:t>“The </a:t>
            </a:r>
            <a:r>
              <a:rPr lang="en-US" i="1" dirty="0">
                <a:effectLst/>
              </a:rPr>
              <a:t>paper shows how to achieve efficient, fault tolerant and highly available storage using cheap, unreliable components</a:t>
            </a:r>
            <a:r>
              <a:rPr lang="en-US" i="1" dirty="0" smtClean="0">
                <a:effectLst/>
              </a:rPr>
              <a:t>.”</a:t>
            </a:r>
          </a:p>
          <a:p>
            <a:pPr lvl="1"/>
            <a:r>
              <a:rPr lang="en-US" dirty="0" smtClean="0">
                <a:effectLst/>
              </a:rPr>
              <a:t>RAIDs extremely important in industry</a:t>
            </a:r>
          </a:p>
          <a:p>
            <a:pPr lvl="1"/>
            <a:r>
              <a:rPr lang="en-US" dirty="0">
                <a:effectLst/>
              </a:rPr>
              <a:t>P</a:t>
            </a:r>
            <a:r>
              <a:rPr lang="en-US" dirty="0" smtClean="0">
                <a:effectLst/>
              </a:rPr>
              <a:t>aper defines levels and terminology; good analysis</a:t>
            </a:r>
          </a:p>
          <a:p>
            <a:r>
              <a:rPr lang="en-US" dirty="0" smtClean="0">
                <a:effectLst/>
              </a:rPr>
              <a:t>Skip RAID levels 2 and 3; use different </a:t>
            </a:r>
            <a:r>
              <a:rPr lang="en-US" dirty="0" smtClean="0">
                <a:effectLst/>
              </a:rPr>
              <a:t>notation than paper</a:t>
            </a:r>
            <a:endParaRPr lang="en-US" dirty="0" smtClean="0"/>
          </a:p>
        </p:txBody>
      </p:sp>
    </p:spTree>
    <p:extLst>
      <p:ext uri="{BB962C8B-B14F-4D97-AF65-F5344CB8AC3E}">
        <p14:creationId xmlns:p14="http://schemas.microsoft.com/office/powerpoint/2010/main" val="5377635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Shape 592"/>
          <p:cNvSpPr/>
          <p:nvPr/>
        </p:nvSpPr>
        <p:spPr>
          <a:xfrm>
            <a:off x="4544437" y="2553341"/>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dirty="0">
                <a:solidFill>
                  <a:schemeClr val="bg2"/>
                </a:solidFill>
              </a:rPr>
              <a:t>Disk 0</a:t>
            </a:r>
          </a:p>
          <a:p>
            <a:pPr lvl="0">
              <a:defRPr sz="1800">
                <a:solidFill>
                  <a:srgbClr val="000000"/>
                </a:solidFill>
              </a:defRPr>
            </a:pPr>
            <a:r>
              <a:rPr sz="3600" dirty="0">
                <a:solidFill>
                  <a:schemeClr val="bg2"/>
                </a:solidFill>
              </a:rPr>
              <a:t>0</a:t>
            </a:r>
          </a:p>
          <a:p>
            <a:pPr lvl="0">
              <a:defRPr sz="1800">
                <a:solidFill>
                  <a:srgbClr val="000000"/>
                </a:solidFill>
              </a:defRPr>
            </a:pPr>
            <a:r>
              <a:rPr sz="3600" dirty="0">
                <a:solidFill>
                  <a:schemeClr val="bg2"/>
                </a:solidFill>
              </a:rPr>
              <a:t>1</a:t>
            </a:r>
          </a:p>
          <a:p>
            <a:pPr lvl="0">
              <a:defRPr sz="1800">
                <a:solidFill>
                  <a:srgbClr val="000000"/>
                </a:solidFill>
              </a:defRPr>
            </a:pPr>
            <a:r>
              <a:rPr sz="3600" dirty="0">
                <a:solidFill>
                  <a:schemeClr val="bg2"/>
                </a:solidFill>
              </a:rPr>
              <a:t>2</a:t>
            </a:r>
          </a:p>
          <a:p>
            <a:pPr lvl="0">
              <a:defRPr sz="1800">
                <a:solidFill>
                  <a:srgbClr val="000000"/>
                </a:solidFill>
              </a:defRPr>
            </a:pPr>
            <a:r>
              <a:rPr sz="3600" dirty="0">
                <a:solidFill>
                  <a:schemeClr val="bg2"/>
                </a:solidFill>
              </a:rPr>
              <a:t>3</a:t>
            </a:r>
          </a:p>
        </p:txBody>
      </p:sp>
      <p:sp>
        <p:nvSpPr>
          <p:cNvPr id="593" name="Shape 593"/>
          <p:cNvSpPr/>
          <p:nvPr/>
        </p:nvSpPr>
        <p:spPr>
          <a:xfrm>
            <a:off x="7058929" y="2553341"/>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dirty="0">
                <a:solidFill>
                  <a:schemeClr val="bg2"/>
                </a:solidFill>
              </a:rPr>
              <a:t>Disk 1</a:t>
            </a:r>
          </a:p>
          <a:p>
            <a:pPr lvl="0">
              <a:defRPr sz="1800">
                <a:solidFill>
                  <a:srgbClr val="000000"/>
                </a:solidFill>
              </a:defRPr>
            </a:pPr>
            <a:r>
              <a:rPr sz="3600" dirty="0">
                <a:solidFill>
                  <a:schemeClr val="bg2"/>
                </a:solidFill>
              </a:rPr>
              <a:t>0</a:t>
            </a:r>
          </a:p>
          <a:p>
            <a:pPr lvl="0">
              <a:defRPr sz="1800">
                <a:solidFill>
                  <a:srgbClr val="000000"/>
                </a:solidFill>
              </a:defRPr>
            </a:pPr>
            <a:r>
              <a:rPr sz="3600" dirty="0">
                <a:solidFill>
                  <a:schemeClr val="bg2"/>
                </a:solidFill>
              </a:rPr>
              <a:t>1</a:t>
            </a:r>
          </a:p>
          <a:p>
            <a:pPr lvl="0">
              <a:defRPr sz="1800">
                <a:solidFill>
                  <a:srgbClr val="000000"/>
                </a:solidFill>
              </a:defRPr>
            </a:pPr>
            <a:r>
              <a:rPr sz="3600" dirty="0">
                <a:solidFill>
                  <a:schemeClr val="bg2"/>
                </a:solidFill>
              </a:rPr>
              <a:t>2</a:t>
            </a:r>
          </a:p>
          <a:p>
            <a:pPr lvl="0">
              <a:defRPr sz="1800">
                <a:solidFill>
                  <a:srgbClr val="000000"/>
                </a:solidFill>
              </a:defRPr>
            </a:pPr>
            <a:r>
              <a:rPr sz="3600" dirty="0">
                <a:solidFill>
                  <a:schemeClr val="bg2"/>
                </a:solidFill>
              </a:rPr>
              <a:t>3</a:t>
            </a:r>
          </a:p>
        </p:txBody>
      </p:sp>
      <p:sp>
        <p:nvSpPr>
          <p:cNvPr id="594" name="Shape 594"/>
          <p:cNvSpPr/>
          <p:nvPr/>
        </p:nvSpPr>
        <p:spPr>
          <a:xfrm>
            <a:off x="4334950" y="3172583"/>
            <a:ext cx="4334900" cy="1"/>
          </a:xfrm>
          <a:prstGeom prst="line">
            <a:avLst/>
          </a:prstGeom>
          <a:ln w="25400">
            <a:solidFill>
              <a:srgbClr val="FFFFFF"/>
            </a:solidFill>
            <a:miter lim="400000"/>
          </a:ln>
        </p:spPr>
        <p:txBody>
          <a:bodyPr lIns="50800" tIns="50800" rIns="50800" bIns="50800" anchor="ctr"/>
          <a:lstStyle/>
          <a:p>
            <a:pPr lvl="0">
              <a:defRPr sz="2600"/>
            </a:pPr>
            <a:endParaRPr>
              <a:solidFill>
                <a:schemeClr val="bg2"/>
              </a:solidFill>
            </a:endParaRPr>
          </a:p>
        </p:txBody>
      </p:sp>
      <p:sp>
        <p:nvSpPr>
          <p:cNvPr id="11" name="Shape 597"/>
          <p:cNvSpPr/>
          <p:nvPr/>
        </p:nvSpPr>
        <p:spPr>
          <a:xfrm>
            <a:off x="2095071" y="6643827"/>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0</a:t>
            </a:r>
          </a:p>
          <a:p>
            <a:pPr lvl="0">
              <a:defRPr sz="1800">
                <a:solidFill>
                  <a:srgbClr val="000000"/>
                </a:solidFill>
              </a:defRPr>
            </a:pPr>
            <a:r>
              <a:rPr sz="3600">
                <a:solidFill>
                  <a:schemeClr val="bg2"/>
                </a:solidFill>
              </a:rPr>
              <a:t>0</a:t>
            </a:r>
          </a:p>
          <a:p>
            <a:pPr lvl="0">
              <a:defRPr sz="1800">
                <a:solidFill>
                  <a:srgbClr val="000000"/>
                </a:solidFill>
              </a:defRPr>
            </a:pPr>
            <a:r>
              <a:rPr sz="3600">
                <a:solidFill>
                  <a:schemeClr val="bg2"/>
                </a:solidFill>
              </a:rPr>
              <a:t>2</a:t>
            </a:r>
          </a:p>
          <a:p>
            <a:pPr lvl="0">
              <a:defRPr sz="1800">
                <a:solidFill>
                  <a:srgbClr val="000000"/>
                </a:solidFill>
              </a:defRPr>
            </a:pPr>
            <a:r>
              <a:rPr sz="3600">
                <a:solidFill>
                  <a:schemeClr val="bg2"/>
                </a:solidFill>
              </a:rPr>
              <a:t>4</a:t>
            </a:r>
          </a:p>
          <a:p>
            <a:pPr lvl="0">
              <a:defRPr sz="1800">
                <a:solidFill>
                  <a:srgbClr val="000000"/>
                </a:solidFill>
              </a:defRPr>
            </a:pPr>
            <a:r>
              <a:rPr sz="3600">
                <a:solidFill>
                  <a:schemeClr val="bg2"/>
                </a:solidFill>
              </a:rPr>
              <a:t>6</a:t>
            </a:r>
          </a:p>
        </p:txBody>
      </p:sp>
      <p:sp>
        <p:nvSpPr>
          <p:cNvPr id="12" name="Shape 598"/>
          <p:cNvSpPr/>
          <p:nvPr/>
        </p:nvSpPr>
        <p:spPr>
          <a:xfrm>
            <a:off x="4609563" y="6643827"/>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1</a:t>
            </a:r>
          </a:p>
          <a:p>
            <a:pPr lvl="0">
              <a:defRPr sz="1800">
                <a:solidFill>
                  <a:srgbClr val="000000"/>
                </a:solidFill>
              </a:defRPr>
            </a:pPr>
            <a:r>
              <a:rPr sz="3600">
                <a:solidFill>
                  <a:schemeClr val="bg2"/>
                </a:solidFill>
              </a:rPr>
              <a:t>0</a:t>
            </a:r>
          </a:p>
          <a:p>
            <a:pPr lvl="0">
              <a:defRPr sz="1800">
                <a:solidFill>
                  <a:srgbClr val="000000"/>
                </a:solidFill>
              </a:defRPr>
            </a:pPr>
            <a:r>
              <a:rPr sz="3600">
                <a:solidFill>
                  <a:schemeClr val="bg2"/>
                </a:solidFill>
              </a:rPr>
              <a:t>2</a:t>
            </a:r>
          </a:p>
          <a:p>
            <a:pPr lvl="0">
              <a:defRPr sz="1800">
                <a:solidFill>
                  <a:srgbClr val="000000"/>
                </a:solidFill>
              </a:defRPr>
            </a:pPr>
            <a:r>
              <a:rPr sz="3600">
                <a:solidFill>
                  <a:schemeClr val="bg2"/>
                </a:solidFill>
              </a:rPr>
              <a:t>4</a:t>
            </a:r>
          </a:p>
          <a:p>
            <a:pPr lvl="0">
              <a:defRPr sz="1800">
                <a:solidFill>
                  <a:srgbClr val="000000"/>
                </a:solidFill>
              </a:defRPr>
            </a:pPr>
            <a:r>
              <a:rPr sz="3600">
                <a:solidFill>
                  <a:schemeClr val="bg2"/>
                </a:solidFill>
              </a:rPr>
              <a:t>6</a:t>
            </a:r>
          </a:p>
        </p:txBody>
      </p:sp>
      <p:sp>
        <p:nvSpPr>
          <p:cNvPr id="13" name="Shape 599"/>
          <p:cNvSpPr/>
          <p:nvPr/>
        </p:nvSpPr>
        <p:spPr>
          <a:xfrm>
            <a:off x="7124055" y="6643827"/>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2</a:t>
            </a:r>
          </a:p>
          <a:p>
            <a:pPr lvl="0">
              <a:defRPr sz="1800">
                <a:solidFill>
                  <a:srgbClr val="000000"/>
                </a:solidFill>
              </a:defRPr>
            </a:pPr>
            <a:r>
              <a:rPr sz="3600">
                <a:solidFill>
                  <a:schemeClr val="bg2"/>
                </a:solidFill>
              </a:rPr>
              <a:t>1</a:t>
            </a:r>
          </a:p>
          <a:p>
            <a:pPr lvl="0">
              <a:defRPr sz="1800">
                <a:solidFill>
                  <a:srgbClr val="000000"/>
                </a:solidFill>
              </a:defRPr>
            </a:pPr>
            <a:r>
              <a:rPr sz="3600">
                <a:solidFill>
                  <a:schemeClr val="bg2"/>
                </a:solidFill>
              </a:rPr>
              <a:t>3</a:t>
            </a:r>
          </a:p>
          <a:p>
            <a:pPr lvl="0">
              <a:defRPr sz="1800">
                <a:solidFill>
                  <a:srgbClr val="000000"/>
                </a:solidFill>
              </a:defRPr>
            </a:pPr>
            <a:r>
              <a:rPr sz="3600">
                <a:solidFill>
                  <a:schemeClr val="bg2"/>
                </a:solidFill>
              </a:rPr>
              <a:t>5</a:t>
            </a:r>
          </a:p>
          <a:p>
            <a:pPr lvl="0">
              <a:defRPr sz="1800">
                <a:solidFill>
                  <a:srgbClr val="000000"/>
                </a:solidFill>
              </a:defRPr>
            </a:pPr>
            <a:r>
              <a:rPr sz="3600">
                <a:solidFill>
                  <a:schemeClr val="bg2"/>
                </a:solidFill>
              </a:rPr>
              <a:t>7</a:t>
            </a:r>
          </a:p>
        </p:txBody>
      </p:sp>
      <p:sp>
        <p:nvSpPr>
          <p:cNvPr id="14" name="Shape 600"/>
          <p:cNvSpPr/>
          <p:nvPr/>
        </p:nvSpPr>
        <p:spPr>
          <a:xfrm>
            <a:off x="9638546" y="6643827"/>
            <a:ext cx="1271181" cy="2769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2"/>
                </a:solidFill>
              </a:rPr>
              <a:t>Disk 4</a:t>
            </a:r>
          </a:p>
          <a:p>
            <a:pPr lvl="0">
              <a:defRPr sz="1800">
                <a:solidFill>
                  <a:srgbClr val="000000"/>
                </a:solidFill>
              </a:defRPr>
            </a:pPr>
            <a:r>
              <a:rPr sz="3600">
                <a:solidFill>
                  <a:schemeClr val="bg2"/>
                </a:solidFill>
              </a:rPr>
              <a:t>1</a:t>
            </a:r>
          </a:p>
          <a:p>
            <a:pPr lvl="0">
              <a:defRPr sz="1800">
                <a:solidFill>
                  <a:srgbClr val="000000"/>
                </a:solidFill>
              </a:defRPr>
            </a:pPr>
            <a:r>
              <a:rPr sz="3600">
                <a:solidFill>
                  <a:schemeClr val="bg2"/>
                </a:solidFill>
              </a:rPr>
              <a:t>3</a:t>
            </a:r>
          </a:p>
          <a:p>
            <a:pPr lvl="0">
              <a:defRPr sz="1800">
                <a:solidFill>
                  <a:srgbClr val="000000"/>
                </a:solidFill>
              </a:defRPr>
            </a:pPr>
            <a:r>
              <a:rPr sz="3600">
                <a:solidFill>
                  <a:schemeClr val="bg2"/>
                </a:solidFill>
              </a:rPr>
              <a:t>5</a:t>
            </a:r>
          </a:p>
          <a:p>
            <a:pPr lvl="0">
              <a:defRPr sz="1800">
                <a:solidFill>
                  <a:srgbClr val="000000"/>
                </a:solidFill>
              </a:defRPr>
            </a:pPr>
            <a:r>
              <a:rPr sz="3600">
                <a:solidFill>
                  <a:schemeClr val="bg2"/>
                </a:solidFill>
              </a:rPr>
              <a:t>7</a:t>
            </a:r>
          </a:p>
        </p:txBody>
      </p:sp>
      <p:sp>
        <p:nvSpPr>
          <p:cNvPr id="15" name="Shape 601"/>
          <p:cNvSpPr/>
          <p:nvPr/>
        </p:nvSpPr>
        <p:spPr>
          <a:xfrm>
            <a:off x="1885584" y="7263069"/>
            <a:ext cx="9233631" cy="1"/>
          </a:xfrm>
          <a:prstGeom prst="line">
            <a:avLst/>
          </a:prstGeom>
          <a:ln w="25400">
            <a:solidFill>
              <a:srgbClr val="FFFFFF"/>
            </a:solidFill>
            <a:miter lim="400000"/>
          </a:ln>
        </p:spPr>
        <p:txBody>
          <a:bodyPr lIns="50800" tIns="50800" rIns="50800" bIns="50800" anchor="ctr"/>
          <a:lstStyle/>
          <a:p>
            <a:pPr lvl="0">
              <a:defRPr sz="2600"/>
            </a:pPr>
            <a:endParaRPr>
              <a:solidFill>
                <a:schemeClr val="bg2"/>
              </a:solidFill>
            </a:endParaRPr>
          </a:p>
        </p:txBody>
      </p:sp>
      <p:sp>
        <p:nvSpPr>
          <p:cNvPr id="2" name="TextBox 1"/>
          <p:cNvSpPr txBox="1"/>
          <p:nvPr/>
        </p:nvSpPr>
        <p:spPr>
          <a:xfrm>
            <a:off x="2592941" y="3853199"/>
            <a:ext cx="1508747" cy="646331"/>
          </a:xfrm>
          <a:prstGeom prst="rect">
            <a:avLst/>
          </a:prstGeom>
          <a:noFill/>
        </p:spPr>
        <p:txBody>
          <a:bodyPr wrap="none" rtlCol="0">
            <a:spAutoFit/>
          </a:bodyPr>
          <a:lstStyle/>
          <a:p>
            <a:r>
              <a:rPr lang="en-US" dirty="0" smtClean="0">
                <a:solidFill>
                  <a:schemeClr val="bg2"/>
                </a:solidFill>
              </a:rPr>
              <a:t>2 disks</a:t>
            </a:r>
            <a:endParaRPr lang="en-US" dirty="0">
              <a:solidFill>
                <a:schemeClr val="bg2"/>
              </a:solidFill>
            </a:endParaRPr>
          </a:p>
        </p:txBody>
      </p:sp>
      <p:sp>
        <p:nvSpPr>
          <p:cNvPr id="17" name="TextBox 16"/>
          <p:cNvSpPr txBox="1"/>
          <p:nvPr/>
        </p:nvSpPr>
        <p:spPr>
          <a:xfrm>
            <a:off x="217549" y="7736711"/>
            <a:ext cx="1508746" cy="646331"/>
          </a:xfrm>
          <a:prstGeom prst="rect">
            <a:avLst/>
          </a:prstGeom>
          <a:noFill/>
        </p:spPr>
        <p:txBody>
          <a:bodyPr wrap="none" rtlCol="0">
            <a:spAutoFit/>
          </a:bodyPr>
          <a:lstStyle/>
          <a:p>
            <a:r>
              <a:rPr lang="en-US" dirty="0">
                <a:solidFill>
                  <a:schemeClr val="bg2"/>
                </a:solidFill>
              </a:rPr>
              <a:t>4</a:t>
            </a:r>
            <a:r>
              <a:rPr lang="en-US" dirty="0" smtClean="0">
                <a:solidFill>
                  <a:schemeClr val="bg2"/>
                </a:solidFill>
              </a:rPr>
              <a:t> disks</a:t>
            </a:r>
            <a:endParaRPr lang="en-US" dirty="0">
              <a:solidFill>
                <a:schemeClr val="bg2"/>
              </a:solidFill>
            </a:endParaRPr>
          </a:p>
        </p:txBody>
      </p:sp>
      <p:sp>
        <p:nvSpPr>
          <p:cNvPr id="16" name="Shape 562"/>
          <p:cNvSpPr>
            <a:spLocks noGrp="1"/>
          </p:cNvSpPr>
          <p:nvPr>
            <p:ph type="title"/>
          </p:nvPr>
        </p:nvSpPr>
        <p:spPr>
          <a:xfrm>
            <a:off x="1108570" y="89249"/>
            <a:ext cx="10785405" cy="1824949"/>
          </a:xfrm>
          <a:prstGeom prst="rect">
            <a:avLst/>
          </a:prstGeom>
        </p:spPr>
        <p:txBody>
          <a:bodyPr/>
          <a:lstStyle>
            <a:lvl1pPr defTabSz="473201">
              <a:defRPr sz="6480"/>
            </a:lvl1pPr>
          </a:lstStyle>
          <a:p>
            <a:pPr lvl="0">
              <a:defRPr sz="1800">
                <a:solidFill>
                  <a:srgbClr val="000000"/>
                </a:solidFill>
              </a:defRPr>
            </a:pPr>
            <a:r>
              <a:rPr sz="6480">
                <a:solidFill>
                  <a:srgbClr val="FFFFFF"/>
                </a:solidFill>
              </a:rPr>
              <a:t>RAID-1: Mirroring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Shape 611"/>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RAID-1: Analysis</a:t>
            </a:r>
          </a:p>
        </p:txBody>
      </p:sp>
      <p:sp>
        <p:nvSpPr>
          <p:cNvPr id="612" name="Shape 612"/>
          <p:cNvSpPr>
            <a:spLocks noGrp="1"/>
          </p:cNvSpPr>
          <p:nvPr>
            <p:ph type="body" idx="4294967295"/>
          </p:nvPr>
        </p:nvSpPr>
        <p:spPr>
          <a:xfrm>
            <a:off x="414763" y="2433955"/>
            <a:ext cx="11479212" cy="5167313"/>
          </a:xfrm>
          <a:prstGeom prst="rect">
            <a:avLst/>
          </a:prstGeom>
        </p:spPr>
        <p:txBody>
          <a:bodyPr>
            <a:normAutofit/>
          </a:bodyPr>
          <a:lstStyle/>
          <a:p>
            <a:pPr marL="0" lvl="0" indent="0">
              <a:buNone/>
              <a:defRPr sz="1800">
                <a:solidFill>
                  <a:srgbClr val="000000"/>
                </a:solidFill>
              </a:defRPr>
            </a:pPr>
            <a:r>
              <a:rPr sz="3800" dirty="0" smtClean="0"/>
              <a:t>What </a:t>
            </a:r>
            <a:r>
              <a:rPr sz="3800" dirty="0"/>
              <a:t>is capacity?		</a:t>
            </a:r>
          </a:p>
          <a:p>
            <a:pPr marL="0" lvl="0" indent="0">
              <a:buNone/>
              <a:defRPr sz="1800">
                <a:solidFill>
                  <a:srgbClr val="000000"/>
                </a:solidFill>
              </a:defRPr>
            </a:pPr>
            <a:r>
              <a:rPr sz="3800" dirty="0" smtClean="0"/>
              <a:t>How </a:t>
            </a:r>
            <a:r>
              <a:rPr sz="3800" dirty="0"/>
              <a:t>many disks can fail</a:t>
            </a:r>
            <a:r>
              <a:rPr sz="3800" dirty="0" smtClean="0"/>
              <a:t>?</a:t>
            </a:r>
            <a:endParaRPr lang="en-US" sz="3800" dirty="0" smtClean="0"/>
          </a:p>
        </p:txBody>
      </p:sp>
      <p:sp>
        <p:nvSpPr>
          <p:cNvPr id="2" name="Rectangle 1"/>
          <p:cNvSpPr/>
          <p:nvPr/>
        </p:nvSpPr>
        <p:spPr>
          <a:xfrm>
            <a:off x="6877853" y="2433955"/>
            <a:ext cx="1672253" cy="646331"/>
          </a:xfrm>
          <a:prstGeom prst="rect">
            <a:avLst/>
          </a:prstGeom>
        </p:spPr>
        <p:txBody>
          <a:bodyPr wrap="none">
            <a:spAutoFit/>
          </a:bodyPr>
          <a:lstStyle/>
          <a:p>
            <a:r>
              <a:rPr lang="en-US" b="1" dirty="0">
                <a:solidFill>
                  <a:schemeClr val="bg2"/>
                </a:solidFill>
                <a:latin typeface="Helvetica"/>
                <a:ea typeface="Helvetica"/>
                <a:cs typeface="Helvetica"/>
                <a:sym typeface="Helvetica"/>
              </a:rPr>
              <a:t>N/2 * C</a:t>
            </a:r>
            <a:endParaRPr lang="en-US" dirty="0">
              <a:solidFill>
                <a:schemeClr val="bg2"/>
              </a:solidFill>
            </a:endParaRPr>
          </a:p>
        </p:txBody>
      </p:sp>
      <p:sp>
        <p:nvSpPr>
          <p:cNvPr id="3" name="Rectangle 2"/>
          <p:cNvSpPr/>
          <p:nvPr/>
        </p:nvSpPr>
        <p:spPr>
          <a:xfrm>
            <a:off x="6877853" y="3307655"/>
            <a:ext cx="3600666" cy="584775"/>
          </a:xfrm>
          <a:prstGeom prst="rect">
            <a:avLst/>
          </a:prstGeom>
        </p:spPr>
        <p:txBody>
          <a:bodyPr wrap="none">
            <a:spAutoFit/>
          </a:bodyPr>
          <a:lstStyle/>
          <a:p>
            <a:pPr marL="0" lvl="0" indent="0">
              <a:buNone/>
              <a:defRPr sz="1800">
                <a:solidFill>
                  <a:srgbClr val="000000"/>
                </a:solidFill>
              </a:defRPr>
            </a:pPr>
            <a:r>
              <a:rPr lang="tr-TR" sz="3200" b="1" dirty="0">
                <a:latin typeface="Helvetica"/>
                <a:ea typeface="Helvetica"/>
                <a:cs typeface="Helvetica"/>
                <a:sym typeface="Helvetica"/>
              </a:rPr>
              <a:t>1 (</a:t>
            </a:r>
            <a:r>
              <a:rPr lang="tr-TR" sz="3200" b="1" dirty="0" err="1">
                <a:latin typeface="Helvetica"/>
                <a:ea typeface="Helvetica"/>
                <a:cs typeface="Helvetica"/>
                <a:sym typeface="Helvetica"/>
              </a:rPr>
              <a:t>or</a:t>
            </a:r>
            <a:r>
              <a:rPr lang="tr-TR" sz="3200" b="1" dirty="0">
                <a:latin typeface="Helvetica"/>
                <a:ea typeface="Helvetica"/>
                <a:cs typeface="Helvetica"/>
                <a:sym typeface="Helvetica"/>
              </a:rPr>
              <a:t> </a:t>
            </a:r>
            <a:r>
              <a:rPr lang="tr-TR" sz="3200" b="1" dirty="0" err="1">
                <a:latin typeface="Helvetica"/>
                <a:ea typeface="Helvetica"/>
                <a:cs typeface="Helvetica"/>
                <a:sym typeface="Helvetica"/>
              </a:rPr>
              <a:t>maybe</a:t>
            </a:r>
            <a:r>
              <a:rPr lang="tr-TR" sz="3200" b="1" dirty="0">
                <a:latin typeface="Helvetica"/>
                <a:ea typeface="Helvetica"/>
                <a:cs typeface="Helvetica"/>
                <a:sym typeface="Helvetica"/>
              </a:rPr>
              <a:t> N / 2)</a:t>
            </a:r>
            <a:endParaRPr lang="tr-TR" sz="3200" dirty="0"/>
          </a:p>
        </p:txBody>
      </p:sp>
      <p:sp>
        <p:nvSpPr>
          <p:cNvPr id="7" name="Rectangle 6"/>
          <p:cNvSpPr/>
          <p:nvPr/>
        </p:nvSpPr>
        <p:spPr>
          <a:xfrm>
            <a:off x="173164" y="6689864"/>
            <a:ext cx="8167649" cy="2062103"/>
          </a:xfrm>
          <a:prstGeom prst="rect">
            <a:avLst/>
          </a:prstGeom>
        </p:spPr>
        <p:txBody>
          <a:bodyPr wrap="square">
            <a:spAutoFit/>
          </a:bodyPr>
          <a:lstStyle/>
          <a:p>
            <a:pPr algn="l"/>
            <a:r>
              <a:rPr lang="en-US" sz="3200" dirty="0">
                <a:solidFill>
                  <a:srgbClr val="000000"/>
                </a:solidFill>
                <a:latin typeface="Helvetica" charset="0"/>
              </a:rPr>
              <a:t>N := number of disks</a:t>
            </a:r>
          </a:p>
          <a:p>
            <a:pPr algn="l"/>
            <a:r>
              <a:rPr lang="en-US" sz="3200" dirty="0">
                <a:solidFill>
                  <a:srgbClr val="000000"/>
                </a:solidFill>
                <a:latin typeface="Helvetica" charset="0"/>
              </a:rPr>
              <a:t>C := capacity of 1 disk</a:t>
            </a:r>
          </a:p>
          <a:p>
            <a:pPr algn="l"/>
            <a:r>
              <a:rPr lang="en-US" sz="3200" dirty="0">
                <a:solidFill>
                  <a:srgbClr val="000000"/>
                </a:solidFill>
                <a:latin typeface="Helvetica" charset="0"/>
              </a:rPr>
              <a:t>S := sequential throughput of 1 disk</a:t>
            </a:r>
          </a:p>
          <a:p>
            <a:pPr algn="l"/>
            <a:r>
              <a:rPr lang="en-US" sz="3200" dirty="0">
                <a:solidFill>
                  <a:srgbClr val="000000"/>
                </a:solidFill>
                <a:latin typeface="Helvetica" charset="0"/>
              </a:rPr>
              <a:t>R := random throughput of 1 </a:t>
            </a:r>
            <a:r>
              <a:rPr lang="en-US" sz="3200" dirty="0" smtClean="0">
                <a:solidFill>
                  <a:srgbClr val="000000"/>
                </a:solidFill>
                <a:latin typeface="Helvetica" charset="0"/>
              </a:rPr>
              <a:t>disk</a:t>
            </a:r>
            <a:endParaRPr lang="en-US" sz="3200" dirty="0">
              <a:solidFill>
                <a:srgbClr val="000000"/>
              </a:solidFill>
              <a:latin typeface="Helvetica" charset="0"/>
            </a:endParaRPr>
          </a:p>
        </p:txBody>
      </p:sp>
      <p:grpSp>
        <p:nvGrpSpPr>
          <p:cNvPr id="8" name="Group 7"/>
          <p:cNvGrpSpPr/>
          <p:nvPr/>
        </p:nvGrpSpPr>
        <p:grpSpPr>
          <a:xfrm>
            <a:off x="7003246" y="6577152"/>
            <a:ext cx="5835595" cy="2769989"/>
            <a:chOff x="1680240" y="2553341"/>
            <a:chExt cx="9644320" cy="3371784"/>
          </a:xfrm>
        </p:grpSpPr>
        <p:sp>
          <p:nvSpPr>
            <p:cNvPr id="9" name="Shape 604"/>
            <p:cNvSpPr/>
            <p:nvPr/>
          </p:nvSpPr>
          <p:spPr>
            <a:xfrm>
              <a:off x="1680240" y="2553341"/>
              <a:ext cx="2100846" cy="33717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1"/>
                  </a:solidFill>
                </a:rPr>
                <a:t>Disk 0</a:t>
              </a:r>
            </a:p>
            <a:p>
              <a:pPr lvl="0">
                <a:defRPr sz="1800">
                  <a:solidFill>
                    <a:srgbClr val="000000"/>
                  </a:solidFill>
                </a:defRPr>
              </a:pPr>
              <a:r>
                <a:rPr sz="3600">
                  <a:solidFill>
                    <a:schemeClr val="bg1"/>
                  </a:solidFill>
                </a:rPr>
                <a:t>0</a:t>
              </a:r>
            </a:p>
            <a:p>
              <a:pPr lvl="0">
                <a:defRPr sz="1800">
                  <a:solidFill>
                    <a:srgbClr val="000000"/>
                  </a:solidFill>
                </a:defRPr>
              </a:pPr>
              <a:r>
                <a:rPr sz="3600">
                  <a:solidFill>
                    <a:schemeClr val="bg1"/>
                  </a:solidFill>
                </a:rPr>
                <a:t>2</a:t>
              </a:r>
            </a:p>
            <a:p>
              <a:pPr lvl="0">
                <a:defRPr sz="1800">
                  <a:solidFill>
                    <a:srgbClr val="000000"/>
                  </a:solidFill>
                </a:defRPr>
              </a:pPr>
              <a:r>
                <a:rPr sz="3600">
                  <a:solidFill>
                    <a:schemeClr val="bg1"/>
                  </a:solidFill>
                </a:rPr>
                <a:t>4</a:t>
              </a:r>
            </a:p>
            <a:p>
              <a:pPr lvl="0">
                <a:defRPr sz="1800">
                  <a:solidFill>
                    <a:srgbClr val="000000"/>
                  </a:solidFill>
                </a:defRPr>
              </a:pPr>
              <a:r>
                <a:rPr sz="3600">
                  <a:solidFill>
                    <a:schemeClr val="bg1"/>
                  </a:solidFill>
                </a:rPr>
                <a:t>6</a:t>
              </a:r>
            </a:p>
          </p:txBody>
        </p:sp>
        <p:sp>
          <p:nvSpPr>
            <p:cNvPr id="10" name="Shape 605"/>
            <p:cNvSpPr/>
            <p:nvPr/>
          </p:nvSpPr>
          <p:spPr>
            <a:xfrm>
              <a:off x="4194731" y="2553341"/>
              <a:ext cx="2100846" cy="33717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dirty="0">
                  <a:solidFill>
                    <a:schemeClr val="bg1"/>
                  </a:solidFill>
                </a:rPr>
                <a:t>Disk 1</a:t>
              </a:r>
            </a:p>
            <a:p>
              <a:pPr lvl="0">
                <a:defRPr sz="1800">
                  <a:solidFill>
                    <a:srgbClr val="000000"/>
                  </a:solidFill>
                </a:defRPr>
              </a:pPr>
              <a:r>
                <a:rPr sz="3600" dirty="0">
                  <a:solidFill>
                    <a:schemeClr val="bg1"/>
                  </a:solidFill>
                </a:rPr>
                <a:t>0</a:t>
              </a:r>
            </a:p>
            <a:p>
              <a:pPr lvl="0">
                <a:defRPr sz="1800">
                  <a:solidFill>
                    <a:srgbClr val="000000"/>
                  </a:solidFill>
                </a:defRPr>
              </a:pPr>
              <a:r>
                <a:rPr sz="3600" dirty="0">
                  <a:solidFill>
                    <a:schemeClr val="bg1"/>
                  </a:solidFill>
                </a:rPr>
                <a:t>2</a:t>
              </a:r>
            </a:p>
            <a:p>
              <a:pPr lvl="0">
                <a:defRPr sz="1800">
                  <a:solidFill>
                    <a:srgbClr val="000000"/>
                  </a:solidFill>
                </a:defRPr>
              </a:pPr>
              <a:r>
                <a:rPr sz="3600" dirty="0">
                  <a:solidFill>
                    <a:schemeClr val="bg1"/>
                  </a:solidFill>
                </a:rPr>
                <a:t>4</a:t>
              </a:r>
            </a:p>
            <a:p>
              <a:pPr lvl="0">
                <a:defRPr sz="1800">
                  <a:solidFill>
                    <a:srgbClr val="000000"/>
                  </a:solidFill>
                </a:defRPr>
              </a:pPr>
              <a:r>
                <a:rPr sz="3600" dirty="0">
                  <a:solidFill>
                    <a:schemeClr val="bg1"/>
                  </a:solidFill>
                </a:rPr>
                <a:t>6</a:t>
              </a:r>
            </a:p>
          </p:txBody>
        </p:sp>
        <p:sp>
          <p:nvSpPr>
            <p:cNvPr id="11" name="Shape 606"/>
            <p:cNvSpPr/>
            <p:nvPr/>
          </p:nvSpPr>
          <p:spPr>
            <a:xfrm>
              <a:off x="6709222" y="2553341"/>
              <a:ext cx="2100846" cy="33717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chemeClr val="bg1"/>
                  </a:solidFill>
                </a:rPr>
                <a:t>Disk 2</a:t>
              </a:r>
            </a:p>
            <a:p>
              <a:pPr lvl="0">
                <a:defRPr sz="1800">
                  <a:solidFill>
                    <a:srgbClr val="000000"/>
                  </a:solidFill>
                </a:defRPr>
              </a:pPr>
              <a:r>
                <a:rPr sz="3600">
                  <a:solidFill>
                    <a:schemeClr val="bg1"/>
                  </a:solidFill>
                </a:rPr>
                <a:t>1</a:t>
              </a:r>
            </a:p>
            <a:p>
              <a:pPr lvl="0">
                <a:defRPr sz="1800">
                  <a:solidFill>
                    <a:srgbClr val="000000"/>
                  </a:solidFill>
                </a:defRPr>
              </a:pPr>
              <a:r>
                <a:rPr sz="3600">
                  <a:solidFill>
                    <a:schemeClr val="bg1"/>
                  </a:solidFill>
                </a:rPr>
                <a:t>3</a:t>
              </a:r>
            </a:p>
            <a:p>
              <a:pPr lvl="0">
                <a:defRPr sz="1800">
                  <a:solidFill>
                    <a:srgbClr val="000000"/>
                  </a:solidFill>
                </a:defRPr>
              </a:pPr>
              <a:r>
                <a:rPr sz="3600">
                  <a:solidFill>
                    <a:schemeClr val="bg1"/>
                  </a:solidFill>
                </a:rPr>
                <a:t>5</a:t>
              </a:r>
            </a:p>
            <a:p>
              <a:pPr lvl="0">
                <a:defRPr sz="1800">
                  <a:solidFill>
                    <a:srgbClr val="000000"/>
                  </a:solidFill>
                </a:defRPr>
              </a:pPr>
              <a:r>
                <a:rPr sz="3600">
                  <a:solidFill>
                    <a:schemeClr val="bg1"/>
                  </a:solidFill>
                </a:rPr>
                <a:t>7</a:t>
              </a:r>
            </a:p>
          </p:txBody>
        </p:sp>
        <p:sp>
          <p:nvSpPr>
            <p:cNvPr id="12" name="Shape 607"/>
            <p:cNvSpPr/>
            <p:nvPr/>
          </p:nvSpPr>
          <p:spPr>
            <a:xfrm>
              <a:off x="9223714" y="2553341"/>
              <a:ext cx="2100846" cy="33717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dirty="0">
                  <a:solidFill>
                    <a:schemeClr val="bg1"/>
                  </a:solidFill>
                </a:rPr>
                <a:t>Disk 4</a:t>
              </a:r>
            </a:p>
            <a:p>
              <a:pPr lvl="0">
                <a:defRPr sz="1800">
                  <a:solidFill>
                    <a:srgbClr val="000000"/>
                  </a:solidFill>
                </a:defRPr>
              </a:pPr>
              <a:r>
                <a:rPr sz="3600" dirty="0">
                  <a:solidFill>
                    <a:schemeClr val="bg1"/>
                  </a:solidFill>
                </a:rPr>
                <a:t>1</a:t>
              </a:r>
            </a:p>
            <a:p>
              <a:pPr lvl="0">
                <a:defRPr sz="1800">
                  <a:solidFill>
                    <a:srgbClr val="000000"/>
                  </a:solidFill>
                </a:defRPr>
              </a:pPr>
              <a:r>
                <a:rPr sz="3600" dirty="0">
                  <a:solidFill>
                    <a:schemeClr val="bg1"/>
                  </a:solidFill>
                </a:rPr>
                <a:t>3</a:t>
              </a:r>
            </a:p>
            <a:p>
              <a:pPr lvl="0">
                <a:defRPr sz="1800">
                  <a:solidFill>
                    <a:srgbClr val="000000"/>
                  </a:solidFill>
                </a:defRPr>
              </a:pPr>
              <a:r>
                <a:rPr sz="3600" dirty="0">
                  <a:solidFill>
                    <a:schemeClr val="bg1"/>
                  </a:solidFill>
                </a:rPr>
                <a:t>5</a:t>
              </a:r>
            </a:p>
            <a:p>
              <a:pPr lvl="0">
                <a:defRPr sz="1800">
                  <a:solidFill>
                    <a:srgbClr val="000000"/>
                  </a:solidFill>
                </a:defRPr>
              </a:pPr>
              <a:r>
                <a:rPr sz="3600" dirty="0">
                  <a:solidFill>
                    <a:schemeClr val="bg1"/>
                  </a:solidFill>
                </a:rPr>
                <a:t>7</a:t>
              </a:r>
            </a:p>
          </p:txBody>
        </p:sp>
        <p:sp>
          <p:nvSpPr>
            <p:cNvPr id="13" name="Shape 608"/>
            <p:cNvSpPr/>
            <p:nvPr/>
          </p:nvSpPr>
          <p:spPr>
            <a:xfrm>
              <a:off x="1885584" y="3172583"/>
              <a:ext cx="9233631" cy="1"/>
            </a:xfrm>
            <a:prstGeom prst="line">
              <a:avLst/>
            </a:prstGeom>
            <a:ln w="25400">
              <a:solidFill>
                <a:srgbClr val="FFFFFF"/>
              </a:solidFill>
              <a:miter lim="400000"/>
            </a:ln>
          </p:spPr>
          <p:txBody>
            <a:bodyPr lIns="50800" tIns="50800" rIns="50800" bIns="50800" anchor="ctr"/>
            <a:lstStyle/>
            <a:p>
              <a:pPr lvl="0">
                <a:defRPr sz="2600"/>
              </a:pPr>
              <a:endParaRPr>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Shape 617"/>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RAID-1: Throughput</a:t>
            </a:r>
          </a:p>
        </p:txBody>
      </p:sp>
      <p:sp>
        <p:nvSpPr>
          <p:cNvPr id="618" name="Shape 618"/>
          <p:cNvSpPr>
            <a:spLocks noGrp="1"/>
          </p:cNvSpPr>
          <p:nvPr>
            <p:ph type="body" idx="4294967295"/>
          </p:nvPr>
        </p:nvSpPr>
        <p:spPr>
          <a:xfrm>
            <a:off x="342900" y="2325678"/>
            <a:ext cx="12458700" cy="5097463"/>
          </a:xfrm>
          <a:prstGeom prst="rect">
            <a:avLst/>
          </a:prstGeom>
        </p:spPr>
        <p:txBody>
          <a:bodyPr>
            <a:normAutofit lnSpcReduction="10000"/>
          </a:bodyPr>
          <a:lstStyle/>
          <a:p>
            <a:pPr marL="0" lvl="0" indent="0">
              <a:buNone/>
              <a:defRPr sz="1800">
                <a:solidFill>
                  <a:srgbClr val="000000"/>
                </a:solidFill>
              </a:defRPr>
            </a:pPr>
            <a:r>
              <a:rPr sz="3800" dirty="0"/>
              <a:t>What is steady-state throughput for</a:t>
            </a:r>
          </a:p>
          <a:p>
            <a:pPr marL="0" lvl="0" indent="0">
              <a:buNone/>
              <a:defRPr sz="1800">
                <a:solidFill>
                  <a:srgbClr val="000000"/>
                </a:solidFill>
              </a:defRPr>
            </a:pPr>
            <a:r>
              <a:rPr sz="3800" dirty="0"/>
              <a:t> </a:t>
            </a:r>
            <a:r>
              <a:rPr sz="3800" dirty="0" smtClean="0"/>
              <a:t>- </a:t>
            </a:r>
            <a:r>
              <a:rPr sz="3800" dirty="0"/>
              <a:t>random reads?		</a:t>
            </a:r>
            <a:endParaRPr lang="en-US" sz="3800" dirty="0" smtClean="0"/>
          </a:p>
          <a:p>
            <a:pPr marL="0" lvl="0" indent="0">
              <a:buNone/>
              <a:defRPr sz="1800">
                <a:solidFill>
                  <a:srgbClr val="000000"/>
                </a:solidFill>
              </a:defRPr>
            </a:pPr>
            <a:r>
              <a:rPr sz="3800" dirty="0" smtClean="0"/>
              <a:t> </a:t>
            </a:r>
            <a:r>
              <a:rPr sz="3800" dirty="0"/>
              <a:t>- random writes?		</a:t>
            </a:r>
            <a:endParaRPr lang="en-US" sz="3800" dirty="0" smtClean="0"/>
          </a:p>
          <a:p>
            <a:pPr marL="0" lvl="0" indent="0">
              <a:buNone/>
              <a:defRPr sz="1800">
                <a:solidFill>
                  <a:srgbClr val="000000"/>
                </a:solidFill>
              </a:defRPr>
            </a:pPr>
            <a:r>
              <a:rPr lang="en-US" sz="3800" dirty="0" smtClean="0"/>
              <a:t> - sequential </a:t>
            </a:r>
            <a:r>
              <a:rPr lang="en-US" sz="3800" dirty="0"/>
              <a:t>reads?	</a:t>
            </a:r>
            <a:endParaRPr lang="en-US" sz="3800" dirty="0" smtClean="0"/>
          </a:p>
          <a:p>
            <a:pPr marL="0" indent="0">
              <a:buNone/>
              <a:defRPr sz="1800">
                <a:solidFill>
                  <a:srgbClr val="000000"/>
                </a:solidFill>
              </a:defRPr>
            </a:pPr>
            <a:r>
              <a:rPr lang="en-US" sz="3800" dirty="0"/>
              <a:t>- sequential writes?</a:t>
            </a:r>
          </a:p>
          <a:p>
            <a:pPr marL="0" lvl="0" indent="0">
              <a:buNone/>
              <a:defRPr sz="1800">
                <a:solidFill>
                  <a:srgbClr val="000000"/>
                </a:solidFill>
              </a:defRPr>
            </a:pPr>
            <a:r>
              <a:rPr lang="en-US" sz="3800" dirty="0"/>
              <a:t>	</a:t>
            </a:r>
          </a:p>
          <a:p>
            <a:pPr marL="0" lvl="0" indent="0">
              <a:buNone/>
              <a:defRPr sz="1800">
                <a:solidFill>
                  <a:srgbClr val="000000"/>
                </a:solidFill>
              </a:defRPr>
            </a:pPr>
            <a:endParaRPr sz="3800" b="1" dirty="0">
              <a:latin typeface="Helvetica"/>
              <a:ea typeface="Helvetica"/>
              <a:cs typeface="Helvetica"/>
              <a:sym typeface="Helvetica"/>
            </a:endParaRPr>
          </a:p>
        </p:txBody>
      </p:sp>
      <p:sp>
        <p:nvSpPr>
          <p:cNvPr id="4" name="Shape 604"/>
          <p:cNvSpPr/>
          <p:nvPr/>
        </p:nvSpPr>
        <p:spPr>
          <a:xfrm>
            <a:off x="1700590" y="6921499"/>
            <a:ext cx="1511504" cy="283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rgbClr val="FFFFFF"/>
                </a:solidFill>
              </a:rPr>
              <a:t>Disk 0</a:t>
            </a:r>
          </a:p>
          <a:p>
            <a:pPr lvl="0">
              <a:defRPr sz="1800">
                <a:solidFill>
                  <a:srgbClr val="000000"/>
                </a:solidFill>
              </a:defRPr>
            </a:pPr>
            <a:r>
              <a:rPr sz="3600">
                <a:solidFill>
                  <a:srgbClr val="FFFFFF"/>
                </a:solidFill>
              </a:rPr>
              <a:t>0</a:t>
            </a:r>
          </a:p>
          <a:p>
            <a:pPr lvl="0">
              <a:defRPr sz="1800">
                <a:solidFill>
                  <a:srgbClr val="000000"/>
                </a:solidFill>
              </a:defRPr>
            </a:pPr>
            <a:r>
              <a:rPr sz="3600">
                <a:solidFill>
                  <a:srgbClr val="FFFFFF"/>
                </a:solidFill>
              </a:rPr>
              <a:t>2</a:t>
            </a:r>
          </a:p>
          <a:p>
            <a:pPr lvl="0">
              <a:defRPr sz="1800">
                <a:solidFill>
                  <a:srgbClr val="000000"/>
                </a:solidFill>
              </a:defRPr>
            </a:pPr>
            <a:r>
              <a:rPr sz="3600">
                <a:solidFill>
                  <a:srgbClr val="FFFFFF"/>
                </a:solidFill>
              </a:rPr>
              <a:t>4</a:t>
            </a:r>
          </a:p>
          <a:p>
            <a:pPr lvl="0">
              <a:defRPr sz="1800">
                <a:solidFill>
                  <a:srgbClr val="000000"/>
                </a:solidFill>
              </a:defRPr>
            </a:pPr>
            <a:r>
              <a:rPr sz="3600">
                <a:solidFill>
                  <a:srgbClr val="FFFFFF"/>
                </a:solidFill>
              </a:rPr>
              <a:t>6</a:t>
            </a:r>
          </a:p>
        </p:txBody>
      </p:sp>
      <p:sp>
        <p:nvSpPr>
          <p:cNvPr id="5" name="Shape 605"/>
          <p:cNvSpPr/>
          <p:nvPr/>
        </p:nvSpPr>
        <p:spPr>
          <a:xfrm>
            <a:off x="4215082" y="6921499"/>
            <a:ext cx="1511504" cy="283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rgbClr val="FFFFFF"/>
                </a:solidFill>
              </a:rPr>
              <a:t>Disk 1</a:t>
            </a:r>
          </a:p>
          <a:p>
            <a:pPr lvl="0">
              <a:defRPr sz="1800">
                <a:solidFill>
                  <a:srgbClr val="000000"/>
                </a:solidFill>
              </a:defRPr>
            </a:pPr>
            <a:r>
              <a:rPr sz="3600">
                <a:solidFill>
                  <a:srgbClr val="FFFFFF"/>
                </a:solidFill>
              </a:rPr>
              <a:t>0</a:t>
            </a:r>
          </a:p>
          <a:p>
            <a:pPr lvl="0">
              <a:defRPr sz="1800">
                <a:solidFill>
                  <a:srgbClr val="000000"/>
                </a:solidFill>
              </a:defRPr>
            </a:pPr>
            <a:r>
              <a:rPr sz="3600">
                <a:solidFill>
                  <a:srgbClr val="FFFFFF"/>
                </a:solidFill>
              </a:rPr>
              <a:t>2</a:t>
            </a:r>
          </a:p>
          <a:p>
            <a:pPr lvl="0">
              <a:defRPr sz="1800">
                <a:solidFill>
                  <a:srgbClr val="000000"/>
                </a:solidFill>
              </a:defRPr>
            </a:pPr>
            <a:r>
              <a:rPr sz="3600">
                <a:solidFill>
                  <a:srgbClr val="FFFFFF"/>
                </a:solidFill>
              </a:rPr>
              <a:t>4</a:t>
            </a:r>
          </a:p>
          <a:p>
            <a:pPr lvl="0">
              <a:defRPr sz="1800">
                <a:solidFill>
                  <a:srgbClr val="000000"/>
                </a:solidFill>
              </a:defRPr>
            </a:pPr>
            <a:r>
              <a:rPr sz="3600">
                <a:solidFill>
                  <a:srgbClr val="FFFFFF"/>
                </a:solidFill>
              </a:rPr>
              <a:t>6</a:t>
            </a:r>
          </a:p>
        </p:txBody>
      </p:sp>
      <p:sp>
        <p:nvSpPr>
          <p:cNvPr id="6" name="Shape 606"/>
          <p:cNvSpPr/>
          <p:nvPr/>
        </p:nvSpPr>
        <p:spPr>
          <a:xfrm>
            <a:off x="6729574" y="6921499"/>
            <a:ext cx="1511504" cy="283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rgbClr val="FFFFFF"/>
                </a:solidFill>
              </a:rPr>
              <a:t>Disk 2</a:t>
            </a:r>
          </a:p>
          <a:p>
            <a:pPr lvl="0">
              <a:defRPr sz="1800">
                <a:solidFill>
                  <a:srgbClr val="000000"/>
                </a:solidFill>
              </a:defRPr>
            </a:pPr>
            <a:r>
              <a:rPr sz="3600">
                <a:solidFill>
                  <a:srgbClr val="FFFFFF"/>
                </a:solidFill>
              </a:rPr>
              <a:t>1</a:t>
            </a:r>
          </a:p>
          <a:p>
            <a:pPr lvl="0">
              <a:defRPr sz="1800">
                <a:solidFill>
                  <a:srgbClr val="000000"/>
                </a:solidFill>
              </a:defRPr>
            </a:pPr>
            <a:r>
              <a:rPr sz="3600">
                <a:solidFill>
                  <a:srgbClr val="FFFFFF"/>
                </a:solidFill>
              </a:rPr>
              <a:t>3</a:t>
            </a:r>
          </a:p>
          <a:p>
            <a:pPr lvl="0">
              <a:defRPr sz="1800">
                <a:solidFill>
                  <a:srgbClr val="000000"/>
                </a:solidFill>
              </a:defRPr>
            </a:pPr>
            <a:r>
              <a:rPr sz="3600">
                <a:solidFill>
                  <a:srgbClr val="FFFFFF"/>
                </a:solidFill>
              </a:rPr>
              <a:t>5</a:t>
            </a:r>
          </a:p>
          <a:p>
            <a:pPr lvl="0">
              <a:defRPr sz="1800">
                <a:solidFill>
                  <a:srgbClr val="000000"/>
                </a:solidFill>
              </a:defRPr>
            </a:pPr>
            <a:r>
              <a:rPr sz="3600">
                <a:solidFill>
                  <a:srgbClr val="FFFFFF"/>
                </a:solidFill>
              </a:rPr>
              <a:t>7</a:t>
            </a:r>
          </a:p>
        </p:txBody>
      </p:sp>
      <p:sp>
        <p:nvSpPr>
          <p:cNvPr id="7" name="Shape 607"/>
          <p:cNvSpPr/>
          <p:nvPr/>
        </p:nvSpPr>
        <p:spPr>
          <a:xfrm>
            <a:off x="9244065" y="6921499"/>
            <a:ext cx="1511504" cy="283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a:solidFill>
                  <a:srgbClr val="FFFFFF"/>
                </a:solidFill>
              </a:rPr>
              <a:t>Disk 4</a:t>
            </a:r>
          </a:p>
          <a:p>
            <a:pPr lvl="0">
              <a:defRPr sz="1800">
                <a:solidFill>
                  <a:srgbClr val="000000"/>
                </a:solidFill>
              </a:defRPr>
            </a:pPr>
            <a:r>
              <a:rPr sz="3600">
                <a:solidFill>
                  <a:srgbClr val="FFFFFF"/>
                </a:solidFill>
              </a:rPr>
              <a:t>1</a:t>
            </a:r>
          </a:p>
          <a:p>
            <a:pPr lvl="0">
              <a:defRPr sz="1800">
                <a:solidFill>
                  <a:srgbClr val="000000"/>
                </a:solidFill>
              </a:defRPr>
            </a:pPr>
            <a:r>
              <a:rPr sz="3600">
                <a:solidFill>
                  <a:srgbClr val="FFFFFF"/>
                </a:solidFill>
              </a:rPr>
              <a:t>3</a:t>
            </a:r>
          </a:p>
          <a:p>
            <a:pPr lvl="0">
              <a:defRPr sz="1800">
                <a:solidFill>
                  <a:srgbClr val="000000"/>
                </a:solidFill>
              </a:defRPr>
            </a:pPr>
            <a:r>
              <a:rPr sz="3600">
                <a:solidFill>
                  <a:srgbClr val="FFFFFF"/>
                </a:solidFill>
              </a:rPr>
              <a:t>5</a:t>
            </a:r>
          </a:p>
          <a:p>
            <a:pPr lvl="0">
              <a:defRPr sz="1800">
                <a:solidFill>
                  <a:srgbClr val="000000"/>
                </a:solidFill>
              </a:defRPr>
            </a:pPr>
            <a:r>
              <a:rPr sz="3600">
                <a:solidFill>
                  <a:srgbClr val="FFFFFF"/>
                </a:solidFill>
              </a:rPr>
              <a:t>7</a:t>
            </a:r>
          </a:p>
        </p:txBody>
      </p:sp>
      <p:sp>
        <p:nvSpPr>
          <p:cNvPr id="8" name="Shape 608"/>
          <p:cNvSpPr/>
          <p:nvPr/>
        </p:nvSpPr>
        <p:spPr>
          <a:xfrm>
            <a:off x="1611264" y="7540741"/>
            <a:ext cx="923363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2" name="Rectangle 1"/>
          <p:cNvSpPr/>
          <p:nvPr/>
        </p:nvSpPr>
        <p:spPr>
          <a:xfrm>
            <a:off x="5573500" y="3366254"/>
            <a:ext cx="1042273" cy="523220"/>
          </a:xfrm>
          <a:prstGeom prst="rect">
            <a:avLst/>
          </a:prstGeom>
        </p:spPr>
        <p:txBody>
          <a:bodyPr wrap="none">
            <a:spAutoFit/>
          </a:bodyPr>
          <a:lstStyle/>
          <a:p>
            <a:pPr marL="0" lvl="0" indent="0">
              <a:buNone/>
              <a:defRPr sz="1800">
                <a:solidFill>
                  <a:srgbClr val="000000"/>
                </a:solidFill>
              </a:defRPr>
            </a:pPr>
            <a:r>
              <a:rPr lang="en-US" sz="2800" b="1">
                <a:latin typeface="Helvetica"/>
                <a:ea typeface="Helvetica"/>
                <a:cs typeface="Helvetica"/>
                <a:sym typeface="Helvetica"/>
              </a:rPr>
              <a:t>N * R</a:t>
            </a:r>
            <a:endParaRPr lang="en-US" sz="2800" dirty="0"/>
          </a:p>
        </p:txBody>
      </p:sp>
      <p:sp>
        <p:nvSpPr>
          <p:cNvPr id="10" name="Rectangle 9"/>
          <p:cNvSpPr/>
          <p:nvPr/>
        </p:nvSpPr>
        <p:spPr>
          <a:xfrm>
            <a:off x="5573500" y="4185421"/>
            <a:ext cx="1342035" cy="523220"/>
          </a:xfrm>
          <a:prstGeom prst="rect">
            <a:avLst/>
          </a:prstGeom>
        </p:spPr>
        <p:txBody>
          <a:bodyPr wrap="none">
            <a:spAutoFit/>
          </a:bodyPr>
          <a:lstStyle/>
          <a:p>
            <a:pPr marL="0" lvl="0" indent="0">
              <a:buNone/>
              <a:defRPr sz="1800">
                <a:solidFill>
                  <a:srgbClr val="000000"/>
                </a:solidFill>
              </a:defRPr>
            </a:pPr>
            <a:r>
              <a:rPr lang="en-US" sz="2800" b="1" smtClean="0">
                <a:latin typeface="Helvetica"/>
                <a:ea typeface="Helvetica"/>
                <a:cs typeface="Helvetica"/>
                <a:sym typeface="Helvetica"/>
              </a:rPr>
              <a:t>N/2 </a:t>
            </a:r>
            <a:r>
              <a:rPr lang="en-US" sz="2800" b="1">
                <a:latin typeface="Helvetica"/>
                <a:ea typeface="Helvetica"/>
                <a:cs typeface="Helvetica"/>
                <a:sym typeface="Helvetica"/>
              </a:rPr>
              <a:t>* R</a:t>
            </a:r>
            <a:endParaRPr lang="en-US" sz="2800" dirty="0"/>
          </a:p>
        </p:txBody>
      </p:sp>
      <p:sp>
        <p:nvSpPr>
          <p:cNvPr id="11" name="Rectangle 10"/>
          <p:cNvSpPr/>
          <p:nvPr/>
        </p:nvSpPr>
        <p:spPr>
          <a:xfrm>
            <a:off x="5533828" y="5815070"/>
            <a:ext cx="1321196" cy="523220"/>
          </a:xfrm>
          <a:prstGeom prst="rect">
            <a:avLst/>
          </a:prstGeom>
        </p:spPr>
        <p:txBody>
          <a:bodyPr wrap="none">
            <a:spAutoFit/>
          </a:bodyPr>
          <a:lstStyle/>
          <a:p>
            <a:pPr marL="0" lvl="0" indent="0">
              <a:buNone/>
              <a:defRPr sz="1800">
                <a:solidFill>
                  <a:srgbClr val="000000"/>
                </a:solidFill>
              </a:defRPr>
            </a:pPr>
            <a:r>
              <a:rPr lang="en-US" sz="2800" b="1" dirty="0" smtClean="0">
                <a:latin typeface="Helvetica"/>
                <a:ea typeface="Helvetica"/>
                <a:cs typeface="Helvetica"/>
                <a:sym typeface="Helvetica"/>
              </a:rPr>
              <a:t>N/2 </a:t>
            </a:r>
            <a:r>
              <a:rPr lang="en-US" sz="2800" b="1" dirty="0">
                <a:latin typeface="Helvetica"/>
                <a:ea typeface="Helvetica"/>
                <a:cs typeface="Helvetica"/>
                <a:sym typeface="Helvetica"/>
              </a:rPr>
              <a:t>* </a:t>
            </a:r>
            <a:r>
              <a:rPr lang="en-US" sz="2800" b="1" dirty="0" smtClean="0">
                <a:latin typeface="Helvetica"/>
                <a:ea typeface="Helvetica"/>
                <a:cs typeface="Helvetica"/>
                <a:sym typeface="Helvetica"/>
              </a:rPr>
              <a:t>S</a:t>
            </a:r>
            <a:endParaRPr lang="en-US" sz="2800" dirty="0"/>
          </a:p>
        </p:txBody>
      </p:sp>
      <p:sp>
        <p:nvSpPr>
          <p:cNvPr id="3" name="Rectangle 2"/>
          <p:cNvSpPr/>
          <p:nvPr/>
        </p:nvSpPr>
        <p:spPr>
          <a:xfrm>
            <a:off x="5483656" y="5030240"/>
            <a:ext cx="1580882" cy="523220"/>
          </a:xfrm>
          <a:prstGeom prst="rect">
            <a:avLst/>
          </a:prstGeom>
        </p:spPr>
        <p:txBody>
          <a:bodyPr wrap="none">
            <a:spAutoFit/>
          </a:bodyPr>
          <a:lstStyle/>
          <a:p>
            <a:pPr marL="0" lvl="0" indent="0">
              <a:buNone/>
              <a:defRPr sz="1800">
                <a:solidFill>
                  <a:srgbClr val="000000"/>
                </a:solidFill>
              </a:defRPr>
            </a:pPr>
            <a:r>
              <a:rPr lang="en-US" sz="2800" b="1" smtClean="0">
                <a:latin typeface="Helvetica"/>
                <a:ea typeface="Helvetica"/>
                <a:cs typeface="Helvetica"/>
                <a:sym typeface="Helvetica"/>
              </a:rPr>
              <a:t>N </a:t>
            </a:r>
            <a:r>
              <a:rPr lang="en-US" sz="2800" b="1">
                <a:latin typeface="Helvetica"/>
                <a:ea typeface="Helvetica"/>
                <a:cs typeface="Helvetica"/>
                <a:sym typeface="Helvetica"/>
              </a:rPr>
              <a:t>* </a:t>
            </a:r>
            <a:r>
              <a:rPr lang="en-US" sz="2800" b="1" smtClean="0">
                <a:latin typeface="Helvetica"/>
                <a:ea typeface="Helvetica"/>
                <a:cs typeface="Helvetica"/>
                <a:sym typeface="Helvetica"/>
              </a:rPr>
              <a:t>S (?)</a:t>
            </a:r>
            <a:endParaRPr lang="en-US" sz="2800" b="1" dirty="0">
              <a:latin typeface="Helvetica"/>
              <a:ea typeface="Helvetica"/>
              <a:cs typeface="Helvetica"/>
              <a:sym typeface="Helvetica"/>
            </a:endParaRPr>
          </a:p>
        </p:txBody>
      </p:sp>
      <p:sp>
        <p:nvSpPr>
          <p:cNvPr id="13" name="Rectangle 12"/>
          <p:cNvSpPr/>
          <p:nvPr/>
        </p:nvSpPr>
        <p:spPr>
          <a:xfrm>
            <a:off x="7274052" y="4758118"/>
            <a:ext cx="8167649" cy="1815882"/>
          </a:xfrm>
          <a:prstGeom prst="rect">
            <a:avLst/>
          </a:prstGeom>
        </p:spPr>
        <p:txBody>
          <a:bodyPr wrap="square">
            <a:spAutoFit/>
          </a:bodyPr>
          <a:lstStyle/>
          <a:p>
            <a:pPr algn="l"/>
            <a:r>
              <a:rPr lang="en-US" sz="2800" dirty="0">
                <a:solidFill>
                  <a:srgbClr val="000000"/>
                </a:solidFill>
                <a:latin typeface="Helvetica" charset="0"/>
              </a:rPr>
              <a:t>N := number of disks</a:t>
            </a:r>
          </a:p>
          <a:p>
            <a:pPr algn="l"/>
            <a:r>
              <a:rPr lang="en-US" sz="2800" dirty="0">
                <a:solidFill>
                  <a:srgbClr val="000000"/>
                </a:solidFill>
                <a:latin typeface="Helvetica" charset="0"/>
              </a:rPr>
              <a:t>C := capacity of 1 disk</a:t>
            </a:r>
          </a:p>
          <a:p>
            <a:pPr algn="l"/>
            <a:r>
              <a:rPr lang="en-US" sz="2800" dirty="0">
                <a:solidFill>
                  <a:srgbClr val="000000"/>
                </a:solidFill>
                <a:latin typeface="Helvetica" charset="0"/>
              </a:rPr>
              <a:t>S := sequential throughput of 1 disk</a:t>
            </a:r>
          </a:p>
          <a:p>
            <a:pPr algn="l"/>
            <a:r>
              <a:rPr lang="en-US" sz="2800" dirty="0">
                <a:solidFill>
                  <a:srgbClr val="000000"/>
                </a:solidFill>
                <a:latin typeface="Helvetica" charset="0"/>
              </a:rPr>
              <a:t>R := random throughput of 1 </a:t>
            </a:r>
            <a:r>
              <a:rPr lang="en-US" sz="2800" dirty="0" smtClean="0">
                <a:solidFill>
                  <a:srgbClr val="000000"/>
                </a:solidFill>
                <a:latin typeface="Helvetica" charset="0"/>
              </a:rPr>
              <a:t>disk</a:t>
            </a:r>
            <a:endParaRPr lang="en-US" sz="2800" dirty="0">
              <a:solidFill>
                <a:srgbClr val="000000"/>
              </a:solidFill>
              <a:latin typeface="Helvetica"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 name="Shape 620"/>
          <p:cNvSpPr>
            <a:spLocks noGrp="1"/>
          </p:cNvSpPr>
          <p:nvPr>
            <p:ph type="title" idx="4294967295"/>
          </p:nvPr>
        </p:nvSpPr>
        <p:spPr>
          <a:xfrm>
            <a:off x="0" y="88900"/>
            <a:ext cx="10785475" cy="1825625"/>
          </a:xfrm>
          <a:prstGeom prst="rect">
            <a:avLst/>
          </a:prstGeom>
        </p:spPr>
        <p:txBody>
          <a:bodyPr/>
          <a:lstStyle>
            <a:lvl1pPr defTabSz="473201">
              <a:defRPr sz="6480"/>
            </a:lvl1pPr>
          </a:lstStyle>
          <a:p>
            <a:pPr lvl="0">
              <a:defRPr sz="1800">
                <a:solidFill>
                  <a:srgbClr val="000000"/>
                </a:solidFill>
              </a:defRPr>
            </a:pPr>
            <a:r>
              <a:rPr sz="6480">
                <a:solidFill>
                  <a:srgbClr val="FFFFFF"/>
                </a:solidFill>
              </a:rPr>
              <a:t>Crashes</a:t>
            </a:r>
          </a:p>
        </p:txBody>
      </p:sp>
      <p:sp>
        <p:nvSpPr>
          <p:cNvPr id="621" name="Shape 621"/>
          <p:cNvSpPr/>
          <p:nvPr/>
        </p:nvSpPr>
        <p:spPr>
          <a:xfrm>
            <a:off x="5219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622" name="Shape 622"/>
          <p:cNvSpPr/>
          <p:nvPr/>
        </p:nvSpPr>
        <p:spPr>
          <a:xfrm>
            <a:off x="5175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Disk0</a:t>
            </a:r>
          </a:p>
        </p:txBody>
      </p:sp>
      <p:sp>
        <p:nvSpPr>
          <p:cNvPr id="623" name="Shape 623"/>
          <p:cNvSpPr/>
          <p:nvPr/>
        </p:nvSpPr>
        <p:spPr>
          <a:xfrm>
            <a:off x="6870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624" name="Shape 624"/>
          <p:cNvSpPr/>
          <p:nvPr/>
        </p:nvSpPr>
        <p:spPr>
          <a:xfrm>
            <a:off x="6826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Disk1</a:t>
            </a:r>
          </a:p>
        </p:txBody>
      </p:sp>
      <p:sp>
        <p:nvSpPr>
          <p:cNvPr id="625" name="Shape 625"/>
          <p:cNvSpPr/>
          <p:nvPr/>
        </p:nvSpPr>
        <p:spPr>
          <a:xfrm>
            <a:off x="5219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626" name="Shape 626"/>
          <p:cNvSpPr/>
          <p:nvPr/>
        </p:nvSpPr>
        <p:spPr>
          <a:xfrm>
            <a:off x="6870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627" name="Shape 627"/>
          <p:cNvSpPr/>
          <p:nvPr/>
        </p:nvSpPr>
        <p:spPr>
          <a:xfrm>
            <a:off x="5219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C</a:t>
            </a:r>
          </a:p>
        </p:txBody>
      </p:sp>
      <p:sp>
        <p:nvSpPr>
          <p:cNvPr id="628" name="Shape 628"/>
          <p:cNvSpPr/>
          <p:nvPr/>
        </p:nvSpPr>
        <p:spPr>
          <a:xfrm>
            <a:off x="6870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C</a:t>
            </a:r>
          </a:p>
        </p:txBody>
      </p:sp>
      <p:sp>
        <p:nvSpPr>
          <p:cNvPr id="629" name="Shape 629"/>
          <p:cNvSpPr/>
          <p:nvPr/>
        </p:nvSpPr>
        <p:spPr>
          <a:xfrm>
            <a:off x="5219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D</a:t>
            </a:r>
          </a:p>
        </p:txBody>
      </p:sp>
      <p:sp>
        <p:nvSpPr>
          <p:cNvPr id="630" name="Shape 630"/>
          <p:cNvSpPr/>
          <p:nvPr/>
        </p:nvSpPr>
        <p:spPr>
          <a:xfrm>
            <a:off x="6870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D</a:t>
            </a:r>
          </a:p>
        </p:txBody>
      </p:sp>
      <p:sp>
        <p:nvSpPr>
          <p:cNvPr id="631" name="Shape 631"/>
          <p:cNvSpPr/>
          <p:nvPr/>
        </p:nvSpPr>
        <p:spPr>
          <a:xfrm>
            <a:off x="3944894" y="2404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0</a:t>
            </a:r>
          </a:p>
        </p:txBody>
      </p:sp>
      <p:sp>
        <p:nvSpPr>
          <p:cNvPr id="632" name="Shape 632"/>
          <p:cNvSpPr/>
          <p:nvPr/>
        </p:nvSpPr>
        <p:spPr>
          <a:xfrm>
            <a:off x="3944894" y="3293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1</a:t>
            </a:r>
          </a:p>
        </p:txBody>
      </p:sp>
      <p:sp>
        <p:nvSpPr>
          <p:cNvPr id="633" name="Shape 633"/>
          <p:cNvSpPr/>
          <p:nvPr/>
        </p:nvSpPr>
        <p:spPr>
          <a:xfrm>
            <a:off x="3944894" y="4182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2</a:t>
            </a:r>
          </a:p>
        </p:txBody>
      </p:sp>
      <p:sp>
        <p:nvSpPr>
          <p:cNvPr id="634" name="Shape 634"/>
          <p:cNvSpPr/>
          <p:nvPr/>
        </p:nvSpPr>
        <p:spPr>
          <a:xfrm>
            <a:off x="3944894" y="5071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3</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Shape 636"/>
          <p:cNvSpPr>
            <a:spLocks noGrp="1"/>
          </p:cNvSpPr>
          <p:nvPr>
            <p:ph type="title" idx="4294967295"/>
          </p:nvPr>
        </p:nvSpPr>
        <p:spPr>
          <a:xfrm>
            <a:off x="0" y="88900"/>
            <a:ext cx="10785475" cy="1825625"/>
          </a:xfrm>
          <a:prstGeom prst="rect">
            <a:avLst/>
          </a:prstGeom>
        </p:spPr>
        <p:txBody>
          <a:bodyPr/>
          <a:lstStyle>
            <a:lvl1pPr defTabSz="473201">
              <a:defRPr sz="6480"/>
            </a:lvl1pPr>
          </a:lstStyle>
          <a:p>
            <a:pPr lvl="0">
              <a:defRPr sz="1800">
                <a:solidFill>
                  <a:srgbClr val="000000"/>
                </a:solidFill>
              </a:defRPr>
            </a:pPr>
            <a:r>
              <a:rPr sz="6480">
                <a:solidFill>
                  <a:srgbClr val="FFFFFF"/>
                </a:solidFill>
              </a:rPr>
              <a:t>Crashes</a:t>
            </a:r>
          </a:p>
        </p:txBody>
      </p:sp>
      <p:sp>
        <p:nvSpPr>
          <p:cNvPr id="637" name="Shape 637"/>
          <p:cNvSpPr/>
          <p:nvPr/>
        </p:nvSpPr>
        <p:spPr>
          <a:xfrm>
            <a:off x="5219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638" name="Shape 638"/>
          <p:cNvSpPr/>
          <p:nvPr/>
        </p:nvSpPr>
        <p:spPr>
          <a:xfrm>
            <a:off x="5175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Disk0</a:t>
            </a:r>
          </a:p>
        </p:txBody>
      </p:sp>
      <p:sp>
        <p:nvSpPr>
          <p:cNvPr id="639" name="Shape 639"/>
          <p:cNvSpPr/>
          <p:nvPr/>
        </p:nvSpPr>
        <p:spPr>
          <a:xfrm>
            <a:off x="6870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640" name="Shape 640"/>
          <p:cNvSpPr/>
          <p:nvPr/>
        </p:nvSpPr>
        <p:spPr>
          <a:xfrm>
            <a:off x="6826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Disk1</a:t>
            </a:r>
          </a:p>
        </p:txBody>
      </p:sp>
      <p:sp>
        <p:nvSpPr>
          <p:cNvPr id="641" name="Shape 641"/>
          <p:cNvSpPr/>
          <p:nvPr/>
        </p:nvSpPr>
        <p:spPr>
          <a:xfrm>
            <a:off x="5219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642" name="Shape 642"/>
          <p:cNvSpPr/>
          <p:nvPr/>
        </p:nvSpPr>
        <p:spPr>
          <a:xfrm>
            <a:off x="6870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643" name="Shape 643"/>
          <p:cNvSpPr/>
          <p:nvPr/>
        </p:nvSpPr>
        <p:spPr>
          <a:xfrm>
            <a:off x="5219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C</a:t>
            </a:r>
          </a:p>
        </p:txBody>
      </p:sp>
      <p:sp>
        <p:nvSpPr>
          <p:cNvPr id="644" name="Shape 644"/>
          <p:cNvSpPr/>
          <p:nvPr/>
        </p:nvSpPr>
        <p:spPr>
          <a:xfrm>
            <a:off x="6870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C</a:t>
            </a:r>
          </a:p>
        </p:txBody>
      </p:sp>
      <p:sp>
        <p:nvSpPr>
          <p:cNvPr id="645" name="Shape 645"/>
          <p:cNvSpPr/>
          <p:nvPr/>
        </p:nvSpPr>
        <p:spPr>
          <a:xfrm>
            <a:off x="5219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D</a:t>
            </a:r>
          </a:p>
        </p:txBody>
      </p:sp>
      <p:sp>
        <p:nvSpPr>
          <p:cNvPr id="646" name="Shape 646"/>
          <p:cNvSpPr/>
          <p:nvPr/>
        </p:nvSpPr>
        <p:spPr>
          <a:xfrm>
            <a:off x="6870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D</a:t>
            </a:r>
          </a:p>
        </p:txBody>
      </p:sp>
      <p:sp>
        <p:nvSpPr>
          <p:cNvPr id="647" name="Shape 647"/>
          <p:cNvSpPr/>
          <p:nvPr/>
        </p:nvSpPr>
        <p:spPr>
          <a:xfrm>
            <a:off x="3944894" y="2404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0</a:t>
            </a:r>
          </a:p>
        </p:txBody>
      </p:sp>
      <p:sp>
        <p:nvSpPr>
          <p:cNvPr id="648" name="Shape 648"/>
          <p:cNvSpPr/>
          <p:nvPr/>
        </p:nvSpPr>
        <p:spPr>
          <a:xfrm>
            <a:off x="3944894" y="3293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1</a:t>
            </a:r>
          </a:p>
        </p:txBody>
      </p:sp>
      <p:sp>
        <p:nvSpPr>
          <p:cNvPr id="649" name="Shape 649"/>
          <p:cNvSpPr/>
          <p:nvPr/>
        </p:nvSpPr>
        <p:spPr>
          <a:xfrm>
            <a:off x="3944894" y="4182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2</a:t>
            </a:r>
          </a:p>
        </p:txBody>
      </p:sp>
      <p:sp>
        <p:nvSpPr>
          <p:cNvPr id="650" name="Shape 650"/>
          <p:cNvSpPr/>
          <p:nvPr/>
        </p:nvSpPr>
        <p:spPr>
          <a:xfrm>
            <a:off x="3944894" y="5071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3</a:t>
            </a:r>
          </a:p>
        </p:txBody>
      </p:sp>
      <p:sp>
        <p:nvSpPr>
          <p:cNvPr id="651" name="Shape 651"/>
          <p:cNvSpPr/>
          <p:nvPr/>
        </p:nvSpPr>
        <p:spPr>
          <a:xfrm>
            <a:off x="9350258" y="3312797"/>
            <a:ext cx="257860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write(A) to 2</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Shape 653"/>
          <p:cNvSpPr>
            <a:spLocks noGrp="1"/>
          </p:cNvSpPr>
          <p:nvPr>
            <p:ph type="title" idx="4294967295"/>
          </p:nvPr>
        </p:nvSpPr>
        <p:spPr>
          <a:xfrm>
            <a:off x="0" y="88900"/>
            <a:ext cx="10785475" cy="1825625"/>
          </a:xfrm>
          <a:prstGeom prst="rect">
            <a:avLst/>
          </a:prstGeom>
        </p:spPr>
        <p:txBody>
          <a:bodyPr/>
          <a:lstStyle>
            <a:lvl1pPr defTabSz="473201">
              <a:defRPr sz="6480"/>
            </a:lvl1pPr>
          </a:lstStyle>
          <a:p>
            <a:pPr lvl="0">
              <a:defRPr sz="1800">
                <a:solidFill>
                  <a:srgbClr val="000000"/>
                </a:solidFill>
              </a:defRPr>
            </a:pPr>
            <a:r>
              <a:rPr sz="6480">
                <a:solidFill>
                  <a:srgbClr val="FFFFFF"/>
                </a:solidFill>
              </a:rPr>
              <a:t>Crashes</a:t>
            </a:r>
          </a:p>
        </p:txBody>
      </p:sp>
      <p:sp>
        <p:nvSpPr>
          <p:cNvPr id="654" name="Shape 654"/>
          <p:cNvSpPr/>
          <p:nvPr/>
        </p:nvSpPr>
        <p:spPr>
          <a:xfrm>
            <a:off x="5219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655" name="Shape 655"/>
          <p:cNvSpPr/>
          <p:nvPr/>
        </p:nvSpPr>
        <p:spPr>
          <a:xfrm>
            <a:off x="5175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Disk0</a:t>
            </a:r>
          </a:p>
        </p:txBody>
      </p:sp>
      <p:sp>
        <p:nvSpPr>
          <p:cNvPr id="656" name="Shape 656"/>
          <p:cNvSpPr/>
          <p:nvPr/>
        </p:nvSpPr>
        <p:spPr>
          <a:xfrm>
            <a:off x="6870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657" name="Shape 657"/>
          <p:cNvSpPr/>
          <p:nvPr/>
        </p:nvSpPr>
        <p:spPr>
          <a:xfrm>
            <a:off x="6826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Disk1</a:t>
            </a:r>
          </a:p>
        </p:txBody>
      </p:sp>
      <p:sp>
        <p:nvSpPr>
          <p:cNvPr id="658" name="Shape 658"/>
          <p:cNvSpPr/>
          <p:nvPr/>
        </p:nvSpPr>
        <p:spPr>
          <a:xfrm>
            <a:off x="5219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659" name="Shape 659"/>
          <p:cNvSpPr/>
          <p:nvPr/>
        </p:nvSpPr>
        <p:spPr>
          <a:xfrm>
            <a:off x="6870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660" name="Shape 660"/>
          <p:cNvSpPr/>
          <p:nvPr/>
        </p:nvSpPr>
        <p:spPr>
          <a:xfrm>
            <a:off x="5219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661" name="Shape 661"/>
          <p:cNvSpPr/>
          <p:nvPr/>
        </p:nvSpPr>
        <p:spPr>
          <a:xfrm>
            <a:off x="6870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C</a:t>
            </a:r>
          </a:p>
        </p:txBody>
      </p:sp>
      <p:sp>
        <p:nvSpPr>
          <p:cNvPr id="662" name="Shape 662"/>
          <p:cNvSpPr/>
          <p:nvPr/>
        </p:nvSpPr>
        <p:spPr>
          <a:xfrm>
            <a:off x="5219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D</a:t>
            </a:r>
          </a:p>
        </p:txBody>
      </p:sp>
      <p:sp>
        <p:nvSpPr>
          <p:cNvPr id="663" name="Shape 663"/>
          <p:cNvSpPr/>
          <p:nvPr/>
        </p:nvSpPr>
        <p:spPr>
          <a:xfrm>
            <a:off x="6870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D</a:t>
            </a:r>
          </a:p>
        </p:txBody>
      </p:sp>
      <p:sp>
        <p:nvSpPr>
          <p:cNvPr id="664" name="Shape 664"/>
          <p:cNvSpPr/>
          <p:nvPr/>
        </p:nvSpPr>
        <p:spPr>
          <a:xfrm>
            <a:off x="3944894" y="2404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0</a:t>
            </a:r>
          </a:p>
        </p:txBody>
      </p:sp>
      <p:sp>
        <p:nvSpPr>
          <p:cNvPr id="665" name="Shape 665"/>
          <p:cNvSpPr/>
          <p:nvPr/>
        </p:nvSpPr>
        <p:spPr>
          <a:xfrm>
            <a:off x="3944894" y="3293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1</a:t>
            </a:r>
          </a:p>
        </p:txBody>
      </p:sp>
      <p:sp>
        <p:nvSpPr>
          <p:cNvPr id="666" name="Shape 666"/>
          <p:cNvSpPr/>
          <p:nvPr/>
        </p:nvSpPr>
        <p:spPr>
          <a:xfrm>
            <a:off x="3944894" y="4182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2</a:t>
            </a:r>
          </a:p>
        </p:txBody>
      </p:sp>
      <p:sp>
        <p:nvSpPr>
          <p:cNvPr id="667" name="Shape 667"/>
          <p:cNvSpPr/>
          <p:nvPr/>
        </p:nvSpPr>
        <p:spPr>
          <a:xfrm>
            <a:off x="3944894" y="5071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3</a:t>
            </a:r>
          </a:p>
        </p:txBody>
      </p:sp>
      <p:sp>
        <p:nvSpPr>
          <p:cNvPr id="668" name="Shape 668"/>
          <p:cNvSpPr/>
          <p:nvPr/>
        </p:nvSpPr>
        <p:spPr>
          <a:xfrm>
            <a:off x="9350258" y="3312797"/>
            <a:ext cx="257860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write(A) to 2</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 name="Shape 670"/>
          <p:cNvSpPr>
            <a:spLocks noGrp="1"/>
          </p:cNvSpPr>
          <p:nvPr>
            <p:ph type="title" idx="4294967295"/>
          </p:nvPr>
        </p:nvSpPr>
        <p:spPr>
          <a:xfrm>
            <a:off x="0" y="88900"/>
            <a:ext cx="10785475" cy="1825625"/>
          </a:xfrm>
          <a:prstGeom prst="rect">
            <a:avLst/>
          </a:prstGeom>
        </p:spPr>
        <p:txBody>
          <a:bodyPr/>
          <a:lstStyle>
            <a:lvl1pPr defTabSz="473201">
              <a:defRPr sz="6480"/>
            </a:lvl1pPr>
          </a:lstStyle>
          <a:p>
            <a:pPr lvl="0">
              <a:defRPr sz="1800">
                <a:solidFill>
                  <a:srgbClr val="000000"/>
                </a:solidFill>
              </a:defRPr>
            </a:pPr>
            <a:r>
              <a:rPr sz="6480">
                <a:solidFill>
                  <a:srgbClr val="FFFFFF"/>
                </a:solidFill>
              </a:rPr>
              <a:t>Crashes</a:t>
            </a:r>
          </a:p>
        </p:txBody>
      </p:sp>
      <p:sp>
        <p:nvSpPr>
          <p:cNvPr id="671" name="Shape 671"/>
          <p:cNvSpPr/>
          <p:nvPr/>
        </p:nvSpPr>
        <p:spPr>
          <a:xfrm>
            <a:off x="5219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672" name="Shape 672"/>
          <p:cNvSpPr/>
          <p:nvPr/>
        </p:nvSpPr>
        <p:spPr>
          <a:xfrm>
            <a:off x="5175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Disk0</a:t>
            </a:r>
          </a:p>
        </p:txBody>
      </p:sp>
      <p:sp>
        <p:nvSpPr>
          <p:cNvPr id="673" name="Shape 673"/>
          <p:cNvSpPr/>
          <p:nvPr/>
        </p:nvSpPr>
        <p:spPr>
          <a:xfrm>
            <a:off x="6870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674" name="Shape 674"/>
          <p:cNvSpPr/>
          <p:nvPr/>
        </p:nvSpPr>
        <p:spPr>
          <a:xfrm>
            <a:off x="6826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Disk1</a:t>
            </a:r>
          </a:p>
        </p:txBody>
      </p:sp>
      <p:sp>
        <p:nvSpPr>
          <p:cNvPr id="675" name="Shape 675"/>
          <p:cNvSpPr/>
          <p:nvPr/>
        </p:nvSpPr>
        <p:spPr>
          <a:xfrm>
            <a:off x="5219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676" name="Shape 676"/>
          <p:cNvSpPr/>
          <p:nvPr/>
        </p:nvSpPr>
        <p:spPr>
          <a:xfrm>
            <a:off x="6870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677" name="Shape 677"/>
          <p:cNvSpPr/>
          <p:nvPr/>
        </p:nvSpPr>
        <p:spPr>
          <a:xfrm>
            <a:off x="5219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678" name="Shape 678"/>
          <p:cNvSpPr/>
          <p:nvPr/>
        </p:nvSpPr>
        <p:spPr>
          <a:xfrm>
            <a:off x="6870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679" name="Shape 679"/>
          <p:cNvSpPr/>
          <p:nvPr/>
        </p:nvSpPr>
        <p:spPr>
          <a:xfrm>
            <a:off x="5219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D</a:t>
            </a:r>
          </a:p>
        </p:txBody>
      </p:sp>
      <p:sp>
        <p:nvSpPr>
          <p:cNvPr id="680" name="Shape 680"/>
          <p:cNvSpPr/>
          <p:nvPr/>
        </p:nvSpPr>
        <p:spPr>
          <a:xfrm>
            <a:off x="6870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D</a:t>
            </a:r>
          </a:p>
        </p:txBody>
      </p:sp>
      <p:sp>
        <p:nvSpPr>
          <p:cNvPr id="681" name="Shape 681"/>
          <p:cNvSpPr/>
          <p:nvPr/>
        </p:nvSpPr>
        <p:spPr>
          <a:xfrm>
            <a:off x="3944894" y="2404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0</a:t>
            </a:r>
          </a:p>
        </p:txBody>
      </p:sp>
      <p:sp>
        <p:nvSpPr>
          <p:cNvPr id="682" name="Shape 682"/>
          <p:cNvSpPr/>
          <p:nvPr/>
        </p:nvSpPr>
        <p:spPr>
          <a:xfrm>
            <a:off x="3944894" y="3293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1</a:t>
            </a:r>
          </a:p>
        </p:txBody>
      </p:sp>
      <p:sp>
        <p:nvSpPr>
          <p:cNvPr id="683" name="Shape 683"/>
          <p:cNvSpPr/>
          <p:nvPr/>
        </p:nvSpPr>
        <p:spPr>
          <a:xfrm>
            <a:off x="3944894" y="4182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2</a:t>
            </a:r>
          </a:p>
        </p:txBody>
      </p:sp>
      <p:sp>
        <p:nvSpPr>
          <p:cNvPr id="684" name="Shape 684"/>
          <p:cNvSpPr/>
          <p:nvPr/>
        </p:nvSpPr>
        <p:spPr>
          <a:xfrm>
            <a:off x="3944894" y="5071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3</a:t>
            </a:r>
          </a:p>
        </p:txBody>
      </p:sp>
      <p:sp>
        <p:nvSpPr>
          <p:cNvPr id="685" name="Shape 685"/>
          <p:cNvSpPr/>
          <p:nvPr/>
        </p:nvSpPr>
        <p:spPr>
          <a:xfrm>
            <a:off x="9350258" y="3312797"/>
            <a:ext cx="257860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write(A) to 2</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 name="Shape 687"/>
          <p:cNvSpPr>
            <a:spLocks noGrp="1"/>
          </p:cNvSpPr>
          <p:nvPr>
            <p:ph type="title" idx="4294967295"/>
          </p:nvPr>
        </p:nvSpPr>
        <p:spPr>
          <a:xfrm>
            <a:off x="0" y="88900"/>
            <a:ext cx="10785475" cy="1825625"/>
          </a:xfrm>
          <a:prstGeom prst="rect">
            <a:avLst/>
          </a:prstGeom>
        </p:spPr>
        <p:txBody>
          <a:bodyPr/>
          <a:lstStyle>
            <a:lvl1pPr defTabSz="473201">
              <a:defRPr sz="6480"/>
            </a:lvl1pPr>
          </a:lstStyle>
          <a:p>
            <a:pPr lvl="0">
              <a:defRPr sz="1800">
                <a:solidFill>
                  <a:srgbClr val="000000"/>
                </a:solidFill>
              </a:defRPr>
            </a:pPr>
            <a:r>
              <a:rPr sz="6480">
                <a:solidFill>
                  <a:srgbClr val="FFFFFF"/>
                </a:solidFill>
              </a:rPr>
              <a:t>Crashes</a:t>
            </a:r>
          </a:p>
        </p:txBody>
      </p:sp>
      <p:sp>
        <p:nvSpPr>
          <p:cNvPr id="688" name="Shape 688"/>
          <p:cNvSpPr/>
          <p:nvPr/>
        </p:nvSpPr>
        <p:spPr>
          <a:xfrm>
            <a:off x="5219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689" name="Shape 689"/>
          <p:cNvSpPr/>
          <p:nvPr/>
        </p:nvSpPr>
        <p:spPr>
          <a:xfrm>
            <a:off x="5175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Disk0</a:t>
            </a:r>
          </a:p>
        </p:txBody>
      </p:sp>
      <p:sp>
        <p:nvSpPr>
          <p:cNvPr id="690" name="Shape 690"/>
          <p:cNvSpPr/>
          <p:nvPr/>
        </p:nvSpPr>
        <p:spPr>
          <a:xfrm>
            <a:off x="6870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691" name="Shape 691"/>
          <p:cNvSpPr/>
          <p:nvPr/>
        </p:nvSpPr>
        <p:spPr>
          <a:xfrm>
            <a:off x="6826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Disk1</a:t>
            </a:r>
          </a:p>
        </p:txBody>
      </p:sp>
      <p:sp>
        <p:nvSpPr>
          <p:cNvPr id="692" name="Shape 692"/>
          <p:cNvSpPr/>
          <p:nvPr/>
        </p:nvSpPr>
        <p:spPr>
          <a:xfrm>
            <a:off x="5219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693" name="Shape 693"/>
          <p:cNvSpPr/>
          <p:nvPr/>
        </p:nvSpPr>
        <p:spPr>
          <a:xfrm>
            <a:off x="6870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694" name="Shape 694"/>
          <p:cNvSpPr/>
          <p:nvPr/>
        </p:nvSpPr>
        <p:spPr>
          <a:xfrm>
            <a:off x="5219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695" name="Shape 695"/>
          <p:cNvSpPr/>
          <p:nvPr/>
        </p:nvSpPr>
        <p:spPr>
          <a:xfrm>
            <a:off x="6870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696" name="Shape 696"/>
          <p:cNvSpPr/>
          <p:nvPr/>
        </p:nvSpPr>
        <p:spPr>
          <a:xfrm>
            <a:off x="5219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D</a:t>
            </a:r>
          </a:p>
        </p:txBody>
      </p:sp>
      <p:sp>
        <p:nvSpPr>
          <p:cNvPr id="697" name="Shape 697"/>
          <p:cNvSpPr/>
          <p:nvPr/>
        </p:nvSpPr>
        <p:spPr>
          <a:xfrm>
            <a:off x="6870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D</a:t>
            </a:r>
          </a:p>
        </p:txBody>
      </p:sp>
      <p:sp>
        <p:nvSpPr>
          <p:cNvPr id="698" name="Shape 698"/>
          <p:cNvSpPr/>
          <p:nvPr/>
        </p:nvSpPr>
        <p:spPr>
          <a:xfrm>
            <a:off x="3944894" y="2404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0</a:t>
            </a:r>
          </a:p>
        </p:txBody>
      </p:sp>
      <p:sp>
        <p:nvSpPr>
          <p:cNvPr id="699" name="Shape 699"/>
          <p:cNvSpPr/>
          <p:nvPr/>
        </p:nvSpPr>
        <p:spPr>
          <a:xfrm>
            <a:off x="3944894" y="3293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1</a:t>
            </a:r>
          </a:p>
        </p:txBody>
      </p:sp>
      <p:sp>
        <p:nvSpPr>
          <p:cNvPr id="700" name="Shape 700"/>
          <p:cNvSpPr/>
          <p:nvPr/>
        </p:nvSpPr>
        <p:spPr>
          <a:xfrm>
            <a:off x="3944894" y="4182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2</a:t>
            </a:r>
          </a:p>
        </p:txBody>
      </p:sp>
      <p:sp>
        <p:nvSpPr>
          <p:cNvPr id="701" name="Shape 701"/>
          <p:cNvSpPr/>
          <p:nvPr/>
        </p:nvSpPr>
        <p:spPr>
          <a:xfrm>
            <a:off x="3944894" y="5071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3</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Shape 703"/>
          <p:cNvSpPr>
            <a:spLocks noGrp="1"/>
          </p:cNvSpPr>
          <p:nvPr>
            <p:ph type="title" idx="4294967295"/>
          </p:nvPr>
        </p:nvSpPr>
        <p:spPr>
          <a:xfrm>
            <a:off x="0" y="88900"/>
            <a:ext cx="10785475" cy="1825625"/>
          </a:xfrm>
          <a:prstGeom prst="rect">
            <a:avLst/>
          </a:prstGeom>
        </p:spPr>
        <p:txBody>
          <a:bodyPr/>
          <a:lstStyle>
            <a:lvl1pPr defTabSz="473201">
              <a:defRPr sz="6480"/>
            </a:lvl1pPr>
          </a:lstStyle>
          <a:p>
            <a:pPr lvl="0">
              <a:defRPr sz="1800">
                <a:solidFill>
                  <a:srgbClr val="000000"/>
                </a:solidFill>
              </a:defRPr>
            </a:pPr>
            <a:r>
              <a:rPr sz="6480">
                <a:solidFill>
                  <a:srgbClr val="FFFFFF"/>
                </a:solidFill>
              </a:rPr>
              <a:t>Crashes</a:t>
            </a:r>
          </a:p>
        </p:txBody>
      </p:sp>
      <p:sp>
        <p:nvSpPr>
          <p:cNvPr id="704" name="Shape 704"/>
          <p:cNvSpPr/>
          <p:nvPr/>
        </p:nvSpPr>
        <p:spPr>
          <a:xfrm>
            <a:off x="5219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705" name="Shape 705"/>
          <p:cNvSpPr/>
          <p:nvPr/>
        </p:nvSpPr>
        <p:spPr>
          <a:xfrm>
            <a:off x="5175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Disk0</a:t>
            </a:r>
          </a:p>
        </p:txBody>
      </p:sp>
      <p:sp>
        <p:nvSpPr>
          <p:cNvPr id="706" name="Shape 706"/>
          <p:cNvSpPr/>
          <p:nvPr/>
        </p:nvSpPr>
        <p:spPr>
          <a:xfrm>
            <a:off x="6870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707" name="Shape 707"/>
          <p:cNvSpPr/>
          <p:nvPr/>
        </p:nvSpPr>
        <p:spPr>
          <a:xfrm>
            <a:off x="6826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Disk1</a:t>
            </a:r>
          </a:p>
        </p:txBody>
      </p:sp>
      <p:sp>
        <p:nvSpPr>
          <p:cNvPr id="708" name="Shape 708"/>
          <p:cNvSpPr/>
          <p:nvPr/>
        </p:nvSpPr>
        <p:spPr>
          <a:xfrm>
            <a:off x="5219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709" name="Shape 709"/>
          <p:cNvSpPr/>
          <p:nvPr/>
        </p:nvSpPr>
        <p:spPr>
          <a:xfrm>
            <a:off x="6870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710" name="Shape 710"/>
          <p:cNvSpPr/>
          <p:nvPr/>
        </p:nvSpPr>
        <p:spPr>
          <a:xfrm>
            <a:off x="5219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711" name="Shape 711"/>
          <p:cNvSpPr/>
          <p:nvPr/>
        </p:nvSpPr>
        <p:spPr>
          <a:xfrm>
            <a:off x="6870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712" name="Shape 712"/>
          <p:cNvSpPr/>
          <p:nvPr/>
        </p:nvSpPr>
        <p:spPr>
          <a:xfrm>
            <a:off x="5219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D</a:t>
            </a:r>
          </a:p>
        </p:txBody>
      </p:sp>
      <p:sp>
        <p:nvSpPr>
          <p:cNvPr id="713" name="Shape 713"/>
          <p:cNvSpPr/>
          <p:nvPr/>
        </p:nvSpPr>
        <p:spPr>
          <a:xfrm>
            <a:off x="6870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D</a:t>
            </a:r>
          </a:p>
        </p:txBody>
      </p:sp>
      <p:sp>
        <p:nvSpPr>
          <p:cNvPr id="714" name="Shape 714"/>
          <p:cNvSpPr/>
          <p:nvPr/>
        </p:nvSpPr>
        <p:spPr>
          <a:xfrm>
            <a:off x="3944894" y="2404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0</a:t>
            </a:r>
          </a:p>
        </p:txBody>
      </p:sp>
      <p:sp>
        <p:nvSpPr>
          <p:cNvPr id="715" name="Shape 715"/>
          <p:cNvSpPr/>
          <p:nvPr/>
        </p:nvSpPr>
        <p:spPr>
          <a:xfrm>
            <a:off x="3944894" y="3293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1</a:t>
            </a:r>
          </a:p>
        </p:txBody>
      </p:sp>
      <p:sp>
        <p:nvSpPr>
          <p:cNvPr id="716" name="Shape 716"/>
          <p:cNvSpPr/>
          <p:nvPr/>
        </p:nvSpPr>
        <p:spPr>
          <a:xfrm>
            <a:off x="3944894" y="4182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2</a:t>
            </a:r>
          </a:p>
        </p:txBody>
      </p:sp>
      <p:sp>
        <p:nvSpPr>
          <p:cNvPr id="717" name="Shape 717"/>
          <p:cNvSpPr/>
          <p:nvPr/>
        </p:nvSpPr>
        <p:spPr>
          <a:xfrm>
            <a:off x="3944894" y="5071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3</a:t>
            </a:r>
          </a:p>
        </p:txBody>
      </p:sp>
      <p:sp>
        <p:nvSpPr>
          <p:cNvPr id="718" name="Shape 718"/>
          <p:cNvSpPr/>
          <p:nvPr/>
        </p:nvSpPr>
        <p:spPr>
          <a:xfrm>
            <a:off x="9375632" y="3312797"/>
            <a:ext cx="252786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write(T) to 3</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Shape 720"/>
          <p:cNvSpPr>
            <a:spLocks noGrp="1"/>
          </p:cNvSpPr>
          <p:nvPr>
            <p:ph type="title" idx="4294967295"/>
          </p:nvPr>
        </p:nvSpPr>
        <p:spPr>
          <a:xfrm>
            <a:off x="0" y="88900"/>
            <a:ext cx="10785475" cy="1825625"/>
          </a:xfrm>
          <a:prstGeom prst="rect">
            <a:avLst/>
          </a:prstGeom>
        </p:spPr>
        <p:txBody>
          <a:bodyPr/>
          <a:lstStyle>
            <a:lvl1pPr defTabSz="473201">
              <a:defRPr sz="6480"/>
            </a:lvl1pPr>
          </a:lstStyle>
          <a:p>
            <a:pPr lvl="0">
              <a:defRPr sz="1800">
                <a:solidFill>
                  <a:srgbClr val="000000"/>
                </a:solidFill>
              </a:defRPr>
            </a:pPr>
            <a:r>
              <a:rPr sz="6480">
                <a:solidFill>
                  <a:srgbClr val="FFFFFF"/>
                </a:solidFill>
              </a:rPr>
              <a:t>Crashes</a:t>
            </a:r>
          </a:p>
        </p:txBody>
      </p:sp>
      <p:sp>
        <p:nvSpPr>
          <p:cNvPr id="721" name="Shape 721"/>
          <p:cNvSpPr/>
          <p:nvPr/>
        </p:nvSpPr>
        <p:spPr>
          <a:xfrm>
            <a:off x="5219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722" name="Shape 722"/>
          <p:cNvSpPr/>
          <p:nvPr/>
        </p:nvSpPr>
        <p:spPr>
          <a:xfrm>
            <a:off x="5175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Disk0</a:t>
            </a:r>
          </a:p>
        </p:txBody>
      </p:sp>
      <p:sp>
        <p:nvSpPr>
          <p:cNvPr id="723" name="Shape 723"/>
          <p:cNvSpPr/>
          <p:nvPr/>
        </p:nvSpPr>
        <p:spPr>
          <a:xfrm>
            <a:off x="6870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724" name="Shape 724"/>
          <p:cNvSpPr/>
          <p:nvPr/>
        </p:nvSpPr>
        <p:spPr>
          <a:xfrm>
            <a:off x="6826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Disk1</a:t>
            </a:r>
          </a:p>
        </p:txBody>
      </p:sp>
      <p:sp>
        <p:nvSpPr>
          <p:cNvPr id="725" name="Shape 725"/>
          <p:cNvSpPr/>
          <p:nvPr/>
        </p:nvSpPr>
        <p:spPr>
          <a:xfrm>
            <a:off x="5219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726" name="Shape 726"/>
          <p:cNvSpPr/>
          <p:nvPr/>
        </p:nvSpPr>
        <p:spPr>
          <a:xfrm>
            <a:off x="6870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727" name="Shape 727"/>
          <p:cNvSpPr/>
          <p:nvPr/>
        </p:nvSpPr>
        <p:spPr>
          <a:xfrm>
            <a:off x="5219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728" name="Shape 728"/>
          <p:cNvSpPr/>
          <p:nvPr/>
        </p:nvSpPr>
        <p:spPr>
          <a:xfrm>
            <a:off x="6870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729" name="Shape 729"/>
          <p:cNvSpPr/>
          <p:nvPr/>
        </p:nvSpPr>
        <p:spPr>
          <a:xfrm>
            <a:off x="5219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D</a:t>
            </a:r>
          </a:p>
        </p:txBody>
      </p:sp>
      <p:sp>
        <p:nvSpPr>
          <p:cNvPr id="730" name="Shape 730"/>
          <p:cNvSpPr/>
          <p:nvPr/>
        </p:nvSpPr>
        <p:spPr>
          <a:xfrm>
            <a:off x="6870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T</a:t>
            </a:r>
          </a:p>
        </p:txBody>
      </p:sp>
      <p:sp>
        <p:nvSpPr>
          <p:cNvPr id="731" name="Shape 731"/>
          <p:cNvSpPr/>
          <p:nvPr/>
        </p:nvSpPr>
        <p:spPr>
          <a:xfrm>
            <a:off x="3944894" y="2404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0</a:t>
            </a:r>
          </a:p>
        </p:txBody>
      </p:sp>
      <p:sp>
        <p:nvSpPr>
          <p:cNvPr id="732" name="Shape 732"/>
          <p:cNvSpPr/>
          <p:nvPr/>
        </p:nvSpPr>
        <p:spPr>
          <a:xfrm>
            <a:off x="3944894" y="3293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1</a:t>
            </a:r>
          </a:p>
        </p:txBody>
      </p:sp>
      <p:sp>
        <p:nvSpPr>
          <p:cNvPr id="733" name="Shape 733"/>
          <p:cNvSpPr/>
          <p:nvPr/>
        </p:nvSpPr>
        <p:spPr>
          <a:xfrm>
            <a:off x="3944894" y="4182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2</a:t>
            </a:r>
          </a:p>
        </p:txBody>
      </p:sp>
      <p:sp>
        <p:nvSpPr>
          <p:cNvPr id="734" name="Shape 734"/>
          <p:cNvSpPr/>
          <p:nvPr/>
        </p:nvSpPr>
        <p:spPr>
          <a:xfrm>
            <a:off x="3944894" y="5071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3</a:t>
            </a:r>
          </a:p>
        </p:txBody>
      </p:sp>
      <p:sp>
        <p:nvSpPr>
          <p:cNvPr id="735" name="Shape 735"/>
          <p:cNvSpPr/>
          <p:nvPr/>
        </p:nvSpPr>
        <p:spPr>
          <a:xfrm>
            <a:off x="9375632" y="3312797"/>
            <a:ext cx="252786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write(T) to 3</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for Work? </a:t>
            </a:r>
            <a:endParaRPr lang="en-US" dirty="0"/>
          </a:p>
        </p:txBody>
      </p:sp>
      <p:sp>
        <p:nvSpPr>
          <p:cNvPr id="3" name="Content Placeholder 2"/>
          <p:cNvSpPr>
            <a:spLocks noGrp="1"/>
          </p:cNvSpPr>
          <p:nvPr>
            <p:ph idx="1"/>
          </p:nvPr>
        </p:nvSpPr>
        <p:spPr/>
        <p:txBody>
          <a:bodyPr>
            <a:normAutofit lnSpcReduction="10000"/>
          </a:bodyPr>
          <a:lstStyle/>
          <a:p>
            <a:r>
              <a:rPr lang="en-US" dirty="0" smtClean="0"/>
              <a:t>CPUs getting faster at faster rate than disks</a:t>
            </a:r>
          </a:p>
          <a:p>
            <a:r>
              <a:rPr lang="en-US" dirty="0">
                <a:solidFill>
                  <a:schemeClr val="bg1"/>
                </a:solidFill>
              </a:rPr>
              <a:t>	</a:t>
            </a:r>
            <a:r>
              <a:rPr lang="en-US" dirty="0" smtClean="0">
                <a:solidFill>
                  <a:schemeClr val="bg1"/>
                </a:solidFill>
              </a:rPr>
              <a:t>Moore’s Law? </a:t>
            </a:r>
          </a:p>
          <a:p>
            <a:pPr marL="1279018" lvl="2" indent="-457200">
              <a:buFont typeface="Arial" charset="0"/>
              <a:buChar char="•"/>
            </a:pPr>
            <a:r>
              <a:rPr lang="en-US" dirty="0" smtClean="0"/>
              <a:t>CPU performance doubles every 18 months</a:t>
            </a:r>
          </a:p>
          <a:p>
            <a:r>
              <a:rPr lang="en-US" dirty="0">
                <a:solidFill>
                  <a:schemeClr val="bg1"/>
                </a:solidFill>
              </a:rPr>
              <a:t>	</a:t>
            </a:r>
            <a:r>
              <a:rPr lang="en-US" dirty="0" smtClean="0">
                <a:solidFill>
                  <a:schemeClr val="bg1"/>
                </a:solidFill>
              </a:rPr>
              <a:t>Disks?</a:t>
            </a:r>
          </a:p>
          <a:p>
            <a:pPr lvl="2"/>
            <a:r>
              <a:rPr lang="en-US" dirty="0" smtClean="0"/>
              <a:t>Seek + rotation improving 10% / year</a:t>
            </a:r>
          </a:p>
          <a:p>
            <a:pPr lvl="2"/>
            <a:r>
              <a:rPr lang="en-US" dirty="0" smtClean="0"/>
              <a:t>Bandwidth: 40% / year</a:t>
            </a:r>
          </a:p>
          <a:p>
            <a:pPr lvl="2"/>
            <a:endParaRPr lang="en-US" dirty="0"/>
          </a:p>
          <a:p>
            <a:r>
              <a:rPr lang="en-US" dirty="0" smtClean="0">
                <a:solidFill>
                  <a:schemeClr val="bg1"/>
                </a:solidFill>
              </a:rPr>
              <a:t>Applications dominated by I/O performance over time</a:t>
            </a:r>
          </a:p>
          <a:p>
            <a:pPr lvl="1"/>
            <a:r>
              <a:rPr lang="en-US" dirty="0" smtClean="0"/>
              <a:t>Amdahl’s Law</a:t>
            </a:r>
          </a:p>
          <a:p>
            <a:r>
              <a:rPr lang="en-US" dirty="0"/>
              <a:t>	</a:t>
            </a:r>
          </a:p>
        </p:txBody>
      </p:sp>
    </p:spTree>
    <p:extLst>
      <p:ext uri="{BB962C8B-B14F-4D97-AF65-F5344CB8AC3E}">
        <p14:creationId xmlns:p14="http://schemas.microsoft.com/office/powerpoint/2010/main" val="118541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 name="Shape 737"/>
          <p:cNvSpPr>
            <a:spLocks noGrp="1"/>
          </p:cNvSpPr>
          <p:nvPr>
            <p:ph type="title" idx="4294967295"/>
          </p:nvPr>
        </p:nvSpPr>
        <p:spPr>
          <a:xfrm>
            <a:off x="0" y="88900"/>
            <a:ext cx="10785475" cy="1825625"/>
          </a:xfrm>
          <a:prstGeom prst="rect">
            <a:avLst/>
          </a:prstGeom>
        </p:spPr>
        <p:txBody>
          <a:bodyPr/>
          <a:lstStyle>
            <a:lvl1pPr defTabSz="473201">
              <a:defRPr sz="6480"/>
            </a:lvl1pPr>
          </a:lstStyle>
          <a:p>
            <a:pPr lvl="0">
              <a:defRPr sz="1800">
                <a:solidFill>
                  <a:srgbClr val="000000"/>
                </a:solidFill>
              </a:defRPr>
            </a:pPr>
            <a:r>
              <a:rPr sz="6480">
                <a:solidFill>
                  <a:srgbClr val="FFFFFF"/>
                </a:solidFill>
              </a:rPr>
              <a:t>Crashes</a:t>
            </a:r>
          </a:p>
        </p:txBody>
      </p:sp>
      <p:sp>
        <p:nvSpPr>
          <p:cNvPr id="738" name="Shape 738"/>
          <p:cNvSpPr/>
          <p:nvPr/>
        </p:nvSpPr>
        <p:spPr>
          <a:xfrm>
            <a:off x="5219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739" name="Shape 739"/>
          <p:cNvSpPr/>
          <p:nvPr/>
        </p:nvSpPr>
        <p:spPr>
          <a:xfrm>
            <a:off x="5175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Disk0</a:t>
            </a:r>
          </a:p>
        </p:txBody>
      </p:sp>
      <p:sp>
        <p:nvSpPr>
          <p:cNvPr id="740" name="Shape 740"/>
          <p:cNvSpPr/>
          <p:nvPr/>
        </p:nvSpPr>
        <p:spPr>
          <a:xfrm>
            <a:off x="6870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741" name="Shape 741"/>
          <p:cNvSpPr/>
          <p:nvPr/>
        </p:nvSpPr>
        <p:spPr>
          <a:xfrm>
            <a:off x="6826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Disk1</a:t>
            </a:r>
          </a:p>
        </p:txBody>
      </p:sp>
      <p:sp>
        <p:nvSpPr>
          <p:cNvPr id="742" name="Shape 742"/>
          <p:cNvSpPr/>
          <p:nvPr/>
        </p:nvSpPr>
        <p:spPr>
          <a:xfrm>
            <a:off x="5219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743" name="Shape 743"/>
          <p:cNvSpPr/>
          <p:nvPr/>
        </p:nvSpPr>
        <p:spPr>
          <a:xfrm>
            <a:off x="6870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744" name="Shape 744"/>
          <p:cNvSpPr/>
          <p:nvPr/>
        </p:nvSpPr>
        <p:spPr>
          <a:xfrm>
            <a:off x="5219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745" name="Shape 745"/>
          <p:cNvSpPr/>
          <p:nvPr/>
        </p:nvSpPr>
        <p:spPr>
          <a:xfrm>
            <a:off x="6870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746" name="Shape 746"/>
          <p:cNvSpPr/>
          <p:nvPr/>
        </p:nvSpPr>
        <p:spPr>
          <a:xfrm>
            <a:off x="5219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D</a:t>
            </a:r>
          </a:p>
        </p:txBody>
      </p:sp>
      <p:sp>
        <p:nvSpPr>
          <p:cNvPr id="747" name="Shape 747"/>
          <p:cNvSpPr/>
          <p:nvPr/>
        </p:nvSpPr>
        <p:spPr>
          <a:xfrm>
            <a:off x="6870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T</a:t>
            </a:r>
          </a:p>
        </p:txBody>
      </p:sp>
      <p:sp>
        <p:nvSpPr>
          <p:cNvPr id="748" name="Shape 748"/>
          <p:cNvSpPr/>
          <p:nvPr/>
        </p:nvSpPr>
        <p:spPr>
          <a:xfrm>
            <a:off x="3944894" y="2404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0</a:t>
            </a:r>
          </a:p>
        </p:txBody>
      </p:sp>
      <p:sp>
        <p:nvSpPr>
          <p:cNvPr id="749" name="Shape 749"/>
          <p:cNvSpPr/>
          <p:nvPr/>
        </p:nvSpPr>
        <p:spPr>
          <a:xfrm>
            <a:off x="3944894" y="3293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1</a:t>
            </a:r>
          </a:p>
        </p:txBody>
      </p:sp>
      <p:sp>
        <p:nvSpPr>
          <p:cNvPr id="750" name="Shape 750"/>
          <p:cNvSpPr/>
          <p:nvPr/>
        </p:nvSpPr>
        <p:spPr>
          <a:xfrm>
            <a:off x="3944894" y="4182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2</a:t>
            </a:r>
          </a:p>
        </p:txBody>
      </p:sp>
      <p:sp>
        <p:nvSpPr>
          <p:cNvPr id="751" name="Shape 751"/>
          <p:cNvSpPr/>
          <p:nvPr/>
        </p:nvSpPr>
        <p:spPr>
          <a:xfrm>
            <a:off x="3944894" y="5071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3</a:t>
            </a:r>
          </a:p>
        </p:txBody>
      </p:sp>
      <p:sp>
        <p:nvSpPr>
          <p:cNvPr id="752" name="Shape 752"/>
          <p:cNvSpPr/>
          <p:nvPr/>
        </p:nvSpPr>
        <p:spPr>
          <a:xfrm>
            <a:off x="9244949" y="3217547"/>
            <a:ext cx="2789226"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solidFill>
                  <a:srgbClr val="FF2600"/>
                </a:solidFill>
              </a:defRPr>
            </a:lvl1pPr>
          </a:lstStyle>
          <a:p>
            <a:pPr lvl="0">
              <a:defRPr sz="1800">
                <a:solidFill>
                  <a:srgbClr val="000000"/>
                </a:solidFill>
              </a:defRPr>
            </a:pPr>
            <a:r>
              <a:rPr sz="4800" dirty="0">
                <a:solidFill>
                  <a:schemeClr val="tx1"/>
                </a:solidFill>
              </a:rPr>
              <a:t>CRASH!!!</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Shape 754"/>
          <p:cNvSpPr>
            <a:spLocks noGrp="1"/>
          </p:cNvSpPr>
          <p:nvPr>
            <p:ph type="title" idx="4294967295"/>
          </p:nvPr>
        </p:nvSpPr>
        <p:spPr>
          <a:xfrm>
            <a:off x="0" y="88900"/>
            <a:ext cx="10785475" cy="1825625"/>
          </a:xfrm>
          <a:prstGeom prst="rect">
            <a:avLst/>
          </a:prstGeom>
        </p:spPr>
        <p:txBody>
          <a:bodyPr/>
          <a:lstStyle>
            <a:lvl1pPr defTabSz="473201">
              <a:defRPr sz="6480"/>
            </a:lvl1pPr>
          </a:lstStyle>
          <a:p>
            <a:pPr lvl="0">
              <a:defRPr sz="1800">
                <a:solidFill>
                  <a:srgbClr val="000000"/>
                </a:solidFill>
              </a:defRPr>
            </a:pPr>
            <a:r>
              <a:rPr sz="6480">
                <a:solidFill>
                  <a:srgbClr val="FFFFFF"/>
                </a:solidFill>
              </a:rPr>
              <a:t>Crashes</a:t>
            </a:r>
          </a:p>
        </p:txBody>
      </p:sp>
      <p:sp>
        <p:nvSpPr>
          <p:cNvPr id="755" name="Shape 755"/>
          <p:cNvSpPr/>
          <p:nvPr/>
        </p:nvSpPr>
        <p:spPr>
          <a:xfrm>
            <a:off x="5219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756" name="Shape 756"/>
          <p:cNvSpPr/>
          <p:nvPr/>
        </p:nvSpPr>
        <p:spPr>
          <a:xfrm>
            <a:off x="5175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Disk0</a:t>
            </a:r>
          </a:p>
        </p:txBody>
      </p:sp>
      <p:sp>
        <p:nvSpPr>
          <p:cNvPr id="757" name="Shape 757"/>
          <p:cNvSpPr/>
          <p:nvPr/>
        </p:nvSpPr>
        <p:spPr>
          <a:xfrm>
            <a:off x="6870637" y="2301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758" name="Shape 758"/>
          <p:cNvSpPr/>
          <p:nvPr/>
        </p:nvSpPr>
        <p:spPr>
          <a:xfrm>
            <a:off x="6826249" y="1691636"/>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Disk1</a:t>
            </a:r>
          </a:p>
        </p:txBody>
      </p:sp>
      <p:sp>
        <p:nvSpPr>
          <p:cNvPr id="759" name="Shape 759"/>
          <p:cNvSpPr/>
          <p:nvPr/>
        </p:nvSpPr>
        <p:spPr>
          <a:xfrm>
            <a:off x="5219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760" name="Shape 760"/>
          <p:cNvSpPr/>
          <p:nvPr/>
        </p:nvSpPr>
        <p:spPr>
          <a:xfrm>
            <a:off x="6870637" y="3190503"/>
            <a:ext cx="914526" cy="892289"/>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B</a:t>
            </a:r>
          </a:p>
        </p:txBody>
      </p:sp>
      <p:sp>
        <p:nvSpPr>
          <p:cNvPr id="761" name="Shape 761"/>
          <p:cNvSpPr/>
          <p:nvPr/>
        </p:nvSpPr>
        <p:spPr>
          <a:xfrm>
            <a:off x="5219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762" name="Shape 762"/>
          <p:cNvSpPr/>
          <p:nvPr/>
        </p:nvSpPr>
        <p:spPr>
          <a:xfrm>
            <a:off x="6870637" y="4079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A</a:t>
            </a:r>
          </a:p>
        </p:txBody>
      </p:sp>
      <p:sp>
        <p:nvSpPr>
          <p:cNvPr id="763" name="Shape 763"/>
          <p:cNvSpPr/>
          <p:nvPr/>
        </p:nvSpPr>
        <p:spPr>
          <a:xfrm>
            <a:off x="5219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D</a:t>
            </a:r>
          </a:p>
        </p:txBody>
      </p:sp>
      <p:sp>
        <p:nvSpPr>
          <p:cNvPr id="764" name="Shape 764"/>
          <p:cNvSpPr/>
          <p:nvPr/>
        </p:nvSpPr>
        <p:spPr>
          <a:xfrm>
            <a:off x="6870637" y="4968502"/>
            <a:ext cx="914526" cy="892290"/>
          </a:xfrm>
          <a:prstGeom prst="rect">
            <a:avLst/>
          </a:prstGeom>
          <a:solidFill>
            <a:srgbClr val="53585F"/>
          </a:solidFill>
          <a:ln w="254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800"/>
            </a:lvl1pPr>
          </a:lstStyle>
          <a:p>
            <a:pPr lvl="0">
              <a:defRPr sz="1800">
                <a:solidFill>
                  <a:srgbClr val="000000"/>
                </a:solidFill>
              </a:defRPr>
            </a:pPr>
            <a:r>
              <a:rPr sz="3800">
                <a:solidFill>
                  <a:srgbClr val="FFFFFF"/>
                </a:solidFill>
              </a:rPr>
              <a:t>T</a:t>
            </a:r>
          </a:p>
        </p:txBody>
      </p:sp>
      <p:sp>
        <p:nvSpPr>
          <p:cNvPr id="765" name="Shape 765"/>
          <p:cNvSpPr/>
          <p:nvPr/>
        </p:nvSpPr>
        <p:spPr>
          <a:xfrm>
            <a:off x="3944894" y="2404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0</a:t>
            </a:r>
          </a:p>
        </p:txBody>
      </p:sp>
      <p:sp>
        <p:nvSpPr>
          <p:cNvPr id="766" name="Shape 766"/>
          <p:cNvSpPr/>
          <p:nvPr/>
        </p:nvSpPr>
        <p:spPr>
          <a:xfrm>
            <a:off x="3944894" y="3293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1</a:t>
            </a:r>
          </a:p>
        </p:txBody>
      </p:sp>
      <p:sp>
        <p:nvSpPr>
          <p:cNvPr id="767" name="Shape 767"/>
          <p:cNvSpPr/>
          <p:nvPr/>
        </p:nvSpPr>
        <p:spPr>
          <a:xfrm>
            <a:off x="3944894" y="4182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2</a:t>
            </a:r>
          </a:p>
        </p:txBody>
      </p:sp>
      <p:sp>
        <p:nvSpPr>
          <p:cNvPr id="768" name="Shape 768"/>
          <p:cNvSpPr/>
          <p:nvPr/>
        </p:nvSpPr>
        <p:spPr>
          <a:xfrm>
            <a:off x="3944894" y="5071747"/>
            <a:ext cx="382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solidFill>
                  <a:srgbClr val="000000"/>
                </a:solidFill>
              </a:defRPr>
            </a:pPr>
            <a:r>
              <a:rPr sz="3800">
                <a:solidFill>
                  <a:srgbClr val="FFFFFF"/>
                </a:solidFill>
              </a:rPr>
              <a:t>3</a:t>
            </a:r>
          </a:p>
        </p:txBody>
      </p:sp>
      <p:sp>
        <p:nvSpPr>
          <p:cNvPr id="769" name="Shape 769"/>
          <p:cNvSpPr/>
          <p:nvPr/>
        </p:nvSpPr>
        <p:spPr>
          <a:xfrm>
            <a:off x="5092637" y="4864362"/>
            <a:ext cx="2819526" cy="1141208"/>
          </a:xfrm>
          <a:prstGeom prst="rect">
            <a:avLst/>
          </a:prstGeom>
          <a:ln w="38100">
            <a:solidFill>
              <a:schemeClr val="tx1"/>
            </a:solidFill>
            <a:miter lim="400000"/>
          </a:ln>
        </p:spPr>
        <p:txBody>
          <a:bodyPr lIns="0" tIns="0" rIns="0" bIns="0" anchor="ctr"/>
          <a:lstStyle/>
          <a:p>
            <a:pPr lvl="0">
              <a:defRPr sz="3800"/>
            </a:pPr>
            <a:endParaRPr/>
          </a:p>
        </p:txBody>
      </p:sp>
      <p:sp>
        <p:nvSpPr>
          <p:cNvPr id="770" name="Shape 770"/>
          <p:cNvSpPr/>
          <p:nvPr/>
        </p:nvSpPr>
        <p:spPr>
          <a:xfrm>
            <a:off x="8099273" y="4899146"/>
            <a:ext cx="3853619" cy="10259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a:defRPr sz="1800">
                <a:solidFill>
                  <a:srgbClr val="000000"/>
                </a:solidFill>
              </a:defRPr>
            </a:pPr>
            <a:r>
              <a:rPr sz="3000">
                <a:solidFill>
                  <a:schemeClr val="tx1"/>
                </a:solidFill>
              </a:rPr>
              <a:t>after reboot, how to</a:t>
            </a:r>
          </a:p>
          <a:p>
            <a:pPr lvl="0" algn="l">
              <a:defRPr sz="1800">
                <a:solidFill>
                  <a:srgbClr val="000000"/>
                </a:solidFill>
              </a:defRPr>
            </a:pPr>
            <a:r>
              <a:rPr sz="3000">
                <a:solidFill>
                  <a:schemeClr val="tx1"/>
                </a:solidFill>
              </a:rPr>
              <a:t>tell which data is right?</a:t>
            </a:r>
          </a:p>
        </p:txBody>
      </p:sp>
      <p:sp>
        <p:nvSpPr>
          <p:cNvPr id="2" name="Rectangle 1"/>
          <p:cNvSpPr/>
          <p:nvPr/>
        </p:nvSpPr>
        <p:spPr>
          <a:xfrm>
            <a:off x="551657" y="6929385"/>
            <a:ext cx="11901486" cy="2554545"/>
          </a:xfrm>
          <a:prstGeom prst="rect">
            <a:avLst/>
          </a:prstGeom>
        </p:spPr>
        <p:txBody>
          <a:bodyPr wrap="square">
            <a:spAutoFit/>
          </a:bodyPr>
          <a:lstStyle/>
          <a:p>
            <a:pPr marL="0" lvl="0" indent="0">
              <a:buNone/>
              <a:defRPr sz="1800">
                <a:solidFill>
                  <a:srgbClr val="000000"/>
                </a:solidFill>
              </a:defRPr>
            </a:pPr>
            <a:r>
              <a:rPr lang="en-US" sz="3200" dirty="0">
                <a:solidFill>
                  <a:schemeClr val="tx1"/>
                </a:solidFill>
              </a:rPr>
              <a:t>Problem: Consistent-Update Problem</a:t>
            </a:r>
          </a:p>
          <a:p>
            <a:pPr marL="0" lvl="0" indent="0">
              <a:buNone/>
              <a:defRPr sz="1800">
                <a:solidFill>
                  <a:srgbClr val="000000"/>
                </a:solidFill>
              </a:defRPr>
            </a:pPr>
            <a:endParaRPr lang="en-US" sz="3200" dirty="0">
              <a:solidFill>
                <a:schemeClr val="tx1"/>
              </a:solidFill>
            </a:endParaRPr>
          </a:p>
          <a:p>
            <a:pPr marL="0" lvl="0" indent="0">
              <a:buNone/>
              <a:defRPr sz="1800">
                <a:solidFill>
                  <a:srgbClr val="000000"/>
                </a:solidFill>
              </a:defRPr>
            </a:pPr>
            <a:r>
              <a:rPr lang="en-US" sz="3200" dirty="0">
                <a:solidFill>
                  <a:schemeClr val="tx1"/>
                </a:solidFill>
              </a:rPr>
              <a:t>Use non-volatile RAM </a:t>
            </a:r>
            <a:r>
              <a:rPr lang="en-US" sz="3200" dirty="0" smtClean="0">
                <a:solidFill>
                  <a:schemeClr val="tx1"/>
                </a:solidFill>
              </a:rPr>
              <a:t>in </a:t>
            </a:r>
            <a:r>
              <a:rPr lang="en-US" sz="3200" dirty="0">
                <a:solidFill>
                  <a:schemeClr val="tx1"/>
                </a:solidFill>
              </a:rPr>
              <a:t>RAID controller</a:t>
            </a:r>
          </a:p>
          <a:p>
            <a:pPr marL="0" lvl="0" indent="0">
              <a:buNone/>
              <a:defRPr sz="1800">
                <a:solidFill>
                  <a:srgbClr val="000000"/>
                </a:solidFill>
              </a:defRPr>
            </a:pPr>
            <a:endParaRPr lang="en-US" sz="3200" dirty="0">
              <a:solidFill>
                <a:schemeClr val="tx1"/>
              </a:solidFill>
            </a:endParaRPr>
          </a:p>
          <a:p>
            <a:pPr marL="0" lvl="0" indent="0">
              <a:buNone/>
              <a:defRPr sz="1800">
                <a:solidFill>
                  <a:srgbClr val="000000"/>
                </a:solidFill>
              </a:defRPr>
            </a:pPr>
            <a:r>
              <a:rPr lang="en-US" sz="3200" dirty="0">
                <a:solidFill>
                  <a:schemeClr val="tx1"/>
                </a:solidFill>
              </a:rPr>
              <a:t>Software RAID controllers (e.g., Linux md) don’t have this option</a:t>
            </a:r>
            <a:endParaRPr lang="en-US" sz="32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 name="Shape 798"/>
          <p:cNvSpPr/>
          <p:nvPr/>
        </p:nvSpPr>
        <p:spPr>
          <a:xfrm>
            <a:off x="3922124" y="7249160"/>
            <a:ext cx="5480591" cy="0"/>
          </a:xfrm>
          <a:prstGeom prst="line">
            <a:avLst/>
          </a:prstGeom>
          <a:ln w="38100">
            <a:solidFill>
              <a:srgbClr val="FFFFFF"/>
            </a:solidFill>
            <a:miter lim="400000"/>
            <a:tailEnd type="triangle"/>
          </a:ln>
        </p:spPr>
        <p:txBody>
          <a:bodyPr lIns="0" tIns="0" rIns="0" bIns="0" anchor="ctr"/>
          <a:lstStyle/>
          <a:p>
            <a:pPr lvl="0">
              <a:defRPr sz="2600"/>
            </a:pPr>
            <a:endParaRPr/>
          </a:p>
        </p:txBody>
      </p:sp>
      <p:sp>
        <p:nvSpPr>
          <p:cNvPr id="799" name="Shape 799"/>
          <p:cNvSpPr/>
          <p:nvPr/>
        </p:nvSpPr>
        <p:spPr>
          <a:xfrm flipV="1">
            <a:off x="3935774" y="1782219"/>
            <a:ext cx="1" cy="5480591"/>
          </a:xfrm>
          <a:prstGeom prst="line">
            <a:avLst/>
          </a:prstGeom>
          <a:ln w="38100">
            <a:solidFill>
              <a:srgbClr val="FFFFFF"/>
            </a:solidFill>
            <a:miter lim="400000"/>
            <a:tailEnd type="triangle"/>
          </a:ln>
        </p:spPr>
        <p:txBody>
          <a:bodyPr lIns="0" tIns="0" rIns="0" bIns="0" anchor="ctr"/>
          <a:lstStyle/>
          <a:p>
            <a:pPr lvl="0">
              <a:defRPr sz="2600"/>
            </a:pPr>
            <a:endParaRPr/>
          </a:p>
        </p:txBody>
      </p:sp>
      <p:sp>
        <p:nvSpPr>
          <p:cNvPr id="800" name="Shape 800"/>
          <p:cNvSpPr/>
          <p:nvPr/>
        </p:nvSpPr>
        <p:spPr>
          <a:xfrm>
            <a:off x="5690641" y="7274661"/>
            <a:ext cx="194355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Capacity</a:t>
            </a:r>
          </a:p>
        </p:txBody>
      </p:sp>
      <p:sp>
        <p:nvSpPr>
          <p:cNvPr id="801" name="Shape 801"/>
          <p:cNvSpPr/>
          <p:nvPr/>
        </p:nvSpPr>
        <p:spPr>
          <a:xfrm rot="16200000">
            <a:off x="2478287" y="4198664"/>
            <a:ext cx="207020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Reliability</a:t>
            </a:r>
          </a:p>
        </p:txBody>
      </p:sp>
      <p:sp>
        <p:nvSpPr>
          <p:cNvPr id="802" name="Shape 802"/>
          <p:cNvSpPr/>
          <p:nvPr/>
        </p:nvSpPr>
        <p:spPr>
          <a:xfrm>
            <a:off x="7959443" y="5862786"/>
            <a:ext cx="282109" cy="28210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2600"/>
          </a:solidFill>
          <a:ln w="12700">
            <a:miter lim="400000"/>
          </a:ln>
        </p:spPr>
        <p:txBody>
          <a:bodyPr lIns="0" tIns="0" rIns="0" bIns="0" anchor="ctr"/>
          <a:lstStyle/>
          <a:p>
            <a:pPr lvl="0">
              <a:defRPr sz="2600"/>
            </a:pPr>
            <a:endParaRPr/>
          </a:p>
        </p:txBody>
      </p:sp>
      <p:sp>
        <p:nvSpPr>
          <p:cNvPr id="803" name="Shape 803"/>
          <p:cNvSpPr/>
          <p:nvPr/>
        </p:nvSpPr>
        <p:spPr>
          <a:xfrm>
            <a:off x="8338183" y="5737140"/>
            <a:ext cx="126040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lvl1pPr>
          </a:lstStyle>
          <a:p>
            <a:pPr lvl="0">
              <a:defRPr sz="1800">
                <a:solidFill>
                  <a:srgbClr val="000000"/>
                </a:solidFill>
              </a:defRPr>
            </a:pPr>
            <a:r>
              <a:rPr sz="2800" dirty="0">
                <a:solidFill>
                  <a:srgbClr val="FFFFFF"/>
                </a:solidFill>
              </a:rPr>
              <a:t>RAID-0</a:t>
            </a:r>
          </a:p>
        </p:txBody>
      </p:sp>
      <p:sp>
        <p:nvSpPr>
          <p:cNvPr id="804" name="Shape 804"/>
          <p:cNvSpPr/>
          <p:nvPr/>
        </p:nvSpPr>
        <p:spPr>
          <a:xfrm>
            <a:off x="4876792" y="2701205"/>
            <a:ext cx="282109" cy="28211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433FF"/>
          </a:solidFill>
          <a:ln w="12700">
            <a:miter lim="400000"/>
          </a:ln>
        </p:spPr>
        <p:txBody>
          <a:bodyPr lIns="0" tIns="0" rIns="0" bIns="0" anchor="ctr"/>
          <a:lstStyle/>
          <a:p>
            <a:pPr lvl="0">
              <a:defRPr sz="2600"/>
            </a:pPr>
            <a:endParaRPr/>
          </a:p>
        </p:txBody>
      </p:sp>
      <p:sp>
        <p:nvSpPr>
          <p:cNvPr id="805" name="Shape 805"/>
          <p:cNvSpPr/>
          <p:nvPr/>
        </p:nvSpPr>
        <p:spPr>
          <a:xfrm>
            <a:off x="5255532" y="2575560"/>
            <a:ext cx="126040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lvl1pPr>
          </a:lstStyle>
          <a:p>
            <a:pPr lvl="0">
              <a:defRPr sz="1800">
                <a:solidFill>
                  <a:srgbClr val="000000"/>
                </a:solidFill>
              </a:defRPr>
            </a:pPr>
            <a:r>
              <a:rPr sz="2800" dirty="0">
                <a:solidFill>
                  <a:srgbClr val="FFFFFF"/>
                </a:solidFill>
              </a:rPr>
              <a:t>RAID-1</a:t>
            </a:r>
          </a:p>
        </p:txBody>
      </p:sp>
      <p:sp>
        <p:nvSpPr>
          <p:cNvPr id="806" name="Shape 806"/>
          <p:cNvSpPr/>
          <p:nvPr/>
        </p:nvSpPr>
        <p:spPr>
          <a:xfrm>
            <a:off x="7280927" y="3135115"/>
            <a:ext cx="282110" cy="28211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40FF"/>
          </a:solidFill>
          <a:ln w="12700">
            <a:miter lim="400000"/>
          </a:ln>
        </p:spPr>
        <p:txBody>
          <a:bodyPr lIns="0" tIns="0" rIns="0" bIns="0" anchor="ctr"/>
          <a:lstStyle/>
          <a:p>
            <a:pPr lvl="0">
              <a:defRPr sz="2600"/>
            </a:pPr>
            <a:endParaRPr/>
          </a:p>
        </p:txBody>
      </p:sp>
      <p:sp>
        <p:nvSpPr>
          <p:cNvPr id="807" name="Shape 807"/>
          <p:cNvSpPr/>
          <p:nvPr/>
        </p:nvSpPr>
        <p:spPr>
          <a:xfrm>
            <a:off x="7659668" y="3009469"/>
            <a:ext cx="126040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lvl1pPr>
          </a:lstStyle>
          <a:p>
            <a:pPr lvl="0">
              <a:defRPr sz="1800">
                <a:solidFill>
                  <a:srgbClr val="000000"/>
                </a:solidFill>
              </a:defRPr>
            </a:pPr>
            <a:r>
              <a:rPr sz="2800">
                <a:solidFill>
                  <a:srgbClr val="FFFFFF"/>
                </a:solidFill>
              </a:rPr>
              <a:t>RAID-4</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 grpId="0" animBg="1"/>
      <p:bldP spid="805" grpId="0" animBg="1"/>
      <p:bldP spid="806" grpId="0" animBg="1"/>
      <p:bldP spid="80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 name="Shape 809"/>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smtClean="0">
                <a:solidFill>
                  <a:srgbClr val="FFFFFF"/>
                </a:solidFill>
              </a:rPr>
              <a:t>Raid-4 </a:t>
            </a:r>
            <a:r>
              <a:rPr sz="6480" dirty="0" smtClean="0">
                <a:solidFill>
                  <a:srgbClr val="FFFFFF"/>
                </a:solidFill>
              </a:rPr>
              <a:t>Strategy</a:t>
            </a:r>
            <a:endParaRPr sz="6480" dirty="0">
              <a:solidFill>
                <a:srgbClr val="FFFFFF"/>
              </a:solidFill>
            </a:endParaRPr>
          </a:p>
        </p:txBody>
      </p:sp>
      <p:sp>
        <p:nvSpPr>
          <p:cNvPr id="810" name="Shape 810"/>
          <p:cNvSpPr>
            <a:spLocks noGrp="1"/>
          </p:cNvSpPr>
          <p:nvPr>
            <p:ph type="body" idx="4294967295"/>
          </p:nvPr>
        </p:nvSpPr>
        <p:spPr>
          <a:xfrm>
            <a:off x="388620" y="2424430"/>
            <a:ext cx="12275820" cy="6971030"/>
          </a:xfrm>
          <a:prstGeom prst="rect">
            <a:avLst/>
          </a:prstGeom>
        </p:spPr>
        <p:txBody>
          <a:bodyPr>
            <a:normAutofit/>
          </a:bodyPr>
          <a:lstStyle/>
          <a:p>
            <a:pPr marL="0" lvl="0" indent="0">
              <a:buNone/>
              <a:defRPr sz="1800">
                <a:solidFill>
                  <a:srgbClr val="000000"/>
                </a:solidFill>
              </a:defRPr>
            </a:pPr>
            <a:r>
              <a:rPr sz="3800" dirty="0"/>
              <a:t>Use parity </a:t>
            </a:r>
            <a:r>
              <a:rPr sz="3800" dirty="0" smtClean="0"/>
              <a:t>disk</a:t>
            </a:r>
            <a:endParaRPr sz="3800" dirty="0"/>
          </a:p>
          <a:p>
            <a:pPr marL="0" lvl="0" indent="0">
              <a:buNone/>
              <a:defRPr sz="1800">
                <a:solidFill>
                  <a:srgbClr val="000000"/>
                </a:solidFill>
              </a:defRPr>
            </a:pPr>
            <a:endParaRPr sz="3800" dirty="0"/>
          </a:p>
          <a:p>
            <a:pPr marL="0" lvl="0" indent="0">
              <a:buNone/>
              <a:defRPr sz="1800">
                <a:solidFill>
                  <a:srgbClr val="000000"/>
                </a:solidFill>
              </a:defRPr>
            </a:pPr>
            <a:r>
              <a:rPr sz="3800" dirty="0" smtClean="0"/>
              <a:t>Treat sectors </a:t>
            </a:r>
            <a:r>
              <a:rPr sz="3800" dirty="0"/>
              <a:t>across disks in a stripe as </a:t>
            </a:r>
            <a:r>
              <a:rPr sz="3800" dirty="0" smtClean="0"/>
              <a:t>equation</a:t>
            </a:r>
            <a:r>
              <a:rPr lang="en-US" sz="3800" dirty="0" smtClean="0"/>
              <a:t> (xor)</a:t>
            </a:r>
            <a:endParaRPr sz="3800" dirty="0"/>
          </a:p>
          <a:p>
            <a:pPr marL="0" lvl="0" indent="0">
              <a:buNone/>
              <a:defRPr sz="1800">
                <a:solidFill>
                  <a:srgbClr val="000000"/>
                </a:solidFill>
              </a:defRPr>
            </a:pPr>
            <a:endParaRPr lang="en-US" sz="3800" dirty="0" smtClean="0"/>
          </a:p>
          <a:p>
            <a:pPr marL="0" lvl="0" indent="0">
              <a:buNone/>
              <a:defRPr sz="1800">
                <a:solidFill>
                  <a:srgbClr val="000000"/>
                </a:solidFill>
              </a:defRPr>
            </a:pPr>
            <a:r>
              <a:rPr lang="en-US" sz="3800" dirty="0"/>
              <a:t>Data on bad disk is unknown in equation</a:t>
            </a:r>
          </a:p>
          <a:p>
            <a:pPr marL="0" indent="0">
              <a:buNone/>
              <a:defRPr sz="1800">
                <a:solidFill>
                  <a:srgbClr val="000000"/>
                </a:solidFill>
              </a:defRPr>
            </a:pPr>
            <a:endParaRPr lang="en-US" sz="3800" dirty="0" smtClean="0"/>
          </a:p>
          <a:p>
            <a:pPr marL="0" indent="0">
              <a:buNone/>
              <a:defRPr sz="1800">
                <a:solidFill>
                  <a:srgbClr val="000000"/>
                </a:solidFill>
              </a:defRPr>
            </a:pPr>
            <a:r>
              <a:rPr lang="en-US" sz="3800" dirty="0" smtClean="0"/>
              <a:t>With </a:t>
            </a:r>
            <a:r>
              <a:rPr lang="en-US" sz="3800" dirty="0"/>
              <a:t>N variables and N-1 are known, </a:t>
            </a:r>
            <a:r>
              <a:rPr lang="en-US" sz="3800" dirty="0" smtClean="0"/>
              <a:t>solve </a:t>
            </a:r>
            <a:r>
              <a:rPr lang="en-US" sz="3800" dirty="0"/>
              <a:t>for unknown</a:t>
            </a:r>
          </a:p>
          <a:p>
            <a:pPr marL="0" lvl="0" indent="0">
              <a:buNone/>
              <a:defRPr sz="1800">
                <a:solidFill>
                  <a:srgbClr val="000000"/>
                </a:solidFill>
              </a:defRPr>
            </a:pPr>
            <a:endParaRPr sz="3800" dirty="0"/>
          </a:p>
          <a:p>
            <a:pPr marL="0" lvl="0" indent="0">
              <a:buNone/>
              <a:defRPr sz="1800">
                <a:solidFill>
                  <a:srgbClr val="000000"/>
                </a:solidFill>
              </a:defRPr>
            </a:pPr>
            <a:endParaRPr lang="en-US" sz="3800" dirty="0"/>
          </a:p>
          <a:p>
            <a:pPr marL="0" lvl="0" indent="0">
              <a:buNone/>
              <a:defRPr sz="1800">
                <a:solidFill>
                  <a:srgbClr val="000000"/>
                </a:solidFill>
              </a:defRPr>
            </a:pPr>
            <a:endParaRPr sz="3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 name="Shape 968"/>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RAID-4: Analysis</a:t>
            </a:r>
          </a:p>
        </p:txBody>
      </p:sp>
      <p:sp>
        <p:nvSpPr>
          <p:cNvPr id="969" name="Shape 969"/>
          <p:cNvSpPr>
            <a:spLocks noGrp="1"/>
          </p:cNvSpPr>
          <p:nvPr>
            <p:ph type="body" idx="4294967295"/>
          </p:nvPr>
        </p:nvSpPr>
        <p:spPr>
          <a:xfrm>
            <a:off x="651766" y="2423013"/>
            <a:ext cx="11099800" cy="5167313"/>
          </a:xfrm>
          <a:prstGeom prst="rect">
            <a:avLst/>
          </a:prstGeom>
        </p:spPr>
        <p:txBody>
          <a:bodyPr>
            <a:normAutofit/>
          </a:bodyPr>
          <a:lstStyle/>
          <a:p>
            <a:pPr marL="0" lvl="0" indent="0">
              <a:buNone/>
              <a:defRPr sz="1800">
                <a:solidFill>
                  <a:srgbClr val="000000"/>
                </a:solidFill>
              </a:defRPr>
            </a:pPr>
            <a:r>
              <a:rPr sz="3800" dirty="0" smtClean="0"/>
              <a:t> What is capacity?		</a:t>
            </a:r>
            <a:endParaRPr lang="en-US" sz="3800" dirty="0" smtClean="0"/>
          </a:p>
          <a:p>
            <a:pPr marL="0" lvl="0" indent="0">
              <a:buNone/>
              <a:defRPr sz="1800">
                <a:solidFill>
                  <a:srgbClr val="000000"/>
                </a:solidFill>
              </a:defRPr>
            </a:pPr>
            <a:r>
              <a:rPr sz="3800" dirty="0" smtClean="0"/>
              <a:t>How many disks can fail?		</a:t>
            </a:r>
          </a:p>
        </p:txBody>
      </p:sp>
      <p:sp>
        <p:nvSpPr>
          <p:cNvPr id="4" name="Shape 955"/>
          <p:cNvSpPr/>
          <p:nvPr/>
        </p:nvSpPr>
        <p:spPr>
          <a:xfrm>
            <a:off x="6355786" y="5906448"/>
            <a:ext cx="33823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1</a:t>
            </a:r>
            <a:endParaRPr sz="3600" dirty="0">
              <a:solidFill>
                <a:srgbClr val="FFFFFF"/>
              </a:solidFill>
            </a:endParaRPr>
          </a:p>
        </p:txBody>
      </p:sp>
      <p:sp>
        <p:nvSpPr>
          <p:cNvPr id="5" name="Shape 956"/>
          <p:cNvSpPr/>
          <p:nvPr/>
        </p:nvSpPr>
        <p:spPr>
          <a:xfrm>
            <a:off x="7782563" y="5910892"/>
            <a:ext cx="36850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0</a:t>
            </a:r>
          </a:p>
        </p:txBody>
      </p:sp>
      <p:sp>
        <p:nvSpPr>
          <p:cNvPr id="6" name="Shape 957"/>
          <p:cNvSpPr/>
          <p:nvPr/>
        </p:nvSpPr>
        <p:spPr>
          <a:xfrm>
            <a:off x="9224475" y="5910892"/>
            <a:ext cx="36850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1</a:t>
            </a:r>
          </a:p>
        </p:txBody>
      </p:sp>
      <p:sp>
        <p:nvSpPr>
          <p:cNvPr id="7" name="Shape 958"/>
          <p:cNvSpPr/>
          <p:nvPr/>
        </p:nvSpPr>
        <p:spPr>
          <a:xfrm>
            <a:off x="10681521" y="5906448"/>
            <a:ext cx="33823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0</a:t>
            </a:r>
            <a:endParaRPr sz="3600" dirty="0">
              <a:solidFill>
                <a:srgbClr val="FFFFFF"/>
              </a:solidFill>
            </a:endParaRPr>
          </a:p>
        </p:txBody>
      </p:sp>
      <p:sp>
        <p:nvSpPr>
          <p:cNvPr id="8" name="Shape 959"/>
          <p:cNvSpPr/>
          <p:nvPr/>
        </p:nvSpPr>
        <p:spPr>
          <a:xfrm>
            <a:off x="12123433" y="5906448"/>
            <a:ext cx="33823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0</a:t>
            </a:r>
            <a:endParaRPr sz="3600" dirty="0">
              <a:solidFill>
                <a:srgbClr val="FFFFFF"/>
              </a:solidFill>
            </a:endParaRPr>
          </a:p>
        </p:txBody>
      </p:sp>
      <p:sp>
        <p:nvSpPr>
          <p:cNvPr id="9" name="Shape 960"/>
          <p:cNvSpPr/>
          <p:nvPr/>
        </p:nvSpPr>
        <p:spPr>
          <a:xfrm>
            <a:off x="5917259" y="5839634"/>
            <a:ext cx="6982934" cy="790216"/>
          </a:xfrm>
          <a:prstGeom prst="rect">
            <a:avLst/>
          </a:prstGeom>
          <a:ln w="38100">
            <a:solidFill>
              <a:srgbClr val="FF2600"/>
            </a:solidFill>
            <a:miter lim="400000"/>
          </a:ln>
        </p:spPr>
        <p:txBody>
          <a:bodyPr lIns="0" tIns="0" rIns="0" bIns="0" anchor="ctr"/>
          <a:lstStyle/>
          <a:p>
            <a:pPr lvl="0">
              <a:defRPr sz="3800"/>
            </a:pPr>
            <a:endParaRPr/>
          </a:p>
        </p:txBody>
      </p:sp>
      <p:sp>
        <p:nvSpPr>
          <p:cNvPr id="10" name="Shape 961"/>
          <p:cNvSpPr/>
          <p:nvPr/>
        </p:nvSpPr>
        <p:spPr>
          <a:xfrm>
            <a:off x="6023252" y="5206042"/>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Disk0</a:t>
            </a:r>
          </a:p>
        </p:txBody>
      </p:sp>
      <p:sp>
        <p:nvSpPr>
          <p:cNvPr id="11" name="Shape 962"/>
          <p:cNvSpPr/>
          <p:nvPr/>
        </p:nvSpPr>
        <p:spPr>
          <a:xfrm>
            <a:off x="7465164" y="5206042"/>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Disk1</a:t>
            </a:r>
          </a:p>
        </p:txBody>
      </p:sp>
      <p:sp>
        <p:nvSpPr>
          <p:cNvPr id="12" name="Shape 963"/>
          <p:cNvSpPr/>
          <p:nvPr/>
        </p:nvSpPr>
        <p:spPr>
          <a:xfrm>
            <a:off x="8907076" y="5206042"/>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Disk2</a:t>
            </a:r>
          </a:p>
        </p:txBody>
      </p:sp>
      <p:sp>
        <p:nvSpPr>
          <p:cNvPr id="13" name="Shape 964"/>
          <p:cNvSpPr/>
          <p:nvPr/>
        </p:nvSpPr>
        <p:spPr>
          <a:xfrm>
            <a:off x="10348988" y="5206042"/>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Disk3</a:t>
            </a:r>
          </a:p>
        </p:txBody>
      </p:sp>
      <p:sp>
        <p:nvSpPr>
          <p:cNvPr id="14" name="Shape 965"/>
          <p:cNvSpPr/>
          <p:nvPr/>
        </p:nvSpPr>
        <p:spPr>
          <a:xfrm>
            <a:off x="11790900" y="5206042"/>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dirty="0">
                <a:solidFill>
                  <a:srgbClr val="FFFFFF"/>
                </a:solidFill>
              </a:rPr>
              <a:t>Disk4</a:t>
            </a:r>
          </a:p>
        </p:txBody>
      </p:sp>
      <p:sp>
        <p:nvSpPr>
          <p:cNvPr id="15" name="Shape 966"/>
          <p:cNvSpPr/>
          <p:nvPr/>
        </p:nvSpPr>
        <p:spPr>
          <a:xfrm>
            <a:off x="11672485" y="6730042"/>
            <a:ext cx="124013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(parity)</a:t>
            </a:r>
          </a:p>
        </p:txBody>
      </p:sp>
      <p:sp>
        <p:nvSpPr>
          <p:cNvPr id="2" name="Rectangle 1"/>
          <p:cNvSpPr/>
          <p:nvPr/>
        </p:nvSpPr>
        <p:spPr>
          <a:xfrm>
            <a:off x="7597925" y="2473469"/>
            <a:ext cx="1603324" cy="523220"/>
          </a:xfrm>
          <a:prstGeom prst="rect">
            <a:avLst/>
          </a:prstGeom>
        </p:spPr>
        <p:txBody>
          <a:bodyPr wrap="none">
            <a:spAutoFit/>
          </a:bodyPr>
          <a:lstStyle/>
          <a:p>
            <a:pPr marL="0" lvl="0" indent="0">
              <a:buNone/>
              <a:defRPr sz="1800">
                <a:solidFill>
                  <a:srgbClr val="000000"/>
                </a:solidFill>
              </a:defRPr>
            </a:pPr>
            <a:r>
              <a:rPr lang="en-US" sz="2800" b="1" dirty="0">
                <a:latin typeface="Helvetica"/>
                <a:ea typeface="Helvetica"/>
                <a:cs typeface="Helvetica"/>
                <a:sym typeface="Helvetica"/>
              </a:rPr>
              <a:t>(N-1) * C</a:t>
            </a:r>
            <a:endParaRPr lang="en-US" sz="2800" dirty="0"/>
          </a:p>
        </p:txBody>
      </p:sp>
      <p:sp>
        <p:nvSpPr>
          <p:cNvPr id="3" name="Rectangle 2"/>
          <p:cNvSpPr/>
          <p:nvPr/>
        </p:nvSpPr>
        <p:spPr>
          <a:xfrm>
            <a:off x="7992868" y="3318464"/>
            <a:ext cx="441146" cy="646331"/>
          </a:xfrm>
          <a:prstGeom prst="rect">
            <a:avLst/>
          </a:prstGeom>
        </p:spPr>
        <p:txBody>
          <a:bodyPr wrap="none">
            <a:spAutoFit/>
          </a:bodyPr>
          <a:lstStyle/>
          <a:p>
            <a:r>
              <a:rPr lang="en-US" b="1" dirty="0">
                <a:solidFill>
                  <a:schemeClr val="bg2"/>
                </a:solidFill>
                <a:latin typeface="Helvetica"/>
                <a:ea typeface="Helvetica"/>
                <a:cs typeface="Helvetica"/>
                <a:sym typeface="Helvetica"/>
              </a:rPr>
              <a:t>1</a:t>
            </a:r>
            <a:endParaRPr lang="en-US" dirty="0">
              <a:solidFill>
                <a:schemeClr val="bg2"/>
              </a:solidFill>
            </a:endParaRPr>
          </a:p>
        </p:txBody>
      </p:sp>
      <p:sp>
        <p:nvSpPr>
          <p:cNvPr id="19" name="Rectangle 18"/>
          <p:cNvSpPr/>
          <p:nvPr/>
        </p:nvSpPr>
        <p:spPr>
          <a:xfrm>
            <a:off x="125947" y="6660629"/>
            <a:ext cx="8167649" cy="1815882"/>
          </a:xfrm>
          <a:prstGeom prst="rect">
            <a:avLst/>
          </a:prstGeom>
        </p:spPr>
        <p:txBody>
          <a:bodyPr wrap="square">
            <a:spAutoFit/>
          </a:bodyPr>
          <a:lstStyle/>
          <a:p>
            <a:pPr algn="l"/>
            <a:r>
              <a:rPr lang="en-US" sz="2800" dirty="0">
                <a:solidFill>
                  <a:srgbClr val="000000"/>
                </a:solidFill>
                <a:latin typeface="Helvetica" charset="0"/>
              </a:rPr>
              <a:t>N := number of disks</a:t>
            </a:r>
          </a:p>
          <a:p>
            <a:pPr algn="l"/>
            <a:r>
              <a:rPr lang="en-US" sz="2800" dirty="0">
                <a:solidFill>
                  <a:srgbClr val="000000"/>
                </a:solidFill>
                <a:latin typeface="Helvetica" charset="0"/>
              </a:rPr>
              <a:t>C := capacity of 1 disk</a:t>
            </a:r>
          </a:p>
          <a:p>
            <a:pPr algn="l"/>
            <a:r>
              <a:rPr lang="en-US" sz="2800" dirty="0">
                <a:solidFill>
                  <a:srgbClr val="000000"/>
                </a:solidFill>
                <a:latin typeface="Helvetica" charset="0"/>
              </a:rPr>
              <a:t>S := sequential throughput of 1 disk</a:t>
            </a:r>
          </a:p>
          <a:p>
            <a:pPr algn="l"/>
            <a:r>
              <a:rPr lang="en-US" sz="2800" dirty="0">
                <a:solidFill>
                  <a:srgbClr val="000000"/>
                </a:solidFill>
                <a:latin typeface="Helvetica" charset="0"/>
              </a:rPr>
              <a:t>R := random throughput of 1 </a:t>
            </a:r>
            <a:r>
              <a:rPr lang="en-US" sz="2800" dirty="0" smtClean="0">
                <a:solidFill>
                  <a:srgbClr val="000000"/>
                </a:solidFill>
                <a:latin typeface="Helvetica" charset="0"/>
              </a:rPr>
              <a:t>disk</a:t>
            </a:r>
            <a:endParaRPr lang="en-US" sz="2800" dirty="0">
              <a:solidFill>
                <a:srgbClr val="000000"/>
              </a:solidFill>
              <a:latin typeface="Helvetica"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Parity: XOR</a:t>
            </a:r>
            <a:endParaRPr lang="en-US" dirty="0"/>
          </a:p>
        </p:txBody>
      </p:sp>
      <p:sp>
        <p:nvSpPr>
          <p:cNvPr id="3" name="Content Placeholder 2"/>
          <p:cNvSpPr>
            <a:spLocks noGrp="1"/>
          </p:cNvSpPr>
          <p:nvPr>
            <p:ph idx="1"/>
          </p:nvPr>
        </p:nvSpPr>
        <p:spPr>
          <a:xfrm>
            <a:off x="342900" y="2166730"/>
            <a:ext cx="12184380" cy="7374835"/>
          </a:xfrm>
        </p:spPr>
        <p:txBody>
          <a:bodyPr>
            <a:normAutofit fontScale="92500" lnSpcReduction="20000"/>
          </a:bodyPr>
          <a:lstStyle/>
          <a:p>
            <a:pPr marL="0" indent="0">
              <a:buNone/>
            </a:pPr>
            <a:r>
              <a:rPr lang="en-US" dirty="0" smtClean="0"/>
              <a:t>If write “0110” to block 0, two ways to update parity</a:t>
            </a:r>
          </a:p>
          <a:p>
            <a:pPr marL="0" indent="0">
              <a:buNone/>
            </a:pPr>
            <a:r>
              <a:rPr lang="en-US" dirty="0" smtClean="0"/>
              <a:t>Approach 1: </a:t>
            </a:r>
            <a:r>
              <a:rPr lang="en-US" b="1" dirty="0" smtClean="0"/>
              <a:t>read all other  blocks </a:t>
            </a:r>
            <a:r>
              <a:rPr lang="en-US" dirty="0" smtClean="0"/>
              <a:t>in stripe and calculate new parity</a:t>
            </a:r>
          </a:p>
          <a:p>
            <a:pPr marL="0" indent="0">
              <a:buNone/>
            </a:pPr>
            <a:r>
              <a:rPr lang="en-US" dirty="0" smtClean="0"/>
              <a:t>Approach 2: Read old value at block 0</a:t>
            </a:r>
          </a:p>
          <a:p>
            <a:pPr lvl="1"/>
            <a:r>
              <a:rPr lang="en-US" dirty="0" smtClean="0"/>
              <a:t>1100</a:t>
            </a:r>
          </a:p>
          <a:p>
            <a:pPr marL="0" indent="0">
              <a:buNone/>
            </a:pPr>
            <a:r>
              <a:rPr lang="en-US" dirty="0" smtClean="0"/>
              <a:t>Read old value for parity</a:t>
            </a:r>
          </a:p>
          <a:p>
            <a:pPr lvl="1"/>
            <a:r>
              <a:rPr lang="en-US" dirty="0" smtClean="0"/>
              <a:t>0101</a:t>
            </a:r>
            <a:endParaRPr lang="en-US" dirty="0"/>
          </a:p>
          <a:p>
            <a:pPr marL="0" indent="0">
              <a:buNone/>
            </a:pPr>
            <a:r>
              <a:rPr lang="en-US" dirty="0" smtClean="0"/>
              <a:t>Calculate new parity</a:t>
            </a:r>
          </a:p>
          <a:p>
            <a:pPr marL="877140" lvl="1" indent="-457200"/>
            <a:r>
              <a:rPr lang="en-US" dirty="0" smtClean="0"/>
              <a:t>1111</a:t>
            </a:r>
          </a:p>
          <a:p>
            <a:pPr marL="877140" lvl="1" indent="-457200"/>
            <a:r>
              <a:rPr lang="en-US" dirty="0" smtClean="0"/>
              <a:t>Write out new parity</a:t>
            </a:r>
          </a:p>
          <a:p>
            <a:pPr marL="877140" lvl="1" indent="-457200"/>
            <a:r>
              <a:rPr lang="en-US" dirty="0" smtClean="0">
                <a:sym typeface="Wingdings"/>
              </a:rPr>
              <a:t> </a:t>
            </a:r>
            <a:r>
              <a:rPr lang="en-US" b="1" dirty="0" smtClean="0">
                <a:sym typeface="Wingdings"/>
              </a:rPr>
              <a:t>2 reads and 2 writes </a:t>
            </a:r>
            <a:r>
              <a:rPr lang="en-US" dirty="0" smtClean="0">
                <a:sym typeface="Wingdings"/>
              </a:rPr>
              <a:t>(1 read and 1 write to parity block)</a:t>
            </a:r>
          </a:p>
          <a:p>
            <a:pPr marL="877140" lvl="1" indent="-457200"/>
            <a:endParaRPr lang="en-US" dirty="0">
              <a:sym typeface="Wingdings"/>
            </a:endParaRPr>
          </a:p>
          <a:p>
            <a:pPr marL="0" indent="0">
              <a:buNone/>
            </a:pPr>
            <a:r>
              <a:rPr lang="en-US" dirty="0" smtClean="0">
                <a:sym typeface="Wingdings"/>
              </a:rPr>
              <a:t>Which approach is better depends on number of disks in group</a:t>
            </a:r>
          </a:p>
          <a:p>
            <a:pPr marL="877140" lvl="1" indent="-457200"/>
            <a:endParaRPr lang="en-US" dirty="0" smtClean="0"/>
          </a:p>
        </p:txBody>
      </p:sp>
    </p:spTree>
    <p:extLst>
      <p:ext uri="{BB962C8B-B14F-4D97-AF65-F5344CB8AC3E}">
        <p14:creationId xmlns:p14="http://schemas.microsoft.com/office/powerpoint/2010/main" val="200030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 name="Shape 974"/>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dirty="0">
                <a:solidFill>
                  <a:srgbClr val="FFFFFF"/>
                </a:solidFill>
              </a:rPr>
              <a:t>RAID-4: Throughput</a:t>
            </a:r>
          </a:p>
        </p:txBody>
      </p:sp>
      <p:sp>
        <p:nvSpPr>
          <p:cNvPr id="975" name="Shape 975"/>
          <p:cNvSpPr>
            <a:spLocks noGrp="1"/>
          </p:cNvSpPr>
          <p:nvPr>
            <p:ph type="body" idx="4294967295"/>
          </p:nvPr>
        </p:nvSpPr>
        <p:spPr>
          <a:xfrm>
            <a:off x="342900" y="2275205"/>
            <a:ext cx="12661900" cy="5097463"/>
          </a:xfrm>
          <a:prstGeom prst="rect">
            <a:avLst/>
          </a:prstGeom>
        </p:spPr>
        <p:txBody>
          <a:bodyPr/>
          <a:lstStyle/>
          <a:p>
            <a:pPr marL="0" lvl="0" indent="0">
              <a:buNone/>
              <a:defRPr sz="1800">
                <a:solidFill>
                  <a:srgbClr val="000000"/>
                </a:solidFill>
              </a:defRPr>
            </a:pPr>
            <a:r>
              <a:rPr sz="3800" dirty="0">
                <a:solidFill>
                  <a:schemeClr val="bg1"/>
                </a:solidFill>
              </a:rPr>
              <a:t>What is steady-state throughput for</a:t>
            </a:r>
          </a:p>
          <a:p>
            <a:pPr marL="0" lvl="0" indent="0">
              <a:buNone/>
              <a:defRPr sz="1800">
                <a:solidFill>
                  <a:srgbClr val="000000"/>
                </a:solidFill>
              </a:defRPr>
            </a:pPr>
            <a:r>
              <a:rPr sz="3800" dirty="0"/>
              <a:t> - sequential reads?	</a:t>
            </a:r>
            <a:r>
              <a:rPr lang="en-US" sz="3800" dirty="0" smtClean="0"/>
              <a:t>	</a:t>
            </a:r>
          </a:p>
          <a:p>
            <a:pPr marL="0" lvl="0" indent="0">
              <a:buNone/>
              <a:defRPr sz="1800">
                <a:solidFill>
                  <a:srgbClr val="000000"/>
                </a:solidFill>
              </a:defRPr>
            </a:pPr>
            <a:r>
              <a:rPr sz="3800" dirty="0" smtClean="0"/>
              <a:t> </a:t>
            </a:r>
            <a:r>
              <a:rPr sz="3800" dirty="0"/>
              <a:t>- sequential writes?	</a:t>
            </a:r>
            <a:endParaRPr lang="en-US" sz="3800" dirty="0" smtClean="0"/>
          </a:p>
          <a:p>
            <a:pPr marL="0" lvl="0" indent="0">
              <a:buNone/>
              <a:defRPr sz="1800">
                <a:solidFill>
                  <a:srgbClr val="000000"/>
                </a:solidFill>
              </a:defRPr>
            </a:pPr>
            <a:r>
              <a:rPr sz="3800" dirty="0" smtClean="0"/>
              <a:t> </a:t>
            </a:r>
            <a:r>
              <a:rPr sz="3800" dirty="0"/>
              <a:t>- random reads?		</a:t>
            </a:r>
            <a:endParaRPr lang="en-US" sz="3800" dirty="0" smtClean="0"/>
          </a:p>
          <a:p>
            <a:pPr marL="0" lvl="0" indent="0">
              <a:buNone/>
              <a:defRPr sz="1800">
                <a:solidFill>
                  <a:srgbClr val="000000"/>
                </a:solidFill>
              </a:defRPr>
            </a:pPr>
            <a:r>
              <a:rPr sz="3800" dirty="0" smtClean="0"/>
              <a:t> </a:t>
            </a:r>
            <a:r>
              <a:rPr sz="3800" dirty="0"/>
              <a:t>- random writes?		</a:t>
            </a:r>
            <a:endParaRPr sz="3800" b="1" dirty="0">
              <a:latin typeface="Helvetica"/>
              <a:ea typeface="Helvetica"/>
              <a:cs typeface="Helvetica"/>
              <a:sym typeface="Helvetica"/>
            </a:endParaRPr>
          </a:p>
        </p:txBody>
      </p:sp>
      <p:sp>
        <p:nvSpPr>
          <p:cNvPr id="4" name="Shape 955"/>
          <p:cNvSpPr/>
          <p:nvPr/>
        </p:nvSpPr>
        <p:spPr>
          <a:xfrm>
            <a:off x="5848297" y="8165956"/>
            <a:ext cx="33823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1</a:t>
            </a:r>
            <a:endParaRPr sz="3600" dirty="0">
              <a:solidFill>
                <a:srgbClr val="FFFFFF"/>
              </a:solidFill>
            </a:endParaRPr>
          </a:p>
        </p:txBody>
      </p:sp>
      <p:sp>
        <p:nvSpPr>
          <p:cNvPr id="5" name="Shape 956"/>
          <p:cNvSpPr/>
          <p:nvPr/>
        </p:nvSpPr>
        <p:spPr>
          <a:xfrm>
            <a:off x="7275074" y="8170400"/>
            <a:ext cx="36850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0</a:t>
            </a:r>
          </a:p>
        </p:txBody>
      </p:sp>
      <p:sp>
        <p:nvSpPr>
          <p:cNvPr id="6" name="Shape 957"/>
          <p:cNvSpPr/>
          <p:nvPr/>
        </p:nvSpPr>
        <p:spPr>
          <a:xfrm>
            <a:off x="8716986" y="8170400"/>
            <a:ext cx="36850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1</a:t>
            </a:r>
          </a:p>
        </p:txBody>
      </p:sp>
      <p:sp>
        <p:nvSpPr>
          <p:cNvPr id="7" name="Shape 958"/>
          <p:cNvSpPr/>
          <p:nvPr/>
        </p:nvSpPr>
        <p:spPr>
          <a:xfrm>
            <a:off x="10174032" y="8165956"/>
            <a:ext cx="33823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0</a:t>
            </a:r>
            <a:endParaRPr sz="3600" dirty="0">
              <a:solidFill>
                <a:srgbClr val="FFFFFF"/>
              </a:solidFill>
            </a:endParaRPr>
          </a:p>
        </p:txBody>
      </p:sp>
      <p:sp>
        <p:nvSpPr>
          <p:cNvPr id="8" name="Shape 959"/>
          <p:cNvSpPr/>
          <p:nvPr/>
        </p:nvSpPr>
        <p:spPr>
          <a:xfrm>
            <a:off x="11615944" y="8165956"/>
            <a:ext cx="33823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0</a:t>
            </a:r>
            <a:endParaRPr sz="3600" dirty="0">
              <a:solidFill>
                <a:srgbClr val="FFFFFF"/>
              </a:solidFill>
            </a:endParaRPr>
          </a:p>
        </p:txBody>
      </p:sp>
      <p:sp>
        <p:nvSpPr>
          <p:cNvPr id="9" name="Shape 960"/>
          <p:cNvSpPr/>
          <p:nvPr/>
        </p:nvSpPr>
        <p:spPr>
          <a:xfrm>
            <a:off x="5409770" y="8099142"/>
            <a:ext cx="6982934" cy="790216"/>
          </a:xfrm>
          <a:prstGeom prst="rect">
            <a:avLst/>
          </a:prstGeom>
          <a:ln w="38100">
            <a:solidFill>
              <a:srgbClr val="FF2600"/>
            </a:solidFill>
            <a:miter lim="400000"/>
          </a:ln>
        </p:spPr>
        <p:txBody>
          <a:bodyPr lIns="0" tIns="0" rIns="0" bIns="0" anchor="ctr"/>
          <a:lstStyle/>
          <a:p>
            <a:pPr lvl="0">
              <a:defRPr sz="3800"/>
            </a:pPr>
            <a:endParaRPr/>
          </a:p>
        </p:txBody>
      </p:sp>
      <p:sp>
        <p:nvSpPr>
          <p:cNvPr id="10" name="Shape 961"/>
          <p:cNvSpPr/>
          <p:nvPr/>
        </p:nvSpPr>
        <p:spPr>
          <a:xfrm>
            <a:off x="5515763" y="7465550"/>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Disk0</a:t>
            </a:r>
          </a:p>
        </p:txBody>
      </p:sp>
      <p:sp>
        <p:nvSpPr>
          <p:cNvPr id="11" name="Shape 962"/>
          <p:cNvSpPr/>
          <p:nvPr/>
        </p:nvSpPr>
        <p:spPr>
          <a:xfrm>
            <a:off x="6957675" y="7465550"/>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Disk1</a:t>
            </a:r>
          </a:p>
        </p:txBody>
      </p:sp>
      <p:sp>
        <p:nvSpPr>
          <p:cNvPr id="12" name="Shape 963"/>
          <p:cNvSpPr/>
          <p:nvPr/>
        </p:nvSpPr>
        <p:spPr>
          <a:xfrm>
            <a:off x="8399587" y="7465550"/>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Disk2</a:t>
            </a:r>
          </a:p>
        </p:txBody>
      </p:sp>
      <p:sp>
        <p:nvSpPr>
          <p:cNvPr id="13" name="Shape 964"/>
          <p:cNvSpPr/>
          <p:nvPr/>
        </p:nvSpPr>
        <p:spPr>
          <a:xfrm>
            <a:off x="9841499" y="7465550"/>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Disk3</a:t>
            </a:r>
          </a:p>
        </p:txBody>
      </p:sp>
      <p:sp>
        <p:nvSpPr>
          <p:cNvPr id="14" name="Shape 965"/>
          <p:cNvSpPr/>
          <p:nvPr/>
        </p:nvSpPr>
        <p:spPr>
          <a:xfrm>
            <a:off x="11283411" y="7465550"/>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Disk4</a:t>
            </a:r>
          </a:p>
        </p:txBody>
      </p:sp>
      <p:sp>
        <p:nvSpPr>
          <p:cNvPr id="15" name="Shape 966"/>
          <p:cNvSpPr/>
          <p:nvPr/>
        </p:nvSpPr>
        <p:spPr>
          <a:xfrm>
            <a:off x="11164996" y="8989550"/>
            <a:ext cx="124013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(parity)</a:t>
            </a:r>
          </a:p>
        </p:txBody>
      </p:sp>
      <p:sp>
        <p:nvSpPr>
          <p:cNvPr id="2" name="Rectangle 1"/>
          <p:cNvSpPr/>
          <p:nvPr/>
        </p:nvSpPr>
        <p:spPr>
          <a:xfrm>
            <a:off x="5410425" y="3274814"/>
            <a:ext cx="1582484" cy="523220"/>
          </a:xfrm>
          <a:prstGeom prst="rect">
            <a:avLst/>
          </a:prstGeom>
        </p:spPr>
        <p:txBody>
          <a:bodyPr wrap="none">
            <a:spAutoFit/>
          </a:bodyPr>
          <a:lstStyle/>
          <a:p>
            <a:pPr marL="0" lvl="0" indent="0">
              <a:buNone/>
              <a:defRPr sz="1800">
                <a:solidFill>
                  <a:srgbClr val="000000"/>
                </a:solidFill>
              </a:defRPr>
            </a:pPr>
            <a:r>
              <a:rPr lang="en-US" sz="2800" b="1" dirty="0">
                <a:latin typeface="Helvetica"/>
                <a:ea typeface="Helvetica"/>
                <a:cs typeface="Helvetica"/>
                <a:sym typeface="Helvetica"/>
              </a:rPr>
              <a:t>(N-1) * S</a:t>
            </a:r>
          </a:p>
        </p:txBody>
      </p:sp>
      <p:sp>
        <p:nvSpPr>
          <p:cNvPr id="3" name="Rectangle 2"/>
          <p:cNvSpPr/>
          <p:nvPr/>
        </p:nvSpPr>
        <p:spPr>
          <a:xfrm>
            <a:off x="5557119" y="4279767"/>
            <a:ext cx="7056740" cy="523220"/>
          </a:xfrm>
          <a:prstGeom prst="rect">
            <a:avLst/>
          </a:prstGeom>
        </p:spPr>
        <p:txBody>
          <a:bodyPr wrap="none">
            <a:spAutoFit/>
          </a:bodyPr>
          <a:lstStyle/>
          <a:p>
            <a:pPr marL="0" lvl="0" indent="0">
              <a:buNone/>
              <a:defRPr sz="1800">
                <a:solidFill>
                  <a:srgbClr val="000000"/>
                </a:solidFill>
              </a:defRPr>
            </a:pPr>
            <a:r>
              <a:rPr lang="en-US" sz="2800" b="1" dirty="0">
                <a:latin typeface="Helvetica"/>
                <a:ea typeface="Helvetica"/>
                <a:cs typeface="Helvetica"/>
                <a:sym typeface="Helvetica"/>
              </a:rPr>
              <a:t>(N-1) * </a:t>
            </a:r>
            <a:r>
              <a:rPr lang="en-US" sz="2800" b="1" dirty="0" smtClean="0">
                <a:latin typeface="Helvetica"/>
                <a:ea typeface="Helvetica"/>
                <a:cs typeface="Helvetica"/>
                <a:sym typeface="Helvetica"/>
              </a:rPr>
              <a:t>S (parity calculated for full stripe)</a:t>
            </a:r>
            <a:endParaRPr lang="en-US" sz="2800" dirty="0"/>
          </a:p>
        </p:txBody>
      </p:sp>
      <p:sp>
        <p:nvSpPr>
          <p:cNvPr id="18" name="Rectangle 17"/>
          <p:cNvSpPr/>
          <p:nvPr/>
        </p:nvSpPr>
        <p:spPr>
          <a:xfrm>
            <a:off x="5406200" y="5274032"/>
            <a:ext cx="1603324" cy="523220"/>
          </a:xfrm>
          <a:prstGeom prst="rect">
            <a:avLst/>
          </a:prstGeom>
        </p:spPr>
        <p:txBody>
          <a:bodyPr wrap="none">
            <a:spAutoFit/>
          </a:bodyPr>
          <a:lstStyle/>
          <a:p>
            <a:pPr marL="0" lvl="0" indent="0">
              <a:buNone/>
              <a:defRPr sz="1800">
                <a:solidFill>
                  <a:srgbClr val="000000"/>
                </a:solidFill>
              </a:defRPr>
            </a:pPr>
            <a:r>
              <a:rPr lang="en-US" sz="2800" b="1" dirty="0">
                <a:latin typeface="Helvetica"/>
                <a:ea typeface="Helvetica"/>
                <a:cs typeface="Helvetica"/>
                <a:sym typeface="Helvetica"/>
              </a:rPr>
              <a:t>(N-1) * </a:t>
            </a:r>
            <a:r>
              <a:rPr lang="en-US" sz="2800" b="1" dirty="0" smtClean="0">
                <a:latin typeface="Helvetica"/>
                <a:ea typeface="Helvetica"/>
                <a:cs typeface="Helvetica"/>
                <a:sym typeface="Helvetica"/>
              </a:rPr>
              <a:t>R</a:t>
            </a:r>
            <a:endParaRPr lang="en-US" sz="2800" dirty="0"/>
          </a:p>
        </p:txBody>
      </p:sp>
      <p:sp>
        <p:nvSpPr>
          <p:cNvPr id="16" name="Rectangle 15"/>
          <p:cNvSpPr/>
          <p:nvPr/>
        </p:nvSpPr>
        <p:spPr>
          <a:xfrm>
            <a:off x="5406201" y="6158259"/>
            <a:ext cx="5418471" cy="523220"/>
          </a:xfrm>
          <a:prstGeom prst="rect">
            <a:avLst/>
          </a:prstGeom>
        </p:spPr>
        <p:txBody>
          <a:bodyPr wrap="none">
            <a:spAutoFit/>
          </a:bodyPr>
          <a:lstStyle/>
          <a:p>
            <a:pPr marL="0" lvl="0" indent="0">
              <a:buNone/>
              <a:defRPr sz="1800">
                <a:solidFill>
                  <a:srgbClr val="000000"/>
                </a:solidFill>
              </a:defRPr>
            </a:pPr>
            <a:r>
              <a:rPr lang="en-US" sz="2800" b="1" dirty="0">
                <a:latin typeface="Helvetica"/>
                <a:ea typeface="Helvetica"/>
                <a:cs typeface="Helvetica"/>
                <a:sym typeface="Helvetica"/>
              </a:rPr>
              <a:t>R/2 </a:t>
            </a:r>
            <a:r>
              <a:rPr lang="en-US" sz="2800" b="1" dirty="0" smtClean="0">
                <a:latin typeface="Helvetica"/>
                <a:ea typeface="Helvetica"/>
                <a:cs typeface="Helvetica"/>
                <a:sym typeface="Helvetica"/>
              </a:rPr>
              <a:t>(read </a:t>
            </a:r>
            <a:r>
              <a:rPr lang="en-US" sz="2800" b="1" dirty="0">
                <a:latin typeface="Helvetica"/>
                <a:ea typeface="Helvetica"/>
                <a:cs typeface="Helvetica"/>
                <a:sym typeface="Helvetica"/>
              </a:rPr>
              <a:t>and write </a:t>
            </a:r>
            <a:r>
              <a:rPr lang="en-US" sz="2800" b="1" dirty="0" smtClean="0">
                <a:latin typeface="Helvetica"/>
                <a:ea typeface="Helvetica"/>
                <a:cs typeface="Helvetica"/>
                <a:sym typeface="Helvetica"/>
              </a:rPr>
              <a:t>parity </a:t>
            </a:r>
            <a:r>
              <a:rPr lang="en-US" sz="2800" b="1" dirty="0">
                <a:latin typeface="Helvetica"/>
                <a:ea typeface="Helvetica"/>
                <a:cs typeface="Helvetica"/>
                <a:sym typeface="Helvetica"/>
              </a:rPr>
              <a:t>disk)</a:t>
            </a:r>
          </a:p>
        </p:txBody>
      </p:sp>
      <p:sp>
        <p:nvSpPr>
          <p:cNvPr id="20" name="Shape 979"/>
          <p:cNvSpPr/>
          <p:nvPr/>
        </p:nvSpPr>
        <p:spPr>
          <a:xfrm>
            <a:off x="5404874" y="6079579"/>
            <a:ext cx="5439926" cy="68182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chemeClr val="bg1"/>
            </a:solidFill>
            <a:miter lim="400000"/>
          </a:ln>
        </p:spPr>
        <p:txBody>
          <a:bodyPr lIns="0" tIns="0" rIns="0" bIns="0" anchor="ctr"/>
          <a:lstStyle/>
          <a:p>
            <a:pPr lvl="0">
              <a:defRPr sz="2600"/>
            </a:pPr>
            <a:endParaRPr/>
          </a:p>
        </p:txBody>
      </p:sp>
      <p:sp>
        <p:nvSpPr>
          <p:cNvPr id="21" name="Shape 980"/>
          <p:cNvSpPr/>
          <p:nvPr/>
        </p:nvSpPr>
        <p:spPr>
          <a:xfrm>
            <a:off x="1358707" y="7411040"/>
            <a:ext cx="3547446" cy="12105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a:defRPr sz="1800">
                <a:solidFill>
                  <a:srgbClr val="000000"/>
                </a:solidFill>
              </a:defRPr>
            </a:pPr>
            <a:r>
              <a:rPr sz="3600" dirty="0">
                <a:solidFill>
                  <a:schemeClr val="bg1"/>
                </a:solidFill>
              </a:rPr>
              <a:t>how to avoid</a:t>
            </a:r>
          </a:p>
          <a:p>
            <a:pPr lvl="0" algn="l">
              <a:defRPr sz="1800">
                <a:solidFill>
                  <a:srgbClr val="000000"/>
                </a:solidFill>
              </a:defRPr>
            </a:pPr>
            <a:r>
              <a:rPr sz="3600" dirty="0">
                <a:solidFill>
                  <a:schemeClr val="bg1"/>
                </a:solidFill>
              </a:rPr>
              <a:t>parity bottleneck?</a:t>
            </a:r>
          </a:p>
        </p:txBody>
      </p:sp>
      <p:sp>
        <p:nvSpPr>
          <p:cNvPr id="22" name="Rectangle 21"/>
          <p:cNvSpPr/>
          <p:nvPr/>
        </p:nvSpPr>
        <p:spPr>
          <a:xfrm>
            <a:off x="7976609" y="2106824"/>
            <a:ext cx="8167649" cy="1569660"/>
          </a:xfrm>
          <a:prstGeom prst="rect">
            <a:avLst/>
          </a:prstGeom>
        </p:spPr>
        <p:txBody>
          <a:bodyPr wrap="square">
            <a:spAutoFit/>
          </a:bodyPr>
          <a:lstStyle/>
          <a:p>
            <a:pPr algn="l"/>
            <a:r>
              <a:rPr lang="en-US" sz="2400" dirty="0">
                <a:solidFill>
                  <a:srgbClr val="000000"/>
                </a:solidFill>
                <a:latin typeface="Helvetica" charset="0"/>
              </a:rPr>
              <a:t>N := number of disks</a:t>
            </a:r>
          </a:p>
          <a:p>
            <a:pPr algn="l"/>
            <a:r>
              <a:rPr lang="en-US" sz="2400" dirty="0">
                <a:solidFill>
                  <a:srgbClr val="000000"/>
                </a:solidFill>
                <a:latin typeface="Helvetica" charset="0"/>
              </a:rPr>
              <a:t>C := capacity of 1 disk</a:t>
            </a:r>
          </a:p>
          <a:p>
            <a:pPr algn="l"/>
            <a:r>
              <a:rPr lang="en-US" sz="2400" dirty="0">
                <a:solidFill>
                  <a:srgbClr val="000000"/>
                </a:solidFill>
                <a:latin typeface="Helvetica" charset="0"/>
              </a:rPr>
              <a:t>S := sequential throughput of 1 disk</a:t>
            </a:r>
          </a:p>
          <a:p>
            <a:pPr algn="l"/>
            <a:r>
              <a:rPr lang="en-US" sz="2400" dirty="0">
                <a:solidFill>
                  <a:srgbClr val="000000"/>
                </a:solidFill>
                <a:latin typeface="Helvetica" charset="0"/>
              </a:rPr>
              <a:t>R := random throughput of 1 </a:t>
            </a:r>
            <a:r>
              <a:rPr lang="en-US" sz="2400" dirty="0" smtClean="0">
                <a:solidFill>
                  <a:srgbClr val="000000"/>
                </a:solidFill>
                <a:latin typeface="Helvetica" charset="0"/>
              </a:rPr>
              <a:t>disk</a:t>
            </a:r>
            <a:endParaRPr lang="en-US" sz="2400" dirty="0">
              <a:solidFill>
                <a:srgbClr val="000000"/>
              </a:solidFill>
              <a:latin typeface="Helvetica"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8" grpId="0"/>
      <p:bldP spid="16" grpId="0"/>
      <p:bldP spid="20" grpId="0" animBg="1"/>
      <p:bldP spid="2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 name="Shape 984"/>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RAID-5</a:t>
            </a:r>
          </a:p>
        </p:txBody>
      </p:sp>
      <p:grpSp>
        <p:nvGrpSpPr>
          <p:cNvPr id="3" name="Group 2"/>
          <p:cNvGrpSpPr/>
          <p:nvPr/>
        </p:nvGrpSpPr>
        <p:grpSpPr>
          <a:xfrm>
            <a:off x="3010933" y="2026667"/>
            <a:ext cx="6982934" cy="4495801"/>
            <a:chOff x="3010933" y="2026667"/>
            <a:chExt cx="6982934" cy="4495801"/>
          </a:xfrm>
        </p:grpSpPr>
        <p:sp>
          <p:nvSpPr>
            <p:cNvPr id="985" name="Shape 985"/>
            <p:cNvSpPr/>
            <p:nvPr/>
          </p:nvSpPr>
          <p:spPr>
            <a:xfrm>
              <a:off x="3485302" y="2731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986" name="Shape 986"/>
            <p:cNvSpPr/>
            <p:nvPr/>
          </p:nvSpPr>
          <p:spPr>
            <a:xfrm>
              <a:off x="4927214" y="2731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987" name="Shape 987"/>
            <p:cNvSpPr/>
            <p:nvPr/>
          </p:nvSpPr>
          <p:spPr>
            <a:xfrm>
              <a:off x="6369126" y="2731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988" name="Shape 988"/>
            <p:cNvSpPr/>
            <p:nvPr/>
          </p:nvSpPr>
          <p:spPr>
            <a:xfrm>
              <a:off x="7811038" y="2731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989" name="Shape 989"/>
            <p:cNvSpPr/>
            <p:nvPr/>
          </p:nvSpPr>
          <p:spPr>
            <a:xfrm>
              <a:off x="9189400" y="2731517"/>
              <a:ext cx="3936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P</a:t>
              </a:r>
            </a:p>
          </p:txBody>
        </p:sp>
        <p:sp>
          <p:nvSpPr>
            <p:cNvPr id="990" name="Shape 990"/>
            <p:cNvSpPr/>
            <p:nvPr/>
          </p:nvSpPr>
          <p:spPr>
            <a:xfrm>
              <a:off x="3010933" y="2660260"/>
              <a:ext cx="6982934" cy="790215"/>
            </a:xfrm>
            <a:prstGeom prst="rect">
              <a:avLst/>
            </a:prstGeom>
            <a:ln w="38100">
              <a:solidFill>
                <a:srgbClr val="FF2600"/>
              </a:solidFill>
              <a:miter lim="400000"/>
            </a:ln>
          </p:spPr>
          <p:txBody>
            <a:bodyPr lIns="0" tIns="0" rIns="0" bIns="0" anchor="ctr"/>
            <a:lstStyle/>
            <a:p>
              <a:pPr lvl="0">
                <a:defRPr sz="3800"/>
              </a:pPr>
              <a:endParaRPr/>
            </a:p>
          </p:txBody>
        </p:sp>
        <p:sp>
          <p:nvSpPr>
            <p:cNvPr id="991" name="Shape 991"/>
            <p:cNvSpPr/>
            <p:nvPr/>
          </p:nvSpPr>
          <p:spPr>
            <a:xfrm>
              <a:off x="3116926" y="2026667"/>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Disk0</a:t>
              </a:r>
            </a:p>
          </p:txBody>
        </p:sp>
        <p:sp>
          <p:nvSpPr>
            <p:cNvPr id="992" name="Shape 992"/>
            <p:cNvSpPr/>
            <p:nvPr/>
          </p:nvSpPr>
          <p:spPr>
            <a:xfrm>
              <a:off x="4558838" y="2026667"/>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Disk1</a:t>
              </a:r>
            </a:p>
          </p:txBody>
        </p:sp>
        <p:sp>
          <p:nvSpPr>
            <p:cNvPr id="993" name="Shape 993"/>
            <p:cNvSpPr/>
            <p:nvPr/>
          </p:nvSpPr>
          <p:spPr>
            <a:xfrm>
              <a:off x="6000750" y="2026667"/>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Disk2</a:t>
              </a:r>
            </a:p>
          </p:txBody>
        </p:sp>
        <p:sp>
          <p:nvSpPr>
            <p:cNvPr id="994" name="Shape 994"/>
            <p:cNvSpPr/>
            <p:nvPr/>
          </p:nvSpPr>
          <p:spPr>
            <a:xfrm>
              <a:off x="7442662" y="2026667"/>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Disk3</a:t>
              </a:r>
            </a:p>
          </p:txBody>
        </p:sp>
        <p:sp>
          <p:nvSpPr>
            <p:cNvPr id="995" name="Shape 995"/>
            <p:cNvSpPr/>
            <p:nvPr/>
          </p:nvSpPr>
          <p:spPr>
            <a:xfrm>
              <a:off x="8884574" y="2026667"/>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Disk4</a:t>
              </a:r>
            </a:p>
          </p:txBody>
        </p:sp>
        <p:sp>
          <p:nvSpPr>
            <p:cNvPr id="996" name="Shape 996"/>
            <p:cNvSpPr/>
            <p:nvPr/>
          </p:nvSpPr>
          <p:spPr>
            <a:xfrm>
              <a:off x="3485302" y="3874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997" name="Shape 997"/>
            <p:cNvSpPr/>
            <p:nvPr/>
          </p:nvSpPr>
          <p:spPr>
            <a:xfrm>
              <a:off x="4927214" y="3874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998" name="Shape 998"/>
            <p:cNvSpPr/>
            <p:nvPr/>
          </p:nvSpPr>
          <p:spPr>
            <a:xfrm>
              <a:off x="6369126" y="3874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999" name="Shape 999"/>
            <p:cNvSpPr/>
            <p:nvPr/>
          </p:nvSpPr>
          <p:spPr>
            <a:xfrm>
              <a:off x="7747488" y="3874517"/>
              <a:ext cx="3936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P</a:t>
              </a:r>
            </a:p>
          </p:txBody>
        </p:sp>
        <p:sp>
          <p:nvSpPr>
            <p:cNvPr id="1000" name="Shape 1000"/>
            <p:cNvSpPr/>
            <p:nvPr/>
          </p:nvSpPr>
          <p:spPr>
            <a:xfrm>
              <a:off x="9252950" y="3874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001" name="Shape 1001"/>
            <p:cNvSpPr/>
            <p:nvPr/>
          </p:nvSpPr>
          <p:spPr>
            <a:xfrm>
              <a:off x="3010933" y="3803260"/>
              <a:ext cx="6982934" cy="790215"/>
            </a:xfrm>
            <a:prstGeom prst="rect">
              <a:avLst/>
            </a:prstGeom>
            <a:ln w="38100">
              <a:solidFill>
                <a:srgbClr val="FF2600"/>
              </a:solidFill>
              <a:miter lim="400000"/>
            </a:ln>
          </p:spPr>
          <p:txBody>
            <a:bodyPr lIns="0" tIns="0" rIns="0" bIns="0" anchor="ctr"/>
            <a:lstStyle/>
            <a:p>
              <a:pPr lvl="0">
                <a:defRPr sz="3800"/>
              </a:pPr>
              <a:endParaRPr/>
            </a:p>
          </p:txBody>
        </p:sp>
        <p:sp>
          <p:nvSpPr>
            <p:cNvPr id="1002" name="Shape 1002"/>
            <p:cNvSpPr/>
            <p:nvPr/>
          </p:nvSpPr>
          <p:spPr>
            <a:xfrm>
              <a:off x="3485302" y="5017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003" name="Shape 1003"/>
            <p:cNvSpPr/>
            <p:nvPr/>
          </p:nvSpPr>
          <p:spPr>
            <a:xfrm>
              <a:off x="4927214" y="5017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004" name="Shape 1004"/>
            <p:cNvSpPr/>
            <p:nvPr/>
          </p:nvSpPr>
          <p:spPr>
            <a:xfrm>
              <a:off x="6305576" y="5017517"/>
              <a:ext cx="3936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P</a:t>
              </a:r>
            </a:p>
          </p:txBody>
        </p:sp>
        <p:sp>
          <p:nvSpPr>
            <p:cNvPr id="1005" name="Shape 1005"/>
            <p:cNvSpPr/>
            <p:nvPr/>
          </p:nvSpPr>
          <p:spPr>
            <a:xfrm>
              <a:off x="7811038" y="5017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006" name="Shape 1006"/>
            <p:cNvSpPr/>
            <p:nvPr/>
          </p:nvSpPr>
          <p:spPr>
            <a:xfrm>
              <a:off x="9252950" y="5017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007" name="Shape 1007"/>
            <p:cNvSpPr/>
            <p:nvPr/>
          </p:nvSpPr>
          <p:spPr>
            <a:xfrm>
              <a:off x="3010933" y="4946260"/>
              <a:ext cx="6982934" cy="790215"/>
            </a:xfrm>
            <a:prstGeom prst="rect">
              <a:avLst/>
            </a:prstGeom>
            <a:ln w="38100">
              <a:solidFill>
                <a:srgbClr val="FF2600"/>
              </a:solidFill>
              <a:miter lim="400000"/>
            </a:ln>
          </p:spPr>
          <p:txBody>
            <a:bodyPr lIns="0" tIns="0" rIns="0" bIns="0" anchor="ctr"/>
            <a:lstStyle/>
            <a:p>
              <a:pPr lvl="0">
                <a:defRPr sz="3800"/>
              </a:pPr>
              <a:endParaRPr/>
            </a:p>
          </p:txBody>
        </p:sp>
        <p:sp>
          <p:nvSpPr>
            <p:cNvPr id="1008" name="Shape 1008"/>
            <p:cNvSpPr/>
            <p:nvPr/>
          </p:nvSpPr>
          <p:spPr>
            <a:xfrm>
              <a:off x="6140450" y="5684267"/>
              <a:ext cx="723901"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b="1">
                  <a:latin typeface="Helvetica"/>
                  <a:ea typeface="Helvetica"/>
                  <a:cs typeface="Helvetica"/>
                  <a:sym typeface="Helvetica"/>
                </a:defRPr>
              </a:lvl1pPr>
            </a:lstStyle>
            <a:p>
              <a:pPr lvl="0">
                <a:defRPr sz="1800" b="0">
                  <a:solidFill>
                    <a:srgbClr val="000000"/>
                  </a:solidFill>
                </a:defRPr>
              </a:pPr>
              <a:r>
                <a:rPr sz="4800" b="1">
                  <a:solidFill>
                    <a:srgbClr val="FFFFFF"/>
                  </a:solidFill>
                </a:rPr>
                <a:t>…</a:t>
              </a:r>
            </a:p>
          </p:txBody>
        </p:sp>
      </p:grpSp>
      <p:sp>
        <p:nvSpPr>
          <p:cNvPr id="2" name="TextBox 1"/>
          <p:cNvSpPr txBox="1"/>
          <p:nvPr/>
        </p:nvSpPr>
        <p:spPr>
          <a:xfrm>
            <a:off x="1967922" y="7795260"/>
            <a:ext cx="8802410" cy="1200329"/>
          </a:xfrm>
          <a:prstGeom prst="rect">
            <a:avLst/>
          </a:prstGeom>
          <a:noFill/>
        </p:spPr>
        <p:txBody>
          <a:bodyPr wrap="none" rtlCol="0">
            <a:spAutoFit/>
          </a:bodyPr>
          <a:lstStyle/>
          <a:p>
            <a:r>
              <a:rPr lang="en-US" dirty="0" smtClean="0">
                <a:solidFill>
                  <a:schemeClr val="bg2"/>
                </a:solidFill>
              </a:rPr>
              <a:t>Rotate parity across different disks</a:t>
            </a:r>
          </a:p>
          <a:p>
            <a:r>
              <a:rPr lang="en-US" dirty="0" smtClean="0">
                <a:solidFill>
                  <a:schemeClr val="bg2"/>
                </a:solidFill>
              </a:rPr>
              <a:t>Where exactly do individual data blocks go?</a:t>
            </a:r>
            <a:endParaRPr lang="en-US" dirty="0">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Left-symmetric RAID-5</a:t>
            </a:r>
            <a:endParaRPr lang="en-US" dirty="0"/>
          </a:p>
        </p:txBody>
      </p:sp>
      <p:sp>
        <p:nvSpPr>
          <p:cNvPr id="3" name="Rectangle 2"/>
          <p:cNvSpPr/>
          <p:nvPr/>
        </p:nvSpPr>
        <p:spPr>
          <a:xfrm>
            <a:off x="1554480" y="2831098"/>
            <a:ext cx="8930640" cy="3785652"/>
          </a:xfrm>
          <a:prstGeom prst="rect">
            <a:avLst/>
          </a:prstGeom>
        </p:spPr>
        <p:txBody>
          <a:bodyPr wrap="square">
            <a:spAutoFit/>
          </a:bodyPr>
          <a:lstStyle/>
          <a:p>
            <a:pPr algn="l"/>
            <a:r>
              <a:rPr lang="da-DK" sz="4000" dirty="0" smtClean="0">
                <a:solidFill>
                  <a:schemeClr val="bg2">
                    <a:lumMod val="50000"/>
                  </a:schemeClr>
                </a:solidFill>
              </a:rPr>
              <a:t>D0 		D1 		D2 		D3 		D4 </a:t>
            </a:r>
          </a:p>
          <a:p>
            <a:pPr algn="l"/>
            <a:r>
              <a:rPr lang="da-DK" sz="4000" dirty="0" smtClean="0">
                <a:solidFill>
                  <a:schemeClr val="bg2">
                    <a:lumMod val="50000"/>
                  </a:schemeClr>
                </a:solidFill>
                <a:latin typeface="Courier" charset="0"/>
                <a:ea typeface="Courier" charset="0"/>
                <a:cs typeface="Courier" charset="0"/>
              </a:rPr>
              <a:t>0 		1 		2 		3 		P0 </a:t>
            </a:r>
          </a:p>
          <a:p>
            <a:pPr algn="l"/>
            <a:r>
              <a:rPr lang="da-DK" sz="4000" dirty="0" smtClean="0">
                <a:solidFill>
                  <a:schemeClr val="bg2">
                    <a:lumMod val="50000"/>
                  </a:schemeClr>
                </a:solidFill>
                <a:latin typeface="Courier" charset="0"/>
                <a:ea typeface="Courier" charset="0"/>
                <a:cs typeface="Courier" charset="0"/>
              </a:rPr>
              <a:t>5 		6 		7 		P1 		4 </a:t>
            </a:r>
          </a:p>
          <a:p>
            <a:pPr algn="l"/>
            <a:r>
              <a:rPr lang="da-DK" sz="4000" dirty="0" smtClean="0">
                <a:solidFill>
                  <a:schemeClr val="bg2">
                    <a:lumMod val="50000"/>
                  </a:schemeClr>
                </a:solidFill>
                <a:latin typeface="Courier" charset="0"/>
                <a:ea typeface="Courier" charset="0"/>
                <a:cs typeface="Courier" charset="0"/>
              </a:rPr>
              <a:t>10 		11 		P2 		8 		9 </a:t>
            </a:r>
          </a:p>
          <a:p>
            <a:pPr algn="l"/>
            <a:r>
              <a:rPr lang="da-DK" sz="4000" dirty="0" smtClean="0">
                <a:solidFill>
                  <a:schemeClr val="bg2">
                    <a:lumMod val="50000"/>
                  </a:schemeClr>
                </a:solidFill>
                <a:latin typeface="Courier" charset="0"/>
                <a:ea typeface="Courier" charset="0"/>
                <a:cs typeface="Courier" charset="0"/>
              </a:rPr>
              <a:t>15 		P3 		12 		13 		14 </a:t>
            </a:r>
          </a:p>
          <a:p>
            <a:pPr algn="l"/>
            <a:r>
              <a:rPr lang="da-DK" sz="4000" dirty="0" smtClean="0">
                <a:solidFill>
                  <a:schemeClr val="bg2">
                    <a:lumMod val="50000"/>
                  </a:schemeClr>
                </a:solidFill>
                <a:latin typeface="Courier" charset="0"/>
                <a:ea typeface="Courier" charset="0"/>
                <a:cs typeface="Courier" charset="0"/>
              </a:rPr>
              <a:t>P4 		16 		17 		18 		19</a:t>
            </a:r>
            <a:endParaRPr lang="en-US" sz="4000" dirty="0">
              <a:solidFill>
                <a:schemeClr val="bg2">
                  <a:lumMod val="50000"/>
                </a:schemeClr>
              </a:solidFill>
              <a:latin typeface="Courier" charset="0"/>
              <a:ea typeface="Courier" charset="0"/>
              <a:cs typeface="Courier" charset="0"/>
            </a:endParaRPr>
          </a:p>
        </p:txBody>
      </p:sp>
      <p:sp>
        <p:nvSpPr>
          <p:cNvPr id="4" name="TextBox 3"/>
          <p:cNvSpPr txBox="1"/>
          <p:nvPr/>
        </p:nvSpPr>
        <p:spPr>
          <a:xfrm>
            <a:off x="3593412" y="7533650"/>
            <a:ext cx="3557384" cy="646331"/>
          </a:xfrm>
          <a:prstGeom prst="rect">
            <a:avLst/>
          </a:prstGeom>
          <a:noFill/>
        </p:spPr>
        <p:txBody>
          <a:bodyPr wrap="none" rtlCol="0">
            <a:spAutoFit/>
          </a:bodyPr>
          <a:lstStyle/>
          <a:p>
            <a:r>
              <a:rPr lang="en-US" smtClean="0"/>
              <a:t>Pattern repeats…</a:t>
            </a:r>
            <a:endParaRPr lang="en-US"/>
          </a:p>
        </p:txBody>
      </p:sp>
      <p:sp>
        <p:nvSpPr>
          <p:cNvPr id="5" name="Rectangle 4"/>
          <p:cNvSpPr/>
          <p:nvPr/>
        </p:nvSpPr>
        <p:spPr>
          <a:xfrm>
            <a:off x="7233920" y="8179981"/>
            <a:ext cx="6502400" cy="1200329"/>
          </a:xfrm>
          <a:prstGeom prst="rect">
            <a:avLst/>
          </a:prstGeom>
        </p:spPr>
        <p:txBody>
          <a:bodyPr>
            <a:spAutoFit/>
          </a:bodyPr>
          <a:lstStyle/>
          <a:p>
            <a:pPr algn="l"/>
            <a:r>
              <a:rPr lang="en-US" dirty="0">
                <a:solidFill>
                  <a:srgbClr val="000000"/>
                </a:solidFill>
                <a:latin typeface="Calibri" charset="0"/>
              </a:rPr>
              <a:t>disk# = address % </a:t>
            </a:r>
            <a:r>
              <a:rPr lang="en-US" dirty="0" err="1">
                <a:solidFill>
                  <a:srgbClr val="000000"/>
                </a:solidFill>
                <a:latin typeface="Calibri" charset="0"/>
              </a:rPr>
              <a:t>numdisks</a:t>
            </a:r>
            <a:endParaRPr lang="en-US" dirty="0">
              <a:solidFill>
                <a:srgbClr val="000000"/>
              </a:solidFill>
              <a:latin typeface="Calibri" charset="0"/>
            </a:endParaRPr>
          </a:p>
          <a:p>
            <a:pPr algn="l"/>
            <a:r>
              <a:rPr lang="en-US" dirty="0">
                <a:solidFill>
                  <a:srgbClr val="000000"/>
                </a:solidFill>
                <a:latin typeface="Calibri" charset="0"/>
              </a:rPr>
              <a:t>offset = address / (disks-1)</a:t>
            </a:r>
            <a:endParaRPr lang="en-US" b="0" i="0" dirty="0">
              <a:solidFill>
                <a:srgbClr val="000000"/>
              </a:solidFill>
              <a:effectLst/>
              <a:latin typeface="Calibri" charset="0"/>
            </a:endParaRPr>
          </a:p>
        </p:txBody>
      </p:sp>
    </p:spTree>
    <p:extLst>
      <p:ext uri="{BB962C8B-B14F-4D97-AF65-F5344CB8AC3E}">
        <p14:creationId xmlns:p14="http://schemas.microsoft.com/office/powerpoint/2010/main" val="192942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 name="Shape 1010"/>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RAID-5: Analysis</a:t>
            </a:r>
          </a:p>
        </p:txBody>
      </p:sp>
      <p:sp>
        <p:nvSpPr>
          <p:cNvPr id="4" name="Shape 969"/>
          <p:cNvSpPr txBox="1">
            <a:spLocks/>
          </p:cNvSpPr>
          <p:nvPr/>
        </p:nvSpPr>
        <p:spPr>
          <a:xfrm>
            <a:off x="651766" y="2423013"/>
            <a:ext cx="11099800" cy="5167313"/>
          </a:xfrm>
          <a:prstGeom prst="rect">
            <a:avLst/>
          </a:prstGeom>
        </p:spPr>
        <p:txBody>
          <a:bodyPr vert="horz" lIns="130046" tIns="65023" rIns="130046" bIns="65023" rtlCol="0">
            <a:normAutofit/>
          </a:bodyPr>
          <a:lstStyle>
            <a:lvl1pPr marL="401878" indent="-401878" algn="l" defTabSz="1300460" rtl="0" eaLnBrk="1" latinLnBrk="0" hangingPunct="1">
              <a:spcBef>
                <a:spcPts val="2844"/>
              </a:spcBef>
              <a:buFont typeface="Calisto MT" pitchFamily="18" charset="0"/>
              <a:buChar char="•"/>
              <a:defRPr sz="3400" kern="1200">
                <a:solidFill>
                  <a:schemeClr val="bg2"/>
                </a:solidFill>
                <a:effectLst>
                  <a:outerShdw blurRad="63500" dir="2700000" algn="tl" rotWithShape="0">
                    <a:schemeClr val="tx1">
                      <a:alpha val="40000"/>
                    </a:schemeClr>
                  </a:outerShdw>
                </a:effectLst>
                <a:latin typeface="+mn-lt"/>
                <a:ea typeface="+mn-ea"/>
                <a:cs typeface="+mn-cs"/>
              </a:defRPr>
            </a:lvl1pPr>
            <a:lvl2pPr marL="821818" indent="-419940" algn="l" defTabSz="1300460" rtl="0" eaLnBrk="1" latinLnBrk="0" hangingPunct="1">
              <a:spcBef>
                <a:spcPts val="853"/>
              </a:spcBef>
              <a:buClr>
                <a:schemeClr val="bg2">
                  <a:lumMod val="60000"/>
                  <a:lumOff val="40000"/>
                </a:schemeClr>
              </a:buClr>
              <a:buFont typeface="Calisto MT" pitchFamily="18" charset="0"/>
              <a:buChar char="•"/>
              <a:defRPr sz="3100" kern="1200">
                <a:solidFill>
                  <a:schemeClr val="bg2"/>
                </a:solidFill>
                <a:effectLst>
                  <a:outerShdw blurRad="63500" dir="2700000" algn="tl" rotWithShape="0">
                    <a:schemeClr val="tx1">
                      <a:alpha val="40000"/>
                    </a:schemeClr>
                  </a:outerShdw>
                </a:effectLst>
                <a:latin typeface="+mn-lt"/>
                <a:ea typeface="+mn-ea"/>
                <a:cs typeface="+mn-cs"/>
              </a:defRPr>
            </a:lvl2pPr>
            <a:lvl3pPr marL="1223696" indent="-401878" algn="l" defTabSz="1300460" rtl="0" eaLnBrk="1" latinLnBrk="0" hangingPunct="1">
              <a:spcBef>
                <a:spcPts val="853"/>
              </a:spcBef>
              <a:buFont typeface="Calisto MT" pitchFamily="18" charset="0"/>
              <a:buChar char="•"/>
              <a:defRPr sz="2800" kern="1200">
                <a:solidFill>
                  <a:schemeClr val="bg2"/>
                </a:solidFill>
                <a:effectLst>
                  <a:outerShdw blurRad="63500" dir="2700000" algn="tl" rotWithShape="0">
                    <a:schemeClr val="tx1">
                      <a:alpha val="40000"/>
                    </a:schemeClr>
                  </a:outerShdw>
                </a:effectLst>
                <a:latin typeface="+mn-lt"/>
                <a:ea typeface="+mn-ea"/>
                <a:cs typeface="+mn-cs"/>
              </a:defRPr>
            </a:lvl3pPr>
            <a:lvl4pPr marL="1625575" indent="-401878" algn="l" defTabSz="1300460" rtl="0" eaLnBrk="1" latinLnBrk="0" hangingPunct="1">
              <a:spcBef>
                <a:spcPts val="853"/>
              </a:spcBef>
              <a:buClr>
                <a:schemeClr val="bg2">
                  <a:lumMod val="60000"/>
                  <a:lumOff val="40000"/>
                </a:schemeClr>
              </a:buClr>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4pPr>
            <a:lvl5pPr marL="2027453" indent="-401878" algn="l" defTabSz="1300460" rtl="0" eaLnBrk="1" latinLnBrk="0" hangingPunct="1">
              <a:spcBef>
                <a:spcPts val="853"/>
              </a:spcBef>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5pPr>
            <a:lvl6pPr marL="357626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22649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7672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52695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Font typeface="Calisto MT" pitchFamily="18" charset="0"/>
              <a:buNone/>
              <a:defRPr sz="1800">
                <a:solidFill>
                  <a:srgbClr val="000000"/>
                </a:solidFill>
              </a:defRPr>
            </a:pPr>
            <a:r>
              <a:rPr lang="en-US" sz="3800" dirty="0" smtClean="0">
                <a:solidFill>
                  <a:srgbClr val="000000"/>
                </a:solidFill>
              </a:rPr>
              <a:t> What is capacity?		</a:t>
            </a:r>
          </a:p>
          <a:p>
            <a:pPr marL="0" indent="0">
              <a:buFont typeface="Calisto MT" pitchFamily="18" charset="0"/>
              <a:buNone/>
              <a:defRPr sz="1800">
                <a:solidFill>
                  <a:srgbClr val="000000"/>
                </a:solidFill>
              </a:defRPr>
            </a:pPr>
            <a:r>
              <a:rPr lang="en-US" sz="3800" dirty="0" smtClean="0">
                <a:solidFill>
                  <a:srgbClr val="000000"/>
                </a:solidFill>
              </a:rPr>
              <a:t>How many disks can fail?		</a:t>
            </a:r>
          </a:p>
        </p:txBody>
      </p:sp>
      <p:sp>
        <p:nvSpPr>
          <p:cNvPr id="5" name="Rectangle 4"/>
          <p:cNvSpPr/>
          <p:nvPr/>
        </p:nvSpPr>
        <p:spPr>
          <a:xfrm>
            <a:off x="7597925" y="2473469"/>
            <a:ext cx="1603324" cy="523220"/>
          </a:xfrm>
          <a:prstGeom prst="rect">
            <a:avLst/>
          </a:prstGeom>
        </p:spPr>
        <p:txBody>
          <a:bodyPr wrap="none">
            <a:spAutoFit/>
          </a:bodyPr>
          <a:lstStyle/>
          <a:p>
            <a:pPr marL="0" lvl="0" indent="0">
              <a:buNone/>
              <a:defRPr sz="1800">
                <a:solidFill>
                  <a:srgbClr val="000000"/>
                </a:solidFill>
              </a:defRPr>
            </a:pPr>
            <a:r>
              <a:rPr lang="en-US" sz="2800" b="1" dirty="0">
                <a:latin typeface="Helvetica"/>
                <a:ea typeface="Helvetica"/>
                <a:cs typeface="Helvetica"/>
                <a:sym typeface="Helvetica"/>
              </a:rPr>
              <a:t>(N-1) * C</a:t>
            </a:r>
            <a:endParaRPr lang="en-US" sz="2800" dirty="0"/>
          </a:p>
        </p:txBody>
      </p:sp>
      <p:sp>
        <p:nvSpPr>
          <p:cNvPr id="6" name="Rectangle 5"/>
          <p:cNvSpPr/>
          <p:nvPr/>
        </p:nvSpPr>
        <p:spPr>
          <a:xfrm>
            <a:off x="7992868" y="3318464"/>
            <a:ext cx="441146" cy="646331"/>
          </a:xfrm>
          <a:prstGeom prst="rect">
            <a:avLst/>
          </a:prstGeom>
        </p:spPr>
        <p:txBody>
          <a:bodyPr wrap="none">
            <a:spAutoFit/>
          </a:bodyPr>
          <a:lstStyle/>
          <a:p>
            <a:r>
              <a:rPr lang="en-US" b="1" dirty="0">
                <a:solidFill>
                  <a:schemeClr val="bg2"/>
                </a:solidFill>
                <a:latin typeface="Helvetica"/>
                <a:ea typeface="Helvetica"/>
                <a:cs typeface="Helvetica"/>
                <a:sym typeface="Helvetica"/>
              </a:rPr>
              <a:t>1</a:t>
            </a:r>
            <a:endParaRPr lang="en-US" dirty="0">
              <a:solidFill>
                <a:schemeClr val="bg2"/>
              </a:solidFill>
            </a:endParaRPr>
          </a:p>
        </p:txBody>
      </p:sp>
      <p:sp>
        <p:nvSpPr>
          <p:cNvPr id="2" name="TextBox 1"/>
          <p:cNvSpPr txBox="1"/>
          <p:nvPr/>
        </p:nvSpPr>
        <p:spPr>
          <a:xfrm>
            <a:off x="524631" y="5864205"/>
            <a:ext cx="6702476" cy="646331"/>
          </a:xfrm>
          <a:prstGeom prst="rect">
            <a:avLst/>
          </a:prstGeom>
          <a:noFill/>
        </p:spPr>
        <p:txBody>
          <a:bodyPr wrap="none" rtlCol="0">
            <a:spAutoFit/>
          </a:bodyPr>
          <a:lstStyle/>
          <a:p>
            <a:r>
              <a:rPr lang="en-US" dirty="0" smtClean="0">
                <a:solidFill>
                  <a:schemeClr val="bg2"/>
                </a:solidFill>
              </a:rPr>
              <a:t>These metrics same as RAID-4…</a:t>
            </a:r>
            <a:endParaRPr lang="en-US" dirty="0">
              <a:solidFill>
                <a:schemeClr val="bg2"/>
              </a:solidFill>
            </a:endParaRPr>
          </a:p>
        </p:txBody>
      </p:sp>
      <p:grpSp>
        <p:nvGrpSpPr>
          <p:cNvPr id="9" name="Group 8"/>
          <p:cNvGrpSpPr/>
          <p:nvPr/>
        </p:nvGrpSpPr>
        <p:grpSpPr>
          <a:xfrm>
            <a:off x="7999787" y="6117890"/>
            <a:ext cx="4068641" cy="3126470"/>
            <a:chOff x="3010933" y="2026667"/>
            <a:chExt cx="6982934" cy="4495801"/>
          </a:xfrm>
        </p:grpSpPr>
        <p:sp>
          <p:nvSpPr>
            <p:cNvPr id="10" name="Shape 985"/>
            <p:cNvSpPr/>
            <p:nvPr/>
          </p:nvSpPr>
          <p:spPr>
            <a:xfrm>
              <a:off x="3485302" y="2731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1" name="Shape 986"/>
            <p:cNvSpPr/>
            <p:nvPr/>
          </p:nvSpPr>
          <p:spPr>
            <a:xfrm>
              <a:off x="4927214" y="2731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2" name="Shape 987"/>
            <p:cNvSpPr/>
            <p:nvPr/>
          </p:nvSpPr>
          <p:spPr>
            <a:xfrm>
              <a:off x="6369126" y="2731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3" name="Shape 988"/>
            <p:cNvSpPr/>
            <p:nvPr/>
          </p:nvSpPr>
          <p:spPr>
            <a:xfrm>
              <a:off x="7811038" y="2731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4" name="Shape 989"/>
            <p:cNvSpPr/>
            <p:nvPr/>
          </p:nvSpPr>
          <p:spPr>
            <a:xfrm>
              <a:off x="9189400" y="2731517"/>
              <a:ext cx="3936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P</a:t>
              </a:r>
            </a:p>
          </p:txBody>
        </p:sp>
        <p:sp>
          <p:nvSpPr>
            <p:cNvPr id="15" name="Shape 990"/>
            <p:cNvSpPr/>
            <p:nvPr/>
          </p:nvSpPr>
          <p:spPr>
            <a:xfrm>
              <a:off x="3010933" y="2660260"/>
              <a:ext cx="6982934" cy="790215"/>
            </a:xfrm>
            <a:prstGeom prst="rect">
              <a:avLst/>
            </a:prstGeom>
            <a:ln w="38100">
              <a:solidFill>
                <a:srgbClr val="FF2600"/>
              </a:solidFill>
              <a:miter lim="400000"/>
            </a:ln>
          </p:spPr>
          <p:txBody>
            <a:bodyPr lIns="0" tIns="0" rIns="0" bIns="0" anchor="ctr"/>
            <a:lstStyle/>
            <a:p>
              <a:pPr lvl="0">
                <a:defRPr sz="3800"/>
              </a:pPr>
              <a:endParaRPr/>
            </a:p>
          </p:txBody>
        </p:sp>
        <p:sp>
          <p:nvSpPr>
            <p:cNvPr id="16" name="Shape 991"/>
            <p:cNvSpPr/>
            <p:nvPr/>
          </p:nvSpPr>
          <p:spPr>
            <a:xfrm>
              <a:off x="3116926" y="2026667"/>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Disk0</a:t>
              </a:r>
            </a:p>
          </p:txBody>
        </p:sp>
        <p:sp>
          <p:nvSpPr>
            <p:cNvPr id="17" name="Shape 992"/>
            <p:cNvSpPr/>
            <p:nvPr/>
          </p:nvSpPr>
          <p:spPr>
            <a:xfrm>
              <a:off x="4558838" y="2026667"/>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Disk1</a:t>
              </a:r>
            </a:p>
          </p:txBody>
        </p:sp>
        <p:sp>
          <p:nvSpPr>
            <p:cNvPr id="18" name="Shape 993"/>
            <p:cNvSpPr/>
            <p:nvPr/>
          </p:nvSpPr>
          <p:spPr>
            <a:xfrm>
              <a:off x="6000750" y="2026667"/>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Disk2</a:t>
              </a:r>
            </a:p>
          </p:txBody>
        </p:sp>
        <p:sp>
          <p:nvSpPr>
            <p:cNvPr id="19" name="Shape 994"/>
            <p:cNvSpPr/>
            <p:nvPr/>
          </p:nvSpPr>
          <p:spPr>
            <a:xfrm>
              <a:off x="7442662" y="2026667"/>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Disk3</a:t>
              </a:r>
            </a:p>
          </p:txBody>
        </p:sp>
        <p:sp>
          <p:nvSpPr>
            <p:cNvPr id="20" name="Shape 995"/>
            <p:cNvSpPr/>
            <p:nvPr/>
          </p:nvSpPr>
          <p:spPr>
            <a:xfrm>
              <a:off x="8884574" y="2026667"/>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Disk4</a:t>
              </a:r>
            </a:p>
          </p:txBody>
        </p:sp>
        <p:sp>
          <p:nvSpPr>
            <p:cNvPr id="21" name="Shape 996"/>
            <p:cNvSpPr/>
            <p:nvPr/>
          </p:nvSpPr>
          <p:spPr>
            <a:xfrm>
              <a:off x="3485302" y="3874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22" name="Shape 997"/>
            <p:cNvSpPr/>
            <p:nvPr/>
          </p:nvSpPr>
          <p:spPr>
            <a:xfrm>
              <a:off x="4927214" y="3874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23" name="Shape 998"/>
            <p:cNvSpPr/>
            <p:nvPr/>
          </p:nvSpPr>
          <p:spPr>
            <a:xfrm>
              <a:off x="6369126" y="3874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24" name="Shape 999"/>
            <p:cNvSpPr/>
            <p:nvPr/>
          </p:nvSpPr>
          <p:spPr>
            <a:xfrm>
              <a:off x="7747488" y="3874517"/>
              <a:ext cx="3936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P</a:t>
              </a:r>
            </a:p>
          </p:txBody>
        </p:sp>
        <p:sp>
          <p:nvSpPr>
            <p:cNvPr id="25" name="Shape 1000"/>
            <p:cNvSpPr/>
            <p:nvPr/>
          </p:nvSpPr>
          <p:spPr>
            <a:xfrm>
              <a:off x="9252950" y="3874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26" name="Shape 1001"/>
            <p:cNvSpPr/>
            <p:nvPr/>
          </p:nvSpPr>
          <p:spPr>
            <a:xfrm>
              <a:off x="3010933" y="3803260"/>
              <a:ext cx="6982934" cy="790215"/>
            </a:xfrm>
            <a:prstGeom prst="rect">
              <a:avLst/>
            </a:prstGeom>
            <a:ln w="38100">
              <a:solidFill>
                <a:srgbClr val="FF2600"/>
              </a:solidFill>
              <a:miter lim="400000"/>
            </a:ln>
          </p:spPr>
          <p:txBody>
            <a:bodyPr lIns="0" tIns="0" rIns="0" bIns="0" anchor="ctr"/>
            <a:lstStyle/>
            <a:p>
              <a:pPr lvl="0">
                <a:defRPr sz="3800"/>
              </a:pPr>
              <a:endParaRPr/>
            </a:p>
          </p:txBody>
        </p:sp>
        <p:sp>
          <p:nvSpPr>
            <p:cNvPr id="27" name="Shape 1002"/>
            <p:cNvSpPr/>
            <p:nvPr/>
          </p:nvSpPr>
          <p:spPr>
            <a:xfrm>
              <a:off x="3485302" y="5017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28" name="Shape 1003"/>
            <p:cNvSpPr/>
            <p:nvPr/>
          </p:nvSpPr>
          <p:spPr>
            <a:xfrm>
              <a:off x="4927214" y="5017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29" name="Shape 1004"/>
            <p:cNvSpPr/>
            <p:nvPr/>
          </p:nvSpPr>
          <p:spPr>
            <a:xfrm>
              <a:off x="6305576" y="5017517"/>
              <a:ext cx="3936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P</a:t>
              </a:r>
            </a:p>
          </p:txBody>
        </p:sp>
        <p:sp>
          <p:nvSpPr>
            <p:cNvPr id="30" name="Shape 1005"/>
            <p:cNvSpPr/>
            <p:nvPr/>
          </p:nvSpPr>
          <p:spPr>
            <a:xfrm>
              <a:off x="7811038" y="5017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31" name="Shape 1006"/>
            <p:cNvSpPr/>
            <p:nvPr/>
          </p:nvSpPr>
          <p:spPr>
            <a:xfrm>
              <a:off x="9252950" y="5017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32" name="Shape 1007"/>
            <p:cNvSpPr/>
            <p:nvPr/>
          </p:nvSpPr>
          <p:spPr>
            <a:xfrm>
              <a:off x="3010933" y="4946260"/>
              <a:ext cx="6982934" cy="790215"/>
            </a:xfrm>
            <a:prstGeom prst="rect">
              <a:avLst/>
            </a:prstGeom>
            <a:ln w="38100">
              <a:solidFill>
                <a:srgbClr val="FF2600"/>
              </a:solidFill>
              <a:miter lim="400000"/>
            </a:ln>
          </p:spPr>
          <p:txBody>
            <a:bodyPr lIns="0" tIns="0" rIns="0" bIns="0" anchor="ctr"/>
            <a:lstStyle/>
            <a:p>
              <a:pPr lvl="0">
                <a:defRPr sz="3800"/>
              </a:pPr>
              <a:endParaRPr/>
            </a:p>
          </p:txBody>
        </p:sp>
        <p:sp>
          <p:nvSpPr>
            <p:cNvPr id="33" name="Shape 1008"/>
            <p:cNvSpPr/>
            <p:nvPr/>
          </p:nvSpPr>
          <p:spPr>
            <a:xfrm>
              <a:off x="6140450" y="5684267"/>
              <a:ext cx="723901"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b="1">
                  <a:latin typeface="Helvetica"/>
                  <a:ea typeface="Helvetica"/>
                  <a:cs typeface="Helvetica"/>
                  <a:sym typeface="Helvetica"/>
                </a:defRPr>
              </a:lvl1pPr>
            </a:lstStyle>
            <a:p>
              <a:pPr lvl="0">
                <a:defRPr sz="1800" b="0">
                  <a:solidFill>
                    <a:srgbClr val="000000"/>
                  </a:solidFill>
                </a:defRPr>
              </a:pPr>
              <a:r>
                <a:rPr sz="4800" b="1">
                  <a:solidFill>
                    <a:srgbClr val="FFFFFF"/>
                  </a:solidFill>
                </a:rPr>
                <a:t>…</a:t>
              </a:r>
            </a:p>
          </p:txBody>
        </p:sp>
      </p:grpSp>
      <p:sp>
        <p:nvSpPr>
          <p:cNvPr id="34" name="Rectangle 33"/>
          <p:cNvSpPr/>
          <p:nvPr/>
        </p:nvSpPr>
        <p:spPr>
          <a:xfrm>
            <a:off x="108531" y="7447820"/>
            <a:ext cx="8167649" cy="1815882"/>
          </a:xfrm>
          <a:prstGeom prst="rect">
            <a:avLst/>
          </a:prstGeom>
        </p:spPr>
        <p:txBody>
          <a:bodyPr wrap="square">
            <a:spAutoFit/>
          </a:bodyPr>
          <a:lstStyle/>
          <a:p>
            <a:pPr algn="l"/>
            <a:r>
              <a:rPr lang="en-US" sz="2800" dirty="0">
                <a:solidFill>
                  <a:srgbClr val="000000"/>
                </a:solidFill>
                <a:latin typeface="Helvetica" charset="0"/>
              </a:rPr>
              <a:t>N := number of disks</a:t>
            </a:r>
          </a:p>
          <a:p>
            <a:pPr algn="l"/>
            <a:r>
              <a:rPr lang="en-US" sz="2800" dirty="0">
                <a:solidFill>
                  <a:srgbClr val="000000"/>
                </a:solidFill>
                <a:latin typeface="Helvetica" charset="0"/>
              </a:rPr>
              <a:t>C := capacity of 1 disk</a:t>
            </a:r>
          </a:p>
          <a:p>
            <a:pPr algn="l"/>
            <a:r>
              <a:rPr lang="en-US" sz="2800" dirty="0">
                <a:solidFill>
                  <a:srgbClr val="000000"/>
                </a:solidFill>
                <a:latin typeface="Helvetica" charset="0"/>
              </a:rPr>
              <a:t>S := sequential throughput of 1 disk</a:t>
            </a:r>
          </a:p>
          <a:p>
            <a:pPr algn="l"/>
            <a:r>
              <a:rPr lang="en-US" sz="2800" dirty="0">
                <a:solidFill>
                  <a:srgbClr val="000000"/>
                </a:solidFill>
                <a:latin typeface="Helvetica" charset="0"/>
              </a:rPr>
              <a:t>R := random throughput of 1 </a:t>
            </a:r>
            <a:r>
              <a:rPr lang="en-US" sz="2800" dirty="0" smtClean="0">
                <a:solidFill>
                  <a:srgbClr val="000000"/>
                </a:solidFill>
                <a:latin typeface="Helvetica" charset="0"/>
              </a:rPr>
              <a:t>disk</a:t>
            </a:r>
            <a:endParaRPr lang="en-US" sz="2800" dirty="0">
              <a:solidFill>
                <a:srgbClr val="000000"/>
              </a:solidFill>
              <a:latin typeface="Helvetica"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dirty="0" smtClean="0">
                <a:solidFill>
                  <a:srgbClr val="FFFFFF"/>
                </a:solidFill>
              </a:rPr>
              <a:t>Solution: </a:t>
            </a:r>
            <a:r>
              <a:rPr sz="6480" dirty="0">
                <a:solidFill>
                  <a:srgbClr val="FFFFFF"/>
                </a:solidFill>
              </a:rPr>
              <a:t>RAID</a:t>
            </a:r>
          </a:p>
        </p:txBody>
      </p:sp>
      <p:grpSp>
        <p:nvGrpSpPr>
          <p:cNvPr id="155" name="Group 155"/>
          <p:cNvGrpSpPr/>
          <p:nvPr/>
        </p:nvGrpSpPr>
        <p:grpSpPr>
          <a:xfrm>
            <a:off x="4502808" y="8570783"/>
            <a:ext cx="811073" cy="658591"/>
            <a:chOff x="0" y="0"/>
            <a:chExt cx="811071" cy="658590"/>
          </a:xfrm>
        </p:grpSpPr>
        <p:sp>
          <p:nvSpPr>
            <p:cNvPr id="152" name="Shape 152"/>
            <p:cNvSpPr/>
            <p:nvPr/>
          </p:nvSpPr>
          <p:spPr>
            <a:xfrm>
              <a:off x="0" y="405535"/>
              <a:ext cx="811072" cy="2530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71817"/>
            </a:solidFill>
            <a:ln w="12700" cap="flat">
              <a:noFill/>
              <a:miter lim="400000"/>
            </a:ln>
            <a:effectLst/>
          </p:spPr>
          <p:txBody>
            <a:bodyPr wrap="square" lIns="0" tIns="0" rIns="0" bIns="0" numCol="1" anchor="ctr">
              <a:noAutofit/>
            </a:bodyPr>
            <a:lstStyle/>
            <a:p>
              <a:pPr lvl="0">
                <a:defRPr sz="2600"/>
              </a:pPr>
              <a:endParaRPr/>
            </a:p>
          </p:txBody>
        </p:sp>
        <p:sp>
          <p:nvSpPr>
            <p:cNvPr id="153" name="Shape 153"/>
            <p:cNvSpPr/>
            <p:nvPr/>
          </p:nvSpPr>
          <p:spPr>
            <a:xfrm>
              <a:off x="2513" y="126527"/>
              <a:ext cx="806046" cy="401276"/>
            </a:xfrm>
            <a:prstGeom prst="rect">
              <a:avLst/>
            </a:prstGeom>
            <a:solidFill>
              <a:srgbClr val="971817"/>
            </a:solidFill>
            <a:ln w="12700" cap="flat">
              <a:noFill/>
              <a:miter lim="400000"/>
            </a:ln>
            <a:effectLst/>
          </p:spPr>
          <p:txBody>
            <a:bodyPr wrap="square" lIns="0" tIns="0" rIns="0" bIns="0" numCol="1" anchor="ctr">
              <a:noAutofit/>
            </a:bodyPr>
            <a:lstStyle/>
            <a:p>
              <a:pPr lvl="0">
                <a:defRPr sz="2800" b="1">
                  <a:latin typeface="Helvetica"/>
                  <a:ea typeface="Helvetica"/>
                  <a:cs typeface="Helvetica"/>
                  <a:sym typeface="Helvetica"/>
                </a:defRPr>
              </a:pPr>
              <a:endParaRPr/>
            </a:p>
          </p:txBody>
        </p:sp>
        <p:sp>
          <p:nvSpPr>
            <p:cNvPr id="154" name="Shape 154"/>
            <p:cNvSpPr/>
            <p:nvPr/>
          </p:nvSpPr>
          <p:spPr>
            <a:xfrm>
              <a:off x="0" y="0"/>
              <a:ext cx="811072" cy="2530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45954"/>
            </a:solidFill>
            <a:ln w="12700" cap="flat">
              <a:noFill/>
              <a:miter lim="400000"/>
            </a:ln>
            <a:effectLst/>
          </p:spPr>
          <p:txBody>
            <a:bodyPr wrap="square" lIns="0" tIns="0" rIns="0" bIns="0" numCol="1" anchor="ctr">
              <a:noAutofit/>
            </a:bodyPr>
            <a:lstStyle/>
            <a:p>
              <a:pPr lvl="0">
                <a:defRPr sz="2600"/>
              </a:pPr>
              <a:endParaRPr/>
            </a:p>
          </p:txBody>
        </p:sp>
      </p:grpSp>
      <p:sp>
        <p:nvSpPr>
          <p:cNvPr id="156" name="Shape 156"/>
          <p:cNvSpPr/>
          <p:nvPr/>
        </p:nvSpPr>
        <p:spPr>
          <a:xfrm>
            <a:off x="4502808" y="6867653"/>
            <a:ext cx="4199209" cy="658591"/>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Helvetica"/>
                <a:ea typeface="Helvetica"/>
                <a:cs typeface="Helvetica"/>
                <a:sym typeface="Helvetica"/>
              </a:defRPr>
            </a:lvl1pPr>
          </a:lstStyle>
          <a:p>
            <a:pPr lvl="0">
              <a:defRPr sz="1800" b="0">
                <a:solidFill>
                  <a:srgbClr val="000000"/>
                </a:solidFill>
              </a:defRPr>
            </a:pPr>
            <a:r>
              <a:rPr sz="3000" b="1">
                <a:solidFill>
                  <a:srgbClr val="FFFFFF"/>
                </a:solidFill>
              </a:rPr>
              <a:t>FS</a:t>
            </a:r>
          </a:p>
        </p:txBody>
      </p:sp>
      <p:grpSp>
        <p:nvGrpSpPr>
          <p:cNvPr id="160" name="Group 160"/>
          <p:cNvGrpSpPr/>
          <p:nvPr/>
        </p:nvGrpSpPr>
        <p:grpSpPr>
          <a:xfrm>
            <a:off x="5632187" y="8570783"/>
            <a:ext cx="811073" cy="658591"/>
            <a:chOff x="0" y="0"/>
            <a:chExt cx="811071" cy="658590"/>
          </a:xfrm>
        </p:grpSpPr>
        <p:sp>
          <p:nvSpPr>
            <p:cNvPr id="157" name="Shape 157"/>
            <p:cNvSpPr/>
            <p:nvPr/>
          </p:nvSpPr>
          <p:spPr>
            <a:xfrm>
              <a:off x="0" y="405535"/>
              <a:ext cx="811072" cy="2530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71817"/>
            </a:solidFill>
            <a:ln w="12700" cap="flat">
              <a:noFill/>
              <a:miter lim="400000"/>
            </a:ln>
            <a:effectLst/>
          </p:spPr>
          <p:txBody>
            <a:bodyPr wrap="square" lIns="0" tIns="0" rIns="0" bIns="0" numCol="1" anchor="ctr">
              <a:noAutofit/>
            </a:bodyPr>
            <a:lstStyle/>
            <a:p>
              <a:pPr lvl="0">
                <a:defRPr sz="2600"/>
              </a:pPr>
              <a:endParaRPr/>
            </a:p>
          </p:txBody>
        </p:sp>
        <p:sp>
          <p:nvSpPr>
            <p:cNvPr id="158" name="Shape 158"/>
            <p:cNvSpPr/>
            <p:nvPr/>
          </p:nvSpPr>
          <p:spPr>
            <a:xfrm>
              <a:off x="2513" y="126527"/>
              <a:ext cx="806046" cy="401276"/>
            </a:xfrm>
            <a:prstGeom prst="rect">
              <a:avLst/>
            </a:prstGeom>
            <a:solidFill>
              <a:srgbClr val="971817"/>
            </a:solidFill>
            <a:ln w="12700" cap="flat">
              <a:noFill/>
              <a:miter lim="400000"/>
            </a:ln>
            <a:effectLst/>
          </p:spPr>
          <p:txBody>
            <a:bodyPr wrap="square" lIns="0" tIns="0" rIns="0" bIns="0" numCol="1" anchor="ctr">
              <a:noAutofit/>
            </a:bodyPr>
            <a:lstStyle/>
            <a:p>
              <a:pPr lvl="0">
                <a:defRPr sz="2800" b="1">
                  <a:latin typeface="Helvetica"/>
                  <a:ea typeface="Helvetica"/>
                  <a:cs typeface="Helvetica"/>
                  <a:sym typeface="Helvetica"/>
                </a:defRPr>
              </a:pPr>
              <a:endParaRPr/>
            </a:p>
          </p:txBody>
        </p:sp>
        <p:sp>
          <p:nvSpPr>
            <p:cNvPr id="159" name="Shape 159"/>
            <p:cNvSpPr/>
            <p:nvPr/>
          </p:nvSpPr>
          <p:spPr>
            <a:xfrm>
              <a:off x="0" y="0"/>
              <a:ext cx="811072" cy="2530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45954"/>
            </a:solidFill>
            <a:ln w="12700" cap="flat">
              <a:noFill/>
              <a:miter lim="400000"/>
            </a:ln>
            <a:effectLst/>
          </p:spPr>
          <p:txBody>
            <a:bodyPr wrap="square" lIns="0" tIns="0" rIns="0" bIns="0" numCol="1" anchor="ctr">
              <a:noAutofit/>
            </a:bodyPr>
            <a:lstStyle/>
            <a:p>
              <a:pPr lvl="0">
                <a:defRPr sz="2600"/>
              </a:pPr>
              <a:endParaRPr/>
            </a:p>
          </p:txBody>
        </p:sp>
      </p:grpSp>
      <p:grpSp>
        <p:nvGrpSpPr>
          <p:cNvPr id="164" name="Group 164"/>
          <p:cNvGrpSpPr/>
          <p:nvPr/>
        </p:nvGrpSpPr>
        <p:grpSpPr>
          <a:xfrm>
            <a:off x="6761566" y="8570783"/>
            <a:ext cx="811073" cy="658591"/>
            <a:chOff x="0" y="0"/>
            <a:chExt cx="811071" cy="658590"/>
          </a:xfrm>
        </p:grpSpPr>
        <p:sp>
          <p:nvSpPr>
            <p:cNvPr id="161" name="Shape 161"/>
            <p:cNvSpPr/>
            <p:nvPr/>
          </p:nvSpPr>
          <p:spPr>
            <a:xfrm>
              <a:off x="0" y="405535"/>
              <a:ext cx="811072" cy="2530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71817"/>
            </a:solidFill>
            <a:ln w="12700" cap="flat">
              <a:noFill/>
              <a:miter lim="400000"/>
            </a:ln>
            <a:effectLst/>
          </p:spPr>
          <p:txBody>
            <a:bodyPr wrap="square" lIns="0" tIns="0" rIns="0" bIns="0" numCol="1" anchor="ctr">
              <a:noAutofit/>
            </a:bodyPr>
            <a:lstStyle/>
            <a:p>
              <a:pPr lvl="0">
                <a:defRPr sz="2600"/>
              </a:pPr>
              <a:endParaRPr/>
            </a:p>
          </p:txBody>
        </p:sp>
        <p:sp>
          <p:nvSpPr>
            <p:cNvPr id="162" name="Shape 162"/>
            <p:cNvSpPr/>
            <p:nvPr/>
          </p:nvSpPr>
          <p:spPr>
            <a:xfrm>
              <a:off x="2513" y="126527"/>
              <a:ext cx="806046" cy="401276"/>
            </a:xfrm>
            <a:prstGeom prst="rect">
              <a:avLst/>
            </a:prstGeom>
            <a:solidFill>
              <a:srgbClr val="971817"/>
            </a:solidFill>
            <a:ln w="12700" cap="flat">
              <a:noFill/>
              <a:miter lim="400000"/>
            </a:ln>
            <a:effectLst/>
          </p:spPr>
          <p:txBody>
            <a:bodyPr wrap="square" lIns="0" tIns="0" rIns="0" bIns="0" numCol="1" anchor="ctr">
              <a:noAutofit/>
            </a:bodyPr>
            <a:lstStyle/>
            <a:p>
              <a:pPr lvl="0">
                <a:defRPr sz="2800" b="1">
                  <a:latin typeface="Helvetica"/>
                  <a:ea typeface="Helvetica"/>
                  <a:cs typeface="Helvetica"/>
                  <a:sym typeface="Helvetica"/>
                </a:defRPr>
              </a:pPr>
              <a:endParaRPr/>
            </a:p>
          </p:txBody>
        </p:sp>
        <p:sp>
          <p:nvSpPr>
            <p:cNvPr id="163" name="Shape 163"/>
            <p:cNvSpPr/>
            <p:nvPr/>
          </p:nvSpPr>
          <p:spPr>
            <a:xfrm>
              <a:off x="0" y="0"/>
              <a:ext cx="811072" cy="2530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45954"/>
            </a:solidFill>
            <a:ln w="12700" cap="flat">
              <a:noFill/>
              <a:miter lim="400000"/>
            </a:ln>
            <a:effectLst/>
          </p:spPr>
          <p:txBody>
            <a:bodyPr wrap="square" lIns="0" tIns="0" rIns="0" bIns="0" numCol="1" anchor="ctr">
              <a:noAutofit/>
            </a:bodyPr>
            <a:lstStyle/>
            <a:p>
              <a:pPr lvl="0">
                <a:defRPr sz="2600"/>
              </a:pPr>
              <a:endParaRPr/>
            </a:p>
          </p:txBody>
        </p:sp>
      </p:grpSp>
      <p:grpSp>
        <p:nvGrpSpPr>
          <p:cNvPr id="168" name="Group 168"/>
          <p:cNvGrpSpPr/>
          <p:nvPr/>
        </p:nvGrpSpPr>
        <p:grpSpPr>
          <a:xfrm>
            <a:off x="7890945" y="8570783"/>
            <a:ext cx="811072" cy="658591"/>
            <a:chOff x="0" y="0"/>
            <a:chExt cx="811071" cy="658590"/>
          </a:xfrm>
        </p:grpSpPr>
        <p:sp>
          <p:nvSpPr>
            <p:cNvPr id="165" name="Shape 165"/>
            <p:cNvSpPr/>
            <p:nvPr/>
          </p:nvSpPr>
          <p:spPr>
            <a:xfrm>
              <a:off x="0" y="405535"/>
              <a:ext cx="811072" cy="2530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71817"/>
            </a:solidFill>
            <a:ln w="12700" cap="flat">
              <a:noFill/>
              <a:miter lim="400000"/>
            </a:ln>
            <a:effectLst/>
          </p:spPr>
          <p:txBody>
            <a:bodyPr wrap="square" lIns="0" tIns="0" rIns="0" bIns="0" numCol="1" anchor="ctr">
              <a:noAutofit/>
            </a:bodyPr>
            <a:lstStyle/>
            <a:p>
              <a:pPr lvl="0">
                <a:defRPr sz="2600"/>
              </a:pPr>
              <a:endParaRPr/>
            </a:p>
          </p:txBody>
        </p:sp>
        <p:sp>
          <p:nvSpPr>
            <p:cNvPr id="166" name="Shape 166"/>
            <p:cNvSpPr/>
            <p:nvPr/>
          </p:nvSpPr>
          <p:spPr>
            <a:xfrm>
              <a:off x="2513" y="126527"/>
              <a:ext cx="806046" cy="401276"/>
            </a:xfrm>
            <a:prstGeom prst="rect">
              <a:avLst/>
            </a:prstGeom>
            <a:solidFill>
              <a:srgbClr val="971817"/>
            </a:solidFill>
            <a:ln w="12700" cap="flat">
              <a:noFill/>
              <a:miter lim="400000"/>
            </a:ln>
            <a:effectLst/>
          </p:spPr>
          <p:txBody>
            <a:bodyPr wrap="square" lIns="0" tIns="0" rIns="0" bIns="0" numCol="1" anchor="ctr">
              <a:noAutofit/>
            </a:bodyPr>
            <a:lstStyle/>
            <a:p>
              <a:pPr lvl="0">
                <a:defRPr sz="2800" b="1">
                  <a:latin typeface="Helvetica"/>
                  <a:ea typeface="Helvetica"/>
                  <a:cs typeface="Helvetica"/>
                  <a:sym typeface="Helvetica"/>
                </a:defRPr>
              </a:pPr>
              <a:endParaRPr/>
            </a:p>
          </p:txBody>
        </p:sp>
        <p:sp>
          <p:nvSpPr>
            <p:cNvPr id="167" name="Shape 167"/>
            <p:cNvSpPr/>
            <p:nvPr/>
          </p:nvSpPr>
          <p:spPr>
            <a:xfrm>
              <a:off x="0" y="0"/>
              <a:ext cx="811072" cy="2530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45954"/>
            </a:solidFill>
            <a:ln w="12700" cap="flat">
              <a:noFill/>
              <a:miter lim="400000"/>
            </a:ln>
            <a:effectLst/>
          </p:spPr>
          <p:txBody>
            <a:bodyPr wrap="square" lIns="0" tIns="0" rIns="0" bIns="0" numCol="1" anchor="ctr">
              <a:noAutofit/>
            </a:bodyPr>
            <a:lstStyle/>
            <a:p>
              <a:pPr lvl="0">
                <a:defRPr sz="2600"/>
              </a:pPr>
              <a:endParaRPr/>
            </a:p>
          </p:txBody>
        </p:sp>
      </p:grpSp>
      <p:sp>
        <p:nvSpPr>
          <p:cNvPr id="169" name="Shape 169"/>
          <p:cNvSpPr/>
          <p:nvPr/>
        </p:nvSpPr>
        <p:spPr>
          <a:xfrm>
            <a:off x="4502808" y="5950738"/>
            <a:ext cx="4199210" cy="65859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Helvetica"/>
                <a:ea typeface="Helvetica"/>
                <a:cs typeface="Helvetica"/>
                <a:sym typeface="Helvetica"/>
              </a:defRPr>
            </a:lvl1pPr>
          </a:lstStyle>
          <a:p>
            <a:pPr lvl="0">
              <a:defRPr sz="1800" b="0">
                <a:solidFill>
                  <a:srgbClr val="000000"/>
                </a:solidFill>
              </a:defRPr>
            </a:pPr>
            <a:r>
              <a:rPr sz="3000" b="1">
                <a:solidFill>
                  <a:srgbClr val="FFFFFF"/>
                </a:solidFill>
              </a:rPr>
              <a:t>Application</a:t>
            </a:r>
          </a:p>
        </p:txBody>
      </p:sp>
      <p:sp>
        <p:nvSpPr>
          <p:cNvPr id="171" name="Shape 171"/>
          <p:cNvSpPr/>
          <p:nvPr/>
        </p:nvSpPr>
        <p:spPr>
          <a:xfrm>
            <a:off x="4502808" y="7754138"/>
            <a:ext cx="4199210" cy="658591"/>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Helvetica"/>
                <a:ea typeface="Helvetica"/>
                <a:cs typeface="Helvetica"/>
                <a:sym typeface="Helvetica"/>
              </a:defRPr>
            </a:lvl1pPr>
          </a:lstStyle>
          <a:p>
            <a:pPr lvl="0">
              <a:defRPr sz="1800" b="0">
                <a:solidFill>
                  <a:srgbClr val="000000"/>
                </a:solidFill>
              </a:defRPr>
            </a:pPr>
            <a:r>
              <a:rPr sz="3000" b="1" dirty="0">
                <a:solidFill>
                  <a:srgbClr val="FFFFFF"/>
                </a:solidFill>
              </a:rPr>
              <a:t>Fake </a:t>
            </a:r>
            <a:r>
              <a:rPr lang="en-US" sz="3000" b="1" dirty="0" smtClean="0">
                <a:solidFill>
                  <a:srgbClr val="FFFFFF"/>
                </a:solidFill>
              </a:rPr>
              <a:t>Logical </a:t>
            </a:r>
            <a:r>
              <a:rPr sz="3000" b="1" dirty="0" smtClean="0">
                <a:solidFill>
                  <a:srgbClr val="FFFFFF"/>
                </a:solidFill>
              </a:rPr>
              <a:t>Disk</a:t>
            </a:r>
            <a:endParaRPr sz="3000" b="1" dirty="0">
              <a:solidFill>
                <a:srgbClr val="FFFFFF"/>
              </a:solidFill>
            </a:endParaRPr>
          </a:p>
        </p:txBody>
      </p:sp>
      <p:sp>
        <p:nvSpPr>
          <p:cNvPr id="24" name="Shape 196"/>
          <p:cNvSpPr txBox="1">
            <a:spLocks/>
          </p:cNvSpPr>
          <p:nvPr/>
        </p:nvSpPr>
        <p:spPr>
          <a:xfrm>
            <a:off x="636726" y="6093392"/>
            <a:ext cx="3297238" cy="2319337"/>
          </a:xfrm>
          <a:prstGeom prst="rect">
            <a:avLst/>
          </a:prstGeom>
        </p:spPr>
        <p:txBody>
          <a:bodyPr vert="horz" lIns="130046" tIns="65023" rIns="130046" bIns="65023" rtlCol="0">
            <a:normAutofit/>
          </a:bodyPr>
          <a:lstStyle>
            <a:lvl1pPr marL="401878" indent="-401878" algn="l" defTabSz="1300460" rtl="0" eaLnBrk="1" latinLnBrk="0" hangingPunct="1">
              <a:spcBef>
                <a:spcPts val="2844"/>
              </a:spcBef>
              <a:buFont typeface="Calisto MT" pitchFamily="18" charset="0"/>
              <a:buChar char="•"/>
              <a:defRPr sz="3400" kern="1200">
                <a:solidFill>
                  <a:schemeClr val="bg2"/>
                </a:solidFill>
                <a:effectLst>
                  <a:outerShdw blurRad="63500" dir="2700000" algn="tl" rotWithShape="0">
                    <a:schemeClr val="tx1">
                      <a:alpha val="40000"/>
                    </a:schemeClr>
                  </a:outerShdw>
                </a:effectLst>
                <a:latin typeface="+mn-lt"/>
                <a:ea typeface="+mn-ea"/>
                <a:cs typeface="+mn-cs"/>
              </a:defRPr>
            </a:lvl1pPr>
            <a:lvl2pPr marL="821818" indent="-419940" algn="l" defTabSz="1300460" rtl="0" eaLnBrk="1" latinLnBrk="0" hangingPunct="1">
              <a:spcBef>
                <a:spcPts val="853"/>
              </a:spcBef>
              <a:buClr>
                <a:schemeClr val="bg2">
                  <a:lumMod val="60000"/>
                  <a:lumOff val="40000"/>
                </a:schemeClr>
              </a:buClr>
              <a:buFont typeface="Calisto MT" pitchFamily="18" charset="0"/>
              <a:buChar char="•"/>
              <a:defRPr sz="3100" kern="1200">
                <a:solidFill>
                  <a:schemeClr val="bg2"/>
                </a:solidFill>
                <a:effectLst>
                  <a:outerShdw blurRad="63500" dir="2700000" algn="tl" rotWithShape="0">
                    <a:schemeClr val="tx1">
                      <a:alpha val="40000"/>
                    </a:schemeClr>
                  </a:outerShdw>
                </a:effectLst>
                <a:latin typeface="+mn-lt"/>
                <a:ea typeface="+mn-ea"/>
                <a:cs typeface="+mn-cs"/>
              </a:defRPr>
            </a:lvl2pPr>
            <a:lvl3pPr marL="1223696" indent="-401878" algn="l" defTabSz="1300460" rtl="0" eaLnBrk="1" latinLnBrk="0" hangingPunct="1">
              <a:spcBef>
                <a:spcPts val="853"/>
              </a:spcBef>
              <a:buFont typeface="Calisto MT" pitchFamily="18" charset="0"/>
              <a:buChar char="•"/>
              <a:defRPr sz="2800" kern="1200">
                <a:solidFill>
                  <a:schemeClr val="bg2"/>
                </a:solidFill>
                <a:effectLst>
                  <a:outerShdw blurRad="63500" dir="2700000" algn="tl" rotWithShape="0">
                    <a:schemeClr val="tx1">
                      <a:alpha val="40000"/>
                    </a:schemeClr>
                  </a:outerShdw>
                </a:effectLst>
                <a:latin typeface="+mn-lt"/>
                <a:ea typeface="+mn-ea"/>
                <a:cs typeface="+mn-cs"/>
              </a:defRPr>
            </a:lvl3pPr>
            <a:lvl4pPr marL="1625575" indent="-401878" algn="l" defTabSz="1300460" rtl="0" eaLnBrk="1" latinLnBrk="0" hangingPunct="1">
              <a:spcBef>
                <a:spcPts val="853"/>
              </a:spcBef>
              <a:buClr>
                <a:schemeClr val="bg2">
                  <a:lumMod val="60000"/>
                  <a:lumOff val="40000"/>
                </a:schemeClr>
              </a:buClr>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4pPr>
            <a:lvl5pPr marL="2027453" indent="-401878" algn="l" defTabSz="1300460" rtl="0" eaLnBrk="1" latinLnBrk="0" hangingPunct="1">
              <a:spcBef>
                <a:spcPts val="853"/>
              </a:spcBef>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5pPr>
            <a:lvl6pPr marL="357626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22649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7672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52695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None/>
              <a:defRPr sz="1800">
                <a:solidFill>
                  <a:srgbClr val="000000"/>
                </a:solidFill>
              </a:defRPr>
            </a:pPr>
            <a:r>
              <a:rPr lang="en-US" sz="3200" dirty="0" smtClean="0"/>
              <a:t>RAID is:</a:t>
            </a:r>
          </a:p>
          <a:p>
            <a:pPr marL="0" indent="0">
              <a:buNone/>
              <a:defRPr sz="1800">
                <a:solidFill>
                  <a:srgbClr val="000000"/>
                </a:solidFill>
              </a:defRPr>
            </a:pPr>
            <a:r>
              <a:rPr lang="en-US" sz="3200" dirty="0" smtClean="0"/>
              <a:t> - transparent</a:t>
            </a:r>
          </a:p>
          <a:p>
            <a:pPr marL="0" indent="0">
              <a:buNone/>
              <a:defRPr sz="1800">
                <a:solidFill>
                  <a:srgbClr val="000000"/>
                </a:solidFill>
              </a:defRPr>
            </a:pPr>
            <a:r>
              <a:rPr lang="en-US" sz="3200" dirty="0" smtClean="0"/>
              <a:t> - deployable</a:t>
            </a:r>
            <a:endParaRPr lang="en-US" sz="3200" dirty="0"/>
          </a:p>
        </p:txBody>
      </p:sp>
      <p:sp>
        <p:nvSpPr>
          <p:cNvPr id="25" name="Shape 220"/>
          <p:cNvSpPr txBox="1">
            <a:spLocks/>
          </p:cNvSpPr>
          <p:nvPr/>
        </p:nvSpPr>
        <p:spPr>
          <a:xfrm>
            <a:off x="9155113" y="6037263"/>
            <a:ext cx="3949700" cy="3179762"/>
          </a:xfrm>
          <a:prstGeom prst="rect">
            <a:avLst/>
          </a:prstGeom>
        </p:spPr>
        <p:txBody>
          <a:bodyPr vert="horz" lIns="130046" tIns="65023" rIns="130046" bIns="65023" rtlCol="0">
            <a:normAutofit/>
          </a:bodyPr>
          <a:lstStyle>
            <a:lvl1pPr marL="401878" indent="-401878" algn="l" defTabSz="1300460" rtl="0" eaLnBrk="1" latinLnBrk="0" hangingPunct="1">
              <a:spcBef>
                <a:spcPts val="2844"/>
              </a:spcBef>
              <a:buFont typeface="Calisto MT" pitchFamily="18" charset="0"/>
              <a:buChar char="•"/>
              <a:defRPr sz="3400" kern="1200">
                <a:solidFill>
                  <a:schemeClr val="bg2"/>
                </a:solidFill>
                <a:effectLst>
                  <a:outerShdw blurRad="63500" dir="2700000" algn="tl" rotWithShape="0">
                    <a:schemeClr val="tx1">
                      <a:alpha val="40000"/>
                    </a:schemeClr>
                  </a:outerShdw>
                </a:effectLst>
                <a:latin typeface="+mn-lt"/>
                <a:ea typeface="+mn-ea"/>
                <a:cs typeface="+mn-cs"/>
              </a:defRPr>
            </a:lvl1pPr>
            <a:lvl2pPr marL="821818" indent="-419940" algn="l" defTabSz="1300460" rtl="0" eaLnBrk="1" latinLnBrk="0" hangingPunct="1">
              <a:spcBef>
                <a:spcPts val="853"/>
              </a:spcBef>
              <a:buClr>
                <a:schemeClr val="bg2">
                  <a:lumMod val="60000"/>
                  <a:lumOff val="40000"/>
                </a:schemeClr>
              </a:buClr>
              <a:buFont typeface="Calisto MT" pitchFamily="18" charset="0"/>
              <a:buChar char="•"/>
              <a:defRPr sz="3100" kern="1200">
                <a:solidFill>
                  <a:schemeClr val="bg2"/>
                </a:solidFill>
                <a:effectLst>
                  <a:outerShdw blurRad="63500" dir="2700000" algn="tl" rotWithShape="0">
                    <a:schemeClr val="tx1">
                      <a:alpha val="40000"/>
                    </a:schemeClr>
                  </a:outerShdw>
                </a:effectLst>
                <a:latin typeface="+mn-lt"/>
                <a:ea typeface="+mn-ea"/>
                <a:cs typeface="+mn-cs"/>
              </a:defRPr>
            </a:lvl2pPr>
            <a:lvl3pPr marL="1223696" indent="-401878" algn="l" defTabSz="1300460" rtl="0" eaLnBrk="1" latinLnBrk="0" hangingPunct="1">
              <a:spcBef>
                <a:spcPts val="853"/>
              </a:spcBef>
              <a:buFont typeface="Calisto MT" pitchFamily="18" charset="0"/>
              <a:buChar char="•"/>
              <a:defRPr sz="2800" kern="1200">
                <a:solidFill>
                  <a:schemeClr val="bg2"/>
                </a:solidFill>
                <a:effectLst>
                  <a:outerShdw blurRad="63500" dir="2700000" algn="tl" rotWithShape="0">
                    <a:schemeClr val="tx1">
                      <a:alpha val="40000"/>
                    </a:schemeClr>
                  </a:outerShdw>
                </a:effectLst>
                <a:latin typeface="+mn-lt"/>
                <a:ea typeface="+mn-ea"/>
                <a:cs typeface="+mn-cs"/>
              </a:defRPr>
            </a:lvl3pPr>
            <a:lvl4pPr marL="1625575" indent="-401878" algn="l" defTabSz="1300460" rtl="0" eaLnBrk="1" latinLnBrk="0" hangingPunct="1">
              <a:spcBef>
                <a:spcPts val="853"/>
              </a:spcBef>
              <a:buClr>
                <a:schemeClr val="bg2">
                  <a:lumMod val="60000"/>
                  <a:lumOff val="40000"/>
                </a:schemeClr>
              </a:buClr>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4pPr>
            <a:lvl5pPr marL="2027453" indent="-401878" algn="l" defTabSz="1300460" rtl="0" eaLnBrk="1" latinLnBrk="0" hangingPunct="1">
              <a:spcBef>
                <a:spcPts val="853"/>
              </a:spcBef>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5pPr>
            <a:lvl6pPr marL="357626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22649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7672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52695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None/>
              <a:defRPr sz="1800">
                <a:solidFill>
                  <a:srgbClr val="000000"/>
                </a:solidFill>
              </a:defRPr>
            </a:pPr>
            <a:r>
              <a:rPr lang="en-US" sz="3200" dirty="0" smtClean="0"/>
              <a:t>Logical disk gives</a:t>
            </a:r>
          </a:p>
          <a:p>
            <a:pPr marL="0" indent="0">
              <a:buNone/>
              <a:defRPr sz="1800">
                <a:solidFill>
                  <a:srgbClr val="000000"/>
                </a:solidFill>
              </a:defRPr>
            </a:pPr>
            <a:r>
              <a:rPr lang="en-US" sz="3200" dirty="0" smtClean="0"/>
              <a:t> - capacity</a:t>
            </a:r>
          </a:p>
          <a:p>
            <a:pPr marL="0" indent="0">
              <a:buNone/>
              <a:defRPr sz="1800">
                <a:solidFill>
                  <a:srgbClr val="000000"/>
                </a:solidFill>
              </a:defRPr>
            </a:pPr>
            <a:r>
              <a:rPr lang="en-US" sz="3200" dirty="0" smtClean="0"/>
              <a:t> - performance</a:t>
            </a:r>
          </a:p>
          <a:p>
            <a:pPr marL="0" indent="0">
              <a:buNone/>
              <a:defRPr sz="1800">
                <a:solidFill>
                  <a:srgbClr val="000000"/>
                </a:solidFill>
              </a:defRPr>
            </a:pPr>
            <a:r>
              <a:rPr lang="en-US" sz="3200" dirty="0" smtClean="0"/>
              <a:t> - reliability</a:t>
            </a:r>
            <a:endParaRPr lang="en-US" sz="3200" dirty="0"/>
          </a:p>
        </p:txBody>
      </p:sp>
      <p:sp>
        <p:nvSpPr>
          <p:cNvPr id="26" name="Shape 170"/>
          <p:cNvSpPr/>
          <p:nvPr/>
        </p:nvSpPr>
        <p:spPr>
          <a:xfrm>
            <a:off x="1740875" y="3335208"/>
            <a:ext cx="8593698" cy="55399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solidFill>
                  <a:srgbClr val="000000"/>
                </a:solidFill>
              </a:defRPr>
            </a:pPr>
            <a:r>
              <a:rPr sz="3600" dirty="0">
                <a:solidFill>
                  <a:schemeClr val="bg2"/>
                </a:solidFill>
              </a:rPr>
              <a:t>Build logical disk from many </a:t>
            </a:r>
            <a:r>
              <a:rPr sz="3600">
                <a:solidFill>
                  <a:schemeClr val="bg2"/>
                </a:solidFill>
              </a:rPr>
              <a:t>physical </a:t>
            </a:r>
            <a:r>
              <a:rPr sz="3600" smtClean="0">
                <a:solidFill>
                  <a:schemeClr val="bg2"/>
                </a:solidFill>
              </a:rPr>
              <a:t>disks</a:t>
            </a:r>
            <a:endParaRPr sz="3600" dirty="0">
              <a:solidFill>
                <a:schemeClr val="bg2"/>
              </a:solidFill>
            </a:endParaRPr>
          </a:p>
        </p:txBody>
      </p:sp>
      <p:sp>
        <p:nvSpPr>
          <p:cNvPr id="27" name="Shape 172"/>
          <p:cNvSpPr/>
          <p:nvPr/>
        </p:nvSpPr>
        <p:spPr>
          <a:xfrm>
            <a:off x="1108570" y="2349911"/>
            <a:ext cx="9311947"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RAID: </a:t>
            </a:r>
            <a:r>
              <a:rPr sz="3600" b="1">
                <a:solidFill>
                  <a:srgbClr val="D45954"/>
                </a:solidFill>
                <a:latin typeface="Helvetica"/>
                <a:ea typeface="Helvetica"/>
                <a:cs typeface="Helvetica"/>
                <a:sym typeface="Helvetica"/>
              </a:rPr>
              <a:t>R</a:t>
            </a:r>
            <a:r>
              <a:rPr sz="3600">
                <a:solidFill>
                  <a:srgbClr val="FFFFFF"/>
                </a:solidFill>
              </a:rPr>
              <a:t>edundant </a:t>
            </a:r>
            <a:r>
              <a:rPr sz="3600" b="1">
                <a:solidFill>
                  <a:srgbClr val="D45954"/>
                </a:solidFill>
                <a:latin typeface="Helvetica"/>
                <a:ea typeface="Helvetica"/>
                <a:cs typeface="Helvetica"/>
                <a:sym typeface="Helvetica"/>
              </a:rPr>
              <a:t>A</a:t>
            </a:r>
            <a:r>
              <a:rPr sz="3600">
                <a:solidFill>
                  <a:srgbClr val="FFFFFF"/>
                </a:solidFill>
              </a:rPr>
              <a:t>rray of </a:t>
            </a:r>
            <a:r>
              <a:rPr sz="3600" b="1">
                <a:solidFill>
                  <a:srgbClr val="D45954"/>
                </a:solidFill>
                <a:latin typeface="Helvetica"/>
                <a:ea typeface="Helvetica"/>
                <a:cs typeface="Helvetica"/>
                <a:sym typeface="Helvetica"/>
              </a:rPr>
              <a:t>I</a:t>
            </a:r>
            <a:r>
              <a:rPr sz="3600">
                <a:solidFill>
                  <a:srgbClr val="FFFFFF"/>
                </a:solidFill>
              </a:rPr>
              <a:t>nexpensive </a:t>
            </a:r>
            <a:r>
              <a:rPr sz="3600" b="1">
                <a:solidFill>
                  <a:srgbClr val="D45954"/>
                </a:solidFill>
                <a:latin typeface="Helvetica"/>
                <a:ea typeface="Helvetica"/>
                <a:cs typeface="Helvetica"/>
                <a:sym typeface="Helvetica"/>
              </a:rPr>
              <a:t>D</a:t>
            </a:r>
            <a:r>
              <a:rPr sz="3600">
                <a:solidFill>
                  <a:srgbClr val="FFFFFF"/>
                </a:solidFill>
              </a:rPr>
              <a:t>isks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6" name="Shape 1016"/>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RAID-5: Throughput</a:t>
            </a:r>
          </a:p>
        </p:txBody>
      </p:sp>
      <p:sp>
        <p:nvSpPr>
          <p:cNvPr id="1017" name="Shape 1017"/>
          <p:cNvSpPr>
            <a:spLocks noGrp="1"/>
          </p:cNvSpPr>
          <p:nvPr>
            <p:ph type="body" idx="4294967295"/>
          </p:nvPr>
        </p:nvSpPr>
        <p:spPr>
          <a:xfrm>
            <a:off x="480060" y="5989320"/>
            <a:ext cx="11099800" cy="3360420"/>
          </a:xfrm>
          <a:prstGeom prst="rect">
            <a:avLst/>
          </a:prstGeom>
        </p:spPr>
        <p:txBody>
          <a:bodyPr>
            <a:normAutofit fontScale="77500" lnSpcReduction="20000"/>
          </a:bodyPr>
          <a:lstStyle/>
          <a:p>
            <a:pPr marL="0" lvl="0" indent="0">
              <a:buNone/>
              <a:defRPr sz="1800">
                <a:solidFill>
                  <a:srgbClr val="000000"/>
                </a:solidFill>
              </a:defRPr>
            </a:pPr>
            <a:r>
              <a:rPr sz="3800" dirty="0"/>
              <a:t>What is steady-state throughput </a:t>
            </a:r>
            <a:r>
              <a:rPr sz="3800" dirty="0" smtClean="0"/>
              <a:t>for</a:t>
            </a:r>
            <a:r>
              <a:rPr lang="en-US" sz="3800" dirty="0" smtClean="0"/>
              <a:t> RAID-5?</a:t>
            </a:r>
            <a:endParaRPr sz="3800" dirty="0"/>
          </a:p>
          <a:p>
            <a:pPr marL="0" lvl="0" indent="0">
              <a:buNone/>
              <a:defRPr sz="1800">
                <a:solidFill>
                  <a:srgbClr val="000000"/>
                </a:solidFill>
              </a:defRPr>
            </a:pPr>
            <a:r>
              <a:rPr sz="3800" dirty="0"/>
              <a:t> - sequential reads?	</a:t>
            </a:r>
            <a:endParaRPr lang="en-US" sz="3800" dirty="0" smtClean="0"/>
          </a:p>
          <a:p>
            <a:pPr marL="0" lvl="0" indent="0">
              <a:buNone/>
              <a:defRPr sz="1800">
                <a:solidFill>
                  <a:srgbClr val="000000"/>
                </a:solidFill>
              </a:defRPr>
            </a:pPr>
            <a:r>
              <a:rPr sz="3800" dirty="0" smtClean="0"/>
              <a:t> </a:t>
            </a:r>
            <a:r>
              <a:rPr sz="3800" dirty="0"/>
              <a:t>- sequential writes?	</a:t>
            </a:r>
            <a:endParaRPr lang="en-US" sz="3800" dirty="0" smtClean="0"/>
          </a:p>
          <a:p>
            <a:pPr marL="0" lvl="0" indent="0">
              <a:buNone/>
              <a:defRPr sz="1800">
                <a:solidFill>
                  <a:srgbClr val="000000"/>
                </a:solidFill>
              </a:defRPr>
            </a:pPr>
            <a:r>
              <a:rPr sz="3800" dirty="0" smtClean="0"/>
              <a:t> </a:t>
            </a:r>
            <a:r>
              <a:rPr sz="3800" dirty="0"/>
              <a:t>- random reads?		</a:t>
            </a:r>
            <a:endParaRPr lang="en-US" sz="3800" dirty="0" smtClean="0"/>
          </a:p>
          <a:p>
            <a:pPr marL="0" lvl="0" indent="0">
              <a:buNone/>
              <a:defRPr sz="1800">
                <a:solidFill>
                  <a:srgbClr val="000000"/>
                </a:solidFill>
              </a:defRPr>
            </a:pPr>
            <a:r>
              <a:rPr sz="3800" dirty="0" smtClean="0"/>
              <a:t> </a:t>
            </a:r>
            <a:r>
              <a:rPr sz="3800" dirty="0"/>
              <a:t>- random writes?		</a:t>
            </a:r>
            <a:endParaRPr sz="3800" b="1" dirty="0">
              <a:latin typeface="Helvetica"/>
              <a:ea typeface="Helvetica"/>
              <a:cs typeface="Helvetica"/>
              <a:sym typeface="Helvetica"/>
            </a:endParaRPr>
          </a:p>
        </p:txBody>
      </p:sp>
      <p:sp>
        <p:nvSpPr>
          <p:cNvPr id="4" name="Shape 975"/>
          <p:cNvSpPr txBox="1">
            <a:spLocks/>
          </p:cNvSpPr>
          <p:nvPr/>
        </p:nvSpPr>
        <p:spPr>
          <a:xfrm>
            <a:off x="342900" y="2275205"/>
            <a:ext cx="12661900" cy="3416935"/>
          </a:xfrm>
          <a:prstGeom prst="rect">
            <a:avLst/>
          </a:prstGeom>
        </p:spPr>
        <p:txBody>
          <a:bodyPr vert="horz" lIns="130046" tIns="65023" rIns="130046" bIns="65023" rtlCol="0">
            <a:normAutofit fontScale="77500" lnSpcReduction="20000"/>
          </a:bodyPr>
          <a:lstStyle>
            <a:lvl1pPr marL="401878" indent="-401878" algn="l" defTabSz="1300460" rtl="0" eaLnBrk="1" latinLnBrk="0" hangingPunct="1">
              <a:spcBef>
                <a:spcPts val="2844"/>
              </a:spcBef>
              <a:buFont typeface="Calisto MT" pitchFamily="18" charset="0"/>
              <a:buChar char="•"/>
              <a:defRPr sz="3400" kern="1200">
                <a:solidFill>
                  <a:schemeClr val="bg2"/>
                </a:solidFill>
                <a:effectLst>
                  <a:outerShdw blurRad="63500" dir="2700000" algn="tl" rotWithShape="0">
                    <a:schemeClr val="tx1">
                      <a:alpha val="40000"/>
                    </a:schemeClr>
                  </a:outerShdw>
                </a:effectLst>
                <a:latin typeface="+mn-lt"/>
                <a:ea typeface="+mn-ea"/>
                <a:cs typeface="+mn-cs"/>
              </a:defRPr>
            </a:lvl1pPr>
            <a:lvl2pPr marL="821818" indent="-419940" algn="l" defTabSz="1300460" rtl="0" eaLnBrk="1" latinLnBrk="0" hangingPunct="1">
              <a:spcBef>
                <a:spcPts val="853"/>
              </a:spcBef>
              <a:buClr>
                <a:schemeClr val="bg2">
                  <a:lumMod val="60000"/>
                  <a:lumOff val="40000"/>
                </a:schemeClr>
              </a:buClr>
              <a:buFont typeface="Calisto MT" pitchFamily="18" charset="0"/>
              <a:buChar char="•"/>
              <a:defRPr sz="3100" kern="1200">
                <a:solidFill>
                  <a:schemeClr val="bg2"/>
                </a:solidFill>
                <a:effectLst>
                  <a:outerShdw blurRad="63500" dir="2700000" algn="tl" rotWithShape="0">
                    <a:schemeClr val="tx1">
                      <a:alpha val="40000"/>
                    </a:schemeClr>
                  </a:outerShdw>
                </a:effectLst>
                <a:latin typeface="+mn-lt"/>
                <a:ea typeface="+mn-ea"/>
                <a:cs typeface="+mn-cs"/>
              </a:defRPr>
            </a:lvl2pPr>
            <a:lvl3pPr marL="1223696" indent="-401878" algn="l" defTabSz="1300460" rtl="0" eaLnBrk="1" latinLnBrk="0" hangingPunct="1">
              <a:spcBef>
                <a:spcPts val="853"/>
              </a:spcBef>
              <a:buFont typeface="Calisto MT" pitchFamily="18" charset="0"/>
              <a:buChar char="•"/>
              <a:defRPr sz="2800" kern="1200">
                <a:solidFill>
                  <a:schemeClr val="bg2"/>
                </a:solidFill>
                <a:effectLst>
                  <a:outerShdw blurRad="63500" dir="2700000" algn="tl" rotWithShape="0">
                    <a:schemeClr val="tx1">
                      <a:alpha val="40000"/>
                    </a:schemeClr>
                  </a:outerShdw>
                </a:effectLst>
                <a:latin typeface="+mn-lt"/>
                <a:ea typeface="+mn-ea"/>
                <a:cs typeface="+mn-cs"/>
              </a:defRPr>
            </a:lvl3pPr>
            <a:lvl4pPr marL="1625575" indent="-401878" algn="l" defTabSz="1300460" rtl="0" eaLnBrk="1" latinLnBrk="0" hangingPunct="1">
              <a:spcBef>
                <a:spcPts val="853"/>
              </a:spcBef>
              <a:buClr>
                <a:schemeClr val="bg2">
                  <a:lumMod val="60000"/>
                  <a:lumOff val="40000"/>
                </a:schemeClr>
              </a:buClr>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4pPr>
            <a:lvl5pPr marL="2027453" indent="-401878" algn="l" defTabSz="1300460" rtl="0" eaLnBrk="1" latinLnBrk="0" hangingPunct="1">
              <a:spcBef>
                <a:spcPts val="853"/>
              </a:spcBef>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5pPr>
            <a:lvl6pPr marL="357626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22649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7672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52695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Font typeface="Calisto MT" pitchFamily="18" charset="0"/>
              <a:buNone/>
              <a:defRPr sz="1800">
                <a:solidFill>
                  <a:srgbClr val="000000"/>
                </a:solidFill>
              </a:defRPr>
            </a:pPr>
            <a:r>
              <a:rPr lang="en-US" sz="3800" dirty="0" smtClean="0"/>
              <a:t>Steady-state throughput for RAID-4:</a:t>
            </a:r>
          </a:p>
          <a:p>
            <a:pPr marL="0" indent="0">
              <a:buFont typeface="Calisto MT" pitchFamily="18" charset="0"/>
              <a:buNone/>
              <a:defRPr sz="1800">
                <a:solidFill>
                  <a:srgbClr val="000000"/>
                </a:solidFill>
              </a:defRPr>
            </a:pPr>
            <a:r>
              <a:rPr lang="en-US" sz="3800" dirty="0" smtClean="0">
                <a:solidFill>
                  <a:srgbClr val="000000"/>
                </a:solidFill>
              </a:rPr>
              <a:t> - sequential reads?		</a:t>
            </a:r>
          </a:p>
          <a:p>
            <a:pPr marL="0" indent="0">
              <a:buFont typeface="Calisto MT" pitchFamily="18" charset="0"/>
              <a:buNone/>
              <a:defRPr sz="1800">
                <a:solidFill>
                  <a:srgbClr val="000000"/>
                </a:solidFill>
              </a:defRPr>
            </a:pPr>
            <a:r>
              <a:rPr lang="en-US" sz="3800" dirty="0" smtClean="0">
                <a:solidFill>
                  <a:srgbClr val="000000"/>
                </a:solidFill>
              </a:rPr>
              <a:t> - sequential writes?	</a:t>
            </a:r>
          </a:p>
          <a:p>
            <a:pPr marL="0" indent="0">
              <a:buFont typeface="Calisto MT" pitchFamily="18" charset="0"/>
              <a:buNone/>
              <a:defRPr sz="1800">
                <a:solidFill>
                  <a:srgbClr val="000000"/>
                </a:solidFill>
              </a:defRPr>
            </a:pPr>
            <a:r>
              <a:rPr lang="en-US" sz="3800" dirty="0" smtClean="0">
                <a:solidFill>
                  <a:srgbClr val="000000"/>
                </a:solidFill>
              </a:rPr>
              <a:t> - random reads?		</a:t>
            </a:r>
          </a:p>
          <a:p>
            <a:pPr marL="0" indent="0">
              <a:buFont typeface="Calisto MT" pitchFamily="18" charset="0"/>
              <a:buNone/>
              <a:defRPr sz="1800">
                <a:solidFill>
                  <a:srgbClr val="000000"/>
                </a:solidFill>
              </a:defRPr>
            </a:pPr>
            <a:r>
              <a:rPr lang="en-US" sz="3800" dirty="0" smtClean="0">
                <a:solidFill>
                  <a:srgbClr val="000000"/>
                </a:solidFill>
              </a:rPr>
              <a:t> - random writes?		</a:t>
            </a:r>
            <a:endParaRPr lang="en-US" sz="3800" b="1" dirty="0">
              <a:solidFill>
                <a:srgbClr val="000000"/>
              </a:solidFill>
              <a:latin typeface="Helvetica"/>
              <a:ea typeface="Helvetica"/>
              <a:cs typeface="Helvetica"/>
              <a:sym typeface="Helvetica"/>
            </a:endParaRPr>
          </a:p>
        </p:txBody>
      </p:sp>
      <p:sp>
        <p:nvSpPr>
          <p:cNvPr id="5" name="Rectangle 4"/>
          <p:cNvSpPr/>
          <p:nvPr/>
        </p:nvSpPr>
        <p:spPr>
          <a:xfrm>
            <a:off x="4619183" y="2872778"/>
            <a:ext cx="1582484" cy="523220"/>
          </a:xfrm>
          <a:prstGeom prst="rect">
            <a:avLst/>
          </a:prstGeom>
        </p:spPr>
        <p:txBody>
          <a:bodyPr wrap="none">
            <a:spAutoFit/>
          </a:bodyPr>
          <a:lstStyle/>
          <a:p>
            <a:pPr marL="0" lvl="0" indent="0">
              <a:buNone/>
              <a:defRPr sz="1800">
                <a:solidFill>
                  <a:srgbClr val="000000"/>
                </a:solidFill>
              </a:defRPr>
            </a:pPr>
            <a:r>
              <a:rPr lang="en-US" sz="2800" b="1" dirty="0">
                <a:latin typeface="Helvetica"/>
                <a:ea typeface="Helvetica"/>
                <a:cs typeface="Helvetica"/>
                <a:sym typeface="Helvetica"/>
              </a:rPr>
              <a:t>(N-1) * S</a:t>
            </a:r>
          </a:p>
        </p:txBody>
      </p:sp>
      <p:sp>
        <p:nvSpPr>
          <p:cNvPr id="6" name="Rectangle 5"/>
          <p:cNvSpPr/>
          <p:nvPr/>
        </p:nvSpPr>
        <p:spPr>
          <a:xfrm>
            <a:off x="4614958" y="3588066"/>
            <a:ext cx="1582484" cy="523220"/>
          </a:xfrm>
          <a:prstGeom prst="rect">
            <a:avLst/>
          </a:prstGeom>
        </p:spPr>
        <p:txBody>
          <a:bodyPr wrap="none">
            <a:spAutoFit/>
          </a:bodyPr>
          <a:lstStyle/>
          <a:p>
            <a:pPr marL="0" lvl="0" indent="0">
              <a:buNone/>
              <a:defRPr sz="1800">
                <a:solidFill>
                  <a:srgbClr val="000000"/>
                </a:solidFill>
              </a:defRPr>
            </a:pPr>
            <a:r>
              <a:rPr lang="en-US" sz="2800" b="1" dirty="0">
                <a:latin typeface="Helvetica"/>
                <a:ea typeface="Helvetica"/>
                <a:cs typeface="Helvetica"/>
                <a:sym typeface="Helvetica"/>
              </a:rPr>
              <a:t>(N-1) * S</a:t>
            </a:r>
            <a:endParaRPr lang="en-US" sz="2800" dirty="0"/>
          </a:p>
        </p:txBody>
      </p:sp>
      <p:sp>
        <p:nvSpPr>
          <p:cNvPr id="7" name="Rectangle 6"/>
          <p:cNvSpPr/>
          <p:nvPr/>
        </p:nvSpPr>
        <p:spPr>
          <a:xfrm>
            <a:off x="4614958" y="4280225"/>
            <a:ext cx="1603324" cy="523220"/>
          </a:xfrm>
          <a:prstGeom prst="rect">
            <a:avLst/>
          </a:prstGeom>
        </p:spPr>
        <p:txBody>
          <a:bodyPr wrap="none">
            <a:spAutoFit/>
          </a:bodyPr>
          <a:lstStyle/>
          <a:p>
            <a:pPr marL="0" lvl="0" indent="0">
              <a:buNone/>
              <a:defRPr sz="1800">
                <a:solidFill>
                  <a:srgbClr val="000000"/>
                </a:solidFill>
              </a:defRPr>
            </a:pPr>
            <a:r>
              <a:rPr lang="en-US" sz="2800" b="1" dirty="0">
                <a:latin typeface="Helvetica"/>
                <a:ea typeface="Helvetica"/>
                <a:cs typeface="Helvetica"/>
                <a:sym typeface="Helvetica"/>
              </a:rPr>
              <a:t>(N-1) * </a:t>
            </a:r>
            <a:r>
              <a:rPr lang="en-US" sz="2800" b="1" dirty="0" smtClean="0">
                <a:latin typeface="Helvetica"/>
                <a:ea typeface="Helvetica"/>
                <a:cs typeface="Helvetica"/>
                <a:sym typeface="Helvetica"/>
              </a:rPr>
              <a:t>R</a:t>
            </a:r>
            <a:endParaRPr lang="en-US" sz="2800" dirty="0"/>
          </a:p>
        </p:txBody>
      </p:sp>
      <p:sp>
        <p:nvSpPr>
          <p:cNvPr id="8" name="Rectangle 7"/>
          <p:cNvSpPr/>
          <p:nvPr/>
        </p:nvSpPr>
        <p:spPr>
          <a:xfrm>
            <a:off x="4614958" y="5022866"/>
            <a:ext cx="5418471" cy="523220"/>
          </a:xfrm>
          <a:prstGeom prst="rect">
            <a:avLst/>
          </a:prstGeom>
        </p:spPr>
        <p:txBody>
          <a:bodyPr wrap="none">
            <a:spAutoFit/>
          </a:bodyPr>
          <a:lstStyle/>
          <a:p>
            <a:pPr marL="0" lvl="0" indent="0">
              <a:buNone/>
              <a:defRPr sz="1800">
                <a:solidFill>
                  <a:srgbClr val="000000"/>
                </a:solidFill>
              </a:defRPr>
            </a:pPr>
            <a:r>
              <a:rPr lang="en-US" sz="2800" b="1" dirty="0">
                <a:latin typeface="Helvetica"/>
                <a:ea typeface="Helvetica"/>
                <a:cs typeface="Helvetica"/>
                <a:sym typeface="Helvetica"/>
              </a:rPr>
              <a:t>R/2 (read and write parity </a:t>
            </a:r>
            <a:r>
              <a:rPr lang="en-US" sz="2800" b="1" dirty="0" smtClean="0">
                <a:latin typeface="Helvetica"/>
                <a:ea typeface="Helvetica"/>
                <a:cs typeface="Helvetica"/>
                <a:sym typeface="Helvetica"/>
              </a:rPr>
              <a:t>disk)</a:t>
            </a:r>
            <a:endParaRPr lang="en-US" sz="2800" b="1" dirty="0">
              <a:latin typeface="Helvetica"/>
              <a:ea typeface="Helvetica"/>
              <a:cs typeface="Helvetica"/>
              <a:sym typeface="Helvetica"/>
            </a:endParaRPr>
          </a:p>
        </p:txBody>
      </p:sp>
      <p:grpSp>
        <p:nvGrpSpPr>
          <p:cNvPr id="2" name="Group 1"/>
          <p:cNvGrpSpPr/>
          <p:nvPr/>
        </p:nvGrpSpPr>
        <p:grpSpPr>
          <a:xfrm>
            <a:off x="6673850" y="3312631"/>
            <a:ext cx="5981467" cy="1229204"/>
            <a:chOff x="5409770" y="7465550"/>
            <a:chExt cx="6995357" cy="2057401"/>
          </a:xfrm>
        </p:grpSpPr>
        <p:sp>
          <p:nvSpPr>
            <p:cNvPr id="10" name="Shape 955"/>
            <p:cNvSpPr/>
            <p:nvPr/>
          </p:nvSpPr>
          <p:spPr>
            <a:xfrm>
              <a:off x="5819631" y="7944761"/>
              <a:ext cx="395566" cy="10989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1</a:t>
              </a:r>
              <a:endParaRPr sz="3600" dirty="0">
                <a:solidFill>
                  <a:srgbClr val="FFFFFF"/>
                </a:solidFill>
              </a:endParaRPr>
            </a:p>
          </p:txBody>
        </p:sp>
        <p:sp>
          <p:nvSpPr>
            <p:cNvPr id="11" name="Shape 956"/>
            <p:cNvSpPr/>
            <p:nvPr/>
          </p:nvSpPr>
          <p:spPr>
            <a:xfrm>
              <a:off x="7275074" y="8170400"/>
              <a:ext cx="36850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0</a:t>
              </a:r>
            </a:p>
          </p:txBody>
        </p:sp>
        <p:sp>
          <p:nvSpPr>
            <p:cNvPr id="12" name="Shape 957"/>
            <p:cNvSpPr/>
            <p:nvPr/>
          </p:nvSpPr>
          <p:spPr>
            <a:xfrm>
              <a:off x="8716986" y="8170400"/>
              <a:ext cx="36850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1</a:t>
              </a:r>
            </a:p>
          </p:txBody>
        </p:sp>
        <p:sp>
          <p:nvSpPr>
            <p:cNvPr id="13" name="Shape 958"/>
            <p:cNvSpPr/>
            <p:nvPr/>
          </p:nvSpPr>
          <p:spPr>
            <a:xfrm>
              <a:off x="10145367" y="7944761"/>
              <a:ext cx="395566" cy="10989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0</a:t>
              </a:r>
              <a:endParaRPr sz="3600" dirty="0">
                <a:solidFill>
                  <a:srgbClr val="FFFFFF"/>
                </a:solidFill>
              </a:endParaRPr>
            </a:p>
          </p:txBody>
        </p:sp>
        <p:sp>
          <p:nvSpPr>
            <p:cNvPr id="14" name="Shape 959"/>
            <p:cNvSpPr/>
            <p:nvPr/>
          </p:nvSpPr>
          <p:spPr>
            <a:xfrm>
              <a:off x="11587279" y="7944761"/>
              <a:ext cx="395566" cy="10989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0</a:t>
              </a:r>
              <a:endParaRPr sz="3600" dirty="0">
                <a:solidFill>
                  <a:srgbClr val="FFFFFF"/>
                </a:solidFill>
              </a:endParaRPr>
            </a:p>
          </p:txBody>
        </p:sp>
        <p:sp>
          <p:nvSpPr>
            <p:cNvPr id="15" name="Shape 960"/>
            <p:cNvSpPr/>
            <p:nvPr/>
          </p:nvSpPr>
          <p:spPr>
            <a:xfrm>
              <a:off x="5409770" y="8099142"/>
              <a:ext cx="6982934" cy="790216"/>
            </a:xfrm>
            <a:prstGeom prst="rect">
              <a:avLst/>
            </a:prstGeom>
            <a:ln w="38100">
              <a:solidFill>
                <a:srgbClr val="FF2600"/>
              </a:solidFill>
              <a:miter lim="400000"/>
            </a:ln>
          </p:spPr>
          <p:txBody>
            <a:bodyPr lIns="0" tIns="0" rIns="0" bIns="0" anchor="ctr"/>
            <a:lstStyle/>
            <a:p>
              <a:pPr lvl="0">
                <a:defRPr sz="3800"/>
              </a:pPr>
              <a:endParaRPr/>
            </a:p>
          </p:txBody>
        </p:sp>
        <p:sp>
          <p:nvSpPr>
            <p:cNvPr id="16" name="Shape 961"/>
            <p:cNvSpPr/>
            <p:nvPr/>
          </p:nvSpPr>
          <p:spPr>
            <a:xfrm>
              <a:off x="5515763" y="7465550"/>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Disk0</a:t>
              </a:r>
            </a:p>
          </p:txBody>
        </p:sp>
        <p:sp>
          <p:nvSpPr>
            <p:cNvPr id="17" name="Shape 962"/>
            <p:cNvSpPr/>
            <p:nvPr/>
          </p:nvSpPr>
          <p:spPr>
            <a:xfrm>
              <a:off x="6957675" y="7465550"/>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Disk1</a:t>
              </a:r>
            </a:p>
          </p:txBody>
        </p:sp>
        <p:sp>
          <p:nvSpPr>
            <p:cNvPr id="18" name="Shape 963"/>
            <p:cNvSpPr/>
            <p:nvPr/>
          </p:nvSpPr>
          <p:spPr>
            <a:xfrm>
              <a:off x="8399587" y="7465550"/>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Disk2</a:t>
              </a:r>
            </a:p>
          </p:txBody>
        </p:sp>
        <p:sp>
          <p:nvSpPr>
            <p:cNvPr id="19" name="Shape 964"/>
            <p:cNvSpPr/>
            <p:nvPr/>
          </p:nvSpPr>
          <p:spPr>
            <a:xfrm>
              <a:off x="9841499" y="7465550"/>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Disk3</a:t>
              </a:r>
            </a:p>
          </p:txBody>
        </p:sp>
        <p:sp>
          <p:nvSpPr>
            <p:cNvPr id="20" name="Shape 965"/>
            <p:cNvSpPr/>
            <p:nvPr/>
          </p:nvSpPr>
          <p:spPr>
            <a:xfrm>
              <a:off x="11283411" y="7465550"/>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Disk4</a:t>
              </a:r>
            </a:p>
          </p:txBody>
        </p:sp>
        <p:sp>
          <p:nvSpPr>
            <p:cNvPr id="21" name="Shape 966"/>
            <p:cNvSpPr/>
            <p:nvPr/>
          </p:nvSpPr>
          <p:spPr>
            <a:xfrm>
              <a:off x="11164996" y="8989550"/>
              <a:ext cx="124013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(parity)</a:t>
              </a:r>
            </a:p>
          </p:txBody>
        </p:sp>
      </p:grpSp>
      <p:grpSp>
        <p:nvGrpSpPr>
          <p:cNvPr id="23" name="Group 22"/>
          <p:cNvGrpSpPr/>
          <p:nvPr/>
        </p:nvGrpSpPr>
        <p:grpSpPr>
          <a:xfrm>
            <a:off x="7999787" y="6117890"/>
            <a:ext cx="4068641" cy="3126470"/>
            <a:chOff x="3010933" y="2026667"/>
            <a:chExt cx="6982934" cy="4495801"/>
          </a:xfrm>
        </p:grpSpPr>
        <p:sp>
          <p:nvSpPr>
            <p:cNvPr id="24" name="Shape 985"/>
            <p:cNvSpPr/>
            <p:nvPr/>
          </p:nvSpPr>
          <p:spPr>
            <a:xfrm>
              <a:off x="3485302" y="2731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25" name="Shape 986"/>
            <p:cNvSpPr/>
            <p:nvPr/>
          </p:nvSpPr>
          <p:spPr>
            <a:xfrm>
              <a:off x="4927214" y="2731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26" name="Shape 987"/>
            <p:cNvSpPr/>
            <p:nvPr/>
          </p:nvSpPr>
          <p:spPr>
            <a:xfrm>
              <a:off x="6369126" y="2731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27" name="Shape 988"/>
            <p:cNvSpPr/>
            <p:nvPr/>
          </p:nvSpPr>
          <p:spPr>
            <a:xfrm>
              <a:off x="7811038" y="2731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28" name="Shape 989"/>
            <p:cNvSpPr/>
            <p:nvPr/>
          </p:nvSpPr>
          <p:spPr>
            <a:xfrm>
              <a:off x="9189400" y="2731517"/>
              <a:ext cx="3936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P</a:t>
              </a:r>
            </a:p>
          </p:txBody>
        </p:sp>
        <p:sp>
          <p:nvSpPr>
            <p:cNvPr id="29" name="Shape 990"/>
            <p:cNvSpPr/>
            <p:nvPr/>
          </p:nvSpPr>
          <p:spPr>
            <a:xfrm>
              <a:off x="3010933" y="2660260"/>
              <a:ext cx="6982934" cy="790215"/>
            </a:xfrm>
            <a:prstGeom prst="rect">
              <a:avLst/>
            </a:prstGeom>
            <a:ln w="38100">
              <a:solidFill>
                <a:srgbClr val="FF2600"/>
              </a:solidFill>
              <a:miter lim="400000"/>
            </a:ln>
          </p:spPr>
          <p:txBody>
            <a:bodyPr lIns="0" tIns="0" rIns="0" bIns="0" anchor="ctr"/>
            <a:lstStyle/>
            <a:p>
              <a:pPr lvl="0">
                <a:defRPr sz="3800"/>
              </a:pPr>
              <a:endParaRPr/>
            </a:p>
          </p:txBody>
        </p:sp>
        <p:sp>
          <p:nvSpPr>
            <p:cNvPr id="30" name="Shape 991"/>
            <p:cNvSpPr/>
            <p:nvPr/>
          </p:nvSpPr>
          <p:spPr>
            <a:xfrm>
              <a:off x="3116926" y="2026667"/>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Disk0</a:t>
              </a:r>
            </a:p>
          </p:txBody>
        </p:sp>
        <p:sp>
          <p:nvSpPr>
            <p:cNvPr id="31" name="Shape 992"/>
            <p:cNvSpPr/>
            <p:nvPr/>
          </p:nvSpPr>
          <p:spPr>
            <a:xfrm>
              <a:off x="4558838" y="2026667"/>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Disk1</a:t>
              </a:r>
            </a:p>
          </p:txBody>
        </p:sp>
        <p:sp>
          <p:nvSpPr>
            <p:cNvPr id="32" name="Shape 993"/>
            <p:cNvSpPr/>
            <p:nvPr/>
          </p:nvSpPr>
          <p:spPr>
            <a:xfrm>
              <a:off x="6000750" y="2026667"/>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Disk2</a:t>
              </a:r>
            </a:p>
          </p:txBody>
        </p:sp>
        <p:sp>
          <p:nvSpPr>
            <p:cNvPr id="33" name="Shape 994"/>
            <p:cNvSpPr/>
            <p:nvPr/>
          </p:nvSpPr>
          <p:spPr>
            <a:xfrm>
              <a:off x="7442662" y="2026667"/>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Disk3</a:t>
              </a:r>
            </a:p>
          </p:txBody>
        </p:sp>
        <p:sp>
          <p:nvSpPr>
            <p:cNvPr id="34" name="Shape 995"/>
            <p:cNvSpPr/>
            <p:nvPr/>
          </p:nvSpPr>
          <p:spPr>
            <a:xfrm>
              <a:off x="8884574" y="2026667"/>
              <a:ext cx="10033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Disk4</a:t>
              </a:r>
            </a:p>
          </p:txBody>
        </p:sp>
        <p:sp>
          <p:nvSpPr>
            <p:cNvPr id="35" name="Shape 996"/>
            <p:cNvSpPr/>
            <p:nvPr/>
          </p:nvSpPr>
          <p:spPr>
            <a:xfrm>
              <a:off x="3485302" y="3874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36" name="Shape 997"/>
            <p:cNvSpPr/>
            <p:nvPr/>
          </p:nvSpPr>
          <p:spPr>
            <a:xfrm>
              <a:off x="4927214" y="3874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37" name="Shape 998"/>
            <p:cNvSpPr/>
            <p:nvPr/>
          </p:nvSpPr>
          <p:spPr>
            <a:xfrm>
              <a:off x="6369126" y="3874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38" name="Shape 999"/>
            <p:cNvSpPr/>
            <p:nvPr/>
          </p:nvSpPr>
          <p:spPr>
            <a:xfrm>
              <a:off x="7747488" y="3874517"/>
              <a:ext cx="3936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P</a:t>
              </a:r>
            </a:p>
          </p:txBody>
        </p:sp>
        <p:sp>
          <p:nvSpPr>
            <p:cNvPr id="39" name="Shape 1000"/>
            <p:cNvSpPr/>
            <p:nvPr/>
          </p:nvSpPr>
          <p:spPr>
            <a:xfrm>
              <a:off x="9252950" y="3874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40" name="Shape 1001"/>
            <p:cNvSpPr/>
            <p:nvPr/>
          </p:nvSpPr>
          <p:spPr>
            <a:xfrm>
              <a:off x="3010933" y="3803260"/>
              <a:ext cx="6982934" cy="790215"/>
            </a:xfrm>
            <a:prstGeom prst="rect">
              <a:avLst/>
            </a:prstGeom>
            <a:ln w="38100">
              <a:solidFill>
                <a:srgbClr val="FF2600"/>
              </a:solidFill>
              <a:miter lim="400000"/>
            </a:ln>
          </p:spPr>
          <p:txBody>
            <a:bodyPr lIns="0" tIns="0" rIns="0" bIns="0" anchor="ctr"/>
            <a:lstStyle/>
            <a:p>
              <a:pPr lvl="0">
                <a:defRPr sz="3800"/>
              </a:pPr>
              <a:endParaRPr/>
            </a:p>
          </p:txBody>
        </p:sp>
        <p:sp>
          <p:nvSpPr>
            <p:cNvPr id="41" name="Shape 1002"/>
            <p:cNvSpPr/>
            <p:nvPr/>
          </p:nvSpPr>
          <p:spPr>
            <a:xfrm>
              <a:off x="3485302" y="5017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42" name="Shape 1003"/>
            <p:cNvSpPr/>
            <p:nvPr/>
          </p:nvSpPr>
          <p:spPr>
            <a:xfrm>
              <a:off x="4927214" y="5017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43" name="Shape 1004"/>
            <p:cNvSpPr/>
            <p:nvPr/>
          </p:nvSpPr>
          <p:spPr>
            <a:xfrm>
              <a:off x="6305576" y="5017517"/>
              <a:ext cx="3936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P</a:t>
              </a:r>
            </a:p>
          </p:txBody>
        </p:sp>
        <p:sp>
          <p:nvSpPr>
            <p:cNvPr id="44" name="Shape 1005"/>
            <p:cNvSpPr/>
            <p:nvPr/>
          </p:nvSpPr>
          <p:spPr>
            <a:xfrm>
              <a:off x="7811038" y="5017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45" name="Shape 1006"/>
            <p:cNvSpPr/>
            <p:nvPr/>
          </p:nvSpPr>
          <p:spPr>
            <a:xfrm>
              <a:off x="9252950" y="5017517"/>
              <a:ext cx="2665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46" name="Shape 1007"/>
            <p:cNvSpPr/>
            <p:nvPr/>
          </p:nvSpPr>
          <p:spPr>
            <a:xfrm>
              <a:off x="3010933" y="4946260"/>
              <a:ext cx="6982934" cy="790215"/>
            </a:xfrm>
            <a:prstGeom prst="rect">
              <a:avLst/>
            </a:prstGeom>
            <a:ln w="38100">
              <a:solidFill>
                <a:srgbClr val="FF2600"/>
              </a:solidFill>
              <a:miter lim="400000"/>
            </a:ln>
          </p:spPr>
          <p:txBody>
            <a:bodyPr lIns="0" tIns="0" rIns="0" bIns="0" anchor="ctr"/>
            <a:lstStyle/>
            <a:p>
              <a:pPr lvl="0">
                <a:defRPr sz="3800"/>
              </a:pPr>
              <a:endParaRPr/>
            </a:p>
          </p:txBody>
        </p:sp>
        <p:sp>
          <p:nvSpPr>
            <p:cNvPr id="47" name="Shape 1008"/>
            <p:cNvSpPr/>
            <p:nvPr/>
          </p:nvSpPr>
          <p:spPr>
            <a:xfrm>
              <a:off x="6140450" y="5684267"/>
              <a:ext cx="723901"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b="1">
                  <a:latin typeface="Helvetica"/>
                  <a:ea typeface="Helvetica"/>
                  <a:cs typeface="Helvetica"/>
                  <a:sym typeface="Helvetica"/>
                </a:defRPr>
              </a:lvl1pPr>
            </a:lstStyle>
            <a:p>
              <a:pPr lvl="0">
                <a:defRPr sz="1800" b="0">
                  <a:solidFill>
                    <a:srgbClr val="000000"/>
                  </a:solidFill>
                </a:defRPr>
              </a:pPr>
              <a:r>
                <a:rPr sz="4800" b="1">
                  <a:solidFill>
                    <a:srgbClr val="FFFFFF"/>
                  </a:solidFill>
                </a:rPr>
                <a:t>…</a:t>
              </a:r>
            </a:p>
          </p:txBody>
        </p:sp>
      </p:grpSp>
      <p:sp>
        <p:nvSpPr>
          <p:cNvPr id="48" name="Rectangle 47"/>
          <p:cNvSpPr/>
          <p:nvPr/>
        </p:nvSpPr>
        <p:spPr>
          <a:xfrm>
            <a:off x="4442396" y="6608057"/>
            <a:ext cx="1582484" cy="523220"/>
          </a:xfrm>
          <a:prstGeom prst="rect">
            <a:avLst/>
          </a:prstGeom>
        </p:spPr>
        <p:txBody>
          <a:bodyPr wrap="none">
            <a:spAutoFit/>
          </a:bodyPr>
          <a:lstStyle/>
          <a:p>
            <a:pPr marL="0" lvl="0" indent="0">
              <a:buNone/>
              <a:defRPr sz="1800">
                <a:solidFill>
                  <a:srgbClr val="000000"/>
                </a:solidFill>
              </a:defRPr>
            </a:pPr>
            <a:r>
              <a:rPr lang="en-US" sz="2800" b="1" dirty="0">
                <a:latin typeface="Helvetica"/>
                <a:ea typeface="Helvetica"/>
                <a:cs typeface="Helvetica"/>
                <a:sym typeface="Helvetica"/>
              </a:rPr>
              <a:t>(N-1) * S</a:t>
            </a:r>
          </a:p>
        </p:txBody>
      </p:sp>
      <p:sp>
        <p:nvSpPr>
          <p:cNvPr id="49" name="Rectangle 48"/>
          <p:cNvSpPr/>
          <p:nvPr/>
        </p:nvSpPr>
        <p:spPr>
          <a:xfrm>
            <a:off x="4442396" y="7291559"/>
            <a:ext cx="1582484" cy="523220"/>
          </a:xfrm>
          <a:prstGeom prst="rect">
            <a:avLst/>
          </a:prstGeom>
        </p:spPr>
        <p:txBody>
          <a:bodyPr wrap="none">
            <a:spAutoFit/>
          </a:bodyPr>
          <a:lstStyle/>
          <a:p>
            <a:pPr marL="0" lvl="0" indent="0">
              <a:buNone/>
              <a:defRPr sz="1800">
                <a:solidFill>
                  <a:srgbClr val="000000"/>
                </a:solidFill>
              </a:defRPr>
            </a:pPr>
            <a:r>
              <a:rPr lang="en-US" sz="2800" b="1" dirty="0">
                <a:latin typeface="Helvetica"/>
                <a:ea typeface="Helvetica"/>
                <a:cs typeface="Helvetica"/>
                <a:sym typeface="Helvetica"/>
              </a:rPr>
              <a:t>(N-1) * S</a:t>
            </a:r>
          </a:p>
        </p:txBody>
      </p:sp>
      <p:sp>
        <p:nvSpPr>
          <p:cNvPr id="50" name="Rectangle 49"/>
          <p:cNvSpPr/>
          <p:nvPr/>
        </p:nvSpPr>
        <p:spPr>
          <a:xfrm>
            <a:off x="4581857" y="8032137"/>
            <a:ext cx="1282722" cy="523220"/>
          </a:xfrm>
          <a:prstGeom prst="rect">
            <a:avLst/>
          </a:prstGeom>
        </p:spPr>
        <p:txBody>
          <a:bodyPr wrap="none">
            <a:spAutoFit/>
          </a:bodyPr>
          <a:lstStyle/>
          <a:p>
            <a:pPr marL="0" lvl="0" indent="0">
              <a:buNone/>
              <a:defRPr sz="1800">
                <a:solidFill>
                  <a:srgbClr val="000000"/>
                </a:solidFill>
              </a:defRPr>
            </a:pPr>
            <a:r>
              <a:rPr lang="en-US" sz="2800" b="1" dirty="0">
                <a:latin typeface="Helvetica"/>
                <a:ea typeface="Helvetica"/>
                <a:cs typeface="Helvetica"/>
                <a:sym typeface="Helvetica"/>
              </a:rPr>
              <a:t>(</a:t>
            </a:r>
            <a:r>
              <a:rPr lang="en-US" sz="2800" b="1" dirty="0" smtClean="0">
                <a:latin typeface="Helvetica"/>
                <a:ea typeface="Helvetica"/>
                <a:cs typeface="Helvetica"/>
                <a:sym typeface="Helvetica"/>
              </a:rPr>
              <a:t>N) </a:t>
            </a:r>
            <a:r>
              <a:rPr lang="en-US" sz="2800" b="1" dirty="0">
                <a:latin typeface="Helvetica"/>
                <a:ea typeface="Helvetica"/>
                <a:cs typeface="Helvetica"/>
                <a:sym typeface="Helvetica"/>
              </a:rPr>
              <a:t>* </a:t>
            </a:r>
            <a:r>
              <a:rPr lang="en-US" sz="2800" b="1" dirty="0" smtClean="0">
                <a:latin typeface="Helvetica"/>
                <a:ea typeface="Helvetica"/>
                <a:cs typeface="Helvetica"/>
                <a:sym typeface="Helvetica"/>
              </a:rPr>
              <a:t>R</a:t>
            </a:r>
            <a:endParaRPr lang="en-US" sz="2800" dirty="0"/>
          </a:p>
        </p:txBody>
      </p:sp>
      <p:sp>
        <p:nvSpPr>
          <p:cNvPr id="51" name="Rectangle 50"/>
          <p:cNvSpPr/>
          <p:nvPr/>
        </p:nvSpPr>
        <p:spPr>
          <a:xfrm>
            <a:off x="4480622" y="8721140"/>
            <a:ext cx="1342034" cy="523220"/>
          </a:xfrm>
          <a:prstGeom prst="rect">
            <a:avLst/>
          </a:prstGeom>
        </p:spPr>
        <p:txBody>
          <a:bodyPr wrap="none">
            <a:spAutoFit/>
          </a:bodyPr>
          <a:lstStyle/>
          <a:p>
            <a:pPr marL="0" lvl="0" indent="0">
              <a:buNone/>
              <a:defRPr sz="1800">
                <a:solidFill>
                  <a:srgbClr val="000000"/>
                </a:solidFill>
              </a:defRPr>
            </a:pPr>
            <a:r>
              <a:rPr lang="en-US" sz="2800" b="1" dirty="0" smtClean="0">
                <a:latin typeface="Helvetica"/>
                <a:ea typeface="Helvetica"/>
                <a:cs typeface="Helvetica"/>
                <a:sym typeface="Helvetica"/>
              </a:rPr>
              <a:t>N/4 </a:t>
            </a:r>
            <a:r>
              <a:rPr lang="en-US" sz="2800" b="1" dirty="0">
                <a:latin typeface="Helvetica"/>
                <a:ea typeface="Helvetica"/>
                <a:cs typeface="Helvetica"/>
                <a:sym typeface="Helvetica"/>
              </a:rPr>
              <a:t>* </a:t>
            </a:r>
            <a:r>
              <a:rPr lang="en-US" sz="2800" b="1" dirty="0" smtClean="0">
                <a:latin typeface="Helvetica"/>
                <a:ea typeface="Helvetica"/>
                <a:cs typeface="Helvetica"/>
                <a:sym typeface="Helvetica"/>
              </a:rPr>
              <a:t>R</a:t>
            </a:r>
            <a:endParaRPr lang="en-US"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 name="Shape 1024"/>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dirty="0" smtClean="0">
                <a:solidFill>
                  <a:srgbClr val="FFFFFF"/>
                </a:solidFill>
              </a:rPr>
              <a:t>RAID</a:t>
            </a:r>
            <a:r>
              <a:rPr lang="en-US" sz="6480" dirty="0" smtClean="0">
                <a:solidFill>
                  <a:srgbClr val="FFFFFF"/>
                </a:solidFill>
              </a:rPr>
              <a:t> Level Comparisons</a:t>
            </a:r>
            <a:endParaRPr sz="6480" dirty="0">
              <a:solidFill>
                <a:srgbClr val="FFFFFF"/>
              </a:solidFill>
            </a:endParaRPr>
          </a:p>
        </p:txBody>
      </p:sp>
      <p:graphicFrame>
        <p:nvGraphicFramePr>
          <p:cNvPr id="1025" name="Table 1025"/>
          <p:cNvGraphicFramePr/>
          <p:nvPr>
            <p:extLst>
              <p:ext uri="{D42A27DB-BD31-4B8C-83A1-F6EECF244321}">
                <p14:modId xmlns:p14="http://schemas.microsoft.com/office/powerpoint/2010/main" val="1935384842"/>
              </p:ext>
            </p:extLst>
          </p:nvPr>
        </p:nvGraphicFramePr>
        <p:xfrm>
          <a:off x="4053163" y="2308796"/>
          <a:ext cx="4898473" cy="3321190"/>
        </p:xfrm>
        <a:graphic>
          <a:graphicData uri="http://schemas.openxmlformats.org/drawingml/2006/table">
            <a:tbl>
              <a:tblPr firstRow="1" firstCol="1">
                <a:tableStyleId>{4C3C2611-4C71-4FC5-86AE-919BDF0F9419}</a:tableStyleId>
              </a:tblPr>
              <a:tblGrid>
                <a:gridCol w="1470282"/>
                <a:gridCol w="1651000"/>
                <a:gridCol w="1777191"/>
              </a:tblGrid>
              <a:tr h="664238">
                <a:tc>
                  <a:txBody>
                    <a:bodyPr/>
                    <a:lstStyle/>
                    <a:p>
                      <a:pPr lvl="0" defTabSz="914400">
                        <a:defRPr sz="2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Reliability</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Capacity</a:t>
                      </a:r>
                    </a:p>
                  </a:txBody>
                  <a:tcPr marL="50800" marR="50800" marT="50800" marB="50800" anchor="ctr" horzOverflow="overflow">
                    <a:lnL w="12700">
                      <a:miter lim="400000"/>
                    </a:lnL>
                    <a:lnR w="12700">
                      <a:miter lim="400000"/>
                    </a:lnR>
                    <a:lnT w="12700">
                      <a:miter lim="400000"/>
                    </a:lnT>
                    <a:lnB w="12700">
                      <a:miter lim="400000"/>
                    </a:lnB>
                  </a:tcPr>
                </a:tc>
              </a:tr>
              <a:tr h="664238">
                <a:tc>
                  <a:txBody>
                    <a:bodyPr/>
                    <a:lstStyle/>
                    <a:p>
                      <a:pPr lvl="0" defTabSz="914400">
                        <a:defRPr>
                          <a:solidFill>
                            <a:srgbClr val="000000"/>
                          </a:solidFill>
                        </a:defRPr>
                      </a:pPr>
                      <a:r>
                        <a:rPr sz="2800">
                          <a:solidFill>
                            <a:srgbClr val="FFFFFF"/>
                          </a:solidFill>
                        </a:rPr>
                        <a:t>RAID-0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chemeClr val="bg2"/>
                          </a:solidFill>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C*N</a:t>
                      </a:r>
                    </a:p>
                  </a:txBody>
                  <a:tcPr marL="50800" marR="50800" marT="50800" marB="50800" anchor="ctr" horzOverflow="overflow">
                    <a:lnL w="12700">
                      <a:miter lim="400000"/>
                    </a:lnL>
                    <a:lnR w="12700">
                      <a:miter lim="400000"/>
                    </a:lnR>
                    <a:lnT w="12700">
                      <a:miter lim="400000"/>
                    </a:lnT>
                    <a:lnB w="12700">
                      <a:miter lim="400000"/>
                    </a:lnB>
                  </a:tcPr>
                </a:tc>
              </a:tr>
              <a:tr h="664238">
                <a:tc>
                  <a:txBody>
                    <a:bodyPr/>
                    <a:lstStyle/>
                    <a:p>
                      <a:pPr lvl="0" defTabSz="914400">
                        <a:defRPr>
                          <a:solidFill>
                            <a:srgbClr val="000000"/>
                          </a:solidFill>
                        </a:defRPr>
                      </a:pPr>
                      <a:r>
                        <a:rPr sz="2800">
                          <a:solidFill>
                            <a:srgbClr val="FFFFFF"/>
                          </a:solidFill>
                        </a:rPr>
                        <a:t>RAID-1</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chemeClr val="bg2"/>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C*N/2</a:t>
                      </a:r>
                    </a:p>
                  </a:txBody>
                  <a:tcPr marL="50800" marR="50800" marT="50800" marB="50800" anchor="ctr" horzOverflow="overflow">
                    <a:lnL w="12700">
                      <a:miter lim="400000"/>
                    </a:lnL>
                    <a:lnR w="12700">
                      <a:miter lim="400000"/>
                    </a:lnR>
                    <a:lnT w="12700">
                      <a:miter lim="400000"/>
                    </a:lnT>
                    <a:lnB w="12700">
                      <a:miter lim="400000"/>
                    </a:lnB>
                  </a:tcPr>
                </a:tc>
              </a:tr>
              <a:tr h="664238">
                <a:tc>
                  <a:txBody>
                    <a:bodyPr/>
                    <a:lstStyle/>
                    <a:p>
                      <a:pPr lvl="0" defTabSz="914400">
                        <a:defRPr>
                          <a:solidFill>
                            <a:srgbClr val="000000"/>
                          </a:solidFill>
                        </a:defRPr>
                      </a:pPr>
                      <a:r>
                        <a:rPr sz="2800">
                          <a:solidFill>
                            <a:srgbClr val="FFFFFF"/>
                          </a:solidFill>
                        </a:rPr>
                        <a:t>RAID-4</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lang="en-US" sz="2800" dirty="0" smtClean="0">
                          <a:solidFill>
                            <a:schemeClr val="bg2"/>
                          </a:solidFill>
                        </a:rPr>
                        <a:t>(</a:t>
                      </a:r>
                      <a:r>
                        <a:rPr sz="2800" dirty="0" smtClean="0">
                          <a:solidFill>
                            <a:schemeClr val="bg2"/>
                          </a:solidFill>
                        </a:rPr>
                        <a:t>N-1</a:t>
                      </a:r>
                      <a:r>
                        <a:rPr lang="en-US" sz="2800" dirty="0" smtClean="0">
                          <a:solidFill>
                            <a:schemeClr val="bg2"/>
                          </a:solidFill>
                        </a:rPr>
                        <a:t>) * C</a:t>
                      </a:r>
                      <a:endParaRPr sz="2800" dirty="0">
                        <a:solidFill>
                          <a:schemeClr val="bg2"/>
                        </a:solidFill>
                      </a:endParaRPr>
                    </a:p>
                  </a:txBody>
                  <a:tcPr marL="50800" marR="50800" marT="50800" marB="50800" anchor="ctr" horzOverflow="overflow">
                    <a:lnL w="12700">
                      <a:miter lim="400000"/>
                    </a:lnL>
                    <a:lnR w="12700">
                      <a:miter lim="400000"/>
                    </a:lnR>
                    <a:lnT w="12700">
                      <a:miter lim="400000"/>
                    </a:lnT>
                    <a:lnB w="12700">
                      <a:miter lim="400000"/>
                    </a:lnB>
                  </a:tcPr>
                </a:tc>
              </a:tr>
              <a:tr h="664238">
                <a:tc>
                  <a:txBody>
                    <a:bodyPr/>
                    <a:lstStyle/>
                    <a:p>
                      <a:pPr lvl="0" defTabSz="914400">
                        <a:defRPr>
                          <a:solidFill>
                            <a:srgbClr val="000000"/>
                          </a:solidFill>
                        </a:defRPr>
                      </a:pPr>
                      <a:r>
                        <a:rPr sz="2800">
                          <a:solidFill>
                            <a:srgbClr val="FFFFFF"/>
                          </a:solidFill>
                        </a:rPr>
                        <a:t>RAID-5</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lang="en-US" sz="2800" dirty="0" smtClean="0">
                          <a:solidFill>
                            <a:schemeClr val="bg2"/>
                          </a:solidFill>
                        </a:rPr>
                        <a:t>(</a:t>
                      </a:r>
                      <a:r>
                        <a:rPr sz="2800" dirty="0" smtClean="0">
                          <a:solidFill>
                            <a:schemeClr val="bg2"/>
                          </a:solidFill>
                        </a:rPr>
                        <a:t>N-1</a:t>
                      </a:r>
                      <a:r>
                        <a:rPr lang="en-US" sz="2800" dirty="0" smtClean="0">
                          <a:solidFill>
                            <a:schemeClr val="bg2"/>
                          </a:solidFill>
                        </a:rPr>
                        <a:t>) * C</a:t>
                      </a:r>
                      <a:endParaRPr sz="2800" dirty="0">
                        <a:solidFill>
                          <a:schemeClr val="bg2"/>
                        </a:solidFill>
                      </a:endParaRPr>
                    </a:p>
                  </a:txBody>
                  <a:tcPr marL="50800" marR="50800" marT="50800" marB="50800" anchor="ctr" horzOverflow="overflow">
                    <a:lnL w="12700">
                      <a:miter lim="400000"/>
                    </a:lnL>
                    <a:lnR w="12700">
                      <a:miter lim="400000"/>
                    </a:lnR>
                    <a:lnT w="12700">
                      <a:miter lim="400000"/>
                    </a:lnT>
                    <a:lnB w="12700">
                      <a:miter lim="400000"/>
                    </a:lnB>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Shape 1035"/>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smtClean="0">
                <a:solidFill>
                  <a:srgbClr val="FFFFFF"/>
                </a:solidFill>
              </a:rPr>
              <a:t>RAID Level Comparisons</a:t>
            </a:r>
            <a:endParaRPr sz="6480" dirty="0">
              <a:solidFill>
                <a:srgbClr val="FFFFFF"/>
              </a:solidFill>
            </a:endParaRPr>
          </a:p>
        </p:txBody>
      </p:sp>
      <p:graphicFrame>
        <p:nvGraphicFramePr>
          <p:cNvPr id="1036" name="Table 1036"/>
          <p:cNvGraphicFramePr/>
          <p:nvPr>
            <p:extLst>
              <p:ext uri="{D42A27DB-BD31-4B8C-83A1-F6EECF244321}">
                <p14:modId xmlns:p14="http://schemas.microsoft.com/office/powerpoint/2010/main" val="847996321"/>
              </p:ext>
            </p:extLst>
          </p:nvPr>
        </p:nvGraphicFramePr>
        <p:xfrm>
          <a:off x="1823156" y="3281894"/>
          <a:ext cx="9356232" cy="3321190"/>
        </p:xfrm>
        <a:graphic>
          <a:graphicData uri="http://schemas.openxmlformats.org/drawingml/2006/table">
            <a:tbl>
              <a:tblPr firstRow="1" firstCol="1">
                <a:tableStyleId>{4C3C2611-4C71-4FC5-86AE-919BDF0F9419}</a:tableStyleId>
              </a:tblPr>
              <a:tblGrid>
                <a:gridCol w="2218832"/>
                <a:gridCol w="1701800"/>
                <a:gridCol w="1651000"/>
                <a:gridCol w="1917700"/>
                <a:gridCol w="1866900"/>
              </a:tblGrid>
              <a:tr h="664238">
                <a:tc>
                  <a:txBody>
                    <a:bodyPr/>
                    <a:lstStyle/>
                    <a:p>
                      <a:pPr lvl="0" defTabSz="914400">
                        <a:defRPr sz="2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Seq Read</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Seq Write</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Rand Read</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Rand Write</a:t>
                      </a:r>
                    </a:p>
                  </a:txBody>
                  <a:tcPr marL="50800" marR="50800" marT="50800" marB="50800" anchor="ctr" horzOverflow="overflow">
                    <a:lnL w="12700">
                      <a:miter lim="400000"/>
                    </a:lnL>
                    <a:lnR w="12700">
                      <a:miter lim="400000"/>
                    </a:lnR>
                    <a:lnT w="12700">
                      <a:miter lim="400000"/>
                    </a:lnT>
                    <a:lnB w="12700">
                      <a:miter lim="400000"/>
                    </a:lnB>
                  </a:tcPr>
                </a:tc>
              </a:tr>
              <a:tr h="664238">
                <a:tc>
                  <a:txBody>
                    <a:bodyPr/>
                    <a:lstStyle/>
                    <a:p>
                      <a:pPr lvl="0" defTabSz="914400">
                        <a:defRPr>
                          <a:solidFill>
                            <a:srgbClr val="000000"/>
                          </a:solidFill>
                        </a:defRPr>
                      </a:pPr>
                      <a:r>
                        <a:rPr sz="2800">
                          <a:solidFill>
                            <a:srgbClr val="FFFFFF"/>
                          </a:solidFill>
                        </a:rPr>
                        <a:t>RAID-0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chemeClr val="bg2"/>
                          </a:solidFill>
                        </a:rPr>
                        <a:t>N * S</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N * S</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N * R</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N * R</a:t>
                      </a:r>
                    </a:p>
                  </a:txBody>
                  <a:tcPr marL="50800" marR="50800" marT="50800" marB="50800" anchor="ctr" horzOverflow="overflow">
                    <a:lnL w="12700">
                      <a:miter lim="400000"/>
                    </a:lnL>
                    <a:lnR w="12700">
                      <a:miter lim="400000"/>
                    </a:lnR>
                    <a:lnT w="12700">
                      <a:miter lim="400000"/>
                    </a:lnT>
                    <a:lnB w="12700">
                      <a:miter lim="400000"/>
                    </a:lnB>
                  </a:tcPr>
                </a:tc>
              </a:tr>
              <a:tr h="664238">
                <a:tc>
                  <a:txBody>
                    <a:bodyPr/>
                    <a:lstStyle/>
                    <a:p>
                      <a:pPr lvl="0" defTabSz="914400">
                        <a:defRPr>
                          <a:solidFill>
                            <a:srgbClr val="000000"/>
                          </a:solidFill>
                        </a:defRPr>
                      </a:pPr>
                      <a:r>
                        <a:rPr sz="2800">
                          <a:solidFill>
                            <a:srgbClr val="FFFFFF"/>
                          </a:solidFill>
                        </a:rPr>
                        <a:t>RAID-1</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smtClean="0">
                          <a:solidFill>
                            <a:schemeClr val="bg2"/>
                          </a:solidFill>
                        </a:rPr>
                        <a:t>N</a:t>
                      </a:r>
                      <a:r>
                        <a:rPr lang="en-US" sz="2800" baseline="0" dirty="0" smtClean="0">
                          <a:solidFill>
                            <a:schemeClr val="bg2"/>
                          </a:solidFill>
                        </a:rPr>
                        <a:t> </a:t>
                      </a:r>
                      <a:r>
                        <a:rPr sz="2800" dirty="0" smtClean="0">
                          <a:solidFill>
                            <a:schemeClr val="bg2"/>
                          </a:solidFill>
                        </a:rPr>
                        <a:t>* </a:t>
                      </a:r>
                      <a:r>
                        <a:rPr sz="2800" dirty="0">
                          <a:solidFill>
                            <a:schemeClr val="bg2"/>
                          </a:solidFill>
                        </a:rPr>
                        <a:t>S</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chemeClr val="bg2"/>
                          </a:solidFill>
                        </a:rPr>
                        <a:t>N/2 * S</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chemeClr val="bg2"/>
                          </a:solidFill>
                        </a:rPr>
                        <a:t>N * R</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N/2 * R</a:t>
                      </a:r>
                    </a:p>
                  </a:txBody>
                  <a:tcPr marL="50800" marR="50800" marT="50800" marB="50800" anchor="ctr" horzOverflow="overflow">
                    <a:lnL w="12700">
                      <a:miter lim="400000"/>
                    </a:lnL>
                    <a:lnR w="12700">
                      <a:miter lim="400000"/>
                    </a:lnR>
                    <a:lnT w="12700">
                      <a:miter lim="400000"/>
                    </a:lnT>
                    <a:lnB w="12700">
                      <a:miter lim="400000"/>
                    </a:lnB>
                  </a:tcPr>
                </a:tc>
              </a:tr>
              <a:tr h="664238">
                <a:tc>
                  <a:txBody>
                    <a:bodyPr/>
                    <a:lstStyle/>
                    <a:p>
                      <a:pPr lvl="0" defTabSz="914400">
                        <a:defRPr>
                          <a:solidFill>
                            <a:srgbClr val="000000"/>
                          </a:solidFill>
                        </a:defRPr>
                      </a:pPr>
                      <a:r>
                        <a:rPr sz="2800">
                          <a:solidFill>
                            <a:srgbClr val="FFFFFF"/>
                          </a:solidFill>
                        </a:rPr>
                        <a:t>RAID-4</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(N-1)*S</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(N-1)*S</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chemeClr val="bg2"/>
                          </a:solidFill>
                        </a:rPr>
                        <a:t>(N-1)*R</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chemeClr val="bg2"/>
                          </a:solidFill>
                        </a:rPr>
                        <a:t>R/2</a:t>
                      </a:r>
                    </a:p>
                  </a:txBody>
                  <a:tcPr marL="50800" marR="50800" marT="50800" marB="50800" anchor="ctr" horzOverflow="overflow">
                    <a:lnL w="12700">
                      <a:miter lim="400000"/>
                    </a:lnL>
                    <a:lnR w="12700">
                      <a:miter lim="400000"/>
                    </a:lnR>
                    <a:lnT w="12700">
                      <a:miter lim="400000"/>
                    </a:lnT>
                    <a:lnB w="12700">
                      <a:miter lim="400000"/>
                    </a:lnB>
                  </a:tcPr>
                </a:tc>
              </a:tr>
              <a:tr h="664238">
                <a:tc>
                  <a:txBody>
                    <a:bodyPr/>
                    <a:lstStyle/>
                    <a:p>
                      <a:pPr lvl="0" defTabSz="914400">
                        <a:defRPr>
                          <a:solidFill>
                            <a:srgbClr val="000000"/>
                          </a:solidFill>
                        </a:defRPr>
                      </a:pPr>
                      <a:r>
                        <a:rPr sz="2800">
                          <a:solidFill>
                            <a:srgbClr val="FFFFFF"/>
                          </a:solidFill>
                        </a:rPr>
                        <a:t>RAID-5</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(N-1)*S</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(N-1)*S</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N * R</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chemeClr val="bg2"/>
                          </a:solidFill>
                        </a:rPr>
                        <a:t>N/4 * R</a:t>
                      </a:r>
                    </a:p>
                  </a:txBody>
                  <a:tcPr marL="50800" marR="50800" marT="50800" marB="50800" anchor="ctr" horzOverflow="overflow">
                    <a:lnL w="12700">
                      <a:miter lim="400000"/>
                    </a:lnL>
                    <a:lnR w="12700">
                      <a:miter lim="400000"/>
                    </a:lnR>
                    <a:lnT w="12700">
                      <a:miter lim="400000"/>
                    </a:lnT>
                    <a:lnB w="12700">
                      <a:miter lim="400000"/>
                    </a:lnB>
                  </a:tcPr>
                </a:tc>
              </a:tr>
            </a:tbl>
          </a:graphicData>
        </a:graphic>
      </p:graphicFrame>
      <p:sp>
        <p:nvSpPr>
          <p:cNvPr id="5" name="Shape 1040"/>
          <p:cNvSpPr/>
          <p:nvPr/>
        </p:nvSpPr>
        <p:spPr>
          <a:xfrm>
            <a:off x="2459003" y="7038836"/>
            <a:ext cx="7492436"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2600"/>
                </a:solidFill>
              </a:defRPr>
            </a:lvl1pPr>
          </a:lstStyle>
          <a:p>
            <a:pPr lvl="0">
              <a:defRPr sz="1800">
                <a:solidFill>
                  <a:srgbClr val="000000"/>
                </a:solidFill>
              </a:defRPr>
            </a:pPr>
            <a:r>
              <a:rPr sz="3600" dirty="0">
                <a:solidFill>
                  <a:schemeClr val="bg2"/>
                </a:solidFill>
              </a:rPr>
              <a:t>RAID-5 is strictly better than RAID-4</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 name="Shape 1042"/>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smtClean="0">
                <a:solidFill>
                  <a:srgbClr val="FFFFFF"/>
                </a:solidFill>
              </a:rPr>
              <a:t>RAID Level Comparisons</a:t>
            </a:r>
            <a:endParaRPr sz="6480" dirty="0">
              <a:solidFill>
                <a:srgbClr val="FFFFFF"/>
              </a:solidFill>
            </a:endParaRPr>
          </a:p>
        </p:txBody>
      </p:sp>
      <p:graphicFrame>
        <p:nvGraphicFramePr>
          <p:cNvPr id="1043" name="Table 1043"/>
          <p:cNvGraphicFramePr/>
          <p:nvPr>
            <p:extLst>
              <p:ext uri="{D42A27DB-BD31-4B8C-83A1-F6EECF244321}">
                <p14:modId xmlns:p14="http://schemas.microsoft.com/office/powerpoint/2010/main" val="879008473"/>
              </p:ext>
            </p:extLst>
          </p:nvPr>
        </p:nvGraphicFramePr>
        <p:xfrm>
          <a:off x="1703070" y="3200400"/>
          <a:ext cx="9596403" cy="3288382"/>
        </p:xfrm>
        <a:graphic>
          <a:graphicData uri="http://schemas.openxmlformats.org/drawingml/2006/table">
            <a:tbl>
              <a:tblPr firstRow="1" firstCol="1">
                <a:tableStyleId>{4C3C2611-4C71-4FC5-86AE-919BDF0F9419}</a:tableStyleId>
              </a:tblPr>
              <a:tblGrid>
                <a:gridCol w="1449608"/>
                <a:gridCol w="1942475"/>
                <a:gridCol w="1884490"/>
                <a:gridCol w="2188907"/>
                <a:gridCol w="2130923"/>
              </a:tblGrid>
              <a:tr h="797491">
                <a:tc>
                  <a:txBody>
                    <a:bodyPr/>
                    <a:lstStyle/>
                    <a:p>
                      <a:pPr lvl="0" defTabSz="914400">
                        <a:defRPr sz="2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Seq Read</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Seq Write</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Rand Read</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Rand Write</a:t>
                      </a:r>
                    </a:p>
                  </a:txBody>
                  <a:tcPr marL="50800" marR="50800" marT="50800" marB="50800" anchor="ctr" horzOverflow="overflow">
                    <a:lnL w="12700">
                      <a:miter lim="400000"/>
                    </a:lnL>
                    <a:lnR w="12700">
                      <a:miter lim="400000"/>
                    </a:lnR>
                    <a:lnT w="12700">
                      <a:miter lim="400000"/>
                    </a:lnT>
                    <a:lnB w="12700">
                      <a:miter lim="400000"/>
                    </a:lnB>
                  </a:tcPr>
                </a:tc>
              </a:tr>
              <a:tr h="830297">
                <a:tc>
                  <a:txBody>
                    <a:bodyPr/>
                    <a:lstStyle/>
                    <a:p>
                      <a:pPr lvl="0" defTabSz="914400">
                        <a:defRPr>
                          <a:solidFill>
                            <a:srgbClr val="000000"/>
                          </a:solidFill>
                        </a:defRPr>
                      </a:pPr>
                      <a:r>
                        <a:rPr sz="2800">
                          <a:solidFill>
                            <a:srgbClr val="FFFFFF"/>
                          </a:solidFill>
                        </a:rPr>
                        <a:t>RAID-0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chemeClr val="bg2"/>
                          </a:solidFill>
                        </a:rPr>
                        <a:t>N * S</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chemeClr val="bg2"/>
                          </a:solidFill>
                        </a:rPr>
                        <a:t>N * S</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N * R</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N * R</a:t>
                      </a:r>
                    </a:p>
                  </a:txBody>
                  <a:tcPr marL="50800" marR="50800" marT="50800" marB="50800" anchor="ctr" horzOverflow="overflow">
                    <a:lnL w="12700">
                      <a:miter lim="400000"/>
                    </a:lnL>
                    <a:lnR w="12700">
                      <a:miter lim="400000"/>
                    </a:lnR>
                    <a:lnT w="12700">
                      <a:miter lim="400000"/>
                    </a:lnT>
                    <a:lnB w="12700">
                      <a:miter lim="400000"/>
                    </a:lnB>
                  </a:tcPr>
                </a:tc>
              </a:tr>
              <a:tr h="830297">
                <a:tc>
                  <a:txBody>
                    <a:bodyPr/>
                    <a:lstStyle/>
                    <a:p>
                      <a:pPr lvl="0" defTabSz="914400">
                        <a:defRPr>
                          <a:solidFill>
                            <a:srgbClr val="000000"/>
                          </a:solidFill>
                        </a:defRPr>
                      </a:pPr>
                      <a:r>
                        <a:rPr sz="2800">
                          <a:solidFill>
                            <a:srgbClr val="FFFFFF"/>
                          </a:solidFill>
                        </a:rPr>
                        <a:t>RAID-1</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smtClean="0">
                          <a:solidFill>
                            <a:schemeClr val="bg2"/>
                          </a:solidFill>
                        </a:rPr>
                        <a:t>N</a:t>
                      </a:r>
                      <a:r>
                        <a:rPr lang="en-US" sz="2800" dirty="0" smtClean="0">
                          <a:solidFill>
                            <a:schemeClr val="bg2"/>
                          </a:solidFill>
                        </a:rPr>
                        <a:t> *</a:t>
                      </a:r>
                      <a:r>
                        <a:rPr sz="2800" dirty="0" smtClean="0">
                          <a:solidFill>
                            <a:schemeClr val="bg2"/>
                          </a:solidFill>
                        </a:rPr>
                        <a:t> </a:t>
                      </a:r>
                      <a:r>
                        <a:rPr sz="2800" dirty="0">
                          <a:solidFill>
                            <a:schemeClr val="bg2"/>
                          </a:solidFill>
                        </a:rPr>
                        <a:t>S</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chemeClr val="bg2"/>
                          </a:solidFill>
                        </a:rPr>
                        <a:t>N/2 * S</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chemeClr val="bg2"/>
                          </a:solidFill>
                        </a:rPr>
                        <a:t>N * R</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N/2 * R</a:t>
                      </a:r>
                    </a:p>
                  </a:txBody>
                  <a:tcPr marL="50800" marR="50800" marT="50800" marB="50800" anchor="ctr" horzOverflow="overflow">
                    <a:lnL w="12700">
                      <a:miter lim="400000"/>
                    </a:lnL>
                    <a:lnR w="12700">
                      <a:miter lim="400000"/>
                    </a:lnR>
                    <a:lnT w="12700">
                      <a:miter lim="400000"/>
                    </a:lnT>
                    <a:lnB w="12700">
                      <a:miter lim="400000"/>
                    </a:lnB>
                  </a:tcPr>
                </a:tc>
              </a:tr>
              <a:tr h="830297">
                <a:tc>
                  <a:txBody>
                    <a:bodyPr/>
                    <a:lstStyle/>
                    <a:p>
                      <a:pPr lvl="0" defTabSz="914400">
                        <a:defRPr>
                          <a:solidFill>
                            <a:srgbClr val="000000"/>
                          </a:solidFill>
                        </a:defRPr>
                      </a:pPr>
                      <a:r>
                        <a:rPr sz="2800">
                          <a:solidFill>
                            <a:srgbClr val="FFFFFF"/>
                          </a:solidFill>
                        </a:rPr>
                        <a:t>RAID-5</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(N-1)*S</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chemeClr val="bg2"/>
                          </a:solidFill>
                        </a:rPr>
                        <a:t>(N-1)*S</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chemeClr val="bg2"/>
                          </a:solidFill>
                        </a:rPr>
                        <a:t>N * R</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chemeClr val="bg2"/>
                          </a:solidFill>
                        </a:rPr>
                        <a:t>N/4 * R</a:t>
                      </a:r>
                    </a:p>
                  </a:txBody>
                  <a:tcPr marL="50800" marR="50800" marT="50800" marB="50800" anchor="ctr" horzOverflow="overflow">
                    <a:lnL w="12700">
                      <a:miter lim="400000"/>
                    </a:lnL>
                    <a:lnR w="12700">
                      <a:miter lim="400000"/>
                    </a:lnR>
                    <a:lnT w="12700">
                      <a:miter lim="400000"/>
                    </a:lnT>
                    <a:lnB w="12700">
                      <a:miter lim="400000"/>
                    </a:lnB>
                  </a:tcPr>
                </a:tc>
              </a:tr>
            </a:tbl>
          </a:graphicData>
        </a:graphic>
      </p:graphicFrame>
      <p:sp>
        <p:nvSpPr>
          <p:cNvPr id="2" name="Rectangle 1"/>
          <p:cNvSpPr/>
          <p:nvPr/>
        </p:nvSpPr>
        <p:spPr>
          <a:xfrm>
            <a:off x="347980" y="6816775"/>
            <a:ext cx="12019280" cy="523220"/>
          </a:xfrm>
          <a:prstGeom prst="rect">
            <a:avLst/>
          </a:prstGeom>
        </p:spPr>
        <p:txBody>
          <a:bodyPr wrap="square">
            <a:spAutoFit/>
          </a:bodyPr>
          <a:lstStyle/>
          <a:p>
            <a:pPr lvl="0" algn="l">
              <a:defRPr sz="1800">
                <a:solidFill>
                  <a:srgbClr val="000000"/>
                </a:solidFill>
              </a:defRPr>
            </a:pPr>
            <a:r>
              <a:rPr lang="en-US" sz="2800" dirty="0">
                <a:solidFill>
                  <a:schemeClr val="bg1"/>
                </a:solidFill>
              </a:rPr>
              <a:t>RAID-0 is always fastest and has </a:t>
            </a:r>
            <a:r>
              <a:rPr lang="en-US" sz="2800">
                <a:solidFill>
                  <a:schemeClr val="bg1"/>
                </a:solidFill>
              </a:rPr>
              <a:t>best </a:t>
            </a:r>
            <a:r>
              <a:rPr lang="en-US" sz="2800" smtClean="0">
                <a:solidFill>
                  <a:schemeClr val="bg1"/>
                </a:solidFill>
              </a:rPr>
              <a:t>capacity</a:t>
            </a:r>
            <a:r>
              <a:rPr lang="en-US" sz="2800">
                <a:solidFill>
                  <a:schemeClr val="bg1"/>
                </a:solidFill>
              </a:rPr>
              <a:t> </a:t>
            </a:r>
            <a:r>
              <a:rPr lang="en-US" sz="2800" smtClean="0">
                <a:solidFill>
                  <a:schemeClr val="bg1"/>
                </a:solidFill>
              </a:rPr>
              <a:t>(but </a:t>
            </a:r>
            <a:r>
              <a:rPr lang="en-US" sz="2800" dirty="0">
                <a:solidFill>
                  <a:schemeClr val="bg1"/>
                </a:solidFill>
              </a:rPr>
              <a:t>at cost of reliability)</a:t>
            </a:r>
          </a:p>
        </p:txBody>
      </p:sp>
      <p:sp>
        <p:nvSpPr>
          <p:cNvPr id="5" name="Shape 1054"/>
          <p:cNvSpPr/>
          <p:nvPr/>
        </p:nvSpPr>
        <p:spPr>
          <a:xfrm>
            <a:off x="347980" y="8529460"/>
            <a:ext cx="9090630" cy="5334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2600"/>
                </a:solidFill>
              </a:defRPr>
            </a:lvl1pPr>
          </a:lstStyle>
          <a:p>
            <a:pPr lvl="0">
              <a:defRPr sz="1800">
                <a:solidFill>
                  <a:srgbClr val="000000"/>
                </a:solidFill>
              </a:defRPr>
            </a:pPr>
            <a:r>
              <a:rPr sz="2800" dirty="0">
                <a:solidFill>
                  <a:schemeClr val="bg1"/>
                </a:solidFill>
              </a:rPr>
              <a:t>RAID-5 better than RAID-1 for </a:t>
            </a:r>
            <a:r>
              <a:rPr sz="2800" smtClean="0">
                <a:solidFill>
                  <a:schemeClr val="bg1"/>
                </a:solidFill>
              </a:rPr>
              <a:t>sequential</a:t>
            </a:r>
            <a:r>
              <a:rPr lang="en-US" sz="2800" smtClean="0">
                <a:solidFill>
                  <a:schemeClr val="bg1"/>
                </a:solidFill>
              </a:rPr>
              <a:t> </a:t>
            </a:r>
            <a:r>
              <a:rPr lang="en-US" sz="2800" smtClean="0">
                <a:solidFill>
                  <a:schemeClr val="bg1"/>
                </a:solidFill>
              </a:rPr>
              <a:t>write workloads</a:t>
            </a:r>
            <a:endParaRPr sz="2800" dirty="0">
              <a:solidFill>
                <a:schemeClr val="bg1"/>
              </a:solidFill>
            </a:endParaRPr>
          </a:p>
        </p:txBody>
      </p:sp>
      <p:sp>
        <p:nvSpPr>
          <p:cNvPr id="6" name="Shape 1054"/>
          <p:cNvSpPr/>
          <p:nvPr/>
        </p:nvSpPr>
        <p:spPr>
          <a:xfrm>
            <a:off x="347982" y="7667988"/>
            <a:ext cx="7880362" cy="5334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2600"/>
                </a:solidFill>
              </a:defRPr>
            </a:lvl1pPr>
          </a:lstStyle>
          <a:p>
            <a:pPr lvl="0">
              <a:defRPr sz="1800">
                <a:solidFill>
                  <a:srgbClr val="000000"/>
                </a:solidFill>
              </a:defRPr>
            </a:pPr>
            <a:r>
              <a:rPr sz="2800" dirty="0" smtClean="0">
                <a:solidFill>
                  <a:schemeClr val="bg1"/>
                </a:solidFill>
              </a:rPr>
              <a:t>RAID-</a:t>
            </a:r>
            <a:r>
              <a:rPr lang="en-US" sz="2800" dirty="0" smtClean="0">
                <a:solidFill>
                  <a:schemeClr val="bg1"/>
                </a:solidFill>
              </a:rPr>
              <a:t>1</a:t>
            </a:r>
            <a:r>
              <a:rPr sz="2800" dirty="0" smtClean="0">
                <a:solidFill>
                  <a:schemeClr val="bg1"/>
                </a:solidFill>
              </a:rPr>
              <a:t> </a:t>
            </a:r>
            <a:r>
              <a:rPr sz="2800" dirty="0">
                <a:solidFill>
                  <a:schemeClr val="bg1"/>
                </a:solidFill>
              </a:rPr>
              <a:t>better than </a:t>
            </a:r>
            <a:r>
              <a:rPr sz="2800" dirty="0" smtClean="0">
                <a:solidFill>
                  <a:schemeClr val="bg1"/>
                </a:solidFill>
              </a:rPr>
              <a:t>RAID-</a:t>
            </a:r>
            <a:r>
              <a:rPr lang="en-US" sz="2800" dirty="0" smtClean="0">
                <a:solidFill>
                  <a:schemeClr val="bg1"/>
                </a:solidFill>
              </a:rPr>
              <a:t>5</a:t>
            </a:r>
            <a:r>
              <a:rPr sz="2800" dirty="0" smtClean="0">
                <a:solidFill>
                  <a:schemeClr val="bg1"/>
                </a:solidFill>
              </a:rPr>
              <a:t> </a:t>
            </a:r>
            <a:r>
              <a:rPr sz="2800" dirty="0">
                <a:solidFill>
                  <a:schemeClr val="bg1"/>
                </a:solidFill>
              </a:rPr>
              <a:t>for </a:t>
            </a:r>
            <a:r>
              <a:rPr lang="en-US" sz="2800" dirty="0" smtClean="0">
                <a:solidFill>
                  <a:schemeClr val="bg1"/>
                </a:solidFill>
              </a:rPr>
              <a:t>random workloads</a:t>
            </a:r>
            <a:endParaRPr sz="28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 name="Shape 1063"/>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smtClean="0">
                <a:solidFill>
                  <a:srgbClr val="FFFFFF"/>
                </a:solidFill>
              </a:rPr>
              <a:t>RAID </a:t>
            </a:r>
            <a:r>
              <a:rPr sz="6480" dirty="0" smtClean="0">
                <a:solidFill>
                  <a:srgbClr val="FFFFFF"/>
                </a:solidFill>
              </a:rPr>
              <a:t>Summary</a:t>
            </a:r>
            <a:endParaRPr sz="6480" dirty="0">
              <a:solidFill>
                <a:srgbClr val="FFFFFF"/>
              </a:solidFill>
            </a:endParaRPr>
          </a:p>
        </p:txBody>
      </p:sp>
      <p:sp>
        <p:nvSpPr>
          <p:cNvPr id="1064" name="Shape 1064"/>
          <p:cNvSpPr>
            <a:spLocks noGrp="1"/>
          </p:cNvSpPr>
          <p:nvPr>
            <p:ph type="body" idx="4294967295"/>
          </p:nvPr>
        </p:nvSpPr>
        <p:spPr>
          <a:xfrm>
            <a:off x="228601" y="2279968"/>
            <a:ext cx="12527280" cy="6818312"/>
          </a:xfrm>
          <a:prstGeom prst="rect">
            <a:avLst/>
          </a:prstGeom>
        </p:spPr>
        <p:txBody>
          <a:bodyPr>
            <a:normAutofit/>
          </a:bodyPr>
          <a:lstStyle/>
          <a:p>
            <a:pPr marL="0" lvl="0" indent="0">
              <a:buNone/>
              <a:defRPr sz="1800">
                <a:solidFill>
                  <a:srgbClr val="000000"/>
                </a:solidFill>
              </a:defRPr>
            </a:pPr>
            <a:r>
              <a:rPr sz="3800" dirty="0"/>
              <a:t>Many engineering tradeoffs with </a:t>
            </a:r>
            <a:r>
              <a:rPr sz="3800" dirty="0" smtClean="0"/>
              <a:t>RAID</a:t>
            </a:r>
            <a:endParaRPr sz="3800" dirty="0"/>
          </a:p>
          <a:p>
            <a:pPr marL="419940" lvl="1" indent="0">
              <a:buNone/>
              <a:defRPr sz="1800">
                <a:solidFill>
                  <a:srgbClr val="000000"/>
                </a:solidFill>
              </a:defRPr>
            </a:pPr>
            <a:r>
              <a:rPr lang="en-US" sz="3500" dirty="0"/>
              <a:t>C</a:t>
            </a:r>
            <a:r>
              <a:rPr sz="3500" dirty="0" smtClean="0"/>
              <a:t>apacity</a:t>
            </a:r>
            <a:r>
              <a:rPr sz="3500" dirty="0"/>
              <a:t>, reliability, </a:t>
            </a:r>
            <a:r>
              <a:rPr sz="3500" dirty="0" smtClean="0"/>
              <a:t>performance</a:t>
            </a:r>
            <a:r>
              <a:rPr lang="en-US" sz="3500" dirty="0" smtClean="0"/>
              <a:t> for different workloads</a:t>
            </a:r>
            <a:endParaRPr sz="3500" dirty="0"/>
          </a:p>
          <a:p>
            <a:pPr marL="0" lvl="0" indent="0">
              <a:buNone/>
              <a:defRPr sz="1800">
                <a:solidFill>
                  <a:srgbClr val="000000"/>
                </a:solidFill>
              </a:defRPr>
            </a:pPr>
            <a:endParaRPr sz="3800" dirty="0"/>
          </a:p>
          <a:p>
            <a:pPr marL="0" lvl="0" indent="0">
              <a:buNone/>
              <a:defRPr sz="1800">
                <a:solidFill>
                  <a:srgbClr val="000000"/>
                </a:solidFill>
              </a:defRPr>
            </a:pPr>
            <a:r>
              <a:rPr lang="en-US" sz="3800" dirty="0" smtClean="0"/>
              <a:t>Block-based interface: </a:t>
            </a:r>
            <a:br>
              <a:rPr lang="en-US" sz="3800" dirty="0" smtClean="0"/>
            </a:br>
            <a:r>
              <a:rPr lang="en-US" sz="3800" dirty="0" smtClean="0"/>
              <a:t>Very deployable and popular storage solution due to transparency </a:t>
            </a:r>
            <a:endParaRPr lang="en-US" sz="3800" dirty="0" smtClean="0"/>
          </a:p>
          <a:p>
            <a:pPr marL="0" lvl="0" indent="0">
              <a:buNone/>
              <a:defRPr sz="1800">
                <a:solidFill>
                  <a:srgbClr val="000000"/>
                </a:solidFill>
              </a:defRPr>
            </a:pPr>
            <a:endParaRPr lang="en-US" sz="3800" dirty="0"/>
          </a:p>
          <a:p>
            <a:pPr marL="0" lvl="0" indent="0">
              <a:buNone/>
              <a:defRPr sz="1800">
                <a:solidFill>
                  <a:srgbClr val="000000"/>
                </a:solidFill>
              </a:defRPr>
            </a:pPr>
            <a:r>
              <a:rPr lang="en-US" sz="3800" dirty="0" smtClean="0"/>
              <a:t>Follow-on work:  </a:t>
            </a:r>
            <a:r>
              <a:rPr lang="en-US" sz="3800" dirty="0" err="1" smtClean="0"/>
              <a:t>AutoRAID</a:t>
            </a:r>
            <a:r>
              <a:rPr lang="en-US" sz="3800" dirty="0" smtClean="0"/>
              <a:t>, RAID-6</a:t>
            </a:r>
            <a:endParaRPr sz="3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#2</a:t>
            </a:r>
            <a:endParaRPr lang="en-US" dirty="0"/>
          </a:p>
        </p:txBody>
      </p:sp>
      <p:sp>
        <p:nvSpPr>
          <p:cNvPr id="3" name="Content Placeholder 2"/>
          <p:cNvSpPr>
            <a:spLocks noGrp="1"/>
          </p:cNvSpPr>
          <p:nvPr>
            <p:ph idx="1"/>
          </p:nvPr>
        </p:nvSpPr>
        <p:spPr>
          <a:xfrm>
            <a:off x="481264" y="2133601"/>
            <a:ext cx="11412712" cy="7411452"/>
          </a:xfrm>
        </p:spPr>
        <p:txBody>
          <a:bodyPr>
            <a:normAutofit lnSpcReduction="10000"/>
          </a:bodyPr>
          <a:lstStyle/>
          <a:p>
            <a:pPr marL="0" indent="0">
              <a:buNone/>
            </a:pPr>
            <a:r>
              <a:rPr lang="en-US" dirty="0">
                <a:effectLst/>
              </a:rPr>
              <a:t>Mendel Rosenblum, John K. </a:t>
            </a:r>
            <a:r>
              <a:rPr lang="en-US" dirty="0" err="1">
                <a:effectLst/>
              </a:rPr>
              <a:t>Ousterhout</a:t>
            </a:r>
            <a:r>
              <a:rPr lang="en-US" dirty="0">
                <a:effectLst/>
              </a:rPr>
              <a:t>. </a:t>
            </a:r>
            <a:r>
              <a:rPr lang="en-US" dirty="0">
                <a:effectLst/>
                <a:hlinkClick r:id="rId2"/>
              </a:rPr>
              <a:t>The Design and Implementation of a Log-Structured File System</a:t>
            </a:r>
            <a:r>
              <a:rPr lang="en-US" dirty="0">
                <a:effectLst/>
              </a:rPr>
              <a:t> </a:t>
            </a:r>
            <a:r>
              <a:rPr lang="en-US" dirty="0" smtClean="0">
                <a:effectLst/>
              </a:rPr>
              <a:t/>
            </a:r>
            <a:br>
              <a:rPr lang="en-US" dirty="0" smtClean="0">
                <a:effectLst/>
              </a:rPr>
            </a:br>
            <a:r>
              <a:rPr lang="en-US" dirty="0" smtClean="0">
                <a:effectLst/>
              </a:rPr>
              <a:t>ACM </a:t>
            </a:r>
            <a:r>
              <a:rPr lang="en-US" dirty="0">
                <a:effectLst/>
              </a:rPr>
              <a:t>TOCS 10(1), Feb 1992, pp 26--52.</a:t>
            </a:r>
            <a:r>
              <a:rPr lang="en-US" dirty="0"/>
              <a:t/>
            </a:r>
            <a:br>
              <a:rPr lang="en-US" dirty="0"/>
            </a:br>
            <a:r>
              <a:rPr lang="en-US" dirty="0"/>
              <a:t/>
            </a:r>
            <a:br>
              <a:rPr lang="en-US" dirty="0"/>
            </a:br>
            <a:r>
              <a:rPr lang="en-US" dirty="0"/>
              <a:t>Why this paper?</a:t>
            </a:r>
          </a:p>
          <a:p>
            <a:pPr lvl="1"/>
            <a:r>
              <a:rPr lang="en-US" dirty="0">
                <a:effectLst/>
              </a:rPr>
              <a:t>SIGOPS Hall of Fame</a:t>
            </a:r>
            <a:endParaRPr lang="en-US" dirty="0"/>
          </a:p>
          <a:p>
            <a:pPr lvl="1"/>
            <a:r>
              <a:rPr lang="en-US" i="1" dirty="0" smtClean="0">
                <a:effectLst/>
              </a:rPr>
              <a:t>The </a:t>
            </a:r>
            <a:r>
              <a:rPr lang="en-US" i="1" dirty="0">
                <a:effectLst/>
              </a:rPr>
              <a:t>paper introduces log-structured file storage, where data is written sequentially to a log and continuously de-fragmented. The underlying ideas have influenced many modern file and storage systems like NetApp's WAFL file systems, Facebook's picture store, aspects of Google's </a:t>
            </a:r>
            <a:r>
              <a:rPr lang="en-US" i="1" dirty="0" err="1">
                <a:effectLst/>
              </a:rPr>
              <a:t>BigTable</a:t>
            </a:r>
            <a:r>
              <a:rPr lang="en-US" i="1" dirty="0">
                <a:effectLst/>
              </a:rPr>
              <a:t>, and the Flash translation layers found in SSDs</a:t>
            </a:r>
            <a:r>
              <a:rPr lang="en-US" i="1" dirty="0" smtClean="0">
                <a:effectLst/>
              </a:rPr>
              <a:t>.</a:t>
            </a:r>
          </a:p>
          <a:p>
            <a:pPr lvl="1"/>
            <a:r>
              <a:rPr lang="en-US" dirty="0" smtClean="0">
                <a:effectLst/>
              </a:rPr>
              <a:t>Log structures are great match for devices that perform well for sequential writes (or large batched writes)</a:t>
            </a:r>
          </a:p>
          <a:p>
            <a:pPr lvl="1"/>
            <a:r>
              <a:rPr lang="en-US" sz="3200" dirty="0">
                <a:solidFill>
                  <a:srgbClr val="333333"/>
                </a:solidFill>
              </a:rPr>
              <a:t>Other </a:t>
            </a:r>
            <a:r>
              <a:rPr lang="en-US" sz="3200" dirty="0" smtClean="0">
                <a:solidFill>
                  <a:srgbClr val="333333"/>
                </a:solidFill>
              </a:rPr>
              <a:t>copy-on-write (COW) </a:t>
            </a:r>
            <a:r>
              <a:rPr lang="en-US" sz="3200" dirty="0">
                <a:solidFill>
                  <a:srgbClr val="333333"/>
                </a:solidFill>
              </a:rPr>
              <a:t>file systems: WAFL, ZFS, </a:t>
            </a:r>
            <a:r>
              <a:rPr lang="en-US" sz="3200" dirty="0" err="1" smtClean="0">
                <a:solidFill>
                  <a:srgbClr val="333333"/>
                </a:solidFill>
              </a:rPr>
              <a:t>btrfs</a:t>
            </a:r>
            <a:endParaRPr lang="en-US" sz="3200" dirty="0">
              <a:solidFill>
                <a:srgbClr val="333333"/>
              </a:solidFill>
            </a:endParaRPr>
          </a:p>
        </p:txBody>
      </p:sp>
    </p:spTree>
    <p:extLst>
      <p:ext uri="{BB962C8B-B14F-4D97-AF65-F5344CB8AC3E}">
        <p14:creationId xmlns:p14="http://schemas.microsoft.com/office/powerpoint/2010/main" val="13597406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482927" y="2312203"/>
            <a:ext cx="12238462" cy="7072429"/>
          </a:xfrm>
        </p:spPr>
        <p:txBody>
          <a:bodyPr>
            <a:normAutofit lnSpcReduction="10000"/>
          </a:bodyPr>
          <a:lstStyle/>
          <a:p>
            <a:pPr marL="0" indent="0">
              <a:buNone/>
            </a:pPr>
            <a:r>
              <a:rPr lang="en-US" dirty="0" smtClean="0">
                <a:solidFill>
                  <a:schemeClr val="bg1"/>
                </a:solidFill>
              </a:rPr>
              <a:t>Technology motivation?</a:t>
            </a:r>
          </a:p>
          <a:p>
            <a:pPr lvl="1"/>
            <a:r>
              <a:rPr lang="en-US" dirty="0" smtClean="0"/>
              <a:t>Processors faster </a:t>
            </a:r>
            <a:r>
              <a:rPr lang="en-US" dirty="0" smtClean="0">
                <a:sym typeface="Wingdings"/>
              </a:rPr>
              <a:t> </a:t>
            </a:r>
            <a:r>
              <a:rPr lang="en-US" dirty="0" smtClean="0"/>
              <a:t>more pressure on I/O</a:t>
            </a:r>
          </a:p>
          <a:p>
            <a:pPr lvl="1"/>
            <a:r>
              <a:rPr lang="en-US" dirty="0" smtClean="0"/>
              <a:t>Seek time is not improving</a:t>
            </a:r>
          </a:p>
          <a:p>
            <a:pPr lvl="1"/>
            <a:r>
              <a:rPr lang="en-US" dirty="0" smtClean="0"/>
              <a:t>Main memory is increasing </a:t>
            </a:r>
            <a:r>
              <a:rPr lang="en-US" dirty="0" smtClean="0">
                <a:sym typeface="Wingdings"/>
              </a:rPr>
              <a:t> buffer cache</a:t>
            </a:r>
          </a:p>
          <a:p>
            <a:pPr lvl="2"/>
            <a:r>
              <a:rPr lang="en-US" dirty="0" smtClean="0">
                <a:sym typeface="Wingdings"/>
              </a:rPr>
              <a:t>Absorbs many reads from disk</a:t>
            </a:r>
          </a:p>
          <a:p>
            <a:pPr lvl="2"/>
            <a:r>
              <a:rPr lang="en-US" dirty="0" smtClean="0">
                <a:sym typeface="Wingdings"/>
              </a:rPr>
              <a:t>Perform writes in group</a:t>
            </a:r>
            <a:endParaRPr lang="en-US" dirty="0" smtClean="0"/>
          </a:p>
          <a:p>
            <a:pPr marL="0" indent="0">
              <a:buNone/>
            </a:pPr>
            <a:r>
              <a:rPr lang="en-US" dirty="0" smtClean="0">
                <a:solidFill>
                  <a:schemeClr val="bg1"/>
                </a:solidFill>
              </a:rPr>
              <a:t>Workload motivation?</a:t>
            </a:r>
          </a:p>
          <a:p>
            <a:pPr lvl="1"/>
            <a:r>
              <a:rPr lang="en-US" dirty="0" smtClean="0"/>
              <a:t>Many small files, many small meta-data intensive I/</a:t>
            </a:r>
            <a:r>
              <a:rPr lang="en-US" dirty="0" err="1" smtClean="0"/>
              <a:t>Os</a:t>
            </a:r>
            <a:r>
              <a:rPr lang="en-US" dirty="0" smtClean="0"/>
              <a:t> (creating and deleting files)</a:t>
            </a:r>
          </a:p>
          <a:p>
            <a:pPr marL="0" indent="0">
              <a:buNone/>
            </a:pPr>
            <a:r>
              <a:rPr lang="en-US" dirty="0" smtClean="0">
                <a:solidFill>
                  <a:schemeClr val="bg1"/>
                </a:solidFill>
              </a:rPr>
              <a:t>Weaknesses of existing file systems?</a:t>
            </a:r>
          </a:p>
          <a:p>
            <a:pPr marL="877140" lvl="1" indent="-457200"/>
            <a:r>
              <a:rPr lang="en-US" dirty="0" smtClean="0"/>
              <a:t>Info allocated across disk (many seeks)</a:t>
            </a:r>
          </a:p>
          <a:p>
            <a:pPr marL="877140" lvl="1" indent="-457200"/>
            <a:r>
              <a:rPr lang="en-US" dirty="0" smtClean="0"/>
              <a:t>Synchronous writes to meta-data are expensive</a:t>
            </a:r>
          </a:p>
        </p:txBody>
      </p:sp>
    </p:spTree>
    <p:extLst>
      <p:ext uri="{BB962C8B-B14F-4D97-AF65-F5344CB8AC3E}">
        <p14:creationId xmlns:p14="http://schemas.microsoft.com/office/powerpoint/2010/main" val="104681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Shape 626"/>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smtClean="0">
                <a:solidFill>
                  <a:srgbClr val="FFFFFF"/>
                </a:solidFill>
              </a:rPr>
              <a:t>LFS </a:t>
            </a:r>
            <a:r>
              <a:rPr sz="6480" dirty="0" smtClean="0">
                <a:solidFill>
                  <a:srgbClr val="FFFFFF"/>
                </a:solidFill>
              </a:rPr>
              <a:t>Performance </a:t>
            </a:r>
            <a:r>
              <a:rPr sz="6480" dirty="0">
                <a:solidFill>
                  <a:srgbClr val="FFFFFF"/>
                </a:solidFill>
              </a:rPr>
              <a:t>Goal</a:t>
            </a:r>
          </a:p>
        </p:txBody>
      </p:sp>
      <p:sp>
        <p:nvSpPr>
          <p:cNvPr id="627" name="Shape 627"/>
          <p:cNvSpPr>
            <a:spLocks noGrp="1"/>
          </p:cNvSpPr>
          <p:nvPr>
            <p:ph type="body" idx="4294967295"/>
          </p:nvPr>
        </p:nvSpPr>
        <p:spPr>
          <a:xfrm>
            <a:off x="496933" y="2374549"/>
            <a:ext cx="12147246" cy="7082232"/>
          </a:xfrm>
          <a:prstGeom prst="rect">
            <a:avLst/>
          </a:prstGeom>
        </p:spPr>
        <p:txBody>
          <a:bodyPr>
            <a:normAutofit fontScale="92500" lnSpcReduction="20000"/>
          </a:bodyPr>
          <a:lstStyle/>
          <a:p>
            <a:pPr>
              <a:buNone/>
              <a:defRPr sz="1800">
                <a:solidFill>
                  <a:srgbClr val="000000"/>
                </a:solidFill>
              </a:defRPr>
            </a:pPr>
            <a:r>
              <a:rPr lang="en-US" sz="3800" dirty="0" smtClean="0">
                <a:solidFill>
                  <a:srgbClr val="333333"/>
                </a:solidFill>
              </a:rPr>
              <a:t>Motivation:</a:t>
            </a:r>
          </a:p>
          <a:p>
            <a:pPr lvl="1">
              <a:defRPr sz="1800">
                <a:solidFill>
                  <a:srgbClr val="000000"/>
                </a:solidFill>
              </a:defRPr>
            </a:pPr>
            <a:r>
              <a:rPr lang="en-US" sz="3200" dirty="0" smtClean="0">
                <a:solidFill>
                  <a:srgbClr val="333333"/>
                </a:solidFill>
              </a:rPr>
              <a:t>Growing gap between sequential and random I/O performance</a:t>
            </a:r>
          </a:p>
          <a:p>
            <a:pPr lvl="1">
              <a:defRPr sz="1800">
                <a:solidFill>
                  <a:srgbClr val="000000"/>
                </a:solidFill>
              </a:defRPr>
            </a:pPr>
            <a:r>
              <a:rPr lang="en-US" sz="3200" dirty="0" smtClean="0">
                <a:solidFill>
                  <a:srgbClr val="333333"/>
                </a:solidFill>
              </a:rPr>
              <a:t>RAID-5 especially bad with small </a:t>
            </a:r>
            <a:r>
              <a:rPr lang="en-US" sz="3200" b="1" dirty="0" smtClean="0">
                <a:solidFill>
                  <a:srgbClr val="333333"/>
                </a:solidFill>
              </a:rPr>
              <a:t>random writes</a:t>
            </a:r>
          </a:p>
          <a:p>
            <a:pPr lvl="0">
              <a:buNone/>
              <a:defRPr sz="1800">
                <a:solidFill>
                  <a:srgbClr val="000000"/>
                </a:solidFill>
              </a:defRPr>
            </a:pPr>
            <a:r>
              <a:rPr sz="3800" dirty="0" smtClean="0">
                <a:solidFill>
                  <a:srgbClr val="333333"/>
                </a:solidFill>
              </a:rPr>
              <a:t>Idea: </a:t>
            </a:r>
            <a:r>
              <a:rPr sz="3800" dirty="0">
                <a:solidFill>
                  <a:srgbClr val="333333"/>
                </a:solidFill>
              </a:rPr>
              <a:t>use disk purely </a:t>
            </a:r>
            <a:r>
              <a:rPr sz="3800" dirty="0" smtClean="0">
                <a:solidFill>
                  <a:srgbClr val="333333"/>
                </a:solidFill>
              </a:rPr>
              <a:t>sequentially</a:t>
            </a:r>
          </a:p>
          <a:p>
            <a:pPr lvl="0">
              <a:buNone/>
              <a:defRPr sz="1800">
                <a:solidFill>
                  <a:srgbClr val="000000"/>
                </a:solidFill>
              </a:defRPr>
            </a:pPr>
            <a:r>
              <a:rPr lang="en-US" sz="3800" dirty="0" smtClean="0">
                <a:solidFill>
                  <a:schemeClr val="bg1"/>
                </a:solidFill>
              </a:rPr>
              <a:t>Easy for writes to use disk sequentially – why?</a:t>
            </a:r>
          </a:p>
          <a:p>
            <a:pPr lvl="1">
              <a:defRPr sz="1800">
                <a:solidFill>
                  <a:srgbClr val="000000"/>
                </a:solidFill>
              </a:defRPr>
            </a:pPr>
            <a:r>
              <a:rPr lang="en-US" sz="3500" dirty="0" smtClean="0">
                <a:solidFill>
                  <a:srgbClr val="333333"/>
                </a:solidFill>
              </a:rPr>
              <a:t>Can do all writes near each other to empty space – new copy</a:t>
            </a:r>
          </a:p>
          <a:p>
            <a:pPr lvl="1">
              <a:defRPr sz="1800">
                <a:solidFill>
                  <a:srgbClr val="000000"/>
                </a:solidFill>
              </a:defRPr>
            </a:pPr>
            <a:r>
              <a:rPr lang="en-US" sz="3459" dirty="0" smtClean="0">
                <a:solidFill>
                  <a:srgbClr val="333333"/>
                </a:solidFill>
              </a:rPr>
              <a:t>Works well with RAID-5 (large sequential writes)</a:t>
            </a:r>
          </a:p>
          <a:p>
            <a:pPr lvl="1">
              <a:defRPr sz="1800">
                <a:solidFill>
                  <a:srgbClr val="000000"/>
                </a:solidFill>
              </a:defRPr>
            </a:pPr>
            <a:endParaRPr lang="en-US" sz="3800" dirty="0" smtClean="0">
              <a:solidFill>
                <a:srgbClr val="333333"/>
              </a:solidFill>
            </a:endParaRPr>
          </a:p>
          <a:p>
            <a:pPr lvl="0">
              <a:buNone/>
              <a:defRPr sz="1800">
                <a:solidFill>
                  <a:srgbClr val="000000"/>
                </a:solidFill>
              </a:defRPr>
            </a:pPr>
            <a:r>
              <a:rPr sz="3800" dirty="0" smtClean="0">
                <a:solidFill>
                  <a:schemeClr val="bg1"/>
                </a:solidFill>
              </a:rPr>
              <a:t>Hard </a:t>
            </a:r>
            <a:r>
              <a:rPr sz="3800" dirty="0">
                <a:solidFill>
                  <a:schemeClr val="bg1"/>
                </a:solidFill>
              </a:rPr>
              <a:t>for reads</a:t>
            </a:r>
            <a:r>
              <a:rPr sz="3800" dirty="0" smtClean="0">
                <a:solidFill>
                  <a:schemeClr val="bg1"/>
                </a:solidFill>
              </a:rPr>
              <a:t> – </a:t>
            </a:r>
            <a:r>
              <a:rPr sz="3800" dirty="0">
                <a:solidFill>
                  <a:schemeClr val="bg1"/>
                </a:solidFill>
              </a:rPr>
              <a:t>why</a:t>
            </a:r>
            <a:r>
              <a:rPr sz="3800" dirty="0" smtClean="0">
                <a:solidFill>
                  <a:schemeClr val="bg1"/>
                </a:solidFill>
              </a:rPr>
              <a:t>?</a:t>
            </a:r>
            <a:endParaRPr lang="en-US" sz="3800" dirty="0" smtClean="0">
              <a:solidFill>
                <a:schemeClr val="bg1"/>
              </a:solidFill>
            </a:endParaRPr>
          </a:p>
          <a:p>
            <a:pPr lvl="1">
              <a:defRPr sz="1800">
                <a:solidFill>
                  <a:srgbClr val="000000"/>
                </a:solidFill>
              </a:defRPr>
            </a:pPr>
            <a:r>
              <a:rPr lang="en-US" sz="3500" dirty="0" smtClean="0">
                <a:solidFill>
                  <a:srgbClr val="333333"/>
                </a:solidFill>
              </a:rPr>
              <a:t>U</a:t>
            </a:r>
            <a:r>
              <a:rPr sz="3500" dirty="0" smtClean="0">
                <a:solidFill>
                  <a:srgbClr val="333333"/>
                </a:solidFill>
              </a:rPr>
              <a:t>ser </a:t>
            </a:r>
            <a:r>
              <a:rPr sz="3500" dirty="0">
                <a:solidFill>
                  <a:srgbClr val="333333"/>
                </a:solidFill>
              </a:rPr>
              <a:t>might read files X and Y not</a:t>
            </a:r>
            <a:r>
              <a:rPr sz="3500" dirty="0" smtClean="0">
                <a:solidFill>
                  <a:srgbClr val="333333"/>
                </a:solidFill>
              </a:rPr>
              <a:t> near </a:t>
            </a:r>
            <a:r>
              <a:rPr sz="3500" dirty="0">
                <a:solidFill>
                  <a:srgbClr val="333333"/>
                </a:solidFill>
              </a:rPr>
              <a:t>each </a:t>
            </a:r>
            <a:r>
              <a:rPr sz="3500" dirty="0" smtClean="0">
                <a:solidFill>
                  <a:srgbClr val="333333"/>
                </a:solidFill>
              </a:rPr>
              <a:t>other</a:t>
            </a:r>
            <a:r>
              <a:rPr lang="en-US" sz="3500" dirty="0" smtClean="0">
                <a:solidFill>
                  <a:srgbClr val="333333"/>
                </a:solidFill>
              </a:rPr>
              <a:t> on disk</a:t>
            </a:r>
          </a:p>
          <a:p>
            <a:pPr lvl="1">
              <a:defRPr sz="1800">
                <a:solidFill>
                  <a:srgbClr val="000000"/>
                </a:solidFill>
              </a:defRPr>
            </a:pPr>
            <a:r>
              <a:rPr lang="en-US" sz="3459" dirty="0" smtClean="0">
                <a:solidFill>
                  <a:schemeClr val="bg1"/>
                </a:solidFill>
              </a:rPr>
              <a:t>Maybe not be too bad if disk reads are slow – why?</a:t>
            </a:r>
          </a:p>
          <a:p>
            <a:pPr lvl="2">
              <a:defRPr sz="1800">
                <a:solidFill>
                  <a:srgbClr val="000000"/>
                </a:solidFill>
              </a:defRPr>
            </a:pPr>
            <a:r>
              <a:rPr lang="en-US" sz="3500" dirty="0" smtClean="0">
                <a:solidFill>
                  <a:srgbClr val="333333"/>
                </a:solidFill>
              </a:rPr>
              <a:t> Memory sizes are growing (cache more reads)</a:t>
            </a:r>
          </a:p>
          <a:p>
            <a:pPr lvl="0">
              <a:buNone/>
              <a:defRPr sz="1800">
                <a:solidFill>
                  <a:srgbClr val="000000"/>
                </a:solidFill>
              </a:defRPr>
            </a:pPr>
            <a:endParaRPr sz="3800" dirty="0" smtClean="0">
              <a:solidFill>
                <a:srgbClr val="333333"/>
              </a:solidFill>
            </a:endParaRPr>
          </a:p>
          <a:p>
            <a:pPr lvl="0">
              <a:buNone/>
              <a:defRPr sz="1800">
                <a:solidFill>
                  <a:srgbClr val="000000"/>
                </a:solidFill>
              </a:defRPr>
            </a:pPr>
            <a:endParaRPr sz="3800" dirty="0">
              <a:solidFill>
                <a:srgbClr val="333333"/>
              </a:solidFill>
            </a:endParaRPr>
          </a:p>
        </p:txBody>
      </p:sp>
    </p:spTree>
    <p:extLst>
      <p:ext uri="{BB962C8B-B14F-4D97-AF65-F5344CB8AC3E}">
        <p14:creationId xmlns:p14="http://schemas.microsoft.com/office/powerpoint/2010/main" val="5603846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Shape 632"/>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LFS Strategy</a:t>
            </a:r>
          </a:p>
        </p:txBody>
      </p:sp>
      <p:sp>
        <p:nvSpPr>
          <p:cNvPr id="633" name="Shape 633"/>
          <p:cNvSpPr>
            <a:spLocks noGrp="1"/>
          </p:cNvSpPr>
          <p:nvPr>
            <p:ph type="body" idx="4294967295"/>
          </p:nvPr>
        </p:nvSpPr>
        <p:spPr>
          <a:xfrm>
            <a:off x="469326" y="2333133"/>
            <a:ext cx="12535474" cy="7049406"/>
          </a:xfrm>
          <a:prstGeom prst="rect">
            <a:avLst/>
          </a:prstGeom>
        </p:spPr>
        <p:txBody>
          <a:bodyPr>
            <a:normAutofit/>
          </a:bodyPr>
          <a:lstStyle/>
          <a:p>
            <a:pPr>
              <a:buNone/>
              <a:defRPr sz="1800">
                <a:solidFill>
                  <a:srgbClr val="000000"/>
                </a:solidFill>
              </a:defRPr>
            </a:pPr>
            <a:r>
              <a:rPr lang="en-US" sz="3800" dirty="0" smtClean="0">
                <a:solidFill>
                  <a:srgbClr val="333333"/>
                </a:solidFill>
              </a:rPr>
              <a:t>File system buffers writes in main memory until “enough” data</a:t>
            </a:r>
          </a:p>
          <a:p>
            <a:pPr lvl="1">
              <a:defRPr sz="1800">
                <a:solidFill>
                  <a:srgbClr val="000000"/>
                </a:solidFill>
              </a:defRPr>
            </a:pPr>
            <a:r>
              <a:rPr lang="en-US" sz="3500" dirty="0" smtClean="0">
                <a:solidFill>
                  <a:schemeClr val="bg1"/>
                </a:solidFill>
              </a:rPr>
              <a:t>How much is enough?  </a:t>
            </a:r>
          </a:p>
          <a:p>
            <a:pPr lvl="1">
              <a:defRPr sz="1800">
                <a:solidFill>
                  <a:srgbClr val="000000"/>
                </a:solidFill>
              </a:defRPr>
            </a:pPr>
            <a:r>
              <a:rPr lang="en-US" sz="3500" dirty="0" smtClean="0">
                <a:solidFill>
                  <a:srgbClr val="333333"/>
                </a:solidFill>
              </a:rPr>
              <a:t>Enough to get good sequential bandwidth from disk (MB)</a:t>
            </a:r>
          </a:p>
          <a:p>
            <a:pPr lvl="0">
              <a:buNone/>
              <a:defRPr sz="1800">
                <a:solidFill>
                  <a:srgbClr val="000000"/>
                </a:solidFill>
              </a:defRPr>
            </a:pPr>
            <a:endParaRPr lang="en-US" sz="3800" dirty="0" smtClean="0">
              <a:solidFill>
                <a:srgbClr val="333333"/>
              </a:solidFill>
            </a:endParaRPr>
          </a:p>
          <a:p>
            <a:pPr lvl="0">
              <a:buNone/>
              <a:defRPr sz="1800">
                <a:solidFill>
                  <a:srgbClr val="000000"/>
                </a:solidFill>
              </a:defRPr>
            </a:pPr>
            <a:r>
              <a:rPr lang="en-US" sz="3800" dirty="0" smtClean="0">
                <a:solidFill>
                  <a:srgbClr val="333333"/>
                </a:solidFill>
              </a:rPr>
              <a:t>Write buffered </a:t>
            </a:r>
            <a:r>
              <a:rPr sz="3800" dirty="0" smtClean="0">
                <a:solidFill>
                  <a:srgbClr val="333333"/>
                </a:solidFill>
              </a:rPr>
              <a:t>data </a:t>
            </a:r>
            <a:r>
              <a:rPr sz="3800" dirty="0">
                <a:solidFill>
                  <a:srgbClr val="333333"/>
                </a:solidFill>
              </a:rPr>
              <a:t>sequentially to</a:t>
            </a:r>
            <a:r>
              <a:rPr sz="3800" dirty="0" smtClean="0">
                <a:solidFill>
                  <a:srgbClr val="333333"/>
                </a:solidFill>
              </a:rPr>
              <a:t> new </a:t>
            </a:r>
            <a:r>
              <a:rPr sz="3800" b="1" dirty="0" smtClean="0">
                <a:solidFill>
                  <a:srgbClr val="333333"/>
                </a:solidFill>
              </a:rPr>
              <a:t>segment</a:t>
            </a:r>
            <a:r>
              <a:rPr lang="en-US" sz="3800" dirty="0" smtClean="0">
                <a:solidFill>
                  <a:srgbClr val="333333"/>
                </a:solidFill>
              </a:rPr>
              <a:t> on disk</a:t>
            </a:r>
          </a:p>
          <a:p>
            <a:pPr lvl="1">
              <a:defRPr sz="1800">
                <a:solidFill>
                  <a:srgbClr val="000000"/>
                </a:solidFill>
              </a:defRPr>
            </a:pPr>
            <a:r>
              <a:rPr lang="en-US" sz="3500" dirty="0" smtClean="0">
                <a:solidFill>
                  <a:srgbClr val="333333"/>
                </a:solidFill>
              </a:rPr>
              <a:t>Segment is some contiguous region of blocks</a:t>
            </a:r>
            <a:endParaRPr sz="3500" dirty="0" smtClean="0">
              <a:solidFill>
                <a:srgbClr val="333333"/>
              </a:solidFill>
            </a:endParaRPr>
          </a:p>
          <a:p>
            <a:pPr lvl="0">
              <a:buNone/>
              <a:defRPr sz="1800">
                <a:solidFill>
                  <a:srgbClr val="000000"/>
                </a:solidFill>
              </a:defRPr>
            </a:pPr>
            <a:endParaRPr sz="3800" dirty="0">
              <a:solidFill>
                <a:srgbClr val="333333"/>
              </a:solidFill>
            </a:endParaRPr>
          </a:p>
          <a:p>
            <a:pPr lvl="0">
              <a:buNone/>
              <a:defRPr sz="1800">
                <a:solidFill>
                  <a:srgbClr val="000000"/>
                </a:solidFill>
              </a:defRPr>
            </a:pPr>
            <a:r>
              <a:rPr sz="3800" dirty="0">
                <a:solidFill>
                  <a:srgbClr val="333333"/>
                </a:solidFill>
              </a:rPr>
              <a:t>Never </a:t>
            </a:r>
            <a:r>
              <a:rPr sz="3800" dirty="0" smtClean="0">
                <a:solidFill>
                  <a:srgbClr val="333333"/>
                </a:solidFill>
              </a:rPr>
              <a:t>overwrite</a:t>
            </a:r>
            <a:r>
              <a:rPr lang="en-US" sz="3800" dirty="0" smtClean="0">
                <a:solidFill>
                  <a:srgbClr val="333333"/>
                </a:solidFill>
              </a:rPr>
              <a:t> old info: old copies left behind</a:t>
            </a:r>
            <a:endParaRPr sz="3800" dirty="0" smtClean="0">
              <a:solidFill>
                <a:srgbClr val="333333"/>
              </a:solidFill>
            </a:endParaRPr>
          </a:p>
          <a:p>
            <a:pPr lvl="0">
              <a:buNone/>
              <a:defRPr sz="1800">
                <a:solidFill>
                  <a:srgbClr val="000000"/>
                </a:solidFill>
              </a:defRPr>
            </a:pPr>
            <a:endParaRPr sz="3800" dirty="0">
              <a:solidFill>
                <a:srgbClr val="333333"/>
              </a:solidFill>
            </a:endParaRPr>
          </a:p>
        </p:txBody>
      </p:sp>
    </p:spTree>
    <p:extLst>
      <p:ext uri="{BB962C8B-B14F-4D97-AF65-F5344CB8AC3E}">
        <p14:creationId xmlns:p14="http://schemas.microsoft.com/office/powerpoint/2010/main" val="16682305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p:nvPr/>
        </p:nvSpPr>
        <p:spPr>
          <a:xfrm>
            <a:off x="2966305" y="2881753"/>
            <a:ext cx="314157" cy="763948"/>
          </a:xfrm>
          <a:prstGeom prst="rect">
            <a:avLst/>
          </a:prstGeom>
          <a:solidFill>
            <a:srgbClr val="971817"/>
          </a:solidFill>
          <a:ln w="12700">
            <a:miter lim="400000"/>
          </a:ln>
        </p:spPr>
        <p:txBody>
          <a:bodyPr lIns="0" tIns="0" rIns="0" bIns="0" anchor="ctr"/>
          <a:lstStyle/>
          <a:p>
            <a:pPr lvl="0">
              <a:defRPr sz="2600"/>
            </a:pPr>
            <a:endParaRPr/>
          </a:p>
        </p:txBody>
      </p:sp>
      <p:sp>
        <p:nvSpPr>
          <p:cNvPr id="642" name="Shape 642"/>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Big Picture</a:t>
            </a:r>
          </a:p>
        </p:txBody>
      </p:sp>
      <p:sp>
        <p:nvSpPr>
          <p:cNvPr id="643" name="Shape 643"/>
          <p:cNvSpPr/>
          <p:nvPr/>
        </p:nvSpPr>
        <p:spPr>
          <a:xfrm>
            <a:off x="2966305" y="4659753"/>
            <a:ext cx="7072190" cy="763948"/>
          </a:xfrm>
          <a:prstGeom prst="rect">
            <a:avLst/>
          </a:prstGeom>
          <a:ln w="50800">
            <a:solidFill>
              <a:srgbClr val="FFFFFF"/>
            </a:solidFill>
            <a:miter lim="400000"/>
          </a:ln>
        </p:spPr>
        <p:txBody>
          <a:bodyPr lIns="0" tIns="0" rIns="0" bIns="0" anchor="ctr"/>
          <a:lstStyle/>
          <a:p>
            <a:pPr lvl="0">
              <a:defRPr sz="2600"/>
            </a:pPr>
            <a:endParaRPr/>
          </a:p>
        </p:txBody>
      </p:sp>
      <p:sp>
        <p:nvSpPr>
          <p:cNvPr id="644" name="Shape 644"/>
          <p:cNvSpPr/>
          <p:nvPr/>
        </p:nvSpPr>
        <p:spPr>
          <a:xfrm>
            <a:off x="2966305" y="2881753"/>
            <a:ext cx="1075153" cy="763948"/>
          </a:xfrm>
          <a:prstGeom prst="rect">
            <a:avLst/>
          </a:prstGeom>
          <a:ln w="50800">
            <a:solidFill>
              <a:srgbClr val="FFFFFF"/>
            </a:solidFill>
            <a:miter lim="400000"/>
          </a:ln>
        </p:spPr>
        <p:txBody>
          <a:bodyPr lIns="0" tIns="0" rIns="0" bIns="0" anchor="ctr"/>
          <a:lstStyle/>
          <a:p>
            <a:pPr lvl="0">
              <a:defRPr sz="2600"/>
            </a:pPr>
            <a:endParaRPr/>
          </a:p>
        </p:txBody>
      </p:sp>
      <p:sp>
        <p:nvSpPr>
          <p:cNvPr id="645" name="Shape 645"/>
          <p:cNvSpPr/>
          <p:nvPr/>
        </p:nvSpPr>
        <p:spPr>
          <a:xfrm>
            <a:off x="1377736" y="2939877"/>
            <a:ext cx="142737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buffer:</a:t>
            </a:r>
          </a:p>
        </p:txBody>
      </p:sp>
      <p:sp>
        <p:nvSpPr>
          <p:cNvPr id="646" name="Shape 646"/>
          <p:cNvSpPr/>
          <p:nvPr/>
        </p:nvSpPr>
        <p:spPr>
          <a:xfrm>
            <a:off x="1725665" y="4717877"/>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8" name="Shape 648"/>
          <p:cNvSpPr/>
          <p:nvPr/>
        </p:nvSpPr>
        <p:spPr>
          <a:xfrm>
            <a:off x="2966305" y="2881753"/>
            <a:ext cx="770164" cy="763948"/>
          </a:xfrm>
          <a:prstGeom prst="rect">
            <a:avLst/>
          </a:prstGeom>
          <a:solidFill>
            <a:srgbClr val="971817"/>
          </a:solidFill>
          <a:ln w="12700">
            <a:miter lim="400000"/>
          </a:ln>
        </p:spPr>
        <p:txBody>
          <a:bodyPr lIns="0" tIns="0" rIns="0" bIns="0" anchor="ctr"/>
          <a:lstStyle/>
          <a:p>
            <a:pPr lvl="0">
              <a:defRPr sz="2600"/>
            </a:pPr>
            <a:endParaRPr/>
          </a:p>
        </p:txBody>
      </p:sp>
      <p:sp>
        <p:nvSpPr>
          <p:cNvPr id="9" name="Shape 655"/>
          <p:cNvSpPr/>
          <p:nvPr/>
        </p:nvSpPr>
        <p:spPr>
          <a:xfrm>
            <a:off x="2966305" y="2881753"/>
            <a:ext cx="1075153" cy="763948"/>
          </a:xfrm>
          <a:prstGeom prst="rect">
            <a:avLst/>
          </a:prstGeom>
          <a:solidFill>
            <a:srgbClr val="971817"/>
          </a:solidFill>
          <a:ln w="12700">
            <a:miter lim="400000"/>
          </a:ln>
        </p:spPr>
        <p:txBody>
          <a:bodyPr lIns="0" tIns="0" rIns="0" bIns="0" anchor="ctr"/>
          <a:lstStyle/>
          <a:p>
            <a:pPr lvl="0">
              <a:defRPr sz="2600"/>
            </a:pPr>
            <a:endParaRPr/>
          </a:p>
        </p:txBody>
      </p:sp>
      <p:sp>
        <p:nvSpPr>
          <p:cNvPr id="10" name="Shape 662"/>
          <p:cNvSpPr/>
          <p:nvPr/>
        </p:nvSpPr>
        <p:spPr>
          <a:xfrm>
            <a:off x="2966305" y="4659753"/>
            <a:ext cx="1075153" cy="763948"/>
          </a:xfrm>
          <a:prstGeom prst="rect">
            <a:avLst/>
          </a:prstGeom>
          <a:solidFill>
            <a:srgbClr val="971817"/>
          </a:solidFill>
          <a:ln w="12700">
            <a:miter lim="400000"/>
          </a:ln>
        </p:spPr>
        <p:txBody>
          <a:bodyPr lIns="0" tIns="0" rIns="0" bIns="0" anchor="ctr"/>
          <a:lstStyle/>
          <a:p>
            <a:pPr lvl="0">
              <a:defRPr sz="2600"/>
            </a:pPr>
            <a:endParaRPr/>
          </a:p>
        </p:txBody>
      </p:sp>
    </p:spTree>
    <p:extLst>
      <p:ext uri="{BB962C8B-B14F-4D97-AF65-F5344CB8AC3E}">
        <p14:creationId xmlns:p14="http://schemas.microsoft.com/office/powerpoint/2010/main" val="4039552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 grpId="0" animBg="1"/>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Shape 306"/>
          <p:cNvSpPr>
            <a:spLocks noGrp="1"/>
          </p:cNvSpPr>
          <p:nvPr>
            <p:ph type="title"/>
          </p:nvPr>
        </p:nvSpPr>
        <p:spPr>
          <a:prstGeom prst="rect">
            <a:avLst/>
          </a:prstGeom>
        </p:spPr>
        <p:txBody>
          <a:bodyPr/>
          <a:lstStyle/>
          <a:p>
            <a:pPr lvl="0" defTabSz="473201">
              <a:defRPr sz="1800">
                <a:solidFill>
                  <a:srgbClr val="000000"/>
                </a:solidFill>
              </a:defRPr>
            </a:pPr>
            <a:r>
              <a:rPr sz="6480">
                <a:solidFill>
                  <a:srgbClr val="FFFFFF"/>
                </a:solidFill>
              </a:rPr>
              <a:t>Why </a:t>
            </a:r>
            <a:r>
              <a:rPr sz="6480" i="1">
                <a:solidFill>
                  <a:srgbClr val="FFFFFF"/>
                </a:solidFill>
              </a:rPr>
              <a:t>Inexpensive</a:t>
            </a:r>
            <a:r>
              <a:rPr sz="6480">
                <a:solidFill>
                  <a:srgbClr val="FFFFFF"/>
                </a:solidFill>
              </a:rPr>
              <a:t> Disks?</a:t>
            </a:r>
          </a:p>
        </p:txBody>
      </p:sp>
      <p:sp>
        <p:nvSpPr>
          <p:cNvPr id="307" name="Shape 307"/>
          <p:cNvSpPr>
            <a:spLocks noGrp="1"/>
          </p:cNvSpPr>
          <p:nvPr>
            <p:ph type="body" idx="4294967295"/>
          </p:nvPr>
        </p:nvSpPr>
        <p:spPr>
          <a:xfrm>
            <a:off x="575134" y="2361303"/>
            <a:ext cx="11852275" cy="7200140"/>
          </a:xfrm>
          <a:prstGeom prst="rect">
            <a:avLst/>
          </a:prstGeom>
        </p:spPr>
        <p:txBody>
          <a:bodyPr>
            <a:normAutofit/>
          </a:bodyPr>
          <a:lstStyle/>
          <a:p>
            <a:pPr marL="0" indent="0" defTabSz="566674">
              <a:buNone/>
              <a:defRPr sz="1800">
                <a:solidFill>
                  <a:srgbClr val="000000"/>
                </a:solidFill>
              </a:defRPr>
            </a:pPr>
            <a:r>
              <a:rPr lang="en-US" sz="3686" dirty="0"/>
              <a:t>Alternative to RAID: buy an expensive, high-end </a:t>
            </a:r>
            <a:r>
              <a:rPr lang="en-US" sz="3686" dirty="0" smtClean="0"/>
              <a:t>disk</a:t>
            </a:r>
          </a:p>
          <a:p>
            <a:pPr marL="0" lvl="0" indent="0" defTabSz="566674">
              <a:buNone/>
              <a:defRPr sz="1800">
                <a:solidFill>
                  <a:srgbClr val="000000"/>
                </a:solidFill>
              </a:defRPr>
            </a:pPr>
            <a:r>
              <a:rPr lang="en-US" sz="3686" dirty="0" smtClean="0"/>
              <a:t>RAID Approach</a:t>
            </a:r>
          </a:p>
          <a:p>
            <a:pPr marL="877140" lvl="1" indent="-457200" defTabSz="566674">
              <a:defRPr sz="1800">
                <a:solidFill>
                  <a:srgbClr val="000000"/>
                </a:solidFill>
              </a:defRPr>
            </a:pPr>
            <a:r>
              <a:rPr sz="3386" dirty="0" smtClean="0"/>
              <a:t>Economies </a:t>
            </a:r>
            <a:r>
              <a:rPr sz="3386" dirty="0"/>
              <a:t>of scale!  </a:t>
            </a:r>
            <a:r>
              <a:rPr lang="en-US" sz="3386" dirty="0" smtClean="0"/>
              <a:t>Commodity</a:t>
            </a:r>
            <a:r>
              <a:rPr sz="3386" dirty="0" smtClean="0"/>
              <a:t> </a:t>
            </a:r>
            <a:r>
              <a:rPr sz="3386" dirty="0"/>
              <a:t>disks </a:t>
            </a:r>
            <a:r>
              <a:rPr lang="en-US" sz="3386" dirty="0" smtClean="0"/>
              <a:t>cost less</a:t>
            </a:r>
            <a:endParaRPr sz="3386" dirty="0"/>
          </a:p>
          <a:p>
            <a:pPr marL="877140" lvl="1" indent="-457200" defTabSz="566674">
              <a:defRPr sz="1800">
                <a:solidFill>
                  <a:srgbClr val="000000"/>
                </a:solidFill>
              </a:defRPr>
            </a:pPr>
            <a:endParaRPr sz="3386" dirty="0"/>
          </a:p>
          <a:p>
            <a:pPr marL="877140" lvl="1" indent="-457200" defTabSz="566674">
              <a:defRPr sz="1800">
                <a:solidFill>
                  <a:srgbClr val="000000"/>
                </a:solidFill>
              </a:defRPr>
            </a:pPr>
            <a:r>
              <a:rPr lang="en-US" sz="3386" dirty="0" smtClean="0"/>
              <a:t>Can buy </a:t>
            </a:r>
            <a:r>
              <a:rPr sz="3386" b="1" dirty="0" smtClean="0"/>
              <a:t>many</a:t>
            </a:r>
            <a:r>
              <a:rPr sz="3386" dirty="0" smtClean="0"/>
              <a:t> </a:t>
            </a:r>
            <a:r>
              <a:rPr sz="3386" dirty="0"/>
              <a:t>commodity H/W components </a:t>
            </a:r>
            <a:r>
              <a:rPr sz="3386" dirty="0" smtClean="0"/>
              <a:t>for </a:t>
            </a:r>
            <a:r>
              <a:rPr sz="3386" dirty="0"/>
              <a:t>same price </a:t>
            </a:r>
            <a:r>
              <a:rPr sz="3386" dirty="0" smtClean="0"/>
              <a:t>as </a:t>
            </a:r>
            <a:r>
              <a:rPr sz="3386" dirty="0"/>
              <a:t>few </a:t>
            </a:r>
            <a:r>
              <a:rPr lang="en-US" sz="3386" dirty="0" smtClean="0"/>
              <a:t>high-end</a:t>
            </a:r>
            <a:r>
              <a:rPr sz="3386" dirty="0" smtClean="0"/>
              <a:t> components</a:t>
            </a:r>
            <a:endParaRPr sz="3386" dirty="0"/>
          </a:p>
          <a:p>
            <a:pPr marL="877140" lvl="1" indent="-457200" defTabSz="566674">
              <a:defRPr sz="1800">
                <a:solidFill>
                  <a:srgbClr val="000000"/>
                </a:solidFill>
              </a:defRPr>
            </a:pPr>
            <a:endParaRPr sz="3386" dirty="0"/>
          </a:p>
          <a:p>
            <a:pPr marL="877140" lvl="1" indent="-457200" defTabSz="566674">
              <a:defRPr sz="1800">
                <a:solidFill>
                  <a:srgbClr val="000000"/>
                </a:solidFill>
              </a:defRPr>
            </a:pPr>
            <a:r>
              <a:rPr lang="en-US" sz="3386" dirty="0" smtClean="0"/>
              <a:t>Write software</a:t>
            </a:r>
            <a:r>
              <a:rPr sz="3386" dirty="0" smtClean="0"/>
              <a:t> </a:t>
            </a:r>
            <a:r>
              <a:rPr sz="3386" dirty="0"/>
              <a:t>to build high-quality logical devices from many cheap </a:t>
            </a:r>
            <a:r>
              <a:rPr sz="3386" dirty="0" smtClean="0"/>
              <a:t>devices</a:t>
            </a:r>
            <a:endParaRPr sz="3386" dirty="0"/>
          </a:p>
          <a:p>
            <a:pPr marL="0" lvl="0" indent="0" defTabSz="566674">
              <a:buNone/>
              <a:defRPr sz="1800">
                <a:solidFill>
                  <a:srgbClr val="000000"/>
                </a:solidFill>
              </a:defRPr>
            </a:pPr>
            <a:endParaRPr sz="3686" dirty="0"/>
          </a:p>
          <a:p>
            <a:pPr marL="0" lvl="0" indent="0" defTabSz="566674">
              <a:buNone/>
              <a:defRPr sz="1800">
                <a:solidFill>
                  <a:srgbClr val="000000"/>
                </a:solidFill>
              </a:defRPr>
            </a:pPr>
            <a:endParaRPr sz="3686"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Shape 669"/>
          <p:cNvSpPr/>
          <p:nvPr/>
        </p:nvSpPr>
        <p:spPr>
          <a:xfrm>
            <a:off x="2966305" y="2881753"/>
            <a:ext cx="314157" cy="763948"/>
          </a:xfrm>
          <a:prstGeom prst="rect">
            <a:avLst/>
          </a:prstGeom>
          <a:solidFill>
            <a:srgbClr val="308B16"/>
          </a:solidFill>
          <a:ln w="12700">
            <a:miter lim="400000"/>
          </a:ln>
        </p:spPr>
        <p:txBody>
          <a:bodyPr lIns="0" tIns="0" rIns="0" bIns="0" anchor="ctr"/>
          <a:lstStyle/>
          <a:p>
            <a:pPr lvl="0">
              <a:defRPr sz="2600"/>
            </a:pPr>
            <a:endParaRPr/>
          </a:p>
        </p:txBody>
      </p:sp>
      <p:sp>
        <p:nvSpPr>
          <p:cNvPr id="670" name="Shape 670"/>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Big Picture</a:t>
            </a:r>
          </a:p>
        </p:txBody>
      </p:sp>
      <p:sp>
        <p:nvSpPr>
          <p:cNvPr id="671" name="Shape 671"/>
          <p:cNvSpPr/>
          <p:nvPr/>
        </p:nvSpPr>
        <p:spPr>
          <a:xfrm>
            <a:off x="2966305" y="2881753"/>
            <a:ext cx="1075153" cy="763948"/>
          </a:xfrm>
          <a:prstGeom prst="rect">
            <a:avLst/>
          </a:prstGeom>
          <a:ln w="50800">
            <a:solidFill>
              <a:srgbClr val="FFFFFF"/>
            </a:solidFill>
            <a:miter lim="400000"/>
          </a:ln>
        </p:spPr>
        <p:txBody>
          <a:bodyPr lIns="0" tIns="0" rIns="0" bIns="0" anchor="ctr"/>
          <a:lstStyle/>
          <a:p>
            <a:pPr lvl="0">
              <a:defRPr sz="2600"/>
            </a:pPr>
            <a:endParaRPr/>
          </a:p>
        </p:txBody>
      </p:sp>
      <p:sp>
        <p:nvSpPr>
          <p:cNvPr id="672" name="Shape 672"/>
          <p:cNvSpPr/>
          <p:nvPr/>
        </p:nvSpPr>
        <p:spPr>
          <a:xfrm>
            <a:off x="1377736" y="2939877"/>
            <a:ext cx="142737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buffer:</a:t>
            </a:r>
          </a:p>
        </p:txBody>
      </p:sp>
      <p:sp>
        <p:nvSpPr>
          <p:cNvPr id="673" name="Shape 673"/>
          <p:cNvSpPr/>
          <p:nvPr/>
        </p:nvSpPr>
        <p:spPr>
          <a:xfrm>
            <a:off x="2966305" y="4659753"/>
            <a:ext cx="1075153" cy="763948"/>
          </a:xfrm>
          <a:prstGeom prst="rect">
            <a:avLst/>
          </a:prstGeom>
          <a:solidFill>
            <a:srgbClr val="971817"/>
          </a:solidFill>
          <a:ln w="12700">
            <a:miter lim="400000"/>
          </a:ln>
        </p:spPr>
        <p:txBody>
          <a:bodyPr lIns="0" tIns="0" rIns="0" bIns="0" anchor="ctr"/>
          <a:lstStyle/>
          <a:p>
            <a:pPr lvl="0">
              <a:defRPr sz="2600"/>
            </a:pPr>
            <a:endParaRPr/>
          </a:p>
        </p:txBody>
      </p:sp>
      <p:sp>
        <p:nvSpPr>
          <p:cNvPr id="674" name="Shape 674"/>
          <p:cNvSpPr/>
          <p:nvPr/>
        </p:nvSpPr>
        <p:spPr>
          <a:xfrm>
            <a:off x="2966305" y="4659753"/>
            <a:ext cx="7072190" cy="763948"/>
          </a:xfrm>
          <a:prstGeom prst="rect">
            <a:avLst/>
          </a:prstGeom>
          <a:ln w="50800">
            <a:solidFill>
              <a:srgbClr val="FFFFFF"/>
            </a:solidFill>
            <a:miter lim="400000"/>
          </a:ln>
        </p:spPr>
        <p:txBody>
          <a:bodyPr lIns="0" tIns="0" rIns="0" bIns="0" anchor="ctr"/>
          <a:lstStyle/>
          <a:p>
            <a:pPr lvl="0">
              <a:defRPr sz="2600"/>
            </a:pPr>
            <a:endParaRPr/>
          </a:p>
        </p:txBody>
      </p:sp>
      <p:sp>
        <p:nvSpPr>
          <p:cNvPr id="675" name="Shape 675"/>
          <p:cNvSpPr/>
          <p:nvPr/>
        </p:nvSpPr>
        <p:spPr>
          <a:xfrm>
            <a:off x="1725665" y="4717877"/>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9" name="Shape 677"/>
          <p:cNvSpPr/>
          <p:nvPr/>
        </p:nvSpPr>
        <p:spPr>
          <a:xfrm>
            <a:off x="2966305" y="2881753"/>
            <a:ext cx="770164" cy="763948"/>
          </a:xfrm>
          <a:prstGeom prst="rect">
            <a:avLst/>
          </a:prstGeom>
          <a:solidFill>
            <a:srgbClr val="308B16"/>
          </a:solidFill>
          <a:ln w="12700">
            <a:miter lim="400000"/>
          </a:ln>
        </p:spPr>
        <p:txBody>
          <a:bodyPr lIns="0" tIns="0" rIns="0" bIns="0" anchor="ctr"/>
          <a:lstStyle/>
          <a:p>
            <a:pPr lvl="0">
              <a:defRPr sz="2600"/>
            </a:pPr>
            <a:endParaRPr/>
          </a:p>
        </p:txBody>
      </p:sp>
      <p:sp>
        <p:nvSpPr>
          <p:cNvPr id="10" name="Shape 685"/>
          <p:cNvSpPr/>
          <p:nvPr/>
        </p:nvSpPr>
        <p:spPr>
          <a:xfrm>
            <a:off x="2966305" y="2881753"/>
            <a:ext cx="1075153" cy="763948"/>
          </a:xfrm>
          <a:prstGeom prst="rect">
            <a:avLst/>
          </a:prstGeom>
          <a:solidFill>
            <a:srgbClr val="308B16"/>
          </a:solidFill>
          <a:ln w="12700">
            <a:miter lim="400000"/>
          </a:ln>
        </p:spPr>
        <p:txBody>
          <a:bodyPr lIns="0" tIns="0" rIns="0" bIns="0" anchor="ctr"/>
          <a:lstStyle/>
          <a:p>
            <a:pPr lvl="0">
              <a:defRPr sz="2600"/>
            </a:pPr>
            <a:endParaRPr/>
          </a:p>
        </p:txBody>
      </p:sp>
      <p:sp>
        <p:nvSpPr>
          <p:cNvPr id="11" name="Shape 693"/>
          <p:cNvSpPr/>
          <p:nvPr/>
        </p:nvSpPr>
        <p:spPr>
          <a:xfrm>
            <a:off x="4075491" y="4659753"/>
            <a:ext cx="1075153" cy="763948"/>
          </a:xfrm>
          <a:prstGeom prst="rect">
            <a:avLst/>
          </a:prstGeom>
          <a:solidFill>
            <a:srgbClr val="308B16"/>
          </a:solidFill>
          <a:ln w="12700">
            <a:miter lim="400000"/>
          </a:ln>
        </p:spPr>
        <p:txBody>
          <a:bodyPr lIns="0" tIns="0" rIns="0" bIns="0" anchor="ctr"/>
          <a:lstStyle/>
          <a:p>
            <a:pPr lvl="0">
              <a:defRPr sz="2600"/>
            </a:pPr>
            <a:endParaRPr/>
          </a:p>
        </p:txBody>
      </p:sp>
    </p:spTree>
    <p:extLst>
      <p:ext uri="{BB962C8B-B14F-4D97-AF65-F5344CB8AC3E}">
        <p14:creationId xmlns:p14="http://schemas.microsoft.com/office/powerpoint/2010/main" val="10800785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6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 grpId="0" animBg="1"/>
      <p:bldP spid="669" grpId="1" animBg="1"/>
      <p:bldP spid="9" grpId="0" animBg="1"/>
      <p:bldP spid="9" grpId="1" animBg="1"/>
      <p:bldP spid="10" grpId="0" animBg="1"/>
      <p:bldP spid="10" grpId="1" animBg="1"/>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Shape 701"/>
          <p:cNvSpPr/>
          <p:nvPr/>
        </p:nvSpPr>
        <p:spPr>
          <a:xfrm>
            <a:off x="2979162" y="2881753"/>
            <a:ext cx="1075153" cy="763948"/>
          </a:xfrm>
          <a:prstGeom prst="rect">
            <a:avLst/>
          </a:prstGeom>
          <a:solidFill>
            <a:srgbClr val="BC8027"/>
          </a:solidFill>
          <a:ln w="12700">
            <a:miter lim="400000"/>
          </a:ln>
        </p:spPr>
        <p:txBody>
          <a:bodyPr lIns="0" tIns="0" rIns="0" bIns="0" anchor="ctr"/>
          <a:lstStyle/>
          <a:p>
            <a:pPr lvl="0">
              <a:defRPr sz="2600"/>
            </a:pPr>
            <a:endParaRPr/>
          </a:p>
        </p:txBody>
      </p:sp>
      <p:sp>
        <p:nvSpPr>
          <p:cNvPr id="702" name="Shape 702"/>
          <p:cNvSpPr/>
          <p:nvPr/>
        </p:nvSpPr>
        <p:spPr>
          <a:xfrm>
            <a:off x="4075491" y="4659753"/>
            <a:ext cx="1075153" cy="763948"/>
          </a:xfrm>
          <a:prstGeom prst="rect">
            <a:avLst/>
          </a:prstGeom>
          <a:solidFill>
            <a:srgbClr val="308B16"/>
          </a:solidFill>
          <a:ln w="12700">
            <a:miter lim="400000"/>
          </a:ln>
        </p:spPr>
        <p:txBody>
          <a:bodyPr lIns="0" tIns="0" rIns="0" bIns="0" anchor="ctr"/>
          <a:lstStyle/>
          <a:p>
            <a:pPr lvl="0">
              <a:defRPr sz="2600"/>
            </a:pPr>
            <a:endParaRPr/>
          </a:p>
        </p:txBody>
      </p:sp>
      <p:sp>
        <p:nvSpPr>
          <p:cNvPr id="703" name="Shape 703"/>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Big Picture</a:t>
            </a:r>
          </a:p>
        </p:txBody>
      </p:sp>
      <p:sp>
        <p:nvSpPr>
          <p:cNvPr id="704" name="Shape 704"/>
          <p:cNvSpPr/>
          <p:nvPr/>
        </p:nvSpPr>
        <p:spPr>
          <a:xfrm>
            <a:off x="2966305" y="2881753"/>
            <a:ext cx="1075153" cy="763948"/>
          </a:xfrm>
          <a:prstGeom prst="rect">
            <a:avLst/>
          </a:prstGeom>
          <a:ln w="50800">
            <a:solidFill>
              <a:srgbClr val="FFFFFF"/>
            </a:solidFill>
            <a:miter lim="400000"/>
          </a:ln>
        </p:spPr>
        <p:txBody>
          <a:bodyPr lIns="0" tIns="0" rIns="0" bIns="0" anchor="ctr"/>
          <a:lstStyle/>
          <a:p>
            <a:pPr lvl="0">
              <a:defRPr sz="2600"/>
            </a:pPr>
            <a:endParaRPr/>
          </a:p>
        </p:txBody>
      </p:sp>
      <p:sp>
        <p:nvSpPr>
          <p:cNvPr id="705" name="Shape 705"/>
          <p:cNvSpPr/>
          <p:nvPr/>
        </p:nvSpPr>
        <p:spPr>
          <a:xfrm>
            <a:off x="1377736" y="2939877"/>
            <a:ext cx="142737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buffer:</a:t>
            </a:r>
          </a:p>
        </p:txBody>
      </p:sp>
      <p:sp>
        <p:nvSpPr>
          <p:cNvPr id="706" name="Shape 706"/>
          <p:cNvSpPr/>
          <p:nvPr/>
        </p:nvSpPr>
        <p:spPr>
          <a:xfrm>
            <a:off x="2966305" y="4659753"/>
            <a:ext cx="1075153" cy="763948"/>
          </a:xfrm>
          <a:prstGeom prst="rect">
            <a:avLst/>
          </a:prstGeom>
          <a:solidFill>
            <a:srgbClr val="971817"/>
          </a:solidFill>
          <a:ln w="12700">
            <a:miter lim="400000"/>
          </a:ln>
        </p:spPr>
        <p:txBody>
          <a:bodyPr lIns="0" tIns="0" rIns="0" bIns="0" anchor="ctr"/>
          <a:lstStyle/>
          <a:p>
            <a:pPr lvl="0">
              <a:defRPr sz="2600"/>
            </a:pPr>
            <a:endParaRPr/>
          </a:p>
        </p:txBody>
      </p:sp>
      <p:sp>
        <p:nvSpPr>
          <p:cNvPr id="707" name="Shape 707"/>
          <p:cNvSpPr/>
          <p:nvPr/>
        </p:nvSpPr>
        <p:spPr>
          <a:xfrm>
            <a:off x="1725665" y="4717877"/>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708" name="Shape 708"/>
          <p:cNvSpPr/>
          <p:nvPr/>
        </p:nvSpPr>
        <p:spPr>
          <a:xfrm>
            <a:off x="2966305" y="4659753"/>
            <a:ext cx="7072190" cy="763948"/>
          </a:xfrm>
          <a:prstGeom prst="rect">
            <a:avLst/>
          </a:prstGeom>
          <a:ln w="50800">
            <a:solidFill>
              <a:srgbClr val="FFFFFF"/>
            </a:solidFill>
            <a:miter lim="400000"/>
          </a:ln>
        </p:spPr>
        <p:txBody>
          <a:bodyPr lIns="0" tIns="0" rIns="0" bIns="0" anchor="ctr"/>
          <a:lstStyle/>
          <a:p>
            <a:pPr lvl="0">
              <a:defRPr sz="2600"/>
            </a:pPr>
            <a:endParaRPr/>
          </a:p>
        </p:txBody>
      </p:sp>
      <p:sp>
        <p:nvSpPr>
          <p:cNvPr id="10" name="Shape 716"/>
          <p:cNvSpPr/>
          <p:nvPr/>
        </p:nvSpPr>
        <p:spPr>
          <a:xfrm>
            <a:off x="5197376" y="4659753"/>
            <a:ext cx="1075153" cy="763948"/>
          </a:xfrm>
          <a:prstGeom prst="rect">
            <a:avLst/>
          </a:prstGeom>
          <a:solidFill>
            <a:srgbClr val="BC8027"/>
          </a:solidFill>
          <a:ln w="12700">
            <a:miter lim="400000"/>
          </a:ln>
        </p:spPr>
        <p:txBody>
          <a:bodyPr lIns="0" tIns="0" rIns="0" bIns="0" anchor="ctr"/>
          <a:lstStyle/>
          <a:p>
            <a:pPr lvl="0">
              <a:defRPr sz="2600"/>
            </a:pPr>
            <a:endParaRPr/>
          </a:p>
        </p:txBody>
      </p:sp>
    </p:spTree>
    <p:extLst>
      <p:ext uri="{BB962C8B-B14F-4D97-AF65-F5344CB8AC3E}">
        <p14:creationId xmlns:p14="http://schemas.microsoft.com/office/powerpoint/2010/main" val="2014763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7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1" grpId="0" animBg="1"/>
      <p:bldP spid="701" grpId="1" animBg="1"/>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Shape 719"/>
          <p:cNvSpPr/>
          <p:nvPr/>
        </p:nvSpPr>
        <p:spPr>
          <a:xfrm>
            <a:off x="2966462" y="2881753"/>
            <a:ext cx="1075153" cy="763948"/>
          </a:xfrm>
          <a:prstGeom prst="rect">
            <a:avLst/>
          </a:prstGeom>
          <a:solidFill>
            <a:srgbClr val="5747C1"/>
          </a:solidFill>
          <a:ln w="12700">
            <a:miter lim="400000"/>
          </a:ln>
        </p:spPr>
        <p:txBody>
          <a:bodyPr lIns="0" tIns="0" rIns="0" bIns="0" anchor="ctr"/>
          <a:lstStyle/>
          <a:p>
            <a:pPr lvl="0">
              <a:defRPr sz="2600"/>
            </a:pPr>
            <a:endParaRPr/>
          </a:p>
        </p:txBody>
      </p:sp>
      <p:sp>
        <p:nvSpPr>
          <p:cNvPr id="720" name="Shape 720"/>
          <p:cNvSpPr/>
          <p:nvPr/>
        </p:nvSpPr>
        <p:spPr>
          <a:xfrm>
            <a:off x="4075491" y="4659753"/>
            <a:ext cx="1075153" cy="763948"/>
          </a:xfrm>
          <a:prstGeom prst="rect">
            <a:avLst/>
          </a:prstGeom>
          <a:solidFill>
            <a:srgbClr val="308B16"/>
          </a:solidFill>
          <a:ln w="12700">
            <a:miter lim="400000"/>
          </a:ln>
        </p:spPr>
        <p:txBody>
          <a:bodyPr lIns="0" tIns="0" rIns="0" bIns="0" anchor="ctr"/>
          <a:lstStyle/>
          <a:p>
            <a:pPr lvl="0">
              <a:defRPr sz="2600"/>
            </a:pPr>
            <a:endParaRPr/>
          </a:p>
        </p:txBody>
      </p:sp>
      <p:sp>
        <p:nvSpPr>
          <p:cNvPr id="721" name="Shape 721"/>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Big Picture</a:t>
            </a:r>
          </a:p>
        </p:txBody>
      </p:sp>
      <p:sp>
        <p:nvSpPr>
          <p:cNvPr id="722" name="Shape 722"/>
          <p:cNvSpPr/>
          <p:nvPr/>
        </p:nvSpPr>
        <p:spPr>
          <a:xfrm>
            <a:off x="2966305" y="2881753"/>
            <a:ext cx="1075153" cy="763948"/>
          </a:xfrm>
          <a:prstGeom prst="rect">
            <a:avLst/>
          </a:prstGeom>
          <a:ln w="50800">
            <a:solidFill>
              <a:srgbClr val="FFFFFF"/>
            </a:solidFill>
            <a:miter lim="400000"/>
          </a:ln>
        </p:spPr>
        <p:txBody>
          <a:bodyPr lIns="0" tIns="0" rIns="0" bIns="0" anchor="ctr"/>
          <a:lstStyle/>
          <a:p>
            <a:pPr lvl="0">
              <a:defRPr sz="2600"/>
            </a:pPr>
            <a:endParaRPr/>
          </a:p>
        </p:txBody>
      </p:sp>
      <p:sp>
        <p:nvSpPr>
          <p:cNvPr id="723" name="Shape 723"/>
          <p:cNvSpPr/>
          <p:nvPr/>
        </p:nvSpPr>
        <p:spPr>
          <a:xfrm>
            <a:off x="1377736" y="2939877"/>
            <a:ext cx="142737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buffer:</a:t>
            </a:r>
          </a:p>
        </p:txBody>
      </p:sp>
      <p:sp>
        <p:nvSpPr>
          <p:cNvPr id="724" name="Shape 724"/>
          <p:cNvSpPr/>
          <p:nvPr/>
        </p:nvSpPr>
        <p:spPr>
          <a:xfrm>
            <a:off x="2966305" y="4659753"/>
            <a:ext cx="1075153" cy="763948"/>
          </a:xfrm>
          <a:prstGeom prst="rect">
            <a:avLst/>
          </a:prstGeom>
          <a:solidFill>
            <a:srgbClr val="971817"/>
          </a:solidFill>
          <a:ln w="12700">
            <a:miter lim="400000"/>
          </a:ln>
        </p:spPr>
        <p:txBody>
          <a:bodyPr lIns="0" tIns="0" rIns="0" bIns="0" anchor="ctr"/>
          <a:lstStyle/>
          <a:p>
            <a:pPr lvl="0">
              <a:defRPr sz="2600"/>
            </a:pPr>
            <a:endParaRPr/>
          </a:p>
        </p:txBody>
      </p:sp>
      <p:sp>
        <p:nvSpPr>
          <p:cNvPr id="725" name="Shape 725"/>
          <p:cNvSpPr/>
          <p:nvPr/>
        </p:nvSpPr>
        <p:spPr>
          <a:xfrm>
            <a:off x="1725665" y="4717877"/>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726" name="Shape 726"/>
          <p:cNvSpPr/>
          <p:nvPr/>
        </p:nvSpPr>
        <p:spPr>
          <a:xfrm>
            <a:off x="5197376" y="4659753"/>
            <a:ext cx="1075153" cy="763948"/>
          </a:xfrm>
          <a:prstGeom prst="rect">
            <a:avLst/>
          </a:prstGeom>
          <a:solidFill>
            <a:srgbClr val="BC8027"/>
          </a:solidFill>
          <a:ln w="12700">
            <a:miter lim="400000"/>
          </a:ln>
        </p:spPr>
        <p:txBody>
          <a:bodyPr lIns="0" tIns="0" rIns="0" bIns="0" anchor="ctr"/>
          <a:lstStyle/>
          <a:p>
            <a:pPr lvl="0">
              <a:defRPr sz="2600"/>
            </a:pPr>
            <a:endParaRPr/>
          </a:p>
        </p:txBody>
      </p:sp>
      <p:sp>
        <p:nvSpPr>
          <p:cNvPr id="727" name="Shape 727"/>
          <p:cNvSpPr/>
          <p:nvPr/>
        </p:nvSpPr>
        <p:spPr>
          <a:xfrm>
            <a:off x="2966305" y="4659753"/>
            <a:ext cx="7072190" cy="763948"/>
          </a:xfrm>
          <a:prstGeom prst="rect">
            <a:avLst/>
          </a:prstGeom>
          <a:ln w="50800">
            <a:solidFill>
              <a:srgbClr val="FFFFFF"/>
            </a:solidFill>
            <a:miter lim="400000"/>
          </a:ln>
        </p:spPr>
        <p:txBody>
          <a:bodyPr lIns="0" tIns="0" rIns="0" bIns="0" anchor="ctr"/>
          <a:lstStyle/>
          <a:p>
            <a:pPr lvl="0">
              <a:defRPr sz="2600"/>
            </a:pPr>
            <a:endParaRPr/>
          </a:p>
        </p:txBody>
      </p:sp>
      <p:sp>
        <p:nvSpPr>
          <p:cNvPr id="11" name="Shape 735"/>
          <p:cNvSpPr/>
          <p:nvPr/>
        </p:nvSpPr>
        <p:spPr>
          <a:xfrm>
            <a:off x="6319262" y="4659753"/>
            <a:ext cx="1075153" cy="763948"/>
          </a:xfrm>
          <a:prstGeom prst="rect">
            <a:avLst/>
          </a:prstGeom>
          <a:solidFill>
            <a:srgbClr val="5747C1"/>
          </a:solidFill>
          <a:ln w="12700">
            <a:miter lim="400000"/>
          </a:ln>
        </p:spPr>
        <p:txBody>
          <a:bodyPr lIns="0" tIns="0" rIns="0" bIns="0" anchor="ctr"/>
          <a:lstStyle/>
          <a:p>
            <a:pPr lvl="0">
              <a:defRPr sz="2600"/>
            </a:pPr>
            <a:endParaRPr/>
          </a:p>
        </p:txBody>
      </p:sp>
    </p:spTree>
    <p:extLst>
      <p:ext uri="{BB962C8B-B14F-4D97-AF65-F5344CB8AC3E}">
        <p14:creationId xmlns:p14="http://schemas.microsoft.com/office/powerpoint/2010/main" val="17794590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1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 grpId="0" animBg="1"/>
      <p:bldP spid="719" grpId="1" animBg="1"/>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 name="Shape 739"/>
          <p:cNvSpPr/>
          <p:nvPr/>
        </p:nvSpPr>
        <p:spPr>
          <a:xfrm>
            <a:off x="4075491" y="4659753"/>
            <a:ext cx="1075153" cy="763948"/>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S1</a:t>
            </a:r>
          </a:p>
        </p:txBody>
      </p:sp>
      <p:sp>
        <p:nvSpPr>
          <p:cNvPr id="740" name="Shape 740"/>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Big Picture</a:t>
            </a:r>
          </a:p>
        </p:txBody>
      </p:sp>
      <p:sp>
        <p:nvSpPr>
          <p:cNvPr id="741" name="Shape 741"/>
          <p:cNvSpPr/>
          <p:nvPr/>
        </p:nvSpPr>
        <p:spPr>
          <a:xfrm>
            <a:off x="2966305" y="2881753"/>
            <a:ext cx="1075153" cy="763948"/>
          </a:xfrm>
          <a:prstGeom prst="rect">
            <a:avLst/>
          </a:prstGeom>
          <a:ln w="50800">
            <a:solidFill>
              <a:srgbClr val="FFFFFF"/>
            </a:solidFill>
            <a:miter lim="400000"/>
          </a:ln>
        </p:spPr>
        <p:txBody>
          <a:bodyPr lIns="0" tIns="0" rIns="0" bIns="0" anchor="ctr"/>
          <a:lstStyle/>
          <a:p>
            <a:pPr lvl="0">
              <a:defRPr sz="2600"/>
            </a:pPr>
            <a:endParaRPr/>
          </a:p>
        </p:txBody>
      </p:sp>
      <p:sp>
        <p:nvSpPr>
          <p:cNvPr id="742" name="Shape 742"/>
          <p:cNvSpPr/>
          <p:nvPr/>
        </p:nvSpPr>
        <p:spPr>
          <a:xfrm>
            <a:off x="1377736" y="2939877"/>
            <a:ext cx="142737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buffer:</a:t>
            </a:r>
          </a:p>
        </p:txBody>
      </p:sp>
      <p:sp>
        <p:nvSpPr>
          <p:cNvPr id="743" name="Shape 743"/>
          <p:cNvSpPr/>
          <p:nvPr/>
        </p:nvSpPr>
        <p:spPr>
          <a:xfrm>
            <a:off x="2966305" y="4659753"/>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S0</a:t>
            </a:r>
          </a:p>
        </p:txBody>
      </p:sp>
      <p:sp>
        <p:nvSpPr>
          <p:cNvPr id="744" name="Shape 744"/>
          <p:cNvSpPr/>
          <p:nvPr/>
        </p:nvSpPr>
        <p:spPr>
          <a:xfrm>
            <a:off x="1725665" y="4717877"/>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745" name="Shape 745"/>
          <p:cNvSpPr/>
          <p:nvPr/>
        </p:nvSpPr>
        <p:spPr>
          <a:xfrm>
            <a:off x="6319262" y="4659753"/>
            <a:ext cx="1075153" cy="763948"/>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S3</a:t>
            </a:r>
          </a:p>
        </p:txBody>
      </p:sp>
      <p:sp>
        <p:nvSpPr>
          <p:cNvPr id="746" name="Shape 746"/>
          <p:cNvSpPr/>
          <p:nvPr/>
        </p:nvSpPr>
        <p:spPr>
          <a:xfrm>
            <a:off x="5197376" y="4659753"/>
            <a:ext cx="1075153" cy="763948"/>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S2</a:t>
            </a:r>
          </a:p>
        </p:txBody>
      </p:sp>
      <p:sp>
        <p:nvSpPr>
          <p:cNvPr id="747" name="Shape 747"/>
          <p:cNvSpPr/>
          <p:nvPr/>
        </p:nvSpPr>
        <p:spPr>
          <a:xfrm>
            <a:off x="2966305" y="4659753"/>
            <a:ext cx="7072190" cy="763948"/>
          </a:xfrm>
          <a:prstGeom prst="rect">
            <a:avLst/>
          </a:prstGeom>
          <a:ln w="50800">
            <a:solidFill>
              <a:srgbClr val="FFFFFF"/>
            </a:solidFill>
            <a:miter lim="400000"/>
          </a:ln>
        </p:spPr>
        <p:txBody>
          <a:bodyPr lIns="0" tIns="0" rIns="0" bIns="0" anchor="ctr"/>
          <a:lstStyle/>
          <a:p>
            <a:pPr lvl="0">
              <a:defRPr sz="2600"/>
            </a:pPr>
            <a:endParaRPr/>
          </a:p>
        </p:txBody>
      </p:sp>
      <p:sp>
        <p:nvSpPr>
          <p:cNvPr id="748" name="Shape 748"/>
          <p:cNvSpPr/>
          <p:nvPr/>
        </p:nvSpPr>
        <p:spPr>
          <a:xfrm>
            <a:off x="4306867" y="6121482"/>
            <a:ext cx="178689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a:solidFill>
                  <a:srgbClr val="FFFFFF"/>
                </a:solidFill>
              </a:rPr>
              <a:t>segments</a:t>
            </a:r>
          </a:p>
        </p:txBody>
      </p:sp>
      <p:sp>
        <p:nvSpPr>
          <p:cNvPr id="749" name="Shape 749"/>
          <p:cNvSpPr/>
          <p:nvPr/>
        </p:nvSpPr>
        <p:spPr>
          <a:xfrm flipV="1">
            <a:off x="5881873" y="5535221"/>
            <a:ext cx="666806" cy="613557"/>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750" name="Shape 750"/>
          <p:cNvSpPr/>
          <p:nvPr/>
        </p:nvSpPr>
        <p:spPr>
          <a:xfrm flipH="1" flipV="1">
            <a:off x="3849873" y="5535221"/>
            <a:ext cx="666806" cy="613558"/>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751" name="Shape 751"/>
          <p:cNvSpPr/>
          <p:nvPr/>
        </p:nvSpPr>
        <p:spPr>
          <a:xfrm flipH="1" flipV="1">
            <a:off x="4611873" y="5535221"/>
            <a:ext cx="400750" cy="615958"/>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752" name="Shape 752"/>
          <p:cNvSpPr/>
          <p:nvPr/>
        </p:nvSpPr>
        <p:spPr>
          <a:xfrm flipV="1">
            <a:off x="5373873" y="5535221"/>
            <a:ext cx="400750" cy="615958"/>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2" name="TextBox 1"/>
          <p:cNvSpPr txBox="1"/>
          <p:nvPr/>
        </p:nvSpPr>
        <p:spPr>
          <a:xfrm>
            <a:off x="529437" y="7522925"/>
            <a:ext cx="9688871" cy="646331"/>
          </a:xfrm>
          <a:prstGeom prst="rect">
            <a:avLst/>
          </a:prstGeom>
          <a:noFill/>
        </p:spPr>
        <p:txBody>
          <a:bodyPr wrap="none" rtlCol="0">
            <a:spAutoFit/>
          </a:bodyPr>
          <a:lstStyle/>
          <a:p>
            <a:r>
              <a:rPr lang="en-US" dirty="0" smtClean="0">
                <a:solidFill>
                  <a:schemeClr val="bg1"/>
                </a:solidFill>
              </a:rPr>
              <a:t>When might need to write out </a:t>
            </a:r>
            <a:r>
              <a:rPr lang="en-US" smtClean="0">
                <a:solidFill>
                  <a:schemeClr val="bg1"/>
                </a:solidFill>
              </a:rPr>
              <a:t>smaller segments?</a:t>
            </a:r>
            <a:endParaRPr lang="en-US">
              <a:solidFill>
                <a:schemeClr val="bg1"/>
              </a:solidFill>
            </a:endParaRPr>
          </a:p>
        </p:txBody>
      </p:sp>
    </p:spTree>
    <p:extLst>
      <p:ext uri="{BB962C8B-B14F-4D97-AF65-F5344CB8AC3E}">
        <p14:creationId xmlns:p14="http://schemas.microsoft.com/office/powerpoint/2010/main" val="1511119684"/>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 name="Shape 760"/>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Data Structures (attempt 1)</a:t>
            </a:r>
          </a:p>
        </p:txBody>
      </p:sp>
      <p:sp>
        <p:nvSpPr>
          <p:cNvPr id="761" name="Shape 761"/>
          <p:cNvSpPr>
            <a:spLocks noGrp="1"/>
          </p:cNvSpPr>
          <p:nvPr>
            <p:ph type="body" idx="4294967295"/>
          </p:nvPr>
        </p:nvSpPr>
        <p:spPr>
          <a:xfrm>
            <a:off x="521124" y="3644657"/>
            <a:ext cx="12150661" cy="5111750"/>
          </a:xfrm>
          <a:prstGeom prst="rect">
            <a:avLst/>
          </a:prstGeom>
        </p:spPr>
        <p:txBody>
          <a:bodyPr>
            <a:normAutofit/>
          </a:bodyPr>
          <a:lstStyle/>
          <a:p>
            <a:pPr lvl="0">
              <a:buNone/>
              <a:defRPr sz="1800">
                <a:solidFill>
                  <a:srgbClr val="000000"/>
                </a:solidFill>
              </a:defRPr>
            </a:pPr>
            <a:r>
              <a:rPr lang="en-US" sz="3800" dirty="0" smtClean="0">
                <a:solidFill>
                  <a:schemeClr val="bg1"/>
                </a:solidFill>
              </a:rPr>
              <a:t>What type of name is much more complicated?</a:t>
            </a:r>
          </a:p>
          <a:p>
            <a:pPr lvl="1">
              <a:defRPr sz="1800">
                <a:solidFill>
                  <a:srgbClr val="000000"/>
                </a:solidFill>
              </a:defRPr>
            </a:pPr>
            <a:r>
              <a:rPr sz="3200" dirty="0" smtClean="0">
                <a:solidFill>
                  <a:srgbClr val="333333"/>
                </a:solidFill>
              </a:rPr>
              <a:t>Inodes </a:t>
            </a:r>
            <a:r>
              <a:rPr sz="3200" dirty="0">
                <a:solidFill>
                  <a:srgbClr val="333333"/>
                </a:solidFill>
              </a:rPr>
              <a:t>are no longer at fixed </a:t>
            </a:r>
            <a:r>
              <a:rPr sz="3200" dirty="0" smtClean="0">
                <a:solidFill>
                  <a:srgbClr val="333333"/>
                </a:solidFill>
              </a:rPr>
              <a:t>offset</a:t>
            </a:r>
          </a:p>
          <a:p>
            <a:pPr lvl="1">
              <a:defRPr sz="1800">
                <a:solidFill>
                  <a:srgbClr val="000000"/>
                </a:solidFill>
              </a:defRPr>
            </a:pPr>
            <a:r>
              <a:rPr lang="en-US" sz="3200" dirty="0" smtClean="0">
                <a:solidFill>
                  <a:srgbClr val="333333"/>
                </a:solidFill>
              </a:rPr>
              <a:t>U</a:t>
            </a:r>
            <a:r>
              <a:rPr sz="3200" dirty="0" smtClean="0">
                <a:solidFill>
                  <a:srgbClr val="333333"/>
                </a:solidFill>
              </a:rPr>
              <a:t>se </a:t>
            </a:r>
            <a:r>
              <a:rPr lang="en-US" sz="3200" b="1" dirty="0" smtClean="0">
                <a:solidFill>
                  <a:srgbClr val="333333"/>
                </a:solidFill>
              </a:rPr>
              <a:t>current </a:t>
            </a:r>
            <a:r>
              <a:rPr sz="3200" b="1" dirty="0" smtClean="0">
                <a:solidFill>
                  <a:srgbClr val="333333"/>
                </a:solidFill>
              </a:rPr>
              <a:t>offset </a:t>
            </a:r>
            <a:r>
              <a:rPr lang="en-US" sz="3200" b="1" dirty="0" smtClean="0">
                <a:solidFill>
                  <a:srgbClr val="333333"/>
                </a:solidFill>
              </a:rPr>
              <a:t>on disk </a:t>
            </a:r>
            <a:r>
              <a:rPr sz="3200" dirty="0" smtClean="0">
                <a:solidFill>
                  <a:srgbClr val="333333"/>
                </a:solidFill>
              </a:rPr>
              <a:t>instead </a:t>
            </a:r>
            <a:r>
              <a:rPr sz="3200" dirty="0">
                <a:solidFill>
                  <a:srgbClr val="333333"/>
                </a:solidFill>
              </a:rPr>
              <a:t>of table index for</a:t>
            </a:r>
            <a:r>
              <a:rPr sz="3200" dirty="0" smtClean="0">
                <a:solidFill>
                  <a:srgbClr val="333333"/>
                </a:solidFill>
              </a:rPr>
              <a:t> </a:t>
            </a:r>
            <a:r>
              <a:rPr lang="en-US" sz="3200" dirty="0" smtClean="0">
                <a:solidFill>
                  <a:srgbClr val="333333"/>
                </a:solidFill>
              </a:rPr>
              <a:t>name</a:t>
            </a:r>
          </a:p>
          <a:p>
            <a:pPr lvl="1">
              <a:defRPr sz="1800">
                <a:solidFill>
                  <a:srgbClr val="000000"/>
                </a:solidFill>
              </a:defRPr>
            </a:pPr>
            <a:r>
              <a:rPr lang="en-US" sz="3200" dirty="0" smtClean="0">
                <a:solidFill>
                  <a:srgbClr val="333333"/>
                </a:solidFill>
              </a:rPr>
              <a:t>Not</a:t>
            </a:r>
            <a:r>
              <a:rPr sz="3200" dirty="0" smtClean="0">
                <a:solidFill>
                  <a:srgbClr val="333333"/>
                </a:solidFill>
              </a:rPr>
              <a:t>e</a:t>
            </a:r>
            <a:r>
              <a:rPr sz="3200" dirty="0">
                <a:solidFill>
                  <a:srgbClr val="333333"/>
                </a:solidFill>
              </a:rPr>
              <a:t>:</a:t>
            </a:r>
            <a:r>
              <a:rPr sz="3200" dirty="0" smtClean="0">
                <a:solidFill>
                  <a:srgbClr val="333333"/>
                </a:solidFill>
              </a:rPr>
              <a:t> </a:t>
            </a:r>
            <a:r>
              <a:rPr lang="en-US" sz="3200" dirty="0" smtClean="0">
                <a:solidFill>
                  <a:srgbClr val="333333"/>
                </a:solidFill>
              </a:rPr>
              <a:t>when update</a:t>
            </a:r>
            <a:r>
              <a:rPr sz="3200" dirty="0" smtClean="0">
                <a:solidFill>
                  <a:srgbClr val="333333"/>
                </a:solidFill>
              </a:rPr>
              <a:t> </a:t>
            </a:r>
            <a:r>
              <a:rPr sz="3200" dirty="0" err="1" smtClean="0">
                <a:solidFill>
                  <a:srgbClr val="333333"/>
                </a:solidFill>
              </a:rPr>
              <a:t>inode</a:t>
            </a:r>
            <a:r>
              <a:rPr sz="3200" dirty="0" smtClean="0">
                <a:solidFill>
                  <a:srgbClr val="333333"/>
                </a:solidFill>
              </a:rPr>
              <a:t>, </a:t>
            </a:r>
            <a:r>
              <a:rPr sz="3200" dirty="0" err="1">
                <a:solidFill>
                  <a:srgbClr val="333333"/>
                </a:solidFill>
              </a:rPr>
              <a:t>inode</a:t>
            </a:r>
            <a:r>
              <a:rPr sz="3200" dirty="0">
                <a:solidFill>
                  <a:srgbClr val="333333"/>
                </a:solidFill>
              </a:rPr>
              <a:t> </a:t>
            </a:r>
            <a:r>
              <a:rPr sz="3200" dirty="0" smtClean="0">
                <a:solidFill>
                  <a:srgbClr val="333333"/>
                </a:solidFill>
              </a:rPr>
              <a:t>n</a:t>
            </a:r>
            <a:r>
              <a:rPr lang="en-US" sz="3200" dirty="0" smtClean="0">
                <a:solidFill>
                  <a:srgbClr val="333333"/>
                </a:solidFill>
              </a:rPr>
              <a:t>ame</a:t>
            </a:r>
            <a:r>
              <a:rPr sz="3200" dirty="0" smtClean="0">
                <a:solidFill>
                  <a:srgbClr val="333333"/>
                </a:solidFill>
              </a:rPr>
              <a:t> changes</a:t>
            </a:r>
            <a:r>
              <a:rPr lang="en-US" sz="3200" dirty="0" smtClean="0">
                <a:solidFill>
                  <a:srgbClr val="333333"/>
                </a:solidFill>
              </a:rPr>
              <a:t>!!</a:t>
            </a:r>
            <a:endParaRPr sz="3200" dirty="0">
              <a:solidFill>
                <a:srgbClr val="333333"/>
              </a:solidFill>
            </a:endParaRPr>
          </a:p>
        </p:txBody>
      </p:sp>
      <p:sp>
        <p:nvSpPr>
          <p:cNvPr id="4" name="Shape 739"/>
          <p:cNvSpPr/>
          <p:nvPr/>
        </p:nvSpPr>
        <p:spPr>
          <a:xfrm>
            <a:off x="4075491" y="2554021"/>
            <a:ext cx="1075153" cy="763948"/>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S1</a:t>
            </a:r>
          </a:p>
        </p:txBody>
      </p:sp>
      <p:sp>
        <p:nvSpPr>
          <p:cNvPr id="5" name="Shape 743"/>
          <p:cNvSpPr/>
          <p:nvPr/>
        </p:nvSpPr>
        <p:spPr>
          <a:xfrm>
            <a:off x="2966305" y="2554021"/>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S0</a:t>
            </a:r>
          </a:p>
        </p:txBody>
      </p:sp>
      <p:sp>
        <p:nvSpPr>
          <p:cNvPr id="6" name="Shape 745"/>
          <p:cNvSpPr/>
          <p:nvPr/>
        </p:nvSpPr>
        <p:spPr>
          <a:xfrm>
            <a:off x="6319262" y="2554021"/>
            <a:ext cx="1075153" cy="763948"/>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S3</a:t>
            </a:r>
          </a:p>
        </p:txBody>
      </p:sp>
      <p:sp>
        <p:nvSpPr>
          <p:cNvPr id="7" name="Shape 746"/>
          <p:cNvSpPr/>
          <p:nvPr/>
        </p:nvSpPr>
        <p:spPr>
          <a:xfrm>
            <a:off x="5197376" y="2554021"/>
            <a:ext cx="1075153" cy="763948"/>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S2</a:t>
            </a:r>
          </a:p>
        </p:txBody>
      </p:sp>
      <p:sp>
        <p:nvSpPr>
          <p:cNvPr id="8" name="Shape 747"/>
          <p:cNvSpPr/>
          <p:nvPr/>
        </p:nvSpPr>
        <p:spPr>
          <a:xfrm>
            <a:off x="2966305" y="2554021"/>
            <a:ext cx="7072190" cy="763948"/>
          </a:xfrm>
          <a:prstGeom prst="rect">
            <a:avLst/>
          </a:prstGeom>
          <a:ln w="50800">
            <a:solidFill>
              <a:srgbClr val="FFFFFF"/>
            </a:solidFill>
            <a:miter lim="400000"/>
          </a:ln>
        </p:spPr>
        <p:txBody>
          <a:bodyPr lIns="0" tIns="0" rIns="0" bIns="0" anchor="ctr"/>
          <a:lstStyle/>
          <a:p>
            <a:pPr lvl="0">
              <a:defRPr sz="2600"/>
            </a:pPr>
            <a:endParaRPr/>
          </a:p>
        </p:txBody>
      </p:sp>
    </p:spTree>
    <p:extLst>
      <p:ext uri="{BB962C8B-B14F-4D97-AF65-F5344CB8AC3E}">
        <p14:creationId xmlns:p14="http://schemas.microsoft.com/office/powerpoint/2010/main" val="12469195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 grpId="0" build="p" bldLvl="2"/>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836"/>
          <p:cNvSpPr/>
          <p:nvPr/>
        </p:nvSpPr>
        <p:spPr>
          <a:xfrm>
            <a:off x="5152934" y="3587418"/>
            <a:ext cx="731798" cy="763947"/>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dirty="0">
                <a:solidFill>
                  <a:srgbClr val="FFFFFF"/>
                </a:solidFill>
              </a:rPr>
              <a:t>D’</a:t>
            </a:r>
          </a:p>
        </p:txBody>
      </p:sp>
      <p:sp>
        <p:nvSpPr>
          <p:cNvPr id="778" name="Shape 778"/>
          <p:cNvSpPr/>
          <p:nvPr/>
        </p:nvSpPr>
        <p:spPr>
          <a:xfrm>
            <a:off x="1977934" y="3587418"/>
            <a:ext cx="731798" cy="763947"/>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a:solidFill>
                  <a:srgbClr val="FFFFFF"/>
                </a:solidFill>
              </a:rPr>
              <a:t>I2</a:t>
            </a:r>
          </a:p>
        </p:txBody>
      </p:sp>
      <p:sp>
        <p:nvSpPr>
          <p:cNvPr id="779" name="Shape 779"/>
          <p:cNvSpPr/>
          <p:nvPr/>
        </p:nvSpPr>
        <p:spPr>
          <a:xfrm>
            <a:off x="2765334" y="3587418"/>
            <a:ext cx="731798" cy="763947"/>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dirty="0" smtClean="0">
                <a:solidFill>
                  <a:srgbClr val="FFFFFF"/>
                </a:solidFill>
              </a:rPr>
              <a:t>D</a:t>
            </a:r>
            <a:r>
              <a:rPr lang="en-US" sz="3000" b="1" dirty="0" smtClean="0">
                <a:solidFill>
                  <a:srgbClr val="FFFFFF"/>
                </a:solidFill>
              </a:rPr>
              <a:t>ir</a:t>
            </a:r>
            <a:endParaRPr sz="3000" b="1" dirty="0">
              <a:solidFill>
                <a:srgbClr val="FFFFFF"/>
              </a:solidFill>
            </a:endParaRPr>
          </a:p>
        </p:txBody>
      </p:sp>
      <p:sp>
        <p:nvSpPr>
          <p:cNvPr id="780" name="Shape 780"/>
          <p:cNvSpPr/>
          <p:nvPr/>
        </p:nvSpPr>
        <p:spPr>
          <a:xfrm>
            <a:off x="3552734" y="3587418"/>
            <a:ext cx="731798" cy="763947"/>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a:solidFill>
                  <a:srgbClr val="FFFFFF"/>
                </a:solidFill>
              </a:rPr>
              <a:t>I9</a:t>
            </a:r>
          </a:p>
        </p:txBody>
      </p:sp>
      <p:sp>
        <p:nvSpPr>
          <p:cNvPr id="781" name="Shape 781"/>
          <p:cNvSpPr/>
          <p:nvPr/>
        </p:nvSpPr>
        <p:spPr>
          <a:xfrm>
            <a:off x="4352834" y="3587418"/>
            <a:ext cx="731798" cy="763947"/>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a:solidFill>
                  <a:srgbClr val="FFFFFF"/>
                </a:solidFill>
              </a:rPr>
              <a:t>D</a:t>
            </a:r>
          </a:p>
        </p:txBody>
      </p:sp>
      <p:sp>
        <p:nvSpPr>
          <p:cNvPr id="782" name="Shape 782"/>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7200" dirty="0" smtClean="0">
                <a:solidFill>
                  <a:srgbClr val="FFFFFF"/>
                </a:solidFill>
              </a:rPr>
              <a:t>Attempt 1</a:t>
            </a:r>
            <a:endParaRPr sz="7200" dirty="0">
              <a:solidFill>
                <a:srgbClr val="FFFFFF"/>
              </a:solidFill>
            </a:endParaRPr>
          </a:p>
        </p:txBody>
      </p:sp>
      <p:sp>
        <p:nvSpPr>
          <p:cNvPr id="783" name="Shape 783"/>
          <p:cNvSpPr/>
          <p:nvPr/>
        </p:nvSpPr>
        <p:spPr>
          <a:xfrm>
            <a:off x="1977934" y="3587418"/>
            <a:ext cx="9048932" cy="763947"/>
          </a:xfrm>
          <a:prstGeom prst="rect">
            <a:avLst/>
          </a:prstGeom>
          <a:ln w="50800">
            <a:solidFill>
              <a:srgbClr val="FFFFFF"/>
            </a:solidFill>
            <a:miter lim="400000"/>
          </a:ln>
        </p:spPr>
        <p:txBody>
          <a:bodyPr lIns="0" tIns="0" rIns="0" bIns="0" anchor="ctr"/>
          <a:lstStyle/>
          <a:p>
            <a:pPr lvl="0">
              <a:defRPr sz="2600"/>
            </a:pPr>
            <a:endParaRPr/>
          </a:p>
        </p:txBody>
      </p:sp>
      <p:sp>
        <p:nvSpPr>
          <p:cNvPr id="789" name="Shape 789"/>
          <p:cNvSpPr/>
          <p:nvPr/>
        </p:nvSpPr>
        <p:spPr>
          <a:xfrm>
            <a:off x="2380289" y="3032516"/>
            <a:ext cx="547372" cy="571369"/>
          </a:xfrm>
          <a:custGeom>
            <a:avLst/>
            <a:gdLst/>
            <a:ahLst/>
            <a:cxnLst>
              <a:cxn ang="0">
                <a:pos x="wd2" y="hd2"/>
              </a:cxn>
              <a:cxn ang="5400000">
                <a:pos x="wd2" y="hd2"/>
              </a:cxn>
              <a:cxn ang="10800000">
                <a:pos x="wd2" y="hd2"/>
              </a:cxn>
              <a:cxn ang="16200000">
                <a:pos x="wd2" y="hd2"/>
              </a:cxn>
            </a:cxnLst>
            <a:rect l="0" t="0" r="r" b="b"/>
            <a:pathLst>
              <a:path w="21600" h="16218" extrusionOk="0">
                <a:moveTo>
                  <a:pt x="0" y="16218"/>
                </a:moveTo>
                <a:cubicBezTo>
                  <a:pt x="8153" y="-4687"/>
                  <a:pt x="15353" y="-5382"/>
                  <a:pt x="21600" y="14134"/>
                </a:cubicBezTo>
              </a:path>
            </a:pathLst>
          </a:custGeom>
          <a:ln w="25400">
            <a:solidFill>
              <a:srgbClr val="FFFFFF"/>
            </a:solidFill>
            <a:miter lim="400000"/>
            <a:tailEnd type="triangle"/>
          </a:ln>
        </p:spPr>
        <p:txBody>
          <a:bodyPr/>
          <a:lstStyle/>
          <a:p>
            <a:pPr lvl="0"/>
            <a:endParaRPr/>
          </a:p>
        </p:txBody>
      </p:sp>
      <p:sp>
        <p:nvSpPr>
          <p:cNvPr id="790" name="Shape 790"/>
          <p:cNvSpPr/>
          <p:nvPr/>
        </p:nvSpPr>
        <p:spPr>
          <a:xfrm>
            <a:off x="3269288" y="3032516"/>
            <a:ext cx="547373" cy="571369"/>
          </a:xfrm>
          <a:custGeom>
            <a:avLst/>
            <a:gdLst/>
            <a:ahLst/>
            <a:cxnLst>
              <a:cxn ang="0">
                <a:pos x="wd2" y="hd2"/>
              </a:cxn>
              <a:cxn ang="5400000">
                <a:pos x="wd2" y="hd2"/>
              </a:cxn>
              <a:cxn ang="10800000">
                <a:pos x="wd2" y="hd2"/>
              </a:cxn>
              <a:cxn ang="16200000">
                <a:pos x="wd2" y="hd2"/>
              </a:cxn>
            </a:cxnLst>
            <a:rect l="0" t="0" r="r" b="b"/>
            <a:pathLst>
              <a:path w="21600" h="16218" extrusionOk="0">
                <a:moveTo>
                  <a:pt x="0" y="16218"/>
                </a:moveTo>
                <a:cubicBezTo>
                  <a:pt x="8153" y="-4687"/>
                  <a:pt x="15353" y="-5382"/>
                  <a:pt x="21600" y="14134"/>
                </a:cubicBezTo>
              </a:path>
            </a:pathLst>
          </a:custGeom>
          <a:ln w="25400">
            <a:solidFill>
              <a:srgbClr val="FFFFFF"/>
            </a:solidFill>
            <a:miter lim="400000"/>
            <a:tailEnd type="triangle"/>
          </a:ln>
        </p:spPr>
        <p:txBody>
          <a:bodyPr/>
          <a:lstStyle/>
          <a:p>
            <a:pPr lvl="0"/>
            <a:endParaRPr/>
          </a:p>
        </p:txBody>
      </p:sp>
      <p:sp>
        <p:nvSpPr>
          <p:cNvPr id="791" name="Shape 791"/>
          <p:cNvSpPr/>
          <p:nvPr/>
        </p:nvSpPr>
        <p:spPr>
          <a:xfrm>
            <a:off x="4031288" y="3032516"/>
            <a:ext cx="547373" cy="571369"/>
          </a:xfrm>
          <a:custGeom>
            <a:avLst/>
            <a:gdLst/>
            <a:ahLst/>
            <a:cxnLst>
              <a:cxn ang="0">
                <a:pos x="wd2" y="hd2"/>
              </a:cxn>
              <a:cxn ang="5400000">
                <a:pos x="wd2" y="hd2"/>
              </a:cxn>
              <a:cxn ang="10800000">
                <a:pos x="wd2" y="hd2"/>
              </a:cxn>
              <a:cxn ang="16200000">
                <a:pos x="wd2" y="hd2"/>
              </a:cxn>
            </a:cxnLst>
            <a:rect l="0" t="0" r="r" b="b"/>
            <a:pathLst>
              <a:path w="21600" h="16218" extrusionOk="0">
                <a:moveTo>
                  <a:pt x="0" y="16218"/>
                </a:moveTo>
                <a:cubicBezTo>
                  <a:pt x="8153" y="-4687"/>
                  <a:pt x="15353" y="-5382"/>
                  <a:pt x="21600" y="14134"/>
                </a:cubicBezTo>
              </a:path>
            </a:pathLst>
          </a:custGeom>
          <a:ln w="25400">
            <a:solidFill>
              <a:srgbClr val="FFFFFF"/>
            </a:solidFill>
            <a:miter lim="400000"/>
            <a:tailEnd type="triangle"/>
          </a:ln>
        </p:spPr>
        <p:txBody>
          <a:bodyPr/>
          <a:lstStyle/>
          <a:p>
            <a:pPr lvl="0"/>
            <a:endParaRPr/>
          </a:p>
        </p:txBody>
      </p:sp>
      <p:sp>
        <p:nvSpPr>
          <p:cNvPr id="787" name="Shape 787"/>
          <p:cNvSpPr/>
          <p:nvPr/>
        </p:nvSpPr>
        <p:spPr>
          <a:xfrm flipV="1">
            <a:off x="3105834" y="4448417"/>
            <a:ext cx="0" cy="92997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3" name="Shape 772"/>
          <p:cNvSpPr/>
          <p:nvPr/>
        </p:nvSpPr>
        <p:spPr>
          <a:xfrm flipV="1">
            <a:off x="2343833" y="4448418"/>
            <a:ext cx="1" cy="317897"/>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4" name="Shape 773"/>
          <p:cNvSpPr/>
          <p:nvPr/>
        </p:nvSpPr>
        <p:spPr>
          <a:xfrm>
            <a:off x="1432481" y="4819589"/>
            <a:ext cx="1822705"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dirty="0">
                <a:solidFill>
                  <a:schemeClr val="bg1"/>
                </a:solidFill>
              </a:rPr>
              <a:t>root inode</a:t>
            </a:r>
          </a:p>
        </p:txBody>
      </p:sp>
      <p:sp>
        <p:nvSpPr>
          <p:cNvPr id="15" name="Shape 802"/>
          <p:cNvSpPr/>
          <p:nvPr/>
        </p:nvSpPr>
        <p:spPr>
          <a:xfrm flipV="1">
            <a:off x="3918632" y="4448417"/>
            <a:ext cx="1" cy="1488773"/>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6" name="Shape 803"/>
          <p:cNvSpPr/>
          <p:nvPr/>
        </p:nvSpPr>
        <p:spPr>
          <a:xfrm>
            <a:off x="2986652" y="5933083"/>
            <a:ext cx="166001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dirty="0">
                <a:solidFill>
                  <a:schemeClr val="tx1"/>
                </a:solidFill>
              </a:rPr>
              <a:t>file inode</a:t>
            </a:r>
          </a:p>
        </p:txBody>
      </p:sp>
      <p:sp>
        <p:nvSpPr>
          <p:cNvPr id="17" name="Shape 817"/>
          <p:cNvSpPr/>
          <p:nvPr/>
        </p:nvSpPr>
        <p:spPr>
          <a:xfrm flipV="1">
            <a:off x="4693333" y="4448417"/>
            <a:ext cx="0" cy="2219648"/>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8" name="Shape 818"/>
          <p:cNvSpPr/>
          <p:nvPr/>
        </p:nvSpPr>
        <p:spPr>
          <a:xfrm>
            <a:off x="4031288" y="6491884"/>
            <a:ext cx="146951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dirty="0">
                <a:solidFill>
                  <a:srgbClr val="FFFFFF"/>
                </a:solidFill>
              </a:rPr>
              <a:t>file data</a:t>
            </a:r>
          </a:p>
        </p:txBody>
      </p:sp>
      <p:sp>
        <p:nvSpPr>
          <p:cNvPr id="788" name="Shape 788"/>
          <p:cNvSpPr/>
          <p:nvPr/>
        </p:nvSpPr>
        <p:spPr>
          <a:xfrm>
            <a:off x="1462464" y="5378390"/>
            <a:ext cx="362216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dirty="0">
                <a:solidFill>
                  <a:srgbClr val="921F07"/>
                </a:solidFill>
              </a:rPr>
              <a:t>root directory entries</a:t>
            </a:r>
          </a:p>
        </p:txBody>
      </p:sp>
      <p:sp>
        <p:nvSpPr>
          <p:cNvPr id="20" name="TextBox 19"/>
          <p:cNvSpPr txBox="1"/>
          <p:nvPr/>
        </p:nvSpPr>
        <p:spPr>
          <a:xfrm>
            <a:off x="1977934" y="7761231"/>
            <a:ext cx="9072391" cy="646331"/>
          </a:xfrm>
          <a:prstGeom prst="rect">
            <a:avLst/>
          </a:prstGeom>
          <a:noFill/>
        </p:spPr>
        <p:txBody>
          <a:bodyPr wrap="none" rtlCol="0">
            <a:spAutoFit/>
          </a:bodyPr>
          <a:lstStyle/>
          <a:p>
            <a:r>
              <a:rPr lang="en-US" dirty="0" smtClean="0"/>
              <a:t>How to update </a:t>
            </a:r>
            <a:r>
              <a:rPr lang="en-US" dirty="0" err="1" smtClean="0"/>
              <a:t>Inode</a:t>
            </a:r>
            <a:r>
              <a:rPr lang="en-US" dirty="0" smtClean="0"/>
              <a:t> 9 to point to new D’ ???</a:t>
            </a:r>
            <a:endParaRPr lang="en-US" dirty="0"/>
          </a:p>
        </p:txBody>
      </p:sp>
      <p:sp>
        <p:nvSpPr>
          <p:cNvPr id="21" name="Rectangle 20"/>
          <p:cNvSpPr/>
          <p:nvPr/>
        </p:nvSpPr>
        <p:spPr>
          <a:xfrm>
            <a:off x="1817698" y="2167467"/>
            <a:ext cx="9446111" cy="646331"/>
          </a:xfrm>
          <a:prstGeom prst="rect">
            <a:avLst/>
          </a:prstGeom>
        </p:spPr>
        <p:txBody>
          <a:bodyPr wrap="square">
            <a:spAutoFit/>
          </a:bodyPr>
          <a:lstStyle/>
          <a:p>
            <a:r>
              <a:rPr lang="en-US" dirty="0" smtClean="0">
                <a:solidFill>
                  <a:srgbClr val="333333"/>
                </a:solidFill>
              </a:rPr>
              <a:t>Overwrite data in  /</a:t>
            </a:r>
            <a:r>
              <a:rPr lang="en-US" dirty="0" err="1" smtClean="0">
                <a:solidFill>
                  <a:srgbClr val="333333"/>
                </a:solidFill>
              </a:rPr>
              <a:t>file.txt</a:t>
            </a:r>
            <a:endParaRPr lang="en-US" dirty="0">
              <a:solidFill>
                <a:srgbClr val="333333"/>
              </a:solidFill>
            </a:endParaRPr>
          </a:p>
        </p:txBody>
      </p:sp>
    </p:spTree>
    <p:extLst>
      <p:ext uri="{BB962C8B-B14F-4D97-AF65-F5344CB8AC3E}">
        <p14:creationId xmlns:p14="http://schemas.microsoft.com/office/powerpoint/2010/main" val="18317183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 name="Shape 850"/>
          <p:cNvSpPr/>
          <p:nvPr/>
        </p:nvSpPr>
        <p:spPr>
          <a:xfrm>
            <a:off x="5152934" y="3587418"/>
            <a:ext cx="731798" cy="763947"/>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a:solidFill>
                  <a:srgbClr val="FFFFFF"/>
                </a:solidFill>
              </a:rPr>
              <a:t>D’</a:t>
            </a:r>
          </a:p>
        </p:txBody>
      </p:sp>
      <p:sp>
        <p:nvSpPr>
          <p:cNvPr id="851" name="Shape 851"/>
          <p:cNvSpPr/>
          <p:nvPr/>
        </p:nvSpPr>
        <p:spPr>
          <a:xfrm>
            <a:off x="1977934" y="3587418"/>
            <a:ext cx="731798" cy="763947"/>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a:solidFill>
                  <a:srgbClr val="FFFFFF"/>
                </a:solidFill>
              </a:rPr>
              <a:t>I2</a:t>
            </a:r>
          </a:p>
        </p:txBody>
      </p:sp>
      <p:sp>
        <p:nvSpPr>
          <p:cNvPr id="852" name="Shape 852"/>
          <p:cNvSpPr/>
          <p:nvPr/>
        </p:nvSpPr>
        <p:spPr>
          <a:xfrm>
            <a:off x="2765334" y="3587418"/>
            <a:ext cx="731798" cy="763947"/>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dirty="0" smtClean="0">
                <a:solidFill>
                  <a:srgbClr val="FFFFFF"/>
                </a:solidFill>
              </a:rPr>
              <a:t>D</a:t>
            </a:r>
            <a:r>
              <a:rPr lang="en-US" sz="3000" b="1" dirty="0" smtClean="0">
                <a:solidFill>
                  <a:srgbClr val="FFFFFF"/>
                </a:solidFill>
              </a:rPr>
              <a:t>ir</a:t>
            </a:r>
            <a:endParaRPr sz="3000" b="1" dirty="0">
              <a:solidFill>
                <a:srgbClr val="FFFFFF"/>
              </a:solidFill>
            </a:endParaRPr>
          </a:p>
        </p:txBody>
      </p:sp>
      <p:sp>
        <p:nvSpPr>
          <p:cNvPr id="853" name="Shape 853"/>
          <p:cNvSpPr/>
          <p:nvPr/>
        </p:nvSpPr>
        <p:spPr>
          <a:xfrm>
            <a:off x="3552734" y="3587418"/>
            <a:ext cx="731798" cy="763947"/>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a:solidFill>
                  <a:srgbClr val="FFFFFF"/>
                </a:solidFill>
              </a:rPr>
              <a:t>I9</a:t>
            </a:r>
          </a:p>
        </p:txBody>
      </p:sp>
      <p:sp>
        <p:nvSpPr>
          <p:cNvPr id="854" name="Shape 854"/>
          <p:cNvSpPr/>
          <p:nvPr/>
        </p:nvSpPr>
        <p:spPr>
          <a:xfrm>
            <a:off x="4352834" y="3587418"/>
            <a:ext cx="731798" cy="763947"/>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a:solidFill>
                  <a:srgbClr val="FFFFFF"/>
                </a:solidFill>
              </a:rPr>
              <a:t>D</a:t>
            </a:r>
          </a:p>
        </p:txBody>
      </p:sp>
      <p:sp>
        <p:nvSpPr>
          <p:cNvPr id="855" name="Shape 855"/>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7200" dirty="0" err="1" smtClean="0">
                <a:solidFill>
                  <a:srgbClr val="FFFFFF"/>
                </a:solidFill>
              </a:rPr>
              <a:t>AttempT</a:t>
            </a:r>
            <a:r>
              <a:rPr lang="en-US" sz="7200" dirty="0" smtClean="0">
                <a:solidFill>
                  <a:srgbClr val="FFFFFF"/>
                </a:solidFill>
              </a:rPr>
              <a:t> 1</a:t>
            </a:r>
            <a:endParaRPr sz="6600" dirty="0">
              <a:solidFill>
                <a:srgbClr val="FFFFFF"/>
              </a:solidFill>
            </a:endParaRPr>
          </a:p>
        </p:txBody>
      </p:sp>
      <p:sp>
        <p:nvSpPr>
          <p:cNvPr id="856" name="Shape 856"/>
          <p:cNvSpPr/>
          <p:nvPr/>
        </p:nvSpPr>
        <p:spPr>
          <a:xfrm>
            <a:off x="1977934" y="3587418"/>
            <a:ext cx="9048932" cy="763947"/>
          </a:xfrm>
          <a:prstGeom prst="rect">
            <a:avLst/>
          </a:prstGeom>
          <a:ln w="50800">
            <a:solidFill>
              <a:srgbClr val="FFFFFF"/>
            </a:solidFill>
            <a:miter lim="400000"/>
          </a:ln>
        </p:spPr>
        <p:txBody>
          <a:bodyPr lIns="0" tIns="0" rIns="0" bIns="0" anchor="ctr"/>
          <a:lstStyle/>
          <a:p>
            <a:pPr lvl="0">
              <a:defRPr sz="2600"/>
            </a:pPr>
            <a:endParaRPr/>
          </a:p>
        </p:txBody>
      </p:sp>
      <p:sp>
        <p:nvSpPr>
          <p:cNvPr id="861" name="Shape 861"/>
          <p:cNvSpPr/>
          <p:nvPr/>
        </p:nvSpPr>
        <p:spPr>
          <a:xfrm>
            <a:off x="2380289" y="3032516"/>
            <a:ext cx="547372" cy="571369"/>
          </a:xfrm>
          <a:custGeom>
            <a:avLst/>
            <a:gdLst/>
            <a:ahLst/>
            <a:cxnLst>
              <a:cxn ang="0">
                <a:pos x="wd2" y="hd2"/>
              </a:cxn>
              <a:cxn ang="5400000">
                <a:pos x="wd2" y="hd2"/>
              </a:cxn>
              <a:cxn ang="10800000">
                <a:pos x="wd2" y="hd2"/>
              </a:cxn>
              <a:cxn ang="16200000">
                <a:pos x="wd2" y="hd2"/>
              </a:cxn>
            </a:cxnLst>
            <a:rect l="0" t="0" r="r" b="b"/>
            <a:pathLst>
              <a:path w="21600" h="16218" extrusionOk="0">
                <a:moveTo>
                  <a:pt x="0" y="16218"/>
                </a:moveTo>
                <a:cubicBezTo>
                  <a:pt x="8153" y="-4687"/>
                  <a:pt x="15353" y="-5382"/>
                  <a:pt x="21600" y="14134"/>
                </a:cubicBezTo>
              </a:path>
            </a:pathLst>
          </a:custGeom>
          <a:ln w="25400">
            <a:solidFill>
              <a:srgbClr val="FFFFFF"/>
            </a:solidFill>
            <a:miter lim="400000"/>
            <a:tailEnd type="triangle"/>
          </a:ln>
        </p:spPr>
        <p:txBody>
          <a:bodyPr/>
          <a:lstStyle/>
          <a:p>
            <a:pPr lvl="0"/>
            <a:endParaRPr/>
          </a:p>
        </p:txBody>
      </p:sp>
      <p:sp>
        <p:nvSpPr>
          <p:cNvPr id="862" name="Shape 862"/>
          <p:cNvSpPr/>
          <p:nvPr/>
        </p:nvSpPr>
        <p:spPr>
          <a:xfrm>
            <a:off x="3269288" y="3032516"/>
            <a:ext cx="547373" cy="571369"/>
          </a:xfrm>
          <a:custGeom>
            <a:avLst/>
            <a:gdLst/>
            <a:ahLst/>
            <a:cxnLst>
              <a:cxn ang="0">
                <a:pos x="wd2" y="hd2"/>
              </a:cxn>
              <a:cxn ang="5400000">
                <a:pos x="wd2" y="hd2"/>
              </a:cxn>
              <a:cxn ang="10800000">
                <a:pos x="wd2" y="hd2"/>
              </a:cxn>
              <a:cxn ang="16200000">
                <a:pos x="wd2" y="hd2"/>
              </a:cxn>
            </a:cxnLst>
            <a:rect l="0" t="0" r="r" b="b"/>
            <a:pathLst>
              <a:path w="21600" h="16218" extrusionOk="0">
                <a:moveTo>
                  <a:pt x="0" y="16218"/>
                </a:moveTo>
                <a:cubicBezTo>
                  <a:pt x="8153" y="-4687"/>
                  <a:pt x="15353" y="-5382"/>
                  <a:pt x="21600" y="14134"/>
                </a:cubicBezTo>
              </a:path>
            </a:pathLst>
          </a:custGeom>
          <a:ln w="25400">
            <a:solidFill>
              <a:srgbClr val="FFFFFF"/>
            </a:solidFill>
            <a:miter lim="400000"/>
            <a:tailEnd type="triangle"/>
          </a:ln>
        </p:spPr>
        <p:txBody>
          <a:bodyPr/>
          <a:lstStyle/>
          <a:p>
            <a:pPr lvl="0"/>
            <a:endParaRPr/>
          </a:p>
        </p:txBody>
      </p:sp>
      <p:sp>
        <p:nvSpPr>
          <p:cNvPr id="863" name="Shape 863"/>
          <p:cNvSpPr/>
          <p:nvPr/>
        </p:nvSpPr>
        <p:spPr>
          <a:xfrm>
            <a:off x="4031288" y="3028555"/>
            <a:ext cx="1413485" cy="575330"/>
          </a:xfrm>
          <a:custGeom>
            <a:avLst/>
            <a:gdLst/>
            <a:ahLst/>
            <a:cxnLst>
              <a:cxn ang="0">
                <a:pos x="wd2" y="hd2"/>
              </a:cxn>
              <a:cxn ang="5400000">
                <a:pos x="wd2" y="hd2"/>
              </a:cxn>
              <a:cxn ang="10800000">
                <a:pos x="wd2" y="hd2"/>
              </a:cxn>
              <a:cxn ang="16200000">
                <a:pos x="wd2" y="hd2"/>
              </a:cxn>
            </a:cxnLst>
            <a:rect l="0" t="0" r="r" b="b"/>
            <a:pathLst>
              <a:path w="21600" h="16218" extrusionOk="0">
                <a:moveTo>
                  <a:pt x="0" y="16218"/>
                </a:moveTo>
                <a:cubicBezTo>
                  <a:pt x="11281" y="-4692"/>
                  <a:pt x="18481" y="-5382"/>
                  <a:pt x="21600" y="14149"/>
                </a:cubicBezTo>
              </a:path>
            </a:pathLst>
          </a:custGeom>
          <a:ln w="25400">
            <a:solidFill>
              <a:srgbClr val="FFFFFF"/>
            </a:solidFill>
            <a:miter lim="400000"/>
            <a:tailEnd type="triangle"/>
          </a:ln>
        </p:spPr>
        <p:txBody>
          <a:bodyPr/>
          <a:lstStyle/>
          <a:p>
            <a:pPr lvl="0"/>
            <a:endParaRPr/>
          </a:p>
        </p:txBody>
      </p:sp>
      <p:sp>
        <p:nvSpPr>
          <p:cNvPr id="860" name="Shape 860"/>
          <p:cNvSpPr/>
          <p:nvPr/>
        </p:nvSpPr>
        <p:spPr>
          <a:xfrm>
            <a:off x="2094491" y="5050477"/>
            <a:ext cx="8815840"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Can LFS update </a:t>
            </a:r>
            <a:r>
              <a:rPr lang="en-US" sz="3600" dirty="0" err="1" smtClean="0">
                <a:solidFill>
                  <a:srgbClr val="FFFFFF"/>
                </a:solidFill>
              </a:rPr>
              <a:t>Inode</a:t>
            </a:r>
            <a:r>
              <a:rPr lang="en-US" sz="3600" dirty="0" smtClean="0">
                <a:solidFill>
                  <a:srgbClr val="FFFFFF"/>
                </a:solidFill>
              </a:rPr>
              <a:t> 9 to point to new D’?</a:t>
            </a:r>
          </a:p>
        </p:txBody>
      </p:sp>
      <p:sp>
        <p:nvSpPr>
          <p:cNvPr id="13" name="Rectangle 12"/>
          <p:cNvSpPr/>
          <p:nvPr/>
        </p:nvSpPr>
        <p:spPr>
          <a:xfrm>
            <a:off x="3269288" y="6240095"/>
            <a:ext cx="6515325" cy="584776"/>
          </a:xfrm>
          <a:prstGeom prst="rect">
            <a:avLst/>
          </a:prstGeom>
        </p:spPr>
        <p:txBody>
          <a:bodyPr wrap="none">
            <a:spAutoFit/>
          </a:bodyPr>
          <a:lstStyle/>
          <a:p>
            <a:pPr lvl="0">
              <a:defRPr sz="1800">
                <a:solidFill>
                  <a:srgbClr val="000000"/>
                </a:solidFill>
              </a:defRPr>
            </a:pPr>
            <a:r>
              <a:rPr lang="en-US" sz="3200" dirty="0" smtClean="0"/>
              <a:t>NO!  This would be a random write</a:t>
            </a:r>
            <a:endParaRPr lang="en-US" sz="3200" dirty="0"/>
          </a:p>
        </p:txBody>
      </p:sp>
      <p:sp>
        <p:nvSpPr>
          <p:cNvPr id="14" name="Rectangle 13"/>
          <p:cNvSpPr/>
          <p:nvPr/>
        </p:nvSpPr>
        <p:spPr>
          <a:xfrm>
            <a:off x="1817698" y="2167467"/>
            <a:ext cx="9446111" cy="646331"/>
          </a:xfrm>
          <a:prstGeom prst="rect">
            <a:avLst/>
          </a:prstGeom>
        </p:spPr>
        <p:txBody>
          <a:bodyPr wrap="square">
            <a:spAutoFit/>
          </a:bodyPr>
          <a:lstStyle/>
          <a:p>
            <a:r>
              <a:rPr lang="en-US" dirty="0" smtClean="0">
                <a:solidFill>
                  <a:srgbClr val="333333"/>
                </a:solidFill>
              </a:rPr>
              <a:t>Overwrite data in  /</a:t>
            </a:r>
            <a:r>
              <a:rPr lang="en-US" dirty="0" err="1" smtClean="0">
                <a:solidFill>
                  <a:srgbClr val="333333"/>
                </a:solidFill>
              </a:rPr>
              <a:t>file.txt</a:t>
            </a:r>
            <a:endParaRPr lang="en-US" dirty="0">
              <a:solidFill>
                <a:srgbClr val="333333"/>
              </a:solidFill>
            </a:endParaRPr>
          </a:p>
        </p:txBody>
      </p:sp>
    </p:spTree>
    <p:extLst>
      <p:ext uri="{BB962C8B-B14F-4D97-AF65-F5344CB8AC3E}">
        <p14:creationId xmlns:p14="http://schemas.microsoft.com/office/powerpoint/2010/main" val="15119934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Shape 925"/>
          <p:cNvSpPr/>
          <p:nvPr/>
        </p:nvSpPr>
        <p:spPr>
          <a:xfrm>
            <a:off x="7578635" y="3587418"/>
            <a:ext cx="731797" cy="763947"/>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dirty="0" smtClean="0">
                <a:solidFill>
                  <a:srgbClr val="FFFFFF"/>
                </a:solidFill>
              </a:rPr>
              <a:t>I2</a:t>
            </a:r>
            <a:r>
              <a:rPr lang="en-US" sz="3000" b="1" dirty="0" smtClean="0">
                <a:solidFill>
                  <a:srgbClr val="FFFFFF"/>
                </a:solidFill>
              </a:rPr>
              <a:t>'</a:t>
            </a:r>
            <a:endParaRPr sz="3000" b="1" dirty="0">
              <a:solidFill>
                <a:srgbClr val="FFFFFF"/>
              </a:solidFill>
            </a:endParaRPr>
          </a:p>
        </p:txBody>
      </p:sp>
      <p:sp>
        <p:nvSpPr>
          <p:cNvPr id="926" name="Shape 926"/>
          <p:cNvSpPr/>
          <p:nvPr/>
        </p:nvSpPr>
        <p:spPr>
          <a:xfrm>
            <a:off x="6778535" y="3587418"/>
            <a:ext cx="731797" cy="763947"/>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dirty="0" smtClean="0">
                <a:solidFill>
                  <a:srgbClr val="FFFFFF"/>
                </a:solidFill>
              </a:rPr>
              <a:t>D</a:t>
            </a:r>
            <a:r>
              <a:rPr lang="en-US" sz="3000" b="1" dirty="0" smtClean="0">
                <a:solidFill>
                  <a:srgbClr val="FFFFFF"/>
                </a:solidFill>
              </a:rPr>
              <a:t>r’</a:t>
            </a:r>
            <a:endParaRPr sz="3000" b="1" dirty="0">
              <a:solidFill>
                <a:srgbClr val="FFFFFF"/>
              </a:solidFill>
            </a:endParaRPr>
          </a:p>
        </p:txBody>
      </p:sp>
      <p:sp>
        <p:nvSpPr>
          <p:cNvPr id="927" name="Shape 927"/>
          <p:cNvSpPr/>
          <p:nvPr/>
        </p:nvSpPr>
        <p:spPr>
          <a:xfrm>
            <a:off x="5965734" y="3587418"/>
            <a:ext cx="731798" cy="763947"/>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dirty="0" smtClean="0">
                <a:solidFill>
                  <a:srgbClr val="FFFFFF"/>
                </a:solidFill>
              </a:rPr>
              <a:t>I9</a:t>
            </a:r>
            <a:r>
              <a:rPr lang="en-US" sz="3000" b="1" dirty="0" smtClean="0">
                <a:solidFill>
                  <a:srgbClr val="FFFFFF"/>
                </a:solidFill>
              </a:rPr>
              <a:t>'</a:t>
            </a:r>
            <a:endParaRPr sz="3000" b="1" dirty="0">
              <a:solidFill>
                <a:srgbClr val="FFFFFF"/>
              </a:solidFill>
            </a:endParaRPr>
          </a:p>
        </p:txBody>
      </p:sp>
      <p:sp>
        <p:nvSpPr>
          <p:cNvPr id="928" name="Shape 928"/>
          <p:cNvSpPr/>
          <p:nvPr/>
        </p:nvSpPr>
        <p:spPr>
          <a:xfrm>
            <a:off x="5152934" y="3587418"/>
            <a:ext cx="731798" cy="763947"/>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a:solidFill>
                  <a:srgbClr val="FFFFFF"/>
                </a:solidFill>
              </a:rPr>
              <a:t>D’</a:t>
            </a:r>
          </a:p>
        </p:txBody>
      </p:sp>
      <p:sp>
        <p:nvSpPr>
          <p:cNvPr id="929" name="Shape 929"/>
          <p:cNvSpPr/>
          <p:nvPr/>
        </p:nvSpPr>
        <p:spPr>
          <a:xfrm>
            <a:off x="1977934" y="3587418"/>
            <a:ext cx="731798" cy="763947"/>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a:solidFill>
                  <a:srgbClr val="FFFFFF"/>
                </a:solidFill>
              </a:rPr>
              <a:t>I2</a:t>
            </a:r>
          </a:p>
        </p:txBody>
      </p:sp>
      <p:sp>
        <p:nvSpPr>
          <p:cNvPr id="930" name="Shape 930"/>
          <p:cNvSpPr/>
          <p:nvPr/>
        </p:nvSpPr>
        <p:spPr>
          <a:xfrm>
            <a:off x="2765334" y="3587418"/>
            <a:ext cx="731798" cy="763947"/>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dirty="0" smtClean="0">
                <a:solidFill>
                  <a:srgbClr val="FFFFFF"/>
                </a:solidFill>
              </a:rPr>
              <a:t>D</a:t>
            </a:r>
            <a:r>
              <a:rPr lang="en-US" sz="3000" b="1" dirty="0" smtClean="0">
                <a:solidFill>
                  <a:srgbClr val="FFFFFF"/>
                </a:solidFill>
              </a:rPr>
              <a:t>ir</a:t>
            </a:r>
            <a:endParaRPr sz="3000" b="1" dirty="0">
              <a:solidFill>
                <a:srgbClr val="FFFFFF"/>
              </a:solidFill>
            </a:endParaRPr>
          </a:p>
        </p:txBody>
      </p:sp>
      <p:sp>
        <p:nvSpPr>
          <p:cNvPr id="931" name="Shape 931"/>
          <p:cNvSpPr/>
          <p:nvPr/>
        </p:nvSpPr>
        <p:spPr>
          <a:xfrm>
            <a:off x="3552734" y="3587418"/>
            <a:ext cx="731798" cy="763947"/>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a:solidFill>
                  <a:srgbClr val="FFFFFF"/>
                </a:solidFill>
              </a:rPr>
              <a:t>I9</a:t>
            </a:r>
          </a:p>
        </p:txBody>
      </p:sp>
      <p:sp>
        <p:nvSpPr>
          <p:cNvPr id="932" name="Shape 932"/>
          <p:cNvSpPr/>
          <p:nvPr/>
        </p:nvSpPr>
        <p:spPr>
          <a:xfrm>
            <a:off x="4352834" y="3587418"/>
            <a:ext cx="731798" cy="763947"/>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a:solidFill>
                  <a:srgbClr val="FFFFFF"/>
                </a:solidFill>
              </a:rPr>
              <a:t>D</a:t>
            </a:r>
          </a:p>
        </p:txBody>
      </p:sp>
      <p:sp>
        <p:nvSpPr>
          <p:cNvPr id="933" name="Shape 933"/>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7200" dirty="0" smtClean="0">
                <a:solidFill>
                  <a:srgbClr val="FFFFFF"/>
                </a:solidFill>
              </a:rPr>
              <a:t>Attempt 1</a:t>
            </a:r>
            <a:endParaRPr sz="7200" dirty="0">
              <a:solidFill>
                <a:srgbClr val="FFFFFF"/>
              </a:solidFill>
            </a:endParaRPr>
          </a:p>
        </p:txBody>
      </p:sp>
      <p:sp>
        <p:nvSpPr>
          <p:cNvPr id="934" name="Shape 934"/>
          <p:cNvSpPr/>
          <p:nvPr/>
        </p:nvSpPr>
        <p:spPr>
          <a:xfrm>
            <a:off x="1977934" y="3587418"/>
            <a:ext cx="9048932" cy="763947"/>
          </a:xfrm>
          <a:prstGeom prst="rect">
            <a:avLst/>
          </a:prstGeom>
          <a:ln w="50800">
            <a:solidFill>
              <a:srgbClr val="FFFFFF"/>
            </a:solidFill>
            <a:miter lim="400000"/>
          </a:ln>
        </p:spPr>
        <p:txBody>
          <a:bodyPr lIns="0" tIns="0" rIns="0" bIns="0" anchor="ctr"/>
          <a:lstStyle/>
          <a:p>
            <a:pPr lvl="0">
              <a:defRPr sz="2600"/>
            </a:pPr>
            <a:endParaRPr/>
          </a:p>
        </p:txBody>
      </p:sp>
      <p:sp>
        <p:nvSpPr>
          <p:cNvPr id="949" name="Shape 949"/>
          <p:cNvSpPr/>
          <p:nvPr/>
        </p:nvSpPr>
        <p:spPr>
          <a:xfrm>
            <a:off x="2380289" y="3032516"/>
            <a:ext cx="547372" cy="571369"/>
          </a:xfrm>
          <a:custGeom>
            <a:avLst/>
            <a:gdLst/>
            <a:ahLst/>
            <a:cxnLst>
              <a:cxn ang="0">
                <a:pos x="wd2" y="hd2"/>
              </a:cxn>
              <a:cxn ang="5400000">
                <a:pos x="wd2" y="hd2"/>
              </a:cxn>
              <a:cxn ang="10800000">
                <a:pos x="wd2" y="hd2"/>
              </a:cxn>
              <a:cxn ang="16200000">
                <a:pos x="wd2" y="hd2"/>
              </a:cxn>
            </a:cxnLst>
            <a:rect l="0" t="0" r="r" b="b"/>
            <a:pathLst>
              <a:path w="21600" h="16218" extrusionOk="0">
                <a:moveTo>
                  <a:pt x="0" y="16218"/>
                </a:moveTo>
                <a:cubicBezTo>
                  <a:pt x="8153" y="-4687"/>
                  <a:pt x="15353" y="-5382"/>
                  <a:pt x="21600" y="14134"/>
                </a:cubicBezTo>
              </a:path>
            </a:pathLst>
          </a:custGeom>
          <a:ln w="25400">
            <a:solidFill>
              <a:srgbClr val="FFFFFF"/>
            </a:solidFill>
            <a:miter lim="400000"/>
            <a:tailEnd type="triangle"/>
          </a:ln>
        </p:spPr>
        <p:txBody>
          <a:bodyPr/>
          <a:lstStyle/>
          <a:p>
            <a:pPr lvl="0"/>
            <a:endParaRPr/>
          </a:p>
        </p:txBody>
      </p:sp>
      <p:sp>
        <p:nvSpPr>
          <p:cNvPr id="950" name="Shape 950"/>
          <p:cNvSpPr/>
          <p:nvPr/>
        </p:nvSpPr>
        <p:spPr>
          <a:xfrm>
            <a:off x="3269288" y="3032516"/>
            <a:ext cx="547373" cy="571369"/>
          </a:xfrm>
          <a:custGeom>
            <a:avLst/>
            <a:gdLst/>
            <a:ahLst/>
            <a:cxnLst>
              <a:cxn ang="0">
                <a:pos x="wd2" y="hd2"/>
              </a:cxn>
              <a:cxn ang="5400000">
                <a:pos x="wd2" y="hd2"/>
              </a:cxn>
              <a:cxn ang="10800000">
                <a:pos x="wd2" y="hd2"/>
              </a:cxn>
              <a:cxn ang="16200000">
                <a:pos x="wd2" y="hd2"/>
              </a:cxn>
            </a:cxnLst>
            <a:rect l="0" t="0" r="r" b="b"/>
            <a:pathLst>
              <a:path w="21600" h="16218" extrusionOk="0">
                <a:moveTo>
                  <a:pt x="0" y="16218"/>
                </a:moveTo>
                <a:cubicBezTo>
                  <a:pt x="8153" y="-4687"/>
                  <a:pt x="15353" y="-5382"/>
                  <a:pt x="21600" y="14134"/>
                </a:cubicBezTo>
              </a:path>
            </a:pathLst>
          </a:custGeom>
          <a:ln w="25400">
            <a:solidFill>
              <a:srgbClr val="FFFFFF"/>
            </a:solidFill>
            <a:miter lim="400000"/>
            <a:tailEnd type="triangle"/>
          </a:ln>
        </p:spPr>
        <p:txBody>
          <a:bodyPr/>
          <a:lstStyle/>
          <a:p>
            <a:pPr lvl="0"/>
            <a:endParaRPr/>
          </a:p>
        </p:txBody>
      </p:sp>
      <p:sp>
        <p:nvSpPr>
          <p:cNvPr id="951" name="Shape 951"/>
          <p:cNvSpPr/>
          <p:nvPr/>
        </p:nvSpPr>
        <p:spPr>
          <a:xfrm>
            <a:off x="4031288" y="3032516"/>
            <a:ext cx="547373" cy="571369"/>
          </a:xfrm>
          <a:custGeom>
            <a:avLst/>
            <a:gdLst/>
            <a:ahLst/>
            <a:cxnLst>
              <a:cxn ang="0">
                <a:pos x="wd2" y="hd2"/>
              </a:cxn>
              <a:cxn ang="5400000">
                <a:pos x="wd2" y="hd2"/>
              </a:cxn>
              <a:cxn ang="10800000">
                <a:pos x="wd2" y="hd2"/>
              </a:cxn>
              <a:cxn ang="16200000">
                <a:pos x="wd2" y="hd2"/>
              </a:cxn>
            </a:cxnLst>
            <a:rect l="0" t="0" r="r" b="b"/>
            <a:pathLst>
              <a:path w="21600" h="16218" extrusionOk="0">
                <a:moveTo>
                  <a:pt x="0" y="16218"/>
                </a:moveTo>
                <a:cubicBezTo>
                  <a:pt x="8153" y="-4687"/>
                  <a:pt x="15353" y="-5382"/>
                  <a:pt x="21600" y="14134"/>
                </a:cubicBezTo>
              </a:path>
            </a:pathLst>
          </a:custGeom>
          <a:ln w="25400">
            <a:solidFill>
              <a:srgbClr val="FFFFFF"/>
            </a:solidFill>
            <a:miter lim="400000"/>
            <a:tailEnd type="triangle"/>
          </a:ln>
        </p:spPr>
        <p:txBody>
          <a:bodyPr/>
          <a:lstStyle/>
          <a:p>
            <a:pPr lvl="0"/>
            <a:endParaRPr/>
          </a:p>
        </p:txBody>
      </p:sp>
      <p:sp>
        <p:nvSpPr>
          <p:cNvPr id="952" name="Shape 952"/>
          <p:cNvSpPr/>
          <p:nvPr/>
        </p:nvSpPr>
        <p:spPr>
          <a:xfrm>
            <a:off x="5682288" y="3032516"/>
            <a:ext cx="547373" cy="571369"/>
          </a:xfrm>
          <a:custGeom>
            <a:avLst/>
            <a:gdLst/>
            <a:ahLst/>
            <a:cxnLst>
              <a:cxn ang="0">
                <a:pos x="wd2" y="hd2"/>
              </a:cxn>
              <a:cxn ang="5400000">
                <a:pos x="wd2" y="hd2"/>
              </a:cxn>
              <a:cxn ang="10800000">
                <a:pos x="wd2" y="hd2"/>
              </a:cxn>
              <a:cxn ang="16200000">
                <a:pos x="wd2" y="hd2"/>
              </a:cxn>
            </a:cxnLst>
            <a:rect l="0" t="0" r="r" b="b"/>
            <a:pathLst>
              <a:path w="21600" h="16218" extrusionOk="0">
                <a:moveTo>
                  <a:pt x="21600" y="16218"/>
                </a:moveTo>
                <a:cubicBezTo>
                  <a:pt x="13447" y="-4687"/>
                  <a:pt x="6247" y="-5382"/>
                  <a:pt x="0" y="14134"/>
                </a:cubicBezTo>
              </a:path>
            </a:pathLst>
          </a:custGeom>
          <a:ln w="25400">
            <a:solidFill>
              <a:srgbClr val="FFFFFF"/>
            </a:solidFill>
            <a:miter lim="400000"/>
            <a:tailEnd type="triangle"/>
          </a:ln>
        </p:spPr>
        <p:txBody>
          <a:bodyPr/>
          <a:lstStyle/>
          <a:p>
            <a:pPr lvl="0"/>
            <a:endParaRPr/>
          </a:p>
        </p:txBody>
      </p:sp>
      <p:sp>
        <p:nvSpPr>
          <p:cNvPr id="953" name="Shape 953"/>
          <p:cNvSpPr/>
          <p:nvPr/>
        </p:nvSpPr>
        <p:spPr>
          <a:xfrm>
            <a:off x="6558588" y="3032516"/>
            <a:ext cx="547373" cy="571369"/>
          </a:xfrm>
          <a:custGeom>
            <a:avLst/>
            <a:gdLst/>
            <a:ahLst/>
            <a:cxnLst>
              <a:cxn ang="0">
                <a:pos x="wd2" y="hd2"/>
              </a:cxn>
              <a:cxn ang="5400000">
                <a:pos x="wd2" y="hd2"/>
              </a:cxn>
              <a:cxn ang="10800000">
                <a:pos x="wd2" y="hd2"/>
              </a:cxn>
              <a:cxn ang="16200000">
                <a:pos x="wd2" y="hd2"/>
              </a:cxn>
            </a:cxnLst>
            <a:rect l="0" t="0" r="r" b="b"/>
            <a:pathLst>
              <a:path w="21600" h="16218" extrusionOk="0">
                <a:moveTo>
                  <a:pt x="21600" y="16218"/>
                </a:moveTo>
                <a:cubicBezTo>
                  <a:pt x="13447" y="-4687"/>
                  <a:pt x="6247" y="-5382"/>
                  <a:pt x="0" y="14134"/>
                </a:cubicBezTo>
              </a:path>
            </a:pathLst>
          </a:custGeom>
          <a:ln w="25400">
            <a:solidFill>
              <a:srgbClr val="FFFFFF"/>
            </a:solidFill>
            <a:miter lim="400000"/>
            <a:tailEnd type="triangle"/>
          </a:ln>
        </p:spPr>
        <p:txBody>
          <a:bodyPr/>
          <a:lstStyle/>
          <a:p>
            <a:pPr lvl="0"/>
            <a:endParaRPr/>
          </a:p>
        </p:txBody>
      </p:sp>
      <p:sp>
        <p:nvSpPr>
          <p:cNvPr id="954" name="Shape 954"/>
          <p:cNvSpPr/>
          <p:nvPr/>
        </p:nvSpPr>
        <p:spPr>
          <a:xfrm>
            <a:off x="7320588" y="3032516"/>
            <a:ext cx="547373" cy="571369"/>
          </a:xfrm>
          <a:custGeom>
            <a:avLst/>
            <a:gdLst/>
            <a:ahLst/>
            <a:cxnLst>
              <a:cxn ang="0">
                <a:pos x="wd2" y="hd2"/>
              </a:cxn>
              <a:cxn ang="5400000">
                <a:pos x="wd2" y="hd2"/>
              </a:cxn>
              <a:cxn ang="10800000">
                <a:pos x="wd2" y="hd2"/>
              </a:cxn>
              <a:cxn ang="16200000">
                <a:pos x="wd2" y="hd2"/>
              </a:cxn>
            </a:cxnLst>
            <a:rect l="0" t="0" r="r" b="b"/>
            <a:pathLst>
              <a:path w="21600" h="16218" extrusionOk="0">
                <a:moveTo>
                  <a:pt x="21600" y="16218"/>
                </a:moveTo>
                <a:cubicBezTo>
                  <a:pt x="13447" y="-4687"/>
                  <a:pt x="6247" y="-5382"/>
                  <a:pt x="0" y="14134"/>
                </a:cubicBezTo>
              </a:path>
            </a:pathLst>
          </a:custGeom>
          <a:ln w="25400">
            <a:solidFill>
              <a:srgbClr val="FFFFFF"/>
            </a:solidFill>
            <a:miter lim="400000"/>
            <a:tailEnd type="triangle"/>
          </a:ln>
        </p:spPr>
        <p:txBody>
          <a:bodyPr/>
          <a:lstStyle/>
          <a:p>
            <a:pPr lvl="0"/>
            <a:endParaRPr/>
          </a:p>
        </p:txBody>
      </p:sp>
      <p:grpSp>
        <p:nvGrpSpPr>
          <p:cNvPr id="26" name="Group 25"/>
          <p:cNvGrpSpPr/>
          <p:nvPr/>
        </p:nvGrpSpPr>
        <p:grpSpPr>
          <a:xfrm>
            <a:off x="1950496" y="4504801"/>
            <a:ext cx="6324696" cy="974918"/>
            <a:chOff x="1950496" y="4504801"/>
            <a:chExt cx="6324696" cy="974918"/>
          </a:xfrm>
        </p:grpSpPr>
        <p:sp>
          <p:nvSpPr>
            <p:cNvPr id="941" name="Shape 941"/>
            <p:cNvSpPr/>
            <p:nvPr/>
          </p:nvSpPr>
          <p:spPr>
            <a:xfrm>
              <a:off x="2026791" y="4604391"/>
              <a:ext cx="2922944"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942" name="Shape 942"/>
            <p:cNvSpPr/>
            <p:nvPr/>
          </p:nvSpPr>
          <p:spPr>
            <a:xfrm flipH="1" flipV="1">
              <a:off x="1950496" y="4504801"/>
              <a:ext cx="76296" cy="9959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943" name="Shape 943"/>
            <p:cNvSpPr/>
            <p:nvPr/>
          </p:nvSpPr>
          <p:spPr>
            <a:xfrm flipV="1">
              <a:off x="4947696" y="4504801"/>
              <a:ext cx="76296" cy="9959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944" name="Shape 944"/>
            <p:cNvSpPr/>
            <p:nvPr/>
          </p:nvSpPr>
          <p:spPr>
            <a:xfrm>
              <a:off x="5277991" y="4604391"/>
              <a:ext cx="2922944"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945" name="Shape 945"/>
            <p:cNvSpPr/>
            <p:nvPr/>
          </p:nvSpPr>
          <p:spPr>
            <a:xfrm flipH="1" flipV="1">
              <a:off x="5201696" y="4504801"/>
              <a:ext cx="76296" cy="9959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946" name="Shape 946"/>
            <p:cNvSpPr/>
            <p:nvPr/>
          </p:nvSpPr>
          <p:spPr>
            <a:xfrm flipV="1">
              <a:off x="8198897" y="4504801"/>
              <a:ext cx="76295" cy="9959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947" name="Shape 947"/>
            <p:cNvSpPr/>
            <p:nvPr/>
          </p:nvSpPr>
          <p:spPr>
            <a:xfrm>
              <a:off x="3113587" y="4832018"/>
              <a:ext cx="74935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old</a:t>
              </a:r>
            </a:p>
          </p:txBody>
        </p:sp>
        <p:sp>
          <p:nvSpPr>
            <p:cNvPr id="948" name="Shape 948"/>
            <p:cNvSpPr/>
            <p:nvPr/>
          </p:nvSpPr>
          <p:spPr>
            <a:xfrm>
              <a:off x="6261630" y="4832018"/>
              <a:ext cx="95280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new</a:t>
              </a:r>
            </a:p>
          </p:txBody>
        </p:sp>
      </p:grpSp>
      <p:sp>
        <p:nvSpPr>
          <p:cNvPr id="27" name="TextBox 26"/>
          <p:cNvSpPr txBox="1"/>
          <p:nvPr/>
        </p:nvSpPr>
        <p:spPr>
          <a:xfrm>
            <a:off x="1108570" y="6455344"/>
            <a:ext cx="10341293" cy="646331"/>
          </a:xfrm>
          <a:prstGeom prst="rect">
            <a:avLst/>
          </a:prstGeom>
          <a:noFill/>
        </p:spPr>
        <p:txBody>
          <a:bodyPr wrap="none" rtlCol="0">
            <a:spAutoFit/>
          </a:bodyPr>
          <a:lstStyle/>
          <a:p>
            <a:r>
              <a:rPr lang="en-US" dirty="0" smtClean="0"/>
              <a:t>Must update all structures in sequential order to log</a:t>
            </a:r>
            <a:endParaRPr lang="en-US" dirty="0"/>
          </a:p>
        </p:txBody>
      </p:sp>
      <p:sp>
        <p:nvSpPr>
          <p:cNvPr id="28" name="Rectangle 27"/>
          <p:cNvSpPr/>
          <p:nvPr/>
        </p:nvSpPr>
        <p:spPr>
          <a:xfrm>
            <a:off x="1817698" y="2167467"/>
            <a:ext cx="9446111" cy="646331"/>
          </a:xfrm>
          <a:prstGeom prst="rect">
            <a:avLst/>
          </a:prstGeom>
        </p:spPr>
        <p:txBody>
          <a:bodyPr wrap="square">
            <a:spAutoFit/>
          </a:bodyPr>
          <a:lstStyle/>
          <a:p>
            <a:r>
              <a:rPr lang="en-US" dirty="0" smtClean="0">
                <a:solidFill>
                  <a:srgbClr val="333333"/>
                </a:solidFill>
              </a:rPr>
              <a:t>Overwrite data in  /</a:t>
            </a:r>
            <a:r>
              <a:rPr lang="en-US" dirty="0" err="1" smtClean="0">
                <a:solidFill>
                  <a:srgbClr val="333333"/>
                </a:solidFill>
              </a:rPr>
              <a:t>file.txt</a:t>
            </a:r>
            <a:endParaRPr lang="en-US" dirty="0">
              <a:solidFill>
                <a:srgbClr val="333333"/>
              </a:solidFill>
            </a:endParaRPr>
          </a:p>
        </p:txBody>
      </p:sp>
    </p:spTree>
    <p:extLst>
      <p:ext uri="{BB962C8B-B14F-4D97-AF65-F5344CB8AC3E}">
        <p14:creationId xmlns:p14="http://schemas.microsoft.com/office/powerpoint/2010/main" val="8991964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 grpId="0" animBg="1"/>
      <p:bldP spid="926" grpId="0" animBg="1"/>
      <p:bldP spid="927" grpId="0" animBg="1"/>
      <p:bldP spid="952" grpId="0" animBg="1"/>
      <p:bldP spid="953" grpId="0" animBg="1"/>
      <p:bldP spid="95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 name="Shape 959"/>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smtClean="0">
                <a:solidFill>
                  <a:srgbClr val="FFFFFF"/>
                </a:solidFill>
              </a:rPr>
              <a:t>Attempt 1: Problem </a:t>
            </a:r>
            <a:r>
              <a:rPr lang="en-US" sz="6480" dirty="0" err="1" smtClean="0">
                <a:solidFill>
                  <a:srgbClr val="FFFFFF"/>
                </a:solidFill>
              </a:rPr>
              <a:t>w</a:t>
            </a:r>
            <a:r>
              <a:rPr lang="en-US" sz="6480" dirty="0" smtClean="0">
                <a:solidFill>
                  <a:srgbClr val="FFFFFF"/>
                </a:solidFill>
              </a:rPr>
              <a:t>/ </a:t>
            </a:r>
            <a:r>
              <a:rPr sz="6480" dirty="0" err="1" smtClean="0">
                <a:solidFill>
                  <a:srgbClr val="FFFFFF"/>
                </a:solidFill>
              </a:rPr>
              <a:t>Inode</a:t>
            </a:r>
            <a:r>
              <a:rPr sz="6480" dirty="0" smtClean="0">
                <a:solidFill>
                  <a:srgbClr val="FFFFFF"/>
                </a:solidFill>
              </a:rPr>
              <a:t> Numbers</a:t>
            </a:r>
            <a:endParaRPr sz="6480" dirty="0">
              <a:solidFill>
                <a:srgbClr val="FFFFFF"/>
              </a:solidFill>
            </a:endParaRPr>
          </a:p>
        </p:txBody>
      </p:sp>
      <p:sp>
        <p:nvSpPr>
          <p:cNvPr id="960" name="Shape 960"/>
          <p:cNvSpPr>
            <a:spLocks noGrp="1"/>
          </p:cNvSpPr>
          <p:nvPr>
            <p:ph type="body" idx="4294967295"/>
          </p:nvPr>
        </p:nvSpPr>
        <p:spPr>
          <a:xfrm>
            <a:off x="469325" y="4045017"/>
            <a:ext cx="12161050" cy="5599046"/>
          </a:xfrm>
          <a:prstGeom prst="rect">
            <a:avLst/>
          </a:prstGeom>
        </p:spPr>
        <p:txBody>
          <a:bodyPr>
            <a:normAutofit fontScale="92500" lnSpcReduction="20000"/>
          </a:bodyPr>
          <a:lstStyle/>
          <a:p>
            <a:pPr lvl="0">
              <a:buNone/>
              <a:defRPr sz="1800">
                <a:solidFill>
                  <a:srgbClr val="000000"/>
                </a:solidFill>
              </a:defRPr>
            </a:pPr>
            <a:r>
              <a:rPr sz="3800" dirty="0" smtClean="0">
                <a:solidFill>
                  <a:srgbClr val="333333"/>
                </a:solidFill>
              </a:rPr>
              <a:t>Problem: </a:t>
            </a:r>
            <a:r>
              <a:rPr lang="en-US" sz="3800" dirty="0" smtClean="0">
                <a:solidFill>
                  <a:srgbClr val="333333"/>
                </a:solidFill>
              </a:rPr>
              <a:t/>
            </a:r>
            <a:br>
              <a:rPr lang="en-US" sz="3800" dirty="0" smtClean="0">
                <a:solidFill>
                  <a:srgbClr val="333333"/>
                </a:solidFill>
              </a:rPr>
            </a:br>
            <a:r>
              <a:rPr lang="en-US" sz="3800" dirty="0" smtClean="0">
                <a:solidFill>
                  <a:srgbClr val="333333"/>
                </a:solidFill>
              </a:rPr>
              <a:t>F</a:t>
            </a:r>
            <a:r>
              <a:rPr sz="3800" dirty="0" smtClean="0">
                <a:solidFill>
                  <a:srgbClr val="333333"/>
                </a:solidFill>
              </a:rPr>
              <a:t>or </a:t>
            </a:r>
            <a:r>
              <a:rPr sz="3800" dirty="0">
                <a:solidFill>
                  <a:srgbClr val="333333"/>
                </a:solidFill>
              </a:rPr>
              <a:t>every data update,</a:t>
            </a:r>
            <a:r>
              <a:rPr sz="3800" dirty="0" smtClean="0">
                <a:solidFill>
                  <a:srgbClr val="333333"/>
                </a:solidFill>
              </a:rPr>
              <a:t> </a:t>
            </a:r>
            <a:r>
              <a:rPr lang="en-US" sz="3800" dirty="0" smtClean="0">
                <a:solidFill>
                  <a:srgbClr val="333333"/>
                </a:solidFill>
              </a:rPr>
              <a:t>must propagate </a:t>
            </a:r>
            <a:r>
              <a:rPr sz="3800" dirty="0" smtClean="0">
                <a:solidFill>
                  <a:srgbClr val="333333"/>
                </a:solidFill>
              </a:rPr>
              <a:t>updates </a:t>
            </a:r>
            <a:r>
              <a:rPr sz="3800" dirty="0">
                <a:solidFill>
                  <a:srgbClr val="333333"/>
                </a:solidFill>
              </a:rPr>
              <a:t>all the way up</a:t>
            </a:r>
            <a:r>
              <a:rPr sz="3800" dirty="0" smtClean="0">
                <a:solidFill>
                  <a:srgbClr val="333333"/>
                </a:solidFill>
              </a:rPr>
              <a:t> </a:t>
            </a:r>
            <a:r>
              <a:rPr lang="en-US" sz="3800" dirty="0" smtClean="0">
                <a:solidFill>
                  <a:srgbClr val="333333"/>
                </a:solidFill>
              </a:rPr>
              <a:t>directory t</a:t>
            </a:r>
            <a:r>
              <a:rPr sz="3800" dirty="0" smtClean="0">
                <a:solidFill>
                  <a:srgbClr val="333333"/>
                </a:solidFill>
              </a:rPr>
              <a:t>ree</a:t>
            </a:r>
            <a:r>
              <a:rPr lang="en-US" sz="3800" dirty="0" smtClean="0">
                <a:solidFill>
                  <a:srgbClr val="333333"/>
                </a:solidFill>
              </a:rPr>
              <a:t> to root</a:t>
            </a:r>
            <a:endParaRPr sz="3800" dirty="0" smtClean="0">
              <a:solidFill>
                <a:srgbClr val="333333"/>
              </a:solidFill>
            </a:endParaRPr>
          </a:p>
          <a:p>
            <a:pPr lvl="0">
              <a:buNone/>
              <a:defRPr sz="1800">
                <a:solidFill>
                  <a:srgbClr val="000000"/>
                </a:solidFill>
              </a:defRPr>
            </a:pPr>
            <a:r>
              <a:rPr sz="3800" dirty="0">
                <a:solidFill>
                  <a:srgbClr val="333333"/>
                </a:solidFill>
              </a:rPr>
              <a:t>Why?</a:t>
            </a:r>
            <a:r>
              <a:rPr sz="3800" dirty="0" smtClean="0">
                <a:solidFill>
                  <a:srgbClr val="333333"/>
                </a:solidFill>
              </a:rPr>
              <a:t> </a:t>
            </a:r>
            <a:r>
              <a:rPr lang="en-US" sz="3800" dirty="0" smtClean="0">
                <a:solidFill>
                  <a:srgbClr val="333333"/>
                </a:solidFill>
              </a:rPr>
              <a:t/>
            </a:r>
            <a:br>
              <a:rPr lang="en-US" sz="3800" dirty="0" smtClean="0">
                <a:solidFill>
                  <a:srgbClr val="333333"/>
                </a:solidFill>
              </a:rPr>
            </a:br>
            <a:r>
              <a:rPr lang="en-US" sz="3800" dirty="0" smtClean="0">
                <a:solidFill>
                  <a:srgbClr val="333333"/>
                </a:solidFill>
              </a:rPr>
              <a:t>When </a:t>
            </a:r>
            <a:r>
              <a:rPr lang="en-US" sz="3800" dirty="0" err="1" smtClean="0">
                <a:solidFill>
                  <a:srgbClr val="333333"/>
                </a:solidFill>
              </a:rPr>
              <a:t>inode</a:t>
            </a:r>
            <a:r>
              <a:rPr lang="en-US" sz="3800" dirty="0" smtClean="0">
                <a:solidFill>
                  <a:srgbClr val="333333"/>
                </a:solidFill>
              </a:rPr>
              <a:t> copied, its location (</a:t>
            </a:r>
            <a:r>
              <a:rPr lang="en-US" sz="3800" dirty="0" err="1" smtClean="0">
                <a:solidFill>
                  <a:srgbClr val="333333"/>
                </a:solidFill>
              </a:rPr>
              <a:t>inode</a:t>
            </a:r>
            <a:r>
              <a:rPr lang="en-US" sz="3800" dirty="0" smtClean="0">
                <a:solidFill>
                  <a:srgbClr val="333333"/>
                </a:solidFill>
              </a:rPr>
              <a:t> name) changes</a:t>
            </a:r>
            <a:endParaRPr sz="3800" dirty="0" smtClean="0">
              <a:solidFill>
                <a:srgbClr val="333333"/>
              </a:solidFill>
            </a:endParaRPr>
          </a:p>
          <a:p>
            <a:pPr lvl="0">
              <a:buNone/>
              <a:defRPr sz="1800">
                <a:solidFill>
                  <a:srgbClr val="000000"/>
                </a:solidFill>
              </a:defRPr>
            </a:pPr>
            <a:r>
              <a:rPr sz="3800" dirty="0">
                <a:solidFill>
                  <a:srgbClr val="333333"/>
                </a:solidFill>
              </a:rPr>
              <a:t>Solution:</a:t>
            </a:r>
            <a:r>
              <a:rPr sz="3800" dirty="0" smtClean="0">
                <a:solidFill>
                  <a:srgbClr val="333333"/>
                </a:solidFill>
              </a:rPr>
              <a:t> </a:t>
            </a:r>
            <a:r>
              <a:rPr lang="en-US" sz="3800" dirty="0" smtClean="0">
                <a:solidFill>
                  <a:srgbClr val="333333"/>
                </a:solidFill>
              </a:rPr>
              <a:t/>
            </a:r>
            <a:br>
              <a:rPr lang="en-US" sz="3800" dirty="0" smtClean="0">
                <a:solidFill>
                  <a:srgbClr val="333333"/>
                </a:solidFill>
              </a:rPr>
            </a:br>
            <a:r>
              <a:rPr lang="en-US" sz="3800" dirty="0" smtClean="0">
                <a:solidFill>
                  <a:srgbClr val="333333"/>
                </a:solidFill>
              </a:rPr>
              <a:t>K</a:t>
            </a:r>
            <a:r>
              <a:rPr sz="3800" dirty="0" smtClean="0">
                <a:solidFill>
                  <a:srgbClr val="333333"/>
                </a:solidFill>
              </a:rPr>
              <a:t>eep </a:t>
            </a:r>
            <a:r>
              <a:rPr sz="3800" dirty="0">
                <a:solidFill>
                  <a:srgbClr val="333333"/>
                </a:solidFill>
              </a:rPr>
              <a:t>inode </a:t>
            </a:r>
            <a:r>
              <a:rPr sz="3800" dirty="0" smtClean="0">
                <a:solidFill>
                  <a:srgbClr val="333333"/>
                </a:solidFill>
              </a:rPr>
              <a:t>n</a:t>
            </a:r>
            <a:r>
              <a:rPr lang="en-US" sz="3800" dirty="0" smtClean="0">
                <a:solidFill>
                  <a:srgbClr val="333333"/>
                </a:solidFill>
              </a:rPr>
              <a:t>ames</a:t>
            </a:r>
            <a:r>
              <a:rPr sz="3800" dirty="0" smtClean="0">
                <a:solidFill>
                  <a:srgbClr val="333333"/>
                </a:solidFill>
              </a:rPr>
              <a:t> constant</a:t>
            </a:r>
            <a:r>
              <a:rPr lang="en-US" sz="3800" dirty="0" smtClean="0">
                <a:solidFill>
                  <a:srgbClr val="333333"/>
                </a:solidFill>
              </a:rPr>
              <a:t>; d</a:t>
            </a:r>
            <a:r>
              <a:rPr sz="3800" dirty="0" smtClean="0">
                <a:solidFill>
                  <a:srgbClr val="333333"/>
                </a:solidFill>
              </a:rPr>
              <a:t>on’t </a:t>
            </a:r>
            <a:r>
              <a:rPr sz="3800" dirty="0">
                <a:solidFill>
                  <a:srgbClr val="333333"/>
                </a:solidFill>
              </a:rPr>
              <a:t>base</a:t>
            </a:r>
            <a:r>
              <a:rPr sz="3800" dirty="0" smtClean="0">
                <a:solidFill>
                  <a:srgbClr val="333333"/>
                </a:solidFill>
              </a:rPr>
              <a:t> </a:t>
            </a:r>
            <a:r>
              <a:rPr lang="en-US" sz="3800" dirty="0" smtClean="0">
                <a:solidFill>
                  <a:srgbClr val="333333"/>
                </a:solidFill>
              </a:rPr>
              <a:t>inode name </a:t>
            </a:r>
            <a:r>
              <a:rPr sz="3800" dirty="0" smtClean="0">
                <a:solidFill>
                  <a:srgbClr val="333333"/>
                </a:solidFill>
              </a:rPr>
              <a:t>on offset</a:t>
            </a:r>
            <a:endParaRPr lang="en-US" sz="3800" dirty="0" smtClean="0">
              <a:solidFill>
                <a:srgbClr val="333333"/>
              </a:solidFill>
            </a:endParaRPr>
          </a:p>
          <a:p>
            <a:pPr>
              <a:buNone/>
              <a:defRPr sz="1800">
                <a:solidFill>
                  <a:srgbClr val="000000"/>
                </a:solidFill>
              </a:defRPr>
            </a:pPr>
            <a:r>
              <a:rPr lang="en-US" sz="3800" dirty="0" smtClean="0">
                <a:solidFill>
                  <a:srgbClr val="333333"/>
                </a:solidFill>
              </a:rPr>
              <a:t>FFS found </a:t>
            </a:r>
            <a:r>
              <a:rPr lang="en-US" sz="3800" dirty="0" err="1" smtClean="0">
                <a:solidFill>
                  <a:srgbClr val="333333"/>
                </a:solidFill>
              </a:rPr>
              <a:t>inodes</a:t>
            </a:r>
            <a:r>
              <a:rPr lang="en-US" sz="3800" dirty="0" smtClean="0">
                <a:solidFill>
                  <a:srgbClr val="333333"/>
                </a:solidFill>
              </a:rPr>
              <a:t> with math.  </a:t>
            </a:r>
            <a:r>
              <a:rPr lang="en-US" sz="3800" dirty="0" smtClean="0">
                <a:solidFill>
                  <a:schemeClr val="bg1"/>
                </a:solidFill>
              </a:rPr>
              <a:t>How in LFS?</a:t>
            </a:r>
          </a:p>
          <a:p>
            <a:pPr lvl="1">
              <a:defRPr sz="1800">
                <a:solidFill>
                  <a:srgbClr val="000000"/>
                </a:solidFill>
              </a:defRPr>
            </a:pPr>
            <a:r>
              <a:rPr lang="en-US" sz="3200" dirty="0">
                <a:solidFill>
                  <a:srgbClr val="333333"/>
                </a:solidFill>
              </a:rPr>
              <a:t>Use </a:t>
            </a:r>
            <a:r>
              <a:rPr lang="en-US" sz="3200" dirty="0" err="1">
                <a:solidFill>
                  <a:schemeClr val="bg1"/>
                </a:solidFill>
              </a:rPr>
              <a:t>imap</a:t>
            </a:r>
            <a:r>
              <a:rPr lang="en-US" sz="3200" dirty="0">
                <a:solidFill>
                  <a:srgbClr val="333333"/>
                </a:solidFill>
              </a:rPr>
              <a:t> structure to map:</a:t>
            </a:r>
            <a:br>
              <a:rPr lang="en-US" sz="3200" dirty="0">
                <a:solidFill>
                  <a:srgbClr val="333333"/>
                </a:solidFill>
              </a:rPr>
            </a:br>
            <a:r>
              <a:rPr lang="en-US" sz="3200" dirty="0">
                <a:solidFill>
                  <a:srgbClr val="333333"/>
                </a:solidFill>
              </a:rPr>
              <a:t>	 </a:t>
            </a:r>
            <a:r>
              <a:rPr lang="en-US" sz="3200" dirty="0" err="1">
                <a:solidFill>
                  <a:srgbClr val="333333"/>
                </a:solidFill>
              </a:rPr>
              <a:t>inode</a:t>
            </a:r>
            <a:r>
              <a:rPr lang="en-US" sz="3200" dirty="0">
                <a:solidFill>
                  <a:srgbClr val="333333"/>
                </a:solidFill>
              </a:rPr>
              <a:t> number =&gt; </a:t>
            </a:r>
            <a:r>
              <a:rPr lang="en-US" sz="3200" dirty="0" err="1">
                <a:solidFill>
                  <a:srgbClr val="333333"/>
                </a:solidFill>
              </a:rPr>
              <a:t>inode</a:t>
            </a:r>
            <a:r>
              <a:rPr lang="en-US" sz="3200" dirty="0">
                <a:solidFill>
                  <a:srgbClr val="333333"/>
                </a:solidFill>
              </a:rPr>
              <a:t> location on </a:t>
            </a:r>
            <a:r>
              <a:rPr lang="en-US" sz="3200" dirty="0" smtClean="0">
                <a:solidFill>
                  <a:srgbClr val="333333"/>
                </a:solidFill>
              </a:rPr>
              <a:t>disk</a:t>
            </a:r>
            <a:endParaRPr lang="en-US" sz="3800" dirty="0" smtClean="0">
              <a:solidFill>
                <a:srgbClr val="333333"/>
              </a:solidFill>
            </a:endParaRPr>
          </a:p>
          <a:p>
            <a:pPr lvl="0">
              <a:buNone/>
              <a:defRPr sz="1800">
                <a:solidFill>
                  <a:srgbClr val="000000"/>
                </a:solidFill>
              </a:defRPr>
            </a:pPr>
            <a:endParaRPr sz="3800" dirty="0">
              <a:solidFill>
                <a:srgbClr val="333333"/>
              </a:solidFill>
            </a:endParaRPr>
          </a:p>
        </p:txBody>
      </p:sp>
      <p:sp>
        <p:nvSpPr>
          <p:cNvPr id="4" name="Shape 925"/>
          <p:cNvSpPr/>
          <p:nvPr/>
        </p:nvSpPr>
        <p:spPr>
          <a:xfrm>
            <a:off x="7634823" y="2859153"/>
            <a:ext cx="731797" cy="763947"/>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dirty="0" smtClean="0">
                <a:solidFill>
                  <a:srgbClr val="FFFFFF"/>
                </a:solidFill>
              </a:rPr>
              <a:t>I2</a:t>
            </a:r>
            <a:r>
              <a:rPr lang="en-US" sz="3000" b="1" dirty="0" smtClean="0">
                <a:solidFill>
                  <a:srgbClr val="FFFFFF"/>
                </a:solidFill>
              </a:rPr>
              <a:t>'</a:t>
            </a:r>
            <a:endParaRPr sz="3000" b="1" dirty="0">
              <a:solidFill>
                <a:srgbClr val="FFFFFF"/>
              </a:solidFill>
            </a:endParaRPr>
          </a:p>
        </p:txBody>
      </p:sp>
      <p:sp>
        <p:nvSpPr>
          <p:cNvPr id="5" name="Shape 926"/>
          <p:cNvSpPr/>
          <p:nvPr/>
        </p:nvSpPr>
        <p:spPr>
          <a:xfrm>
            <a:off x="6834723" y="2859153"/>
            <a:ext cx="731797" cy="763947"/>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dirty="0" smtClean="0">
                <a:solidFill>
                  <a:srgbClr val="FFFFFF"/>
                </a:solidFill>
              </a:rPr>
              <a:t>D</a:t>
            </a:r>
            <a:r>
              <a:rPr lang="en-US" sz="3000" b="1" dirty="0" smtClean="0">
                <a:solidFill>
                  <a:srgbClr val="FFFFFF"/>
                </a:solidFill>
              </a:rPr>
              <a:t>r’</a:t>
            </a:r>
            <a:endParaRPr sz="3000" b="1" dirty="0">
              <a:solidFill>
                <a:srgbClr val="FFFFFF"/>
              </a:solidFill>
            </a:endParaRPr>
          </a:p>
        </p:txBody>
      </p:sp>
      <p:sp>
        <p:nvSpPr>
          <p:cNvPr id="6" name="Shape 927"/>
          <p:cNvSpPr/>
          <p:nvPr/>
        </p:nvSpPr>
        <p:spPr>
          <a:xfrm>
            <a:off x="6021922" y="2859153"/>
            <a:ext cx="731798" cy="763947"/>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dirty="0" smtClean="0">
                <a:solidFill>
                  <a:srgbClr val="FFFFFF"/>
                </a:solidFill>
              </a:rPr>
              <a:t>I9</a:t>
            </a:r>
            <a:r>
              <a:rPr lang="en-US" sz="3000" b="1" dirty="0" smtClean="0">
                <a:solidFill>
                  <a:srgbClr val="FFFFFF"/>
                </a:solidFill>
              </a:rPr>
              <a:t>'</a:t>
            </a:r>
            <a:endParaRPr sz="3000" b="1" dirty="0">
              <a:solidFill>
                <a:srgbClr val="FFFFFF"/>
              </a:solidFill>
            </a:endParaRPr>
          </a:p>
        </p:txBody>
      </p:sp>
      <p:sp>
        <p:nvSpPr>
          <p:cNvPr id="7" name="Shape 928"/>
          <p:cNvSpPr/>
          <p:nvPr/>
        </p:nvSpPr>
        <p:spPr>
          <a:xfrm>
            <a:off x="5209122" y="2859153"/>
            <a:ext cx="731798" cy="763947"/>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a:solidFill>
                  <a:srgbClr val="FFFFFF"/>
                </a:solidFill>
              </a:rPr>
              <a:t>D’</a:t>
            </a:r>
          </a:p>
        </p:txBody>
      </p:sp>
      <p:sp>
        <p:nvSpPr>
          <p:cNvPr id="8" name="Shape 929"/>
          <p:cNvSpPr/>
          <p:nvPr/>
        </p:nvSpPr>
        <p:spPr>
          <a:xfrm>
            <a:off x="2034122" y="2859153"/>
            <a:ext cx="731798" cy="763947"/>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a:solidFill>
                  <a:srgbClr val="FFFFFF"/>
                </a:solidFill>
              </a:rPr>
              <a:t>I2</a:t>
            </a:r>
          </a:p>
        </p:txBody>
      </p:sp>
      <p:sp>
        <p:nvSpPr>
          <p:cNvPr id="9" name="Shape 930"/>
          <p:cNvSpPr/>
          <p:nvPr/>
        </p:nvSpPr>
        <p:spPr>
          <a:xfrm>
            <a:off x="2821522" y="2859153"/>
            <a:ext cx="731798" cy="763947"/>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dirty="0" smtClean="0">
                <a:solidFill>
                  <a:srgbClr val="FFFFFF"/>
                </a:solidFill>
              </a:rPr>
              <a:t>D</a:t>
            </a:r>
            <a:r>
              <a:rPr lang="en-US" sz="3000" b="1" dirty="0" smtClean="0">
                <a:solidFill>
                  <a:srgbClr val="FFFFFF"/>
                </a:solidFill>
              </a:rPr>
              <a:t>ir</a:t>
            </a:r>
            <a:endParaRPr sz="3000" b="1" dirty="0">
              <a:solidFill>
                <a:srgbClr val="FFFFFF"/>
              </a:solidFill>
            </a:endParaRPr>
          </a:p>
        </p:txBody>
      </p:sp>
      <p:sp>
        <p:nvSpPr>
          <p:cNvPr id="10" name="Shape 931"/>
          <p:cNvSpPr/>
          <p:nvPr/>
        </p:nvSpPr>
        <p:spPr>
          <a:xfrm>
            <a:off x="3608922" y="2859153"/>
            <a:ext cx="731798" cy="763947"/>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a:solidFill>
                  <a:srgbClr val="FFFFFF"/>
                </a:solidFill>
              </a:rPr>
              <a:t>I9</a:t>
            </a:r>
          </a:p>
        </p:txBody>
      </p:sp>
      <p:sp>
        <p:nvSpPr>
          <p:cNvPr id="11" name="Shape 932"/>
          <p:cNvSpPr/>
          <p:nvPr/>
        </p:nvSpPr>
        <p:spPr>
          <a:xfrm>
            <a:off x="4409022" y="2859153"/>
            <a:ext cx="731798" cy="763947"/>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Menlo"/>
                <a:ea typeface="Menlo"/>
                <a:cs typeface="Menlo"/>
                <a:sym typeface="Menlo"/>
              </a:defRPr>
            </a:lvl1pPr>
          </a:lstStyle>
          <a:p>
            <a:pPr lvl="0">
              <a:defRPr sz="1800" b="0">
                <a:solidFill>
                  <a:srgbClr val="000000"/>
                </a:solidFill>
              </a:defRPr>
            </a:pPr>
            <a:r>
              <a:rPr sz="3000" b="1">
                <a:solidFill>
                  <a:srgbClr val="FFFFFF"/>
                </a:solidFill>
              </a:rPr>
              <a:t>D</a:t>
            </a:r>
          </a:p>
        </p:txBody>
      </p:sp>
      <p:sp>
        <p:nvSpPr>
          <p:cNvPr id="12" name="Shape 934"/>
          <p:cNvSpPr/>
          <p:nvPr/>
        </p:nvSpPr>
        <p:spPr>
          <a:xfrm>
            <a:off x="2034122" y="2859153"/>
            <a:ext cx="9048932" cy="763947"/>
          </a:xfrm>
          <a:prstGeom prst="rect">
            <a:avLst/>
          </a:prstGeom>
          <a:ln w="50800">
            <a:solidFill>
              <a:srgbClr val="FFFFFF"/>
            </a:solidFill>
            <a:miter lim="400000"/>
          </a:ln>
        </p:spPr>
        <p:txBody>
          <a:bodyPr lIns="0" tIns="0" rIns="0" bIns="0" anchor="ctr"/>
          <a:lstStyle/>
          <a:p>
            <a:pPr lvl="0">
              <a:defRPr sz="2600"/>
            </a:pPr>
            <a:endParaRPr/>
          </a:p>
        </p:txBody>
      </p:sp>
      <p:sp>
        <p:nvSpPr>
          <p:cNvPr id="13" name="Shape 949"/>
          <p:cNvSpPr/>
          <p:nvPr/>
        </p:nvSpPr>
        <p:spPr>
          <a:xfrm>
            <a:off x="2436477" y="2304251"/>
            <a:ext cx="547372" cy="571369"/>
          </a:xfrm>
          <a:custGeom>
            <a:avLst/>
            <a:gdLst/>
            <a:ahLst/>
            <a:cxnLst>
              <a:cxn ang="0">
                <a:pos x="wd2" y="hd2"/>
              </a:cxn>
              <a:cxn ang="5400000">
                <a:pos x="wd2" y="hd2"/>
              </a:cxn>
              <a:cxn ang="10800000">
                <a:pos x="wd2" y="hd2"/>
              </a:cxn>
              <a:cxn ang="16200000">
                <a:pos x="wd2" y="hd2"/>
              </a:cxn>
            </a:cxnLst>
            <a:rect l="0" t="0" r="r" b="b"/>
            <a:pathLst>
              <a:path w="21600" h="16218" extrusionOk="0">
                <a:moveTo>
                  <a:pt x="0" y="16218"/>
                </a:moveTo>
                <a:cubicBezTo>
                  <a:pt x="8153" y="-4687"/>
                  <a:pt x="15353" y="-5382"/>
                  <a:pt x="21600" y="14134"/>
                </a:cubicBezTo>
              </a:path>
            </a:pathLst>
          </a:custGeom>
          <a:ln w="25400">
            <a:solidFill>
              <a:srgbClr val="FFFFFF"/>
            </a:solidFill>
            <a:miter lim="400000"/>
            <a:tailEnd type="triangle"/>
          </a:ln>
        </p:spPr>
        <p:txBody>
          <a:bodyPr/>
          <a:lstStyle/>
          <a:p>
            <a:pPr lvl="0"/>
            <a:endParaRPr/>
          </a:p>
        </p:txBody>
      </p:sp>
      <p:sp>
        <p:nvSpPr>
          <p:cNvPr id="14" name="Shape 950"/>
          <p:cNvSpPr/>
          <p:nvPr/>
        </p:nvSpPr>
        <p:spPr>
          <a:xfrm>
            <a:off x="3325476" y="2304251"/>
            <a:ext cx="547373" cy="571369"/>
          </a:xfrm>
          <a:custGeom>
            <a:avLst/>
            <a:gdLst/>
            <a:ahLst/>
            <a:cxnLst>
              <a:cxn ang="0">
                <a:pos x="wd2" y="hd2"/>
              </a:cxn>
              <a:cxn ang="5400000">
                <a:pos x="wd2" y="hd2"/>
              </a:cxn>
              <a:cxn ang="10800000">
                <a:pos x="wd2" y="hd2"/>
              </a:cxn>
              <a:cxn ang="16200000">
                <a:pos x="wd2" y="hd2"/>
              </a:cxn>
            </a:cxnLst>
            <a:rect l="0" t="0" r="r" b="b"/>
            <a:pathLst>
              <a:path w="21600" h="16218" extrusionOk="0">
                <a:moveTo>
                  <a:pt x="0" y="16218"/>
                </a:moveTo>
                <a:cubicBezTo>
                  <a:pt x="8153" y="-4687"/>
                  <a:pt x="15353" y="-5382"/>
                  <a:pt x="21600" y="14134"/>
                </a:cubicBezTo>
              </a:path>
            </a:pathLst>
          </a:custGeom>
          <a:ln w="25400">
            <a:solidFill>
              <a:srgbClr val="FFFFFF"/>
            </a:solidFill>
            <a:miter lim="400000"/>
            <a:tailEnd type="triangle"/>
          </a:ln>
        </p:spPr>
        <p:txBody>
          <a:bodyPr/>
          <a:lstStyle/>
          <a:p>
            <a:pPr lvl="0"/>
            <a:endParaRPr/>
          </a:p>
        </p:txBody>
      </p:sp>
      <p:sp>
        <p:nvSpPr>
          <p:cNvPr id="15" name="Shape 951"/>
          <p:cNvSpPr/>
          <p:nvPr/>
        </p:nvSpPr>
        <p:spPr>
          <a:xfrm>
            <a:off x="4087476" y="2304251"/>
            <a:ext cx="547373" cy="571369"/>
          </a:xfrm>
          <a:custGeom>
            <a:avLst/>
            <a:gdLst/>
            <a:ahLst/>
            <a:cxnLst>
              <a:cxn ang="0">
                <a:pos x="wd2" y="hd2"/>
              </a:cxn>
              <a:cxn ang="5400000">
                <a:pos x="wd2" y="hd2"/>
              </a:cxn>
              <a:cxn ang="10800000">
                <a:pos x="wd2" y="hd2"/>
              </a:cxn>
              <a:cxn ang="16200000">
                <a:pos x="wd2" y="hd2"/>
              </a:cxn>
            </a:cxnLst>
            <a:rect l="0" t="0" r="r" b="b"/>
            <a:pathLst>
              <a:path w="21600" h="16218" extrusionOk="0">
                <a:moveTo>
                  <a:pt x="0" y="16218"/>
                </a:moveTo>
                <a:cubicBezTo>
                  <a:pt x="8153" y="-4687"/>
                  <a:pt x="15353" y="-5382"/>
                  <a:pt x="21600" y="14134"/>
                </a:cubicBezTo>
              </a:path>
            </a:pathLst>
          </a:custGeom>
          <a:ln w="25400">
            <a:solidFill>
              <a:srgbClr val="FFFFFF"/>
            </a:solidFill>
            <a:miter lim="400000"/>
            <a:tailEnd type="triangle"/>
          </a:ln>
        </p:spPr>
        <p:txBody>
          <a:bodyPr/>
          <a:lstStyle/>
          <a:p>
            <a:pPr lvl="0"/>
            <a:endParaRPr/>
          </a:p>
        </p:txBody>
      </p:sp>
      <p:sp>
        <p:nvSpPr>
          <p:cNvPr id="16" name="Shape 952"/>
          <p:cNvSpPr/>
          <p:nvPr/>
        </p:nvSpPr>
        <p:spPr>
          <a:xfrm>
            <a:off x="5738476" y="2304251"/>
            <a:ext cx="547373" cy="571369"/>
          </a:xfrm>
          <a:custGeom>
            <a:avLst/>
            <a:gdLst/>
            <a:ahLst/>
            <a:cxnLst>
              <a:cxn ang="0">
                <a:pos x="wd2" y="hd2"/>
              </a:cxn>
              <a:cxn ang="5400000">
                <a:pos x="wd2" y="hd2"/>
              </a:cxn>
              <a:cxn ang="10800000">
                <a:pos x="wd2" y="hd2"/>
              </a:cxn>
              <a:cxn ang="16200000">
                <a:pos x="wd2" y="hd2"/>
              </a:cxn>
            </a:cxnLst>
            <a:rect l="0" t="0" r="r" b="b"/>
            <a:pathLst>
              <a:path w="21600" h="16218" extrusionOk="0">
                <a:moveTo>
                  <a:pt x="21600" y="16218"/>
                </a:moveTo>
                <a:cubicBezTo>
                  <a:pt x="13447" y="-4687"/>
                  <a:pt x="6247" y="-5382"/>
                  <a:pt x="0" y="14134"/>
                </a:cubicBezTo>
              </a:path>
            </a:pathLst>
          </a:custGeom>
          <a:ln w="25400">
            <a:solidFill>
              <a:srgbClr val="FFFFFF"/>
            </a:solidFill>
            <a:miter lim="400000"/>
            <a:tailEnd type="triangle"/>
          </a:ln>
        </p:spPr>
        <p:txBody>
          <a:bodyPr/>
          <a:lstStyle/>
          <a:p>
            <a:pPr lvl="0"/>
            <a:endParaRPr/>
          </a:p>
        </p:txBody>
      </p:sp>
      <p:sp>
        <p:nvSpPr>
          <p:cNvPr id="17" name="Shape 953"/>
          <p:cNvSpPr/>
          <p:nvPr/>
        </p:nvSpPr>
        <p:spPr>
          <a:xfrm>
            <a:off x="6614776" y="2304251"/>
            <a:ext cx="547373" cy="571369"/>
          </a:xfrm>
          <a:custGeom>
            <a:avLst/>
            <a:gdLst/>
            <a:ahLst/>
            <a:cxnLst>
              <a:cxn ang="0">
                <a:pos x="wd2" y="hd2"/>
              </a:cxn>
              <a:cxn ang="5400000">
                <a:pos x="wd2" y="hd2"/>
              </a:cxn>
              <a:cxn ang="10800000">
                <a:pos x="wd2" y="hd2"/>
              </a:cxn>
              <a:cxn ang="16200000">
                <a:pos x="wd2" y="hd2"/>
              </a:cxn>
            </a:cxnLst>
            <a:rect l="0" t="0" r="r" b="b"/>
            <a:pathLst>
              <a:path w="21600" h="16218" extrusionOk="0">
                <a:moveTo>
                  <a:pt x="21600" y="16218"/>
                </a:moveTo>
                <a:cubicBezTo>
                  <a:pt x="13447" y="-4687"/>
                  <a:pt x="6247" y="-5382"/>
                  <a:pt x="0" y="14134"/>
                </a:cubicBezTo>
              </a:path>
            </a:pathLst>
          </a:custGeom>
          <a:ln w="25400">
            <a:solidFill>
              <a:srgbClr val="FFFFFF"/>
            </a:solidFill>
            <a:miter lim="400000"/>
            <a:tailEnd type="triangle"/>
          </a:ln>
        </p:spPr>
        <p:txBody>
          <a:bodyPr/>
          <a:lstStyle/>
          <a:p>
            <a:pPr lvl="0"/>
            <a:endParaRPr/>
          </a:p>
        </p:txBody>
      </p:sp>
      <p:sp>
        <p:nvSpPr>
          <p:cNvPr id="18" name="Shape 954"/>
          <p:cNvSpPr/>
          <p:nvPr/>
        </p:nvSpPr>
        <p:spPr>
          <a:xfrm>
            <a:off x="7376776" y="2304251"/>
            <a:ext cx="547373" cy="571369"/>
          </a:xfrm>
          <a:custGeom>
            <a:avLst/>
            <a:gdLst/>
            <a:ahLst/>
            <a:cxnLst>
              <a:cxn ang="0">
                <a:pos x="wd2" y="hd2"/>
              </a:cxn>
              <a:cxn ang="5400000">
                <a:pos x="wd2" y="hd2"/>
              </a:cxn>
              <a:cxn ang="10800000">
                <a:pos x="wd2" y="hd2"/>
              </a:cxn>
              <a:cxn ang="16200000">
                <a:pos x="wd2" y="hd2"/>
              </a:cxn>
            </a:cxnLst>
            <a:rect l="0" t="0" r="r" b="b"/>
            <a:pathLst>
              <a:path w="21600" h="16218" extrusionOk="0">
                <a:moveTo>
                  <a:pt x="21600" y="16218"/>
                </a:moveTo>
                <a:cubicBezTo>
                  <a:pt x="13447" y="-4687"/>
                  <a:pt x="6247" y="-5382"/>
                  <a:pt x="0" y="14134"/>
                </a:cubicBezTo>
              </a:path>
            </a:pathLst>
          </a:custGeom>
          <a:ln w="25400">
            <a:solidFill>
              <a:srgbClr val="FFFFFF"/>
            </a:solidFill>
            <a:miter lim="400000"/>
            <a:tailEnd type="triangle"/>
          </a:ln>
        </p:spPr>
        <p:txBody>
          <a:bodyPr/>
          <a:lstStyle/>
          <a:p>
            <a:pPr lvl="0"/>
            <a:endParaRPr/>
          </a:p>
        </p:txBody>
      </p:sp>
    </p:spTree>
    <p:extLst>
      <p:ext uri="{BB962C8B-B14F-4D97-AF65-F5344CB8AC3E}">
        <p14:creationId xmlns:p14="http://schemas.microsoft.com/office/powerpoint/2010/main" val="9531179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 name="Shape 997"/>
          <p:cNvSpPr/>
          <p:nvPr/>
        </p:nvSpPr>
        <p:spPr>
          <a:xfrm>
            <a:off x="2701613" y="3754022"/>
            <a:ext cx="1308431" cy="763947"/>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imap</a:t>
            </a:r>
          </a:p>
        </p:txBody>
      </p:sp>
      <p:sp>
        <p:nvSpPr>
          <p:cNvPr id="998" name="Shape 998"/>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7200" dirty="0" smtClean="0">
                <a:solidFill>
                  <a:srgbClr val="FFFFFF"/>
                </a:solidFill>
              </a:rPr>
              <a:t>Where to keep </a:t>
            </a:r>
            <a:r>
              <a:rPr sz="7200" dirty="0" err="1" smtClean="0">
                <a:solidFill>
                  <a:srgbClr val="FFFFFF"/>
                </a:solidFill>
              </a:rPr>
              <a:t>Imap</a:t>
            </a:r>
            <a:r>
              <a:rPr lang="en-US" sz="7200" dirty="0" smtClean="0">
                <a:solidFill>
                  <a:srgbClr val="FFFFFF"/>
                </a:solidFill>
              </a:rPr>
              <a:t>?</a:t>
            </a:r>
            <a:endParaRPr sz="7200" dirty="0">
              <a:solidFill>
                <a:srgbClr val="FFFFFF"/>
              </a:solidFill>
            </a:endParaRPr>
          </a:p>
        </p:txBody>
      </p:sp>
      <p:sp>
        <p:nvSpPr>
          <p:cNvPr id="999" name="Shape 999"/>
          <p:cNvSpPr/>
          <p:nvPr/>
        </p:nvSpPr>
        <p:spPr>
          <a:xfrm>
            <a:off x="5169699" y="3754022"/>
            <a:ext cx="1075152" cy="763947"/>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S1</a:t>
            </a:r>
          </a:p>
        </p:txBody>
      </p:sp>
      <p:sp>
        <p:nvSpPr>
          <p:cNvPr id="1000" name="Shape 1000"/>
          <p:cNvSpPr/>
          <p:nvPr/>
        </p:nvSpPr>
        <p:spPr>
          <a:xfrm>
            <a:off x="4060513" y="3754022"/>
            <a:ext cx="1075153" cy="763947"/>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S0</a:t>
            </a:r>
          </a:p>
        </p:txBody>
      </p:sp>
      <p:sp>
        <p:nvSpPr>
          <p:cNvPr id="1001" name="Shape 1001"/>
          <p:cNvSpPr/>
          <p:nvPr/>
        </p:nvSpPr>
        <p:spPr>
          <a:xfrm>
            <a:off x="1422873" y="3812145"/>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1002" name="Shape 1002"/>
          <p:cNvSpPr/>
          <p:nvPr/>
        </p:nvSpPr>
        <p:spPr>
          <a:xfrm>
            <a:off x="7413470" y="3754022"/>
            <a:ext cx="1075153" cy="763947"/>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S3</a:t>
            </a:r>
          </a:p>
        </p:txBody>
      </p:sp>
      <p:sp>
        <p:nvSpPr>
          <p:cNvPr id="1003" name="Shape 1003"/>
          <p:cNvSpPr/>
          <p:nvPr/>
        </p:nvSpPr>
        <p:spPr>
          <a:xfrm>
            <a:off x="6291584" y="3754022"/>
            <a:ext cx="1075153" cy="763947"/>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S2</a:t>
            </a:r>
          </a:p>
        </p:txBody>
      </p:sp>
      <p:sp>
        <p:nvSpPr>
          <p:cNvPr id="1004" name="Shape 1004"/>
          <p:cNvSpPr/>
          <p:nvPr/>
        </p:nvSpPr>
        <p:spPr>
          <a:xfrm>
            <a:off x="2663513" y="3754022"/>
            <a:ext cx="7072190" cy="763947"/>
          </a:xfrm>
          <a:prstGeom prst="rect">
            <a:avLst/>
          </a:prstGeom>
          <a:ln w="50800">
            <a:solidFill>
              <a:srgbClr val="FFFFFF"/>
            </a:solidFill>
            <a:miter lim="400000"/>
          </a:ln>
        </p:spPr>
        <p:txBody>
          <a:bodyPr lIns="0" tIns="0" rIns="0" bIns="0" anchor="ctr"/>
          <a:lstStyle/>
          <a:p>
            <a:pPr lvl="0">
              <a:defRPr sz="2600"/>
            </a:pPr>
            <a:endParaRPr/>
          </a:p>
        </p:txBody>
      </p:sp>
      <p:sp>
        <p:nvSpPr>
          <p:cNvPr id="1005" name="Shape 1005"/>
          <p:cNvSpPr/>
          <p:nvPr/>
        </p:nvSpPr>
        <p:spPr>
          <a:xfrm>
            <a:off x="5401075" y="5215751"/>
            <a:ext cx="178689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a:solidFill>
                  <a:srgbClr val="FFFFFF"/>
                </a:solidFill>
              </a:rPr>
              <a:t>segments</a:t>
            </a:r>
          </a:p>
        </p:txBody>
      </p:sp>
      <p:sp>
        <p:nvSpPr>
          <p:cNvPr id="1006" name="Shape 1006"/>
          <p:cNvSpPr/>
          <p:nvPr/>
        </p:nvSpPr>
        <p:spPr>
          <a:xfrm flipV="1">
            <a:off x="6976081" y="4629490"/>
            <a:ext cx="666806" cy="613557"/>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007" name="Shape 1007"/>
          <p:cNvSpPr/>
          <p:nvPr/>
        </p:nvSpPr>
        <p:spPr>
          <a:xfrm flipH="1" flipV="1">
            <a:off x="4944081" y="4629490"/>
            <a:ext cx="666806" cy="613557"/>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008" name="Shape 1008"/>
          <p:cNvSpPr/>
          <p:nvPr/>
        </p:nvSpPr>
        <p:spPr>
          <a:xfrm flipH="1" flipV="1">
            <a:off x="5706081" y="4629490"/>
            <a:ext cx="400750" cy="615957"/>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009" name="Shape 1009"/>
          <p:cNvSpPr/>
          <p:nvPr/>
        </p:nvSpPr>
        <p:spPr>
          <a:xfrm flipV="1">
            <a:off x="6468081" y="4629490"/>
            <a:ext cx="400750" cy="615957"/>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010" name="Shape 1010"/>
          <p:cNvSpPr/>
          <p:nvPr/>
        </p:nvSpPr>
        <p:spPr>
          <a:xfrm>
            <a:off x="1946888" y="2604067"/>
            <a:ext cx="2817879" cy="84125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2400" dirty="0">
                <a:solidFill>
                  <a:schemeClr val="tx1"/>
                </a:solidFill>
              </a:rPr>
              <a:t>table of millions of</a:t>
            </a:r>
          </a:p>
          <a:p>
            <a:pPr lvl="0">
              <a:defRPr sz="1800">
                <a:solidFill>
                  <a:srgbClr val="000000"/>
                </a:solidFill>
              </a:defRPr>
            </a:pPr>
            <a:r>
              <a:rPr sz="2400" dirty="0">
                <a:solidFill>
                  <a:schemeClr val="tx1"/>
                </a:solidFill>
              </a:rPr>
              <a:t>entries </a:t>
            </a:r>
            <a:r>
              <a:rPr sz="2400" dirty="0" smtClean="0">
                <a:solidFill>
                  <a:schemeClr val="tx1"/>
                </a:solidFill>
              </a:rPr>
              <a:t>(</a:t>
            </a:r>
            <a:r>
              <a:rPr lang="en-US" sz="2400" dirty="0" smtClean="0">
                <a:solidFill>
                  <a:schemeClr val="tx1"/>
                </a:solidFill>
              </a:rPr>
              <a:t>4 bytes</a:t>
            </a:r>
            <a:r>
              <a:rPr sz="2400" dirty="0" smtClean="0">
                <a:solidFill>
                  <a:schemeClr val="tx1"/>
                </a:solidFill>
              </a:rPr>
              <a:t> </a:t>
            </a:r>
            <a:r>
              <a:rPr sz="2400" dirty="0">
                <a:solidFill>
                  <a:schemeClr val="tx1"/>
                </a:solidFill>
              </a:rPr>
              <a:t>each)</a:t>
            </a:r>
          </a:p>
        </p:txBody>
      </p:sp>
      <p:sp>
        <p:nvSpPr>
          <p:cNvPr id="1011" name="Shape 1011"/>
          <p:cNvSpPr/>
          <p:nvPr/>
        </p:nvSpPr>
        <p:spPr>
          <a:xfrm>
            <a:off x="3355829" y="3445323"/>
            <a:ext cx="1" cy="4032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8" name="Rectangle 17"/>
          <p:cNvSpPr/>
          <p:nvPr/>
        </p:nvSpPr>
        <p:spPr>
          <a:xfrm>
            <a:off x="624843" y="6068612"/>
            <a:ext cx="11895101" cy="3539430"/>
          </a:xfrm>
          <a:prstGeom prst="rect">
            <a:avLst/>
          </a:prstGeom>
        </p:spPr>
        <p:txBody>
          <a:bodyPr wrap="square">
            <a:spAutoFit/>
          </a:bodyPr>
          <a:lstStyle/>
          <a:p>
            <a:pPr lvl="0" algn="l">
              <a:defRPr sz="1800">
                <a:solidFill>
                  <a:srgbClr val="000000"/>
                </a:solidFill>
              </a:defRPr>
            </a:pPr>
            <a:r>
              <a:rPr lang="en-US" sz="3200" dirty="0" smtClean="0">
                <a:solidFill>
                  <a:srgbClr val="333333"/>
                </a:solidFill>
              </a:rPr>
              <a:t>Where can </a:t>
            </a:r>
            <a:r>
              <a:rPr lang="en-US" sz="3200" dirty="0" err="1" smtClean="0">
                <a:solidFill>
                  <a:srgbClr val="333333"/>
                </a:solidFill>
              </a:rPr>
              <a:t>imap</a:t>
            </a:r>
            <a:r>
              <a:rPr lang="en-US" sz="3200" dirty="0" smtClean="0">
                <a:solidFill>
                  <a:srgbClr val="333333"/>
                </a:solidFill>
              </a:rPr>
              <a:t> be stored???? Dilemma:</a:t>
            </a:r>
          </a:p>
          <a:p>
            <a:pPr lvl="0" algn="l">
              <a:defRPr sz="1800">
                <a:solidFill>
                  <a:srgbClr val="000000"/>
                </a:solidFill>
              </a:defRPr>
            </a:pPr>
            <a:r>
              <a:rPr lang="en-US" sz="3200" dirty="0" smtClean="0">
                <a:solidFill>
                  <a:srgbClr val="333333"/>
                </a:solidFill>
              </a:rPr>
              <a:t>1. </a:t>
            </a:r>
            <a:r>
              <a:rPr lang="en-US" sz="3200" dirty="0" err="1" smtClean="0">
                <a:solidFill>
                  <a:srgbClr val="333333"/>
                </a:solidFill>
              </a:rPr>
              <a:t>imap</a:t>
            </a:r>
            <a:r>
              <a:rPr lang="en-US" sz="3200" dirty="0" smtClean="0">
                <a:solidFill>
                  <a:srgbClr val="333333"/>
                </a:solidFill>
              </a:rPr>
              <a:t> too large to keep in memory (and crash problems)</a:t>
            </a:r>
          </a:p>
          <a:p>
            <a:pPr lvl="0" algn="l">
              <a:defRPr sz="1800">
                <a:solidFill>
                  <a:srgbClr val="000000"/>
                </a:solidFill>
              </a:defRPr>
            </a:pPr>
            <a:r>
              <a:rPr lang="en-US" sz="3200" dirty="0" smtClean="0">
                <a:solidFill>
                  <a:srgbClr val="333333"/>
                </a:solidFill>
              </a:rPr>
              <a:t>2. don’t want to perform random writes for </a:t>
            </a:r>
            <a:r>
              <a:rPr lang="en-US" sz="3200" dirty="0" err="1" smtClean="0">
                <a:solidFill>
                  <a:srgbClr val="333333"/>
                </a:solidFill>
              </a:rPr>
              <a:t>imap</a:t>
            </a:r>
            <a:endParaRPr lang="en-US" sz="3200" dirty="0" smtClean="0">
              <a:solidFill>
                <a:srgbClr val="333333"/>
              </a:solidFill>
            </a:endParaRPr>
          </a:p>
          <a:p>
            <a:pPr lvl="0" algn="l">
              <a:defRPr sz="1800">
                <a:solidFill>
                  <a:srgbClr val="000000"/>
                </a:solidFill>
              </a:defRPr>
            </a:pPr>
            <a:endParaRPr lang="en-US" sz="3200" dirty="0" smtClean="0">
              <a:solidFill>
                <a:srgbClr val="333333"/>
              </a:solidFill>
            </a:endParaRPr>
          </a:p>
          <a:p>
            <a:pPr lvl="0" algn="l">
              <a:defRPr sz="1800">
                <a:solidFill>
                  <a:srgbClr val="000000"/>
                </a:solidFill>
              </a:defRPr>
            </a:pPr>
            <a:r>
              <a:rPr lang="en-US" sz="3200" dirty="0" smtClean="0"/>
              <a:t>Solution:</a:t>
            </a:r>
          </a:p>
          <a:p>
            <a:pPr lvl="0" algn="l">
              <a:defRPr sz="1800">
                <a:solidFill>
                  <a:srgbClr val="000000"/>
                </a:solidFill>
              </a:defRPr>
            </a:pPr>
            <a:r>
              <a:rPr lang="en-US" sz="3200" dirty="0"/>
              <a:t>W</a:t>
            </a:r>
            <a:r>
              <a:rPr lang="en-US" sz="3200" dirty="0" smtClean="0"/>
              <a:t>rite changed portions of </a:t>
            </a:r>
            <a:r>
              <a:rPr lang="en-US" sz="3200" dirty="0" err="1" smtClean="0"/>
              <a:t>imap</a:t>
            </a:r>
            <a:r>
              <a:rPr lang="en-US" sz="3200" dirty="0" smtClean="0"/>
              <a:t> in segments</a:t>
            </a:r>
          </a:p>
          <a:p>
            <a:pPr lvl="0" algn="l">
              <a:defRPr sz="1800">
                <a:solidFill>
                  <a:srgbClr val="000000"/>
                </a:solidFill>
              </a:defRPr>
            </a:pPr>
            <a:r>
              <a:rPr lang="en-US" sz="3200" dirty="0" smtClean="0"/>
              <a:t>Keep pointers to pieces of </a:t>
            </a:r>
            <a:r>
              <a:rPr lang="en-US" sz="3200" dirty="0" err="1" smtClean="0"/>
              <a:t>imap</a:t>
            </a:r>
            <a:r>
              <a:rPr lang="en-US" sz="3200" dirty="0" smtClean="0"/>
              <a:t> in memory (crash? fix this later!)</a:t>
            </a:r>
            <a:endParaRPr lang="en-US" sz="3200" dirty="0">
              <a:solidFill>
                <a:srgbClr val="333333"/>
              </a:solidFill>
            </a:endParaRPr>
          </a:p>
        </p:txBody>
      </p:sp>
      <p:sp>
        <p:nvSpPr>
          <p:cNvPr id="19" name="Rectangle 18"/>
          <p:cNvSpPr/>
          <p:nvPr/>
        </p:nvSpPr>
        <p:spPr>
          <a:xfrm>
            <a:off x="5221225" y="2424117"/>
            <a:ext cx="7298719" cy="523220"/>
          </a:xfrm>
          <a:prstGeom prst="rect">
            <a:avLst/>
          </a:prstGeom>
        </p:spPr>
        <p:txBody>
          <a:bodyPr wrap="square">
            <a:spAutoFit/>
          </a:bodyPr>
          <a:lstStyle/>
          <a:p>
            <a:r>
              <a:rPr lang="en-US" sz="2800" dirty="0" err="1" smtClean="0">
                <a:solidFill>
                  <a:srgbClr val="333333"/>
                </a:solidFill>
              </a:rPr>
              <a:t>imap</a:t>
            </a:r>
            <a:r>
              <a:rPr lang="en-US" sz="2800" dirty="0" smtClean="0">
                <a:solidFill>
                  <a:srgbClr val="333333"/>
                </a:solidFill>
              </a:rPr>
              <a:t>: </a:t>
            </a:r>
            <a:r>
              <a:rPr lang="en-US" sz="2800" dirty="0" err="1" smtClean="0">
                <a:solidFill>
                  <a:srgbClr val="333333"/>
                </a:solidFill>
              </a:rPr>
              <a:t>inode</a:t>
            </a:r>
            <a:r>
              <a:rPr lang="en-US" sz="2800" dirty="0" smtClean="0">
                <a:solidFill>
                  <a:srgbClr val="333333"/>
                </a:solidFill>
              </a:rPr>
              <a:t> number =&gt; </a:t>
            </a:r>
            <a:r>
              <a:rPr lang="en-US" sz="2800" dirty="0" err="1" smtClean="0">
                <a:solidFill>
                  <a:srgbClr val="333333"/>
                </a:solidFill>
              </a:rPr>
              <a:t>inode</a:t>
            </a:r>
            <a:r>
              <a:rPr lang="en-US" sz="2800" dirty="0" smtClean="0">
                <a:solidFill>
                  <a:srgbClr val="333333"/>
                </a:solidFill>
              </a:rPr>
              <a:t> location on disk</a:t>
            </a:r>
            <a:endParaRPr lang="en-US" sz="2800" dirty="0"/>
          </a:p>
        </p:txBody>
      </p:sp>
    </p:spTree>
    <p:extLst>
      <p:ext uri="{BB962C8B-B14F-4D97-AF65-F5344CB8AC3E}">
        <p14:creationId xmlns:p14="http://schemas.microsoft.com/office/powerpoint/2010/main" val="126258198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Shape 309"/>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dirty="0">
                <a:solidFill>
                  <a:srgbClr val="FFFFFF"/>
                </a:solidFill>
              </a:rPr>
              <a:t>General </a:t>
            </a:r>
            <a:r>
              <a:rPr sz="6480" dirty="0" smtClean="0">
                <a:solidFill>
                  <a:srgbClr val="FFFFFF"/>
                </a:solidFill>
              </a:rPr>
              <a:t>Strategy</a:t>
            </a:r>
            <a:r>
              <a:rPr lang="en-US" sz="6480" dirty="0" smtClean="0">
                <a:solidFill>
                  <a:srgbClr val="FFFFFF"/>
                </a:solidFill>
              </a:rPr>
              <a:t>:</a:t>
            </a:r>
            <a:br>
              <a:rPr lang="en-US" sz="6480" dirty="0" smtClean="0">
                <a:solidFill>
                  <a:srgbClr val="FFFFFF"/>
                </a:solidFill>
              </a:rPr>
            </a:br>
            <a:r>
              <a:rPr lang="en-US" sz="6480" dirty="0" smtClean="0">
                <a:solidFill>
                  <a:srgbClr val="FFFFFF"/>
                </a:solidFill>
              </a:rPr>
              <a:t>MAPPING</a:t>
            </a:r>
            <a:endParaRPr sz="6480" dirty="0">
              <a:solidFill>
                <a:srgbClr val="FFFFFF"/>
              </a:solidFill>
            </a:endParaRPr>
          </a:p>
        </p:txBody>
      </p:sp>
      <p:sp>
        <p:nvSpPr>
          <p:cNvPr id="310" name="Shape 310"/>
          <p:cNvSpPr/>
          <p:nvPr/>
        </p:nvSpPr>
        <p:spPr>
          <a:xfrm>
            <a:off x="4268559" y="6020185"/>
            <a:ext cx="2013998" cy="658591"/>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Helvetica"/>
                <a:ea typeface="Helvetica"/>
                <a:cs typeface="Helvetica"/>
                <a:sym typeface="Helvetica"/>
              </a:defRPr>
            </a:lvl1pPr>
          </a:lstStyle>
          <a:p>
            <a:pPr lvl="0">
              <a:defRPr sz="1800" b="0">
                <a:solidFill>
                  <a:srgbClr val="000000"/>
                </a:solidFill>
              </a:defRPr>
            </a:pPr>
            <a:r>
              <a:rPr sz="3000" b="1">
                <a:solidFill>
                  <a:srgbClr val="FFFFFF"/>
                </a:solidFill>
              </a:rPr>
              <a:t>Disk</a:t>
            </a:r>
          </a:p>
        </p:txBody>
      </p:sp>
      <p:sp>
        <p:nvSpPr>
          <p:cNvPr id="311" name="Shape 311"/>
          <p:cNvSpPr/>
          <p:nvPr/>
        </p:nvSpPr>
        <p:spPr>
          <a:xfrm>
            <a:off x="6642729" y="6020185"/>
            <a:ext cx="2013998" cy="658591"/>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Helvetica"/>
                <a:ea typeface="Helvetica"/>
                <a:cs typeface="Helvetica"/>
                <a:sym typeface="Helvetica"/>
              </a:defRPr>
            </a:lvl1pPr>
          </a:lstStyle>
          <a:p>
            <a:pPr lvl="0">
              <a:defRPr sz="1800" b="0">
                <a:solidFill>
                  <a:srgbClr val="000000"/>
                </a:solidFill>
              </a:defRPr>
            </a:pPr>
            <a:r>
              <a:rPr sz="3000" b="1">
                <a:solidFill>
                  <a:srgbClr val="FFFFFF"/>
                </a:solidFill>
              </a:rPr>
              <a:t>Disk</a:t>
            </a:r>
          </a:p>
        </p:txBody>
      </p:sp>
      <p:sp>
        <p:nvSpPr>
          <p:cNvPr id="312" name="Shape 312"/>
          <p:cNvSpPr/>
          <p:nvPr/>
        </p:nvSpPr>
        <p:spPr>
          <a:xfrm flipH="1">
            <a:off x="6285715" y="4805648"/>
            <a:ext cx="173760" cy="1153789"/>
          </a:xfrm>
          <a:prstGeom prst="line">
            <a:avLst/>
          </a:prstGeom>
          <a:ln w="38100">
            <a:solidFill>
              <a:srgbClr val="E8A433"/>
            </a:solidFill>
            <a:miter lim="400000"/>
            <a:tailEnd type="triangle"/>
          </a:ln>
        </p:spPr>
        <p:txBody>
          <a:bodyPr lIns="0" tIns="0" rIns="0" bIns="0" anchor="ctr"/>
          <a:lstStyle/>
          <a:p>
            <a:pPr lvl="0">
              <a:defRPr sz="2600"/>
            </a:pPr>
            <a:endParaRPr/>
          </a:p>
        </p:txBody>
      </p:sp>
      <p:sp>
        <p:nvSpPr>
          <p:cNvPr id="313" name="Shape 313"/>
          <p:cNvSpPr/>
          <p:nvPr/>
        </p:nvSpPr>
        <p:spPr>
          <a:xfrm>
            <a:off x="6463515" y="4805648"/>
            <a:ext cx="173760" cy="1153789"/>
          </a:xfrm>
          <a:prstGeom prst="line">
            <a:avLst/>
          </a:prstGeom>
          <a:ln w="38100">
            <a:solidFill>
              <a:srgbClr val="E8A433"/>
            </a:solidFill>
            <a:miter lim="400000"/>
            <a:tailEnd type="triangle"/>
          </a:ln>
        </p:spPr>
        <p:txBody>
          <a:bodyPr lIns="0" tIns="0" rIns="0" bIns="0" anchor="ctr"/>
          <a:lstStyle/>
          <a:p>
            <a:pPr lvl="0">
              <a:defRPr sz="2600"/>
            </a:pPr>
            <a:endParaRPr/>
          </a:p>
        </p:txBody>
      </p:sp>
      <p:sp>
        <p:nvSpPr>
          <p:cNvPr id="314" name="Shape 314"/>
          <p:cNvSpPr/>
          <p:nvPr/>
        </p:nvSpPr>
        <p:spPr>
          <a:xfrm>
            <a:off x="8552540" y="4831445"/>
            <a:ext cx="78091" cy="1153789"/>
          </a:xfrm>
          <a:prstGeom prst="line">
            <a:avLst/>
          </a:prstGeom>
          <a:ln w="38100">
            <a:solidFill>
              <a:srgbClr val="E8A433"/>
            </a:solidFill>
            <a:miter lim="400000"/>
            <a:tailEnd type="triangle"/>
          </a:ln>
        </p:spPr>
        <p:txBody>
          <a:bodyPr lIns="0" tIns="0" rIns="0" bIns="0" anchor="ctr"/>
          <a:lstStyle/>
          <a:p>
            <a:pPr lvl="0">
              <a:defRPr sz="2600"/>
            </a:pPr>
            <a:endParaRPr/>
          </a:p>
        </p:txBody>
      </p:sp>
      <p:sp>
        <p:nvSpPr>
          <p:cNvPr id="315" name="Shape 315"/>
          <p:cNvSpPr/>
          <p:nvPr/>
        </p:nvSpPr>
        <p:spPr>
          <a:xfrm flipH="1">
            <a:off x="4298040" y="4831445"/>
            <a:ext cx="78091" cy="1153789"/>
          </a:xfrm>
          <a:prstGeom prst="line">
            <a:avLst/>
          </a:prstGeom>
          <a:ln w="38100">
            <a:solidFill>
              <a:srgbClr val="E8A433"/>
            </a:solidFill>
            <a:miter lim="400000"/>
            <a:tailEnd type="triangle"/>
          </a:ln>
        </p:spPr>
        <p:txBody>
          <a:bodyPr lIns="0" tIns="0" rIns="0" bIns="0" anchor="ctr"/>
          <a:lstStyle/>
          <a:p>
            <a:pPr lvl="0">
              <a:defRPr sz="2600"/>
            </a:pPr>
            <a:endParaRPr/>
          </a:p>
        </p:txBody>
      </p:sp>
      <p:sp>
        <p:nvSpPr>
          <p:cNvPr id="316" name="Shape 316"/>
          <p:cNvSpPr/>
          <p:nvPr/>
        </p:nvSpPr>
        <p:spPr>
          <a:xfrm>
            <a:off x="4363038" y="4161412"/>
            <a:ext cx="4199210" cy="658591"/>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Helvetica"/>
                <a:ea typeface="Helvetica"/>
                <a:cs typeface="Helvetica"/>
                <a:sym typeface="Helvetica"/>
              </a:defRPr>
            </a:lvl1pPr>
          </a:lstStyle>
          <a:p>
            <a:pPr lvl="0">
              <a:defRPr sz="1800" b="0">
                <a:solidFill>
                  <a:srgbClr val="000000"/>
                </a:solidFill>
              </a:defRPr>
            </a:pPr>
            <a:r>
              <a:rPr sz="3000" b="1">
                <a:solidFill>
                  <a:srgbClr val="FFFFFF"/>
                </a:solidFill>
              </a:rPr>
              <a:t>RAID</a:t>
            </a:r>
          </a:p>
        </p:txBody>
      </p:sp>
      <p:sp>
        <p:nvSpPr>
          <p:cNvPr id="317" name="Shape 317"/>
          <p:cNvSpPr/>
          <p:nvPr/>
        </p:nvSpPr>
        <p:spPr>
          <a:xfrm>
            <a:off x="4372190" y="3622415"/>
            <a:ext cx="32613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000"/>
            </a:lvl1pPr>
          </a:lstStyle>
          <a:p>
            <a:pPr lvl="0">
              <a:defRPr sz="1800">
                <a:solidFill>
                  <a:srgbClr val="000000"/>
                </a:solidFill>
              </a:defRPr>
            </a:pPr>
            <a:r>
              <a:rPr sz="3000">
                <a:solidFill>
                  <a:srgbClr val="FFFFFF"/>
                </a:solidFill>
              </a:rPr>
              <a:t>0</a:t>
            </a:r>
          </a:p>
        </p:txBody>
      </p:sp>
      <p:sp>
        <p:nvSpPr>
          <p:cNvPr id="318" name="Shape 318"/>
          <p:cNvSpPr/>
          <p:nvPr/>
        </p:nvSpPr>
        <p:spPr>
          <a:xfrm>
            <a:off x="5982908" y="3622415"/>
            <a:ext cx="74980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a:solidFill>
                  <a:srgbClr val="FFFFFF"/>
                </a:solidFill>
              </a:rPr>
              <a:t>100</a:t>
            </a:r>
          </a:p>
        </p:txBody>
      </p:sp>
      <p:sp>
        <p:nvSpPr>
          <p:cNvPr id="319" name="Shape 319"/>
          <p:cNvSpPr/>
          <p:nvPr/>
        </p:nvSpPr>
        <p:spPr>
          <a:xfrm>
            <a:off x="7799166" y="3622415"/>
            <a:ext cx="74980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sz="3000"/>
            </a:lvl1pPr>
          </a:lstStyle>
          <a:p>
            <a:pPr lvl="0">
              <a:defRPr sz="1800">
                <a:solidFill>
                  <a:srgbClr val="000000"/>
                </a:solidFill>
              </a:defRPr>
            </a:pPr>
            <a:r>
              <a:rPr sz="3000">
                <a:solidFill>
                  <a:srgbClr val="FFFFFF"/>
                </a:solidFill>
              </a:rPr>
              <a:t>200</a:t>
            </a:r>
          </a:p>
        </p:txBody>
      </p:sp>
      <p:sp>
        <p:nvSpPr>
          <p:cNvPr id="320" name="Shape 320"/>
          <p:cNvSpPr/>
          <p:nvPr/>
        </p:nvSpPr>
        <p:spPr>
          <a:xfrm>
            <a:off x="4281059" y="6709059"/>
            <a:ext cx="32613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000"/>
            </a:lvl1pPr>
          </a:lstStyle>
          <a:p>
            <a:pPr lvl="0">
              <a:defRPr sz="1800">
                <a:solidFill>
                  <a:srgbClr val="000000"/>
                </a:solidFill>
              </a:defRPr>
            </a:pPr>
            <a:r>
              <a:rPr sz="3000">
                <a:solidFill>
                  <a:srgbClr val="FFFFFF"/>
                </a:solidFill>
              </a:rPr>
              <a:t>0</a:t>
            </a:r>
          </a:p>
        </p:txBody>
      </p:sp>
      <p:sp>
        <p:nvSpPr>
          <p:cNvPr id="321" name="Shape 321"/>
          <p:cNvSpPr/>
          <p:nvPr/>
        </p:nvSpPr>
        <p:spPr>
          <a:xfrm>
            <a:off x="5561698" y="6709059"/>
            <a:ext cx="74980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a:solidFill>
                  <a:srgbClr val="FFFFFF"/>
                </a:solidFill>
              </a:rPr>
              <a:t>100</a:t>
            </a:r>
          </a:p>
        </p:txBody>
      </p:sp>
      <p:sp>
        <p:nvSpPr>
          <p:cNvPr id="322" name="Shape 322"/>
          <p:cNvSpPr/>
          <p:nvPr/>
        </p:nvSpPr>
        <p:spPr>
          <a:xfrm>
            <a:off x="6637294" y="6709059"/>
            <a:ext cx="32613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000"/>
            </a:lvl1pPr>
          </a:lstStyle>
          <a:p>
            <a:pPr lvl="0">
              <a:defRPr sz="1800">
                <a:solidFill>
                  <a:srgbClr val="000000"/>
                </a:solidFill>
              </a:defRPr>
            </a:pPr>
            <a:r>
              <a:rPr sz="3000">
                <a:solidFill>
                  <a:srgbClr val="FFFFFF"/>
                </a:solidFill>
              </a:rPr>
              <a:t>0</a:t>
            </a:r>
          </a:p>
        </p:txBody>
      </p:sp>
      <p:sp>
        <p:nvSpPr>
          <p:cNvPr id="323" name="Shape 323"/>
          <p:cNvSpPr/>
          <p:nvPr/>
        </p:nvSpPr>
        <p:spPr>
          <a:xfrm>
            <a:off x="7917934" y="6709059"/>
            <a:ext cx="74980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a:solidFill>
                  <a:srgbClr val="FFFFFF"/>
                </a:solidFill>
              </a:rPr>
              <a:t>100</a:t>
            </a:r>
          </a:p>
        </p:txBody>
      </p:sp>
      <p:sp>
        <p:nvSpPr>
          <p:cNvPr id="324" name="Shape 324"/>
          <p:cNvSpPr/>
          <p:nvPr/>
        </p:nvSpPr>
        <p:spPr>
          <a:xfrm>
            <a:off x="2585782" y="2616381"/>
            <a:ext cx="7753726"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dirty="0">
                <a:solidFill>
                  <a:schemeClr val="bg2"/>
                </a:solidFill>
              </a:rPr>
              <a:t>Build fast, large disk from </a:t>
            </a:r>
            <a:r>
              <a:rPr sz="3600" dirty="0" smtClean="0">
                <a:solidFill>
                  <a:schemeClr val="bg2"/>
                </a:solidFill>
              </a:rPr>
              <a:t>smaller</a:t>
            </a:r>
            <a:r>
              <a:rPr lang="en-US" sz="3600" dirty="0" smtClean="0">
                <a:solidFill>
                  <a:schemeClr val="bg2"/>
                </a:solidFill>
              </a:rPr>
              <a:t> disks</a:t>
            </a:r>
            <a:endParaRPr sz="3600" dirty="0">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Shape 1047"/>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smtClean="0">
                <a:solidFill>
                  <a:srgbClr val="FFFFFF"/>
                </a:solidFill>
              </a:rPr>
              <a:t>Solution: </a:t>
            </a:r>
            <a:br>
              <a:rPr lang="en-US" sz="6480" dirty="0" smtClean="0">
                <a:solidFill>
                  <a:srgbClr val="FFFFFF"/>
                </a:solidFill>
              </a:rPr>
            </a:br>
            <a:r>
              <a:rPr sz="6480" dirty="0" err="1" smtClean="0">
                <a:solidFill>
                  <a:srgbClr val="FFFFFF"/>
                </a:solidFill>
              </a:rPr>
              <a:t>Imap</a:t>
            </a:r>
            <a:r>
              <a:rPr lang="en-US" sz="6480" dirty="0" smtClean="0">
                <a:solidFill>
                  <a:srgbClr val="FFFFFF"/>
                </a:solidFill>
              </a:rPr>
              <a:t> in Segments</a:t>
            </a:r>
            <a:endParaRPr sz="6480" dirty="0">
              <a:solidFill>
                <a:srgbClr val="FFFFFF"/>
              </a:solidFill>
            </a:endParaRPr>
          </a:p>
        </p:txBody>
      </p:sp>
      <p:sp>
        <p:nvSpPr>
          <p:cNvPr id="1048" name="Shape 1048"/>
          <p:cNvSpPr/>
          <p:nvPr/>
        </p:nvSpPr>
        <p:spPr>
          <a:xfrm>
            <a:off x="4515802" y="4643670"/>
            <a:ext cx="1075152" cy="763947"/>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S1</a:t>
            </a:r>
          </a:p>
        </p:txBody>
      </p:sp>
      <p:sp>
        <p:nvSpPr>
          <p:cNvPr id="1049" name="Shape 1049"/>
          <p:cNvSpPr/>
          <p:nvPr/>
        </p:nvSpPr>
        <p:spPr>
          <a:xfrm>
            <a:off x="3406616" y="4643670"/>
            <a:ext cx="1075153" cy="763947"/>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S0</a:t>
            </a:r>
          </a:p>
        </p:txBody>
      </p:sp>
      <p:sp>
        <p:nvSpPr>
          <p:cNvPr id="1050" name="Shape 1050"/>
          <p:cNvSpPr/>
          <p:nvPr/>
        </p:nvSpPr>
        <p:spPr>
          <a:xfrm>
            <a:off x="2140576" y="4701793"/>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1051" name="Shape 1051"/>
          <p:cNvSpPr/>
          <p:nvPr/>
        </p:nvSpPr>
        <p:spPr>
          <a:xfrm>
            <a:off x="6759573" y="4643670"/>
            <a:ext cx="1075153" cy="763947"/>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S3</a:t>
            </a:r>
          </a:p>
        </p:txBody>
      </p:sp>
      <p:sp>
        <p:nvSpPr>
          <p:cNvPr id="1052" name="Shape 1052"/>
          <p:cNvSpPr/>
          <p:nvPr/>
        </p:nvSpPr>
        <p:spPr>
          <a:xfrm>
            <a:off x="5637687" y="4643670"/>
            <a:ext cx="1075153" cy="763947"/>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S2</a:t>
            </a:r>
          </a:p>
        </p:txBody>
      </p:sp>
      <p:sp>
        <p:nvSpPr>
          <p:cNvPr id="1053" name="Shape 1053"/>
          <p:cNvSpPr/>
          <p:nvPr/>
        </p:nvSpPr>
        <p:spPr>
          <a:xfrm>
            <a:off x="3381216" y="4643670"/>
            <a:ext cx="7072190" cy="763947"/>
          </a:xfrm>
          <a:prstGeom prst="rect">
            <a:avLst/>
          </a:prstGeom>
          <a:ln w="50800">
            <a:solidFill>
              <a:srgbClr val="FFFFFF"/>
            </a:solidFill>
            <a:miter lim="400000"/>
          </a:ln>
        </p:spPr>
        <p:txBody>
          <a:bodyPr lIns="0" tIns="0" rIns="0" bIns="0" anchor="ctr"/>
          <a:lstStyle/>
          <a:p>
            <a:pPr lvl="0">
              <a:defRPr sz="2600"/>
            </a:pPr>
            <a:endParaRPr/>
          </a:p>
        </p:txBody>
      </p:sp>
      <p:sp>
        <p:nvSpPr>
          <p:cNvPr id="1054" name="Shape 1054"/>
          <p:cNvSpPr/>
          <p:nvPr/>
        </p:nvSpPr>
        <p:spPr>
          <a:xfrm>
            <a:off x="4747178" y="6105399"/>
            <a:ext cx="178689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a:solidFill>
                  <a:srgbClr val="FFFFFF"/>
                </a:solidFill>
              </a:rPr>
              <a:t>segments</a:t>
            </a:r>
          </a:p>
        </p:txBody>
      </p:sp>
      <p:sp>
        <p:nvSpPr>
          <p:cNvPr id="1055" name="Shape 1055"/>
          <p:cNvSpPr/>
          <p:nvPr/>
        </p:nvSpPr>
        <p:spPr>
          <a:xfrm flipV="1">
            <a:off x="6322184" y="5519138"/>
            <a:ext cx="666806" cy="613557"/>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056" name="Shape 1056"/>
          <p:cNvSpPr/>
          <p:nvPr/>
        </p:nvSpPr>
        <p:spPr>
          <a:xfrm flipH="1" flipV="1">
            <a:off x="4290184" y="5519138"/>
            <a:ext cx="666806" cy="613557"/>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057" name="Shape 1057"/>
          <p:cNvSpPr/>
          <p:nvPr/>
        </p:nvSpPr>
        <p:spPr>
          <a:xfrm flipH="1" flipV="1">
            <a:off x="5052184" y="5519138"/>
            <a:ext cx="400750" cy="615957"/>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058" name="Shape 1058"/>
          <p:cNvSpPr/>
          <p:nvPr/>
        </p:nvSpPr>
        <p:spPr>
          <a:xfrm flipV="1">
            <a:off x="5814184" y="5519138"/>
            <a:ext cx="400750" cy="615957"/>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059" name="Shape 1059"/>
          <p:cNvSpPr/>
          <p:nvPr/>
        </p:nvSpPr>
        <p:spPr>
          <a:xfrm>
            <a:off x="3454592" y="4417837"/>
            <a:ext cx="164262"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60" name="Shape 1060"/>
          <p:cNvSpPr/>
          <p:nvPr/>
        </p:nvSpPr>
        <p:spPr>
          <a:xfrm>
            <a:off x="3606992" y="4417837"/>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61" name="Shape 1061"/>
          <p:cNvSpPr/>
          <p:nvPr/>
        </p:nvSpPr>
        <p:spPr>
          <a:xfrm>
            <a:off x="3454592" y="4417837"/>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62" name="Shape 1062"/>
          <p:cNvSpPr/>
          <p:nvPr/>
        </p:nvSpPr>
        <p:spPr>
          <a:xfrm flipH="1">
            <a:off x="3528184" y="3574077"/>
            <a:ext cx="1781609" cy="80206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063" name="Shape 1063"/>
          <p:cNvSpPr/>
          <p:nvPr/>
        </p:nvSpPr>
        <p:spPr>
          <a:xfrm>
            <a:off x="4216592" y="4417837"/>
            <a:ext cx="164262"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64" name="Shape 1064"/>
          <p:cNvSpPr/>
          <p:nvPr/>
        </p:nvSpPr>
        <p:spPr>
          <a:xfrm>
            <a:off x="4368992" y="4417837"/>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65" name="Shape 1065"/>
          <p:cNvSpPr/>
          <p:nvPr/>
        </p:nvSpPr>
        <p:spPr>
          <a:xfrm>
            <a:off x="4216592" y="4417837"/>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66" name="Shape 1066"/>
          <p:cNvSpPr/>
          <p:nvPr/>
        </p:nvSpPr>
        <p:spPr>
          <a:xfrm flipH="1">
            <a:off x="4290184" y="3571967"/>
            <a:ext cx="1184450" cy="80417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067" name="Shape 1067"/>
          <p:cNvSpPr/>
          <p:nvPr/>
        </p:nvSpPr>
        <p:spPr>
          <a:xfrm>
            <a:off x="5232592" y="4417837"/>
            <a:ext cx="164262"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68" name="Shape 1068"/>
          <p:cNvSpPr/>
          <p:nvPr/>
        </p:nvSpPr>
        <p:spPr>
          <a:xfrm>
            <a:off x="5384992" y="4417837"/>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69" name="Shape 1069"/>
          <p:cNvSpPr/>
          <p:nvPr/>
        </p:nvSpPr>
        <p:spPr>
          <a:xfrm>
            <a:off x="5232592" y="4417837"/>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70" name="Shape 1070"/>
          <p:cNvSpPr/>
          <p:nvPr/>
        </p:nvSpPr>
        <p:spPr>
          <a:xfrm flipH="1">
            <a:off x="5306184" y="3568667"/>
            <a:ext cx="296838" cy="80747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071" name="Shape 1071"/>
          <p:cNvSpPr/>
          <p:nvPr/>
        </p:nvSpPr>
        <p:spPr>
          <a:xfrm>
            <a:off x="5740592" y="4417837"/>
            <a:ext cx="164262"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72" name="Shape 1072"/>
          <p:cNvSpPr/>
          <p:nvPr/>
        </p:nvSpPr>
        <p:spPr>
          <a:xfrm>
            <a:off x="5892992" y="4417837"/>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73" name="Shape 1073"/>
          <p:cNvSpPr/>
          <p:nvPr/>
        </p:nvSpPr>
        <p:spPr>
          <a:xfrm>
            <a:off x="5740592" y="4417837"/>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74" name="Shape 1074"/>
          <p:cNvSpPr/>
          <p:nvPr/>
        </p:nvSpPr>
        <p:spPr>
          <a:xfrm>
            <a:off x="5814184" y="3561363"/>
            <a:ext cx="1" cy="814776"/>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075" name="Shape 1075"/>
          <p:cNvSpPr/>
          <p:nvPr/>
        </p:nvSpPr>
        <p:spPr>
          <a:xfrm>
            <a:off x="7429692" y="4417837"/>
            <a:ext cx="16426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76" name="Shape 1076"/>
          <p:cNvSpPr/>
          <p:nvPr/>
        </p:nvSpPr>
        <p:spPr>
          <a:xfrm>
            <a:off x="7582093" y="4417837"/>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77" name="Shape 1077"/>
          <p:cNvSpPr/>
          <p:nvPr/>
        </p:nvSpPr>
        <p:spPr>
          <a:xfrm>
            <a:off x="7429693" y="4417837"/>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78" name="Shape 1078"/>
          <p:cNvSpPr/>
          <p:nvPr/>
        </p:nvSpPr>
        <p:spPr>
          <a:xfrm>
            <a:off x="6314653" y="3571525"/>
            <a:ext cx="1188632" cy="804613"/>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079" name="Shape 1079"/>
          <p:cNvSpPr/>
          <p:nvPr/>
        </p:nvSpPr>
        <p:spPr>
          <a:xfrm>
            <a:off x="7048692" y="4417837"/>
            <a:ext cx="164261" cy="1"/>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80" name="Shape 1080"/>
          <p:cNvSpPr/>
          <p:nvPr/>
        </p:nvSpPr>
        <p:spPr>
          <a:xfrm>
            <a:off x="7201093" y="4417837"/>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81" name="Shape 1081"/>
          <p:cNvSpPr/>
          <p:nvPr/>
        </p:nvSpPr>
        <p:spPr>
          <a:xfrm>
            <a:off x="7048693" y="4417837"/>
            <a:ext cx="1" cy="128996"/>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082" name="Shape 1082"/>
          <p:cNvSpPr/>
          <p:nvPr/>
        </p:nvSpPr>
        <p:spPr>
          <a:xfrm>
            <a:off x="5928128" y="3571875"/>
            <a:ext cx="1194157" cy="804264"/>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083" name="Shape 1083"/>
          <p:cNvSpPr/>
          <p:nvPr/>
        </p:nvSpPr>
        <p:spPr>
          <a:xfrm>
            <a:off x="4927640" y="2747031"/>
            <a:ext cx="1791006"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2400" dirty="0">
                <a:solidFill>
                  <a:srgbClr val="FFFFFF"/>
                </a:solidFill>
              </a:rPr>
              <a:t>ptrs to</a:t>
            </a:r>
          </a:p>
          <a:p>
            <a:pPr lvl="0">
              <a:defRPr sz="1800">
                <a:solidFill>
                  <a:srgbClr val="000000"/>
                </a:solidFill>
              </a:defRPr>
            </a:pPr>
            <a:r>
              <a:rPr sz="2400" dirty="0">
                <a:solidFill>
                  <a:srgbClr val="FFFFFF"/>
                </a:solidFill>
              </a:rPr>
              <a:t>imap pieces</a:t>
            </a:r>
          </a:p>
        </p:txBody>
      </p:sp>
      <p:sp>
        <p:nvSpPr>
          <p:cNvPr id="1084" name="Shape 1084"/>
          <p:cNvSpPr/>
          <p:nvPr/>
        </p:nvSpPr>
        <p:spPr>
          <a:xfrm>
            <a:off x="2462444" y="2860293"/>
            <a:ext cx="190058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memory:</a:t>
            </a:r>
          </a:p>
        </p:txBody>
      </p:sp>
      <p:sp>
        <p:nvSpPr>
          <p:cNvPr id="1085" name="Shape 1085"/>
          <p:cNvSpPr/>
          <p:nvPr/>
        </p:nvSpPr>
        <p:spPr>
          <a:xfrm>
            <a:off x="4570239" y="2802170"/>
            <a:ext cx="2636686" cy="763947"/>
          </a:xfrm>
          <a:prstGeom prst="rect">
            <a:avLst/>
          </a:prstGeom>
          <a:ln w="50800">
            <a:solidFill>
              <a:srgbClr val="FFFFFF"/>
            </a:solidFill>
            <a:miter lim="400000"/>
          </a:ln>
        </p:spPr>
        <p:txBody>
          <a:bodyPr lIns="0" tIns="0" rIns="0" bIns="0" anchor="ctr"/>
          <a:lstStyle/>
          <a:p>
            <a:pPr lvl="0">
              <a:defRPr sz="2600"/>
            </a:pPr>
            <a:endParaRPr/>
          </a:p>
        </p:txBody>
      </p:sp>
      <p:sp>
        <p:nvSpPr>
          <p:cNvPr id="41" name="Rectangle 40"/>
          <p:cNvSpPr/>
          <p:nvPr/>
        </p:nvSpPr>
        <p:spPr>
          <a:xfrm>
            <a:off x="1040053" y="7482592"/>
            <a:ext cx="11622399" cy="2062103"/>
          </a:xfrm>
          <a:prstGeom prst="rect">
            <a:avLst/>
          </a:prstGeom>
        </p:spPr>
        <p:txBody>
          <a:bodyPr wrap="square">
            <a:spAutoFit/>
          </a:bodyPr>
          <a:lstStyle/>
          <a:p>
            <a:pPr lvl="0" algn="l">
              <a:defRPr sz="1800">
                <a:solidFill>
                  <a:srgbClr val="000000"/>
                </a:solidFill>
              </a:defRPr>
            </a:pPr>
            <a:r>
              <a:rPr lang="en-US" sz="3200" dirty="0" smtClean="0"/>
              <a:t>Solution:</a:t>
            </a:r>
          </a:p>
          <a:p>
            <a:pPr lvl="0" algn="l">
              <a:defRPr sz="1800">
                <a:solidFill>
                  <a:srgbClr val="000000"/>
                </a:solidFill>
              </a:defRPr>
            </a:pPr>
            <a:r>
              <a:rPr lang="en-US" sz="3200" dirty="0"/>
              <a:t>W</a:t>
            </a:r>
            <a:r>
              <a:rPr lang="en-US" sz="3200" dirty="0" smtClean="0"/>
              <a:t>rite </a:t>
            </a:r>
            <a:r>
              <a:rPr lang="en-US" sz="3200" dirty="0" err="1" smtClean="0"/>
              <a:t>imap</a:t>
            </a:r>
            <a:r>
              <a:rPr lang="en-US" sz="3200" dirty="0" smtClean="0"/>
              <a:t> in segments</a:t>
            </a:r>
          </a:p>
          <a:p>
            <a:pPr lvl="0" algn="l">
              <a:defRPr sz="1800">
                <a:solidFill>
                  <a:srgbClr val="000000"/>
                </a:solidFill>
              </a:defRPr>
            </a:pPr>
            <a:r>
              <a:rPr lang="en-US" sz="3200" dirty="0"/>
              <a:t>K</a:t>
            </a:r>
            <a:r>
              <a:rPr lang="en-US" sz="3200" dirty="0" smtClean="0"/>
              <a:t>eep pointers to pieces of </a:t>
            </a:r>
            <a:r>
              <a:rPr lang="en-US" sz="3200" dirty="0" err="1" smtClean="0"/>
              <a:t>imap</a:t>
            </a:r>
            <a:r>
              <a:rPr lang="en-US" sz="3200" dirty="0" smtClean="0"/>
              <a:t> in memory (crash? fix this later!)</a:t>
            </a:r>
          </a:p>
          <a:p>
            <a:pPr lvl="0" algn="l">
              <a:defRPr sz="1800">
                <a:solidFill>
                  <a:srgbClr val="000000"/>
                </a:solidFill>
              </a:defRPr>
            </a:pPr>
            <a:r>
              <a:rPr lang="en-US" sz="3200" dirty="0" smtClean="0">
                <a:solidFill>
                  <a:srgbClr val="333333"/>
                </a:solidFill>
              </a:rPr>
              <a:t>Keep recent accesses to </a:t>
            </a:r>
            <a:r>
              <a:rPr lang="en-US" sz="3200" dirty="0" err="1" smtClean="0">
                <a:solidFill>
                  <a:srgbClr val="333333"/>
                </a:solidFill>
              </a:rPr>
              <a:t>imap</a:t>
            </a:r>
            <a:r>
              <a:rPr lang="en-US" sz="3200" dirty="0" smtClean="0">
                <a:solidFill>
                  <a:srgbClr val="333333"/>
                </a:solidFill>
              </a:rPr>
              <a:t> cached in memory</a:t>
            </a:r>
            <a:endParaRPr lang="en-US" sz="3200" dirty="0">
              <a:solidFill>
                <a:srgbClr val="333333"/>
              </a:solidFill>
            </a:endParaRPr>
          </a:p>
        </p:txBody>
      </p:sp>
      <p:sp>
        <p:nvSpPr>
          <p:cNvPr id="42" name="Shape 1085"/>
          <p:cNvSpPr/>
          <p:nvPr/>
        </p:nvSpPr>
        <p:spPr>
          <a:xfrm>
            <a:off x="7223037" y="2799569"/>
            <a:ext cx="2636686" cy="763947"/>
          </a:xfrm>
          <a:prstGeom prst="rect">
            <a:avLst/>
          </a:prstGeom>
          <a:ln w="50800">
            <a:solidFill>
              <a:srgbClr val="FFFFFF"/>
            </a:solidFill>
            <a:miter lim="400000"/>
          </a:ln>
        </p:spPr>
        <p:txBody>
          <a:bodyPr lIns="0" tIns="0" rIns="0" bIns="0" anchor="ctr"/>
          <a:lstStyle/>
          <a:p>
            <a:pPr lvl="0">
              <a:defRPr sz="2600"/>
            </a:pPr>
            <a:endParaRPr/>
          </a:p>
        </p:txBody>
      </p:sp>
      <p:sp>
        <p:nvSpPr>
          <p:cNvPr id="45" name="Shape 1083"/>
          <p:cNvSpPr/>
          <p:nvPr/>
        </p:nvSpPr>
        <p:spPr>
          <a:xfrm>
            <a:off x="7380759" y="2737609"/>
            <a:ext cx="2202526" cy="84125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2400" dirty="0" smtClean="0">
                <a:solidFill>
                  <a:srgbClr val="FFFFFF"/>
                </a:solidFill>
              </a:rPr>
              <a:t>Cached portion </a:t>
            </a:r>
          </a:p>
          <a:p>
            <a:pPr lvl="0">
              <a:defRPr sz="1800">
                <a:solidFill>
                  <a:srgbClr val="000000"/>
                </a:solidFill>
              </a:defRPr>
            </a:pPr>
            <a:r>
              <a:rPr lang="en-US" sz="2400" dirty="0" smtClean="0">
                <a:solidFill>
                  <a:srgbClr val="FFFFFF"/>
                </a:solidFill>
              </a:rPr>
              <a:t>of </a:t>
            </a:r>
            <a:r>
              <a:rPr lang="en-US" sz="2400" dirty="0" err="1" smtClean="0">
                <a:solidFill>
                  <a:srgbClr val="FFFFFF"/>
                </a:solidFill>
              </a:rPr>
              <a:t>imap</a:t>
            </a:r>
            <a:endParaRPr sz="2400" dirty="0">
              <a:solidFill>
                <a:srgbClr val="FFFFFF"/>
              </a:solidFill>
            </a:endParaRPr>
          </a:p>
        </p:txBody>
      </p:sp>
    </p:spTree>
    <p:extLst>
      <p:ext uri="{BB962C8B-B14F-4D97-AF65-F5344CB8AC3E}">
        <p14:creationId xmlns:p14="http://schemas.microsoft.com/office/powerpoint/2010/main" val="929438660"/>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Shape 1107"/>
          <p:cNvSpPr/>
          <p:nvPr/>
        </p:nvSpPr>
        <p:spPr>
          <a:xfrm>
            <a:off x="7121511" y="3733827"/>
            <a:ext cx="1075152" cy="763947"/>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dirty="0">
                <a:solidFill>
                  <a:srgbClr val="FFFFFF"/>
                </a:solidFill>
              </a:rPr>
              <a:t>imap</a:t>
            </a:r>
          </a:p>
        </p:txBody>
      </p:sp>
      <p:sp>
        <p:nvSpPr>
          <p:cNvPr id="1116" name="Shape 1116"/>
          <p:cNvSpPr/>
          <p:nvPr/>
        </p:nvSpPr>
        <p:spPr>
          <a:xfrm>
            <a:off x="6812588" y="3159516"/>
            <a:ext cx="547373" cy="571369"/>
          </a:xfrm>
          <a:custGeom>
            <a:avLst/>
            <a:gdLst/>
            <a:ahLst/>
            <a:cxnLst>
              <a:cxn ang="0">
                <a:pos x="wd2" y="hd2"/>
              </a:cxn>
              <a:cxn ang="5400000">
                <a:pos x="wd2" y="hd2"/>
              </a:cxn>
              <a:cxn ang="10800000">
                <a:pos x="wd2" y="hd2"/>
              </a:cxn>
              <a:cxn ang="16200000">
                <a:pos x="wd2" y="hd2"/>
              </a:cxn>
            </a:cxnLst>
            <a:rect l="0" t="0" r="r" b="b"/>
            <a:pathLst>
              <a:path w="21600" h="16218" extrusionOk="0">
                <a:moveTo>
                  <a:pt x="21600" y="16218"/>
                </a:moveTo>
                <a:cubicBezTo>
                  <a:pt x="13447" y="-4687"/>
                  <a:pt x="6247" y="-5382"/>
                  <a:pt x="0" y="14134"/>
                </a:cubicBezTo>
              </a:path>
            </a:pathLst>
          </a:custGeom>
          <a:ln w="25400">
            <a:solidFill>
              <a:srgbClr val="FFFFFF"/>
            </a:solidFill>
            <a:miter lim="400000"/>
            <a:tailEnd type="triangle"/>
          </a:ln>
        </p:spPr>
        <p:txBody>
          <a:bodyPr/>
          <a:lstStyle/>
          <a:p>
            <a:pPr lvl="0"/>
            <a:endParaRPr/>
          </a:p>
        </p:txBody>
      </p:sp>
      <p:sp>
        <p:nvSpPr>
          <p:cNvPr id="1109" name="Shape 1109"/>
          <p:cNvSpPr/>
          <p:nvPr/>
        </p:nvSpPr>
        <p:spPr>
          <a:xfrm>
            <a:off x="5978511" y="3733827"/>
            <a:ext cx="1075152" cy="763947"/>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inode</a:t>
            </a:r>
          </a:p>
        </p:txBody>
      </p:sp>
      <p:sp>
        <p:nvSpPr>
          <p:cNvPr id="1110" name="Shape 1110"/>
          <p:cNvSpPr/>
          <p:nvPr/>
        </p:nvSpPr>
        <p:spPr>
          <a:xfrm>
            <a:off x="4835511" y="3733827"/>
            <a:ext cx="1075152" cy="763947"/>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dirty="0">
                <a:solidFill>
                  <a:srgbClr val="FFFFFF"/>
                </a:solidFill>
              </a:rPr>
              <a:t>data</a:t>
            </a:r>
          </a:p>
        </p:txBody>
      </p:sp>
      <p:sp>
        <p:nvSpPr>
          <p:cNvPr id="1111" name="Shape 1111"/>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Example Write</a:t>
            </a:r>
          </a:p>
        </p:txBody>
      </p:sp>
      <p:sp>
        <p:nvSpPr>
          <p:cNvPr id="1112" name="Shape 1112"/>
          <p:cNvSpPr/>
          <p:nvPr/>
        </p:nvSpPr>
        <p:spPr>
          <a:xfrm>
            <a:off x="3599325" y="3657627"/>
            <a:ext cx="1075153" cy="763947"/>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a:t>
            </a:r>
          </a:p>
        </p:txBody>
      </p:sp>
      <p:sp>
        <p:nvSpPr>
          <p:cNvPr id="1113" name="Shape 1113"/>
          <p:cNvSpPr/>
          <p:nvPr/>
        </p:nvSpPr>
        <p:spPr>
          <a:xfrm>
            <a:off x="2333285" y="3791950"/>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1114" name="Shape 1114"/>
          <p:cNvSpPr/>
          <p:nvPr/>
        </p:nvSpPr>
        <p:spPr>
          <a:xfrm>
            <a:off x="3573925" y="3733827"/>
            <a:ext cx="7072190" cy="763947"/>
          </a:xfrm>
          <a:prstGeom prst="rect">
            <a:avLst/>
          </a:prstGeom>
          <a:ln w="50800">
            <a:solidFill>
              <a:srgbClr val="FFFFFF"/>
            </a:solidFill>
            <a:miter lim="400000"/>
          </a:ln>
        </p:spPr>
        <p:txBody>
          <a:bodyPr lIns="0" tIns="0" rIns="0" bIns="0" anchor="ctr"/>
          <a:lstStyle/>
          <a:p>
            <a:pPr lvl="0">
              <a:defRPr sz="2600"/>
            </a:pPr>
            <a:endParaRPr/>
          </a:p>
        </p:txBody>
      </p:sp>
      <p:sp>
        <p:nvSpPr>
          <p:cNvPr id="1117" name="Shape 1117"/>
          <p:cNvSpPr/>
          <p:nvPr/>
        </p:nvSpPr>
        <p:spPr>
          <a:xfrm>
            <a:off x="5636976" y="3159516"/>
            <a:ext cx="547373" cy="571369"/>
          </a:xfrm>
          <a:custGeom>
            <a:avLst/>
            <a:gdLst/>
            <a:ahLst/>
            <a:cxnLst>
              <a:cxn ang="0">
                <a:pos x="wd2" y="hd2"/>
              </a:cxn>
              <a:cxn ang="5400000">
                <a:pos x="wd2" y="hd2"/>
              </a:cxn>
              <a:cxn ang="10800000">
                <a:pos x="wd2" y="hd2"/>
              </a:cxn>
              <a:cxn ang="16200000">
                <a:pos x="wd2" y="hd2"/>
              </a:cxn>
            </a:cxnLst>
            <a:rect l="0" t="0" r="r" b="b"/>
            <a:pathLst>
              <a:path w="21600" h="16218" extrusionOk="0">
                <a:moveTo>
                  <a:pt x="21600" y="16218"/>
                </a:moveTo>
                <a:cubicBezTo>
                  <a:pt x="13447" y="-4687"/>
                  <a:pt x="6247" y="-5382"/>
                  <a:pt x="0" y="14134"/>
                </a:cubicBezTo>
              </a:path>
            </a:pathLst>
          </a:custGeom>
          <a:ln w="25400">
            <a:solidFill>
              <a:srgbClr val="FFFFFF"/>
            </a:solidFill>
            <a:miter lim="400000"/>
            <a:tailEnd type="triangle"/>
          </a:ln>
        </p:spPr>
        <p:txBody>
          <a:bodyPr/>
          <a:lstStyle/>
          <a:p>
            <a:pPr lvl="0"/>
            <a:endParaRPr/>
          </a:p>
        </p:txBody>
      </p:sp>
      <p:sp>
        <p:nvSpPr>
          <p:cNvPr id="11" name="Rectangle 10"/>
          <p:cNvSpPr/>
          <p:nvPr/>
        </p:nvSpPr>
        <p:spPr>
          <a:xfrm>
            <a:off x="1040053" y="7482592"/>
            <a:ext cx="11741669" cy="2554545"/>
          </a:xfrm>
          <a:prstGeom prst="rect">
            <a:avLst/>
          </a:prstGeom>
        </p:spPr>
        <p:txBody>
          <a:bodyPr wrap="square">
            <a:spAutoFit/>
          </a:bodyPr>
          <a:lstStyle/>
          <a:p>
            <a:pPr lvl="0" algn="l">
              <a:defRPr sz="1800">
                <a:solidFill>
                  <a:srgbClr val="000000"/>
                </a:solidFill>
              </a:defRPr>
            </a:pPr>
            <a:r>
              <a:rPr lang="en-US" sz="3200" dirty="0" smtClean="0"/>
              <a:t>Solution:</a:t>
            </a:r>
          </a:p>
          <a:p>
            <a:pPr lvl="0" algn="l">
              <a:defRPr sz="1800">
                <a:solidFill>
                  <a:srgbClr val="000000"/>
                </a:solidFill>
              </a:defRPr>
            </a:pPr>
            <a:r>
              <a:rPr lang="en-US" sz="3200" dirty="0"/>
              <a:t>W</a:t>
            </a:r>
            <a:r>
              <a:rPr lang="en-US" sz="3200" dirty="0" smtClean="0"/>
              <a:t>rite </a:t>
            </a:r>
            <a:r>
              <a:rPr lang="en-US" sz="3200" dirty="0" err="1" smtClean="0"/>
              <a:t>imap</a:t>
            </a:r>
            <a:r>
              <a:rPr lang="en-US" sz="3200" dirty="0" smtClean="0"/>
              <a:t> in segments</a:t>
            </a:r>
          </a:p>
          <a:p>
            <a:pPr lvl="0" algn="l">
              <a:defRPr sz="1800">
                <a:solidFill>
                  <a:srgbClr val="000000"/>
                </a:solidFill>
              </a:defRPr>
            </a:pPr>
            <a:r>
              <a:rPr lang="en-US" sz="3200" dirty="0"/>
              <a:t>K</a:t>
            </a:r>
            <a:r>
              <a:rPr lang="en-US" sz="3200" dirty="0" smtClean="0"/>
              <a:t>eep pointers to pieces of </a:t>
            </a:r>
            <a:r>
              <a:rPr lang="en-US" sz="3200" dirty="0" err="1" smtClean="0"/>
              <a:t>imap</a:t>
            </a:r>
            <a:r>
              <a:rPr lang="en-US" sz="3200" dirty="0" smtClean="0"/>
              <a:t> in memory (crash? Fix this later)</a:t>
            </a:r>
          </a:p>
          <a:p>
            <a:pPr algn="l">
              <a:defRPr sz="1800">
                <a:solidFill>
                  <a:srgbClr val="000000"/>
                </a:solidFill>
              </a:defRPr>
            </a:pPr>
            <a:r>
              <a:rPr lang="en-US" sz="3200" dirty="0">
                <a:solidFill>
                  <a:srgbClr val="333333"/>
                </a:solidFill>
              </a:rPr>
              <a:t>Keep recent accesses to </a:t>
            </a:r>
            <a:r>
              <a:rPr lang="en-US" sz="3200" dirty="0" err="1">
                <a:solidFill>
                  <a:srgbClr val="333333"/>
                </a:solidFill>
              </a:rPr>
              <a:t>imap</a:t>
            </a:r>
            <a:r>
              <a:rPr lang="en-US" sz="3200" dirty="0">
                <a:solidFill>
                  <a:srgbClr val="333333"/>
                </a:solidFill>
              </a:rPr>
              <a:t> cached in memory</a:t>
            </a:r>
          </a:p>
          <a:p>
            <a:pPr lvl="0" algn="l">
              <a:defRPr sz="1800">
                <a:solidFill>
                  <a:srgbClr val="000000"/>
                </a:solidFill>
              </a:defRPr>
            </a:pPr>
            <a:endParaRPr lang="en-US" sz="3200" dirty="0">
              <a:solidFill>
                <a:srgbClr val="333333"/>
              </a:solidFill>
            </a:endParaRPr>
          </a:p>
        </p:txBody>
      </p:sp>
      <p:sp>
        <p:nvSpPr>
          <p:cNvPr id="12" name="Shape 1117"/>
          <p:cNvSpPr/>
          <p:nvPr/>
        </p:nvSpPr>
        <p:spPr>
          <a:xfrm>
            <a:off x="4016874" y="3162458"/>
            <a:ext cx="2626174" cy="571369"/>
          </a:xfrm>
          <a:custGeom>
            <a:avLst/>
            <a:gdLst/>
            <a:ahLst/>
            <a:cxnLst>
              <a:cxn ang="0">
                <a:pos x="wd2" y="hd2"/>
              </a:cxn>
              <a:cxn ang="5400000">
                <a:pos x="wd2" y="hd2"/>
              </a:cxn>
              <a:cxn ang="10800000">
                <a:pos x="wd2" y="hd2"/>
              </a:cxn>
              <a:cxn ang="16200000">
                <a:pos x="wd2" y="hd2"/>
              </a:cxn>
            </a:cxnLst>
            <a:rect l="0" t="0" r="r" b="b"/>
            <a:pathLst>
              <a:path w="21600" h="16218" extrusionOk="0">
                <a:moveTo>
                  <a:pt x="21600" y="16218"/>
                </a:moveTo>
                <a:cubicBezTo>
                  <a:pt x="13447" y="-4687"/>
                  <a:pt x="6247" y="-5382"/>
                  <a:pt x="0" y="14134"/>
                </a:cubicBezTo>
              </a:path>
            </a:pathLst>
          </a:custGeom>
          <a:ln w="25400">
            <a:solidFill>
              <a:schemeClr val="bg2"/>
            </a:solidFill>
            <a:miter lim="400000"/>
            <a:tailEnd type="triangle"/>
          </a:ln>
        </p:spPr>
        <p:txBody>
          <a:bodyPr/>
          <a:lstStyle/>
          <a:p>
            <a:pPr lvl="0"/>
            <a:endParaRPr/>
          </a:p>
        </p:txBody>
      </p:sp>
      <p:sp>
        <p:nvSpPr>
          <p:cNvPr id="13" name="Shape 1117"/>
          <p:cNvSpPr/>
          <p:nvPr/>
        </p:nvSpPr>
        <p:spPr>
          <a:xfrm>
            <a:off x="4169274" y="3314858"/>
            <a:ext cx="2626174" cy="571369"/>
          </a:xfrm>
          <a:custGeom>
            <a:avLst/>
            <a:gdLst/>
            <a:ahLst/>
            <a:cxnLst>
              <a:cxn ang="0">
                <a:pos x="wd2" y="hd2"/>
              </a:cxn>
              <a:cxn ang="5400000">
                <a:pos x="wd2" y="hd2"/>
              </a:cxn>
              <a:cxn ang="10800000">
                <a:pos x="wd2" y="hd2"/>
              </a:cxn>
              <a:cxn ang="16200000">
                <a:pos x="wd2" y="hd2"/>
              </a:cxn>
            </a:cxnLst>
            <a:rect l="0" t="0" r="r" b="b"/>
            <a:pathLst>
              <a:path w="21600" h="16218" extrusionOk="0">
                <a:moveTo>
                  <a:pt x="21600" y="16218"/>
                </a:moveTo>
                <a:cubicBezTo>
                  <a:pt x="13447" y="-4687"/>
                  <a:pt x="6247" y="-5382"/>
                  <a:pt x="0" y="14134"/>
                </a:cubicBezTo>
              </a:path>
            </a:pathLst>
          </a:custGeom>
          <a:ln w="25400">
            <a:solidFill>
              <a:schemeClr val="bg2"/>
            </a:solidFill>
            <a:miter lim="400000"/>
            <a:tailEnd type="triangle"/>
          </a:ln>
        </p:spPr>
        <p:txBody>
          <a:bodyPr/>
          <a:lstStyle/>
          <a:p>
            <a:pPr lvl="0"/>
            <a:endParaRPr/>
          </a:p>
        </p:txBody>
      </p:sp>
      <p:sp>
        <p:nvSpPr>
          <p:cNvPr id="14" name="Shape 1116"/>
          <p:cNvSpPr/>
          <p:nvPr/>
        </p:nvSpPr>
        <p:spPr>
          <a:xfrm>
            <a:off x="4674478" y="3220581"/>
            <a:ext cx="3111569" cy="571369"/>
          </a:xfrm>
          <a:custGeom>
            <a:avLst/>
            <a:gdLst/>
            <a:ahLst/>
            <a:cxnLst>
              <a:cxn ang="0">
                <a:pos x="wd2" y="hd2"/>
              </a:cxn>
              <a:cxn ang="5400000">
                <a:pos x="wd2" y="hd2"/>
              </a:cxn>
              <a:cxn ang="10800000">
                <a:pos x="wd2" y="hd2"/>
              </a:cxn>
              <a:cxn ang="16200000">
                <a:pos x="wd2" y="hd2"/>
              </a:cxn>
            </a:cxnLst>
            <a:rect l="0" t="0" r="r" b="b"/>
            <a:pathLst>
              <a:path w="21600" h="16218" extrusionOk="0">
                <a:moveTo>
                  <a:pt x="21600" y="16218"/>
                </a:moveTo>
                <a:cubicBezTo>
                  <a:pt x="13447" y="-4687"/>
                  <a:pt x="6247" y="-5382"/>
                  <a:pt x="0" y="14134"/>
                </a:cubicBezTo>
              </a:path>
            </a:pathLst>
          </a:custGeom>
          <a:ln w="25400">
            <a:solidFill>
              <a:schemeClr val="bg1"/>
            </a:solidFill>
            <a:miter lim="400000"/>
            <a:tailEnd type="triangle"/>
          </a:ln>
        </p:spPr>
        <p:txBody>
          <a:bodyPr/>
          <a:lstStyle/>
          <a:p>
            <a:pPr lvl="0"/>
            <a:endParaRPr/>
          </a:p>
        </p:txBody>
      </p:sp>
      <p:sp>
        <p:nvSpPr>
          <p:cNvPr id="15" name="Shape 1116"/>
          <p:cNvSpPr/>
          <p:nvPr/>
        </p:nvSpPr>
        <p:spPr>
          <a:xfrm>
            <a:off x="3851230" y="3372981"/>
            <a:ext cx="4087218" cy="571369"/>
          </a:xfrm>
          <a:custGeom>
            <a:avLst/>
            <a:gdLst/>
            <a:ahLst/>
            <a:cxnLst>
              <a:cxn ang="0">
                <a:pos x="wd2" y="hd2"/>
              </a:cxn>
              <a:cxn ang="5400000">
                <a:pos x="wd2" y="hd2"/>
              </a:cxn>
              <a:cxn ang="10800000">
                <a:pos x="wd2" y="hd2"/>
              </a:cxn>
              <a:cxn ang="16200000">
                <a:pos x="wd2" y="hd2"/>
              </a:cxn>
            </a:cxnLst>
            <a:rect l="0" t="0" r="r" b="b"/>
            <a:pathLst>
              <a:path w="21600" h="16218" extrusionOk="0">
                <a:moveTo>
                  <a:pt x="21600" y="16218"/>
                </a:moveTo>
                <a:cubicBezTo>
                  <a:pt x="13447" y="-4687"/>
                  <a:pt x="6247" y="-5382"/>
                  <a:pt x="0" y="14134"/>
                </a:cubicBezTo>
              </a:path>
            </a:pathLst>
          </a:custGeom>
          <a:ln w="25400">
            <a:solidFill>
              <a:schemeClr val="bg1"/>
            </a:solidFill>
            <a:miter lim="400000"/>
            <a:tailEnd type="triangle"/>
          </a:ln>
        </p:spPr>
        <p:txBody>
          <a:bodyPr/>
          <a:lstStyle/>
          <a:p>
            <a:pPr lvl="0"/>
            <a:endParaRPr/>
          </a:p>
        </p:txBody>
      </p:sp>
    </p:spTree>
    <p:extLst>
      <p:ext uri="{BB962C8B-B14F-4D97-AF65-F5344CB8AC3E}">
        <p14:creationId xmlns:p14="http://schemas.microsoft.com/office/powerpoint/2010/main" val="2795103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0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 grpId="0" animBg="1"/>
      <p:bldP spid="1116" grpId="0" animBg="1"/>
      <p:bldP spid="1109" grpId="0" animBg="1"/>
      <p:bldP spid="1110" grpId="0" animBg="1"/>
      <p:bldP spid="1117" grpId="0" animBg="1"/>
      <p:bldP spid="12" grpId="0" animBg="1"/>
      <p:bldP spid="13" grpId="0" animBg="1"/>
      <p:bldP spid="14" grpId="0" animBg="1"/>
      <p:bldP spid="1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 name="Shape 1119"/>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Other Issues</a:t>
            </a:r>
          </a:p>
        </p:txBody>
      </p:sp>
      <p:sp>
        <p:nvSpPr>
          <p:cNvPr id="1120" name="Shape 1120"/>
          <p:cNvSpPr>
            <a:spLocks noGrp="1"/>
          </p:cNvSpPr>
          <p:nvPr>
            <p:ph type="body" idx="4294967295"/>
          </p:nvPr>
        </p:nvSpPr>
        <p:spPr>
          <a:xfrm>
            <a:off x="496933" y="2346938"/>
            <a:ext cx="11099800" cy="5922962"/>
          </a:xfrm>
          <a:prstGeom prst="rect">
            <a:avLst/>
          </a:prstGeom>
        </p:spPr>
        <p:txBody>
          <a:bodyPr/>
          <a:lstStyle/>
          <a:p>
            <a:pPr lvl="0">
              <a:buNone/>
              <a:defRPr sz="1800">
                <a:solidFill>
                  <a:srgbClr val="000000"/>
                </a:solidFill>
              </a:defRPr>
            </a:pPr>
            <a:endParaRPr sz="3800" dirty="0" smtClean="0">
              <a:solidFill>
                <a:srgbClr val="333333"/>
              </a:solidFill>
            </a:endParaRPr>
          </a:p>
          <a:p>
            <a:pPr lvl="0">
              <a:buNone/>
              <a:defRPr sz="1800">
                <a:solidFill>
                  <a:srgbClr val="000000"/>
                </a:solidFill>
              </a:defRPr>
            </a:pPr>
            <a:r>
              <a:rPr sz="3800" dirty="0">
                <a:solidFill>
                  <a:srgbClr val="333333"/>
                </a:solidFill>
              </a:rPr>
              <a:t>Garbage </a:t>
            </a:r>
            <a:r>
              <a:rPr sz="3800" dirty="0" smtClean="0">
                <a:solidFill>
                  <a:srgbClr val="333333"/>
                </a:solidFill>
              </a:rPr>
              <a:t>Collection</a:t>
            </a:r>
            <a:endParaRPr lang="en-US" sz="3800" dirty="0" smtClean="0">
              <a:solidFill>
                <a:srgbClr val="333333"/>
              </a:solidFill>
            </a:endParaRPr>
          </a:p>
          <a:p>
            <a:pPr lvl="0">
              <a:buNone/>
              <a:defRPr sz="1800">
                <a:solidFill>
                  <a:srgbClr val="000000"/>
                </a:solidFill>
              </a:defRPr>
            </a:pPr>
            <a:endParaRPr lang="en-US" sz="3800" dirty="0">
              <a:solidFill>
                <a:srgbClr val="333333"/>
              </a:solidFill>
            </a:endParaRPr>
          </a:p>
          <a:p>
            <a:pPr>
              <a:buNone/>
              <a:defRPr sz="1800">
                <a:solidFill>
                  <a:srgbClr val="000000"/>
                </a:solidFill>
              </a:defRPr>
            </a:pPr>
            <a:r>
              <a:rPr lang="en-US" sz="3800" dirty="0">
                <a:solidFill>
                  <a:srgbClr val="333333"/>
                </a:solidFill>
              </a:rPr>
              <a:t>Crash Recovery</a:t>
            </a:r>
          </a:p>
          <a:p>
            <a:pPr lvl="0">
              <a:buNone/>
              <a:defRPr sz="1800">
                <a:solidFill>
                  <a:srgbClr val="000000"/>
                </a:solidFill>
              </a:defRPr>
            </a:pPr>
            <a:endParaRPr sz="3800" dirty="0">
              <a:solidFill>
                <a:srgbClr val="333333"/>
              </a:solidFill>
            </a:endParaRPr>
          </a:p>
        </p:txBody>
      </p:sp>
    </p:spTree>
    <p:extLst>
      <p:ext uri="{BB962C8B-B14F-4D97-AF65-F5344CB8AC3E}">
        <p14:creationId xmlns:p14="http://schemas.microsoft.com/office/powerpoint/2010/main" val="321735874"/>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4" name="Shape 1684"/>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Garbage Collection</a:t>
            </a:r>
          </a:p>
        </p:txBody>
      </p:sp>
      <p:sp>
        <p:nvSpPr>
          <p:cNvPr id="1685" name="Shape 1685"/>
          <p:cNvSpPr>
            <a:spLocks noGrp="1"/>
          </p:cNvSpPr>
          <p:nvPr>
            <p:ph type="body" idx="4294967295"/>
          </p:nvPr>
        </p:nvSpPr>
        <p:spPr>
          <a:xfrm>
            <a:off x="358895" y="2277911"/>
            <a:ext cx="12161049" cy="5922962"/>
          </a:xfrm>
          <a:prstGeom prst="rect">
            <a:avLst/>
          </a:prstGeom>
        </p:spPr>
        <p:txBody>
          <a:bodyPr>
            <a:normAutofit fontScale="92500" lnSpcReduction="10000"/>
          </a:bodyPr>
          <a:lstStyle/>
          <a:p>
            <a:pPr lvl="0">
              <a:buNone/>
              <a:defRPr sz="1800">
                <a:solidFill>
                  <a:srgbClr val="000000"/>
                </a:solidFill>
              </a:defRPr>
            </a:pPr>
            <a:r>
              <a:rPr sz="3800" dirty="0">
                <a:solidFill>
                  <a:srgbClr val="333333"/>
                </a:solidFill>
              </a:rPr>
              <a:t>Need to reclaim space:</a:t>
            </a:r>
          </a:p>
          <a:p>
            <a:pPr lvl="0">
              <a:buNone/>
              <a:defRPr sz="1800">
                <a:solidFill>
                  <a:srgbClr val="000000"/>
                </a:solidFill>
              </a:defRPr>
            </a:pPr>
            <a:r>
              <a:rPr sz="3800" dirty="0">
                <a:solidFill>
                  <a:srgbClr val="333333"/>
                </a:solidFill>
              </a:rPr>
              <a:t>1.</a:t>
            </a:r>
            <a:r>
              <a:rPr sz="3800" dirty="0" smtClean="0">
                <a:solidFill>
                  <a:srgbClr val="333333"/>
                </a:solidFill>
              </a:rPr>
              <a:t> </a:t>
            </a:r>
            <a:r>
              <a:rPr lang="en-US" sz="3800" dirty="0" smtClean="0">
                <a:solidFill>
                  <a:srgbClr val="333333"/>
                </a:solidFill>
              </a:rPr>
              <a:t>W</a:t>
            </a:r>
            <a:r>
              <a:rPr sz="3800" dirty="0" smtClean="0">
                <a:solidFill>
                  <a:srgbClr val="333333"/>
                </a:solidFill>
              </a:rPr>
              <a:t>hen </a:t>
            </a:r>
            <a:r>
              <a:rPr sz="3800" dirty="0">
                <a:solidFill>
                  <a:srgbClr val="333333"/>
                </a:solidFill>
              </a:rPr>
              <a:t>no more references (any file system)</a:t>
            </a:r>
          </a:p>
          <a:p>
            <a:pPr lvl="0">
              <a:buNone/>
              <a:defRPr sz="1800">
                <a:solidFill>
                  <a:srgbClr val="000000"/>
                </a:solidFill>
              </a:defRPr>
            </a:pPr>
            <a:r>
              <a:rPr sz="3800" dirty="0">
                <a:solidFill>
                  <a:srgbClr val="333333"/>
                </a:solidFill>
              </a:rPr>
              <a:t>2.</a:t>
            </a:r>
            <a:r>
              <a:rPr sz="3800" dirty="0" smtClean="0">
                <a:solidFill>
                  <a:srgbClr val="333333"/>
                </a:solidFill>
              </a:rPr>
              <a:t> After newer </a:t>
            </a:r>
            <a:r>
              <a:rPr sz="3800" dirty="0">
                <a:solidFill>
                  <a:srgbClr val="333333"/>
                </a:solidFill>
              </a:rPr>
              <a:t>copy is created (COW file system)</a:t>
            </a:r>
          </a:p>
          <a:p>
            <a:pPr lvl="0">
              <a:buNone/>
              <a:defRPr sz="1800">
                <a:solidFill>
                  <a:srgbClr val="000000"/>
                </a:solidFill>
              </a:defRPr>
            </a:pPr>
            <a:endParaRPr sz="3800" dirty="0" smtClean="0">
              <a:solidFill>
                <a:srgbClr val="333333"/>
              </a:solidFill>
            </a:endParaRPr>
          </a:p>
          <a:p>
            <a:pPr lvl="0">
              <a:buNone/>
              <a:defRPr sz="1800">
                <a:solidFill>
                  <a:srgbClr val="000000"/>
                </a:solidFill>
              </a:defRPr>
            </a:pPr>
            <a:r>
              <a:rPr lang="en-US" sz="3800" dirty="0" smtClean="0">
                <a:solidFill>
                  <a:srgbClr val="333333"/>
                </a:solidFill>
              </a:rPr>
              <a:t>LFS </a:t>
            </a:r>
            <a:r>
              <a:rPr sz="3800" dirty="0" smtClean="0">
                <a:solidFill>
                  <a:srgbClr val="333333"/>
                </a:solidFill>
              </a:rPr>
              <a:t>reclaim</a:t>
            </a:r>
            <a:r>
              <a:rPr lang="en-US" sz="3800" dirty="0" smtClean="0">
                <a:solidFill>
                  <a:srgbClr val="333333"/>
                </a:solidFill>
              </a:rPr>
              <a:t>s</a:t>
            </a:r>
            <a:r>
              <a:rPr sz="3800" dirty="0" smtClean="0">
                <a:solidFill>
                  <a:srgbClr val="333333"/>
                </a:solidFill>
              </a:rPr>
              <a:t> </a:t>
            </a:r>
            <a:r>
              <a:rPr sz="3800" b="1" dirty="0" smtClean="0">
                <a:solidFill>
                  <a:srgbClr val="333333"/>
                </a:solidFill>
              </a:rPr>
              <a:t>segments</a:t>
            </a:r>
            <a:r>
              <a:rPr lang="en-US" sz="3800" b="1" dirty="0" smtClean="0">
                <a:solidFill>
                  <a:srgbClr val="333333"/>
                </a:solidFill>
              </a:rPr>
              <a:t> </a:t>
            </a:r>
            <a:r>
              <a:rPr lang="en-US" sz="3800" dirty="0" smtClean="0">
                <a:solidFill>
                  <a:srgbClr val="333333"/>
                </a:solidFill>
              </a:rPr>
              <a:t>(not individual </a:t>
            </a:r>
            <a:r>
              <a:rPr lang="en-US" sz="3800" dirty="0" err="1" smtClean="0">
                <a:solidFill>
                  <a:srgbClr val="333333"/>
                </a:solidFill>
              </a:rPr>
              <a:t>inodes</a:t>
            </a:r>
            <a:r>
              <a:rPr lang="en-US" sz="3800" dirty="0" smtClean="0">
                <a:solidFill>
                  <a:srgbClr val="333333"/>
                </a:solidFill>
              </a:rPr>
              <a:t> and data blocks)</a:t>
            </a:r>
          </a:p>
          <a:p>
            <a:pPr lvl="0">
              <a:buNone/>
              <a:defRPr sz="1800">
                <a:solidFill>
                  <a:srgbClr val="000000"/>
                </a:solidFill>
              </a:defRPr>
            </a:pPr>
            <a:r>
              <a:rPr lang="en-US" sz="3800" b="1" dirty="0" smtClean="0">
                <a:solidFill>
                  <a:srgbClr val="333333"/>
                </a:solidFill>
              </a:rPr>
              <a:t> - </a:t>
            </a:r>
            <a:r>
              <a:rPr lang="en-US" sz="3800" dirty="0" smtClean="0">
                <a:solidFill>
                  <a:srgbClr val="333333"/>
                </a:solidFill>
              </a:rPr>
              <a:t>Want future </a:t>
            </a:r>
            <a:r>
              <a:rPr lang="en-US" sz="3800" dirty="0" err="1" smtClean="0">
                <a:solidFill>
                  <a:srgbClr val="333333"/>
                </a:solidFill>
              </a:rPr>
              <a:t>overwites</a:t>
            </a:r>
            <a:r>
              <a:rPr lang="en-US" sz="3800" dirty="0" smtClean="0">
                <a:solidFill>
                  <a:srgbClr val="333333"/>
                </a:solidFill>
              </a:rPr>
              <a:t> to be to sequential areas</a:t>
            </a:r>
            <a:endParaRPr sz="3800" dirty="0" smtClean="0">
              <a:solidFill>
                <a:srgbClr val="333333"/>
              </a:solidFill>
            </a:endParaRPr>
          </a:p>
          <a:p>
            <a:pPr lvl="0">
              <a:buNone/>
              <a:defRPr sz="1800">
                <a:solidFill>
                  <a:srgbClr val="000000"/>
                </a:solidFill>
              </a:defRPr>
            </a:pPr>
            <a:r>
              <a:rPr sz="3800" dirty="0">
                <a:solidFill>
                  <a:srgbClr val="333333"/>
                </a:solidFill>
              </a:rPr>
              <a:t> - </a:t>
            </a:r>
            <a:r>
              <a:rPr lang="en-US" sz="3800" dirty="0" smtClean="0">
                <a:solidFill>
                  <a:srgbClr val="333333"/>
                </a:solidFill>
              </a:rPr>
              <a:t>T</a:t>
            </a:r>
            <a:r>
              <a:rPr sz="3800" dirty="0" smtClean="0">
                <a:solidFill>
                  <a:srgbClr val="333333"/>
                </a:solidFill>
              </a:rPr>
              <a:t>ricky</a:t>
            </a:r>
            <a:r>
              <a:rPr sz="3800" dirty="0">
                <a:solidFill>
                  <a:srgbClr val="333333"/>
                </a:solidFill>
              </a:rPr>
              <a:t>,</a:t>
            </a:r>
            <a:r>
              <a:rPr sz="3800" dirty="0" smtClean="0">
                <a:solidFill>
                  <a:srgbClr val="333333"/>
                </a:solidFill>
              </a:rPr>
              <a:t> </a:t>
            </a:r>
            <a:r>
              <a:rPr lang="en-US" sz="3800" dirty="0" smtClean="0">
                <a:solidFill>
                  <a:srgbClr val="333333"/>
                </a:solidFill>
              </a:rPr>
              <a:t>since</a:t>
            </a:r>
            <a:r>
              <a:rPr sz="3800" dirty="0" smtClean="0">
                <a:solidFill>
                  <a:srgbClr val="333333"/>
                </a:solidFill>
              </a:rPr>
              <a:t> </a:t>
            </a:r>
            <a:r>
              <a:rPr sz="3800" dirty="0">
                <a:solidFill>
                  <a:srgbClr val="333333"/>
                </a:solidFill>
              </a:rPr>
              <a:t>segments are usually partly valid</a:t>
            </a:r>
          </a:p>
        </p:txBody>
      </p:sp>
    </p:spTree>
    <p:extLst>
      <p:ext uri="{BB962C8B-B14F-4D97-AF65-F5344CB8AC3E}">
        <p14:creationId xmlns:p14="http://schemas.microsoft.com/office/powerpoint/2010/main" val="1882310963"/>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7" name="Shape 1697"/>
          <p:cNvSpPr/>
          <p:nvPr/>
        </p:nvSpPr>
        <p:spPr>
          <a:xfrm>
            <a:off x="10424224" y="3349624"/>
            <a:ext cx="1075153" cy="763948"/>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FREE</a:t>
            </a:r>
          </a:p>
        </p:txBody>
      </p:sp>
      <p:sp>
        <p:nvSpPr>
          <p:cNvPr id="1698" name="Shape 1698"/>
          <p:cNvSpPr/>
          <p:nvPr/>
        </p:nvSpPr>
        <p:spPr>
          <a:xfrm>
            <a:off x="9276939" y="3349624"/>
            <a:ext cx="1075153" cy="763948"/>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FREE</a:t>
            </a:r>
          </a:p>
        </p:txBody>
      </p:sp>
      <p:sp>
        <p:nvSpPr>
          <p:cNvPr id="1699" name="Shape 1699"/>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Garbage Collection</a:t>
            </a:r>
          </a:p>
        </p:txBody>
      </p:sp>
      <p:sp>
        <p:nvSpPr>
          <p:cNvPr id="1700" name="Shape 1700"/>
          <p:cNvSpPr/>
          <p:nvPr/>
        </p:nvSpPr>
        <p:spPr>
          <a:xfrm>
            <a:off x="5856352" y="3349624"/>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USED</a:t>
            </a:r>
          </a:p>
        </p:txBody>
      </p:sp>
      <p:sp>
        <p:nvSpPr>
          <p:cNvPr id="1701" name="Shape 1701"/>
          <p:cNvSpPr/>
          <p:nvPr/>
        </p:nvSpPr>
        <p:spPr>
          <a:xfrm>
            <a:off x="4721767" y="3349624"/>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USED</a:t>
            </a:r>
          </a:p>
        </p:txBody>
      </p:sp>
      <p:sp>
        <p:nvSpPr>
          <p:cNvPr id="1702" name="Shape 1702"/>
          <p:cNvSpPr/>
          <p:nvPr/>
        </p:nvSpPr>
        <p:spPr>
          <a:xfrm>
            <a:off x="1435817" y="3407747"/>
            <a:ext cx="321366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 segments:</a:t>
            </a:r>
          </a:p>
        </p:txBody>
      </p:sp>
      <p:sp>
        <p:nvSpPr>
          <p:cNvPr id="1703" name="Shape 1703"/>
          <p:cNvSpPr/>
          <p:nvPr/>
        </p:nvSpPr>
        <p:spPr>
          <a:xfrm>
            <a:off x="8125524" y="3349624"/>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USED</a:t>
            </a:r>
          </a:p>
        </p:txBody>
      </p:sp>
      <p:sp>
        <p:nvSpPr>
          <p:cNvPr id="1704" name="Shape 1704"/>
          <p:cNvSpPr/>
          <p:nvPr/>
        </p:nvSpPr>
        <p:spPr>
          <a:xfrm>
            <a:off x="6990939" y="3349624"/>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USED</a:t>
            </a:r>
          </a:p>
        </p:txBody>
      </p:sp>
      <p:sp>
        <p:nvSpPr>
          <p:cNvPr id="1705" name="Shape 1705"/>
          <p:cNvSpPr/>
          <p:nvPr/>
        </p:nvSpPr>
        <p:spPr>
          <a:xfrm>
            <a:off x="4717669" y="3349624"/>
            <a:ext cx="6825914" cy="763948"/>
          </a:xfrm>
          <a:prstGeom prst="rect">
            <a:avLst/>
          </a:prstGeom>
          <a:ln w="50800">
            <a:solidFill>
              <a:srgbClr val="FFFFFF"/>
            </a:solidFill>
            <a:miter lim="400000"/>
          </a:ln>
        </p:spPr>
        <p:txBody>
          <a:bodyPr lIns="0" tIns="0" rIns="0" bIns="0" anchor="ctr"/>
          <a:lstStyle/>
          <a:p>
            <a:pPr lvl="0">
              <a:defRPr sz="2600"/>
            </a:pPr>
            <a:endParaRPr/>
          </a:p>
        </p:txBody>
      </p:sp>
      <p:sp>
        <p:nvSpPr>
          <p:cNvPr id="1706" name="Shape 1706"/>
          <p:cNvSpPr/>
          <p:nvPr/>
        </p:nvSpPr>
        <p:spPr>
          <a:xfrm>
            <a:off x="4789161" y="2697878"/>
            <a:ext cx="927507"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lvl="0">
              <a:defRPr sz="1800">
                <a:solidFill>
                  <a:srgbClr val="000000"/>
                </a:solidFill>
              </a:defRPr>
            </a:pPr>
            <a:r>
              <a:rPr sz="3200">
                <a:solidFill>
                  <a:srgbClr val="FFFFFF"/>
                </a:solidFill>
              </a:rPr>
              <a:t>60%</a:t>
            </a:r>
          </a:p>
        </p:txBody>
      </p:sp>
      <p:sp>
        <p:nvSpPr>
          <p:cNvPr id="1707" name="Shape 1707"/>
          <p:cNvSpPr/>
          <p:nvPr/>
        </p:nvSpPr>
        <p:spPr>
          <a:xfrm>
            <a:off x="5930175" y="2697878"/>
            <a:ext cx="92750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lvl="0">
              <a:defRPr sz="1800">
                <a:solidFill>
                  <a:srgbClr val="000000"/>
                </a:solidFill>
              </a:defRPr>
            </a:pPr>
            <a:r>
              <a:rPr sz="3200">
                <a:solidFill>
                  <a:srgbClr val="FFFFFF"/>
                </a:solidFill>
              </a:rPr>
              <a:t>10%</a:t>
            </a:r>
          </a:p>
        </p:txBody>
      </p:sp>
      <p:sp>
        <p:nvSpPr>
          <p:cNvPr id="1708" name="Shape 1708"/>
          <p:cNvSpPr/>
          <p:nvPr/>
        </p:nvSpPr>
        <p:spPr>
          <a:xfrm>
            <a:off x="7073097" y="2697878"/>
            <a:ext cx="92750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lvl="0">
              <a:defRPr sz="1800">
                <a:solidFill>
                  <a:srgbClr val="000000"/>
                </a:solidFill>
              </a:defRPr>
            </a:pPr>
            <a:r>
              <a:rPr sz="3200">
                <a:solidFill>
                  <a:srgbClr val="FFFFFF"/>
                </a:solidFill>
              </a:rPr>
              <a:t>95%</a:t>
            </a:r>
          </a:p>
        </p:txBody>
      </p:sp>
      <p:sp>
        <p:nvSpPr>
          <p:cNvPr id="1709" name="Shape 1709"/>
          <p:cNvSpPr/>
          <p:nvPr/>
        </p:nvSpPr>
        <p:spPr>
          <a:xfrm>
            <a:off x="8199347" y="2697878"/>
            <a:ext cx="927507"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lvl="0">
              <a:defRPr sz="1800">
                <a:solidFill>
                  <a:srgbClr val="000000"/>
                </a:solidFill>
              </a:defRPr>
            </a:pPr>
            <a:r>
              <a:rPr sz="3200">
                <a:solidFill>
                  <a:srgbClr val="FFFFFF"/>
                </a:solidFill>
              </a:rPr>
              <a:t>35%</a:t>
            </a:r>
          </a:p>
        </p:txBody>
      </p:sp>
    </p:spTree>
    <p:extLst>
      <p:ext uri="{BB962C8B-B14F-4D97-AF65-F5344CB8AC3E}">
        <p14:creationId xmlns:p14="http://schemas.microsoft.com/office/powerpoint/2010/main" val="1418751184"/>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 name="Shape 1744"/>
          <p:cNvSpPr/>
          <p:nvPr/>
        </p:nvSpPr>
        <p:spPr>
          <a:xfrm>
            <a:off x="10424224" y="3349624"/>
            <a:ext cx="1075153" cy="763948"/>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FREE</a:t>
            </a:r>
          </a:p>
        </p:txBody>
      </p:sp>
      <p:sp>
        <p:nvSpPr>
          <p:cNvPr id="1745" name="Shape 1745"/>
          <p:cNvSpPr/>
          <p:nvPr/>
        </p:nvSpPr>
        <p:spPr>
          <a:xfrm>
            <a:off x="9276939" y="3349624"/>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USED</a:t>
            </a:r>
          </a:p>
        </p:txBody>
      </p:sp>
      <p:sp>
        <p:nvSpPr>
          <p:cNvPr id="1746" name="Shape 1746"/>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Garbage Collection</a:t>
            </a:r>
          </a:p>
        </p:txBody>
      </p:sp>
      <p:sp>
        <p:nvSpPr>
          <p:cNvPr id="1747" name="Shape 1747"/>
          <p:cNvSpPr/>
          <p:nvPr/>
        </p:nvSpPr>
        <p:spPr>
          <a:xfrm>
            <a:off x="5856352" y="3349624"/>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USED</a:t>
            </a:r>
          </a:p>
        </p:txBody>
      </p:sp>
      <p:sp>
        <p:nvSpPr>
          <p:cNvPr id="1748" name="Shape 1748"/>
          <p:cNvSpPr/>
          <p:nvPr/>
        </p:nvSpPr>
        <p:spPr>
          <a:xfrm>
            <a:off x="4721767" y="3349624"/>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USED</a:t>
            </a:r>
          </a:p>
        </p:txBody>
      </p:sp>
      <p:sp>
        <p:nvSpPr>
          <p:cNvPr id="1749" name="Shape 1749"/>
          <p:cNvSpPr/>
          <p:nvPr/>
        </p:nvSpPr>
        <p:spPr>
          <a:xfrm>
            <a:off x="1435817" y="3407747"/>
            <a:ext cx="321366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 segments:</a:t>
            </a:r>
          </a:p>
        </p:txBody>
      </p:sp>
      <p:sp>
        <p:nvSpPr>
          <p:cNvPr id="1750" name="Shape 1750"/>
          <p:cNvSpPr/>
          <p:nvPr/>
        </p:nvSpPr>
        <p:spPr>
          <a:xfrm>
            <a:off x="8125524" y="3349624"/>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USED</a:t>
            </a:r>
          </a:p>
        </p:txBody>
      </p:sp>
      <p:sp>
        <p:nvSpPr>
          <p:cNvPr id="1751" name="Shape 1751"/>
          <p:cNvSpPr/>
          <p:nvPr/>
        </p:nvSpPr>
        <p:spPr>
          <a:xfrm>
            <a:off x="6990939" y="3349624"/>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USED</a:t>
            </a:r>
          </a:p>
        </p:txBody>
      </p:sp>
      <p:sp>
        <p:nvSpPr>
          <p:cNvPr id="1752" name="Shape 1752"/>
          <p:cNvSpPr/>
          <p:nvPr/>
        </p:nvSpPr>
        <p:spPr>
          <a:xfrm>
            <a:off x="4717669" y="3349624"/>
            <a:ext cx="6825914" cy="763948"/>
          </a:xfrm>
          <a:prstGeom prst="rect">
            <a:avLst/>
          </a:prstGeom>
          <a:ln w="50800">
            <a:solidFill>
              <a:srgbClr val="FFFFFF"/>
            </a:solidFill>
            <a:miter lim="400000"/>
          </a:ln>
        </p:spPr>
        <p:txBody>
          <a:bodyPr lIns="0" tIns="0" rIns="0" bIns="0" anchor="ctr"/>
          <a:lstStyle/>
          <a:p>
            <a:pPr lvl="0">
              <a:defRPr sz="2600"/>
            </a:pPr>
            <a:endParaRPr/>
          </a:p>
        </p:txBody>
      </p:sp>
      <p:sp>
        <p:nvSpPr>
          <p:cNvPr id="1753" name="Shape 1753"/>
          <p:cNvSpPr/>
          <p:nvPr/>
        </p:nvSpPr>
        <p:spPr>
          <a:xfrm>
            <a:off x="4789161" y="2697878"/>
            <a:ext cx="927507"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lvl="0">
              <a:defRPr sz="1800">
                <a:solidFill>
                  <a:srgbClr val="000000"/>
                </a:solidFill>
              </a:defRPr>
            </a:pPr>
            <a:r>
              <a:rPr sz="3200">
                <a:solidFill>
                  <a:srgbClr val="FFFFFF"/>
                </a:solidFill>
              </a:rPr>
              <a:t>60%</a:t>
            </a:r>
          </a:p>
        </p:txBody>
      </p:sp>
      <p:sp>
        <p:nvSpPr>
          <p:cNvPr id="1754" name="Shape 1754"/>
          <p:cNvSpPr/>
          <p:nvPr/>
        </p:nvSpPr>
        <p:spPr>
          <a:xfrm>
            <a:off x="5930175" y="2697878"/>
            <a:ext cx="92750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lvl="0">
              <a:defRPr sz="1800">
                <a:solidFill>
                  <a:srgbClr val="000000"/>
                </a:solidFill>
              </a:defRPr>
            </a:pPr>
            <a:r>
              <a:rPr sz="3200">
                <a:solidFill>
                  <a:srgbClr val="FFFFFF"/>
                </a:solidFill>
              </a:rPr>
              <a:t>10%</a:t>
            </a:r>
          </a:p>
        </p:txBody>
      </p:sp>
      <p:sp>
        <p:nvSpPr>
          <p:cNvPr id="1755" name="Shape 1755"/>
          <p:cNvSpPr/>
          <p:nvPr/>
        </p:nvSpPr>
        <p:spPr>
          <a:xfrm>
            <a:off x="7073097" y="2697878"/>
            <a:ext cx="92750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lvl="0">
              <a:defRPr sz="1800">
                <a:solidFill>
                  <a:srgbClr val="000000"/>
                </a:solidFill>
              </a:defRPr>
            </a:pPr>
            <a:r>
              <a:rPr sz="3200">
                <a:solidFill>
                  <a:srgbClr val="FFFFFF"/>
                </a:solidFill>
              </a:rPr>
              <a:t>95%</a:t>
            </a:r>
          </a:p>
        </p:txBody>
      </p:sp>
      <p:sp>
        <p:nvSpPr>
          <p:cNvPr id="1756" name="Shape 1756"/>
          <p:cNvSpPr/>
          <p:nvPr/>
        </p:nvSpPr>
        <p:spPr>
          <a:xfrm>
            <a:off x="8199347" y="2697878"/>
            <a:ext cx="927507"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lvl="0">
              <a:defRPr sz="1800">
                <a:solidFill>
                  <a:srgbClr val="000000"/>
                </a:solidFill>
              </a:defRPr>
            </a:pPr>
            <a:r>
              <a:rPr sz="3200">
                <a:solidFill>
                  <a:srgbClr val="FFFFFF"/>
                </a:solidFill>
              </a:rPr>
              <a:t>35%</a:t>
            </a:r>
          </a:p>
        </p:txBody>
      </p:sp>
      <p:sp>
        <p:nvSpPr>
          <p:cNvPr id="1761" name="Shape 1761"/>
          <p:cNvSpPr/>
          <p:nvPr/>
        </p:nvSpPr>
        <p:spPr>
          <a:xfrm>
            <a:off x="8754087" y="4105055"/>
            <a:ext cx="764575" cy="662119"/>
          </a:xfrm>
          <a:custGeom>
            <a:avLst/>
            <a:gdLst/>
            <a:ahLst/>
            <a:cxnLst>
              <a:cxn ang="0">
                <a:pos x="wd2" y="hd2"/>
              </a:cxn>
              <a:cxn ang="5400000">
                <a:pos x="wd2" y="hd2"/>
              </a:cxn>
              <a:cxn ang="10800000">
                <a:pos x="wd2" y="hd2"/>
              </a:cxn>
              <a:cxn ang="16200000">
                <a:pos x="wd2" y="hd2"/>
              </a:cxn>
            </a:cxnLst>
            <a:rect l="0" t="0" r="r" b="b"/>
            <a:pathLst>
              <a:path w="21600" h="16205" extrusionOk="0">
                <a:moveTo>
                  <a:pt x="0" y="0"/>
                </a:moveTo>
                <a:cubicBezTo>
                  <a:pt x="8874" y="21210"/>
                  <a:pt x="16074" y="21600"/>
                  <a:pt x="21600" y="1170"/>
                </a:cubicBezTo>
              </a:path>
            </a:pathLst>
          </a:custGeom>
          <a:ln w="25400">
            <a:solidFill>
              <a:srgbClr val="FFFFFF"/>
            </a:solidFill>
            <a:miter lim="400000"/>
            <a:tailEnd type="triangle"/>
          </a:ln>
        </p:spPr>
        <p:txBody>
          <a:bodyPr/>
          <a:lstStyle/>
          <a:p>
            <a:pPr lvl="0"/>
            <a:endParaRPr/>
          </a:p>
        </p:txBody>
      </p:sp>
      <p:sp>
        <p:nvSpPr>
          <p:cNvPr id="1762" name="Shape 1762"/>
          <p:cNvSpPr/>
          <p:nvPr/>
        </p:nvSpPr>
        <p:spPr>
          <a:xfrm>
            <a:off x="5198087" y="4103360"/>
            <a:ext cx="4750209" cy="1141330"/>
          </a:xfrm>
          <a:custGeom>
            <a:avLst/>
            <a:gdLst/>
            <a:ahLst/>
            <a:cxnLst>
              <a:cxn ang="0">
                <a:pos x="wd2" y="hd2"/>
              </a:cxn>
              <a:cxn ang="5400000">
                <a:pos x="wd2" y="hd2"/>
              </a:cxn>
              <a:cxn ang="10800000">
                <a:pos x="wd2" y="hd2"/>
              </a:cxn>
              <a:cxn ang="16200000">
                <a:pos x="wd2" y="hd2"/>
              </a:cxn>
            </a:cxnLst>
            <a:rect l="0" t="0" r="r" b="b"/>
            <a:pathLst>
              <a:path w="21600" h="16200" extrusionOk="0">
                <a:moveTo>
                  <a:pt x="0" y="24"/>
                </a:moveTo>
                <a:cubicBezTo>
                  <a:pt x="13663" y="21600"/>
                  <a:pt x="20863" y="21592"/>
                  <a:pt x="21600" y="0"/>
                </a:cubicBezTo>
              </a:path>
            </a:pathLst>
          </a:custGeom>
          <a:ln w="25400">
            <a:solidFill>
              <a:srgbClr val="FFFFFF"/>
            </a:solidFill>
            <a:miter lim="400000"/>
            <a:tailEnd type="triangle"/>
          </a:ln>
        </p:spPr>
        <p:txBody>
          <a:bodyPr/>
          <a:lstStyle/>
          <a:p>
            <a:pPr lvl="0"/>
            <a:endParaRPr/>
          </a:p>
        </p:txBody>
      </p:sp>
      <p:sp>
        <p:nvSpPr>
          <p:cNvPr id="1759" name="Shape 1759"/>
          <p:cNvSpPr/>
          <p:nvPr/>
        </p:nvSpPr>
        <p:spPr>
          <a:xfrm>
            <a:off x="9325597" y="2697878"/>
            <a:ext cx="927507"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lvl="0">
              <a:defRPr sz="1800">
                <a:solidFill>
                  <a:srgbClr val="000000"/>
                </a:solidFill>
              </a:defRPr>
            </a:pPr>
            <a:r>
              <a:rPr sz="3200">
                <a:solidFill>
                  <a:srgbClr val="FFFFFF"/>
                </a:solidFill>
              </a:rPr>
              <a:t>95%</a:t>
            </a:r>
          </a:p>
        </p:txBody>
      </p:sp>
      <p:sp>
        <p:nvSpPr>
          <p:cNvPr id="1760" name="Shape 1760"/>
          <p:cNvSpPr/>
          <p:nvPr/>
        </p:nvSpPr>
        <p:spPr>
          <a:xfrm>
            <a:off x="5611847" y="5488457"/>
            <a:ext cx="583204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compact 2 segments to one</a:t>
            </a:r>
          </a:p>
        </p:txBody>
      </p:sp>
      <p:sp>
        <p:nvSpPr>
          <p:cNvPr id="19" name="TextBox 18"/>
          <p:cNvSpPr txBox="1"/>
          <p:nvPr/>
        </p:nvSpPr>
        <p:spPr>
          <a:xfrm>
            <a:off x="1108570" y="6800482"/>
            <a:ext cx="10765537" cy="1200329"/>
          </a:xfrm>
          <a:prstGeom prst="rect">
            <a:avLst/>
          </a:prstGeom>
          <a:noFill/>
        </p:spPr>
        <p:txBody>
          <a:bodyPr wrap="none" rtlCol="0">
            <a:spAutoFit/>
          </a:bodyPr>
          <a:lstStyle/>
          <a:p>
            <a:r>
              <a:rPr lang="en-US" dirty="0" smtClean="0"/>
              <a:t>When move data blocks, copy new </a:t>
            </a:r>
            <a:r>
              <a:rPr lang="en-US" dirty="0" err="1" smtClean="0"/>
              <a:t>inode</a:t>
            </a:r>
            <a:r>
              <a:rPr lang="en-US" dirty="0" smtClean="0"/>
              <a:t> to point to it</a:t>
            </a:r>
          </a:p>
          <a:p>
            <a:r>
              <a:rPr lang="en-US" dirty="0" smtClean="0"/>
              <a:t>When move </a:t>
            </a:r>
            <a:r>
              <a:rPr lang="en-US" dirty="0" err="1" smtClean="0"/>
              <a:t>inode</a:t>
            </a:r>
            <a:r>
              <a:rPr lang="en-US" dirty="0" smtClean="0"/>
              <a:t>, update </a:t>
            </a:r>
            <a:r>
              <a:rPr lang="en-US" dirty="0" err="1" smtClean="0"/>
              <a:t>imap</a:t>
            </a:r>
            <a:r>
              <a:rPr lang="en-US" dirty="0" smtClean="0"/>
              <a:t> to point to it </a:t>
            </a:r>
            <a:endParaRPr lang="en-US" dirty="0"/>
          </a:p>
        </p:txBody>
      </p:sp>
    </p:spTree>
    <p:extLst>
      <p:ext uri="{BB962C8B-B14F-4D97-AF65-F5344CB8AC3E}">
        <p14:creationId xmlns:p14="http://schemas.microsoft.com/office/powerpoint/2010/main" val="1440216847"/>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4" name="Shape 1764"/>
          <p:cNvSpPr/>
          <p:nvPr/>
        </p:nvSpPr>
        <p:spPr>
          <a:xfrm>
            <a:off x="10424224" y="3349624"/>
            <a:ext cx="1075153" cy="763948"/>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FREE</a:t>
            </a:r>
          </a:p>
        </p:txBody>
      </p:sp>
      <p:sp>
        <p:nvSpPr>
          <p:cNvPr id="1765" name="Shape 1765"/>
          <p:cNvSpPr/>
          <p:nvPr/>
        </p:nvSpPr>
        <p:spPr>
          <a:xfrm>
            <a:off x="9276939" y="3349624"/>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USED</a:t>
            </a:r>
          </a:p>
        </p:txBody>
      </p:sp>
      <p:sp>
        <p:nvSpPr>
          <p:cNvPr id="1766" name="Shape 1766"/>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Garbage Collection</a:t>
            </a:r>
          </a:p>
        </p:txBody>
      </p:sp>
      <p:sp>
        <p:nvSpPr>
          <p:cNvPr id="1767" name="Shape 1767"/>
          <p:cNvSpPr/>
          <p:nvPr/>
        </p:nvSpPr>
        <p:spPr>
          <a:xfrm>
            <a:off x="5856352" y="3349624"/>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USED</a:t>
            </a:r>
          </a:p>
        </p:txBody>
      </p:sp>
      <p:sp>
        <p:nvSpPr>
          <p:cNvPr id="1768" name="Shape 1768"/>
          <p:cNvSpPr/>
          <p:nvPr/>
        </p:nvSpPr>
        <p:spPr>
          <a:xfrm>
            <a:off x="4721767" y="3349624"/>
            <a:ext cx="1075153" cy="763948"/>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FREE</a:t>
            </a:r>
          </a:p>
        </p:txBody>
      </p:sp>
      <p:sp>
        <p:nvSpPr>
          <p:cNvPr id="1769" name="Shape 1769"/>
          <p:cNvSpPr/>
          <p:nvPr/>
        </p:nvSpPr>
        <p:spPr>
          <a:xfrm>
            <a:off x="1435817" y="3407747"/>
            <a:ext cx="321366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 segments:</a:t>
            </a:r>
          </a:p>
        </p:txBody>
      </p:sp>
      <p:sp>
        <p:nvSpPr>
          <p:cNvPr id="1770" name="Shape 1770"/>
          <p:cNvSpPr/>
          <p:nvPr/>
        </p:nvSpPr>
        <p:spPr>
          <a:xfrm>
            <a:off x="8125524" y="3349624"/>
            <a:ext cx="1075153" cy="763948"/>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FREE</a:t>
            </a:r>
          </a:p>
        </p:txBody>
      </p:sp>
      <p:sp>
        <p:nvSpPr>
          <p:cNvPr id="1771" name="Shape 1771"/>
          <p:cNvSpPr/>
          <p:nvPr/>
        </p:nvSpPr>
        <p:spPr>
          <a:xfrm>
            <a:off x="6990939" y="3349624"/>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USED</a:t>
            </a:r>
          </a:p>
        </p:txBody>
      </p:sp>
      <p:sp>
        <p:nvSpPr>
          <p:cNvPr id="1772" name="Shape 1772"/>
          <p:cNvSpPr/>
          <p:nvPr/>
        </p:nvSpPr>
        <p:spPr>
          <a:xfrm>
            <a:off x="4717669" y="3349624"/>
            <a:ext cx="6825914" cy="763948"/>
          </a:xfrm>
          <a:prstGeom prst="rect">
            <a:avLst/>
          </a:prstGeom>
          <a:ln w="50800">
            <a:solidFill>
              <a:srgbClr val="FFFFFF"/>
            </a:solidFill>
            <a:miter lim="400000"/>
          </a:ln>
        </p:spPr>
        <p:txBody>
          <a:bodyPr lIns="0" tIns="0" rIns="0" bIns="0" anchor="ctr"/>
          <a:lstStyle/>
          <a:p>
            <a:pPr lvl="0">
              <a:defRPr sz="2600"/>
            </a:pPr>
            <a:endParaRPr/>
          </a:p>
        </p:txBody>
      </p:sp>
      <p:sp>
        <p:nvSpPr>
          <p:cNvPr id="1773" name="Shape 1773"/>
          <p:cNvSpPr/>
          <p:nvPr/>
        </p:nvSpPr>
        <p:spPr>
          <a:xfrm>
            <a:off x="5930175" y="2697878"/>
            <a:ext cx="92750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lvl="0">
              <a:defRPr sz="1800">
                <a:solidFill>
                  <a:srgbClr val="000000"/>
                </a:solidFill>
              </a:defRPr>
            </a:pPr>
            <a:r>
              <a:rPr sz="3200">
                <a:solidFill>
                  <a:srgbClr val="FFFFFF"/>
                </a:solidFill>
              </a:rPr>
              <a:t>10%</a:t>
            </a:r>
          </a:p>
        </p:txBody>
      </p:sp>
      <p:sp>
        <p:nvSpPr>
          <p:cNvPr id="1774" name="Shape 1774"/>
          <p:cNvSpPr/>
          <p:nvPr/>
        </p:nvSpPr>
        <p:spPr>
          <a:xfrm>
            <a:off x="7073097" y="2697878"/>
            <a:ext cx="92750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lvl="0">
              <a:defRPr sz="1800">
                <a:solidFill>
                  <a:srgbClr val="000000"/>
                </a:solidFill>
              </a:defRPr>
            </a:pPr>
            <a:r>
              <a:rPr sz="3200">
                <a:solidFill>
                  <a:srgbClr val="FFFFFF"/>
                </a:solidFill>
              </a:rPr>
              <a:t>95%</a:t>
            </a:r>
          </a:p>
        </p:txBody>
      </p:sp>
      <p:sp>
        <p:nvSpPr>
          <p:cNvPr id="1775" name="Shape 1775"/>
          <p:cNvSpPr/>
          <p:nvPr/>
        </p:nvSpPr>
        <p:spPr>
          <a:xfrm>
            <a:off x="9325597" y="2697878"/>
            <a:ext cx="927507"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lvl="0">
              <a:defRPr sz="1800">
                <a:solidFill>
                  <a:srgbClr val="000000"/>
                </a:solidFill>
              </a:defRPr>
            </a:pPr>
            <a:r>
              <a:rPr sz="3200">
                <a:solidFill>
                  <a:srgbClr val="FFFFFF"/>
                </a:solidFill>
              </a:rPr>
              <a:t>95%</a:t>
            </a:r>
          </a:p>
        </p:txBody>
      </p:sp>
      <p:sp>
        <p:nvSpPr>
          <p:cNvPr id="1776" name="Shape 1776"/>
          <p:cNvSpPr/>
          <p:nvPr/>
        </p:nvSpPr>
        <p:spPr>
          <a:xfrm>
            <a:off x="5684076" y="5167968"/>
            <a:ext cx="488289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release input segments</a:t>
            </a:r>
          </a:p>
        </p:txBody>
      </p:sp>
    </p:spTree>
    <p:extLst>
      <p:ext uri="{BB962C8B-B14F-4D97-AF65-F5344CB8AC3E}">
        <p14:creationId xmlns:p14="http://schemas.microsoft.com/office/powerpoint/2010/main" val="1436362192"/>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8" name="Shape 1778"/>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Garbage Collection</a:t>
            </a:r>
          </a:p>
        </p:txBody>
      </p:sp>
      <p:sp>
        <p:nvSpPr>
          <p:cNvPr id="1779" name="Shape 1779"/>
          <p:cNvSpPr>
            <a:spLocks noGrp="1"/>
          </p:cNvSpPr>
          <p:nvPr>
            <p:ph type="body" idx="4294967295"/>
          </p:nvPr>
        </p:nvSpPr>
        <p:spPr>
          <a:xfrm>
            <a:off x="593559" y="2319327"/>
            <a:ext cx="11940190" cy="5922962"/>
          </a:xfrm>
          <a:prstGeom prst="rect">
            <a:avLst/>
          </a:prstGeom>
        </p:spPr>
        <p:txBody>
          <a:bodyPr>
            <a:normAutofit fontScale="92500"/>
          </a:bodyPr>
          <a:lstStyle/>
          <a:p>
            <a:pPr lvl="0">
              <a:buNone/>
              <a:defRPr sz="1800">
                <a:solidFill>
                  <a:srgbClr val="000000"/>
                </a:solidFill>
              </a:defRPr>
            </a:pPr>
            <a:r>
              <a:rPr sz="3800" b="1" dirty="0">
                <a:solidFill>
                  <a:srgbClr val="333333"/>
                </a:solidFill>
                <a:latin typeface="Helvetica"/>
                <a:ea typeface="Helvetica"/>
                <a:cs typeface="Helvetica"/>
                <a:sym typeface="Helvetica"/>
              </a:rPr>
              <a:t>General </a:t>
            </a:r>
            <a:r>
              <a:rPr sz="3800" b="1" dirty="0" smtClean="0">
                <a:solidFill>
                  <a:srgbClr val="333333"/>
                </a:solidFill>
                <a:latin typeface="Helvetica"/>
                <a:ea typeface="Helvetica"/>
                <a:cs typeface="Helvetica"/>
                <a:sym typeface="Helvetica"/>
              </a:rPr>
              <a:t>operation</a:t>
            </a:r>
            <a:r>
              <a:rPr sz="3800" dirty="0" smtClean="0">
                <a:solidFill>
                  <a:srgbClr val="333333"/>
                </a:solidFill>
              </a:rPr>
              <a:t>:</a:t>
            </a:r>
            <a:r>
              <a:rPr lang="en-US" sz="3800" dirty="0" smtClean="0">
                <a:solidFill>
                  <a:srgbClr val="333333"/>
                </a:solidFill>
              </a:rPr>
              <a:t/>
            </a:r>
            <a:br>
              <a:rPr lang="en-US" sz="3800" dirty="0" smtClean="0">
                <a:solidFill>
                  <a:srgbClr val="333333"/>
                </a:solidFill>
              </a:rPr>
            </a:br>
            <a:r>
              <a:rPr lang="en-US" sz="3800" dirty="0" smtClean="0">
                <a:solidFill>
                  <a:srgbClr val="333333"/>
                </a:solidFill>
              </a:rPr>
              <a:t>P</a:t>
            </a:r>
            <a:r>
              <a:rPr sz="3800" dirty="0" smtClean="0">
                <a:solidFill>
                  <a:srgbClr val="333333"/>
                </a:solidFill>
              </a:rPr>
              <a:t>ick </a:t>
            </a:r>
            <a:r>
              <a:rPr sz="3800" b="1" dirty="0">
                <a:solidFill>
                  <a:srgbClr val="333333"/>
                </a:solidFill>
                <a:latin typeface="Helvetica"/>
                <a:ea typeface="Helvetica"/>
                <a:cs typeface="Helvetica"/>
                <a:sym typeface="Helvetica"/>
              </a:rPr>
              <a:t>M</a:t>
            </a:r>
            <a:r>
              <a:rPr sz="3800" dirty="0">
                <a:solidFill>
                  <a:srgbClr val="333333"/>
                </a:solidFill>
              </a:rPr>
              <a:t> segments, compact into </a:t>
            </a:r>
            <a:r>
              <a:rPr sz="3800" b="1" dirty="0">
                <a:solidFill>
                  <a:srgbClr val="333333"/>
                </a:solidFill>
                <a:latin typeface="Helvetica"/>
                <a:ea typeface="Helvetica"/>
                <a:cs typeface="Helvetica"/>
                <a:sym typeface="Helvetica"/>
              </a:rPr>
              <a:t>N</a:t>
            </a:r>
            <a:r>
              <a:rPr sz="3800" dirty="0">
                <a:solidFill>
                  <a:srgbClr val="333333"/>
                </a:solidFill>
              </a:rPr>
              <a:t> (where </a:t>
            </a:r>
            <a:r>
              <a:rPr sz="3800" b="1" dirty="0">
                <a:solidFill>
                  <a:srgbClr val="333333"/>
                </a:solidFill>
                <a:latin typeface="Helvetica"/>
                <a:ea typeface="Helvetica"/>
                <a:cs typeface="Helvetica"/>
                <a:sym typeface="Helvetica"/>
              </a:rPr>
              <a:t>N</a:t>
            </a:r>
            <a:r>
              <a:rPr sz="3800" dirty="0">
                <a:solidFill>
                  <a:srgbClr val="333333"/>
                </a:solidFill>
              </a:rPr>
              <a:t> &lt; </a:t>
            </a:r>
            <a:r>
              <a:rPr sz="3800" b="1" dirty="0">
                <a:solidFill>
                  <a:srgbClr val="333333"/>
                </a:solidFill>
                <a:latin typeface="Helvetica"/>
                <a:ea typeface="Helvetica"/>
                <a:cs typeface="Helvetica"/>
                <a:sym typeface="Helvetica"/>
              </a:rPr>
              <a:t>M</a:t>
            </a:r>
            <a:r>
              <a:rPr sz="3800" dirty="0">
                <a:solidFill>
                  <a:srgbClr val="333333"/>
                </a:solidFill>
              </a:rPr>
              <a:t>).</a:t>
            </a:r>
          </a:p>
          <a:p>
            <a:pPr lvl="0">
              <a:buNone/>
              <a:defRPr sz="1800">
                <a:solidFill>
                  <a:srgbClr val="000000"/>
                </a:solidFill>
              </a:defRPr>
            </a:pPr>
            <a:endParaRPr sz="3800" dirty="0">
              <a:solidFill>
                <a:srgbClr val="333333"/>
              </a:solidFill>
            </a:endParaRPr>
          </a:p>
          <a:p>
            <a:pPr lvl="0">
              <a:buNone/>
              <a:defRPr sz="1800">
                <a:solidFill>
                  <a:srgbClr val="000000"/>
                </a:solidFill>
              </a:defRPr>
            </a:pPr>
            <a:r>
              <a:rPr sz="3800" b="1" dirty="0">
                <a:solidFill>
                  <a:srgbClr val="333333"/>
                </a:solidFill>
                <a:latin typeface="Helvetica"/>
                <a:ea typeface="Helvetica"/>
                <a:cs typeface="Helvetica"/>
                <a:sym typeface="Helvetica"/>
              </a:rPr>
              <a:t>Mechanism</a:t>
            </a:r>
            <a:r>
              <a:rPr sz="3800" dirty="0">
                <a:solidFill>
                  <a:srgbClr val="333333"/>
                </a:solidFill>
              </a:rPr>
              <a:t>:</a:t>
            </a:r>
            <a:r>
              <a:rPr sz="3800" dirty="0" smtClean="0">
                <a:solidFill>
                  <a:srgbClr val="333333"/>
                </a:solidFill>
              </a:rPr>
              <a:t> </a:t>
            </a:r>
            <a:r>
              <a:rPr lang="en-US" sz="3800" dirty="0" smtClean="0">
                <a:solidFill>
                  <a:srgbClr val="333333"/>
                </a:solidFill>
              </a:rPr>
              <a:t/>
            </a:r>
            <a:br>
              <a:rPr lang="en-US" sz="3800" dirty="0" smtClean="0">
                <a:solidFill>
                  <a:srgbClr val="333333"/>
                </a:solidFill>
              </a:rPr>
            </a:br>
            <a:r>
              <a:rPr lang="en-US" sz="3800" dirty="0" smtClean="0">
                <a:solidFill>
                  <a:srgbClr val="333333"/>
                </a:solidFill>
              </a:rPr>
              <a:t>H</a:t>
            </a:r>
            <a:r>
              <a:rPr sz="3800" dirty="0" smtClean="0">
                <a:solidFill>
                  <a:srgbClr val="333333"/>
                </a:solidFill>
              </a:rPr>
              <a:t>ow do</a:t>
            </a:r>
            <a:r>
              <a:rPr lang="en-US" sz="3800" dirty="0" smtClean="0">
                <a:solidFill>
                  <a:srgbClr val="333333"/>
                </a:solidFill>
              </a:rPr>
              <a:t>es LFS </a:t>
            </a:r>
            <a:r>
              <a:rPr sz="3800" dirty="0" smtClean="0">
                <a:solidFill>
                  <a:srgbClr val="333333"/>
                </a:solidFill>
              </a:rPr>
              <a:t>know </a:t>
            </a:r>
            <a:r>
              <a:rPr sz="3800" dirty="0">
                <a:solidFill>
                  <a:srgbClr val="333333"/>
                </a:solidFill>
              </a:rPr>
              <a:t>whether </a:t>
            </a:r>
            <a:r>
              <a:rPr lang="en-US" sz="3800" dirty="0" smtClean="0">
                <a:solidFill>
                  <a:srgbClr val="333333"/>
                </a:solidFill>
              </a:rPr>
              <a:t>blocks </a:t>
            </a:r>
            <a:r>
              <a:rPr sz="3800" dirty="0" smtClean="0">
                <a:solidFill>
                  <a:srgbClr val="333333"/>
                </a:solidFill>
              </a:rPr>
              <a:t>in </a:t>
            </a:r>
            <a:r>
              <a:rPr sz="3800" dirty="0">
                <a:solidFill>
                  <a:srgbClr val="333333"/>
                </a:solidFill>
              </a:rPr>
              <a:t>segments </a:t>
            </a:r>
            <a:r>
              <a:rPr lang="en-US" sz="3800" dirty="0" smtClean="0">
                <a:solidFill>
                  <a:srgbClr val="333333"/>
                </a:solidFill>
              </a:rPr>
              <a:t>are</a:t>
            </a:r>
            <a:r>
              <a:rPr sz="3800" dirty="0" smtClean="0">
                <a:solidFill>
                  <a:srgbClr val="333333"/>
                </a:solidFill>
              </a:rPr>
              <a:t> </a:t>
            </a:r>
            <a:r>
              <a:rPr sz="3800" dirty="0">
                <a:solidFill>
                  <a:srgbClr val="333333"/>
                </a:solidFill>
              </a:rPr>
              <a:t>valid?</a:t>
            </a:r>
          </a:p>
          <a:p>
            <a:pPr lvl="0">
              <a:buNone/>
              <a:defRPr sz="1800">
                <a:solidFill>
                  <a:srgbClr val="000000"/>
                </a:solidFill>
              </a:defRPr>
            </a:pPr>
            <a:endParaRPr sz="3800" dirty="0">
              <a:solidFill>
                <a:srgbClr val="333333"/>
              </a:solidFill>
            </a:endParaRPr>
          </a:p>
          <a:p>
            <a:pPr lvl="0">
              <a:buNone/>
              <a:defRPr sz="1800">
                <a:solidFill>
                  <a:srgbClr val="000000"/>
                </a:solidFill>
              </a:defRPr>
            </a:pPr>
            <a:r>
              <a:rPr sz="3800" b="1" dirty="0">
                <a:solidFill>
                  <a:srgbClr val="333333"/>
                </a:solidFill>
                <a:latin typeface="Helvetica"/>
                <a:ea typeface="Helvetica"/>
                <a:cs typeface="Helvetica"/>
                <a:sym typeface="Helvetica"/>
              </a:rPr>
              <a:t>Policy</a:t>
            </a:r>
            <a:r>
              <a:rPr sz="3800" dirty="0">
                <a:solidFill>
                  <a:srgbClr val="333333"/>
                </a:solidFill>
              </a:rPr>
              <a:t>:</a:t>
            </a:r>
            <a:r>
              <a:rPr sz="3800" dirty="0" smtClean="0">
                <a:solidFill>
                  <a:srgbClr val="333333"/>
                </a:solidFill>
              </a:rPr>
              <a:t> </a:t>
            </a:r>
            <a:r>
              <a:rPr lang="en-US" sz="3800" dirty="0" smtClean="0">
                <a:solidFill>
                  <a:srgbClr val="333333"/>
                </a:solidFill>
              </a:rPr>
              <a:t/>
            </a:r>
            <a:br>
              <a:rPr lang="en-US" sz="3800" dirty="0" smtClean="0">
                <a:solidFill>
                  <a:srgbClr val="333333"/>
                </a:solidFill>
              </a:rPr>
            </a:br>
            <a:r>
              <a:rPr lang="en-US" sz="3800" dirty="0" smtClean="0">
                <a:solidFill>
                  <a:srgbClr val="333333"/>
                </a:solidFill>
              </a:rPr>
              <a:t>W</a:t>
            </a:r>
            <a:r>
              <a:rPr sz="3800" dirty="0" smtClean="0">
                <a:solidFill>
                  <a:srgbClr val="333333"/>
                </a:solidFill>
              </a:rPr>
              <a:t>hich </a:t>
            </a:r>
            <a:r>
              <a:rPr sz="3800" dirty="0">
                <a:solidFill>
                  <a:srgbClr val="333333"/>
                </a:solidFill>
              </a:rPr>
              <a:t>segments to compact?</a:t>
            </a:r>
          </a:p>
        </p:txBody>
      </p:sp>
    </p:spTree>
    <p:extLst>
      <p:ext uri="{BB962C8B-B14F-4D97-AF65-F5344CB8AC3E}">
        <p14:creationId xmlns:p14="http://schemas.microsoft.com/office/powerpoint/2010/main" val="1075685017"/>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4" name="Shape 1784"/>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smtClean="0">
                <a:solidFill>
                  <a:srgbClr val="FFFFFF"/>
                </a:solidFill>
              </a:rPr>
              <a:t>Garbage Collection </a:t>
            </a:r>
            <a:r>
              <a:rPr sz="6480" dirty="0" smtClean="0">
                <a:solidFill>
                  <a:srgbClr val="FFFFFF"/>
                </a:solidFill>
              </a:rPr>
              <a:t>Mechanism</a:t>
            </a:r>
            <a:endParaRPr sz="6480" dirty="0">
              <a:solidFill>
                <a:srgbClr val="FFFFFF"/>
              </a:solidFill>
            </a:endParaRPr>
          </a:p>
        </p:txBody>
      </p:sp>
      <p:sp>
        <p:nvSpPr>
          <p:cNvPr id="1785" name="Shape 1785"/>
          <p:cNvSpPr>
            <a:spLocks noGrp="1"/>
          </p:cNvSpPr>
          <p:nvPr>
            <p:ph type="body" idx="4294967295"/>
          </p:nvPr>
        </p:nvSpPr>
        <p:spPr>
          <a:xfrm>
            <a:off x="193341" y="2262176"/>
            <a:ext cx="12615861" cy="6957983"/>
          </a:xfrm>
          <a:prstGeom prst="rect">
            <a:avLst/>
          </a:prstGeom>
        </p:spPr>
        <p:txBody>
          <a:bodyPr>
            <a:normAutofit/>
          </a:bodyPr>
          <a:lstStyle/>
          <a:p>
            <a:pPr lvl="0">
              <a:buNone/>
              <a:defRPr sz="1800">
                <a:solidFill>
                  <a:srgbClr val="000000"/>
                </a:solidFill>
              </a:defRPr>
            </a:pPr>
            <a:r>
              <a:rPr sz="3800" dirty="0">
                <a:solidFill>
                  <a:schemeClr val="bg1"/>
                </a:solidFill>
              </a:rPr>
              <a:t>Is an inode the latest version?</a:t>
            </a:r>
          </a:p>
          <a:p>
            <a:pPr lvl="1">
              <a:defRPr sz="1800">
                <a:solidFill>
                  <a:srgbClr val="000000"/>
                </a:solidFill>
              </a:defRPr>
            </a:pPr>
            <a:r>
              <a:rPr sz="3500" dirty="0">
                <a:solidFill>
                  <a:srgbClr val="333333"/>
                </a:solidFill>
              </a:rPr>
              <a:t>Check imap to see if</a:t>
            </a:r>
            <a:r>
              <a:rPr sz="3500" dirty="0" smtClean="0">
                <a:solidFill>
                  <a:srgbClr val="333333"/>
                </a:solidFill>
              </a:rPr>
              <a:t> </a:t>
            </a:r>
            <a:r>
              <a:rPr lang="en-US" sz="3500" dirty="0" smtClean="0">
                <a:solidFill>
                  <a:srgbClr val="333333"/>
                </a:solidFill>
              </a:rPr>
              <a:t>this inode location </a:t>
            </a:r>
            <a:r>
              <a:rPr sz="3500" dirty="0" smtClean="0">
                <a:solidFill>
                  <a:srgbClr val="333333"/>
                </a:solidFill>
              </a:rPr>
              <a:t>is </a:t>
            </a:r>
            <a:r>
              <a:rPr sz="3500" dirty="0">
                <a:solidFill>
                  <a:srgbClr val="333333"/>
                </a:solidFill>
              </a:rPr>
              <a:t>pointed </a:t>
            </a:r>
            <a:r>
              <a:rPr sz="3500" dirty="0" smtClean="0">
                <a:solidFill>
                  <a:srgbClr val="333333"/>
                </a:solidFill>
              </a:rPr>
              <a:t>to</a:t>
            </a:r>
            <a:endParaRPr lang="en-US" sz="3500" dirty="0" smtClean="0">
              <a:solidFill>
                <a:srgbClr val="333333"/>
              </a:solidFill>
            </a:endParaRPr>
          </a:p>
          <a:p>
            <a:pPr lvl="1">
              <a:defRPr sz="1800">
                <a:solidFill>
                  <a:srgbClr val="000000"/>
                </a:solidFill>
              </a:defRPr>
            </a:pPr>
            <a:r>
              <a:rPr lang="en-US" sz="3500" dirty="0" smtClean="0">
                <a:solidFill>
                  <a:srgbClr val="333333"/>
                </a:solidFill>
              </a:rPr>
              <a:t>Fast!</a:t>
            </a:r>
            <a:endParaRPr sz="3800" dirty="0" smtClean="0">
              <a:solidFill>
                <a:srgbClr val="333333"/>
              </a:solidFill>
            </a:endParaRPr>
          </a:p>
          <a:p>
            <a:pPr lvl="0">
              <a:buNone/>
              <a:defRPr sz="1800">
                <a:solidFill>
                  <a:srgbClr val="000000"/>
                </a:solidFill>
              </a:defRPr>
            </a:pPr>
            <a:r>
              <a:rPr sz="3800" dirty="0">
                <a:solidFill>
                  <a:schemeClr val="bg1"/>
                </a:solidFill>
              </a:rPr>
              <a:t>Is a data block the latest version</a:t>
            </a:r>
            <a:r>
              <a:rPr sz="3800" dirty="0" smtClean="0">
                <a:solidFill>
                  <a:schemeClr val="bg1"/>
                </a:solidFill>
              </a:rPr>
              <a:t>?</a:t>
            </a:r>
            <a:endParaRPr lang="en-US" sz="3800" dirty="0" smtClean="0">
              <a:solidFill>
                <a:schemeClr val="bg1"/>
              </a:solidFill>
            </a:endParaRPr>
          </a:p>
          <a:p>
            <a:pPr lvl="1">
              <a:defRPr sz="1800">
                <a:solidFill>
                  <a:srgbClr val="000000"/>
                </a:solidFill>
              </a:defRPr>
            </a:pPr>
            <a:r>
              <a:rPr sz="3500" dirty="0" smtClean="0">
                <a:solidFill>
                  <a:srgbClr val="333333"/>
                </a:solidFill>
              </a:rPr>
              <a:t>Scan </a:t>
            </a:r>
            <a:r>
              <a:rPr sz="3500" dirty="0">
                <a:solidFill>
                  <a:srgbClr val="333333"/>
                </a:solidFill>
              </a:rPr>
              <a:t>ALL inodes to see if </a:t>
            </a:r>
            <a:r>
              <a:rPr lang="en-US" sz="3500" dirty="0" smtClean="0">
                <a:solidFill>
                  <a:srgbClr val="333333"/>
                </a:solidFill>
              </a:rPr>
              <a:t>any point to this data</a:t>
            </a:r>
          </a:p>
          <a:p>
            <a:pPr lvl="1">
              <a:defRPr sz="1800">
                <a:solidFill>
                  <a:srgbClr val="000000"/>
                </a:solidFill>
              </a:defRPr>
            </a:pPr>
            <a:r>
              <a:rPr lang="en-US" sz="3500" dirty="0" smtClean="0">
                <a:solidFill>
                  <a:srgbClr val="333333"/>
                </a:solidFill>
              </a:rPr>
              <a:t>V</a:t>
            </a:r>
            <a:r>
              <a:rPr sz="3500" dirty="0" smtClean="0">
                <a:solidFill>
                  <a:srgbClr val="333333"/>
                </a:solidFill>
              </a:rPr>
              <a:t>ery slow</a:t>
            </a:r>
            <a:r>
              <a:rPr lang="en-US" sz="3500" dirty="0" smtClean="0">
                <a:solidFill>
                  <a:srgbClr val="333333"/>
                </a:solidFill>
              </a:rPr>
              <a:t>!</a:t>
            </a:r>
            <a:endParaRPr sz="3500" dirty="0" smtClean="0">
              <a:solidFill>
                <a:srgbClr val="333333"/>
              </a:solidFill>
            </a:endParaRPr>
          </a:p>
          <a:p>
            <a:pPr lvl="0">
              <a:buNone/>
              <a:defRPr sz="1800">
                <a:solidFill>
                  <a:srgbClr val="000000"/>
                </a:solidFill>
              </a:defRPr>
            </a:pPr>
            <a:r>
              <a:rPr lang="en-US" sz="3800" dirty="0" smtClean="0">
                <a:solidFill>
                  <a:schemeClr val="bg1"/>
                </a:solidFill>
              </a:rPr>
              <a:t>How to track information more efficiently?</a:t>
            </a:r>
            <a:endParaRPr sz="3800" dirty="0" smtClean="0">
              <a:solidFill>
                <a:schemeClr val="bg1"/>
              </a:solidFill>
            </a:endParaRPr>
          </a:p>
          <a:p>
            <a:pPr lvl="1">
              <a:defRPr sz="1800">
                <a:solidFill>
                  <a:srgbClr val="000000"/>
                </a:solidFill>
              </a:defRPr>
            </a:pPr>
            <a:r>
              <a:rPr lang="en-US" sz="3500" b="1" dirty="0" smtClean="0">
                <a:solidFill>
                  <a:srgbClr val="333333"/>
                </a:solidFill>
              </a:rPr>
              <a:t>Segment </a:t>
            </a:r>
            <a:r>
              <a:rPr sz="3500" b="1" dirty="0" smtClean="0">
                <a:solidFill>
                  <a:srgbClr val="333333"/>
                </a:solidFill>
              </a:rPr>
              <a:t>summary </a:t>
            </a:r>
            <a:r>
              <a:rPr sz="3500" dirty="0" smtClean="0">
                <a:solidFill>
                  <a:srgbClr val="333333"/>
                </a:solidFill>
              </a:rPr>
              <a:t>lists </a:t>
            </a:r>
            <a:r>
              <a:rPr sz="3500" dirty="0" err="1">
                <a:solidFill>
                  <a:srgbClr val="333333"/>
                </a:solidFill>
              </a:rPr>
              <a:t>inode</a:t>
            </a:r>
            <a:r>
              <a:rPr sz="3500" dirty="0">
                <a:solidFill>
                  <a:srgbClr val="333333"/>
                </a:solidFill>
              </a:rPr>
              <a:t> </a:t>
            </a:r>
            <a:r>
              <a:rPr lang="en-US" sz="3500" dirty="0" smtClean="0">
                <a:solidFill>
                  <a:srgbClr val="333333"/>
                </a:solidFill>
              </a:rPr>
              <a:t>and data offset </a:t>
            </a:r>
            <a:r>
              <a:rPr sz="3500" dirty="0" smtClean="0">
                <a:solidFill>
                  <a:srgbClr val="333333"/>
                </a:solidFill>
              </a:rPr>
              <a:t>corresponding </a:t>
            </a:r>
            <a:r>
              <a:rPr sz="3500" dirty="0">
                <a:solidFill>
                  <a:srgbClr val="333333"/>
                </a:solidFill>
              </a:rPr>
              <a:t>to each data </a:t>
            </a:r>
            <a:r>
              <a:rPr sz="3500" dirty="0" smtClean="0">
                <a:solidFill>
                  <a:srgbClr val="333333"/>
                </a:solidFill>
              </a:rPr>
              <a:t>block</a:t>
            </a:r>
            <a:r>
              <a:rPr lang="en-US" sz="3500" dirty="0" smtClean="0">
                <a:solidFill>
                  <a:srgbClr val="333333"/>
                </a:solidFill>
              </a:rPr>
              <a:t> in segment (reverse pointers)</a:t>
            </a:r>
            <a:endParaRPr sz="3500" dirty="0">
              <a:solidFill>
                <a:srgbClr val="333333"/>
              </a:solidFill>
            </a:endParaRPr>
          </a:p>
        </p:txBody>
      </p:sp>
    </p:spTree>
    <p:extLst>
      <p:ext uri="{BB962C8B-B14F-4D97-AF65-F5344CB8AC3E}">
        <p14:creationId xmlns:p14="http://schemas.microsoft.com/office/powerpoint/2010/main" val="15207402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8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8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8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8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5" grpId="0" build="p" bldLvl="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 name="Shape 1796"/>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Block Liveness</a:t>
            </a:r>
          </a:p>
        </p:txBody>
      </p:sp>
      <p:sp>
        <p:nvSpPr>
          <p:cNvPr id="1797" name="Shape 1797"/>
          <p:cNvSpPr/>
          <p:nvPr/>
        </p:nvSpPr>
        <p:spPr>
          <a:xfrm>
            <a:off x="2329325" y="4320601"/>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:D</a:t>
            </a:r>
          </a:p>
        </p:txBody>
      </p:sp>
      <p:sp>
        <p:nvSpPr>
          <p:cNvPr id="1798" name="Shape 1798"/>
          <p:cNvSpPr/>
          <p:nvPr/>
        </p:nvSpPr>
        <p:spPr>
          <a:xfrm>
            <a:off x="301285" y="4378724"/>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1799" name="Shape 1799"/>
          <p:cNvSpPr/>
          <p:nvPr/>
        </p:nvSpPr>
        <p:spPr>
          <a:xfrm>
            <a:off x="4285282" y="4320601"/>
            <a:ext cx="1075153" cy="763948"/>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SS</a:t>
            </a:r>
          </a:p>
        </p:txBody>
      </p:sp>
      <p:sp>
        <p:nvSpPr>
          <p:cNvPr id="1800" name="Shape 1800"/>
          <p:cNvSpPr/>
          <p:nvPr/>
        </p:nvSpPr>
        <p:spPr>
          <a:xfrm>
            <a:off x="1448927" y="4320601"/>
            <a:ext cx="10317803" cy="763948"/>
          </a:xfrm>
          <a:prstGeom prst="rect">
            <a:avLst/>
          </a:prstGeom>
          <a:ln w="50800">
            <a:solidFill>
              <a:srgbClr val="FFFFFF"/>
            </a:solidFill>
            <a:miter lim="400000"/>
          </a:ln>
        </p:spPr>
        <p:txBody>
          <a:bodyPr lIns="0" tIns="0" rIns="0" bIns="0" anchor="ctr"/>
          <a:lstStyle/>
          <a:p>
            <a:pPr lvl="0">
              <a:defRPr sz="2600"/>
            </a:pPr>
            <a:endParaRPr/>
          </a:p>
        </p:txBody>
      </p:sp>
      <p:sp>
        <p:nvSpPr>
          <p:cNvPr id="1801" name="Shape 1801"/>
          <p:cNvSpPr/>
          <p:nvPr/>
        </p:nvSpPr>
        <p:spPr>
          <a:xfrm>
            <a:off x="1601607" y="425172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802" name="Shape 1802"/>
          <p:cNvSpPr/>
          <p:nvPr/>
        </p:nvSpPr>
        <p:spPr>
          <a:xfrm>
            <a:off x="3519307" y="425172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803" name="Shape 1803"/>
          <p:cNvSpPr/>
          <p:nvPr/>
        </p:nvSpPr>
        <p:spPr>
          <a:xfrm>
            <a:off x="871580" y="2894239"/>
            <a:ext cx="2619906" cy="1091856"/>
          </a:xfrm>
          <a:prstGeom prst="wedgeEllipseCallout">
            <a:avLst>
              <a:gd name="adj1" fmla="val 30953"/>
              <a:gd name="adj2" fmla="val 76685"/>
            </a:avLst>
          </a:prstGeom>
          <a:solidFill>
            <a:srgbClr val="A6AAA8"/>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a:solidFill>
                  <a:srgbClr val="000000"/>
                </a:solidFill>
              </a:defRPr>
            </a:lvl1pPr>
          </a:lstStyle>
          <a:p>
            <a:pPr lvl="0">
              <a:defRPr sz="1800"/>
            </a:pPr>
            <a:r>
              <a:rPr sz="3000"/>
              <a:t>am i alive?</a:t>
            </a:r>
          </a:p>
        </p:txBody>
      </p:sp>
      <p:sp>
        <p:nvSpPr>
          <p:cNvPr id="1804" name="Shape 1804"/>
          <p:cNvSpPr/>
          <p:nvPr/>
        </p:nvSpPr>
        <p:spPr>
          <a:xfrm>
            <a:off x="6567307" y="425172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Tree>
    <p:extLst>
      <p:ext uri="{BB962C8B-B14F-4D97-AF65-F5344CB8AC3E}">
        <p14:creationId xmlns:p14="http://schemas.microsoft.com/office/powerpoint/2010/main" val="187888536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Problem?</a:t>
            </a:r>
            <a:endParaRPr lang="en-US" dirty="0"/>
          </a:p>
        </p:txBody>
      </p:sp>
      <p:sp>
        <p:nvSpPr>
          <p:cNvPr id="3" name="Content Placeholder 2"/>
          <p:cNvSpPr>
            <a:spLocks noGrp="1"/>
          </p:cNvSpPr>
          <p:nvPr>
            <p:ph idx="1"/>
          </p:nvPr>
        </p:nvSpPr>
        <p:spPr>
          <a:xfrm>
            <a:off x="338549" y="2135740"/>
            <a:ext cx="12799935" cy="2356049"/>
          </a:xfrm>
        </p:spPr>
        <p:txBody>
          <a:bodyPr>
            <a:normAutofit fontScale="92500"/>
          </a:bodyPr>
          <a:lstStyle/>
          <a:p>
            <a:pPr marL="0" indent="0">
              <a:buNone/>
            </a:pPr>
            <a:r>
              <a:rPr lang="en-US" sz="3500" dirty="0" smtClean="0"/>
              <a:t>Reliability!   </a:t>
            </a:r>
            <a:r>
              <a:rPr lang="en-US" sz="3500" dirty="0" err="1" smtClean="0"/>
              <a:t>MTTF</a:t>
            </a:r>
            <a:r>
              <a:rPr lang="en-US" sz="3500" baseline="-25000" dirty="0" err="1" smtClean="0"/>
              <a:t>array</a:t>
            </a:r>
            <a:r>
              <a:rPr lang="en-US" sz="3500" dirty="0" smtClean="0"/>
              <a:t> </a:t>
            </a:r>
            <a:r>
              <a:rPr lang="en-US" sz="3500" dirty="0"/>
              <a:t>=</a:t>
            </a:r>
            <a:r>
              <a:rPr lang="en-US" sz="3500" dirty="0" smtClean="0"/>
              <a:t> </a:t>
            </a:r>
            <a:r>
              <a:rPr lang="en-US" sz="3500" dirty="0" err="1" smtClean="0"/>
              <a:t>MTTF</a:t>
            </a:r>
            <a:r>
              <a:rPr lang="en-US" sz="3500" baseline="-25000" dirty="0" err="1" smtClean="0"/>
              <a:t>disk</a:t>
            </a:r>
            <a:r>
              <a:rPr lang="en-US" sz="3500" dirty="0" smtClean="0"/>
              <a:t> / # disks</a:t>
            </a:r>
          </a:p>
          <a:p>
            <a:pPr marL="0" indent="0">
              <a:buNone/>
            </a:pPr>
            <a:r>
              <a:rPr lang="en-US" dirty="0" smtClean="0"/>
              <a:t>Add redundancy in GROUP of disks to recover from one failure in group</a:t>
            </a:r>
          </a:p>
          <a:p>
            <a:pPr marL="0" indent="0">
              <a:buNone/>
            </a:pPr>
            <a:r>
              <a:rPr lang="en-US" dirty="0" err="1" smtClean="0"/>
              <a:t>MTTF</a:t>
            </a:r>
            <a:r>
              <a:rPr lang="en-US" baseline="-25000" dirty="0" err="1" smtClean="0"/>
              <a:t>group</a:t>
            </a:r>
            <a:r>
              <a:rPr lang="en-US" dirty="0" smtClean="0"/>
              <a:t> =</a:t>
            </a:r>
          </a:p>
          <a:p>
            <a:pPr marL="0" indent="0">
              <a:buNone/>
            </a:pPr>
            <a:endParaRPr lang="en-US" dirty="0"/>
          </a:p>
        </p:txBody>
      </p:sp>
      <p:grpSp>
        <p:nvGrpSpPr>
          <p:cNvPr id="8" name="Group 7"/>
          <p:cNvGrpSpPr/>
          <p:nvPr/>
        </p:nvGrpSpPr>
        <p:grpSpPr>
          <a:xfrm>
            <a:off x="396716" y="6753907"/>
            <a:ext cx="6104556" cy="1292662"/>
            <a:chOff x="0" y="5807242"/>
            <a:chExt cx="6104556" cy="1292662"/>
          </a:xfrm>
        </p:grpSpPr>
        <p:sp>
          <p:nvSpPr>
            <p:cNvPr id="4" name="TextBox 3"/>
            <p:cNvSpPr txBox="1"/>
            <p:nvPr/>
          </p:nvSpPr>
          <p:spPr>
            <a:xfrm>
              <a:off x="1596864" y="5807242"/>
              <a:ext cx="2212465" cy="646331"/>
            </a:xfrm>
            <a:prstGeom prst="rect">
              <a:avLst/>
            </a:prstGeom>
            <a:noFill/>
          </p:spPr>
          <p:txBody>
            <a:bodyPr wrap="none" rtlCol="0">
              <a:spAutoFit/>
            </a:bodyPr>
            <a:lstStyle/>
            <a:p>
              <a:r>
                <a:rPr lang="en-US" dirty="0" smtClean="0"/>
                <a:t>MTTF</a:t>
              </a:r>
              <a:r>
                <a:rPr lang="en-US" baseline="-25000" dirty="0"/>
                <a:t>d</a:t>
              </a:r>
              <a:r>
                <a:rPr lang="en-US" baseline="-25000" dirty="0" smtClean="0"/>
                <a:t>isk</a:t>
              </a:r>
              <a:r>
                <a:rPr lang="en-US" baseline="30000" dirty="0" smtClean="0"/>
                <a:t>2</a:t>
              </a:r>
              <a:endParaRPr lang="en-US" dirty="0"/>
            </a:p>
          </p:txBody>
        </p:sp>
        <p:sp>
          <p:nvSpPr>
            <p:cNvPr id="5" name="TextBox 4"/>
            <p:cNvSpPr txBox="1"/>
            <p:nvPr/>
          </p:nvSpPr>
          <p:spPr>
            <a:xfrm>
              <a:off x="0" y="6453573"/>
              <a:ext cx="6104556" cy="646331"/>
            </a:xfrm>
            <a:prstGeom prst="rect">
              <a:avLst/>
            </a:prstGeom>
            <a:noFill/>
          </p:spPr>
          <p:txBody>
            <a:bodyPr wrap="none" rtlCol="0">
              <a:spAutoFit/>
            </a:bodyPr>
            <a:lstStyle/>
            <a:p>
              <a:r>
                <a:rPr lang="en-US" dirty="0" smtClean="0"/>
                <a:t>(G+C)N</a:t>
              </a:r>
              <a:r>
                <a:rPr lang="en-US" baseline="-25000" dirty="0" smtClean="0"/>
                <a:t>G</a:t>
              </a:r>
              <a:r>
                <a:rPr lang="en-US" dirty="0" smtClean="0"/>
                <a:t> * (G+C-1) * MTTR</a:t>
              </a:r>
              <a:endParaRPr lang="en-US" dirty="0"/>
            </a:p>
          </p:txBody>
        </p:sp>
        <p:cxnSp>
          <p:nvCxnSpPr>
            <p:cNvPr id="7" name="Straight Connector 6"/>
            <p:cNvCxnSpPr/>
            <p:nvPr/>
          </p:nvCxnSpPr>
          <p:spPr>
            <a:xfrm>
              <a:off x="786063" y="6453573"/>
              <a:ext cx="3946358"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nvGrpSpPr>
          <p:cNvPr id="25" name="Group 24"/>
          <p:cNvGrpSpPr/>
          <p:nvPr/>
        </p:nvGrpSpPr>
        <p:grpSpPr>
          <a:xfrm>
            <a:off x="2895600" y="3540658"/>
            <a:ext cx="8929204" cy="1388914"/>
            <a:chOff x="2895600" y="3540658"/>
            <a:chExt cx="8929204" cy="1388914"/>
          </a:xfrm>
        </p:grpSpPr>
        <p:sp>
          <p:nvSpPr>
            <p:cNvPr id="9" name="TextBox 8"/>
            <p:cNvSpPr txBox="1"/>
            <p:nvPr/>
          </p:nvSpPr>
          <p:spPr>
            <a:xfrm>
              <a:off x="3030968" y="3540658"/>
              <a:ext cx="2055370" cy="646331"/>
            </a:xfrm>
            <a:prstGeom prst="rect">
              <a:avLst/>
            </a:prstGeom>
            <a:noFill/>
          </p:spPr>
          <p:txBody>
            <a:bodyPr wrap="none" rtlCol="0">
              <a:spAutoFit/>
            </a:bodyPr>
            <a:lstStyle/>
            <a:p>
              <a:r>
                <a:rPr lang="en-US" dirty="0" err="1" smtClean="0">
                  <a:solidFill>
                    <a:schemeClr val="bg2"/>
                  </a:solidFill>
                </a:rPr>
                <a:t>MTTF</a:t>
              </a:r>
              <a:r>
                <a:rPr lang="en-US" baseline="-25000" dirty="0" err="1" smtClean="0">
                  <a:solidFill>
                    <a:schemeClr val="bg2"/>
                  </a:solidFill>
                </a:rPr>
                <a:t>disk</a:t>
              </a:r>
              <a:endParaRPr lang="en-US" dirty="0">
                <a:solidFill>
                  <a:schemeClr val="bg2"/>
                </a:solidFill>
              </a:endParaRPr>
            </a:p>
          </p:txBody>
        </p:sp>
        <p:sp>
          <p:nvSpPr>
            <p:cNvPr id="10" name="TextBox 9"/>
            <p:cNvSpPr txBox="1"/>
            <p:nvPr/>
          </p:nvSpPr>
          <p:spPr>
            <a:xfrm>
              <a:off x="3183339" y="4262553"/>
              <a:ext cx="1204177" cy="646331"/>
            </a:xfrm>
            <a:prstGeom prst="rect">
              <a:avLst/>
            </a:prstGeom>
            <a:noFill/>
          </p:spPr>
          <p:txBody>
            <a:bodyPr wrap="none" rtlCol="0">
              <a:spAutoFit/>
            </a:bodyPr>
            <a:lstStyle/>
            <a:p>
              <a:r>
                <a:rPr lang="en-US" smtClean="0">
                  <a:solidFill>
                    <a:schemeClr val="bg2"/>
                  </a:solidFill>
                </a:rPr>
                <a:t>G+C</a:t>
              </a:r>
              <a:endParaRPr lang="en-US">
                <a:solidFill>
                  <a:schemeClr val="bg2"/>
                </a:solidFill>
              </a:endParaRPr>
            </a:p>
          </p:txBody>
        </p:sp>
        <p:cxnSp>
          <p:nvCxnSpPr>
            <p:cNvPr id="11" name="Straight Connector 10"/>
            <p:cNvCxnSpPr/>
            <p:nvPr/>
          </p:nvCxnSpPr>
          <p:spPr>
            <a:xfrm>
              <a:off x="2895600" y="4262553"/>
              <a:ext cx="2261039" cy="0"/>
            </a:xfrm>
            <a:prstGeom prst="line">
              <a:avLst/>
            </a:prstGeom>
            <a:ln>
              <a:solidFill>
                <a:schemeClr val="bg2"/>
              </a:solidFill>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8826066" y="3540658"/>
              <a:ext cx="420308" cy="646331"/>
            </a:xfrm>
            <a:prstGeom prst="rect">
              <a:avLst/>
            </a:prstGeom>
            <a:noFill/>
          </p:spPr>
          <p:txBody>
            <a:bodyPr wrap="none" rtlCol="0">
              <a:spAutoFit/>
            </a:bodyPr>
            <a:lstStyle/>
            <a:p>
              <a:r>
                <a:rPr lang="en-US" dirty="0" smtClean="0">
                  <a:solidFill>
                    <a:schemeClr val="bg2"/>
                  </a:solidFill>
                </a:rPr>
                <a:t>1</a:t>
              </a:r>
              <a:endParaRPr lang="en-US" dirty="0">
                <a:solidFill>
                  <a:schemeClr val="bg2"/>
                </a:solidFill>
              </a:endParaRPr>
            </a:p>
          </p:txBody>
        </p:sp>
        <p:sp>
          <p:nvSpPr>
            <p:cNvPr id="15" name="TextBox 14"/>
            <p:cNvSpPr txBox="1"/>
            <p:nvPr/>
          </p:nvSpPr>
          <p:spPr>
            <a:xfrm>
              <a:off x="6247636" y="4283241"/>
              <a:ext cx="5577168" cy="646331"/>
            </a:xfrm>
            <a:prstGeom prst="rect">
              <a:avLst/>
            </a:prstGeom>
            <a:noFill/>
          </p:spPr>
          <p:txBody>
            <a:bodyPr wrap="none" rtlCol="0">
              <a:spAutoFit/>
            </a:bodyPr>
            <a:lstStyle/>
            <a:p>
              <a:r>
                <a:rPr lang="en-US" dirty="0" err="1" smtClean="0">
                  <a:solidFill>
                    <a:schemeClr val="bg1"/>
                  </a:solidFill>
                </a:rPr>
                <a:t>Prob</a:t>
              </a:r>
              <a:r>
                <a:rPr lang="en-US" dirty="0" smtClean="0">
                  <a:solidFill>
                    <a:schemeClr val="bg1"/>
                  </a:solidFill>
                </a:rPr>
                <a:t> of failure before repair</a:t>
              </a:r>
              <a:endParaRPr lang="en-US" dirty="0">
                <a:solidFill>
                  <a:schemeClr val="bg1"/>
                </a:solidFill>
              </a:endParaRPr>
            </a:p>
          </p:txBody>
        </p:sp>
        <p:cxnSp>
          <p:nvCxnSpPr>
            <p:cNvPr id="16" name="Straight Connector 15"/>
            <p:cNvCxnSpPr/>
            <p:nvPr/>
          </p:nvCxnSpPr>
          <p:spPr>
            <a:xfrm>
              <a:off x="7873167" y="4262553"/>
              <a:ext cx="2261039" cy="0"/>
            </a:xfrm>
            <a:prstGeom prst="line">
              <a:avLst/>
            </a:prstGeom>
            <a:ln>
              <a:solidFill>
                <a:schemeClr val="bg2"/>
              </a:solidFill>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5542642" y="3960075"/>
              <a:ext cx="401072" cy="646331"/>
            </a:xfrm>
            <a:prstGeom prst="rect">
              <a:avLst/>
            </a:prstGeom>
            <a:noFill/>
          </p:spPr>
          <p:txBody>
            <a:bodyPr wrap="none" rtlCol="0">
              <a:spAutoFit/>
            </a:bodyPr>
            <a:lstStyle/>
            <a:p>
              <a:r>
                <a:rPr lang="en-US" dirty="0" smtClean="0">
                  <a:solidFill>
                    <a:schemeClr val="bg2"/>
                  </a:solidFill>
                </a:rPr>
                <a:t>*</a:t>
              </a:r>
              <a:endParaRPr lang="en-US" dirty="0">
                <a:solidFill>
                  <a:schemeClr val="bg2"/>
                </a:solidFill>
              </a:endParaRPr>
            </a:p>
          </p:txBody>
        </p:sp>
      </p:grpSp>
      <p:sp>
        <p:nvSpPr>
          <p:cNvPr id="18" name="TextBox 17"/>
          <p:cNvSpPr txBox="1"/>
          <p:nvPr/>
        </p:nvSpPr>
        <p:spPr>
          <a:xfrm>
            <a:off x="2130867" y="5076781"/>
            <a:ext cx="3988592" cy="1754326"/>
          </a:xfrm>
          <a:prstGeom prst="rect">
            <a:avLst/>
          </a:prstGeom>
          <a:noFill/>
        </p:spPr>
        <p:txBody>
          <a:bodyPr wrap="none" rtlCol="0">
            <a:spAutoFit/>
          </a:bodyPr>
          <a:lstStyle/>
          <a:p>
            <a:r>
              <a:rPr lang="en-US" dirty="0" smtClean="0">
                <a:solidFill>
                  <a:schemeClr val="bg1"/>
                </a:solidFill>
              </a:rPr>
              <a:t>MTTR</a:t>
            </a:r>
          </a:p>
          <a:p>
            <a:r>
              <a:rPr lang="en-US" dirty="0" err="1" smtClean="0">
                <a:solidFill>
                  <a:schemeClr val="bg1"/>
                </a:solidFill>
              </a:rPr>
              <a:t>MTTF</a:t>
            </a:r>
            <a:r>
              <a:rPr lang="en-US" baseline="-25000" dirty="0" err="1" smtClean="0">
                <a:solidFill>
                  <a:schemeClr val="bg1"/>
                </a:solidFill>
              </a:rPr>
              <a:t>disk</a:t>
            </a:r>
            <a:r>
              <a:rPr lang="en-US" dirty="0" smtClean="0">
                <a:solidFill>
                  <a:schemeClr val="bg1"/>
                </a:solidFill>
              </a:rPr>
              <a:t>/(G+C-1)</a:t>
            </a:r>
          </a:p>
          <a:p>
            <a:endParaRPr lang="en-US" dirty="0"/>
          </a:p>
        </p:txBody>
      </p:sp>
      <p:cxnSp>
        <p:nvCxnSpPr>
          <p:cNvPr id="19" name="Straight Connector 18"/>
          <p:cNvCxnSpPr/>
          <p:nvPr/>
        </p:nvCxnSpPr>
        <p:spPr>
          <a:xfrm>
            <a:off x="3030968" y="5650195"/>
            <a:ext cx="2261039"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1590709" y="5307613"/>
            <a:ext cx="776175" cy="646331"/>
          </a:xfrm>
          <a:prstGeom prst="rect">
            <a:avLst/>
          </a:prstGeom>
          <a:noFill/>
        </p:spPr>
        <p:txBody>
          <a:bodyPr wrap="none" rtlCol="0">
            <a:spAutoFit/>
          </a:bodyPr>
          <a:lstStyle/>
          <a:p>
            <a:r>
              <a:rPr lang="en-US" dirty="0" smtClean="0">
                <a:solidFill>
                  <a:schemeClr val="bg1"/>
                </a:solidFill>
              </a:rPr>
              <a:t>P=</a:t>
            </a:r>
            <a:endParaRPr lang="en-US" dirty="0">
              <a:solidFill>
                <a:schemeClr val="bg1"/>
              </a:solidFill>
            </a:endParaRPr>
          </a:p>
        </p:txBody>
      </p:sp>
      <p:sp>
        <p:nvSpPr>
          <p:cNvPr id="21" name="TextBox 20"/>
          <p:cNvSpPr txBox="1"/>
          <p:nvPr/>
        </p:nvSpPr>
        <p:spPr>
          <a:xfrm>
            <a:off x="6890030" y="5307613"/>
            <a:ext cx="4976042" cy="646331"/>
          </a:xfrm>
          <a:prstGeom prst="rect">
            <a:avLst/>
          </a:prstGeom>
          <a:noFill/>
        </p:spPr>
        <p:txBody>
          <a:bodyPr wrap="none" rtlCol="0">
            <a:spAutoFit/>
          </a:bodyPr>
          <a:lstStyle/>
          <a:p>
            <a:r>
              <a:rPr lang="en-US" dirty="0" smtClean="0">
                <a:solidFill>
                  <a:schemeClr val="bg2"/>
                </a:solidFill>
              </a:rPr>
              <a:t>MTTF</a:t>
            </a:r>
            <a:r>
              <a:rPr lang="en-US" baseline="-25000" dirty="0" smtClean="0">
                <a:solidFill>
                  <a:schemeClr val="bg2"/>
                </a:solidFill>
              </a:rPr>
              <a:t>RAID</a:t>
            </a:r>
            <a:r>
              <a:rPr lang="en-US" dirty="0" smtClean="0">
                <a:solidFill>
                  <a:schemeClr val="bg2"/>
                </a:solidFill>
              </a:rPr>
              <a:t>= </a:t>
            </a:r>
            <a:r>
              <a:rPr lang="en-US" dirty="0" err="1" smtClean="0">
                <a:solidFill>
                  <a:schemeClr val="bg2"/>
                </a:solidFill>
              </a:rPr>
              <a:t>MTTF</a:t>
            </a:r>
            <a:r>
              <a:rPr lang="en-US" baseline="-25000" dirty="0" err="1" smtClean="0">
                <a:solidFill>
                  <a:schemeClr val="bg2"/>
                </a:solidFill>
              </a:rPr>
              <a:t>Group</a:t>
            </a:r>
            <a:endParaRPr lang="en-US" baseline="-25000" dirty="0" smtClean="0">
              <a:solidFill>
                <a:schemeClr val="bg2"/>
              </a:solidFill>
            </a:endParaRPr>
          </a:p>
        </p:txBody>
      </p:sp>
      <p:cxnSp>
        <p:nvCxnSpPr>
          <p:cNvPr id="22" name="Straight Connector 21"/>
          <p:cNvCxnSpPr/>
          <p:nvPr/>
        </p:nvCxnSpPr>
        <p:spPr>
          <a:xfrm>
            <a:off x="9563765" y="5973360"/>
            <a:ext cx="2261039" cy="0"/>
          </a:xfrm>
          <a:prstGeom prst="line">
            <a:avLst/>
          </a:prstGeom>
          <a:ln>
            <a:solidFill>
              <a:schemeClr val="bg2"/>
            </a:solidFill>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9971692" y="5953418"/>
            <a:ext cx="813044" cy="646331"/>
          </a:xfrm>
          <a:prstGeom prst="rect">
            <a:avLst/>
          </a:prstGeom>
          <a:noFill/>
        </p:spPr>
        <p:txBody>
          <a:bodyPr wrap="none" rtlCol="0">
            <a:spAutoFit/>
          </a:bodyPr>
          <a:lstStyle/>
          <a:p>
            <a:r>
              <a:rPr lang="en-US" dirty="0" smtClean="0">
                <a:solidFill>
                  <a:schemeClr val="bg2"/>
                </a:solidFill>
              </a:rPr>
              <a:t>N</a:t>
            </a:r>
            <a:r>
              <a:rPr lang="en-US" baseline="-25000" dirty="0">
                <a:solidFill>
                  <a:schemeClr val="bg2"/>
                </a:solidFill>
              </a:rPr>
              <a:t>G</a:t>
            </a:r>
            <a:endParaRPr lang="en-US" dirty="0">
              <a:solidFill>
                <a:schemeClr val="bg2"/>
              </a:solidFill>
            </a:endParaRPr>
          </a:p>
        </p:txBody>
      </p:sp>
      <p:sp>
        <p:nvSpPr>
          <p:cNvPr id="24" name="TextBox 23"/>
          <p:cNvSpPr txBox="1"/>
          <p:nvPr/>
        </p:nvSpPr>
        <p:spPr>
          <a:xfrm>
            <a:off x="2677437" y="8615700"/>
            <a:ext cx="6532559" cy="646331"/>
          </a:xfrm>
          <a:prstGeom prst="rect">
            <a:avLst/>
          </a:prstGeom>
          <a:noFill/>
        </p:spPr>
        <p:txBody>
          <a:bodyPr wrap="none" rtlCol="0">
            <a:spAutoFit/>
          </a:bodyPr>
          <a:lstStyle/>
          <a:p>
            <a:r>
              <a:rPr lang="en-US" dirty="0" smtClean="0">
                <a:solidFill>
                  <a:schemeClr val="bg1"/>
                </a:solidFill>
              </a:rPr>
              <a:t>How to make MTTF</a:t>
            </a:r>
            <a:r>
              <a:rPr lang="en-US" baseline="-25000" dirty="0" smtClean="0">
                <a:solidFill>
                  <a:schemeClr val="bg1"/>
                </a:solidFill>
              </a:rPr>
              <a:t>RAID</a:t>
            </a:r>
            <a:r>
              <a:rPr lang="en-US" dirty="0" smtClean="0">
                <a:solidFill>
                  <a:schemeClr val="bg1"/>
                </a:solidFill>
              </a:rPr>
              <a:t> larger?</a:t>
            </a:r>
            <a:endParaRPr lang="en-US" dirty="0">
              <a:solidFill>
                <a:schemeClr val="bg1"/>
              </a:solidFill>
            </a:endParaRPr>
          </a:p>
        </p:txBody>
      </p:sp>
    </p:spTree>
    <p:extLst>
      <p:ext uri="{BB962C8B-B14F-4D97-AF65-F5344CB8AC3E}">
        <p14:creationId xmlns:p14="http://schemas.microsoft.com/office/powerpoint/2010/main" val="194814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p:bldP spid="20" grpId="0"/>
      <p:bldP spid="21" grpId="0"/>
      <p:bldP spid="23" grpId="0"/>
      <p:bldP spid="2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6" name="Shape 1806"/>
          <p:cNvSpPr/>
          <p:nvPr/>
        </p:nvSpPr>
        <p:spPr>
          <a:xfrm>
            <a:off x="8264983" y="4320601"/>
            <a:ext cx="1075153" cy="763947"/>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inode</a:t>
            </a:r>
          </a:p>
        </p:txBody>
      </p:sp>
      <p:sp>
        <p:nvSpPr>
          <p:cNvPr id="1807" name="Shape 1807"/>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Block Liveness</a:t>
            </a:r>
          </a:p>
        </p:txBody>
      </p:sp>
      <p:sp>
        <p:nvSpPr>
          <p:cNvPr id="1808" name="Shape 1808"/>
          <p:cNvSpPr/>
          <p:nvPr/>
        </p:nvSpPr>
        <p:spPr>
          <a:xfrm>
            <a:off x="2329325" y="4320601"/>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:D</a:t>
            </a:r>
          </a:p>
        </p:txBody>
      </p:sp>
      <p:sp>
        <p:nvSpPr>
          <p:cNvPr id="1809" name="Shape 1809"/>
          <p:cNvSpPr/>
          <p:nvPr/>
        </p:nvSpPr>
        <p:spPr>
          <a:xfrm>
            <a:off x="301285" y="4378724"/>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1810" name="Shape 1810"/>
          <p:cNvSpPr/>
          <p:nvPr/>
        </p:nvSpPr>
        <p:spPr>
          <a:xfrm>
            <a:off x="4285282" y="4320601"/>
            <a:ext cx="1075153" cy="763948"/>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SS</a:t>
            </a:r>
          </a:p>
        </p:txBody>
      </p:sp>
      <p:sp>
        <p:nvSpPr>
          <p:cNvPr id="1811" name="Shape 1811"/>
          <p:cNvSpPr/>
          <p:nvPr/>
        </p:nvSpPr>
        <p:spPr>
          <a:xfrm>
            <a:off x="1448927" y="4320601"/>
            <a:ext cx="10317803" cy="763948"/>
          </a:xfrm>
          <a:prstGeom prst="rect">
            <a:avLst/>
          </a:prstGeom>
          <a:ln w="50800">
            <a:solidFill>
              <a:srgbClr val="FFFFFF"/>
            </a:solidFill>
            <a:miter lim="400000"/>
          </a:ln>
        </p:spPr>
        <p:txBody>
          <a:bodyPr lIns="0" tIns="0" rIns="0" bIns="0" anchor="ctr"/>
          <a:lstStyle/>
          <a:p>
            <a:pPr lvl="0">
              <a:defRPr sz="2600"/>
            </a:pPr>
            <a:endParaRPr/>
          </a:p>
        </p:txBody>
      </p:sp>
      <p:sp>
        <p:nvSpPr>
          <p:cNvPr id="1812" name="Shape 1812"/>
          <p:cNvSpPr/>
          <p:nvPr/>
        </p:nvSpPr>
        <p:spPr>
          <a:xfrm>
            <a:off x="1601607" y="425172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813" name="Shape 1813"/>
          <p:cNvSpPr/>
          <p:nvPr/>
        </p:nvSpPr>
        <p:spPr>
          <a:xfrm>
            <a:off x="3519307" y="425172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814" name="Shape 1814"/>
          <p:cNvSpPr/>
          <p:nvPr/>
        </p:nvSpPr>
        <p:spPr>
          <a:xfrm>
            <a:off x="871580" y="2894239"/>
            <a:ext cx="2619906" cy="1091856"/>
          </a:xfrm>
          <a:prstGeom prst="wedgeEllipseCallout">
            <a:avLst>
              <a:gd name="adj1" fmla="val 30953"/>
              <a:gd name="adj2" fmla="val 76685"/>
            </a:avLst>
          </a:prstGeom>
          <a:solidFill>
            <a:srgbClr val="A6AAA8"/>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a:solidFill>
                  <a:srgbClr val="000000"/>
                </a:solidFill>
              </a:defRPr>
            </a:lvl1pPr>
          </a:lstStyle>
          <a:p>
            <a:pPr lvl="0">
              <a:defRPr sz="1800"/>
            </a:pPr>
            <a:r>
              <a:rPr sz="3000"/>
              <a:t>am i alive?</a:t>
            </a:r>
          </a:p>
        </p:txBody>
      </p:sp>
      <p:sp>
        <p:nvSpPr>
          <p:cNvPr id="1815" name="Shape 1815"/>
          <p:cNvSpPr/>
          <p:nvPr/>
        </p:nvSpPr>
        <p:spPr>
          <a:xfrm>
            <a:off x="5964823" y="1796538"/>
            <a:ext cx="1075153" cy="763947"/>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imap</a:t>
            </a:r>
          </a:p>
        </p:txBody>
      </p:sp>
      <p:sp>
        <p:nvSpPr>
          <p:cNvPr id="1816" name="Shape 1816"/>
          <p:cNvSpPr/>
          <p:nvPr/>
        </p:nvSpPr>
        <p:spPr>
          <a:xfrm>
            <a:off x="6567307" y="425172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818" name="Shape 1818"/>
          <p:cNvSpPr/>
          <p:nvPr/>
        </p:nvSpPr>
        <p:spPr>
          <a:xfrm>
            <a:off x="4873758" y="2414761"/>
            <a:ext cx="3663692" cy="1934609"/>
          </a:xfrm>
          <a:custGeom>
            <a:avLst/>
            <a:gdLst/>
            <a:ahLst/>
            <a:cxnLst>
              <a:cxn ang="0">
                <a:pos x="wd2" y="hd2"/>
              </a:cxn>
              <a:cxn ang="5400000">
                <a:pos x="wd2" y="hd2"/>
              </a:cxn>
              <a:cxn ang="10800000">
                <a:pos x="wd2" y="hd2"/>
              </a:cxn>
              <a:cxn ang="16200000">
                <a:pos x="wd2" y="hd2"/>
              </a:cxn>
            </a:cxnLst>
            <a:rect l="0" t="0" r="r" b="b"/>
            <a:pathLst>
              <a:path w="21600" h="16206" extrusionOk="0">
                <a:moveTo>
                  <a:pt x="0" y="16206"/>
                </a:moveTo>
                <a:cubicBezTo>
                  <a:pt x="7341" y="-5001"/>
                  <a:pt x="14541" y="-5394"/>
                  <a:pt x="21600" y="15026"/>
                </a:cubicBezTo>
              </a:path>
            </a:pathLst>
          </a:custGeom>
          <a:ln w="25400">
            <a:solidFill>
              <a:srgbClr val="FFFFFF"/>
            </a:solidFill>
            <a:miter lim="400000"/>
            <a:tailEnd type="triangle"/>
          </a:ln>
        </p:spPr>
        <p:txBody>
          <a:bodyPr/>
          <a:lstStyle/>
          <a:p>
            <a:pPr lvl="0"/>
            <a:endParaRPr/>
          </a:p>
        </p:txBody>
      </p:sp>
    </p:spTree>
    <p:extLst>
      <p:ext uri="{BB962C8B-B14F-4D97-AF65-F5344CB8AC3E}">
        <p14:creationId xmlns:p14="http://schemas.microsoft.com/office/powerpoint/2010/main" val="1826767260"/>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0" name="Shape 1820"/>
          <p:cNvSpPr/>
          <p:nvPr/>
        </p:nvSpPr>
        <p:spPr>
          <a:xfrm>
            <a:off x="8264983" y="4320601"/>
            <a:ext cx="1075153" cy="763947"/>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inode</a:t>
            </a:r>
          </a:p>
        </p:txBody>
      </p:sp>
      <p:sp>
        <p:nvSpPr>
          <p:cNvPr id="1821" name="Shape 1821"/>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Block Liveness</a:t>
            </a:r>
          </a:p>
        </p:txBody>
      </p:sp>
      <p:sp>
        <p:nvSpPr>
          <p:cNvPr id="1822" name="Shape 1822"/>
          <p:cNvSpPr/>
          <p:nvPr/>
        </p:nvSpPr>
        <p:spPr>
          <a:xfrm>
            <a:off x="2329325" y="4320601"/>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:D</a:t>
            </a:r>
          </a:p>
        </p:txBody>
      </p:sp>
      <p:sp>
        <p:nvSpPr>
          <p:cNvPr id="1823" name="Shape 1823"/>
          <p:cNvSpPr/>
          <p:nvPr/>
        </p:nvSpPr>
        <p:spPr>
          <a:xfrm>
            <a:off x="301285" y="4378724"/>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1824" name="Shape 1824"/>
          <p:cNvSpPr/>
          <p:nvPr/>
        </p:nvSpPr>
        <p:spPr>
          <a:xfrm>
            <a:off x="4285282" y="4320601"/>
            <a:ext cx="1075153" cy="763948"/>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SS</a:t>
            </a:r>
          </a:p>
        </p:txBody>
      </p:sp>
      <p:sp>
        <p:nvSpPr>
          <p:cNvPr id="1825" name="Shape 1825"/>
          <p:cNvSpPr/>
          <p:nvPr/>
        </p:nvSpPr>
        <p:spPr>
          <a:xfrm>
            <a:off x="1448927" y="4320601"/>
            <a:ext cx="10317803" cy="763948"/>
          </a:xfrm>
          <a:prstGeom prst="rect">
            <a:avLst/>
          </a:prstGeom>
          <a:ln w="50800">
            <a:solidFill>
              <a:srgbClr val="FFFFFF"/>
            </a:solidFill>
            <a:miter lim="400000"/>
          </a:ln>
        </p:spPr>
        <p:txBody>
          <a:bodyPr lIns="0" tIns="0" rIns="0" bIns="0" anchor="ctr"/>
          <a:lstStyle/>
          <a:p>
            <a:pPr lvl="0">
              <a:defRPr sz="2600"/>
            </a:pPr>
            <a:endParaRPr/>
          </a:p>
        </p:txBody>
      </p:sp>
      <p:sp>
        <p:nvSpPr>
          <p:cNvPr id="1826" name="Shape 1826"/>
          <p:cNvSpPr/>
          <p:nvPr/>
        </p:nvSpPr>
        <p:spPr>
          <a:xfrm>
            <a:off x="1601607" y="425172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827" name="Shape 1827"/>
          <p:cNvSpPr/>
          <p:nvPr/>
        </p:nvSpPr>
        <p:spPr>
          <a:xfrm>
            <a:off x="3519307" y="425172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828" name="Shape 1828"/>
          <p:cNvSpPr/>
          <p:nvPr/>
        </p:nvSpPr>
        <p:spPr>
          <a:xfrm>
            <a:off x="871580" y="2894239"/>
            <a:ext cx="2619906" cy="1091856"/>
          </a:xfrm>
          <a:prstGeom prst="wedgeEllipseCallout">
            <a:avLst>
              <a:gd name="adj1" fmla="val 30953"/>
              <a:gd name="adj2" fmla="val 76685"/>
            </a:avLst>
          </a:prstGeom>
          <a:solidFill>
            <a:srgbClr val="A6AAA8"/>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a:solidFill>
                  <a:srgbClr val="000000"/>
                </a:solidFill>
              </a:defRPr>
            </a:lvl1pPr>
          </a:lstStyle>
          <a:p>
            <a:pPr lvl="0">
              <a:defRPr sz="1800"/>
            </a:pPr>
            <a:r>
              <a:rPr sz="3000"/>
              <a:t>am i alive?</a:t>
            </a:r>
          </a:p>
        </p:txBody>
      </p:sp>
      <p:sp>
        <p:nvSpPr>
          <p:cNvPr id="1829" name="Shape 1829"/>
          <p:cNvSpPr/>
          <p:nvPr/>
        </p:nvSpPr>
        <p:spPr>
          <a:xfrm>
            <a:off x="5964823" y="1796538"/>
            <a:ext cx="1075153" cy="763947"/>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imap</a:t>
            </a:r>
          </a:p>
        </p:txBody>
      </p:sp>
      <p:sp>
        <p:nvSpPr>
          <p:cNvPr id="1830" name="Shape 1830"/>
          <p:cNvSpPr/>
          <p:nvPr/>
        </p:nvSpPr>
        <p:spPr>
          <a:xfrm>
            <a:off x="6567307" y="425172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834" name="Shape 1834"/>
          <p:cNvSpPr/>
          <p:nvPr/>
        </p:nvSpPr>
        <p:spPr>
          <a:xfrm>
            <a:off x="4873758" y="2414761"/>
            <a:ext cx="3663692" cy="1934609"/>
          </a:xfrm>
          <a:custGeom>
            <a:avLst/>
            <a:gdLst/>
            <a:ahLst/>
            <a:cxnLst>
              <a:cxn ang="0">
                <a:pos x="wd2" y="hd2"/>
              </a:cxn>
              <a:cxn ang="5400000">
                <a:pos x="wd2" y="hd2"/>
              </a:cxn>
              <a:cxn ang="10800000">
                <a:pos x="wd2" y="hd2"/>
              </a:cxn>
              <a:cxn ang="16200000">
                <a:pos x="wd2" y="hd2"/>
              </a:cxn>
            </a:cxnLst>
            <a:rect l="0" t="0" r="r" b="b"/>
            <a:pathLst>
              <a:path w="21600" h="16206" extrusionOk="0">
                <a:moveTo>
                  <a:pt x="0" y="16206"/>
                </a:moveTo>
                <a:cubicBezTo>
                  <a:pt x="7341" y="-5001"/>
                  <a:pt x="14541" y="-5394"/>
                  <a:pt x="21600" y="15026"/>
                </a:cubicBezTo>
              </a:path>
            </a:pathLst>
          </a:custGeom>
          <a:ln w="25400">
            <a:solidFill>
              <a:srgbClr val="FFFFFF"/>
            </a:solidFill>
            <a:miter lim="400000"/>
            <a:tailEnd type="triangle"/>
          </a:ln>
        </p:spPr>
        <p:txBody>
          <a:bodyPr/>
          <a:lstStyle/>
          <a:p>
            <a:pPr lvl="0"/>
            <a:endParaRPr/>
          </a:p>
        </p:txBody>
      </p:sp>
      <p:sp>
        <p:nvSpPr>
          <p:cNvPr id="1832" name="Shape 1832"/>
          <p:cNvSpPr/>
          <p:nvPr/>
        </p:nvSpPr>
        <p:spPr>
          <a:xfrm>
            <a:off x="10214762" y="4320601"/>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D’</a:t>
            </a:r>
          </a:p>
        </p:txBody>
      </p:sp>
      <p:sp>
        <p:nvSpPr>
          <p:cNvPr id="1835" name="Shape 1835"/>
          <p:cNvSpPr/>
          <p:nvPr/>
        </p:nvSpPr>
        <p:spPr>
          <a:xfrm>
            <a:off x="9127552" y="3583888"/>
            <a:ext cx="1484692" cy="688183"/>
          </a:xfrm>
          <a:custGeom>
            <a:avLst/>
            <a:gdLst/>
            <a:ahLst/>
            <a:cxnLst>
              <a:cxn ang="0">
                <a:pos x="wd2" y="hd2"/>
              </a:cxn>
              <a:cxn ang="5400000">
                <a:pos x="wd2" y="hd2"/>
              </a:cxn>
              <a:cxn ang="10800000">
                <a:pos x="wd2" y="hd2"/>
              </a:cxn>
              <a:cxn ang="16200000">
                <a:pos x="wd2" y="hd2"/>
              </a:cxn>
            </a:cxnLst>
            <a:rect l="0" t="0" r="r" b="b"/>
            <a:pathLst>
              <a:path w="21600" h="16205" extrusionOk="0">
                <a:moveTo>
                  <a:pt x="0" y="16205"/>
                </a:moveTo>
                <a:cubicBezTo>
                  <a:pt x="10640" y="-5037"/>
                  <a:pt x="17840" y="-5395"/>
                  <a:pt x="21600" y="15132"/>
                </a:cubicBezTo>
              </a:path>
            </a:pathLst>
          </a:custGeom>
          <a:ln w="25400">
            <a:solidFill>
              <a:srgbClr val="FFFFFF"/>
            </a:solidFill>
            <a:miter lim="400000"/>
            <a:tailEnd type="triangle"/>
          </a:ln>
        </p:spPr>
        <p:txBody>
          <a:bodyPr/>
          <a:lstStyle/>
          <a:p>
            <a:pPr lvl="0"/>
            <a:endParaRPr/>
          </a:p>
        </p:txBody>
      </p:sp>
    </p:spTree>
    <p:extLst>
      <p:ext uri="{BB962C8B-B14F-4D97-AF65-F5344CB8AC3E}">
        <p14:creationId xmlns:p14="http://schemas.microsoft.com/office/powerpoint/2010/main" val="2051121308"/>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7" name="Shape 1837"/>
          <p:cNvSpPr/>
          <p:nvPr/>
        </p:nvSpPr>
        <p:spPr>
          <a:xfrm>
            <a:off x="8264983" y="4320601"/>
            <a:ext cx="1075153" cy="763947"/>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inode</a:t>
            </a:r>
          </a:p>
        </p:txBody>
      </p:sp>
      <p:sp>
        <p:nvSpPr>
          <p:cNvPr id="1838" name="Shape 1838"/>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Block Liveness</a:t>
            </a:r>
          </a:p>
        </p:txBody>
      </p:sp>
      <p:sp>
        <p:nvSpPr>
          <p:cNvPr id="1839" name="Shape 1839"/>
          <p:cNvSpPr/>
          <p:nvPr/>
        </p:nvSpPr>
        <p:spPr>
          <a:xfrm>
            <a:off x="2329325" y="4320601"/>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:D</a:t>
            </a:r>
          </a:p>
        </p:txBody>
      </p:sp>
      <p:sp>
        <p:nvSpPr>
          <p:cNvPr id="1840" name="Shape 1840"/>
          <p:cNvSpPr/>
          <p:nvPr/>
        </p:nvSpPr>
        <p:spPr>
          <a:xfrm>
            <a:off x="301285" y="4378724"/>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1841" name="Shape 1841"/>
          <p:cNvSpPr/>
          <p:nvPr/>
        </p:nvSpPr>
        <p:spPr>
          <a:xfrm>
            <a:off x="4285282" y="4320601"/>
            <a:ext cx="1075153" cy="763948"/>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SS</a:t>
            </a:r>
          </a:p>
        </p:txBody>
      </p:sp>
      <p:sp>
        <p:nvSpPr>
          <p:cNvPr id="1842" name="Shape 1842"/>
          <p:cNvSpPr/>
          <p:nvPr/>
        </p:nvSpPr>
        <p:spPr>
          <a:xfrm>
            <a:off x="1448927" y="4320601"/>
            <a:ext cx="10317803" cy="763948"/>
          </a:xfrm>
          <a:prstGeom prst="rect">
            <a:avLst/>
          </a:prstGeom>
          <a:ln w="50800">
            <a:solidFill>
              <a:srgbClr val="FFFFFF"/>
            </a:solidFill>
            <a:miter lim="400000"/>
          </a:ln>
        </p:spPr>
        <p:txBody>
          <a:bodyPr lIns="0" tIns="0" rIns="0" bIns="0" anchor="ctr"/>
          <a:lstStyle/>
          <a:p>
            <a:pPr lvl="0">
              <a:defRPr sz="2600"/>
            </a:pPr>
            <a:endParaRPr/>
          </a:p>
        </p:txBody>
      </p:sp>
      <p:sp>
        <p:nvSpPr>
          <p:cNvPr id="1843" name="Shape 1843"/>
          <p:cNvSpPr/>
          <p:nvPr/>
        </p:nvSpPr>
        <p:spPr>
          <a:xfrm>
            <a:off x="1601607" y="425172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844" name="Shape 1844"/>
          <p:cNvSpPr/>
          <p:nvPr/>
        </p:nvSpPr>
        <p:spPr>
          <a:xfrm>
            <a:off x="3519307" y="425172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845" name="Shape 1845"/>
          <p:cNvSpPr/>
          <p:nvPr/>
        </p:nvSpPr>
        <p:spPr>
          <a:xfrm>
            <a:off x="871580" y="2894239"/>
            <a:ext cx="2619906" cy="1091856"/>
          </a:xfrm>
          <a:prstGeom prst="wedgeEllipseCallout">
            <a:avLst>
              <a:gd name="adj1" fmla="val 30953"/>
              <a:gd name="adj2" fmla="val 76685"/>
            </a:avLst>
          </a:prstGeom>
          <a:solidFill>
            <a:srgbClr val="A6AAA8"/>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a:solidFill>
                  <a:srgbClr val="000000"/>
                </a:solidFill>
              </a:defRPr>
            </a:lvl1pPr>
          </a:lstStyle>
          <a:p>
            <a:pPr lvl="0">
              <a:defRPr sz="1800"/>
            </a:pPr>
            <a:r>
              <a:rPr sz="3000"/>
              <a:t>am i alive?</a:t>
            </a:r>
          </a:p>
        </p:txBody>
      </p:sp>
      <p:sp>
        <p:nvSpPr>
          <p:cNvPr id="1846" name="Shape 1846"/>
          <p:cNvSpPr/>
          <p:nvPr/>
        </p:nvSpPr>
        <p:spPr>
          <a:xfrm>
            <a:off x="5964823" y="1796538"/>
            <a:ext cx="1075153" cy="763947"/>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imap</a:t>
            </a:r>
          </a:p>
        </p:txBody>
      </p:sp>
      <p:sp>
        <p:nvSpPr>
          <p:cNvPr id="1847" name="Shape 1847"/>
          <p:cNvSpPr/>
          <p:nvPr/>
        </p:nvSpPr>
        <p:spPr>
          <a:xfrm>
            <a:off x="6567307" y="425172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852" name="Shape 1852"/>
          <p:cNvSpPr/>
          <p:nvPr/>
        </p:nvSpPr>
        <p:spPr>
          <a:xfrm>
            <a:off x="4873758" y="2414761"/>
            <a:ext cx="3663692" cy="1934609"/>
          </a:xfrm>
          <a:custGeom>
            <a:avLst/>
            <a:gdLst/>
            <a:ahLst/>
            <a:cxnLst>
              <a:cxn ang="0">
                <a:pos x="wd2" y="hd2"/>
              </a:cxn>
              <a:cxn ang="5400000">
                <a:pos x="wd2" y="hd2"/>
              </a:cxn>
              <a:cxn ang="10800000">
                <a:pos x="wd2" y="hd2"/>
              </a:cxn>
              <a:cxn ang="16200000">
                <a:pos x="wd2" y="hd2"/>
              </a:cxn>
            </a:cxnLst>
            <a:rect l="0" t="0" r="r" b="b"/>
            <a:pathLst>
              <a:path w="21600" h="16206" extrusionOk="0">
                <a:moveTo>
                  <a:pt x="0" y="16206"/>
                </a:moveTo>
                <a:cubicBezTo>
                  <a:pt x="7341" y="-5001"/>
                  <a:pt x="14541" y="-5394"/>
                  <a:pt x="21600" y="15026"/>
                </a:cubicBezTo>
              </a:path>
            </a:pathLst>
          </a:custGeom>
          <a:ln w="25400">
            <a:solidFill>
              <a:srgbClr val="FFFFFF"/>
            </a:solidFill>
            <a:miter lim="400000"/>
            <a:tailEnd type="triangle"/>
          </a:ln>
        </p:spPr>
        <p:txBody>
          <a:bodyPr/>
          <a:lstStyle/>
          <a:p>
            <a:pPr lvl="0"/>
            <a:endParaRPr/>
          </a:p>
        </p:txBody>
      </p:sp>
      <p:sp>
        <p:nvSpPr>
          <p:cNvPr id="1849" name="Shape 1849"/>
          <p:cNvSpPr/>
          <p:nvPr/>
        </p:nvSpPr>
        <p:spPr>
          <a:xfrm>
            <a:off x="10214762" y="4320601"/>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D’</a:t>
            </a:r>
          </a:p>
        </p:txBody>
      </p:sp>
      <p:sp>
        <p:nvSpPr>
          <p:cNvPr id="1853" name="Shape 1853"/>
          <p:cNvSpPr/>
          <p:nvPr/>
        </p:nvSpPr>
        <p:spPr>
          <a:xfrm>
            <a:off x="9127552" y="3583888"/>
            <a:ext cx="1484692" cy="688183"/>
          </a:xfrm>
          <a:custGeom>
            <a:avLst/>
            <a:gdLst/>
            <a:ahLst/>
            <a:cxnLst>
              <a:cxn ang="0">
                <a:pos x="wd2" y="hd2"/>
              </a:cxn>
              <a:cxn ang="5400000">
                <a:pos x="wd2" y="hd2"/>
              </a:cxn>
              <a:cxn ang="10800000">
                <a:pos x="wd2" y="hd2"/>
              </a:cxn>
              <a:cxn ang="16200000">
                <a:pos x="wd2" y="hd2"/>
              </a:cxn>
            </a:cxnLst>
            <a:rect l="0" t="0" r="r" b="b"/>
            <a:pathLst>
              <a:path w="21600" h="16205" extrusionOk="0">
                <a:moveTo>
                  <a:pt x="0" y="16205"/>
                </a:moveTo>
                <a:cubicBezTo>
                  <a:pt x="10640" y="-5037"/>
                  <a:pt x="17840" y="-5395"/>
                  <a:pt x="21600" y="15132"/>
                </a:cubicBezTo>
              </a:path>
            </a:pathLst>
          </a:custGeom>
          <a:ln w="25400">
            <a:solidFill>
              <a:srgbClr val="FFFFFF"/>
            </a:solidFill>
            <a:miter lim="400000"/>
            <a:tailEnd type="triangle"/>
          </a:ln>
        </p:spPr>
        <p:txBody>
          <a:bodyPr/>
          <a:lstStyle/>
          <a:p>
            <a:pPr lvl="0"/>
            <a:endParaRPr/>
          </a:p>
        </p:txBody>
      </p:sp>
      <p:sp>
        <p:nvSpPr>
          <p:cNvPr id="1851" name="Shape 1851"/>
          <p:cNvSpPr/>
          <p:nvPr/>
        </p:nvSpPr>
        <p:spPr>
          <a:xfrm>
            <a:off x="7943047" y="5623718"/>
            <a:ext cx="4256369" cy="1091856"/>
          </a:xfrm>
          <a:prstGeom prst="wedgeEllipseCallout">
            <a:avLst>
              <a:gd name="adj1" fmla="val -27222"/>
              <a:gd name="adj2" fmla="val -105377"/>
            </a:avLst>
          </a:prstGeom>
          <a:solidFill>
            <a:srgbClr val="A6AAA8"/>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a:solidFill>
                  <a:srgbClr val="000000"/>
                </a:solidFill>
              </a:defRPr>
            </a:lvl1pPr>
          </a:lstStyle>
          <a:p>
            <a:pPr lvl="0">
              <a:defRPr sz="1800"/>
            </a:pPr>
            <a:r>
              <a:rPr sz="3000" dirty="0" smtClean="0"/>
              <a:t>No</a:t>
            </a:r>
            <a:r>
              <a:rPr lang="en-US" sz="3000" dirty="0" smtClean="0"/>
              <a:t>pe!</a:t>
            </a:r>
            <a:endParaRPr sz="3000" dirty="0"/>
          </a:p>
        </p:txBody>
      </p:sp>
    </p:spTree>
    <p:extLst>
      <p:ext uri="{BB962C8B-B14F-4D97-AF65-F5344CB8AC3E}">
        <p14:creationId xmlns:p14="http://schemas.microsoft.com/office/powerpoint/2010/main" val="1788321912"/>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5" name="Shape 1855"/>
          <p:cNvSpPr/>
          <p:nvPr/>
        </p:nvSpPr>
        <p:spPr>
          <a:xfrm>
            <a:off x="8264983" y="4320601"/>
            <a:ext cx="1075153" cy="763947"/>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inode</a:t>
            </a:r>
          </a:p>
        </p:txBody>
      </p:sp>
      <p:sp>
        <p:nvSpPr>
          <p:cNvPr id="1856" name="Shape 1856"/>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Block Liveness</a:t>
            </a:r>
          </a:p>
        </p:txBody>
      </p:sp>
      <p:sp>
        <p:nvSpPr>
          <p:cNvPr id="1857" name="Shape 1857"/>
          <p:cNvSpPr/>
          <p:nvPr/>
        </p:nvSpPr>
        <p:spPr>
          <a:xfrm>
            <a:off x="2329325" y="4320601"/>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Arial"/>
                <a:ea typeface="Arial"/>
                <a:cs typeface="Arial"/>
                <a:sym typeface="Arial"/>
              </a:defRPr>
            </a:lvl1pPr>
          </a:lstStyle>
          <a:p>
            <a:pPr lvl="0">
              <a:defRPr sz="1800" b="0">
                <a:solidFill>
                  <a:srgbClr val="000000"/>
                </a:solidFill>
              </a:defRPr>
            </a:pPr>
            <a:r>
              <a:rPr sz="2600" b="1">
                <a:solidFill>
                  <a:srgbClr val="FFFFFF"/>
                </a:solidFill>
              </a:rPr>
              <a:t>:’(</a:t>
            </a:r>
          </a:p>
        </p:txBody>
      </p:sp>
      <p:sp>
        <p:nvSpPr>
          <p:cNvPr id="1858" name="Shape 1858"/>
          <p:cNvSpPr/>
          <p:nvPr/>
        </p:nvSpPr>
        <p:spPr>
          <a:xfrm>
            <a:off x="301285" y="4378724"/>
            <a:ext cx="1079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1859" name="Shape 1859"/>
          <p:cNvSpPr/>
          <p:nvPr/>
        </p:nvSpPr>
        <p:spPr>
          <a:xfrm>
            <a:off x="4285282" y="4320601"/>
            <a:ext cx="1075153" cy="763948"/>
          </a:xfrm>
          <a:prstGeom prst="rect">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SS</a:t>
            </a:r>
          </a:p>
        </p:txBody>
      </p:sp>
      <p:sp>
        <p:nvSpPr>
          <p:cNvPr id="1860" name="Shape 1860"/>
          <p:cNvSpPr/>
          <p:nvPr/>
        </p:nvSpPr>
        <p:spPr>
          <a:xfrm>
            <a:off x="1448927" y="4320601"/>
            <a:ext cx="10317803" cy="763948"/>
          </a:xfrm>
          <a:prstGeom prst="rect">
            <a:avLst/>
          </a:prstGeom>
          <a:ln w="50800">
            <a:solidFill>
              <a:srgbClr val="FFFFFF"/>
            </a:solidFill>
            <a:miter lim="400000"/>
          </a:ln>
        </p:spPr>
        <p:txBody>
          <a:bodyPr lIns="0" tIns="0" rIns="0" bIns="0" anchor="ctr"/>
          <a:lstStyle/>
          <a:p>
            <a:pPr lvl="0">
              <a:defRPr sz="2600"/>
            </a:pPr>
            <a:endParaRPr/>
          </a:p>
        </p:txBody>
      </p:sp>
      <p:sp>
        <p:nvSpPr>
          <p:cNvPr id="1861" name="Shape 1861"/>
          <p:cNvSpPr/>
          <p:nvPr/>
        </p:nvSpPr>
        <p:spPr>
          <a:xfrm>
            <a:off x="1601607" y="425172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862" name="Shape 1862"/>
          <p:cNvSpPr/>
          <p:nvPr/>
        </p:nvSpPr>
        <p:spPr>
          <a:xfrm>
            <a:off x="3519307" y="425172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863" name="Shape 1863"/>
          <p:cNvSpPr/>
          <p:nvPr/>
        </p:nvSpPr>
        <p:spPr>
          <a:xfrm>
            <a:off x="871580" y="2894239"/>
            <a:ext cx="2619906" cy="1091856"/>
          </a:xfrm>
          <a:prstGeom prst="wedgeEllipseCallout">
            <a:avLst>
              <a:gd name="adj1" fmla="val 30953"/>
              <a:gd name="adj2" fmla="val 76685"/>
            </a:avLst>
          </a:prstGeom>
          <a:solidFill>
            <a:srgbClr val="A6AAA8"/>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a:solidFill>
                  <a:srgbClr val="000000"/>
                </a:solidFill>
              </a:defRPr>
            </a:lvl1pPr>
          </a:lstStyle>
          <a:p>
            <a:pPr lvl="0">
              <a:defRPr sz="1800"/>
            </a:pPr>
            <a:r>
              <a:rPr sz="3000"/>
              <a:t>am i alive?</a:t>
            </a:r>
          </a:p>
        </p:txBody>
      </p:sp>
      <p:sp>
        <p:nvSpPr>
          <p:cNvPr id="1864" name="Shape 1864"/>
          <p:cNvSpPr/>
          <p:nvPr/>
        </p:nvSpPr>
        <p:spPr>
          <a:xfrm>
            <a:off x="5964823" y="1796538"/>
            <a:ext cx="1075153" cy="763947"/>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imap</a:t>
            </a:r>
          </a:p>
        </p:txBody>
      </p:sp>
      <p:sp>
        <p:nvSpPr>
          <p:cNvPr id="1865" name="Shape 1865"/>
          <p:cNvSpPr/>
          <p:nvPr/>
        </p:nvSpPr>
        <p:spPr>
          <a:xfrm>
            <a:off x="6567307" y="425172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870" name="Shape 1870"/>
          <p:cNvSpPr/>
          <p:nvPr/>
        </p:nvSpPr>
        <p:spPr>
          <a:xfrm>
            <a:off x="4873758" y="2414761"/>
            <a:ext cx="3663692" cy="1934609"/>
          </a:xfrm>
          <a:custGeom>
            <a:avLst/>
            <a:gdLst/>
            <a:ahLst/>
            <a:cxnLst>
              <a:cxn ang="0">
                <a:pos x="wd2" y="hd2"/>
              </a:cxn>
              <a:cxn ang="5400000">
                <a:pos x="wd2" y="hd2"/>
              </a:cxn>
              <a:cxn ang="10800000">
                <a:pos x="wd2" y="hd2"/>
              </a:cxn>
              <a:cxn ang="16200000">
                <a:pos x="wd2" y="hd2"/>
              </a:cxn>
            </a:cxnLst>
            <a:rect l="0" t="0" r="r" b="b"/>
            <a:pathLst>
              <a:path w="21600" h="16206" extrusionOk="0">
                <a:moveTo>
                  <a:pt x="0" y="16206"/>
                </a:moveTo>
                <a:cubicBezTo>
                  <a:pt x="7341" y="-5001"/>
                  <a:pt x="14541" y="-5394"/>
                  <a:pt x="21600" y="15026"/>
                </a:cubicBezTo>
              </a:path>
            </a:pathLst>
          </a:custGeom>
          <a:ln w="25400">
            <a:solidFill>
              <a:srgbClr val="FFFFFF"/>
            </a:solidFill>
            <a:miter lim="400000"/>
            <a:tailEnd type="triangle"/>
          </a:ln>
        </p:spPr>
        <p:txBody>
          <a:bodyPr/>
          <a:lstStyle/>
          <a:p>
            <a:pPr lvl="0"/>
            <a:endParaRPr/>
          </a:p>
        </p:txBody>
      </p:sp>
      <p:sp>
        <p:nvSpPr>
          <p:cNvPr id="1867" name="Shape 1867"/>
          <p:cNvSpPr/>
          <p:nvPr/>
        </p:nvSpPr>
        <p:spPr>
          <a:xfrm>
            <a:off x="10214762" y="4320601"/>
            <a:ext cx="1075153" cy="763948"/>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D’</a:t>
            </a:r>
          </a:p>
        </p:txBody>
      </p:sp>
      <p:sp>
        <p:nvSpPr>
          <p:cNvPr id="1871" name="Shape 1871"/>
          <p:cNvSpPr/>
          <p:nvPr/>
        </p:nvSpPr>
        <p:spPr>
          <a:xfrm>
            <a:off x="9127552" y="3583888"/>
            <a:ext cx="1484692" cy="688183"/>
          </a:xfrm>
          <a:custGeom>
            <a:avLst/>
            <a:gdLst/>
            <a:ahLst/>
            <a:cxnLst>
              <a:cxn ang="0">
                <a:pos x="wd2" y="hd2"/>
              </a:cxn>
              <a:cxn ang="5400000">
                <a:pos x="wd2" y="hd2"/>
              </a:cxn>
              <a:cxn ang="10800000">
                <a:pos x="wd2" y="hd2"/>
              </a:cxn>
              <a:cxn ang="16200000">
                <a:pos x="wd2" y="hd2"/>
              </a:cxn>
            </a:cxnLst>
            <a:rect l="0" t="0" r="r" b="b"/>
            <a:pathLst>
              <a:path w="21600" h="16205" extrusionOk="0">
                <a:moveTo>
                  <a:pt x="0" y="16205"/>
                </a:moveTo>
                <a:cubicBezTo>
                  <a:pt x="10640" y="-5037"/>
                  <a:pt x="17840" y="-5395"/>
                  <a:pt x="21600" y="15132"/>
                </a:cubicBezTo>
              </a:path>
            </a:pathLst>
          </a:custGeom>
          <a:ln w="25400">
            <a:solidFill>
              <a:srgbClr val="FFFFFF"/>
            </a:solidFill>
            <a:miter lim="400000"/>
            <a:tailEnd type="triangle"/>
          </a:ln>
        </p:spPr>
        <p:txBody>
          <a:bodyPr/>
          <a:lstStyle/>
          <a:p>
            <a:pPr lvl="0"/>
            <a:endParaRPr/>
          </a:p>
        </p:txBody>
      </p:sp>
      <p:sp>
        <p:nvSpPr>
          <p:cNvPr id="1869" name="Shape 1869"/>
          <p:cNvSpPr/>
          <p:nvPr/>
        </p:nvSpPr>
        <p:spPr>
          <a:xfrm>
            <a:off x="7943047" y="5623718"/>
            <a:ext cx="4256369" cy="1091856"/>
          </a:xfrm>
          <a:prstGeom prst="wedgeEllipseCallout">
            <a:avLst>
              <a:gd name="adj1" fmla="val -27222"/>
              <a:gd name="adj2" fmla="val -105377"/>
            </a:avLst>
          </a:prstGeom>
          <a:solidFill>
            <a:srgbClr val="A6AAA8"/>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a:solidFill>
                  <a:srgbClr val="000000"/>
                </a:solidFill>
              </a:defRPr>
            </a:lvl1pPr>
          </a:lstStyle>
          <a:p>
            <a:pPr lvl="0">
              <a:defRPr sz="1800"/>
            </a:pPr>
            <a:r>
              <a:rPr lang="en-US" sz="3000" dirty="0" smtClean="0"/>
              <a:t>Nope!</a:t>
            </a:r>
            <a:endParaRPr sz="3000" dirty="0"/>
          </a:p>
        </p:txBody>
      </p:sp>
    </p:spTree>
    <p:extLst>
      <p:ext uri="{BB962C8B-B14F-4D97-AF65-F5344CB8AC3E}">
        <p14:creationId xmlns:p14="http://schemas.microsoft.com/office/powerpoint/2010/main" val="145251572"/>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8" name="Shape 1778"/>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Garbage Collection</a:t>
            </a:r>
          </a:p>
        </p:txBody>
      </p:sp>
      <p:sp>
        <p:nvSpPr>
          <p:cNvPr id="1779" name="Shape 1779"/>
          <p:cNvSpPr>
            <a:spLocks noGrp="1"/>
          </p:cNvSpPr>
          <p:nvPr>
            <p:ph type="body" idx="4294967295"/>
          </p:nvPr>
        </p:nvSpPr>
        <p:spPr>
          <a:xfrm>
            <a:off x="142875" y="2319327"/>
            <a:ext cx="12390874" cy="7151260"/>
          </a:xfrm>
          <a:prstGeom prst="rect">
            <a:avLst/>
          </a:prstGeom>
        </p:spPr>
        <p:txBody>
          <a:bodyPr>
            <a:normAutofit/>
          </a:bodyPr>
          <a:lstStyle/>
          <a:p>
            <a:pPr lvl="0">
              <a:buNone/>
              <a:defRPr sz="1800">
                <a:solidFill>
                  <a:srgbClr val="000000"/>
                </a:solidFill>
              </a:defRPr>
            </a:pPr>
            <a:r>
              <a:rPr sz="3800" b="1" dirty="0">
                <a:solidFill>
                  <a:srgbClr val="333333"/>
                </a:solidFill>
                <a:latin typeface="Helvetica"/>
                <a:ea typeface="Helvetica"/>
                <a:cs typeface="Helvetica"/>
                <a:sym typeface="Helvetica"/>
              </a:rPr>
              <a:t>General </a:t>
            </a:r>
            <a:r>
              <a:rPr sz="3800" b="1" dirty="0" smtClean="0">
                <a:solidFill>
                  <a:srgbClr val="333333"/>
                </a:solidFill>
                <a:latin typeface="Helvetica"/>
                <a:ea typeface="Helvetica"/>
                <a:cs typeface="Helvetica"/>
                <a:sym typeface="Helvetica"/>
              </a:rPr>
              <a:t>operation</a:t>
            </a:r>
            <a:r>
              <a:rPr sz="3800" dirty="0" smtClean="0">
                <a:solidFill>
                  <a:srgbClr val="333333"/>
                </a:solidFill>
              </a:rPr>
              <a:t>:</a:t>
            </a:r>
            <a:r>
              <a:rPr lang="en-US" sz="3800" dirty="0" smtClean="0">
                <a:solidFill>
                  <a:srgbClr val="333333"/>
                </a:solidFill>
              </a:rPr>
              <a:t/>
            </a:r>
            <a:br>
              <a:rPr lang="en-US" sz="3800" dirty="0" smtClean="0">
                <a:solidFill>
                  <a:srgbClr val="333333"/>
                </a:solidFill>
              </a:rPr>
            </a:br>
            <a:r>
              <a:rPr lang="en-US" sz="3800" dirty="0" smtClean="0">
                <a:solidFill>
                  <a:srgbClr val="333333"/>
                </a:solidFill>
              </a:rPr>
              <a:t>P</a:t>
            </a:r>
            <a:r>
              <a:rPr sz="3800" dirty="0" smtClean="0">
                <a:solidFill>
                  <a:srgbClr val="333333"/>
                </a:solidFill>
              </a:rPr>
              <a:t>ick </a:t>
            </a:r>
            <a:r>
              <a:rPr sz="3800" b="1" dirty="0">
                <a:solidFill>
                  <a:srgbClr val="333333"/>
                </a:solidFill>
                <a:latin typeface="Helvetica"/>
                <a:ea typeface="Helvetica"/>
                <a:cs typeface="Helvetica"/>
                <a:sym typeface="Helvetica"/>
              </a:rPr>
              <a:t>M</a:t>
            </a:r>
            <a:r>
              <a:rPr sz="3800" dirty="0">
                <a:solidFill>
                  <a:srgbClr val="333333"/>
                </a:solidFill>
              </a:rPr>
              <a:t> segments, compact into </a:t>
            </a:r>
            <a:r>
              <a:rPr sz="3800" b="1" dirty="0">
                <a:solidFill>
                  <a:srgbClr val="333333"/>
                </a:solidFill>
                <a:latin typeface="Helvetica"/>
                <a:ea typeface="Helvetica"/>
                <a:cs typeface="Helvetica"/>
                <a:sym typeface="Helvetica"/>
              </a:rPr>
              <a:t>N</a:t>
            </a:r>
            <a:r>
              <a:rPr sz="3800" dirty="0">
                <a:solidFill>
                  <a:srgbClr val="333333"/>
                </a:solidFill>
              </a:rPr>
              <a:t> (where </a:t>
            </a:r>
            <a:r>
              <a:rPr sz="3800" b="1" dirty="0">
                <a:solidFill>
                  <a:srgbClr val="333333"/>
                </a:solidFill>
                <a:latin typeface="Helvetica"/>
                <a:ea typeface="Helvetica"/>
                <a:cs typeface="Helvetica"/>
                <a:sym typeface="Helvetica"/>
              </a:rPr>
              <a:t>N</a:t>
            </a:r>
            <a:r>
              <a:rPr sz="3800" dirty="0">
                <a:solidFill>
                  <a:srgbClr val="333333"/>
                </a:solidFill>
              </a:rPr>
              <a:t> &lt; </a:t>
            </a:r>
            <a:r>
              <a:rPr sz="3800" b="1" dirty="0">
                <a:solidFill>
                  <a:srgbClr val="333333"/>
                </a:solidFill>
                <a:latin typeface="Helvetica"/>
                <a:ea typeface="Helvetica"/>
                <a:cs typeface="Helvetica"/>
                <a:sym typeface="Helvetica"/>
              </a:rPr>
              <a:t>M</a:t>
            </a:r>
            <a:r>
              <a:rPr sz="3800" dirty="0" smtClean="0">
                <a:solidFill>
                  <a:srgbClr val="333333"/>
                </a:solidFill>
              </a:rPr>
              <a:t>).</a:t>
            </a:r>
            <a:endParaRPr sz="3800" dirty="0">
              <a:solidFill>
                <a:srgbClr val="333333"/>
              </a:solidFill>
            </a:endParaRPr>
          </a:p>
          <a:p>
            <a:pPr lvl="0">
              <a:buNone/>
              <a:defRPr sz="1800">
                <a:solidFill>
                  <a:srgbClr val="000000"/>
                </a:solidFill>
              </a:defRPr>
            </a:pPr>
            <a:r>
              <a:rPr sz="3800" b="1" dirty="0">
                <a:solidFill>
                  <a:srgbClr val="333333"/>
                </a:solidFill>
                <a:latin typeface="Helvetica"/>
                <a:ea typeface="Helvetica"/>
                <a:cs typeface="Helvetica"/>
                <a:sym typeface="Helvetica"/>
              </a:rPr>
              <a:t>Mechanism</a:t>
            </a:r>
            <a:r>
              <a:rPr sz="3800" dirty="0">
                <a:solidFill>
                  <a:srgbClr val="333333"/>
                </a:solidFill>
              </a:rPr>
              <a:t>:</a:t>
            </a:r>
            <a:r>
              <a:rPr sz="3800" dirty="0" smtClean="0">
                <a:solidFill>
                  <a:srgbClr val="333333"/>
                </a:solidFill>
              </a:rPr>
              <a:t> </a:t>
            </a:r>
            <a:r>
              <a:rPr lang="en-US" sz="3800" dirty="0" smtClean="0">
                <a:solidFill>
                  <a:srgbClr val="333333"/>
                </a:solidFill>
              </a:rPr>
              <a:t/>
            </a:r>
            <a:br>
              <a:rPr lang="en-US" sz="3800" dirty="0" smtClean="0">
                <a:solidFill>
                  <a:srgbClr val="333333"/>
                </a:solidFill>
              </a:rPr>
            </a:br>
            <a:r>
              <a:rPr lang="en-US" sz="3800" dirty="0" smtClean="0">
                <a:solidFill>
                  <a:srgbClr val="333333"/>
                </a:solidFill>
              </a:rPr>
              <a:t>H</a:t>
            </a:r>
            <a:r>
              <a:rPr sz="3800" dirty="0" smtClean="0">
                <a:solidFill>
                  <a:srgbClr val="333333"/>
                </a:solidFill>
              </a:rPr>
              <a:t>ow do</a:t>
            </a:r>
            <a:r>
              <a:rPr lang="en-US" sz="3800" dirty="0" smtClean="0">
                <a:solidFill>
                  <a:srgbClr val="333333"/>
                </a:solidFill>
              </a:rPr>
              <a:t>es LFS </a:t>
            </a:r>
            <a:r>
              <a:rPr sz="3800" dirty="0" smtClean="0">
                <a:solidFill>
                  <a:srgbClr val="333333"/>
                </a:solidFill>
              </a:rPr>
              <a:t>know </a:t>
            </a:r>
            <a:r>
              <a:rPr sz="3800" dirty="0">
                <a:solidFill>
                  <a:srgbClr val="333333"/>
                </a:solidFill>
              </a:rPr>
              <a:t>whether data in segments is valid</a:t>
            </a:r>
            <a:r>
              <a:rPr sz="3800" dirty="0" smtClean="0">
                <a:solidFill>
                  <a:srgbClr val="333333"/>
                </a:solidFill>
              </a:rPr>
              <a:t>?</a:t>
            </a:r>
            <a:r>
              <a:rPr lang="en-US" sz="3800" dirty="0" smtClean="0">
                <a:solidFill>
                  <a:srgbClr val="333333"/>
                </a:solidFill>
              </a:rPr>
              <a:t> </a:t>
            </a:r>
            <a:r>
              <a:rPr lang="en-US" sz="3800" dirty="0" smtClean="0">
                <a:solidFill>
                  <a:schemeClr val="bg1"/>
                </a:solidFill>
              </a:rPr>
              <a:t>[segment summary]</a:t>
            </a:r>
            <a:endParaRPr sz="3800" dirty="0">
              <a:solidFill>
                <a:srgbClr val="333333"/>
              </a:solidFill>
            </a:endParaRPr>
          </a:p>
          <a:p>
            <a:pPr lvl="0">
              <a:buNone/>
              <a:defRPr sz="1800">
                <a:solidFill>
                  <a:srgbClr val="000000"/>
                </a:solidFill>
              </a:defRPr>
            </a:pPr>
            <a:r>
              <a:rPr sz="3800" b="1" dirty="0">
                <a:solidFill>
                  <a:srgbClr val="333333"/>
                </a:solidFill>
                <a:latin typeface="Helvetica"/>
                <a:ea typeface="Helvetica"/>
                <a:cs typeface="Helvetica"/>
                <a:sym typeface="Helvetica"/>
              </a:rPr>
              <a:t>Policy</a:t>
            </a:r>
            <a:r>
              <a:rPr sz="3800" dirty="0">
                <a:solidFill>
                  <a:srgbClr val="333333"/>
                </a:solidFill>
              </a:rPr>
              <a:t>:</a:t>
            </a:r>
            <a:r>
              <a:rPr sz="3800" dirty="0" smtClean="0">
                <a:solidFill>
                  <a:srgbClr val="333333"/>
                </a:solidFill>
              </a:rPr>
              <a:t> </a:t>
            </a:r>
            <a:r>
              <a:rPr lang="en-US" sz="3800" dirty="0" smtClean="0">
                <a:solidFill>
                  <a:srgbClr val="333333"/>
                </a:solidFill>
              </a:rPr>
              <a:t/>
            </a:r>
            <a:br>
              <a:rPr lang="en-US" sz="3800" dirty="0" smtClean="0">
                <a:solidFill>
                  <a:srgbClr val="333333"/>
                </a:solidFill>
              </a:rPr>
            </a:br>
            <a:r>
              <a:rPr lang="en-US" sz="3800" dirty="0" smtClean="0">
                <a:solidFill>
                  <a:schemeClr val="bg1"/>
                </a:solidFill>
              </a:rPr>
              <a:t>W</a:t>
            </a:r>
            <a:r>
              <a:rPr sz="3800" dirty="0" smtClean="0">
                <a:solidFill>
                  <a:schemeClr val="bg1"/>
                </a:solidFill>
              </a:rPr>
              <a:t>hich </a:t>
            </a:r>
            <a:r>
              <a:rPr sz="3800" dirty="0">
                <a:solidFill>
                  <a:schemeClr val="bg1"/>
                </a:solidFill>
              </a:rPr>
              <a:t>segments to compact</a:t>
            </a:r>
            <a:r>
              <a:rPr sz="3800" dirty="0" smtClean="0">
                <a:solidFill>
                  <a:schemeClr val="bg1"/>
                </a:solidFill>
              </a:rPr>
              <a:t>?</a:t>
            </a:r>
            <a:endParaRPr lang="en-US" sz="3800" dirty="0" smtClean="0">
              <a:solidFill>
                <a:schemeClr val="bg1"/>
              </a:solidFill>
            </a:endParaRPr>
          </a:p>
          <a:p>
            <a:pPr lvl="2">
              <a:defRPr sz="1800">
                <a:solidFill>
                  <a:srgbClr val="000000"/>
                </a:solidFill>
              </a:defRPr>
            </a:pPr>
            <a:r>
              <a:rPr lang="en-US" sz="3200" dirty="0"/>
              <a:t>C</a:t>
            </a:r>
            <a:r>
              <a:rPr lang="en-US" sz="3200" dirty="0" smtClean="0"/>
              <a:t>lean </a:t>
            </a:r>
            <a:r>
              <a:rPr lang="en-US" sz="3200" dirty="0" smtClean="0"/>
              <a:t>most empty first – not best simulation results</a:t>
            </a:r>
          </a:p>
          <a:p>
            <a:pPr lvl="2">
              <a:defRPr sz="1800">
                <a:solidFill>
                  <a:srgbClr val="000000"/>
                </a:solidFill>
              </a:defRPr>
            </a:pPr>
            <a:r>
              <a:rPr lang="en-US" sz="3200" dirty="0" smtClean="0"/>
              <a:t>Cost-benefit: cold segments changing least; </a:t>
            </a:r>
            <a:r>
              <a:rPr lang="en-US" sz="3200" dirty="0" smtClean="0"/>
              <a:t/>
            </a:r>
            <a:br>
              <a:rPr lang="en-US" sz="3200" dirty="0" smtClean="0"/>
            </a:br>
            <a:r>
              <a:rPr lang="en-US" sz="3200" dirty="0" smtClean="0"/>
              <a:t>wait </a:t>
            </a:r>
            <a:r>
              <a:rPr lang="en-US" sz="3200" dirty="0" smtClean="0"/>
              <a:t>longer for others</a:t>
            </a:r>
            <a:endParaRPr lang="en-US" sz="3800" dirty="0" smtClean="0"/>
          </a:p>
          <a:p>
            <a:pPr lvl="0">
              <a:buNone/>
              <a:defRPr sz="1800">
                <a:solidFill>
                  <a:srgbClr val="000000"/>
                </a:solidFill>
              </a:defRPr>
            </a:pPr>
            <a:endParaRPr sz="3800" dirty="0">
              <a:solidFill>
                <a:srgbClr val="333333"/>
              </a:solidFill>
            </a:endParaRPr>
          </a:p>
        </p:txBody>
      </p:sp>
    </p:spTree>
    <p:extLst>
      <p:ext uri="{BB962C8B-B14F-4D97-AF65-F5344CB8AC3E}">
        <p14:creationId xmlns:p14="http://schemas.microsoft.com/office/powerpoint/2010/main" val="1701747612"/>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 name="Shape 1119"/>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Other Issues</a:t>
            </a:r>
          </a:p>
        </p:txBody>
      </p:sp>
      <p:sp>
        <p:nvSpPr>
          <p:cNvPr id="1120" name="Shape 1120"/>
          <p:cNvSpPr>
            <a:spLocks noGrp="1"/>
          </p:cNvSpPr>
          <p:nvPr>
            <p:ph type="body" idx="4294967295"/>
          </p:nvPr>
        </p:nvSpPr>
        <p:spPr>
          <a:xfrm>
            <a:off x="496933" y="2346938"/>
            <a:ext cx="11099800" cy="5922962"/>
          </a:xfrm>
          <a:prstGeom prst="rect">
            <a:avLst/>
          </a:prstGeom>
        </p:spPr>
        <p:txBody>
          <a:bodyPr/>
          <a:lstStyle/>
          <a:p>
            <a:pPr lvl="0">
              <a:buNone/>
              <a:defRPr sz="1800">
                <a:solidFill>
                  <a:srgbClr val="000000"/>
                </a:solidFill>
              </a:defRPr>
            </a:pPr>
            <a:endParaRPr sz="3800" dirty="0" smtClean="0">
              <a:solidFill>
                <a:srgbClr val="333333"/>
              </a:solidFill>
            </a:endParaRPr>
          </a:p>
          <a:p>
            <a:pPr lvl="0">
              <a:buNone/>
              <a:defRPr sz="1800">
                <a:solidFill>
                  <a:srgbClr val="000000"/>
                </a:solidFill>
              </a:defRPr>
            </a:pPr>
            <a:r>
              <a:rPr sz="3800" dirty="0">
                <a:solidFill>
                  <a:srgbClr val="333333"/>
                </a:solidFill>
              </a:rPr>
              <a:t>Garbage </a:t>
            </a:r>
            <a:r>
              <a:rPr sz="3800" dirty="0" smtClean="0">
                <a:solidFill>
                  <a:srgbClr val="333333"/>
                </a:solidFill>
              </a:rPr>
              <a:t>Collection</a:t>
            </a:r>
            <a:endParaRPr lang="en-US" sz="3800" dirty="0" smtClean="0">
              <a:solidFill>
                <a:srgbClr val="333333"/>
              </a:solidFill>
            </a:endParaRPr>
          </a:p>
          <a:p>
            <a:pPr lvl="0">
              <a:buNone/>
              <a:defRPr sz="1800">
                <a:solidFill>
                  <a:srgbClr val="000000"/>
                </a:solidFill>
              </a:defRPr>
            </a:pPr>
            <a:endParaRPr lang="en-US" sz="3800" dirty="0">
              <a:solidFill>
                <a:srgbClr val="333333"/>
              </a:solidFill>
            </a:endParaRPr>
          </a:p>
          <a:p>
            <a:pPr>
              <a:buNone/>
              <a:defRPr sz="1800">
                <a:solidFill>
                  <a:srgbClr val="000000"/>
                </a:solidFill>
              </a:defRPr>
            </a:pPr>
            <a:r>
              <a:rPr lang="en-US" sz="3800">
                <a:solidFill>
                  <a:srgbClr val="333333"/>
                </a:solidFill>
              </a:rPr>
              <a:t>Crash Recovery</a:t>
            </a:r>
          </a:p>
          <a:p>
            <a:pPr lvl="0">
              <a:buNone/>
              <a:defRPr sz="1800">
                <a:solidFill>
                  <a:srgbClr val="000000"/>
                </a:solidFill>
              </a:defRPr>
            </a:pPr>
            <a:endParaRPr sz="3800" dirty="0">
              <a:solidFill>
                <a:srgbClr val="333333"/>
              </a:solidFill>
            </a:endParaRPr>
          </a:p>
        </p:txBody>
      </p:sp>
    </p:spTree>
    <p:extLst>
      <p:ext uri="{BB962C8B-B14F-4D97-AF65-F5344CB8AC3E}">
        <p14:creationId xmlns:p14="http://schemas.microsoft.com/office/powerpoint/2010/main" val="1845804082"/>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dirty="0">
                <a:solidFill>
                  <a:srgbClr val="FFFFFF"/>
                </a:solidFill>
              </a:rPr>
              <a:t>General </a:t>
            </a:r>
            <a:r>
              <a:rPr sz="6480" dirty="0" smtClean="0">
                <a:solidFill>
                  <a:srgbClr val="FFFFFF"/>
                </a:solidFill>
              </a:rPr>
              <a:t>Strategy</a:t>
            </a:r>
            <a:r>
              <a:rPr lang="en-US" sz="6480" dirty="0" smtClean="0">
                <a:solidFill>
                  <a:srgbClr val="FFFFFF"/>
                </a:solidFill>
              </a:rPr>
              <a:t> for Crash Recovery</a:t>
            </a:r>
            <a:endParaRPr sz="6480" dirty="0">
              <a:solidFill>
                <a:srgbClr val="FFFFFF"/>
              </a:solidFill>
            </a:endParaRPr>
          </a:p>
        </p:txBody>
      </p:sp>
      <p:sp>
        <p:nvSpPr>
          <p:cNvPr id="66" name="Shape 66"/>
          <p:cNvSpPr>
            <a:spLocks noGrp="1"/>
          </p:cNvSpPr>
          <p:nvPr>
            <p:ph type="body" idx="4294967295"/>
          </p:nvPr>
        </p:nvSpPr>
        <p:spPr>
          <a:xfrm>
            <a:off x="400306" y="2250300"/>
            <a:ext cx="12152683" cy="7178870"/>
          </a:xfrm>
          <a:prstGeom prst="rect">
            <a:avLst/>
          </a:prstGeom>
        </p:spPr>
        <p:txBody>
          <a:bodyPr>
            <a:normAutofit/>
          </a:bodyPr>
          <a:lstStyle/>
          <a:p>
            <a:pPr lvl="0">
              <a:buNone/>
              <a:defRPr sz="1800">
                <a:solidFill>
                  <a:srgbClr val="000000"/>
                </a:solidFill>
              </a:defRPr>
            </a:pPr>
            <a:r>
              <a:rPr sz="3100" dirty="0">
                <a:solidFill>
                  <a:srgbClr val="333333"/>
                </a:solidFill>
              </a:rPr>
              <a:t>Never delete ANY old data, </a:t>
            </a:r>
            <a:r>
              <a:rPr sz="3100" dirty="0" smtClean="0">
                <a:solidFill>
                  <a:srgbClr val="333333"/>
                </a:solidFill>
              </a:rPr>
              <a:t>until</a:t>
            </a:r>
            <a:r>
              <a:rPr lang="en-US" sz="3100" dirty="0" smtClean="0">
                <a:solidFill>
                  <a:srgbClr val="333333"/>
                </a:solidFill>
              </a:rPr>
              <a:t> </a:t>
            </a:r>
            <a:r>
              <a:rPr sz="3100" dirty="0" smtClean="0">
                <a:solidFill>
                  <a:srgbClr val="333333"/>
                </a:solidFill>
              </a:rPr>
              <a:t>ALL </a:t>
            </a:r>
            <a:r>
              <a:rPr sz="3100" dirty="0">
                <a:solidFill>
                  <a:srgbClr val="333333"/>
                </a:solidFill>
              </a:rPr>
              <a:t>new data is safely on </a:t>
            </a:r>
            <a:r>
              <a:rPr sz="3100" dirty="0" smtClean="0">
                <a:solidFill>
                  <a:srgbClr val="333333"/>
                </a:solidFill>
              </a:rPr>
              <a:t>disk</a:t>
            </a:r>
            <a:endParaRPr sz="3100" dirty="0">
              <a:solidFill>
                <a:srgbClr val="333333"/>
              </a:solidFill>
            </a:endParaRPr>
          </a:p>
          <a:p>
            <a:pPr lvl="0">
              <a:buNone/>
              <a:defRPr sz="1800">
                <a:solidFill>
                  <a:srgbClr val="000000"/>
                </a:solidFill>
              </a:defRPr>
            </a:pPr>
            <a:r>
              <a:rPr sz="3100" dirty="0">
                <a:solidFill>
                  <a:srgbClr val="333333"/>
                </a:solidFill>
              </a:rPr>
              <a:t>Implication:</a:t>
            </a:r>
            <a:r>
              <a:rPr sz="3100" dirty="0" smtClean="0">
                <a:solidFill>
                  <a:srgbClr val="333333"/>
                </a:solidFill>
              </a:rPr>
              <a:t> </a:t>
            </a:r>
            <a:r>
              <a:rPr lang="en-US" sz="3100" dirty="0" smtClean="0">
                <a:solidFill>
                  <a:srgbClr val="333333"/>
                </a:solidFill>
              </a:rPr>
              <a:t/>
            </a:r>
            <a:br>
              <a:rPr lang="en-US" sz="3100" dirty="0" smtClean="0">
                <a:solidFill>
                  <a:srgbClr val="333333"/>
                </a:solidFill>
              </a:rPr>
            </a:br>
            <a:r>
              <a:rPr lang="en-US" sz="3100" dirty="0" smtClean="0">
                <a:solidFill>
                  <a:srgbClr val="333333"/>
                </a:solidFill>
              </a:rPr>
              <a:t>A</a:t>
            </a:r>
            <a:r>
              <a:rPr sz="3100" dirty="0" smtClean="0">
                <a:solidFill>
                  <a:srgbClr val="333333"/>
                </a:solidFill>
              </a:rPr>
              <a:t>t </a:t>
            </a:r>
            <a:r>
              <a:rPr sz="3100" dirty="0">
                <a:solidFill>
                  <a:srgbClr val="333333"/>
                </a:solidFill>
              </a:rPr>
              <a:t>some </a:t>
            </a:r>
            <a:r>
              <a:rPr sz="3100" dirty="0" smtClean="0">
                <a:solidFill>
                  <a:srgbClr val="333333"/>
                </a:solidFill>
              </a:rPr>
              <a:t>point</a:t>
            </a:r>
            <a:r>
              <a:rPr lang="en-US" sz="3100" dirty="0" smtClean="0">
                <a:solidFill>
                  <a:srgbClr val="333333"/>
                </a:solidFill>
              </a:rPr>
              <a:t> in time, </a:t>
            </a:r>
            <a:r>
              <a:rPr sz="3100" dirty="0" smtClean="0">
                <a:solidFill>
                  <a:srgbClr val="333333"/>
                </a:solidFill>
              </a:rPr>
              <a:t>all </a:t>
            </a:r>
            <a:r>
              <a:rPr sz="3100" dirty="0">
                <a:solidFill>
                  <a:srgbClr val="333333"/>
                </a:solidFill>
              </a:rPr>
              <a:t>old </a:t>
            </a:r>
            <a:r>
              <a:rPr sz="3100" dirty="0" smtClean="0">
                <a:solidFill>
                  <a:srgbClr val="333333"/>
                </a:solidFill>
              </a:rPr>
              <a:t>AND</a:t>
            </a:r>
            <a:r>
              <a:rPr lang="en-US" sz="3100" dirty="0" smtClean="0">
                <a:solidFill>
                  <a:srgbClr val="333333"/>
                </a:solidFill>
              </a:rPr>
              <a:t> </a:t>
            </a:r>
            <a:r>
              <a:rPr sz="3100" dirty="0" smtClean="0">
                <a:solidFill>
                  <a:srgbClr val="333333"/>
                </a:solidFill>
              </a:rPr>
              <a:t>all </a:t>
            </a:r>
            <a:r>
              <a:rPr sz="3100" dirty="0">
                <a:solidFill>
                  <a:srgbClr val="333333"/>
                </a:solidFill>
              </a:rPr>
              <a:t>new data must be on </a:t>
            </a:r>
            <a:r>
              <a:rPr sz="3100" dirty="0" smtClean="0">
                <a:solidFill>
                  <a:srgbClr val="333333"/>
                </a:solidFill>
              </a:rPr>
              <a:t>disk</a:t>
            </a:r>
          </a:p>
          <a:p>
            <a:pPr lvl="0">
              <a:buNone/>
              <a:defRPr sz="1800">
                <a:solidFill>
                  <a:srgbClr val="000000"/>
                </a:solidFill>
              </a:defRPr>
            </a:pPr>
            <a:endParaRPr sz="3100" dirty="0" smtClean="0">
              <a:solidFill>
                <a:srgbClr val="333333"/>
              </a:solidFill>
            </a:endParaRPr>
          </a:p>
          <a:p>
            <a:pPr lvl="0">
              <a:buNone/>
              <a:defRPr sz="1800">
                <a:solidFill>
                  <a:srgbClr val="000000"/>
                </a:solidFill>
              </a:defRPr>
            </a:pPr>
            <a:r>
              <a:rPr lang="en-US" sz="3100" dirty="0" smtClean="0">
                <a:solidFill>
                  <a:srgbClr val="333333"/>
                </a:solidFill>
              </a:rPr>
              <a:t>Two</a:t>
            </a:r>
            <a:r>
              <a:rPr sz="3100" dirty="0" smtClean="0">
                <a:solidFill>
                  <a:srgbClr val="333333"/>
                </a:solidFill>
              </a:rPr>
              <a:t> techniques</a:t>
            </a:r>
            <a:r>
              <a:rPr lang="en-US" sz="3100" dirty="0" smtClean="0">
                <a:solidFill>
                  <a:srgbClr val="333333"/>
                </a:solidFill>
              </a:rPr>
              <a:t> popular in file systems</a:t>
            </a:r>
            <a:r>
              <a:rPr sz="3100" dirty="0" smtClean="0">
                <a:solidFill>
                  <a:srgbClr val="333333"/>
                </a:solidFill>
              </a:rPr>
              <a:t>:</a:t>
            </a:r>
            <a:endParaRPr sz="3100" dirty="0">
              <a:solidFill>
                <a:srgbClr val="333333"/>
              </a:solidFill>
            </a:endParaRPr>
          </a:p>
          <a:p>
            <a:pPr lvl="0">
              <a:buNone/>
              <a:defRPr sz="1800">
                <a:solidFill>
                  <a:srgbClr val="000000"/>
                </a:solidFill>
              </a:defRPr>
            </a:pPr>
            <a:r>
              <a:rPr sz="3100" dirty="0" smtClean="0">
                <a:solidFill>
                  <a:srgbClr val="333333"/>
                </a:solidFill>
              </a:rPr>
              <a:t>1</a:t>
            </a:r>
            <a:r>
              <a:rPr lang="en-US" sz="3100" dirty="0" smtClean="0">
                <a:solidFill>
                  <a:srgbClr val="333333"/>
                </a:solidFill>
              </a:rPr>
              <a:t>.  </a:t>
            </a:r>
            <a:r>
              <a:rPr sz="3100" b="1" dirty="0" smtClean="0">
                <a:solidFill>
                  <a:srgbClr val="333333"/>
                </a:solidFill>
              </a:rPr>
              <a:t>journal</a:t>
            </a:r>
            <a:r>
              <a:rPr sz="3100" dirty="0" smtClean="0">
                <a:solidFill>
                  <a:srgbClr val="333333"/>
                </a:solidFill>
              </a:rPr>
              <a:t> </a:t>
            </a:r>
            <a:r>
              <a:rPr lang="en-US" sz="3100" dirty="0" smtClean="0">
                <a:solidFill>
                  <a:srgbClr val="333333"/>
                </a:solidFill>
              </a:rPr>
              <a:t>make note of </a:t>
            </a:r>
            <a:r>
              <a:rPr sz="3100" dirty="0" smtClean="0">
                <a:solidFill>
                  <a:srgbClr val="333333"/>
                </a:solidFill>
              </a:rPr>
              <a:t>new</a:t>
            </a:r>
            <a:r>
              <a:rPr lang="en-US" sz="3100" dirty="0" smtClean="0">
                <a:solidFill>
                  <a:srgbClr val="333333"/>
                </a:solidFill>
              </a:rPr>
              <a:t> info</a:t>
            </a:r>
            <a:r>
              <a:rPr sz="3100" dirty="0" smtClean="0">
                <a:solidFill>
                  <a:srgbClr val="333333"/>
                </a:solidFill>
              </a:rPr>
              <a:t>, </a:t>
            </a:r>
            <a:r>
              <a:rPr lang="en-US" sz="3100" dirty="0" smtClean="0">
                <a:solidFill>
                  <a:srgbClr val="333333"/>
                </a:solidFill>
              </a:rPr>
              <a:t>then </a:t>
            </a:r>
            <a:r>
              <a:rPr sz="3100" dirty="0" smtClean="0">
                <a:solidFill>
                  <a:srgbClr val="333333"/>
                </a:solidFill>
              </a:rPr>
              <a:t>overwrite </a:t>
            </a:r>
            <a:r>
              <a:rPr lang="en-US" sz="3100" dirty="0" smtClean="0">
                <a:solidFill>
                  <a:srgbClr val="333333"/>
                </a:solidFill>
              </a:rPr>
              <a:t>old info with new info </a:t>
            </a:r>
            <a:r>
              <a:rPr sz="3100" b="1" dirty="0" smtClean="0">
                <a:solidFill>
                  <a:srgbClr val="333333"/>
                </a:solidFill>
              </a:rPr>
              <a:t>in place</a:t>
            </a:r>
            <a:r>
              <a:rPr lang="en-US" sz="3100" b="1" dirty="0" smtClean="0">
                <a:solidFill>
                  <a:srgbClr val="333333"/>
                </a:solidFill>
              </a:rPr>
              <a:t> (ext3 or ext4)</a:t>
            </a:r>
            <a:endParaRPr sz="3100" b="1" dirty="0" smtClean="0">
              <a:solidFill>
                <a:srgbClr val="333333"/>
              </a:solidFill>
            </a:endParaRPr>
          </a:p>
          <a:p>
            <a:pPr lvl="0">
              <a:buNone/>
              <a:defRPr sz="1800">
                <a:solidFill>
                  <a:srgbClr val="000000"/>
                </a:solidFill>
              </a:defRPr>
            </a:pPr>
            <a:r>
              <a:rPr lang="en-US" sz="3100" dirty="0" smtClean="0">
                <a:solidFill>
                  <a:srgbClr val="333333"/>
                </a:solidFill>
              </a:rPr>
              <a:t>2</a:t>
            </a:r>
            <a:r>
              <a:rPr sz="3100" dirty="0" smtClean="0">
                <a:solidFill>
                  <a:srgbClr val="333333"/>
                </a:solidFill>
              </a:rPr>
              <a:t>. </a:t>
            </a:r>
            <a:r>
              <a:rPr lang="en-US" sz="3200" b="1" dirty="0" smtClean="0">
                <a:solidFill>
                  <a:srgbClr val="333333"/>
                </a:solidFill>
              </a:rPr>
              <a:t>copy-on-write</a:t>
            </a:r>
            <a:r>
              <a:rPr lang="en-US" sz="3200" dirty="0" smtClean="0">
                <a:solidFill>
                  <a:srgbClr val="333333"/>
                </a:solidFill>
              </a:rPr>
              <a:t>: </a:t>
            </a:r>
            <a:r>
              <a:rPr sz="3100" dirty="0" smtClean="0">
                <a:solidFill>
                  <a:srgbClr val="333333"/>
                </a:solidFill>
              </a:rPr>
              <a:t>write new</a:t>
            </a:r>
            <a:r>
              <a:rPr lang="en-US" sz="3100" dirty="0" smtClean="0">
                <a:solidFill>
                  <a:srgbClr val="333333"/>
                </a:solidFill>
              </a:rPr>
              <a:t> info to new location</a:t>
            </a:r>
            <a:r>
              <a:rPr sz="3100" dirty="0" smtClean="0">
                <a:solidFill>
                  <a:srgbClr val="333333"/>
                </a:solidFill>
              </a:rPr>
              <a:t>, </a:t>
            </a:r>
            <a:r>
              <a:rPr sz="3100" dirty="0">
                <a:solidFill>
                  <a:srgbClr val="333333"/>
                </a:solidFill>
              </a:rPr>
              <a:t>discard </a:t>
            </a:r>
            <a:r>
              <a:rPr sz="3100" dirty="0" smtClean="0">
                <a:solidFill>
                  <a:srgbClr val="333333"/>
                </a:solidFill>
              </a:rPr>
              <a:t>old</a:t>
            </a:r>
            <a:r>
              <a:rPr lang="en-US" sz="3100" dirty="0" smtClean="0">
                <a:solidFill>
                  <a:srgbClr val="333333"/>
                </a:solidFill>
              </a:rPr>
              <a:t> info (update pointers) (LFS)</a:t>
            </a:r>
            <a:endParaRPr sz="3100" dirty="0">
              <a:solidFill>
                <a:srgbClr val="333333"/>
              </a:solidFill>
            </a:endParaRPr>
          </a:p>
        </p:txBody>
      </p:sp>
    </p:spTree>
    <p:extLst>
      <p:ext uri="{BB962C8B-B14F-4D97-AF65-F5344CB8AC3E}">
        <p14:creationId xmlns:p14="http://schemas.microsoft.com/office/powerpoint/2010/main" val="1954569839"/>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a:spLocks noGrp="1"/>
          </p:cNvSpPr>
          <p:nvPr>
            <p:ph type="title"/>
          </p:nvPr>
        </p:nvSpPr>
        <p:spPr>
          <a:prstGeom prst="rect">
            <a:avLst/>
          </a:prstGeom>
        </p:spPr>
        <p:txBody>
          <a:bodyPr/>
          <a:lstStyle>
            <a:lvl1pPr defTabSz="408940">
              <a:defRPr sz="5600"/>
            </a:lvl1pPr>
          </a:lstStyle>
          <a:p>
            <a:pPr lvl="0">
              <a:defRPr sz="1800">
                <a:solidFill>
                  <a:srgbClr val="000000"/>
                </a:solidFill>
              </a:defRPr>
            </a:pPr>
            <a:r>
              <a:rPr lang="en-US" sz="6000" dirty="0" smtClean="0">
                <a:solidFill>
                  <a:srgbClr val="FFFFFF"/>
                </a:solidFill>
              </a:rPr>
              <a:t>Review: J</a:t>
            </a:r>
            <a:r>
              <a:rPr sz="6000" dirty="0" smtClean="0">
                <a:solidFill>
                  <a:srgbClr val="FFFFFF"/>
                </a:solidFill>
              </a:rPr>
              <a:t>ournal </a:t>
            </a:r>
            <a:r>
              <a:rPr sz="6000" dirty="0">
                <a:solidFill>
                  <a:srgbClr val="FFFFFF"/>
                </a:solidFill>
              </a:rPr>
              <a:t>New,</a:t>
            </a:r>
            <a:r>
              <a:rPr sz="6000" dirty="0" smtClean="0">
                <a:solidFill>
                  <a:srgbClr val="FFFFFF"/>
                </a:solidFill>
              </a:rPr>
              <a:t> </a:t>
            </a:r>
            <a:r>
              <a:rPr lang="en-US" sz="6000" dirty="0" smtClean="0">
                <a:solidFill>
                  <a:srgbClr val="FFFFFF"/>
                </a:solidFill>
              </a:rPr>
              <a:t/>
            </a:r>
            <a:br>
              <a:rPr lang="en-US" sz="6000" dirty="0" smtClean="0">
                <a:solidFill>
                  <a:srgbClr val="FFFFFF"/>
                </a:solidFill>
              </a:rPr>
            </a:br>
            <a:r>
              <a:rPr sz="6000" dirty="0" smtClean="0">
                <a:solidFill>
                  <a:srgbClr val="FFFFFF"/>
                </a:solidFill>
              </a:rPr>
              <a:t>Overwrite </a:t>
            </a:r>
            <a:r>
              <a:rPr sz="6000" dirty="0">
                <a:solidFill>
                  <a:srgbClr val="FFFFFF"/>
                </a:solidFill>
              </a:rPr>
              <a:t>In-Place</a:t>
            </a:r>
          </a:p>
        </p:txBody>
      </p:sp>
      <p:sp>
        <p:nvSpPr>
          <p:cNvPr id="118" name="Shape 118"/>
          <p:cNvSpPr/>
          <p:nvPr/>
        </p:nvSpPr>
        <p:spPr>
          <a:xfrm>
            <a:off x="2050445" y="2868212"/>
            <a:ext cx="1881862"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12</a:t>
            </a:r>
          </a:p>
        </p:txBody>
      </p:sp>
      <p:sp>
        <p:nvSpPr>
          <p:cNvPr id="119" name="Shape 119"/>
          <p:cNvSpPr/>
          <p:nvPr/>
        </p:nvSpPr>
        <p:spPr>
          <a:xfrm>
            <a:off x="314080" y="5680579"/>
            <a:ext cx="335989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In-place </a:t>
            </a:r>
            <a:r>
              <a:rPr sz="3600" dirty="0" smtClean="0">
                <a:solidFill>
                  <a:srgbClr val="FFFFFF"/>
                </a:solidFill>
              </a:rPr>
              <a:t>file </a:t>
            </a:r>
            <a:r>
              <a:rPr sz="3600" dirty="0">
                <a:solidFill>
                  <a:srgbClr val="FFFFFF"/>
                </a:solidFill>
              </a:rPr>
              <a:t>data</a:t>
            </a:r>
          </a:p>
        </p:txBody>
      </p:sp>
      <p:sp>
        <p:nvSpPr>
          <p:cNvPr id="120" name="Shape 120"/>
          <p:cNvSpPr/>
          <p:nvPr/>
        </p:nvSpPr>
        <p:spPr>
          <a:xfrm flipV="1">
            <a:off x="2033381" y="4638967"/>
            <a:ext cx="1" cy="9263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21" name="Shape 121"/>
          <p:cNvSpPr/>
          <p:nvPr/>
        </p:nvSpPr>
        <p:spPr>
          <a:xfrm>
            <a:off x="4042163" y="2868212"/>
            <a:ext cx="1881861"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5</a:t>
            </a:r>
          </a:p>
        </p:txBody>
      </p:sp>
      <p:sp>
        <p:nvSpPr>
          <p:cNvPr id="122" name="Shape 122"/>
          <p:cNvSpPr/>
          <p:nvPr/>
        </p:nvSpPr>
        <p:spPr>
          <a:xfrm>
            <a:off x="7385795"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a:t>
            </a:r>
          </a:p>
        </p:txBody>
      </p:sp>
      <p:sp>
        <p:nvSpPr>
          <p:cNvPr id="123" name="Shape 123"/>
          <p:cNvSpPr/>
          <p:nvPr/>
        </p:nvSpPr>
        <p:spPr>
          <a:xfrm>
            <a:off x="9377513"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a:t>
            </a:r>
          </a:p>
        </p:txBody>
      </p:sp>
      <p:sp>
        <p:nvSpPr>
          <p:cNvPr id="9" name="Shape 119"/>
          <p:cNvSpPr/>
          <p:nvPr/>
        </p:nvSpPr>
        <p:spPr>
          <a:xfrm>
            <a:off x="6556775" y="5680579"/>
            <a:ext cx="157933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Journal</a:t>
            </a:r>
            <a:endParaRPr sz="3600" dirty="0">
              <a:solidFill>
                <a:srgbClr val="FFFFFF"/>
              </a:solidFill>
            </a:endParaRPr>
          </a:p>
        </p:txBody>
      </p:sp>
      <p:sp>
        <p:nvSpPr>
          <p:cNvPr id="10" name="Shape 120"/>
          <p:cNvSpPr/>
          <p:nvPr/>
        </p:nvSpPr>
        <p:spPr>
          <a:xfrm flipV="1">
            <a:off x="7385795" y="4638967"/>
            <a:ext cx="1" cy="9263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Tree>
    <p:extLst>
      <p:ext uri="{BB962C8B-B14F-4D97-AF65-F5344CB8AC3E}">
        <p14:creationId xmlns:p14="http://schemas.microsoft.com/office/powerpoint/2010/main" val="397935914"/>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p:cNvSpPr>
          <p:nvPr>
            <p:ph type="title"/>
          </p:nvPr>
        </p:nvSpPr>
        <p:spPr>
          <a:prstGeom prst="rect">
            <a:avLst/>
          </a:prstGeom>
        </p:spPr>
        <p:txBody>
          <a:bodyPr/>
          <a:lstStyle>
            <a:lvl1pPr defTabSz="408940">
              <a:defRPr sz="5600"/>
            </a:lvl1pPr>
          </a:lstStyle>
          <a:p>
            <a:pPr lvl="0">
              <a:defRPr sz="1800">
                <a:solidFill>
                  <a:srgbClr val="000000"/>
                </a:solidFill>
              </a:defRPr>
            </a:pPr>
            <a:r>
              <a:rPr lang="en-US" sz="6000" dirty="0" smtClean="0">
                <a:solidFill>
                  <a:srgbClr val="FFFFFF"/>
                </a:solidFill>
              </a:rPr>
              <a:t>Review: Journal New, </a:t>
            </a:r>
            <a:br>
              <a:rPr lang="en-US" sz="6000" dirty="0" smtClean="0">
                <a:solidFill>
                  <a:srgbClr val="FFFFFF"/>
                </a:solidFill>
              </a:rPr>
            </a:br>
            <a:r>
              <a:rPr lang="en-US" sz="6000" dirty="0" smtClean="0">
                <a:solidFill>
                  <a:srgbClr val="FFFFFF"/>
                </a:solidFill>
              </a:rPr>
              <a:t>Overwrite In-Place</a:t>
            </a:r>
            <a:endParaRPr sz="5600" dirty="0">
              <a:solidFill>
                <a:srgbClr val="FFFFFF"/>
              </a:solidFill>
            </a:endParaRPr>
          </a:p>
        </p:txBody>
      </p:sp>
      <p:sp>
        <p:nvSpPr>
          <p:cNvPr id="126" name="Shape 126"/>
          <p:cNvSpPr/>
          <p:nvPr/>
        </p:nvSpPr>
        <p:spPr>
          <a:xfrm>
            <a:off x="2050445" y="2868212"/>
            <a:ext cx="1881862"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12</a:t>
            </a:r>
          </a:p>
        </p:txBody>
      </p:sp>
      <p:sp>
        <p:nvSpPr>
          <p:cNvPr id="128" name="Shape 128"/>
          <p:cNvSpPr/>
          <p:nvPr/>
        </p:nvSpPr>
        <p:spPr>
          <a:xfrm flipV="1">
            <a:off x="2033381" y="4638967"/>
            <a:ext cx="1" cy="9263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29" name="Shape 129"/>
          <p:cNvSpPr/>
          <p:nvPr/>
        </p:nvSpPr>
        <p:spPr>
          <a:xfrm>
            <a:off x="4042163" y="2868212"/>
            <a:ext cx="1881861"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5</a:t>
            </a:r>
          </a:p>
        </p:txBody>
      </p:sp>
      <p:sp>
        <p:nvSpPr>
          <p:cNvPr id="130" name="Shape 130"/>
          <p:cNvSpPr/>
          <p:nvPr/>
        </p:nvSpPr>
        <p:spPr>
          <a:xfrm>
            <a:off x="7385795"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10</a:t>
            </a:r>
          </a:p>
        </p:txBody>
      </p:sp>
      <p:sp>
        <p:nvSpPr>
          <p:cNvPr id="131" name="Shape 131"/>
          <p:cNvSpPr/>
          <p:nvPr/>
        </p:nvSpPr>
        <p:spPr>
          <a:xfrm>
            <a:off x="9377513"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a:t>
            </a:r>
          </a:p>
        </p:txBody>
      </p:sp>
      <p:sp>
        <p:nvSpPr>
          <p:cNvPr id="11" name="Shape 119"/>
          <p:cNvSpPr/>
          <p:nvPr/>
        </p:nvSpPr>
        <p:spPr>
          <a:xfrm>
            <a:off x="6556775" y="5680579"/>
            <a:ext cx="157933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Journal</a:t>
            </a:r>
            <a:endParaRPr sz="3600" dirty="0">
              <a:solidFill>
                <a:srgbClr val="FFFFFF"/>
              </a:solidFill>
            </a:endParaRPr>
          </a:p>
        </p:txBody>
      </p:sp>
      <p:sp>
        <p:nvSpPr>
          <p:cNvPr id="12" name="Shape 120"/>
          <p:cNvSpPr/>
          <p:nvPr/>
        </p:nvSpPr>
        <p:spPr>
          <a:xfrm flipV="1">
            <a:off x="7385795" y="4638967"/>
            <a:ext cx="1" cy="9263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3" name="TextBox 12"/>
          <p:cNvSpPr txBox="1"/>
          <p:nvPr/>
        </p:nvSpPr>
        <p:spPr>
          <a:xfrm>
            <a:off x="1191589" y="7180115"/>
            <a:ext cx="10730371" cy="646331"/>
          </a:xfrm>
          <a:prstGeom prst="rect">
            <a:avLst/>
          </a:prstGeom>
          <a:noFill/>
        </p:spPr>
        <p:txBody>
          <a:bodyPr wrap="none" rtlCol="0">
            <a:spAutoFit/>
          </a:bodyPr>
          <a:lstStyle/>
          <a:p>
            <a:r>
              <a:rPr lang="en-US" dirty="0" smtClean="0"/>
              <a:t>Imagine </a:t>
            </a:r>
            <a:r>
              <a:rPr lang="en-US" dirty="0" smtClean="0">
                <a:solidFill>
                  <a:srgbClr val="921F07"/>
                </a:solidFill>
              </a:rPr>
              <a:t>journal header </a:t>
            </a:r>
            <a:r>
              <a:rPr lang="en-US" dirty="0" smtClean="0"/>
              <a:t>describes in-place destinations</a:t>
            </a:r>
            <a:endParaRPr lang="en-US" dirty="0"/>
          </a:p>
        </p:txBody>
      </p:sp>
      <p:sp>
        <p:nvSpPr>
          <p:cNvPr id="14" name="Shape 119"/>
          <p:cNvSpPr/>
          <p:nvPr/>
        </p:nvSpPr>
        <p:spPr>
          <a:xfrm>
            <a:off x="314080" y="5680579"/>
            <a:ext cx="335989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In-place </a:t>
            </a:r>
            <a:r>
              <a:rPr sz="3600" dirty="0" smtClean="0">
                <a:solidFill>
                  <a:srgbClr val="FFFFFF"/>
                </a:solidFill>
              </a:rPr>
              <a:t>file </a:t>
            </a:r>
            <a:r>
              <a:rPr sz="3600" dirty="0">
                <a:solidFill>
                  <a:srgbClr val="FFFFFF"/>
                </a:solidFill>
              </a:rPr>
              <a:t>data</a:t>
            </a:r>
          </a:p>
        </p:txBody>
      </p:sp>
    </p:spTree>
    <p:extLst>
      <p:ext uri="{BB962C8B-B14F-4D97-AF65-F5344CB8AC3E}">
        <p14:creationId xmlns:p14="http://schemas.microsoft.com/office/powerpoint/2010/main" val="844829840"/>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a:spLocks noGrp="1"/>
          </p:cNvSpPr>
          <p:nvPr>
            <p:ph type="title"/>
          </p:nvPr>
        </p:nvSpPr>
        <p:spPr>
          <a:prstGeom prst="rect">
            <a:avLst/>
          </a:prstGeom>
        </p:spPr>
        <p:txBody>
          <a:bodyPr/>
          <a:lstStyle>
            <a:lvl1pPr defTabSz="408940">
              <a:defRPr sz="5600"/>
            </a:lvl1pPr>
          </a:lstStyle>
          <a:p>
            <a:pPr lvl="0">
              <a:defRPr sz="1800">
                <a:solidFill>
                  <a:srgbClr val="000000"/>
                </a:solidFill>
              </a:defRPr>
            </a:pPr>
            <a:r>
              <a:rPr lang="en-US" sz="6000" dirty="0" smtClean="0">
                <a:solidFill>
                  <a:srgbClr val="FFFFFF"/>
                </a:solidFill>
              </a:rPr>
              <a:t>Review: Journal New, </a:t>
            </a:r>
            <a:br>
              <a:rPr lang="en-US" sz="6000" dirty="0" smtClean="0">
                <a:solidFill>
                  <a:srgbClr val="FFFFFF"/>
                </a:solidFill>
              </a:rPr>
            </a:br>
            <a:r>
              <a:rPr lang="en-US" sz="6000" dirty="0" smtClean="0">
                <a:solidFill>
                  <a:srgbClr val="FFFFFF"/>
                </a:solidFill>
              </a:rPr>
              <a:t>Overwrite In-Place</a:t>
            </a:r>
            <a:endParaRPr sz="5600" dirty="0">
              <a:solidFill>
                <a:srgbClr val="FFFFFF"/>
              </a:solidFill>
            </a:endParaRPr>
          </a:p>
        </p:txBody>
      </p:sp>
      <p:sp>
        <p:nvSpPr>
          <p:cNvPr id="134" name="Shape 134"/>
          <p:cNvSpPr/>
          <p:nvPr/>
        </p:nvSpPr>
        <p:spPr>
          <a:xfrm>
            <a:off x="2050445" y="2868212"/>
            <a:ext cx="1881862"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12</a:t>
            </a:r>
          </a:p>
        </p:txBody>
      </p:sp>
      <p:sp>
        <p:nvSpPr>
          <p:cNvPr id="136" name="Shape 136"/>
          <p:cNvSpPr/>
          <p:nvPr/>
        </p:nvSpPr>
        <p:spPr>
          <a:xfrm flipV="1">
            <a:off x="2033381" y="4638967"/>
            <a:ext cx="1" cy="9263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37" name="Shape 137"/>
          <p:cNvSpPr/>
          <p:nvPr/>
        </p:nvSpPr>
        <p:spPr>
          <a:xfrm>
            <a:off x="4042163" y="2868212"/>
            <a:ext cx="1881861"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5</a:t>
            </a:r>
          </a:p>
        </p:txBody>
      </p:sp>
      <p:sp>
        <p:nvSpPr>
          <p:cNvPr id="138" name="Shape 138"/>
          <p:cNvSpPr/>
          <p:nvPr/>
        </p:nvSpPr>
        <p:spPr>
          <a:xfrm>
            <a:off x="7385795"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10</a:t>
            </a:r>
          </a:p>
        </p:txBody>
      </p:sp>
      <p:sp>
        <p:nvSpPr>
          <p:cNvPr id="139" name="Shape 139"/>
          <p:cNvSpPr/>
          <p:nvPr/>
        </p:nvSpPr>
        <p:spPr>
          <a:xfrm>
            <a:off x="9377513"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7</a:t>
            </a:r>
          </a:p>
        </p:txBody>
      </p:sp>
      <p:sp>
        <p:nvSpPr>
          <p:cNvPr id="9" name="Shape 119"/>
          <p:cNvSpPr/>
          <p:nvPr/>
        </p:nvSpPr>
        <p:spPr>
          <a:xfrm>
            <a:off x="6556775" y="5680579"/>
            <a:ext cx="157933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Journal</a:t>
            </a:r>
            <a:endParaRPr sz="3600" dirty="0">
              <a:solidFill>
                <a:srgbClr val="FFFFFF"/>
              </a:solidFill>
            </a:endParaRPr>
          </a:p>
        </p:txBody>
      </p:sp>
      <p:sp>
        <p:nvSpPr>
          <p:cNvPr id="10" name="Shape 120"/>
          <p:cNvSpPr/>
          <p:nvPr/>
        </p:nvSpPr>
        <p:spPr>
          <a:xfrm flipV="1">
            <a:off x="7385795" y="4638967"/>
            <a:ext cx="1" cy="9263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1" name="TextBox 10"/>
          <p:cNvSpPr txBox="1"/>
          <p:nvPr/>
        </p:nvSpPr>
        <p:spPr>
          <a:xfrm>
            <a:off x="355284" y="7180115"/>
            <a:ext cx="12403005" cy="646331"/>
          </a:xfrm>
          <a:prstGeom prst="rect">
            <a:avLst/>
          </a:prstGeom>
          <a:noFill/>
        </p:spPr>
        <p:txBody>
          <a:bodyPr wrap="none" rtlCol="0">
            <a:spAutoFit/>
          </a:bodyPr>
          <a:lstStyle/>
          <a:p>
            <a:r>
              <a:rPr lang="en-US" dirty="0" smtClean="0"/>
              <a:t>Imagine </a:t>
            </a:r>
            <a:r>
              <a:rPr lang="en-US" dirty="0" smtClean="0">
                <a:solidFill>
                  <a:srgbClr val="921F07"/>
                </a:solidFill>
              </a:rPr>
              <a:t>journal commit block </a:t>
            </a:r>
            <a:r>
              <a:rPr lang="en-US" dirty="0" smtClean="0"/>
              <a:t>designates transaction complete</a:t>
            </a:r>
            <a:endParaRPr lang="en-US" dirty="0"/>
          </a:p>
        </p:txBody>
      </p:sp>
      <p:sp>
        <p:nvSpPr>
          <p:cNvPr id="12" name="Shape 119"/>
          <p:cNvSpPr/>
          <p:nvPr/>
        </p:nvSpPr>
        <p:spPr>
          <a:xfrm>
            <a:off x="314080" y="5680579"/>
            <a:ext cx="335989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In-place </a:t>
            </a:r>
            <a:r>
              <a:rPr sz="3600" dirty="0" smtClean="0">
                <a:solidFill>
                  <a:srgbClr val="FFFFFF"/>
                </a:solidFill>
              </a:rPr>
              <a:t>file </a:t>
            </a:r>
            <a:r>
              <a:rPr sz="3600" dirty="0">
                <a:solidFill>
                  <a:srgbClr val="FFFFFF"/>
                </a:solidFill>
              </a:rPr>
              <a:t>data</a:t>
            </a:r>
          </a:p>
        </p:txBody>
      </p:sp>
    </p:spTree>
    <p:extLst>
      <p:ext uri="{BB962C8B-B14F-4D97-AF65-F5344CB8AC3E}">
        <p14:creationId xmlns:p14="http://schemas.microsoft.com/office/powerpoint/2010/main" val="204073056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Shape 326"/>
          <p:cNvSpPr/>
          <p:nvPr/>
        </p:nvSpPr>
        <p:spPr>
          <a:xfrm flipH="1">
            <a:off x="6206202" y="4646622"/>
            <a:ext cx="173760" cy="1153789"/>
          </a:xfrm>
          <a:prstGeom prst="line">
            <a:avLst/>
          </a:prstGeom>
          <a:ln w="38100">
            <a:solidFill>
              <a:srgbClr val="E8A433"/>
            </a:solidFill>
            <a:miter lim="400000"/>
            <a:tailEnd type="triangle"/>
          </a:ln>
        </p:spPr>
        <p:txBody>
          <a:bodyPr lIns="0" tIns="0" rIns="0" bIns="0" anchor="ctr"/>
          <a:lstStyle/>
          <a:p>
            <a:pPr lvl="0">
              <a:defRPr sz="2600"/>
            </a:pPr>
            <a:endParaRPr/>
          </a:p>
        </p:txBody>
      </p:sp>
      <p:sp>
        <p:nvSpPr>
          <p:cNvPr id="327" name="Shape 327"/>
          <p:cNvSpPr/>
          <p:nvPr/>
        </p:nvSpPr>
        <p:spPr>
          <a:xfrm>
            <a:off x="6384002" y="4646622"/>
            <a:ext cx="173760" cy="1153789"/>
          </a:xfrm>
          <a:prstGeom prst="line">
            <a:avLst/>
          </a:prstGeom>
          <a:ln w="38100">
            <a:solidFill>
              <a:srgbClr val="E8A433"/>
            </a:solidFill>
            <a:miter lim="400000"/>
            <a:tailEnd type="triangle"/>
          </a:ln>
        </p:spPr>
        <p:txBody>
          <a:bodyPr lIns="0" tIns="0" rIns="0" bIns="0" anchor="ctr"/>
          <a:lstStyle/>
          <a:p>
            <a:pPr lvl="0">
              <a:defRPr sz="2600"/>
            </a:pPr>
            <a:endParaRPr/>
          </a:p>
        </p:txBody>
      </p:sp>
      <p:sp>
        <p:nvSpPr>
          <p:cNvPr id="328" name="Shape 328"/>
          <p:cNvSpPr/>
          <p:nvPr/>
        </p:nvSpPr>
        <p:spPr>
          <a:xfrm>
            <a:off x="8473027" y="4672419"/>
            <a:ext cx="78091" cy="1153789"/>
          </a:xfrm>
          <a:prstGeom prst="line">
            <a:avLst/>
          </a:prstGeom>
          <a:ln w="38100">
            <a:solidFill>
              <a:srgbClr val="E8A433"/>
            </a:solidFill>
            <a:miter lim="400000"/>
            <a:tailEnd type="triangle"/>
          </a:ln>
        </p:spPr>
        <p:txBody>
          <a:bodyPr lIns="0" tIns="0" rIns="0" bIns="0" anchor="ctr"/>
          <a:lstStyle/>
          <a:p>
            <a:pPr lvl="0">
              <a:defRPr sz="2600"/>
            </a:pPr>
            <a:endParaRPr/>
          </a:p>
        </p:txBody>
      </p:sp>
      <p:sp>
        <p:nvSpPr>
          <p:cNvPr id="329" name="Shape 329"/>
          <p:cNvSpPr/>
          <p:nvPr/>
        </p:nvSpPr>
        <p:spPr>
          <a:xfrm flipH="1">
            <a:off x="4218527" y="4672419"/>
            <a:ext cx="78091" cy="1153789"/>
          </a:xfrm>
          <a:prstGeom prst="line">
            <a:avLst/>
          </a:prstGeom>
          <a:ln w="38100">
            <a:solidFill>
              <a:srgbClr val="E8A433"/>
            </a:solidFill>
            <a:miter lim="400000"/>
            <a:tailEnd type="triangle"/>
          </a:ln>
        </p:spPr>
        <p:txBody>
          <a:bodyPr lIns="0" tIns="0" rIns="0" bIns="0" anchor="ctr"/>
          <a:lstStyle/>
          <a:p>
            <a:pPr lvl="0">
              <a:defRPr sz="2600"/>
            </a:pPr>
            <a:endParaRPr/>
          </a:p>
        </p:txBody>
      </p:sp>
      <p:sp>
        <p:nvSpPr>
          <p:cNvPr id="330" name="Shape 330"/>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dirty="0">
                <a:solidFill>
                  <a:srgbClr val="FFFFFF"/>
                </a:solidFill>
              </a:rPr>
              <a:t>General </a:t>
            </a:r>
            <a:r>
              <a:rPr sz="6480" dirty="0" smtClean="0">
                <a:solidFill>
                  <a:srgbClr val="FFFFFF"/>
                </a:solidFill>
              </a:rPr>
              <a:t>Strategy</a:t>
            </a:r>
            <a:r>
              <a:rPr lang="en-US" sz="6480" dirty="0" smtClean="0">
                <a:solidFill>
                  <a:srgbClr val="FFFFFF"/>
                </a:solidFill>
              </a:rPr>
              <a:t>:</a:t>
            </a:r>
            <a:br>
              <a:rPr lang="en-US" sz="6480" dirty="0" smtClean="0">
                <a:solidFill>
                  <a:srgbClr val="FFFFFF"/>
                </a:solidFill>
              </a:rPr>
            </a:br>
            <a:r>
              <a:rPr lang="en-US" sz="6480" dirty="0" smtClean="0">
                <a:solidFill>
                  <a:srgbClr val="FFFFFF"/>
                </a:solidFill>
              </a:rPr>
              <a:t>REDUNDANCY</a:t>
            </a:r>
            <a:endParaRPr sz="6480" dirty="0">
              <a:solidFill>
                <a:srgbClr val="FFFFFF"/>
              </a:solidFill>
            </a:endParaRPr>
          </a:p>
        </p:txBody>
      </p:sp>
      <p:sp>
        <p:nvSpPr>
          <p:cNvPr id="331" name="Shape 331"/>
          <p:cNvSpPr/>
          <p:nvPr/>
        </p:nvSpPr>
        <p:spPr>
          <a:xfrm>
            <a:off x="4189046" y="5861159"/>
            <a:ext cx="2013998" cy="658591"/>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Helvetica"/>
                <a:ea typeface="Helvetica"/>
                <a:cs typeface="Helvetica"/>
                <a:sym typeface="Helvetica"/>
              </a:defRPr>
            </a:lvl1pPr>
          </a:lstStyle>
          <a:p>
            <a:pPr lvl="0">
              <a:defRPr sz="1800" b="0">
                <a:solidFill>
                  <a:srgbClr val="000000"/>
                </a:solidFill>
              </a:defRPr>
            </a:pPr>
            <a:r>
              <a:rPr sz="3000" b="1">
                <a:solidFill>
                  <a:srgbClr val="FFFFFF"/>
                </a:solidFill>
              </a:rPr>
              <a:t>Disk</a:t>
            </a:r>
          </a:p>
        </p:txBody>
      </p:sp>
      <p:sp>
        <p:nvSpPr>
          <p:cNvPr id="332" name="Shape 332"/>
          <p:cNvSpPr/>
          <p:nvPr/>
        </p:nvSpPr>
        <p:spPr>
          <a:xfrm>
            <a:off x="6563216" y="5861159"/>
            <a:ext cx="2013998" cy="658591"/>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Helvetica"/>
                <a:ea typeface="Helvetica"/>
                <a:cs typeface="Helvetica"/>
                <a:sym typeface="Helvetica"/>
              </a:defRPr>
            </a:lvl1pPr>
          </a:lstStyle>
          <a:p>
            <a:pPr lvl="0">
              <a:defRPr sz="1800" b="0">
                <a:solidFill>
                  <a:srgbClr val="000000"/>
                </a:solidFill>
              </a:defRPr>
            </a:pPr>
            <a:r>
              <a:rPr sz="3000" b="1">
                <a:solidFill>
                  <a:srgbClr val="FFFFFF"/>
                </a:solidFill>
              </a:rPr>
              <a:t>Disk</a:t>
            </a:r>
          </a:p>
        </p:txBody>
      </p:sp>
      <p:sp>
        <p:nvSpPr>
          <p:cNvPr id="333" name="Shape 333"/>
          <p:cNvSpPr/>
          <p:nvPr/>
        </p:nvSpPr>
        <p:spPr>
          <a:xfrm>
            <a:off x="8937386" y="5861159"/>
            <a:ext cx="2013998" cy="658591"/>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Helvetica"/>
                <a:ea typeface="Helvetica"/>
                <a:cs typeface="Helvetica"/>
                <a:sym typeface="Helvetica"/>
              </a:defRPr>
            </a:lvl1pPr>
          </a:lstStyle>
          <a:p>
            <a:pPr lvl="0">
              <a:defRPr sz="1800" b="0">
                <a:solidFill>
                  <a:srgbClr val="000000"/>
                </a:solidFill>
              </a:defRPr>
            </a:pPr>
            <a:r>
              <a:rPr sz="3000" b="1">
                <a:solidFill>
                  <a:srgbClr val="FFFFFF"/>
                </a:solidFill>
              </a:rPr>
              <a:t>Disk</a:t>
            </a:r>
          </a:p>
        </p:txBody>
      </p:sp>
      <p:sp>
        <p:nvSpPr>
          <p:cNvPr id="334" name="Shape 334"/>
          <p:cNvSpPr/>
          <p:nvPr/>
        </p:nvSpPr>
        <p:spPr>
          <a:xfrm>
            <a:off x="1814876" y="5861159"/>
            <a:ext cx="2013998" cy="658591"/>
          </a:xfrm>
          <a:prstGeom prst="rect">
            <a:avLst/>
          </a:prstGeom>
          <a:solidFill>
            <a:srgbClr val="971817"/>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Helvetica"/>
                <a:ea typeface="Helvetica"/>
                <a:cs typeface="Helvetica"/>
                <a:sym typeface="Helvetica"/>
              </a:defRPr>
            </a:lvl1pPr>
          </a:lstStyle>
          <a:p>
            <a:pPr lvl="0">
              <a:defRPr sz="1800" b="0">
                <a:solidFill>
                  <a:srgbClr val="000000"/>
                </a:solidFill>
              </a:defRPr>
            </a:pPr>
            <a:r>
              <a:rPr sz="3000" b="1">
                <a:solidFill>
                  <a:srgbClr val="FFFFFF"/>
                </a:solidFill>
              </a:rPr>
              <a:t>Disk</a:t>
            </a:r>
          </a:p>
        </p:txBody>
      </p:sp>
      <p:sp>
        <p:nvSpPr>
          <p:cNvPr id="335" name="Shape 335"/>
          <p:cNvSpPr/>
          <p:nvPr/>
        </p:nvSpPr>
        <p:spPr>
          <a:xfrm>
            <a:off x="6384002" y="4646623"/>
            <a:ext cx="2541864" cy="1159721"/>
          </a:xfrm>
          <a:prstGeom prst="line">
            <a:avLst/>
          </a:prstGeom>
          <a:ln w="38100">
            <a:solidFill>
              <a:srgbClr val="1497FC"/>
            </a:solidFill>
            <a:miter lim="400000"/>
            <a:tailEnd type="triangle"/>
          </a:ln>
        </p:spPr>
        <p:txBody>
          <a:bodyPr lIns="0" tIns="0" rIns="0" bIns="0" anchor="ctr"/>
          <a:lstStyle/>
          <a:p>
            <a:pPr lvl="0">
              <a:defRPr sz="2600"/>
            </a:pPr>
            <a:endParaRPr/>
          </a:p>
        </p:txBody>
      </p:sp>
      <p:sp>
        <p:nvSpPr>
          <p:cNvPr id="336" name="Shape 336"/>
          <p:cNvSpPr/>
          <p:nvPr/>
        </p:nvSpPr>
        <p:spPr>
          <a:xfrm flipH="1">
            <a:off x="3844002" y="4646623"/>
            <a:ext cx="2541864" cy="1159721"/>
          </a:xfrm>
          <a:prstGeom prst="line">
            <a:avLst/>
          </a:prstGeom>
          <a:ln w="38100">
            <a:solidFill>
              <a:srgbClr val="1497FC"/>
            </a:solidFill>
            <a:miter lim="400000"/>
            <a:tailEnd type="triangle"/>
          </a:ln>
        </p:spPr>
        <p:txBody>
          <a:bodyPr lIns="0" tIns="0" rIns="0" bIns="0" anchor="ctr"/>
          <a:lstStyle/>
          <a:p>
            <a:pPr lvl="0">
              <a:defRPr sz="2600"/>
            </a:pPr>
            <a:endParaRPr/>
          </a:p>
        </p:txBody>
      </p:sp>
      <p:sp>
        <p:nvSpPr>
          <p:cNvPr id="337" name="Shape 337"/>
          <p:cNvSpPr/>
          <p:nvPr/>
        </p:nvSpPr>
        <p:spPr>
          <a:xfrm>
            <a:off x="8403302" y="4646623"/>
            <a:ext cx="2541864" cy="1159721"/>
          </a:xfrm>
          <a:prstGeom prst="line">
            <a:avLst/>
          </a:prstGeom>
          <a:ln w="38100">
            <a:solidFill>
              <a:srgbClr val="1497FC"/>
            </a:solidFill>
            <a:miter lim="400000"/>
            <a:tailEnd type="triangle"/>
          </a:ln>
        </p:spPr>
        <p:txBody>
          <a:bodyPr lIns="0" tIns="0" rIns="0" bIns="0" anchor="ctr"/>
          <a:lstStyle/>
          <a:p>
            <a:pPr lvl="0">
              <a:defRPr sz="2600"/>
            </a:pPr>
            <a:endParaRPr/>
          </a:p>
        </p:txBody>
      </p:sp>
      <p:sp>
        <p:nvSpPr>
          <p:cNvPr id="338" name="Shape 338"/>
          <p:cNvSpPr/>
          <p:nvPr/>
        </p:nvSpPr>
        <p:spPr>
          <a:xfrm flipH="1">
            <a:off x="1824702" y="4646623"/>
            <a:ext cx="2541864" cy="1159721"/>
          </a:xfrm>
          <a:prstGeom prst="line">
            <a:avLst/>
          </a:prstGeom>
          <a:ln w="38100">
            <a:solidFill>
              <a:srgbClr val="1497FC"/>
            </a:solidFill>
            <a:miter lim="400000"/>
            <a:tailEnd type="triangle"/>
          </a:ln>
        </p:spPr>
        <p:txBody>
          <a:bodyPr lIns="0" tIns="0" rIns="0" bIns="0" anchor="ctr"/>
          <a:lstStyle/>
          <a:p>
            <a:pPr lvl="0">
              <a:defRPr sz="2600"/>
            </a:pPr>
            <a:endParaRPr/>
          </a:p>
        </p:txBody>
      </p:sp>
      <p:sp>
        <p:nvSpPr>
          <p:cNvPr id="339" name="Shape 339"/>
          <p:cNvSpPr/>
          <p:nvPr/>
        </p:nvSpPr>
        <p:spPr>
          <a:xfrm>
            <a:off x="4283525" y="4002386"/>
            <a:ext cx="4199210" cy="658591"/>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b="1">
                <a:latin typeface="Helvetica"/>
                <a:ea typeface="Helvetica"/>
                <a:cs typeface="Helvetica"/>
                <a:sym typeface="Helvetica"/>
              </a:defRPr>
            </a:lvl1pPr>
          </a:lstStyle>
          <a:p>
            <a:pPr lvl="0">
              <a:defRPr sz="1800" b="0">
                <a:solidFill>
                  <a:srgbClr val="000000"/>
                </a:solidFill>
              </a:defRPr>
            </a:pPr>
            <a:r>
              <a:rPr sz="3000" b="1">
                <a:solidFill>
                  <a:srgbClr val="FFFFFF"/>
                </a:solidFill>
              </a:rPr>
              <a:t>RAID</a:t>
            </a:r>
          </a:p>
        </p:txBody>
      </p:sp>
      <p:sp>
        <p:nvSpPr>
          <p:cNvPr id="340" name="Shape 340"/>
          <p:cNvSpPr/>
          <p:nvPr/>
        </p:nvSpPr>
        <p:spPr>
          <a:xfrm>
            <a:off x="4292677" y="3463389"/>
            <a:ext cx="32613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000"/>
            </a:lvl1pPr>
          </a:lstStyle>
          <a:p>
            <a:pPr lvl="0">
              <a:defRPr sz="1800">
                <a:solidFill>
                  <a:srgbClr val="000000"/>
                </a:solidFill>
              </a:defRPr>
            </a:pPr>
            <a:r>
              <a:rPr sz="3000">
                <a:solidFill>
                  <a:srgbClr val="FFFFFF"/>
                </a:solidFill>
              </a:rPr>
              <a:t>0</a:t>
            </a:r>
          </a:p>
        </p:txBody>
      </p:sp>
      <p:sp>
        <p:nvSpPr>
          <p:cNvPr id="341" name="Shape 341"/>
          <p:cNvSpPr/>
          <p:nvPr/>
        </p:nvSpPr>
        <p:spPr>
          <a:xfrm>
            <a:off x="5903395" y="3463389"/>
            <a:ext cx="74980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a:solidFill>
                  <a:srgbClr val="FFFFFF"/>
                </a:solidFill>
              </a:rPr>
              <a:t>100</a:t>
            </a:r>
          </a:p>
        </p:txBody>
      </p:sp>
      <p:sp>
        <p:nvSpPr>
          <p:cNvPr id="342" name="Shape 342"/>
          <p:cNvSpPr/>
          <p:nvPr/>
        </p:nvSpPr>
        <p:spPr>
          <a:xfrm>
            <a:off x="7719653" y="3463389"/>
            <a:ext cx="74980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sz="3000"/>
            </a:lvl1pPr>
          </a:lstStyle>
          <a:p>
            <a:pPr lvl="0">
              <a:defRPr sz="1800">
                <a:solidFill>
                  <a:srgbClr val="000000"/>
                </a:solidFill>
              </a:defRPr>
            </a:pPr>
            <a:r>
              <a:rPr sz="3000">
                <a:solidFill>
                  <a:srgbClr val="FFFFFF"/>
                </a:solidFill>
              </a:rPr>
              <a:t>200</a:t>
            </a:r>
          </a:p>
        </p:txBody>
      </p:sp>
      <p:sp>
        <p:nvSpPr>
          <p:cNvPr id="343" name="Shape 343"/>
          <p:cNvSpPr/>
          <p:nvPr/>
        </p:nvSpPr>
        <p:spPr>
          <a:xfrm>
            <a:off x="4201546" y="6550033"/>
            <a:ext cx="32613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000"/>
            </a:lvl1pPr>
          </a:lstStyle>
          <a:p>
            <a:pPr lvl="0">
              <a:defRPr sz="1800">
                <a:solidFill>
                  <a:srgbClr val="000000"/>
                </a:solidFill>
              </a:defRPr>
            </a:pPr>
            <a:r>
              <a:rPr sz="3000">
                <a:solidFill>
                  <a:srgbClr val="FFFFFF"/>
                </a:solidFill>
              </a:rPr>
              <a:t>0</a:t>
            </a:r>
          </a:p>
        </p:txBody>
      </p:sp>
      <p:sp>
        <p:nvSpPr>
          <p:cNvPr id="344" name="Shape 344"/>
          <p:cNvSpPr/>
          <p:nvPr/>
        </p:nvSpPr>
        <p:spPr>
          <a:xfrm>
            <a:off x="5482185" y="6550033"/>
            <a:ext cx="74980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a:solidFill>
                  <a:srgbClr val="FFFFFF"/>
                </a:solidFill>
              </a:rPr>
              <a:t>100</a:t>
            </a:r>
          </a:p>
        </p:txBody>
      </p:sp>
      <p:sp>
        <p:nvSpPr>
          <p:cNvPr id="345" name="Shape 345"/>
          <p:cNvSpPr/>
          <p:nvPr/>
        </p:nvSpPr>
        <p:spPr>
          <a:xfrm>
            <a:off x="6557781" y="6550033"/>
            <a:ext cx="32613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000"/>
            </a:lvl1pPr>
          </a:lstStyle>
          <a:p>
            <a:pPr lvl="0">
              <a:defRPr sz="1800">
                <a:solidFill>
                  <a:srgbClr val="000000"/>
                </a:solidFill>
              </a:defRPr>
            </a:pPr>
            <a:r>
              <a:rPr sz="3000">
                <a:solidFill>
                  <a:srgbClr val="FFFFFF"/>
                </a:solidFill>
              </a:rPr>
              <a:t>0</a:t>
            </a:r>
          </a:p>
        </p:txBody>
      </p:sp>
      <p:sp>
        <p:nvSpPr>
          <p:cNvPr id="346" name="Shape 346"/>
          <p:cNvSpPr/>
          <p:nvPr/>
        </p:nvSpPr>
        <p:spPr>
          <a:xfrm>
            <a:off x="7838421" y="6550033"/>
            <a:ext cx="74980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a:solidFill>
                  <a:srgbClr val="FFFFFF"/>
                </a:solidFill>
              </a:rPr>
              <a:t>100</a:t>
            </a:r>
          </a:p>
        </p:txBody>
      </p:sp>
      <p:sp>
        <p:nvSpPr>
          <p:cNvPr id="347" name="Shape 347"/>
          <p:cNvSpPr/>
          <p:nvPr/>
        </p:nvSpPr>
        <p:spPr>
          <a:xfrm>
            <a:off x="8914017" y="6550033"/>
            <a:ext cx="32613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000"/>
            </a:lvl1pPr>
          </a:lstStyle>
          <a:p>
            <a:pPr lvl="0">
              <a:defRPr sz="1800">
                <a:solidFill>
                  <a:srgbClr val="000000"/>
                </a:solidFill>
              </a:defRPr>
            </a:pPr>
            <a:r>
              <a:rPr sz="3000">
                <a:solidFill>
                  <a:srgbClr val="FFFFFF"/>
                </a:solidFill>
              </a:rPr>
              <a:t>0</a:t>
            </a:r>
          </a:p>
        </p:txBody>
      </p:sp>
      <p:sp>
        <p:nvSpPr>
          <p:cNvPr id="348" name="Shape 348"/>
          <p:cNvSpPr/>
          <p:nvPr/>
        </p:nvSpPr>
        <p:spPr>
          <a:xfrm>
            <a:off x="10232757" y="6550033"/>
            <a:ext cx="74980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a:solidFill>
                  <a:srgbClr val="FFFFFF"/>
                </a:solidFill>
              </a:rPr>
              <a:t>100</a:t>
            </a:r>
          </a:p>
        </p:txBody>
      </p:sp>
      <p:sp>
        <p:nvSpPr>
          <p:cNvPr id="349" name="Shape 349"/>
          <p:cNvSpPr/>
          <p:nvPr/>
        </p:nvSpPr>
        <p:spPr>
          <a:xfrm>
            <a:off x="1807210" y="6550033"/>
            <a:ext cx="32613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000"/>
            </a:lvl1pPr>
          </a:lstStyle>
          <a:p>
            <a:pPr lvl="0">
              <a:defRPr sz="1800">
                <a:solidFill>
                  <a:srgbClr val="000000"/>
                </a:solidFill>
              </a:defRPr>
            </a:pPr>
            <a:r>
              <a:rPr sz="3000">
                <a:solidFill>
                  <a:srgbClr val="FFFFFF"/>
                </a:solidFill>
              </a:rPr>
              <a:t>0</a:t>
            </a:r>
          </a:p>
        </p:txBody>
      </p:sp>
      <p:sp>
        <p:nvSpPr>
          <p:cNvPr id="350" name="Shape 350"/>
          <p:cNvSpPr/>
          <p:nvPr/>
        </p:nvSpPr>
        <p:spPr>
          <a:xfrm>
            <a:off x="3087850" y="6550033"/>
            <a:ext cx="74980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solidFill>
                  <a:srgbClr val="000000"/>
                </a:solidFill>
              </a:defRPr>
            </a:pPr>
            <a:r>
              <a:rPr sz="3000">
                <a:solidFill>
                  <a:srgbClr val="FFFFFF"/>
                </a:solidFill>
              </a:rPr>
              <a:t>100</a:t>
            </a:r>
          </a:p>
        </p:txBody>
      </p:sp>
      <p:sp>
        <p:nvSpPr>
          <p:cNvPr id="351" name="Shape 351"/>
          <p:cNvSpPr/>
          <p:nvPr/>
        </p:nvSpPr>
        <p:spPr>
          <a:xfrm>
            <a:off x="2896598" y="2457355"/>
            <a:ext cx="6973063"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dirty="0">
                <a:solidFill>
                  <a:schemeClr val="bg2"/>
                </a:solidFill>
              </a:rPr>
              <a:t>Add even more disks for </a:t>
            </a:r>
            <a:r>
              <a:rPr sz="3600" dirty="0" smtClean="0">
                <a:solidFill>
                  <a:schemeClr val="bg2"/>
                </a:solidFill>
              </a:rPr>
              <a:t>reliability</a:t>
            </a:r>
            <a:endParaRPr sz="3600" dirty="0">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p:cNvSpPr>
          <p:nvPr>
            <p:ph type="title"/>
          </p:nvPr>
        </p:nvSpPr>
        <p:spPr>
          <a:prstGeom prst="rect">
            <a:avLst/>
          </a:prstGeom>
        </p:spPr>
        <p:txBody>
          <a:bodyPr/>
          <a:lstStyle>
            <a:lvl1pPr defTabSz="408940">
              <a:defRPr sz="5600"/>
            </a:lvl1pPr>
          </a:lstStyle>
          <a:p>
            <a:pPr lvl="0">
              <a:defRPr sz="1800">
                <a:solidFill>
                  <a:srgbClr val="000000"/>
                </a:solidFill>
              </a:defRPr>
            </a:pPr>
            <a:r>
              <a:rPr lang="en-US" sz="6000" dirty="0" smtClean="0">
                <a:solidFill>
                  <a:srgbClr val="FFFFFF"/>
                </a:solidFill>
              </a:rPr>
              <a:t>Review: Journal New, </a:t>
            </a:r>
            <a:br>
              <a:rPr lang="en-US" sz="6000" dirty="0" smtClean="0">
                <a:solidFill>
                  <a:srgbClr val="FFFFFF"/>
                </a:solidFill>
              </a:rPr>
            </a:br>
            <a:r>
              <a:rPr lang="en-US" sz="6000" dirty="0" smtClean="0">
                <a:solidFill>
                  <a:srgbClr val="FFFFFF"/>
                </a:solidFill>
              </a:rPr>
              <a:t>Overwrite In-Place</a:t>
            </a:r>
            <a:endParaRPr sz="5600" dirty="0">
              <a:solidFill>
                <a:srgbClr val="FFFFFF"/>
              </a:solidFill>
            </a:endParaRPr>
          </a:p>
        </p:txBody>
      </p:sp>
      <p:sp>
        <p:nvSpPr>
          <p:cNvPr id="142" name="Shape 142"/>
          <p:cNvSpPr/>
          <p:nvPr/>
        </p:nvSpPr>
        <p:spPr>
          <a:xfrm>
            <a:off x="2050445" y="2868212"/>
            <a:ext cx="1881862"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10</a:t>
            </a:r>
          </a:p>
        </p:txBody>
      </p:sp>
      <p:sp>
        <p:nvSpPr>
          <p:cNvPr id="143" name="Shape 143"/>
          <p:cNvSpPr/>
          <p:nvPr/>
        </p:nvSpPr>
        <p:spPr>
          <a:xfrm>
            <a:off x="1123745" y="5685023"/>
            <a:ext cx="17405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file data</a:t>
            </a:r>
          </a:p>
        </p:txBody>
      </p:sp>
      <p:sp>
        <p:nvSpPr>
          <p:cNvPr id="144" name="Shape 144"/>
          <p:cNvSpPr/>
          <p:nvPr/>
        </p:nvSpPr>
        <p:spPr>
          <a:xfrm flipV="1">
            <a:off x="2033381" y="4638967"/>
            <a:ext cx="1" cy="9263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45" name="Shape 145"/>
          <p:cNvSpPr/>
          <p:nvPr/>
        </p:nvSpPr>
        <p:spPr>
          <a:xfrm>
            <a:off x="4042163" y="2868212"/>
            <a:ext cx="1881861"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5</a:t>
            </a:r>
          </a:p>
        </p:txBody>
      </p:sp>
      <p:sp>
        <p:nvSpPr>
          <p:cNvPr id="146" name="Shape 146"/>
          <p:cNvSpPr/>
          <p:nvPr/>
        </p:nvSpPr>
        <p:spPr>
          <a:xfrm>
            <a:off x="7385795"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10</a:t>
            </a:r>
          </a:p>
        </p:txBody>
      </p:sp>
      <p:sp>
        <p:nvSpPr>
          <p:cNvPr id="147" name="Shape 147"/>
          <p:cNvSpPr/>
          <p:nvPr/>
        </p:nvSpPr>
        <p:spPr>
          <a:xfrm>
            <a:off x="9377513"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7</a:t>
            </a:r>
          </a:p>
        </p:txBody>
      </p:sp>
      <p:sp>
        <p:nvSpPr>
          <p:cNvPr id="9" name="Shape 119"/>
          <p:cNvSpPr/>
          <p:nvPr/>
        </p:nvSpPr>
        <p:spPr>
          <a:xfrm>
            <a:off x="6556775" y="5680579"/>
            <a:ext cx="157933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Journal</a:t>
            </a:r>
            <a:endParaRPr sz="3600" dirty="0">
              <a:solidFill>
                <a:srgbClr val="FFFFFF"/>
              </a:solidFill>
            </a:endParaRPr>
          </a:p>
        </p:txBody>
      </p:sp>
      <p:sp>
        <p:nvSpPr>
          <p:cNvPr id="10" name="Shape 120"/>
          <p:cNvSpPr/>
          <p:nvPr/>
        </p:nvSpPr>
        <p:spPr>
          <a:xfrm flipV="1">
            <a:off x="7385795" y="4638967"/>
            <a:ext cx="1" cy="9263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1" name="TextBox 10"/>
          <p:cNvSpPr txBox="1"/>
          <p:nvPr/>
        </p:nvSpPr>
        <p:spPr>
          <a:xfrm>
            <a:off x="79606" y="7180115"/>
            <a:ext cx="12954387" cy="646331"/>
          </a:xfrm>
          <a:prstGeom prst="rect">
            <a:avLst/>
          </a:prstGeom>
          <a:noFill/>
        </p:spPr>
        <p:txBody>
          <a:bodyPr wrap="none" rtlCol="0">
            <a:spAutoFit/>
          </a:bodyPr>
          <a:lstStyle/>
          <a:p>
            <a:r>
              <a:rPr lang="en-US" dirty="0" smtClean="0"/>
              <a:t>Perform </a:t>
            </a:r>
            <a:r>
              <a:rPr lang="en-US" dirty="0" smtClean="0">
                <a:solidFill>
                  <a:srgbClr val="921F07"/>
                </a:solidFill>
              </a:rPr>
              <a:t>checkpoint</a:t>
            </a:r>
            <a:r>
              <a:rPr lang="en-US" dirty="0" smtClean="0"/>
              <a:t> to in-place data when transaction is complete</a:t>
            </a:r>
            <a:endParaRPr lang="en-US" dirty="0"/>
          </a:p>
        </p:txBody>
      </p:sp>
    </p:spTree>
    <p:extLst>
      <p:ext uri="{BB962C8B-B14F-4D97-AF65-F5344CB8AC3E}">
        <p14:creationId xmlns:p14="http://schemas.microsoft.com/office/powerpoint/2010/main" val="1097246104"/>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p:cNvSpPr>
          <p:nvPr>
            <p:ph type="title"/>
          </p:nvPr>
        </p:nvSpPr>
        <p:spPr>
          <a:prstGeom prst="rect">
            <a:avLst/>
          </a:prstGeom>
        </p:spPr>
        <p:txBody>
          <a:bodyPr/>
          <a:lstStyle>
            <a:lvl1pPr defTabSz="408940">
              <a:defRPr sz="5600"/>
            </a:lvl1pPr>
          </a:lstStyle>
          <a:p>
            <a:pPr lvl="0">
              <a:defRPr sz="1800">
                <a:solidFill>
                  <a:srgbClr val="000000"/>
                </a:solidFill>
              </a:defRPr>
            </a:pPr>
            <a:r>
              <a:rPr lang="en-US" sz="6000" dirty="0" smtClean="0">
                <a:solidFill>
                  <a:srgbClr val="FFFFFF"/>
                </a:solidFill>
              </a:rPr>
              <a:t>Review: Journal New, </a:t>
            </a:r>
            <a:br>
              <a:rPr lang="en-US" sz="6000" dirty="0" smtClean="0">
                <a:solidFill>
                  <a:srgbClr val="FFFFFF"/>
                </a:solidFill>
              </a:rPr>
            </a:br>
            <a:r>
              <a:rPr lang="en-US" sz="6000" dirty="0" smtClean="0">
                <a:solidFill>
                  <a:srgbClr val="FFFFFF"/>
                </a:solidFill>
              </a:rPr>
              <a:t>Overwrite In-Place</a:t>
            </a:r>
            <a:endParaRPr sz="5600" dirty="0">
              <a:solidFill>
                <a:srgbClr val="FFFFFF"/>
              </a:solidFill>
            </a:endParaRPr>
          </a:p>
        </p:txBody>
      </p:sp>
      <p:sp>
        <p:nvSpPr>
          <p:cNvPr id="150" name="Shape 150"/>
          <p:cNvSpPr/>
          <p:nvPr/>
        </p:nvSpPr>
        <p:spPr>
          <a:xfrm>
            <a:off x="2050445" y="2868212"/>
            <a:ext cx="1881862"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10</a:t>
            </a:r>
          </a:p>
        </p:txBody>
      </p:sp>
      <p:sp>
        <p:nvSpPr>
          <p:cNvPr id="151" name="Shape 151"/>
          <p:cNvSpPr/>
          <p:nvPr/>
        </p:nvSpPr>
        <p:spPr>
          <a:xfrm>
            <a:off x="1123745" y="5685023"/>
            <a:ext cx="17405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file data</a:t>
            </a:r>
          </a:p>
        </p:txBody>
      </p:sp>
      <p:sp>
        <p:nvSpPr>
          <p:cNvPr id="152" name="Shape 152"/>
          <p:cNvSpPr/>
          <p:nvPr/>
        </p:nvSpPr>
        <p:spPr>
          <a:xfrm flipV="1">
            <a:off x="2033381" y="4638967"/>
            <a:ext cx="1" cy="9263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53" name="Shape 153"/>
          <p:cNvSpPr/>
          <p:nvPr/>
        </p:nvSpPr>
        <p:spPr>
          <a:xfrm>
            <a:off x="4042163" y="2868212"/>
            <a:ext cx="1881861"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7</a:t>
            </a:r>
          </a:p>
        </p:txBody>
      </p:sp>
      <p:sp>
        <p:nvSpPr>
          <p:cNvPr id="154" name="Shape 154"/>
          <p:cNvSpPr/>
          <p:nvPr/>
        </p:nvSpPr>
        <p:spPr>
          <a:xfrm>
            <a:off x="7385795"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10</a:t>
            </a:r>
          </a:p>
        </p:txBody>
      </p:sp>
      <p:sp>
        <p:nvSpPr>
          <p:cNvPr id="155" name="Shape 155"/>
          <p:cNvSpPr/>
          <p:nvPr/>
        </p:nvSpPr>
        <p:spPr>
          <a:xfrm>
            <a:off x="9377513"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7</a:t>
            </a:r>
          </a:p>
        </p:txBody>
      </p:sp>
      <p:sp>
        <p:nvSpPr>
          <p:cNvPr id="9" name="Shape 119"/>
          <p:cNvSpPr/>
          <p:nvPr/>
        </p:nvSpPr>
        <p:spPr>
          <a:xfrm>
            <a:off x="6556775" y="5680579"/>
            <a:ext cx="157933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Journal</a:t>
            </a:r>
            <a:endParaRPr sz="3600" dirty="0">
              <a:solidFill>
                <a:srgbClr val="FFFFFF"/>
              </a:solidFill>
            </a:endParaRPr>
          </a:p>
        </p:txBody>
      </p:sp>
      <p:sp>
        <p:nvSpPr>
          <p:cNvPr id="10" name="Shape 120"/>
          <p:cNvSpPr/>
          <p:nvPr/>
        </p:nvSpPr>
        <p:spPr>
          <a:xfrm flipV="1">
            <a:off x="7385795" y="4638967"/>
            <a:ext cx="1" cy="9263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Tree>
    <p:extLst>
      <p:ext uri="{BB962C8B-B14F-4D97-AF65-F5344CB8AC3E}">
        <p14:creationId xmlns:p14="http://schemas.microsoft.com/office/powerpoint/2010/main" val="973193139"/>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p:cNvSpPr>
          <p:nvPr>
            <p:ph type="title"/>
          </p:nvPr>
        </p:nvSpPr>
        <p:spPr>
          <a:prstGeom prst="rect">
            <a:avLst/>
          </a:prstGeom>
        </p:spPr>
        <p:txBody>
          <a:bodyPr/>
          <a:lstStyle>
            <a:lvl1pPr defTabSz="408940">
              <a:defRPr sz="5600"/>
            </a:lvl1pPr>
          </a:lstStyle>
          <a:p>
            <a:pPr lvl="0">
              <a:defRPr sz="1800">
                <a:solidFill>
                  <a:srgbClr val="000000"/>
                </a:solidFill>
              </a:defRPr>
            </a:pPr>
            <a:r>
              <a:rPr lang="en-US" sz="6000" dirty="0" smtClean="0">
                <a:solidFill>
                  <a:srgbClr val="FFFFFF"/>
                </a:solidFill>
              </a:rPr>
              <a:t>Review: Journal New, </a:t>
            </a:r>
            <a:br>
              <a:rPr lang="en-US" sz="6000" dirty="0" smtClean="0">
                <a:solidFill>
                  <a:srgbClr val="FFFFFF"/>
                </a:solidFill>
              </a:rPr>
            </a:br>
            <a:r>
              <a:rPr lang="en-US" sz="6000" dirty="0" smtClean="0">
                <a:solidFill>
                  <a:srgbClr val="FFFFFF"/>
                </a:solidFill>
              </a:rPr>
              <a:t>Overwrite In-Place</a:t>
            </a:r>
            <a:endParaRPr sz="5600" dirty="0">
              <a:solidFill>
                <a:srgbClr val="FFFFFF"/>
              </a:solidFill>
            </a:endParaRPr>
          </a:p>
        </p:txBody>
      </p:sp>
      <p:sp>
        <p:nvSpPr>
          <p:cNvPr id="158" name="Shape 158"/>
          <p:cNvSpPr/>
          <p:nvPr/>
        </p:nvSpPr>
        <p:spPr>
          <a:xfrm>
            <a:off x="2050445" y="2868212"/>
            <a:ext cx="1881862"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10</a:t>
            </a:r>
          </a:p>
        </p:txBody>
      </p:sp>
      <p:sp>
        <p:nvSpPr>
          <p:cNvPr id="159" name="Shape 159"/>
          <p:cNvSpPr/>
          <p:nvPr/>
        </p:nvSpPr>
        <p:spPr>
          <a:xfrm>
            <a:off x="1123745" y="5685023"/>
            <a:ext cx="17405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file data</a:t>
            </a:r>
          </a:p>
        </p:txBody>
      </p:sp>
      <p:sp>
        <p:nvSpPr>
          <p:cNvPr id="160" name="Shape 160"/>
          <p:cNvSpPr/>
          <p:nvPr/>
        </p:nvSpPr>
        <p:spPr>
          <a:xfrm flipV="1">
            <a:off x="2033381" y="4638967"/>
            <a:ext cx="1" cy="9263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61" name="Shape 161"/>
          <p:cNvSpPr/>
          <p:nvPr/>
        </p:nvSpPr>
        <p:spPr>
          <a:xfrm>
            <a:off x="4042163" y="2868212"/>
            <a:ext cx="1881861"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7</a:t>
            </a:r>
          </a:p>
        </p:txBody>
      </p:sp>
      <p:sp>
        <p:nvSpPr>
          <p:cNvPr id="7" name="Shape 119"/>
          <p:cNvSpPr/>
          <p:nvPr/>
        </p:nvSpPr>
        <p:spPr>
          <a:xfrm>
            <a:off x="6556775" y="5680579"/>
            <a:ext cx="157933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600" dirty="0" smtClean="0">
                <a:solidFill>
                  <a:srgbClr val="FFFFFF"/>
                </a:solidFill>
              </a:rPr>
              <a:t>Journal</a:t>
            </a:r>
            <a:endParaRPr sz="3600" dirty="0">
              <a:solidFill>
                <a:srgbClr val="FFFFFF"/>
              </a:solidFill>
            </a:endParaRPr>
          </a:p>
        </p:txBody>
      </p:sp>
      <p:sp>
        <p:nvSpPr>
          <p:cNvPr id="8" name="Shape 120"/>
          <p:cNvSpPr/>
          <p:nvPr/>
        </p:nvSpPr>
        <p:spPr>
          <a:xfrm flipV="1">
            <a:off x="7385795" y="4638967"/>
            <a:ext cx="1" cy="9263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9" name="TextBox 8"/>
          <p:cNvSpPr txBox="1"/>
          <p:nvPr/>
        </p:nvSpPr>
        <p:spPr>
          <a:xfrm>
            <a:off x="878722" y="7180115"/>
            <a:ext cx="11356143" cy="646331"/>
          </a:xfrm>
          <a:prstGeom prst="rect">
            <a:avLst/>
          </a:prstGeom>
          <a:noFill/>
        </p:spPr>
        <p:txBody>
          <a:bodyPr wrap="none" rtlCol="0">
            <a:spAutoFit/>
          </a:bodyPr>
          <a:lstStyle/>
          <a:p>
            <a:r>
              <a:rPr lang="en-US" dirty="0" smtClean="0"/>
              <a:t>Clear </a:t>
            </a:r>
            <a:r>
              <a:rPr lang="en-US" dirty="0" smtClean="0">
                <a:solidFill>
                  <a:srgbClr val="921F07"/>
                </a:solidFill>
              </a:rPr>
              <a:t>journal commit block </a:t>
            </a:r>
            <a:r>
              <a:rPr lang="en-US" dirty="0" smtClean="0"/>
              <a:t>to show checkpoint complete</a:t>
            </a:r>
            <a:endParaRPr lang="en-US" dirty="0"/>
          </a:p>
        </p:txBody>
      </p:sp>
    </p:spTree>
    <p:extLst>
      <p:ext uri="{BB962C8B-B14F-4D97-AF65-F5344CB8AC3E}">
        <p14:creationId xmlns:p14="http://schemas.microsoft.com/office/powerpoint/2010/main" val="1221631621"/>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600" dirty="0" smtClean="0">
                <a:solidFill>
                  <a:srgbClr val="FFFFFF"/>
                </a:solidFill>
              </a:rPr>
              <a:t>TODAY: W</a:t>
            </a:r>
            <a:r>
              <a:rPr sz="6600" dirty="0" smtClean="0">
                <a:solidFill>
                  <a:srgbClr val="FFFFFF"/>
                </a:solidFill>
              </a:rPr>
              <a:t>rite </a:t>
            </a:r>
            <a:r>
              <a:rPr sz="6600" dirty="0">
                <a:solidFill>
                  <a:srgbClr val="FFFFFF"/>
                </a:solidFill>
              </a:rPr>
              <a:t>New,</a:t>
            </a:r>
            <a:r>
              <a:rPr sz="6600" dirty="0" smtClean="0">
                <a:solidFill>
                  <a:srgbClr val="FFFFFF"/>
                </a:solidFill>
              </a:rPr>
              <a:t> </a:t>
            </a:r>
            <a:r>
              <a:rPr lang="en-US" sz="6600" dirty="0" smtClean="0">
                <a:solidFill>
                  <a:srgbClr val="FFFFFF"/>
                </a:solidFill>
              </a:rPr>
              <a:t/>
            </a:r>
            <a:br>
              <a:rPr lang="en-US" sz="6600" dirty="0" smtClean="0">
                <a:solidFill>
                  <a:srgbClr val="FFFFFF"/>
                </a:solidFill>
              </a:rPr>
            </a:br>
            <a:r>
              <a:rPr sz="6600" dirty="0" smtClean="0">
                <a:solidFill>
                  <a:srgbClr val="FFFFFF"/>
                </a:solidFill>
              </a:rPr>
              <a:t>Discard </a:t>
            </a:r>
            <a:r>
              <a:rPr sz="6600" dirty="0">
                <a:solidFill>
                  <a:srgbClr val="FFFFFF"/>
                </a:solidFill>
              </a:rPr>
              <a:t>Old</a:t>
            </a:r>
          </a:p>
        </p:txBody>
      </p:sp>
      <p:sp>
        <p:nvSpPr>
          <p:cNvPr id="167" name="Shape 167"/>
          <p:cNvSpPr/>
          <p:nvPr/>
        </p:nvSpPr>
        <p:spPr>
          <a:xfrm>
            <a:off x="2050445" y="2868212"/>
            <a:ext cx="1881862"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12</a:t>
            </a:r>
          </a:p>
        </p:txBody>
      </p:sp>
      <p:sp>
        <p:nvSpPr>
          <p:cNvPr id="168" name="Shape 168"/>
          <p:cNvSpPr/>
          <p:nvPr/>
        </p:nvSpPr>
        <p:spPr>
          <a:xfrm>
            <a:off x="1123745" y="5685023"/>
            <a:ext cx="17405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file data</a:t>
            </a:r>
          </a:p>
        </p:txBody>
      </p:sp>
      <p:sp>
        <p:nvSpPr>
          <p:cNvPr id="169" name="Shape 169"/>
          <p:cNvSpPr/>
          <p:nvPr/>
        </p:nvSpPr>
        <p:spPr>
          <a:xfrm flipV="1">
            <a:off x="2033381" y="4638967"/>
            <a:ext cx="1" cy="9263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70" name="Shape 170"/>
          <p:cNvSpPr/>
          <p:nvPr/>
        </p:nvSpPr>
        <p:spPr>
          <a:xfrm>
            <a:off x="4042163" y="2868212"/>
            <a:ext cx="1881861"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5</a:t>
            </a:r>
          </a:p>
        </p:txBody>
      </p:sp>
      <p:sp>
        <p:nvSpPr>
          <p:cNvPr id="171" name="Shape 171"/>
          <p:cNvSpPr/>
          <p:nvPr/>
        </p:nvSpPr>
        <p:spPr>
          <a:xfrm>
            <a:off x="7385795"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a:t>
            </a:r>
          </a:p>
        </p:txBody>
      </p:sp>
      <p:sp>
        <p:nvSpPr>
          <p:cNvPr id="172" name="Shape 172"/>
          <p:cNvSpPr/>
          <p:nvPr/>
        </p:nvSpPr>
        <p:spPr>
          <a:xfrm>
            <a:off x="9377513"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a:t>
            </a:r>
          </a:p>
        </p:txBody>
      </p:sp>
      <p:sp>
        <p:nvSpPr>
          <p:cNvPr id="9" name="TextBox 8"/>
          <p:cNvSpPr txBox="1"/>
          <p:nvPr/>
        </p:nvSpPr>
        <p:spPr>
          <a:xfrm>
            <a:off x="3522591" y="7180115"/>
            <a:ext cx="6068413" cy="646331"/>
          </a:xfrm>
          <a:prstGeom prst="rect">
            <a:avLst/>
          </a:prstGeom>
          <a:noFill/>
        </p:spPr>
        <p:txBody>
          <a:bodyPr wrap="none" rtlCol="0">
            <a:spAutoFit/>
          </a:bodyPr>
          <a:lstStyle/>
          <a:p>
            <a:r>
              <a:rPr lang="en-US" dirty="0" smtClean="0"/>
              <a:t>Make a </a:t>
            </a:r>
            <a:r>
              <a:rPr lang="en-US" dirty="0" smtClean="0">
                <a:solidFill>
                  <a:srgbClr val="921F07"/>
                </a:solidFill>
              </a:rPr>
              <a:t>copy-on-write (COW)</a:t>
            </a:r>
            <a:endParaRPr lang="en-US" dirty="0"/>
          </a:p>
        </p:txBody>
      </p:sp>
    </p:spTree>
    <p:extLst>
      <p:ext uri="{BB962C8B-B14F-4D97-AF65-F5344CB8AC3E}">
        <p14:creationId xmlns:p14="http://schemas.microsoft.com/office/powerpoint/2010/main" val="2018988827"/>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600" dirty="0" smtClean="0">
                <a:solidFill>
                  <a:srgbClr val="FFFFFF"/>
                </a:solidFill>
              </a:rPr>
              <a:t>TODAY: Write New, </a:t>
            </a:r>
            <a:br>
              <a:rPr lang="en-US" sz="6600" dirty="0" smtClean="0">
                <a:solidFill>
                  <a:srgbClr val="FFFFFF"/>
                </a:solidFill>
              </a:rPr>
            </a:br>
            <a:r>
              <a:rPr lang="en-US" sz="6600" dirty="0" smtClean="0">
                <a:solidFill>
                  <a:srgbClr val="FFFFFF"/>
                </a:solidFill>
              </a:rPr>
              <a:t>Discard Old</a:t>
            </a:r>
            <a:endParaRPr sz="6480" dirty="0">
              <a:solidFill>
                <a:srgbClr val="FFFFFF"/>
              </a:solidFill>
            </a:endParaRPr>
          </a:p>
        </p:txBody>
      </p:sp>
      <p:sp>
        <p:nvSpPr>
          <p:cNvPr id="175" name="Shape 175"/>
          <p:cNvSpPr/>
          <p:nvPr/>
        </p:nvSpPr>
        <p:spPr>
          <a:xfrm>
            <a:off x="2050445" y="2868212"/>
            <a:ext cx="1881862"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12</a:t>
            </a:r>
          </a:p>
        </p:txBody>
      </p:sp>
      <p:sp>
        <p:nvSpPr>
          <p:cNvPr id="176" name="Shape 176"/>
          <p:cNvSpPr/>
          <p:nvPr/>
        </p:nvSpPr>
        <p:spPr>
          <a:xfrm>
            <a:off x="1123745" y="5685023"/>
            <a:ext cx="17405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file data</a:t>
            </a:r>
          </a:p>
        </p:txBody>
      </p:sp>
      <p:sp>
        <p:nvSpPr>
          <p:cNvPr id="177" name="Shape 177"/>
          <p:cNvSpPr/>
          <p:nvPr/>
        </p:nvSpPr>
        <p:spPr>
          <a:xfrm flipV="1">
            <a:off x="2033381" y="4638967"/>
            <a:ext cx="1" cy="9263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78" name="Shape 178"/>
          <p:cNvSpPr/>
          <p:nvPr/>
        </p:nvSpPr>
        <p:spPr>
          <a:xfrm>
            <a:off x="4042163" y="2868212"/>
            <a:ext cx="1881861"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5</a:t>
            </a:r>
          </a:p>
        </p:txBody>
      </p:sp>
      <p:sp>
        <p:nvSpPr>
          <p:cNvPr id="179" name="Shape 179"/>
          <p:cNvSpPr/>
          <p:nvPr/>
        </p:nvSpPr>
        <p:spPr>
          <a:xfrm>
            <a:off x="7385795"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10</a:t>
            </a:r>
          </a:p>
        </p:txBody>
      </p:sp>
      <p:sp>
        <p:nvSpPr>
          <p:cNvPr id="180" name="Shape 180"/>
          <p:cNvSpPr/>
          <p:nvPr/>
        </p:nvSpPr>
        <p:spPr>
          <a:xfrm>
            <a:off x="9377513"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a:t>
            </a:r>
          </a:p>
        </p:txBody>
      </p:sp>
    </p:spTree>
    <p:extLst>
      <p:ext uri="{BB962C8B-B14F-4D97-AF65-F5344CB8AC3E}">
        <p14:creationId xmlns:p14="http://schemas.microsoft.com/office/powerpoint/2010/main" val="756109142"/>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600" dirty="0" smtClean="0">
                <a:solidFill>
                  <a:srgbClr val="FFFFFF"/>
                </a:solidFill>
              </a:rPr>
              <a:t>TODAY: Write New, </a:t>
            </a:r>
            <a:br>
              <a:rPr lang="en-US" sz="6600" dirty="0" smtClean="0">
                <a:solidFill>
                  <a:srgbClr val="FFFFFF"/>
                </a:solidFill>
              </a:rPr>
            </a:br>
            <a:r>
              <a:rPr lang="en-US" sz="6600" dirty="0" smtClean="0">
                <a:solidFill>
                  <a:srgbClr val="FFFFFF"/>
                </a:solidFill>
              </a:rPr>
              <a:t>Discard Old</a:t>
            </a:r>
            <a:endParaRPr sz="6480" dirty="0">
              <a:solidFill>
                <a:srgbClr val="FFFFFF"/>
              </a:solidFill>
            </a:endParaRPr>
          </a:p>
        </p:txBody>
      </p:sp>
      <p:sp>
        <p:nvSpPr>
          <p:cNvPr id="183" name="Shape 183"/>
          <p:cNvSpPr/>
          <p:nvPr/>
        </p:nvSpPr>
        <p:spPr>
          <a:xfrm>
            <a:off x="2050445" y="2868212"/>
            <a:ext cx="1881862"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12</a:t>
            </a:r>
          </a:p>
        </p:txBody>
      </p:sp>
      <p:sp>
        <p:nvSpPr>
          <p:cNvPr id="184" name="Shape 184"/>
          <p:cNvSpPr/>
          <p:nvPr/>
        </p:nvSpPr>
        <p:spPr>
          <a:xfrm>
            <a:off x="1123745" y="5685023"/>
            <a:ext cx="17405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file data</a:t>
            </a:r>
          </a:p>
        </p:txBody>
      </p:sp>
      <p:sp>
        <p:nvSpPr>
          <p:cNvPr id="185" name="Shape 185"/>
          <p:cNvSpPr/>
          <p:nvPr/>
        </p:nvSpPr>
        <p:spPr>
          <a:xfrm flipV="1">
            <a:off x="2033381" y="4638967"/>
            <a:ext cx="1" cy="926302"/>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86" name="Shape 186"/>
          <p:cNvSpPr/>
          <p:nvPr/>
        </p:nvSpPr>
        <p:spPr>
          <a:xfrm>
            <a:off x="4042163" y="2868212"/>
            <a:ext cx="1881861"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5</a:t>
            </a:r>
          </a:p>
        </p:txBody>
      </p:sp>
      <p:sp>
        <p:nvSpPr>
          <p:cNvPr id="187" name="Shape 187"/>
          <p:cNvSpPr/>
          <p:nvPr/>
        </p:nvSpPr>
        <p:spPr>
          <a:xfrm>
            <a:off x="7385795"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10</a:t>
            </a:r>
          </a:p>
        </p:txBody>
      </p:sp>
      <p:sp>
        <p:nvSpPr>
          <p:cNvPr id="188" name="Shape 188"/>
          <p:cNvSpPr/>
          <p:nvPr/>
        </p:nvSpPr>
        <p:spPr>
          <a:xfrm>
            <a:off x="9377513"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7</a:t>
            </a:r>
          </a:p>
        </p:txBody>
      </p:sp>
    </p:spTree>
    <p:extLst>
      <p:ext uri="{BB962C8B-B14F-4D97-AF65-F5344CB8AC3E}">
        <p14:creationId xmlns:p14="http://schemas.microsoft.com/office/powerpoint/2010/main" val="1265610295"/>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600" dirty="0" smtClean="0">
                <a:solidFill>
                  <a:srgbClr val="FFFFFF"/>
                </a:solidFill>
              </a:rPr>
              <a:t>TODAY: Write New, </a:t>
            </a:r>
            <a:br>
              <a:rPr lang="en-US" sz="6600" dirty="0" smtClean="0">
                <a:solidFill>
                  <a:srgbClr val="FFFFFF"/>
                </a:solidFill>
              </a:rPr>
            </a:br>
            <a:r>
              <a:rPr lang="en-US" sz="6600" dirty="0" smtClean="0">
                <a:solidFill>
                  <a:srgbClr val="FFFFFF"/>
                </a:solidFill>
              </a:rPr>
              <a:t>Discard Old</a:t>
            </a:r>
            <a:endParaRPr sz="6480" dirty="0">
              <a:solidFill>
                <a:srgbClr val="FFFFFF"/>
              </a:solidFill>
            </a:endParaRPr>
          </a:p>
        </p:txBody>
      </p:sp>
      <p:sp>
        <p:nvSpPr>
          <p:cNvPr id="191" name="Shape 191"/>
          <p:cNvSpPr/>
          <p:nvPr/>
        </p:nvSpPr>
        <p:spPr>
          <a:xfrm>
            <a:off x="2050445" y="2868212"/>
            <a:ext cx="1881862"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12</a:t>
            </a:r>
          </a:p>
        </p:txBody>
      </p:sp>
      <p:sp>
        <p:nvSpPr>
          <p:cNvPr id="192" name="Shape 192"/>
          <p:cNvSpPr/>
          <p:nvPr/>
        </p:nvSpPr>
        <p:spPr>
          <a:xfrm>
            <a:off x="1123745" y="5685023"/>
            <a:ext cx="17405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file data</a:t>
            </a:r>
          </a:p>
        </p:txBody>
      </p:sp>
      <p:sp>
        <p:nvSpPr>
          <p:cNvPr id="193" name="Shape 193"/>
          <p:cNvSpPr/>
          <p:nvPr/>
        </p:nvSpPr>
        <p:spPr>
          <a:xfrm flipV="1">
            <a:off x="2792105" y="4176743"/>
            <a:ext cx="4385766" cy="1409808"/>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194" name="Shape 194"/>
          <p:cNvSpPr/>
          <p:nvPr/>
        </p:nvSpPr>
        <p:spPr>
          <a:xfrm>
            <a:off x="4042163" y="2868212"/>
            <a:ext cx="1881861" cy="1270001"/>
          </a:xfrm>
          <a:prstGeom prst="rect">
            <a:avLst/>
          </a:prstGeom>
          <a:solidFill>
            <a:srgbClr val="1497FC"/>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5</a:t>
            </a:r>
          </a:p>
        </p:txBody>
      </p:sp>
      <p:sp>
        <p:nvSpPr>
          <p:cNvPr id="195" name="Shape 195"/>
          <p:cNvSpPr/>
          <p:nvPr/>
        </p:nvSpPr>
        <p:spPr>
          <a:xfrm>
            <a:off x="7385795"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10</a:t>
            </a:r>
          </a:p>
        </p:txBody>
      </p:sp>
      <p:sp>
        <p:nvSpPr>
          <p:cNvPr id="196" name="Shape 196"/>
          <p:cNvSpPr/>
          <p:nvPr/>
        </p:nvSpPr>
        <p:spPr>
          <a:xfrm>
            <a:off x="9377513"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7</a:t>
            </a:r>
          </a:p>
        </p:txBody>
      </p:sp>
    </p:spTree>
    <p:extLst>
      <p:ext uri="{BB962C8B-B14F-4D97-AF65-F5344CB8AC3E}">
        <p14:creationId xmlns:p14="http://schemas.microsoft.com/office/powerpoint/2010/main" val="286704530"/>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600" dirty="0" smtClean="0">
                <a:solidFill>
                  <a:srgbClr val="FFFFFF"/>
                </a:solidFill>
              </a:rPr>
              <a:t>TODAY: Write New, </a:t>
            </a:r>
            <a:br>
              <a:rPr lang="en-US" sz="6600" dirty="0" smtClean="0">
                <a:solidFill>
                  <a:srgbClr val="FFFFFF"/>
                </a:solidFill>
              </a:rPr>
            </a:br>
            <a:r>
              <a:rPr lang="en-US" sz="6600" dirty="0" smtClean="0">
                <a:solidFill>
                  <a:srgbClr val="FFFFFF"/>
                </a:solidFill>
              </a:rPr>
              <a:t>Discard Old</a:t>
            </a:r>
            <a:endParaRPr sz="6480" dirty="0">
              <a:solidFill>
                <a:srgbClr val="FFFFFF"/>
              </a:solidFill>
            </a:endParaRPr>
          </a:p>
        </p:txBody>
      </p:sp>
      <p:sp>
        <p:nvSpPr>
          <p:cNvPr id="199" name="Shape 199"/>
          <p:cNvSpPr/>
          <p:nvPr/>
        </p:nvSpPr>
        <p:spPr>
          <a:xfrm>
            <a:off x="1123745" y="5685023"/>
            <a:ext cx="17405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file data</a:t>
            </a:r>
          </a:p>
        </p:txBody>
      </p:sp>
      <p:sp>
        <p:nvSpPr>
          <p:cNvPr id="200" name="Shape 200"/>
          <p:cNvSpPr/>
          <p:nvPr/>
        </p:nvSpPr>
        <p:spPr>
          <a:xfrm flipV="1">
            <a:off x="2792105" y="4176743"/>
            <a:ext cx="4385766" cy="1409808"/>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201" name="Shape 201"/>
          <p:cNvSpPr/>
          <p:nvPr/>
        </p:nvSpPr>
        <p:spPr>
          <a:xfrm>
            <a:off x="7385795"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10</a:t>
            </a:r>
          </a:p>
        </p:txBody>
      </p:sp>
      <p:sp>
        <p:nvSpPr>
          <p:cNvPr id="202" name="Shape 202"/>
          <p:cNvSpPr/>
          <p:nvPr/>
        </p:nvSpPr>
        <p:spPr>
          <a:xfrm>
            <a:off x="9377513" y="2868212"/>
            <a:ext cx="1881862" cy="1270001"/>
          </a:xfrm>
          <a:prstGeom prst="rect">
            <a:avLst/>
          </a:prstGeom>
          <a:solidFill>
            <a:srgbClr val="BC8027"/>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a:latin typeface="Menlo"/>
                <a:ea typeface="Menlo"/>
                <a:cs typeface="Menlo"/>
                <a:sym typeface="Menlo"/>
              </a:defRPr>
            </a:lvl1pPr>
          </a:lstStyle>
          <a:p>
            <a:pPr lvl="0">
              <a:defRPr sz="1800" b="0">
                <a:solidFill>
                  <a:srgbClr val="000000"/>
                </a:solidFill>
              </a:defRPr>
            </a:pPr>
            <a:r>
              <a:rPr sz="3600" b="1">
                <a:solidFill>
                  <a:srgbClr val="FFFFFF"/>
                </a:solidFill>
              </a:rPr>
              <a:t>7</a:t>
            </a:r>
          </a:p>
        </p:txBody>
      </p:sp>
      <p:sp>
        <p:nvSpPr>
          <p:cNvPr id="7" name="TextBox 6"/>
          <p:cNvSpPr txBox="1"/>
          <p:nvPr/>
        </p:nvSpPr>
        <p:spPr>
          <a:xfrm>
            <a:off x="741255" y="7508637"/>
            <a:ext cx="3679012" cy="584776"/>
          </a:xfrm>
          <a:prstGeom prst="rect">
            <a:avLst/>
          </a:prstGeom>
          <a:noFill/>
        </p:spPr>
        <p:txBody>
          <a:bodyPr wrap="none" rtlCol="0">
            <a:spAutoFit/>
          </a:bodyPr>
          <a:lstStyle/>
          <a:p>
            <a:r>
              <a:rPr lang="en-US" sz="3200" dirty="0" smtClean="0">
                <a:solidFill>
                  <a:schemeClr val="bg1"/>
                </a:solidFill>
              </a:rPr>
              <a:t>Obvious advantage?</a:t>
            </a:r>
            <a:endParaRPr lang="en-US" sz="3200" dirty="0">
              <a:solidFill>
                <a:schemeClr val="bg1"/>
              </a:solidFill>
            </a:endParaRPr>
          </a:p>
        </p:txBody>
      </p:sp>
      <p:sp>
        <p:nvSpPr>
          <p:cNvPr id="10" name="TextBox 9"/>
          <p:cNvSpPr txBox="1"/>
          <p:nvPr/>
        </p:nvSpPr>
        <p:spPr>
          <a:xfrm>
            <a:off x="3613518" y="8093413"/>
            <a:ext cx="7472118" cy="584776"/>
          </a:xfrm>
          <a:prstGeom prst="rect">
            <a:avLst/>
          </a:prstGeom>
          <a:noFill/>
        </p:spPr>
        <p:txBody>
          <a:bodyPr wrap="none" rtlCol="0">
            <a:spAutoFit/>
          </a:bodyPr>
          <a:lstStyle/>
          <a:p>
            <a:r>
              <a:rPr lang="en-US" sz="3200" dirty="0" smtClean="0">
                <a:solidFill>
                  <a:schemeClr val="bg2"/>
                </a:solidFill>
              </a:rPr>
              <a:t>Only write new data once instead of twice</a:t>
            </a:r>
            <a:endParaRPr lang="en-US" sz="3200" dirty="0">
              <a:solidFill>
                <a:schemeClr val="bg2"/>
              </a:solidFill>
            </a:endParaRPr>
          </a:p>
        </p:txBody>
      </p:sp>
    </p:spTree>
    <p:extLst>
      <p:ext uri="{BB962C8B-B14F-4D97-AF65-F5344CB8AC3E}">
        <p14:creationId xmlns:p14="http://schemas.microsoft.com/office/powerpoint/2010/main" val="18372154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Shape 356"/>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smtClean="0">
                <a:solidFill>
                  <a:srgbClr val="FFFFFF"/>
                </a:solidFill>
              </a:rPr>
              <a:t>RAID </a:t>
            </a:r>
            <a:r>
              <a:rPr sz="6480" dirty="0" smtClean="0">
                <a:solidFill>
                  <a:srgbClr val="FFFFFF"/>
                </a:solidFill>
              </a:rPr>
              <a:t>Mapping</a:t>
            </a:r>
            <a:endParaRPr sz="6480" dirty="0">
              <a:solidFill>
                <a:srgbClr val="FFFFFF"/>
              </a:solidFill>
            </a:endParaRPr>
          </a:p>
        </p:txBody>
      </p:sp>
      <p:sp>
        <p:nvSpPr>
          <p:cNvPr id="357" name="Shape 357"/>
          <p:cNvSpPr>
            <a:spLocks noGrp="1"/>
          </p:cNvSpPr>
          <p:nvPr>
            <p:ph type="body" idx="4294967295"/>
          </p:nvPr>
        </p:nvSpPr>
        <p:spPr>
          <a:xfrm>
            <a:off x="278296" y="2368495"/>
            <a:ext cx="12726504" cy="7235687"/>
          </a:xfrm>
          <a:prstGeom prst="rect">
            <a:avLst/>
          </a:prstGeom>
        </p:spPr>
        <p:txBody>
          <a:bodyPr>
            <a:noAutofit/>
          </a:bodyPr>
          <a:lstStyle/>
          <a:p>
            <a:pPr marL="0" lvl="0" indent="0">
              <a:buNone/>
              <a:defRPr sz="1800">
                <a:solidFill>
                  <a:srgbClr val="000000"/>
                </a:solidFill>
              </a:defRPr>
            </a:pPr>
            <a:r>
              <a:rPr sz="3200" dirty="0"/>
              <a:t>How should </a:t>
            </a:r>
            <a:r>
              <a:rPr sz="3200" dirty="0" smtClean="0"/>
              <a:t> </a:t>
            </a:r>
            <a:r>
              <a:rPr lang="en-US" sz="3200" dirty="0" smtClean="0"/>
              <a:t>RAID </a:t>
            </a:r>
            <a:r>
              <a:rPr sz="3200" dirty="0" smtClean="0"/>
              <a:t>map </a:t>
            </a:r>
            <a:r>
              <a:rPr sz="3200" dirty="0"/>
              <a:t>logical </a:t>
            </a:r>
            <a:r>
              <a:rPr lang="en-US" sz="3200" dirty="0" smtClean="0"/>
              <a:t>block addresses </a:t>
            </a:r>
            <a:r>
              <a:rPr sz="3200" dirty="0" smtClean="0"/>
              <a:t>to </a:t>
            </a:r>
            <a:r>
              <a:rPr lang="en-US" sz="3200" dirty="0" smtClean="0"/>
              <a:t/>
            </a:r>
            <a:br>
              <a:rPr lang="en-US" sz="3200" dirty="0" smtClean="0"/>
            </a:br>
            <a:r>
              <a:rPr sz="3200" dirty="0" smtClean="0"/>
              <a:t>physical </a:t>
            </a:r>
            <a:r>
              <a:rPr lang="en-US" sz="3200" dirty="0" smtClean="0"/>
              <a:t>block </a:t>
            </a:r>
            <a:r>
              <a:rPr sz="3200" dirty="0" smtClean="0"/>
              <a:t>addresses?</a:t>
            </a:r>
            <a:endParaRPr sz="3200" dirty="0"/>
          </a:p>
          <a:p>
            <a:pPr marL="742950" lvl="0" indent="-742950">
              <a:buFont typeface="+mj-lt"/>
              <a:buAutoNum type="arabicPeriod"/>
              <a:defRPr sz="1800">
                <a:solidFill>
                  <a:srgbClr val="000000"/>
                </a:solidFill>
              </a:defRPr>
            </a:pPr>
            <a:r>
              <a:rPr sz="3200" b="1" dirty="0" smtClean="0">
                <a:ea typeface="Helvetica"/>
                <a:cs typeface="Helvetica"/>
                <a:sym typeface="Helvetica"/>
              </a:rPr>
              <a:t>Static</a:t>
            </a:r>
            <a:r>
              <a:rPr sz="3200" dirty="0" smtClean="0"/>
              <a:t> mapping</a:t>
            </a:r>
            <a:r>
              <a:rPr lang="en-US" sz="3200" dirty="0" smtClean="0"/>
              <a:t> (logical x always maps to physical y)</a:t>
            </a:r>
            <a:r>
              <a:rPr sz="3200" dirty="0" smtClean="0"/>
              <a:t>: </a:t>
            </a:r>
            <a:endParaRPr lang="en-US" sz="3200" dirty="0"/>
          </a:p>
          <a:p>
            <a:pPr marL="877140" lvl="1" indent="-457200">
              <a:defRPr sz="1800">
                <a:solidFill>
                  <a:srgbClr val="000000"/>
                </a:solidFill>
              </a:defRPr>
            </a:pPr>
            <a:r>
              <a:rPr lang="en-US" sz="3200" dirty="0"/>
              <a:t>U</a:t>
            </a:r>
            <a:r>
              <a:rPr sz="3200" dirty="0" smtClean="0"/>
              <a:t>se </a:t>
            </a:r>
            <a:r>
              <a:rPr lang="en-US" sz="3200" dirty="0" smtClean="0"/>
              <a:t>simple </a:t>
            </a:r>
            <a:r>
              <a:rPr sz="3200" dirty="0" smtClean="0"/>
              <a:t>math</a:t>
            </a:r>
            <a:r>
              <a:rPr lang="en-US" sz="3200" dirty="0" smtClean="0"/>
              <a:t/>
            </a:r>
            <a:br>
              <a:rPr lang="en-US" sz="3200" dirty="0" smtClean="0"/>
            </a:br>
            <a:endParaRPr lang="en-US" sz="3200" dirty="0"/>
          </a:p>
          <a:p>
            <a:pPr marL="742950" indent="-742950">
              <a:buFont typeface="+mj-lt"/>
              <a:buAutoNum type="arabicPeriod"/>
              <a:defRPr sz="1800">
                <a:solidFill>
                  <a:srgbClr val="000000"/>
                </a:solidFill>
              </a:defRPr>
            </a:pPr>
            <a:r>
              <a:rPr lang="en-US" sz="3200" b="1" dirty="0" smtClean="0">
                <a:ea typeface="Helvetica"/>
                <a:cs typeface="Helvetica"/>
                <a:sym typeface="Helvetica"/>
              </a:rPr>
              <a:t>Dynamic</a:t>
            </a:r>
            <a:r>
              <a:rPr lang="en-US" sz="3200" dirty="0" smtClean="0"/>
              <a:t> </a:t>
            </a:r>
            <a:r>
              <a:rPr lang="en-US" sz="3200" dirty="0"/>
              <a:t>mapping (logical x sometimes maps to physical y and sometimes z): </a:t>
            </a:r>
          </a:p>
          <a:p>
            <a:pPr lvl="1">
              <a:defRPr sz="1800">
                <a:solidFill>
                  <a:srgbClr val="000000"/>
                </a:solidFill>
              </a:defRPr>
            </a:pPr>
            <a:r>
              <a:rPr lang="en-US" sz="3200" dirty="0"/>
              <a:t>Use data structure (array, hash table, tree)</a:t>
            </a:r>
          </a:p>
          <a:p>
            <a:pPr marL="934290" lvl="1" indent="-514350">
              <a:buFont typeface="+mj-lt"/>
              <a:buAutoNum type="arabicPeriod"/>
              <a:defRPr sz="1800">
                <a:solidFill>
                  <a:srgbClr val="000000"/>
                </a:solidFill>
              </a:defRPr>
            </a:pPr>
            <a:endParaRPr lang="en-US" sz="33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5.png"/></Relationships>
</file>

<file path=ppt/theme/theme1.xml><?xml version="1.0" encoding="utf-8"?>
<a:theme xmlns:a="http://schemas.openxmlformats.org/drawingml/2006/main" name="CS537-Theme">
  <a:themeElements>
    <a:clrScheme name="Precedent">
      <a:dk1>
        <a:srgbClr val="921F07"/>
      </a:dk1>
      <a:lt1>
        <a:sysClr val="window" lastClr="FFFFFF"/>
      </a:lt1>
      <a:dk2>
        <a:srgbClr val="333333"/>
      </a:dk2>
      <a:lt2>
        <a:srgbClr val="E5E5D3"/>
      </a:lt2>
      <a:accent1>
        <a:srgbClr val="993232"/>
      </a:accent1>
      <a:accent2>
        <a:srgbClr val="9B6C34"/>
      </a:accent2>
      <a:accent3>
        <a:srgbClr val="736C5D"/>
      </a:accent3>
      <a:accent4>
        <a:srgbClr val="C9972B"/>
      </a:accent4>
      <a:accent5>
        <a:srgbClr val="C95F2B"/>
      </a:accent5>
      <a:accent6>
        <a:srgbClr val="8F7A05"/>
      </a:accent6>
      <a:hlink>
        <a:srgbClr val="933926"/>
      </a:hlink>
      <a:folHlink>
        <a:srgbClr val="916019"/>
      </a:folHlink>
    </a:clrScheme>
    <a:fontScheme name="Precedent">
      <a:majorFont>
        <a:latin typeface="Perpetua Titling MT"/>
        <a:ea typeface=""/>
        <a:cs typeface=""/>
        <a:font script="Jpan" typeface="ＭＳ Ｐ明朝"/>
      </a:majorFont>
      <a:minorFont>
        <a:latin typeface="Calisto MT"/>
        <a:ea typeface=""/>
        <a:cs typeface=""/>
        <a:font script="Jpan" typeface="ＭＳ Ｐ明朝"/>
      </a:minorFont>
    </a:fontScheme>
    <a:fmtScheme name="Precedent">
      <a:fillStyleLst>
        <a:solidFill>
          <a:schemeClr val="phClr"/>
        </a:solidFill>
        <a:gradFill rotWithShape="1">
          <a:gsLst>
            <a:gs pos="0">
              <a:schemeClr val="phClr">
                <a:tint val="100000"/>
                <a:shade val="90000"/>
                <a:satMod val="135000"/>
              </a:schemeClr>
            </a:gs>
            <a:gs pos="100000">
              <a:schemeClr val="phClr">
                <a:tint val="100000"/>
                <a:shade val="30000"/>
                <a:satMod val="135000"/>
              </a:schemeClr>
            </a:gs>
          </a:gsLst>
          <a:path path="circle">
            <a:fillToRect l="70000" t="10000" b="70000"/>
          </a:path>
        </a:gradFill>
        <a:blipFill rotWithShape="1">
          <a:blip xmlns:r="http://schemas.openxmlformats.org/officeDocument/2006/relationships" r:embed="rId1">
            <a:duotone>
              <a:schemeClr val="phClr">
                <a:shade val="10000"/>
                <a:satMod val="135000"/>
              </a:schemeClr>
              <a:schemeClr val="phClr">
                <a:satMod val="150000"/>
                <a:lumMod val="110000"/>
              </a:schemeClr>
            </a:duotone>
          </a:blip>
          <a:stretch/>
        </a:blip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a:effectStyle>
        <a:effectStyle>
          <a:effectLst>
            <a:innerShdw blurRad="127000" dist="38100" dir="13200000">
              <a:srgbClr val="000000">
                <a:alpha val="75000"/>
              </a:srgbClr>
            </a:innerShdw>
            <a:outerShdw blurRad="38100" dist="12700" dir="1800000" sx="101000" sy="101000" rotWithShape="0">
              <a:srgbClr val="000000">
                <a:alpha val="40000"/>
              </a:srgbClr>
            </a:outerShdw>
            <a:reflection blurRad="127000" stA="25000" endPos="30000" dist="12700" dir="5400000" sy="-100000" rotWithShape="0"/>
          </a:effectLst>
          <a:scene3d>
            <a:camera prst="orthographicFront">
              <a:rot lat="0" lon="0" rev="0"/>
            </a:camera>
            <a:lightRig rig="twoPt" dir="t">
              <a:rot lat="0" lon="0" rev="1200000"/>
            </a:lightRig>
          </a:scene3d>
          <a:sp3d>
            <a:bevelT w="0" h="0"/>
          </a:sp3d>
        </a:effectStyle>
      </a:effectStyleLst>
      <a:bgFillStyleLst>
        <a:solidFill>
          <a:schemeClr val="phClr"/>
        </a:solidFill>
        <a:gradFill rotWithShape="1">
          <a:gsLst>
            <a:gs pos="0">
              <a:schemeClr val="phClr">
                <a:tint val="100000"/>
                <a:shade val="90000"/>
                <a:satMod val="135000"/>
              </a:schemeClr>
            </a:gs>
            <a:gs pos="100000">
              <a:schemeClr val="phClr">
                <a:shade val="30000"/>
                <a:satMod val="150000"/>
              </a:schemeClr>
            </a:gs>
          </a:gsLst>
          <a:path path="circle">
            <a:fillToRect t="10000" r="70000" b="70000"/>
          </a:path>
        </a:gradFill>
        <a:blipFill rotWithShape="1">
          <a:blip xmlns:r="http://schemas.openxmlformats.org/officeDocument/2006/relationships" r:embed="rId2">
            <a:duotone>
              <a:schemeClr val="phClr">
                <a:shade val="10000"/>
                <a:satMod val="130000"/>
                <a:lumMod val="80000"/>
              </a:schemeClr>
              <a:schemeClr val="phClr">
                <a:satMod val="15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537-Theme" id="{A3B37B17-3632-DC45-8802-8C4EDBDFA1AF}" vid="{33C7E3AB-E050-6441-A050-2D3D49AF61B4}"/>
    </a:ext>
  </a:extLst>
</a:theme>
</file>

<file path=ppt/theme/theme2.xml><?xml version="1.0" encoding="utf-8"?>
<a:theme xmlns:a="http://schemas.openxmlformats.org/drawingml/2006/main" name="736-lecture">
  <a:themeElements>
    <a:clrScheme name="Precedent">
      <a:dk1>
        <a:srgbClr val="921F07"/>
      </a:dk1>
      <a:lt1>
        <a:sysClr val="window" lastClr="FFFFFF"/>
      </a:lt1>
      <a:dk2>
        <a:srgbClr val="333333"/>
      </a:dk2>
      <a:lt2>
        <a:srgbClr val="E5E5D3"/>
      </a:lt2>
      <a:accent1>
        <a:srgbClr val="993232"/>
      </a:accent1>
      <a:accent2>
        <a:srgbClr val="9B6C34"/>
      </a:accent2>
      <a:accent3>
        <a:srgbClr val="736C5D"/>
      </a:accent3>
      <a:accent4>
        <a:srgbClr val="C9972B"/>
      </a:accent4>
      <a:accent5>
        <a:srgbClr val="C95F2B"/>
      </a:accent5>
      <a:accent6>
        <a:srgbClr val="8F7A05"/>
      </a:accent6>
      <a:hlink>
        <a:srgbClr val="933926"/>
      </a:hlink>
      <a:folHlink>
        <a:srgbClr val="916019"/>
      </a:folHlink>
    </a:clrScheme>
    <a:fontScheme name="Sky">
      <a:majorFont>
        <a:latin typeface="Arial Rounded MT Bold"/>
        <a:ea typeface=""/>
        <a:cs typeface=""/>
        <a:font script="Jpan" typeface="ＭＳ Ｐゴシック"/>
      </a:majorFont>
      <a:minorFont>
        <a:latin typeface="Arial Rounded MT Bold"/>
        <a:ea typeface=""/>
        <a:cs typeface=""/>
        <a:font script="Jpan" typeface="ＭＳ Ｐゴシック"/>
      </a:minorFont>
    </a:fontScheme>
    <a:fmtScheme name="Precedent">
      <a:fillStyleLst>
        <a:solidFill>
          <a:schemeClr val="phClr"/>
        </a:solidFill>
        <a:gradFill rotWithShape="1">
          <a:gsLst>
            <a:gs pos="0">
              <a:schemeClr val="phClr">
                <a:tint val="100000"/>
                <a:shade val="90000"/>
                <a:satMod val="135000"/>
              </a:schemeClr>
            </a:gs>
            <a:gs pos="100000">
              <a:schemeClr val="phClr">
                <a:tint val="100000"/>
                <a:shade val="30000"/>
                <a:satMod val="135000"/>
              </a:schemeClr>
            </a:gs>
          </a:gsLst>
          <a:path path="circle">
            <a:fillToRect l="70000" t="10000" b="70000"/>
          </a:path>
        </a:gradFill>
        <a:blipFill rotWithShape="1">
          <a:blip xmlns:r="http://schemas.openxmlformats.org/officeDocument/2006/relationships" r:embed="rId1">
            <a:duotone>
              <a:schemeClr val="phClr">
                <a:shade val="10000"/>
                <a:satMod val="135000"/>
              </a:schemeClr>
              <a:schemeClr val="phClr">
                <a:satMod val="150000"/>
                <a:lumMod val="110000"/>
              </a:schemeClr>
            </a:duotone>
          </a:blip>
          <a:stretch/>
        </a:blip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a:effectStyle>
        <a:effectStyle>
          <a:effectLst>
            <a:innerShdw blurRad="127000" dist="38100" dir="13200000">
              <a:srgbClr val="000000">
                <a:alpha val="75000"/>
              </a:srgbClr>
            </a:innerShdw>
            <a:outerShdw blurRad="38100" dist="12700" dir="1800000" sx="101000" sy="101000" rotWithShape="0">
              <a:srgbClr val="000000">
                <a:alpha val="40000"/>
              </a:srgbClr>
            </a:outerShdw>
            <a:reflection blurRad="127000" stA="25000" endPos="30000" dist="12700" dir="5400000" sy="-100000" rotWithShape="0"/>
          </a:effectLst>
          <a:scene3d>
            <a:camera prst="orthographicFront">
              <a:rot lat="0" lon="0" rev="0"/>
            </a:camera>
            <a:lightRig rig="twoPt" dir="t">
              <a:rot lat="0" lon="0" rev="1200000"/>
            </a:lightRig>
          </a:scene3d>
          <a:sp3d>
            <a:bevelT w="0" h="0"/>
          </a:sp3d>
        </a:effectStyle>
      </a:effectStyleLst>
      <a:bgFillStyleLst>
        <a:solidFill>
          <a:schemeClr val="phClr"/>
        </a:solidFill>
        <a:gradFill rotWithShape="1">
          <a:gsLst>
            <a:gs pos="0">
              <a:schemeClr val="phClr">
                <a:tint val="100000"/>
                <a:shade val="90000"/>
                <a:satMod val="135000"/>
              </a:schemeClr>
            </a:gs>
            <a:gs pos="100000">
              <a:schemeClr val="phClr">
                <a:shade val="30000"/>
                <a:satMod val="150000"/>
              </a:schemeClr>
            </a:gs>
          </a:gsLst>
          <a:path path="circle">
            <a:fillToRect t="10000" r="70000" b="70000"/>
          </a:path>
        </a:gradFill>
        <a:blipFill rotWithShape="1">
          <a:blip xmlns:r="http://schemas.openxmlformats.org/officeDocument/2006/relationships" r:embed="rId2">
            <a:duotone>
              <a:schemeClr val="phClr">
                <a:shade val="10000"/>
                <a:satMod val="130000"/>
                <a:lumMod val="80000"/>
              </a:schemeClr>
              <a:schemeClr val="phClr">
                <a:satMod val="15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CS537-Theme</Template>
  <TotalTime>19030</TotalTime>
  <Words>2982</Words>
  <Application>Microsoft Macintosh PowerPoint</Application>
  <PresentationFormat>Custom</PresentationFormat>
  <Paragraphs>1214</Paragraphs>
  <Slides>87</Slides>
  <Notes>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87</vt:i4>
      </vt:variant>
    </vt:vector>
  </HeadingPairs>
  <TitlesOfParts>
    <vt:vector size="101" baseType="lpstr">
      <vt:lpstr>Arial Rounded MT Bold</vt:lpstr>
      <vt:lpstr>Avenir Book</vt:lpstr>
      <vt:lpstr>Calibri</vt:lpstr>
      <vt:lpstr>Calisto MT</vt:lpstr>
      <vt:lpstr>Courier</vt:lpstr>
      <vt:lpstr>Helvetica</vt:lpstr>
      <vt:lpstr>Helvetica Light</vt:lpstr>
      <vt:lpstr>LatoWeb</vt:lpstr>
      <vt:lpstr>Menlo</vt:lpstr>
      <vt:lpstr>Perpetua Titling MT</vt:lpstr>
      <vt:lpstr>Wingdings</vt:lpstr>
      <vt:lpstr>Arial</vt:lpstr>
      <vt:lpstr>CS537-Theme</vt:lpstr>
      <vt:lpstr>736-lecture</vt:lpstr>
      <vt:lpstr>CS 736: Advanced  Operating Systems Andrea Arpaci-Dusseau  Lecture 3: Storage Background –  RAID and LFS</vt:lpstr>
      <vt:lpstr>Paper #1</vt:lpstr>
      <vt:lpstr>Motivation for Work? </vt:lpstr>
      <vt:lpstr>Solution: RAID</vt:lpstr>
      <vt:lpstr>Why Inexpensive Disks?</vt:lpstr>
      <vt:lpstr>General Strategy: MAPPING</vt:lpstr>
      <vt:lpstr>Main Problem?</vt:lpstr>
      <vt:lpstr>General Strategy: REDUNDANCY</vt:lpstr>
      <vt:lpstr>RAID Mapping</vt:lpstr>
      <vt:lpstr>Redundancy</vt:lpstr>
      <vt:lpstr>Reasoning About RAID</vt:lpstr>
      <vt:lpstr>3) Metrics</vt:lpstr>
      <vt:lpstr>RAID-0: Striping</vt:lpstr>
      <vt:lpstr>RAID-0: 4 disks</vt:lpstr>
      <vt:lpstr>RAID-0: 4 disks</vt:lpstr>
      <vt:lpstr>Real Systems: Chunk Size</vt:lpstr>
      <vt:lpstr>RAID-0: Analysis</vt:lpstr>
      <vt:lpstr>RAID-1: Mirroring</vt:lpstr>
      <vt:lpstr>RAID-01 vs RAID-10</vt:lpstr>
      <vt:lpstr>RAID-1: Mirroring</vt:lpstr>
      <vt:lpstr>RAID-1: Analysis</vt:lpstr>
      <vt:lpstr>RAID-1: Throughput</vt:lpstr>
      <vt:lpstr>Crashes</vt:lpstr>
      <vt:lpstr>Crashes</vt:lpstr>
      <vt:lpstr>Crashes</vt:lpstr>
      <vt:lpstr>Crashes</vt:lpstr>
      <vt:lpstr>Crashes</vt:lpstr>
      <vt:lpstr>Crashes</vt:lpstr>
      <vt:lpstr>Crashes</vt:lpstr>
      <vt:lpstr>Crashes</vt:lpstr>
      <vt:lpstr>Crashes</vt:lpstr>
      <vt:lpstr>PowerPoint Presentation</vt:lpstr>
      <vt:lpstr>Raid-4 Strategy</vt:lpstr>
      <vt:lpstr>RAID-4: Analysis</vt:lpstr>
      <vt:lpstr>Updating Parity: XOR</vt:lpstr>
      <vt:lpstr>RAID-4: Throughput</vt:lpstr>
      <vt:lpstr>RAID-5</vt:lpstr>
      <vt:lpstr>Left-symmetric RAID-5</vt:lpstr>
      <vt:lpstr>RAID-5: Analysis</vt:lpstr>
      <vt:lpstr>RAID-5: Throughput</vt:lpstr>
      <vt:lpstr>RAID Level Comparisons</vt:lpstr>
      <vt:lpstr>RAID Level Comparisons</vt:lpstr>
      <vt:lpstr>RAID Level Comparisons</vt:lpstr>
      <vt:lpstr>RAID Summary</vt:lpstr>
      <vt:lpstr>Paper #2</vt:lpstr>
      <vt:lpstr>Motivation</vt:lpstr>
      <vt:lpstr>LFS Performance Goal</vt:lpstr>
      <vt:lpstr>LFS Strategy</vt:lpstr>
      <vt:lpstr>Big Picture</vt:lpstr>
      <vt:lpstr>Big Picture</vt:lpstr>
      <vt:lpstr>Big Picture</vt:lpstr>
      <vt:lpstr>Big Picture</vt:lpstr>
      <vt:lpstr>Big Picture</vt:lpstr>
      <vt:lpstr>Data Structures (attempt 1)</vt:lpstr>
      <vt:lpstr>Attempt 1</vt:lpstr>
      <vt:lpstr>AttempT 1</vt:lpstr>
      <vt:lpstr>Attempt 1</vt:lpstr>
      <vt:lpstr>Attempt 1: Problem w/ Inode Numbers</vt:lpstr>
      <vt:lpstr>Where to keep Imap?</vt:lpstr>
      <vt:lpstr>Solution:  Imap in Segments</vt:lpstr>
      <vt:lpstr>Example Write</vt:lpstr>
      <vt:lpstr>Other Issues</vt:lpstr>
      <vt:lpstr>Garbage Collection</vt:lpstr>
      <vt:lpstr>Garbage Collection</vt:lpstr>
      <vt:lpstr>Garbage Collection</vt:lpstr>
      <vt:lpstr>Garbage Collection</vt:lpstr>
      <vt:lpstr>Garbage Collection</vt:lpstr>
      <vt:lpstr>Garbage Collection Mechanism</vt:lpstr>
      <vt:lpstr>Block Liveness</vt:lpstr>
      <vt:lpstr>Block Liveness</vt:lpstr>
      <vt:lpstr>Block Liveness</vt:lpstr>
      <vt:lpstr>Block Liveness</vt:lpstr>
      <vt:lpstr>Block Liveness</vt:lpstr>
      <vt:lpstr>Garbage Collection</vt:lpstr>
      <vt:lpstr>Other Issues</vt:lpstr>
      <vt:lpstr>General Strategy for Crash Recovery</vt:lpstr>
      <vt:lpstr>Review: Journal New,  Overwrite In-Place</vt:lpstr>
      <vt:lpstr>Review: Journal New,  Overwrite In-Place</vt:lpstr>
      <vt:lpstr>Review: Journal New,  Overwrite In-Place</vt:lpstr>
      <vt:lpstr>Review: Journal New,  Overwrite In-Place</vt:lpstr>
      <vt:lpstr>Review: Journal New,  Overwrite In-Place</vt:lpstr>
      <vt:lpstr>Review: Journal New,  Overwrite In-Place</vt:lpstr>
      <vt:lpstr>TODAY: Write New,  Discard Old</vt:lpstr>
      <vt:lpstr>TODAY: Write New,  Discard Old</vt:lpstr>
      <vt:lpstr>TODAY: Write New,  Discard Old</vt:lpstr>
      <vt:lpstr>TODAY: Write New,  Discard Old</vt:lpstr>
      <vt:lpstr>TODAY: Write New,  Discard Old</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[537] RAID</dc:title>
  <cp:lastModifiedBy>Microsoft Office User</cp:lastModifiedBy>
  <cp:revision>60</cp:revision>
  <dcterms:modified xsi:type="dcterms:W3CDTF">2018-01-30T20:12:15Z</dcterms:modified>
</cp:coreProperties>
</file>