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8" r:id="rId2"/>
  </p:sldMasterIdLst>
  <p:notesMasterIdLst>
    <p:notesMasterId r:id="rId104"/>
  </p:notesMasterIdLst>
  <p:sldIdLst>
    <p:sldId id="440" r:id="rId3"/>
    <p:sldId id="441" r:id="rId4"/>
    <p:sldId id="454" r:id="rId5"/>
    <p:sldId id="269" r:id="rId6"/>
    <p:sldId id="275" r:id="rId7"/>
    <p:sldId id="276" r:id="rId8"/>
    <p:sldId id="455" r:id="rId9"/>
    <p:sldId id="277" r:id="rId10"/>
    <p:sldId id="279" r:id="rId11"/>
    <p:sldId id="283" r:id="rId12"/>
    <p:sldId id="286" r:id="rId13"/>
    <p:sldId id="296" r:id="rId14"/>
    <p:sldId id="298" r:id="rId15"/>
    <p:sldId id="300" r:id="rId16"/>
    <p:sldId id="301" r:id="rId17"/>
    <p:sldId id="305" r:id="rId18"/>
    <p:sldId id="315" r:id="rId19"/>
    <p:sldId id="317" r:id="rId20"/>
    <p:sldId id="456" r:id="rId21"/>
    <p:sldId id="319" r:id="rId22"/>
    <p:sldId id="322" r:id="rId23"/>
    <p:sldId id="324" r:id="rId24"/>
    <p:sldId id="325" r:id="rId25"/>
    <p:sldId id="326" r:id="rId26"/>
    <p:sldId id="327" r:id="rId27"/>
    <p:sldId id="328" r:id="rId28"/>
    <p:sldId id="329" r:id="rId29"/>
    <p:sldId id="330" r:id="rId30"/>
    <p:sldId id="331" r:id="rId31"/>
    <p:sldId id="332" r:id="rId32"/>
    <p:sldId id="333" r:id="rId33"/>
    <p:sldId id="339" r:id="rId34"/>
    <p:sldId id="340" r:id="rId35"/>
    <p:sldId id="353" r:id="rId36"/>
    <p:sldId id="379" r:id="rId37"/>
    <p:sldId id="355" r:id="rId38"/>
    <p:sldId id="358" r:id="rId39"/>
    <p:sldId id="378" r:id="rId40"/>
    <p:sldId id="359" r:id="rId41"/>
    <p:sldId id="361" r:id="rId42"/>
    <p:sldId id="363" r:id="rId43"/>
    <p:sldId id="366" r:id="rId44"/>
    <p:sldId id="368" r:id="rId45"/>
    <p:sldId id="374" r:id="rId46"/>
    <p:sldId id="442" r:id="rId47"/>
    <p:sldId id="458" r:id="rId48"/>
    <p:sldId id="395" r:id="rId49"/>
    <p:sldId id="396" r:id="rId50"/>
    <p:sldId id="397" r:id="rId51"/>
    <p:sldId id="398" r:id="rId52"/>
    <p:sldId id="399" r:id="rId53"/>
    <p:sldId id="400" r:id="rId54"/>
    <p:sldId id="401" r:id="rId55"/>
    <p:sldId id="402" r:id="rId56"/>
    <p:sldId id="403" r:id="rId57"/>
    <p:sldId id="404" r:id="rId58"/>
    <p:sldId id="405" r:id="rId59"/>
    <p:sldId id="406" r:id="rId60"/>
    <p:sldId id="408" r:id="rId61"/>
    <p:sldId id="409" r:id="rId62"/>
    <p:sldId id="410" r:id="rId63"/>
    <p:sldId id="412"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83" r:id="rId77"/>
    <p:sldId id="459" r:id="rId78"/>
    <p:sldId id="460" r:id="rId79"/>
    <p:sldId id="461" r:id="rId80"/>
    <p:sldId id="462" r:id="rId81"/>
    <p:sldId id="463" r:id="rId82"/>
    <p:sldId id="464" r:id="rId83"/>
    <p:sldId id="465" r:id="rId84"/>
    <p:sldId id="466" r:id="rId85"/>
    <p:sldId id="467" r:id="rId86"/>
    <p:sldId id="468" r:id="rId87"/>
    <p:sldId id="469" r:id="rId88"/>
    <p:sldId id="470" r:id="rId89"/>
    <p:sldId id="471" r:id="rId90"/>
    <p:sldId id="472" r:id="rId91"/>
    <p:sldId id="473" r:id="rId92"/>
    <p:sldId id="474" r:id="rId93"/>
    <p:sldId id="475" r:id="rId94"/>
    <p:sldId id="476" r:id="rId95"/>
    <p:sldId id="477" r:id="rId96"/>
    <p:sldId id="478" r:id="rId97"/>
    <p:sldId id="479" r:id="rId98"/>
    <p:sldId id="480" r:id="rId99"/>
    <p:sldId id="481" r:id="rId100"/>
    <p:sldId id="482" r:id="rId101"/>
    <p:sldId id="439" r:id="rId102"/>
    <p:sldId id="485" r:id="rId103"/>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26"/>
    <p:restoredTop sz="94525"/>
  </p:normalViewPr>
  <p:slideViewPr>
    <p:cSldViewPr snapToGrid="0" snapToObjects="1">
      <p:cViewPr varScale="1">
        <p:scale>
          <a:sx n="69" d="100"/>
          <a:sy n="69" d="100"/>
        </p:scale>
        <p:origin x="-1536" y="-120"/>
      </p:cViewPr>
      <p:guideLst>
        <p:guide orient="horz" pos="3072"/>
        <p:guide pos="409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notesMaster" Target="notesMasters/notesMaster1.xml"/><Relationship Id="rId105" Type="http://schemas.openxmlformats.org/officeDocument/2006/relationships/printerSettings" Target="printerSettings/printerSettings1.bin"/><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8515402"/>
      </p:ext>
    </p:extLst>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Get everyone to speak</a:t>
            </a:r>
            <a:r>
              <a:rPr lang="en-US" baseline="0" dirty="0" smtClean="0"/>
              <a:t> to class in first two lectures; don’t want long-winded opinions in this course, but do want people to talk and show they are involved and what they understand</a:t>
            </a:r>
          </a:p>
          <a:p>
            <a:r>
              <a:rPr lang="en-US" baseline="0" dirty="0" smtClean="0"/>
              <a:t>Do I have about 50 straight-forward questions in here?</a:t>
            </a:r>
          </a:p>
          <a:p>
            <a:endParaRPr lang="en-US" baseline="0" dirty="0" smtClean="0"/>
          </a:p>
          <a:p>
            <a:r>
              <a:rPr lang="en-US" baseline="0" dirty="0" smtClean="0"/>
              <a:t>Questions in this lecture today and rather straight-forward and don’t even correspond exactly to reading, so don’t have to feel bad if you do or don’t know answers.  Try to not answer multiple times if other people in your row haven’t answered!</a:t>
            </a:r>
          </a:p>
          <a:p>
            <a:endParaRPr lang="en-US" baseline="0" dirty="0" smtClean="0"/>
          </a:p>
          <a:p>
            <a:r>
              <a:rPr lang="en-US" baseline="0" dirty="0" smtClean="0"/>
              <a:t>I’m not going to track who talks today, this is really for your benefit so you feel comfortable.  </a:t>
            </a:r>
          </a:p>
          <a:p>
            <a:endParaRPr lang="en-US" baseline="0" dirty="0" smtClean="0"/>
          </a:p>
          <a:p>
            <a:endParaRPr lang="en-US" dirty="0"/>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fld id="{16D3B1A8-C49B-1548-BEAF-0B8CCDDE2992}" type="slidenum">
              <a:rPr lang="en-US" smtClean="0">
                <a:solidFill>
                  <a:prstClr val="black"/>
                </a:solidFill>
                <a:latin typeface="Calibri"/>
                <a:ea typeface=""/>
                <a:cs typeface=""/>
              </a:rPr>
              <a:pPr/>
              <a:t>1</a:t>
            </a:fld>
            <a:endParaRPr lang="en-US">
              <a:solidFill>
                <a:prstClr val="black"/>
              </a:solidFill>
              <a:latin typeface="Calibri"/>
              <a:ea typeface=""/>
              <a:cs typeface=""/>
            </a:endParaRPr>
          </a:p>
        </p:txBody>
      </p:sp>
    </p:spTree>
    <p:extLst>
      <p:ext uri="{BB962C8B-B14F-4D97-AF65-F5344CB8AC3E}">
        <p14:creationId xmlns:p14="http://schemas.microsoft.com/office/powerpoint/2010/main" val="213979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FFS</a:t>
            </a:r>
            <a:r>
              <a:rPr kumimoji="1" lang="zh-CN" altLang="en-US" dirty="0" smtClean="0"/>
              <a:t>里面</a:t>
            </a:r>
            <a:r>
              <a:rPr kumimoji="1" lang="en-US" altLang="zh-CN" dirty="0" err="1" smtClean="0"/>
              <a:t>inode</a:t>
            </a:r>
            <a:r>
              <a:rPr kumimoji="1" lang="zh-CN" altLang="en-US" dirty="0" smtClean="0"/>
              <a:t>的</a:t>
            </a:r>
            <a:r>
              <a:rPr kumimoji="1" lang="en-US" altLang="zh-CN" dirty="0" smtClean="0"/>
              <a:t>location</a:t>
            </a:r>
            <a:r>
              <a:rPr kumimoji="1" lang="zh-CN" altLang="en-US" dirty="0" smtClean="0"/>
              <a:t>和</a:t>
            </a:r>
            <a:r>
              <a:rPr kumimoji="1" lang="en-US" altLang="zh-CN" dirty="0" err="1" smtClean="0"/>
              <a:t>inode</a:t>
            </a:r>
            <a:r>
              <a:rPr kumimoji="1" lang="en-US" altLang="zh-CN" dirty="0" smtClean="0"/>
              <a:t> number</a:t>
            </a:r>
            <a:r>
              <a:rPr kumimoji="1" lang="zh-CN" altLang="en-US" dirty="0" smtClean="0"/>
              <a:t>有关</a:t>
            </a:r>
            <a:r>
              <a:rPr kumimoji="1" lang="en-US" altLang="zh-CN" dirty="0" smtClean="0"/>
              <a:t>(math)</a:t>
            </a:r>
            <a:r>
              <a:rPr kumimoji="1" lang="zh-CN" altLang="en-US" dirty="0" smtClean="0"/>
              <a:t>，</a:t>
            </a:r>
            <a:r>
              <a:rPr kumimoji="1" lang="en-US" altLang="zh-CN" dirty="0" smtClean="0"/>
              <a:t>LFS</a:t>
            </a:r>
            <a:r>
              <a:rPr kumimoji="1" lang="zh-CN" altLang="en-US" dirty="0" smtClean="0"/>
              <a:t>中用</a:t>
            </a:r>
            <a:r>
              <a:rPr kumimoji="1" lang="en-US" altLang="zh-CN" dirty="0" err="1" smtClean="0"/>
              <a:t>imap</a:t>
            </a:r>
            <a:r>
              <a:rPr kumimoji="1" lang="zh-CN" altLang="en-US" dirty="0" smtClean="0"/>
              <a:t>来</a:t>
            </a:r>
            <a:r>
              <a:rPr kumimoji="1" lang="en-US" altLang="zh-CN" dirty="0" smtClean="0"/>
              <a:t>map number-&gt;location(map).</a:t>
            </a:r>
            <a:endParaRPr kumimoji="1" lang="zh-CN" altLang="en-US" dirty="0"/>
          </a:p>
        </p:txBody>
      </p:sp>
    </p:spTree>
    <p:extLst>
      <p:ext uri="{BB962C8B-B14F-4D97-AF65-F5344CB8AC3E}">
        <p14:creationId xmlns:p14="http://schemas.microsoft.com/office/powerpoint/2010/main" val="51755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How to check </a:t>
            </a:r>
            <a:r>
              <a:rPr kumimoji="1" lang="en-US" altLang="zh-CN" dirty="0" err="1" smtClean="0"/>
              <a:t>imap</a:t>
            </a:r>
            <a:r>
              <a:rPr kumimoji="1" lang="en-US" altLang="zh-CN" dirty="0" smtClean="0"/>
              <a:t>? </a:t>
            </a:r>
            <a:r>
              <a:rPr kumimoji="1" lang="en-US" altLang="zh-CN" dirty="0" err="1" smtClean="0"/>
              <a:t>Easyly</a:t>
            </a:r>
            <a:r>
              <a:rPr kumimoji="1" lang="en-US" altLang="zh-CN" dirty="0" smtClean="0"/>
              <a:t> scan all </a:t>
            </a:r>
            <a:r>
              <a:rPr kumimoji="1" lang="en-US" altLang="zh-CN" dirty="0" err="1" smtClean="0"/>
              <a:t>imap</a:t>
            </a:r>
            <a:r>
              <a:rPr kumimoji="1" lang="en-US" altLang="zh-CN" dirty="0" smtClean="0"/>
              <a:t>??? </a:t>
            </a:r>
            <a:r>
              <a:rPr kumimoji="1" lang="en-US" altLang="zh-CN" dirty="0" err="1" smtClean="0"/>
              <a:t>Imap</a:t>
            </a:r>
            <a:r>
              <a:rPr kumimoji="1" lang="en-US" altLang="zh-CN" dirty="0" smtClean="0"/>
              <a:t> is distributed in diff</a:t>
            </a:r>
            <a:r>
              <a:rPr kumimoji="1" lang="en-US" altLang="zh-CN" baseline="0" dirty="0" smtClean="0"/>
              <a:t> location.</a:t>
            </a:r>
            <a:endParaRPr kumimoji="1" lang="zh-CN" altLang="en-US" dirty="0"/>
          </a:p>
        </p:txBody>
      </p:sp>
    </p:spTree>
    <p:extLst>
      <p:ext uri="{BB962C8B-B14F-4D97-AF65-F5344CB8AC3E}">
        <p14:creationId xmlns:p14="http://schemas.microsoft.com/office/powerpoint/2010/main" val="124305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Random I/O better for LFS</a:t>
            </a:r>
            <a:endParaRPr kumimoji="1" lang="zh-CN" altLang="en-US" dirty="0"/>
          </a:p>
        </p:txBody>
      </p:sp>
    </p:spTree>
    <p:extLst>
      <p:ext uri="{BB962C8B-B14F-4D97-AF65-F5344CB8AC3E}">
        <p14:creationId xmlns:p14="http://schemas.microsoft.com/office/powerpoint/2010/main" val="4248321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Get everyone to speak</a:t>
            </a:r>
            <a:r>
              <a:rPr lang="en-US" baseline="0" dirty="0" smtClean="0"/>
              <a:t> to class in first two lectures; don’t want long-winded opinions in this course, but do want people to talk and show they are involved and what they understand</a:t>
            </a:r>
          </a:p>
          <a:p>
            <a:r>
              <a:rPr lang="en-US" baseline="0" dirty="0" smtClean="0"/>
              <a:t>Do I have about 50 straight-forward questions in here?</a:t>
            </a:r>
          </a:p>
          <a:p>
            <a:endParaRPr lang="en-US" baseline="0" dirty="0" smtClean="0"/>
          </a:p>
          <a:p>
            <a:r>
              <a:rPr lang="en-US" baseline="0" dirty="0" smtClean="0"/>
              <a:t>Questions in this lecture today and rather straight-forward and don’t even correspond exactly to reading, so don’t have to feel bad if you do or don’t know answers.  Try to not answer multiple times if other people in your row haven’t answered!</a:t>
            </a:r>
          </a:p>
          <a:p>
            <a:endParaRPr lang="en-US" baseline="0" dirty="0" smtClean="0"/>
          </a:p>
          <a:p>
            <a:r>
              <a:rPr lang="en-US" baseline="0" dirty="0" smtClean="0"/>
              <a:t>I’m not going to track who talks today, this is really for your benefit so you feel comfortable.  </a:t>
            </a:r>
          </a:p>
          <a:p>
            <a:endParaRPr lang="en-US" baseline="0" dirty="0" smtClean="0"/>
          </a:p>
          <a:p>
            <a:endParaRPr lang="en-US" dirty="0"/>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fld id="{16D3B1A8-C49B-1548-BEAF-0B8CCDDE2992}" type="slidenum">
              <a:rPr lang="en-US" smtClean="0">
                <a:solidFill>
                  <a:prstClr val="black"/>
                </a:solidFill>
                <a:latin typeface="Calibri"/>
                <a:ea typeface=""/>
                <a:cs typeface=""/>
              </a:rPr>
              <a:pPr/>
              <a:t>101</a:t>
            </a:fld>
            <a:endParaRPr lang="en-US">
              <a:solidFill>
                <a:prstClr val="black"/>
              </a:solidFill>
              <a:latin typeface="Calibri"/>
              <a:ea typeface=""/>
              <a:cs typeface=""/>
            </a:endParaRPr>
          </a:p>
        </p:txBody>
      </p:sp>
    </p:spTree>
    <p:extLst>
      <p:ext uri="{BB962C8B-B14F-4D97-AF65-F5344CB8AC3E}">
        <p14:creationId xmlns:p14="http://schemas.microsoft.com/office/powerpoint/2010/main" val="1081910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4876800"/>
            <a:ext cx="13004800" cy="4876800"/>
          </a:xfrm>
          <a:prstGeom prst="rect">
            <a:avLst/>
          </a:prstGeom>
        </p:spPr>
      </p:pic>
      <p:sp>
        <p:nvSpPr>
          <p:cNvPr id="2" name="Title 1"/>
          <p:cNvSpPr>
            <a:spLocks noGrp="1"/>
          </p:cNvSpPr>
          <p:nvPr>
            <p:ph type="ctrTitle"/>
          </p:nvPr>
        </p:nvSpPr>
        <p:spPr>
          <a:xfrm>
            <a:off x="1108570" y="2728459"/>
            <a:ext cx="10785405" cy="2090702"/>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1108570" y="4946924"/>
            <a:ext cx="10785404" cy="2492587"/>
          </a:xfrm>
        </p:spPr>
        <p:txBody>
          <a:bodyPr>
            <a:normAutofit/>
          </a:bodyPr>
          <a:lstStyle>
            <a:lvl1pPr marL="0" indent="0" algn="ctr">
              <a:spcBef>
                <a:spcPts val="853"/>
              </a:spcBef>
              <a:buNone/>
              <a:defRPr sz="2600">
                <a:solidFill>
                  <a:schemeClr val="bg2"/>
                </a:solidFill>
                <a:effectLst>
                  <a:outerShdw blurRad="63500" dir="2700000" algn="tl" rotWithShape="0">
                    <a:schemeClr val="tx1">
                      <a:alpha val="40000"/>
                    </a:schemeClr>
                  </a:outerShdw>
                </a:effectLst>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a:pPr/>
              <a:t>2/7/19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BF5CD18-686B-47A9-AFD5-66CE5FA52A66}" type="slidenum">
              <a:rPr/>
              <a:pPr/>
              <a:t>‹#›</a:t>
            </a:fld>
            <a:endParaRPr/>
          </a:p>
        </p:txBody>
      </p:sp>
      <p:pic>
        <p:nvPicPr>
          <p:cNvPr id="7" name="Picture 6" descr="overlay-ruleShadow.png"/>
          <p:cNvPicPr>
            <a:picLocks noChangeAspect="1"/>
          </p:cNvPicPr>
          <p:nvPr/>
        </p:nvPicPr>
        <p:blipFill>
          <a:blip r:embed="rId3"/>
          <a:stretch>
            <a:fillRect/>
          </a:stretch>
        </p:blipFill>
        <p:spPr>
          <a:xfrm>
            <a:off x="0" y="4698999"/>
            <a:ext cx="13004800" cy="177801"/>
          </a:xfrm>
          <a:prstGeom prst="rect">
            <a:avLst/>
          </a:prstGeom>
        </p:spPr>
      </p:pic>
    </p:spTree>
    <p:extLst>
      <p:ext uri="{BB962C8B-B14F-4D97-AF65-F5344CB8AC3E}">
        <p14:creationId xmlns:p14="http://schemas.microsoft.com/office/powerpoint/2010/main" val="93086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502400" y="6374"/>
            <a:ext cx="6502400" cy="97536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545089" y="4785884"/>
            <a:ext cx="9749567" cy="177801"/>
          </a:xfrm>
          <a:prstGeom prst="rect">
            <a:avLst/>
          </a:prstGeom>
        </p:spPr>
      </p:pic>
      <p:sp>
        <p:nvSpPr>
          <p:cNvPr id="2" name="Title 1"/>
          <p:cNvSpPr>
            <a:spLocks noGrp="1"/>
          </p:cNvSpPr>
          <p:nvPr>
            <p:ph type="title"/>
          </p:nvPr>
        </p:nvSpPr>
        <p:spPr>
          <a:xfrm>
            <a:off x="429159" y="390144"/>
            <a:ext cx="5631078" cy="2405888"/>
          </a:xfrm>
        </p:spPr>
        <p:txBody>
          <a:bodyPr vert="horz" lIns="130046" tIns="65023" rIns="130046" bIns="65023" rtlCol="0" anchor="b" anchorCtr="0">
            <a:noAutofit/>
          </a:bodyPr>
          <a:lstStyle>
            <a:lvl1pPr marL="0" algn="ctr" defTabSz="1300460" rtl="0" eaLnBrk="1" latinLnBrk="0" hangingPunct="1">
              <a:spcBef>
                <a:spcPct val="0"/>
              </a:spcBef>
              <a:buNone/>
              <a:defRPr sz="51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918554" y="376757"/>
            <a:ext cx="5631078" cy="9000087"/>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34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r>
              <a:rPr lang="en-US" smtClean="0"/>
              <a:t>Drag picture to placeholder or click icon to add</a:t>
            </a:r>
            <a:endParaRPr/>
          </a:p>
        </p:txBody>
      </p:sp>
      <p:sp>
        <p:nvSpPr>
          <p:cNvPr id="4" name="Text Placeholder 3"/>
          <p:cNvSpPr>
            <a:spLocks noGrp="1"/>
          </p:cNvSpPr>
          <p:nvPr>
            <p:ph type="body" sz="half" idx="2"/>
          </p:nvPr>
        </p:nvSpPr>
        <p:spPr>
          <a:xfrm>
            <a:off x="429159" y="2802917"/>
            <a:ext cx="5631078" cy="4551680"/>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a:lnSpc>
                <a:spcPct val="110000"/>
              </a:lnSpc>
              <a:buNone/>
              <a:defRPr sz="2600" kern="1200">
                <a:solidFill>
                  <a:schemeClr val="tx1"/>
                </a:solidFill>
                <a:effectLst>
                  <a:outerShdw blurRad="38100" dist="12700" dir="2700000" algn="tl" rotWithShape="0">
                    <a:prstClr val="black">
                      <a:alpha val="60000"/>
                    </a:prstClr>
                  </a:outerShdw>
                </a:effectLst>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marL="0" lvl="0" indent="0" algn="ctr" defTabSz="1300460" rtl="0" eaLnBrk="1" latinLnBrk="0" hangingPunct="1">
              <a:lnSpc>
                <a:spcPct val="110000"/>
              </a:lnSpc>
              <a:spcBef>
                <a:spcPts val="2844"/>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3797402" y="9040143"/>
            <a:ext cx="2314854" cy="519289"/>
          </a:xfrm>
          <a:effectLst>
            <a:outerShdw blurRad="50800" dist="38100" dir="2700000" algn="tl" rotWithShape="0">
              <a:prstClr val="black">
                <a:alpha val="40000"/>
              </a:prstClr>
            </a:outerShdw>
          </a:effectLst>
        </p:spPr>
        <p:txBody>
          <a:bodyPr vert="horz" lIns="130046" tIns="65023" rIns="130046" bIns="65023" rtlCol="0" anchor="ctr"/>
          <a:lstStyle>
            <a:lvl1pPr marL="0" algn="r"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pPr/>
              <a:t>2/7/19</a:t>
            </a:fld>
            <a:endParaRPr/>
          </a:p>
        </p:txBody>
      </p:sp>
      <p:sp>
        <p:nvSpPr>
          <p:cNvPr id="6" name="Footer Placeholder 5"/>
          <p:cNvSpPr>
            <a:spLocks noGrp="1"/>
          </p:cNvSpPr>
          <p:nvPr>
            <p:ph type="ftr" sz="quarter" idx="11"/>
          </p:nvPr>
        </p:nvSpPr>
        <p:spPr>
          <a:xfrm>
            <a:off x="344244" y="9040143"/>
            <a:ext cx="2691994" cy="519289"/>
          </a:xfrm>
          <a:effectLst>
            <a:outerShdw blurRad="50800" dist="38100" dir="2700000" algn="tl" rotWithShape="0">
              <a:prstClr val="black">
                <a:alpha val="40000"/>
              </a:prstClr>
            </a:outerShdw>
          </a:effectLst>
        </p:spPr>
        <p:txBody>
          <a:bodyPr vert="horz" lIns="130046" tIns="65023" rIns="130046" bIns="65023" rtlCol="0" anchor="ctr"/>
          <a:lstStyle>
            <a:lvl1pPr marL="0" algn="l"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2691994" y="8160895"/>
            <a:ext cx="1079398" cy="819302"/>
          </a:xfrm>
        </p:spPr>
        <p:txBody>
          <a:bodyPr vert="horz" lIns="130046" tIns="65023" rIns="130046" bIns="65023" rtlCol="0" anchor="ctr">
            <a:noAutofit/>
          </a:bodyPr>
          <a:lstStyle>
            <a:lvl1pPr marL="0" algn="ctr" defTabSz="1300460" rtl="0" eaLnBrk="1" latinLnBrk="0" hangingPunct="1">
              <a:spcBef>
                <a:spcPct val="0"/>
              </a:spcBef>
              <a:defRPr sz="51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61F84E61-BFA6-4150-9FE3-AA0C8F288190}" type="slidenum">
              <a:rPr/>
              <a:pPr/>
              <a:t>‹#›</a:t>
            </a:fld>
            <a:endParaRPr/>
          </a:p>
        </p:txBody>
      </p:sp>
    </p:spTree>
    <p:extLst>
      <p:ext uri="{BB962C8B-B14F-4D97-AF65-F5344CB8AC3E}">
        <p14:creationId xmlns:p14="http://schemas.microsoft.com/office/powerpoint/2010/main" val="35507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6374"/>
            <a:ext cx="13004800" cy="9753600"/>
          </a:xfrm>
          <a:prstGeom prst="rect">
            <a:avLst/>
          </a:prstGeom>
          <a:noFill/>
          <a:ln>
            <a:noFill/>
          </a:ln>
        </p:spPr>
      </p:pic>
      <p:sp>
        <p:nvSpPr>
          <p:cNvPr id="2" name="Title 1"/>
          <p:cNvSpPr>
            <a:spLocks noGrp="1"/>
          </p:cNvSpPr>
          <p:nvPr>
            <p:ph type="title"/>
          </p:nvPr>
        </p:nvSpPr>
        <p:spPr>
          <a:xfrm>
            <a:off x="1083734" y="5743787"/>
            <a:ext cx="10837333" cy="1408853"/>
          </a:xfrm>
        </p:spPr>
        <p:txBody>
          <a:bodyPr vert="horz" lIns="130046" tIns="65023" rIns="130046" bIns="65023" rtlCol="0" anchor="b" anchorCtr="0">
            <a:normAutofit/>
          </a:bodyPr>
          <a:lstStyle>
            <a:lvl1pPr algn="ctr">
              <a:defRPr sz="51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1300460" rtl="0" eaLnBrk="1" latinLnBrk="0" hangingPunct="1">
              <a:spcBef>
                <a:spcPts val="2844"/>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487680" y="377139"/>
            <a:ext cx="12029440" cy="5258274"/>
          </a:xfrm>
          <a:solidFill>
            <a:schemeClr val="tx1">
              <a:lumMod val="50000"/>
            </a:schemeClr>
          </a:solidFill>
          <a:effectLst>
            <a:outerShdw blurRad="50800" dir="2700000" algn="tl" rotWithShape="0">
              <a:schemeClr val="tx1">
                <a:alpha val="40000"/>
              </a:schemeClr>
            </a:outerShdw>
          </a:effectLst>
        </p:spPr>
        <p:txBody>
          <a:bodyPr vert="horz" lIns="130046" tIns="65023" rIns="130046" bIns="65023" rtlCol="0">
            <a:normAutofit/>
          </a:bodyPr>
          <a:lstStyle>
            <a:lvl1pPr marL="0" indent="0" algn="ctr" defTabSz="1300460" rtl="0" eaLnBrk="1" latinLnBrk="0" hangingPunct="1">
              <a:spcBef>
                <a:spcPts val="2844"/>
              </a:spcBef>
              <a:buFont typeface="Calisto MT" pitchFamily="18" charset="0"/>
              <a:buNone/>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r>
              <a:rPr lang="en-US" smtClean="0"/>
              <a:t>Drag picture to placeholder or click icon to add</a:t>
            </a:r>
            <a:endParaRPr/>
          </a:p>
        </p:txBody>
      </p:sp>
      <p:sp>
        <p:nvSpPr>
          <p:cNvPr id="4" name="Text Placeholder 3"/>
          <p:cNvSpPr>
            <a:spLocks noGrp="1"/>
          </p:cNvSpPr>
          <p:nvPr>
            <p:ph type="body" sz="half" idx="2"/>
          </p:nvPr>
        </p:nvSpPr>
        <p:spPr>
          <a:xfrm>
            <a:off x="1083734" y="7171766"/>
            <a:ext cx="10837333" cy="1606475"/>
          </a:xfrm>
        </p:spPr>
        <p:txBody>
          <a:bodyPr>
            <a:normAutofit/>
          </a:bodyPr>
          <a:lstStyle>
            <a:lvl1pPr marL="0" indent="0" algn="ctr">
              <a:lnSpc>
                <a:spcPct val="110000"/>
              </a:lnSpc>
              <a:spcBef>
                <a:spcPct val="600"/>
              </a:spcBef>
              <a:buNone/>
              <a:defRPr sz="26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a:pPr/>
              <a:t>2/7/19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202274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196F663E-5ED1-47B2-8DFB-BADDA486BF96}" type="datetimeFigureOut">
              <a:rPr lang="en-US"/>
              <a:pPr/>
              <a:t>2/7/19</a:t>
            </a:fld>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61F84E61-BFA6-4150-9FE3-AA0C8F288190}" type="slidenum">
              <a:rPr/>
              <a:pPr/>
              <a:t>‹#›</a:t>
            </a:fld>
            <a:endParaRPr/>
          </a:p>
        </p:txBody>
      </p:sp>
    </p:spTree>
    <p:extLst>
      <p:ext uri="{BB962C8B-B14F-4D97-AF65-F5344CB8AC3E}">
        <p14:creationId xmlns:p14="http://schemas.microsoft.com/office/powerpoint/2010/main" val="1581048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96F663E-5ED1-47B2-8DFB-BADDA486BF96}" type="datetimeFigureOut">
              <a:rPr lang="en-US"/>
              <a:pPr/>
              <a:t>2/7/19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1873933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6374"/>
            <a:ext cx="11090648" cy="9753600"/>
          </a:xfrm>
          <a:prstGeom prst="rect">
            <a:avLst/>
          </a:prstGeom>
          <a:noFill/>
          <a:ln>
            <a:noFill/>
          </a:ln>
        </p:spPr>
      </p:pic>
      <p:sp>
        <p:nvSpPr>
          <p:cNvPr id="2" name="Vertical Title 1"/>
          <p:cNvSpPr>
            <a:spLocks noGrp="1"/>
          </p:cNvSpPr>
          <p:nvPr>
            <p:ph type="title" orient="vert"/>
          </p:nvPr>
        </p:nvSpPr>
        <p:spPr>
          <a:xfrm>
            <a:off x="11162454" y="650241"/>
            <a:ext cx="1733973" cy="8062525"/>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1108569" y="650241"/>
            <a:ext cx="9078524" cy="8062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11270827" y="9040143"/>
            <a:ext cx="1517227" cy="519289"/>
          </a:xfrm>
          <a:effectLst>
            <a:outerShdw blurRad="50800" dist="38100" dir="2700000" algn="tl" rotWithShape="0">
              <a:prstClr val="black">
                <a:alpha val="40000"/>
              </a:prstClr>
            </a:outerShdw>
          </a:effectLst>
        </p:spPr>
        <p:txBody>
          <a:bodyPr vert="horz" lIns="130046" tIns="65023" rIns="130046" bIns="65023" rtlCol="0" anchor="ctr"/>
          <a:lstStyle>
            <a:lvl1pPr marL="0" algn="r"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pPr/>
              <a:t>2/7/19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pic>
        <p:nvPicPr>
          <p:cNvPr id="10" name="Picture 9" descr="overlay-ruleShadow.png"/>
          <p:cNvPicPr>
            <a:picLocks noChangeAspect="1"/>
          </p:cNvPicPr>
          <p:nvPr/>
        </p:nvPicPr>
        <p:blipFill>
          <a:blip r:embed="rId3"/>
          <a:srcRect r="25031"/>
          <a:stretch>
            <a:fillRect/>
          </a:stretch>
        </p:blipFill>
        <p:spPr>
          <a:xfrm rot="5400000" flipH="1">
            <a:off x="6288017" y="4785884"/>
            <a:ext cx="9749567" cy="177801"/>
          </a:xfrm>
          <a:prstGeom prst="rect">
            <a:avLst/>
          </a:prstGeom>
        </p:spPr>
      </p:pic>
    </p:spTree>
    <p:extLst>
      <p:ext uri="{BB962C8B-B14F-4D97-AF65-F5344CB8AC3E}">
        <p14:creationId xmlns:p14="http://schemas.microsoft.com/office/powerpoint/2010/main" val="201251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4876800"/>
            <a:ext cx="13004800" cy="4876800"/>
          </a:xfrm>
          <a:prstGeom prst="rect">
            <a:avLst/>
          </a:prstGeom>
        </p:spPr>
      </p:pic>
      <p:sp>
        <p:nvSpPr>
          <p:cNvPr id="2" name="Title 1"/>
          <p:cNvSpPr>
            <a:spLocks noGrp="1"/>
          </p:cNvSpPr>
          <p:nvPr>
            <p:ph type="ctrTitle"/>
          </p:nvPr>
        </p:nvSpPr>
        <p:spPr>
          <a:xfrm>
            <a:off x="1108570" y="2728459"/>
            <a:ext cx="10785405" cy="2090702"/>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1108570" y="4946924"/>
            <a:ext cx="10785404" cy="2492587"/>
          </a:xfrm>
        </p:spPr>
        <p:txBody>
          <a:bodyPr>
            <a:normAutofit/>
          </a:bodyPr>
          <a:lstStyle>
            <a:lvl1pPr marL="0" indent="0" algn="ctr">
              <a:spcBef>
                <a:spcPts val="853"/>
              </a:spcBef>
              <a:buNone/>
              <a:defRPr sz="2560">
                <a:solidFill>
                  <a:schemeClr val="bg2"/>
                </a:solidFill>
                <a:effectLst>
                  <a:outerShdw blurRad="63500" dir="2700000" algn="tl" rotWithShape="0">
                    <a:schemeClr val="tx1">
                      <a:alpha val="40000"/>
                    </a:schemeClr>
                  </a:outerShdw>
                </a:effectLst>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4698999"/>
            <a:ext cx="13004800" cy="17780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4876800"/>
            <a:ext cx="13004800" cy="4876800"/>
          </a:xfrm>
          <a:prstGeom prst="rect">
            <a:avLst/>
          </a:prstGeom>
        </p:spPr>
      </p:pic>
      <p:sp>
        <p:nvSpPr>
          <p:cNvPr id="2" name="Title 1"/>
          <p:cNvSpPr>
            <a:spLocks noGrp="1"/>
          </p:cNvSpPr>
          <p:nvPr>
            <p:ph type="ctrTitle"/>
          </p:nvPr>
        </p:nvSpPr>
        <p:spPr>
          <a:xfrm>
            <a:off x="1108570" y="1122249"/>
            <a:ext cx="10785405" cy="2090702"/>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1108570" y="6719147"/>
            <a:ext cx="10785404" cy="1969845"/>
          </a:xfrm>
        </p:spPr>
        <p:txBody>
          <a:bodyPr anchor="ctr" anchorCtr="0">
            <a:normAutofit/>
          </a:bodyPr>
          <a:lstStyle>
            <a:lvl1pPr marL="0" indent="0" algn="ctr">
              <a:spcBef>
                <a:spcPts val="427"/>
              </a:spcBef>
              <a:buNone/>
              <a:defRPr sz="2560">
                <a:solidFill>
                  <a:schemeClr val="bg2"/>
                </a:solidFill>
                <a:effectLst>
                  <a:outerShdw blurRad="63500" dir="2700000" algn="tl" rotWithShape="0">
                    <a:schemeClr val="tx1">
                      <a:alpha val="40000"/>
                    </a:schemeClr>
                  </a:outerShdw>
                </a:effectLst>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4698999"/>
            <a:ext cx="13004800" cy="177801"/>
          </a:xfrm>
          <a:prstGeom prst="rect">
            <a:avLst/>
          </a:prstGeom>
        </p:spPr>
      </p:pic>
      <p:sp>
        <p:nvSpPr>
          <p:cNvPr id="10" name="Picture Placeholder 9"/>
          <p:cNvSpPr>
            <a:spLocks noGrp="1"/>
          </p:cNvSpPr>
          <p:nvPr>
            <p:ph type="pic" sz="quarter" idx="13"/>
          </p:nvPr>
        </p:nvSpPr>
        <p:spPr>
          <a:xfrm>
            <a:off x="5230039" y="3646699"/>
            <a:ext cx="2544724" cy="2460203"/>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2276">
                <a:solidFill>
                  <a:schemeClr val="tx1"/>
                </a:solidFill>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6324599"/>
            <a:ext cx="13004800" cy="177801"/>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6502400"/>
            <a:ext cx="13004800" cy="3251200"/>
          </a:xfrm>
          <a:prstGeom prst="rect">
            <a:avLst/>
          </a:prstGeom>
        </p:spPr>
      </p:pic>
      <p:sp>
        <p:nvSpPr>
          <p:cNvPr id="2" name="Title 1"/>
          <p:cNvSpPr>
            <a:spLocks noGrp="1"/>
          </p:cNvSpPr>
          <p:nvPr>
            <p:ph type="title"/>
          </p:nvPr>
        </p:nvSpPr>
        <p:spPr>
          <a:xfrm>
            <a:off x="1108570" y="4226561"/>
            <a:ext cx="10785404" cy="1937173"/>
          </a:xfrm>
        </p:spPr>
        <p:txBody>
          <a:bodyPr vert="horz" lIns="91440" tIns="45720" rIns="91440" bIns="45720" rtlCol="0" anchor="b" anchorCtr="0">
            <a:noAutofit/>
          </a:bodyPr>
          <a:lstStyle>
            <a:lvl1pPr algn="ctr" defTabSz="1300460" rtl="0" eaLnBrk="1" latinLnBrk="0" hangingPunct="1">
              <a:spcBef>
                <a:spcPct val="0"/>
              </a:spcBef>
              <a:buNone/>
              <a:defRPr sz="6827"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108570" y="6719147"/>
            <a:ext cx="10785404" cy="1988969"/>
          </a:xfrm>
        </p:spPr>
        <p:txBody>
          <a:bodyPr vert="horz" lIns="91440" tIns="45720" rIns="91440" bIns="45720" rtlCol="0">
            <a:normAutofit/>
          </a:bodyPr>
          <a:lstStyle>
            <a:lvl1pPr marL="0" indent="0" algn="ctr" defTabSz="1300460" rtl="0" eaLnBrk="1" latinLnBrk="0" hangingPunct="1">
              <a:spcBef>
                <a:spcPts val="853"/>
              </a:spcBef>
              <a:buFont typeface="Calisto MT" pitchFamily="18" charset="0"/>
              <a:buNone/>
              <a:defRPr sz="2560" kern="1200">
                <a:solidFill>
                  <a:schemeClr val="bg2"/>
                </a:solidFill>
                <a:effectLst>
                  <a:outerShdw blurRad="63500" dir="2700000" algn="tl" rotWithShape="0">
                    <a:schemeClr val="tx1">
                      <a:alpha val="40000"/>
                    </a:schemeClr>
                  </a:outerShdw>
                </a:effectLst>
                <a:latin typeface="+mn-lt"/>
                <a:ea typeface="+mn-ea"/>
                <a:cs typeface="+mn-cs"/>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a:xfrm>
            <a:off x="1108570" y="89249"/>
            <a:ext cx="10785405" cy="1824949"/>
          </a:xfrm>
        </p:spPr>
        <p:txBody>
          <a:bodyPr/>
          <a:lstStyle/>
          <a:p>
            <a:r>
              <a:rPr lang="en-US" smtClean="0"/>
              <a:t>Click to edit Master title style</a:t>
            </a:r>
            <a:endParaRPr/>
          </a:p>
        </p:txBody>
      </p:sp>
      <p:sp>
        <p:nvSpPr>
          <p:cNvPr id="3" name="Content Placeholder 2"/>
          <p:cNvSpPr>
            <a:spLocks noGrp="1"/>
          </p:cNvSpPr>
          <p:nvPr>
            <p:ph sz="half" idx="1"/>
          </p:nvPr>
        </p:nvSpPr>
        <p:spPr>
          <a:xfrm>
            <a:off x="1108570" y="2600961"/>
            <a:ext cx="5071872" cy="6111805"/>
          </a:xfrm>
        </p:spPr>
        <p:txBody>
          <a:bodyPr>
            <a:normAutofit/>
          </a:bodyPr>
          <a:lstStyle>
            <a:lvl1pPr>
              <a:defRPr sz="2844"/>
            </a:lvl1pPr>
            <a:lvl2pPr>
              <a:defRPr sz="2560"/>
            </a:lvl2pPr>
            <a:lvl3pPr>
              <a:defRPr sz="2560"/>
            </a:lvl3pPr>
            <a:lvl4pPr>
              <a:defRPr sz="2560"/>
            </a:lvl4pPr>
            <a:lvl5pPr>
              <a:defRPr sz="2560"/>
            </a:lvl5pPr>
            <a:lvl6pPr>
              <a:defRPr sz="2560"/>
            </a:lvl6pPr>
            <a:lvl7pPr>
              <a:defRPr sz="2560"/>
            </a:lvl7pPr>
            <a:lvl8pPr>
              <a:defRPr sz="2560"/>
            </a:lvl8pPr>
            <a:lvl9pPr>
              <a:defRPr sz="2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822103" y="2600961"/>
            <a:ext cx="5071872" cy="6111805"/>
          </a:xfrm>
        </p:spPr>
        <p:txBody>
          <a:bodyPr>
            <a:normAutofit/>
          </a:bodyPr>
          <a:lstStyle>
            <a:lvl1pPr>
              <a:defRPr sz="2844"/>
            </a:lvl1pPr>
            <a:lvl2pPr>
              <a:defRPr sz="2560"/>
            </a:lvl2pPr>
            <a:lvl3pPr>
              <a:defRPr sz="2560"/>
            </a:lvl3pPr>
            <a:lvl4pPr>
              <a:defRPr sz="2560"/>
            </a:lvl4pPr>
            <a:lvl5pPr>
              <a:defRPr sz="2560"/>
            </a:lvl5pPr>
            <a:lvl6pPr>
              <a:defRPr sz="2560"/>
            </a:lvl6pPr>
            <a:lvl7pPr>
              <a:defRPr sz="2560"/>
            </a:lvl7pPr>
            <a:lvl8pPr>
              <a:defRPr sz="2560"/>
            </a:lvl8pPr>
            <a:lvl9pPr>
              <a:defRPr sz="2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96F663E-5ED1-47B2-8DFB-BADDA486BF96}" type="datetimeFigureOut">
              <a:rPr lang="en-US"/>
              <a:pPr/>
              <a:t>2/7/19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582240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a:xfrm>
            <a:off x="1108570" y="89249"/>
            <a:ext cx="10785405" cy="1824949"/>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08570" y="2167467"/>
            <a:ext cx="5071872" cy="1192107"/>
          </a:xfrm>
        </p:spPr>
        <p:txBody>
          <a:bodyPr anchor="ctr" anchorCtr="0">
            <a:noAutofit/>
          </a:bodyPr>
          <a:lstStyle>
            <a:lvl1pPr marL="0" indent="0" algn="ctr">
              <a:spcBef>
                <a:spcPct val="0"/>
              </a:spcBef>
              <a:buNone/>
              <a:defRPr sz="3982" b="0"/>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4" name="Content Placeholder 3"/>
          <p:cNvSpPr>
            <a:spLocks noGrp="1"/>
          </p:cNvSpPr>
          <p:nvPr>
            <p:ph sz="half" idx="2"/>
          </p:nvPr>
        </p:nvSpPr>
        <p:spPr>
          <a:xfrm>
            <a:off x="1108570" y="3404198"/>
            <a:ext cx="5071872" cy="5308565"/>
          </a:xfrm>
        </p:spPr>
        <p:txBody>
          <a:bodyPr>
            <a:normAutofit/>
          </a:bodyPr>
          <a:lstStyle>
            <a:lvl1pPr>
              <a:defRPr sz="2844"/>
            </a:lvl1pPr>
            <a:lvl2pPr>
              <a:defRPr sz="2560"/>
            </a:lvl2pPr>
            <a:lvl3pPr>
              <a:defRPr sz="2560"/>
            </a:lvl3pPr>
            <a:lvl4pPr>
              <a:defRPr sz="2560"/>
            </a:lvl4pPr>
            <a:lvl5pPr>
              <a:defRPr sz="2560"/>
            </a:lvl5pPr>
            <a:lvl6pPr>
              <a:defRPr sz="2276"/>
            </a:lvl6pPr>
            <a:lvl7pPr>
              <a:defRPr sz="2276"/>
            </a:lvl7pPr>
            <a:lvl8pPr>
              <a:defRPr sz="2276"/>
            </a:lvl8pPr>
            <a:lvl9pPr>
              <a:defRPr sz="227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822103" y="2167467"/>
            <a:ext cx="5071872" cy="1192107"/>
          </a:xfrm>
        </p:spPr>
        <p:txBody>
          <a:bodyPr anchor="ctr" anchorCtr="0">
            <a:noAutofit/>
          </a:bodyPr>
          <a:lstStyle>
            <a:lvl1pPr marL="0" indent="0" algn="ctr">
              <a:spcBef>
                <a:spcPct val="0"/>
              </a:spcBef>
              <a:buNone/>
              <a:defRPr sz="3982" b="0"/>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6" name="Content Placeholder 5"/>
          <p:cNvSpPr>
            <a:spLocks noGrp="1"/>
          </p:cNvSpPr>
          <p:nvPr>
            <p:ph sz="quarter" idx="4"/>
          </p:nvPr>
        </p:nvSpPr>
        <p:spPr>
          <a:xfrm>
            <a:off x="6822103" y="3404198"/>
            <a:ext cx="5071872" cy="5308565"/>
          </a:xfrm>
        </p:spPr>
        <p:txBody>
          <a:bodyPr>
            <a:normAutofit/>
          </a:bodyPr>
          <a:lstStyle>
            <a:lvl1pPr>
              <a:defRPr sz="2844"/>
            </a:lvl1pPr>
            <a:lvl2pPr>
              <a:defRPr sz="2560"/>
            </a:lvl2pPr>
            <a:lvl3pPr>
              <a:defRPr sz="2560"/>
            </a:lvl3pPr>
            <a:lvl4pPr>
              <a:defRPr sz="2560"/>
            </a:lvl4pPr>
            <a:lvl5pPr>
              <a:defRPr sz="2560"/>
            </a:lvl5pPr>
            <a:lvl6pPr>
              <a:defRPr sz="2276"/>
            </a:lvl6pPr>
            <a:lvl7pPr>
              <a:defRPr sz="2276"/>
            </a:lvl7pPr>
            <a:lvl8pPr>
              <a:defRPr sz="2276"/>
            </a:lvl8pPr>
            <a:lvl9pPr>
              <a:defRPr sz="227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859686"/>
            <a:ext cx="13004800" cy="177801"/>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2059093"/>
            <a:ext cx="13004800" cy="770088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6374"/>
            <a:ext cx="13004800" cy="9753600"/>
          </a:xfrm>
          <a:prstGeom prst="rect">
            <a:avLst/>
          </a:prstGeom>
          <a:noFill/>
          <a:ln>
            <a:noFill/>
          </a:ln>
        </p:spPr>
      </p:pic>
      <p:sp>
        <p:nvSpPr>
          <p:cNvPr id="2" name="Date Placeholder 1"/>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502400" y="6374"/>
            <a:ext cx="6502400" cy="9753600"/>
          </a:xfrm>
          <a:prstGeom prst="rect">
            <a:avLst/>
          </a:prstGeom>
          <a:noFill/>
          <a:ln>
            <a:noFill/>
          </a:ln>
        </p:spPr>
      </p:pic>
      <p:sp>
        <p:nvSpPr>
          <p:cNvPr id="2" name="Title 1"/>
          <p:cNvSpPr>
            <a:spLocks noGrp="1"/>
          </p:cNvSpPr>
          <p:nvPr>
            <p:ph type="title"/>
          </p:nvPr>
        </p:nvSpPr>
        <p:spPr>
          <a:xfrm>
            <a:off x="429159" y="388337"/>
            <a:ext cx="5635413" cy="2403870"/>
          </a:xfrm>
        </p:spPr>
        <p:txBody>
          <a:bodyPr vert="horz" lIns="91440" tIns="45720" rIns="91440" bIns="45720" rtlCol="0" anchor="b" anchorCtr="0">
            <a:noAutofit/>
          </a:bodyPr>
          <a:lstStyle>
            <a:lvl1pPr marL="0" algn="ctr" defTabSz="1300460" rtl="0" eaLnBrk="1" latinLnBrk="0" hangingPunct="1">
              <a:spcBef>
                <a:spcPct val="0"/>
              </a:spcBef>
              <a:defRPr sz="512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6921104" y="388339"/>
            <a:ext cx="5631078" cy="8324427"/>
          </a:xfrm>
        </p:spPr>
        <p:txBody>
          <a:bodyPr>
            <a:normAutofit/>
          </a:bodyPr>
          <a:lstStyle>
            <a:lvl1pPr>
              <a:defRPr sz="3413"/>
            </a:lvl1pPr>
            <a:lvl2pPr>
              <a:defRPr sz="3129"/>
            </a:lvl2pPr>
            <a:lvl3pPr>
              <a:defRPr sz="2844"/>
            </a:lvl3pPr>
            <a:lvl4pPr>
              <a:defRPr sz="2560"/>
            </a:lvl4pPr>
            <a:lvl5pPr>
              <a:defRPr sz="2560"/>
            </a:lvl5pPr>
            <a:lvl6pPr>
              <a:defRPr sz="2844"/>
            </a:lvl6pPr>
            <a:lvl7pPr>
              <a:defRPr sz="2844"/>
            </a:lvl7pPr>
            <a:lvl8pPr>
              <a:defRPr sz="2844"/>
            </a:lvl8pPr>
            <a:lvl9pPr>
              <a:defRPr sz="28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29159" y="2809038"/>
            <a:ext cx="5635413" cy="455168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1300460" rtl="0" eaLnBrk="1" latinLnBrk="0" hangingPunct="1">
              <a:lnSpc>
                <a:spcPct val="110000"/>
              </a:lnSpc>
              <a:spcBef>
                <a:spcPts val="2844"/>
              </a:spcBef>
              <a:buNone/>
              <a:defRPr sz="2560" kern="1200">
                <a:solidFill>
                  <a:schemeClr val="tx1"/>
                </a:solidFill>
                <a:effectLst>
                  <a:outerShdw blurRad="38100" dist="12700" dir="2700000" algn="tl" rotWithShape="0">
                    <a:prstClr val="black">
                      <a:alpha val="60000"/>
                    </a:prstClr>
                  </a:outerShdw>
                </a:effectLst>
                <a:latin typeface="+mn-lt"/>
                <a:ea typeface="+mn-ea"/>
                <a:cs typeface="+mn-cs"/>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5" name="Date Placeholder 4"/>
          <p:cNvSpPr>
            <a:spLocks noGrp="1"/>
          </p:cNvSpPr>
          <p:nvPr>
            <p:ph type="dt" sz="half" idx="10"/>
          </p:nvPr>
        </p:nvSpPr>
        <p:spPr>
          <a:xfrm>
            <a:off x="3793067" y="9040143"/>
            <a:ext cx="2307715" cy="519289"/>
          </a:xfrm>
          <a:effectLst>
            <a:outerShdw blurRad="50800" dist="38100" dir="2700000" algn="tl" rotWithShape="0">
              <a:prstClr val="black">
                <a:alpha val="40000"/>
              </a:prstClr>
            </a:outerShdw>
          </a:effectLst>
        </p:spPr>
        <p:txBody>
          <a:bodyPr vert="horz" lIns="91440" tIns="45720" rIns="91440" bIns="45720" rtlCol="0" anchor="ctr"/>
          <a:lstStyle>
            <a:lvl1pPr marL="0" algn="r"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94D8A39-A123-5540-876F-60F8DC823507}" type="datetimeFigureOut">
              <a:rPr lang="en-US" smtClean="0">
                <a:solidFill>
                  <a:prstClr val="white"/>
                </a:solidFill>
              </a:rPr>
              <a:pPr/>
              <a:t>2/7/19</a:t>
            </a:fld>
            <a:endParaRPr lang="en-US">
              <a:solidFill>
                <a:prstClr val="white"/>
              </a:solidFill>
            </a:endParaRPr>
          </a:p>
        </p:txBody>
      </p:sp>
      <p:sp>
        <p:nvSpPr>
          <p:cNvPr id="6" name="Footer Placeholder 5"/>
          <p:cNvSpPr>
            <a:spLocks noGrp="1"/>
          </p:cNvSpPr>
          <p:nvPr>
            <p:ph type="ftr" sz="quarter" idx="11"/>
          </p:nvPr>
        </p:nvSpPr>
        <p:spPr>
          <a:xfrm>
            <a:off x="344245" y="9040143"/>
            <a:ext cx="2690209" cy="519289"/>
          </a:xfrm>
          <a:effectLst>
            <a:outerShdw blurRad="50800" dist="38100" dir="2700000" algn="tl" rotWithShape="0">
              <a:prstClr val="black">
                <a:alpha val="40000"/>
              </a:prstClr>
            </a:outerShdw>
          </a:effectLst>
        </p:spPr>
        <p:txBody>
          <a:bodyPr vert="horz" lIns="91440" tIns="45720" rIns="91440" bIns="45720" rtlCol="0" anchor="ctr"/>
          <a:lstStyle>
            <a:lvl1pPr marL="0" algn="l"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solidFill>
                <a:prstClr val="white"/>
              </a:solidFill>
            </a:endParaRPr>
          </a:p>
        </p:txBody>
      </p:sp>
      <p:sp>
        <p:nvSpPr>
          <p:cNvPr id="7" name="Slide Number Placeholder 6"/>
          <p:cNvSpPr>
            <a:spLocks noGrp="1"/>
          </p:cNvSpPr>
          <p:nvPr>
            <p:ph type="sldNum" sz="quarter" idx="12"/>
          </p:nvPr>
        </p:nvSpPr>
        <p:spPr>
          <a:xfrm>
            <a:off x="2691994" y="8175414"/>
            <a:ext cx="1083733" cy="819573"/>
          </a:xfrm>
        </p:spPr>
        <p:txBody>
          <a:bodyPr vert="horz" lIns="91440" tIns="45720" rIns="91440" bIns="45720" rtlCol="0" anchor="ctr">
            <a:noAutofit/>
          </a:bodyPr>
          <a:lstStyle>
            <a:lvl1pPr marL="0" algn="ctr" defTabSz="1300460" rtl="0" eaLnBrk="1" latinLnBrk="0" hangingPunct="1">
              <a:spcBef>
                <a:spcPct val="0"/>
              </a:spcBef>
              <a:defRPr sz="512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80912702-B30F-0448-A602-2D2AAEBB19E7}" type="slidenum">
              <a:rPr lang="en-US" smtClean="0">
                <a:solidFill>
                  <a:prstClr val="white"/>
                </a:solidFill>
              </a:rPr>
              <a:pPr/>
              <a:t>‹#›</a:t>
            </a:fld>
            <a:endParaRPr lang="en-US">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545089" y="4785884"/>
            <a:ext cx="9749567" cy="177801"/>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502400" y="6374"/>
            <a:ext cx="6502400" cy="97536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545089" y="4785884"/>
            <a:ext cx="9749567" cy="177801"/>
          </a:xfrm>
          <a:prstGeom prst="rect">
            <a:avLst/>
          </a:prstGeom>
        </p:spPr>
      </p:pic>
      <p:sp>
        <p:nvSpPr>
          <p:cNvPr id="2" name="Title 1"/>
          <p:cNvSpPr>
            <a:spLocks noGrp="1"/>
          </p:cNvSpPr>
          <p:nvPr>
            <p:ph type="title"/>
          </p:nvPr>
        </p:nvSpPr>
        <p:spPr>
          <a:xfrm>
            <a:off x="429159" y="390144"/>
            <a:ext cx="5631078" cy="2405888"/>
          </a:xfrm>
        </p:spPr>
        <p:txBody>
          <a:bodyPr vert="horz" lIns="91440" tIns="45720" rIns="91440" bIns="45720" rtlCol="0" anchor="b" anchorCtr="0">
            <a:noAutofit/>
          </a:bodyPr>
          <a:lstStyle>
            <a:lvl1pPr marL="0" algn="ctr" defTabSz="1300460" rtl="0" eaLnBrk="1" latinLnBrk="0" hangingPunct="1">
              <a:spcBef>
                <a:spcPct val="0"/>
              </a:spcBef>
              <a:buNone/>
              <a:defRPr sz="512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918554" y="376757"/>
            <a:ext cx="5631078" cy="9000087"/>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3413"/>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smtClean="0"/>
              <a:t>Click icon to add picture</a:t>
            </a:r>
            <a:endParaRPr/>
          </a:p>
        </p:txBody>
      </p:sp>
      <p:sp>
        <p:nvSpPr>
          <p:cNvPr id="4" name="Text Placeholder 3"/>
          <p:cNvSpPr>
            <a:spLocks noGrp="1"/>
          </p:cNvSpPr>
          <p:nvPr>
            <p:ph type="body" sz="half" idx="2"/>
          </p:nvPr>
        </p:nvSpPr>
        <p:spPr>
          <a:xfrm>
            <a:off x="429159" y="2802917"/>
            <a:ext cx="5631078" cy="455168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2560" kern="1200">
                <a:solidFill>
                  <a:schemeClr val="tx1"/>
                </a:solidFill>
                <a:effectLst>
                  <a:outerShdw blurRad="38100" dist="12700" dir="2700000" algn="tl" rotWithShape="0">
                    <a:prstClr val="black">
                      <a:alpha val="60000"/>
                    </a:prstClr>
                  </a:outerShdw>
                </a:effectLst>
                <a:latin typeface="+mn-lt"/>
                <a:ea typeface="+mn-ea"/>
                <a:cs typeface="+mn-cs"/>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marL="0" lvl="0" indent="0" algn="ctr" defTabSz="1300460" rtl="0" eaLnBrk="1" latinLnBrk="0" hangingPunct="1">
              <a:lnSpc>
                <a:spcPct val="110000"/>
              </a:lnSpc>
              <a:spcBef>
                <a:spcPts val="2844"/>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3797402" y="9040143"/>
            <a:ext cx="2314854" cy="519289"/>
          </a:xfrm>
          <a:effectLst>
            <a:outerShdw blurRad="50800" dist="38100" dir="2700000" algn="tl" rotWithShape="0">
              <a:prstClr val="black">
                <a:alpha val="40000"/>
              </a:prstClr>
            </a:outerShdw>
          </a:effectLst>
        </p:spPr>
        <p:txBody>
          <a:bodyPr vert="horz" lIns="91440" tIns="45720" rIns="91440" bIns="45720" rtlCol="0" anchor="ctr"/>
          <a:lstStyle>
            <a:lvl1pPr marL="0" algn="r"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94D8A39-A123-5540-876F-60F8DC823507}" type="datetimeFigureOut">
              <a:rPr lang="en-US" smtClean="0">
                <a:solidFill>
                  <a:prstClr val="white"/>
                </a:solidFill>
              </a:rPr>
              <a:pPr/>
              <a:t>2/7/19</a:t>
            </a:fld>
            <a:endParaRPr lang="en-US">
              <a:solidFill>
                <a:prstClr val="white"/>
              </a:solidFill>
            </a:endParaRPr>
          </a:p>
        </p:txBody>
      </p:sp>
      <p:sp>
        <p:nvSpPr>
          <p:cNvPr id="6" name="Footer Placeholder 5"/>
          <p:cNvSpPr>
            <a:spLocks noGrp="1"/>
          </p:cNvSpPr>
          <p:nvPr>
            <p:ph type="ftr" sz="quarter" idx="11"/>
          </p:nvPr>
        </p:nvSpPr>
        <p:spPr>
          <a:xfrm>
            <a:off x="344244" y="9040143"/>
            <a:ext cx="2691994" cy="519289"/>
          </a:xfrm>
          <a:effectLst>
            <a:outerShdw blurRad="50800" dist="38100" dir="2700000" algn="tl" rotWithShape="0">
              <a:prstClr val="black">
                <a:alpha val="40000"/>
              </a:prstClr>
            </a:outerShdw>
          </a:effectLst>
        </p:spPr>
        <p:txBody>
          <a:bodyPr vert="horz" lIns="91440" tIns="45720" rIns="91440" bIns="45720" rtlCol="0" anchor="ctr"/>
          <a:lstStyle>
            <a:lvl1pPr marL="0" algn="l"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solidFill>
                <a:prstClr val="white"/>
              </a:solidFill>
            </a:endParaRPr>
          </a:p>
        </p:txBody>
      </p:sp>
      <p:sp>
        <p:nvSpPr>
          <p:cNvPr id="7" name="Slide Number Placeholder 6"/>
          <p:cNvSpPr>
            <a:spLocks noGrp="1"/>
          </p:cNvSpPr>
          <p:nvPr>
            <p:ph type="sldNum" sz="quarter" idx="12"/>
          </p:nvPr>
        </p:nvSpPr>
        <p:spPr>
          <a:xfrm>
            <a:off x="2691994" y="8160895"/>
            <a:ext cx="1079398" cy="819302"/>
          </a:xfrm>
        </p:spPr>
        <p:txBody>
          <a:bodyPr vert="horz" lIns="91440" tIns="45720" rIns="91440" bIns="45720" rtlCol="0" anchor="ctr">
            <a:noAutofit/>
          </a:bodyPr>
          <a:lstStyle>
            <a:lvl1pPr marL="0" algn="ctr" defTabSz="1300460" rtl="0" eaLnBrk="1" latinLnBrk="0" hangingPunct="1">
              <a:spcBef>
                <a:spcPct val="0"/>
              </a:spcBef>
              <a:defRPr sz="512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80912702-B30F-0448-A602-2D2AAEBB19E7}"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6374"/>
            <a:ext cx="13004800" cy="9753600"/>
          </a:xfrm>
          <a:prstGeom prst="rect">
            <a:avLst/>
          </a:prstGeom>
          <a:noFill/>
          <a:ln>
            <a:noFill/>
          </a:ln>
        </p:spPr>
      </p:pic>
      <p:sp>
        <p:nvSpPr>
          <p:cNvPr id="2" name="Title 1"/>
          <p:cNvSpPr>
            <a:spLocks noGrp="1"/>
          </p:cNvSpPr>
          <p:nvPr>
            <p:ph type="title"/>
          </p:nvPr>
        </p:nvSpPr>
        <p:spPr>
          <a:xfrm>
            <a:off x="1083734" y="5743787"/>
            <a:ext cx="10837333" cy="1408853"/>
          </a:xfrm>
        </p:spPr>
        <p:txBody>
          <a:bodyPr vert="horz" lIns="91440" tIns="45720" rIns="91440" bIns="45720" rtlCol="0" anchor="b" anchorCtr="0">
            <a:normAutofit/>
          </a:bodyPr>
          <a:lstStyle>
            <a:lvl1pPr algn="ctr">
              <a:defRPr sz="512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1300460" rtl="0" eaLnBrk="1" latinLnBrk="0" hangingPunct="1">
              <a:spcBef>
                <a:spcPts val="2844"/>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487680" y="377139"/>
            <a:ext cx="12029440" cy="525827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1300460" rtl="0" eaLnBrk="1" latinLnBrk="0" hangingPunct="1">
              <a:spcBef>
                <a:spcPts val="2844"/>
              </a:spcBef>
              <a:buFont typeface="Calisto MT" pitchFamily="18" charset="0"/>
              <a:buNone/>
              <a:defRPr sz="3413" kern="1200">
                <a:solidFill>
                  <a:schemeClr val="bg2"/>
                </a:solidFill>
                <a:effectLst>
                  <a:outerShdw blurRad="63500" dir="2700000" algn="tl" rotWithShape="0">
                    <a:schemeClr val="tx1">
                      <a:alpha val="40000"/>
                    </a:schemeClr>
                  </a:outerShdw>
                </a:effectLst>
                <a:latin typeface="+mn-lt"/>
                <a:ea typeface="+mn-ea"/>
                <a:cs typeface="+mn-cs"/>
              </a:defRPr>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smtClean="0"/>
              <a:t>Click icon to add picture</a:t>
            </a:r>
            <a:endParaRPr/>
          </a:p>
        </p:txBody>
      </p:sp>
      <p:sp>
        <p:nvSpPr>
          <p:cNvPr id="4" name="Text Placeholder 3"/>
          <p:cNvSpPr>
            <a:spLocks noGrp="1"/>
          </p:cNvSpPr>
          <p:nvPr>
            <p:ph type="body" sz="half" idx="2"/>
          </p:nvPr>
        </p:nvSpPr>
        <p:spPr>
          <a:xfrm>
            <a:off x="1083734" y="7171766"/>
            <a:ext cx="10837333" cy="1606475"/>
          </a:xfrm>
        </p:spPr>
        <p:txBody>
          <a:bodyPr>
            <a:normAutofit/>
          </a:bodyPr>
          <a:lstStyle>
            <a:lvl1pPr marL="0" indent="0" algn="ctr">
              <a:lnSpc>
                <a:spcPct val="110000"/>
              </a:lnSpc>
              <a:spcBef>
                <a:spcPct val="600"/>
              </a:spcBef>
              <a:buNone/>
              <a:defRPr sz="2560"/>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594D8A39-A123-5540-876F-60F8DC823507}" type="datetimeFigureOut">
              <a:rPr lang="en-US" smtClean="0">
                <a:solidFill>
                  <a:prstClr val="white"/>
                </a:solidFill>
              </a:rPr>
              <a:pPr/>
              <a:t>2/7/19</a:t>
            </a:fld>
            <a:endParaRPr lang="en-US">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80912702-B30F-0448-A602-2D2AAEBB19E7}"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2/7/19</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6374"/>
            <a:ext cx="11090648" cy="9753600"/>
          </a:xfrm>
          <a:prstGeom prst="rect">
            <a:avLst/>
          </a:prstGeom>
          <a:noFill/>
          <a:ln>
            <a:noFill/>
          </a:ln>
        </p:spPr>
      </p:pic>
      <p:sp>
        <p:nvSpPr>
          <p:cNvPr id="2" name="Vertical Title 1"/>
          <p:cNvSpPr>
            <a:spLocks noGrp="1"/>
          </p:cNvSpPr>
          <p:nvPr>
            <p:ph type="title" orient="vert"/>
          </p:nvPr>
        </p:nvSpPr>
        <p:spPr>
          <a:xfrm>
            <a:off x="11162454" y="650241"/>
            <a:ext cx="1733973" cy="8062525"/>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1108569" y="650241"/>
            <a:ext cx="9078524" cy="8062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11270827" y="9040143"/>
            <a:ext cx="1517227" cy="519289"/>
          </a:xfrm>
          <a:effectLst>
            <a:outerShdw blurRad="50800" dist="38100" dir="2700000" algn="tl" rotWithShape="0">
              <a:prstClr val="black">
                <a:alpha val="40000"/>
              </a:prstClr>
            </a:outerShdw>
          </a:effectLst>
        </p:spPr>
        <p:txBody>
          <a:bodyPr vert="horz" lIns="91440" tIns="45720" rIns="91440" bIns="45720" rtlCol="0" anchor="ctr"/>
          <a:lstStyle>
            <a:lvl1pPr marL="0" algn="r"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94D8A39-A123-5540-876F-60F8DC823507}" type="datetimeFigureOut">
              <a:rPr lang="en-US" smtClean="0">
                <a:solidFill>
                  <a:prstClr val="white"/>
                </a:solidFill>
              </a:rPr>
              <a:pPr/>
              <a:t>2/7/19</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6288017" y="4785884"/>
            <a:ext cx="9749567" cy="17780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4876800"/>
            <a:ext cx="13004800" cy="4876800"/>
          </a:xfrm>
          <a:prstGeom prst="rect">
            <a:avLst/>
          </a:prstGeom>
        </p:spPr>
      </p:pic>
      <p:sp>
        <p:nvSpPr>
          <p:cNvPr id="2" name="Title 1"/>
          <p:cNvSpPr>
            <a:spLocks noGrp="1"/>
          </p:cNvSpPr>
          <p:nvPr>
            <p:ph type="ctrTitle"/>
          </p:nvPr>
        </p:nvSpPr>
        <p:spPr>
          <a:xfrm>
            <a:off x="1108570" y="1122249"/>
            <a:ext cx="10785405" cy="2090702"/>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1108570" y="6719147"/>
            <a:ext cx="10785404" cy="1969845"/>
          </a:xfrm>
        </p:spPr>
        <p:txBody>
          <a:bodyPr anchor="ctr" anchorCtr="0">
            <a:normAutofit/>
          </a:bodyPr>
          <a:lstStyle>
            <a:lvl1pPr marL="0" indent="0" algn="ctr">
              <a:spcBef>
                <a:spcPts val="427"/>
              </a:spcBef>
              <a:buNone/>
              <a:defRPr sz="2600">
                <a:solidFill>
                  <a:schemeClr val="bg2"/>
                </a:solidFill>
                <a:effectLst>
                  <a:outerShdw blurRad="63500" dir="2700000" algn="tl" rotWithShape="0">
                    <a:schemeClr val="tx1">
                      <a:alpha val="40000"/>
                    </a:schemeClr>
                  </a:outerShdw>
                </a:effectLst>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a:pPr/>
              <a:t>2/7/19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pic>
        <p:nvPicPr>
          <p:cNvPr id="7" name="Picture 6" descr="overlay-ruleShadow.png"/>
          <p:cNvPicPr>
            <a:picLocks noChangeAspect="1"/>
          </p:cNvPicPr>
          <p:nvPr/>
        </p:nvPicPr>
        <p:blipFill>
          <a:blip r:embed="rId3"/>
          <a:stretch>
            <a:fillRect/>
          </a:stretch>
        </p:blipFill>
        <p:spPr>
          <a:xfrm>
            <a:off x="0" y="4698999"/>
            <a:ext cx="13004800" cy="177801"/>
          </a:xfrm>
          <a:prstGeom prst="rect">
            <a:avLst/>
          </a:prstGeom>
        </p:spPr>
      </p:pic>
      <p:sp>
        <p:nvSpPr>
          <p:cNvPr id="10" name="Picture Placeholder 9"/>
          <p:cNvSpPr>
            <a:spLocks noGrp="1"/>
          </p:cNvSpPr>
          <p:nvPr>
            <p:ph type="pic" sz="quarter" idx="13"/>
          </p:nvPr>
        </p:nvSpPr>
        <p:spPr>
          <a:xfrm>
            <a:off x="5230039" y="3646699"/>
            <a:ext cx="2544724" cy="2460203"/>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2300">
                <a:solidFill>
                  <a:schemeClr val="tx1"/>
                </a:solidFill>
              </a:defRPr>
            </a:lvl1pPr>
          </a:lstStyle>
          <a:p>
            <a:r>
              <a:rPr lang="en-US" smtClean="0"/>
              <a:t>Drag picture to placeholder or click icon to add</a:t>
            </a:r>
            <a:endParaRPr/>
          </a:p>
        </p:txBody>
      </p:sp>
    </p:spTree>
    <p:extLst>
      <p:ext uri="{BB962C8B-B14F-4D97-AF65-F5344CB8AC3E}">
        <p14:creationId xmlns:p14="http://schemas.microsoft.com/office/powerpoint/2010/main" val="177964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6324599"/>
            <a:ext cx="13004800" cy="177801"/>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6502400"/>
            <a:ext cx="13004800" cy="3251200"/>
          </a:xfrm>
          <a:prstGeom prst="rect">
            <a:avLst/>
          </a:prstGeom>
        </p:spPr>
      </p:pic>
      <p:sp>
        <p:nvSpPr>
          <p:cNvPr id="2" name="Title 1"/>
          <p:cNvSpPr>
            <a:spLocks noGrp="1"/>
          </p:cNvSpPr>
          <p:nvPr>
            <p:ph type="title"/>
          </p:nvPr>
        </p:nvSpPr>
        <p:spPr>
          <a:xfrm>
            <a:off x="1108570" y="4226561"/>
            <a:ext cx="10785404" cy="1937173"/>
          </a:xfrm>
        </p:spPr>
        <p:txBody>
          <a:bodyPr vert="horz" lIns="130046" tIns="65023" rIns="130046" bIns="65023" rtlCol="0" anchor="b" anchorCtr="0">
            <a:noAutofit/>
          </a:bodyPr>
          <a:lstStyle>
            <a:lvl1pPr algn="ctr" defTabSz="1300460" rtl="0" eaLnBrk="1" latinLnBrk="0" hangingPunct="1">
              <a:spcBef>
                <a:spcPct val="0"/>
              </a:spcBef>
              <a:buNone/>
              <a:defRPr sz="6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108570" y="6719147"/>
            <a:ext cx="10785404" cy="1988969"/>
          </a:xfrm>
        </p:spPr>
        <p:txBody>
          <a:bodyPr vert="horz" lIns="130046" tIns="65023" rIns="130046" bIns="65023" rtlCol="0">
            <a:normAutofit/>
          </a:bodyPr>
          <a:lstStyle>
            <a:lvl1pPr marL="0" indent="0" algn="ctr" defTabSz="1300460" rtl="0" eaLnBrk="1" latinLnBrk="0" hangingPunct="1">
              <a:spcBef>
                <a:spcPts val="853"/>
              </a:spcBef>
              <a:buFont typeface="Calisto MT" pitchFamily="18" charset="0"/>
              <a:buNone/>
              <a:defRPr sz="2600" kern="1200">
                <a:solidFill>
                  <a:schemeClr val="bg2"/>
                </a:solidFill>
                <a:effectLst>
                  <a:outerShdw blurRad="63500" dir="2700000" algn="tl" rotWithShape="0">
                    <a:schemeClr val="tx1">
                      <a:alpha val="40000"/>
                    </a:schemeClr>
                  </a:outerShdw>
                </a:effectLst>
                <a:latin typeface="+mn-lt"/>
                <a:ea typeface="+mn-ea"/>
                <a:cs typeface="+mn-cs"/>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AB499-F5DE-4BE5-BB26-90CC428051F7}" type="datetime1">
              <a:rPr lang="en-US"/>
              <a:pPr/>
              <a:t>2/7/19</a:t>
            </a:fld>
            <a:endParaRPr/>
          </a:p>
        </p:txBody>
      </p:sp>
      <p:sp>
        <p:nvSpPr>
          <p:cNvPr id="5" name="Footer Placeholder 4"/>
          <p:cNvSpPr>
            <a:spLocks noGrp="1"/>
          </p:cNvSpPr>
          <p:nvPr>
            <p:ph type="ftr" sz="quarter" idx="11"/>
          </p:nvPr>
        </p:nvSpPr>
        <p:spPr/>
        <p:txBody>
          <a:bodyPr/>
          <a:lstStyle/>
          <a:p>
            <a:r>
              <a:rPr/>
              <a:t>Sample footer text</a:t>
            </a:r>
          </a:p>
        </p:txBody>
      </p:sp>
      <p:sp>
        <p:nvSpPr>
          <p:cNvPr id="6" name="Slide Number Placeholder 5"/>
          <p:cNvSpPr>
            <a:spLocks noGrp="1"/>
          </p:cNvSpPr>
          <p:nvPr>
            <p:ph type="sldNum" sz="quarter" idx="12"/>
          </p:nvPr>
        </p:nvSpPr>
        <p:spPr/>
        <p:txBody>
          <a:bodyPr/>
          <a:lstStyle/>
          <a:p>
            <a:fld id="{EBF5CD18-686B-47A9-AFD5-66CE5FA52A66}" type="slidenum">
              <a:rPr/>
              <a:pPr/>
              <a:t>‹#›</a:t>
            </a:fld>
            <a:endParaRPr/>
          </a:p>
        </p:txBody>
      </p:sp>
    </p:spTree>
    <p:extLst>
      <p:ext uri="{BB962C8B-B14F-4D97-AF65-F5344CB8AC3E}">
        <p14:creationId xmlns:p14="http://schemas.microsoft.com/office/powerpoint/2010/main" val="36776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a:xfrm>
            <a:off x="1108570" y="89249"/>
            <a:ext cx="10785405" cy="1824949"/>
          </a:xfrm>
        </p:spPr>
        <p:txBody>
          <a:bodyPr/>
          <a:lstStyle/>
          <a:p>
            <a:r>
              <a:rPr lang="en-US" smtClean="0"/>
              <a:t>Click to edit Master title style</a:t>
            </a:r>
            <a:endParaRPr/>
          </a:p>
        </p:txBody>
      </p:sp>
      <p:sp>
        <p:nvSpPr>
          <p:cNvPr id="3" name="Content Placeholder 2"/>
          <p:cNvSpPr>
            <a:spLocks noGrp="1"/>
          </p:cNvSpPr>
          <p:nvPr>
            <p:ph sz="half" idx="1"/>
          </p:nvPr>
        </p:nvSpPr>
        <p:spPr>
          <a:xfrm>
            <a:off x="1108570" y="2600961"/>
            <a:ext cx="5071872" cy="6111805"/>
          </a:xfrm>
        </p:spPr>
        <p:txBody>
          <a:bodyPr>
            <a:normAutofit/>
          </a:bodyPr>
          <a:lstStyle>
            <a:lvl1pPr>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822103" y="2600961"/>
            <a:ext cx="5071872" cy="6111805"/>
          </a:xfrm>
        </p:spPr>
        <p:txBody>
          <a:bodyPr>
            <a:normAutofit/>
          </a:bodyPr>
          <a:lstStyle>
            <a:lvl1pPr>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96F663E-5ED1-47B2-8DFB-BADDA486BF96}" type="datetimeFigureOut">
              <a:rPr lang="en-US"/>
              <a:pPr/>
              <a:t>2/7/19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60902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a:xfrm>
            <a:off x="1108570" y="89249"/>
            <a:ext cx="10785405" cy="1824949"/>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08570" y="2167467"/>
            <a:ext cx="5071872" cy="1192107"/>
          </a:xfrm>
        </p:spPr>
        <p:txBody>
          <a:bodyPr anchor="ctr" anchorCtr="0">
            <a:noAutofit/>
          </a:bodyPr>
          <a:lstStyle>
            <a:lvl1pPr marL="0" indent="0" algn="ctr">
              <a:spcBef>
                <a:spcPct val="0"/>
              </a:spcBef>
              <a:buNone/>
              <a:defRPr sz="4000" b="0"/>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1108570" y="3404198"/>
            <a:ext cx="5071872" cy="5308565"/>
          </a:xfrm>
        </p:spPr>
        <p:txBody>
          <a:bodyPr>
            <a:normAutofit/>
          </a:bodyPr>
          <a:lstStyle>
            <a:lvl1pPr>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822103" y="2167467"/>
            <a:ext cx="5071872" cy="1192107"/>
          </a:xfrm>
        </p:spPr>
        <p:txBody>
          <a:bodyPr anchor="ctr" anchorCtr="0">
            <a:noAutofit/>
          </a:bodyPr>
          <a:lstStyle>
            <a:lvl1pPr marL="0" indent="0" algn="ctr">
              <a:spcBef>
                <a:spcPct val="0"/>
              </a:spcBef>
              <a:buNone/>
              <a:defRPr sz="4000" b="0"/>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822103" y="3404198"/>
            <a:ext cx="5071872" cy="5308565"/>
          </a:xfrm>
        </p:spPr>
        <p:txBody>
          <a:bodyPr>
            <a:normAutofit/>
          </a:bodyPr>
          <a:lstStyle>
            <a:lvl1pPr>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96F663E-5ED1-47B2-8DFB-BADDA486BF96}" type="datetimeFigureOut">
              <a:rPr lang="en-US"/>
              <a:pPr/>
              <a:t>2/7/19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97016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859686"/>
            <a:ext cx="13004800" cy="177801"/>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96F663E-5ED1-47B2-8DFB-BADDA486BF96}" type="datetimeFigureOut">
              <a:rPr lang="en-US"/>
              <a:pPr/>
              <a:t>2/7/19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1F84E61-BFA6-4150-9FE3-AA0C8F288190}" type="slidenum">
              <a:rPr/>
              <a:pPr/>
              <a:t>‹#›</a:t>
            </a:fld>
            <a:endParaRPr/>
          </a:p>
        </p:txBody>
      </p:sp>
      <p:pic>
        <p:nvPicPr>
          <p:cNvPr id="10" name="Picture 9" descr="Overlay-FullBackground.jpg"/>
          <p:cNvPicPr>
            <a:picLocks noChangeAspect="1"/>
          </p:cNvPicPr>
          <p:nvPr/>
        </p:nvPicPr>
        <p:blipFill>
          <a:blip r:embed="rId3"/>
          <a:srcRect t="21046"/>
          <a:stretch>
            <a:fillRect/>
          </a:stretch>
        </p:blipFill>
        <p:spPr>
          <a:xfrm>
            <a:off x="0" y="2059093"/>
            <a:ext cx="13004800" cy="7700881"/>
          </a:xfrm>
          <a:prstGeom prst="rect">
            <a:avLst/>
          </a:prstGeom>
          <a:noFill/>
          <a:ln>
            <a:noFill/>
          </a:ln>
        </p:spPr>
      </p:pic>
    </p:spTree>
    <p:extLst>
      <p:ext uri="{BB962C8B-B14F-4D97-AF65-F5344CB8AC3E}">
        <p14:creationId xmlns:p14="http://schemas.microsoft.com/office/powerpoint/2010/main" val="184579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6374"/>
            <a:ext cx="13004800" cy="9753600"/>
          </a:xfrm>
          <a:prstGeom prst="rect">
            <a:avLst/>
          </a:prstGeom>
          <a:noFill/>
          <a:ln>
            <a:noFill/>
          </a:ln>
        </p:spPr>
      </p:pic>
      <p:sp>
        <p:nvSpPr>
          <p:cNvPr id="2" name="Date Placeholder 1"/>
          <p:cNvSpPr>
            <a:spLocks noGrp="1"/>
          </p:cNvSpPr>
          <p:nvPr>
            <p:ph type="dt" sz="half" idx="10"/>
          </p:nvPr>
        </p:nvSpPr>
        <p:spPr/>
        <p:txBody>
          <a:bodyPr/>
          <a:lstStyle/>
          <a:p>
            <a:fld id="{196F663E-5ED1-47B2-8DFB-BADDA486BF96}" type="datetimeFigureOut">
              <a:rPr lang="en-US"/>
              <a:pPr/>
              <a:t>2/7/19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185874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502400" y="6374"/>
            <a:ext cx="6502400" cy="9753600"/>
          </a:xfrm>
          <a:prstGeom prst="rect">
            <a:avLst/>
          </a:prstGeom>
          <a:noFill/>
          <a:ln>
            <a:noFill/>
          </a:ln>
        </p:spPr>
      </p:pic>
      <p:sp>
        <p:nvSpPr>
          <p:cNvPr id="2" name="Title 1"/>
          <p:cNvSpPr>
            <a:spLocks noGrp="1"/>
          </p:cNvSpPr>
          <p:nvPr>
            <p:ph type="title"/>
          </p:nvPr>
        </p:nvSpPr>
        <p:spPr>
          <a:xfrm>
            <a:off x="429159" y="388337"/>
            <a:ext cx="5635413" cy="2403870"/>
          </a:xfrm>
        </p:spPr>
        <p:txBody>
          <a:bodyPr vert="horz" lIns="130046" tIns="65023" rIns="130046" bIns="65023" rtlCol="0" anchor="b" anchorCtr="0">
            <a:noAutofit/>
          </a:bodyPr>
          <a:lstStyle>
            <a:lvl1pPr marL="0" algn="ctr" defTabSz="1300460" rtl="0" eaLnBrk="1" latinLnBrk="0" hangingPunct="1">
              <a:spcBef>
                <a:spcPct val="0"/>
              </a:spcBef>
              <a:defRPr sz="51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6921104" y="388339"/>
            <a:ext cx="5631078" cy="8324427"/>
          </a:xfrm>
        </p:spPr>
        <p:txBody>
          <a:bodyPr>
            <a:normAutofit/>
          </a:bodyPr>
          <a:lstStyle>
            <a:lvl1pPr>
              <a:defRPr sz="3400"/>
            </a:lvl1pPr>
            <a:lvl2pPr>
              <a:defRPr sz="3100"/>
            </a:lvl2pPr>
            <a:lvl3pPr>
              <a:defRPr sz="2800"/>
            </a:lvl3pPr>
            <a:lvl4pPr>
              <a:defRPr sz="2600"/>
            </a:lvl4pPr>
            <a:lvl5pPr>
              <a:defRPr sz="26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29159" y="2809038"/>
            <a:ext cx="5635413" cy="4551681"/>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defTabSz="1300460" rtl="0" eaLnBrk="1" latinLnBrk="0" hangingPunct="1">
              <a:lnSpc>
                <a:spcPct val="110000"/>
              </a:lnSpc>
              <a:spcBef>
                <a:spcPts val="2844"/>
              </a:spcBef>
              <a:buNone/>
              <a:defRPr sz="2600" kern="1200">
                <a:solidFill>
                  <a:schemeClr val="tx1"/>
                </a:solidFill>
                <a:effectLst>
                  <a:outerShdw blurRad="38100" dist="12700" dir="2700000" algn="tl" rotWithShape="0">
                    <a:prstClr val="black">
                      <a:alpha val="60000"/>
                    </a:prstClr>
                  </a:outerShdw>
                </a:effectLst>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smtClean="0"/>
              <a:t>Click to edit Master text styles</a:t>
            </a:r>
          </a:p>
        </p:txBody>
      </p:sp>
      <p:sp>
        <p:nvSpPr>
          <p:cNvPr id="5" name="Date Placeholder 4"/>
          <p:cNvSpPr>
            <a:spLocks noGrp="1"/>
          </p:cNvSpPr>
          <p:nvPr>
            <p:ph type="dt" sz="half" idx="10"/>
          </p:nvPr>
        </p:nvSpPr>
        <p:spPr>
          <a:xfrm>
            <a:off x="3793067" y="9040143"/>
            <a:ext cx="2307715" cy="519289"/>
          </a:xfrm>
          <a:effectLst>
            <a:outerShdw blurRad="50800" dist="38100" dir="2700000" algn="tl" rotWithShape="0">
              <a:prstClr val="black">
                <a:alpha val="40000"/>
              </a:prstClr>
            </a:outerShdw>
          </a:effectLst>
        </p:spPr>
        <p:txBody>
          <a:bodyPr vert="horz" lIns="130046" tIns="65023" rIns="130046" bIns="65023" rtlCol="0" anchor="ctr"/>
          <a:lstStyle>
            <a:lvl1pPr marL="0" algn="r"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pPr/>
              <a:t>2/7/19</a:t>
            </a:fld>
            <a:endParaRPr/>
          </a:p>
        </p:txBody>
      </p:sp>
      <p:sp>
        <p:nvSpPr>
          <p:cNvPr id="6" name="Footer Placeholder 5"/>
          <p:cNvSpPr>
            <a:spLocks noGrp="1"/>
          </p:cNvSpPr>
          <p:nvPr>
            <p:ph type="ftr" sz="quarter" idx="11"/>
          </p:nvPr>
        </p:nvSpPr>
        <p:spPr>
          <a:xfrm>
            <a:off x="344245" y="9040143"/>
            <a:ext cx="2690209" cy="519289"/>
          </a:xfrm>
          <a:effectLst>
            <a:outerShdw blurRad="50800" dist="38100" dir="2700000" algn="tl" rotWithShape="0">
              <a:prstClr val="black">
                <a:alpha val="40000"/>
              </a:prstClr>
            </a:outerShdw>
          </a:effectLst>
        </p:spPr>
        <p:txBody>
          <a:bodyPr vert="horz" lIns="130046" tIns="65023" rIns="130046" bIns="65023" rtlCol="0" anchor="ctr"/>
          <a:lstStyle>
            <a:lvl1pPr marL="0" algn="l"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2691994" y="8175414"/>
            <a:ext cx="1083733" cy="819573"/>
          </a:xfrm>
        </p:spPr>
        <p:txBody>
          <a:bodyPr vert="horz" lIns="130046" tIns="65023" rIns="130046" bIns="65023" rtlCol="0" anchor="ctr">
            <a:noAutofit/>
          </a:bodyPr>
          <a:lstStyle>
            <a:lvl1pPr marL="0" algn="ctr" defTabSz="1300460" rtl="0" eaLnBrk="1" latinLnBrk="0" hangingPunct="1">
              <a:spcBef>
                <a:spcPct val="0"/>
              </a:spcBef>
              <a:defRPr sz="51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61F84E61-BFA6-4150-9FE3-AA0C8F288190}" type="slidenum">
              <a:rPr/>
              <a:pPr/>
              <a:t>‹#›</a:t>
            </a:fld>
            <a:endParaRPr/>
          </a:p>
        </p:txBody>
      </p:sp>
      <p:pic>
        <p:nvPicPr>
          <p:cNvPr id="10" name="Picture 9" descr="overlay-ruleShadow.png"/>
          <p:cNvPicPr>
            <a:picLocks noChangeAspect="1"/>
          </p:cNvPicPr>
          <p:nvPr/>
        </p:nvPicPr>
        <p:blipFill>
          <a:blip r:embed="rId3"/>
          <a:srcRect r="25031"/>
          <a:stretch>
            <a:fillRect/>
          </a:stretch>
        </p:blipFill>
        <p:spPr>
          <a:xfrm rot="16200000">
            <a:off x="1545089" y="4785884"/>
            <a:ext cx="9749567" cy="177801"/>
          </a:xfrm>
          <a:prstGeom prst="rect">
            <a:avLst/>
          </a:prstGeom>
        </p:spPr>
      </p:pic>
    </p:spTree>
    <p:extLst>
      <p:ext uri="{BB962C8B-B14F-4D97-AF65-F5344CB8AC3E}">
        <p14:creationId xmlns:p14="http://schemas.microsoft.com/office/powerpoint/2010/main" val="499358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8570" y="89249"/>
            <a:ext cx="10785405" cy="1824949"/>
          </a:xfrm>
          <a:prstGeom prst="rect">
            <a:avLst/>
          </a:prstGeom>
        </p:spPr>
        <p:txBody>
          <a:bodyPr vert="horz" lIns="130046" tIns="65023" rIns="130046" bIns="65023"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1108570" y="2600961"/>
            <a:ext cx="10785405" cy="6111805"/>
          </a:xfrm>
          <a:prstGeom prst="rect">
            <a:avLst/>
          </a:prstGeom>
        </p:spPr>
        <p:txBody>
          <a:bodyPr vert="horz" lIns="130046" tIns="65023" rIns="130046" bIns="650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575103" y="9040143"/>
            <a:ext cx="3034453" cy="519289"/>
          </a:xfrm>
          <a:prstGeom prst="rect">
            <a:avLst/>
          </a:prstGeom>
        </p:spPr>
        <p:txBody>
          <a:bodyPr vert="horz" lIns="130046" tIns="65023" rIns="130046" bIns="65023" rtlCol="0" anchor="ctr"/>
          <a:lstStyle>
            <a:lvl1pPr algn="r">
              <a:defRPr sz="1700">
                <a:solidFill>
                  <a:schemeClr val="bg2"/>
                </a:solidFill>
                <a:effectLst>
                  <a:outerShdw blurRad="63500" dir="2700000" algn="tl" rotWithShape="0">
                    <a:schemeClr val="tx1">
                      <a:alpha val="40000"/>
                    </a:schemeClr>
                  </a:outerShdw>
                </a:effectLst>
              </a:defRPr>
            </a:lvl1pPr>
          </a:lstStyle>
          <a:p>
            <a:fld id="{196F663E-5ED1-47B2-8DFB-BADDA486BF96}" type="datetimeFigureOut">
              <a:rPr lang="en-US"/>
              <a:pPr/>
              <a:t>2/7/19</a:t>
            </a:fld>
            <a:endParaRPr/>
          </a:p>
        </p:txBody>
      </p:sp>
      <p:sp>
        <p:nvSpPr>
          <p:cNvPr id="5" name="Footer Placeholder 4"/>
          <p:cNvSpPr>
            <a:spLocks noGrp="1"/>
          </p:cNvSpPr>
          <p:nvPr>
            <p:ph type="ftr" sz="quarter" idx="3"/>
          </p:nvPr>
        </p:nvSpPr>
        <p:spPr>
          <a:xfrm>
            <a:off x="344244" y="9040143"/>
            <a:ext cx="4118187" cy="519289"/>
          </a:xfrm>
          <a:prstGeom prst="rect">
            <a:avLst/>
          </a:prstGeom>
        </p:spPr>
        <p:txBody>
          <a:bodyPr vert="horz" lIns="130046" tIns="65023" rIns="130046" bIns="65023" rtlCol="0" anchor="ctr"/>
          <a:lstStyle>
            <a:lvl1pPr algn="l">
              <a:defRPr sz="1700">
                <a:solidFill>
                  <a:schemeClr val="bg2"/>
                </a:solidFill>
                <a:effectLst>
                  <a:outerShdw blurRad="63500" dir="2700000" algn="tl" rotWithShape="0">
                    <a:schemeClr val="tx1">
                      <a:alpha val="40000"/>
                    </a:schemeClr>
                  </a:outerShdw>
                </a:effectLst>
              </a:defRPr>
            </a:lvl1pPr>
          </a:lstStyle>
          <a:p>
            <a:endParaRPr/>
          </a:p>
        </p:txBody>
      </p:sp>
      <p:sp>
        <p:nvSpPr>
          <p:cNvPr id="6" name="Slide Number Placeholder 5"/>
          <p:cNvSpPr>
            <a:spLocks noGrp="1"/>
          </p:cNvSpPr>
          <p:nvPr>
            <p:ph type="sldNum" sz="quarter" idx="4"/>
          </p:nvPr>
        </p:nvSpPr>
        <p:spPr>
          <a:xfrm>
            <a:off x="6068907" y="9040143"/>
            <a:ext cx="866987" cy="519289"/>
          </a:xfrm>
          <a:prstGeom prst="rect">
            <a:avLst/>
          </a:prstGeom>
        </p:spPr>
        <p:txBody>
          <a:bodyPr vert="horz" lIns="130046" tIns="65023" rIns="130046" bIns="65023" rtlCol="0" anchor="ctr"/>
          <a:lstStyle>
            <a:lvl1pPr algn="ctr">
              <a:defRPr sz="1700">
                <a:solidFill>
                  <a:schemeClr val="bg2"/>
                </a:solidFill>
                <a:effectLst>
                  <a:outerShdw blurRad="63500" dir="2700000" algn="tl" rotWithShape="0">
                    <a:schemeClr val="tx1">
                      <a:alpha val="40000"/>
                    </a:schemeClr>
                  </a:outerShdw>
                </a:effectLst>
              </a:defRPr>
            </a:lvl1pPr>
          </a:lstStyle>
          <a:p>
            <a:fld id="{61F84E61-BFA6-4150-9FE3-AA0C8F288190}" type="slidenum">
              <a:rPr/>
              <a:pPr/>
              <a:t>‹#›</a:t>
            </a:fld>
            <a:endParaRPr/>
          </a:p>
        </p:txBody>
      </p:sp>
    </p:spTree>
    <p:extLst>
      <p:ext uri="{BB962C8B-B14F-4D97-AF65-F5344CB8AC3E}">
        <p14:creationId xmlns:p14="http://schemas.microsoft.com/office/powerpoint/2010/main" val="2051836929"/>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300460" rtl="0" eaLnBrk="1" latinLnBrk="0" hangingPunct="1">
        <a:spcBef>
          <a:spcPct val="0"/>
        </a:spcBef>
        <a:buNone/>
        <a:defRPr sz="6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4244" y="89249"/>
            <a:ext cx="12265311" cy="1824949"/>
          </a:xfrm>
          <a:prstGeom prst="rect">
            <a:avLst/>
          </a:prstGeom>
        </p:spPr>
        <p:txBody>
          <a:bodyPr vert="horz" lIns="91440" tIns="45720" rIns="91440" bIns="45720" rtlCol="0" anchor="ctr">
            <a:noAutofit/>
          </a:bodyPr>
          <a:lstStyle/>
          <a:p>
            <a:r>
              <a:rPr lang="en-US" smtClean="0"/>
              <a:t>Click to edit Master title style</a:t>
            </a:r>
            <a:endParaRPr dirty="0"/>
          </a:p>
        </p:txBody>
      </p:sp>
      <p:sp>
        <p:nvSpPr>
          <p:cNvPr id="3" name="Text Placeholder 2"/>
          <p:cNvSpPr>
            <a:spLocks noGrp="1"/>
          </p:cNvSpPr>
          <p:nvPr>
            <p:ph type="body" idx="1"/>
          </p:nvPr>
        </p:nvSpPr>
        <p:spPr>
          <a:xfrm>
            <a:off x="344244" y="2412262"/>
            <a:ext cx="12265311" cy="66278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9575103" y="9040143"/>
            <a:ext cx="3034453" cy="519289"/>
          </a:xfrm>
          <a:prstGeom prst="rect">
            <a:avLst/>
          </a:prstGeom>
        </p:spPr>
        <p:txBody>
          <a:bodyPr vert="horz" lIns="91440" tIns="45720" rIns="91440" bIns="45720" rtlCol="0" anchor="ctr"/>
          <a:lstStyle>
            <a:lvl1pPr algn="r">
              <a:defRPr sz="1707">
                <a:solidFill>
                  <a:schemeClr val="bg2"/>
                </a:solidFill>
                <a:effectLst>
                  <a:outerShdw blurRad="63500" dir="2700000" algn="tl" rotWithShape="0">
                    <a:schemeClr val="tx1">
                      <a:alpha val="40000"/>
                    </a:schemeClr>
                  </a:outerShdw>
                </a:effectLst>
              </a:defRPr>
            </a:lvl1pPr>
          </a:lstStyle>
          <a:p>
            <a:pPr defTabSz="650230" rtl="0"/>
            <a:fld id="{594D8A39-A123-5540-876F-60F8DC823507}" type="datetimeFigureOut">
              <a:rPr lang="en-US" kern="1200" smtClean="0">
                <a:solidFill>
                  <a:srgbClr val="333333"/>
                </a:solidFill>
                <a:effectLst>
                  <a:outerShdw blurRad="63500" dir="2700000" algn="tl" rotWithShape="0">
                    <a:prstClr val="white">
                      <a:alpha val="40000"/>
                    </a:prstClr>
                  </a:outerShdw>
                </a:effectLst>
              </a:rPr>
              <a:pPr defTabSz="650230" rtl="0"/>
              <a:t>2/7/19</a:t>
            </a:fld>
            <a:endParaRPr lang="en-US" kern="120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3"/>
          </p:nvPr>
        </p:nvSpPr>
        <p:spPr>
          <a:xfrm>
            <a:off x="344244" y="9040143"/>
            <a:ext cx="4118187" cy="519289"/>
          </a:xfrm>
          <a:prstGeom prst="rect">
            <a:avLst/>
          </a:prstGeom>
        </p:spPr>
        <p:txBody>
          <a:bodyPr vert="horz" lIns="91440" tIns="45720" rIns="91440" bIns="45720" rtlCol="0" anchor="ctr"/>
          <a:lstStyle>
            <a:lvl1pPr algn="l">
              <a:defRPr sz="1707">
                <a:solidFill>
                  <a:schemeClr val="bg2"/>
                </a:solidFill>
                <a:effectLst>
                  <a:outerShdw blurRad="63500" dir="2700000" algn="tl" rotWithShape="0">
                    <a:schemeClr val="tx1">
                      <a:alpha val="40000"/>
                    </a:schemeClr>
                  </a:outerShdw>
                </a:effectLst>
              </a:defRPr>
            </a:lvl1pPr>
          </a:lstStyle>
          <a:p>
            <a:pPr defTabSz="650230" rtl="0"/>
            <a:endParaRPr lang="en-US" kern="120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4"/>
          </p:nvPr>
        </p:nvSpPr>
        <p:spPr>
          <a:xfrm>
            <a:off x="6068907" y="9040143"/>
            <a:ext cx="866987" cy="519289"/>
          </a:xfrm>
          <a:prstGeom prst="rect">
            <a:avLst/>
          </a:prstGeom>
        </p:spPr>
        <p:txBody>
          <a:bodyPr vert="horz" lIns="91440" tIns="45720" rIns="91440" bIns="45720" rtlCol="0" anchor="ctr"/>
          <a:lstStyle>
            <a:lvl1pPr algn="ctr">
              <a:defRPr sz="1707">
                <a:solidFill>
                  <a:schemeClr val="bg2"/>
                </a:solidFill>
                <a:effectLst>
                  <a:outerShdw blurRad="63500" dir="2700000" algn="tl" rotWithShape="0">
                    <a:schemeClr val="tx1">
                      <a:alpha val="40000"/>
                    </a:schemeClr>
                  </a:outerShdw>
                </a:effectLst>
              </a:defRPr>
            </a:lvl1pPr>
          </a:lstStyle>
          <a:p>
            <a:pPr defTabSz="650230" rtl="0"/>
            <a:fld id="{80912702-B30F-0448-A602-2D2AAEBB19E7}" type="slidenum">
              <a:rPr lang="en-US" kern="1200" smtClean="0">
                <a:solidFill>
                  <a:srgbClr val="333333"/>
                </a:solidFill>
                <a:effectLst>
                  <a:outerShdw blurRad="63500" dir="2700000" algn="tl" rotWithShape="0">
                    <a:prstClr val="white">
                      <a:alpha val="40000"/>
                    </a:prstClr>
                  </a:outerShdw>
                </a:effectLst>
              </a:rPr>
              <a:pPr defTabSz="650230" rtl="0"/>
              <a:t>‹#›</a:t>
            </a:fld>
            <a:endParaRPr lang="en-US" kern="120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01582082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ctr" defTabSz="1300460" rtl="0" eaLnBrk="1" latinLnBrk="0" hangingPunct="1">
        <a:spcBef>
          <a:spcPct val="0"/>
        </a:spcBef>
        <a:buNone/>
        <a:defRPr sz="6827"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401878" indent="-401878" algn="l" defTabSz="1300460" rtl="0" eaLnBrk="1" latinLnBrk="0" hangingPunct="1">
        <a:spcBef>
          <a:spcPts val="2844"/>
        </a:spcBef>
        <a:buFont typeface="Calisto MT" pitchFamily="18" charset="0"/>
        <a:buNone/>
        <a:defRPr sz="3413"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Tx/>
        <a:buFont typeface="Calisto MT" pitchFamily="18" charset="0"/>
        <a:buChar char="•"/>
        <a:defRPr sz="3129"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44"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Tx/>
        <a:buFont typeface="Calisto MT" pitchFamily="18" charset="0"/>
        <a:buChar char="•"/>
        <a:defRPr sz="256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56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9pPr>
    </p:bodyStyle>
    <p:otherStyle>
      <a:defPPr>
        <a:defRPr/>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pages.cs.wisc.edu/~dusseau/Classes/CS736/Papers/raid.p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l.acm.org/citation.cfm?id=146943"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689" dirty="0"/>
              <a:t>CS 736: Advanced </a:t>
            </a:r>
            <a:br>
              <a:rPr lang="en-US" sz="5689" dirty="0"/>
            </a:br>
            <a:r>
              <a:rPr lang="en-US" sz="5689" dirty="0"/>
              <a:t>Operating Systems</a:t>
            </a:r>
            <a:br>
              <a:rPr lang="en-US" sz="5689" dirty="0"/>
            </a:br>
            <a:r>
              <a:rPr lang="en-US" sz="2844" dirty="0">
                <a:effectLst>
                  <a:outerShdw blurRad="63500" dir="2700000" algn="tl" rotWithShape="0">
                    <a:prstClr val="white">
                      <a:alpha val="40000"/>
                    </a:prstClr>
                  </a:outerShdw>
                </a:effectLst>
              </a:rPr>
              <a:t>Andrea Arpaci-Dusseau</a:t>
            </a:r>
            <a:r>
              <a:rPr lang="en-US" sz="3413" dirty="0">
                <a:solidFill>
                  <a:srgbClr val="333333"/>
                </a:solidFill>
                <a:effectLst>
                  <a:outerShdw blurRad="63500" dir="2700000" algn="tl" rotWithShape="0">
                    <a:prstClr val="white">
                      <a:alpha val="40000"/>
                    </a:prstClr>
                  </a:outerShdw>
                </a:effectLst>
                <a:latin typeface="Calisto MT"/>
              </a:rPr>
              <a:t/>
            </a:r>
            <a:br>
              <a:rPr lang="en-US" sz="3413" dirty="0">
                <a:solidFill>
                  <a:srgbClr val="333333"/>
                </a:solidFill>
                <a:effectLst>
                  <a:outerShdw blurRad="63500" dir="2700000" algn="tl" rotWithShape="0">
                    <a:prstClr val="white">
                      <a:alpha val="40000"/>
                    </a:prstClr>
                  </a:outerShdw>
                </a:effectLst>
                <a:latin typeface="Calisto MT"/>
              </a:rPr>
            </a:br>
            <a:r>
              <a:rPr lang="en-US" sz="6258" dirty="0"/>
              <a:t/>
            </a:r>
            <a:br>
              <a:rPr lang="en-US" sz="6258" dirty="0"/>
            </a:br>
            <a:r>
              <a:rPr lang="en-US" sz="5120" dirty="0"/>
              <a:t>Lecture </a:t>
            </a:r>
            <a:r>
              <a:rPr lang="en-US" sz="5120" dirty="0" smtClean="0"/>
              <a:t>3: Storage Background </a:t>
            </a:r>
            <a:r>
              <a:rPr lang="en-US" sz="5120" dirty="0"/>
              <a:t>– </a:t>
            </a:r>
            <a:br>
              <a:rPr lang="en-US" sz="5120" dirty="0"/>
            </a:br>
            <a:r>
              <a:rPr lang="en-US" sz="5120" dirty="0" smtClean="0"/>
              <a:t>RAID and LFS</a:t>
            </a:r>
            <a:endParaRPr lang="en-US" sz="5689" dirty="0"/>
          </a:p>
        </p:txBody>
      </p:sp>
      <p:sp>
        <p:nvSpPr>
          <p:cNvPr id="5" name="Subtitle 2"/>
          <p:cNvSpPr txBox="1">
            <a:spLocks/>
          </p:cNvSpPr>
          <p:nvPr/>
        </p:nvSpPr>
        <p:spPr>
          <a:xfrm>
            <a:off x="216747" y="4946924"/>
            <a:ext cx="12577327" cy="4580898"/>
          </a:xfrm>
          <a:prstGeom prst="rect">
            <a:avLst/>
          </a:prstGeom>
        </p:spPr>
        <p:txBody>
          <a:bodyPr vert="horz" lIns="130048" tIns="65024" rIns="130048" bIns="65024" rtlCol="0">
            <a:normAutofit fontScale="70000" lnSpcReduction="20000"/>
          </a:bodyPr>
          <a:lstStyle/>
          <a:p>
            <a:pPr algn="l" defTabSz="1300460" rtl="0">
              <a:spcBef>
                <a:spcPts val="853"/>
              </a:spcBef>
              <a:buClr>
                <a:srgbClr val="921F07"/>
              </a:buClr>
              <a:buSzPct val="25000"/>
              <a:defRPr/>
            </a:pPr>
            <a:r>
              <a:rPr lang="en-US" sz="2560" kern="1200" dirty="0" smtClean="0">
                <a:solidFill>
                  <a:srgbClr val="333333"/>
                </a:solidFill>
                <a:effectLst>
                  <a:outerShdw blurRad="63500" dir="2700000" algn="tl" rotWithShape="0">
                    <a:prstClr val="white">
                      <a:alpha val="40000"/>
                    </a:prstClr>
                  </a:outerShdw>
                </a:effectLst>
              </a:rPr>
              <a:t>Questions </a:t>
            </a:r>
            <a:r>
              <a:rPr lang="en-US" sz="2560" kern="1200" dirty="0">
                <a:solidFill>
                  <a:srgbClr val="333333"/>
                </a:solidFill>
                <a:effectLst>
                  <a:outerShdw blurRad="63500" dir="2700000" algn="tl" rotWithShape="0">
                    <a:prstClr val="white">
                      <a:alpha val="40000"/>
                    </a:prstClr>
                  </a:outerShdw>
                </a:effectLst>
              </a:rPr>
              <a:t>for Today:</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RAID:	What </a:t>
            </a:r>
            <a:r>
              <a:rPr lang="en-US" sz="2800" kern="1200" dirty="0">
                <a:solidFill>
                  <a:srgbClr val="333333"/>
                </a:solidFill>
                <a:effectLst>
                  <a:outerShdw blurRad="63500" dir="2700000" algn="tl" rotWithShape="0">
                    <a:prstClr val="white">
                      <a:alpha val="40000"/>
                    </a:prstClr>
                  </a:outerShdw>
                </a:effectLst>
                <a:latin typeface="Calisto MT"/>
                <a:sym typeface="Helvetica"/>
              </a:rPr>
              <a:t>are the different RAID levels? (striping, mirroring, parity)</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	Which </a:t>
            </a:r>
            <a:r>
              <a:rPr lang="en-US" sz="2800" kern="1200" dirty="0">
                <a:solidFill>
                  <a:srgbClr val="333333"/>
                </a:solidFill>
                <a:effectLst>
                  <a:outerShdw blurRad="63500" dir="2700000" algn="tl" rotWithShape="0">
                    <a:prstClr val="white">
                      <a:alpha val="40000"/>
                    </a:prstClr>
                  </a:outerShdw>
                </a:effectLst>
                <a:latin typeface="Calisto MT"/>
                <a:sym typeface="Helvetica"/>
              </a:rPr>
              <a:t>RAID levels are best for reliability?  for capacity?</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	Which </a:t>
            </a:r>
            <a:r>
              <a:rPr lang="en-US" sz="2800" kern="1200" dirty="0">
                <a:solidFill>
                  <a:srgbClr val="333333"/>
                </a:solidFill>
                <a:effectLst>
                  <a:outerShdw blurRad="63500" dir="2700000" algn="tl" rotWithShape="0">
                    <a:prstClr val="white">
                      <a:alpha val="40000"/>
                    </a:prstClr>
                  </a:outerShdw>
                </a:effectLst>
                <a:latin typeface="Calisto MT"/>
                <a:sym typeface="Helvetica"/>
              </a:rPr>
              <a:t>are best for performance?  (sequential vs. random reads and writes</a:t>
            </a: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LFS:   	</a:t>
            </a:r>
            <a:r>
              <a:rPr lang="en-US" sz="3200" kern="1200" dirty="0" smtClean="0">
                <a:solidFill>
                  <a:srgbClr val="333333"/>
                </a:solidFill>
                <a:effectLst>
                  <a:outerShdw blurRad="63500" dir="2700000" algn="tl" rotWithShape="0">
                    <a:prstClr val="white">
                      <a:alpha val="40000"/>
                    </a:prstClr>
                  </a:outerShdw>
                </a:effectLst>
                <a:latin typeface="Calisto MT"/>
              </a:rPr>
              <a:t>Does </a:t>
            </a:r>
            <a:r>
              <a:rPr lang="en-US" sz="3200" kern="1200" dirty="0">
                <a:solidFill>
                  <a:srgbClr val="333333"/>
                </a:solidFill>
                <a:effectLst>
                  <a:outerShdw blurRad="63500" dir="2700000" algn="tl" rotWithShape="0">
                    <a:prstClr val="white">
                      <a:alpha val="40000"/>
                    </a:prstClr>
                  </a:outerShdw>
                </a:effectLst>
                <a:latin typeface="Calisto MT"/>
              </a:rPr>
              <a:t>on-disk </a:t>
            </a:r>
            <a:r>
              <a:rPr lang="en-US" sz="3200" b="1" kern="1200" dirty="0">
                <a:solidFill>
                  <a:srgbClr val="333333"/>
                </a:solidFill>
                <a:effectLst>
                  <a:outerShdw blurRad="63500" dir="2700000" algn="tl" rotWithShape="0">
                    <a:prstClr val="white">
                      <a:alpha val="40000"/>
                    </a:prstClr>
                  </a:outerShdw>
                </a:effectLst>
                <a:latin typeface="Calisto MT"/>
              </a:rPr>
              <a:t>log </a:t>
            </a:r>
            <a:r>
              <a:rPr lang="en-US" sz="3200" kern="1200" dirty="0">
                <a:solidFill>
                  <a:srgbClr val="333333"/>
                </a:solidFill>
                <a:effectLst>
                  <a:outerShdw blurRad="63500" dir="2700000" algn="tl" rotWithShape="0">
                    <a:prstClr val="white">
                      <a:alpha val="40000"/>
                    </a:prstClr>
                  </a:outerShdw>
                </a:effectLst>
                <a:latin typeface="Calisto MT"/>
              </a:rPr>
              <a:t>help performance of writes or reads?</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smtClean="0">
                <a:solidFill>
                  <a:srgbClr val="333333"/>
                </a:solidFill>
                <a:effectLst>
                  <a:outerShdw blurRad="63500" dir="2700000" algn="tl" rotWithShape="0">
                    <a:prstClr val="white">
                      <a:alpha val="40000"/>
                    </a:prstClr>
                  </a:outerShdw>
                </a:effectLst>
                <a:latin typeface="Calisto MT"/>
              </a:rPr>
              <a:t>	How </a:t>
            </a:r>
            <a:r>
              <a:rPr lang="en-US" sz="3200" kern="1200" dirty="0">
                <a:solidFill>
                  <a:srgbClr val="333333"/>
                </a:solidFill>
                <a:effectLst>
                  <a:outerShdw blurRad="63500" dir="2700000" algn="tl" rotWithShape="0">
                    <a:prstClr val="white">
                      <a:alpha val="40000"/>
                    </a:prstClr>
                  </a:outerShdw>
                </a:effectLst>
                <a:latin typeface="Calisto MT"/>
              </a:rPr>
              <a:t>to </a:t>
            </a:r>
            <a:r>
              <a:rPr lang="en-US" sz="3200" b="1" kern="1200" dirty="0">
                <a:solidFill>
                  <a:srgbClr val="333333"/>
                </a:solidFill>
                <a:effectLst>
                  <a:outerShdw blurRad="63500" dir="2700000" algn="tl" rotWithShape="0">
                    <a:prstClr val="white">
                      <a:alpha val="40000"/>
                    </a:prstClr>
                  </a:outerShdw>
                </a:effectLst>
                <a:latin typeface="Calisto MT"/>
              </a:rPr>
              <a:t>find </a:t>
            </a:r>
            <a:r>
              <a:rPr lang="en-US" sz="3200" b="1" kern="1200" dirty="0" err="1">
                <a:solidFill>
                  <a:srgbClr val="333333"/>
                </a:solidFill>
                <a:effectLst>
                  <a:outerShdw blurRad="63500" dir="2700000" algn="tl" rotWithShape="0">
                    <a:prstClr val="white">
                      <a:alpha val="40000"/>
                    </a:prstClr>
                  </a:outerShdw>
                </a:effectLst>
                <a:latin typeface="Calisto MT"/>
              </a:rPr>
              <a:t>inodes</a:t>
            </a:r>
            <a:r>
              <a:rPr lang="en-US" sz="3200" b="1" kern="1200" dirty="0">
                <a:solidFill>
                  <a:srgbClr val="333333"/>
                </a:solidFill>
                <a:effectLst>
                  <a:outerShdw blurRad="63500" dir="2700000" algn="tl" rotWithShape="0">
                    <a:prstClr val="white">
                      <a:alpha val="40000"/>
                    </a:prstClr>
                  </a:outerShdw>
                </a:effectLst>
                <a:latin typeface="Calisto MT"/>
              </a:rPr>
              <a:t> </a:t>
            </a:r>
            <a:r>
              <a:rPr lang="en-US" sz="3200" kern="1200" dirty="0">
                <a:solidFill>
                  <a:srgbClr val="333333"/>
                </a:solidFill>
                <a:effectLst>
                  <a:outerShdw blurRad="63500" dir="2700000" algn="tl" rotWithShape="0">
                    <a:prstClr val="white">
                      <a:alpha val="40000"/>
                    </a:prstClr>
                  </a:outerShdw>
                </a:effectLst>
                <a:latin typeface="Calisto MT"/>
              </a:rPr>
              <a:t>in on-disk log?</a:t>
            </a:r>
          </a:p>
          <a:p>
            <a:pPr marL="866973" indent="-866973" algn="l" defTabSz="1300460" rtl="0">
              <a:spcBef>
                <a:spcPts val="853"/>
              </a:spcBef>
              <a:defRPr/>
            </a:pPr>
            <a:r>
              <a:rPr lang="en-US" sz="3200" kern="1200" dirty="0" smtClean="0">
                <a:solidFill>
                  <a:srgbClr val="333333"/>
                </a:solidFill>
                <a:effectLst>
                  <a:outerShdw blurRad="63500" dir="2700000" algn="tl" rotWithShape="0">
                    <a:prstClr val="white">
                      <a:alpha val="40000"/>
                    </a:prstClr>
                  </a:outerShdw>
                </a:effectLst>
                <a:latin typeface="Calisto MT"/>
              </a:rPr>
              <a:t>	</a:t>
            </a:r>
            <a:r>
              <a:rPr lang="en-US" sz="3200" kern="1200" dirty="0">
                <a:solidFill>
                  <a:srgbClr val="333333"/>
                </a:solidFill>
                <a:effectLst>
                  <a:outerShdw blurRad="63500" dir="2700000" algn="tl" rotWithShape="0">
                    <a:prstClr val="white">
                      <a:alpha val="40000"/>
                    </a:prstClr>
                  </a:outerShdw>
                </a:effectLst>
                <a:latin typeface="Calisto MT"/>
              </a:rPr>
              <a:t>How to </a:t>
            </a:r>
            <a:r>
              <a:rPr lang="en-US" sz="3200" b="1" kern="1200" dirty="0">
                <a:solidFill>
                  <a:srgbClr val="333333"/>
                </a:solidFill>
                <a:effectLst>
                  <a:outerShdw blurRad="63500" dir="2700000" algn="tl" rotWithShape="0">
                    <a:prstClr val="white">
                      <a:alpha val="40000"/>
                    </a:prstClr>
                  </a:outerShdw>
                </a:effectLst>
                <a:latin typeface="Calisto MT"/>
              </a:rPr>
              <a:t>garbage collect </a:t>
            </a:r>
            <a:r>
              <a:rPr lang="en-US" sz="3200" kern="1200" dirty="0">
                <a:solidFill>
                  <a:srgbClr val="333333"/>
                </a:solidFill>
                <a:effectLst>
                  <a:outerShdw blurRad="63500" dir="2700000" algn="tl" rotWithShape="0">
                    <a:prstClr val="white">
                      <a:alpha val="40000"/>
                    </a:prstClr>
                  </a:outerShdw>
                </a:effectLst>
                <a:latin typeface="Calisto MT"/>
              </a:rPr>
              <a:t>dead information?</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smtClean="0">
                <a:solidFill>
                  <a:srgbClr val="333333"/>
                </a:solidFill>
                <a:effectLst>
                  <a:outerShdw blurRad="63500" dir="2700000" algn="tl" rotWithShape="0">
                    <a:prstClr val="white">
                      <a:alpha val="40000"/>
                    </a:prstClr>
                  </a:outerShdw>
                </a:effectLst>
                <a:latin typeface="Calisto MT"/>
              </a:rPr>
              <a:t>	How </a:t>
            </a:r>
            <a:r>
              <a:rPr lang="en-US" sz="3200" kern="1200" dirty="0">
                <a:solidFill>
                  <a:srgbClr val="333333"/>
                </a:solidFill>
                <a:effectLst>
                  <a:outerShdw blurRad="63500" dir="2700000" algn="tl" rotWithShape="0">
                    <a:prstClr val="white">
                      <a:alpha val="40000"/>
                    </a:prstClr>
                  </a:outerShdw>
                </a:effectLst>
                <a:latin typeface="Calisto MT"/>
              </a:rPr>
              <a:t>to </a:t>
            </a:r>
            <a:r>
              <a:rPr lang="en-US" sz="3200" b="1" kern="1200" dirty="0">
                <a:solidFill>
                  <a:srgbClr val="333333"/>
                </a:solidFill>
                <a:effectLst>
                  <a:outerShdw blurRad="63500" dir="2700000" algn="tl" rotWithShape="0">
                    <a:prstClr val="white">
                      <a:alpha val="40000"/>
                    </a:prstClr>
                  </a:outerShdw>
                </a:effectLst>
                <a:latin typeface="Calisto MT"/>
              </a:rPr>
              <a:t>recover</a:t>
            </a:r>
            <a:r>
              <a:rPr lang="en-US" sz="3200" kern="1200" dirty="0">
                <a:solidFill>
                  <a:srgbClr val="333333"/>
                </a:solidFill>
                <a:effectLst>
                  <a:outerShdw blurRad="63500" dir="2700000" algn="tl" rotWithShape="0">
                    <a:prstClr val="white">
                      <a:alpha val="40000"/>
                    </a:prstClr>
                  </a:outerShdw>
                </a:effectLst>
                <a:latin typeface="Calisto MT"/>
              </a:rPr>
              <a:t> from a crash?</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smtClean="0">
                <a:solidFill>
                  <a:srgbClr val="333333"/>
                </a:solidFill>
                <a:effectLst>
                  <a:outerShdw blurRad="63500" dir="2700000" algn="tl" rotWithShape="0">
                    <a:prstClr val="white">
                      <a:alpha val="40000"/>
                    </a:prstClr>
                  </a:outerShdw>
                </a:effectLst>
                <a:latin typeface="Calisto MT"/>
              </a:rPr>
              <a:t>	</a:t>
            </a:r>
            <a:endParaRPr lang="en-US" sz="2560" kern="1200" dirty="0">
              <a:solidFill>
                <a:srgbClr val="333333"/>
              </a:solidFill>
              <a:effectLst>
                <a:outerShdw blurRad="63500" dir="2700000" algn="tl" rotWithShape="0">
                  <a:prstClr val="white">
                    <a:alpha val="40000"/>
                  </a:prstClr>
                </a:outerShdw>
              </a:effectLst>
            </a:endParaRPr>
          </a:p>
          <a:p>
            <a:pPr algn="l" defTabSz="1300460" rtl="0">
              <a:spcBef>
                <a:spcPts val="853"/>
              </a:spcBef>
              <a:buClr>
                <a:srgbClr val="921F07"/>
              </a:buClr>
              <a:buSzPct val="25000"/>
              <a:defRPr/>
            </a:pPr>
            <a:r>
              <a:rPr lang="en-US" sz="2560" kern="1200" dirty="0">
                <a:solidFill>
                  <a:srgbClr val="333333"/>
                </a:solidFill>
                <a:effectLst>
                  <a:outerShdw blurRad="63500" dir="2700000" algn="tl" rotWithShape="0">
                    <a:prstClr val="white">
                      <a:alpha val="40000"/>
                    </a:prstClr>
                  </a:outerShdw>
                </a:effectLst>
              </a:rPr>
              <a:t>To do for </a:t>
            </a:r>
            <a:r>
              <a:rPr lang="en-US" sz="2560" kern="1200" dirty="0" smtClean="0">
                <a:solidFill>
                  <a:srgbClr val="333333"/>
                </a:solidFill>
                <a:effectLst>
                  <a:outerShdw blurRad="63500" dir="2700000" algn="tl" rotWithShape="0">
                    <a:prstClr val="white">
                      <a:alpha val="40000"/>
                    </a:prstClr>
                  </a:outerShdw>
                </a:effectLst>
              </a:rPr>
              <a:t>Thursday</a:t>
            </a:r>
            <a:endParaRPr lang="en-US" sz="2560" kern="1200" dirty="0">
              <a:solidFill>
                <a:srgbClr val="333333"/>
              </a:solidFill>
              <a:effectLst>
                <a:outerShdw blurRad="63500" dir="2700000" algn="tl" rotWithShape="0">
                  <a:prstClr val="white">
                    <a:alpha val="40000"/>
                  </a:prstClr>
                </a:outerShdw>
              </a:effectLst>
            </a:endParaRPr>
          </a:p>
          <a:p>
            <a:pPr algn="l" defTabSz="1300460" rtl="0">
              <a:spcBef>
                <a:spcPts val="853"/>
              </a:spcBef>
              <a:buClr>
                <a:srgbClr val="921F07"/>
              </a:buClr>
              <a:buSzPct val="25000"/>
              <a:buFont typeface="Arial"/>
              <a:buChar char="•"/>
              <a:defRPr/>
            </a:pPr>
            <a:r>
              <a:rPr lang="en-US" sz="2560" kern="1200" dirty="0">
                <a:solidFill>
                  <a:srgbClr val="333333"/>
                </a:solidFill>
                <a:effectLst>
                  <a:outerShdw blurRad="63500" dir="2700000" algn="tl" rotWithShape="0">
                    <a:prstClr val="white">
                      <a:alpha val="40000"/>
                    </a:prstClr>
                  </a:outerShdw>
                </a:effectLst>
              </a:rPr>
              <a:t>Read </a:t>
            </a:r>
            <a:r>
              <a:rPr lang="en-US" sz="2560" kern="1200" dirty="0" smtClean="0">
                <a:solidFill>
                  <a:srgbClr val="333333"/>
                </a:solidFill>
                <a:effectLst>
                  <a:outerShdw blurRad="63500" dir="2700000" algn="tl" rotWithShape="0">
                    <a:prstClr val="white">
                      <a:alpha val="40000"/>
                    </a:prstClr>
                  </a:outerShdw>
                </a:effectLst>
              </a:rPr>
              <a:t>paper </a:t>
            </a:r>
            <a:r>
              <a:rPr lang="en-US" sz="2560" kern="1200" dirty="0">
                <a:solidFill>
                  <a:srgbClr val="333333"/>
                </a:solidFill>
                <a:effectLst>
                  <a:outerShdw blurRad="63500" dir="2700000" algn="tl" rotWithShape="0">
                    <a:prstClr val="white">
                      <a:alpha val="40000"/>
                    </a:prstClr>
                  </a:outerShdw>
                </a:effectLst>
              </a:rPr>
              <a:t>and answer question for next </a:t>
            </a:r>
            <a:r>
              <a:rPr lang="en-US" sz="2560" kern="1200" dirty="0" smtClean="0">
                <a:solidFill>
                  <a:srgbClr val="333333"/>
                </a:solidFill>
                <a:effectLst>
                  <a:outerShdw blurRad="63500" dir="2700000" algn="tl" rotWithShape="0">
                    <a:prstClr val="white">
                      <a:alpha val="40000"/>
                    </a:prstClr>
                  </a:outerShdw>
                </a:effectLst>
              </a:rPr>
              <a:t>lecture: Unwritten Contract of SSDs</a:t>
            </a:r>
            <a:endParaRPr lang="en-US" sz="2560" kern="1200" dirty="0">
              <a:solidFill>
                <a:srgbClr val="333333"/>
              </a:solidFill>
              <a:effectLst>
                <a:outerShdw blurRad="63500" dir="2700000" algn="tl" rotWithShape="0">
                  <a:prstClr val="white">
                    <a:alpha val="40000"/>
                  </a:prstClr>
                </a:outerShdw>
              </a:effectLst>
            </a:endParaRPr>
          </a:p>
          <a:p>
            <a:pPr algn="l" defTabSz="1300460" rtl="0">
              <a:spcBef>
                <a:spcPts val="853"/>
              </a:spcBef>
              <a:buClr>
                <a:srgbClr val="921F07"/>
              </a:buClr>
              <a:buSzPct val="25000"/>
              <a:buFont typeface="Arial"/>
              <a:buChar char="•"/>
              <a:defRPr/>
            </a:pPr>
            <a:r>
              <a:rPr lang="en-US" sz="2560" kern="1200" dirty="0" smtClean="0">
                <a:solidFill>
                  <a:srgbClr val="333333"/>
                </a:solidFill>
                <a:effectLst>
                  <a:outerShdw blurRad="63500" dir="2700000" algn="tl" rotWithShape="0">
                    <a:prstClr val="white">
                      <a:alpha val="40000"/>
                    </a:prstClr>
                  </a:outerShdw>
                </a:effectLst>
              </a:rPr>
              <a:t>Week 2 Reading Group - Canvas</a:t>
            </a:r>
            <a:endParaRPr lang="en-US" sz="2560" kern="1200"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056793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hape 36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Redundancy</a:t>
            </a:r>
          </a:p>
        </p:txBody>
      </p:sp>
      <p:sp>
        <p:nvSpPr>
          <p:cNvPr id="370" name="Shape 370"/>
          <p:cNvSpPr>
            <a:spLocks noGrp="1"/>
          </p:cNvSpPr>
          <p:nvPr>
            <p:ph type="body" idx="4294967295"/>
          </p:nvPr>
        </p:nvSpPr>
        <p:spPr>
          <a:xfrm>
            <a:off x="454301" y="2268330"/>
            <a:ext cx="11923553" cy="6875670"/>
          </a:xfrm>
          <a:prstGeom prst="rect">
            <a:avLst/>
          </a:prstGeom>
        </p:spPr>
        <p:txBody>
          <a:bodyPr>
            <a:normAutofit/>
          </a:bodyPr>
          <a:lstStyle/>
          <a:p>
            <a:pPr marL="0" lvl="0" indent="0">
              <a:buNone/>
              <a:defRPr sz="1800">
                <a:solidFill>
                  <a:srgbClr val="000000"/>
                </a:solidFill>
              </a:defRPr>
            </a:pPr>
            <a:r>
              <a:rPr lang="en-US" sz="3800" dirty="0" smtClean="0"/>
              <a:t>How many physical </a:t>
            </a:r>
            <a:r>
              <a:rPr lang="en-US" sz="3800" b="1" dirty="0" smtClean="0"/>
              <a:t>copies</a:t>
            </a:r>
            <a:r>
              <a:rPr lang="en-US" sz="3800" dirty="0" smtClean="0"/>
              <a:t> should RAID keep for every logical block?</a:t>
            </a:r>
          </a:p>
          <a:p>
            <a:pPr marL="0" lvl="0" indent="0">
              <a:buNone/>
              <a:defRPr sz="1800">
                <a:solidFill>
                  <a:srgbClr val="000000"/>
                </a:solidFill>
              </a:defRPr>
            </a:pPr>
            <a:endParaRPr lang="en-US" sz="3800" dirty="0"/>
          </a:p>
          <a:p>
            <a:pPr marL="0" lvl="0" indent="0">
              <a:buNone/>
              <a:defRPr sz="1800">
                <a:solidFill>
                  <a:srgbClr val="000000"/>
                </a:solidFill>
              </a:defRPr>
            </a:pPr>
            <a:r>
              <a:rPr sz="3800" dirty="0" smtClean="0"/>
              <a:t>Increase</a:t>
            </a:r>
            <a:r>
              <a:rPr lang="en-US" sz="3800" dirty="0" smtClean="0"/>
              <a:t> number of copies</a:t>
            </a:r>
            <a:r>
              <a:rPr sz="3800" dirty="0" smtClean="0"/>
              <a:t>: </a:t>
            </a:r>
            <a:endParaRPr lang="en-US" sz="3800" dirty="0" smtClean="0"/>
          </a:p>
          <a:p>
            <a:pPr marL="877140" lvl="1" indent="-457200">
              <a:defRPr sz="1800">
                <a:solidFill>
                  <a:srgbClr val="000000"/>
                </a:solidFill>
              </a:defRPr>
            </a:pPr>
            <a:r>
              <a:rPr sz="3500" dirty="0" smtClean="0"/>
              <a:t>improves </a:t>
            </a:r>
            <a:r>
              <a:rPr sz="3500" u="sng" dirty="0" smtClean="0"/>
              <a:t>reliability</a:t>
            </a:r>
            <a:r>
              <a:rPr lang="en-US" sz="3500" u="sng" dirty="0" smtClean="0"/>
              <a:t> </a:t>
            </a:r>
            <a:r>
              <a:rPr lang="en-US" sz="3500" dirty="0" smtClean="0"/>
              <a:t>(and maybe </a:t>
            </a:r>
            <a:r>
              <a:rPr lang="en-US" sz="3500" u="sng" dirty="0" smtClean="0"/>
              <a:t>performance)</a:t>
            </a:r>
          </a:p>
          <a:p>
            <a:pPr marL="877140" lvl="1" indent="-457200">
              <a:defRPr sz="1800">
                <a:solidFill>
                  <a:srgbClr val="000000"/>
                </a:solidFill>
              </a:defRPr>
            </a:pPr>
            <a:endParaRPr sz="3500" dirty="0"/>
          </a:p>
          <a:p>
            <a:pPr marL="0" lvl="0" indent="0">
              <a:buNone/>
              <a:defRPr sz="1800">
                <a:solidFill>
                  <a:srgbClr val="000000"/>
                </a:solidFill>
              </a:defRPr>
            </a:pPr>
            <a:r>
              <a:rPr sz="3800" dirty="0" smtClean="0"/>
              <a:t>Decrease</a:t>
            </a:r>
            <a:r>
              <a:rPr lang="en-US" sz="3800" dirty="0" smtClean="0"/>
              <a:t> number of copies </a:t>
            </a:r>
          </a:p>
          <a:p>
            <a:pPr marL="877140" lvl="1" indent="-457200">
              <a:defRPr sz="1800">
                <a:solidFill>
                  <a:srgbClr val="000000"/>
                </a:solidFill>
              </a:defRPr>
            </a:pPr>
            <a:r>
              <a:rPr sz="3200" dirty="0" smtClean="0"/>
              <a:t>improves </a:t>
            </a:r>
            <a:r>
              <a:rPr sz="3200" u="sng" dirty="0"/>
              <a:t>space efficiency</a:t>
            </a:r>
            <a:endParaRPr sz="3200" dirty="0"/>
          </a:p>
          <a:p>
            <a:pPr marL="0" lvl="0" indent="0">
              <a:buNone/>
              <a:defRPr sz="1800">
                <a:solidFill>
                  <a:srgbClr val="000000"/>
                </a:solidFill>
              </a:defRPr>
            </a:pPr>
            <a:endParaRPr sz="3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 name="Shape 1882"/>
          <p:cNvSpPr>
            <a:spLocks noGrp="1"/>
          </p:cNvSpPr>
          <p:nvPr>
            <p:ph type="title"/>
          </p:nvPr>
        </p:nvSpPr>
        <p:spPr>
          <a:xfrm>
            <a:off x="1108570" y="208546"/>
            <a:ext cx="10785405" cy="1443791"/>
          </a:xfrm>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Logical vs </a:t>
            </a:r>
            <a:r>
              <a:rPr lang="en-US" sz="6480" dirty="0" err="1" smtClean="0">
                <a:solidFill>
                  <a:srgbClr val="FFFFFF"/>
                </a:solidFill>
              </a:rPr>
              <a:t>temporaL</a:t>
            </a:r>
            <a:r>
              <a:rPr lang="en-US" dirty="0">
                <a:solidFill>
                  <a:srgbClr val="FFFFFF"/>
                </a:solidFill>
              </a:rPr>
              <a:t> </a:t>
            </a:r>
            <a:r>
              <a:rPr lang="en-US" sz="6480" dirty="0" smtClean="0">
                <a:solidFill>
                  <a:srgbClr val="FFFFFF"/>
                </a:solidFill>
              </a:rPr>
              <a:t>Locality</a:t>
            </a:r>
            <a:endParaRPr sz="6480" dirty="0">
              <a:solidFill>
                <a:srgbClr val="FFFFFF"/>
              </a:solidFill>
            </a:endParaRPr>
          </a:p>
        </p:txBody>
      </p:sp>
      <p:sp>
        <p:nvSpPr>
          <p:cNvPr id="1883" name="Shape 1883"/>
          <p:cNvSpPr>
            <a:spLocks noGrp="1"/>
          </p:cNvSpPr>
          <p:nvPr>
            <p:ph type="body" idx="4294967295"/>
          </p:nvPr>
        </p:nvSpPr>
        <p:spPr>
          <a:xfrm>
            <a:off x="579754" y="5919537"/>
            <a:ext cx="12174853" cy="3624512"/>
          </a:xfrm>
          <a:prstGeom prst="rect">
            <a:avLst/>
          </a:prstGeom>
        </p:spPr>
        <p:txBody>
          <a:bodyPr>
            <a:normAutofit/>
          </a:bodyPr>
          <a:lstStyle/>
          <a:p>
            <a:pPr>
              <a:buNone/>
              <a:defRPr sz="1800">
                <a:solidFill>
                  <a:srgbClr val="000000"/>
                </a:solidFill>
              </a:defRPr>
            </a:pPr>
            <a:r>
              <a:rPr lang="en-US" sz="2400" dirty="0">
                <a:solidFill>
                  <a:schemeClr val="bg1"/>
                </a:solidFill>
              </a:rPr>
              <a:t>LFS:  Good random write performance;</a:t>
            </a:r>
            <a:r>
              <a:rPr lang="en-US" sz="2400" dirty="0">
                <a:solidFill>
                  <a:srgbClr val="333333"/>
                </a:solidFill>
              </a:rPr>
              <a:t/>
            </a:r>
            <a:br>
              <a:rPr lang="en-US" sz="2400" dirty="0">
                <a:solidFill>
                  <a:srgbClr val="333333"/>
                </a:solidFill>
              </a:rPr>
            </a:br>
            <a:r>
              <a:rPr lang="en-US" sz="2400" dirty="0">
                <a:solidFill>
                  <a:srgbClr val="333333"/>
                </a:solidFill>
              </a:rPr>
              <a:t>Temporal Locality - Puts data where it’s fastest to write </a:t>
            </a:r>
            <a:br>
              <a:rPr lang="en-US" sz="2400" dirty="0">
                <a:solidFill>
                  <a:srgbClr val="333333"/>
                </a:solidFill>
              </a:rPr>
            </a:br>
            <a:r>
              <a:rPr lang="en-US" sz="2400" dirty="0">
                <a:solidFill>
                  <a:srgbClr val="333333"/>
                </a:solidFill>
              </a:rPr>
              <a:t>(assume future reads cached in memory)</a:t>
            </a:r>
          </a:p>
          <a:p>
            <a:pPr lvl="0">
              <a:buNone/>
              <a:defRPr sz="1800">
                <a:solidFill>
                  <a:srgbClr val="000000"/>
                </a:solidFill>
              </a:defRPr>
            </a:pPr>
            <a:r>
              <a:rPr lang="en-US" sz="2400" dirty="0" smtClean="0">
                <a:solidFill>
                  <a:schemeClr val="bg1"/>
                </a:solidFill>
              </a:rPr>
              <a:t>SunOS / </a:t>
            </a:r>
            <a:r>
              <a:rPr sz="2400" dirty="0" smtClean="0">
                <a:solidFill>
                  <a:schemeClr val="bg1"/>
                </a:solidFill>
              </a:rPr>
              <a:t>Journaling</a:t>
            </a:r>
            <a:r>
              <a:rPr lang="en-US" sz="2400" dirty="0" smtClean="0">
                <a:solidFill>
                  <a:schemeClr val="bg1"/>
                </a:solidFill>
              </a:rPr>
              <a:t> / Traditional in-place</a:t>
            </a:r>
            <a:r>
              <a:rPr sz="2400" dirty="0" smtClean="0">
                <a:solidFill>
                  <a:schemeClr val="bg1"/>
                </a:solidFill>
              </a:rPr>
              <a:t>: </a:t>
            </a:r>
            <a:r>
              <a:rPr lang="en-US" sz="2400" dirty="0" smtClean="0">
                <a:solidFill>
                  <a:schemeClr val="bg1"/>
                </a:solidFill>
              </a:rPr>
              <a:t> </a:t>
            </a:r>
            <a:br>
              <a:rPr lang="en-US" sz="2400" dirty="0" smtClean="0">
                <a:solidFill>
                  <a:schemeClr val="bg1"/>
                </a:solidFill>
              </a:rPr>
            </a:br>
            <a:r>
              <a:rPr lang="en-US" sz="2400" dirty="0" smtClean="0">
                <a:solidFill>
                  <a:schemeClr val="bg1"/>
                </a:solidFill>
              </a:rPr>
              <a:t>Good reread sequential perf after write random; why?</a:t>
            </a:r>
          </a:p>
          <a:p>
            <a:pPr lvl="0">
              <a:buNone/>
              <a:defRPr sz="1800">
                <a:solidFill>
                  <a:srgbClr val="000000"/>
                </a:solidFill>
              </a:defRPr>
            </a:pPr>
            <a:r>
              <a:rPr lang="en-US" sz="2400" dirty="0" smtClean="0">
                <a:solidFill>
                  <a:srgbClr val="333333"/>
                </a:solidFill>
              </a:rPr>
              <a:t>	Logical Locality - Put final location of </a:t>
            </a:r>
            <a:r>
              <a:rPr sz="2400" dirty="0" smtClean="0">
                <a:solidFill>
                  <a:srgbClr val="333333"/>
                </a:solidFill>
              </a:rPr>
              <a:t>data wherever </a:t>
            </a:r>
            <a:r>
              <a:rPr lang="en-US" sz="2400" dirty="0" smtClean="0">
                <a:solidFill>
                  <a:srgbClr val="333333"/>
                </a:solidFill>
              </a:rPr>
              <a:t>file system chooses </a:t>
            </a:r>
            <a:r>
              <a:rPr sz="2400" dirty="0" smtClean="0">
                <a:solidFill>
                  <a:srgbClr val="333333"/>
                </a:solidFill>
              </a:rPr>
              <a:t> </a:t>
            </a:r>
            <a:r>
              <a:rPr lang="en-US" sz="2400" dirty="0" smtClean="0">
                <a:solidFill>
                  <a:srgbClr val="333333"/>
                </a:solidFill>
              </a:rPr>
              <a:t>(u</a:t>
            </a:r>
            <a:r>
              <a:rPr sz="2400" dirty="0" smtClean="0">
                <a:solidFill>
                  <a:srgbClr val="333333"/>
                </a:solidFill>
              </a:rPr>
              <a:t>sually in a place optimized for future reads</a:t>
            </a:r>
            <a:r>
              <a:rPr lang="en-US" sz="2400" dirty="0" smtClean="0">
                <a:solidFill>
                  <a:srgbClr val="333333"/>
                </a:solidFill>
              </a:rPr>
              <a:t>)</a:t>
            </a:r>
            <a:endParaRPr sz="2400" dirty="0" smtClean="0">
              <a:solidFill>
                <a:srgbClr val="333333"/>
              </a:solidFill>
            </a:endParaRPr>
          </a:p>
          <a:p>
            <a:pPr lvl="0">
              <a:buNone/>
              <a:defRPr sz="1800">
                <a:solidFill>
                  <a:srgbClr val="000000"/>
                </a:solidFill>
              </a:defRPr>
            </a:pPr>
            <a:endParaRPr sz="3800" dirty="0">
              <a:solidFill>
                <a:srgbClr val="333333"/>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53" y="2053389"/>
            <a:ext cx="6535479" cy="3866148"/>
          </a:xfrm>
          <a:prstGeom prst="rect">
            <a:avLst/>
          </a:prstGeom>
        </p:spPr>
      </p:pic>
    </p:spTree>
    <p:extLst>
      <p:ext uri="{BB962C8B-B14F-4D97-AF65-F5344CB8AC3E}">
        <p14:creationId xmlns:p14="http://schemas.microsoft.com/office/powerpoint/2010/main" val="10849041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8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3" grpId="1"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689" dirty="0"/>
              <a:t>CS 736: Advanced </a:t>
            </a:r>
            <a:br>
              <a:rPr lang="en-US" sz="5689" dirty="0"/>
            </a:br>
            <a:r>
              <a:rPr lang="en-US" sz="5689" dirty="0"/>
              <a:t>Operating Systems</a:t>
            </a:r>
            <a:br>
              <a:rPr lang="en-US" sz="5689" dirty="0"/>
            </a:br>
            <a:r>
              <a:rPr lang="en-US" sz="2844" dirty="0">
                <a:effectLst>
                  <a:outerShdw blurRad="63500" dir="2700000" algn="tl" rotWithShape="0">
                    <a:prstClr val="white">
                      <a:alpha val="40000"/>
                    </a:prstClr>
                  </a:outerShdw>
                </a:effectLst>
              </a:rPr>
              <a:t>Andrea Arpaci-Dusseau</a:t>
            </a:r>
            <a:r>
              <a:rPr lang="en-US" sz="3413" dirty="0">
                <a:solidFill>
                  <a:srgbClr val="333333"/>
                </a:solidFill>
                <a:effectLst>
                  <a:outerShdw blurRad="63500" dir="2700000" algn="tl" rotWithShape="0">
                    <a:prstClr val="white">
                      <a:alpha val="40000"/>
                    </a:prstClr>
                  </a:outerShdw>
                </a:effectLst>
                <a:latin typeface="Calisto MT"/>
              </a:rPr>
              <a:t/>
            </a:r>
            <a:br>
              <a:rPr lang="en-US" sz="3413" dirty="0">
                <a:solidFill>
                  <a:srgbClr val="333333"/>
                </a:solidFill>
                <a:effectLst>
                  <a:outerShdw blurRad="63500" dir="2700000" algn="tl" rotWithShape="0">
                    <a:prstClr val="white">
                      <a:alpha val="40000"/>
                    </a:prstClr>
                  </a:outerShdw>
                </a:effectLst>
                <a:latin typeface="Calisto MT"/>
              </a:rPr>
            </a:br>
            <a:r>
              <a:rPr lang="en-US" sz="6258" dirty="0"/>
              <a:t/>
            </a:r>
            <a:br>
              <a:rPr lang="en-US" sz="6258" dirty="0"/>
            </a:br>
            <a:r>
              <a:rPr lang="en-US" sz="5120" dirty="0"/>
              <a:t>Lecture </a:t>
            </a:r>
            <a:r>
              <a:rPr lang="en-US" sz="5120" dirty="0" smtClean="0"/>
              <a:t>3: Storage Background </a:t>
            </a:r>
            <a:r>
              <a:rPr lang="en-US" sz="5120" dirty="0"/>
              <a:t>– </a:t>
            </a:r>
            <a:br>
              <a:rPr lang="en-US" sz="5120" dirty="0"/>
            </a:br>
            <a:r>
              <a:rPr lang="en-US" sz="5120" dirty="0" smtClean="0"/>
              <a:t>RAID and LFS</a:t>
            </a:r>
            <a:endParaRPr lang="en-US" sz="5689" dirty="0"/>
          </a:p>
        </p:txBody>
      </p:sp>
      <p:sp>
        <p:nvSpPr>
          <p:cNvPr id="5" name="Subtitle 2"/>
          <p:cNvSpPr txBox="1">
            <a:spLocks/>
          </p:cNvSpPr>
          <p:nvPr/>
        </p:nvSpPr>
        <p:spPr>
          <a:xfrm>
            <a:off x="216747" y="4946924"/>
            <a:ext cx="12577327" cy="4580898"/>
          </a:xfrm>
          <a:prstGeom prst="rect">
            <a:avLst/>
          </a:prstGeom>
        </p:spPr>
        <p:txBody>
          <a:bodyPr vert="horz" lIns="130048" tIns="65024" rIns="130048" bIns="65024" rtlCol="0">
            <a:normAutofit fontScale="62500" lnSpcReduction="20000"/>
          </a:bodyPr>
          <a:lstStyle/>
          <a:p>
            <a:pPr algn="l" defTabSz="1300460" rtl="0">
              <a:spcBef>
                <a:spcPts val="853"/>
              </a:spcBef>
              <a:buClr>
                <a:srgbClr val="921F07"/>
              </a:buClr>
              <a:buSzPct val="25000"/>
              <a:defRPr/>
            </a:pPr>
            <a:r>
              <a:rPr lang="en-US" sz="2560" kern="1200" dirty="0" smtClean="0">
                <a:solidFill>
                  <a:srgbClr val="333333"/>
                </a:solidFill>
                <a:effectLst>
                  <a:outerShdw blurRad="63500" dir="2700000" algn="tl" rotWithShape="0">
                    <a:prstClr val="white">
                      <a:alpha val="40000"/>
                    </a:prstClr>
                  </a:outerShdw>
                </a:effectLst>
              </a:rPr>
              <a:t>Questions </a:t>
            </a:r>
            <a:r>
              <a:rPr lang="en-US" sz="2560" kern="1200" dirty="0">
                <a:solidFill>
                  <a:srgbClr val="333333"/>
                </a:solidFill>
                <a:effectLst>
                  <a:outerShdw blurRad="63500" dir="2700000" algn="tl" rotWithShape="0">
                    <a:prstClr val="white">
                      <a:alpha val="40000"/>
                    </a:prstClr>
                  </a:outerShdw>
                </a:effectLst>
              </a:rPr>
              <a:t>for Today:</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RAID:	What </a:t>
            </a:r>
            <a:r>
              <a:rPr lang="en-US" sz="2800" kern="1200" dirty="0">
                <a:solidFill>
                  <a:srgbClr val="333333"/>
                </a:solidFill>
                <a:effectLst>
                  <a:outerShdw blurRad="63500" dir="2700000" algn="tl" rotWithShape="0">
                    <a:prstClr val="white">
                      <a:alpha val="40000"/>
                    </a:prstClr>
                  </a:outerShdw>
                </a:effectLst>
                <a:latin typeface="Calisto MT"/>
                <a:sym typeface="Helvetica"/>
              </a:rPr>
              <a:t>are the different RAID levels? (striping, mirroring, parity)</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	Which </a:t>
            </a:r>
            <a:r>
              <a:rPr lang="en-US" sz="2800" kern="1200" dirty="0">
                <a:solidFill>
                  <a:srgbClr val="333333"/>
                </a:solidFill>
                <a:effectLst>
                  <a:outerShdw blurRad="63500" dir="2700000" algn="tl" rotWithShape="0">
                    <a:prstClr val="white">
                      <a:alpha val="40000"/>
                    </a:prstClr>
                  </a:outerShdw>
                </a:effectLst>
                <a:latin typeface="Calisto MT"/>
                <a:sym typeface="Helvetica"/>
              </a:rPr>
              <a:t>RAID levels are best for reliability?  for capacity?</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	Which </a:t>
            </a:r>
            <a:r>
              <a:rPr lang="en-US" sz="2800" kern="1200" dirty="0">
                <a:solidFill>
                  <a:srgbClr val="333333"/>
                </a:solidFill>
                <a:effectLst>
                  <a:outerShdw blurRad="63500" dir="2700000" algn="tl" rotWithShape="0">
                    <a:prstClr val="white">
                      <a:alpha val="40000"/>
                    </a:prstClr>
                  </a:outerShdw>
                </a:effectLst>
                <a:latin typeface="Calisto MT"/>
                <a:sym typeface="Helvetica"/>
              </a:rPr>
              <a:t>are best for performance?  (sequential vs. random reads and writes</a:t>
            </a: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LFS:   	</a:t>
            </a:r>
            <a:r>
              <a:rPr lang="en-US" sz="3200" kern="1200" dirty="0" smtClean="0">
                <a:solidFill>
                  <a:srgbClr val="333333"/>
                </a:solidFill>
                <a:effectLst>
                  <a:outerShdw blurRad="63500" dir="2700000" algn="tl" rotWithShape="0">
                    <a:prstClr val="white">
                      <a:alpha val="40000"/>
                    </a:prstClr>
                  </a:outerShdw>
                </a:effectLst>
                <a:latin typeface="Calisto MT"/>
              </a:rPr>
              <a:t>Does </a:t>
            </a:r>
            <a:r>
              <a:rPr lang="en-US" sz="3200" kern="1200" dirty="0">
                <a:solidFill>
                  <a:srgbClr val="333333"/>
                </a:solidFill>
                <a:effectLst>
                  <a:outerShdw blurRad="63500" dir="2700000" algn="tl" rotWithShape="0">
                    <a:prstClr val="white">
                      <a:alpha val="40000"/>
                    </a:prstClr>
                  </a:outerShdw>
                </a:effectLst>
                <a:latin typeface="Calisto MT"/>
              </a:rPr>
              <a:t>on-disk </a:t>
            </a:r>
            <a:r>
              <a:rPr lang="en-US" sz="3200" b="1" kern="1200" dirty="0">
                <a:solidFill>
                  <a:srgbClr val="333333"/>
                </a:solidFill>
                <a:effectLst>
                  <a:outerShdw blurRad="63500" dir="2700000" algn="tl" rotWithShape="0">
                    <a:prstClr val="white">
                      <a:alpha val="40000"/>
                    </a:prstClr>
                  </a:outerShdw>
                </a:effectLst>
                <a:latin typeface="Calisto MT"/>
              </a:rPr>
              <a:t>log </a:t>
            </a:r>
            <a:r>
              <a:rPr lang="en-US" sz="3200" kern="1200" dirty="0">
                <a:solidFill>
                  <a:srgbClr val="333333"/>
                </a:solidFill>
                <a:effectLst>
                  <a:outerShdw blurRad="63500" dir="2700000" algn="tl" rotWithShape="0">
                    <a:prstClr val="white">
                      <a:alpha val="40000"/>
                    </a:prstClr>
                  </a:outerShdw>
                </a:effectLst>
                <a:latin typeface="Calisto MT"/>
              </a:rPr>
              <a:t>help performance of writes or reads?</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smtClean="0">
                <a:solidFill>
                  <a:srgbClr val="333333"/>
                </a:solidFill>
                <a:effectLst>
                  <a:outerShdw blurRad="63500" dir="2700000" algn="tl" rotWithShape="0">
                    <a:prstClr val="white">
                      <a:alpha val="40000"/>
                    </a:prstClr>
                  </a:outerShdw>
                </a:effectLst>
                <a:latin typeface="Calisto MT"/>
              </a:rPr>
              <a:t>	How </a:t>
            </a:r>
            <a:r>
              <a:rPr lang="en-US" sz="3200" kern="1200" dirty="0">
                <a:solidFill>
                  <a:srgbClr val="333333"/>
                </a:solidFill>
                <a:effectLst>
                  <a:outerShdw blurRad="63500" dir="2700000" algn="tl" rotWithShape="0">
                    <a:prstClr val="white">
                      <a:alpha val="40000"/>
                    </a:prstClr>
                  </a:outerShdw>
                </a:effectLst>
                <a:latin typeface="Calisto MT"/>
              </a:rPr>
              <a:t>to </a:t>
            </a:r>
            <a:r>
              <a:rPr lang="en-US" sz="3200" b="1" kern="1200" dirty="0">
                <a:solidFill>
                  <a:srgbClr val="333333"/>
                </a:solidFill>
                <a:effectLst>
                  <a:outerShdw blurRad="63500" dir="2700000" algn="tl" rotWithShape="0">
                    <a:prstClr val="white">
                      <a:alpha val="40000"/>
                    </a:prstClr>
                  </a:outerShdw>
                </a:effectLst>
                <a:latin typeface="Calisto MT"/>
              </a:rPr>
              <a:t>find </a:t>
            </a:r>
            <a:r>
              <a:rPr lang="en-US" sz="3200" b="1" kern="1200" dirty="0" err="1">
                <a:solidFill>
                  <a:srgbClr val="333333"/>
                </a:solidFill>
                <a:effectLst>
                  <a:outerShdw blurRad="63500" dir="2700000" algn="tl" rotWithShape="0">
                    <a:prstClr val="white">
                      <a:alpha val="40000"/>
                    </a:prstClr>
                  </a:outerShdw>
                </a:effectLst>
                <a:latin typeface="Calisto MT"/>
              </a:rPr>
              <a:t>inodes</a:t>
            </a:r>
            <a:r>
              <a:rPr lang="en-US" sz="3200" b="1" kern="1200" dirty="0">
                <a:solidFill>
                  <a:srgbClr val="333333"/>
                </a:solidFill>
                <a:effectLst>
                  <a:outerShdw blurRad="63500" dir="2700000" algn="tl" rotWithShape="0">
                    <a:prstClr val="white">
                      <a:alpha val="40000"/>
                    </a:prstClr>
                  </a:outerShdw>
                </a:effectLst>
                <a:latin typeface="Calisto MT"/>
              </a:rPr>
              <a:t> </a:t>
            </a:r>
            <a:r>
              <a:rPr lang="en-US" sz="3200" kern="1200" dirty="0">
                <a:solidFill>
                  <a:srgbClr val="333333"/>
                </a:solidFill>
                <a:effectLst>
                  <a:outerShdw blurRad="63500" dir="2700000" algn="tl" rotWithShape="0">
                    <a:prstClr val="white">
                      <a:alpha val="40000"/>
                    </a:prstClr>
                  </a:outerShdw>
                </a:effectLst>
                <a:latin typeface="Calisto MT"/>
              </a:rPr>
              <a:t>in on-disk log?</a:t>
            </a:r>
          </a:p>
          <a:p>
            <a:pPr marL="866973" indent="-866973" algn="l" defTabSz="1300460" rtl="0">
              <a:spcBef>
                <a:spcPts val="853"/>
              </a:spcBef>
              <a:defRPr/>
            </a:pPr>
            <a:r>
              <a:rPr lang="en-US" sz="3200" kern="1200" dirty="0" smtClean="0">
                <a:solidFill>
                  <a:srgbClr val="333333"/>
                </a:solidFill>
                <a:effectLst>
                  <a:outerShdw blurRad="63500" dir="2700000" algn="tl" rotWithShape="0">
                    <a:prstClr val="white">
                      <a:alpha val="40000"/>
                    </a:prstClr>
                  </a:outerShdw>
                </a:effectLst>
                <a:latin typeface="Calisto MT"/>
              </a:rPr>
              <a:t>	</a:t>
            </a:r>
            <a:r>
              <a:rPr lang="en-US" sz="3200" kern="1200" dirty="0">
                <a:solidFill>
                  <a:srgbClr val="333333"/>
                </a:solidFill>
                <a:effectLst>
                  <a:outerShdw blurRad="63500" dir="2700000" algn="tl" rotWithShape="0">
                    <a:prstClr val="white">
                      <a:alpha val="40000"/>
                    </a:prstClr>
                  </a:outerShdw>
                </a:effectLst>
                <a:latin typeface="Calisto MT"/>
              </a:rPr>
              <a:t>How to </a:t>
            </a:r>
            <a:r>
              <a:rPr lang="en-US" sz="3200" b="1" kern="1200" dirty="0">
                <a:solidFill>
                  <a:srgbClr val="333333"/>
                </a:solidFill>
                <a:effectLst>
                  <a:outerShdw blurRad="63500" dir="2700000" algn="tl" rotWithShape="0">
                    <a:prstClr val="white">
                      <a:alpha val="40000"/>
                    </a:prstClr>
                  </a:outerShdw>
                </a:effectLst>
                <a:latin typeface="Calisto MT"/>
              </a:rPr>
              <a:t>garbage collect </a:t>
            </a:r>
            <a:r>
              <a:rPr lang="en-US" sz="3200" kern="1200" dirty="0">
                <a:solidFill>
                  <a:srgbClr val="333333"/>
                </a:solidFill>
                <a:effectLst>
                  <a:outerShdw blurRad="63500" dir="2700000" algn="tl" rotWithShape="0">
                    <a:prstClr val="white">
                      <a:alpha val="40000"/>
                    </a:prstClr>
                  </a:outerShdw>
                </a:effectLst>
                <a:latin typeface="Calisto MT"/>
              </a:rPr>
              <a:t>dead information?</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smtClean="0">
                <a:solidFill>
                  <a:srgbClr val="333333"/>
                </a:solidFill>
                <a:effectLst>
                  <a:outerShdw blurRad="63500" dir="2700000" algn="tl" rotWithShape="0">
                    <a:prstClr val="white">
                      <a:alpha val="40000"/>
                    </a:prstClr>
                  </a:outerShdw>
                </a:effectLst>
                <a:latin typeface="Calisto MT"/>
              </a:rPr>
              <a:t>	How </a:t>
            </a:r>
            <a:r>
              <a:rPr lang="en-US" sz="3200" kern="1200" dirty="0">
                <a:solidFill>
                  <a:srgbClr val="333333"/>
                </a:solidFill>
                <a:effectLst>
                  <a:outerShdw blurRad="63500" dir="2700000" algn="tl" rotWithShape="0">
                    <a:prstClr val="white">
                      <a:alpha val="40000"/>
                    </a:prstClr>
                  </a:outerShdw>
                </a:effectLst>
                <a:latin typeface="Calisto MT"/>
              </a:rPr>
              <a:t>to </a:t>
            </a:r>
            <a:r>
              <a:rPr lang="en-US" sz="3200" b="1" kern="1200" dirty="0">
                <a:solidFill>
                  <a:srgbClr val="333333"/>
                </a:solidFill>
                <a:effectLst>
                  <a:outerShdw blurRad="63500" dir="2700000" algn="tl" rotWithShape="0">
                    <a:prstClr val="white">
                      <a:alpha val="40000"/>
                    </a:prstClr>
                  </a:outerShdw>
                </a:effectLst>
                <a:latin typeface="Calisto MT"/>
              </a:rPr>
              <a:t>recover</a:t>
            </a:r>
            <a:r>
              <a:rPr lang="en-US" sz="3200" kern="1200" dirty="0">
                <a:solidFill>
                  <a:srgbClr val="333333"/>
                </a:solidFill>
                <a:effectLst>
                  <a:outerShdw blurRad="63500" dir="2700000" algn="tl" rotWithShape="0">
                    <a:prstClr val="white">
                      <a:alpha val="40000"/>
                    </a:prstClr>
                  </a:outerShdw>
                </a:effectLst>
                <a:latin typeface="Calisto MT"/>
              </a:rPr>
              <a:t> from a crash</a:t>
            </a:r>
            <a:r>
              <a:rPr lang="en-US" sz="3200" kern="1200" dirty="0" smtClean="0">
                <a:solidFill>
                  <a:srgbClr val="333333"/>
                </a:solidFill>
                <a:effectLst>
                  <a:outerShdw blurRad="63500" dir="2700000" algn="tl" rotWithShape="0">
                    <a:prstClr val="white">
                      <a:alpha val="40000"/>
                    </a:prstClr>
                  </a:outerShdw>
                </a:effectLst>
                <a:latin typeface="Calisto MT"/>
              </a:rPr>
              <a:t>?</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a:solidFill>
                  <a:srgbClr val="333333"/>
                </a:solidFill>
                <a:effectLst>
                  <a:outerShdw blurRad="63500" dir="2700000" algn="tl" rotWithShape="0">
                    <a:prstClr val="white">
                      <a:alpha val="40000"/>
                    </a:prstClr>
                  </a:outerShdw>
                </a:effectLst>
                <a:latin typeface="Calisto MT"/>
              </a:rPr>
              <a:t>	</a:t>
            </a:r>
            <a:r>
              <a:rPr lang="en-US" sz="3200" kern="1200" dirty="0" smtClean="0">
                <a:solidFill>
                  <a:srgbClr val="333333"/>
                </a:solidFill>
                <a:effectLst>
                  <a:outerShdw blurRad="63500" dir="2700000" algn="tl" rotWithShape="0">
                    <a:prstClr val="white">
                      <a:alpha val="40000"/>
                    </a:prstClr>
                  </a:outerShdw>
                </a:effectLst>
                <a:latin typeface="Calisto MT"/>
              </a:rPr>
              <a:t>Difference between logical and temporal locality</a:t>
            </a:r>
            <a:endParaRPr lang="en-US" sz="3200" kern="1200" dirty="0">
              <a:solidFill>
                <a:srgbClr val="333333"/>
              </a:solidFill>
              <a:effectLst>
                <a:outerShdw blurRad="63500" dir="2700000" algn="tl" rotWithShape="0">
                  <a:prstClr val="white">
                    <a:alpha val="40000"/>
                  </a:prstClr>
                </a:outerShdw>
              </a:effectLst>
              <a:latin typeface="Calisto MT"/>
            </a:endParaRP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smtClean="0">
                <a:solidFill>
                  <a:srgbClr val="333333"/>
                </a:solidFill>
                <a:effectLst>
                  <a:outerShdw blurRad="63500" dir="2700000" algn="tl" rotWithShape="0">
                    <a:prstClr val="white">
                      <a:alpha val="40000"/>
                    </a:prstClr>
                  </a:outerShdw>
                </a:effectLst>
                <a:latin typeface="Calisto MT"/>
              </a:rPr>
              <a:t>	</a:t>
            </a:r>
            <a:endParaRPr lang="en-US" sz="2560" kern="1200" dirty="0">
              <a:solidFill>
                <a:srgbClr val="333333"/>
              </a:solidFill>
              <a:effectLst>
                <a:outerShdw blurRad="63500" dir="2700000" algn="tl" rotWithShape="0">
                  <a:prstClr val="white">
                    <a:alpha val="40000"/>
                  </a:prstClr>
                </a:outerShdw>
              </a:effectLst>
            </a:endParaRPr>
          </a:p>
          <a:p>
            <a:pPr algn="l" defTabSz="1300460" rtl="0">
              <a:spcBef>
                <a:spcPts val="853"/>
              </a:spcBef>
              <a:buClr>
                <a:srgbClr val="921F07"/>
              </a:buClr>
              <a:buSzPct val="25000"/>
              <a:defRPr/>
            </a:pPr>
            <a:r>
              <a:rPr lang="en-US" sz="2560" kern="1200" dirty="0">
                <a:solidFill>
                  <a:srgbClr val="333333"/>
                </a:solidFill>
                <a:effectLst>
                  <a:outerShdw blurRad="63500" dir="2700000" algn="tl" rotWithShape="0">
                    <a:prstClr val="white">
                      <a:alpha val="40000"/>
                    </a:prstClr>
                  </a:outerShdw>
                </a:effectLst>
              </a:rPr>
              <a:t>To do for </a:t>
            </a:r>
            <a:r>
              <a:rPr lang="en-US" sz="2560" kern="1200" dirty="0" smtClean="0">
                <a:solidFill>
                  <a:srgbClr val="333333"/>
                </a:solidFill>
                <a:effectLst>
                  <a:outerShdw blurRad="63500" dir="2700000" algn="tl" rotWithShape="0">
                    <a:prstClr val="white">
                      <a:alpha val="40000"/>
                    </a:prstClr>
                  </a:outerShdw>
                </a:effectLst>
              </a:rPr>
              <a:t>Thursday</a:t>
            </a:r>
            <a:endParaRPr lang="en-US" sz="2560" kern="1200" dirty="0">
              <a:solidFill>
                <a:srgbClr val="333333"/>
              </a:solidFill>
              <a:effectLst>
                <a:outerShdw blurRad="63500" dir="2700000" algn="tl" rotWithShape="0">
                  <a:prstClr val="white">
                    <a:alpha val="40000"/>
                  </a:prstClr>
                </a:outerShdw>
              </a:effectLst>
            </a:endParaRPr>
          </a:p>
          <a:p>
            <a:pPr algn="l" defTabSz="1300460" rtl="0">
              <a:spcBef>
                <a:spcPts val="853"/>
              </a:spcBef>
              <a:buClr>
                <a:srgbClr val="921F07"/>
              </a:buClr>
              <a:buSzPct val="25000"/>
              <a:buFont typeface="Arial"/>
              <a:buChar char="•"/>
              <a:defRPr/>
            </a:pPr>
            <a:r>
              <a:rPr lang="en-US" sz="2560" kern="1200" dirty="0">
                <a:solidFill>
                  <a:srgbClr val="333333"/>
                </a:solidFill>
                <a:effectLst>
                  <a:outerShdw blurRad="63500" dir="2700000" algn="tl" rotWithShape="0">
                    <a:prstClr val="white">
                      <a:alpha val="40000"/>
                    </a:prstClr>
                  </a:outerShdw>
                </a:effectLst>
              </a:rPr>
              <a:t>Read </a:t>
            </a:r>
            <a:r>
              <a:rPr lang="en-US" sz="2560" kern="1200" dirty="0" smtClean="0">
                <a:solidFill>
                  <a:srgbClr val="333333"/>
                </a:solidFill>
                <a:effectLst>
                  <a:outerShdw blurRad="63500" dir="2700000" algn="tl" rotWithShape="0">
                    <a:prstClr val="white">
                      <a:alpha val="40000"/>
                    </a:prstClr>
                  </a:outerShdw>
                </a:effectLst>
              </a:rPr>
              <a:t>paper </a:t>
            </a:r>
            <a:r>
              <a:rPr lang="en-US" sz="2560" kern="1200" dirty="0">
                <a:solidFill>
                  <a:srgbClr val="333333"/>
                </a:solidFill>
                <a:effectLst>
                  <a:outerShdw blurRad="63500" dir="2700000" algn="tl" rotWithShape="0">
                    <a:prstClr val="white">
                      <a:alpha val="40000"/>
                    </a:prstClr>
                  </a:outerShdw>
                </a:effectLst>
              </a:rPr>
              <a:t>and answer question for next </a:t>
            </a:r>
            <a:r>
              <a:rPr lang="en-US" sz="2560" kern="1200" dirty="0" smtClean="0">
                <a:solidFill>
                  <a:srgbClr val="333333"/>
                </a:solidFill>
                <a:effectLst>
                  <a:outerShdw blurRad="63500" dir="2700000" algn="tl" rotWithShape="0">
                    <a:prstClr val="white">
                      <a:alpha val="40000"/>
                    </a:prstClr>
                  </a:outerShdw>
                </a:effectLst>
              </a:rPr>
              <a:t>lecture: Unwritten Contract of SSDs</a:t>
            </a:r>
            <a:endParaRPr lang="en-US" sz="2560" kern="1200" dirty="0">
              <a:solidFill>
                <a:srgbClr val="333333"/>
              </a:solidFill>
              <a:effectLst>
                <a:outerShdw blurRad="63500" dir="2700000" algn="tl" rotWithShape="0">
                  <a:prstClr val="white">
                    <a:alpha val="40000"/>
                  </a:prstClr>
                </a:outerShdw>
              </a:effectLst>
            </a:endParaRPr>
          </a:p>
          <a:p>
            <a:pPr algn="l" defTabSz="1300460" rtl="0">
              <a:spcBef>
                <a:spcPts val="853"/>
              </a:spcBef>
              <a:buClr>
                <a:srgbClr val="921F07"/>
              </a:buClr>
              <a:buSzPct val="25000"/>
              <a:buFont typeface="Arial"/>
              <a:buChar char="•"/>
              <a:defRPr/>
            </a:pPr>
            <a:r>
              <a:rPr lang="en-US" sz="2560" kern="1200" dirty="0" smtClean="0">
                <a:solidFill>
                  <a:srgbClr val="333333"/>
                </a:solidFill>
                <a:effectLst>
                  <a:outerShdw blurRad="63500" dir="2700000" algn="tl" rotWithShape="0">
                    <a:prstClr val="white">
                      <a:alpha val="40000"/>
                    </a:prstClr>
                  </a:outerShdw>
                </a:effectLst>
              </a:rPr>
              <a:t>Week 2 Reading Group </a:t>
            </a:r>
            <a:r>
              <a:rPr lang="mr-IN" sz="2560" kern="1200" dirty="0" smtClean="0">
                <a:solidFill>
                  <a:srgbClr val="333333"/>
                </a:solidFill>
                <a:effectLst>
                  <a:outerShdw blurRad="63500" dir="2700000" algn="tl" rotWithShape="0">
                    <a:prstClr val="white">
                      <a:alpha val="40000"/>
                    </a:prstClr>
                  </a:outerShdw>
                </a:effectLst>
              </a:rPr>
              <a:t>–</a:t>
            </a:r>
            <a:r>
              <a:rPr lang="en-US" sz="2560" kern="1200" dirty="0" smtClean="0">
                <a:solidFill>
                  <a:srgbClr val="333333"/>
                </a:solidFill>
                <a:effectLst>
                  <a:outerShdw blurRad="63500" dir="2700000" algn="tl" rotWithShape="0">
                    <a:prstClr val="white">
                      <a:alpha val="40000"/>
                    </a:prstClr>
                  </a:outerShdw>
                </a:effectLst>
              </a:rPr>
              <a:t> Canvas </a:t>
            </a:r>
            <a:r>
              <a:rPr lang="mr-IN" sz="2560" kern="1200" dirty="0" smtClean="0">
                <a:solidFill>
                  <a:srgbClr val="333333"/>
                </a:solidFill>
                <a:effectLst>
                  <a:outerShdw blurRad="63500" dir="2700000" algn="tl" rotWithShape="0">
                    <a:prstClr val="white">
                      <a:alpha val="40000"/>
                    </a:prstClr>
                  </a:outerShdw>
                </a:effectLst>
              </a:rPr>
              <a:t>–</a:t>
            </a:r>
            <a:r>
              <a:rPr lang="en-US" sz="2560" kern="1200" dirty="0" smtClean="0">
                <a:solidFill>
                  <a:srgbClr val="333333"/>
                </a:solidFill>
                <a:effectLst>
                  <a:outerShdw blurRad="63500" dir="2700000" algn="tl" rotWithShape="0">
                    <a:prstClr val="white">
                      <a:alpha val="40000"/>
                    </a:prstClr>
                  </a:outerShdw>
                </a:effectLst>
              </a:rPr>
              <a:t> CHANGED </a:t>
            </a:r>
            <a:r>
              <a:rPr lang="en-US" sz="2560" kern="1200" smtClean="0">
                <a:solidFill>
                  <a:srgbClr val="333333"/>
                </a:solidFill>
                <a:effectLst>
                  <a:outerShdw blurRad="63500" dir="2700000" algn="tl" rotWithShape="0">
                    <a:prstClr val="white">
                      <a:alpha val="40000"/>
                    </a:prstClr>
                  </a:outerShdw>
                </a:effectLst>
              </a:rPr>
              <a:t>today’s reserved room from 2-4 to CS 3331</a:t>
            </a:r>
            <a:endParaRPr lang="en-US" sz="2560" kern="1200"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9547383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Reasoning About RAID</a:t>
            </a:r>
          </a:p>
        </p:txBody>
      </p:sp>
      <p:sp>
        <p:nvSpPr>
          <p:cNvPr id="2" name="Content Placeholder 1"/>
          <p:cNvSpPr>
            <a:spLocks noGrp="1"/>
          </p:cNvSpPr>
          <p:nvPr>
            <p:ph idx="1"/>
          </p:nvPr>
        </p:nvSpPr>
        <p:spPr>
          <a:xfrm>
            <a:off x="502920" y="2343786"/>
            <a:ext cx="10785405" cy="6111805"/>
          </a:xfrm>
        </p:spPr>
        <p:txBody>
          <a:bodyPr>
            <a:normAutofit fontScale="85000" lnSpcReduction="10000"/>
          </a:bodyPr>
          <a:lstStyle/>
          <a:p>
            <a:pPr marL="742950" indent="-742950">
              <a:spcBef>
                <a:spcPts val="4200"/>
              </a:spcBef>
              <a:buFont typeface="+mj-lt"/>
              <a:buAutoNum type="arabicPeriod"/>
              <a:defRPr sz="1800">
                <a:solidFill>
                  <a:srgbClr val="000000"/>
                </a:solidFill>
              </a:defRPr>
            </a:pPr>
            <a:r>
              <a:rPr lang="en-US" sz="3800" b="1" dirty="0">
                <a:latin typeface="Helvetica"/>
                <a:ea typeface="Helvetica"/>
                <a:cs typeface="Helvetica"/>
                <a:sym typeface="Helvetica"/>
              </a:rPr>
              <a:t>RAID level</a:t>
            </a:r>
            <a:r>
              <a:rPr lang="en-US" sz="3800" dirty="0"/>
              <a:t>: </a:t>
            </a:r>
            <a:br>
              <a:rPr lang="en-US" sz="3800" dirty="0"/>
            </a:br>
            <a:r>
              <a:rPr lang="en-US" sz="3800" dirty="0"/>
              <a:t>system for mapping logical to physical blocks</a:t>
            </a:r>
          </a:p>
          <a:p>
            <a:pPr marL="742950" lvl="0" indent="-742950">
              <a:spcBef>
                <a:spcPts val="4200"/>
              </a:spcBef>
              <a:buFont typeface="+mj-lt"/>
              <a:buAutoNum type="arabicPeriod"/>
              <a:defRPr sz="1800">
                <a:solidFill>
                  <a:srgbClr val="000000"/>
                </a:solidFill>
              </a:defRPr>
            </a:pPr>
            <a:r>
              <a:rPr lang="en-US" sz="3800" b="1" dirty="0">
                <a:latin typeface="Helvetica"/>
                <a:ea typeface="Helvetica"/>
                <a:cs typeface="Helvetica"/>
                <a:sym typeface="Helvetica"/>
              </a:rPr>
              <a:t>Workload</a:t>
            </a:r>
            <a:r>
              <a:rPr lang="en-US" sz="3800" dirty="0"/>
              <a:t>: </a:t>
            </a:r>
            <a:br>
              <a:rPr lang="en-US" sz="3800" dirty="0"/>
            </a:br>
            <a:r>
              <a:rPr lang="en-US" sz="3800" dirty="0"/>
              <a:t>types of traffic issued by applications and file </a:t>
            </a:r>
            <a:r>
              <a:rPr lang="en-US" sz="3800" dirty="0" smtClean="0"/>
              <a:t>system; </a:t>
            </a:r>
            <a:r>
              <a:rPr lang="en-US" sz="4000" dirty="0" smtClean="0"/>
              <a:t>steady-state </a:t>
            </a:r>
            <a:r>
              <a:rPr lang="en-US" sz="4000" dirty="0"/>
              <a:t>I/O (for throughput or bandwidth)</a:t>
            </a:r>
            <a:endParaRPr lang="en-US" sz="3800" dirty="0" smtClean="0"/>
          </a:p>
          <a:p>
            <a:pPr marL="1162890" lvl="1" indent="-742950">
              <a:spcBef>
                <a:spcPts val="4200"/>
              </a:spcBef>
              <a:defRPr sz="1800">
                <a:solidFill>
                  <a:srgbClr val="000000"/>
                </a:solidFill>
              </a:defRPr>
            </a:pPr>
            <a:r>
              <a:rPr lang="en-US" sz="3200" dirty="0" smtClean="0"/>
              <a:t>sequential </a:t>
            </a:r>
            <a:r>
              <a:rPr lang="en-US" sz="3200" dirty="0"/>
              <a:t>(“large”) vs. random (“small</a:t>
            </a:r>
            <a:r>
              <a:rPr lang="en-US" sz="3200" dirty="0" smtClean="0"/>
              <a:t>”)</a:t>
            </a:r>
          </a:p>
          <a:p>
            <a:pPr marL="1162890" lvl="1" indent="-742950">
              <a:spcBef>
                <a:spcPts val="4200"/>
              </a:spcBef>
              <a:defRPr sz="1800">
                <a:solidFill>
                  <a:srgbClr val="000000"/>
                </a:solidFill>
              </a:defRPr>
            </a:pPr>
            <a:r>
              <a:rPr lang="en-US" sz="3800" dirty="0" smtClean="0"/>
              <a:t>reads </a:t>
            </a:r>
            <a:r>
              <a:rPr lang="en-US" sz="3800" dirty="0"/>
              <a:t>vs. </a:t>
            </a:r>
            <a:r>
              <a:rPr lang="en-US" sz="3800" dirty="0" smtClean="0"/>
              <a:t>writes</a:t>
            </a:r>
          </a:p>
          <a:p>
            <a:pPr marL="742950" indent="-742950">
              <a:spcBef>
                <a:spcPts val="4200"/>
              </a:spcBef>
              <a:buFont typeface="+mj-lt"/>
              <a:buAutoNum type="arabicPeriod"/>
              <a:defRPr sz="1800">
                <a:solidFill>
                  <a:srgbClr val="000000"/>
                </a:solidFill>
              </a:defRPr>
            </a:pPr>
            <a:r>
              <a:rPr lang="en-US" sz="4100" b="1" dirty="0" smtClean="0">
                <a:latin typeface="Helvetica"/>
                <a:ea typeface="Helvetica"/>
                <a:cs typeface="Helvetica"/>
                <a:sym typeface="Helvetica"/>
              </a:rPr>
              <a:t>Metric</a:t>
            </a:r>
            <a:r>
              <a:rPr lang="en-US" sz="4100" dirty="0"/>
              <a:t>: capacity, reliability, performance</a:t>
            </a:r>
          </a:p>
          <a:p>
            <a:endParaRPr lang="en-US" dirty="0"/>
          </a:p>
        </p:txBody>
      </p:sp>
      <p:sp>
        <p:nvSpPr>
          <p:cNvPr id="378" name="Shape 378"/>
          <p:cNvSpPr/>
          <p:nvPr/>
        </p:nvSpPr>
        <p:spPr>
          <a:xfrm>
            <a:off x="502920" y="2607527"/>
            <a:ext cx="11690962" cy="6126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742950" indent="-742950" algn="l">
              <a:spcBef>
                <a:spcPts val="4200"/>
              </a:spcBef>
              <a:buFont typeface="+mj-lt"/>
              <a:buAutoNum type="arabicPeriod"/>
              <a:defRPr sz="1800">
                <a:solidFill>
                  <a:srgbClr val="000000"/>
                </a:solidFill>
              </a:defRPr>
            </a:pPr>
            <a:endParaRPr sz="38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3) </a:t>
            </a:r>
            <a:r>
              <a:rPr sz="6480" dirty="0" smtClean="0">
                <a:solidFill>
                  <a:srgbClr val="FFFFFF"/>
                </a:solidFill>
              </a:rPr>
              <a:t>Metrics</a:t>
            </a:r>
            <a:endParaRPr sz="6480" dirty="0">
              <a:solidFill>
                <a:srgbClr val="FFFFFF"/>
              </a:solidFill>
            </a:endParaRPr>
          </a:p>
        </p:txBody>
      </p:sp>
      <p:sp>
        <p:nvSpPr>
          <p:cNvPr id="411" name="Shape 411"/>
          <p:cNvSpPr>
            <a:spLocks noGrp="1"/>
          </p:cNvSpPr>
          <p:nvPr>
            <p:ph type="body" idx="4294967295"/>
          </p:nvPr>
        </p:nvSpPr>
        <p:spPr>
          <a:xfrm>
            <a:off x="512956" y="2307682"/>
            <a:ext cx="12265784" cy="7126249"/>
          </a:xfrm>
          <a:prstGeom prst="rect">
            <a:avLst/>
          </a:prstGeom>
        </p:spPr>
        <p:txBody>
          <a:bodyPr>
            <a:normAutofit/>
          </a:bodyPr>
          <a:lstStyle/>
          <a:p>
            <a:pPr marL="0" lvl="0" indent="0">
              <a:buNone/>
              <a:defRPr sz="1800">
                <a:solidFill>
                  <a:srgbClr val="000000"/>
                </a:solidFill>
              </a:defRPr>
            </a:pPr>
            <a:r>
              <a:rPr sz="3800" b="1" dirty="0">
                <a:latin typeface="Helvetica"/>
                <a:ea typeface="Helvetica"/>
                <a:cs typeface="Helvetica"/>
                <a:sym typeface="Helvetica"/>
              </a:rPr>
              <a:t>Capacity</a:t>
            </a:r>
            <a:r>
              <a:rPr sz="3800" dirty="0"/>
              <a:t>: how much space </a:t>
            </a:r>
            <a:r>
              <a:rPr lang="en-US" sz="3800" dirty="0" smtClean="0"/>
              <a:t>is available to higher levels</a:t>
            </a:r>
            <a:r>
              <a:rPr sz="3800" dirty="0" smtClean="0"/>
              <a:t>?</a:t>
            </a:r>
            <a:endParaRPr sz="3800" dirty="0"/>
          </a:p>
          <a:p>
            <a:pPr marL="0" lvl="0" indent="0">
              <a:buNone/>
              <a:defRPr sz="1800">
                <a:solidFill>
                  <a:srgbClr val="000000"/>
                </a:solidFill>
              </a:defRPr>
            </a:pPr>
            <a:r>
              <a:rPr sz="3800" b="1" dirty="0">
                <a:latin typeface="Helvetica"/>
                <a:ea typeface="Helvetica"/>
                <a:cs typeface="Helvetica"/>
                <a:sym typeface="Helvetica"/>
              </a:rPr>
              <a:t>Reliability</a:t>
            </a:r>
            <a:r>
              <a:rPr sz="3800" dirty="0"/>
              <a:t>: how many disks can </a:t>
            </a:r>
            <a:r>
              <a:rPr lang="en-US" sz="3800" dirty="0" smtClean="0"/>
              <a:t>RAID</a:t>
            </a:r>
            <a:r>
              <a:rPr sz="3800" dirty="0" smtClean="0"/>
              <a:t> </a:t>
            </a:r>
            <a:r>
              <a:rPr sz="3800" dirty="0"/>
              <a:t>safely lose</a:t>
            </a:r>
            <a:r>
              <a:rPr sz="3800" dirty="0" smtClean="0"/>
              <a:t>? </a:t>
            </a:r>
            <a:r>
              <a:rPr lang="en-US" sz="3800" dirty="0" smtClean="0"/>
              <a:t>	</a:t>
            </a:r>
            <a:r>
              <a:rPr sz="3800" dirty="0" smtClean="0"/>
              <a:t>(</a:t>
            </a:r>
            <a:r>
              <a:rPr sz="3800" dirty="0"/>
              <a:t>assume fail stop!)</a:t>
            </a:r>
          </a:p>
          <a:p>
            <a:pPr marL="0" lvl="0" indent="0">
              <a:buNone/>
              <a:defRPr sz="1800">
                <a:solidFill>
                  <a:srgbClr val="000000"/>
                </a:solidFill>
              </a:defRPr>
            </a:pPr>
            <a:r>
              <a:rPr sz="3800" b="1" dirty="0">
                <a:latin typeface="Helvetica"/>
                <a:ea typeface="Helvetica"/>
                <a:cs typeface="Helvetica"/>
                <a:sym typeface="Helvetica"/>
              </a:rPr>
              <a:t>Performance</a:t>
            </a:r>
            <a:r>
              <a:rPr sz="3800" dirty="0"/>
              <a:t>: </a:t>
            </a:r>
            <a:r>
              <a:rPr sz="3800" dirty="0" smtClean="0"/>
              <a:t>Normalize to </a:t>
            </a:r>
            <a:r>
              <a:rPr sz="3800" dirty="0"/>
              <a:t>characteristics of one </a:t>
            </a:r>
            <a:r>
              <a:rPr sz="3800" dirty="0" smtClean="0"/>
              <a:t>disk</a:t>
            </a:r>
            <a:endParaRPr sz="3800" dirty="0"/>
          </a:p>
        </p:txBody>
      </p:sp>
      <p:sp>
        <p:nvSpPr>
          <p:cNvPr id="4" name="Rectangle 3"/>
          <p:cNvSpPr/>
          <p:nvPr/>
        </p:nvSpPr>
        <p:spPr>
          <a:xfrm>
            <a:off x="2562897" y="6571609"/>
            <a:ext cx="8167649" cy="2308324"/>
          </a:xfrm>
          <a:prstGeom prst="rect">
            <a:avLst/>
          </a:prstGeom>
        </p:spPr>
        <p:txBody>
          <a:bodyPr wrap="square">
            <a:spAutoFit/>
          </a:bodyPr>
          <a:lstStyle/>
          <a:p>
            <a:pPr algn="l"/>
            <a:r>
              <a:rPr lang="en-US" dirty="0">
                <a:solidFill>
                  <a:srgbClr val="000000"/>
                </a:solidFill>
                <a:latin typeface="Helvetica" charset="0"/>
              </a:rPr>
              <a:t>N := number of disks</a:t>
            </a:r>
          </a:p>
          <a:p>
            <a:pPr algn="l"/>
            <a:r>
              <a:rPr lang="en-US" dirty="0">
                <a:solidFill>
                  <a:srgbClr val="000000"/>
                </a:solidFill>
                <a:latin typeface="Helvetica" charset="0"/>
              </a:rPr>
              <a:t>C := capacity of 1 disk</a:t>
            </a:r>
          </a:p>
          <a:p>
            <a:pPr algn="l"/>
            <a:r>
              <a:rPr lang="en-US" dirty="0">
                <a:solidFill>
                  <a:srgbClr val="000000"/>
                </a:solidFill>
                <a:latin typeface="Helvetica" charset="0"/>
              </a:rPr>
              <a:t>S := sequential throughput of 1 disk</a:t>
            </a:r>
          </a:p>
          <a:p>
            <a:pPr algn="l"/>
            <a:r>
              <a:rPr lang="en-US" dirty="0">
                <a:solidFill>
                  <a:srgbClr val="000000"/>
                </a:solidFill>
                <a:latin typeface="Helvetica" charset="0"/>
              </a:rPr>
              <a:t>R := random throughput of 1 </a:t>
            </a:r>
            <a:r>
              <a:rPr lang="en-US" dirty="0" smtClean="0">
                <a:solidFill>
                  <a:srgbClr val="000000"/>
                </a:solidFill>
                <a:latin typeface="Helvetica" charset="0"/>
              </a:rPr>
              <a:t>disk</a:t>
            </a:r>
            <a:endParaRPr lang="en-US" dirty="0">
              <a:solidFill>
                <a:srgbClr val="000000"/>
              </a:solidFill>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RAID-0: Striping</a:t>
            </a:r>
          </a:p>
        </p:txBody>
      </p:sp>
      <p:sp>
        <p:nvSpPr>
          <p:cNvPr id="416" name="Shape 416"/>
          <p:cNvSpPr>
            <a:spLocks noGrp="1"/>
          </p:cNvSpPr>
          <p:nvPr>
            <p:ph type="body" idx="4294967295"/>
          </p:nvPr>
        </p:nvSpPr>
        <p:spPr>
          <a:xfrm>
            <a:off x="397565" y="2512115"/>
            <a:ext cx="11645900" cy="803275"/>
          </a:xfrm>
          <a:prstGeom prst="rect">
            <a:avLst/>
          </a:prstGeom>
        </p:spPr>
        <p:txBody>
          <a:bodyPr/>
          <a:lstStyle/>
          <a:p>
            <a:pPr marL="0" lvl="0" indent="0">
              <a:buNone/>
              <a:defRPr sz="1800">
                <a:solidFill>
                  <a:srgbClr val="000000"/>
                </a:solidFill>
              </a:defRPr>
            </a:pPr>
            <a:r>
              <a:rPr sz="3800" dirty="0"/>
              <a:t>Optimize for capacity.  No </a:t>
            </a:r>
            <a:r>
              <a:rPr sz="3800" dirty="0" smtClean="0"/>
              <a:t>redundancy</a:t>
            </a:r>
            <a:endParaRPr sz="3800" dirty="0"/>
          </a:p>
        </p:txBody>
      </p:sp>
      <p:sp>
        <p:nvSpPr>
          <p:cNvPr id="417" name="Shape 417"/>
          <p:cNvSpPr/>
          <p:nvPr/>
        </p:nvSpPr>
        <p:spPr>
          <a:xfrm>
            <a:off x="4743802" y="3878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418" name="Shape 418"/>
          <p:cNvSpPr/>
          <p:nvPr/>
        </p:nvSpPr>
        <p:spPr>
          <a:xfrm>
            <a:off x="5603101" y="3878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419" name="Shape 419"/>
          <p:cNvSpPr/>
          <p:nvPr/>
        </p:nvSpPr>
        <p:spPr>
          <a:xfrm>
            <a:off x="6462400" y="3878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420" name="Shape 420"/>
          <p:cNvSpPr/>
          <p:nvPr/>
        </p:nvSpPr>
        <p:spPr>
          <a:xfrm>
            <a:off x="7321698" y="3878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421" name="Shape 421"/>
          <p:cNvSpPr/>
          <p:nvPr/>
        </p:nvSpPr>
        <p:spPr>
          <a:xfrm>
            <a:off x="8180998" y="3878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4</a:t>
            </a:r>
          </a:p>
        </p:txBody>
      </p:sp>
      <p:sp>
        <p:nvSpPr>
          <p:cNvPr id="422" name="Shape 422"/>
          <p:cNvSpPr/>
          <p:nvPr/>
        </p:nvSpPr>
        <p:spPr>
          <a:xfrm>
            <a:off x="9040297" y="3878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5</a:t>
            </a:r>
          </a:p>
        </p:txBody>
      </p:sp>
      <p:sp>
        <p:nvSpPr>
          <p:cNvPr id="423" name="Shape 423"/>
          <p:cNvSpPr/>
          <p:nvPr/>
        </p:nvSpPr>
        <p:spPr>
          <a:xfrm>
            <a:off x="9899595" y="3878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6</a:t>
            </a:r>
          </a:p>
        </p:txBody>
      </p:sp>
      <p:sp>
        <p:nvSpPr>
          <p:cNvPr id="424" name="Shape 424"/>
          <p:cNvSpPr/>
          <p:nvPr/>
        </p:nvSpPr>
        <p:spPr>
          <a:xfrm>
            <a:off x="10758895" y="3878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7</a:t>
            </a:r>
          </a:p>
        </p:txBody>
      </p:sp>
      <p:sp>
        <p:nvSpPr>
          <p:cNvPr id="425" name="Shape 425"/>
          <p:cNvSpPr/>
          <p:nvPr/>
        </p:nvSpPr>
        <p:spPr>
          <a:xfrm>
            <a:off x="4362802" y="5656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426" name="Shape 426"/>
          <p:cNvSpPr/>
          <p:nvPr/>
        </p:nvSpPr>
        <p:spPr>
          <a:xfrm>
            <a:off x="5222101" y="5656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427" name="Shape 427"/>
          <p:cNvSpPr/>
          <p:nvPr/>
        </p:nvSpPr>
        <p:spPr>
          <a:xfrm>
            <a:off x="6081400" y="5656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428" name="Shape 428"/>
          <p:cNvSpPr/>
          <p:nvPr/>
        </p:nvSpPr>
        <p:spPr>
          <a:xfrm>
            <a:off x="6940698" y="5656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429" name="Shape 429"/>
          <p:cNvSpPr/>
          <p:nvPr/>
        </p:nvSpPr>
        <p:spPr>
          <a:xfrm>
            <a:off x="8659297" y="5656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430" name="Shape 430"/>
          <p:cNvSpPr/>
          <p:nvPr/>
        </p:nvSpPr>
        <p:spPr>
          <a:xfrm>
            <a:off x="9518596" y="5656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431" name="Shape 431"/>
          <p:cNvSpPr/>
          <p:nvPr/>
        </p:nvSpPr>
        <p:spPr>
          <a:xfrm>
            <a:off x="10377895" y="5656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432" name="Shape 432"/>
          <p:cNvSpPr/>
          <p:nvPr/>
        </p:nvSpPr>
        <p:spPr>
          <a:xfrm>
            <a:off x="11237194" y="5656238"/>
            <a:ext cx="821327"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433" name="Shape 433"/>
          <p:cNvSpPr/>
          <p:nvPr/>
        </p:nvSpPr>
        <p:spPr>
          <a:xfrm>
            <a:off x="1484176" y="3960607"/>
            <a:ext cx="3109826"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dirty="0">
                <a:solidFill>
                  <a:schemeClr val="bg2"/>
                </a:solidFill>
              </a:rPr>
              <a:t>Logical Blocks:</a:t>
            </a:r>
          </a:p>
        </p:txBody>
      </p:sp>
      <p:sp>
        <p:nvSpPr>
          <p:cNvPr id="434" name="Shape 434"/>
          <p:cNvSpPr/>
          <p:nvPr/>
        </p:nvSpPr>
        <p:spPr>
          <a:xfrm>
            <a:off x="5321564" y="6628920"/>
            <a:ext cx="1384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Disk 0</a:t>
            </a:r>
          </a:p>
        </p:txBody>
      </p:sp>
      <p:sp>
        <p:nvSpPr>
          <p:cNvPr id="435" name="Shape 435"/>
          <p:cNvSpPr/>
          <p:nvPr/>
        </p:nvSpPr>
        <p:spPr>
          <a:xfrm>
            <a:off x="9618059" y="6628920"/>
            <a:ext cx="1384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Disk 1</a:t>
            </a:r>
          </a:p>
        </p:txBody>
      </p:sp>
      <p:sp>
        <p:nvSpPr>
          <p:cNvPr id="436" name="Shape 436"/>
          <p:cNvSpPr/>
          <p:nvPr/>
        </p:nvSpPr>
        <p:spPr>
          <a:xfrm flipH="1">
            <a:off x="4825604" y="4818619"/>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38" name="Shape 438"/>
          <p:cNvSpPr/>
          <p:nvPr/>
        </p:nvSpPr>
        <p:spPr>
          <a:xfrm flipH="1">
            <a:off x="5693030" y="4699566"/>
            <a:ext cx="1115150" cy="87471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39" name="Shape 439"/>
          <p:cNvSpPr/>
          <p:nvPr/>
        </p:nvSpPr>
        <p:spPr>
          <a:xfrm flipH="1">
            <a:off x="7331772" y="4699566"/>
            <a:ext cx="3008151" cy="87471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40" name="Shape 440"/>
          <p:cNvSpPr/>
          <p:nvPr/>
        </p:nvSpPr>
        <p:spPr>
          <a:xfrm flipH="1">
            <a:off x="6496092" y="4714182"/>
            <a:ext cx="2005090" cy="8601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41" name="Shape 441"/>
          <p:cNvSpPr/>
          <p:nvPr/>
        </p:nvSpPr>
        <p:spPr>
          <a:xfrm>
            <a:off x="5988158" y="4694241"/>
            <a:ext cx="2978458" cy="84774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42" name="Shape 442"/>
          <p:cNvSpPr/>
          <p:nvPr/>
        </p:nvSpPr>
        <p:spPr>
          <a:xfrm>
            <a:off x="9518596" y="4635230"/>
            <a:ext cx="1178710" cy="869653"/>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43" name="Shape 443"/>
          <p:cNvSpPr/>
          <p:nvPr/>
        </p:nvSpPr>
        <p:spPr>
          <a:xfrm>
            <a:off x="11175604" y="4818619"/>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31" name="Shape 442"/>
          <p:cNvSpPr/>
          <p:nvPr/>
        </p:nvSpPr>
        <p:spPr>
          <a:xfrm>
            <a:off x="7623711" y="4649783"/>
            <a:ext cx="2178586" cy="919436"/>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32" name="Shape 446"/>
          <p:cNvSpPr/>
          <p:nvPr/>
        </p:nvSpPr>
        <p:spPr>
          <a:xfrm>
            <a:off x="549541" y="6869318"/>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0</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2</a:t>
            </a:r>
          </a:p>
          <a:p>
            <a:pPr lvl="0">
              <a:defRPr sz="1800">
                <a:solidFill>
                  <a:srgbClr val="000000"/>
                </a:solidFill>
              </a:defRPr>
            </a:pPr>
            <a:r>
              <a:rPr sz="3600" dirty="0">
                <a:solidFill>
                  <a:schemeClr val="bg2"/>
                </a:solidFill>
              </a:rPr>
              <a:t>4</a:t>
            </a:r>
          </a:p>
          <a:p>
            <a:pPr lvl="0">
              <a:defRPr sz="1800">
                <a:solidFill>
                  <a:srgbClr val="000000"/>
                </a:solidFill>
              </a:defRPr>
            </a:pPr>
            <a:r>
              <a:rPr sz="3600" dirty="0">
                <a:solidFill>
                  <a:schemeClr val="bg2"/>
                </a:solidFill>
              </a:rPr>
              <a:t>6</a:t>
            </a:r>
          </a:p>
        </p:txBody>
      </p:sp>
      <p:sp>
        <p:nvSpPr>
          <p:cNvPr id="33" name="Shape 447"/>
          <p:cNvSpPr/>
          <p:nvPr/>
        </p:nvSpPr>
        <p:spPr>
          <a:xfrm>
            <a:off x="3064033" y="6869318"/>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7</a:t>
            </a:r>
          </a:p>
        </p:txBody>
      </p:sp>
      <p:sp>
        <p:nvSpPr>
          <p:cNvPr id="34" name="Shape 448"/>
          <p:cNvSpPr/>
          <p:nvPr/>
        </p:nvSpPr>
        <p:spPr>
          <a:xfrm>
            <a:off x="340054" y="7488560"/>
            <a:ext cx="4334900"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RAID-0: </a:t>
            </a:r>
            <a:r>
              <a:rPr sz="6480" dirty="0" smtClean="0">
                <a:solidFill>
                  <a:srgbClr val="FFFFFF"/>
                </a:solidFill>
              </a:rPr>
              <a:t>4 </a:t>
            </a:r>
            <a:r>
              <a:rPr sz="6480" dirty="0">
                <a:solidFill>
                  <a:srgbClr val="FFFFFF"/>
                </a:solidFill>
              </a:rPr>
              <a:t>disks</a:t>
            </a:r>
          </a:p>
        </p:txBody>
      </p:sp>
      <p:sp>
        <p:nvSpPr>
          <p:cNvPr id="451" name="Shape 451"/>
          <p:cNvSpPr/>
          <p:nvPr/>
        </p:nvSpPr>
        <p:spPr>
          <a:xfrm>
            <a:off x="2095071"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0</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8</a:t>
            </a:r>
          </a:p>
          <a:p>
            <a:pPr lvl="0">
              <a:defRPr sz="1800">
                <a:solidFill>
                  <a:srgbClr val="000000"/>
                </a:solidFill>
              </a:defRPr>
            </a:pPr>
            <a:r>
              <a:rPr sz="3600">
                <a:solidFill>
                  <a:schemeClr val="bg2"/>
                </a:solidFill>
              </a:rPr>
              <a:t>12</a:t>
            </a:r>
          </a:p>
        </p:txBody>
      </p:sp>
      <p:sp>
        <p:nvSpPr>
          <p:cNvPr id="452" name="Shape 452"/>
          <p:cNvSpPr/>
          <p:nvPr/>
        </p:nvSpPr>
        <p:spPr>
          <a:xfrm>
            <a:off x="4609563"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9</a:t>
            </a:r>
          </a:p>
          <a:p>
            <a:pPr lvl="0">
              <a:defRPr sz="1800">
                <a:solidFill>
                  <a:srgbClr val="000000"/>
                </a:solidFill>
              </a:defRPr>
            </a:pPr>
            <a:r>
              <a:rPr sz="3600">
                <a:solidFill>
                  <a:schemeClr val="bg2"/>
                </a:solidFill>
              </a:rPr>
              <a:t>13</a:t>
            </a:r>
          </a:p>
        </p:txBody>
      </p:sp>
      <p:sp>
        <p:nvSpPr>
          <p:cNvPr id="453" name="Shape 453"/>
          <p:cNvSpPr/>
          <p:nvPr/>
        </p:nvSpPr>
        <p:spPr>
          <a:xfrm>
            <a:off x="7124055"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6</a:t>
            </a:r>
          </a:p>
          <a:p>
            <a:pPr lvl="0">
              <a:defRPr sz="1800">
                <a:solidFill>
                  <a:srgbClr val="000000"/>
                </a:solidFill>
              </a:defRPr>
            </a:pPr>
            <a:r>
              <a:rPr sz="3600">
                <a:solidFill>
                  <a:schemeClr val="bg2"/>
                </a:solidFill>
              </a:rPr>
              <a:t>10</a:t>
            </a:r>
          </a:p>
          <a:p>
            <a:pPr lvl="0">
              <a:defRPr sz="1800">
                <a:solidFill>
                  <a:srgbClr val="000000"/>
                </a:solidFill>
              </a:defRPr>
            </a:pPr>
            <a:r>
              <a:rPr sz="3600">
                <a:solidFill>
                  <a:schemeClr val="bg2"/>
                </a:solidFill>
              </a:rPr>
              <a:t>14</a:t>
            </a:r>
          </a:p>
        </p:txBody>
      </p:sp>
      <p:sp>
        <p:nvSpPr>
          <p:cNvPr id="454" name="Shape 454"/>
          <p:cNvSpPr/>
          <p:nvPr/>
        </p:nvSpPr>
        <p:spPr>
          <a:xfrm>
            <a:off x="9638546"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7</a:t>
            </a:r>
          </a:p>
          <a:p>
            <a:pPr lvl="0">
              <a:defRPr sz="1800">
                <a:solidFill>
                  <a:srgbClr val="000000"/>
                </a:solidFill>
              </a:defRPr>
            </a:pPr>
            <a:r>
              <a:rPr sz="3600">
                <a:solidFill>
                  <a:schemeClr val="bg2"/>
                </a:solidFill>
              </a:rPr>
              <a:t>11</a:t>
            </a:r>
          </a:p>
          <a:p>
            <a:pPr lvl="0">
              <a:defRPr sz="1800">
                <a:solidFill>
                  <a:srgbClr val="000000"/>
                </a:solidFill>
              </a:defRPr>
            </a:pPr>
            <a:r>
              <a:rPr sz="3600">
                <a:solidFill>
                  <a:schemeClr val="bg2"/>
                </a:solidFill>
              </a:rPr>
              <a:t>15</a:t>
            </a:r>
          </a:p>
        </p:txBody>
      </p:sp>
      <p:sp>
        <p:nvSpPr>
          <p:cNvPr id="455" name="Shape 455"/>
          <p:cNvSpPr/>
          <p:nvPr/>
        </p:nvSpPr>
        <p:spPr>
          <a:xfrm>
            <a:off x="1885584" y="3172583"/>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Shape 45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RAID-0: </a:t>
            </a:r>
            <a:r>
              <a:rPr sz="6480" dirty="0" smtClean="0">
                <a:solidFill>
                  <a:srgbClr val="FFFFFF"/>
                </a:solidFill>
              </a:rPr>
              <a:t>4 </a:t>
            </a:r>
            <a:r>
              <a:rPr sz="6480" dirty="0">
                <a:solidFill>
                  <a:srgbClr val="FFFFFF"/>
                </a:solidFill>
              </a:rPr>
              <a:t>disks</a:t>
            </a:r>
          </a:p>
        </p:txBody>
      </p:sp>
      <p:sp>
        <p:nvSpPr>
          <p:cNvPr id="458" name="Shape 458"/>
          <p:cNvSpPr/>
          <p:nvPr/>
        </p:nvSpPr>
        <p:spPr>
          <a:xfrm>
            <a:off x="2095071"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0</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8</a:t>
            </a:r>
          </a:p>
          <a:p>
            <a:pPr lvl="0">
              <a:defRPr sz="1800">
                <a:solidFill>
                  <a:srgbClr val="000000"/>
                </a:solidFill>
              </a:defRPr>
            </a:pPr>
            <a:r>
              <a:rPr sz="3600">
                <a:solidFill>
                  <a:schemeClr val="bg2"/>
                </a:solidFill>
              </a:rPr>
              <a:t>12</a:t>
            </a:r>
          </a:p>
        </p:txBody>
      </p:sp>
      <p:sp>
        <p:nvSpPr>
          <p:cNvPr id="459" name="Shape 459"/>
          <p:cNvSpPr/>
          <p:nvPr/>
        </p:nvSpPr>
        <p:spPr>
          <a:xfrm>
            <a:off x="4609563"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9</a:t>
            </a:r>
          </a:p>
          <a:p>
            <a:pPr lvl="0">
              <a:defRPr sz="1800">
                <a:solidFill>
                  <a:srgbClr val="000000"/>
                </a:solidFill>
              </a:defRPr>
            </a:pPr>
            <a:r>
              <a:rPr sz="3600">
                <a:solidFill>
                  <a:schemeClr val="bg2"/>
                </a:solidFill>
              </a:rPr>
              <a:t>13</a:t>
            </a:r>
          </a:p>
        </p:txBody>
      </p:sp>
      <p:sp>
        <p:nvSpPr>
          <p:cNvPr id="460" name="Shape 460"/>
          <p:cNvSpPr/>
          <p:nvPr/>
        </p:nvSpPr>
        <p:spPr>
          <a:xfrm>
            <a:off x="7124055"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6</a:t>
            </a:r>
          </a:p>
          <a:p>
            <a:pPr lvl="0">
              <a:defRPr sz="1800">
                <a:solidFill>
                  <a:srgbClr val="000000"/>
                </a:solidFill>
              </a:defRPr>
            </a:pPr>
            <a:r>
              <a:rPr sz="3600">
                <a:solidFill>
                  <a:schemeClr val="bg2"/>
                </a:solidFill>
              </a:rPr>
              <a:t>10</a:t>
            </a:r>
          </a:p>
          <a:p>
            <a:pPr lvl="0">
              <a:defRPr sz="1800">
                <a:solidFill>
                  <a:srgbClr val="000000"/>
                </a:solidFill>
              </a:defRPr>
            </a:pPr>
            <a:r>
              <a:rPr sz="3600">
                <a:solidFill>
                  <a:schemeClr val="bg2"/>
                </a:solidFill>
              </a:rPr>
              <a:t>14</a:t>
            </a:r>
          </a:p>
        </p:txBody>
      </p:sp>
      <p:sp>
        <p:nvSpPr>
          <p:cNvPr id="461" name="Shape 461"/>
          <p:cNvSpPr/>
          <p:nvPr/>
        </p:nvSpPr>
        <p:spPr>
          <a:xfrm>
            <a:off x="9638546"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7</a:t>
            </a:r>
          </a:p>
          <a:p>
            <a:pPr lvl="0">
              <a:defRPr sz="1800">
                <a:solidFill>
                  <a:srgbClr val="000000"/>
                </a:solidFill>
              </a:defRPr>
            </a:pPr>
            <a:r>
              <a:rPr sz="3600">
                <a:solidFill>
                  <a:schemeClr val="bg2"/>
                </a:solidFill>
              </a:rPr>
              <a:t>11</a:t>
            </a:r>
          </a:p>
          <a:p>
            <a:pPr lvl="0">
              <a:defRPr sz="1800">
                <a:solidFill>
                  <a:srgbClr val="000000"/>
                </a:solidFill>
              </a:defRPr>
            </a:pPr>
            <a:r>
              <a:rPr sz="3600">
                <a:solidFill>
                  <a:schemeClr val="bg2"/>
                </a:solidFill>
              </a:rPr>
              <a:t>15</a:t>
            </a:r>
          </a:p>
        </p:txBody>
      </p:sp>
      <p:sp>
        <p:nvSpPr>
          <p:cNvPr id="462" name="Shape 462"/>
          <p:cNvSpPr/>
          <p:nvPr/>
        </p:nvSpPr>
        <p:spPr>
          <a:xfrm>
            <a:off x="1885584" y="3172583"/>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
        <p:nvSpPr>
          <p:cNvPr id="463" name="Shape 463"/>
          <p:cNvSpPr/>
          <p:nvPr/>
        </p:nvSpPr>
        <p:spPr>
          <a:xfrm>
            <a:off x="2203713" y="3712051"/>
            <a:ext cx="8597373" cy="514681"/>
          </a:xfrm>
          <a:prstGeom prst="rect">
            <a:avLst/>
          </a:prstGeom>
          <a:ln w="25400">
            <a:solidFill>
              <a:srgbClr val="FF2600"/>
            </a:solidFill>
            <a:miter lim="400000"/>
          </a:ln>
        </p:spPr>
        <p:txBody>
          <a:bodyPr lIns="0" tIns="0" rIns="0" bIns="0" anchor="ctr"/>
          <a:lstStyle/>
          <a:p>
            <a:pPr lvl="0">
              <a:defRPr sz="2600"/>
            </a:pPr>
            <a:endParaRPr>
              <a:solidFill>
                <a:schemeClr val="bg2"/>
              </a:solidFill>
            </a:endParaRPr>
          </a:p>
        </p:txBody>
      </p:sp>
      <p:sp>
        <p:nvSpPr>
          <p:cNvPr id="464" name="Shape 464"/>
          <p:cNvSpPr/>
          <p:nvPr/>
        </p:nvSpPr>
        <p:spPr>
          <a:xfrm>
            <a:off x="730490" y="3649814"/>
            <a:ext cx="1166986" cy="5950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2600"/>
                </a:solidFill>
              </a:defRPr>
            </a:lvl1pPr>
          </a:lstStyle>
          <a:p>
            <a:pPr lvl="0">
              <a:defRPr sz="1800">
                <a:solidFill>
                  <a:srgbClr val="000000"/>
                </a:solidFill>
              </a:defRPr>
            </a:pPr>
            <a:r>
              <a:rPr sz="3200">
                <a:solidFill>
                  <a:schemeClr val="bg2"/>
                </a:solidFill>
              </a:rPr>
              <a:t>stripe:</a:t>
            </a:r>
          </a:p>
        </p:txBody>
      </p:sp>
      <p:sp>
        <p:nvSpPr>
          <p:cNvPr id="10" name="Shape 472"/>
          <p:cNvSpPr/>
          <p:nvPr/>
        </p:nvSpPr>
        <p:spPr>
          <a:xfrm>
            <a:off x="460809" y="6227949"/>
            <a:ext cx="5810886" cy="166199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a:defRPr sz="1800">
                <a:solidFill>
                  <a:srgbClr val="000000"/>
                </a:solidFill>
              </a:defRPr>
            </a:pPr>
            <a:r>
              <a:rPr sz="3600" dirty="0">
                <a:solidFill>
                  <a:schemeClr val="bg2"/>
                </a:solidFill>
              </a:rPr>
              <a:t>Given logical address A, find:</a:t>
            </a:r>
          </a:p>
          <a:p>
            <a:pPr lvl="0" algn="l">
              <a:defRPr sz="1800">
                <a:solidFill>
                  <a:srgbClr val="000000"/>
                </a:solidFill>
              </a:defRPr>
            </a:pPr>
            <a:r>
              <a:rPr sz="3600" dirty="0">
                <a:solidFill>
                  <a:schemeClr val="bg2"/>
                </a:solidFill>
              </a:rPr>
              <a:t>Disk = …</a:t>
            </a:r>
          </a:p>
          <a:p>
            <a:pPr lvl="0" algn="l">
              <a:defRPr sz="1800">
                <a:solidFill>
                  <a:srgbClr val="000000"/>
                </a:solidFill>
              </a:defRPr>
            </a:pPr>
            <a:r>
              <a:rPr sz="3600" dirty="0">
                <a:solidFill>
                  <a:schemeClr val="bg2"/>
                </a:solidFill>
              </a:rPr>
              <a:t>Offset = …</a:t>
            </a:r>
          </a:p>
        </p:txBody>
      </p:sp>
      <p:sp>
        <p:nvSpPr>
          <p:cNvPr id="11" name="Shape 480"/>
          <p:cNvSpPr/>
          <p:nvPr/>
        </p:nvSpPr>
        <p:spPr>
          <a:xfrm>
            <a:off x="6733103" y="6227949"/>
            <a:ext cx="5810886" cy="166199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a:defRPr sz="1800">
                <a:solidFill>
                  <a:srgbClr val="000000"/>
                </a:solidFill>
              </a:defRPr>
            </a:pPr>
            <a:r>
              <a:rPr sz="3600" dirty="0">
                <a:solidFill>
                  <a:schemeClr val="bg2"/>
                </a:solidFill>
              </a:rPr>
              <a:t>Given logical address A, find:</a:t>
            </a:r>
          </a:p>
          <a:p>
            <a:pPr lvl="0" algn="l">
              <a:defRPr sz="1800">
                <a:solidFill>
                  <a:srgbClr val="000000"/>
                </a:solidFill>
              </a:defRPr>
            </a:pPr>
            <a:r>
              <a:rPr sz="3600" dirty="0">
                <a:solidFill>
                  <a:schemeClr val="bg2"/>
                </a:solidFill>
              </a:rPr>
              <a:t>Disk = A % disk_count</a:t>
            </a:r>
          </a:p>
          <a:p>
            <a:pPr lvl="0" algn="l">
              <a:defRPr sz="1800">
                <a:solidFill>
                  <a:srgbClr val="000000"/>
                </a:solidFill>
              </a:defRPr>
            </a:pPr>
            <a:r>
              <a:rPr sz="3600" dirty="0">
                <a:solidFill>
                  <a:schemeClr val="bg2"/>
                </a:solidFill>
              </a:rPr>
              <a:t>Offset = A / disk_count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hape 48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Real Systems:</a:t>
            </a:r>
            <a:br>
              <a:rPr lang="en-US" sz="6480" dirty="0" smtClean="0">
                <a:solidFill>
                  <a:srgbClr val="FFFFFF"/>
                </a:solidFill>
              </a:rPr>
            </a:br>
            <a:r>
              <a:rPr sz="6480" dirty="0" smtClean="0">
                <a:solidFill>
                  <a:srgbClr val="FFFFFF"/>
                </a:solidFill>
              </a:rPr>
              <a:t>Chunk Size</a:t>
            </a:r>
            <a:endParaRPr sz="6480" dirty="0">
              <a:solidFill>
                <a:srgbClr val="FFFFFF"/>
              </a:solidFill>
            </a:endParaRPr>
          </a:p>
        </p:txBody>
      </p:sp>
      <p:sp>
        <p:nvSpPr>
          <p:cNvPr id="490" name="Shape 490"/>
          <p:cNvSpPr/>
          <p:nvPr/>
        </p:nvSpPr>
        <p:spPr>
          <a:xfrm>
            <a:off x="1908458" y="633255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0</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8</a:t>
            </a:r>
          </a:p>
          <a:p>
            <a:pPr lvl="0">
              <a:defRPr sz="1800">
                <a:solidFill>
                  <a:srgbClr val="000000"/>
                </a:solidFill>
              </a:defRPr>
            </a:pPr>
            <a:r>
              <a:rPr sz="3600">
                <a:solidFill>
                  <a:schemeClr val="bg2"/>
                </a:solidFill>
              </a:rPr>
              <a:t>9</a:t>
            </a:r>
          </a:p>
        </p:txBody>
      </p:sp>
      <p:sp>
        <p:nvSpPr>
          <p:cNvPr id="491" name="Shape 491"/>
          <p:cNvSpPr/>
          <p:nvPr/>
        </p:nvSpPr>
        <p:spPr>
          <a:xfrm>
            <a:off x="4422950" y="633255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10</a:t>
            </a:r>
          </a:p>
          <a:p>
            <a:pPr lvl="0">
              <a:defRPr sz="1800">
                <a:solidFill>
                  <a:srgbClr val="000000"/>
                </a:solidFill>
              </a:defRPr>
            </a:pPr>
            <a:r>
              <a:rPr sz="3600">
                <a:solidFill>
                  <a:schemeClr val="bg2"/>
                </a:solidFill>
              </a:rPr>
              <a:t>11</a:t>
            </a:r>
          </a:p>
        </p:txBody>
      </p:sp>
      <p:sp>
        <p:nvSpPr>
          <p:cNvPr id="492" name="Shape 492"/>
          <p:cNvSpPr/>
          <p:nvPr/>
        </p:nvSpPr>
        <p:spPr>
          <a:xfrm>
            <a:off x="6937442" y="633255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12</a:t>
            </a:r>
          </a:p>
          <a:p>
            <a:pPr lvl="0">
              <a:defRPr sz="1800">
                <a:solidFill>
                  <a:srgbClr val="000000"/>
                </a:solidFill>
              </a:defRPr>
            </a:pPr>
            <a:r>
              <a:rPr sz="3600">
                <a:solidFill>
                  <a:schemeClr val="bg2"/>
                </a:solidFill>
              </a:rPr>
              <a:t>13</a:t>
            </a:r>
          </a:p>
        </p:txBody>
      </p:sp>
      <p:sp>
        <p:nvSpPr>
          <p:cNvPr id="493" name="Shape 493"/>
          <p:cNvSpPr/>
          <p:nvPr/>
        </p:nvSpPr>
        <p:spPr>
          <a:xfrm>
            <a:off x="9451933" y="633255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6</a:t>
            </a:r>
          </a:p>
          <a:p>
            <a:pPr lvl="0">
              <a:defRPr sz="1800">
                <a:solidFill>
                  <a:srgbClr val="000000"/>
                </a:solidFill>
              </a:defRPr>
            </a:pPr>
            <a:r>
              <a:rPr sz="3600">
                <a:solidFill>
                  <a:schemeClr val="bg2"/>
                </a:solidFill>
              </a:rPr>
              <a:t>7</a:t>
            </a:r>
          </a:p>
          <a:p>
            <a:pPr lvl="0">
              <a:defRPr sz="1800">
                <a:solidFill>
                  <a:srgbClr val="000000"/>
                </a:solidFill>
              </a:defRPr>
            </a:pPr>
            <a:r>
              <a:rPr sz="3600">
                <a:solidFill>
                  <a:schemeClr val="bg2"/>
                </a:solidFill>
              </a:rPr>
              <a:t>14</a:t>
            </a:r>
          </a:p>
          <a:p>
            <a:pPr lvl="0">
              <a:defRPr sz="1800">
                <a:solidFill>
                  <a:srgbClr val="000000"/>
                </a:solidFill>
              </a:defRPr>
            </a:pPr>
            <a:r>
              <a:rPr sz="3600">
                <a:solidFill>
                  <a:schemeClr val="bg2"/>
                </a:solidFill>
              </a:rPr>
              <a:t>15</a:t>
            </a:r>
          </a:p>
        </p:txBody>
      </p:sp>
      <p:sp>
        <p:nvSpPr>
          <p:cNvPr id="494" name="Shape 494"/>
          <p:cNvSpPr/>
          <p:nvPr/>
        </p:nvSpPr>
        <p:spPr>
          <a:xfrm>
            <a:off x="1698971" y="6951792"/>
            <a:ext cx="9233631" cy="1"/>
          </a:xfrm>
          <a:prstGeom prst="line">
            <a:avLst/>
          </a:prstGeom>
          <a:ln w="25400">
            <a:solidFill>
              <a:schemeClr val="bg2"/>
            </a:solidFill>
            <a:miter lim="400000"/>
          </a:ln>
        </p:spPr>
        <p:txBody>
          <a:bodyPr lIns="50800" tIns="50800" rIns="50800" bIns="50800" anchor="ctr"/>
          <a:lstStyle/>
          <a:p>
            <a:pPr lvl="0">
              <a:defRPr sz="2600"/>
            </a:pPr>
            <a:endParaRPr>
              <a:solidFill>
                <a:schemeClr val="bg2"/>
              </a:solidFill>
            </a:endParaRPr>
          </a:p>
        </p:txBody>
      </p:sp>
      <p:sp>
        <p:nvSpPr>
          <p:cNvPr id="8" name="Shape 483"/>
          <p:cNvSpPr/>
          <p:nvPr/>
        </p:nvSpPr>
        <p:spPr>
          <a:xfrm>
            <a:off x="1819132" y="253344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0</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4</a:t>
            </a:r>
          </a:p>
          <a:p>
            <a:pPr lvl="0">
              <a:defRPr sz="1800">
                <a:solidFill>
                  <a:srgbClr val="000000"/>
                </a:solidFill>
              </a:defRPr>
            </a:pPr>
            <a:r>
              <a:rPr sz="3600" dirty="0">
                <a:solidFill>
                  <a:schemeClr val="bg2"/>
                </a:solidFill>
              </a:rPr>
              <a:t>8</a:t>
            </a:r>
          </a:p>
          <a:p>
            <a:pPr lvl="0">
              <a:defRPr sz="1800">
                <a:solidFill>
                  <a:srgbClr val="000000"/>
                </a:solidFill>
              </a:defRPr>
            </a:pPr>
            <a:r>
              <a:rPr sz="3600" dirty="0">
                <a:solidFill>
                  <a:schemeClr val="bg2"/>
                </a:solidFill>
              </a:rPr>
              <a:t>12</a:t>
            </a:r>
          </a:p>
        </p:txBody>
      </p:sp>
      <p:sp>
        <p:nvSpPr>
          <p:cNvPr id="9" name="Shape 484"/>
          <p:cNvSpPr/>
          <p:nvPr/>
        </p:nvSpPr>
        <p:spPr>
          <a:xfrm>
            <a:off x="4333624" y="253344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9</a:t>
            </a:r>
          </a:p>
          <a:p>
            <a:pPr lvl="0">
              <a:defRPr sz="1800">
                <a:solidFill>
                  <a:srgbClr val="000000"/>
                </a:solidFill>
              </a:defRPr>
            </a:pPr>
            <a:r>
              <a:rPr sz="3600">
                <a:solidFill>
                  <a:schemeClr val="bg2"/>
                </a:solidFill>
              </a:rPr>
              <a:t>13</a:t>
            </a:r>
          </a:p>
        </p:txBody>
      </p:sp>
      <p:sp>
        <p:nvSpPr>
          <p:cNvPr id="10" name="Shape 485"/>
          <p:cNvSpPr/>
          <p:nvPr/>
        </p:nvSpPr>
        <p:spPr>
          <a:xfrm>
            <a:off x="6848116" y="253344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6</a:t>
            </a:r>
          </a:p>
          <a:p>
            <a:pPr lvl="0">
              <a:defRPr sz="1800">
                <a:solidFill>
                  <a:srgbClr val="000000"/>
                </a:solidFill>
              </a:defRPr>
            </a:pPr>
            <a:r>
              <a:rPr sz="3600">
                <a:solidFill>
                  <a:schemeClr val="bg2"/>
                </a:solidFill>
              </a:rPr>
              <a:t>10</a:t>
            </a:r>
          </a:p>
          <a:p>
            <a:pPr lvl="0">
              <a:defRPr sz="1800">
                <a:solidFill>
                  <a:srgbClr val="000000"/>
                </a:solidFill>
              </a:defRPr>
            </a:pPr>
            <a:r>
              <a:rPr sz="3600">
                <a:solidFill>
                  <a:schemeClr val="bg2"/>
                </a:solidFill>
              </a:rPr>
              <a:t>14</a:t>
            </a:r>
          </a:p>
        </p:txBody>
      </p:sp>
      <p:sp>
        <p:nvSpPr>
          <p:cNvPr id="11" name="Shape 486"/>
          <p:cNvSpPr/>
          <p:nvPr/>
        </p:nvSpPr>
        <p:spPr>
          <a:xfrm>
            <a:off x="9362607" y="253344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7</a:t>
            </a:r>
          </a:p>
          <a:p>
            <a:pPr lvl="0">
              <a:defRPr sz="1800">
                <a:solidFill>
                  <a:srgbClr val="000000"/>
                </a:solidFill>
              </a:defRPr>
            </a:pPr>
            <a:r>
              <a:rPr sz="3600">
                <a:solidFill>
                  <a:schemeClr val="bg2"/>
                </a:solidFill>
              </a:rPr>
              <a:t>11</a:t>
            </a:r>
          </a:p>
          <a:p>
            <a:pPr lvl="0">
              <a:defRPr sz="1800">
                <a:solidFill>
                  <a:srgbClr val="000000"/>
                </a:solidFill>
              </a:defRPr>
            </a:pPr>
            <a:r>
              <a:rPr sz="3600">
                <a:solidFill>
                  <a:schemeClr val="bg2"/>
                </a:solidFill>
              </a:rPr>
              <a:t>15</a:t>
            </a:r>
          </a:p>
        </p:txBody>
      </p:sp>
      <p:sp>
        <p:nvSpPr>
          <p:cNvPr id="12" name="Shape 487"/>
          <p:cNvSpPr/>
          <p:nvPr/>
        </p:nvSpPr>
        <p:spPr>
          <a:xfrm>
            <a:off x="1609645" y="3152682"/>
            <a:ext cx="9233631" cy="1"/>
          </a:xfrm>
          <a:prstGeom prst="line">
            <a:avLst/>
          </a:prstGeom>
          <a:ln w="25400">
            <a:solidFill>
              <a:schemeClr val="bg2"/>
            </a:solidFill>
            <a:miter lim="400000"/>
          </a:ln>
        </p:spPr>
        <p:txBody>
          <a:bodyPr lIns="50800" tIns="50800" rIns="50800" bIns="50800" anchor="ctr"/>
          <a:lstStyle/>
          <a:p>
            <a:pPr lvl="0">
              <a:defRPr sz="2600"/>
            </a:pPr>
            <a:endParaRPr>
              <a:solidFill>
                <a:schemeClr val="bg2"/>
              </a:solidFill>
            </a:endParaRPr>
          </a:p>
        </p:txBody>
      </p:sp>
      <p:sp>
        <p:nvSpPr>
          <p:cNvPr id="2" name="TextBox 1"/>
          <p:cNvSpPr txBox="1"/>
          <p:nvPr/>
        </p:nvSpPr>
        <p:spPr>
          <a:xfrm>
            <a:off x="51058" y="2010220"/>
            <a:ext cx="2492990" cy="523220"/>
          </a:xfrm>
          <a:prstGeom prst="rect">
            <a:avLst/>
          </a:prstGeom>
          <a:noFill/>
        </p:spPr>
        <p:txBody>
          <a:bodyPr wrap="none" rtlCol="0">
            <a:spAutoFit/>
          </a:bodyPr>
          <a:lstStyle/>
          <a:p>
            <a:r>
              <a:rPr lang="en-US" sz="2800" dirty="0">
                <a:solidFill>
                  <a:schemeClr val="bg1"/>
                </a:solidFill>
              </a:rPr>
              <a:t>Chunk size = 1</a:t>
            </a:r>
          </a:p>
        </p:txBody>
      </p:sp>
      <p:sp>
        <p:nvSpPr>
          <p:cNvPr id="14" name="TextBox 13"/>
          <p:cNvSpPr txBox="1"/>
          <p:nvPr/>
        </p:nvSpPr>
        <p:spPr>
          <a:xfrm>
            <a:off x="51058" y="5857341"/>
            <a:ext cx="2492990" cy="523220"/>
          </a:xfrm>
          <a:prstGeom prst="rect">
            <a:avLst/>
          </a:prstGeom>
          <a:noFill/>
        </p:spPr>
        <p:txBody>
          <a:bodyPr wrap="none" rtlCol="0">
            <a:spAutoFit/>
          </a:bodyPr>
          <a:lstStyle/>
          <a:p>
            <a:r>
              <a:rPr lang="en-US" sz="2800" dirty="0">
                <a:solidFill>
                  <a:schemeClr val="bg1"/>
                </a:solidFill>
              </a:rPr>
              <a:t>Chunk size = </a:t>
            </a:r>
            <a:r>
              <a:rPr lang="en-US" sz="2800" dirty="0" smtClean="0">
                <a:solidFill>
                  <a:schemeClr val="bg1"/>
                </a:solidFill>
              </a:rPr>
              <a:t>2</a:t>
            </a:r>
            <a:endParaRPr lang="en-US" sz="2800" dirty="0">
              <a:solidFill>
                <a:schemeClr val="bg1"/>
              </a:solidFill>
            </a:endParaRPr>
          </a:p>
        </p:txBody>
      </p:sp>
      <p:sp>
        <p:nvSpPr>
          <p:cNvPr id="15" name="Shape 517"/>
          <p:cNvSpPr/>
          <p:nvPr/>
        </p:nvSpPr>
        <p:spPr>
          <a:xfrm>
            <a:off x="1908458" y="8033819"/>
            <a:ext cx="8597373" cy="1068719"/>
          </a:xfrm>
          <a:prstGeom prst="rect">
            <a:avLst/>
          </a:prstGeom>
          <a:ln w="25400">
            <a:solidFill>
              <a:schemeClr val="accent1"/>
            </a:solidFill>
            <a:miter lim="400000"/>
          </a:ln>
        </p:spPr>
        <p:txBody>
          <a:bodyPr lIns="0" tIns="0" rIns="0" bIns="0" anchor="ctr"/>
          <a:lstStyle/>
          <a:p>
            <a:pPr lvl="0">
              <a:defRPr sz="2600"/>
            </a:pPr>
            <a:endParaRPr/>
          </a:p>
        </p:txBody>
      </p:sp>
      <p:sp>
        <p:nvSpPr>
          <p:cNvPr id="16" name="Shape 518"/>
          <p:cNvSpPr/>
          <p:nvPr/>
        </p:nvSpPr>
        <p:spPr>
          <a:xfrm>
            <a:off x="435235" y="8270661"/>
            <a:ext cx="1166986" cy="5950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2600"/>
                </a:solidFill>
              </a:defRPr>
            </a:lvl1pPr>
          </a:lstStyle>
          <a:p>
            <a:pPr lvl="0">
              <a:defRPr sz="1800">
                <a:solidFill>
                  <a:srgbClr val="000000"/>
                </a:solidFill>
              </a:defRPr>
            </a:pPr>
            <a:r>
              <a:rPr sz="3200" dirty="0">
                <a:solidFill>
                  <a:schemeClr val="bg1"/>
                </a:solidFill>
              </a:rPr>
              <a:t>stripe:</a:t>
            </a:r>
          </a:p>
        </p:txBody>
      </p:sp>
      <p:sp>
        <p:nvSpPr>
          <p:cNvPr id="17" name="Shape 502"/>
          <p:cNvSpPr/>
          <p:nvPr/>
        </p:nvSpPr>
        <p:spPr>
          <a:xfrm>
            <a:off x="2140747" y="6928227"/>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18" name="Shape 503"/>
          <p:cNvSpPr/>
          <p:nvPr/>
        </p:nvSpPr>
        <p:spPr>
          <a:xfrm>
            <a:off x="2140747" y="8007728"/>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19" name="Shape 502"/>
          <p:cNvSpPr/>
          <p:nvPr/>
        </p:nvSpPr>
        <p:spPr>
          <a:xfrm>
            <a:off x="4665573" y="6928227"/>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0" name="Shape 503"/>
          <p:cNvSpPr/>
          <p:nvPr/>
        </p:nvSpPr>
        <p:spPr>
          <a:xfrm>
            <a:off x="4665573" y="8007728"/>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1" name="Shape 502"/>
          <p:cNvSpPr/>
          <p:nvPr/>
        </p:nvSpPr>
        <p:spPr>
          <a:xfrm>
            <a:off x="7198971" y="6975358"/>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2" name="Shape 503"/>
          <p:cNvSpPr/>
          <p:nvPr/>
        </p:nvSpPr>
        <p:spPr>
          <a:xfrm>
            <a:off x="7198971" y="8054859"/>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3" name="Shape 502"/>
          <p:cNvSpPr/>
          <p:nvPr/>
        </p:nvSpPr>
        <p:spPr>
          <a:xfrm>
            <a:off x="9672094" y="6928227"/>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4" name="Shape 503"/>
          <p:cNvSpPr/>
          <p:nvPr/>
        </p:nvSpPr>
        <p:spPr>
          <a:xfrm>
            <a:off x="9672094" y="8007728"/>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3" name="Rectangle 2"/>
          <p:cNvSpPr/>
          <p:nvPr/>
        </p:nvSpPr>
        <p:spPr>
          <a:xfrm>
            <a:off x="4769989" y="9123578"/>
            <a:ext cx="7661072" cy="646331"/>
          </a:xfrm>
          <a:prstGeom prst="rect">
            <a:avLst/>
          </a:prstGeom>
        </p:spPr>
        <p:txBody>
          <a:bodyPr wrap="none">
            <a:spAutoFit/>
          </a:bodyPr>
          <a:lstStyle/>
          <a:p>
            <a:r>
              <a:rPr lang="en-US" smtClean="0">
                <a:solidFill>
                  <a:schemeClr val="bg1"/>
                </a:solidFill>
              </a:rPr>
              <a:t>Simplification: assume </a:t>
            </a:r>
            <a:r>
              <a:rPr lang="en-US" dirty="0">
                <a:solidFill>
                  <a:schemeClr val="bg1"/>
                </a:solidFill>
              </a:rPr>
              <a:t>chunk size of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Shape 55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RAID-0: Analysis</a:t>
            </a:r>
          </a:p>
        </p:txBody>
      </p:sp>
      <p:sp>
        <p:nvSpPr>
          <p:cNvPr id="557" name="Shape 557"/>
          <p:cNvSpPr>
            <a:spLocks noGrp="1"/>
          </p:cNvSpPr>
          <p:nvPr>
            <p:ph type="body" idx="4294967295"/>
          </p:nvPr>
        </p:nvSpPr>
        <p:spPr>
          <a:xfrm>
            <a:off x="502920" y="2273935"/>
            <a:ext cx="11099800" cy="5167313"/>
          </a:xfrm>
          <a:prstGeom prst="rect">
            <a:avLst/>
          </a:prstGeom>
        </p:spPr>
        <p:txBody>
          <a:bodyPr>
            <a:normAutofit/>
          </a:bodyPr>
          <a:lstStyle/>
          <a:p>
            <a:pPr marL="0" lvl="0" indent="0">
              <a:buNone/>
              <a:defRPr sz="1800">
                <a:solidFill>
                  <a:srgbClr val="000000"/>
                </a:solidFill>
              </a:defRPr>
            </a:pPr>
            <a:r>
              <a:rPr sz="3800" dirty="0" smtClean="0"/>
              <a:t>What </a:t>
            </a:r>
            <a:r>
              <a:rPr sz="3800" dirty="0"/>
              <a:t>is capacity?		</a:t>
            </a:r>
            <a:endParaRPr lang="en-US" sz="3800" dirty="0" smtClean="0"/>
          </a:p>
          <a:p>
            <a:pPr marL="0" lvl="0" indent="0">
              <a:buNone/>
              <a:defRPr sz="1800">
                <a:solidFill>
                  <a:srgbClr val="000000"/>
                </a:solidFill>
              </a:defRPr>
            </a:pPr>
            <a:r>
              <a:rPr sz="3800" dirty="0" smtClean="0"/>
              <a:t>How </a:t>
            </a:r>
            <a:r>
              <a:rPr sz="3800" dirty="0"/>
              <a:t>many disks can </a:t>
            </a:r>
            <a:r>
              <a:rPr sz="3800" dirty="0" smtClean="0"/>
              <a:t>fail</a:t>
            </a:r>
            <a:r>
              <a:rPr lang="en-US" sz="3800" dirty="0" smtClean="0"/>
              <a:t> (no loss)</a:t>
            </a:r>
            <a:r>
              <a:rPr sz="3800" dirty="0" smtClean="0"/>
              <a:t>?</a:t>
            </a:r>
            <a:r>
              <a:rPr sz="3800" dirty="0"/>
              <a:t>		</a:t>
            </a:r>
            <a:endParaRPr lang="en-US" sz="3800" dirty="0" smtClean="0"/>
          </a:p>
          <a:p>
            <a:pPr marL="0" indent="0">
              <a:buNone/>
              <a:defRPr sz="1800">
                <a:solidFill>
                  <a:srgbClr val="000000"/>
                </a:solidFill>
              </a:defRPr>
            </a:pPr>
            <a:r>
              <a:rPr lang="en-US" sz="3800" dirty="0" smtClean="0"/>
              <a:t>Throughput </a:t>
            </a:r>
            <a:r>
              <a:rPr lang="en-US" sz="3800" dirty="0"/>
              <a:t>(sequential, random)? </a:t>
            </a:r>
            <a:r>
              <a:rPr sz="3800" dirty="0" smtClean="0"/>
              <a:t>		</a:t>
            </a:r>
            <a:endParaRPr sz="3800" dirty="0"/>
          </a:p>
        </p:txBody>
      </p:sp>
      <p:sp>
        <p:nvSpPr>
          <p:cNvPr id="558" name="Shape 558"/>
          <p:cNvSpPr/>
          <p:nvPr/>
        </p:nvSpPr>
        <p:spPr>
          <a:xfrm>
            <a:off x="800101" y="5823586"/>
            <a:ext cx="11887200" cy="65659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lvl="0">
              <a:defRPr sz="1800">
                <a:solidFill>
                  <a:srgbClr val="000000"/>
                </a:solidFill>
              </a:defRPr>
            </a:pPr>
            <a:r>
              <a:rPr sz="3600" dirty="0" smtClean="0">
                <a:solidFill>
                  <a:schemeClr val="bg1"/>
                </a:solidFill>
              </a:rPr>
              <a:t>Buying more disks improves</a:t>
            </a:r>
            <a:r>
              <a:rPr lang="en-US" sz="3600" dirty="0" smtClean="0">
                <a:solidFill>
                  <a:schemeClr val="bg1"/>
                </a:solidFill>
              </a:rPr>
              <a:t> </a:t>
            </a:r>
            <a:r>
              <a:rPr sz="3600" dirty="0" smtClean="0">
                <a:solidFill>
                  <a:schemeClr val="bg1"/>
                </a:solidFill>
              </a:rPr>
              <a:t>throughput, but not latency!</a:t>
            </a:r>
            <a:endParaRPr sz="3600" dirty="0">
              <a:solidFill>
                <a:schemeClr val="bg1"/>
              </a:solidFill>
            </a:endParaRPr>
          </a:p>
        </p:txBody>
      </p:sp>
      <p:sp>
        <p:nvSpPr>
          <p:cNvPr id="5" name="Rectangle 4"/>
          <p:cNvSpPr/>
          <p:nvPr/>
        </p:nvSpPr>
        <p:spPr>
          <a:xfrm>
            <a:off x="67904" y="7042419"/>
            <a:ext cx="8167649" cy="2062103"/>
          </a:xfrm>
          <a:prstGeom prst="rect">
            <a:avLst/>
          </a:prstGeom>
        </p:spPr>
        <p:txBody>
          <a:bodyPr wrap="square">
            <a:spAutoFit/>
          </a:bodyPr>
          <a:lstStyle/>
          <a:p>
            <a:pPr algn="l"/>
            <a:r>
              <a:rPr lang="en-US" sz="3200" dirty="0">
                <a:solidFill>
                  <a:srgbClr val="000000"/>
                </a:solidFill>
                <a:latin typeface="Helvetica" charset="0"/>
              </a:rPr>
              <a:t>N := number of disks</a:t>
            </a:r>
          </a:p>
          <a:p>
            <a:pPr algn="l"/>
            <a:r>
              <a:rPr lang="en-US" sz="3200" dirty="0">
                <a:solidFill>
                  <a:srgbClr val="000000"/>
                </a:solidFill>
                <a:latin typeface="Helvetica" charset="0"/>
              </a:rPr>
              <a:t>C := capacity of 1 disk</a:t>
            </a:r>
          </a:p>
          <a:p>
            <a:pPr algn="l"/>
            <a:r>
              <a:rPr lang="en-US" sz="3200" dirty="0">
                <a:solidFill>
                  <a:srgbClr val="000000"/>
                </a:solidFill>
                <a:latin typeface="Helvetica" charset="0"/>
              </a:rPr>
              <a:t>S := sequential throughput of 1 disk</a:t>
            </a:r>
          </a:p>
          <a:p>
            <a:pPr algn="l"/>
            <a:r>
              <a:rPr lang="en-US" sz="3200" dirty="0">
                <a:solidFill>
                  <a:srgbClr val="000000"/>
                </a:solidFill>
                <a:latin typeface="Helvetica" charset="0"/>
              </a:rPr>
              <a:t>R := random throughput of 1 </a:t>
            </a:r>
            <a:r>
              <a:rPr lang="en-US" sz="3200" dirty="0" smtClean="0">
                <a:solidFill>
                  <a:srgbClr val="000000"/>
                </a:solidFill>
                <a:latin typeface="Helvetica" charset="0"/>
              </a:rPr>
              <a:t>disk</a:t>
            </a:r>
            <a:endParaRPr lang="en-US" sz="3200" dirty="0">
              <a:solidFill>
                <a:srgbClr val="000000"/>
              </a:solidFill>
              <a:latin typeface="Helvetica" charset="0"/>
            </a:endParaRPr>
          </a:p>
        </p:txBody>
      </p:sp>
      <p:sp>
        <p:nvSpPr>
          <p:cNvPr id="2" name="Rectangle 1"/>
          <p:cNvSpPr/>
          <p:nvPr/>
        </p:nvSpPr>
        <p:spPr>
          <a:xfrm>
            <a:off x="8149434" y="2380110"/>
            <a:ext cx="1042273"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 * C</a:t>
            </a:r>
            <a:endParaRPr lang="en-US" sz="2800" dirty="0"/>
          </a:p>
        </p:txBody>
      </p:sp>
      <p:sp>
        <p:nvSpPr>
          <p:cNvPr id="3" name="Rectangle 2"/>
          <p:cNvSpPr/>
          <p:nvPr/>
        </p:nvSpPr>
        <p:spPr>
          <a:xfrm>
            <a:off x="7992883" y="3430072"/>
            <a:ext cx="1355372" cy="523220"/>
          </a:xfrm>
          <a:prstGeom prst="rect">
            <a:avLst/>
          </a:prstGeom>
        </p:spPr>
        <p:txBody>
          <a:bodyPr wrap="square">
            <a:spAutoFit/>
          </a:bodyPr>
          <a:lstStyle/>
          <a:p>
            <a:pPr marL="0" lvl="0" indent="0">
              <a:buNone/>
              <a:defRPr sz="1800">
                <a:solidFill>
                  <a:srgbClr val="000000"/>
                </a:solidFill>
              </a:defRPr>
            </a:pPr>
            <a:r>
              <a:rPr lang="en-US" sz="2800" b="1" dirty="0">
                <a:latin typeface="Helvetica"/>
                <a:ea typeface="Helvetica"/>
                <a:cs typeface="Helvetica"/>
                <a:sym typeface="Helvetica"/>
              </a:rPr>
              <a:t>0</a:t>
            </a:r>
          </a:p>
        </p:txBody>
      </p:sp>
      <p:sp>
        <p:nvSpPr>
          <p:cNvPr id="6" name="Rectangle 5"/>
          <p:cNvSpPr/>
          <p:nvPr/>
        </p:nvSpPr>
        <p:spPr>
          <a:xfrm>
            <a:off x="8064594" y="4240546"/>
            <a:ext cx="2215671" cy="646331"/>
          </a:xfrm>
          <a:prstGeom prst="rect">
            <a:avLst/>
          </a:prstGeom>
        </p:spPr>
        <p:txBody>
          <a:bodyPr wrap="none">
            <a:spAutoFit/>
          </a:bodyPr>
          <a:lstStyle/>
          <a:p>
            <a:r>
              <a:rPr lang="en-US" b="1" dirty="0">
                <a:solidFill>
                  <a:schemeClr val="bg2"/>
                </a:solidFill>
                <a:latin typeface="Helvetica"/>
                <a:ea typeface="Helvetica"/>
                <a:cs typeface="Helvetica"/>
                <a:sym typeface="Helvetica"/>
              </a:rPr>
              <a:t>N*S</a:t>
            </a:r>
            <a:r>
              <a:rPr lang="en-US" dirty="0">
                <a:solidFill>
                  <a:schemeClr val="bg2"/>
                </a:solidFill>
              </a:rPr>
              <a:t> , </a:t>
            </a:r>
            <a:r>
              <a:rPr lang="en-US" b="1" dirty="0" smtClean="0">
                <a:solidFill>
                  <a:schemeClr val="bg2"/>
                </a:solidFill>
                <a:latin typeface="Helvetica"/>
                <a:ea typeface="Helvetica"/>
                <a:cs typeface="Helvetica"/>
                <a:sym typeface="Helvetica"/>
              </a:rPr>
              <a:t>N*R</a:t>
            </a:r>
            <a:endParaRPr lang="en-US" dirty="0">
              <a:solidFill>
                <a:schemeClr val="bg2"/>
              </a:solidFill>
            </a:endParaRPr>
          </a:p>
        </p:txBody>
      </p:sp>
      <p:grpSp>
        <p:nvGrpSpPr>
          <p:cNvPr id="4" name="Group 3"/>
          <p:cNvGrpSpPr/>
          <p:nvPr/>
        </p:nvGrpSpPr>
        <p:grpSpPr>
          <a:xfrm>
            <a:off x="7451057" y="6767430"/>
            <a:ext cx="5514994" cy="2769989"/>
            <a:chOff x="1600883" y="2553341"/>
            <a:chExt cx="9803032" cy="3592875"/>
          </a:xfrm>
        </p:grpSpPr>
        <p:sp>
          <p:nvSpPr>
            <p:cNvPr id="10" name="Shape 451"/>
            <p:cNvSpPr/>
            <p:nvPr/>
          </p:nvSpPr>
          <p:spPr>
            <a:xfrm>
              <a:off x="1600883" y="2553341"/>
              <a:ext cx="2259556" cy="359287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0</a:t>
              </a:r>
            </a:p>
            <a:p>
              <a:pPr lvl="0">
                <a:defRPr sz="1800">
                  <a:solidFill>
                    <a:srgbClr val="000000"/>
                  </a:solidFill>
                </a:defRPr>
              </a:pPr>
              <a:r>
                <a:rPr sz="3600" dirty="0">
                  <a:solidFill>
                    <a:schemeClr val="bg1"/>
                  </a:solidFill>
                </a:rPr>
                <a:t>0</a:t>
              </a:r>
            </a:p>
            <a:p>
              <a:pPr lvl="0">
                <a:defRPr sz="1800">
                  <a:solidFill>
                    <a:srgbClr val="000000"/>
                  </a:solidFill>
                </a:defRPr>
              </a:pPr>
              <a:r>
                <a:rPr sz="3600" dirty="0">
                  <a:solidFill>
                    <a:schemeClr val="bg1"/>
                  </a:solidFill>
                </a:rPr>
                <a:t>4</a:t>
              </a:r>
            </a:p>
            <a:p>
              <a:pPr lvl="0">
                <a:defRPr sz="1800">
                  <a:solidFill>
                    <a:srgbClr val="000000"/>
                  </a:solidFill>
                </a:defRPr>
              </a:pPr>
              <a:r>
                <a:rPr sz="3600" dirty="0">
                  <a:solidFill>
                    <a:schemeClr val="bg1"/>
                  </a:solidFill>
                </a:rPr>
                <a:t>8</a:t>
              </a:r>
            </a:p>
            <a:p>
              <a:pPr lvl="0">
                <a:defRPr sz="1800">
                  <a:solidFill>
                    <a:srgbClr val="000000"/>
                  </a:solidFill>
                </a:defRPr>
              </a:pPr>
              <a:r>
                <a:rPr sz="3600" dirty="0">
                  <a:solidFill>
                    <a:schemeClr val="bg1"/>
                  </a:solidFill>
                </a:rPr>
                <a:t>12</a:t>
              </a:r>
            </a:p>
          </p:txBody>
        </p:sp>
        <p:sp>
          <p:nvSpPr>
            <p:cNvPr id="11" name="Shape 452"/>
            <p:cNvSpPr/>
            <p:nvPr/>
          </p:nvSpPr>
          <p:spPr>
            <a:xfrm>
              <a:off x="4115375" y="2553341"/>
              <a:ext cx="2259556" cy="359287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1</a:t>
              </a:r>
            </a:p>
            <a:p>
              <a:pPr lvl="0">
                <a:defRPr sz="1800">
                  <a:solidFill>
                    <a:srgbClr val="000000"/>
                  </a:solidFill>
                </a:defRPr>
              </a:pPr>
              <a:r>
                <a:rPr sz="3600" dirty="0">
                  <a:solidFill>
                    <a:schemeClr val="bg1"/>
                  </a:solidFill>
                </a:rPr>
                <a:t>1</a:t>
              </a:r>
            </a:p>
            <a:p>
              <a:pPr lvl="0">
                <a:defRPr sz="1800">
                  <a:solidFill>
                    <a:srgbClr val="000000"/>
                  </a:solidFill>
                </a:defRPr>
              </a:pPr>
              <a:r>
                <a:rPr sz="3600" dirty="0">
                  <a:solidFill>
                    <a:schemeClr val="bg1"/>
                  </a:solidFill>
                </a:rPr>
                <a:t>5</a:t>
              </a:r>
            </a:p>
            <a:p>
              <a:pPr lvl="0">
                <a:defRPr sz="1800">
                  <a:solidFill>
                    <a:srgbClr val="000000"/>
                  </a:solidFill>
                </a:defRPr>
              </a:pPr>
              <a:r>
                <a:rPr sz="3600" dirty="0">
                  <a:solidFill>
                    <a:schemeClr val="bg1"/>
                  </a:solidFill>
                </a:rPr>
                <a:t>9</a:t>
              </a:r>
            </a:p>
            <a:p>
              <a:pPr lvl="0">
                <a:defRPr sz="1800">
                  <a:solidFill>
                    <a:srgbClr val="000000"/>
                  </a:solidFill>
                </a:defRPr>
              </a:pPr>
              <a:r>
                <a:rPr sz="3600" dirty="0">
                  <a:solidFill>
                    <a:schemeClr val="bg1"/>
                  </a:solidFill>
                </a:rPr>
                <a:t>13</a:t>
              </a:r>
            </a:p>
          </p:txBody>
        </p:sp>
        <p:sp>
          <p:nvSpPr>
            <p:cNvPr id="12" name="Shape 453"/>
            <p:cNvSpPr/>
            <p:nvPr/>
          </p:nvSpPr>
          <p:spPr>
            <a:xfrm>
              <a:off x="6629867" y="2553341"/>
              <a:ext cx="2259556" cy="359287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2</a:t>
              </a:r>
            </a:p>
            <a:p>
              <a:pPr lvl="0">
                <a:defRPr sz="1800">
                  <a:solidFill>
                    <a:srgbClr val="000000"/>
                  </a:solidFill>
                </a:defRPr>
              </a:pPr>
              <a:r>
                <a:rPr sz="3600" dirty="0">
                  <a:solidFill>
                    <a:schemeClr val="bg1"/>
                  </a:solidFill>
                </a:rPr>
                <a:t>2</a:t>
              </a:r>
            </a:p>
            <a:p>
              <a:pPr lvl="0">
                <a:defRPr sz="1800">
                  <a:solidFill>
                    <a:srgbClr val="000000"/>
                  </a:solidFill>
                </a:defRPr>
              </a:pPr>
              <a:r>
                <a:rPr sz="3600" dirty="0">
                  <a:solidFill>
                    <a:schemeClr val="bg1"/>
                  </a:solidFill>
                </a:rPr>
                <a:t>6</a:t>
              </a:r>
            </a:p>
            <a:p>
              <a:pPr lvl="0">
                <a:defRPr sz="1800">
                  <a:solidFill>
                    <a:srgbClr val="000000"/>
                  </a:solidFill>
                </a:defRPr>
              </a:pPr>
              <a:r>
                <a:rPr sz="3600" dirty="0">
                  <a:solidFill>
                    <a:schemeClr val="bg1"/>
                  </a:solidFill>
                </a:rPr>
                <a:t>10</a:t>
              </a:r>
            </a:p>
            <a:p>
              <a:pPr lvl="0">
                <a:defRPr sz="1800">
                  <a:solidFill>
                    <a:srgbClr val="000000"/>
                  </a:solidFill>
                </a:defRPr>
              </a:pPr>
              <a:r>
                <a:rPr sz="3600" dirty="0">
                  <a:solidFill>
                    <a:schemeClr val="bg1"/>
                  </a:solidFill>
                </a:rPr>
                <a:t>14</a:t>
              </a:r>
            </a:p>
          </p:txBody>
        </p:sp>
        <p:sp>
          <p:nvSpPr>
            <p:cNvPr id="13" name="Shape 454"/>
            <p:cNvSpPr/>
            <p:nvPr/>
          </p:nvSpPr>
          <p:spPr>
            <a:xfrm>
              <a:off x="9144359" y="2553341"/>
              <a:ext cx="2259556" cy="359287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4</a:t>
              </a:r>
            </a:p>
            <a:p>
              <a:pPr lvl="0">
                <a:defRPr sz="1800">
                  <a:solidFill>
                    <a:srgbClr val="000000"/>
                  </a:solidFill>
                </a:defRPr>
              </a:pPr>
              <a:r>
                <a:rPr sz="3600" dirty="0">
                  <a:solidFill>
                    <a:schemeClr val="bg1"/>
                  </a:solidFill>
                </a:rPr>
                <a:t>3</a:t>
              </a:r>
            </a:p>
            <a:p>
              <a:pPr lvl="0">
                <a:defRPr sz="1800">
                  <a:solidFill>
                    <a:srgbClr val="000000"/>
                  </a:solidFill>
                </a:defRPr>
              </a:pPr>
              <a:r>
                <a:rPr sz="3600" dirty="0">
                  <a:solidFill>
                    <a:schemeClr val="bg1"/>
                  </a:solidFill>
                </a:rPr>
                <a:t>7</a:t>
              </a:r>
            </a:p>
            <a:p>
              <a:pPr lvl="0">
                <a:defRPr sz="1800">
                  <a:solidFill>
                    <a:srgbClr val="000000"/>
                  </a:solidFill>
                </a:defRPr>
              </a:pPr>
              <a:r>
                <a:rPr sz="3600" dirty="0">
                  <a:solidFill>
                    <a:schemeClr val="bg1"/>
                  </a:solidFill>
                </a:rPr>
                <a:t>11</a:t>
              </a:r>
            </a:p>
            <a:p>
              <a:pPr lvl="0">
                <a:defRPr sz="1800">
                  <a:solidFill>
                    <a:srgbClr val="000000"/>
                  </a:solidFill>
                </a:defRPr>
              </a:pPr>
              <a:r>
                <a:rPr sz="3600" dirty="0">
                  <a:solidFill>
                    <a:schemeClr val="bg1"/>
                  </a:solidFill>
                </a:rPr>
                <a:t>15</a:t>
              </a:r>
            </a:p>
          </p:txBody>
        </p:sp>
        <p:sp>
          <p:nvSpPr>
            <p:cNvPr id="14" name="Shape 455"/>
            <p:cNvSpPr/>
            <p:nvPr/>
          </p:nvSpPr>
          <p:spPr>
            <a:xfrm>
              <a:off x="1885584" y="3172583"/>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Shape 56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RAID-1: Mirroring</a:t>
            </a:r>
          </a:p>
        </p:txBody>
      </p:sp>
      <p:sp>
        <p:nvSpPr>
          <p:cNvPr id="564" name="Shape 564"/>
          <p:cNvSpPr/>
          <p:nvPr/>
        </p:nvSpPr>
        <p:spPr>
          <a:xfrm>
            <a:off x="4346237" y="3023473"/>
            <a:ext cx="821328" cy="82132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565" name="Shape 565"/>
          <p:cNvSpPr/>
          <p:nvPr/>
        </p:nvSpPr>
        <p:spPr>
          <a:xfrm>
            <a:off x="5205536" y="3023473"/>
            <a:ext cx="821328" cy="82132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566" name="Shape 566"/>
          <p:cNvSpPr/>
          <p:nvPr/>
        </p:nvSpPr>
        <p:spPr>
          <a:xfrm>
            <a:off x="6064835" y="3023473"/>
            <a:ext cx="821328" cy="82132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567" name="Shape 567"/>
          <p:cNvSpPr/>
          <p:nvPr/>
        </p:nvSpPr>
        <p:spPr>
          <a:xfrm>
            <a:off x="6924133" y="3023473"/>
            <a:ext cx="821328" cy="82132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568" name="Shape 568"/>
          <p:cNvSpPr/>
          <p:nvPr/>
        </p:nvSpPr>
        <p:spPr>
          <a:xfrm>
            <a:off x="3965237" y="4801473"/>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569" name="Shape 569"/>
          <p:cNvSpPr/>
          <p:nvPr/>
        </p:nvSpPr>
        <p:spPr>
          <a:xfrm>
            <a:off x="4824536" y="4801473"/>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570" name="Shape 570"/>
          <p:cNvSpPr/>
          <p:nvPr/>
        </p:nvSpPr>
        <p:spPr>
          <a:xfrm>
            <a:off x="5683835" y="4801473"/>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571" name="Shape 571"/>
          <p:cNvSpPr/>
          <p:nvPr/>
        </p:nvSpPr>
        <p:spPr>
          <a:xfrm>
            <a:off x="6543133" y="4801473"/>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572" name="Shape 572"/>
          <p:cNvSpPr/>
          <p:nvPr/>
        </p:nvSpPr>
        <p:spPr>
          <a:xfrm>
            <a:off x="8261732" y="4801473"/>
            <a:ext cx="821328" cy="821328"/>
          </a:xfrm>
          <a:prstGeom prst="rect">
            <a:avLst/>
          </a:prstGeom>
          <a:solidFill>
            <a:srgbClr val="D4595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573" name="Shape 573"/>
          <p:cNvSpPr/>
          <p:nvPr/>
        </p:nvSpPr>
        <p:spPr>
          <a:xfrm>
            <a:off x="9121031" y="4801473"/>
            <a:ext cx="821328" cy="821328"/>
          </a:xfrm>
          <a:prstGeom prst="rect">
            <a:avLst/>
          </a:prstGeom>
          <a:solidFill>
            <a:srgbClr val="D4595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574" name="Shape 574"/>
          <p:cNvSpPr/>
          <p:nvPr/>
        </p:nvSpPr>
        <p:spPr>
          <a:xfrm>
            <a:off x="9980330" y="4801473"/>
            <a:ext cx="821328" cy="821328"/>
          </a:xfrm>
          <a:prstGeom prst="rect">
            <a:avLst/>
          </a:prstGeom>
          <a:solidFill>
            <a:srgbClr val="D4595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575" name="Shape 575"/>
          <p:cNvSpPr/>
          <p:nvPr/>
        </p:nvSpPr>
        <p:spPr>
          <a:xfrm>
            <a:off x="10839629" y="4801473"/>
            <a:ext cx="821327" cy="821328"/>
          </a:xfrm>
          <a:prstGeom prst="rect">
            <a:avLst/>
          </a:prstGeom>
          <a:solidFill>
            <a:srgbClr val="D4595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576" name="Shape 576"/>
          <p:cNvSpPr/>
          <p:nvPr/>
        </p:nvSpPr>
        <p:spPr>
          <a:xfrm>
            <a:off x="956717" y="3110286"/>
            <a:ext cx="32397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Logical Blocks:</a:t>
            </a:r>
          </a:p>
        </p:txBody>
      </p:sp>
      <p:sp>
        <p:nvSpPr>
          <p:cNvPr id="577" name="Shape 577"/>
          <p:cNvSpPr/>
          <p:nvPr/>
        </p:nvSpPr>
        <p:spPr>
          <a:xfrm>
            <a:off x="4923999" y="5774155"/>
            <a:ext cx="1384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Disk 0</a:t>
            </a:r>
          </a:p>
        </p:txBody>
      </p:sp>
      <p:sp>
        <p:nvSpPr>
          <p:cNvPr id="578" name="Shape 578"/>
          <p:cNvSpPr/>
          <p:nvPr/>
        </p:nvSpPr>
        <p:spPr>
          <a:xfrm>
            <a:off x="9220494" y="5774155"/>
            <a:ext cx="1384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Disk 1</a:t>
            </a:r>
          </a:p>
        </p:txBody>
      </p:sp>
      <p:sp>
        <p:nvSpPr>
          <p:cNvPr id="579" name="Shape 579"/>
          <p:cNvSpPr/>
          <p:nvPr/>
        </p:nvSpPr>
        <p:spPr>
          <a:xfrm flipH="1">
            <a:off x="4428039" y="3963854"/>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0" name="Shape 580"/>
          <p:cNvSpPr/>
          <p:nvPr/>
        </p:nvSpPr>
        <p:spPr>
          <a:xfrm flipH="1">
            <a:off x="5317039" y="3963854"/>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1" name="Shape 581"/>
          <p:cNvSpPr/>
          <p:nvPr/>
        </p:nvSpPr>
        <p:spPr>
          <a:xfrm flipH="1">
            <a:off x="6079039" y="3963854"/>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2" name="Shape 582"/>
          <p:cNvSpPr/>
          <p:nvPr/>
        </p:nvSpPr>
        <p:spPr>
          <a:xfrm flipH="1">
            <a:off x="6968039" y="3963854"/>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3" name="Shape 583"/>
          <p:cNvSpPr/>
          <p:nvPr/>
        </p:nvSpPr>
        <p:spPr>
          <a:xfrm>
            <a:off x="4889874" y="3936246"/>
            <a:ext cx="3481800" cy="75288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4" name="Shape 584"/>
          <p:cNvSpPr/>
          <p:nvPr/>
        </p:nvSpPr>
        <p:spPr>
          <a:xfrm>
            <a:off x="5778874" y="3936246"/>
            <a:ext cx="3481800" cy="75288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5" name="Shape 585"/>
          <p:cNvSpPr/>
          <p:nvPr/>
        </p:nvSpPr>
        <p:spPr>
          <a:xfrm>
            <a:off x="6667874" y="3936246"/>
            <a:ext cx="3481800" cy="75288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6" name="Shape 586"/>
          <p:cNvSpPr/>
          <p:nvPr/>
        </p:nvSpPr>
        <p:spPr>
          <a:xfrm>
            <a:off x="7556874" y="3936246"/>
            <a:ext cx="3481800" cy="75288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27" name="Shape 563"/>
          <p:cNvSpPr txBox="1">
            <a:spLocks/>
          </p:cNvSpPr>
          <p:nvPr/>
        </p:nvSpPr>
        <p:spPr>
          <a:xfrm>
            <a:off x="-2872126" y="6356889"/>
            <a:ext cx="11645900" cy="803275"/>
          </a:xfrm>
          <a:prstGeom prst="rect">
            <a:avLst/>
          </a:prstGeom>
        </p:spPr>
        <p:txBody>
          <a:bodyPr vert="horz" lIns="130046" tIns="65023" rIns="130046" bIns="65023" rtlCol="0">
            <a:normAutofit/>
          </a:bodyPr>
          <a:lstStyle>
            <a:lvl1pPr marL="401878" indent="-401878" algn="ctr"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defRPr sz="1800">
                <a:solidFill>
                  <a:srgbClr val="000000"/>
                </a:solidFill>
              </a:defRPr>
            </a:pPr>
            <a:r>
              <a:rPr lang="en-US" sz="3800" dirty="0" smtClean="0"/>
              <a:t>Keep two copies of all data</a:t>
            </a:r>
            <a:endParaRPr lang="en-US" sz="3800" dirty="0"/>
          </a:p>
        </p:txBody>
      </p:sp>
      <p:sp>
        <p:nvSpPr>
          <p:cNvPr id="28" name="Shape 592"/>
          <p:cNvSpPr/>
          <p:nvPr/>
        </p:nvSpPr>
        <p:spPr>
          <a:xfrm>
            <a:off x="4045858" y="698361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0</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1</a:t>
            </a:r>
          </a:p>
          <a:p>
            <a:pPr lvl="0">
              <a:defRPr sz="1800">
                <a:solidFill>
                  <a:srgbClr val="000000"/>
                </a:solidFill>
              </a:defRPr>
            </a:pPr>
            <a:r>
              <a:rPr sz="3600" dirty="0">
                <a:solidFill>
                  <a:schemeClr val="bg2"/>
                </a:solidFill>
              </a:rPr>
              <a:t>2</a:t>
            </a:r>
          </a:p>
          <a:p>
            <a:pPr lvl="0">
              <a:defRPr sz="1800">
                <a:solidFill>
                  <a:srgbClr val="000000"/>
                </a:solidFill>
              </a:defRPr>
            </a:pPr>
            <a:r>
              <a:rPr sz="3600" dirty="0">
                <a:solidFill>
                  <a:schemeClr val="bg2"/>
                </a:solidFill>
              </a:rPr>
              <a:t>3</a:t>
            </a:r>
          </a:p>
        </p:txBody>
      </p:sp>
      <p:sp>
        <p:nvSpPr>
          <p:cNvPr id="29" name="Shape 593"/>
          <p:cNvSpPr/>
          <p:nvPr/>
        </p:nvSpPr>
        <p:spPr>
          <a:xfrm>
            <a:off x="6560350" y="698361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1</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1</a:t>
            </a:r>
          </a:p>
          <a:p>
            <a:pPr lvl="0">
              <a:defRPr sz="1800">
                <a:solidFill>
                  <a:srgbClr val="000000"/>
                </a:solidFill>
              </a:defRPr>
            </a:pPr>
            <a:r>
              <a:rPr sz="3600" dirty="0">
                <a:solidFill>
                  <a:schemeClr val="bg2"/>
                </a:solidFill>
              </a:rPr>
              <a:t>2</a:t>
            </a:r>
          </a:p>
          <a:p>
            <a:pPr lvl="0">
              <a:defRPr sz="1800">
                <a:solidFill>
                  <a:srgbClr val="000000"/>
                </a:solidFill>
              </a:defRPr>
            </a:pPr>
            <a:r>
              <a:rPr sz="3600" dirty="0">
                <a:solidFill>
                  <a:schemeClr val="bg2"/>
                </a:solidFill>
              </a:rPr>
              <a:t>3</a:t>
            </a:r>
          </a:p>
        </p:txBody>
      </p:sp>
      <p:sp>
        <p:nvSpPr>
          <p:cNvPr id="30" name="Shape 594"/>
          <p:cNvSpPr/>
          <p:nvPr/>
        </p:nvSpPr>
        <p:spPr>
          <a:xfrm>
            <a:off x="3836371" y="7602853"/>
            <a:ext cx="4334900"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
        <p:nvSpPr>
          <p:cNvPr id="31" name="TextBox 30"/>
          <p:cNvSpPr txBox="1"/>
          <p:nvPr/>
        </p:nvSpPr>
        <p:spPr>
          <a:xfrm>
            <a:off x="2094362" y="8283469"/>
            <a:ext cx="1508747" cy="646331"/>
          </a:xfrm>
          <a:prstGeom prst="rect">
            <a:avLst/>
          </a:prstGeom>
          <a:noFill/>
        </p:spPr>
        <p:txBody>
          <a:bodyPr wrap="none" rtlCol="0">
            <a:spAutoFit/>
          </a:bodyPr>
          <a:lstStyle/>
          <a:p>
            <a:r>
              <a:rPr lang="en-US" dirty="0" smtClean="0">
                <a:solidFill>
                  <a:schemeClr val="bg2"/>
                </a:solidFill>
              </a:rPr>
              <a:t>2 disks</a:t>
            </a:r>
            <a:endParaRPr lang="en-US"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RAID-01 vs RAID-10</a:t>
            </a:r>
            <a:endParaRPr lang="en-US" dirty="0"/>
          </a:p>
        </p:txBody>
      </p:sp>
      <p:sp>
        <p:nvSpPr>
          <p:cNvPr id="3" name="Content Placeholder 2"/>
          <p:cNvSpPr>
            <a:spLocks noGrp="1"/>
          </p:cNvSpPr>
          <p:nvPr>
            <p:ph idx="1"/>
          </p:nvPr>
        </p:nvSpPr>
        <p:spPr>
          <a:xfrm>
            <a:off x="600075" y="2329499"/>
            <a:ext cx="11293900" cy="7200264"/>
          </a:xfrm>
        </p:spPr>
        <p:txBody>
          <a:bodyPr>
            <a:normAutofit fontScale="92500" lnSpcReduction="10000"/>
          </a:bodyPr>
          <a:lstStyle/>
          <a:p>
            <a:pPr marL="0" indent="0">
              <a:buNone/>
            </a:pPr>
            <a:r>
              <a:rPr lang="en-US" dirty="0" smtClean="0"/>
              <a:t>RAID-01: mirror of stripes</a:t>
            </a:r>
          </a:p>
          <a:p>
            <a:pPr marL="401878" lvl="1" indent="0">
              <a:buNone/>
            </a:pPr>
            <a:r>
              <a:rPr lang="en-US" dirty="0" smtClean="0"/>
              <a:t>	0 1 2 3		0 1 2 3</a:t>
            </a:r>
          </a:p>
          <a:p>
            <a:pPr marL="0" indent="0">
              <a:buNone/>
            </a:pPr>
            <a:r>
              <a:rPr lang="en-US" dirty="0" smtClean="0"/>
              <a:t>RAID-10: array of mirrors</a:t>
            </a:r>
          </a:p>
          <a:p>
            <a:pPr marL="401878" lvl="1" indent="0">
              <a:buNone/>
            </a:pPr>
            <a:r>
              <a:rPr lang="en-US" dirty="0"/>
              <a:t>	</a:t>
            </a:r>
            <a:r>
              <a:rPr lang="en-US" dirty="0" smtClean="0"/>
              <a:t>0 0 	1 1	2 2	3 3</a:t>
            </a:r>
          </a:p>
          <a:p>
            <a:pPr marL="401878" lvl="1" indent="0">
              <a:buNone/>
            </a:pPr>
            <a:endParaRPr lang="en-US" dirty="0" smtClean="0"/>
          </a:p>
          <a:p>
            <a:pPr marL="0" indent="-18062">
              <a:buNone/>
            </a:pPr>
            <a:r>
              <a:rPr lang="en-US" dirty="0" smtClean="0">
                <a:solidFill>
                  <a:schemeClr val="bg1"/>
                </a:solidFill>
              </a:rPr>
              <a:t>What happens if lose 1 disk?</a:t>
            </a:r>
          </a:p>
          <a:p>
            <a:pPr marL="859078" lvl="1" indent="-457200"/>
            <a:r>
              <a:rPr lang="en-US" dirty="0" smtClean="0"/>
              <a:t>Both RAID-01 and RAID-10 can tolerate 1 failure</a:t>
            </a:r>
          </a:p>
          <a:p>
            <a:pPr marL="0" indent="0">
              <a:buNone/>
            </a:pPr>
            <a:r>
              <a:rPr lang="en-US" dirty="0" smtClean="0">
                <a:solidFill>
                  <a:schemeClr val="bg1"/>
                </a:solidFill>
              </a:rPr>
              <a:t>What happens if lose 2 disks?</a:t>
            </a:r>
          </a:p>
          <a:p>
            <a:pPr lvl="1"/>
            <a:r>
              <a:rPr lang="en-US" dirty="0" smtClean="0"/>
              <a:t>RAID-10 can tolerate more combinations of 2 failures</a:t>
            </a:r>
          </a:p>
          <a:p>
            <a:pPr lvl="1"/>
            <a:endParaRPr lang="en-US" dirty="0"/>
          </a:p>
          <a:p>
            <a:pPr marL="0" indent="0">
              <a:buNone/>
            </a:pPr>
            <a:r>
              <a:rPr lang="en-US" dirty="0" smtClean="0"/>
              <a:t>Assume RAID-10 for RAID-1</a:t>
            </a:r>
          </a:p>
          <a:p>
            <a:pPr lvl="1"/>
            <a:endParaRPr lang="en-US" dirty="0"/>
          </a:p>
        </p:txBody>
      </p:sp>
    </p:spTree>
    <p:extLst>
      <p:ext uri="{BB962C8B-B14F-4D97-AF65-F5344CB8AC3E}">
        <p14:creationId xmlns:p14="http://schemas.microsoft.com/office/powerpoint/2010/main" val="1849850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a:t>
            </a:r>
            <a:endParaRPr lang="en-US" dirty="0"/>
          </a:p>
        </p:txBody>
      </p:sp>
      <p:sp>
        <p:nvSpPr>
          <p:cNvPr id="3" name="Content Placeholder 2"/>
          <p:cNvSpPr>
            <a:spLocks noGrp="1"/>
          </p:cNvSpPr>
          <p:nvPr>
            <p:ph idx="1"/>
          </p:nvPr>
        </p:nvSpPr>
        <p:spPr/>
        <p:txBody>
          <a:bodyPr>
            <a:normAutofit fontScale="92500"/>
          </a:bodyPr>
          <a:lstStyle/>
          <a:p>
            <a:r>
              <a:rPr lang="en-US" i="1" dirty="0">
                <a:effectLst/>
              </a:rPr>
              <a:t>Patterson, D., Gibson, G., and Katz, R., </a:t>
            </a:r>
            <a:r>
              <a:rPr lang="en-US" dirty="0"/>
              <a:t/>
            </a:r>
            <a:br>
              <a:rPr lang="en-US" dirty="0"/>
            </a:br>
            <a:r>
              <a:rPr lang="en-US" b="1" u="sng" dirty="0">
                <a:effectLst/>
                <a:hlinkClick r:id="rId2"/>
              </a:rPr>
              <a:t>A Case for Redundant Arrays of Inexpensive Disks (RAID)</a:t>
            </a:r>
            <a:r>
              <a:rPr lang="en-US" b="1" dirty="0">
                <a:effectLst/>
              </a:rPr>
              <a:t> </a:t>
            </a:r>
            <a:r>
              <a:rPr lang="en-US" dirty="0"/>
              <a:t/>
            </a:r>
            <a:br>
              <a:rPr lang="en-US" dirty="0"/>
            </a:br>
            <a:r>
              <a:rPr lang="en-US" dirty="0">
                <a:effectLst/>
              </a:rPr>
              <a:t>Proceedings of the 1988 ACM SIGMOD Conference on Management of Data, Chicago IL, June 1988.  </a:t>
            </a:r>
            <a:endParaRPr lang="en-US" dirty="0">
              <a:solidFill>
                <a:srgbClr val="2D3B45"/>
              </a:solidFill>
              <a:effectLst/>
              <a:latin typeface="LatoWeb" charset="0"/>
            </a:endParaRPr>
          </a:p>
          <a:p>
            <a:r>
              <a:rPr lang="en-US" dirty="0" smtClean="0"/>
              <a:t>Why this paper?</a:t>
            </a:r>
          </a:p>
          <a:p>
            <a:pPr lvl="1"/>
            <a:r>
              <a:rPr lang="en-US" dirty="0" smtClean="0">
                <a:effectLst/>
              </a:rPr>
              <a:t>SIGOPS Hall of Fame</a:t>
            </a:r>
            <a:endParaRPr lang="en-US" dirty="0" smtClean="0"/>
          </a:p>
          <a:p>
            <a:pPr lvl="1"/>
            <a:r>
              <a:rPr lang="en-US" i="1" dirty="0" smtClean="0">
                <a:effectLst/>
              </a:rPr>
              <a:t>“The </a:t>
            </a:r>
            <a:r>
              <a:rPr lang="en-US" i="1" dirty="0">
                <a:effectLst/>
              </a:rPr>
              <a:t>paper shows how to achieve efficient, fault tolerant and highly available storage using cheap, unreliable components</a:t>
            </a:r>
            <a:r>
              <a:rPr lang="en-US" i="1" dirty="0" smtClean="0">
                <a:effectLst/>
              </a:rPr>
              <a:t>.”</a:t>
            </a:r>
          </a:p>
          <a:p>
            <a:pPr lvl="1"/>
            <a:r>
              <a:rPr lang="en-US" dirty="0" smtClean="0">
                <a:effectLst/>
              </a:rPr>
              <a:t>RAIDs extremely important in industry</a:t>
            </a:r>
          </a:p>
          <a:p>
            <a:pPr lvl="1"/>
            <a:r>
              <a:rPr lang="en-US" dirty="0">
                <a:effectLst/>
              </a:rPr>
              <a:t>P</a:t>
            </a:r>
            <a:r>
              <a:rPr lang="en-US" dirty="0" smtClean="0">
                <a:effectLst/>
              </a:rPr>
              <a:t>aper defines levels and terminology; good analysis</a:t>
            </a:r>
          </a:p>
          <a:p>
            <a:r>
              <a:rPr lang="en-US" dirty="0" smtClean="0">
                <a:effectLst/>
              </a:rPr>
              <a:t>Skip RAID levels 2 and 3; use different notation than paper</a:t>
            </a:r>
            <a:endParaRPr lang="en-US" dirty="0" smtClean="0"/>
          </a:p>
        </p:txBody>
      </p:sp>
    </p:spTree>
    <p:extLst>
      <p:ext uri="{BB962C8B-B14F-4D97-AF65-F5344CB8AC3E}">
        <p14:creationId xmlns:p14="http://schemas.microsoft.com/office/powerpoint/2010/main" val="5377635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Shape 592"/>
          <p:cNvSpPr/>
          <p:nvPr/>
        </p:nvSpPr>
        <p:spPr>
          <a:xfrm>
            <a:off x="4544437"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0</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1</a:t>
            </a:r>
          </a:p>
          <a:p>
            <a:pPr lvl="0">
              <a:defRPr sz="1800">
                <a:solidFill>
                  <a:srgbClr val="000000"/>
                </a:solidFill>
              </a:defRPr>
            </a:pPr>
            <a:r>
              <a:rPr sz="3600" dirty="0">
                <a:solidFill>
                  <a:schemeClr val="bg2"/>
                </a:solidFill>
              </a:rPr>
              <a:t>2</a:t>
            </a:r>
          </a:p>
          <a:p>
            <a:pPr lvl="0">
              <a:defRPr sz="1800">
                <a:solidFill>
                  <a:srgbClr val="000000"/>
                </a:solidFill>
              </a:defRPr>
            </a:pPr>
            <a:r>
              <a:rPr sz="3600" dirty="0">
                <a:solidFill>
                  <a:schemeClr val="bg2"/>
                </a:solidFill>
              </a:rPr>
              <a:t>3</a:t>
            </a:r>
          </a:p>
        </p:txBody>
      </p:sp>
      <p:sp>
        <p:nvSpPr>
          <p:cNvPr id="593" name="Shape 593"/>
          <p:cNvSpPr/>
          <p:nvPr/>
        </p:nvSpPr>
        <p:spPr>
          <a:xfrm>
            <a:off x="7058929"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1</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1</a:t>
            </a:r>
          </a:p>
          <a:p>
            <a:pPr lvl="0">
              <a:defRPr sz="1800">
                <a:solidFill>
                  <a:srgbClr val="000000"/>
                </a:solidFill>
              </a:defRPr>
            </a:pPr>
            <a:r>
              <a:rPr sz="3600" dirty="0">
                <a:solidFill>
                  <a:schemeClr val="bg2"/>
                </a:solidFill>
              </a:rPr>
              <a:t>2</a:t>
            </a:r>
          </a:p>
          <a:p>
            <a:pPr lvl="0">
              <a:defRPr sz="1800">
                <a:solidFill>
                  <a:srgbClr val="000000"/>
                </a:solidFill>
              </a:defRPr>
            </a:pPr>
            <a:r>
              <a:rPr sz="3600" dirty="0">
                <a:solidFill>
                  <a:schemeClr val="bg2"/>
                </a:solidFill>
              </a:rPr>
              <a:t>3</a:t>
            </a:r>
          </a:p>
        </p:txBody>
      </p:sp>
      <p:sp>
        <p:nvSpPr>
          <p:cNvPr id="594" name="Shape 594"/>
          <p:cNvSpPr/>
          <p:nvPr/>
        </p:nvSpPr>
        <p:spPr>
          <a:xfrm>
            <a:off x="4334950" y="3172583"/>
            <a:ext cx="4334900"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
        <p:nvSpPr>
          <p:cNvPr id="11" name="Shape 597"/>
          <p:cNvSpPr/>
          <p:nvPr/>
        </p:nvSpPr>
        <p:spPr>
          <a:xfrm>
            <a:off x="2095071" y="6643827"/>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0</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6</a:t>
            </a:r>
          </a:p>
        </p:txBody>
      </p:sp>
      <p:sp>
        <p:nvSpPr>
          <p:cNvPr id="12" name="Shape 598"/>
          <p:cNvSpPr/>
          <p:nvPr/>
        </p:nvSpPr>
        <p:spPr>
          <a:xfrm>
            <a:off x="4609563" y="6643827"/>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6</a:t>
            </a:r>
          </a:p>
        </p:txBody>
      </p:sp>
      <p:sp>
        <p:nvSpPr>
          <p:cNvPr id="13" name="Shape 599"/>
          <p:cNvSpPr/>
          <p:nvPr/>
        </p:nvSpPr>
        <p:spPr>
          <a:xfrm>
            <a:off x="7124055" y="6643827"/>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7</a:t>
            </a:r>
          </a:p>
        </p:txBody>
      </p:sp>
      <p:sp>
        <p:nvSpPr>
          <p:cNvPr id="14" name="Shape 600"/>
          <p:cNvSpPr/>
          <p:nvPr/>
        </p:nvSpPr>
        <p:spPr>
          <a:xfrm>
            <a:off x="9638546" y="6643827"/>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7</a:t>
            </a:r>
          </a:p>
        </p:txBody>
      </p:sp>
      <p:sp>
        <p:nvSpPr>
          <p:cNvPr id="15" name="Shape 601"/>
          <p:cNvSpPr/>
          <p:nvPr/>
        </p:nvSpPr>
        <p:spPr>
          <a:xfrm>
            <a:off x="1885584" y="7263069"/>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
        <p:nvSpPr>
          <p:cNvPr id="2" name="TextBox 1"/>
          <p:cNvSpPr txBox="1"/>
          <p:nvPr/>
        </p:nvSpPr>
        <p:spPr>
          <a:xfrm>
            <a:off x="2592941" y="3853199"/>
            <a:ext cx="1508747" cy="646331"/>
          </a:xfrm>
          <a:prstGeom prst="rect">
            <a:avLst/>
          </a:prstGeom>
          <a:noFill/>
        </p:spPr>
        <p:txBody>
          <a:bodyPr wrap="none" rtlCol="0">
            <a:spAutoFit/>
          </a:bodyPr>
          <a:lstStyle/>
          <a:p>
            <a:r>
              <a:rPr lang="en-US" dirty="0" smtClean="0">
                <a:solidFill>
                  <a:schemeClr val="bg2"/>
                </a:solidFill>
              </a:rPr>
              <a:t>2 disks</a:t>
            </a:r>
            <a:endParaRPr lang="en-US" dirty="0">
              <a:solidFill>
                <a:schemeClr val="bg2"/>
              </a:solidFill>
            </a:endParaRPr>
          </a:p>
        </p:txBody>
      </p:sp>
      <p:sp>
        <p:nvSpPr>
          <p:cNvPr id="17" name="TextBox 16"/>
          <p:cNvSpPr txBox="1"/>
          <p:nvPr/>
        </p:nvSpPr>
        <p:spPr>
          <a:xfrm>
            <a:off x="217549" y="7736711"/>
            <a:ext cx="1508746" cy="646331"/>
          </a:xfrm>
          <a:prstGeom prst="rect">
            <a:avLst/>
          </a:prstGeom>
          <a:noFill/>
        </p:spPr>
        <p:txBody>
          <a:bodyPr wrap="none" rtlCol="0">
            <a:spAutoFit/>
          </a:bodyPr>
          <a:lstStyle/>
          <a:p>
            <a:r>
              <a:rPr lang="en-US" dirty="0">
                <a:solidFill>
                  <a:schemeClr val="bg2"/>
                </a:solidFill>
              </a:rPr>
              <a:t>4</a:t>
            </a:r>
            <a:r>
              <a:rPr lang="en-US" dirty="0" smtClean="0">
                <a:solidFill>
                  <a:schemeClr val="bg2"/>
                </a:solidFill>
              </a:rPr>
              <a:t> disks</a:t>
            </a:r>
            <a:endParaRPr lang="en-US" dirty="0">
              <a:solidFill>
                <a:schemeClr val="bg2"/>
              </a:solidFill>
            </a:endParaRPr>
          </a:p>
        </p:txBody>
      </p:sp>
      <p:sp>
        <p:nvSpPr>
          <p:cNvPr id="16" name="Shape 562"/>
          <p:cNvSpPr>
            <a:spLocks noGrp="1"/>
          </p:cNvSpPr>
          <p:nvPr>
            <p:ph type="title"/>
          </p:nvPr>
        </p:nvSpPr>
        <p:spPr>
          <a:xfrm>
            <a:off x="1108570" y="89249"/>
            <a:ext cx="10785405" cy="1824949"/>
          </a:xfrm>
          <a:prstGeom prst="rect">
            <a:avLst/>
          </a:prstGeom>
        </p:spPr>
        <p:txBody>
          <a:bodyPr/>
          <a:lstStyle>
            <a:lvl1pPr defTabSz="473201">
              <a:defRPr sz="6480"/>
            </a:lvl1pPr>
          </a:lstStyle>
          <a:p>
            <a:pPr lvl="0">
              <a:defRPr sz="1800">
                <a:solidFill>
                  <a:srgbClr val="000000"/>
                </a:solidFill>
              </a:defRPr>
            </a:pPr>
            <a:r>
              <a:rPr sz="6480">
                <a:solidFill>
                  <a:srgbClr val="FFFFFF"/>
                </a:solidFill>
              </a:rPr>
              <a:t>RAID-1: Mirroring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RAID-1: Analysis</a:t>
            </a:r>
          </a:p>
        </p:txBody>
      </p:sp>
      <p:sp>
        <p:nvSpPr>
          <p:cNvPr id="612" name="Shape 612"/>
          <p:cNvSpPr>
            <a:spLocks noGrp="1"/>
          </p:cNvSpPr>
          <p:nvPr>
            <p:ph type="body" idx="4294967295"/>
          </p:nvPr>
        </p:nvSpPr>
        <p:spPr>
          <a:xfrm>
            <a:off x="414763" y="2433955"/>
            <a:ext cx="11479212" cy="5167313"/>
          </a:xfrm>
          <a:prstGeom prst="rect">
            <a:avLst/>
          </a:prstGeom>
        </p:spPr>
        <p:txBody>
          <a:bodyPr>
            <a:normAutofit/>
          </a:bodyPr>
          <a:lstStyle/>
          <a:p>
            <a:pPr marL="0" lvl="0" indent="0">
              <a:buNone/>
              <a:defRPr sz="1800">
                <a:solidFill>
                  <a:srgbClr val="000000"/>
                </a:solidFill>
              </a:defRPr>
            </a:pPr>
            <a:r>
              <a:rPr sz="3800" dirty="0" smtClean="0"/>
              <a:t>What </a:t>
            </a:r>
            <a:r>
              <a:rPr sz="3800" dirty="0"/>
              <a:t>is capacity?		</a:t>
            </a:r>
          </a:p>
          <a:p>
            <a:pPr marL="0" lvl="0" indent="0">
              <a:buNone/>
              <a:defRPr sz="1800">
                <a:solidFill>
                  <a:srgbClr val="000000"/>
                </a:solidFill>
              </a:defRPr>
            </a:pPr>
            <a:r>
              <a:rPr sz="3800" dirty="0" smtClean="0"/>
              <a:t>How </a:t>
            </a:r>
            <a:r>
              <a:rPr sz="3800" dirty="0"/>
              <a:t>many disks can fail</a:t>
            </a:r>
            <a:r>
              <a:rPr sz="3800" dirty="0" smtClean="0"/>
              <a:t>?</a:t>
            </a:r>
            <a:endParaRPr lang="en-US" sz="3800" dirty="0" smtClean="0"/>
          </a:p>
        </p:txBody>
      </p:sp>
      <p:sp>
        <p:nvSpPr>
          <p:cNvPr id="2" name="Rectangle 1"/>
          <p:cNvSpPr/>
          <p:nvPr/>
        </p:nvSpPr>
        <p:spPr>
          <a:xfrm>
            <a:off x="6877853" y="2433955"/>
            <a:ext cx="1672253" cy="646331"/>
          </a:xfrm>
          <a:prstGeom prst="rect">
            <a:avLst/>
          </a:prstGeom>
        </p:spPr>
        <p:txBody>
          <a:bodyPr wrap="none">
            <a:spAutoFit/>
          </a:bodyPr>
          <a:lstStyle/>
          <a:p>
            <a:r>
              <a:rPr lang="en-US" b="1" dirty="0">
                <a:solidFill>
                  <a:schemeClr val="bg2"/>
                </a:solidFill>
                <a:latin typeface="Helvetica"/>
                <a:ea typeface="Helvetica"/>
                <a:cs typeface="Helvetica"/>
                <a:sym typeface="Helvetica"/>
              </a:rPr>
              <a:t>N/2 * C</a:t>
            </a:r>
            <a:endParaRPr lang="en-US" dirty="0">
              <a:solidFill>
                <a:schemeClr val="bg2"/>
              </a:solidFill>
            </a:endParaRPr>
          </a:p>
        </p:txBody>
      </p:sp>
      <p:sp>
        <p:nvSpPr>
          <p:cNvPr id="3" name="Rectangle 2"/>
          <p:cNvSpPr/>
          <p:nvPr/>
        </p:nvSpPr>
        <p:spPr>
          <a:xfrm>
            <a:off x="6877853" y="3307655"/>
            <a:ext cx="3600666" cy="584775"/>
          </a:xfrm>
          <a:prstGeom prst="rect">
            <a:avLst/>
          </a:prstGeom>
        </p:spPr>
        <p:txBody>
          <a:bodyPr wrap="none">
            <a:spAutoFit/>
          </a:bodyPr>
          <a:lstStyle/>
          <a:p>
            <a:pPr marL="0" lvl="0" indent="0">
              <a:buNone/>
              <a:defRPr sz="1800">
                <a:solidFill>
                  <a:srgbClr val="000000"/>
                </a:solidFill>
              </a:defRPr>
            </a:pPr>
            <a:r>
              <a:rPr lang="tr-TR" sz="3200" b="1" dirty="0">
                <a:latin typeface="Helvetica"/>
                <a:ea typeface="Helvetica"/>
                <a:cs typeface="Helvetica"/>
                <a:sym typeface="Helvetica"/>
              </a:rPr>
              <a:t>1 (</a:t>
            </a:r>
            <a:r>
              <a:rPr lang="tr-TR" sz="3200" b="1" dirty="0" err="1">
                <a:latin typeface="Helvetica"/>
                <a:ea typeface="Helvetica"/>
                <a:cs typeface="Helvetica"/>
                <a:sym typeface="Helvetica"/>
              </a:rPr>
              <a:t>or</a:t>
            </a:r>
            <a:r>
              <a:rPr lang="tr-TR" sz="3200" b="1" dirty="0">
                <a:latin typeface="Helvetica"/>
                <a:ea typeface="Helvetica"/>
                <a:cs typeface="Helvetica"/>
                <a:sym typeface="Helvetica"/>
              </a:rPr>
              <a:t> </a:t>
            </a:r>
            <a:r>
              <a:rPr lang="tr-TR" sz="3200" b="1" dirty="0" err="1">
                <a:latin typeface="Helvetica"/>
                <a:ea typeface="Helvetica"/>
                <a:cs typeface="Helvetica"/>
                <a:sym typeface="Helvetica"/>
              </a:rPr>
              <a:t>maybe</a:t>
            </a:r>
            <a:r>
              <a:rPr lang="tr-TR" sz="3200" b="1" dirty="0">
                <a:latin typeface="Helvetica"/>
                <a:ea typeface="Helvetica"/>
                <a:cs typeface="Helvetica"/>
                <a:sym typeface="Helvetica"/>
              </a:rPr>
              <a:t> N / 2)</a:t>
            </a:r>
            <a:endParaRPr lang="tr-TR" sz="3200" dirty="0"/>
          </a:p>
        </p:txBody>
      </p:sp>
      <p:sp>
        <p:nvSpPr>
          <p:cNvPr id="7" name="Rectangle 6"/>
          <p:cNvSpPr/>
          <p:nvPr/>
        </p:nvSpPr>
        <p:spPr>
          <a:xfrm>
            <a:off x="173164" y="6689864"/>
            <a:ext cx="8167649" cy="2062103"/>
          </a:xfrm>
          <a:prstGeom prst="rect">
            <a:avLst/>
          </a:prstGeom>
        </p:spPr>
        <p:txBody>
          <a:bodyPr wrap="square">
            <a:spAutoFit/>
          </a:bodyPr>
          <a:lstStyle/>
          <a:p>
            <a:pPr algn="l"/>
            <a:r>
              <a:rPr lang="en-US" sz="3200" dirty="0">
                <a:solidFill>
                  <a:srgbClr val="000000"/>
                </a:solidFill>
                <a:latin typeface="Helvetica" charset="0"/>
              </a:rPr>
              <a:t>N := number of disks</a:t>
            </a:r>
          </a:p>
          <a:p>
            <a:pPr algn="l"/>
            <a:r>
              <a:rPr lang="en-US" sz="3200" dirty="0">
                <a:solidFill>
                  <a:srgbClr val="000000"/>
                </a:solidFill>
                <a:latin typeface="Helvetica" charset="0"/>
              </a:rPr>
              <a:t>C := capacity of 1 disk</a:t>
            </a:r>
          </a:p>
          <a:p>
            <a:pPr algn="l"/>
            <a:r>
              <a:rPr lang="en-US" sz="3200" dirty="0">
                <a:solidFill>
                  <a:srgbClr val="000000"/>
                </a:solidFill>
                <a:latin typeface="Helvetica" charset="0"/>
              </a:rPr>
              <a:t>S := sequential throughput of 1 disk</a:t>
            </a:r>
          </a:p>
          <a:p>
            <a:pPr algn="l"/>
            <a:r>
              <a:rPr lang="en-US" sz="3200" dirty="0">
                <a:solidFill>
                  <a:srgbClr val="000000"/>
                </a:solidFill>
                <a:latin typeface="Helvetica" charset="0"/>
              </a:rPr>
              <a:t>R := random throughput of 1 </a:t>
            </a:r>
            <a:r>
              <a:rPr lang="en-US" sz="3200" dirty="0" smtClean="0">
                <a:solidFill>
                  <a:srgbClr val="000000"/>
                </a:solidFill>
                <a:latin typeface="Helvetica" charset="0"/>
              </a:rPr>
              <a:t>disk</a:t>
            </a:r>
            <a:endParaRPr lang="en-US" sz="3200" dirty="0">
              <a:solidFill>
                <a:srgbClr val="000000"/>
              </a:solidFill>
              <a:latin typeface="Helvetica" charset="0"/>
            </a:endParaRPr>
          </a:p>
        </p:txBody>
      </p:sp>
      <p:grpSp>
        <p:nvGrpSpPr>
          <p:cNvPr id="8" name="Group 7"/>
          <p:cNvGrpSpPr/>
          <p:nvPr/>
        </p:nvGrpSpPr>
        <p:grpSpPr>
          <a:xfrm>
            <a:off x="7003246" y="6577152"/>
            <a:ext cx="5835595" cy="2769989"/>
            <a:chOff x="1680240" y="2553341"/>
            <a:chExt cx="9644320" cy="3371784"/>
          </a:xfrm>
        </p:grpSpPr>
        <p:sp>
          <p:nvSpPr>
            <p:cNvPr id="9" name="Shape 604"/>
            <p:cNvSpPr/>
            <p:nvPr/>
          </p:nvSpPr>
          <p:spPr>
            <a:xfrm>
              <a:off x="1680240" y="2553341"/>
              <a:ext cx="2100846" cy="3371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1"/>
                  </a:solidFill>
                </a:rPr>
                <a:t>Disk 0</a:t>
              </a:r>
            </a:p>
            <a:p>
              <a:pPr lvl="0">
                <a:defRPr sz="1800">
                  <a:solidFill>
                    <a:srgbClr val="000000"/>
                  </a:solidFill>
                </a:defRPr>
              </a:pPr>
              <a:r>
                <a:rPr sz="3600">
                  <a:solidFill>
                    <a:schemeClr val="bg1"/>
                  </a:solidFill>
                </a:rPr>
                <a:t>0</a:t>
              </a:r>
            </a:p>
            <a:p>
              <a:pPr lvl="0">
                <a:defRPr sz="1800">
                  <a:solidFill>
                    <a:srgbClr val="000000"/>
                  </a:solidFill>
                </a:defRPr>
              </a:pPr>
              <a:r>
                <a:rPr sz="3600">
                  <a:solidFill>
                    <a:schemeClr val="bg1"/>
                  </a:solidFill>
                </a:rPr>
                <a:t>2</a:t>
              </a:r>
            </a:p>
            <a:p>
              <a:pPr lvl="0">
                <a:defRPr sz="1800">
                  <a:solidFill>
                    <a:srgbClr val="000000"/>
                  </a:solidFill>
                </a:defRPr>
              </a:pPr>
              <a:r>
                <a:rPr sz="3600">
                  <a:solidFill>
                    <a:schemeClr val="bg1"/>
                  </a:solidFill>
                </a:rPr>
                <a:t>4</a:t>
              </a:r>
            </a:p>
            <a:p>
              <a:pPr lvl="0">
                <a:defRPr sz="1800">
                  <a:solidFill>
                    <a:srgbClr val="000000"/>
                  </a:solidFill>
                </a:defRPr>
              </a:pPr>
              <a:r>
                <a:rPr sz="3600">
                  <a:solidFill>
                    <a:schemeClr val="bg1"/>
                  </a:solidFill>
                </a:rPr>
                <a:t>6</a:t>
              </a:r>
            </a:p>
          </p:txBody>
        </p:sp>
        <p:sp>
          <p:nvSpPr>
            <p:cNvPr id="10" name="Shape 605"/>
            <p:cNvSpPr/>
            <p:nvPr/>
          </p:nvSpPr>
          <p:spPr>
            <a:xfrm>
              <a:off x="4194731" y="2553341"/>
              <a:ext cx="2100846" cy="3371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1</a:t>
              </a:r>
            </a:p>
            <a:p>
              <a:pPr lvl="0">
                <a:defRPr sz="1800">
                  <a:solidFill>
                    <a:srgbClr val="000000"/>
                  </a:solidFill>
                </a:defRPr>
              </a:pPr>
              <a:r>
                <a:rPr sz="3600" dirty="0">
                  <a:solidFill>
                    <a:schemeClr val="bg1"/>
                  </a:solidFill>
                </a:rPr>
                <a:t>0</a:t>
              </a:r>
            </a:p>
            <a:p>
              <a:pPr lvl="0">
                <a:defRPr sz="1800">
                  <a:solidFill>
                    <a:srgbClr val="000000"/>
                  </a:solidFill>
                </a:defRPr>
              </a:pPr>
              <a:r>
                <a:rPr sz="3600" dirty="0">
                  <a:solidFill>
                    <a:schemeClr val="bg1"/>
                  </a:solidFill>
                </a:rPr>
                <a:t>2</a:t>
              </a:r>
            </a:p>
            <a:p>
              <a:pPr lvl="0">
                <a:defRPr sz="1800">
                  <a:solidFill>
                    <a:srgbClr val="000000"/>
                  </a:solidFill>
                </a:defRPr>
              </a:pPr>
              <a:r>
                <a:rPr sz="3600" dirty="0">
                  <a:solidFill>
                    <a:schemeClr val="bg1"/>
                  </a:solidFill>
                </a:rPr>
                <a:t>4</a:t>
              </a:r>
            </a:p>
            <a:p>
              <a:pPr lvl="0">
                <a:defRPr sz="1800">
                  <a:solidFill>
                    <a:srgbClr val="000000"/>
                  </a:solidFill>
                </a:defRPr>
              </a:pPr>
              <a:r>
                <a:rPr sz="3600" dirty="0">
                  <a:solidFill>
                    <a:schemeClr val="bg1"/>
                  </a:solidFill>
                </a:rPr>
                <a:t>6</a:t>
              </a:r>
            </a:p>
          </p:txBody>
        </p:sp>
        <p:sp>
          <p:nvSpPr>
            <p:cNvPr id="11" name="Shape 606"/>
            <p:cNvSpPr/>
            <p:nvPr/>
          </p:nvSpPr>
          <p:spPr>
            <a:xfrm>
              <a:off x="6709222" y="2553341"/>
              <a:ext cx="2100846" cy="3371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1"/>
                  </a:solidFill>
                </a:rPr>
                <a:t>Disk 2</a:t>
              </a:r>
            </a:p>
            <a:p>
              <a:pPr lvl="0">
                <a:defRPr sz="1800">
                  <a:solidFill>
                    <a:srgbClr val="000000"/>
                  </a:solidFill>
                </a:defRPr>
              </a:pPr>
              <a:r>
                <a:rPr sz="3600">
                  <a:solidFill>
                    <a:schemeClr val="bg1"/>
                  </a:solidFill>
                </a:rPr>
                <a:t>1</a:t>
              </a:r>
            </a:p>
            <a:p>
              <a:pPr lvl="0">
                <a:defRPr sz="1800">
                  <a:solidFill>
                    <a:srgbClr val="000000"/>
                  </a:solidFill>
                </a:defRPr>
              </a:pPr>
              <a:r>
                <a:rPr sz="3600">
                  <a:solidFill>
                    <a:schemeClr val="bg1"/>
                  </a:solidFill>
                </a:rPr>
                <a:t>3</a:t>
              </a:r>
            </a:p>
            <a:p>
              <a:pPr lvl="0">
                <a:defRPr sz="1800">
                  <a:solidFill>
                    <a:srgbClr val="000000"/>
                  </a:solidFill>
                </a:defRPr>
              </a:pPr>
              <a:r>
                <a:rPr sz="3600">
                  <a:solidFill>
                    <a:schemeClr val="bg1"/>
                  </a:solidFill>
                </a:rPr>
                <a:t>5</a:t>
              </a:r>
            </a:p>
            <a:p>
              <a:pPr lvl="0">
                <a:defRPr sz="1800">
                  <a:solidFill>
                    <a:srgbClr val="000000"/>
                  </a:solidFill>
                </a:defRPr>
              </a:pPr>
              <a:r>
                <a:rPr sz="3600">
                  <a:solidFill>
                    <a:schemeClr val="bg1"/>
                  </a:solidFill>
                </a:rPr>
                <a:t>7</a:t>
              </a:r>
            </a:p>
          </p:txBody>
        </p:sp>
        <p:sp>
          <p:nvSpPr>
            <p:cNvPr id="12" name="Shape 607"/>
            <p:cNvSpPr/>
            <p:nvPr/>
          </p:nvSpPr>
          <p:spPr>
            <a:xfrm>
              <a:off x="9223714" y="2553341"/>
              <a:ext cx="2100846" cy="3371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4</a:t>
              </a:r>
            </a:p>
            <a:p>
              <a:pPr lvl="0">
                <a:defRPr sz="1800">
                  <a:solidFill>
                    <a:srgbClr val="000000"/>
                  </a:solidFill>
                </a:defRPr>
              </a:pPr>
              <a:r>
                <a:rPr sz="3600" dirty="0">
                  <a:solidFill>
                    <a:schemeClr val="bg1"/>
                  </a:solidFill>
                </a:rPr>
                <a:t>1</a:t>
              </a:r>
            </a:p>
            <a:p>
              <a:pPr lvl="0">
                <a:defRPr sz="1800">
                  <a:solidFill>
                    <a:srgbClr val="000000"/>
                  </a:solidFill>
                </a:defRPr>
              </a:pPr>
              <a:r>
                <a:rPr sz="3600" dirty="0">
                  <a:solidFill>
                    <a:schemeClr val="bg1"/>
                  </a:solidFill>
                </a:rPr>
                <a:t>3</a:t>
              </a:r>
            </a:p>
            <a:p>
              <a:pPr lvl="0">
                <a:defRPr sz="1800">
                  <a:solidFill>
                    <a:srgbClr val="000000"/>
                  </a:solidFill>
                </a:defRPr>
              </a:pPr>
              <a:r>
                <a:rPr sz="3600" dirty="0">
                  <a:solidFill>
                    <a:schemeClr val="bg1"/>
                  </a:solidFill>
                </a:rPr>
                <a:t>5</a:t>
              </a:r>
            </a:p>
            <a:p>
              <a:pPr lvl="0">
                <a:defRPr sz="1800">
                  <a:solidFill>
                    <a:srgbClr val="000000"/>
                  </a:solidFill>
                </a:defRPr>
              </a:pPr>
              <a:r>
                <a:rPr sz="3600" dirty="0">
                  <a:solidFill>
                    <a:schemeClr val="bg1"/>
                  </a:solidFill>
                </a:rPr>
                <a:t>7</a:t>
              </a:r>
            </a:p>
          </p:txBody>
        </p:sp>
        <p:sp>
          <p:nvSpPr>
            <p:cNvPr id="13" name="Shape 608"/>
            <p:cNvSpPr/>
            <p:nvPr/>
          </p:nvSpPr>
          <p:spPr>
            <a:xfrm>
              <a:off x="1885584" y="3172583"/>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RAID-1: Throughput</a:t>
            </a:r>
          </a:p>
        </p:txBody>
      </p:sp>
      <p:sp>
        <p:nvSpPr>
          <p:cNvPr id="618" name="Shape 618"/>
          <p:cNvSpPr>
            <a:spLocks noGrp="1"/>
          </p:cNvSpPr>
          <p:nvPr>
            <p:ph type="body" idx="4294967295"/>
          </p:nvPr>
        </p:nvSpPr>
        <p:spPr>
          <a:xfrm>
            <a:off x="342900" y="2325678"/>
            <a:ext cx="12458700" cy="5097463"/>
          </a:xfrm>
          <a:prstGeom prst="rect">
            <a:avLst/>
          </a:prstGeom>
        </p:spPr>
        <p:txBody>
          <a:bodyPr>
            <a:normAutofit lnSpcReduction="10000"/>
          </a:bodyPr>
          <a:lstStyle/>
          <a:p>
            <a:pPr marL="0" lvl="0" indent="0">
              <a:buNone/>
              <a:defRPr sz="1800">
                <a:solidFill>
                  <a:srgbClr val="000000"/>
                </a:solidFill>
              </a:defRPr>
            </a:pPr>
            <a:r>
              <a:rPr sz="3800" dirty="0"/>
              <a:t>What is steady-state throughput for</a:t>
            </a:r>
          </a:p>
          <a:p>
            <a:pPr marL="0" lvl="0" indent="0">
              <a:buNone/>
              <a:defRPr sz="1800">
                <a:solidFill>
                  <a:srgbClr val="000000"/>
                </a:solidFill>
              </a:defRPr>
            </a:pPr>
            <a:r>
              <a:rPr sz="3800" dirty="0"/>
              <a:t> </a:t>
            </a:r>
            <a:r>
              <a:rPr sz="3800" dirty="0" smtClean="0"/>
              <a:t>- </a:t>
            </a:r>
            <a:r>
              <a:rPr sz="3800" dirty="0"/>
              <a:t>random reads?		</a:t>
            </a:r>
            <a:endParaRPr lang="en-US" sz="3800" dirty="0" smtClean="0"/>
          </a:p>
          <a:p>
            <a:pPr marL="0" lvl="0" indent="0">
              <a:buNone/>
              <a:defRPr sz="1800">
                <a:solidFill>
                  <a:srgbClr val="000000"/>
                </a:solidFill>
              </a:defRPr>
            </a:pPr>
            <a:r>
              <a:rPr sz="3800" dirty="0" smtClean="0"/>
              <a:t> </a:t>
            </a:r>
            <a:r>
              <a:rPr sz="3800" dirty="0"/>
              <a:t>- random writes?		</a:t>
            </a:r>
            <a:endParaRPr lang="en-US" sz="3800" dirty="0" smtClean="0"/>
          </a:p>
          <a:p>
            <a:pPr marL="0" lvl="0" indent="0">
              <a:buNone/>
              <a:defRPr sz="1800">
                <a:solidFill>
                  <a:srgbClr val="000000"/>
                </a:solidFill>
              </a:defRPr>
            </a:pPr>
            <a:r>
              <a:rPr lang="en-US" sz="3800" dirty="0" smtClean="0"/>
              <a:t> - sequential </a:t>
            </a:r>
            <a:r>
              <a:rPr lang="en-US" sz="3800" dirty="0"/>
              <a:t>reads?	</a:t>
            </a:r>
            <a:endParaRPr lang="en-US" sz="3800" dirty="0" smtClean="0"/>
          </a:p>
          <a:p>
            <a:pPr marL="0" indent="0">
              <a:buNone/>
              <a:defRPr sz="1800">
                <a:solidFill>
                  <a:srgbClr val="000000"/>
                </a:solidFill>
              </a:defRPr>
            </a:pPr>
            <a:r>
              <a:rPr lang="en-US" sz="3800" dirty="0"/>
              <a:t>- sequential writes?</a:t>
            </a:r>
          </a:p>
          <a:p>
            <a:pPr marL="0" lvl="0" indent="0">
              <a:buNone/>
              <a:defRPr sz="1800">
                <a:solidFill>
                  <a:srgbClr val="000000"/>
                </a:solidFill>
              </a:defRPr>
            </a:pPr>
            <a:r>
              <a:rPr lang="en-US" sz="3800" dirty="0"/>
              <a:t>	</a:t>
            </a:r>
          </a:p>
          <a:p>
            <a:pPr marL="0" lvl="0" indent="0">
              <a:buNone/>
              <a:defRPr sz="1800">
                <a:solidFill>
                  <a:srgbClr val="000000"/>
                </a:solidFill>
              </a:defRPr>
            </a:pPr>
            <a:endParaRPr sz="3800" b="1" dirty="0">
              <a:latin typeface="Helvetica"/>
              <a:ea typeface="Helvetica"/>
              <a:cs typeface="Helvetica"/>
              <a:sym typeface="Helvetica"/>
            </a:endParaRPr>
          </a:p>
        </p:txBody>
      </p:sp>
      <p:sp>
        <p:nvSpPr>
          <p:cNvPr id="4" name="Shape 604"/>
          <p:cNvSpPr/>
          <p:nvPr/>
        </p:nvSpPr>
        <p:spPr>
          <a:xfrm>
            <a:off x="1700590" y="6921499"/>
            <a:ext cx="1511504" cy="283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rgbClr val="FFFFFF"/>
                </a:solidFill>
              </a:rPr>
              <a:t>Disk 0</a:t>
            </a:r>
          </a:p>
          <a:p>
            <a:pPr lvl="0">
              <a:defRPr sz="1800">
                <a:solidFill>
                  <a:srgbClr val="000000"/>
                </a:solidFill>
              </a:defRPr>
            </a:pPr>
            <a:r>
              <a:rPr sz="3600">
                <a:solidFill>
                  <a:srgbClr val="FFFFFF"/>
                </a:solidFill>
              </a:rPr>
              <a:t>0</a:t>
            </a:r>
          </a:p>
          <a:p>
            <a:pPr lvl="0">
              <a:defRPr sz="1800">
                <a:solidFill>
                  <a:srgbClr val="000000"/>
                </a:solidFill>
              </a:defRPr>
            </a:pPr>
            <a:r>
              <a:rPr sz="3600">
                <a:solidFill>
                  <a:srgbClr val="FFFFFF"/>
                </a:solidFill>
              </a:rPr>
              <a:t>2</a:t>
            </a:r>
          </a:p>
          <a:p>
            <a:pPr lvl="0">
              <a:defRPr sz="1800">
                <a:solidFill>
                  <a:srgbClr val="000000"/>
                </a:solidFill>
              </a:defRPr>
            </a:pPr>
            <a:r>
              <a:rPr sz="3600">
                <a:solidFill>
                  <a:srgbClr val="FFFFFF"/>
                </a:solidFill>
              </a:rPr>
              <a:t>4</a:t>
            </a:r>
          </a:p>
          <a:p>
            <a:pPr lvl="0">
              <a:defRPr sz="1800">
                <a:solidFill>
                  <a:srgbClr val="000000"/>
                </a:solidFill>
              </a:defRPr>
            </a:pPr>
            <a:r>
              <a:rPr sz="3600">
                <a:solidFill>
                  <a:srgbClr val="FFFFFF"/>
                </a:solidFill>
              </a:rPr>
              <a:t>6</a:t>
            </a:r>
          </a:p>
        </p:txBody>
      </p:sp>
      <p:sp>
        <p:nvSpPr>
          <p:cNvPr id="5" name="Shape 605"/>
          <p:cNvSpPr/>
          <p:nvPr/>
        </p:nvSpPr>
        <p:spPr>
          <a:xfrm>
            <a:off x="4215082" y="6921499"/>
            <a:ext cx="1511504" cy="283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rgbClr val="FFFFFF"/>
                </a:solidFill>
              </a:rPr>
              <a:t>Disk 1</a:t>
            </a:r>
          </a:p>
          <a:p>
            <a:pPr lvl="0">
              <a:defRPr sz="1800">
                <a:solidFill>
                  <a:srgbClr val="000000"/>
                </a:solidFill>
              </a:defRPr>
            </a:pPr>
            <a:r>
              <a:rPr sz="3600">
                <a:solidFill>
                  <a:srgbClr val="FFFFFF"/>
                </a:solidFill>
              </a:rPr>
              <a:t>0</a:t>
            </a:r>
          </a:p>
          <a:p>
            <a:pPr lvl="0">
              <a:defRPr sz="1800">
                <a:solidFill>
                  <a:srgbClr val="000000"/>
                </a:solidFill>
              </a:defRPr>
            </a:pPr>
            <a:r>
              <a:rPr sz="3600">
                <a:solidFill>
                  <a:srgbClr val="FFFFFF"/>
                </a:solidFill>
              </a:rPr>
              <a:t>2</a:t>
            </a:r>
          </a:p>
          <a:p>
            <a:pPr lvl="0">
              <a:defRPr sz="1800">
                <a:solidFill>
                  <a:srgbClr val="000000"/>
                </a:solidFill>
              </a:defRPr>
            </a:pPr>
            <a:r>
              <a:rPr sz="3600">
                <a:solidFill>
                  <a:srgbClr val="FFFFFF"/>
                </a:solidFill>
              </a:rPr>
              <a:t>4</a:t>
            </a:r>
          </a:p>
          <a:p>
            <a:pPr lvl="0">
              <a:defRPr sz="1800">
                <a:solidFill>
                  <a:srgbClr val="000000"/>
                </a:solidFill>
              </a:defRPr>
            </a:pPr>
            <a:r>
              <a:rPr sz="3600">
                <a:solidFill>
                  <a:srgbClr val="FFFFFF"/>
                </a:solidFill>
              </a:rPr>
              <a:t>6</a:t>
            </a:r>
          </a:p>
        </p:txBody>
      </p:sp>
      <p:sp>
        <p:nvSpPr>
          <p:cNvPr id="6" name="Shape 606"/>
          <p:cNvSpPr/>
          <p:nvPr/>
        </p:nvSpPr>
        <p:spPr>
          <a:xfrm>
            <a:off x="6729574" y="6921499"/>
            <a:ext cx="1511504" cy="283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rgbClr val="FFFFFF"/>
                </a:solidFill>
              </a:rPr>
              <a:t>Disk 2</a:t>
            </a:r>
          </a:p>
          <a:p>
            <a:pPr lvl="0">
              <a:defRPr sz="1800">
                <a:solidFill>
                  <a:srgbClr val="000000"/>
                </a:solidFill>
              </a:defRPr>
            </a:pPr>
            <a:r>
              <a:rPr sz="3600">
                <a:solidFill>
                  <a:srgbClr val="FFFFFF"/>
                </a:solidFill>
              </a:rPr>
              <a:t>1</a:t>
            </a:r>
          </a:p>
          <a:p>
            <a:pPr lvl="0">
              <a:defRPr sz="1800">
                <a:solidFill>
                  <a:srgbClr val="000000"/>
                </a:solidFill>
              </a:defRPr>
            </a:pPr>
            <a:r>
              <a:rPr sz="3600">
                <a:solidFill>
                  <a:srgbClr val="FFFFFF"/>
                </a:solidFill>
              </a:rPr>
              <a:t>3</a:t>
            </a:r>
          </a:p>
          <a:p>
            <a:pPr lvl="0">
              <a:defRPr sz="1800">
                <a:solidFill>
                  <a:srgbClr val="000000"/>
                </a:solidFill>
              </a:defRPr>
            </a:pPr>
            <a:r>
              <a:rPr sz="3600">
                <a:solidFill>
                  <a:srgbClr val="FFFFFF"/>
                </a:solidFill>
              </a:rPr>
              <a:t>5</a:t>
            </a:r>
          </a:p>
          <a:p>
            <a:pPr lvl="0">
              <a:defRPr sz="1800">
                <a:solidFill>
                  <a:srgbClr val="000000"/>
                </a:solidFill>
              </a:defRPr>
            </a:pPr>
            <a:r>
              <a:rPr sz="3600">
                <a:solidFill>
                  <a:srgbClr val="FFFFFF"/>
                </a:solidFill>
              </a:rPr>
              <a:t>7</a:t>
            </a:r>
          </a:p>
        </p:txBody>
      </p:sp>
      <p:sp>
        <p:nvSpPr>
          <p:cNvPr id="7" name="Shape 607"/>
          <p:cNvSpPr/>
          <p:nvPr/>
        </p:nvSpPr>
        <p:spPr>
          <a:xfrm>
            <a:off x="9244065" y="6921499"/>
            <a:ext cx="1511504" cy="283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rgbClr val="FFFFFF"/>
                </a:solidFill>
              </a:rPr>
              <a:t>Disk 4</a:t>
            </a:r>
          </a:p>
          <a:p>
            <a:pPr lvl="0">
              <a:defRPr sz="1800">
                <a:solidFill>
                  <a:srgbClr val="000000"/>
                </a:solidFill>
              </a:defRPr>
            </a:pPr>
            <a:r>
              <a:rPr sz="3600">
                <a:solidFill>
                  <a:srgbClr val="FFFFFF"/>
                </a:solidFill>
              </a:rPr>
              <a:t>1</a:t>
            </a:r>
          </a:p>
          <a:p>
            <a:pPr lvl="0">
              <a:defRPr sz="1800">
                <a:solidFill>
                  <a:srgbClr val="000000"/>
                </a:solidFill>
              </a:defRPr>
            </a:pPr>
            <a:r>
              <a:rPr sz="3600">
                <a:solidFill>
                  <a:srgbClr val="FFFFFF"/>
                </a:solidFill>
              </a:rPr>
              <a:t>3</a:t>
            </a:r>
          </a:p>
          <a:p>
            <a:pPr lvl="0">
              <a:defRPr sz="1800">
                <a:solidFill>
                  <a:srgbClr val="000000"/>
                </a:solidFill>
              </a:defRPr>
            </a:pPr>
            <a:r>
              <a:rPr sz="3600">
                <a:solidFill>
                  <a:srgbClr val="FFFFFF"/>
                </a:solidFill>
              </a:rPr>
              <a:t>5</a:t>
            </a:r>
          </a:p>
          <a:p>
            <a:pPr lvl="0">
              <a:defRPr sz="1800">
                <a:solidFill>
                  <a:srgbClr val="000000"/>
                </a:solidFill>
              </a:defRPr>
            </a:pPr>
            <a:r>
              <a:rPr sz="3600">
                <a:solidFill>
                  <a:srgbClr val="FFFFFF"/>
                </a:solidFill>
              </a:rPr>
              <a:t>7</a:t>
            </a:r>
          </a:p>
        </p:txBody>
      </p:sp>
      <p:sp>
        <p:nvSpPr>
          <p:cNvPr id="8" name="Shape 608"/>
          <p:cNvSpPr/>
          <p:nvPr/>
        </p:nvSpPr>
        <p:spPr>
          <a:xfrm>
            <a:off x="1611264" y="7540741"/>
            <a:ext cx="923363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 name="Rectangle 1"/>
          <p:cNvSpPr/>
          <p:nvPr/>
        </p:nvSpPr>
        <p:spPr>
          <a:xfrm>
            <a:off x="5573500" y="3366254"/>
            <a:ext cx="1042273" cy="523220"/>
          </a:xfrm>
          <a:prstGeom prst="rect">
            <a:avLst/>
          </a:prstGeom>
        </p:spPr>
        <p:txBody>
          <a:bodyPr wrap="none">
            <a:spAutoFit/>
          </a:bodyPr>
          <a:lstStyle/>
          <a:p>
            <a:pPr marL="0" lvl="0" indent="0">
              <a:buNone/>
              <a:defRPr sz="1800">
                <a:solidFill>
                  <a:srgbClr val="000000"/>
                </a:solidFill>
              </a:defRPr>
            </a:pPr>
            <a:r>
              <a:rPr lang="en-US" sz="2800" b="1">
                <a:latin typeface="Helvetica"/>
                <a:ea typeface="Helvetica"/>
                <a:cs typeface="Helvetica"/>
                <a:sym typeface="Helvetica"/>
              </a:rPr>
              <a:t>N * R</a:t>
            </a:r>
            <a:endParaRPr lang="en-US" sz="2800" dirty="0"/>
          </a:p>
        </p:txBody>
      </p:sp>
      <p:sp>
        <p:nvSpPr>
          <p:cNvPr id="10" name="Rectangle 9"/>
          <p:cNvSpPr/>
          <p:nvPr/>
        </p:nvSpPr>
        <p:spPr>
          <a:xfrm>
            <a:off x="5573500" y="4185421"/>
            <a:ext cx="1342035" cy="523220"/>
          </a:xfrm>
          <a:prstGeom prst="rect">
            <a:avLst/>
          </a:prstGeom>
        </p:spPr>
        <p:txBody>
          <a:bodyPr wrap="none">
            <a:spAutoFit/>
          </a:bodyPr>
          <a:lstStyle/>
          <a:p>
            <a:pPr marL="0" lvl="0" indent="0">
              <a:buNone/>
              <a:defRPr sz="1800">
                <a:solidFill>
                  <a:srgbClr val="000000"/>
                </a:solidFill>
              </a:defRPr>
            </a:pPr>
            <a:r>
              <a:rPr lang="en-US" sz="2800" b="1" smtClean="0">
                <a:latin typeface="Helvetica"/>
                <a:ea typeface="Helvetica"/>
                <a:cs typeface="Helvetica"/>
                <a:sym typeface="Helvetica"/>
              </a:rPr>
              <a:t>N/2 </a:t>
            </a:r>
            <a:r>
              <a:rPr lang="en-US" sz="2800" b="1">
                <a:latin typeface="Helvetica"/>
                <a:ea typeface="Helvetica"/>
                <a:cs typeface="Helvetica"/>
                <a:sym typeface="Helvetica"/>
              </a:rPr>
              <a:t>* R</a:t>
            </a:r>
            <a:endParaRPr lang="en-US" sz="2800" dirty="0"/>
          </a:p>
        </p:txBody>
      </p:sp>
      <p:sp>
        <p:nvSpPr>
          <p:cNvPr id="11" name="Rectangle 10"/>
          <p:cNvSpPr/>
          <p:nvPr/>
        </p:nvSpPr>
        <p:spPr>
          <a:xfrm>
            <a:off x="5533828" y="5815070"/>
            <a:ext cx="1321196" cy="523220"/>
          </a:xfrm>
          <a:prstGeom prst="rect">
            <a:avLst/>
          </a:prstGeom>
        </p:spPr>
        <p:txBody>
          <a:bodyPr wrap="none">
            <a:spAutoFit/>
          </a:bodyPr>
          <a:lstStyle/>
          <a:p>
            <a:pPr marL="0" lvl="0" indent="0">
              <a:buNone/>
              <a:defRPr sz="1800">
                <a:solidFill>
                  <a:srgbClr val="000000"/>
                </a:solidFill>
              </a:defRPr>
            </a:pPr>
            <a:r>
              <a:rPr lang="en-US" sz="2800" b="1" dirty="0" smtClean="0">
                <a:latin typeface="Helvetica"/>
                <a:ea typeface="Helvetica"/>
                <a:cs typeface="Helvetica"/>
                <a:sym typeface="Helvetica"/>
              </a:rPr>
              <a:t>N/2 </a:t>
            </a:r>
            <a:r>
              <a:rPr lang="en-US" sz="2800" b="1" dirty="0">
                <a:latin typeface="Helvetica"/>
                <a:ea typeface="Helvetica"/>
                <a:cs typeface="Helvetica"/>
                <a:sym typeface="Helvetica"/>
              </a:rPr>
              <a:t>* </a:t>
            </a:r>
            <a:r>
              <a:rPr lang="en-US" sz="2800" b="1" dirty="0" smtClean="0">
                <a:latin typeface="Helvetica"/>
                <a:ea typeface="Helvetica"/>
                <a:cs typeface="Helvetica"/>
                <a:sym typeface="Helvetica"/>
              </a:rPr>
              <a:t>S</a:t>
            </a:r>
            <a:endParaRPr lang="en-US" sz="2800" dirty="0"/>
          </a:p>
        </p:txBody>
      </p:sp>
      <p:sp>
        <p:nvSpPr>
          <p:cNvPr id="3" name="Rectangle 2"/>
          <p:cNvSpPr/>
          <p:nvPr/>
        </p:nvSpPr>
        <p:spPr>
          <a:xfrm>
            <a:off x="5483656" y="5030240"/>
            <a:ext cx="1580882" cy="523220"/>
          </a:xfrm>
          <a:prstGeom prst="rect">
            <a:avLst/>
          </a:prstGeom>
        </p:spPr>
        <p:txBody>
          <a:bodyPr wrap="none">
            <a:spAutoFit/>
          </a:bodyPr>
          <a:lstStyle/>
          <a:p>
            <a:pPr marL="0" lvl="0" indent="0">
              <a:buNone/>
              <a:defRPr sz="1800">
                <a:solidFill>
                  <a:srgbClr val="000000"/>
                </a:solidFill>
              </a:defRPr>
            </a:pPr>
            <a:r>
              <a:rPr lang="en-US" sz="2800" b="1" smtClean="0">
                <a:latin typeface="Helvetica"/>
                <a:ea typeface="Helvetica"/>
                <a:cs typeface="Helvetica"/>
                <a:sym typeface="Helvetica"/>
              </a:rPr>
              <a:t>N </a:t>
            </a:r>
            <a:r>
              <a:rPr lang="en-US" sz="2800" b="1">
                <a:latin typeface="Helvetica"/>
                <a:ea typeface="Helvetica"/>
                <a:cs typeface="Helvetica"/>
                <a:sym typeface="Helvetica"/>
              </a:rPr>
              <a:t>* </a:t>
            </a:r>
            <a:r>
              <a:rPr lang="en-US" sz="2800" b="1" smtClean="0">
                <a:latin typeface="Helvetica"/>
                <a:ea typeface="Helvetica"/>
                <a:cs typeface="Helvetica"/>
                <a:sym typeface="Helvetica"/>
              </a:rPr>
              <a:t>S (?)</a:t>
            </a:r>
            <a:endParaRPr lang="en-US" sz="2800" b="1" dirty="0">
              <a:latin typeface="Helvetica"/>
              <a:ea typeface="Helvetica"/>
              <a:cs typeface="Helvetica"/>
              <a:sym typeface="Helvetica"/>
            </a:endParaRPr>
          </a:p>
        </p:txBody>
      </p:sp>
      <p:sp>
        <p:nvSpPr>
          <p:cNvPr id="13" name="Rectangle 12"/>
          <p:cNvSpPr/>
          <p:nvPr/>
        </p:nvSpPr>
        <p:spPr>
          <a:xfrm>
            <a:off x="7274052" y="4758118"/>
            <a:ext cx="8167649" cy="1815882"/>
          </a:xfrm>
          <a:prstGeom prst="rect">
            <a:avLst/>
          </a:prstGeom>
        </p:spPr>
        <p:txBody>
          <a:bodyPr wrap="square">
            <a:spAutoFit/>
          </a:bodyPr>
          <a:lstStyle/>
          <a:p>
            <a:pPr algn="l"/>
            <a:r>
              <a:rPr lang="en-US" sz="2800" dirty="0">
                <a:solidFill>
                  <a:srgbClr val="000000"/>
                </a:solidFill>
                <a:latin typeface="Helvetica" charset="0"/>
              </a:rPr>
              <a:t>N := number of disks</a:t>
            </a:r>
          </a:p>
          <a:p>
            <a:pPr algn="l"/>
            <a:r>
              <a:rPr lang="en-US" sz="2800" dirty="0">
                <a:solidFill>
                  <a:srgbClr val="000000"/>
                </a:solidFill>
                <a:latin typeface="Helvetica" charset="0"/>
              </a:rPr>
              <a:t>C := capacity of 1 disk</a:t>
            </a:r>
          </a:p>
          <a:p>
            <a:pPr algn="l"/>
            <a:r>
              <a:rPr lang="en-US" sz="2800" dirty="0">
                <a:solidFill>
                  <a:srgbClr val="000000"/>
                </a:solidFill>
                <a:latin typeface="Helvetica" charset="0"/>
              </a:rPr>
              <a:t>S := sequential throughput of 1 disk</a:t>
            </a:r>
          </a:p>
          <a:p>
            <a:pPr algn="l"/>
            <a:r>
              <a:rPr lang="en-US" sz="2800" dirty="0">
                <a:solidFill>
                  <a:srgbClr val="000000"/>
                </a:solidFill>
                <a:latin typeface="Helvetica" charset="0"/>
              </a:rPr>
              <a:t>R := random throughput of 1 </a:t>
            </a:r>
            <a:r>
              <a:rPr lang="en-US" sz="2800" dirty="0" smtClean="0">
                <a:solidFill>
                  <a:srgbClr val="000000"/>
                </a:solidFill>
                <a:latin typeface="Helvetica" charset="0"/>
              </a:rPr>
              <a:t>disk</a:t>
            </a:r>
            <a:endParaRPr lang="en-US" sz="2800" dirty="0">
              <a:solidFill>
                <a:srgbClr val="000000"/>
              </a:solidFill>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Shape 620"/>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21" name="Shape 621"/>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22" name="Shape 622"/>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23" name="Shape 623"/>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24" name="Shape 624"/>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25" name="Shape 625"/>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26" name="Shape 626"/>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27" name="Shape 627"/>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28" name="Shape 628"/>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29" name="Shape 629"/>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30" name="Shape 630"/>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31" name="Shape 631"/>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32" name="Shape 632"/>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633" name="Shape 633"/>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634" name="Shape 634"/>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Shape 636"/>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37" name="Shape 637"/>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38" name="Shape 638"/>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39" name="Shape 639"/>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40" name="Shape 640"/>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41" name="Shape 641"/>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42" name="Shape 642"/>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43" name="Shape 643"/>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44" name="Shape 644"/>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45" name="Shape 645"/>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46" name="Shape 646"/>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47" name="Shape 647"/>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48" name="Shape 648"/>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649" name="Shape 649"/>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650" name="Shape 650"/>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651" name="Shape 651"/>
          <p:cNvSpPr/>
          <p:nvPr/>
        </p:nvSpPr>
        <p:spPr>
          <a:xfrm>
            <a:off x="9350258" y="3312797"/>
            <a:ext cx="25786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write(A) to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Shape 653"/>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54" name="Shape 654"/>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55" name="Shape 655"/>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56" name="Shape 656"/>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57" name="Shape 657"/>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58" name="Shape 658"/>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59" name="Shape 659"/>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60" name="Shape 660"/>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61" name="Shape 661"/>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62" name="Shape 662"/>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63" name="Shape 663"/>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64" name="Shape 664"/>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65" name="Shape 665"/>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666" name="Shape 666"/>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667" name="Shape 667"/>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668" name="Shape 668"/>
          <p:cNvSpPr/>
          <p:nvPr/>
        </p:nvSpPr>
        <p:spPr>
          <a:xfrm>
            <a:off x="9350258" y="3312797"/>
            <a:ext cx="25786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write(A) to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Shape 670"/>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71" name="Shape 671"/>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72" name="Shape 672"/>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73" name="Shape 673"/>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74" name="Shape 674"/>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75" name="Shape 675"/>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76" name="Shape 676"/>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77" name="Shape 677"/>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78" name="Shape 678"/>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79" name="Shape 679"/>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80" name="Shape 680"/>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81" name="Shape 681"/>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82" name="Shape 682"/>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683" name="Shape 683"/>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684" name="Shape 684"/>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685" name="Shape 685"/>
          <p:cNvSpPr/>
          <p:nvPr/>
        </p:nvSpPr>
        <p:spPr>
          <a:xfrm>
            <a:off x="9350258" y="3312797"/>
            <a:ext cx="25786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write(A) to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88" name="Shape 688"/>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89" name="Shape 689"/>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90" name="Shape 690"/>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91" name="Shape 691"/>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92" name="Shape 692"/>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93" name="Shape 693"/>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94" name="Shape 694"/>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95" name="Shape 695"/>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96" name="Shape 696"/>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97" name="Shape 697"/>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98" name="Shape 698"/>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99" name="Shape 699"/>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00" name="Shape 700"/>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01" name="Shape 701"/>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704" name="Shape 704"/>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05" name="Shape 705"/>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706" name="Shape 706"/>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07" name="Shape 707"/>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708" name="Shape 708"/>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09" name="Shape 709"/>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10" name="Shape 710"/>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11" name="Shape 711"/>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12" name="Shape 712"/>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13" name="Shape 713"/>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14" name="Shape 714"/>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715" name="Shape 715"/>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16" name="Shape 716"/>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17" name="Shape 717"/>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718" name="Shape 718"/>
          <p:cNvSpPr/>
          <p:nvPr/>
        </p:nvSpPr>
        <p:spPr>
          <a:xfrm>
            <a:off x="9375632" y="3312797"/>
            <a:ext cx="25278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write(T) to 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721" name="Shape 721"/>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22" name="Shape 722"/>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723" name="Shape 723"/>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24" name="Shape 724"/>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725" name="Shape 725"/>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26" name="Shape 726"/>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27" name="Shape 727"/>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28" name="Shape 728"/>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29" name="Shape 729"/>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30" name="Shape 730"/>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T</a:t>
            </a:r>
          </a:p>
        </p:txBody>
      </p:sp>
      <p:sp>
        <p:nvSpPr>
          <p:cNvPr id="731" name="Shape 731"/>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732" name="Shape 732"/>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33" name="Shape 733"/>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34" name="Shape 734"/>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735" name="Shape 735"/>
          <p:cNvSpPr/>
          <p:nvPr/>
        </p:nvSpPr>
        <p:spPr>
          <a:xfrm>
            <a:off x="9375632" y="3312797"/>
            <a:ext cx="25278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write(T) to 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Work? </a:t>
            </a:r>
            <a:endParaRPr lang="en-US" dirty="0"/>
          </a:p>
        </p:txBody>
      </p:sp>
      <p:sp>
        <p:nvSpPr>
          <p:cNvPr id="3" name="Content Placeholder 2"/>
          <p:cNvSpPr>
            <a:spLocks noGrp="1"/>
          </p:cNvSpPr>
          <p:nvPr>
            <p:ph idx="1"/>
          </p:nvPr>
        </p:nvSpPr>
        <p:spPr/>
        <p:txBody>
          <a:bodyPr>
            <a:normAutofit lnSpcReduction="10000"/>
          </a:bodyPr>
          <a:lstStyle/>
          <a:p>
            <a:r>
              <a:rPr lang="en-US" dirty="0" smtClean="0"/>
              <a:t>CPUs getting faster at faster rate than disks</a:t>
            </a:r>
          </a:p>
          <a:p>
            <a:r>
              <a:rPr lang="en-US" dirty="0">
                <a:solidFill>
                  <a:schemeClr val="bg1"/>
                </a:solidFill>
              </a:rPr>
              <a:t>	</a:t>
            </a:r>
            <a:r>
              <a:rPr lang="en-US" dirty="0" smtClean="0">
                <a:solidFill>
                  <a:schemeClr val="bg1"/>
                </a:solidFill>
              </a:rPr>
              <a:t>Moore’s Law? </a:t>
            </a:r>
          </a:p>
          <a:p>
            <a:pPr marL="1279018" lvl="2" indent="-457200">
              <a:buFont typeface="Arial" charset="0"/>
              <a:buChar char="•"/>
            </a:pPr>
            <a:r>
              <a:rPr lang="en-US" dirty="0" smtClean="0"/>
              <a:t>CPU performance doubles every 18 months</a:t>
            </a:r>
          </a:p>
          <a:p>
            <a:r>
              <a:rPr lang="en-US" dirty="0">
                <a:solidFill>
                  <a:schemeClr val="bg1"/>
                </a:solidFill>
              </a:rPr>
              <a:t>	</a:t>
            </a:r>
            <a:r>
              <a:rPr lang="en-US" dirty="0" smtClean="0">
                <a:solidFill>
                  <a:schemeClr val="bg1"/>
                </a:solidFill>
              </a:rPr>
              <a:t>Disks?</a:t>
            </a:r>
          </a:p>
          <a:p>
            <a:pPr lvl="2"/>
            <a:r>
              <a:rPr lang="en-US" dirty="0" smtClean="0"/>
              <a:t>Seek + rotation improving 10% / year</a:t>
            </a:r>
          </a:p>
          <a:p>
            <a:pPr lvl="2"/>
            <a:r>
              <a:rPr lang="en-US" dirty="0" smtClean="0"/>
              <a:t>Bandwidth: 40% / year</a:t>
            </a:r>
          </a:p>
          <a:p>
            <a:pPr lvl="2"/>
            <a:endParaRPr lang="en-US" dirty="0"/>
          </a:p>
          <a:p>
            <a:r>
              <a:rPr lang="en-US" dirty="0" smtClean="0">
                <a:solidFill>
                  <a:schemeClr val="bg1"/>
                </a:solidFill>
              </a:rPr>
              <a:t>Applications dominated by I/O performance over time</a:t>
            </a:r>
          </a:p>
          <a:p>
            <a:pPr lvl="1"/>
            <a:r>
              <a:rPr lang="en-US" dirty="0" smtClean="0"/>
              <a:t>Amdahl’s Law</a:t>
            </a:r>
          </a:p>
          <a:p>
            <a:r>
              <a:rPr lang="en-US" dirty="0"/>
              <a:t>	</a:t>
            </a:r>
          </a:p>
        </p:txBody>
      </p:sp>
    </p:spTree>
    <p:extLst>
      <p:ext uri="{BB962C8B-B14F-4D97-AF65-F5344CB8AC3E}">
        <p14:creationId xmlns:p14="http://schemas.microsoft.com/office/powerpoint/2010/main" val="1185419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Shape 737"/>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738" name="Shape 738"/>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39" name="Shape 739"/>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740" name="Shape 740"/>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41" name="Shape 741"/>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742" name="Shape 742"/>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43" name="Shape 743"/>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44" name="Shape 744"/>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45" name="Shape 745"/>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46" name="Shape 746"/>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47" name="Shape 747"/>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T</a:t>
            </a:r>
          </a:p>
        </p:txBody>
      </p:sp>
      <p:sp>
        <p:nvSpPr>
          <p:cNvPr id="748" name="Shape 748"/>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749" name="Shape 749"/>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50" name="Shape 750"/>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51" name="Shape 751"/>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752" name="Shape 752"/>
          <p:cNvSpPr/>
          <p:nvPr/>
        </p:nvSpPr>
        <p:spPr>
          <a:xfrm>
            <a:off x="9244949" y="3217547"/>
            <a:ext cx="278922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rgbClr val="FF2600"/>
                </a:solidFill>
              </a:defRPr>
            </a:lvl1pPr>
          </a:lstStyle>
          <a:p>
            <a:pPr lvl="0">
              <a:defRPr sz="1800">
                <a:solidFill>
                  <a:srgbClr val="000000"/>
                </a:solidFill>
              </a:defRPr>
            </a:pPr>
            <a:r>
              <a:rPr sz="4800" dirty="0">
                <a:solidFill>
                  <a:schemeClr val="tx1"/>
                </a:solidFill>
              </a:rPr>
              <a:t>CRASH!!!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755" name="Shape 755"/>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56" name="Shape 756"/>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757" name="Shape 757"/>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58" name="Shape 758"/>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759" name="Shape 759"/>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60" name="Shape 760"/>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61" name="Shape 761"/>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62" name="Shape 762"/>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63" name="Shape 763"/>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64" name="Shape 764"/>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T</a:t>
            </a:r>
          </a:p>
        </p:txBody>
      </p:sp>
      <p:sp>
        <p:nvSpPr>
          <p:cNvPr id="765" name="Shape 765"/>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766" name="Shape 766"/>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67" name="Shape 767"/>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68" name="Shape 768"/>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769" name="Shape 769"/>
          <p:cNvSpPr/>
          <p:nvPr/>
        </p:nvSpPr>
        <p:spPr>
          <a:xfrm>
            <a:off x="5092637" y="4864362"/>
            <a:ext cx="2819526" cy="1141208"/>
          </a:xfrm>
          <a:prstGeom prst="rect">
            <a:avLst/>
          </a:prstGeom>
          <a:ln w="38100">
            <a:solidFill>
              <a:schemeClr val="tx1"/>
            </a:solidFill>
            <a:miter lim="400000"/>
          </a:ln>
        </p:spPr>
        <p:txBody>
          <a:bodyPr lIns="0" tIns="0" rIns="0" bIns="0" anchor="ctr"/>
          <a:lstStyle/>
          <a:p>
            <a:pPr lvl="0">
              <a:defRPr sz="3800"/>
            </a:pPr>
            <a:endParaRPr/>
          </a:p>
        </p:txBody>
      </p:sp>
      <p:sp>
        <p:nvSpPr>
          <p:cNvPr id="770" name="Shape 770"/>
          <p:cNvSpPr/>
          <p:nvPr/>
        </p:nvSpPr>
        <p:spPr>
          <a:xfrm>
            <a:off x="8099273" y="4899146"/>
            <a:ext cx="3853619" cy="1025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3000">
                <a:solidFill>
                  <a:schemeClr val="tx1"/>
                </a:solidFill>
              </a:rPr>
              <a:t>after reboot, how to</a:t>
            </a:r>
          </a:p>
          <a:p>
            <a:pPr lvl="0" algn="l">
              <a:defRPr sz="1800">
                <a:solidFill>
                  <a:srgbClr val="000000"/>
                </a:solidFill>
              </a:defRPr>
            </a:pPr>
            <a:r>
              <a:rPr sz="3000">
                <a:solidFill>
                  <a:schemeClr val="tx1"/>
                </a:solidFill>
              </a:rPr>
              <a:t>tell which data is right?</a:t>
            </a:r>
          </a:p>
        </p:txBody>
      </p:sp>
      <p:sp>
        <p:nvSpPr>
          <p:cNvPr id="2" name="Rectangle 1"/>
          <p:cNvSpPr/>
          <p:nvPr/>
        </p:nvSpPr>
        <p:spPr>
          <a:xfrm>
            <a:off x="551657" y="6929385"/>
            <a:ext cx="11901486" cy="2554545"/>
          </a:xfrm>
          <a:prstGeom prst="rect">
            <a:avLst/>
          </a:prstGeom>
        </p:spPr>
        <p:txBody>
          <a:bodyPr wrap="square">
            <a:spAutoFit/>
          </a:bodyPr>
          <a:lstStyle/>
          <a:p>
            <a:pPr marL="0" lvl="0" indent="0">
              <a:buNone/>
              <a:defRPr sz="1800">
                <a:solidFill>
                  <a:srgbClr val="000000"/>
                </a:solidFill>
              </a:defRPr>
            </a:pPr>
            <a:r>
              <a:rPr lang="en-US" sz="3200" dirty="0">
                <a:solidFill>
                  <a:schemeClr val="tx1"/>
                </a:solidFill>
              </a:rPr>
              <a:t>Problem: Consistent-Update Problem</a:t>
            </a:r>
          </a:p>
          <a:p>
            <a:pPr marL="0" lvl="0" indent="0">
              <a:buNone/>
              <a:defRPr sz="1800">
                <a:solidFill>
                  <a:srgbClr val="000000"/>
                </a:solidFill>
              </a:defRPr>
            </a:pPr>
            <a:endParaRPr lang="en-US" sz="3200" dirty="0">
              <a:solidFill>
                <a:schemeClr val="tx1"/>
              </a:solidFill>
            </a:endParaRPr>
          </a:p>
          <a:p>
            <a:pPr marL="0" lvl="0" indent="0">
              <a:buNone/>
              <a:defRPr sz="1800">
                <a:solidFill>
                  <a:srgbClr val="000000"/>
                </a:solidFill>
              </a:defRPr>
            </a:pPr>
            <a:r>
              <a:rPr lang="en-US" sz="3200" dirty="0">
                <a:solidFill>
                  <a:schemeClr val="tx1"/>
                </a:solidFill>
              </a:rPr>
              <a:t>Use non-volatile RAM </a:t>
            </a:r>
            <a:r>
              <a:rPr lang="en-US" sz="3200" dirty="0" smtClean="0">
                <a:solidFill>
                  <a:schemeClr val="tx1"/>
                </a:solidFill>
              </a:rPr>
              <a:t>in </a:t>
            </a:r>
            <a:r>
              <a:rPr lang="en-US" sz="3200" dirty="0">
                <a:solidFill>
                  <a:schemeClr val="tx1"/>
                </a:solidFill>
              </a:rPr>
              <a:t>RAID controller</a:t>
            </a:r>
          </a:p>
          <a:p>
            <a:pPr marL="0" lvl="0" indent="0">
              <a:buNone/>
              <a:defRPr sz="1800">
                <a:solidFill>
                  <a:srgbClr val="000000"/>
                </a:solidFill>
              </a:defRPr>
            </a:pPr>
            <a:endParaRPr lang="en-US" sz="3200" dirty="0">
              <a:solidFill>
                <a:schemeClr val="tx1"/>
              </a:solidFill>
            </a:endParaRPr>
          </a:p>
          <a:p>
            <a:pPr marL="0" lvl="0" indent="0">
              <a:buNone/>
              <a:defRPr sz="1800">
                <a:solidFill>
                  <a:srgbClr val="000000"/>
                </a:solidFill>
              </a:defRPr>
            </a:pPr>
            <a:r>
              <a:rPr lang="en-US" sz="3200" dirty="0">
                <a:solidFill>
                  <a:schemeClr val="tx1"/>
                </a:solidFill>
              </a:rPr>
              <a:t>Software RAID controllers (e.g., Linux md) don’t have this option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Shape 798"/>
          <p:cNvSpPr/>
          <p:nvPr/>
        </p:nvSpPr>
        <p:spPr>
          <a:xfrm>
            <a:off x="3922124" y="7249160"/>
            <a:ext cx="5480591" cy="0"/>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799" name="Shape 799"/>
          <p:cNvSpPr/>
          <p:nvPr/>
        </p:nvSpPr>
        <p:spPr>
          <a:xfrm flipV="1">
            <a:off x="3935774" y="1782219"/>
            <a:ext cx="1" cy="5480591"/>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00" name="Shape 800"/>
          <p:cNvSpPr/>
          <p:nvPr/>
        </p:nvSpPr>
        <p:spPr>
          <a:xfrm>
            <a:off x="5690641" y="7274661"/>
            <a:ext cx="19435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Capacity</a:t>
            </a:r>
          </a:p>
        </p:txBody>
      </p:sp>
      <p:sp>
        <p:nvSpPr>
          <p:cNvPr id="801" name="Shape 801"/>
          <p:cNvSpPr/>
          <p:nvPr/>
        </p:nvSpPr>
        <p:spPr>
          <a:xfrm rot="16200000">
            <a:off x="2478287" y="4198664"/>
            <a:ext cx="20702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Reliability</a:t>
            </a:r>
          </a:p>
        </p:txBody>
      </p:sp>
      <p:sp>
        <p:nvSpPr>
          <p:cNvPr id="802" name="Shape 802"/>
          <p:cNvSpPr/>
          <p:nvPr/>
        </p:nvSpPr>
        <p:spPr>
          <a:xfrm>
            <a:off x="7959443" y="5862786"/>
            <a:ext cx="282109" cy="2821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12700">
            <a:miter lim="400000"/>
          </a:ln>
        </p:spPr>
        <p:txBody>
          <a:bodyPr lIns="0" tIns="0" rIns="0" bIns="0" anchor="ctr"/>
          <a:lstStyle/>
          <a:p>
            <a:pPr lvl="0">
              <a:defRPr sz="2600"/>
            </a:pPr>
            <a:endParaRPr/>
          </a:p>
        </p:txBody>
      </p:sp>
      <p:sp>
        <p:nvSpPr>
          <p:cNvPr id="803" name="Shape 803"/>
          <p:cNvSpPr/>
          <p:nvPr/>
        </p:nvSpPr>
        <p:spPr>
          <a:xfrm>
            <a:off x="8338183" y="5737140"/>
            <a:ext cx="126040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lvl="0">
              <a:defRPr sz="1800">
                <a:solidFill>
                  <a:srgbClr val="000000"/>
                </a:solidFill>
              </a:defRPr>
            </a:pPr>
            <a:r>
              <a:rPr sz="2800" dirty="0">
                <a:solidFill>
                  <a:srgbClr val="FFFFFF"/>
                </a:solidFill>
              </a:rPr>
              <a:t>RAID-0</a:t>
            </a:r>
          </a:p>
        </p:txBody>
      </p:sp>
      <p:sp>
        <p:nvSpPr>
          <p:cNvPr id="804" name="Shape 804"/>
          <p:cNvSpPr/>
          <p:nvPr/>
        </p:nvSpPr>
        <p:spPr>
          <a:xfrm>
            <a:off x="4876792" y="2701205"/>
            <a:ext cx="282109" cy="2821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433FF"/>
          </a:solidFill>
          <a:ln w="12700">
            <a:miter lim="400000"/>
          </a:ln>
        </p:spPr>
        <p:txBody>
          <a:bodyPr lIns="0" tIns="0" rIns="0" bIns="0" anchor="ctr"/>
          <a:lstStyle/>
          <a:p>
            <a:pPr lvl="0">
              <a:defRPr sz="2600"/>
            </a:pPr>
            <a:endParaRPr/>
          </a:p>
        </p:txBody>
      </p:sp>
      <p:sp>
        <p:nvSpPr>
          <p:cNvPr id="805" name="Shape 805"/>
          <p:cNvSpPr/>
          <p:nvPr/>
        </p:nvSpPr>
        <p:spPr>
          <a:xfrm>
            <a:off x="5255532" y="2575560"/>
            <a:ext cx="126040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lvl="0">
              <a:defRPr sz="1800">
                <a:solidFill>
                  <a:srgbClr val="000000"/>
                </a:solidFill>
              </a:defRPr>
            </a:pPr>
            <a:r>
              <a:rPr sz="2800" dirty="0">
                <a:solidFill>
                  <a:srgbClr val="FFFFFF"/>
                </a:solidFill>
              </a:rPr>
              <a:t>RAID-1</a:t>
            </a:r>
          </a:p>
        </p:txBody>
      </p:sp>
      <p:sp>
        <p:nvSpPr>
          <p:cNvPr id="806" name="Shape 806"/>
          <p:cNvSpPr/>
          <p:nvPr/>
        </p:nvSpPr>
        <p:spPr>
          <a:xfrm>
            <a:off x="7280927" y="3135115"/>
            <a:ext cx="282110" cy="2821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40FF"/>
          </a:solidFill>
          <a:ln w="12700">
            <a:miter lim="400000"/>
          </a:ln>
        </p:spPr>
        <p:txBody>
          <a:bodyPr lIns="0" tIns="0" rIns="0" bIns="0" anchor="ctr"/>
          <a:lstStyle/>
          <a:p>
            <a:pPr lvl="0">
              <a:defRPr sz="2600"/>
            </a:pPr>
            <a:endParaRPr/>
          </a:p>
        </p:txBody>
      </p:sp>
      <p:sp>
        <p:nvSpPr>
          <p:cNvPr id="807" name="Shape 807"/>
          <p:cNvSpPr/>
          <p:nvPr/>
        </p:nvSpPr>
        <p:spPr>
          <a:xfrm>
            <a:off x="7659668" y="3009469"/>
            <a:ext cx="126040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lvl="0">
              <a:defRPr sz="1800">
                <a:solidFill>
                  <a:srgbClr val="000000"/>
                </a:solidFill>
              </a:defRPr>
            </a:pPr>
            <a:r>
              <a:rPr sz="2800">
                <a:solidFill>
                  <a:srgbClr val="FFFFFF"/>
                </a:solidFill>
              </a:rPr>
              <a:t>RAID-4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 grpId="0" animBg="1"/>
      <p:bldP spid="805" grpId="0" animBg="1"/>
      <p:bldP spid="806" grpId="0" animBg="1"/>
      <p:bldP spid="80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Shape 80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Raid-4 </a:t>
            </a:r>
            <a:r>
              <a:rPr sz="6480" dirty="0" smtClean="0">
                <a:solidFill>
                  <a:srgbClr val="FFFFFF"/>
                </a:solidFill>
              </a:rPr>
              <a:t>Strategy</a:t>
            </a:r>
            <a:endParaRPr sz="6480" dirty="0">
              <a:solidFill>
                <a:srgbClr val="FFFFFF"/>
              </a:solidFill>
            </a:endParaRPr>
          </a:p>
        </p:txBody>
      </p:sp>
      <p:sp>
        <p:nvSpPr>
          <p:cNvPr id="810" name="Shape 810"/>
          <p:cNvSpPr>
            <a:spLocks noGrp="1"/>
          </p:cNvSpPr>
          <p:nvPr>
            <p:ph type="body" idx="4294967295"/>
          </p:nvPr>
        </p:nvSpPr>
        <p:spPr>
          <a:xfrm>
            <a:off x="388620" y="2424430"/>
            <a:ext cx="12275820" cy="6971030"/>
          </a:xfrm>
          <a:prstGeom prst="rect">
            <a:avLst/>
          </a:prstGeom>
        </p:spPr>
        <p:txBody>
          <a:bodyPr>
            <a:normAutofit/>
          </a:bodyPr>
          <a:lstStyle/>
          <a:p>
            <a:pPr marL="0" lvl="0" indent="0">
              <a:buNone/>
              <a:defRPr sz="1800">
                <a:solidFill>
                  <a:srgbClr val="000000"/>
                </a:solidFill>
              </a:defRPr>
            </a:pPr>
            <a:r>
              <a:rPr sz="3800" dirty="0"/>
              <a:t>Use parity </a:t>
            </a:r>
            <a:r>
              <a:rPr sz="3800" dirty="0" smtClean="0"/>
              <a:t>disk</a:t>
            </a:r>
            <a:endParaRPr sz="3800" dirty="0"/>
          </a:p>
          <a:p>
            <a:pPr marL="0" lvl="0" indent="0">
              <a:buNone/>
              <a:defRPr sz="1800">
                <a:solidFill>
                  <a:srgbClr val="000000"/>
                </a:solidFill>
              </a:defRPr>
            </a:pPr>
            <a:endParaRPr sz="3800" dirty="0"/>
          </a:p>
          <a:p>
            <a:pPr marL="0" lvl="0" indent="0">
              <a:buNone/>
              <a:defRPr sz="1800">
                <a:solidFill>
                  <a:srgbClr val="000000"/>
                </a:solidFill>
              </a:defRPr>
            </a:pPr>
            <a:r>
              <a:rPr sz="3800" dirty="0" smtClean="0"/>
              <a:t>Treat sectors </a:t>
            </a:r>
            <a:r>
              <a:rPr sz="3800" dirty="0"/>
              <a:t>across disks in a stripe as </a:t>
            </a:r>
            <a:r>
              <a:rPr sz="3800" dirty="0" smtClean="0"/>
              <a:t>equation</a:t>
            </a:r>
            <a:r>
              <a:rPr lang="en-US" sz="3800" dirty="0" smtClean="0"/>
              <a:t> (xor)</a:t>
            </a:r>
            <a:endParaRPr sz="3800" dirty="0"/>
          </a:p>
          <a:p>
            <a:pPr marL="0" lvl="0" indent="0">
              <a:buNone/>
              <a:defRPr sz="1800">
                <a:solidFill>
                  <a:srgbClr val="000000"/>
                </a:solidFill>
              </a:defRPr>
            </a:pPr>
            <a:endParaRPr lang="en-US" sz="3800" dirty="0" smtClean="0"/>
          </a:p>
          <a:p>
            <a:pPr marL="0" lvl="0" indent="0">
              <a:buNone/>
              <a:defRPr sz="1800">
                <a:solidFill>
                  <a:srgbClr val="000000"/>
                </a:solidFill>
              </a:defRPr>
            </a:pPr>
            <a:r>
              <a:rPr lang="en-US" sz="3800" dirty="0"/>
              <a:t>Data on bad disk is unknown in equation</a:t>
            </a:r>
          </a:p>
          <a:p>
            <a:pPr marL="0" indent="0">
              <a:buNone/>
              <a:defRPr sz="1800">
                <a:solidFill>
                  <a:srgbClr val="000000"/>
                </a:solidFill>
              </a:defRPr>
            </a:pPr>
            <a:endParaRPr lang="en-US" sz="3800" dirty="0" smtClean="0"/>
          </a:p>
          <a:p>
            <a:pPr marL="0" indent="0">
              <a:buNone/>
              <a:defRPr sz="1800">
                <a:solidFill>
                  <a:srgbClr val="000000"/>
                </a:solidFill>
              </a:defRPr>
            </a:pPr>
            <a:r>
              <a:rPr lang="en-US" sz="3800" dirty="0" smtClean="0"/>
              <a:t>With </a:t>
            </a:r>
            <a:r>
              <a:rPr lang="en-US" sz="3800" dirty="0"/>
              <a:t>N variables and N-1 are known, </a:t>
            </a:r>
            <a:r>
              <a:rPr lang="en-US" sz="3800" dirty="0" smtClean="0"/>
              <a:t>solve </a:t>
            </a:r>
            <a:r>
              <a:rPr lang="en-US" sz="3800" dirty="0"/>
              <a:t>for unknown</a:t>
            </a:r>
          </a:p>
          <a:p>
            <a:pPr marL="0" lvl="0" indent="0">
              <a:buNone/>
              <a:defRPr sz="1800">
                <a:solidFill>
                  <a:srgbClr val="000000"/>
                </a:solidFill>
              </a:defRPr>
            </a:pPr>
            <a:endParaRPr sz="3800" dirty="0"/>
          </a:p>
          <a:p>
            <a:pPr marL="0" lvl="0" indent="0">
              <a:buNone/>
              <a:defRPr sz="1800">
                <a:solidFill>
                  <a:srgbClr val="000000"/>
                </a:solidFill>
              </a:defRPr>
            </a:pPr>
            <a:endParaRPr lang="en-US" sz="3800" dirty="0"/>
          </a:p>
          <a:p>
            <a:pPr marL="0" lvl="0" indent="0">
              <a:buNone/>
              <a:defRPr sz="1800">
                <a:solidFill>
                  <a:srgbClr val="000000"/>
                </a:solidFill>
              </a:defRPr>
            </a:pPr>
            <a:endParaRPr sz="3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Shape 96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RAID-4: Analysis</a:t>
            </a:r>
          </a:p>
        </p:txBody>
      </p:sp>
      <p:sp>
        <p:nvSpPr>
          <p:cNvPr id="969" name="Shape 969"/>
          <p:cNvSpPr>
            <a:spLocks noGrp="1"/>
          </p:cNvSpPr>
          <p:nvPr>
            <p:ph type="body" idx="4294967295"/>
          </p:nvPr>
        </p:nvSpPr>
        <p:spPr>
          <a:xfrm>
            <a:off x="651766" y="2423013"/>
            <a:ext cx="11099800" cy="5167313"/>
          </a:xfrm>
          <a:prstGeom prst="rect">
            <a:avLst/>
          </a:prstGeom>
        </p:spPr>
        <p:txBody>
          <a:bodyPr>
            <a:normAutofit/>
          </a:bodyPr>
          <a:lstStyle/>
          <a:p>
            <a:pPr marL="0" lvl="0" indent="0">
              <a:buNone/>
              <a:defRPr sz="1800">
                <a:solidFill>
                  <a:srgbClr val="000000"/>
                </a:solidFill>
              </a:defRPr>
            </a:pPr>
            <a:r>
              <a:rPr sz="3800" dirty="0" smtClean="0"/>
              <a:t> What is capacity?		</a:t>
            </a:r>
            <a:endParaRPr lang="en-US" sz="3800" dirty="0" smtClean="0"/>
          </a:p>
          <a:p>
            <a:pPr marL="0" lvl="0" indent="0">
              <a:buNone/>
              <a:defRPr sz="1800">
                <a:solidFill>
                  <a:srgbClr val="000000"/>
                </a:solidFill>
              </a:defRPr>
            </a:pPr>
            <a:r>
              <a:rPr sz="3800" dirty="0" smtClean="0"/>
              <a:t>How many disks can fail?		</a:t>
            </a:r>
          </a:p>
        </p:txBody>
      </p:sp>
      <p:sp>
        <p:nvSpPr>
          <p:cNvPr id="4" name="Shape 955"/>
          <p:cNvSpPr/>
          <p:nvPr/>
        </p:nvSpPr>
        <p:spPr>
          <a:xfrm>
            <a:off x="6355786" y="5906448"/>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1</a:t>
            </a:r>
            <a:endParaRPr sz="3600" dirty="0">
              <a:solidFill>
                <a:srgbClr val="FFFFFF"/>
              </a:solidFill>
            </a:endParaRPr>
          </a:p>
        </p:txBody>
      </p:sp>
      <p:sp>
        <p:nvSpPr>
          <p:cNvPr id="5" name="Shape 956"/>
          <p:cNvSpPr/>
          <p:nvPr/>
        </p:nvSpPr>
        <p:spPr>
          <a:xfrm>
            <a:off x="7782563" y="5910892"/>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6" name="Shape 957"/>
          <p:cNvSpPr/>
          <p:nvPr/>
        </p:nvSpPr>
        <p:spPr>
          <a:xfrm>
            <a:off x="9224475" y="5910892"/>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a:t>
            </a:r>
          </a:p>
        </p:txBody>
      </p:sp>
      <p:sp>
        <p:nvSpPr>
          <p:cNvPr id="7" name="Shape 958"/>
          <p:cNvSpPr/>
          <p:nvPr/>
        </p:nvSpPr>
        <p:spPr>
          <a:xfrm>
            <a:off x="10681521" y="5906448"/>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8" name="Shape 959"/>
          <p:cNvSpPr/>
          <p:nvPr/>
        </p:nvSpPr>
        <p:spPr>
          <a:xfrm>
            <a:off x="12123433" y="5906448"/>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9" name="Shape 960"/>
          <p:cNvSpPr/>
          <p:nvPr/>
        </p:nvSpPr>
        <p:spPr>
          <a:xfrm>
            <a:off x="5917259" y="5839634"/>
            <a:ext cx="6982934" cy="790216"/>
          </a:xfrm>
          <a:prstGeom prst="rect">
            <a:avLst/>
          </a:prstGeom>
          <a:ln w="38100">
            <a:solidFill>
              <a:srgbClr val="FF2600"/>
            </a:solidFill>
            <a:miter lim="400000"/>
          </a:ln>
        </p:spPr>
        <p:txBody>
          <a:bodyPr lIns="0" tIns="0" rIns="0" bIns="0" anchor="ctr"/>
          <a:lstStyle/>
          <a:p>
            <a:pPr lvl="0">
              <a:defRPr sz="3800"/>
            </a:pPr>
            <a:endParaRPr/>
          </a:p>
        </p:txBody>
      </p:sp>
      <p:sp>
        <p:nvSpPr>
          <p:cNvPr id="10" name="Shape 961"/>
          <p:cNvSpPr/>
          <p:nvPr/>
        </p:nvSpPr>
        <p:spPr>
          <a:xfrm>
            <a:off x="6023252"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11" name="Shape 962"/>
          <p:cNvSpPr/>
          <p:nvPr/>
        </p:nvSpPr>
        <p:spPr>
          <a:xfrm>
            <a:off x="7465164"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12" name="Shape 963"/>
          <p:cNvSpPr/>
          <p:nvPr/>
        </p:nvSpPr>
        <p:spPr>
          <a:xfrm>
            <a:off x="8907076"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13" name="Shape 964"/>
          <p:cNvSpPr/>
          <p:nvPr/>
        </p:nvSpPr>
        <p:spPr>
          <a:xfrm>
            <a:off x="10348988"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14" name="Shape 965"/>
          <p:cNvSpPr/>
          <p:nvPr/>
        </p:nvSpPr>
        <p:spPr>
          <a:xfrm>
            <a:off x="11790900"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dirty="0">
                <a:solidFill>
                  <a:srgbClr val="FFFFFF"/>
                </a:solidFill>
              </a:rPr>
              <a:t>Disk4</a:t>
            </a:r>
          </a:p>
        </p:txBody>
      </p:sp>
      <p:sp>
        <p:nvSpPr>
          <p:cNvPr id="15" name="Shape 966"/>
          <p:cNvSpPr/>
          <p:nvPr/>
        </p:nvSpPr>
        <p:spPr>
          <a:xfrm>
            <a:off x="11672485" y="6730042"/>
            <a:ext cx="124013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(parity)</a:t>
            </a:r>
          </a:p>
        </p:txBody>
      </p:sp>
      <p:sp>
        <p:nvSpPr>
          <p:cNvPr id="2" name="Rectangle 1"/>
          <p:cNvSpPr/>
          <p:nvPr/>
        </p:nvSpPr>
        <p:spPr>
          <a:xfrm>
            <a:off x="7597925" y="2473469"/>
            <a:ext cx="160332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C</a:t>
            </a:r>
            <a:endParaRPr lang="en-US" sz="2800" dirty="0"/>
          </a:p>
        </p:txBody>
      </p:sp>
      <p:sp>
        <p:nvSpPr>
          <p:cNvPr id="3" name="Rectangle 2"/>
          <p:cNvSpPr/>
          <p:nvPr/>
        </p:nvSpPr>
        <p:spPr>
          <a:xfrm>
            <a:off x="7992868" y="3318464"/>
            <a:ext cx="441146" cy="646331"/>
          </a:xfrm>
          <a:prstGeom prst="rect">
            <a:avLst/>
          </a:prstGeom>
        </p:spPr>
        <p:txBody>
          <a:bodyPr wrap="none">
            <a:spAutoFit/>
          </a:bodyPr>
          <a:lstStyle/>
          <a:p>
            <a:r>
              <a:rPr lang="en-US" b="1" dirty="0">
                <a:solidFill>
                  <a:schemeClr val="bg2"/>
                </a:solidFill>
                <a:latin typeface="Helvetica"/>
                <a:ea typeface="Helvetica"/>
                <a:cs typeface="Helvetica"/>
                <a:sym typeface="Helvetica"/>
              </a:rPr>
              <a:t>1</a:t>
            </a:r>
            <a:endParaRPr lang="en-US" dirty="0">
              <a:solidFill>
                <a:schemeClr val="bg2"/>
              </a:solidFill>
            </a:endParaRPr>
          </a:p>
        </p:txBody>
      </p:sp>
      <p:sp>
        <p:nvSpPr>
          <p:cNvPr id="19" name="Rectangle 18"/>
          <p:cNvSpPr/>
          <p:nvPr/>
        </p:nvSpPr>
        <p:spPr>
          <a:xfrm>
            <a:off x="125947" y="6660629"/>
            <a:ext cx="8167649" cy="1815882"/>
          </a:xfrm>
          <a:prstGeom prst="rect">
            <a:avLst/>
          </a:prstGeom>
        </p:spPr>
        <p:txBody>
          <a:bodyPr wrap="square">
            <a:spAutoFit/>
          </a:bodyPr>
          <a:lstStyle/>
          <a:p>
            <a:pPr algn="l"/>
            <a:r>
              <a:rPr lang="en-US" sz="2800" dirty="0">
                <a:solidFill>
                  <a:srgbClr val="000000"/>
                </a:solidFill>
                <a:latin typeface="Helvetica" charset="0"/>
              </a:rPr>
              <a:t>N := number of disks</a:t>
            </a:r>
          </a:p>
          <a:p>
            <a:pPr algn="l"/>
            <a:r>
              <a:rPr lang="en-US" sz="2800" dirty="0">
                <a:solidFill>
                  <a:srgbClr val="000000"/>
                </a:solidFill>
                <a:latin typeface="Helvetica" charset="0"/>
              </a:rPr>
              <a:t>C := capacity of 1 disk</a:t>
            </a:r>
          </a:p>
          <a:p>
            <a:pPr algn="l"/>
            <a:r>
              <a:rPr lang="en-US" sz="2800" dirty="0">
                <a:solidFill>
                  <a:srgbClr val="000000"/>
                </a:solidFill>
                <a:latin typeface="Helvetica" charset="0"/>
              </a:rPr>
              <a:t>S := sequential throughput of 1 disk</a:t>
            </a:r>
          </a:p>
          <a:p>
            <a:pPr algn="l"/>
            <a:r>
              <a:rPr lang="en-US" sz="2800" dirty="0">
                <a:solidFill>
                  <a:srgbClr val="000000"/>
                </a:solidFill>
                <a:latin typeface="Helvetica" charset="0"/>
              </a:rPr>
              <a:t>R := random throughput of 1 </a:t>
            </a:r>
            <a:r>
              <a:rPr lang="en-US" sz="2800" dirty="0" smtClean="0">
                <a:solidFill>
                  <a:srgbClr val="000000"/>
                </a:solidFill>
                <a:latin typeface="Helvetica" charset="0"/>
              </a:rPr>
              <a:t>disk</a:t>
            </a:r>
            <a:endParaRPr lang="en-US" sz="2800" dirty="0">
              <a:solidFill>
                <a:srgbClr val="000000"/>
              </a:solidFill>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Parity: XOR</a:t>
            </a:r>
            <a:endParaRPr lang="en-US" dirty="0"/>
          </a:p>
        </p:txBody>
      </p:sp>
      <p:sp>
        <p:nvSpPr>
          <p:cNvPr id="3" name="Content Placeholder 2"/>
          <p:cNvSpPr>
            <a:spLocks noGrp="1"/>
          </p:cNvSpPr>
          <p:nvPr>
            <p:ph idx="1"/>
          </p:nvPr>
        </p:nvSpPr>
        <p:spPr>
          <a:xfrm>
            <a:off x="342900" y="2166730"/>
            <a:ext cx="12184380" cy="7374835"/>
          </a:xfrm>
        </p:spPr>
        <p:txBody>
          <a:bodyPr>
            <a:normAutofit fontScale="92500" lnSpcReduction="20000"/>
          </a:bodyPr>
          <a:lstStyle/>
          <a:p>
            <a:pPr marL="0" indent="0">
              <a:buNone/>
            </a:pPr>
            <a:r>
              <a:rPr lang="en-US" dirty="0" smtClean="0"/>
              <a:t>If write “0110” to block 0, two ways to update parity</a:t>
            </a:r>
          </a:p>
          <a:p>
            <a:pPr marL="0" indent="0">
              <a:buNone/>
            </a:pPr>
            <a:r>
              <a:rPr lang="en-US" dirty="0" smtClean="0"/>
              <a:t>Approach 1: </a:t>
            </a:r>
            <a:r>
              <a:rPr lang="en-US" b="1" dirty="0" smtClean="0"/>
              <a:t>read all other  blocks </a:t>
            </a:r>
            <a:r>
              <a:rPr lang="en-US" dirty="0" smtClean="0"/>
              <a:t>in stripe and calculate new parity</a:t>
            </a:r>
          </a:p>
          <a:p>
            <a:pPr marL="0" indent="0">
              <a:buNone/>
            </a:pPr>
            <a:r>
              <a:rPr lang="en-US" dirty="0" smtClean="0"/>
              <a:t>Approach 2: Read old value at block 0</a:t>
            </a:r>
          </a:p>
          <a:p>
            <a:pPr lvl="1"/>
            <a:r>
              <a:rPr lang="en-US" dirty="0" smtClean="0"/>
              <a:t>1100</a:t>
            </a:r>
          </a:p>
          <a:p>
            <a:pPr marL="0" indent="0">
              <a:buNone/>
            </a:pPr>
            <a:r>
              <a:rPr lang="en-US" dirty="0" smtClean="0"/>
              <a:t>Read old value for parity</a:t>
            </a:r>
          </a:p>
          <a:p>
            <a:pPr lvl="1"/>
            <a:r>
              <a:rPr lang="en-US" dirty="0" smtClean="0"/>
              <a:t>0101</a:t>
            </a:r>
            <a:endParaRPr lang="en-US" dirty="0"/>
          </a:p>
          <a:p>
            <a:pPr marL="0" indent="0">
              <a:buNone/>
            </a:pPr>
            <a:r>
              <a:rPr lang="en-US" dirty="0" smtClean="0"/>
              <a:t>Calculate new parity</a:t>
            </a:r>
          </a:p>
          <a:p>
            <a:pPr marL="877140" lvl="1" indent="-457200"/>
            <a:r>
              <a:rPr lang="en-US" dirty="0" smtClean="0"/>
              <a:t>1111</a:t>
            </a:r>
          </a:p>
          <a:p>
            <a:pPr marL="877140" lvl="1" indent="-457200"/>
            <a:r>
              <a:rPr lang="en-US" dirty="0" smtClean="0"/>
              <a:t>Write out new parity</a:t>
            </a:r>
          </a:p>
          <a:p>
            <a:pPr marL="877140" lvl="1" indent="-457200"/>
            <a:r>
              <a:rPr lang="en-US" dirty="0" smtClean="0">
                <a:sym typeface="Wingdings"/>
              </a:rPr>
              <a:t> </a:t>
            </a:r>
            <a:r>
              <a:rPr lang="en-US" b="1" dirty="0" smtClean="0">
                <a:sym typeface="Wingdings"/>
              </a:rPr>
              <a:t>2 reads and 2 writes </a:t>
            </a:r>
            <a:r>
              <a:rPr lang="en-US" dirty="0" smtClean="0">
                <a:sym typeface="Wingdings"/>
              </a:rPr>
              <a:t>(1 read and 1 write to parity block)</a:t>
            </a:r>
          </a:p>
          <a:p>
            <a:pPr marL="877140" lvl="1" indent="-457200"/>
            <a:endParaRPr lang="en-US" dirty="0">
              <a:sym typeface="Wingdings"/>
            </a:endParaRPr>
          </a:p>
          <a:p>
            <a:pPr marL="0" indent="0">
              <a:buNone/>
            </a:pPr>
            <a:r>
              <a:rPr lang="en-US" dirty="0" smtClean="0">
                <a:sym typeface="Wingdings"/>
              </a:rPr>
              <a:t>Which approach is better depends on number of disks in group</a:t>
            </a:r>
          </a:p>
          <a:p>
            <a:pPr marL="877140" lvl="1" indent="-457200"/>
            <a:endParaRPr lang="en-US" dirty="0" smtClean="0"/>
          </a:p>
        </p:txBody>
      </p:sp>
    </p:spTree>
    <p:extLst>
      <p:ext uri="{BB962C8B-B14F-4D97-AF65-F5344CB8AC3E}">
        <p14:creationId xmlns:p14="http://schemas.microsoft.com/office/powerpoint/2010/main" val="2000307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 name="Shape 97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RAID-4: Throughput</a:t>
            </a:r>
          </a:p>
        </p:txBody>
      </p:sp>
      <p:sp>
        <p:nvSpPr>
          <p:cNvPr id="975" name="Shape 975"/>
          <p:cNvSpPr>
            <a:spLocks noGrp="1"/>
          </p:cNvSpPr>
          <p:nvPr>
            <p:ph type="body" idx="4294967295"/>
          </p:nvPr>
        </p:nvSpPr>
        <p:spPr>
          <a:xfrm>
            <a:off x="342900" y="2275205"/>
            <a:ext cx="12661900" cy="5097463"/>
          </a:xfrm>
          <a:prstGeom prst="rect">
            <a:avLst/>
          </a:prstGeom>
        </p:spPr>
        <p:txBody>
          <a:bodyPr/>
          <a:lstStyle/>
          <a:p>
            <a:pPr marL="0" lvl="0" indent="0">
              <a:buNone/>
              <a:defRPr sz="1800">
                <a:solidFill>
                  <a:srgbClr val="000000"/>
                </a:solidFill>
              </a:defRPr>
            </a:pPr>
            <a:r>
              <a:rPr sz="3800" dirty="0">
                <a:solidFill>
                  <a:schemeClr val="bg1"/>
                </a:solidFill>
              </a:rPr>
              <a:t>What is steady-state throughput for</a:t>
            </a:r>
          </a:p>
          <a:p>
            <a:pPr marL="0" lvl="0" indent="0">
              <a:buNone/>
              <a:defRPr sz="1800">
                <a:solidFill>
                  <a:srgbClr val="000000"/>
                </a:solidFill>
              </a:defRPr>
            </a:pPr>
            <a:r>
              <a:rPr sz="3800" dirty="0"/>
              <a:t> - sequential reads?	</a:t>
            </a:r>
            <a:r>
              <a:rPr lang="en-US" sz="3800" dirty="0" smtClean="0"/>
              <a:t>	</a:t>
            </a:r>
          </a:p>
          <a:p>
            <a:pPr marL="0" lvl="0" indent="0">
              <a:buNone/>
              <a:defRPr sz="1800">
                <a:solidFill>
                  <a:srgbClr val="000000"/>
                </a:solidFill>
              </a:defRPr>
            </a:pPr>
            <a:r>
              <a:rPr sz="3800" dirty="0" smtClean="0"/>
              <a:t> </a:t>
            </a:r>
            <a:r>
              <a:rPr sz="3800" dirty="0"/>
              <a:t>- sequential writes?	</a:t>
            </a:r>
            <a:endParaRPr lang="en-US" sz="3800" dirty="0" smtClean="0"/>
          </a:p>
          <a:p>
            <a:pPr marL="0" lvl="0" indent="0">
              <a:buNone/>
              <a:defRPr sz="1800">
                <a:solidFill>
                  <a:srgbClr val="000000"/>
                </a:solidFill>
              </a:defRPr>
            </a:pPr>
            <a:r>
              <a:rPr sz="3800" dirty="0" smtClean="0"/>
              <a:t> </a:t>
            </a:r>
            <a:r>
              <a:rPr sz="3800" dirty="0"/>
              <a:t>- random reads?		</a:t>
            </a:r>
            <a:endParaRPr lang="en-US" sz="3800" dirty="0" smtClean="0"/>
          </a:p>
          <a:p>
            <a:pPr marL="0" lvl="0" indent="0">
              <a:buNone/>
              <a:defRPr sz="1800">
                <a:solidFill>
                  <a:srgbClr val="000000"/>
                </a:solidFill>
              </a:defRPr>
            </a:pPr>
            <a:r>
              <a:rPr sz="3800" dirty="0" smtClean="0"/>
              <a:t> </a:t>
            </a:r>
            <a:r>
              <a:rPr sz="3800" dirty="0"/>
              <a:t>- random writes?		</a:t>
            </a:r>
            <a:endParaRPr sz="3800" b="1" dirty="0">
              <a:latin typeface="Helvetica"/>
              <a:ea typeface="Helvetica"/>
              <a:cs typeface="Helvetica"/>
              <a:sym typeface="Helvetica"/>
            </a:endParaRPr>
          </a:p>
        </p:txBody>
      </p:sp>
      <p:sp>
        <p:nvSpPr>
          <p:cNvPr id="4" name="Shape 955"/>
          <p:cNvSpPr/>
          <p:nvPr/>
        </p:nvSpPr>
        <p:spPr>
          <a:xfrm>
            <a:off x="5848297" y="8165956"/>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1</a:t>
            </a:r>
            <a:endParaRPr sz="3600" dirty="0">
              <a:solidFill>
                <a:srgbClr val="FFFFFF"/>
              </a:solidFill>
            </a:endParaRPr>
          </a:p>
        </p:txBody>
      </p:sp>
      <p:sp>
        <p:nvSpPr>
          <p:cNvPr id="5" name="Shape 956"/>
          <p:cNvSpPr/>
          <p:nvPr/>
        </p:nvSpPr>
        <p:spPr>
          <a:xfrm>
            <a:off x="7275074" y="8170400"/>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6" name="Shape 957"/>
          <p:cNvSpPr/>
          <p:nvPr/>
        </p:nvSpPr>
        <p:spPr>
          <a:xfrm>
            <a:off x="8716986" y="8170400"/>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a:t>
            </a:r>
          </a:p>
        </p:txBody>
      </p:sp>
      <p:sp>
        <p:nvSpPr>
          <p:cNvPr id="7" name="Shape 958"/>
          <p:cNvSpPr/>
          <p:nvPr/>
        </p:nvSpPr>
        <p:spPr>
          <a:xfrm>
            <a:off x="10174032" y="8165956"/>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8" name="Shape 959"/>
          <p:cNvSpPr/>
          <p:nvPr/>
        </p:nvSpPr>
        <p:spPr>
          <a:xfrm>
            <a:off x="11615944" y="8165956"/>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9" name="Shape 960"/>
          <p:cNvSpPr/>
          <p:nvPr/>
        </p:nvSpPr>
        <p:spPr>
          <a:xfrm>
            <a:off x="5409770" y="8099142"/>
            <a:ext cx="6982934" cy="790216"/>
          </a:xfrm>
          <a:prstGeom prst="rect">
            <a:avLst/>
          </a:prstGeom>
          <a:ln w="38100">
            <a:solidFill>
              <a:srgbClr val="FF2600"/>
            </a:solidFill>
            <a:miter lim="400000"/>
          </a:ln>
        </p:spPr>
        <p:txBody>
          <a:bodyPr lIns="0" tIns="0" rIns="0" bIns="0" anchor="ctr"/>
          <a:lstStyle/>
          <a:p>
            <a:pPr lvl="0">
              <a:defRPr sz="3800"/>
            </a:pPr>
            <a:endParaRPr/>
          </a:p>
        </p:txBody>
      </p:sp>
      <p:sp>
        <p:nvSpPr>
          <p:cNvPr id="10" name="Shape 961"/>
          <p:cNvSpPr/>
          <p:nvPr/>
        </p:nvSpPr>
        <p:spPr>
          <a:xfrm>
            <a:off x="5515763"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11" name="Shape 962"/>
          <p:cNvSpPr/>
          <p:nvPr/>
        </p:nvSpPr>
        <p:spPr>
          <a:xfrm>
            <a:off x="6957675"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12" name="Shape 963"/>
          <p:cNvSpPr/>
          <p:nvPr/>
        </p:nvSpPr>
        <p:spPr>
          <a:xfrm>
            <a:off x="8399587"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13" name="Shape 964"/>
          <p:cNvSpPr/>
          <p:nvPr/>
        </p:nvSpPr>
        <p:spPr>
          <a:xfrm>
            <a:off x="9841499"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14" name="Shape 965"/>
          <p:cNvSpPr/>
          <p:nvPr/>
        </p:nvSpPr>
        <p:spPr>
          <a:xfrm>
            <a:off x="11283411"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15" name="Shape 966"/>
          <p:cNvSpPr/>
          <p:nvPr/>
        </p:nvSpPr>
        <p:spPr>
          <a:xfrm>
            <a:off x="11164996" y="8989550"/>
            <a:ext cx="124013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(parity)</a:t>
            </a:r>
          </a:p>
        </p:txBody>
      </p:sp>
      <p:sp>
        <p:nvSpPr>
          <p:cNvPr id="2" name="Rectangle 1"/>
          <p:cNvSpPr/>
          <p:nvPr/>
        </p:nvSpPr>
        <p:spPr>
          <a:xfrm>
            <a:off x="5410425" y="3274814"/>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p>
        </p:txBody>
      </p:sp>
      <p:sp>
        <p:nvSpPr>
          <p:cNvPr id="3" name="Rectangle 2"/>
          <p:cNvSpPr/>
          <p:nvPr/>
        </p:nvSpPr>
        <p:spPr>
          <a:xfrm>
            <a:off x="5557119" y="4279767"/>
            <a:ext cx="7056740"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a:t>
            </a:r>
            <a:r>
              <a:rPr lang="en-US" sz="2800" b="1" dirty="0" smtClean="0">
                <a:latin typeface="Helvetica"/>
                <a:ea typeface="Helvetica"/>
                <a:cs typeface="Helvetica"/>
                <a:sym typeface="Helvetica"/>
              </a:rPr>
              <a:t>S (parity calculated for full stripe)</a:t>
            </a:r>
            <a:endParaRPr lang="en-US" sz="2800" dirty="0"/>
          </a:p>
        </p:txBody>
      </p:sp>
      <p:sp>
        <p:nvSpPr>
          <p:cNvPr id="18" name="Rectangle 17"/>
          <p:cNvSpPr/>
          <p:nvPr/>
        </p:nvSpPr>
        <p:spPr>
          <a:xfrm>
            <a:off x="5406200" y="5274032"/>
            <a:ext cx="160332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a:t>
            </a:r>
            <a:r>
              <a:rPr lang="en-US" sz="2800" b="1" dirty="0" smtClean="0">
                <a:latin typeface="Helvetica"/>
                <a:ea typeface="Helvetica"/>
                <a:cs typeface="Helvetica"/>
                <a:sym typeface="Helvetica"/>
              </a:rPr>
              <a:t>R</a:t>
            </a:r>
            <a:endParaRPr lang="en-US" sz="2800" dirty="0"/>
          </a:p>
        </p:txBody>
      </p:sp>
      <p:sp>
        <p:nvSpPr>
          <p:cNvPr id="16" name="Rectangle 15"/>
          <p:cNvSpPr/>
          <p:nvPr/>
        </p:nvSpPr>
        <p:spPr>
          <a:xfrm>
            <a:off x="5406201" y="6158259"/>
            <a:ext cx="5418471"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R/2 </a:t>
            </a:r>
            <a:r>
              <a:rPr lang="en-US" sz="2800" b="1" dirty="0" smtClean="0">
                <a:latin typeface="Helvetica"/>
                <a:ea typeface="Helvetica"/>
                <a:cs typeface="Helvetica"/>
                <a:sym typeface="Helvetica"/>
              </a:rPr>
              <a:t>(read </a:t>
            </a:r>
            <a:r>
              <a:rPr lang="en-US" sz="2800" b="1" dirty="0">
                <a:latin typeface="Helvetica"/>
                <a:ea typeface="Helvetica"/>
                <a:cs typeface="Helvetica"/>
                <a:sym typeface="Helvetica"/>
              </a:rPr>
              <a:t>and write </a:t>
            </a:r>
            <a:r>
              <a:rPr lang="en-US" sz="2800" b="1" dirty="0" smtClean="0">
                <a:latin typeface="Helvetica"/>
                <a:ea typeface="Helvetica"/>
                <a:cs typeface="Helvetica"/>
                <a:sym typeface="Helvetica"/>
              </a:rPr>
              <a:t>parity </a:t>
            </a:r>
            <a:r>
              <a:rPr lang="en-US" sz="2800" b="1" dirty="0">
                <a:latin typeface="Helvetica"/>
                <a:ea typeface="Helvetica"/>
                <a:cs typeface="Helvetica"/>
                <a:sym typeface="Helvetica"/>
              </a:rPr>
              <a:t>disk)</a:t>
            </a:r>
          </a:p>
        </p:txBody>
      </p:sp>
      <p:sp>
        <p:nvSpPr>
          <p:cNvPr id="20" name="Shape 979"/>
          <p:cNvSpPr/>
          <p:nvPr/>
        </p:nvSpPr>
        <p:spPr>
          <a:xfrm>
            <a:off x="5404874" y="6079579"/>
            <a:ext cx="5439926" cy="6818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bg1"/>
            </a:solidFill>
            <a:miter lim="400000"/>
          </a:ln>
        </p:spPr>
        <p:txBody>
          <a:bodyPr lIns="0" tIns="0" rIns="0" bIns="0" anchor="ctr"/>
          <a:lstStyle/>
          <a:p>
            <a:pPr lvl="0">
              <a:defRPr sz="2600"/>
            </a:pPr>
            <a:endParaRPr/>
          </a:p>
        </p:txBody>
      </p:sp>
      <p:sp>
        <p:nvSpPr>
          <p:cNvPr id="21" name="Shape 980"/>
          <p:cNvSpPr/>
          <p:nvPr/>
        </p:nvSpPr>
        <p:spPr>
          <a:xfrm>
            <a:off x="1358707" y="7134041"/>
            <a:ext cx="3546143" cy="17645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3600" dirty="0">
                <a:solidFill>
                  <a:schemeClr val="bg1"/>
                </a:solidFill>
              </a:rPr>
              <a:t>how to avoid</a:t>
            </a:r>
          </a:p>
          <a:p>
            <a:pPr lvl="0" algn="l">
              <a:defRPr sz="1800">
                <a:solidFill>
                  <a:srgbClr val="000000"/>
                </a:solidFill>
              </a:defRPr>
            </a:pPr>
            <a:r>
              <a:rPr sz="3600" dirty="0">
                <a:solidFill>
                  <a:schemeClr val="bg1"/>
                </a:solidFill>
              </a:rPr>
              <a:t>parity bottleneck</a:t>
            </a:r>
            <a:r>
              <a:rPr sz="3600" dirty="0" smtClean="0">
                <a:solidFill>
                  <a:schemeClr val="bg1"/>
                </a:solidFill>
              </a:rPr>
              <a:t>?</a:t>
            </a:r>
            <a:endParaRPr lang="x-none" sz="3600" dirty="0" smtClean="0">
              <a:solidFill>
                <a:schemeClr val="bg1"/>
              </a:solidFill>
            </a:endParaRPr>
          </a:p>
          <a:p>
            <a:pPr algn="l">
              <a:defRPr sz="1800">
                <a:solidFill>
                  <a:srgbClr val="000000"/>
                </a:solidFill>
              </a:defRPr>
            </a:pPr>
            <a:endParaRPr sz="3600" dirty="0">
              <a:solidFill>
                <a:schemeClr val="bg1"/>
              </a:solidFill>
            </a:endParaRPr>
          </a:p>
        </p:txBody>
      </p:sp>
      <p:sp>
        <p:nvSpPr>
          <p:cNvPr id="22" name="Rectangle 21"/>
          <p:cNvSpPr/>
          <p:nvPr/>
        </p:nvSpPr>
        <p:spPr>
          <a:xfrm>
            <a:off x="7976609" y="2106824"/>
            <a:ext cx="8167649" cy="1569660"/>
          </a:xfrm>
          <a:prstGeom prst="rect">
            <a:avLst/>
          </a:prstGeom>
        </p:spPr>
        <p:txBody>
          <a:bodyPr wrap="square">
            <a:spAutoFit/>
          </a:bodyPr>
          <a:lstStyle/>
          <a:p>
            <a:pPr algn="l"/>
            <a:r>
              <a:rPr lang="en-US" sz="2400" dirty="0">
                <a:solidFill>
                  <a:srgbClr val="000000"/>
                </a:solidFill>
                <a:latin typeface="Helvetica" charset="0"/>
              </a:rPr>
              <a:t>N := number of disks</a:t>
            </a:r>
          </a:p>
          <a:p>
            <a:pPr algn="l"/>
            <a:r>
              <a:rPr lang="en-US" sz="2400" dirty="0">
                <a:solidFill>
                  <a:srgbClr val="000000"/>
                </a:solidFill>
                <a:latin typeface="Helvetica" charset="0"/>
              </a:rPr>
              <a:t>C := capacity of 1 disk</a:t>
            </a:r>
          </a:p>
          <a:p>
            <a:pPr algn="l"/>
            <a:r>
              <a:rPr lang="en-US" sz="2400" dirty="0">
                <a:solidFill>
                  <a:srgbClr val="000000"/>
                </a:solidFill>
                <a:latin typeface="Helvetica" charset="0"/>
              </a:rPr>
              <a:t>S := sequential throughput of 1 disk</a:t>
            </a:r>
          </a:p>
          <a:p>
            <a:pPr algn="l"/>
            <a:r>
              <a:rPr lang="en-US" sz="2400" dirty="0">
                <a:solidFill>
                  <a:srgbClr val="000000"/>
                </a:solidFill>
                <a:latin typeface="Helvetica" charset="0"/>
              </a:rPr>
              <a:t>R := random throughput of 1 </a:t>
            </a:r>
            <a:r>
              <a:rPr lang="en-US" sz="2400" dirty="0" smtClean="0">
                <a:solidFill>
                  <a:srgbClr val="000000"/>
                </a:solidFill>
                <a:latin typeface="Helvetica" charset="0"/>
              </a:rPr>
              <a:t>disk</a:t>
            </a:r>
            <a:endParaRPr lang="en-US" sz="2400" dirty="0">
              <a:solidFill>
                <a:srgbClr val="000000"/>
              </a:solidFill>
              <a:latin typeface="Helvetica" charset="0"/>
            </a:endParaRPr>
          </a:p>
        </p:txBody>
      </p:sp>
      <p:sp>
        <p:nvSpPr>
          <p:cNvPr id="17" name="文本框 16"/>
          <p:cNvSpPr txBox="1"/>
          <p:nvPr/>
        </p:nvSpPr>
        <p:spPr>
          <a:xfrm>
            <a:off x="-2113743" y="1538417"/>
            <a:ext cx="16207006" cy="646331"/>
          </a:xfrm>
          <a:prstGeom prst="rect">
            <a:avLst/>
          </a:prstGeom>
          <a:noFill/>
        </p:spPr>
        <p:txBody>
          <a:bodyPr wrap="none" rtlCol="0">
            <a:spAutoFit/>
          </a:bodyPr>
          <a:lstStyle/>
          <a:p>
            <a:r>
              <a:rPr kumimoji="1" lang="en-US" altLang="zh-CN" dirty="0">
                <a:solidFill>
                  <a:srgbClr val="0000FF"/>
                </a:solidFill>
              </a:rPr>
              <a:t> the parity disk must participate in all write operations, which creates a bottleneck.</a:t>
            </a:r>
            <a:endParaRPr kumimoji="1" lang="zh-CN" altLang="en-US" dirty="0">
              <a:solidFill>
                <a:srgbClr val="0000FF"/>
              </a:solidFill>
            </a:endParaRPr>
          </a:p>
        </p:txBody>
      </p:sp>
      <p:sp>
        <p:nvSpPr>
          <p:cNvPr id="19" name="文本框 18"/>
          <p:cNvSpPr txBox="1"/>
          <p:nvPr/>
        </p:nvSpPr>
        <p:spPr>
          <a:xfrm>
            <a:off x="7216912" y="6726337"/>
            <a:ext cx="5433849" cy="646331"/>
          </a:xfrm>
          <a:prstGeom prst="rect">
            <a:avLst/>
          </a:prstGeom>
          <a:noFill/>
        </p:spPr>
        <p:txBody>
          <a:bodyPr wrap="none" rtlCol="0">
            <a:spAutoFit/>
          </a:bodyPr>
          <a:lstStyle/>
          <a:p>
            <a:r>
              <a:rPr kumimoji="1" lang="en-US" altLang="zh-CN" dirty="0" smtClean="0">
                <a:solidFill>
                  <a:srgbClr val="0000FF"/>
                </a:solidFill>
              </a:rPr>
              <a:t>Single disk do 2 operations</a:t>
            </a:r>
            <a:endParaRPr kumimoji="1" lang="zh-CN" altLang="en-US"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8" grpId="0"/>
      <p:bldP spid="16" grpId="0"/>
      <p:bldP spid="20"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Shape 98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RAID-5</a:t>
            </a:r>
          </a:p>
        </p:txBody>
      </p:sp>
      <p:grpSp>
        <p:nvGrpSpPr>
          <p:cNvPr id="3" name="Group 2"/>
          <p:cNvGrpSpPr/>
          <p:nvPr/>
        </p:nvGrpSpPr>
        <p:grpSpPr>
          <a:xfrm>
            <a:off x="3010933" y="2026667"/>
            <a:ext cx="6982934" cy="4495801"/>
            <a:chOff x="3010933" y="2026667"/>
            <a:chExt cx="6982934" cy="4495801"/>
          </a:xfrm>
        </p:grpSpPr>
        <p:sp>
          <p:nvSpPr>
            <p:cNvPr id="985" name="Shape 985"/>
            <p:cNvSpPr/>
            <p:nvPr/>
          </p:nvSpPr>
          <p:spPr>
            <a:xfrm>
              <a:off x="3485302"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86" name="Shape 986"/>
            <p:cNvSpPr/>
            <p:nvPr/>
          </p:nvSpPr>
          <p:spPr>
            <a:xfrm>
              <a:off x="4927214"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87" name="Shape 987"/>
            <p:cNvSpPr/>
            <p:nvPr/>
          </p:nvSpPr>
          <p:spPr>
            <a:xfrm>
              <a:off x="6369126"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88" name="Shape 988"/>
            <p:cNvSpPr/>
            <p:nvPr/>
          </p:nvSpPr>
          <p:spPr>
            <a:xfrm>
              <a:off x="7811038"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89" name="Shape 989"/>
            <p:cNvSpPr/>
            <p:nvPr/>
          </p:nvSpPr>
          <p:spPr>
            <a:xfrm>
              <a:off x="9189400" y="2731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990" name="Shape 990"/>
            <p:cNvSpPr/>
            <p:nvPr/>
          </p:nvSpPr>
          <p:spPr>
            <a:xfrm>
              <a:off x="3010933" y="2660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991" name="Shape 991"/>
            <p:cNvSpPr/>
            <p:nvPr/>
          </p:nvSpPr>
          <p:spPr>
            <a:xfrm>
              <a:off x="3116926"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992" name="Shape 992"/>
            <p:cNvSpPr/>
            <p:nvPr/>
          </p:nvSpPr>
          <p:spPr>
            <a:xfrm>
              <a:off x="4558838"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993" name="Shape 993"/>
            <p:cNvSpPr/>
            <p:nvPr/>
          </p:nvSpPr>
          <p:spPr>
            <a:xfrm>
              <a:off x="6000750"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994" name="Shape 994"/>
            <p:cNvSpPr/>
            <p:nvPr/>
          </p:nvSpPr>
          <p:spPr>
            <a:xfrm>
              <a:off x="7442662"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995" name="Shape 995"/>
            <p:cNvSpPr/>
            <p:nvPr/>
          </p:nvSpPr>
          <p:spPr>
            <a:xfrm>
              <a:off x="8884574"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996" name="Shape 996"/>
            <p:cNvSpPr/>
            <p:nvPr/>
          </p:nvSpPr>
          <p:spPr>
            <a:xfrm>
              <a:off x="3485302"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97" name="Shape 997"/>
            <p:cNvSpPr/>
            <p:nvPr/>
          </p:nvSpPr>
          <p:spPr>
            <a:xfrm>
              <a:off x="4927214"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98" name="Shape 998"/>
            <p:cNvSpPr/>
            <p:nvPr/>
          </p:nvSpPr>
          <p:spPr>
            <a:xfrm>
              <a:off x="6369126"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99" name="Shape 999"/>
            <p:cNvSpPr/>
            <p:nvPr/>
          </p:nvSpPr>
          <p:spPr>
            <a:xfrm>
              <a:off x="7747488" y="3874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1000" name="Shape 1000"/>
            <p:cNvSpPr/>
            <p:nvPr/>
          </p:nvSpPr>
          <p:spPr>
            <a:xfrm>
              <a:off x="9252950"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1" name="Shape 1001"/>
            <p:cNvSpPr/>
            <p:nvPr/>
          </p:nvSpPr>
          <p:spPr>
            <a:xfrm>
              <a:off x="3010933" y="3803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1002" name="Shape 1002"/>
            <p:cNvSpPr/>
            <p:nvPr/>
          </p:nvSpPr>
          <p:spPr>
            <a:xfrm>
              <a:off x="3485302"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3" name="Shape 1003"/>
            <p:cNvSpPr/>
            <p:nvPr/>
          </p:nvSpPr>
          <p:spPr>
            <a:xfrm>
              <a:off x="4927214"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4" name="Shape 1004"/>
            <p:cNvSpPr/>
            <p:nvPr/>
          </p:nvSpPr>
          <p:spPr>
            <a:xfrm>
              <a:off x="6305576" y="5017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1005" name="Shape 1005"/>
            <p:cNvSpPr/>
            <p:nvPr/>
          </p:nvSpPr>
          <p:spPr>
            <a:xfrm>
              <a:off x="7811038"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6" name="Shape 1006"/>
            <p:cNvSpPr/>
            <p:nvPr/>
          </p:nvSpPr>
          <p:spPr>
            <a:xfrm>
              <a:off x="9252950"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7" name="Shape 1007"/>
            <p:cNvSpPr/>
            <p:nvPr/>
          </p:nvSpPr>
          <p:spPr>
            <a:xfrm>
              <a:off x="3010933" y="4946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1008" name="Shape 1008"/>
            <p:cNvSpPr/>
            <p:nvPr/>
          </p:nvSpPr>
          <p:spPr>
            <a:xfrm>
              <a:off x="6140450" y="5684267"/>
              <a:ext cx="7239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1">
                  <a:latin typeface="Helvetica"/>
                  <a:ea typeface="Helvetica"/>
                  <a:cs typeface="Helvetica"/>
                  <a:sym typeface="Helvetica"/>
                </a:defRPr>
              </a:lvl1pPr>
            </a:lstStyle>
            <a:p>
              <a:pPr lvl="0">
                <a:defRPr sz="1800" b="0">
                  <a:solidFill>
                    <a:srgbClr val="000000"/>
                  </a:solidFill>
                </a:defRPr>
              </a:pPr>
              <a:r>
                <a:rPr sz="4800" b="1">
                  <a:solidFill>
                    <a:srgbClr val="FFFFFF"/>
                  </a:solidFill>
                </a:rPr>
                <a:t>…</a:t>
              </a:r>
            </a:p>
          </p:txBody>
        </p:sp>
      </p:grpSp>
      <p:sp>
        <p:nvSpPr>
          <p:cNvPr id="2" name="TextBox 1"/>
          <p:cNvSpPr txBox="1"/>
          <p:nvPr/>
        </p:nvSpPr>
        <p:spPr>
          <a:xfrm>
            <a:off x="1967922" y="7795260"/>
            <a:ext cx="8802410" cy="1200329"/>
          </a:xfrm>
          <a:prstGeom prst="rect">
            <a:avLst/>
          </a:prstGeom>
          <a:noFill/>
        </p:spPr>
        <p:txBody>
          <a:bodyPr wrap="none" rtlCol="0">
            <a:spAutoFit/>
          </a:bodyPr>
          <a:lstStyle/>
          <a:p>
            <a:r>
              <a:rPr lang="en-US" dirty="0" smtClean="0">
                <a:solidFill>
                  <a:schemeClr val="bg2"/>
                </a:solidFill>
              </a:rPr>
              <a:t>Rotate parity across different disks</a:t>
            </a:r>
          </a:p>
          <a:p>
            <a:r>
              <a:rPr lang="en-US" dirty="0" smtClean="0">
                <a:solidFill>
                  <a:schemeClr val="bg2"/>
                </a:solidFill>
              </a:rPr>
              <a:t>Where exactly do individual data blocks go?</a:t>
            </a:r>
            <a:endParaRPr lang="en-US"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Left-symmetric RAID-5</a:t>
            </a:r>
            <a:endParaRPr lang="en-US" dirty="0"/>
          </a:p>
        </p:txBody>
      </p:sp>
      <p:sp>
        <p:nvSpPr>
          <p:cNvPr id="3" name="Rectangle 2"/>
          <p:cNvSpPr/>
          <p:nvPr/>
        </p:nvSpPr>
        <p:spPr>
          <a:xfrm>
            <a:off x="1554480" y="2831098"/>
            <a:ext cx="8930640" cy="3785652"/>
          </a:xfrm>
          <a:prstGeom prst="rect">
            <a:avLst/>
          </a:prstGeom>
        </p:spPr>
        <p:txBody>
          <a:bodyPr wrap="square">
            <a:spAutoFit/>
          </a:bodyPr>
          <a:lstStyle/>
          <a:p>
            <a:pPr algn="l"/>
            <a:r>
              <a:rPr lang="da-DK" sz="4000" dirty="0" smtClean="0">
                <a:solidFill>
                  <a:schemeClr val="bg2">
                    <a:lumMod val="50000"/>
                  </a:schemeClr>
                </a:solidFill>
              </a:rPr>
              <a:t>D0 		D1 		D2 		D3 		D4 </a:t>
            </a:r>
          </a:p>
          <a:p>
            <a:pPr algn="l"/>
            <a:r>
              <a:rPr lang="da-DK" sz="4000" dirty="0" smtClean="0">
                <a:solidFill>
                  <a:schemeClr val="bg2">
                    <a:lumMod val="50000"/>
                  </a:schemeClr>
                </a:solidFill>
                <a:latin typeface="Courier" charset="0"/>
                <a:ea typeface="Courier" charset="0"/>
                <a:cs typeface="Courier" charset="0"/>
              </a:rPr>
              <a:t>0 		1 		2 		3 		P0 </a:t>
            </a:r>
          </a:p>
          <a:p>
            <a:pPr algn="l"/>
            <a:r>
              <a:rPr lang="da-DK" sz="4000" dirty="0" smtClean="0">
                <a:solidFill>
                  <a:schemeClr val="bg2">
                    <a:lumMod val="50000"/>
                  </a:schemeClr>
                </a:solidFill>
                <a:latin typeface="Courier" charset="0"/>
                <a:ea typeface="Courier" charset="0"/>
                <a:cs typeface="Courier" charset="0"/>
              </a:rPr>
              <a:t>5 		6 		7 		P1 		4 </a:t>
            </a:r>
          </a:p>
          <a:p>
            <a:pPr algn="l"/>
            <a:r>
              <a:rPr lang="da-DK" sz="4000" dirty="0" smtClean="0">
                <a:solidFill>
                  <a:schemeClr val="bg2">
                    <a:lumMod val="50000"/>
                  </a:schemeClr>
                </a:solidFill>
                <a:latin typeface="Courier" charset="0"/>
                <a:ea typeface="Courier" charset="0"/>
                <a:cs typeface="Courier" charset="0"/>
              </a:rPr>
              <a:t>10 		11 		P2 		8 		9 </a:t>
            </a:r>
          </a:p>
          <a:p>
            <a:pPr algn="l"/>
            <a:r>
              <a:rPr lang="da-DK" sz="4000" dirty="0" smtClean="0">
                <a:solidFill>
                  <a:schemeClr val="bg2">
                    <a:lumMod val="50000"/>
                  </a:schemeClr>
                </a:solidFill>
                <a:latin typeface="Courier" charset="0"/>
                <a:ea typeface="Courier" charset="0"/>
                <a:cs typeface="Courier" charset="0"/>
              </a:rPr>
              <a:t>15 		P3 		12 		13 		14 </a:t>
            </a:r>
          </a:p>
          <a:p>
            <a:pPr algn="l"/>
            <a:r>
              <a:rPr lang="da-DK" sz="4000" dirty="0" smtClean="0">
                <a:solidFill>
                  <a:schemeClr val="bg2">
                    <a:lumMod val="50000"/>
                  </a:schemeClr>
                </a:solidFill>
                <a:latin typeface="Courier" charset="0"/>
                <a:ea typeface="Courier" charset="0"/>
                <a:cs typeface="Courier" charset="0"/>
              </a:rPr>
              <a:t>P4 		16 		17 		18 		19</a:t>
            </a:r>
            <a:endParaRPr lang="en-US" sz="4000" dirty="0">
              <a:solidFill>
                <a:schemeClr val="bg2">
                  <a:lumMod val="50000"/>
                </a:schemeClr>
              </a:solidFill>
              <a:latin typeface="Courier" charset="0"/>
              <a:ea typeface="Courier" charset="0"/>
              <a:cs typeface="Courier" charset="0"/>
            </a:endParaRPr>
          </a:p>
        </p:txBody>
      </p:sp>
      <p:sp>
        <p:nvSpPr>
          <p:cNvPr id="4" name="TextBox 3"/>
          <p:cNvSpPr txBox="1"/>
          <p:nvPr/>
        </p:nvSpPr>
        <p:spPr>
          <a:xfrm>
            <a:off x="3593412" y="7533650"/>
            <a:ext cx="3557384" cy="646331"/>
          </a:xfrm>
          <a:prstGeom prst="rect">
            <a:avLst/>
          </a:prstGeom>
          <a:noFill/>
        </p:spPr>
        <p:txBody>
          <a:bodyPr wrap="none" rtlCol="0">
            <a:spAutoFit/>
          </a:bodyPr>
          <a:lstStyle/>
          <a:p>
            <a:r>
              <a:rPr lang="en-US" smtClean="0"/>
              <a:t>Pattern repeats…</a:t>
            </a:r>
            <a:endParaRPr lang="en-US"/>
          </a:p>
        </p:txBody>
      </p:sp>
      <p:sp>
        <p:nvSpPr>
          <p:cNvPr id="5" name="Rectangle 4"/>
          <p:cNvSpPr/>
          <p:nvPr/>
        </p:nvSpPr>
        <p:spPr>
          <a:xfrm>
            <a:off x="7233920" y="8179981"/>
            <a:ext cx="6502400" cy="1200329"/>
          </a:xfrm>
          <a:prstGeom prst="rect">
            <a:avLst/>
          </a:prstGeom>
        </p:spPr>
        <p:txBody>
          <a:bodyPr>
            <a:spAutoFit/>
          </a:bodyPr>
          <a:lstStyle/>
          <a:p>
            <a:pPr algn="l"/>
            <a:r>
              <a:rPr lang="en-US" dirty="0">
                <a:solidFill>
                  <a:srgbClr val="000000"/>
                </a:solidFill>
                <a:latin typeface="Calibri" charset="0"/>
              </a:rPr>
              <a:t>disk# = address % </a:t>
            </a:r>
            <a:r>
              <a:rPr lang="en-US" dirty="0" err="1">
                <a:solidFill>
                  <a:srgbClr val="000000"/>
                </a:solidFill>
                <a:latin typeface="Calibri" charset="0"/>
              </a:rPr>
              <a:t>numdisks</a:t>
            </a:r>
            <a:endParaRPr lang="en-US" dirty="0">
              <a:solidFill>
                <a:srgbClr val="000000"/>
              </a:solidFill>
              <a:latin typeface="Calibri" charset="0"/>
            </a:endParaRPr>
          </a:p>
          <a:p>
            <a:pPr algn="l"/>
            <a:r>
              <a:rPr lang="en-US" dirty="0">
                <a:solidFill>
                  <a:srgbClr val="000000"/>
                </a:solidFill>
                <a:latin typeface="Calibri" charset="0"/>
              </a:rPr>
              <a:t>offset = address / (disks-1)</a:t>
            </a:r>
            <a:endParaRPr lang="en-US" b="0" i="0" dirty="0">
              <a:solidFill>
                <a:srgbClr val="000000"/>
              </a:solidFill>
              <a:effectLst/>
              <a:latin typeface="Calibri" charset="0"/>
            </a:endParaRPr>
          </a:p>
        </p:txBody>
      </p:sp>
    </p:spTree>
    <p:extLst>
      <p:ext uri="{BB962C8B-B14F-4D97-AF65-F5344CB8AC3E}">
        <p14:creationId xmlns:p14="http://schemas.microsoft.com/office/powerpoint/2010/main" val="192942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Shape 101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RAID-5: Analysis</a:t>
            </a:r>
          </a:p>
        </p:txBody>
      </p:sp>
      <p:sp>
        <p:nvSpPr>
          <p:cNvPr id="4" name="Shape 969"/>
          <p:cNvSpPr txBox="1">
            <a:spLocks/>
          </p:cNvSpPr>
          <p:nvPr/>
        </p:nvSpPr>
        <p:spPr>
          <a:xfrm>
            <a:off x="651766" y="2423013"/>
            <a:ext cx="11099800" cy="5167313"/>
          </a:xfrm>
          <a:prstGeom prst="rect">
            <a:avLst/>
          </a:prstGeom>
        </p:spPr>
        <p:txBody>
          <a:bodyPr vert="horz" lIns="130046" tIns="65023" rIns="130046" bIns="65023"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Font typeface="Calisto MT" pitchFamily="18" charset="0"/>
              <a:buNone/>
              <a:defRPr sz="1800">
                <a:solidFill>
                  <a:srgbClr val="000000"/>
                </a:solidFill>
              </a:defRPr>
            </a:pPr>
            <a:r>
              <a:rPr lang="en-US" sz="3800" dirty="0" smtClean="0">
                <a:solidFill>
                  <a:srgbClr val="000000"/>
                </a:solidFill>
              </a:rPr>
              <a:t> What is capacity?		</a:t>
            </a:r>
          </a:p>
          <a:p>
            <a:pPr marL="0" indent="0">
              <a:buFont typeface="Calisto MT" pitchFamily="18" charset="0"/>
              <a:buNone/>
              <a:defRPr sz="1800">
                <a:solidFill>
                  <a:srgbClr val="000000"/>
                </a:solidFill>
              </a:defRPr>
            </a:pPr>
            <a:r>
              <a:rPr lang="en-US" sz="3800" dirty="0" smtClean="0">
                <a:solidFill>
                  <a:srgbClr val="000000"/>
                </a:solidFill>
              </a:rPr>
              <a:t>How many disks can fail?		</a:t>
            </a:r>
          </a:p>
        </p:txBody>
      </p:sp>
      <p:sp>
        <p:nvSpPr>
          <p:cNvPr id="5" name="Rectangle 4"/>
          <p:cNvSpPr/>
          <p:nvPr/>
        </p:nvSpPr>
        <p:spPr>
          <a:xfrm>
            <a:off x="7597925" y="2473469"/>
            <a:ext cx="160332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C</a:t>
            </a:r>
            <a:endParaRPr lang="en-US" sz="2800" dirty="0"/>
          </a:p>
        </p:txBody>
      </p:sp>
      <p:sp>
        <p:nvSpPr>
          <p:cNvPr id="6" name="Rectangle 5"/>
          <p:cNvSpPr/>
          <p:nvPr/>
        </p:nvSpPr>
        <p:spPr>
          <a:xfrm>
            <a:off x="7992868" y="3318464"/>
            <a:ext cx="441146" cy="646331"/>
          </a:xfrm>
          <a:prstGeom prst="rect">
            <a:avLst/>
          </a:prstGeom>
        </p:spPr>
        <p:txBody>
          <a:bodyPr wrap="none">
            <a:spAutoFit/>
          </a:bodyPr>
          <a:lstStyle/>
          <a:p>
            <a:r>
              <a:rPr lang="en-US" b="1" dirty="0">
                <a:solidFill>
                  <a:schemeClr val="bg2"/>
                </a:solidFill>
                <a:latin typeface="Helvetica"/>
                <a:ea typeface="Helvetica"/>
                <a:cs typeface="Helvetica"/>
                <a:sym typeface="Helvetica"/>
              </a:rPr>
              <a:t>1</a:t>
            </a:r>
            <a:endParaRPr lang="en-US" dirty="0">
              <a:solidFill>
                <a:schemeClr val="bg2"/>
              </a:solidFill>
            </a:endParaRPr>
          </a:p>
        </p:txBody>
      </p:sp>
      <p:sp>
        <p:nvSpPr>
          <p:cNvPr id="2" name="TextBox 1"/>
          <p:cNvSpPr txBox="1"/>
          <p:nvPr/>
        </p:nvSpPr>
        <p:spPr>
          <a:xfrm>
            <a:off x="524631" y="5864205"/>
            <a:ext cx="6702476" cy="646331"/>
          </a:xfrm>
          <a:prstGeom prst="rect">
            <a:avLst/>
          </a:prstGeom>
          <a:noFill/>
        </p:spPr>
        <p:txBody>
          <a:bodyPr wrap="none" rtlCol="0">
            <a:spAutoFit/>
          </a:bodyPr>
          <a:lstStyle/>
          <a:p>
            <a:r>
              <a:rPr lang="en-US" dirty="0" smtClean="0">
                <a:solidFill>
                  <a:schemeClr val="bg2"/>
                </a:solidFill>
              </a:rPr>
              <a:t>These metrics same as RAID-4…</a:t>
            </a:r>
            <a:endParaRPr lang="en-US" dirty="0">
              <a:solidFill>
                <a:schemeClr val="bg2"/>
              </a:solidFill>
            </a:endParaRPr>
          </a:p>
        </p:txBody>
      </p:sp>
      <p:grpSp>
        <p:nvGrpSpPr>
          <p:cNvPr id="9" name="Group 8"/>
          <p:cNvGrpSpPr/>
          <p:nvPr/>
        </p:nvGrpSpPr>
        <p:grpSpPr>
          <a:xfrm>
            <a:off x="7999787" y="6117890"/>
            <a:ext cx="4068641" cy="3126470"/>
            <a:chOff x="3010933" y="2026667"/>
            <a:chExt cx="6982934" cy="4495801"/>
          </a:xfrm>
        </p:grpSpPr>
        <p:sp>
          <p:nvSpPr>
            <p:cNvPr id="10" name="Shape 985"/>
            <p:cNvSpPr/>
            <p:nvPr/>
          </p:nvSpPr>
          <p:spPr>
            <a:xfrm>
              <a:off x="3485302"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1" name="Shape 986"/>
            <p:cNvSpPr/>
            <p:nvPr/>
          </p:nvSpPr>
          <p:spPr>
            <a:xfrm>
              <a:off x="4927214"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2" name="Shape 987"/>
            <p:cNvSpPr/>
            <p:nvPr/>
          </p:nvSpPr>
          <p:spPr>
            <a:xfrm>
              <a:off x="6369126"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3" name="Shape 988"/>
            <p:cNvSpPr/>
            <p:nvPr/>
          </p:nvSpPr>
          <p:spPr>
            <a:xfrm>
              <a:off x="7811038"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4" name="Shape 989"/>
            <p:cNvSpPr/>
            <p:nvPr/>
          </p:nvSpPr>
          <p:spPr>
            <a:xfrm>
              <a:off x="9189400" y="2731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15" name="Shape 990"/>
            <p:cNvSpPr/>
            <p:nvPr/>
          </p:nvSpPr>
          <p:spPr>
            <a:xfrm>
              <a:off x="3010933" y="2660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16" name="Shape 991"/>
            <p:cNvSpPr/>
            <p:nvPr/>
          </p:nvSpPr>
          <p:spPr>
            <a:xfrm>
              <a:off x="3116926"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17" name="Shape 992"/>
            <p:cNvSpPr/>
            <p:nvPr/>
          </p:nvSpPr>
          <p:spPr>
            <a:xfrm>
              <a:off x="4558838"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18" name="Shape 993"/>
            <p:cNvSpPr/>
            <p:nvPr/>
          </p:nvSpPr>
          <p:spPr>
            <a:xfrm>
              <a:off x="6000750"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19" name="Shape 994"/>
            <p:cNvSpPr/>
            <p:nvPr/>
          </p:nvSpPr>
          <p:spPr>
            <a:xfrm>
              <a:off x="7442662"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20" name="Shape 995"/>
            <p:cNvSpPr/>
            <p:nvPr/>
          </p:nvSpPr>
          <p:spPr>
            <a:xfrm>
              <a:off x="8884574"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21" name="Shape 996"/>
            <p:cNvSpPr/>
            <p:nvPr/>
          </p:nvSpPr>
          <p:spPr>
            <a:xfrm>
              <a:off x="3485302"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2" name="Shape 997"/>
            <p:cNvSpPr/>
            <p:nvPr/>
          </p:nvSpPr>
          <p:spPr>
            <a:xfrm>
              <a:off x="4927214"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3" name="Shape 998"/>
            <p:cNvSpPr/>
            <p:nvPr/>
          </p:nvSpPr>
          <p:spPr>
            <a:xfrm>
              <a:off x="6369126"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4" name="Shape 999"/>
            <p:cNvSpPr/>
            <p:nvPr/>
          </p:nvSpPr>
          <p:spPr>
            <a:xfrm>
              <a:off x="7747488" y="3874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25" name="Shape 1000"/>
            <p:cNvSpPr/>
            <p:nvPr/>
          </p:nvSpPr>
          <p:spPr>
            <a:xfrm>
              <a:off x="9252950"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6" name="Shape 1001"/>
            <p:cNvSpPr/>
            <p:nvPr/>
          </p:nvSpPr>
          <p:spPr>
            <a:xfrm>
              <a:off x="3010933" y="3803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27" name="Shape 1002"/>
            <p:cNvSpPr/>
            <p:nvPr/>
          </p:nvSpPr>
          <p:spPr>
            <a:xfrm>
              <a:off x="3485302"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8" name="Shape 1003"/>
            <p:cNvSpPr/>
            <p:nvPr/>
          </p:nvSpPr>
          <p:spPr>
            <a:xfrm>
              <a:off x="4927214"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9" name="Shape 1004"/>
            <p:cNvSpPr/>
            <p:nvPr/>
          </p:nvSpPr>
          <p:spPr>
            <a:xfrm>
              <a:off x="6305576" y="5017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30" name="Shape 1005"/>
            <p:cNvSpPr/>
            <p:nvPr/>
          </p:nvSpPr>
          <p:spPr>
            <a:xfrm>
              <a:off x="7811038"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1" name="Shape 1006"/>
            <p:cNvSpPr/>
            <p:nvPr/>
          </p:nvSpPr>
          <p:spPr>
            <a:xfrm>
              <a:off x="9252950"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2" name="Shape 1007"/>
            <p:cNvSpPr/>
            <p:nvPr/>
          </p:nvSpPr>
          <p:spPr>
            <a:xfrm>
              <a:off x="3010933" y="4946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33" name="Shape 1008"/>
            <p:cNvSpPr/>
            <p:nvPr/>
          </p:nvSpPr>
          <p:spPr>
            <a:xfrm>
              <a:off x="6140450" y="5684267"/>
              <a:ext cx="7239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1">
                  <a:latin typeface="Helvetica"/>
                  <a:ea typeface="Helvetica"/>
                  <a:cs typeface="Helvetica"/>
                  <a:sym typeface="Helvetica"/>
                </a:defRPr>
              </a:lvl1pPr>
            </a:lstStyle>
            <a:p>
              <a:pPr lvl="0">
                <a:defRPr sz="1800" b="0">
                  <a:solidFill>
                    <a:srgbClr val="000000"/>
                  </a:solidFill>
                </a:defRPr>
              </a:pPr>
              <a:r>
                <a:rPr sz="4800" b="1">
                  <a:solidFill>
                    <a:srgbClr val="FFFFFF"/>
                  </a:solidFill>
                </a:rPr>
                <a:t>…</a:t>
              </a:r>
            </a:p>
          </p:txBody>
        </p:sp>
      </p:grpSp>
      <p:sp>
        <p:nvSpPr>
          <p:cNvPr id="34" name="Rectangle 33"/>
          <p:cNvSpPr/>
          <p:nvPr/>
        </p:nvSpPr>
        <p:spPr>
          <a:xfrm>
            <a:off x="108531" y="7447820"/>
            <a:ext cx="8167649" cy="1815882"/>
          </a:xfrm>
          <a:prstGeom prst="rect">
            <a:avLst/>
          </a:prstGeom>
        </p:spPr>
        <p:txBody>
          <a:bodyPr wrap="square">
            <a:spAutoFit/>
          </a:bodyPr>
          <a:lstStyle/>
          <a:p>
            <a:pPr algn="l"/>
            <a:r>
              <a:rPr lang="en-US" sz="2800" dirty="0">
                <a:solidFill>
                  <a:srgbClr val="000000"/>
                </a:solidFill>
                <a:latin typeface="Helvetica" charset="0"/>
              </a:rPr>
              <a:t>N := number of disks</a:t>
            </a:r>
          </a:p>
          <a:p>
            <a:pPr algn="l"/>
            <a:r>
              <a:rPr lang="en-US" sz="2800" dirty="0">
                <a:solidFill>
                  <a:srgbClr val="000000"/>
                </a:solidFill>
                <a:latin typeface="Helvetica" charset="0"/>
              </a:rPr>
              <a:t>C := capacity of 1 disk</a:t>
            </a:r>
          </a:p>
          <a:p>
            <a:pPr algn="l"/>
            <a:r>
              <a:rPr lang="en-US" sz="2800" dirty="0">
                <a:solidFill>
                  <a:srgbClr val="000000"/>
                </a:solidFill>
                <a:latin typeface="Helvetica" charset="0"/>
              </a:rPr>
              <a:t>S := sequential throughput of 1 disk</a:t>
            </a:r>
          </a:p>
          <a:p>
            <a:pPr algn="l"/>
            <a:r>
              <a:rPr lang="en-US" sz="2800" dirty="0">
                <a:solidFill>
                  <a:srgbClr val="000000"/>
                </a:solidFill>
                <a:latin typeface="Helvetica" charset="0"/>
              </a:rPr>
              <a:t>R := random throughput of 1 </a:t>
            </a:r>
            <a:r>
              <a:rPr lang="en-US" sz="2800" dirty="0" smtClean="0">
                <a:solidFill>
                  <a:srgbClr val="000000"/>
                </a:solidFill>
                <a:latin typeface="Helvetica" charset="0"/>
              </a:rPr>
              <a:t>disk</a:t>
            </a:r>
            <a:endParaRPr lang="en-US" sz="2800" dirty="0">
              <a:solidFill>
                <a:srgbClr val="000000"/>
              </a:solidFill>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smtClean="0">
                <a:solidFill>
                  <a:srgbClr val="FFFFFF"/>
                </a:solidFill>
              </a:rPr>
              <a:t>Solution: </a:t>
            </a:r>
            <a:r>
              <a:rPr sz="6480" dirty="0">
                <a:solidFill>
                  <a:srgbClr val="FFFFFF"/>
                </a:solidFill>
              </a:rPr>
              <a:t>RAID</a:t>
            </a:r>
          </a:p>
        </p:txBody>
      </p:sp>
      <p:grpSp>
        <p:nvGrpSpPr>
          <p:cNvPr id="155" name="Group 155"/>
          <p:cNvGrpSpPr/>
          <p:nvPr/>
        </p:nvGrpSpPr>
        <p:grpSpPr>
          <a:xfrm>
            <a:off x="4502808" y="8570783"/>
            <a:ext cx="811073" cy="658591"/>
            <a:chOff x="0" y="0"/>
            <a:chExt cx="811071" cy="658590"/>
          </a:xfrm>
        </p:grpSpPr>
        <p:sp>
          <p:nvSpPr>
            <p:cNvPr id="152" name="Shape 152"/>
            <p:cNvSpPr/>
            <p:nvPr/>
          </p:nvSpPr>
          <p:spPr>
            <a:xfrm>
              <a:off x="0" y="405535"/>
              <a:ext cx="811072" cy="2530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cap="flat">
              <a:noFill/>
              <a:miter lim="400000"/>
            </a:ln>
            <a:effectLst/>
          </p:spPr>
          <p:txBody>
            <a:bodyPr wrap="square" lIns="0" tIns="0" rIns="0" bIns="0" numCol="1" anchor="ctr">
              <a:noAutofit/>
            </a:bodyPr>
            <a:lstStyle/>
            <a:p>
              <a:pPr lvl="0">
                <a:defRPr sz="2600"/>
              </a:pPr>
              <a:endParaRPr/>
            </a:p>
          </p:txBody>
        </p:sp>
        <p:sp>
          <p:nvSpPr>
            <p:cNvPr id="153" name="Shape 153"/>
            <p:cNvSpPr/>
            <p:nvPr/>
          </p:nvSpPr>
          <p:spPr>
            <a:xfrm>
              <a:off x="2513" y="126527"/>
              <a:ext cx="806046" cy="401276"/>
            </a:xfrm>
            <a:prstGeom prst="rect">
              <a:avLst/>
            </a:prstGeom>
            <a:solidFill>
              <a:srgbClr val="971817"/>
            </a:solidFill>
            <a:ln w="12700" cap="flat">
              <a:noFill/>
              <a:miter lim="400000"/>
            </a:ln>
            <a:effectLst/>
          </p:spPr>
          <p:txBody>
            <a:bodyPr wrap="square" lIns="0" tIns="0" rIns="0" bIns="0" numCol="1" anchor="ctr">
              <a:noAutofit/>
            </a:bodyPr>
            <a:lstStyle/>
            <a:p>
              <a:pPr lvl="0">
                <a:defRPr sz="2800" b="1">
                  <a:latin typeface="Helvetica"/>
                  <a:ea typeface="Helvetica"/>
                  <a:cs typeface="Helvetica"/>
                  <a:sym typeface="Helvetica"/>
                </a:defRPr>
              </a:pPr>
              <a:endParaRPr/>
            </a:p>
          </p:txBody>
        </p:sp>
        <p:sp>
          <p:nvSpPr>
            <p:cNvPr id="154" name="Shape 154"/>
            <p:cNvSpPr/>
            <p:nvPr/>
          </p:nvSpPr>
          <p:spPr>
            <a:xfrm>
              <a:off x="0" y="0"/>
              <a:ext cx="811072" cy="2530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45954"/>
            </a:solidFill>
            <a:ln w="12700" cap="flat">
              <a:noFill/>
              <a:miter lim="400000"/>
            </a:ln>
            <a:effectLst/>
          </p:spPr>
          <p:txBody>
            <a:bodyPr wrap="square" lIns="0" tIns="0" rIns="0" bIns="0" numCol="1" anchor="ctr">
              <a:noAutofit/>
            </a:bodyPr>
            <a:lstStyle/>
            <a:p>
              <a:pPr lvl="0">
                <a:defRPr sz="2600"/>
              </a:pPr>
              <a:endParaRPr/>
            </a:p>
          </p:txBody>
        </p:sp>
      </p:grpSp>
      <p:sp>
        <p:nvSpPr>
          <p:cNvPr id="156" name="Shape 156"/>
          <p:cNvSpPr/>
          <p:nvPr/>
        </p:nvSpPr>
        <p:spPr>
          <a:xfrm>
            <a:off x="4502808" y="6867653"/>
            <a:ext cx="4199209" cy="658591"/>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FS</a:t>
            </a:r>
          </a:p>
        </p:txBody>
      </p:sp>
      <p:grpSp>
        <p:nvGrpSpPr>
          <p:cNvPr id="160" name="Group 160"/>
          <p:cNvGrpSpPr/>
          <p:nvPr/>
        </p:nvGrpSpPr>
        <p:grpSpPr>
          <a:xfrm>
            <a:off x="5632187" y="8570783"/>
            <a:ext cx="811073" cy="658591"/>
            <a:chOff x="0" y="0"/>
            <a:chExt cx="811071" cy="658590"/>
          </a:xfrm>
        </p:grpSpPr>
        <p:sp>
          <p:nvSpPr>
            <p:cNvPr id="157" name="Shape 157"/>
            <p:cNvSpPr/>
            <p:nvPr/>
          </p:nvSpPr>
          <p:spPr>
            <a:xfrm>
              <a:off x="0" y="405535"/>
              <a:ext cx="811072" cy="2530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cap="flat">
              <a:noFill/>
              <a:miter lim="400000"/>
            </a:ln>
            <a:effectLst/>
          </p:spPr>
          <p:txBody>
            <a:bodyPr wrap="square" lIns="0" tIns="0" rIns="0" bIns="0" numCol="1" anchor="ctr">
              <a:noAutofit/>
            </a:bodyPr>
            <a:lstStyle/>
            <a:p>
              <a:pPr lvl="0">
                <a:defRPr sz="2600"/>
              </a:pPr>
              <a:endParaRPr/>
            </a:p>
          </p:txBody>
        </p:sp>
        <p:sp>
          <p:nvSpPr>
            <p:cNvPr id="158" name="Shape 158"/>
            <p:cNvSpPr/>
            <p:nvPr/>
          </p:nvSpPr>
          <p:spPr>
            <a:xfrm>
              <a:off x="2513" y="126527"/>
              <a:ext cx="806046" cy="401276"/>
            </a:xfrm>
            <a:prstGeom prst="rect">
              <a:avLst/>
            </a:prstGeom>
            <a:solidFill>
              <a:srgbClr val="971817"/>
            </a:solidFill>
            <a:ln w="12700" cap="flat">
              <a:noFill/>
              <a:miter lim="400000"/>
            </a:ln>
            <a:effectLst/>
          </p:spPr>
          <p:txBody>
            <a:bodyPr wrap="square" lIns="0" tIns="0" rIns="0" bIns="0" numCol="1" anchor="ctr">
              <a:noAutofit/>
            </a:bodyPr>
            <a:lstStyle/>
            <a:p>
              <a:pPr lvl="0">
                <a:defRPr sz="2800" b="1">
                  <a:latin typeface="Helvetica"/>
                  <a:ea typeface="Helvetica"/>
                  <a:cs typeface="Helvetica"/>
                  <a:sym typeface="Helvetica"/>
                </a:defRPr>
              </a:pPr>
              <a:endParaRPr/>
            </a:p>
          </p:txBody>
        </p:sp>
        <p:sp>
          <p:nvSpPr>
            <p:cNvPr id="159" name="Shape 159"/>
            <p:cNvSpPr/>
            <p:nvPr/>
          </p:nvSpPr>
          <p:spPr>
            <a:xfrm>
              <a:off x="0" y="0"/>
              <a:ext cx="811072" cy="2530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45954"/>
            </a:solidFill>
            <a:ln w="12700" cap="flat">
              <a:noFill/>
              <a:miter lim="400000"/>
            </a:ln>
            <a:effectLst/>
          </p:spPr>
          <p:txBody>
            <a:bodyPr wrap="square" lIns="0" tIns="0" rIns="0" bIns="0" numCol="1" anchor="ctr">
              <a:noAutofit/>
            </a:bodyPr>
            <a:lstStyle/>
            <a:p>
              <a:pPr lvl="0">
                <a:defRPr sz="2600"/>
              </a:pPr>
              <a:endParaRPr/>
            </a:p>
          </p:txBody>
        </p:sp>
      </p:grpSp>
      <p:grpSp>
        <p:nvGrpSpPr>
          <p:cNvPr id="164" name="Group 164"/>
          <p:cNvGrpSpPr/>
          <p:nvPr/>
        </p:nvGrpSpPr>
        <p:grpSpPr>
          <a:xfrm>
            <a:off x="6761566" y="8570783"/>
            <a:ext cx="811073" cy="658591"/>
            <a:chOff x="0" y="0"/>
            <a:chExt cx="811071" cy="658590"/>
          </a:xfrm>
        </p:grpSpPr>
        <p:sp>
          <p:nvSpPr>
            <p:cNvPr id="161" name="Shape 161"/>
            <p:cNvSpPr/>
            <p:nvPr/>
          </p:nvSpPr>
          <p:spPr>
            <a:xfrm>
              <a:off x="0" y="405535"/>
              <a:ext cx="811072" cy="2530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cap="flat">
              <a:noFill/>
              <a:miter lim="400000"/>
            </a:ln>
            <a:effectLst/>
          </p:spPr>
          <p:txBody>
            <a:bodyPr wrap="square" lIns="0" tIns="0" rIns="0" bIns="0" numCol="1" anchor="ctr">
              <a:noAutofit/>
            </a:bodyPr>
            <a:lstStyle/>
            <a:p>
              <a:pPr lvl="0">
                <a:defRPr sz="2600"/>
              </a:pPr>
              <a:endParaRPr/>
            </a:p>
          </p:txBody>
        </p:sp>
        <p:sp>
          <p:nvSpPr>
            <p:cNvPr id="162" name="Shape 162"/>
            <p:cNvSpPr/>
            <p:nvPr/>
          </p:nvSpPr>
          <p:spPr>
            <a:xfrm>
              <a:off x="2513" y="126527"/>
              <a:ext cx="806046" cy="401276"/>
            </a:xfrm>
            <a:prstGeom prst="rect">
              <a:avLst/>
            </a:prstGeom>
            <a:solidFill>
              <a:srgbClr val="971817"/>
            </a:solidFill>
            <a:ln w="12700" cap="flat">
              <a:noFill/>
              <a:miter lim="400000"/>
            </a:ln>
            <a:effectLst/>
          </p:spPr>
          <p:txBody>
            <a:bodyPr wrap="square" lIns="0" tIns="0" rIns="0" bIns="0" numCol="1" anchor="ctr">
              <a:noAutofit/>
            </a:bodyPr>
            <a:lstStyle/>
            <a:p>
              <a:pPr lvl="0">
                <a:defRPr sz="2800" b="1">
                  <a:latin typeface="Helvetica"/>
                  <a:ea typeface="Helvetica"/>
                  <a:cs typeface="Helvetica"/>
                  <a:sym typeface="Helvetica"/>
                </a:defRPr>
              </a:pPr>
              <a:endParaRPr/>
            </a:p>
          </p:txBody>
        </p:sp>
        <p:sp>
          <p:nvSpPr>
            <p:cNvPr id="163" name="Shape 163"/>
            <p:cNvSpPr/>
            <p:nvPr/>
          </p:nvSpPr>
          <p:spPr>
            <a:xfrm>
              <a:off x="0" y="0"/>
              <a:ext cx="811072" cy="2530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45954"/>
            </a:solidFill>
            <a:ln w="12700" cap="flat">
              <a:noFill/>
              <a:miter lim="400000"/>
            </a:ln>
            <a:effectLst/>
          </p:spPr>
          <p:txBody>
            <a:bodyPr wrap="square" lIns="0" tIns="0" rIns="0" bIns="0" numCol="1" anchor="ctr">
              <a:noAutofit/>
            </a:bodyPr>
            <a:lstStyle/>
            <a:p>
              <a:pPr lvl="0">
                <a:defRPr sz="2600"/>
              </a:pPr>
              <a:endParaRPr/>
            </a:p>
          </p:txBody>
        </p:sp>
      </p:grpSp>
      <p:grpSp>
        <p:nvGrpSpPr>
          <p:cNvPr id="168" name="Group 168"/>
          <p:cNvGrpSpPr/>
          <p:nvPr/>
        </p:nvGrpSpPr>
        <p:grpSpPr>
          <a:xfrm>
            <a:off x="7890945" y="8570783"/>
            <a:ext cx="811072" cy="658591"/>
            <a:chOff x="0" y="0"/>
            <a:chExt cx="811071" cy="658590"/>
          </a:xfrm>
        </p:grpSpPr>
        <p:sp>
          <p:nvSpPr>
            <p:cNvPr id="165" name="Shape 165"/>
            <p:cNvSpPr/>
            <p:nvPr/>
          </p:nvSpPr>
          <p:spPr>
            <a:xfrm>
              <a:off x="0" y="405535"/>
              <a:ext cx="811072" cy="2530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cap="flat">
              <a:noFill/>
              <a:miter lim="400000"/>
            </a:ln>
            <a:effectLst/>
          </p:spPr>
          <p:txBody>
            <a:bodyPr wrap="square" lIns="0" tIns="0" rIns="0" bIns="0" numCol="1" anchor="ctr">
              <a:noAutofit/>
            </a:bodyPr>
            <a:lstStyle/>
            <a:p>
              <a:pPr lvl="0">
                <a:defRPr sz="2600"/>
              </a:pPr>
              <a:endParaRPr/>
            </a:p>
          </p:txBody>
        </p:sp>
        <p:sp>
          <p:nvSpPr>
            <p:cNvPr id="166" name="Shape 166"/>
            <p:cNvSpPr/>
            <p:nvPr/>
          </p:nvSpPr>
          <p:spPr>
            <a:xfrm>
              <a:off x="2513" y="126527"/>
              <a:ext cx="806046" cy="401276"/>
            </a:xfrm>
            <a:prstGeom prst="rect">
              <a:avLst/>
            </a:prstGeom>
            <a:solidFill>
              <a:srgbClr val="971817"/>
            </a:solidFill>
            <a:ln w="12700" cap="flat">
              <a:noFill/>
              <a:miter lim="400000"/>
            </a:ln>
            <a:effectLst/>
          </p:spPr>
          <p:txBody>
            <a:bodyPr wrap="square" lIns="0" tIns="0" rIns="0" bIns="0" numCol="1" anchor="ctr">
              <a:noAutofit/>
            </a:bodyPr>
            <a:lstStyle/>
            <a:p>
              <a:pPr lvl="0">
                <a:defRPr sz="2800" b="1">
                  <a:latin typeface="Helvetica"/>
                  <a:ea typeface="Helvetica"/>
                  <a:cs typeface="Helvetica"/>
                  <a:sym typeface="Helvetica"/>
                </a:defRPr>
              </a:pPr>
              <a:endParaRPr/>
            </a:p>
          </p:txBody>
        </p:sp>
        <p:sp>
          <p:nvSpPr>
            <p:cNvPr id="167" name="Shape 167"/>
            <p:cNvSpPr/>
            <p:nvPr/>
          </p:nvSpPr>
          <p:spPr>
            <a:xfrm>
              <a:off x="0" y="0"/>
              <a:ext cx="811072" cy="2530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45954"/>
            </a:solidFill>
            <a:ln w="12700" cap="flat">
              <a:noFill/>
              <a:miter lim="400000"/>
            </a:ln>
            <a:effectLst/>
          </p:spPr>
          <p:txBody>
            <a:bodyPr wrap="square" lIns="0" tIns="0" rIns="0" bIns="0" numCol="1" anchor="ctr">
              <a:noAutofit/>
            </a:bodyPr>
            <a:lstStyle/>
            <a:p>
              <a:pPr lvl="0">
                <a:defRPr sz="2600"/>
              </a:pPr>
              <a:endParaRPr/>
            </a:p>
          </p:txBody>
        </p:sp>
      </p:grpSp>
      <p:sp>
        <p:nvSpPr>
          <p:cNvPr id="169" name="Shape 169"/>
          <p:cNvSpPr/>
          <p:nvPr/>
        </p:nvSpPr>
        <p:spPr>
          <a:xfrm>
            <a:off x="4502808" y="5950738"/>
            <a:ext cx="4199210" cy="65859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Application</a:t>
            </a:r>
          </a:p>
        </p:txBody>
      </p:sp>
      <p:sp>
        <p:nvSpPr>
          <p:cNvPr id="171" name="Shape 171"/>
          <p:cNvSpPr/>
          <p:nvPr/>
        </p:nvSpPr>
        <p:spPr>
          <a:xfrm>
            <a:off x="4502808" y="7754138"/>
            <a:ext cx="4199210" cy="658591"/>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dirty="0">
                <a:solidFill>
                  <a:srgbClr val="FFFFFF"/>
                </a:solidFill>
              </a:rPr>
              <a:t>Fake </a:t>
            </a:r>
            <a:r>
              <a:rPr lang="en-US" sz="3000" b="1" dirty="0" smtClean="0">
                <a:solidFill>
                  <a:srgbClr val="FFFFFF"/>
                </a:solidFill>
              </a:rPr>
              <a:t>Logical </a:t>
            </a:r>
            <a:r>
              <a:rPr sz="3000" b="1" dirty="0" smtClean="0">
                <a:solidFill>
                  <a:srgbClr val="FFFFFF"/>
                </a:solidFill>
              </a:rPr>
              <a:t>Disk</a:t>
            </a:r>
            <a:endParaRPr sz="3000" b="1" dirty="0">
              <a:solidFill>
                <a:srgbClr val="FFFFFF"/>
              </a:solidFill>
            </a:endParaRPr>
          </a:p>
        </p:txBody>
      </p:sp>
      <p:sp>
        <p:nvSpPr>
          <p:cNvPr id="24" name="Shape 196"/>
          <p:cNvSpPr txBox="1">
            <a:spLocks/>
          </p:cNvSpPr>
          <p:nvPr/>
        </p:nvSpPr>
        <p:spPr>
          <a:xfrm>
            <a:off x="636726" y="6093392"/>
            <a:ext cx="3297238" cy="2319337"/>
          </a:xfrm>
          <a:prstGeom prst="rect">
            <a:avLst/>
          </a:prstGeom>
        </p:spPr>
        <p:txBody>
          <a:bodyPr vert="horz" lIns="130046" tIns="65023" rIns="130046" bIns="65023"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defRPr sz="1800">
                <a:solidFill>
                  <a:srgbClr val="000000"/>
                </a:solidFill>
              </a:defRPr>
            </a:pPr>
            <a:r>
              <a:rPr lang="en-US" sz="3200" dirty="0" smtClean="0"/>
              <a:t>RAID is:</a:t>
            </a:r>
          </a:p>
          <a:p>
            <a:pPr marL="0" indent="0">
              <a:buNone/>
              <a:defRPr sz="1800">
                <a:solidFill>
                  <a:srgbClr val="000000"/>
                </a:solidFill>
              </a:defRPr>
            </a:pPr>
            <a:r>
              <a:rPr lang="en-US" sz="3200" dirty="0" smtClean="0"/>
              <a:t> - transparent</a:t>
            </a:r>
          </a:p>
          <a:p>
            <a:pPr marL="0" indent="0">
              <a:buNone/>
              <a:defRPr sz="1800">
                <a:solidFill>
                  <a:srgbClr val="000000"/>
                </a:solidFill>
              </a:defRPr>
            </a:pPr>
            <a:r>
              <a:rPr lang="en-US" sz="3200" dirty="0" smtClean="0"/>
              <a:t> - deployable</a:t>
            </a:r>
            <a:endParaRPr lang="en-US" sz="3200" dirty="0"/>
          </a:p>
        </p:txBody>
      </p:sp>
      <p:sp>
        <p:nvSpPr>
          <p:cNvPr id="25" name="Shape 220"/>
          <p:cNvSpPr txBox="1">
            <a:spLocks/>
          </p:cNvSpPr>
          <p:nvPr/>
        </p:nvSpPr>
        <p:spPr>
          <a:xfrm>
            <a:off x="9155113" y="6037263"/>
            <a:ext cx="3949700" cy="3179762"/>
          </a:xfrm>
          <a:prstGeom prst="rect">
            <a:avLst/>
          </a:prstGeom>
        </p:spPr>
        <p:txBody>
          <a:bodyPr vert="horz" lIns="130046" tIns="65023" rIns="130046" bIns="65023"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defRPr sz="1800">
                <a:solidFill>
                  <a:srgbClr val="000000"/>
                </a:solidFill>
              </a:defRPr>
            </a:pPr>
            <a:r>
              <a:rPr lang="en-US" sz="3200" dirty="0" smtClean="0"/>
              <a:t>Logical disk gives</a:t>
            </a:r>
          </a:p>
          <a:p>
            <a:pPr marL="0" indent="0">
              <a:buNone/>
              <a:defRPr sz="1800">
                <a:solidFill>
                  <a:srgbClr val="000000"/>
                </a:solidFill>
              </a:defRPr>
            </a:pPr>
            <a:r>
              <a:rPr lang="en-US" sz="3200" dirty="0" smtClean="0"/>
              <a:t> - capacity</a:t>
            </a:r>
          </a:p>
          <a:p>
            <a:pPr marL="0" indent="0">
              <a:buNone/>
              <a:defRPr sz="1800">
                <a:solidFill>
                  <a:srgbClr val="000000"/>
                </a:solidFill>
              </a:defRPr>
            </a:pPr>
            <a:r>
              <a:rPr lang="en-US" sz="3200" dirty="0" smtClean="0"/>
              <a:t> - performance</a:t>
            </a:r>
          </a:p>
          <a:p>
            <a:pPr marL="0" indent="0">
              <a:buNone/>
              <a:defRPr sz="1800">
                <a:solidFill>
                  <a:srgbClr val="000000"/>
                </a:solidFill>
              </a:defRPr>
            </a:pPr>
            <a:r>
              <a:rPr lang="en-US" sz="3200" dirty="0" smtClean="0"/>
              <a:t> - reliability</a:t>
            </a:r>
            <a:endParaRPr lang="en-US" sz="3200" dirty="0"/>
          </a:p>
        </p:txBody>
      </p:sp>
      <p:sp>
        <p:nvSpPr>
          <p:cNvPr id="26" name="Shape 170"/>
          <p:cNvSpPr/>
          <p:nvPr/>
        </p:nvSpPr>
        <p:spPr>
          <a:xfrm>
            <a:off x="1740875" y="3335208"/>
            <a:ext cx="8593698" cy="55399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Build logical disk from many </a:t>
            </a:r>
            <a:r>
              <a:rPr sz="3600">
                <a:solidFill>
                  <a:schemeClr val="bg2"/>
                </a:solidFill>
              </a:rPr>
              <a:t>physical </a:t>
            </a:r>
            <a:r>
              <a:rPr sz="3600" smtClean="0">
                <a:solidFill>
                  <a:schemeClr val="bg2"/>
                </a:solidFill>
              </a:rPr>
              <a:t>disks</a:t>
            </a:r>
            <a:endParaRPr sz="3600" dirty="0">
              <a:solidFill>
                <a:schemeClr val="bg2"/>
              </a:solidFill>
            </a:endParaRPr>
          </a:p>
        </p:txBody>
      </p:sp>
      <p:sp>
        <p:nvSpPr>
          <p:cNvPr id="27" name="Shape 172"/>
          <p:cNvSpPr/>
          <p:nvPr/>
        </p:nvSpPr>
        <p:spPr>
          <a:xfrm>
            <a:off x="1108570" y="2349911"/>
            <a:ext cx="9311947"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RAID: </a:t>
            </a:r>
            <a:r>
              <a:rPr sz="3600" b="1">
                <a:solidFill>
                  <a:srgbClr val="D45954"/>
                </a:solidFill>
                <a:latin typeface="Helvetica"/>
                <a:ea typeface="Helvetica"/>
                <a:cs typeface="Helvetica"/>
                <a:sym typeface="Helvetica"/>
              </a:rPr>
              <a:t>R</a:t>
            </a:r>
            <a:r>
              <a:rPr sz="3600">
                <a:solidFill>
                  <a:srgbClr val="FFFFFF"/>
                </a:solidFill>
              </a:rPr>
              <a:t>edundant </a:t>
            </a:r>
            <a:r>
              <a:rPr sz="3600" b="1">
                <a:solidFill>
                  <a:srgbClr val="D45954"/>
                </a:solidFill>
                <a:latin typeface="Helvetica"/>
                <a:ea typeface="Helvetica"/>
                <a:cs typeface="Helvetica"/>
                <a:sym typeface="Helvetica"/>
              </a:rPr>
              <a:t>A</a:t>
            </a:r>
            <a:r>
              <a:rPr sz="3600">
                <a:solidFill>
                  <a:srgbClr val="FFFFFF"/>
                </a:solidFill>
              </a:rPr>
              <a:t>rray of </a:t>
            </a:r>
            <a:r>
              <a:rPr sz="3600" b="1">
                <a:solidFill>
                  <a:srgbClr val="D45954"/>
                </a:solidFill>
                <a:latin typeface="Helvetica"/>
                <a:ea typeface="Helvetica"/>
                <a:cs typeface="Helvetica"/>
                <a:sym typeface="Helvetica"/>
              </a:rPr>
              <a:t>I</a:t>
            </a:r>
            <a:r>
              <a:rPr sz="3600">
                <a:solidFill>
                  <a:srgbClr val="FFFFFF"/>
                </a:solidFill>
              </a:rPr>
              <a:t>nexpensive </a:t>
            </a:r>
            <a:r>
              <a:rPr sz="3600" b="1">
                <a:solidFill>
                  <a:srgbClr val="D45954"/>
                </a:solidFill>
                <a:latin typeface="Helvetica"/>
                <a:ea typeface="Helvetica"/>
                <a:cs typeface="Helvetica"/>
                <a:sym typeface="Helvetica"/>
              </a:rPr>
              <a:t>D</a:t>
            </a:r>
            <a:r>
              <a:rPr sz="3600">
                <a:solidFill>
                  <a:srgbClr val="FFFFFF"/>
                </a:solidFill>
              </a:rPr>
              <a:t>isks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 name="Shape 101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RAID-5: Throughput</a:t>
            </a:r>
          </a:p>
        </p:txBody>
      </p:sp>
      <p:sp>
        <p:nvSpPr>
          <p:cNvPr id="1017" name="Shape 1017"/>
          <p:cNvSpPr>
            <a:spLocks noGrp="1"/>
          </p:cNvSpPr>
          <p:nvPr>
            <p:ph type="body" idx="4294967295"/>
          </p:nvPr>
        </p:nvSpPr>
        <p:spPr>
          <a:xfrm>
            <a:off x="480060" y="5989320"/>
            <a:ext cx="11099800" cy="3360420"/>
          </a:xfrm>
          <a:prstGeom prst="rect">
            <a:avLst/>
          </a:prstGeom>
        </p:spPr>
        <p:txBody>
          <a:bodyPr>
            <a:normAutofit fontScale="77500" lnSpcReduction="20000"/>
          </a:bodyPr>
          <a:lstStyle/>
          <a:p>
            <a:pPr marL="0" lvl="0" indent="0">
              <a:buNone/>
              <a:defRPr sz="1800">
                <a:solidFill>
                  <a:srgbClr val="000000"/>
                </a:solidFill>
              </a:defRPr>
            </a:pPr>
            <a:r>
              <a:rPr sz="3800" dirty="0"/>
              <a:t>What is steady-state throughput </a:t>
            </a:r>
            <a:r>
              <a:rPr sz="3800" dirty="0" smtClean="0"/>
              <a:t>for</a:t>
            </a:r>
            <a:r>
              <a:rPr lang="en-US" sz="3800" dirty="0" smtClean="0"/>
              <a:t> RAID-5?</a:t>
            </a:r>
            <a:endParaRPr sz="3800" dirty="0"/>
          </a:p>
          <a:p>
            <a:pPr marL="0" lvl="0" indent="0">
              <a:buNone/>
              <a:defRPr sz="1800">
                <a:solidFill>
                  <a:srgbClr val="000000"/>
                </a:solidFill>
              </a:defRPr>
            </a:pPr>
            <a:r>
              <a:rPr sz="3800" dirty="0"/>
              <a:t> - sequential reads?	</a:t>
            </a:r>
            <a:endParaRPr lang="en-US" sz="3800" dirty="0" smtClean="0"/>
          </a:p>
          <a:p>
            <a:pPr marL="0" lvl="0" indent="0">
              <a:buNone/>
              <a:defRPr sz="1800">
                <a:solidFill>
                  <a:srgbClr val="000000"/>
                </a:solidFill>
              </a:defRPr>
            </a:pPr>
            <a:r>
              <a:rPr sz="3800" dirty="0" smtClean="0"/>
              <a:t> </a:t>
            </a:r>
            <a:r>
              <a:rPr sz="3800" dirty="0"/>
              <a:t>- sequential writes?	</a:t>
            </a:r>
            <a:endParaRPr lang="en-US" sz="3800" dirty="0" smtClean="0"/>
          </a:p>
          <a:p>
            <a:pPr marL="0" lvl="0" indent="0">
              <a:buNone/>
              <a:defRPr sz="1800">
                <a:solidFill>
                  <a:srgbClr val="000000"/>
                </a:solidFill>
              </a:defRPr>
            </a:pPr>
            <a:r>
              <a:rPr sz="3800" dirty="0" smtClean="0"/>
              <a:t> </a:t>
            </a:r>
            <a:r>
              <a:rPr sz="3800" dirty="0"/>
              <a:t>- random reads?		</a:t>
            </a:r>
            <a:endParaRPr lang="en-US" sz="3800" dirty="0" smtClean="0"/>
          </a:p>
          <a:p>
            <a:pPr marL="0" lvl="0" indent="0">
              <a:buNone/>
              <a:defRPr sz="1800">
                <a:solidFill>
                  <a:srgbClr val="000000"/>
                </a:solidFill>
              </a:defRPr>
            </a:pPr>
            <a:r>
              <a:rPr sz="3800" dirty="0" smtClean="0"/>
              <a:t> </a:t>
            </a:r>
            <a:r>
              <a:rPr sz="3800" dirty="0"/>
              <a:t>- random writes?		</a:t>
            </a:r>
            <a:endParaRPr sz="3800" b="1" dirty="0">
              <a:latin typeface="Helvetica"/>
              <a:ea typeface="Helvetica"/>
              <a:cs typeface="Helvetica"/>
              <a:sym typeface="Helvetica"/>
            </a:endParaRPr>
          </a:p>
        </p:txBody>
      </p:sp>
      <p:sp>
        <p:nvSpPr>
          <p:cNvPr id="4" name="Shape 975"/>
          <p:cNvSpPr txBox="1">
            <a:spLocks/>
          </p:cNvSpPr>
          <p:nvPr/>
        </p:nvSpPr>
        <p:spPr>
          <a:xfrm>
            <a:off x="342900" y="2275205"/>
            <a:ext cx="12661900" cy="3416935"/>
          </a:xfrm>
          <a:prstGeom prst="rect">
            <a:avLst/>
          </a:prstGeom>
        </p:spPr>
        <p:txBody>
          <a:bodyPr vert="horz" lIns="130046" tIns="65023" rIns="130046" bIns="65023" rtlCol="0">
            <a:normAutofit fontScale="77500" lnSpcReduction="20000"/>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Font typeface="Calisto MT" pitchFamily="18" charset="0"/>
              <a:buNone/>
              <a:defRPr sz="1800">
                <a:solidFill>
                  <a:srgbClr val="000000"/>
                </a:solidFill>
              </a:defRPr>
            </a:pPr>
            <a:r>
              <a:rPr lang="en-US" sz="3800" dirty="0" smtClean="0"/>
              <a:t>Steady-state throughput for RAID-4:</a:t>
            </a:r>
          </a:p>
          <a:p>
            <a:pPr marL="0" indent="0">
              <a:buFont typeface="Calisto MT" pitchFamily="18" charset="0"/>
              <a:buNone/>
              <a:defRPr sz="1800">
                <a:solidFill>
                  <a:srgbClr val="000000"/>
                </a:solidFill>
              </a:defRPr>
            </a:pPr>
            <a:r>
              <a:rPr lang="en-US" sz="3800" dirty="0" smtClean="0">
                <a:solidFill>
                  <a:srgbClr val="000000"/>
                </a:solidFill>
              </a:rPr>
              <a:t> - sequential reads?		</a:t>
            </a:r>
          </a:p>
          <a:p>
            <a:pPr marL="0" indent="0">
              <a:buFont typeface="Calisto MT" pitchFamily="18" charset="0"/>
              <a:buNone/>
              <a:defRPr sz="1800">
                <a:solidFill>
                  <a:srgbClr val="000000"/>
                </a:solidFill>
              </a:defRPr>
            </a:pPr>
            <a:r>
              <a:rPr lang="en-US" sz="3800" dirty="0" smtClean="0">
                <a:solidFill>
                  <a:srgbClr val="000000"/>
                </a:solidFill>
              </a:rPr>
              <a:t> - sequential writes?	</a:t>
            </a:r>
          </a:p>
          <a:p>
            <a:pPr marL="0" indent="0">
              <a:buFont typeface="Calisto MT" pitchFamily="18" charset="0"/>
              <a:buNone/>
              <a:defRPr sz="1800">
                <a:solidFill>
                  <a:srgbClr val="000000"/>
                </a:solidFill>
              </a:defRPr>
            </a:pPr>
            <a:r>
              <a:rPr lang="en-US" sz="3800" dirty="0" smtClean="0">
                <a:solidFill>
                  <a:srgbClr val="000000"/>
                </a:solidFill>
              </a:rPr>
              <a:t> - random reads?		</a:t>
            </a:r>
          </a:p>
          <a:p>
            <a:pPr marL="0" indent="0">
              <a:buFont typeface="Calisto MT" pitchFamily="18" charset="0"/>
              <a:buNone/>
              <a:defRPr sz="1800">
                <a:solidFill>
                  <a:srgbClr val="000000"/>
                </a:solidFill>
              </a:defRPr>
            </a:pPr>
            <a:r>
              <a:rPr lang="en-US" sz="3800" dirty="0" smtClean="0">
                <a:solidFill>
                  <a:srgbClr val="000000"/>
                </a:solidFill>
              </a:rPr>
              <a:t> - random writes?		</a:t>
            </a:r>
            <a:endParaRPr lang="en-US" sz="3800" b="1" dirty="0">
              <a:solidFill>
                <a:srgbClr val="000000"/>
              </a:solidFill>
              <a:latin typeface="Helvetica"/>
              <a:ea typeface="Helvetica"/>
              <a:cs typeface="Helvetica"/>
              <a:sym typeface="Helvetica"/>
            </a:endParaRPr>
          </a:p>
        </p:txBody>
      </p:sp>
      <p:sp>
        <p:nvSpPr>
          <p:cNvPr id="5" name="Rectangle 4"/>
          <p:cNvSpPr/>
          <p:nvPr/>
        </p:nvSpPr>
        <p:spPr>
          <a:xfrm>
            <a:off x="4619183" y="2872778"/>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p>
        </p:txBody>
      </p:sp>
      <p:sp>
        <p:nvSpPr>
          <p:cNvPr id="6" name="Rectangle 5"/>
          <p:cNvSpPr/>
          <p:nvPr/>
        </p:nvSpPr>
        <p:spPr>
          <a:xfrm>
            <a:off x="4614958" y="3588066"/>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endParaRPr lang="en-US" sz="2800" dirty="0"/>
          </a:p>
        </p:txBody>
      </p:sp>
      <p:sp>
        <p:nvSpPr>
          <p:cNvPr id="7" name="Rectangle 6"/>
          <p:cNvSpPr/>
          <p:nvPr/>
        </p:nvSpPr>
        <p:spPr>
          <a:xfrm>
            <a:off x="4614958" y="4280225"/>
            <a:ext cx="160332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a:t>
            </a:r>
            <a:r>
              <a:rPr lang="en-US" sz="2800" b="1" dirty="0" smtClean="0">
                <a:latin typeface="Helvetica"/>
                <a:ea typeface="Helvetica"/>
                <a:cs typeface="Helvetica"/>
                <a:sym typeface="Helvetica"/>
              </a:rPr>
              <a:t>R</a:t>
            </a:r>
            <a:endParaRPr lang="en-US" sz="2800" dirty="0"/>
          </a:p>
        </p:txBody>
      </p:sp>
      <p:sp>
        <p:nvSpPr>
          <p:cNvPr id="8" name="Rectangle 7"/>
          <p:cNvSpPr/>
          <p:nvPr/>
        </p:nvSpPr>
        <p:spPr>
          <a:xfrm>
            <a:off x="4614958" y="5022866"/>
            <a:ext cx="5418471" cy="523220"/>
          </a:xfrm>
          <a:prstGeom prst="rect">
            <a:avLst/>
          </a:prstGeom>
        </p:spPr>
        <p:txBody>
          <a:bodyPr wrap="none">
            <a:spAutoFit/>
          </a:bodyPr>
          <a:lstStyle/>
          <a:p>
            <a:pPr marL="0" lvl="0" indent="0">
              <a:buNone/>
              <a:defRPr sz="1800">
                <a:solidFill>
                  <a:srgbClr val="000000"/>
                </a:solidFill>
              </a:defRPr>
            </a:pPr>
            <a:r>
              <a:rPr lang="en-US" sz="2800" b="1" dirty="0">
                <a:solidFill>
                  <a:srgbClr val="FF0000"/>
                </a:solidFill>
                <a:latin typeface="Helvetica"/>
                <a:ea typeface="Helvetica"/>
                <a:cs typeface="Helvetica"/>
                <a:sym typeface="Helvetica"/>
              </a:rPr>
              <a:t>R/2 (read and write parity </a:t>
            </a:r>
            <a:r>
              <a:rPr lang="en-US" sz="2800" b="1" dirty="0" smtClean="0">
                <a:solidFill>
                  <a:srgbClr val="FF0000"/>
                </a:solidFill>
                <a:latin typeface="Helvetica"/>
                <a:ea typeface="Helvetica"/>
                <a:cs typeface="Helvetica"/>
                <a:sym typeface="Helvetica"/>
              </a:rPr>
              <a:t>disk)</a:t>
            </a:r>
            <a:endParaRPr lang="en-US" sz="2800" b="1" dirty="0">
              <a:solidFill>
                <a:srgbClr val="FF0000"/>
              </a:solidFill>
              <a:latin typeface="Helvetica"/>
              <a:ea typeface="Helvetica"/>
              <a:cs typeface="Helvetica"/>
              <a:sym typeface="Helvetica"/>
            </a:endParaRPr>
          </a:p>
        </p:txBody>
      </p:sp>
      <p:grpSp>
        <p:nvGrpSpPr>
          <p:cNvPr id="2" name="Group 1"/>
          <p:cNvGrpSpPr/>
          <p:nvPr/>
        </p:nvGrpSpPr>
        <p:grpSpPr>
          <a:xfrm>
            <a:off x="6673850" y="3312631"/>
            <a:ext cx="5981467" cy="1229204"/>
            <a:chOff x="5409770" y="7465550"/>
            <a:chExt cx="6995357" cy="2057401"/>
          </a:xfrm>
        </p:grpSpPr>
        <p:sp>
          <p:nvSpPr>
            <p:cNvPr id="10" name="Shape 955"/>
            <p:cNvSpPr/>
            <p:nvPr/>
          </p:nvSpPr>
          <p:spPr>
            <a:xfrm>
              <a:off x="5819631" y="7944761"/>
              <a:ext cx="395566" cy="10989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1</a:t>
              </a:r>
              <a:endParaRPr sz="3600" dirty="0">
                <a:solidFill>
                  <a:srgbClr val="FFFFFF"/>
                </a:solidFill>
              </a:endParaRPr>
            </a:p>
          </p:txBody>
        </p:sp>
        <p:sp>
          <p:nvSpPr>
            <p:cNvPr id="11" name="Shape 956"/>
            <p:cNvSpPr/>
            <p:nvPr/>
          </p:nvSpPr>
          <p:spPr>
            <a:xfrm>
              <a:off x="7275074" y="8170400"/>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12" name="Shape 957"/>
            <p:cNvSpPr/>
            <p:nvPr/>
          </p:nvSpPr>
          <p:spPr>
            <a:xfrm>
              <a:off x="8716986" y="8170400"/>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a:t>
              </a:r>
            </a:p>
          </p:txBody>
        </p:sp>
        <p:sp>
          <p:nvSpPr>
            <p:cNvPr id="13" name="Shape 958"/>
            <p:cNvSpPr/>
            <p:nvPr/>
          </p:nvSpPr>
          <p:spPr>
            <a:xfrm>
              <a:off x="10145367" y="7944761"/>
              <a:ext cx="395566" cy="10989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14" name="Shape 959"/>
            <p:cNvSpPr/>
            <p:nvPr/>
          </p:nvSpPr>
          <p:spPr>
            <a:xfrm>
              <a:off x="11587279" y="7944761"/>
              <a:ext cx="395566" cy="10989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15" name="Shape 960"/>
            <p:cNvSpPr/>
            <p:nvPr/>
          </p:nvSpPr>
          <p:spPr>
            <a:xfrm>
              <a:off x="5409770" y="8099142"/>
              <a:ext cx="6982934" cy="790216"/>
            </a:xfrm>
            <a:prstGeom prst="rect">
              <a:avLst/>
            </a:prstGeom>
            <a:ln w="38100">
              <a:solidFill>
                <a:srgbClr val="FF2600"/>
              </a:solidFill>
              <a:miter lim="400000"/>
            </a:ln>
          </p:spPr>
          <p:txBody>
            <a:bodyPr lIns="0" tIns="0" rIns="0" bIns="0" anchor="ctr"/>
            <a:lstStyle/>
            <a:p>
              <a:pPr lvl="0">
                <a:defRPr sz="3800"/>
              </a:pPr>
              <a:endParaRPr/>
            </a:p>
          </p:txBody>
        </p:sp>
        <p:sp>
          <p:nvSpPr>
            <p:cNvPr id="16" name="Shape 961"/>
            <p:cNvSpPr/>
            <p:nvPr/>
          </p:nvSpPr>
          <p:spPr>
            <a:xfrm>
              <a:off x="5515763"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17" name="Shape 962"/>
            <p:cNvSpPr/>
            <p:nvPr/>
          </p:nvSpPr>
          <p:spPr>
            <a:xfrm>
              <a:off x="6957675"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18" name="Shape 963"/>
            <p:cNvSpPr/>
            <p:nvPr/>
          </p:nvSpPr>
          <p:spPr>
            <a:xfrm>
              <a:off x="8399587"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19" name="Shape 964"/>
            <p:cNvSpPr/>
            <p:nvPr/>
          </p:nvSpPr>
          <p:spPr>
            <a:xfrm>
              <a:off x="9841499"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20" name="Shape 965"/>
            <p:cNvSpPr/>
            <p:nvPr/>
          </p:nvSpPr>
          <p:spPr>
            <a:xfrm>
              <a:off x="11283411"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21" name="Shape 966"/>
            <p:cNvSpPr/>
            <p:nvPr/>
          </p:nvSpPr>
          <p:spPr>
            <a:xfrm>
              <a:off x="11164996" y="8989550"/>
              <a:ext cx="124013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(parity)</a:t>
              </a:r>
            </a:p>
          </p:txBody>
        </p:sp>
      </p:grpSp>
      <p:grpSp>
        <p:nvGrpSpPr>
          <p:cNvPr id="23" name="Group 22"/>
          <p:cNvGrpSpPr/>
          <p:nvPr/>
        </p:nvGrpSpPr>
        <p:grpSpPr>
          <a:xfrm>
            <a:off x="7999787" y="6117890"/>
            <a:ext cx="4068641" cy="3126470"/>
            <a:chOff x="3010933" y="2026667"/>
            <a:chExt cx="6982934" cy="4495801"/>
          </a:xfrm>
        </p:grpSpPr>
        <p:sp>
          <p:nvSpPr>
            <p:cNvPr id="24" name="Shape 985"/>
            <p:cNvSpPr/>
            <p:nvPr/>
          </p:nvSpPr>
          <p:spPr>
            <a:xfrm>
              <a:off x="3485302"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5" name="Shape 986"/>
            <p:cNvSpPr/>
            <p:nvPr/>
          </p:nvSpPr>
          <p:spPr>
            <a:xfrm>
              <a:off x="4927214"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6" name="Shape 987"/>
            <p:cNvSpPr/>
            <p:nvPr/>
          </p:nvSpPr>
          <p:spPr>
            <a:xfrm>
              <a:off x="6369126"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7" name="Shape 988"/>
            <p:cNvSpPr/>
            <p:nvPr/>
          </p:nvSpPr>
          <p:spPr>
            <a:xfrm>
              <a:off x="7811038"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8" name="Shape 989"/>
            <p:cNvSpPr/>
            <p:nvPr/>
          </p:nvSpPr>
          <p:spPr>
            <a:xfrm>
              <a:off x="9189400" y="2731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29" name="Shape 990"/>
            <p:cNvSpPr/>
            <p:nvPr/>
          </p:nvSpPr>
          <p:spPr>
            <a:xfrm>
              <a:off x="3010933" y="2660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30" name="Shape 991"/>
            <p:cNvSpPr/>
            <p:nvPr/>
          </p:nvSpPr>
          <p:spPr>
            <a:xfrm>
              <a:off x="3116926"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31" name="Shape 992"/>
            <p:cNvSpPr/>
            <p:nvPr/>
          </p:nvSpPr>
          <p:spPr>
            <a:xfrm>
              <a:off x="4558838"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32" name="Shape 993"/>
            <p:cNvSpPr/>
            <p:nvPr/>
          </p:nvSpPr>
          <p:spPr>
            <a:xfrm>
              <a:off x="6000750"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33" name="Shape 994"/>
            <p:cNvSpPr/>
            <p:nvPr/>
          </p:nvSpPr>
          <p:spPr>
            <a:xfrm>
              <a:off x="7442662"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34" name="Shape 995"/>
            <p:cNvSpPr/>
            <p:nvPr/>
          </p:nvSpPr>
          <p:spPr>
            <a:xfrm>
              <a:off x="8884574"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35" name="Shape 996"/>
            <p:cNvSpPr/>
            <p:nvPr/>
          </p:nvSpPr>
          <p:spPr>
            <a:xfrm>
              <a:off x="3485302"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6" name="Shape 997"/>
            <p:cNvSpPr/>
            <p:nvPr/>
          </p:nvSpPr>
          <p:spPr>
            <a:xfrm>
              <a:off x="4927214"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7" name="Shape 998"/>
            <p:cNvSpPr/>
            <p:nvPr/>
          </p:nvSpPr>
          <p:spPr>
            <a:xfrm>
              <a:off x="6369126"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8" name="Shape 999"/>
            <p:cNvSpPr/>
            <p:nvPr/>
          </p:nvSpPr>
          <p:spPr>
            <a:xfrm>
              <a:off x="7747488" y="3874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39" name="Shape 1000"/>
            <p:cNvSpPr/>
            <p:nvPr/>
          </p:nvSpPr>
          <p:spPr>
            <a:xfrm>
              <a:off x="9252950"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0" name="Shape 1001"/>
            <p:cNvSpPr/>
            <p:nvPr/>
          </p:nvSpPr>
          <p:spPr>
            <a:xfrm>
              <a:off x="3010933" y="3803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41" name="Shape 1002"/>
            <p:cNvSpPr/>
            <p:nvPr/>
          </p:nvSpPr>
          <p:spPr>
            <a:xfrm>
              <a:off x="3485302"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2" name="Shape 1003"/>
            <p:cNvSpPr/>
            <p:nvPr/>
          </p:nvSpPr>
          <p:spPr>
            <a:xfrm>
              <a:off x="4927214"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3" name="Shape 1004"/>
            <p:cNvSpPr/>
            <p:nvPr/>
          </p:nvSpPr>
          <p:spPr>
            <a:xfrm>
              <a:off x="6305576" y="5017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44" name="Shape 1005"/>
            <p:cNvSpPr/>
            <p:nvPr/>
          </p:nvSpPr>
          <p:spPr>
            <a:xfrm>
              <a:off x="7811038"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5" name="Shape 1006"/>
            <p:cNvSpPr/>
            <p:nvPr/>
          </p:nvSpPr>
          <p:spPr>
            <a:xfrm>
              <a:off x="9252950"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6" name="Shape 1007"/>
            <p:cNvSpPr/>
            <p:nvPr/>
          </p:nvSpPr>
          <p:spPr>
            <a:xfrm>
              <a:off x="3010933" y="4946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47" name="Shape 1008"/>
            <p:cNvSpPr/>
            <p:nvPr/>
          </p:nvSpPr>
          <p:spPr>
            <a:xfrm>
              <a:off x="6140450" y="5684267"/>
              <a:ext cx="7239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1">
                  <a:latin typeface="Helvetica"/>
                  <a:ea typeface="Helvetica"/>
                  <a:cs typeface="Helvetica"/>
                  <a:sym typeface="Helvetica"/>
                </a:defRPr>
              </a:lvl1pPr>
            </a:lstStyle>
            <a:p>
              <a:pPr lvl="0">
                <a:defRPr sz="1800" b="0">
                  <a:solidFill>
                    <a:srgbClr val="000000"/>
                  </a:solidFill>
                </a:defRPr>
              </a:pPr>
              <a:r>
                <a:rPr sz="4800" b="1">
                  <a:solidFill>
                    <a:srgbClr val="FFFFFF"/>
                  </a:solidFill>
                </a:rPr>
                <a:t>…</a:t>
              </a:r>
            </a:p>
          </p:txBody>
        </p:sp>
      </p:grpSp>
      <p:sp>
        <p:nvSpPr>
          <p:cNvPr id="48" name="Rectangle 47"/>
          <p:cNvSpPr/>
          <p:nvPr/>
        </p:nvSpPr>
        <p:spPr>
          <a:xfrm>
            <a:off x="4442396" y="6608057"/>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p>
        </p:txBody>
      </p:sp>
      <p:sp>
        <p:nvSpPr>
          <p:cNvPr id="49" name="Rectangle 48"/>
          <p:cNvSpPr/>
          <p:nvPr/>
        </p:nvSpPr>
        <p:spPr>
          <a:xfrm>
            <a:off x="4442396" y="7291559"/>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p>
        </p:txBody>
      </p:sp>
      <p:sp>
        <p:nvSpPr>
          <p:cNvPr id="50" name="Rectangle 49"/>
          <p:cNvSpPr/>
          <p:nvPr/>
        </p:nvSpPr>
        <p:spPr>
          <a:xfrm>
            <a:off x="4581857" y="8032137"/>
            <a:ext cx="1282722"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a:t>
            </a:r>
            <a:r>
              <a:rPr lang="en-US" sz="2800" b="1" dirty="0" smtClean="0">
                <a:latin typeface="Helvetica"/>
                <a:ea typeface="Helvetica"/>
                <a:cs typeface="Helvetica"/>
                <a:sym typeface="Helvetica"/>
              </a:rPr>
              <a:t>N) </a:t>
            </a:r>
            <a:r>
              <a:rPr lang="en-US" sz="2800" b="1" dirty="0">
                <a:latin typeface="Helvetica"/>
                <a:ea typeface="Helvetica"/>
                <a:cs typeface="Helvetica"/>
                <a:sym typeface="Helvetica"/>
              </a:rPr>
              <a:t>* </a:t>
            </a:r>
            <a:r>
              <a:rPr lang="en-US" sz="2800" b="1" dirty="0" smtClean="0">
                <a:latin typeface="Helvetica"/>
                <a:ea typeface="Helvetica"/>
                <a:cs typeface="Helvetica"/>
                <a:sym typeface="Helvetica"/>
              </a:rPr>
              <a:t>R</a:t>
            </a:r>
            <a:endParaRPr lang="en-US" sz="2800" dirty="0"/>
          </a:p>
        </p:txBody>
      </p:sp>
      <p:sp>
        <p:nvSpPr>
          <p:cNvPr id="51" name="Rectangle 50"/>
          <p:cNvSpPr/>
          <p:nvPr/>
        </p:nvSpPr>
        <p:spPr>
          <a:xfrm>
            <a:off x="4480622" y="8721140"/>
            <a:ext cx="1342034" cy="523220"/>
          </a:xfrm>
          <a:prstGeom prst="rect">
            <a:avLst/>
          </a:prstGeom>
        </p:spPr>
        <p:txBody>
          <a:bodyPr wrap="none">
            <a:spAutoFit/>
          </a:bodyPr>
          <a:lstStyle/>
          <a:p>
            <a:pPr marL="0" lvl="0" indent="0">
              <a:buNone/>
              <a:defRPr sz="1800">
                <a:solidFill>
                  <a:srgbClr val="000000"/>
                </a:solidFill>
              </a:defRPr>
            </a:pPr>
            <a:r>
              <a:rPr lang="en-US" sz="2800" b="1" dirty="0" smtClean="0">
                <a:solidFill>
                  <a:srgbClr val="FF0000"/>
                </a:solidFill>
                <a:latin typeface="Helvetica"/>
                <a:ea typeface="Helvetica"/>
                <a:cs typeface="Helvetica"/>
                <a:sym typeface="Helvetica"/>
              </a:rPr>
              <a:t>N/4 </a:t>
            </a:r>
            <a:r>
              <a:rPr lang="en-US" sz="2800" b="1" dirty="0">
                <a:solidFill>
                  <a:srgbClr val="FF0000"/>
                </a:solidFill>
                <a:latin typeface="Helvetica"/>
                <a:ea typeface="Helvetica"/>
                <a:cs typeface="Helvetica"/>
                <a:sym typeface="Helvetica"/>
              </a:rPr>
              <a:t>* </a:t>
            </a:r>
            <a:r>
              <a:rPr lang="en-US" sz="2800" b="1" dirty="0" smtClean="0">
                <a:solidFill>
                  <a:srgbClr val="FF0000"/>
                </a:solidFill>
                <a:latin typeface="Helvetica"/>
                <a:ea typeface="Helvetica"/>
                <a:cs typeface="Helvetica"/>
                <a:sym typeface="Helvetica"/>
              </a:rPr>
              <a:t>R</a:t>
            </a:r>
            <a:endParaRPr lang="en-US" sz="2800" dirty="0">
              <a:solidFill>
                <a:srgbClr val="FF0000"/>
              </a:solidFill>
            </a:endParaRPr>
          </a:p>
        </p:txBody>
      </p:sp>
      <p:sp>
        <p:nvSpPr>
          <p:cNvPr id="9" name="文本框 8"/>
          <p:cNvSpPr txBox="1"/>
          <p:nvPr/>
        </p:nvSpPr>
        <p:spPr>
          <a:xfrm>
            <a:off x="2983650" y="9026574"/>
            <a:ext cx="6733409" cy="646331"/>
          </a:xfrm>
          <a:prstGeom prst="rect">
            <a:avLst/>
          </a:prstGeom>
          <a:noFill/>
        </p:spPr>
        <p:txBody>
          <a:bodyPr wrap="none" rtlCol="0">
            <a:spAutoFit/>
          </a:bodyPr>
          <a:lstStyle/>
          <a:p>
            <a:r>
              <a:rPr kumimoji="1" lang="en-US" altLang="zh-CN" dirty="0" smtClean="0">
                <a:solidFill>
                  <a:srgbClr val="0000FF"/>
                </a:solidFill>
              </a:rPr>
              <a:t>For every write need 4 operations</a:t>
            </a:r>
            <a:endParaRPr kumimoji="1" lang="zh-CN" altLang="en-US"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Shape 102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smtClean="0">
                <a:solidFill>
                  <a:srgbClr val="FFFFFF"/>
                </a:solidFill>
              </a:rPr>
              <a:t>RAID</a:t>
            </a:r>
            <a:r>
              <a:rPr lang="en-US" sz="6480" dirty="0" smtClean="0">
                <a:solidFill>
                  <a:srgbClr val="FFFFFF"/>
                </a:solidFill>
              </a:rPr>
              <a:t> Level Comparisons</a:t>
            </a:r>
            <a:endParaRPr sz="6480" dirty="0">
              <a:solidFill>
                <a:srgbClr val="FFFFFF"/>
              </a:solidFill>
            </a:endParaRPr>
          </a:p>
        </p:txBody>
      </p:sp>
      <p:graphicFrame>
        <p:nvGraphicFramePr>
          <p:cNvPr id="1025" name="Table 1025"/>
          <p:cNvGraphicFramePr/>
          <p:nvPr>
            <p:extLst>
              <p:ext uri="{D42A27DB-BD31-4B8C-83A1-F6EECF244321}">
                <p14:modId xmlns:p14="http://schemas.microsoft.com/office/powerpoint/2010/main" val="1935384842"/>
              </p:ext>
            </p:extLst>
          </p:nvPr>
        </p:nvGraphicFramePr>
        <p:xfrm>
          <a:off x="4053163" y="2308796"/>
          <a:ext cx="4898473" cy="3321190"/>
        </p:xfrm>
        <a:graphic>
          <a:graphicData uri="http://schemas.openxmlformats.org/drawingml/2006/table">
            <a:tbl>
              <a:tblPr firstRow="1" firstCol="1">
                <a:tableStyleId>{4C3C2611-4C71-4FC5-86AE-919BDF0F9419}</a:tableStyleId>
              </a:tblPr>
              <a:tblGrid>
                <a:gridCol w="1470282"/>
                <a:gridCol w="1651000"/>
                <a:gridCol w="1777191"/>
              </a:tblGrid>
              <a:tr h="664238">
                <a:tc>
                  <a:txBody>
                    <a:bodyPr/>
                    <a:lstStyle/>
                    <a:p>
                      <a:pPr lvl="0" defTabSz="914400">
                        <a:defRPr sz="2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Reliability</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Capacity</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C*N</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C*N/2</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RAID-4</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lang="en-US" sz="2800" dirty="0" smtClean="0">
                          <a:solidFill>
                            <a:schemeClr val="bg2"/>
                          </a:solidFill>
                        </a:rPr>
                        <a:t>(</a:t>
                      </a:r>
                      <a:r>
                        <a:rPr sz="2800" dirty="0" smtClean="0">
                          <a:solidFill>
                            <a:schemeClr val="bg2"/>
                          </a:solidFill>
                        </a:rPr>
                        <a:t>N-1</a:t>
                      </a:r>
                      <a:r>
                        <a:rPr lang="en-US" sz="2800" dirty="0" smtClean="0">
                          <a:solidFill>
                            <a:schemeClr val="bg2"/>
                          </a:solidFill>
                        </a:rPr>
                        <a:t>) * C</a:t>
                      </a:r>
                      <a:endParaRPr sz="2800" dirty="0">
                        <a:solidFill>
                          <a:schemeClr val="bg2"/>
                        </a:solidFill>
                      </a:endParaRP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RAID-5</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lang="en-US" sz="2800" dirty="0" smtClean="0">
                          <a:solidFill>
                            <a:schemeClr val="bg2"/>
                          </a:solidFill>
                        </a:rPr>
                        <a:t>(</a:t>
                      </a:r>
                      <a:r>
                        <a:rPr sz="2800" dirty="0" smtClean="0">
                          <a:solidFill>
                            <a:schemeClr val="bg2"/>
                          </a:solidFill>
                        </a:rPr>
                        <a:t>N-1</a:t>
                      </a:r>
                      <a:r>
                        <a:rPr lang="en-US" sz="2800" dirty="0" smtClean="0">
                          <a:solidFill>
                            <a:schemeClr val="bg2"/>
                          </a:solidFill>
                        </a:rPr>
                        <a:t>) * C</a:t>
                      </a:r>
                      <a:endParaRPr sz="2800" dirty="0">
                        <a:solidFill>
                          <a:schemeClr val="bg2"/>
                        </a:solidFill>
                      </a:endParaRP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Shape 103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 Level Comparisons</a:t>
            </a:r>
            <a:endParaRPr sz="6480" dirty="0">
              <a:solidFill>
                <a:srgbClr val="FFFFFF"/>
              </a:solidFill>
            </a:endParaRPr>
          </a:p>
        </p:txBody>
      </p:sp>
      <p:graphicFrame>
        <p:nvGraphicFramePr>
          <p:cNvPr id="1036" name="Table 1036"/>
          <p:cNvGraphicFramePr/>
          <p:nvPr>
            <p:extLst>
              <p:ext uri="{D42A27DB-BD31-4B8C-83A1-F6EECF244321}">
                <p14:modId xmlns:p14="http://schemas.microsoft.com/office/powerpoint/2010/main" val="847996321"/>
              </p:ext>
            </p:extLst>
          </p:nvPr>
        </p:nvGraphicFramePr>
        <p:xfrm>
          <a:off x="1823156" y="3281894"/>
          <a:ext cx="9356232" cy="3321190"/>
        </p:xfrm>
        <a:graphic>
          <a:graphicData uri="http://schemas.openxmlformats.org/drawingml/2006/table">
            <a:tbl>
              <a:tblPr firstRow="1" firstCol="1">
                <a:tableStyleId>{4C3C2611-4C71-4FC5-86AE-919BDF0F9419}</a:tableStyleId>
              </a:tblPr>
              <a:tblGrid>
                <a:gridCol w="2218832"/>
                <a:gridCol w="1701800"/>
                <a:gridCol w="1651000"/>
                <a:gridCol w="1917700"/>
                <a:gridCol w="1866900"/>
              </a:tblGrid>
              <a:tr h="664238">
                <a:tc>
                  <a:txBody>
                    <a:bodyPr/>
                    <a:lstStyle/>
                    <a:p>
                      <a:pPr lvl="0" defTabSz="914400">
                        <a:defRPr sz="2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Seq Read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Seq Write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Rand Read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Rand Write</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smtClean="0">
                          <a:solidFill>
                            <a:schemeClr val="bg2"/>
                          </a:solidFill>
                        </a:rPr>
                        <a:t>N</a:t>
                      </a:r>
                      <a:r>
                        <a:rPr lang="en-US" sz="2800" baseline="0" dirty="0" smtClean="0">
                          <a:solidFill>
                            <a:schemeClr val="bg2"/>
                          </a:solidFill>
                        </a:rPr>
                        <a:t> </a:t>
                      </a:r>
                      <a:r>
                        <a:rPr sz="2800" dirty="0" smtClean="0">
                          <a:solidFill>
                            <a:schemeClr val="bg2"/>
                          </a:solidFill>
                        </a:rPr>
                        <a:t>* </a:t>
                      </a:r>
                      <a:r>
                        <a:rPr sz="2800" dirty="0">
                          <a:solidFill>
                            <a:schemeClr val="bg2"/>
                          </a:solidFill>
                        </a:rPr>
                        <a:t>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N/2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N/2 * R</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RAID-4</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(N-1)*R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R/2</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RAID-5</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N/4 * R</a:t>
                      </a: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
        <p:nvSpPr>
          <p:cNvPr id="5" name="Shape 1040"/>
          <p:cNvSpPr/>
          <p:nvPr/>
        </p:nvSpPr>
        <p:spPr>
          <a:xfrm>
            <a:off x="2459003" y="7038836"/>
            <a:ext cx="7492436"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2600"/>
                </a:solidFill>
              </a:defRPr>
            </a:lvl1pPr>
          </a:lstStyle>
          <a:p>
            <a:pPr lvl="0">
              <a:defRPr sz="1800">
                <a:solidFill>
                  <a:srgbClr val="000000"/>
                </a:solidFill>
              </a:defRPr>
            </a:pPr>
            <a:r>
              <a:rPr sz="3600" dirty="0">
                <a:solidFill>
                  <a:schemeClr val="bg2"/>
                </a:solidFill>
              </a:rPr>
              <a:t>RAID-5 is strictly better than RAID-4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Shape 104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 Level Comparisons</a:t>
            </a:r>
            <a:endParaRPr sz="6480" dirty="0">
              <a:solidFill>
                <a:srgbClr val="FFFFFF"/>
              </a:solidFill>
            </a:endParaRPr>
          </a:p>
        </p:txBody>
      </p:sp>
      <p:graphicFrame>
        <p:nvGraphicFramePr>
          <p:cNvPr id="1043" name="Table 1043"/>
          <p:cNvGraphicFramePr/>
          <p:nvPr>
            <p:extLst>
              <p:ext uri="{D42A27DB-BD31-4B8C-83A1-F6EECF244321}">
                <p14:modId xmlns:p14="http://schemas.microsoft.com/office/powerpoint/2010/main" val="879008473"/>
              </p:ext>
            </p:extLst>
          </p:nvPr>
        </p:nvGraphicFramePr>
        <p:xfrm>
          <a:off x="1703070" y="3200400"/>
          <a:ext cx="9596403" cy="3288382"/>
        </p:xfrm>
        <a:graphic>
          <a:graphicData uri="http://schemas.openxmlformats.org/drawingml/2006/table">
            <a:tbl>
              <a:tblPr firstRow="1" firstCol="1">
                <a:tableStyleId>{4C3C2611-4C71-4FC5-86AE-919BDF0F9419}</a:tableStyleId>
              </a:tblPr>
              <a:tblGrid>
                <a:gridCol w="1449608"/>
                <a:gridCol w="1942475"/>
                <a:gridCol w="1884490"/>
                <a:gridCol w="2188907"/>
                <a:gridCol w="2130923"/>
              </a:tblGrid>
              <a:tr h="797491">
                <a:tc>
                  <a:txBody>
                    <a:bodyPr/>
                    <a:lstStyle/>
                    <a:p>
                      <a:pPr lvl="0" defTabSz="914400">
                        <a:defRPr sz="2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Seq Read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Seq Write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Rand Read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Rand Write</a:t>
                      </a:r>
                    </a:p>
                  </a:txBody>
                  <a:tcPr marL="50800" marR="50800" marT="50800" marB="50800" anchor="ctr" horzOverflow="overflow">
                    <a:lnL w="12700">
                      <a:miter lim="400000"/>
                    </a:lnL>
                    <a:lnR w="12700">
                      <a:miter lim="400000"/>
                    </a:lnR>
                    <a:lnT w="12700">
                      <a:miter lim="400000"/>
                    </a:lnT>
                    <a:lnB w="12700">
                      <a:miter lim="400000"/>
                    </a:lnB>
                  </a:tcPr>
                </a:tc>
              </a:tr>
              <a:tr h="830297">
                <a:tc>
                  <a:txBody>
                    <a:bodyPr/>
                    <a:lstStyle/>
                    <a:p>
                      <a:pPr lvl="0" defTabSz="914400">
                        <a:defRPr>
                          <a:solidFill>
                            <a:srgbClr val="000000"/>
                          </a:solidFill>
                        </a:defRPr>
                      </a:pPr>
                      <a:r>
                        <a:rPr sz="2800">
                          <a:solidFill>
                            <a:srgbClr val="FFFFFF"/>
                          </a:solidFill>
                        </a:rPr>
                        <a:t>RAID-0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r>
              <a:tr h="830297">
                <a:tc>
                  <a:txBody>
                    <a:bodyPr/>
                    <a:lstStyle/>
                    <a:p>
                      <a:pPr lvl="0" defTabSz="914400">
                        <a:defRPr>
                          <a:solidFill>
                            <a:srgbClr val="000000"/>
                          </a:solidFill>
                        </a:defRPr>
                      </a:pPr>
                      <a:r>
                        <a:rPr sz="2800">
                          <a:solidFill>
                            <a:srgbClr val="FFFFFF"/>
                          </a:solidFill>
                        </a:rPr>
                        <a:t>RAID-1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smtClean="0">
                          <a:solidFill>
                            <a:schemeClr val="bg2"/>
                          </a:solidFill>
                        </a:rPr>
                        <a:t>N</a:t>
                      </a:r>
                      <a:r>
                        <a:rPr lang="en-US" sz="2800" dirty="0" smtClean="0">
                          <a:solidFill>
                            <a:schemeClr val="bg2"/>
                          </a:solidFill>
                        </a:rPr>
                        <a:t> *</a:t>
                      </a:r>
                      <a:r>
                        <a:rPr sz="2800" dirty="0" smtClean="0">
                          <a:solidFill>
                            <a:schemeClr val="bg2"/>
                          </a:solidFill>
                        </a:rPr>
                        <a:t> </a:t>
                      </a:r>
                      <a:r>
                        <a:rPr sz="2800" dirty="0">
                          <a:solidFill>
                            <a:schemeClr val="bg2"/>
                          </a:solidFill>
                        </a:rPr>
                        <a:t>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N/2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N/2 * R</a:t>
                      </a:r>
                    </a:p>
                  </a:txBody>
                  <a:tcPr marL="50800" marR="50800" marT="50800" marB="50800" anchor="ctr" horzOverflow="overflow">
                    <a:lnL w="12700">
                      <a:miter lim="400000"/>
                    </a:lnL>
                    <a:lnR w="12700">
                      <a:miter lim="400000"/>
                    </a:lnR>
                    <a:lnT w="12700">
                      <a:miter lim="400000"/>
                    </a:lnT>
                    <a:lnB w="12700">
                      <a:miter lim="400000"/>
                    </a:lnB>
                  </a:tcPr>
                </a:tc>
              </a:tr>
              <a:tr h="830297">
                <a:tc>
                  <a:txBody>
                    <a:bodyPr/>
                    <a:lstStyle/>
                    <a:p>
                      <a:pPr lvl="0" defTabSz="914400">
                        <a:defRPr>
                          <a:solidFill>
                            <a:srgbClr val="000000"/>
                          </a:solidFill>
                        </a:defRPr>
                      </a:pPr>
                      <a:r>
                        <a:rPr sz="2800">
                          <a:solidFill>
                            <a:srgbClr val="FFFFFF"/>
                          </a:solidFill>
                        </a:rPr>
                        <a:t>RAID-5</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N/4 * R</a:t>
                      </a: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
        <p:nvSpPr>
          <p:cNvPr id="2" name="Rectangle 1"/>
          <p:cNvSpPr/>
          <p:nvPr/>
        </p:nvSpPr>
        <p:spPr>
          <a:xfrm>
            <a:off x="347980" y="6816775"/>
            <a:ext cx="12019280" cy="523220"/>
          </a:xfrm>
          <a:prstGeom prst="rect">
            <a:avLst/>
          </a:prstGeom>
        </p:spPr>
        <p:txBody>
          <a:bodyPr wrap="square">
            <a:spAutoFit/>
          </a:bodyPr>
          <a:lstStyle/>
          <a:p>
            <a:pPr lvl="0" algn="l">
              <a:defRPr sz="1800">
                <a:solidFill>
                  <a:srgbClr val="000000"/>
                </a:solidFill>
              </a:defRPr>
            </a:pPr>
            <a:r>
              <a:rPr lang="en-US" sz="2800" dirty="0">
                <a:solidFill>
                  <a:schemeClr val="bg1"/>
                </a:solidFill>
              </a:rPr>
              <a:t>RAID-0 is always fastest and has </a:t>
            </a:r>
            <a:r>
              <a:rPr lang="en-US" sz="2800">
                <a:solidFill>
                  <a:schemeClr val="bg1"/>
                </a:solidFill>
              </a:rPr>
              <a:t>best </a:t>
            </a:r>
            <a:r>
              <a:rPr lang="en-US" sz="2800" smtClean="0">
                <a:solidFill>
                  <a:schemeClr val="bg1"/>
                </a:solidFill>
              </a:rPr>
              <a:t>capacity</a:t>
            </a:r>
            <a:r>
              <a:rPr lang="en-US" sz="2800">
                <a:solidFill>
                  <a:schemeClr val="bg1"/>
                </a:solidFill>
              </a:rPr>
              <a:t> </a:t>
            </a:r>
            <a:r>
              <a:rPr lang="en-US" sz="2800" smtClean="0">
                <a:solidFill>
                  <a:schemeClr val="bg1"/>
                </a:solidFill>
              </a:rPr>
              <a:t>(but </a:t>
            </a:r>
            <a:r>
              <a:rPr lang="en-US" sz="2800" dirty="0">
                <a:solidFill>
                  <a:schemeClr val="bg1"/>
                </a:solidFill>
              </a:rPr>
              <a:t>at cost of reliability)</a:t>
            </a:r>
          </a:p>
        </p:txBody>
      </p:sp>
      <p:sp>
        <p:nvSpPr>
          <p:cNvPr id="5" name="Shape 1054"/>
          <p:cNvSpPr/>
          <p:nvPr/>
        </p:nvSpPr>
        <p:spPr>
          <a:xfrm>
            <a:off x="347980" y="8529460"/>
            <a:ext cx="9090630"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2600"/>
                </a:solidFill>
              </a:defRPr>
            </a:lvl1pPr>
          </a:lstStyle>
          <a:p>
            <a:pPr lvl="0">
              <a:defRPr sz="1800">
                <a:solidFill>
                  <a:srgbClr val="000000"/>
                </a:solidFill>
              </a:defRPr>
            </a:pPr>
            <a:r>
              <a:rPr sz="2800" dirty="0">
                <a:solidFill>
                  <a:schemeClr val="bg1"/>
                </a:solidFill>
              </a:rPr>
              <a:t>RAID-5 better than RAID-1 for </a:t>
            </a:r>
            <a:r>
              <a:rPr sz="2800" dirty="0" smtClean="0">
                <a:solidFill>
                  <a:schemeClr val="bg1"/>
                </a:solidFill>
              </a:rPr>
              <a:t>sequential</a:t>
            </a:r>
            <a:r>
              <a:rPr lang="en-US" sz="2800" dirty="0" smtClean="0">
                <a:solidFill>
                  <a:schemeClr val="bg1"/>
                </a:solidFill>
              </a:rPr>
              <a:t> write workloads</a:t>
            </a:r>
            <a:endParaRPr sz="2800" dirty="0">
              <a:solidFill>
                <a:schemeClr val="bg1"/>
              </a:solidFill>
            </a:endParaRPr>
          </a:p>
        </p:txBody>
      </p:sp>
      <p:sp>
        <p:nvSpPr>
          <p:cNvPr id="6" name="Shape 1054"/>
          <p:cNvSpPr/>
          <p:nvPr/>
        </p:nvSpPr>
        <p:spPr>
          <a:xfrm>
            <a:off x="347982" y="7667988"/>
            <a:ext cx="7880362"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2600"/>
                </a:solidFill>
              </a:defRPr>
            </a:lvl1pPr>
          </a:lstStyle>
          <a:p>
            <a:pPr lvl="0">
              <a:defRPr sz="1800">
                <a:solidFill>
                  <a:srgbClr val="000000"/>
                </a:solidFill>
              </a:defRPr>
            </a:pPr>
            <a:r>
              <a:rPr sz="2800" dirty="0" smtClean="0">
                <a:solidFill>
                  <a:schemeClr val="bg1"/>
                </a:solidFill>
              </a:rPr>
              <a:t>RAID-</a:t>
            </a:r>
            <a:r>
              <a:rPr lang="en-US" sz="2800" dirty="0" smtClean="0">
                <a:solidFill>
                  <a:schemeClr val="bg1"/>
                </a:solidFill>
              </a:rPr>
              <a:t>1</a:t>
            </a:r>
            <a:r>
              <a:rPr sz="2800" dirty="0" smtClean="0">
                <a:solidFill>
                  <a:schemeClr val="bg1"/>
                </a:solidFill>
              </a:rPr>
              <a:t> </a:t>
            </a:r>
            <a:r>
              <a:rPr sz="2800" dirty="0">
                <a:solidFill>
                  <a:schemeClr val="bg1"/>
                </a:solidFill>
              </a:rPr>
              <a:t>better than </a:t>
            </a:r>
            <a:r>
              <a:rPr sz="2800" dirty="0" smtClean="0">
                <a:solidFill>
                  <a:schemeClr val="bg1"/>
                </a:solidFill>
              </a:rPr>
              <a:t>RAID-</a:t>
            </a:r>
            <a:r>
              <a:rPr lang="en-US" sz="2800" dirty="0" smtClean="0">
                <a:solidFill>
                  <a:schemeClr val="bg1"/>
                </a:solidFill>
              </a:rPr>
              <a:t>5</a:t>
            </a:r>
            <a:r>
              <a:rPr sz="2800" dirty="0" smtClean="0">
                <a:solidFill>
                  <a:schemeClr val="bg1"/>
                </a:solidFill>
              </a:rPr>
              <a:t> </a:t>
            </a:r>
            <a:r>
              <a:rPr sz="2800" dirty="0">
                <a:solidFill>
                  <a:schemeClr val="bg1"/>
                </a:solidFill>
              </a:rPr>
              <a:t>for </a:t>
            </a:r>
            <a:r>
              <a:rPr lang="en-US" sz="2800" dirty="0" smtClean="0">
                <a:solidFill>
                  <a:schemeClr val="bg1"/>
                </a:solidFill>
              </a:rPr>
              <a:t>random workloads</a:t>
            </a:r>
            <a:endParaRPr sz="2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Shape 106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 </a:t>
            </a:r>
            <a:r>
              <a:rPr sz="6480" dirty="0" smtClean="0">
                <a:solidFill>
                  <a:srgbClr val="FFFFFF"/>
                </a:solidFill>
              </a:rPr>
              <a:t>Summary</a:t>
            </a:r>
            <a:endParaRPr sz="6480" dirty="0">
              <a:solidFill>
                <a:srgbClr val="FFFFFF"/>
              </a:solidFill>
            </a:endParaRPr>
          </a:p>
        </p:txBody>
      </p:sp>
      <p:sp>
        <p:nvSpPr>
          <p:cNvPr id="1064" name="Shape 1064"/>
          <p:cNvSpPr>
            <a:spLocks noGrp="1"/>
          </p:cNvSpPr>
          <p:nvPr>
            <p:ph type="body" idx="4294967295"/>
          </p:nvPr>
        </p:nvSpPr>
        <p:spPr>
          <a:xfrm>
            <a:off x="228601" y="2279968"/>
            <a:ext cx="12527280" cy="6818312"/>
          </a:xfrm>
          <a:prstGeom prst="rect">
            <a:avLst/>
          </a:prstGeom>
        </p:spPr>
        <p:txBody>
          <a:bodyPr>
            <a:normAutofit/>
          </a:bodyPr>
          <a:lstStyle/>
          <a:p>
            <a:pPr marL="0" lvl="0" indent="0">
              <a:buNone/>
              <a:defRPr sz="1800">
                <a:solidFill>
                  <a:srgbClr val="000000"/>
                </a:solidFill>
              </a:defRPr>
            </a:pPr>
            <a:r>
              <a:rPr sz="3800" dirty="0"/>
              <a:t>Many engineering tradeoffs with </a:t>
            </a:r>
            <a:r>
              <a:rPr sz="3800" dirty="0" smtClean="0"/>
              <a:t>RAID</a:t>
            </a:r>
            <a:endParaRPr sz="3800" dirty="0"/>
          </a:p>
          <a:p>
            <a:pPr marL="419940" lvl="1" indent="0">
              <a:buNone/>
              <a:defRPr sz="1800">
                <a:solidFill>
                  <a:srgbClr val="000000"/>
                </a:solidFill>
              </a:defRPr>
            </a:pPr>
            <a:r>
              <a:rPr lang="en-US" sz="3500" dirty="0"/>
              <a:t>C</a:t>
            </a:r>
            <a:r>
              <a:rPr sz="3500" dirty="0" smtClean="0"/>
              <a:t>apacity</a:t>
            </a:r>
            <a:r>
              <a:rPr sz="3500" dirty="0"/>
              <a:t>, reliability, </a:t>
            </a:r>
            <a:r>
              <a:rPr sz="3500" dirty="0" smtClean="0"/>
              <a:t>performance</a:t>
            </a:r>
            <a:r>
              <a:rPr lang="en-US" sz="3500" dirty="0" smtClean="0"/>
              <a:t> for different workloads</a:t>
            </a:r>
            <a:endParaRPr sz="3500" dirty="0"/>
          </a:p>
          <a:p>
            <a:pPr marL="0" lvl="0" indent="0">
              <a:buNone/>
              <a:defRPr sz="1800">
                <a:solidFill>
                  <a:srgbClr val="000000"/>
                </a:solidFill>
              </a:defRPr>
            </a:pPr>
            <a:endParaRPr sz="3800" dirty="0"/>
          </a:p>
          <a:p>
            <a:pPr marL="0" lvl="0" indent="0">
              <a:buNone/>
              <a:defRPr sz="1800">
                <a:solidFill>
                  <a:srgbClr val="000000"/>
                </a:solidFill>
              </a:defRPr>
            </a:pPr>
            <a:r>
              <a:rPr lang="en-US" sz="3800" dirty="0" smtClean="0"/>
              <a:t>Block-based interface: </a:t>
            </a:r>
            <a:br>
              <a:rPr lang="en-US" sz="3800" dirty="0" smtClean="0"/>
            </a:br>
            <a:r>
              <a:rPr lang="en-US" sz="3800" dirty="0" smtClean="0"/>
              <a:t>Very deployable and popular storage solution due to transparency </a:t>
            </a:r>
          </a:p>
          <a:p>
            <a:pPr marL="0" lvl="0" indent="0">
              <a:buNone/>
              <a:defRPr sz="1800">
                <a:solidFill>
                  <a:srgbClr val="000000"/>
                </a:solidFill>
              </a:defRPr>
            </a:pPr>
            <a:endParaRPr lang="en-US" sz="3800" dirty="0"/>
          </a:p>
          <a:p>
            <a:pPr marL="0" lvl="0" indent="0">
              <a:buNone/>
              <a:defRPr sz="1800">
                <a:solidFill>
                  <a:srgbClr val="000000"/>
                </a:solidFill>
              </a:defRPr>
            </a:pPr>
            <a:r>
              <a:rPr lang="en-US" sz="3800" dirty="0" smtClean="0"/>
              <a:t>Follow-on work:  </a:t>
            </a:r>
            <a:r>
              <a:rPr lang="en-US" sz="3800" dirty="0" err="1" smtClean="0"/>
              <a:t>AutoRAID</a:t>
            </a:r>
            <a:r>
              <a:rPr lang="en-US" sz="3800" dirty="0" smtClean="0"/>
              <a:t>, RAID-6</a:t>
            </a:r>
            <a:endParaRPr sz="3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#2</a:t>
            </a:r>
            <a:endParaRPr lang="en-US" dirty="0"/>
          </a:p>
        </p:txBody>
      </p:sp>
      <p:sp>
        <p:nvSpPr>
          <p:cNvPr id="3" name="Content Placeholder 2"/>
          <p:cNvSpPr>
            <a:spLocks noGrp="1"/>
          </p:cNvSpPr>
          <p:nvPr>
            <p:ph idx="1"/>
          </p:nvPr>
        </p:nvSpPr>
        <p:spPr>
          <a:xfrm>
            <a:off x="481264" y="2133601"/>
            <a:ext cx="11412712" cy="7411452"/>
          </a:xfrm>
        </p:spPr>
        <p:txBody>
          <a:bodyPr>
            <a:normAutofit lnSpcReduction="10000"/>
          </a:bodyPr>
          <a:lstStyle/>
          <a:p>
            <a:pPr marL="0" indent="0">
              <a:buNone/>
            </a:pPr>
            <a:r>
              <a:rPr lang="en-US" dirty="0">
                <a:effectLst/>
              </a:rPr>
              <a:t>Mendel Rosenblum, John K. </a:t>
            </a:r>
            <a:r>
              <a:rPr lang="en-US" dirty="0" err="1">
                <a:effectLst/>
              </a:rPr>
              <a:t>Ousterhout</a:t>
            </a:r>
            <a:r>
              <a:rPr lang="en-US" dirty="0">
                <a:effectLst/>
              </a:rPr>
              <a:t>. </a:t>
            </a:r>
            <a:r>
              <a:rPr lang="en-US" dirty="0">
                <a:effectLst/>
                <a:hlinkClick r:id="rId2"/>
              </a:rPr>
              <a:t>The Design and Implementation of a Log-Structured File System</a:t>
            </a:r>
            <a:r>
              <a:rPr lang="en-US" dirty="0">
                <a:effectLst/>
              </a:rPr>
              <a:t> </a:t>
            </a:r>
            <a:r>
              <a:rPr lang="en-US" dirty="0" smtClean="0">
                <a:effectLst/>
              </a:rPr>
              <a:t/>
            </a:r>
            <a:br>
              <a:rPr lang="en-US" dirty="0" smtClean="0">
                <a:effectLst/>
              </a:rPr>
            </a:br>
            <a:r>
              <a:rPr lang="en-US" dirty="0" smtClean="0">
                <a:effectLst/>
              </a:rPr>
              <a:t>ACM </a:t>
            </a:r>
            <a:r>
              <a:rPr lang="en-US" dirty="0">
                <a:effectLst/>
              </a:rPr>
              <a:t>TOCS 10(1), Feb 1992, pp 26--52.</a:t>
            </a:r>
            <a:r>
              <a:rPr lang="en-US" dirty="0"/>
              <a:t/>
            </a:r>
            <a:br>
              <a:rPr lang="en-US" dirty="0"/>
            </a:br>
            <a:r>
              <a:rPr lang="en-US" dirty="0"/>
              <a:t/>
            </a:r>
            <a:br>
              <a:rPr lang="en-US" dirty="0"/>
            </a:br>
            <a:r>
              <a:rPr lang="en-US" dirty="0"/>
              <a:t>Why this paper?</a:t>
            </a:r>
          </a:p>
          <a:p>
            <a:pPr lvl="1"/>
            <a:r>
              <a:rPr lang="en-US" dirty="0">
                <a:effectLst/>
              </a:rPr>
              <a:t>SIGOPS Hall of Fame</a:t>
            </a:r>
            <a:endParaRPr lang="en-US" dirty="0"/>
          </a:p>
          <a:p>
            <a:pPr lvl="1"/>
            <a:r>
              <a:rPr lang="en-US" i="1" dirty="0" smtClean="0">
                <a:effectLst/>
              </a:rPr>
              <a:t>The </a:t>
            </a:r>
            <a:r>
              <a:rPr lang="en-US" i="1" dirty="0">
                <a:effectLst/>
              </a:rPr>
              <a:t>paper introduces log-structured file storage, where data is written sequentially to a log and continuously de-fragmented. The underlying ideas have influenced many modern file and storage systems like NetApp's WAFL file systems, Facebook's picture store, aspects of Google's </a:t>
            </a:r>
            <a:r>
              <a:rPr lang="en-US" i="1" dirty="0" err="1">
                <a:effectLst/>
              </a:rPr>
              <a:t>BigTable</a:t>
            </a:r>
            <a:r>
              <a:rPr lang="en-US" i="1" dirty="0">
                <a:effectLst/>
              </a:rPr>
              <a:t>, and the Flash translation layers found in SSDs</a:t>
            </a:r>
            <a:r>
              <a:rPr lang="en-US" i="1" dirty="0" smtClean="0">
                <a:effectLst/>
              </a:rPr>
              <a:t>.</a:t>
            </a:r>
          </a:p>
          <a:p>
            <a:pPr lvl="1"/>
            <a:r>
              <a:rPr lang="en-US" dirty="0" smtClean="0">
                <a:effectLst/>
              </a:rPr>
              <a:t>Log structures are great match for devices that perform well for sequential writes (or large batched writes)</a:t>
            </a:r>
          </a:p>
          <a:p>
            <a:pPr lvl="1"/>
            <a:r>
              <a:rPr lang="en-US" sz="3200" dirty="0">
                <a:solidFill>
                  <a:srgbClr val="333333"/>
                </a:solidFill>
              </a:rPr>
              <a:t>Other </a:t>
            </a:r>
            <a:r>
              <a:rPr lang="en-US" sz="3200" dirty="0" smtClean="0">
                <a:solidFill>
                  <a:srgbClr val="333333"/>
                </a:solidFill>
              </a:rPr>
              <a:t>copy-on-write (COW) </a:t>
            </a:r>
            <a:r>
              <a:rPr lang="en-US" sz="3200" dirty="0">
                <a:solidFill>
                  <a:srgbClr val="333333"/>
                </a:solidFill>
              </a:rPr>
              <a:t>file systems: WAFL, ZFS, </a:t>
            </a:r>
            <a:r>
              <a:rPr lang="en-US" sz="3200" dirty="0" err="1" smtClean="0">
                <a:solidFill>
                  <a:srgbClr val="333333"/>
                </a:solidFill>
              </a:rPr>
              <a:t>btrfs</a:t>
            </a:r>
            <a:endParaRPr lang="en-US" sz="3200" dirty="0">
              <a:solidFill>
                <a:srgbClr val="333333"/>
              </a:solidFill>
            </a:endParaRPr>
          </a:p>
        </p:txBody>
      </p:sp>
    </p:spTree>
    <p:extLst>
      <p:ext uri="{BB962C8B-B14F-4D97-AF65-F5344CB8AC3E}">
        <p14:creationId xmlns:p14="http://schemas.microsoft.com/office/powerpoint/2010/main" val="135974062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82927" y="2312203"/>
            <a:ext cx="12238462" cy="7072429"/>
          </a:xfrm>
        </p:spPr>
        <p:txBody>
          <a:bodyPr>
            <a:normAutofit lnSpcReduction="10000"/>
          </a:bodyPr>
          <a:lstStyle/>
          <a:p>
            <a:pPr marL="0" indent="0">
              <a:buNone/>
            </a:pPr>
            <a:r>
              <a:rPr lang="en-US" dirty="0" smtClean="0">
                <a:solidFill>
                  <a:schemeClr val="bg1"/>
                </a:solidFill>
              </a:rPr>
              <a:t>Technology motivation?</a:t>
            </a:r>
          </a:p>
          <a:p>
            <a:pPr lvl="1"/>
            <a:r>
              <a:rPr lang="en-US" dirty="0" smtClean="0"/>
              <a:t>Processors faster </a:t>
            </a:r>
            <a:r>
              <a:rPr lang="en-US" dirty="0" smtClean="0">
                <a:sym typeface="Wingdings"/>
              </a:rPr>
              <a:t> </a:t>
            </a:r>
            <a:r>
              <a:rPr lang="en-US" dirty="0" smtClean="0"/>
              <a:t>more pressure on I/O</a:t>
            </a:r>
          </a:p>
          <a:p>
            <a:pPr lvl="1"/>
            <a:r>
              <a:rPr lang="en-US" dirty="0" smtClean="0"/>
              <a:t>Seek time is not improving</a:t>
            </a:r>
          </a:p>
          <a:p>
            <a:pPr lvl="1"/>
            <a:r>
              <a:rPr lang="en-US" dirty="0" smtClean="0"/>
              <a:t>Main memory is increasing </a:t>
            </a:r>
            <a:r>
              <a:rPr lang="en-US" dirty="0" smtClean="0">
                <a:sym typeface="Wingdings"/>
              </a:rPr>
              <a:t> buffer cache</a:t>
            </a:r>
          </a:p>
          <a:p>
            <a:pPr lvl="2"/>
            <a:r>
              <a:rPr lang="en-US" dirty="0" smtClean="0">
                <a:sym typeface="Wingdings"/>
              </a:rPr>
              <a:t>Absorbs many reads from disk</a:t>
            </a:r>
          </a:p>
          <a:p>
            <a:pPr lvl="2"/>
            <a:r>
              <a:rPr lang="en-US" dirty="0" smtClean="0">
                <a:sym typeface="Wingdings"/>
              </a:rPr>
              <a:t>Perform writes in group</a:t>
            </a:r>
            <a:endParaRPr lang="en-US" dirty="0" smtClean="0"/>
          </a:p>
          <a:p>
            <a:pPr marL="0" indent="0">
              <a:buNone/>
            </a:pPr>
            <a:r>
              <a:rPr lang="en-US" dirty="0" smtClean="0">
                <a:solidFill>
                  <a:schemeClr val="bg1"/>
                </a:solidFill>
              </a:rPr>
              <a:t>Workload motivation?</a:t>
            </a:r>
          </a:p>
          <a:p>
            <a:pPr lvl="1"/>
            <a:r>
              <a:rPr lang="en-US" dirty="0" smtClean="0"/>
              <a:t>Many small files, many small meta-data intensive I/</a:t>
            </a:r>
            <a:r>
              <a:rPr lang="en-US" dirty="0" err="1" smtClean="0"/>
              <a:t>Os</a:t>
            </a:r>
            <a:r>
              <a:rPr lang="en-US" dirty="0" smtClean="0"/>
              <a:t> (creating and deleting files)</a:t>
            </a:r>
          </a:p>
          <a:p>
            <a:pPr marL="0" indent="0">
              <a:buNone/>
            </a:pPr>
            <a:r>
              <a:rPr lang="en-US" dirty="0" smtClean="0">
                <a:solidFill>
                  <a:schemeClr val="bg1"/>
                </a:solidFill>
              </a:rPr>
              <a:t>Weaknesses of existing file systems?</a:t>
            </a:r>
          </a:p>
          <a:p>
            <a:pPr marL="877140" lvl="1" indent="-457200"/>
            <a:r>
              <a:rPr lang="en-US" dirty="0" smtClean="0"/>
              <a:t>Info allocated across disk (many seeks)</a:t>
            </a:r>
          </a:p>
          <a:p>
            <a:pPr marL="877140" lvl="1" indent="-457200"/>
            <a:r>
              <a:rPr lang="en-US" dirty="0" smtClean="0"/>
              <a:t>Synchronous writes to meta-data are expensive</a:t>
            </a:r>
          </a:p>
        </p:txBody>
      </p:sp>
    </p:spTree>
    <p:extLst>
      <p:ext uri="{BB962C8B-B14F-4D97-AF65-F5344CB8AC3E}">
        <p14:creationId xmlns:p14="http://schemas.microsoft.com/office/powerpoint/2010/main" val="1046813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Shape 62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LFS </a:t>
            </a:r>
            <a:r>
              <a:rPr sz="6480" dirty="0" smtClean="0">
                <a:solidFill>
                  <a:srgbClr val="FFFFFF"/>
                </a:solidFill>
              </a:rPr>
              <a:t>Performance </a:t>
            </a:r>
            <a:r>
              <a:rPr sz="6480" dirty="0">
                <a:solidFill>
                  <a:srgbClr val="FFFFFF"/>
                </a:solidFill>
              </a:rPr>
              <a:t>Goal</a:t>
            </a:r>
          </a:p>
        </p:txBody>
      </p:sp>
      <p:sp>
        <p:nvSpPr>
          <p:cNvPr id="627" name="Shape 627"/>
          <p:cNvSpPr>
            <a:spLocks noGrp="1"/>
          </p:cNvSpPr>
          <p:nvPr>
            <p:ph type="body" idx="4294967295"/>
          </p:nvPr>
        </p:nvSpPr>
        <p:spPr>
          <a:xfrm>
            <a:off x="496933" y="2374549"/>
            <a:ext cx="12147246" cy="7082232"/>
          </a:xfrm>
          <a:prstGeom prst="rect">
            <a:avLst/>
          </a:prstGeom>
        </p:spPr>
        <p:txBody>
          <a:bodyPr>
            <a:normAutofit fontScale="92500" lnSpcReduction="20000"/>
          </a:bodyPr>
          <a:lstStyle/>
          <a:p>
            <a:pPr>
              <a:buNone/>
              <a:defRPr sz="1800">
                <a:solidFill>
                  <a:srgbClr val="000000"/>
                </a:solidFill>
              </a:defRPr>
            </a:pPr>
            <a:r>
              <a:rPr lang="en-US" sz="3800" dirty="0" smtClean="0">
                <a:solidFill>
                  <a:srgbClr val="333333"/>
                </a:solidFill>
              </a:rPr>
              <a:t>Motivation:</a:t>
            </a:r>
          </a:p>
          <a:p>
            <a:pPr lvl="1">
              <a:defRPr sz="1800">
                <a:solidFill>
                  <a:srgbClr val="000000"/>
                </a:solidFill>
              </a:defRPr>
            </a:pPr>
            <a:r>
              <a:rPr lang="en-US" sz="3200" dirty="0" smtClean="0">
                <a:solidFill>
                  <a:srgbClr val="0000FF"/>
                </a:solidFill>
              </a:rPr>
              <a:t>Growing gap between sequential and random I/O performance</a:t>
            </a:r>
          </a:p>
          <a:p>
            <a:pPr lvl="1">
              <a:defRPr sz="1800">
                <a:solidFill>
                  <a:srgbClr val="000000"/>
                </a:solidFill>
              </a:defRPr>
            </a:pPr>
            <a:r>
              <a:rPr lang="en-US" sz="3200" dirty="0" smtClean="0">
                <a:solidFill>
                  <a:srgbClr val="333333"/>
                </a:solidFill>
              </a:rPr>
              <a:t>RAID-5 especially bad with small </a:t>
            </a:r>
            <a:r>
              <a:rPr lang="en-US" sz="3200" b="1" dirty="0" smtClean="0">
                <a:solidFill>
                  <a:srgbClr val="333333"/>
                </a:solidFill>
              </a:rPr>
              <a:t>random writes</a:t>
            </a:r>
          </a:p>
          <a:p>
            <a:pPr lvl="0">
              <a:buNone/>
              <a:defRPr sz="1800">
                <a:solidFill>
                  <a:srgbClr val="000000"/>
                </a:solidFill>
              </a:defRPr>
            </a:pPr>
            <a:r>
              <a:rPr sz="3800" dirty="0" smtClean="0">
                <a:solidFill>
                  <a:srgbClr val="333333"/>
                </a:solidFill>
              </a:rPr>
              <a:t>Idea: </a:t>
            </a:r>
            <a:r>
              <a:rPr sz="3800" dirty="0">
                <a:solidFill>
                  <a:srgbClr val="333333"/>
                </a:solidFill>
              </a:rPr>
              <a:t>use disk </a:t>
            </a:r>
            <a:r>
              <a:rPr sz="3800" dirty="0">
                <a:solidFill>
                  <a:srgbClr val="0000FF"/>
                </a:solidFill>
              </a:rPr>
              <a:t>purely </a:t>
            </a:r>
            <a:r>
              <a:rPr sz="3800" dirty="0" smtClean="0">
                <a:solidFill>
                  <a:srgbClr val="0000FF"/>
                </a:solidFill>
              </a:rPr>
              <a:t>sequentially</a:t>
            </a:r>
          </a:p>
          <a:p>
            <a:pPr lvl="0">
              <a:buNone/>
              <a:defRPr sz="1800">
                <a:solidFill>
                  <a:srgbClr val="000000"/>
                </a:solidFill>
              </a:defRPr>
            </a:pPr>
            <a:r>
              <a:rPr lang="en-US" sz="3800" dirty="0" smtClean="0">
                <a:solidFill>
                  <a:schemeClr val="bg1"/>
                </a:solidFill>
              </a:rPr>
              <a:t>Easy for writes to use disk sequentially – why?</a:t>
            </a:r>
          </a:p>
          <a:p>
            <a:pPr lvl="1">
              <a:defRPr sz="1800">
                <a:solidFill>
                  <a:srgbClr val="000000"/>
                </a:solidFill>
              </a:defRPr>
            </a:pPr>
            <a:r>
              <a:rPr lang="en-US" sz="3500" dirty="0" smtClean="0">
                <a:solidFill>
                  <a:srgbClr val="333333"/>
                </a:solidFill>
              </a:rPr>
              <a:t>Can do all writes near each other to empty space – new copy</a:t>
            </a:r>
          </a:p>
          <a:p>
            <a:pPr lvl="1">
              <a:defRPr sz="1800">
                <a:solidFill>
                  <a:srgbClr val="000000"/>
                </a:solidFill>
              </a:defRPr>
            </a:pPr>
            <a:r>
              <a:rPr lang="en-US" sz="3459" dirty="0" smtClean="0">
                <a:solidFill>
                  <a:srgbClr val="333333"/>
                </a:solidFill>
              </a:rPr>
              <a:t>Works well with RAID-5 (large sequential writes)</a:t>
            </a:r>
          </a:p>
          <a:p>
            <a:pPr lvl="1">
              <a:defRPr sz="1800">
                <a:solidFill>
                  <a:srgbClr val="000000"/>
                </a:solidFill>
              </a:defRPr>
            </a:pPr>
            <a:endParaRPr lang="en-US" sz="3800" dirty="0" smtClean="0">
              <a:solidFill>
                <a:srgbClr val="333333"/>
              </a:solidFill>
            </a:endParaRPr>
          </a:p>
          <a:p>
            <a:pPr lvl="0">
              <a:buNone/>
              <a:defRPr sz="1800">
                <a:solidFill>
                  <a:srgbClr val="000000"/>
                </a:solidFill>
              </a:defRPr>
            </a:pPr>
            <a:r>
              <a:rPr sz="3800" dirty="0" smtClean="0">
                <a:solidFill>
                  <a:srgbClr val="0000FF"/>
                </a:solidFill>
              </a:rPr>
              <a:t>Hard </a:t>
            </a:r>
            <a:r>
              <a:rPr sz="3800" dirty="0">
                <a:solidFill>
                  <a:srgbClr val="0000FF"/>
                </a:solidFill>
              </a:rPr>
              <a:t>for reads</a:t>
            </a:r>
            <a:r>
              <a:rPr sz="3800" dirty="0" smtClean="0">
                <a:solidFill>
                  <a:srgbClr val="0000FF"/>
                </a:solidFill>
              </a:rPr>
              <a:t> </a:t>
            </a:r>
            <a:r>
              <a:rPr sz="3800" dirty="0" smtClean="0">
                <a:solidFill>
                  <a:schemeClr val="bg1"/>
                </a:solidFill>
              </a:rPr>
              <a:t>– </a:t>
            </a:r>
            <a:r>
              <a:rPr sz="3800" dirty="0">
                <a:solidFill>
                  <a:schemeClr val="bg1"/>
                </a:solidFill>
              </a:rPr>
              <a:t>why</a:t>
            </a:r>
            <a:r>
              <a:rPr sz="3800" dirty="0" smtClean="0">
                <a:solidFill>
                  <a:schemeClr val="bg1"/>
                </a:solidFill>
              </a:rPr>
              <a:t>?</a:t>
            </a:r>
            <a:endParaRPr lang="en-US" sz="3800" dirty="0" smtClean="0">
              <a:solidFill>
                <a:schemeClr val="bg1"/>
              </a:solidFill>
            </a:endParaRPr>
          </a:p>
          <a:p>
            <a:pPr lvl="1">
              <a:defRPr sz="1800">
                <a:solidFill>
                  <a:srgbClr val="000000"/>
                </a:solidFill>
              </a:defRPr>
            </a:pPr>
            <a:r>
              <a:rPr lang="en-US" sz="3500" dirty="0" smtClean="0">
                <a:solidFill>
                  <a:srgbClr val="333333"/>
                </a:solidFill>
              </a:rPr>
              <a:t>U</a:t>
            </a:r>
            <a:r>
              <a:rPr sz="3500" dirty="0" smtClean="0">
                <a:solidFill>
                  <a:srgbClr val="333333"/>
                </a:solidFill>
              </a:rPr>
              <a:t>ser </a:t>
            </a:r>
            <a:r>
              <a:rPr sz="3500" dirty="0">
                <a:solidFill>
                  <a:srgbClr val="333333"/>
                </a:solidFill>
              </a:rPr>
              <a:t>might read files X and Y not</a:t>
            </a:r>
            <a:r>
              <a:rPr sz="3500" dirty="0" smtClean="0">
                <a:solidFill>
                  <a:srgbClr val="333333"/>
                </a:solidFill>
              </a:rPr>
              <a:t> near </a:t>
            </a:r>
            <a:r>
              <a:rPr sz="3500" dirty="0">
                <a:solidFill>
                  <a:srgbClr val="333333"/>
                </a:solidFill>
              </a:rPr>
              <a:t>each </a:t>
            </a:r>
            <a:r>
              <a:rPr sz="3500" dirty="0" smtClean="0">
                <a:solidFill>
                  <a:srgbClr val="333333"/>
                </a:solidFill>
              </a:rPr>
              <a:t>other</a:t>
            </a:r>
            <a:r>
              <a:rPr lang="en-US" sz="3500" dirty="0" smtClean="0">
                <a:solidFill>
                  <a:srgbClr val="333333"/>
                </a:solidFill>
              </a:rPr>
              <a:t> on disk</a:t>
            </a:r>
          </a:p>
          <a:p>
            <a:pPr lvl="1">
              <a:defRPr sz="1800">
                <a:solidFill>
                  <a:srgbClr val="000000"/>
                </a:solidFill>
              </a:defRPr>
            </a:pPr>
            <a:r>
              <a:rPr lang="en-US" sz="3459" dirty="0" smtClean="0">
                <a:solidFill>
                  <a:schemeClr val="bg1"/>
                </a:solidFill>
              </a:rPr>
              <a:t>Maybe not be too bad if disk reads are slow – why?</a:t>
            </a:r>
          </a:p>
          <a:p>
            <a:pPr lvl="2">
              <a:defRPr sz="1800">
                <a:solidFill>
                  <a:srgbClr val="000000"/>
                </a:solidFill>
              </a:defRPr>
            </a:pPr>
            <a:r>
              <a:rPr lang="en-US" sz="3500" dirty="0" smtClean="0">
                <a:solidFill>
                  <a:srgbClr val="333333"/>
                </a:solidFill>
              </a:rPr>
              <a:t> Memory sizes are growing (cache more reads)</a:t>
            </a:r>
          </a:p>
          <a:p>
            <a:pPr lvl="0">
              <a:buNone/>
              <a:defRPr sz="1800">
                <a:solidFill>
                  <a:srgbClr val="000000"/>
                </a:solidFill>
              </a:defRPr>
            </a:pPr>
            <a:endParaRPr sz="3800" dirty="0" smtClean="0">
              <a:solidFill>
                <a:srgbClr val="333333"/>
              </a:solidFill>
            </a:endParaRPr>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5603846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LFS Strategy</a:t>
            </a:r>
          </a:p>
        </p:txBody>
      </p:sp>
      <p:sp>
        <p:nvSpPr>
          <p:cNvPr id="633" name="Shape 633"/>
          <p:cNvSpPr>
            <a:spLocks noGrp="1"/>
          </p:cNvSpPr>
          <p:nvPr>
            <p:ph type="body" idx="4294967295"/>
          </p:nvPr>
        </p:nvSpPr>
        <p:spPr>
          <a:xfrm>
            <a:off x="469326" y="2333133"/>
            <a:ext cx="12535474" cy="7049406"/>
          </a:xfrm>
          <a:prstGeom prst="rect">
            <a:avLst/>
          </a:prstGeom>
        </p:spPr>
        <p:txBody>
          <a:bodyPr>
            <a:normAutofit/>
          </a:bodyPr>
          <a:lstStyle/>
          <a:p>
            <a:pPr>
              <a:buNone/>
              <a:defRPr sz="1800">
                <a:solidFill>
                  <a:srgbClr val="000000"/>
                </a:solidFill>
              </a:defRPr>
            </a:pPr>
            <a:r>
              <a:rPr lang="en-US" sz="3800" dirty="0" smtClean="0">
                <a:solidFill>
                  <a:srgbClr val="333333"/>
                </a:solidFill>
              </a:rPr>
              <a:t>File system buffers writes in main memory until “enough” data</a:t>
            </a:r>
          </a:p>
          <a:p>
            <a:pPr lvl="1">
              <a:defRPr sz="1800">
                <a:solidFill>
                  <a:srgbClr val="000000"/>
                </a:solidFill>
              </a:defRPr>
            </a:pPr>
            <a:r>
              <a:rPr lang="en-US" sz="3500" dirty="0" smtClean="0">
                <a:solidFill>
                  <a:schemeClr val="bg1"/>
                </a:solidFill>
              </a:rPr>
              <a:t>How much is enough?  </a:t>
            </a:r>
          </a:p>
          <a:p>
            <a:pPr lvl="1">
              <a:defRPr sz="1800">
                <a:solidFill>
                  <a:srgbClr val="000000"/>
                </a:solidFill>
              </a:defRPr>
            </a:pPr>
            <a:r>
              <a:rPr lang="en-US" sz="3500" dirty="0" smtClean="0">
                <a:solidFill>
                  <a:srgbClr val="333333"/>
                </a:solidFill>
              </a:rPr>
              <a:t>Enough to get good sequential bandwidth from disk (MB)</a:t>
            </a:r>
          </a:p>
          <a:p>
            <a:pPr lvl="0">
              <a:buNone/>
              <a:defRPr sz="1800">
                <a:solidFill>
                  <a:srgbClr val="000000"/>
                </a:solidFill>
              </a:defRPr>
            </a:pPr>
            <a:endParaRPr lang="en-US" sz="3800" dirty="0" smtClean="0">
              <a:solidFill>
                <a:srgbClr val="333333"/>
              </a:solidFill>
            </a:endParaRPr>
          </a:p>
          <a:p>
            <a:pPr lvl="0">
              <a:buNone/>
              <a:defRPr sz="1800">
                <a:solidFill>
                  <a:srgbClr val="000000"/>
                </a:solidFill>
              </a:defRPr>
            </a:pPr>
            <a:r>
              <a:rPr lang="en-US" sz="3800" dirty="0" smtClean="0">
                <a:solidFill>
                  <a:srgbClr val="333333"/>
                </a:solidFill>
              </a:rPr>
              <a:t>Write buffered </a:t>
            </a:r>
            <a:r>
              <a:rPr sz="3800" dirty="0" smtClean="0">
                <a:solidFill>
                  <a:srgbClr val="333333"/>
                </a:solidFill>
              </a:rPr>
              <a:t>data </a:t>
            </a:r>
            <a:r>
              <a:rPr sz="3800" dirty="0">
                <a:solidFill>
                  <a:srgbClr val="333333"/>
                </a:solidFill>
              </a:rPr>
              <a:t>sequentially to</a:t>
            </a:r>
            <a:r>
              <a:rPr sz="3800" dirty="0" smtClean="0">
                <a:solidFill>
                  <a:srgbClr val="333333"/>
                </a:solidFill>
              </a:rPr>
              <a:t> new </a:t>
            </a:r>
            <a:r>
              <a:rPr sz="3800" b="1" dirty="0" smtClean="0">
                <a:solidFill>
                  <a:srgbClr val="333333"/>
                </a:solidFill>
              </a:rPr>
              <a:t>segment</a:t>
            </a:r>
            <a:r>
              <a:rPr lang="en-US" sz="3800" dirty="0" smtClean="0">
                <a:solidFill>
                  <a:srgbClr val="333333"/>
                </a:solidFill>
              </a:rPr>
              <a:t> on disk</a:t>
            </a:r>
          </a:p>
          <a:p>
            <a:pPr lvl="1">
              <a:defRPr sz="1800">
                <a:solidFill>
                  <a:srgbClr val="000000"/>
                </a:solidFill>
              </a:defRPr>
            </a:pPr>
            <a:r>
              <a:rPr lang="en-US" sz="3500" dirty="0" smtClean="0">
                <a:solidFill>
                  <a:srgbClr val="333333"/>
                </a:solidFill>
              </a:rPr>
              <a:t>Segment is some contiguous region of blocks</a:t>
            </a:r>
            <a:endParaRPr sz="3500" dirty="0" smtClean="0">
              <a:solidFill>
                <a:srgbClr val="333333"/>
              </a:solidFill>
            </a:endParaRPr>
          </a:p>
          <a:p>
            <a:pPr lvl="0">
              <a:buNone/>
              <a:defRPr sz="1800">
                <a:solidFill>
                  <a:srgbClr val="000000"/>
                </a:solidFill>
              </a:defRPr>
            </a:pPr>
            <a:endParaRPr sz="3800" dirty="0">
              <a:solidFill>
                <a:srgbClr val="333333"/>
              </a:solidFill>
            </a:endParaRPr>
          </a:p>
          <a:p>
            <a:pPr lvl="0">
              <a:buNone/>
              <a:defRPr sz="1800">
                <a:solidFill>
                  <a:srgbClr val="000000"/>
                </a:solidFill>
              </a:defRPr>
            </a:pPr>
            <a:r>
              <a:rPr sz="3800" dirty="0">
                <a:solidFill>
                  <a:srgbClr val="333333"/>
                </a:solidFill>
              </a:rPr>
              <a:t>Never </a:t>
            </a:r>
            <a:r>
              <a:rPr sz="3800" dirty="0" smtClean="0">
                <a:solidFill>
                  <a:srgbClr val="333333"/>
                </a:solidFill>
              </a:rPr>
              <a:t>overwrite</a:t>
            </a:r>
            <a:r>
              <a:rPr lang="en-US" sz="3800" dirty="0" smtClean="0">
                <a:solidFill>
                  <a:srgbClr val="333333"/>
                </a:solidFill>
              </a:rPr>
              <a:t> old info: old copies left behind</a:t>
            </a:r>
            <a:endParaRPr sz="3800" dirty="0" smtClean="0">
              <a:solidFill>
                <a:srgbClr val="333333"/>
              </a:solidFill>
            </a:endParaRPr>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16682305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p:nvPr/>
        </p:nvSpPr>
        <p:spPr>
          <a:xfrm>
            <a:off x="2966305" y="2881753"/>
            <a:ext cx="314157" cy="763948"/>
          </a:xfrm>
          <a:prstGeom prst="rect">
            <a:avLst/>
          </a:prstGeom>
          <a:solidFill>
            <a:srgbClr val="971817"/>
          </a:solidFill>
          <a:ln w="12700">
            <a:miter lim="400000"/>
          </a:ln>
        </p:spPr>
        <p:txBody>
          <a:bodyPr lIns="0" tIns="0" rIns="0" bIns="0" anchor="ctr"/>
          <a:lstStyle/>
          <a:p>
            <a:pPr lvl="0">
              <a:defRPr sz="2600"/>
            </a:pPr>
            <a:endParaRPr/>
          </a:p>
        </p:txBody>
      </p:sp>
      <p:sp>
        <p:nvSpPr>
          <p:cNvPr id="642" name="Shape 64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643" name="Shape 643"/>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644" name="Shape 644"/>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645" name="Shape 645"/>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646" name="Shape 646"/>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8" name="Shape 648"/>
          <p:cNvSpPr/>
          <p:nvPr/>
        </p:nvSpPr>
        <p:spPr>
          <a:xfrm>
            <a:off x="2966305" y="2881753"/>
            <a:ext cx="770164" cy="763948"/>
          </a:xfrm>
          <a:prstGeom prst="rect">
            <a:avLst/>
          </a:prstGeom>
          <a:solidFill>
            <a:srgbClr val="971817"/>
          </a:solidFill>
          <a:ln w="12700">
            <a:miter lim="400000"/>
          </a:ln>
        </p:spPr>
        <p:txBody>
          <a:bodyPr lIns="0" tIns="0" rIns="0" bIns="0" anchor="ctr"/>
          <a:lstStyle/>
          <a:p>
            <a:pPr lvl="0">
              <a:defRPr sz="2600"/>
            </a:pPr>
            <a:endParaRPr/>
          </a:p>
        </p:txBody>
      </p:sp>
      <p:sp>
        <p:nvSpPr>
          <p:cNvPr id="9" name="Shape 655"/>
          <p:cNvSpPr/>
          <p:nvPr/>
        </p:nvSpPr>
        <p:spPr>
          <a:xfrm>
            <a:off x="2966305" y="2881753"/>
            <a:ext cx="1075153" cy="763948"/>
          </a:xfrm>
          <a:prstGeom prst="rect">
            <a:avLst/>
          </a:prstGeom>
          <a:solidFill>
            <a:srgbClr val="971817"/>
          </a:solidFill>
          <a:ln w="12700">
            <a:miter lim="400000"/>
          </a:ln>
        </p:spPr>
        <p:txBody>
          <a:bodyPr lIns="0" tIns="0" rIns="0" bIns="0" anchor="ctr"/>
          <a:lstStyle/>
          <a:p>
            <a:pPr lvl="0">
              <a:defRPr sz="2600"/>
            </a:pPr>
            <a:endParaRPr/>
          </a:p>
        </p:txBody>
      </p:sp>
      <p:sp>
        <p:nvSpPr>
          <p:cNvPr id="10" name="Shape 662"/>
          <p:cNvSpPr/>
          <p:nvPr/>
        </p:nvSpPr>
        <p:spPr>
          <a:xfrm>
            <a:off x="2966305" y="4659753"/>
            <a:ext cx="1075153" cy="763948"/>
          </a:xfrm>
          <a:prstGeom prst="rect">
            <a:avLst/>
          </a:prstGeom>
          <a:solidFill>
            <a:srgbClr val="971817"/>
          </a:solidFill>
          <a:ln w="12700">
            <a:miter lim="400000"/>
          </a:ln>
        </p:spPr>
        <p:txBody>
          <a:bodyPr lIns="0" tIns="0" rIns="0" bIns="0" anchor="ctr"/>
          <a:lstStyle/>
          <a:p>
            <a:pPr lvl="0">
              <a:defRPr sz="2600"/>
            </a:pPr>
            <a:endParaRPr/>
          </a:p>
        </p:txBody>
      </p:sp>
    </p:spTree>
    <p:extLst>
      <p:ext uri="{BB962C8B-B14F-4D97-AF65-F5344CB8AC3E}">
        <p14:creationId xmlns:p14="http://schemas.microsoft.com/office/powerpoint/2010/main" val="4039552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pPr lvl="0" defTabSz="473201">
              <a:defRPr sz="1800">
                <a:solidFill>
                  <a:srgbClr val="000000"/>
                </a:solidFill>
              </a:defRPr>
            </a:pPr>
            <a:r>
              <a:rPr sz="6480">
                <a:solidFill>
                  <a:srgbClr val="FFFFFF"/>
                </a:solidFill>
              </a:rPr>
              <a:t>Why </a:t>
            </a:r>
            <a:r>
              <a:rPr sz="6480" i="1">
                <a:solidFill>
                  <a:srgbClr val="FFFFFF"/>
                </a:solidFill>
              </a:rPr>
              <a:t>Inexpensive</a:t>
            </a:r>
            <a:r>
              <a:rPr sz="6480">
                <a:solidFill>
                  <a:srgbClr val="FFFFFF"/>
                </a:solidFill>
              </a:rPr>
              <a:t> Disks?</a:t>
            </a:r>
          </a:p>
        </p:txBody>
      </p:sp>
      <p:sp>
        <p:nvSpPr>
          <p:cNvPr id="307" name="Shape 307"/>
          <p:cNvSpPr>
            <a:spLocks noGrp="1"/>
          </p:cNvSpPr>
          <p:nvPr>
            <p:ph type="body" idx="4294967295"/>
          </p:nvPr>
        </p:nvSpPr>
        <p:spPr>
          <a:xfrm>
            <a:off x="575134" y="2361303"/>
            <a:ext cx="11852275" cy="7200140"/>
          </a:xfrm>
          <a:prstGeom prst="rect">
            <a:avLst/>
          </a:prstGeom>
        </p:spPr>
        <p:txBody>
          <a:bodyPr>
            <a:normAutofit/>
          </a:bodyPr>
          <a:lstStyle/>
          <a:p>
            <a:pPr marL="0" indent="0" defTabSz="566674">
              <a:buNone/>
              <a:defRPr sz="1800">
                <a:solidFill>
                  <a:srgbClr val="000000"/>
                </a:solidFill>
              </a:defRPr>
            </a:pPr>
            <a:r>
              <a:rPr lang="en-US" sz="3686" dirty="0"/>
              <a:t>Alternative to RAID: buy an expensive, high-end </a:t>
            </a:r>
            <a:r>
              <a:rPr lang="en-US" sz="3686" dirty="0" smtClean="0"/>
              <a:t>disk</a:t>
            </a:r>
          </a:p>
          <a:p>
            <a:pPr marL="0" lvl="0" indent="0" defTabSz="566674">
              <a:buNone/>
              <a:defRPr sz="1800">
                <a:solidFill>
                  <a:srgbClr val="000000"/>
                </a:solidFill>
              </a:defRPr>
            </a:pPr>
            <a:r>
              <a:rPr lang="en-US" sz="3686" dirty="0" smtClean="0"/>
              <a:t>RAID Approach</a:t>
            </a:r>
          </a:p>
          <a:p>
            <a:pPr marL="877140" lvl="1" indent="-457200" defTabSz="566674">
              <a:defRPr sz="1800">
                <a:solidFill>
                  <a:srgbClr val="000000"/>
                </a:solidFill>
              </a:defRPr>
            </a:pPr>
            <a:r>
              <a:rPr sz="3386" dirty="0" smtClean="0"/>
              <a:t>Economies </a:t>
            </a:r>
            <a:r>
              <a:rPr sz="3386" dirty="0"/>
              <a:t>of scale!  </a:t>
            </a:r>
            <a:r>
              <a:rPr lang="en-US" sz="3386" dirty="0" smtClean="0"/>
              <a:t>Commodity</a:t>
            </a:r>
            <a:r>
              <a:rPr sz="3386" dirty="0" smtClean="0"/>
              <a:t> </a:t>
            </a:r>
            <a:r>
              <a:rPr sz="3386" dirty="0"/>
              <a:t>disks </a:t>
            </a:r>
            <a:r>
              <a:rPr lang="en-US" sz="3386" dirty="0" smtClean="0"/>
              <a:t>cost less</a:t>
            </a:r>
            <a:endParaRPr sz="3386" dirty="0"/>
          </a:p>
          <a:p>
            <a:pPr marL="877140" lvl="1" indent="-457200" defTabSz="566674">
              <a:defRPr sz="1800">
                <a:solidFill>
                  <a:srgbClr val="000000"/>
                </a:solidFill>
              </a:defRPr>
            </a:pPr>
            <a:endParaRPr sz="3386" dirty="0"/>
          </a:p>
          <a:p>
            <a:pPr marL="877140" lvl="1" indent="-457200" defTabSz="566674">
              <a:defRPr sz="1800">
                <a:solidFill>
                  <a:srgbClr val="000000"/>
                </a:solidFill>
              </a:defRPr>
            </a:pPr>
            <a:r>
              <a:rPr lang="en-US" sz="3386" dirty="0" smtClean="0"/>
              <a:t>Can buy </a:t>
            </a:r>
            <a:r>
              <a:rPr sz="3386" b="1" dirty="0" smtClean="0"/>
              <a:t>many</a:t>
            </a:r>
            <a:r>
              <a:rPr sz="3386" dirty="0" smtClean="0"/>
              <a:t> </a:t>
            </a:r>
            <a:r>
              <a:rPr sz="3386" dirty="0"/>
              <a:t>commodity H/W components </a:t>
            </a:r>
            <a:r>
              <a:rPr sz="3386" dirty="0" smtClean="0"/>
              <a:t>for </a:t>
            </a:r>
            <a:r>
              <a:rPr sz="3386" dirty="0"/>
              <a:t>same price </a:t>
            </a:r>
            <a:r>
              <a:rPr sz="3386" dirty="0" smtClean="0"/>
              <a:t>as </a:t>
            </a:r>
            <a:r>
              <a:rPr sz="3386" dirty="0"/>
              <a:t>few </a:t>
            </a:r>
            <a:r>
              <a:rPr lang="en-US" sz="3386" dirty="0" smtClean="0"/>
              <a:t>high-end</a:t>
            </a:r>
            <a:r>
              <a:rPr sz="3386" dirty="0" smtClean="0"/>
              <a:t> components</a:t>
            </a:r>
            <a:endParaRPr sz="3386" dirty="0"/>
          </a:p>
          <a:p>
            <a:pPr marL="877140" lvl="1" indent="-457200" defTabSz="566674">
              <a:defRPr sz="1800">
                <a:solidFill>
                  <a:srgbClr val="000000"/>
                </a:solidFill>
              </a:defRPr>
            </a:pPr>
            <a:endParaRPr sz="3386" dirty="0"/>
          </a:p>
          <a:p>
            <a:pPr marL="877140" lvl="1" indent="-457200" defTabSz="566674">
              <a:defRPr sz="1800">
                <a:solidFill>
                  <a:srgbClr val="000000"/>
                </a:solidFill>
              </a:defRPr>
            </a:pPr>
            <a:r>
              <a:rPr lang="en-US" sz="3386" dirty="0" smtClean="0"/>
              <a:t>Write software</a:t>
            </a:r>
            <a:r>
              <a:rPr sz="3386" dirty="0" smtClean="0"/>
              <a:t> </a:t>
            </a:r>
            <a:r>
              <a:rPr sz="3386" dirty="0"/>
              <a:t>to build high-quality logical devices from many cheap </a:t>
            </a:r>
            <a:r>
              <a:rPr sz="3386" dirty="0" smtClean="0"/>
              <a:t>devices</a:t>
            </a:r>
            <a:endParaRPr sz="3386" dirty="0"/>
          </a:p>
          <a:p>
            <a:pPr marL="0" lvl="0" indent="0" defTabSz="566674">
              <a:buNone/>
              <a:defRPr sz="1800">
                <a:solidFill>
                  <a:srgbClr val="000000"/>
                </a:solidFill>
              </a:defRPr>
            </a:pPr>
            <a:endParaRPr sz="3686" dirty="0"/>
          </a:p>
          <a:p>
            <a:pPr marL="0" lvl="0" indent="0" defTabSz="566674">
              <a:buNone/>
              <a:defRPr sz="1800">
                <a:solidFill>
                  <a:srgbClr val="000000"/>
                </a:solidFill>
              </a:defRPr>
            </a:pPr>
            <a:endParaRPr sz="3686"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Shape 669"/>
          <p:cNvSpPr/>
          <p:nvPr/>
        </p:nvSpPr>
        <p:spPr>
          <a:xfrm>
            <a:off x="2966305" y="2881753"/>
            <a:ext cx="314157" cy="763948"/>
          </a:xfrm>
          <a:prstGeom prst="rect">
            <a:avLst/>
          </a:prstGeom>
          <a:solidFill>
            <a:srgbClr val="308B16"/>
          </a:solidFill>
          <a:ln w="12700">
            <a:miter lim="400000"/>
          </a:ln>
        </p:spPr>
        <p:txBody>
          <a:bodyPr lIns="0" tIns="0" rIns="0" bIns="0" anchor="ctr"/>
          <a:lstStyle/>
          <a:p>
            <a:pPr lvl="0">
              <a:defRPr sz="2600"/>
            </a:pPr>
            <a:endParaRPr/>
          </a:p>
        </p:txBody>
      </p:sp>
      <p:sp>
        <p:nvSpPr>
          <p:cNvPr id="670" name="Shape 67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671" name="Shape 671"/>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672" name="Shape 672"/>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673" name="Shape 673"/>
          <p:cNvSpPr/>
          <p:nvPr/>
        </p:nvSpPr>
        <p:spPr>
          <a:xfrm>
            <a:off x="2966305" y="4659753"/>
            <a:ext cx="1075153" cy="763948"/>
          </a:xfrm>
          <a:prstGeom prst="rect">
            <a:avLst/>
          </a:prstGeom>
          <a:solidFill>
            <a:srgbClr val="971817"/>
          </a:solidFill>
          <a:ln w="12700">
            <a:miter lim="400000"/>
          </a:ln>
        </p:spPr>
        <p:txBody>
          <a:bodyPr lIns="0" tIns="0" rIns="0" bIns="0" anchor="ctr"/>
          <a:lstStyle/>
          <a:p>
            <a:pPr lvl="0">
              <a:defRPr sz="2600"/>
            </a:pPr>
            <a:endParaRPr/>
          </a:p>
        </p:txBody>
      </p:sp>
      <p:sp>
        <p:nvSpPr>
          <p:cNvPr id="674" name="Shape 674"/>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675" name="Shape 675"/>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9" name="Shape 677"/>
          <p:cNvSpPr/>
          <p:nvPr/>
        </p:nvSpPr>
        <p:spPr>
          <a:xfrm>
            <a:off x="2966305" y="2881753"/>
            <a:ext cx="770164" cy="763948"/>
          </a:xfrm>
          <a:prstGeom prst="rect">
            <a:avLst/>
          </a:prstGeom>
          <a:solidFill>
            <a:srgbClr val="308B16"/>
          </a:solidFill>
          <a:ln w="12700">
            <a:miter lim="400000"/>
          </a:ln>
        </p:spPr>
        <p:txBody>
          <a:bodyPr lIns="0" tIns="0" rIns="0" bIns="0" anchor="ctr"/>
          <a:lstStyle/>
          <a:p>
            <a:pPr lvl="0">
              <a:defRPr sz="2600"/>
            </a:pPr>
            <a:endParaRPr/>
          </a:p>
        </p:txBody>
      </p:sp>
      <p:sp>
        <p:nvSpPr>
          <p:cNvPr id="10" name="Shape 685"/>
          <p:cNvSpPr/>
          <p:nvPr/>
        </p:nvSpPr>
        <p:spPr>
          <a:xfrm>
            <a:off x="2966305" y="2881753"/>
            <a:ext cx="1075153" cy="763948"/>
          </a:xfrm>
          <a:prstGeom prst="rect">
            <a:avLst/>
          </a:prstGeom>
          <a:solidFill>
            <a:srgbClr val="308B16"/>
          </a:solidFill>
          <a:ln w="12700">
            <a:miter lim="400000"/>
          </a:ln>
        </p:spPr>
        <p:txBody>
          <a:bodyPr lIns="0" tIns="0" rIns="0" bIns="0" anchor="ctr"/>
          <a:lstStyle/>
          <a:p>
            <a:pPr lvl="0">
              <a:defRPr sz="2600"/>
            </a:pPr>
            <a:endParaRPr/>
          </a:p>
        </p:txBody>
      </p:sp>
      <p:sp>
        <p:nvSpPr>
          <p:cNvPr id="11" name="Shape 693"/>
          <p:cNvSpPr/>
          <p:nvPr/>
        </p:nvSpPr>
        <p:spPr>
          <a:xfrm>
            <a:off x="4075491" y="4659753"/>
            <a:ext cx="1075153" cy="763948"/>
          </a:xfrm>
          <a:prstGeom prst="rect">
            <a:avLst/>
          </a:prstGeom>
          <a:solidFill>
            <a:srgbClr val="308B16"/>
          </a:solidFill>
          <a:ln w="12700">
            <a:miter lim="400000"/>
          </a:ln>
        </p:spPr>
        <p:txBody>
          <a:bodyPr lIns="0" tIns="0" rIns="0" bIns="0" anchor="ctr"/>
          <a:lstStyle/>
          <a:p>
            <a:pPr lvl="0">
              <a:defRPr sz="2600"/>
            </a:pPr>
            <a:endParaRPr/>
          </a:p>
        </p:txBody>
      </p:sp>
    </p:spTree>
    <p:extLst>
      <p:ext uri="{BB962C8B-B14F-4D97-AF65-F5344CB8AC3E}">
        <p14:creationId xmlns:p14="http://schemas.microsoft.com/office/powerpoint/2010/main" val="10800785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6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0" animBg="1"/>
      <p:bldP spid="669" grpId="1" animBg="1"/>
      <p:bldP spid="9" grpId="0" animBg="1"/>
      <p:bldP spid="9" grpId="1" animBg="1"/>
      <p:bldP spid="10" grpId="0" animBg="1"/>
      <p:bldP spid="10" grpId="1"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Shape 701"/>
          <p:cNvSpPr/>
          <p:nvPr/>
        </p:nvSpPr>
        <p:spPr>
          <a:xfrm>
            <a:off x="2979162" y="2881753"/>
            <a:ext cx="1075153" cy="763948"/>
          </a:xfrm>
          <a:prstGeom prst="rect">
            <a:avLst/>
          </a:prstGeom>
          <a:solidFill>
            <a:srgbClr val="BC8027"/>
          </a:solidFill>
          <a:ln w="12700">
            <a:miter lim="400000"/>
          </a:ln>
        </p:spPr>
        <p:txBody>
          <a:bodyPr lIns="0" tIns="0" rIns="0" bIns="0" anchor="ctr"/>
          <a:lstStyle/>
          <a:p>
            <a:pPr lvl="0">
              <a:defRPr sz="2600"/>
            </a:pPr>
            <a:endParaRPr/>
          </a:p>
        </p:txBody>
      </p:sp>
      <p:sp>
        <p:nvSpPr>
          <p:cNvPr id="702" name="Shape 702"/>
          <p:cNvSpPr/>
          <p:nvPr/>
        </p:nvSpPr>
        <p:spPr>
          <a:xfrm>
            <a:off x="4075491" y="4659753"/>
            <a:ext cx="1075153" cy="763948"/>
          </a:xfrm>
          <a:prstGeom prst="rect">
            <a:avLst/>
          </a:prstGeom>
          <a:solidFill>
            <a:srgbClr val="308B16"/>
          </a:solidFill>
          <a:ln w="12700">
            <a:miter lim="400000"/>
          </a:ln>
        </p:spPr>
        <p:txBody>
          <a:bodyPr lIns="0" tIns="0" rIns="0" bIns="0" anchor="ctr"/>
          <a:lstStyle/>
          <a:p>
            <a:pPr lvl="0">
              <a:defRPr sz="2600"/>
            </a:pPr>
            <a:endParaRPr/>
          </a:p>
        </p:txBody>
      </p:sp>
      <p:sp>
        <p:nvSpPr>
          <p:cNvPr id="703" name="Shape 70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704" name="Shape 704"/>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705" name="Shape 705"/>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706" name="Shape 706"/>
          <p:cNvSpPr/>
          <p:nvPr/>
        </p:nvSpPr>
        <p:spPr>
          <a:xfrm>
            <a:off x="2966305" y="4659753"/>
            <a:ext cx="1075153" cy="763948"/>
          </a:xfrm>
          <a:prstGeom prst="rect">
            <a:avLst/>
          </a:prstGeom>
          <a:solidFill>
            <a:srgbClr val="971817"/>
          </a:solidFill>
          <a:ln w="12700">
            <a:miter lim="400000"/>
          </a:ln>
        </p:spPr>
        <p:txBody>
          <a:bodyPr lIns="0" tIns="0" rIns="0" bIns="0" anchor="ctr"/>
          <a:lstStyle/>
          <a:p>
            <a:pPr lvl="0">
              <a:defRPr sz="2600"/>
            </a:pPr>
            <a:endParaRPr/>
          </a:p>
        </p:txBody>
      </p:sp>
      <p:sp>
        <p:nvSpPr>
          <p:cNvPr id="707" name="Shape 707"/>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708" name="Shape 708"/>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10" name="Shape 716"/>
          <p:cNvSpPr/>
          <p:nvPr/>
        </p:nvSpPr>
        <p:spPr>
          <a:xfrm>
            <a:off x="5197376" y="4659753"/>
            <a:ext cx="1075153" cy="763948"/>
          </a:xfrm>
          <a:prstGeom prst="rect">
            <a:avLst/>
          </a:prstGeom>
          <a:solidFill>
            <a:srgbClr val="BC8027"/>
          </a:solidFill>
          <a:ln w="12700">
            <a:miter lim="400000"/>
          </a:ln>
        </p:spPr>
        <p:txBody>
          <a:bodyPr lIns="0" tIns="0" rIns="0" bIns="0" anchor="ctr"/>
          <a:lstStyle/>
          <a:p>
            <a:pPr lvl="0">
              <a:defRPr sz="2600"/>
            </a:pPr>
            <a:endParaRPr/>
          </a:p>
        </p:txBody>
      </p:sp>
    </p:spTree>
    <p:extLst>
      <p:ext uri="{BB962C8B-B14F-4D97-AF65-F5344CB8AC3E}">
        <p14:creationId xmlns:p14="http://schemas.microsoft.com/office/powerpoint/2010/main" val="2014763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 grpId="0" animBg="1"/>
      <p:bldP spid="701" grpId="1"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p:nvPr/>
        </p:nvSpPr>
        <p:spPr>
          <a:xfrm>
            <a:off x="2966462" y="2881753"/>
            <a:ext cx="1075153" cy="763948"/>
          </a:xfrm>
          <a:prstGeom prst="rect">
            <a:avLst/>
          </a:prstGeom>
          <a:solidFill>
            <a:srgbClr val="5747C1"/>
          </a:solidFill>
          <a:ln w="12700">
            <a:miter lim="400000"/>
          </a:ln>
        </p:spPr>
        <p:txBody>
          <a:bodyPr lIns="0" tIns="0" rIns="0" bIns="0" anchor="ctr"/>
          <a:lstStyle/>
          <a:p>
            <a:pPr lvl="0">
              <a:defRPr sz="2600"/>
            </a:pPr>
            <a:endParaRPr/>
          </a:p>
        </p:txBody>
      </p:sp>
      <p:sp>
        <p:nvSpPr>
          <p:cNvPr id="720" name="Shape 720"/>
          <p:cNvSpPr/>
          <p:nvPr/>
        </p:nvSpPr>
        <p:spPr>
          <a:xfrm>
            <a:off x="4075491" y="4659753"/>
            <a:ext cx="1075153" cy="763948"/>
          </a:xfrm>
          <a:prstGeom prst="rect">
            <a:avLst/>
          </a:prstGeom>
          <a:solidFill>
            <a:srgbClr val="308B16"/>
          </a:solidFill>
          <a:ln w="12700">
            <a:miter lim="400000"/>
          </a:ln>
        </p:spPr>
        <p:txBody>
          <a:bodyPr lIns="0" tIns="0" rIns="0" bIns="0" anchor="ctr"/>
          <a:lstStyle/>
          <a:p>
            <a:pPr lvl="0">
              <a:defRPr sz="2600"/>
            </a:pPr>
            <a:endParaRPr/>
          </a:p>
        </p:txBody>
      </p:sp>
      <p:sp>
        <p:nvSpPr>
          <p:cNvPr id="721" name="Shape 72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722" name="Shape 722"/>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723" name="Shape 723"/>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724" name="Shape 724"/>
          <p:cNvSpPr/>
          <p:nvPr/>
        </p:nvSpPr>
        <p:spPr>
          <a:xfrm>
            <a:off x="2966305" y="4659753"/>
            <a:ext cx="1075153" cy="763948"/>
          </a:xfrm>
          <a:prstGeom prst="rect">
            <a:avLst/>
          </a:prstGeom>
          <a:solidFill>
            <a:srgbClr val="971817"/>
          </a:solidFill>
          <a:ln w="12700">
            <a:miter lim="400000"/>
          </a:ln>
        </p:spPr>
        <p:txBody>
          <a:bodyPr lIns="0" tIns="0" rIns="0" bIns="0" anchor="ctr"/>
          <a:lstStyle/>
          <a:p>
            <a:pPr lvl="0">
              <a:defRPr sz="2600"/>
            </a:pPr>
            <a:endParaRPr/>
          </a:p>
        </p:txBody>
      </p:sp>
      <p:sp>
        <p:nvSpPr>
          <p:cNvPr id="725" name="Shape 725"/>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726" name="Shape 726"/>
          <p:cNvSpPr/>
          <p:nvPr/>
        </p:nvSpPr>
        <p:spPr>
          <a:xfrm>
            <a:off x="5197376" y="4659753"/>
            <a:ext cx="1075153" cy="763948"/>
          </a:xfrm>
          <a:prstGeom prst="rect">
            <a:avLst/>
          </a:prstGeom>
          <a:solidFill>
            <a:srgbClr val="BC8027"/>
          </a:solidFill>
          <a:ln w="12700">
            <a:miter lim="400000"/>
          </a:ln>
        </p:spPr>
        <p:txBody>
          <a:bodyPr lIns="0" tIns="0" rIns="0" bIns="0" anchor="ctr"/>
          <a:lstStyle/>
          <a:p>
            <a:pPr lvl="0">
              <a:defRPr sz="2600"/>
            </a:pPr>
            <a:endParaRPr/>
          </a:p>
        </p:txBody>
      </p:sp>
      <p:sp>
        <p:nvSpPr>
          <p:cNvPr id="727" name="Shape 727"/>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11" name="Shape 735"/>
          <p:cNvSpPr/>
          <p:nvPr/>
        </p:nvSpPr>
        <p:spPr>
          <a:xfrm>
            <a:off x="6319262" y="4659753"/>
            <a:ext cx="1075153" cy="763948"/>
          </a:xfrm>
          <a:prstGeom prst="rect">
            <a:avLst/>
          </a:prstGeom>
          <a:solidFill>
            <a:srgbClr val="5747C1"/>
          </a:solidFill>
          <a:ln w="12700">
            <a:miter lim="400000"/>
          </a:ln>
        </p:spPr>
        <p:txBody>
          <a:bodyPr lIns="0" tIns="0" rIns="0" bIns="0" anchor="ctr"/>
          <a:lstStyle/>
          <a:p>
            <a:pPr lvl="0">
              <a:defRPr sz="2600"/>
            </a:pPr>
            <a:endParaRPr/>
          </a:p>
        </p:txBody>
      </p:sp>
    </p:spTree>
    <p:extLst>
      <p:ext uri="{BB962C8B-B14F-4D97-AF65-F5344CB8AC3E}">
        <p14:creationId xmlns:p14="http://schemas.microsoft.com/office/powerpoint/2010/main" val="17794590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1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 grpId="0" animBg="1"/>
      <p:bldP spid="719" grpId="1"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Shape 739"/>
          <p:cNvSpPr/>
          <p:nvPr/>
        </p:nvSpPr>
        <p:spPr>
          <a:xfrm>
            <a:off x="4075491" y="4659753"/>
            <a:ext cx="1075153"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740" name="Shape 74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741" name="Shape 741"/>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742" name="Shape 742"/>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743" name="Shape 743"/>
          <p:cNvSpPr/>
          <p:nvPr/>
        </p:nvSpPr>
        <p:spPr>
          <a:xfrm>
            <a:off x="2966305" y="4659753"/>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744" name="Shape 744"/>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745" name="Shape 745"/>
          <p:cNvSpPr/>
          <p:nvPr/>
        </p:nvSpPr>
        <p:spPr>
          <a:xfrm>
            <a:off x="6319262" y="4659753"/>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746" name="Shape 746"/>
          <p:cNvSpPr/>
          <p:nvPr/>
        </p:nvSpPr>
        <p:spPr>
          <a:xfrm>
            <a:off x="5197376" y="4659753"/>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747" name="Shape 747"/>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748" name="Shape 748"/>
          <p:cNvSpPr/>
          <p:nvPr/>
        </p:nvSpPr>
        <p:spPr>
          <a:xfrm>
            <a:off x="4306867" y="6121482"/>
            <a:ext cx="178689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segments</a:t>
            </a:r>
          </a:p>
        </p:txBody>
      </p:sp>
      <p:sp>
        <p:nvSpPr>
          <p:cNvPr id="749" name="Shape 749"/>
          <p:cNvSpPr/>
          <p:nvPr/>
        </p:nvSpPr>
        <p:spPr>
          <a:xfrm flipV="1">
            <a:off x="5881873" y="5535221"/>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750" name="Shape 750"/>
          <p:cNvSpPr/>
          <p:nvPr/>
        </p:nvSpPr>
        <p:spPr>
          <a:xfrm flipH="1" flipV="1">
            <a:off x="3849873" y="5535221"/>
            <a:ext cx="666806" cy="61355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751" name="Shape 751"/>
          <p:cNvSpPr/>
          <p:nvPr/>
        </p:nvSpPr>
        <p:spPr>
          <a:xfrm flipH="1" flipV="1">
            <a:off x="4611873" y="5535221"/>
            <a:ext cx="400750" cy="61595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752" name="Shape 752"/>
          <p:cNvSpPr/>
          <p:nvPr/>
        </p:nvSpPr>
        <p:spPr>
          <a:xfrm flipV="1">
            <a:off x="5373873" y="5535221"/>
            <a:ext cx="400750" cy="61595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2" name="TextBox 1"/>
          <p:cNvSpPr txBox="1"/>
          <p:nvPr/>
        </p:nvSpPr>
        <p:spPr>
          <a:xfrm>
            <a:off x="529437" y="7522925"/>
            <a:ext cx="9688871" cy="646331"/>
          </a:xfrm>
          <a:prstGeom prst="rect">
            <a:avLst/>
          </a:prstGeom>
          <a:noFill/>
        </p:spPr>
        <p:txBody>
          <a:bodyPr wrap="none" rtlCol="0">
            <a:spAutoFit/>
          </a:bodyPr>
          <a:lstStyle/>
          <a:p>
            <a:r>
              <a:rPr lang="en-US" dirty="0" smtClean="0">
                <a:solidFill>
                  <a:schemeClr val="bg1"/>
                </a:solidFill>
              </a:rPr>
              <a:t>When might need to write out </a:t>
            </a:r>
            <a:r>
              <a:rPr lang="en-US" smtClean="0">
                <a:solidFill>
                  <a:schemeClr val="bg1"/>
                </a:solidFill>
              </a:rPr>
              <a:t>smaller segments?</a:t>
            </a:r>
            <a:endParaRPr lang="en-US">
              <a:solidFill>
                <a:schemeClr val="bg1"/>
              </a:solidFill>
            </a:endParaRPr>
          </a:p>
        </p:txBody>
      </p:sp>
    </p:spTree>
    <p:extLst>
      <p:ext uri="{BB962C8B-B14F-4D97-AF65-F5344CB8AC3E}">
        <p14:creationId xmlns:p14="http://schemas.microsoft.com/office/powerpoint/2010/main" val="15111196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Shape 76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Data Structures (attempt 1)</a:t>
            </a:r>
          </a:p>
        </p:txBody>
      </p:sp>
      <p:sp>
        <p:nvSpPr>
          <p:cNvPr id="761" name="Shape 761"/>
          <p:cNvSpPr>
            <a:spLocks noGrp="1"/>
          </p:cNvSpPr>
          <p:nvPr>
            <p:ph type="body" idx="4294967295"/>
          </p:nvPr>
        </p:nvSpPr>
        <p:spPr>
          <a:xfrm>
            <a:off x="521124" y="3644657"/>
            <a:ext cx="12150661" cy="5111750"/>
          </a:xfrm>
          <a:prstGeom prst="rect">
            <a:avLst/>
          </a:prstGeom>
        </p:spPr>
        <p:txBody>
          <a:bodyPr>
            <a:normAutofit/>
          </a:bodyPr>
          <a:lstStyle/>
          <a:p>
            <a:pPr lvl="0">
              <a:buNone/>
              <a:defRPr sz="1800">
                <a:solidFill>
                  <a:srgbClr val="000000"/>
                </a:solidFill>
              </a:defRPr>
            </a:pPr>
            <a:r>
              <a:rPr lang="en-US" sz="3800" dirty="0" smtClean="0">
                <a:solidFill>
                  <a:schemeClr val="bg1"/>
                </a:solidFill>
              </a:rPr>
              <a:t>What type of name is much more complicated?</a:t>
            </a:r>
          </a:p>
          <a:p>
            <a:pPr lvl="1">
              <a:defRPr sz="1800">
                <a:solidFill>
                  <a:srgbClr val="000000"/>
                </a:solidFill>
              </a:defRPr>
            </a:pPr>
            <a:r>
              <a:rPr sz="3200" dirty="0" smtClean="0">
                <a:solidFill>
                  <a:srgbClr val="333333"/>
                </a:solidFill>
              </a:rPr>
              <a:t>Inodes </a:t>
            </a:r>
            <a:r>
              <a:rPr sz="3200" dirty="0">
                <a:solidFill>
                  <a:srgbClr val="333333"/>
                </a:solidFill>
              </a:rPr>
              <a:t>are no longer at fixed </a:t>
            </a:r>
            <a:r>
              <a:rPr sz="3200" dirty="0" smtClean="0">
                <a:solidFill>
                  <a:srgbClr val="333333"/>
                </a:solidFill>
              </a:rPr>
              <a:t>offset</a:t>
            </a:r>
          </a:p>
          <a:p>
            <a:pPr lvl="1">
              <a:defRPr sz="1800">
                <a:solidFill>
                  <a:srgbClr val="000000"/>
                </a:solidFill>
              </a:defRPr>
            </a:pPr>
            <a:r>
              <a:rPr lang="en-US" sz="3200" dirty="0" smtClean="0">
                <a:solidFill>
                  <a:srgbClr val="333333"/>
                </a:solidFill>
              </a:rPr>
              <a:t>U</a:t>
            </a:r>
            <a:r>
              <a:rPr sz="3200" dirty="0" smtClean="0">
                <a:solidFill>
                  <a:srgbClr val="333333"/>
                </a:solidFill>
              </a:rPr>
              <a:t>se </a:t>
            </a:r>
            <a:r>
              <a:rPr lang="en-US" sz="3200" b="1" dirty="0" smtClean="0">
                <a:solidFill>
                  <a:srgbClr val="333333"/>
                </a:solidFill>
              </a:rPr>
              <a:t>current </a:t>
            </a:r>
            <a:r>
              <a:rPr sz="3200" b="1" dirty="0" smtClean="0">
                <a:solidFill>
                  <a:srgbClr val="333333"/>
                </a:solidFill>
              </a:rPr>
              <a:t>offset </a:t>
            </a:r>
            <a:r>
              <a:rPr lang="en-US" sz="3200" b="1" dirty="0" smtClean="0">
                <a:solidFill>
                  <a:srgbClr val="333333"/>
                </a:solidFill>
              </a:rPr>
              <a:t>on disk </a:t>
            </a:r>
            <a:r>
              <a:rPr sz="3200" dirty="0" smtClean="0">
                <a:solidFill>
                  <a:srgbClr val="333333"/>
                </a:solidFill>
              </a:rPr>
              <a:t>instead </a:t>
            </a:r>
            <a:r>
              <a:rPr sz="3200" dirty="0">
                <a:solidFill>
                  <a:srgbClr val="333333"/>
                </a:solidFill>
              </a:rPr>
              <a:t>of table index for</a:t>
            </a:r>
            <a:r>
              <a:rPr sz="3200" dirty="0" smtClean="0">
                <a:solidFill>
                  <a:srgbClr val="333333"/>
                </a:solidFill>
              </a:rPr>
              <a:t> </a:t>
            </a:r>
            <a:r>
              <a:rPr lang="en-US" sz="3200" dirty="0" smtClean="0">
                <a:solidFill>
                  <a:srgbClr val="333333"/>
                </a:solidFill>
              </a:rPr>
              <a:t>name</a:t>
            </a:r>
          </a:p>
          <a:p>
            <a:pPr lvl="1">
              <a:defRPr sz="1800">
                <a:solidFill>
                  <a:srgbClr val="000000"/>
                </a:solidFill>
              </a:defRPr>
            </a:pPr>
            <a:r>
              <a:rPr lang="en-US" sz="3200" dirty="0" smtClean="0">
                <a:solidFill>
                  <a:srgbClr val="333333"/>
                </a:solidFill>
              </a:rPr>
              <a:t>Not</a:t>
            </a:r>
            <a:r>
              <a:rPr sz="3200" dirty="0" smtClean="0">
                <a:solidFill>
                  <a:srgbClr val="333333"/>
                </a:solidFill>
              </a:rPr>
              <a:t>e</a:t>
            </a:r>
            <a:r>
              <a:rPr sz="3200" dirty="0">
                <a:solidFill>
                  <a:srgbClr val="333333"/>
                </a:solidFill>
              </a:rPr>
              <a:t>:</a:t>
            </a:r>
            <a:r>
              <a:rPr sz="3200" dirty="0" smtClean="0">
                <a:solidFill>
                  <a:srgbClr val="333333"/>
                </a:solidFill>
              </a:rPr>
              <a:t> </a:t>
            </a:r>
            <a:r>
              <a:rPr lang="en-US" sz="3200" dirty="0" smtClean="0">
                <a:solidFill>
                  <a:srgbClr val="333333"/>
                </a:solidFill>
              </a:rPr>
              <a:t>when update</a:t>
            </a:r>
            <a:r>
              <a:rPr sz="3200" dirty="0" smtClean="0">
                <a:solidFill>
                  <a:srgbClr val="333333"/>
                </a:solidFill>
              </a:rPr>
              <a:t> </a:t>
            </a:r>
            <a:r>
              <a:rPr sz="3200" dirty="0" err="1" smtClean="0">
                <a:solidFill>
                  <a:srgbClr val="333333"/>
                </a:solidFill>
              </a:rPr>
              <a:t>inode</a:t>
            </a:r>
            <a:r>
              <a:rPr sz="3200" dirty="0" smtClean="0">
                <a:solidFill>
                  <a:srgbClr val="333333"/>
                </a:solidFill>
              </a:rPr>
              <a:t>, </a:t>
            </a:r>
            <a:r>
              <a:rPr sz="3200" dirty="0" err="1">
                <a:solidFill>
                  <a:srgbClr val="333333"/>
                </a:solidFill>
              </a:rPr>
              <a:t>inode</a:t>
            </a:r>
            <a:r>
              <a:rPr sz="3200" dirty="0">
                <a:solidFill>
                  <a:srgbClr val="333333"/>
                </a:solidFill>
              </a:rPr>
              <a:t> </a:t>
            </a:r>
            <a:r>
              <a:rPr sz="3200" dirty="0" smtClean="0">
                <a:solidFill>
                  <a:srgbClr val="333333"/>
                </a:solidFill>
              </a:rPr>
              <a:t>n</a:t>
            </a:r>
            <a:r>
              <a:rPr lang="en-US" sz="3200" dirty="0" smtClean="0">
                <a:solidFill>
                  <a:srgbClr val="333333"/>
                </a:solidFill>
              </a:rPr>
              <a:t>ame</a:t>
            </a:r>
            <a:r>
              <a:rPr sz="3200" dirty="0" smtClean="0">
                <a:solidFill>
                  <a:srgbClr val="333333"/>
                </a:solidFill>
              </a:rPr>
              <a:t> changes</a:t>
            </a:r>
            <a:r>
              <a:rPr lang="en-US" sz="3200" dirty="0" smtClean="0">
                <a:solidFill>
                  <a:srgbClr val="333333"/>
                </a:solidFill>
              </a:rPr>
              <a:t>!!</a:t>
            </a:r>
            <a:endParaRPr sz="3200" dirty="0">
              <a:solidFill>
                <a:srgbClr val="333333"/>
              </a:solidFill>
            </a:endParaRPr>
          </a:p>
        </p:txBody>
      </p:sp>
      <p:sp>
        <p:nvSpPr>
          <p:cNvPr id="4" name="Shape 739"/>
          <p:cNvSpPr/>
          <p:nvPr/>
        </p:nvSpPr>
        <p:spPr>
          <a:xfrm>
            <a:off x="4075491" y="2554021"/>
            <a:ext cx="1075153"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5" name="Shape 743"/>
          <p:cNvSpPr/>
          <p:nvPr/>
        </p:nvSpPr>
        <p:spPr>
          <a:xfrm>
            <a:off x="2966305" y="255402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6" name="Shape 745"/>
          <p:cNvSpPr/>
          <p:nvPr/>
        </p:nvSpPr>
        <p:spPr>
          <a:xfrm>
            <a:off x="6319262" y="255402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7" name="Shape 746"/>
          <p:cNvSpPr/>
          <p:nvPr/>
        </p:nvSpPr>
        <p:spPr>
          <a:xfrm>
            <a:off x="5197376" y="255402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8" name="Shape 747"/>
          <p:cNvSpPr/>
          <p:nvPr/>
        </p:nvSpPr>
        <p:spPr>
          <a:xfrm>
            <a:off x="2966305" y="2554021"/>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2" name="文本框 1"/>
          <p:cNvSpPr txBox="1"/>
          <p:nvPr/>
        </p:nvSpPr>
        <p:spPr>
          <a:xfrm>
            <a:off x="8613401" y="3317969"/>
            <a:ext cx="3744084" cy="646331"/>
          </a:xfrm>
          <a:prstGeom prst="rect">
            <a:avLst/>
          </a:prstGeom>
          <a:noFill/>
        </p:spPr>
        <p:txBody>
          <a:bodyPr wrap="none" rtlCol="0">
            <a:spAutoFit/>
          </a:bodyPr>
          <a:lstStyle/>
          <a:p>
            <a:r>
              <a:rPr kumimoji="1" lang="en-US" altLang="zh-CN" dirty="0" smtClean="0">
                <a:solidFill>
                  <a:srgbClr val="0000FF"/>
                </a:solidFill>
              </a:rPr>
              <a:t>FFS </a:t>
            </a:r>
            <a:r>
              <a:rPr kumimoji="1" lang="en-US" altLang="zh-CN" dirty="0" err="1" smtClean="0">
                <a:solidFill>
                  <a:srgbClr val="0000FF"/>
                </a:solidFill>
              </a:rPr>
              <a:t>inode</a:t>
            </a:r>
            <a:r>
              <a:rPr kumimoji="1" lang="en-US" altLang="zh-CN" dirty="0" smtClean="0">
                <a:solidFill>
                  <a:srgbClr val="0000FF"/>
                </a:solidFill>
              </a:rPr>
              <a:t> is fixed</a:t>
            </a:r>
            <a:endParaRPr kumimoji="1" lang="zh-CN" altLang="en-US" dirty="0">
              <a:solidFill>
                <a:srgbClr val="0000FF"/>
              </a:solidFill>
            </a:endParaRPr>
          </a:p>
        </p:txBody>
      </p:sp>
    </p:spTree>
    <p:extLst>
      <p:ext uri="{BB962C8B-B14F-4D97-AF65-F5344CB8AC3E}">
        <p14:creationId xmlns:p14="http://schemas.microsoft.com/office/powerpoint/2010/main" val="124691956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836"/>
          <p:cNvSpPr/>
          <p:nvPr/>
        </p:nvSpPr>
        <p:spPr>
          <a:xfrm>
            <a:off x="5152934" y="3587418"/>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a:solidFill>
                  <a:srgbClr val="FFFFFF"/>
                </a:solidFill>
              </a:rPr>
              <a:t>D’</a:t>
            </a:r>
          </a:p>
        </p:txBody>
      </p:sp>
      <p:sp>
        <p:nvSpPr>
          <p:cNvPr id="778" name="Shape 778"/>
          <p:cNvSpPr/>
          <p:nvPr/>
        </p:nvSpPr>
        <p:spPr>
          <a:xfrm>
            <a:off x="19779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I2</a:t>
            </a:r>
          </a:p>
        </p:txBody>
      </p:sp>
      <p:sp>
        <p:nvSpPr>
          <p:cNvPr id="779" name="Shape 779"/>
          <p:cNvSpPr/>
          <p:nvPr/>
        </p:nvSpPr>
        <p:spPr>
          <a:xfrm>
            <a:off x="27653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ir</a:t>
            </a:r>
            <a:endParaRPr sz="3000" b="1" dirty="0">
              <a:solidFill>
                <a:srgbClr val="FFFFFF"/>
              </a:solidFill>
            </a:endParaRPr>
          </a:p>
        </p:txBody>
      </p:sp>
      <p:sp>
        <p:nvSpPr>
          <p:cNvPr id="780" name="Shape 780"/>
          <p:cNvSpPr/>
          <p:nvPr/>
        </p:nvSpPr>
        <p:spPr>
          <a:xfrm>
            <a:off x="35527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I9</a:t>
            </a:r>
          </a:p>
        </p:txBody>
      </p:sp>
      <p:sp>
        <p:nvSpPr>
          <p:cNvPr id="781" name="Shape 781"/>
          <p:cNvSpPr/>
          <p:nvPr/>
        </p:nvSpPr>
        <p:spPr>
          <a:xfrm>
            <a:off x="43528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782" name="Shape 78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7200" dirty="0" smtClean="0">
                <a:solidFill>
                  <a:srgbClr val="FFFFFF"/>
                </a:solidFill>
              </a:rPr>
              <a:t>Attempt 1</a:t>
            </a:r>
            <a:endParaRPr sz="7200" dirty="0">
              <a:solidFill>
                <a:srgbClr val="FFFFFF"/>
              </a:solidFill>
            </a:endParaRPr>
          </a:p>
        </p:txBody>
      </p:sp>
      <p:sp>
        <p:nvSpPr>
          <p:cNvPr id="783" name="Shape 783"/>
          <p:cNvSpPr/>
          <p:nvPr/>
        </p:nvSpPr>
        <p:spPr>
          <a:xfrm>
            <a:off x="1977934" y="3587418"/>
            <a:ext cx="9048932" cy="763947"/>
          </a:xfrm>
          <a:prstGeom prst="rect">
            <a:avLst/>
          </a:prstGeom>
          <a:ln w="50800">
            <a:solidFill>
              <a:srgbClr val="FFFFFF"/>
            </a:solidFill>
            <a:miter lim="400000"/>
          </a:ln>
        </p:spPr>
        <p:txBody>
          <a:bodyPr lIns="0" tIns="0" rIns="0" bIns="0" anchor="ctr"/>
          <a:lstStyle/>
          <a:p>
            <a:pPr lvl="0">
              <a:defRPr sz="2600"/>
            </a:pPr>
            <a:endParaRPr/>
          </a:p>
        </p:txBody>
      </p:sp>
      <p:sp>
        <p:nvSpPr>
          <p:cNvPr id="789" name="Shape 789"/>
          <p:cNvSpPr/>
          <p:nvPr/>
        </p:nvSpPr>
        <p:spPr>
          <a:xfrm>
            <a:off x="2380289" y="3032516"/>
            <a:ext cx="547372"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790" name="Shape 790"/>
          <p:cNvSpPr/>
          <p:nvPr/>
        </p:nvSpPr>
        <p:spPr>
          <a:xfrm>
            <a:off x="3269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791" name="Shape 791"/>
          <p:cNvSpPr/>
          <p:nvPr/>
        </p:nvSpPr>
        <p:spPr>
          <a:xfrm>
            <a:off x="4031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787" name="Shape 787"/>
          <p:cNvSpPr/>
          <p:nvPr/>
        </p:nvSpPr>
        <p:spPr>
          <a:xfrm flipV="1">
            <a:off x="3105834" y="4448417"/>
            <a:ext cx="0" cy="9299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3" name="Shape 772"/>
          <p:cNvSpPr/>
          <p:nvPr/>
        </p:nvSpPr>
        <p:spPr>
          <a:xfrm flipV="1">
            <a:off x="2343833" y="4448418"/>
            <a:ext cx="1" cy="31789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4" name="Shape 773"/>
          <p:cNvSpPr/>
          <p:nvPr/>
        </p:nvSpPr>
        <p:spPr>
          <a:xfrm>
            <a:off x="1432481" y="4819589"/>
            <a:ext cx="182270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dirty="0">
                <a:solidFill>
                  <a:schemeClr val="bg1"/>
                </a:solidFill>
              </a:rPr>
              <a:t>root inode</a:t>
            </a:r>
          </a:p>
        </p:txBody>
      </p:sp>
      <p:sp>
        <p:nvSpPr>
          <p:cNvPr id="15" name="Shape 802"/>
          <p:cNvSpPr/>
          <p:nvPr/>
        </p:nvSpPr>
        <p:spPr>
          <a:xfrm flipV="1">
            <a:off x="3918632" y="4448417"/>
            <a:ext cx="1" cy="1488773"/>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6" name="Shape 803"/>
          <p:cNvSpPr/>
          <p:nvPr/>
        </p:nvSpPr>
        <p:spPr>
          <a:xfrm>
            <a:off x="2986652" y="5933083"/>
            <a:ext cx="166001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dirty="0">
                <a:solidFill>
                  <a:schemeClr val="tx1"/>
                </a:solidFill>
              </a:rPr>
              <a:t>file inode</a:t>
            </a:r>
          </a:p>
        </p:txBody>
      </p:sp>
      <p:sp>
        <p:nvSpPr>
          <p:cNvPr id="17" name="Shape 817"/>
          <p:cNvSpPr/>
          <p:nvPr/>
        </p:nvSpPr>
        <p:spPr>
          <a:xfrm flipV="1">
            <a:off x="4693333" y="4448417"/>
            <a:ext cx="0" cy="221964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8" name="Shape 818"/>
          <p:cNvSpPr/>
          <p:nvPr/>
        </p:nvSpPr>
        <p:spPr>
          <a:xfrm>
            <a:off x="4031288" y="6491884"/>
            <a:ext cx="146951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dirty="0">
                <a:solidFill>
                  <a:srgbClr val="FFFFFF"/>
                </a:solidFill>
              </a:rPr>
              <a:t>file data</a:t>
            </a:r>
          </a:p>
        </p:txBody>
      </p:sp>
      <p:sp>
        <p:nvSpPr>
          <p:cNvPr id="788" name="Shape 788"/>
          <p:cNvSpPr/>
          <p:nvPr/>
        </p:nvSpPr>
        <p:spPr>
          <a:xfrm>
            <a:off x="1462464" y="5378390"/>
            <a:ext cx="362216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dirty="0">
                <a:solidFill>
                  <a:srgbClr val="921F07"/>
                </a:solidFill>
              </a:rPr>
              <a:t>root directory entries</a:t>
            </a:r>
          </a:p>
        </p:txBody>
      </p:sp>
      <p:sp>
        <p:nvSpPr>
          <p:cNvPr id="20" name="TextBox 19"/>
          <p:cNvSpPr txBox="1"/>
          <p:nvPr/>
        </p:nvSpPr>
        <p:spPr>
          <a:xfrm>
            <a:off x="1977934" y="7761231"/>
            <a:ext cx="9072391" cy="646331"/>
          </a:xfrm>
          <a:prstGeom prst="rect">
            <a:avLst/>
          </a:prstGeom>
          <a:noFill/>
        </p:spPr>
        <p:txBody>
          <a:bodyPr wrap="none" rtlCol="0">
            <a:spAutoFit/>
          </a:bodyPr>
          <a:lstStyle/>
          <a:p>
            <a:r>
              <a:rPr lang="en-US" dirty="0" smtClean="0"/>
              <a:t>How to update </a:t>
            </a:r>
            <a:r>
              <a:rPr lang="en-US" dirty="0" err="1" smtClean="0"/>
              <a:t>Inode</a:t>
            </a:r>
            <a:r>
              <a:rPr lang="en-US" dirty="0" smtClean="0"/>
              <a:t> 9 to point to new D’ ???</a:t>
            </a:r>
            <a:endParaRPr lang="en-US" dirty="0"/>
          </a:p>
        </p:txBody>
      </p:sp>
      <p:sp>
        <p:nvSpPr>
          <p:cNvPr id="21" name="Rectangle 20"/>
          <p:cNvSpPr/>
          <p:nvPr/>
        </p:nvSpPr>
        <p:spPr>
          <a:xfrm>
            <a:off x="1817698" y="2167467"/>
            <a:ext cx="9446111" cy="646331"/>
          </a:xfrm>
          <a:prstGeom prst="rect">
            <a:avLst/>
          </a:prstGeom>
        </p:spPr>
        <p:txBody>
          <a:bodyPr wrap="square">
            <a:spAutoFit/>
          </a:bodyPr>
          <a:lstStyle/>
          <a:p>
            <a:r>
              <a:rPr lang="en-US" dirty="0" smtClean="0">
                <a:solidFill>
                  <a:srgbClr val="333333"/>
                </a:solidFill>
              </a:rPr>
              <a:t>Overwrite data in  /</a:t>
            </a:r>
            <a:r>
              <a:rPr lang="en-US" dirty="0" err="1" smtClean="0">
                <a:solidFill>
                  <a:srgbClr val="333333"/>
                </a:solidFill>
              </a:rPr>
              <a:t>file.txt</a:t>
            </a:r>
            <a:endParaRPr lang="en-US" dirty="0">
              <a:solidFill>
                <a:srgbClr val="333333"/>
              </a:solidFill>
            </a:endParaRPr>
          </a:p>
        </p:txBody>
      </p:sp>
    </p:spTree>
    <p:extLst>
      <p:ext uri="{BB962C8B-B14F-4D97-AF65-F5344CB8AC3E}">
        <p14:creationId xmlns:p14="http://schemas.microsoft.com/office/powerpoint/2010/main" val="18317183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p:nvPr/>
        </p:nvSpPr>
        <p:spPr>
          <a:xfrm>
            <a:off x="5152934" y="3587418"/>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851" name="Shape 851"/>
          <p:cNvSpPr/>
          <p:nvPr/>
        </p:nvSpPr>
        <p:spPr>
          <a:xfrm>
            <a:off x="19779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I2</a:t>
            </a:r>
          </a:p>
        </p:txBody>
      </p:sp>
      <p:sp>
        <p:nvSpPr>
          <p:cNvPr id="852" name="Shape 852"/>
          <p:cNvSpPr/>
          <p:nvPr/>
        </p:nvSpPr>
        <p:spPr>
          <a:xfrm>
            <a:off x="27653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ir</a:t>
            </a:r>
            <a:endParaRPr sz="3000" b="1" dirty="0">
              <a:solidFill>
                <a:srgbClr val="FFFFFF"/>
              </a:solidFill>
            </a:endParaRPr>
          </a:p>
        </p:txBody>
      </p:sp>
      <p:sp>
        <p:nvSpPr>
          <p:cNvPr id="853" name="Shape 853"/>
          <p:cNvSpPr/>
          <p:nvPr/>
        </p:nvSpPr>
        <p:spPr>
          <a:xfrm>
            <a:off x="35527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I9</a:t>
            </a:r>
          </a:p>
        </p:txBody>
      </p:sp>
      <p:sp>
        <p:nvSpPr>
          <p:cNvPr id="854" name="Shape 854"/>
          <p:cNvSpPr/>
          <p:nvPr/>
        </p:nvSpPr>
        <p:spPr>
          <a:xfrm>
            <a:off x="43528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855" name="Shape 85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7200" dirty="0" err="1" smtClean="0">
                <a:solidFill>
                  <a:srgbClr val="FFFFFF"/>
                </a:solidFill>
              </a:rPr>
              <a:t>AttempT</a:t>
            </a:r>
            <a:r>
              <a:rPr lang="en-US" sz="7200" dirty="0" smtClean="0">
                <a:solidFill>
                  <a:srgbClr val="FFFFFF"/>
                </a:solidFill>
              </a:rPr>
              <a:t> 1</a:t>
            </a:r>
            <a:endParaRPr sz="6600" dirty="0">
              <a:solidFill>
                <a:srgbClr val="FFFFFF"/>
              </a:solidFill>
            </a:endParaRPr>
          </a:p>
        </p:txBody>
      </p:sp>
      <p:sp>
        <p:nvSpPr>
          <p:cNvPr id="856" name="Shape 856"/>
          <p:cNvSpPr/>
          <p:nvPr/>
        </p:nvSpPr>
        <p:spPr>
          <a:xfrm>
            <a:off x="1977934" y="3587418"/>
            <a:ext cx="9048932" cy="763947"/>
          </a:xfrm>
          <a:prstGeom prst="rect">
            <a:avLst/>
          </a:prstGeom>
          <a:ln w="50800">
            <a:solidFill>
              <a:srgbClr val="FFFFFF"/>
            </a:solidFill>
            <a:miter lim="400000"/>
          </a:ln>
        </p:spPr>
        <p:txBody>
          <a:bodyPr lIns="0" tIns="0" rIns="0" bIns="0" anchor="ctr"/>
          <a:lstStyle/>
          <a:p>
            <a:pPr lvl="0">
              <a:defRPr sz="2600"/>
            </a:pPr>
            <a:endParaRPr/>
          </a:p>
        </p:txBody>
      </p:sp>
      <p:sp>
        <p:nvSpPr>
          <p:cNvPr id="861" name="Shape 861"/>
          <p:cNvSpPr/>
          <p:nvPr/>
        </p:nvSpPr>
        <p:spPr>
          <a:xfrm>
            <a:off x="2380289" y="3032516"/>
            <a:ext cx="547372"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862" name="Shape 862"/>
          <p:cNvSpPr/>
          <p:nvPr/>
        </p:nvSpPr>
        <p:spPr>
          <a:xfrm>
            <a:off x="3269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863" name="Shape 863"/>
          <p:cNvSpPr/>
          <p:nvPr/>
        </p:nvSpPr>
        <p:spPr>
          <a:xfrm>
            <a:off x="4031288" y="3028555"/>
            <a:ext cx="1413485" cy="575330"/>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11281" y="-4692"/>
                  <a:pt x="18481" y="-5382"/>
                  <a:pt x="21600" y="14149"/>
                </a:cubicBezTo>
              </a:path>
            </a:pathLst>
          </a:custGeom>
          <a:ln w="25400">
            <a:solidFill>
              <a:srgbClr val="FFFFFF"/>
            </a:solidFill>
            <a:miter lim="400000"/>
            <a:tailEnd type="triangle"/>
          </a:ln>
        </p:spPr>
        <p:txBody>
          <a:bodyPr/>
          <a:lstStyle/>
          <a:p>
            <a:pPr lvl="0"/>
            <a:endParaRPr/>
          </a:p>
        </p:txBody>
      </p:sp>
      <p:sp>
        <p:nvSpPr>
          <p:cNvPr id="860" name="Shape 860"/>
          <p:cNvSpPr/>
          <p:nvPr/>
        </p:nvSpPr>
        <p:spPr>
          <a:xfrm>
            <a:off x="2094491" y="5050477"/>
            <a:ext cx="881584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Can LFS update </a:t>
            </a:r>
            <a:r>
              <a:rPr lang="en-US" sz="3600" dirty="0" err="1" smtClean="0">
                <a:solidFill>
                  <a:srgbClr val="FFFFFF"/>
                </a:solidFill>
              </a:rPr>
              <a:t>Inode</a:t>
            </a:r>
            <a:r>
              <a:rPr lang="en-US" sz="3600" dirty="0" smtClean="0">
                <a:solidFill>
                  <a:srgbClr val="FFFFFF"/>
                </a:solidFill>
              </a:rPr>
              <a:t> 9 to point to new D’?</a:t>
            </a:r>
          </a:p>
        </p:txBody>
      </p:sp>
      <p:sp>
        <p:nvSpPr>
          <p:cNvPr id="13" name="Rectangle 12"/>
          <p:cNvSpPr/>
          <p:nvPr/>
        </p:nvSpPr>
        <p:spPr>
          <a:xfrm>
            <a:off x="3269288" y="6240095"/>
            <a:ext cx="6515325" cy="584776"/>
          </a:xfrm>
          <a:prstGeom prst="rect">
            <a:avLst/>
          </a:prstGeom>
        </p:spPr>
        <p:txBody>
          <a:bodyPr wrap="none">
            <a:spAutoFit/>
          </a:bodyPr>
          <a:lstStyle/>
          <a:p>
            <a:pPr lvl="0">
              <a:defRPr sz="1800">
                <a:solidFill>
                  <a:srgbClr val="000000"/>
                </a:solidFill>
              </a:defRPr>
            </a:pPr>
            <a:r>
              <a:rPr lang="en-US" sz="3200" dirty="0" smtClean="0"/>
              <a:t>NO!  This would be a random write</a:t>
            </a:r>
            <a:endParaRPr lang="en-US" sz="3200" dirty="0"/>
          </a:p>
        </p:txBody>
      </p:sp>
      <p:sp>
        <p:nvSpPr>
          <p:cNvPr id="14" name="Rectangle 13"/>
          <p:cNvSpPr/>
          <p:nvPr/>
        </p:nvSpPr>
        <p:spPr>
          <a:xfrm>
            <a:off x="1817698" y="2167467"/>
            <a:ext cx="9446111" cy="646331"/>
          </a:xfrm>
          <a:prstGeom prst="rect">
            <a:avLst/>
          </a:prstGeom>
        </p:spPr>
        <p:txBody>
          <a:bodyPr wrap="square">
            <a:spAutoFit/>
          </a:bodyPr>
          <a:lstStyle/>
          <a:p>
            <a:r>
              <a:rPr lang="en-US" dirty="0" smtClean="0">
                <a:solidFill>
                  <a:srgbClr val="333333"/>
                </a:solidFill>
              </a:rPr>
              <a:t>Overwrite data in  /</a:t>
            </a:r>
            <a:r>
              <a:rPr lang="en-US" dirty="0" err="1" smtClean="0">
                <a:solidFill>
                  <a:srgbClr val="333333"/>
                </a:solidFill>
              </a:rPr>
              <a:t>file.txt</a:t>
            </a:r>
            <a:endParaRPr lang="en-US" dirty="0">
              <a:solidFill>
                <a:srgbClr val="333333"/>
              </a:solidFill>
            </a:endParaRPr>
          </a:p>
        </p:txBody>
      </p:sp>
    </p:spTree>
    <p:extLst>
      <p:ext uri="{BB962C8B-B14F-4D97-AF65-F5344CB8AC3E}">
        <p14:creationId xmlns:p14="http://schemas.microsoft.com/office/powerpoint/2010/main" val="15119934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p:nvPr/>
        </p:nvSpPr>
        <p:spPr>
          <a:xfrm>
            <a:off x="7578635" y="3587418"/>
            <a:ext cx="731797"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I2</a:t>
            </a:r>
            <a:r>
              <a:rPr lang="en-US" sz="3000" b="1" dirty="0" smtClean="0">
                <a:solidFill>
                  <a:srgbClr val="FFFFFF"/>
                </a:solidFill>
              </a:rPr>
              <a:t>'</a:t>
            </a:r>
            <a:endParaRPr sz="3000" b="1" dirty="0">
              <a:solidFill>
                <a:srgbClr val="FFFFFF"/>
              </a:solidFill>
            </a:endParaRPr>
          </a:p>
        </p:txBody>
      </p:sp>
      <p:sp>
        <p:nvSpPr>
          <p:cNvPr id="926" name="Shape 926"/>
          <p:cNvSpPr/>
          <p:nvPr/>
        </p:nvSpPr>
        <p:spPr>
          <a:xfrm>
            <a:off x="6778535" y="3587418"/>
            <a:ext cx="731797"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r’</a:t>
            </a:r>
            <a:endParaRPr sz="3000" b="1" dirty="0">
              <a:solidFill>
                <a:srgbClr val="FFFFFF"/>
              </a:solidFill>
            </a:endParaRPr>
          </a:p>
        </p:txBody>
      </p:sp>
      <p:sp>
        <p:nvSpPr>
          <p:cNvPr id="927" name="Shape 927"/>
          <p:cNvSpPr/>
          <p:nvPr/>
        </p:nvSpPr>
        <p:spPr>
          <a:xfrm>
            <a:off x="5965734" y="3587418"/>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I9</a:t>
            </a:r>
            <a:r>
              <a:rPr lang="en-US" sz="3000" b="1" dirty="0" smtClean="0">
                <a:solidFill>
                  <a:srgbClr val="FFFFFF"/>
                </a:solidFill>
              </a:rPr>
              <a:t>'</a:t>
            </a:r>
            <a:endParaRPr sz="3000" b="1" dirty="0">
              <a:solidFill>
                <a:srgbClr val="FFFFFF"/>
              </a:solidFill>
            </a:endParaRPr>
          </a:p>
        </p:txBody>
      </p:sp>
      <p:sp>
        <p:nvSpPr>
          <p:cNvPr id="928" name="Shape 928"/>
          <p:cNvSpPr/>
          <p:nvPr/>
        </p:nvSpPr>
        <p:spPr>
          <a:xfrm>
            <a:off x="5152934" y="3587418"/>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929" name="Shape 929"/>
          <p:cNvSpPr/>
          <p:nvPr/>
        </p:nvSpPr>
        <p:spPr>
          <a:xfrm>
            <a:off x="19779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I2</a:t>
            </a:r>
          </a:p>
        </p:txBody>
      </p:sp>
      <p:sp>
        <p:nvSpPr>
          <p:cNvPr id="930" name="Shape 930"/>
          <p:cNvSpPr/>
          <p:nvPr/>
        </p:nvSpPr>
        <p:spPr>
          <a:xfrm>
            <a:off x="27653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ir</a:t>
            </a:r>
            <a:endParaRPr sz="3000" b="1" dirty="0">
              <a:solidFill>
                <a:srgbClr val="FFFFFF"/>
              </a:solidFill>
            </a:endParaRPr>
          </a:p>
        </p:txBody>
      </p:sp>
      <p:sp>
        <p:nvSpPr>
          <p:cNvPr id="931" name="Shape 931"/>
          <p:cNvSpPr/>
          <p:nvPr/>
        </p:nvSpPr>
        <p:spPr>
          <a:xfrm>
            <a:off x="35527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I9</a:t>
            </a:r>
          </a:p>
        </p:txBody>
      </p:sp>
      <p:sp>
        <p:nvSpPr>
          <p:cNvPr id="932" name="Shape 932"/>
          <p:cNvSpPr/>
          <p:nvPr/>
        </p:nvSpPr>
        <p:spPr>
          <a:xfrm>
            <a:off x="43528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933" name="Shape 93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7200" dirty="0" smtClean="0">
                <a:solidFill>
                  <a:srgbClr val="FFFFFF"/>
                </a:solidFill>
              </a:rPr>
              <a:t>Attempt 1</a:t>
            </a:r>
            <a:endParaRPr sz="7200" dirty="0">
              <a:solidFill>
                <a:srgbClr val="FFFFFF"/>
              </a:solidFill>
            </a:endParaRPr>
          </a:p>
        </p:txBody>
      </p:sp>
      <p:sp>
        <p:nvSpPr>
          <p:cNvPr id="934" name="Shape 934"/>
          <p:cNvSpPr/>
          <p:nvPr/>
        </p:nvSpPr>
        <p:spPr>
          <a:xfrm>
            <a:off x="1977934" y="3587418"/>
            <a:ext cx="9048932" cy="763947"/>
          </a:xfrm>
          <a:prstGeom prst="rect">
            <a:avLst/>
          </a:prstGeom>
          <a:ln w="50800">
            <a:solidFill>
              <a:srgbClr val="FFFFFF"/>
            </a:solidFill>
            <a:miter lim="400000"/>
          </a:ln>
        </p:spPr>
        <p:txBody>
          <a:bodyPr lIns="0" tIns="0" rIns="0" bIns="0" anchor="ctr"/>
          <a:lstStyle/>
          <a:p>
            <a:pPr lvl="0">
              <a:defRPr sz="2600"/>
            </a:pPr>
            <a:endParaRPr/>
          </a:p>
        </p:txBody>
      </p:sp>
      <p:sp>
        <p:nvSpPr>
          <p:cNvPr id="949" name="Shape 949"/>
          <p:cNvSpPr/>
          <p:nvPr/>
        </p:nvSpPr>
        <p:spPr>
          <a:xfrm>
            <a:off x="2380289" y="3032516"/>
            <a:ext cx="547372"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950" name="Shape 950"/>
          <p:cNvSpPr/>
          <p:nvPr/>
        </p:nvSpPr>
        <p:spPr>
          <a:xfrm>
            <a:off x="3269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951" name="Shape 951"/>
          <p:cNvSpPr/>
          <p:nvPr/>
        </p:nvSpPr>
        <p:spPr>
          <a:xfrm>
            <a:off x="4031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952" name="Shape 952"/>
          <p:cNvSpPr/>
          <p:nvPr/>
        </p:nvSpPr>
        <p:spPr>
          <a:xfrm>
            <a:off x="5682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953" name="Shape 953"/>
          <p:cNvSpPr/>
          <p:nvPr/>
        </p:nvSpPr>
        <p:spPr>
          <a:xfrm>
            <a:off x="65585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954" name="Shape 954"/>
          <p:cNvSpPr/>
          <p:nvPr/>
        </p:nvSpPr>
        <p:spPr>
          <a:xfrm>
            <a:off x="73205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grpSp>
        <p:nvGrpSpPr>
          <p:cNvPr id="26" name="Group 25"/>
          <p:cNvGrpSpPr/>
          <p:nvPr/>
        </p:nvGrpSpPr>
        <p:grpSpPr>
          <a:xfrm>
            <a:off x="1950496" y="4504801"/>
            <a:ext cx="6324696" cy="974918"/>
            <a:chOff x="1950496" y="4504801"/>
            <a:chExt cx="6324696" cy="974918"/>
          </a:xfrm>
        </p:grpSpPr>
        <p:sp>
          <p:nvSpPr>
            <p:cNvPr id="941" name="Shape 941"/>
            <p:cNvSpPr/>
            <p:nvPr/>
          </p:nvSpPr>
          <p:spPr>
            <a:xfrm>
              <a:off x="2026791" y="4604391"/>
              <a:ext cx="2922944"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2" name="Shape 942"/>
            <p:cNvSpPr/>
            <p:nvPr/>
          </p:nvSpPr>
          <p:spPr>
            <a:xfrm flipH="1" flipV="1">
              <a:off x="1950496" y="4504801"/>
              <a:ext cx="76296" cy="9959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3" name="Shape 943"/>
            <p:cNvSpPr/>
            <p:nvPr/>
          </p:nvSpPr>
          <p:spPr>
            <a:xfrm flipV="1">
              <a:off x="4947696" y="4504801"/>
              <a:ext cx="76296" cy="9959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4" name="Shape 944"/>
            <p:cNvSpPr/>
            <p:nvPr/>
          </p:nvSpPr>
          <p:spPr>
            <a:xfrm>
              <a:off x="5277991" y="4604391"/>
              <a:ext cx="2922944"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5" name="Shape 945"/>
            <p:cNvSpPr/>
            <p:nvPr/>
          </p:nvSpPr>
          <p:spPr>
            <a:xfrm flipH="1" flipV="1">
              <a:off x="5201696" y="4504801"/>
              <a:ext cx="76296" cy="9959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6" name="Shape 946"/>
            <p:cNvSpPr/>
            <p:nvPr/>
          </p:nvSpPr>
          <p:spPr>
            <a:xfrm flipV="1">
              <a:off x="8198897" y="4504801"/>
              <a:ext cx="76295" cy="9959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7" name="Shape 947"/>
            <p:cNvSpPr/>
            <p:nvPr/>
          </p:nvSpPr>
          <p:spPr>
            <a:xfrm>
              <a:off x="3113587" y="4832018"/>
              <a:ext cx="7493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old</a:t>
              </a:r>
            </a:p>
          </p:txBody>
        </p:sp>
        <p:sp>
          <p:nvSpPr>
            <p:cNvPr id="948" name="Shape 948"/>
            <p:cNvSpPr/>
            <p:nvPr/>
          </p:nvSpPr>
          <p:spPr>
            <a:xfrm>
              <a:off x="6261630" y="4832018"/>
              <a:ext cx="9528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new</a:t>
              </a:r>
            </a:p>
          </p:txBody>
        </p:sp>
      </p:grpSp>
      <p:sp>
        <p:nvSpPr>
          <p:cNvPr id="27" name="TextBox 26"/>
          <p:cNvSpPr txBox="1"/>
          <p:nvPr/>
        </p:nvSpPr>
        <p:spPr>
          <a:xfrm>
            <a:off x="1108570" y="6455344"/>
            <a:ext cx="10341293" cy="646331"/>
          </a:xfrm>
          <a:prstGeom prst="rect">
            <a:avLst/>
          </a:prstGeom>
          <a:noFill/>
        </p:spPr>
        <p:txBody>
          <a:bodyPr wrap="none" rtlCol="0">
            <a:spAutoFit/>
          </a:bodyPr>
          <a:lstStyle/>
          <a:p>
            <a:r>
              <a:rPr lang="en-US" dirty="0" smtClean="0"/>
              <a:t>Must update all structures in sequential order to log</a:t>
            </a:r>
            <a:endParaRPr lang="en-US" dirty="0"/>
          </a:p>
        </p:txBody>
      </p:sp>
      <p:sp>
        <p:nvSpPr>
          <p:cNvPr id="28" name="Rectangle 27"/>
          <p:cNvSpPr/>
          <p:nvPr/>
        </p:nvSpPr>
        <p:spPr>
          <a:xfrm>
            <a:off x="1817698" y="2167467"/>
            <a:ext cx="9446111" cy="646331"/>
          </a:xfrm>
          <a:prstGeom prst="rect">
            <a:avLst/>
          </a:prstGeom>
        </p:spPr>
        <p:txBody>
          <a:bodyPr wrap="square">
            <a:spAutoFit/>
          </a:bodyPr>
          <a:lstStyle/>
          <a:p>
            <a:r>
              <a:rPr lang="en-US" dirty="0" smtClean="0">
                <a:solidFill>
                  <a:srgbClr val="333333"/>
                </a:solidFill>
              </a:rPr>
              <a:t>Overwrite data in  /</a:t>
            </a:r>
            <a:r>
              <a:rPr lang="en-US" dirty="0" err="1" smtClean="0">
                <a:solidFill>
                  <a:srgbClr val="333333"/>
                </a:solidFill>
              </a:rPr>
              <a:t>file.txt</a:t>
            </a:r>
            <a:endParaRPr lang="en-US" dirty="0">
              <a:solidFill>
                <a:srgbClr val="333333"/>
              </a:solidFill>
            </a:endParaRPr>
          </a:p>
        </p:txBody>
      </p:sp>
    </p:spTree>
    <p:extLst>
      <p:ext uri="{BB962C8B-B14F-4D97-AF65-F5344CB8AC3E}">
        <p14:creationId xmlns:p14="http://schemas.microsoft.com/office/powerpoint/2010/main" val="8991964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 grpId="0" animBg="1"/>
      <p:bldP spid="926" grpId="0" animBg="1"/>
      <p:bldP spid="927" grpId="0" animBg="1"/>
      <p:bldP spid="952" grpId="0" animBg="1"/>
      <p:bldP spid="953" grpId="0" animBg="1"/>
      <p:bldP spid="95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Shape 95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Attempt 1: Problem </a:t>
            </a:r>
            <a:r>
              <a:rPr lang="en-US" sz="6480" dirty="0" err="1" smtClean="0">
                <a:solidFill>
                  <a:srgbClr val="FFFFFF"/>
                </a:solidFill>
              </a:rPr>
              <a:t>w</a:t>
            </a:r>
            <a:r>
              <a:rPr lang="en-US" sz="6480" dirty="0" smtClean="0">
                <a:solidFill>
                  <a:srgbClr val="FFFFFF"/>
                </a:solidFill>
              </a:rPr>
              <a:t>/ </a:t>
            </a:r>
            <a:r>
              <a:rPr sz="6480" dirty="0" err="1" smtClean="0">
                <a:solidFill>
                  <a:srgbClr val="FFFFFF"/>
                </a:solidFill>
              </a:rPr>
              <a:t>Inode</a:t>
            </a:r>
            <a:r>
              <a:rPr sz="6480" dirty="0" smtClean="0">
                <a:solidFill>
                  <a:srgbClr val="FFFFFF"/>
                </a:solidFill>
              </a:rPr>
              <a:t> Numbers</a:t>
            </a:r>
            <a:endParaRPr sz="6480" dirty="0">
              <a:solidFill>
                <a:srgbClr val="FFFFFF"/>
              </a:solidFill>
            </a:endParaRPr>
          </a:p>
        </p:txBody>
      </p:sp>
      <p:sp>
        <p:nvSpPr>
          <p:cNvPr id="960" name="Shape 960"/>
          <p:cNvSpPr>
            <a:spLocks noGrp="1"/>
          </p:cNvSpPr>
          <p:nvPr>
            <p:ph type="body" idx="4294967295"/>
          </p:nvPr>
        </p:nvSpPr>
        <p:spPr>
          <a:xfrm>
            <a:off x="469325" y="4045017"/>
            <a:ext cx="12161050" cy="5599046"/>
          </a:xfrm>
          <a:prstGeom prst="rect">
            <a:avLst/>
          </a:prstGeom>
        </p:spPr>
        <p:txBody>
          <a:bodyPr>
            <a:normAutofit fontScale="92500" lnSpcReduction="20000"/>
          </a:bodyPr>
          <a:lstStyle/>
          <a:p>
            <a:pPr lvl="0">
              <a:buNone/>
              <a:defRPr sz="1800">
                <a:solidFill>
                  <a:srgbClr val="000000"/>
                </a:solidFill>
              </a:defRPr>
            </a:pPr>
            <a:r>
              <a:rPr sz="3800" dirty="0" smtClean="0">
                <a:solidFill>
                  <a:srgbClr val="333333"/>
                </a:solidFill>
              </a:rPr>
              <a:t>Problem: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F</a:t>
            </a:r>
            <a:r>
              <a:rPr sz="3800" dirty="0" smtClean="0">
                <a:solidFill>
                  <a:srgbClr val="333333"/>
                </a:solidFill>
              </a:rPr>
              <a:t>or </a:t>
            </a:r>
            <a:r>
              <a:rPr sz="3800" dirty="0">
                <a:solidFill>
                  <a:srgbClr val="333333"/>
                </a:solidFill>
              </a:rPr>
              <a:t>every data update,</a:t>
            </a:r>
            <a:r>
              <a:rPr sz="3800" dirty="0" smtClean="0">
                <a:solidFill>
                  <a:srgbClr val="333333"/>
                </a:solidFill>
              </a:rPr>
              <a:t> </a:t>
            </a:r>
            <a:r>
              <a:rPr lang="en-US" sz="3800" dirty="0" smtClean="0">
                <a:solidFill>
                  <a:srgbClr val="333333"/>
                </a:solidFill>
              </a:rPr>
              <a:t>must propagate </a:t>
            </a:r>
            <a:r>
              <a:rPr sz="3800" dirty="0" smtClean="0">
                <a:solidFill>
                  <a:srgbClr val="333333"/>
                </a:solidFill>
              </a:rPr>
              <a:t>updates </a:t>
            </a:r>
            <a:r>
              <a:rPr sz="3800" dirty="0">
                <a:solidFill>
                  <a:srgbClr val="333333"/>
                </a:solidFill>
              </a:rPr>
              <a:t>all the way up</a:t>
            </a:r>
            <a:r>
              <a:rPr sz="3800" dirty="0" smtClean="0">
                <a:solidFill>
                  <a:srgbClr val="333333"/>
                </a:solidFill>
              </a:rPr>
              <a:t> </a:t>
            </a:r>
            <a:r>
              <a:rPr lang="en-US" sz="3800" dirty="0" smtClean="0">
                <a:solidFill>
                  <a:srgbClr val="333333"/>
                </a:solidFill>
              </a:rPr>
              <a:t>directory t</a:t>
            </a:r>
            <a:r>
              <a:rPr sz="3800" dirty="0" smtClean="0">
                <a:solidFill>
                  <a:srgbClr val="333333"/>
                </a:solidFill>
              </a:rPr>
              <a:t>ree</a:t>
            </a:r>
            <a:r>
              <a:rPr lang="en-US" sz="3800" dirty="0" smtClean="0">
                <a:solidFill>
                  <a:srgbClr val="333333"/>
                </a:solidFill>
              </a:rPr>
              <a:t> to root</a:t>
            </a:r>
            <a:endParaRPr sz="3800" dirty="0" smtClean="0">
              <a:solidFill>
                <a:srgbClr val="333333"/>
              </a:solidFill>
            </a:endParaRPr>
          </a:p>
          <a:p>
            <a:pPr lvl="0">
              <a:buNone/>
              <a:defRPr sz="1800">
                <a:solidFill>
                  <a:srgbClr val="000000"/>
                </a:solidFill>
              </a:defRPr>
            </a:pPr>
            <a:r>
              <a:rPr sz="3800" dirty="0">
                <a:solidFill>
                  <a:srgbClr val="333333"/>
                </a:solidFill>
              </a:rPr>
              <a:t>Why?</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When </a:t>
            </a:r>
            <a:r>
              <a:rPr lang="en-US" sz="3800" dirty="0" err="1" smtClean="0">
                <a:solidFill>
                  <a:srgbClr val="333333"/>
                </a:solidFill>
              </a:rPr>
              <a:t>inode</a:t>
            </a:r>
            <a:r>
              <a:rPr lang="en-US" sz="3800" dirty="0" smtClean="0">
                <a:solidFill>
                  <a:srgbClr val="333333"/>
                </a:solidFill>
              </a:rPr>
              <a:t> copied, its location (</a:t>
            </a:r>
            <a:r>
              <a:rPr lang="en-US" sz="3800" dirty="0" err="1" smtClean="0">
                <a:solidFill>
                  <a:srgbClr val="333333"/>
                </a:solidFill>
              </a:rPr>
              <a:t>inode</a:t>
            </a:r>
            <a:r>
              <a:rPr lang="en-US" sz="3800" dirty="0" smtClean="0">
                <a:solidFill>
                  <a:srgbClr val="333333"/>
                </a:solidFill>
              </a:rPr>
              <a:t> name) changes</a:t>
            </a:r>
            <a:endParaRPr sz="3800" dirty="0" smtClean="0">
              <a:solidFill>
                <a:srgbClr val="333333"/>
              </a:solidFill>
            </a:endParaRPr>
          </a:p>
          <a:p>
            <a:pPr lvl="0">
              <a:buNone/>
              <a:defRPr sz="1800">
                <a:solidFill>
                  <a:srgbClr val="000000"/>
                </a:solidFill>
              </a:defRPr>
            </a:pPr>
            <a:r>
              <a:rPr sz="3800" dirty="0">
                <a:solidFill>
                  <a:srgbClr val="333333"/>
                </a:solidFill>
              </a:rPr>
              <a:t>Solution:</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K</a:t>
            </a:r>
            <a:r>
              <a:rPr sz="3800" dirty="0" smtClean="0">
                <a:solidFill>
                  <a:srgbClr val="333333"/>
                </a:solidFill>
              </a:rPr>
              <a:t>eep </a:t>
            </a:r>
            <a:r>
              <a:rPr sz="3800" dirty="0">
                <a:solidFill>
                  <a:srgbClr val="333333"/>
                </a:solidFill>
              </a:rPr>
              <a:t>inode </a:t>
            </a:r>
            <a:r>
              <a:rPr sz="3800" dirty="0" smtClean="0">
                <a:solidFill>
                  <a:srgbClr val="333333"/>
                </a:solidFill>
              </a:rPr>
              <a:t>n</a:t>
            </a:r>
            <a:r>
              <a:rPr lang="en-US" sz="3800" dirty="0" smtClean="0">
                <a:solidFill>
                  <a:srgbClr val="333333"/>
                </a:solidFill>
              </a:rPr>
              <a:t>ames</a:t>
            </a:r>
            <a:r>
              <a:rPr sz="3800" dirty="0" smtClean="0">
                <a:solidFill>
                  <a:srgbClr val="333333"/>
                </a:solidFill>
              </a:rPr>
              <a:t> constant</a:t>
            </a:r>
            <a:r>
              <a:rPr lang="en-US" sz="3800" dirty="0" smtClean="0">
                <a:solidFill>
                  <a:srgbClr val="333333"/>
                </a:solidFill>
              </a:rPr>
              <a:t>; d</a:t>
            </a:r>
            <a:r>
              <a:rPr sz="3800" dirty="0" smtClean="0">
                <a:solidFill>
                  <a:srgbClr val="333333"/>
                </a:solidFill>
              </a:rPr>
              <a:t>on’t </a:t>
            </a:r>
            <a:r>
              <a:rPr sz="3800" dirty="0">
                <a:solidFill>
                  <a:srgbClr val="333333"/>
                </a:solidFill>
              </a:rPr>
              <a:t>base</a:t>
            </a:r>
            <a:r>
              <a:rPr sz="3800" dirty="0" smtClean="0">
                <a:solidFill>
                  <a:srgbClr val="333333"/>
                </a:solidFill>
              </a:rPr>
              <a:t> </a:t>
            </a:r>
            <a:r>
              <a:rPr lang="en-US" sz="3800" dirty="0" smtClean="0">
                <a:solidFill>
                  <a:srgbClr val="333333"/>
                </a:solidFill>
              </a:rPr>
              <a:t>inode name </a:t>
            </a:r>
            <a:r>
              <a:rPr sz="3800" dirty="0" smtClean="0">
                <a:solidFill>
                  <a:srgbClr val="333333"/>
                </a:solidFill>
              </a:rPr>
              <a:t>on offset</a:t>
            </a:r>
            <a:endParaRPr lang="en-US" sz="3800" dirty="0" smtClean="0">
              <a:solidFill>
                <a:srgbClr val="333333"/>
              </a:solidFill>
            </a:endParaRPr>
          </a:p>
          <a:p>
            <a:pPr>
              <a:buNone/>
              <a:defRPr sz="1800">
                <a:solidFill>
                  <a:srgbClr val="000000"/>
                </a:solidFill>
              </a:defRPr>
            </a:pPr>
            <a:r>
              <a:rPr lang="en-US" sz="3800" dirty="0" smtClean="0">
                <a:solidFill>
                  <a:srgbClr val="FF0000"/>
                </a:solidFill>
              </a:rPr>
              <a:t>FFS found </a:t>
            </a:r>
            <a:r>
              <a:rPr lang="en-US" sz="3800" dirty="0" err="1" smtClean="0">
                <a:solidFill>
                  <a:srgbClr val="FF0000"/>
                </a:solidFill>
              </a:rPr>
              <a:t>inodes</a:t>
            </a:r>
            <a:r>
              <a:rPr lang="en-US" sz="3800" dirty="0" smtClean="0">
                <a:solidFill>
                  <a:srgbClr val="FF0000"/>
                </a:solidFill>
              </a:rPr>
              <a:t> with math</a:t>
            </a:r>
            <a:r>
              <a:rPr lang="en-US" sz="3800" dirty="0" smtClean="0">
                <a:solidFill>
                  <a:srgbClr val="333333"/>
                </a:solidFill>
              </a:rPr>
              <a:t>.  </a:t>
            </a:r>
            <a:r>
              <a:rPr lang="en-US" sz="3800" dirty="0" smtClean="0">
                <a:solidFill>
                  <a:schemeClr val="bg1"/>
                </a:solidFill>
              </a:rPr>
              <a:t>How in LFS?</a:t>
            </a:r>
          </a:p>
          <a:p>
            <a:pPr lvl="1">
              <a:defRPr sz="1800">
                <a:solidFill>
                  <a:srgbClr val="000000"/>
                </a:solidFill>
              </a:defRPr>
            </a:pPr>
            <a:r>
              <a:rPr lang="en-US" sz="3200" dirty="0">
                <a:solidFill>
                  <a:srgbClr val="333333"/>
                </a:solidFill>
              </a:rPr>
              <a:t>Use </a:t>
            </a:r>
            <a:r>
              <a:rPr lang="en-US" sz="3200" dirty="0" err="1">
                <a:solidFill>
                  <a:schemeClr val="bg1"/>
                </a:solidFill>
              </a:rPr>
              <a:t>imap</a:t>
            </a:r>
            <a:r>
              <a:rPr lang="en-US" sz="3200" dirty="0">
                <a:solidFill>
                  <a:srgbClr val="333333"/>
                </a:solidFill>
              </a:rPr>
              <a:t> structure to map:</a:t>
            </a:r>
            <a:br>
              <a:rPr lang="en-US" sz="3200" dirty="0">
                <a:solidFill>
                  <a:srgbClr val="333333"/>
                </a:solidFill>
              </a:rPr>
            </a:br>
            <a:r>
              <a:rPr lang="en-US" sz="3200" dirty="0">
                <a:solidFill>
                  <a:srgbClr val="333333"/>
                </a:solidFill>
              </a:rPr>
              <a:t>	</a:t>
            </a:r>
            <a:r>
              <a:rPr lang="en-US" sz="3200" dirty="0">
                <a:solidFill>
                  <a:srgbClr val="FF0000"/>
                </a:solidFill>
              </a:rPr>
              <a:t> </a:t>
            </a:r>
            <a:r>
              <a:rPr lang="en-US" sz="3200" dirty="0" err="1">
                <a:solidFill>
                  <a:srgbClr val="FF0000"/>
                </a:solidFill>
              </a:rPr>
              <a:t>inode</a:t>
            </a:r>
            <a:r>
              <a:rPr lang="en-US" sz="3200" dirty="0">
                <a:solidFill>
                  <a:srgbClr val="FF0000"/>
                </a:solidFill>
              </a:rPr>
              <a:t> number =&gt; </a:t>
            </a:r>
            <a:r>
              <a:rPr lang="en-US" sz="3200" dirty="0" err="1">
                <a:solidFill>
                  <a:srgbClr val="FF0000"/>
                </a:solidFill>
              </a:rPr>
              <a:t>inode</a:t>
            </a:r>
            <a:r>
              <a:rPr lang="en-US" sz="3200" dirty="0">
                <a:solidFill>
                  <a:srgbClr val="FF0000"/>
                </a:solidFill>
              </a:rPr>
              <a:t> location on </a:t>
            </a:r>
            <a:r>
              <a:rPr lang="en-US" sz="3200" dirty="0" smtClean="0">
                <a:solidFill>
                  <a:srgbClr val="FF0000"/>
                </a:solidFill>
              </a:rPr>
              <a:t>disk</a:t>
            </a:r>
            <a:endParaRPr lang="en-US" sz="3800" dirty="0" smtClean="0">
              <a:solidFill>
                <a:srgbClr val="FF0000"/>
              </a:solidFill>
            </a:endParaRPr>
          </a:p>
          <a:p>
            <a:pPr lvl="0">
              <a:buNone/>
              <a:defRPr sz="1800">
                <a:solidFill>
                  <a:srgbClr val="000000"/>
                </a:solidFill>
              </a:defRPr>
            </a:pPr>
            <a:endParaRPr sz="3800" dirty="0">
              <a:solidFill>
                <a:srgbClr val="FF0000"/>
              </a:solidFill>
            </a:endParaRPr>
          </a:p>
        </p:txBody>
      </p:sp>
      <p:sp>
        <p:nvSpPr>
          <p:cNvPr id="4" name="Shape 925"/>
          <p:cNvSpPr/>
          <p:nvPr/>
        </p:nvSpPr>
        <p:spPr>
          <a:xfrm>
            <a:off x="7634823" y="2859153"/>
            <a:ext cx="731797"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I2</a:t>
            </a:r>
            <a:r>
              <a:rPr lang="en-US" sz="3000" b="1" dirty="0" smtClean="0">
                <a:solidFill>
                  <a:srgbClr val="FFFFFF"/>
                </a:solidFill>
              </a:rPr>
              <a:t>'</a:t>
            </a:r>
            <a:endParaRPr sz="3000" b="1" dirty="0">
              <a:solidFill>
                <a:srgbClr val="FFFFFF"/>
              </a:solidFill>
            </a:endParaRPr>
          </a:p>
        </p:txBody>
      </p:sp>
      <p:sp>
        <p:nvSpPr>
          <p:cNvPr id="5" name="Shape 926"/>
          <p:cNvSpPr/>
          <p:nvPr/>
        </p:nvSpPr>
        <p:spPr>
          <a:xfrm>
            <a:off x="6834723" y="2859153"/>
            <a:ext cx="731797"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r’</a:t>
            </a:r>
            <a:endParaRPr sz="3000" b="1" dirty="0">
              <a:solidFill>
                <a:srgbClr val="FFFFFF"/>
              </a:solidFill>
            </a:endParaRPr>
          </a:p>
        </p:txBody>
      </p:sp>
      <p:sp>
        <p:nvSpPr>
          <p:cNvPr id="6" name="Shape 927"/>
          <p:cNvSpPr/>
          <p:nvPr/>
        </p:nvSpPr>
        <p:spPr>
          <a:xfrm>
            <a:off x="6021922" y="2859153"/>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I9</a:t>
            </a:r>
            <a:r>
              <a:rPr lang="en-US" sz="3000" b="1" dirty="0" smtClean="0">
                <a:solidFill>
                  <a:srgbClr val="FFFFFF"/>
                </a:solidFill>
              </a:rPr>
              <a:t>'</a:t>
            </a:r>
            <a:endParaRPr sz="3000" b="1" dirty="0">
              <a:solidFill>
                <a:srgbClr val="FFFFFF"/>
              </a:solidFill>
            </a:endParaRPr>
          </a:p>
        </p:txBody>
      </p:sp>
      <p:sp>
        <p:nvSpPr>
          <p:cNvPr id="7" name="Shape 928"/>
          <p:cNvSpPr/>
          <p:nvPr/>
        </p:nvSpPr>
        <p:spPr>
          <a:xfrm>
            <a:off x="5209122" y="2859153"/>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8" name="Shape 929"/>
          <p:cNvSpPr/>
          <p:nvPr/>
        </p:nvSpPr>
        <p:spPr>
          <a:xfrm>
            <a:off x="2034122" y="2859153"/>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I2</a:t>
            </a:r>
          </a:p>
        </p:txBody>
      </p:sp>
      <p:sp>
        <p:nvSpPr>
          <p:cNvPr id="9" name="Shape 930"/>
          <p:cNvSpPr/>
          <p:nvPr/>
        </p:nvSpPr>
        <p:spPr>
          <a:xfrm>
            <a:off x="2821522" y="2859153"/>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ir</a:t>
            </a:r>
            <a:endParaRPr sz="3000" b="1" dirty="0">
              <a:solidFill>
                <a:srgbClr val="FFFFFF"/>
              </a:solidFill>
            </a:endParaRPr>
          </a:p>
        </p:txBody>
      </p:sp>
      <p:sp>
        <p:nvSpPr>
          <p:cNvPr id="10" name="Shape 931"/>
          <p:cNvSpPr/>
          <p:nvPr/>
        </p:nvSpPr>
        <p:spPr>
          <a:xfrm>
            <a:off x="3608922" y="2859153"/>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I9</a:t>
            </a:r>
          </a:p>
        </p:txBody>
      </p:sp>
      <p:sp>
        <p:nvSpPr>
          <p:cNvPr id="11" name="Shape 932"/>
          <p:cNvSpPr/>
          <p:nvPr/>
        </p:nvSpPr>
        <p:spPr>
          <a:xfrm>
            <a:off x="4409022" y="2859153"/>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12" name="Shape 934"/>
          <p:cNvSpPr/>
          <p:nvPr/>
        </p:nvSpPr>
        <p:spPr>
          <a:xfrm>
            <a:off x="2034122" y="2859153"/>
            <a:ext cx="9048932" cy="763947"/>
          </a:xfrm>
          <a:prstGeom prst="rect">
            <a:avLst/>
          </a:prstGeom>
          <a:ln w="50800">
            <a:solidFill>
              <a:srgbClr val="FFFFFF"/>
            </a:solidFill>
            <a:miter lim="400000"/>
          </a:ln>
        </p:spPr>
        <p:txBody>
          <a:bodyPr lIns="0" tIns="0" rIns="0" bIns="0" anchor="ctr"/>
          <a:lstStyle/>
          <a:p>
            <a:pPr lvl="0">
              <a:defRPr sz="2600"/>
            </a:pPr>
            <a:endParaRPr/>
          </a:p>
        </p:txBody>
      </p:sp>
      <p:sp>
        <p:nvSpPr>
          <p:cNvPr id="13" name="Shape 949"/>
          <p:cNvSpPr/>
          <p:nvPr/>
        </p:nvSpPr>
        <p:spPr>
          <a:xfrm>
            <a:off x="2436477" y="2304251"/>
            <a:ext cx="547372"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14" name="Shape 950"/>
          <p:cNvSpPr/>
          <p:nvPr/>
        </p:nvSpPr>
        <p:spPr>
          <a:xfrm>
            <a:off x="33254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15" name="Shape 951"/>
          <p:cNvSpPr/>
          <p:nvPr/>
        </p:nvSpPr>
        <p:spPr>
          <a:xfrm>
            <a:off x="40874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16" name="Shape 952"/>
          <p:cNvSpPr/>
          <p:nvPr/>
        </p:nvSpPr>
        <p:spPr>
          <a:xfrm>
            <a:off x="57384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17" name="Shape 953"/>
          <p:cNvSpPr/>
          <p:nvPr/>
        </p:nvSpPr>
        <p:spPr>
          <a:xfrm>
            <a:off x="66147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18" name="Shape 954"/>
          <p:cNvSpPr/>
          <p:nvPr/>
        </p:nvSpPr>
        <p:spPr>
          <a:xfrm>
            <a:off x="73767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Tree>
    <p:extLst>
      <p:ext uri="{BB962C8B-B14F-4D97-AF65-F5344CB8AC3E}">
        <p14:creationId xmlns:p14="http://schemas.microsoft.com/office/powerpoint/2010/main" val="9531179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Shape 997"/>
          <p:cNvSpPr/>
          <p:nvPr/>
        </p:nvSpPr>
        <p:spPr>
          <a:xfrm>
            <a:off x="2701613" y="3754022"/>
            <a:ext cx="1308431"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998" name="Shape 99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7200" dirty="0" smtClean="0">
                <a:solidFill>
                  <a:srgbClr val="FFFFFF"/>
                </a:solidFill>
              </a:rPr>
              <a:t>Where to keep </a:t>
            </a:r>
            <a:r>
              <a:rPr sz="7200" dirty="0" err="1" smtClean="0">
                <a:solidFill>
                  <a:srgbClr val="FFFFFF"/>
                </a:solidFill>
              </a:rPr>
              <a:t>Imap</a:t>
            </a:r>
            <a:r>
              <a:rPr lang="en-US" sz="7200" dirty="0" smtClean="0">
                <a:solidFill>
                  <a:srgbClr val="FFFFFF"/>
                </a:solidFill>
              </a:rPr>
              <a:t>?</a:t>
            </a:r>
            <a:endParaRPr sz="7200" dirty="0">
              <a:solidFill>
                <a:srgbClr val="FFFFFF"/>
              </a:solidFill>
            </a:endParaRPr>
          </a:p>
        </p:txBody>
      </p:sp>
      <p:sp>
        <p:nvSpPr>
          <p:cNvPr id="999" name="Shape 999"/>
          <p:cNvSpPr/>
          <p:nvPr/>
        </p:nvSpPr>
        <p:spPr>
          <a:xfrm>
            <a:off x="5169699" y="3754022"/>
            <a:ext cx="1075152"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000" name="Shape 1000"/>
          <p:cNvSpPr/>
          <p:nvPr/>
        </p:nvSpPr>
        <p:spPr>
          <a:xfrm>
            <a:off x="4060513" y="3754022"/>
            <a:ext cx="1075153"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001" name="Shape 1001"/>
          <p:cNvSpPr/>
          <p:nvPr/>
        </p:nvSpPr>
        <p:spPr>
          <a:xfrm>
            <a:off x="1422873" y="3812145"/>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002" name="Shape 1002"/>
          <p:cNvSpPr/>
          <p:nvPr/>
        </p:nvSpPr>
        <p:spPr>
          <a:xfrm>
            <a:off x="7413470" y="3754022"/>
            <a:ext cx="1075153" cy="763947"/>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003" name="Shape 1003"/>
          <p:cNvSpPr/>
          <p:nvPr/>
        </p:nvSpPr>
        <p:spPr>
          <a:xfrm>
            <a:off x="6291584" y="3754022"/>
            <a:ext cx="1075153"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004" name="Shape 1004"/>
          <p:cNvSpPr/>
          <p:nvPr/>
        </p:nvSpPr>
        <p:spPr>
          <a:xfrm>
            <a:off x="2663513" y="3754022"/>
            <a:ext cx="7072190" cy="763947"/>
          </a:xfrm>
          <a:prstGeom prst="rect">
            <a:avLst/>
          </a:prstGeom>
          <a:ln w="50800">
            <a:solidFill>
              <a:srgbClr val="FFFFFF"/>
            </a:solidFill>
            <a:miter lim="400000"/>
          </a:ln>
        </p:spPr>
        <p:txBody>
          <a:bodyPr lIns="0" tIns="0" rIns="0" bIns="0" anchor="ctr"/>
          <a:lstStyle/>
          <a:p>
            <a:pPr lvl="0">
              <a:defRPr sz="2600"/>
            </a:pPr>
            <a:endParaRPr/>
          </a:p>
        </p:txBody>
      </p:sp>
      <p:sp>
        <p:nvSpPr>
          <p:cNvPr id="1005" name="Shape 1005"/>
          <p:cNvSpPr/>
          <p:nvPr/>
        </p:nvSpPr>
        <p:spPr>
          <a:xfrm>
            <a:off x="5401075" y="5215751"/>
            <a:ext cx="178689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segments</a:t>
            </a:r>
          </a:p>
        </p:txBody>
      </p:sp>
      <p:sp>
        <p:nvSpPr>
          <p:cNvPr id="1006" name="Shape 1006"/>
          <p:cNvSpPr/>
          <p:nvPr/>
        </p:nvSpPr>
        <p:spPr>
          <a:xfrm flipV="1">
            <a:off x="6976081" y="4629490"/>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07" name="Shape 1007"/>
          <p:cNvSpPr/>
          <p:nvPr/>
        </p:nvSpPr>
        <p:spPr>
          <a:xfrm flipH="1" flipV="1">
            <a:off x="4944081" y="4629490"/>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08" name="Shape 1008"/>
          <p:cNvSpPr/>
          <p:nvPr/>
        </p:nvSpPr>
        <p:spPr>
          <a:xfrm flipH="1" flipV="1">
            <a:off x="5706081" y="4629490"/>
            <a:ext cx="400750" cy="6159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09" name="Shape 1009"/>
          <p:cNvSpPr/>
          <p:nvPr/>
        </p:nvSpPr>
        <p:spPr>
          <a:xfrm flipV="1">
            <a:off x="6468081" y="4629490"/>
            <a:ext cx="400750" cy="6159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10" name="Shape 1010"/>
          <p:cNvSpPr/>
          <p:nvPr/>
        </p:nvSpPr>
        <p:spPr>
          <a:xfrm>
            <a:off x="1946888" y="2604067"/>
            <a:ext cx="2817879"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2400" dirty="0">
                <a:solidFill>
                  <a:schemeClr val="tx1"/>
                </a:solidFill>
              </a:rPr>
              <a:t>table of millions of</a:t>
            </a:r>
          </a:p>
          <a:p>
            <a:pPr lvl="0">
              <a:defRPr sz="1800">
                <a:solidFill>
                  <a:srgbClr val="000000"/>
                </a:solidFill>
              </a:defRPr>
            </a:pPr>
            <a:r>
              <a:rPr sz="2400" dirty="0">
                <a:solidFill>
                  <a:schemeClr val="tx1"/>
                </a:solidFill>
              </a:rPr>
              <a:t>entries </a:t>
            </a:r>
            <a:r>
              <a:rPr sz="2400" dirty="0" smtClean="0">
                <a:solidFill>
                  <a:schemeClr val="tx1"/>
                </a:solidFill>
              </a:rPr>
              <a:t>(</a:t>
            </a:r>
            <a:r>
              <a:rPr lang="en-US" sz="2400" dirty="0" smtClean="0">
                <a:solidFill>
                  <a:schemeClr val="tx1"/>
                </a:solidFill>
              </a:rPr>
              <a:t>4 bytes</a:t>
            </a:r>
            <a:r>
              <a:rPr sz="2400" dirty="0" smtClean="0">
                <a:solidFill>
                  <a:schemeClr val="tx1"/>
                </a:solidFill>
              </a:rPr>
              <a:t> </a:t>
            </a:r>
            <a:r>
              <a:rPr sz="2400" dirty="0">
                <a:solidFill>
                  <a:schemeClr val="tx1"/>
                </a:solidFill>
              </a:rPr>
              <a:t>each)</a:t>
            </a:r>
          </a:p>
        </p:txBody>
      </p:sp>
      <p:sp>
        <p:nvSpPr>
          <p:cNvPr id="1011" name="Shape 1011"/>
          <p:cNvSpPr/>
          <p:nvPr/>
        </p:nvSpPr>
        <p:spPr>
          <a:xfrm>
            <a:off x="3355829" y="3445323"/>
            <a:ext cx="1" cy="4032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8" name="Rectangle 17"/>
          <p:cNvSpPr/>
          <p:nvPr/>
        </p:nvSpPr>
        <p:spPr>
          <a:xfrm>
            <a:off x="624843" y="6068612"/>
            <a:ext cx="11895101" cy="3539430"/>
          </a:xfrm>
          <a:prstGeom prst="rect">
            <a:avLst/>
          </a:prstGeom>
        </p:spPr>
        <p:txBody>
          <a:bodyPr wrap="square">
            <a:spAutoFit/>
          </a:bodyPr>
          <a:lstStyle/>
          <a:p>
            <a:pPr lvl="0" algn="l">
              <a:defRPr sz="1800">
                <a:solidFill>
                  <a:srgbClr val="000000"/>
                </a:solidFill>
              </a:defRPr>
            </a:pPr>
            <a:r>
              <a:rPr lang="en-US" sz="3200" dirty="0" smtClean="0">
                <a:solidFill>
                  <a:srgbClr val="333333"/>
                </a:solidFill>
              </a:rPr>
              <a:t>Where can </a:t>
            </a:r>
            <a:r>
              <a:rPr lang="en-US" sz="3200" dirty="0" err="1" smtClean="0">
                <a:solidFill>
                  <a:srgbClr val="333333"/>
                </a:solidFill>
              </a:rPr>
              <a:t>imap</a:t>
            </a:r>
            <a:r>
              <a:rPr lang="en-US" sz="3200" dirty="0" smtClean="0">
                <a:solidFill>
                  <a:srgbClr val="333333"/>
                </a:solidFill>
              </a:rPr>
              <a:t> be stored???? Dilemma:</a:t>
            </a:r>
          </a:p>
          <a:p>
            <a:pPr lvl="0" algn="l">
              <a:defRPr sz="1800">
                <a:solidFill>
                  <a:srgbClr val="000000"/>
                </a:solidFill>
              </a:defRPr>
            </a:pPr>
            <a:r>
              <a:rPr lang="en-US" sz="3200" dirty="0" smtClean="0">
                <a:solidFill>
                  <a:srgbClr val="333333"/>
                </a:solidFill>
              </a:rPr>
              <a:t>1. </a:t>
            </a:r>
            <a:r>
              <a:rPr lang="en-US" sz="3200" dirty="0" err="1" smtClean="0">
                <a:solidFill>
                  <a:srgbClr val="333333"/>
                </a:solidFill>
              </a:rPr>
              <a:t>imap</a:t>
            </a:r>
            <a:r>
              <a:rPr lang="en-US" sz="3200" dirty="0" smtClean="0">
                <a:solidFill>
                  <a:srgbClr val="333333"/>
                </a:solidFill>
              </a:rPr>
              <a:t> too large to keep in memory (and crash problems)</a:t>
            </a:r>
          </a:p>
          <a:p>
            <a:pPr lvl="0" algn="l">
              <a:defRPr sz="1800">
                <a:solidFill>
                  <a:srgbClr val="000000"/>
                </a:solidFill>
              </a:defRPr>
            </a:pPr>
            <a:r>
              <a:rPr lang="en-US" sz="3200" dirty="0" smtClean="0">
                <a:solidFill>
                  <a:srgbClr val="333333"/>
                </a:solidFill>
              </a:rPr>
              <a:t>2. don’t want to perform random writes for </a:t>
            </a:r>
            <a:r>
              <a:rPr lang="en-US" sz="3200" dirty="0" err="1" smtClean="0">
                <a:solidFill>
                  <a:srgbClr val="333333"/>
                </a:solidFill>
              </a:rPr>
              <a:t>imap</a:t>
            </a:r>
            <a:endParaRPr lang="en-US" sz="3200" dirty="0" smtClean="0">
              <a:solidFill>
                <a:srgbClr val="333333"/>
              </a:solidFill>
            </a:endParaRPr>
          </a:p>
          <a:p>
            <a:pPr lvl="0" algn="l">
              <a:defRPr sz="1800">
                <a:solidFill>
                  <a:srgbClr val="000000"/>
                </a:solidFill>
              </a:defRPr>
            </a:pPr>
            <a:endParaRPr lang="en-US" sz="3200" dirty="0" smtClean="0">
              <a:solidFill>
                <a:srgbClr val="333333"/>
              </a:solidFill>
            </a:endParaRPr>
          </a:p>
          <a:p>
            <a:pPr lvl="0" algn="l">
              <a:defRPr sz="1800">
                <a:solidFill>
                  <a:srgbClr val="000000"/>
                </a:solidFill>
              </a:defRPr>
            </a:pPr>
            <a:r>
              <a:rPr lang="en-US" sz="3200" dirty="0" smtClean="0"/>
              <a:t>Solution:</a:t>
            </a:r>
          </a:p>
          <a:p>
            <a:pPr lvl="0" algn="l">
              <a:defRPr sz="1800">
                <a:solidFill>
                  <a:srgbClr val="000000"/>
                </a:solidFill>
              </a:defRPr>
            </a:pPr>
            <a:r>
              <a:rPr lang="en-US" sz="3200" dirty="0"/>
              <a:t>W</a:t>
            </a:r>
            <a:r>
              <a:rPr lang="en-US" sz="3200" dirty="0" smtClean="0"/>
              <a:t>rite changed portions of </a:t>
            </a:r>
            <a:r>
              <a:rPr lang="en-US" sz="3200" dirty="0" err="1" smtClean="0"/>
              <a:t>imap</a:t>
            </a:r>
            <a:r>
              <a:rPr lang="en-US" sz="3200" dirty="0" smtClean="0"/>
              <a:t> in segments</a:t>
            </a:r>
          </a:p>
          <a:p>
            <a:pPr lvl="0" algn="l">
              <a:defRPr sz="1800">
                <a:solidFill>
                  <a:srgbClr val="000000"/>
                </a:solidFill>
              </a:defRPr>
            </a:pPr>
            <a:r>
              <a:rPr lang="en-US" sz="3200" dirty="0" smtClean="0"/>
              <a:t>Keep pointers to pieces of </a:t>
            </a:r>
            <a:r>
              <a:rPr lang="en-US" sz="3200" dirty="0" err="1" smtClean="0"/>
              <a:t>imap</a:t>
            </a:r>
            <a:r>
              <a:rPr lang="en-US" sz="3200" dirty="0" smtClean="0"/>
              <a:t> in memory (crash? fix this later!)</a:t>
            </a:r>
            <a:endParaRPr lang="en-US" sz="3200" dirty="0">
              <a:solidFill>
                <a:srgbClr val="333333"/>
              </a:solidFill>
            </a:endParaRPr>
          </a:p>
        </p:txBody>
      </p:sp>
      <p:sp>
        <p:nvSpPr>
          <p:cNvPr id="19" name="Rectangle 18"/>
          <p:cNvSpPr/>
          <p:nvPr/>
        </p:nvSpPr>
        <p:spPr>
          <a:xfrm>
            <a:off x="5221225" y="2424117"/>
            <a:ext cx="7298719" cy="523220"/>
          </a:xfrm>
          <a:prstGeom prst="rect">
            <a:avLst/>
          </a:prstGeom>
        </p:spPr>
        <p:txBody>
          <a:bodyPr wrap="square">
            <a:spAutoFit/>
          </a:bodyPr>
          <a:lstStyle/>
          <a:p>
            <a:r>
              <a:rPr lang="en-US" sz="2800" dirty="0" err="1" smtClean="0">
                <a:solidFill>
                  <a:srgbClr val="333333"/>
                </a:solidFill>
              </a:rPr>
              <a:t>imap</a:t>
            </a:r>
            <a:r>
              <a:rPr lang="en-US" sz="2800" dirty="0" smtClean="0">
                <a:solidFill>
                  <a:srgbClr val="333333"/>
                </a:solidFill>
              </a:rPr>
              <a:t>: </a:t>
            </a:r>
            <a:r>
              <a:rPr lang="en-US" sz="2800" dirty="0" err="1" smtClean="0">
                <a:solidFill>
                  <a:srgbClr val="333333"/>
                </a:solidFill>
              </a:rPr>
              <a:t>inode</a:t>
            </a:r>
            <a:r>
              <a:rPr lang="en-US" sz="2800" dirty="0" smtClean="0">
                <a:solidFill>
                  <a:srgbClr val="333333"/>
                </a:solidFill>
              </a:rPr>
              <a:t> number =&gt; </a:t>
            </a:r>
            <a:r>
              <a:rPr lang="en-US" sz="2800" dirty="0" err="1" smtClean="0">
                <a:solidFill>
                  <a:srgbClr val="333333"/>
                </a:solidFill>
              </a:rPr>
              <a:t>inode</a:t>
            </a:r>
            <a:r>
              <a:rPr lang="en-US" sz="2800" dirty="0" smtClean="0">
                <a:solidFill>
                  <a:srgbClr val="333333"/>
                </a:solidFill>
              </a:rPr>
              <a:t> location on disk</a:t>
            </a:r>
            <a:endParaRPr lang="en-US" sz="2800" dirty="0"/>
          </a:p>
        </p:txBody>
      </p:sp>
    </p:spTree>
    <p:extLst>
      <p:ext uri="{BB962C8B-B14F-4D97-AF65-F5344CB8AC3E}">
        <p14:creationId xmlns:p14="http://schemas.microsoft.com/office/powerpoint/2010/main" val="12625819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General </a:t>
            </a:r>
            <a:r>
              <a:rPr sz="6480" dirty="0" smtClean="0">
                <a:solidFill>
                  <a:srgbClr val="FFFFFF"/>
                </a:solidFill>
              </a:rPr>
              <a:t>Strategy</a:t>
            </a:r>
            <a:r>
              <a:rPr lang="en-US" sz="6480" dirty="0" smtClean="0">
                <a:solidFill>
                  <a:srgbClr val="FFFFFF"/>
                </a:solidFill>
              </a:rPr>
              <a:t>:</a:t>
            </a:r>
            <a:br>
              <a:rPr lang="en-US" sz="6480" dirty="0" smtClean="0">
                <a:solidFill>
                  <a:srgbClr val="FFFFFF"/>
                </a:solidFill>
              </a:rPr>
            </a:br>
            <a:r>
              <a:rPr lang="en-US" sz="6480" dirty="0" smtClean="0">
                <a:solidFill>
                  <a:srgbClr val="FFFFFF"/>
                </a:solidFill>
              </a:rPr>
              <a:t>MAPPING</a:t>
            </a:r>
            <a:endParaRPr sz="6480" dirty="0">
              <a:solidFill>
                <a:srgbClr val="FFFFFF"/>
              </a:solidFill>
            </a:endParaRPr>
          </a:p>
        </p:txBody>
      </p:sp>
      <p:sp>
        <p:nvSpPr>
          <p:cNvPr id="310" name="Shape 310"/>
          <p:cNvSpPr/>
          <p:nvPr/>
        </p:nvSpPr>
        <p:spPr>
          <a:xfrm>
            <a:off x="4268559" y="6020185"/>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11" name="Shape 311"/>
          <p:cNvSpPr/>
          <p:nvPr/>
        </p:nvSpPr>
        <p:spPr>
          <a:xfrm>
            <a:off x="6642729" y="6020185"/>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12" name="Shape 312"/>
          <p:cNvSpPr/>
          <p:nvPr/>
        </p:nvSpPr>
        <p:spPr>
          <a:xfrm flipH="1">
            <a:off x="6285715" y="4805648"/>
            <a:ext cx="173760"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13" name="Shape 313"/>
          <p:cNvSpPr/>
          <p:nvPr/>
        </p:nvSpPr>
        <p:spPr>
          <a:xfrm>
            <a:off x="6463515" y="4805648"/>
            <a:ext cx="173760"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14" name="Shape 314"/>
          <p:cNvSpPr/>
          <p:nvPr/>
        </p:nvSpPr>
        <p:spPr>
          <a:xfrm>
            <a:off x="8552540" y="4831445"/>
            <a:ext cx="78091"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15" name="Shape 315"/>
          <p:cNvSpPr/>
          <p:nvPr/>
        </p:nvSpPr>
        <p:spPr>
          <a:xfrm flipH="1">
            <a:off x="4298040" y="4831445"/>
            <a:ext cx="78091"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16" name="Shape 316"/>
          <p:cNvSpPr/>
          <p:nvPr/>
        </p:nvSpPr>
        <p:spPr>
          <a:xfrm>
            <a:off x="4363038" y="4161412"/>
            <a:ext cx="4199210" cy="658591"/>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RAID</a:t>
            </a:r>
          </a:p>
        </p:txBody>
      </p:sp>
      <p:sp>
        <p:nvSpPr>
          <p:cNvPr id="317" name="Shape 317"/>
          <p:cNvSpPr/>
          <p:nvPr/>
        </p:nvSpPr>
        <p:spPr>
          <a:xfrm>
            <a:off x="4372190" y="3622415"/>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18" name="Shape 318"/>
          <p:cNvSpPr/>
          <p:nvPr/>
        </p:nvSpPr>
        <p:spPr>
          <a:xfrm>
            <a:off x="5982908" y="3622415"/>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19" name="Shape 319"/>
          <p:cNvSpPr/>
          <p:nvPr/>
        </p:nvSpPr>
        <p:spPr>
          <a:xfrm>
            <a:off x="7799166" y="3622415"/>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000"/>
            </a:lvl1pPr>
          </a:lstStyle>
          <a:p>
            <a:pPr lvl="0">
              <a:defRPr sz="1800">
                <a:solidFill>
                  <a:srgbClr val="000000"/>
                </a:solidFill>
              </a:defRPr>
            </a:pPr>
            <a:r>
              <a:rPr sz="3000">
                <a:solidFill>
                  <a:srgbClr val="FFFFFF"/>
                </a:solidFill>
              </a:rPr>
              <a:t>200</a:t>
            </a:r>
          </a:p>
        </p:txBody>
      </p:sp>
      <p:sp>
        <p:nvSpPr>
          <p:cNvPr id="320" name="Shape 320"/>
          <p:cNvSpPr/>
          <p:nvPr/>
        </p:nvSpPr>
        <p:spPr>
          <a:xfrm>
            <a:off x="4281059" y="6709059"/>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21" name="Shape 321"/>
          <p:cNvSpPr/>
          <p:nvPr/>
        </p:nvSpPr>
        <p:spPr>
          <a:xfrm>
            <a:off x="5561698" y="6709059"/>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22" name="Shape 322"/>
          <p:cNvSpPr/>
          <p:nvPr/>
        </p:nvSpPr>
        <p:spPr>
          <a:xfrm>
            <a:off x="6637294" y="6709059"/>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23" name="Shape 323"/>
          <p:cNvSpPr/>
          <p:nvPr/>
        </p:nvSpPr>
        <p:spPr>
          <a:xfrm>
            <a:off x="7917934" y="6709059"/>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24" name="Shape 324"/>
          <p:cNvSpPr/>
          <p:nvPr/>
        </p:nvSpPr>
        <p:spPr>
          <a:xfrm>
            <a:off x="2585782" y="2616381"/>
            <a:ext cx="7753726"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chemeClr val="bg2"/>
                </a:solidFill>
              </a:rPr>
              <a:t>Build fast, large disk from </a:t>
            </a:r>
            <a:r>
              <a:rPr sz="3600" dirty="0" smtClean="0">
                <a:solidFill>
                  <a:schemeClr val="bg2"/>
                </a:solidFill>
              </a:rPr>
              <a:t>smaller</a:t>
            </a:r>
            <a:r>
              <a:rPr lang="en-US" sz="3600" dirty="0" smtClean="0">
                <a:solidFill>
                  <a:schemeClr val="bg2"/>
                </a:solidFill>
              </a:rPr>
              <a:t> disks</a:t>
            </a:r>
            <a:endParaRPr sz="36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Shape 104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Solution: </a:t>
            </a:r>
            <a:br>
              <a:rPr lang="en-US" sz="6480" dirty="0" smtClean="0">
                <a:solidFill>
                  <a:srgbClr val="FFFFFF"/>
                </a:solidFill>
              </a:rPr>
            </a:br>
            <a:r>
              <a:rPr sz="6480" dirty="0" err="1" smtClean="0">
                <a:solidFill>
                  <a:srgbClr val="FFFFFF"/>
                </a:solidFill>
              </a:rPr>
              <a:t>Imap</a:t>
            </a:r>
            <a:r>
              <a:rPr lang="en-US" sz="6480" dirty="0" smtClean="0">
                <a:solidFill>
                  <a:srgbClr val="FFFFFF"/>
                </a:solidFill>
              </a:rPr>
              <a:t> in Segments</a:t>
            </a:r>
            <a:endParaRPr sz="6480" dirty="0">
              <a:solidFill>
                <a:srgbClr val="FFFFFF"/>
              </a:solidFill>
            </a:endParaRPr>
          </a:p>
        </p:txBody>
      </p:sp>
      <p:sp>
        <p:nvSpPr>
          <p:cNvPr id="1048" name="Shape 1048"/>
          <p:cNvSpPr/>
          <p:nvPr/>
        </p:nvSpPr>
        <p:spPr>
          <a:xfrm>
            <a:off x="4515802" y="4643670"/>
            <a:ext cx="1075152"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049" name="Shape 1049"/>
          <p:cNvSpPr/>
          <p:nvPr/>
        </p:nvSpPr>
        <p:spPr>
          <a:xfrm>
            <a:off x="3406616" y="4643670"/>
            <a:ext cx="1075153"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050" name="Shape 1050"/>
          <p:cNvSpPr/>
          <p:nvPr/>
        </p:nvSpPr>
        <p:spPr>
          <a:xfrm>
            <a:off x="2140576" y="4701793"/>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051" name="Shape 1051"/>
          <p:cNvSpPr/>
          <p:nvPr/>
        </p:nvSpPr>
        <p:spPr>
          <a:xfrm>
            <a:off x="6759573" y="4643670"/>
            <a:ext cx="1075153" cy="763947"/>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052" name="Shape 1052"/>
          <p:cNvSpPr/>
          <p:nvPr/>
        </p:nvSpPr>
        <p:spPr>
          <a:xfrm>
            <a:off x="5637687" y="4643670"/>
            <a:ext cx="1075153"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053" name="Shape 1053"/>
          <p:cNvSpPr/>
          <p:nvPr/>
        </p:nvSpPr>
        <p:spPr>
          <a:xfrm>
            <a:off x="3381216" y="4643670"/>
            <a:ext cx="7072190" cy="763947"/>
          </a:xfrm>
          <a:prstGeom prst="rect">
            <a:avLst/>
          </a:prstGeom>
          <a:ln w="50800">
            <a:solidFill>
              <a:srgbClr val="FFFFFF"/>
            </a:solidFill>
            <a:miter lim="400000"/>
          </a:ln>
        </p:spPr>
        <p:txBody>
          <a:bodyPr lIns="0" tIns="0" rIns="0" bIns="0" anchor="ctr"/>
          <a:lstStyle/>
          <a:p>
            <a:pPr lvl="0">
              <a:defRPr sz="2600"/>
            </a:pPr>
            <a:endParaRPr/>
          </a:p>
        </p:txBody>
      </p:sp>
      <p:sp>
        <p:nvSpPr>
          <p:cNvPr id="1054" name="Shape 1054"/>
          <p:cNvSpPr/>
          <p:nvPr/>
        </p:nvSpPr>
        <p:spPr>
          <a:xfrm>
            <a:off x="4747178" y="6105399"/>
            <a:ext cx="178689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segments</a:t>
            </a:r>
          </a:p>
        </p:txBody>
      </p:sp>
      <p:sp>
        <p:nvSpPr>
          <p:cNvPr id="1055" name="Shape 1055"/>
          <p:cNvSpPr/>
          <p:nvPr/>
        </p:nvSpPr>
        <p:spPr>
          <a:xfrm flipV="1">
            <a:off x="6322184" y="5519138"/>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56" name="Shape 1056"/>
          <p:cNvSpPr/>
          <p:nvPr/>
        </p:nvSpPr>
        <p:spPr>
          <a:xfrm flipH="1" flipV="1">
            <a:off x="4290184" y="5519138"/>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57" name="Shape 1057"/>
          <p:cNvSpPr/>
          <p:nvPr/>
        </p:nvSpPr>
        <p:spPr>
          <a:xfrm flipH="1" flipV="1">
            <a:off x="5052184" y="5519138"/>
            <a:ext cx="400750" cy="6159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58" name="Shape 1058"/>
          <p:cNvSpPr/>
          <p:nvPr/>
        </p:nvSpPr>
        <p:spPr>
          <a:xfrm flipV="1">
            <a:off x="5814184" y="5519138"/>
            <a:ext cx="400750" cy="6159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59" name="Shape 1059"/>
          <p:cNvSpPr/>
          <p:nvPr/>
        </p:nvSpPr>
        <p:spPr>
          <a:xfrm>
            <a:off x="3454592" y="4417837"/>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0" name="Shape 1060"/>
          <p:cNvSpPr/>
          <p:nvPr/>
        </p:nvSpPr>
        <p:spPr>
          <a:xfrm>
            <a:off x="36069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1" name="Shape 1061"/>
          <p:cNvSpPr/>
          <p:nvPr/>
        </p:nvSpPr>
        <p:spPr>
          <a:xfrm>
            <a:off x="34545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2" name="Shape 1062"/>
          <p:cNvSpPr/>
          <p:nvPr/>
        </p:nvSpPr>
        <p:spPr>
          <a:xfrm flipH="1">
            <a:off x="3528184" y="3574077"/>
            <a:ext cx="1781609" cy="80206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63" name="Shape 1063"/>
          <p:cNvSpPr/>
          <p:nvPr/>
        </p:nvSpPr>
        <p:spPr>
          <a:xfrm>
            <a:off x="4216592" y="4417837"/>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4" name="Shape 1064"/>
          <p:cNvSpPr/>
          <p:nvPr/>
        </p:nvSpPr>
        <p:spPr>
          <a:xfrm>
            <a:off x="43689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5" name="Shape 1065"/>
          <p:cNvSpPr/>
          <p:nvPr/>
        </p:nvSpPr>
        <p:spPr>
          <a:xfrm>
            <a:off x="42165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6" name="Shape 1066"/>
          <p:cNvSpPr/>
          <p:nvPr/>
        </p:nvSpPr>
        <p:spPr>
          <a:xfrm flipH="1">
            <a:off x="4290184" y="3571967"/>
            <a:ext cx="1184450" cy="8041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67" name="Shape 1067"/>
          <p:cNvSpPr/>
          <p:nvPr/>
        </p:nvSpPr>
        <p:spPr>
          <a:xfrm>
            <a:off x="5232592" y="4417837"/>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8" name="Shape 1068"/>
          <p:cNvSpPr/>
          <p:nvPr/>
        </p:nvSpPr>
        <p:spPr>
          <a:xfrm>
            <a:off x="53849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9" name="Shape 1069"/>
          <p:cNvSpPr/>
          <p:nvPr/>
        </p:nvSpPr>
        <p:spPr>
          <a:xfrm>
            <a:off x="52325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0" name="Shape 1070"/>
          <p:cNvSpPr/>
          <p:nvPr/>
        </p:nvSpPr>
        <p:spPr>
          <a:xfrm flipH="1">
            <a:off x="5306184" y="3568667"/>
            <a:ext cx="296838" cy="8074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71" name="Shape 1071"/>
          <p:cNvSpPr/>
          <p:nvPr/>
        </p:nvSpPr>
        <p:spPr>
          <a:xfrm>
            <a:off x="5740592" y="4417837"/>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2" name="Shape 1072"/>
          <p:cNvSpPr/>
          <p:nvPr/>
        </p:nvSpPr>
        <p:spPr>
          <a:xfrm>
            <a:off x="58929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3" name="Shape 1073"/>
          <p:cNvSpPr/>
          <p:nvPr/>
        </p:nvSpPr>
        <p:spPr>
          <a:xfrm>
            <a:off x="57405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4" name="Shape 1074"/>
          <p:cNvSpPr/>
          <p:nvPr/>
        </p:nvSpPr>
        <p:spPr>
          <a:xfrm>
            <a:off x="5814184" y="3561363"/>
            <a:ext cx="1" cy="814776"/>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75" name="Shape 1075"/>
          <p:cNvSpPr/>
          <p:nvPr/>
        </p:nvSpPr>
        <p:spPr>
          <a:xfrm>
            <a:off x="7429692" y="4417837"/>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6" name="Shape 1076"/>
          <p:cNvSpPr/>
          <p:nvPr/>
        </p:nvSpPr>
        <p:spPr>
          <a:xfrm>
            <a:off x="7582093"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7" name="Shape 1077"/>
          <p:cNvSpPr/>
          <p:nvPr/>
        </p:nvSpPr>
        <p:spPr>
          <a:xfrm>
            <a:off x="7429693"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8" name="Shape 1078"/>
          <p:cNvSpPr/>
          <p:nvPr/>
        </p:nvSpPr>
        <p:spPr>
          <a:xfrm>
            <a:off x="6314653" y="3571525"/>
            <a:ext cx="1188632" cy="804613"/>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79" name="Shape 1079"/>
          <p:cNvSpPr/>
          <p:nvPr/>
        </p:nvSpPr>
        <p:spPr>
          <a:xfrm>
            <a:off x="7048692" y="4417837"/>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80" name="Shape 1080"/>
          <p:cNvSpPr/>
          <p:nvPr/>
        </p:nvSpPr>
        <p:spPr>
          <a:xfrm>
            <a:off x="7201093"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81" name="Shape 1081"/>
          <p:cNvSpPr/>
          <p:nvPr/>
        </p:nvSpPr>
        <p:spPr>
          <a:xfrm>
            <a:off x="7048693"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82" name="Shape 1082"/>
          <p:cNvSpPr/>
          <p:nvPr/>
        </p:nvSpPr>
        <p:spPr>
          <a:xfrm>
            <a:off x="5928128" y="3571875"/>
            <a:ext cx="1194157" cy="8042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83" name="Shape 1083"/>
          <p:cNvSpPr/>
          <p:nvPr/>
        </p:nvSpPr>
        <p:spPr>
          <a:xfrm>
            <a:off x="4927640" y="2747031"/>
            <a:ext cx="179100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2400" dirty="0">
                <a:solidFill>
                  <a:srgbClr val="FFFFFF"/>
                </a:solidFill>
              </a:rPr>
              <a:t>ptrs to</a:t>
            </a:r>
          </a:p>
          <a:p>
            <a:pPr lvl="0">
              <a:defRPr sz="1800">
                <a:solidFill>
                  <a:srgbClr val="000000"/>
                </a:solidFill>
              </a:defRPr>
            </a:pPr>
            <a:r>
              <a:rPr sz="2400" dirty="0">
                <a:solidFill>
                  <a:srgbClr val="FFFFFF"/>
                </a:solidFill>
              </a:rPr>
              <a:t>imap pieces</a:t>
            </a:r>
          </a:p>
        </p:txBody>
      </p:sp>
      <p:sp>
        <p:nvSpPr>
          <p:cNvPr id="1084" name="Shape 1084"/>
          <p:cNvSpPr/>
          <p:nvPr/>
        </p:nvSpPr>
        <p:spPr>
          <a:xfrm>
            <a:off x="2462444" y="2860293"/>
            <a:ext cx="19005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memory:</a:t>
            </a:r>
          </a:p>
        </p:txBody>
      </p:sp>
      <p:sp>
        <p:nvSpPr>
          <p:cNvPr id="1085" name="Shape 1085"/>
          <p:cNvSpPr/>
          <p:nvPr/>
        </p:nvSpPr>
        <p:spPr>
          <a:xfrm>
            <a:off x="4570239" y="2802170"/>
            <a:ext cx="2636686" cy="763947"/>
          </a:xfrm>
          <a:prstGeom prst="rect">
            <a:avLst/>
          </a:prstGeom>
          <a:ln w="50800">
            <a:solidFill>
              <a:srgbClr val="FFFFFF"/>
            </a:solidFill>
            <a:miter lim="400000"/>
          </a:ln>
        </p:spPr>
        <p:txBody>
          <a:bodyPr lIns="0" tIns="0" rIns="0" bIns="0" anchor="ctr"/>
          <a:lstStyle/>
          <a:p>
            <a:pPr lvl="0">
              <a:defRPr sz="2600"/>
            </a:pPr>
            <a:endParaRPr/>
          </a:p>
        </p:txBody>
      </p:sp>
      <p:sp>
        <p:nvSpPr>
          <p:cNvPr id="41" name="Rectangle 40"/>
          <p:cNvSpPr/>
          <p:nvPr/>
        </p:nvSpPr>
        <p:spPr>
          <a:xfrm>
            <a:off x="1040053" y="7482592"/>
            <a:ext cx="11622399" cy="2062103"/>
          </a:xfrm>
          <a:prstGeom prst="rect">
            <a:avLst/>
          </a:prstGeom>
        </p:spPr>
        <p:txBody>
          <a:bodyPr wrap="square">
            <a:spAutoFit/>
          </a:bodyPr>
          <a:lstStyle/>
          <a:p>
            <a:pPr lvl="0" algn="l">
              <a:defRPr sz="1800">
                <a:solidFill>
                  <a:srgbClr val="000000"/>
                </a:solidFill>
              </a:defRPr>
            </a:pPr>
            <a:r>
              <a:rPr lang="en-US" sz="3200" dirty="0" smtClean="0"/>
              <a:t>Solution:</a:t>
            </a:r>
          </a:p>
          <a:p>
            <a:pPr lvl="0" algn="l">
              <a:defRPr sz="1800">
                <a:solidFill>
                  <a:srgbClr val="000000"/>
                </a:solidFill>
              </a:defRPr>
            </a:pPr>
            <a:r>
              <a:rPr lang="en-US" sz="3200" dirty="0"/>
              <a:t>W</a:t>
            </a:r>
            <a:r>
              <a:rPr lang="en-US" sz="3200" dirty="0" smtClean="0"/>
              <a:t>rite </a:t>
            </a:r>
            <a:r>
              <a:rPr lang="en-US" sz="3200" dirty="0" err="1" smtClean="0"/>
              <a:t>imap</a:t>
            </a:r>
            <a:r>
              <a:rPr lang="en-US" sz="3200" dirty="0" smtClean="0"/>
              <a:t> in segments</a:t>
            </a:r>
          </a:p>
          <a:p>
            <a:pPr lvl="0" algn="l">
              <a:defRPr sz="1800">
                <a:solidFill>
                  <a:srgbClr val="000000"/>
                </a:solidFill>
              </a:defRPr>
            </a:pPr>
            <a:r>
              <a:rPr lang="en-US" sz="3200" dirty="0"/>
              <a:t>K</a:t>
            </a:r>
            <a:r>
              <a:rPr lang="en-US" sz="3200" dirty="0" smtClean="0"/>
              <a:t>eep pointers to pieces of </a:t>
            </a:r>
            <a:r>
              <a:rPr lang="en-US" sz="3200" dirty="0" err="1" smtClean="0"/>
              <a:t>imap</a:t>
            </a:r>
            <a:r>
              <a:rPr lang="en-US" sz="3200" dirty="0" smtClean="0"/>
              <a:t> in memory (crash? fix this later!)</a:t>
            </a:r>
          </a:p>
          <a:p>
            <a:pPr lvl="0" algn="l">
              <a:defRPr sz="1800">
                <a:solidFill>
                  <a:srgbClr val="000000"/>
                </a:solidFill>
              </a:defRPr>
            </a:pPr>
            <a:r>
              <a:rPr lang="en-US" sz="3200" dirty="0" smtClean="0">
                <a:solidFill>
                  <a:srgbClr val="333333"/>
                </a:solidFill>
              </a:rPr>
              <a:t>Keep recent accesses to </a:t>
            </a:r>
            <a:r>
              <a:rPr lang="en-US" sz="3200" dirty="0" err="1" smtClean="0">
                <a:solidFill>
                  <a:srgbClr val="333333"/>
                </a:solidFill>
              </a:rPr>
              <a:t>imap</a:t>
            </a:r>
            <a:r>
              <a:rPr lang="en-US" sz="3200" dirty="0" smtClean="0">
                <a:solidFill>
                  <a:srgbClr val="333333"/>
                </a:solidFill>
              </a:rPr>
              <a:t> cached in memory</a:t>
            </a:r>
            <a:endParaRPr lang="en-US" sz="3200" dirty="0">
              <a:solidFill>
                <a:srgbClr val="333333"/>
              </a:solidFill>
            </a:endParaRPr>
          </a:p>
        </p:txBody>
      </p:sp>
      <p:sp>
        <p:nvSpPr>
          <p:cNvPr id="42" name="Shape 1085"/>
          <p:cNvSpPr/>
          <p:nvPr/>
        </p:nvSpPr>
        <p:spPr>
          <a:xfrm>
            <a:off x="7223037" y="2799569"/>
            <a:ext cx="2636686" cy="763947"/>
          </a:xfrm>
          <a:prstGeom prst="rect">
            <a:avLst/>
          </a:prstGeom>
          <a:ln w="50800">
            <a:solidFill>
              <a:srgbClr val="FFFFFF"/>
            </a:solidFill>
            <a:miter lim="400000"/>
          </a:ln>
        </p:spPr>
        <p:txBody>
          <a:bodyPr lIns="0" tIns="0" rIns="0" bIns="0" anchor="ctr"/>
          <a:lstStyle/>
          <a:p>
            <a:pPr lvl="0">
              <a:defRPr sz="2600"/>
            </a:pPr>
            <a:endParaRPr/>
          </a:p>
        </p:txBody>
      </p:sp>
      <p:sp>
        <p:nvSpPr>
          <p:cNvPr id="45" name="Shape 1083"/>
          <p:cNvSpPr/>
          <p:nvPr/>
        </p:nvSpPr>
        <p:spPr>
          <a:xfrm>
            <a:off x="7380759" y="2737609"/>
            <a:ext cx="2202526"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2400" dirty="0" smtClean="0">
                <a:solidFill>
                  <a:srgbClr val="FFFFFF"/>
                </a:solidFill>
              </a:rPr>
              <a:t>Cached portion </a:t>
            </a:r>
          </a:p>
          <a:p>
            <a:pPr lvl="0">
              <a:defRPr sz="1800">
                <a:solidFill>
                  <a:srgbClr val="000000"/>
                </a:solidFill>
              </a:defRPr>
            </a:pPr>
            <a:r>
              <a:rPr lang="en-US" sz="2400" dirty="0" smtClean="0">
                <a:solidFill>
                  <a:srgbClr val="FFFFFF"/>
                </a:solidFill>
              </a:rPr>
              <a:t>of </a:t>
            </a:r>
            <a:r>
              <a:rPr lang="en-US" sz="2400" dirty="0" err="1" smtClean="0">
                <a:solidFill>
                  <a:srgbClr val="FFFFFF"/>
                </a:solidFill>
              </a:rPr>
              <a:t>imap</a:t>
            </a:r>
            <a:endParaRPr sz="2400" dirty="0">
              <a:solidFill>
                <a:srgbClr val="FFFFFF"/>
              </a:solidFill>
            </a:endParaRPr>
          </a:p>
        </p:txBody>
      </p:sp>
    </p:spTree>
    <p:extLst>
      <p:ext uri="{BB962C8B-B14F-4D97-AF65-F5344CB8AC3E}">
        <p14:creationId xmlns:p14="http://schemas.microsoft.com/office/powerpoint/2010/main" val="9294386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Shape 1107"/>
          <p:cNvSpPr/>
          <p:nvPr/>
        </p:nvSpPr>
        <p:spPr>
          <a:xfrm>
            <a:off x="7121511" y="3733827"/>
            <a:ext cx="1075152"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dirty="0">
                <a:solidFill>
                  <a:srgbClr val="FFFFFF"/>
                </a:solidFill>
              </a:rPr>
              <a:t>imap</a:t>
            </a:r>
          </a:p>
        </p:txBody>
      </p:sp>
      <p:sp>
        <p:nvSpPr>
          <p:cNvPr id="1116" name="Shape 1116"/>
          <p:cNvSpPr/>
          <p:nvPr/>
        </p:nvSpPr>
        <p:spPr>
          <a:xfrm>
            <a:off x="6812588" y="3159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1109" name="Shape 1109"/>
          <p:cNvSpPr/>
          <p:nvPr/>
        </p:nvSpPr>
        <p:spPr>
          <a:xfrm>
            <a:off x="5978511" y="3733827"/>
            <a:ext cx="1075152"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110" name="Shape 1110"/>
          <p:cNvSpPr/>
          <p:nvPr/>
        </p:nvSpPr>
        <p:spPr>
          <a:xfrm>
            <a:off x="4835511" y="3733827"/>
            <a:ext cx="1075152"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dirty="0">
                <a:solidFill>
                  <a:srgbClr val="FFFFFF"/>
                </a:solidFill>
              </a:rPr>
              <a:t>data</a:t>
            </a:r>
          </a:p>
        </p:txBody>
      </p:sp>
      <p:sp>
        <p:nvSpPr>
          <p:cNvPr id="1111" name="Shape 111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Example Write</a:t>
            </a:r>
          </a:p>
        </p:txBody>
      </p:sp>
      <p:sp>
        <p:nvSpPr>
          <p:cNvPr id="1112" name="Shape 1112"/>
          <p:cNvSpPr/>
          <p:nvPr/>
        </p:nvSpPr>
        <p:spPr>
          <a:xfrm>
            <a:off x="3599325" y="3657627"/>
            <a:ext cx="1075153" cy="76394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a:t>
            </a:r>
          </a:p>
        </p:txBody>
      </p:sp>
      <p:sp>
        <p:nvSpPr>
          <p:cNvPr id="1113" name="Shape 1113"/>
          <p:cNvSpPr/>
          <p:nvPr/>
        </p:nvSpPr>
        <p:spPr>
          <a:xfrm>
            <a:off x="2333285" y="3791950"/>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114" name="Shape 1114"/>
          <p:cNvSpPr/>
          <p:nvPr/>
        </p:nvSpPr>
        <p:spPr>
          <a:xfrm>
            <a:off x="3573925" y="3733827"/>
            <a:ext cx="7072190" cy="763947"/>
          </a:xfrm>
          <a:prstGeom prst="rect">
            <a:avLst/>
          </a:prstGeom>
          <a:ln w="50800">
            <a:solidFill>
              <a:srgbClr val="FFFFFF"/>
            </a:solidFill>
            <a:miter lim="400000"/>
          </a:ln>
        </p:spPr>
        <p:txBody>
          <a:bodyPr lIns="0" tIns="0" rIns="0" bIns="0" anchor="ctr"/>
          <a:lstStyle/>
          <a:p>
            <a:pPr lvl="0">
              <a:defRPr sz="2600"/>
            </a:pPr>
            <a:endParaRPr/>
          </a:p>
        </p:txBody>
      </p:sp>
      <p:sp>
        <p:nvSpPr>
          <p:cNvPr id="1117" name="Shape 1117"/>
          <p:cNvSpPr/>
          <p:nvPr/>
        </p:nvSpPr>
        <p:spPr>
          <a:xfrm>
            <a:off x="5636976" y="3159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11" name="Rectangle 10"/>
          <p:cNvSpPr/>
          <p:nvPr/>
        </p:nvSpPr>
        <p:spPr>
          <a:xfrm>
            <a:off x="1040053" y="7482592"/>
            <a:ext cx="11741669" cy="2554545"/>
          </a:xfrm>
          <a:prstGeom prst="rect">
            <a:avLst/>
          </a:prstGeom>
        </p:spPr>
        <p:txBody>
          <a:bodyPr wrap="square">
            <a:spAutoFit/>
          </a:bodyPr>
          <a:lstStyle/>
          <a:p>
            <a:pPr lvl="0" algn="l">
              <a:defRPr sz="1800">
                <a:solidFill>
                  <a:srgbClr val="000000"/>
                </a:solidFill>
              </a:defRPr>
            </a:pPr>
            <a:r>
              <a:rPr lang="en-US" sz="3200" dirty="0" smtClean="0"/>
              <a:t>Solution:</a:t>
            </a:r>
          </a:p>
          <a:p>
            <a:pPr lvl="0" algn="l">
              <a:defRPr sz="1800">
                <a:solidFill>
                  <a:srgbClr val="000000"/>
                </a:solidFill>
              </a:defRPr>
            </a:pPr>
            <a:r>
              <a:rPr lang="en-US" sz="3200" dirty="0"/>
              <a:t>W</a:t>
            </a:r>
            <a:r>
              <a:rPr lang="en-US" sz="3200" dirty="0" smtClean="0"/>
              <a:t>rite </a:t>
            </a:r>
            <a:r>
              <a:rPr lang="en-US" sz="3200" dirty="0" err="1" smtClean="0"/>
              <a:t>imap</a:t>
            </a:r>
            <a:r>
              <a:rPr lang="en-US" sz="3200" dirty="0" smtClean="0"/>
              <a:t> in segments</a:t>
            </a:r>
          </a:p>
          <a:p>
            <a:pPr lvl="0" algn="l">
              <a:defRPr sz="1800">
                <a:solidFill>
                  <a:srgbClr val="000000"/>
                </a:solidFill>
              </a:defRPr>
            </a:pPr>
            <a:r>
              <a:rPr lang="en-US" sz="3200" dirty="0"/>
              <a:t>K</a:t>
            </a:r>
            <a:r>
              <a:rPr lang="en-US" sz="3200" dirty="0" smtClean="0"/>
              <a:t>eep pointers to pieces of </a:t>
            </a:r>
            <a:r>
              <a:rPr lang="en-US" sz="3200" dirty="0" err="1" smtClean="0"/>
              <a:t>imap</a:t>
            </a:r>
            <a:r>
              <a:rPr lang="en-US" sz="3200" dirty="0" smtClean="0"/>
              <a:t> in memory (crash? Fix this later)</a:t>
            </a:r>
          </a:p>
          <a:p>
            <a:pPr algn="l">
              <a:defRPr sz="1800">
                <a:solidFill>
                  <a:srgbClr val="000000"/>
                </a:solidFill>
              </a:defRPr>
            </a:pPr>
            <a:r>
              <a:rPr lang="en-US" sz="3200" dirty="0">
                <a:solidFill>
                  <a:srgbClr val="333333"/>
                </a:solidFill>
              </a:rPr>
              <a:t>Keep recent accesses to </a:t>
            </a:r>
            <a:r>
              <a:rPr lang="en-US" sz="3200" dirty="0" err="1">
                <a:solidFill>
                  <a:srgbClr val="333333"/>
                </a:solidFill>
              </a:rPr>
              <a:t>imap</a:t>
            </a:r>
            <a:r>
              <a:rPr lang="en-US" sz="3200" dirty="0">
                <a:solidFill>
                  <a:srgbClr val="333333"/>
                </a:solidFill>
              </a:rPr>
              <a:t> cached in memory</a:t>
            </a:r>
          </a:p>
          <a:p>
            <a:pPr lvl="0" algn="l">
              <a:defRPr sz="1800">
                <a:solidFill>
                  <a:srgbClr val="000000"/>
                </a:solidFill>
              </a:defRPr>
            </a:pPr>
            <a:endParaRPr lang="en-US" sz="3200" dirty="0">
              <a:solidFill>
                <a:srgbClr val="333333"/>
              </a:solidFill>
            </a:endParaRPr>
          </a:p>
        </p:txBody>
      </p:sp>
      <p:sp>
        <p:nvSpPr>
          <p:cNvPr id="12" name="Shape 1117"/>
          <p:cNvSpPr/>
          <p:nvPr/>
        </p:nvSpPr>
        <p:spPr>
          <a:xfrm>
            <a:off x="4016874" y="3162458"/>
            <a:ext cx="2626174"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chemeClr val="bg2"/>
            </a:solidFill>
            <a:miter lim="400000"/>
            <a:tailEnd type="triangle"/>
          </a:ln>
        </p:spPr>
        <p:txBody>
          <a:bodyPr/>
          <a:lstStyle/>
          <a:p>
            <a:pPr lvl="0"/>
            <a:endParaRPr/>
          </a:p>
        </p:txBody>
      </p:sp>
      <p:sp>
        <p:nvSpPr>
          <p:cNvPr id="13" name="Shape 1117"/>
          <p:cNvSpPr/>
          <p:nvPr/>
        </p:nvSpPr>
        <p:spPr>
          <a:xfrm>
            <a:off x="4169274" y="3314858"/>
            <a:ext cx="2626174"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chemeClr val="bg2"/>
            </a:solidFill>
            <a:miter lim="400000"/>
            <a:tailEnd type="triangle"/>
          </a:ln>
        </p:spPr>
        <p:txBody>
          <a:bodyPr/>
          <a:lstStyle/>
          <a:p>
            <a:pPr lvl="0"/>
            <a:endParaRPr/>
          </a:p>
        </p:txBody>
      </p:sp>
      <p:sp>
        <p:nvSpPr>
          <p:cNvPr id="14" name="Shape 1116"/>
          <p:cNvSpPr/>
          <p:nvPr/>
        </p:nvSpPr>
        <p:spPr>
          <a:xfrm>
            <a:off x="4674478" y="3220581"/>
            <a:ext cx="3111569"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chemeClr val="bg1"/>
            </a:solidFill>
            <a:miter lim="400000"/>
            <a:tailEnd type="triangle"/>
          </a:ln>
        </p:spPr>
        <p:txBody>
          <a:bodyPr/>
          <a:lstStyle/>
          <a:p>
            <a:pPr lvl="0"/>
            <a:endParaRPr/>
          </a:p>
        </p:txBody>
      </p:sp>
      <p:sp>
        <p:nvSpPr>
          <p:cNvPr id="15" name="Shape 1116"/>
          <p:cNvSpPr/>
          <p:nvPr/>
        </p:nvSpPr>
        <p:spPr>
          <a:xfrm>
            <a:off x="3851230" y="3372981"/>
            <a:ext cx="4087218"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chemeClr val="bg1"/>
            </a:solidFill>
            <a:miter lim="400000"/>
            <a:tailEnd type="triangle"/>
          </a:ln>
        </p:spPr>
        <p:txBody>
          <a:bodyPr/>
          <a:lstStyle/>
          <a:p>
            <a:pPr lvl="0"/>
            <a:endParaRPr/>
          </a:p>
        </p:txBody>
      </p:sp>
    </p:spTree>
    <p:extLst>
      <p:ext uri="{BB962C8B-B14F-4D97-AF65-F5344CB8AC3E}">
        <p14:creationId xmlns:p14="http://schemas.microsoft.com/office/powerpoint/2010/main" val="2795103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0" animBg="1"/>
      <p:bldP spid="1116" grpId="0" animBg="1"/>
      <p:bldP spid="1109" grpId="0" animBg="1"/>
      <p:bldP spid="1110" grpId="0" animBg="1"/>
      <p:bldP spid="1117" grpId="0" animBg="1"/>
      <p:bldP spid="12" grpId="0" animBg="1"/>
      <p:bldP spid="13" grpId="0" animBg="1"/>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Shape 111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Other Issues</a:t>
            </a:r>
          </a:p>
        </p:txBody>
      </p:sp>
      <p:sp>
        <p:nvSpPr>
          <p:cNvPr id="1120" name="Shape 1120"/>
          <p:cNvSpPr>
            <a:spLocks noGrp="1"/>
          </p:cNvSpPr>
          <p:nvPr>
            <p:ph type="body" idx="4294967295"/>
          </p:nvPr>
        </p:nvSpPr>
        <p:spPr>
          <a:xfrm>
            <a:off x="496933" y="2346938"/>
            <a:ext cx="11099800" cy="5922962"/>
          </a:xfrm>
          <a:prstGeom prst="rect">
            <a:avLst/>
          </a:prstGeom>
        </p:spPr>
        <p:txBody>
          <a:bodyPr/>
          <a:lstStyle/>
          <a:p>
            <a:pPr lvl="0">
              <a:buNone/>
              <a:defRPr sz="1800">
                <a:solidFill>
                  <a:srgbClr val="000000"/>
                </a:solidFill>
              </a:defRPr>
            </a:pPr>
            <a:endParaRPr sz="3800" dirty="0" smtClean="0">
              <a:solidFill>
                <a:srgbClr val="333333"/>
              </a:solidFill>
            </a:endParaRPr>
          </a:p>
          <a:p>
            <a:pPr lvl="0">
              <a:buNone/>
              <a:defRPr sz="1800">
                <a:solidFill>
                  <a:srgbClr val="000000"/>
                </a:solidFill>
              </a:defRPr>
            </a:pPr>
            <a:r>
              <a:rPr sz="3800" dirty="0">
                <a:solidFill>
                  <a:srgbClr val="333333"/>
                </a:solidFill>
              </a:rPr>
              <a:t>Garbage </a:t>
            </a:r>
            <a:r>
              <a:rPr sz="3800" dirty="0" smtClean="0">
                <a:solidFill>
                  <a:srgbClr val="333333"/>
                </a:solidFill>
              </a:rPr>
              <a:t>Collection</a:t>
            </a:r>
            <a:endParaRPr lang="en-US" sz="3800" dirty="0" smtClean="0">
              <a:solidFill>
                <a:srgbClr val="333333"/>
              </a:solidFill>
            </a:endParaRPr>
          </a:p>
          <a:p>
            <a:pPr lvl="0">
              <a:buNone/>
              <a:defRPr sz="1800">
                <a:solidFill>
                  <a:srgbClr val="000000"/>
                </a:solidFill>
              </a:defRPr>
            </a:pPr>
            <a:endParaRPr lang="en-US" sz="3800" dirty="0">
              <a:solidFill>
                <a:srgbClr val="333333"/>
              </a:solidFill>
            </a:endParaRPr>
          </a:p>
          <a:p>
            <a:pPr>
              <a:buNone/>
              <a:defRPr sz="1800">
                <a:solidFill>
                  <a:srgbClr val="000000"/>
                </a:solidFill>
              </a:defRPr>
            </a:pPr>
            <a:r>
              <a:rPr lang="en-US" sz="3800" dirty="0">
                <a:solidFill>
                  <a:srgbClr val="333333"/>
                </a:solidFill>
              </a:rPr>
              <a:t>Crash Recovery</a:t>
            </a:r>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3217358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 name="Shape 168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Garbage Collection</a:t>
            </a:r>
          </a:p>
        </p:txBody>
      </p:sp>
      <p:sp>
        <p:nvSpPr>
          <p:cNvPr id="1685" name="Shape 1685"/>
          <p:cNvSpPr>
            <a:spLocks noGrp="1"/>
          </p:cNvSpPr>
          <p:nvPr>
            <p:ph type="body" idx="4294967295"/>
          </p:nvPr>
        </p:nvSpPr>
        <p:spPr>
          <a:xfrm>
            <a:off x="358895" y="2277911"/>
            <a:ext cx="12161049" cy="5922962"/>
          </a:xfrm>
          <a:prstGeom prst="rect">
            <a:avLst/>
          </a:prstGeom>
        </p:spPr>
        <p:txBody>
          <a:bodyPr>
            <a:normAutofit fontScale="92500" lnSpcReduction="10000"/>
          </a:bodyPr>
          <a:lstStyle/>
          <a:p>
            <a:pPr lvl="0">
              <a:buNone/>
              <a:defRPr sz="1800">
                <a:solidFill>
                  <a:srgbClr val="000000"/>
                </a:solidFill>
              </a:defRPr>
            </a:pPr>
            <a:r>
              <a:rPr sz="3800" dirty="0">
                <a:solidFill>
                  <a:srgbClr val="333333"/>
                </a:solidFill>
              </a:rPr>
              <a:t>Need to reclaim space:</a:t>
            </a:r>
          </a:p>
          <a:p>
            <a:pPr lvl="0">
              <a:buNone/>
              <a:defRPr sz="1800">
                <a:solidFill>
                  <a:srgbClr val="000000"/>
                </a:solidFill>
              </a:defRPr>
            </a:pPr>
            <a:r>
              <a:rPr sz="3800" dirty="0">
                <a:solidFill>
                  <a:srgbClr val="333333"/>
                </a:solidFill>
              </a:rPr>
              <a:t>1.</a:t>
            </a:r>
            <a:r>
              <a:rPr sz="3800" dirty="0" smtClean="0">
                <a:solidFill>
                  <a:srgbClr val="333333"/>
                </a:solidFill>
              </a:rPr>
              <a:t> </a:t>
            </a:r>
            <a:r>
              <a:rPr lang="en-US" sz="3800" dirty="0" smtClean="0">
                <a:solidFill>
                  <a:srgbClr val="333333"/>
                </a:solidFill>
              </a:rPr>
              <a:t>W</a:t>
            </a:r>
            <a:r>
              <a:rPr sz="3800" dirty="0" smtClean="0">
                <a:solidFill>
                  <a:srgbClr val="333333"/>
                </a:solidFill>
              </a:rPr>
              <a:t>hen </a:t>
            </a:r>
            <a:r>
              <a:rPr sz="3800" dirty="0">
                <a:solidFill>
                  <a:srgbClr val="333333"/>
                </a:solidFill>
              </a:rPr>
              <a:t>no more references (any file system)</a:t>
            </a:r>
          </a:p>
          <a:p>
            <a:pPr lvl="0">
              <a:buNone/>
              <a:defRPr sz="1800">
                <a:solidFill>
                  <a:srgbClr val="000000"/>
                </a:solidFill>
              </a:defRPr>
            </a:pPr>
            <a:r>
              <a:rPr sz="3800" dirty="0">
                <a:solidFill>
                  <a:srgbClr val="333333"/>
                </a:solidFill>
              </a:rPr>
              <a:t>2.</a:t>
            </a:r>
            <a:r>
              <a:rPr sz="3800" dirty="0" smtClean="0">
                <a:solidFill>
                  <a:srgbClr val="333333"/>
                </a:solidFill>
              </a:rPr>
              <a:t> After newer </a:t>
            </a:r>
            <a:r>
              <a:rPr sz="3800" dirty="0">
                <a:solidFill>
                  <a:srgbClr val="333333"/>
                </a:solidFill>
              </a:rPr>
              <a:t>copy is created (COW file system)</a:t>
            </a:r>
          </a:p>
          <a:p>
            <a:pPr lvl="0">
              <a:buNone/>
              <a:defRPr sz="1800">
                <a:solidFill>
                  <a:srgbClr val="000000"/>
                </a:solidFill>
              </a:defRPr>
            </a:pPr>
            <a:endParaRPr sz="3800" dirty="0" smtClean="0">
              <a:solidFill>
                <a:srgbClr val="333333"/>
              </a:solidFill>
            </a:endParaRPr>
          </a:p>
          <a:p>
            <a:pPr lvl="0">
              <a:buNone/>
              <a:defRPr sz="1800">
                <a:solidFill>
                  <a:srgbClr val="000000"/>
                </a:solidFill>
              </a:defRPr>
            </a:pPr>
            <a:r>
              <a:rPr lang="en-US" sz="3800" dirty="0" smtClean="0">
                <a:solidFill>
                  <a:srgbClr val="333333"/>
                </a:solidFill>
              </a:rPr>
              <a:t>LFS </a:t>
            </a:r>
            <a:r>
              <a:rPr sz="3800" dirty="0" smtClean="0">
                <a:solidFill>
                  <a:srgbClr val="333333"/>
                </a:solidFill>
              </a:rPr>
              <a:t>reclaim</a:t>
            </a:r>
            <a:r>
              <a:rPr lang="en-US" sz="3800" dirty="0" smtClean="0">
                <a:solidFill>
                  <a:srgbClr val="333333"/>
                </a:solidFill>
              </a:rPr>
              <a:t>s</a:t>
            </a:r>
            <a:r>
              <a:rPr sz="3800" dirty="0" smtClean="0">
                <a:solidFill>
                  <a:srgbClr val="333333"/>
                </a:solidFill>
              </a:rPr>
              <a:t> </a:t>
            </a:r>
            <a:r>
              <a:rPr sz="3800" b="1" dirty="0" smtClean="0">
                <a:solidFill>
                  <a:srgbClr val="333333"/>
                </a:solidFill>
              </a:rPr>
              <a:t>segments</a:t>
            </a:r>
            <a:r>
              <a:rPr lang="en-US" sz="3800" b="1" dirty="0" smtClean="0">
                <a:solidFill>
                  <a:srgbClr val="333333"/>
                </a:solidFill>
              </a:rPr>
              <a:t> </a:t>
            </a:r>
            <a:r>
              <a:rPr lang="en-US" sz="3800" dirty="0" smtClean="0">
                <a:solidFill>
                  <a:srgbClr val="333333"/>
                </a:solidFill>
              </a:rPr>
              <a:t>(not individual </a:t>
            </a:r>
            <a:r>
              <a:rPr lang="en-US" sz="3800" dirty="0" err="1" smtClean="0">
                <a:solidFill>
                  <a:srgbClr val="333333"/>
                </a:solidFill>
              </a:rPr>
              <a:t>inodes</a:t>
            </a:r>
            <a:r>
              <a:rPr lang="en-US" sz="3800" dirty="0" smtClean="0">
                <a:solidFill>
                  <a:srgbClr val="333333"/>
                </a:solidFill>
              </a:rPr>
              <a:t> and data blocks)</a:t>
            </a:r>
          </a:p>
          <a:p>
            <a:pPr lvl="0">
              <a:buNone/>
              <a:defRPr sz="1800">
                <a:solidFill>
                  <a:srgbClr val="000000"/>
                </a:solidFill>
              </a:defRPr>
            </a:pPr>
            <a:r>
              <a:rPr lang="en-US" sz="3800" b="1" dirty="0" smtClean="0">
                <a:solidFill>
                  <a:srgbClr val="333333"/>
                </a:solidFill>
              </a:rPr>
              <a:t> - </a:t>
            </a:r>
            <a:r>
              <a:rPr lang="en-US" sz="3800" dirty="0" smtClean="0">
                <a:solidFill>
                  <a:srgbClr val="333333"/>
                </a:solidFill>
              </a:rPr>
              <a:t>Want future </a:t>
            </a:r>
            <a:r>
              <a:rPr lang="en-US" sz="3800" dirty="0" err="1" smtClean="0">
                <a:solidFill>
                  <a:srgbClr val="333333"/>
                </a:solidFill>
              </a:rPr>
              <a:t>overwites</a:t>
            </a:r>
            <a:r>
              <a:rPr lang="en-US" sz="3800" dirty="0" smtClean="0">
                <a:solidFill>
                  <a:srgbClr val="333333"/>
                </a:solidFill>
              </a:rPr>
              <a:t> to be to sequential areas</a:t>
            </a:r>
            <a:endParaRPr sz="3800" dirty="0" smtClean="0">
              <a:solidFill>
                <a:srgbClr val="333333"/>
              </a:solidFill>
            </a:endParaRPr>
          </a:p>
          <a:p>
            <a:pPr lvl="0">
              <a:buNone/>
              <a:defRPr sz="1800">
                <a:solidFill>
                  <a:srgbClr val="000000"/>
                </a:solidFill>
              </a:defRPr>
            </a:pPr>
            <a:r>
              <a:rPr sz="3800" dirty="0">
                <a:solidFill>
                  <a:srgbClr val="333333"/>
                </a:solidFill>
              </a:rPr>
              <a:t> - </a:t>
            </a:r>
            <a:r>
              <a:rPr lang="en-US" sz="3800" dirty="0" smtClean="0">
                <a:solidFill>
                  <a:srgbClr val="333333"/>
                </a:solidFill>
              </a:rPr>
              <a:t>T</a:t>
            </a:r>
            <a:r>
              <a:rPr sz="3800" dirty="0" smtClean="0">
                <a:solidFill>
                  <a:srgbClr val="333333"/>
                </a:solidFill>
              </a:rPr>
              <a:t>ricky</a:t>
            </a:r>
            <a:r>
              <a:rPr sz="3800" dirty="0">
                <a:solidFill>
                  <a:srgbClr val="333333"/>
                </a:solidFill>
              </a:rPr>
              <a:t>,</a:t>
            </a:r>
            <a:r>
              <a:rPr sz="3800" dirty="0" smtClean="0">
                <a:solidFill>
                  <a:srgbClr val="333333"/>
                </a:solidFill>
              </a:rPr>
              <a:t> </a:t>
            </a:r>
            <a:r>
              <a:rPr lang="en-US" sz="3800" dirty="0" smtClean="0">
                <a:solidFill>
                  <a:srgbClr val="333333"/>
                </a:solidFill>
              </a:rPr>
              <a:t>since</a:t>
            </a:r>
            <a:r>
              <a:rPr sz="3800" dirty="0" smtClean="0">
                <a:solidFill>
                  <a:srgbClr val="333333"/>
                </a:solidFill>
              </a:rPr>
              <a:t> </a:t>
            </a:r>
            <a:r>
              <a:rPr sz="3800" dirty="0">
                <a:solidFill>
                  <a:srgbClr val="333333"/>
                </a:solidFill>
              </a:rPr>
              <a:t>segments are usually partly valid</a:t>
            </a:r>
          </a:p>
        </p:txBody>
      </p:sp>
    </p:spTree>
    <p:extLst>
      <p:ext uri="{BB962C8B-B14F-4D97-AF65-F5344CB8AC3E}">
        <p14:creationId xmlns:p14="http://schemas.microsoft.com/office/powerpoint/2010/main" val="18823109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7" name="Shape 1697"/>
          <p:cNvSpPr/>
          <p:nvPr/>
        </p:nvSpPr>
        <p:spPr>
          <a:xfrm>
            <a:off x="10424224"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698" name="Shape 1698"/>
          <p:cNvSpPr/>
          <p:nvPr/>
        </p:nvSpPr>
        <p:spPr>
          <a:xfrm>
            <a:off x="9276939"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699" name="Shape 169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00" name="Shape 1700"/>
          <p:cNvSpPr/>
          <p:nvPr/>
        </p:nvSpPr>
        <p:spPr>
          <a:xfrm>
            <a:off x="5856352"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01" name="Shape 1701"/>
          <p:cNvSpPr/>
          <p:nvPr/>
        </p:nvSpPr>
        <p:spPr>
          <a:xfrm>
            <a:off x="4721767"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02" name="Shape 1702"/>
          <p:cNvSpPr/>
          <p:nvPr/>
        </p:nvSpPr>
        <p:spPr>
          <a:xfrm>
            <a:off x="1435817" y="3407747"/>
            <a:ext cx="32136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 segments:</a:t>
            </a:r>
          </a:p>
        </p:txBody>
      </p:sp>
      <p:sp>
        <p:nvSpPr>
          <p:cNvPr id="1703" name="Shape 1703"/>
          <p:cNvSpPr/>
          <p:nvPr/>
        </p:nvSpPr>
        <p:spPr>
          <a:xfrm>
            <a:off x="8125524"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04" name="Shape 1704"/>
          <p:cNvSpPr/>
          <p:nvPr/>
        </p:nvSpPr>
        <p:spPr>
          <a:xfrm>
            <a:off x="6990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05" name="Shape 1705"/>
          <p:cNvSpPr/>
          <p:nvPr/>
        </p:nvSpPr>
        <p:spPr>
          <a:xfrm>
            <a:off x="4717669" y="3349624"/>
            <a:ext cx="6825914" cy="763948"/>
          </a:xfrm>
          <a:prstGeom prst="rect">
            <a:avLst/>
          </a:prstGeom>
          <a:ln w="50800">
            <a:solidFill>
              <a:srgbClr val="FFFFFF"/>
            </a:solidFill>
            <a:miter lim="400000"/>
          </a:ln>
        </p:spPr>
        <p:txBody>
          <a:bodyPr lIns="0" tIns="0" rIns="0" bIns="0" anchor="ctr"/>
          <a:lstStyle/>
          <a:p>
            <a:pPr lvl="0">
              <a:defRPr sz="2600"/>
            </a:pPr>
            <a:endParaRPr/>
          </a:p>
        </p:txBody>
      </p:sp>
      <p:sp>
        <p:nvSpPr>
          <p:cNvPr id="1706" name="Shape 1706"/>
          <p:cNvSpPr/>
          <p:nvPr/>
        </p:nvSpPr>
        <p:spPr>
          <a:xfrm>
            <a:off x="4789161"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60%</a:t>
            </a:r>
          </a:p>
        </p:txBody>
      </p:sp>
      <p:sp>
        <p:nvSpPr>
          <p:cNvPr id="1707" name="Shape 1707"/>
          <p:cNvSpPr/>
          <p:nvPr/>
        </p:nvSpPr>
        <p:spPr>
          <a:xfrm>
            <a:off x="5930175"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10%</a:t>
            </a:r>
          </a:p>
        </p:txBody>
      </p:sp>
      <p:sp>
        <p:nvSpPr>
          <p:cNvPr id="1708" name="Shape 1708"/>
          <p:cNvSpPr/>
          <p:nvPr/>
        </p:nvSpPr>
        <p:spPr>
          <a:xfrm>
            <a:off x="7073097"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09" name="Shape 1709"/>
          <p:cNvSpPr/>
          <p:nvPr/>
        </p:nvSpPr>
        <p:spPr>
          <a:xfrm>
            <a:off x="8199347"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35%</a:t>
            </a:r>
          </a:p>
        </p:txBody>
      </p:sp>
    </p:spTree>
    <p:extLst>
      <p:ext uri="{BB962C8B-B14F-4D97-AF65-F5344CB8AC3E}">
        <p14:creationId xmlns:p14="http://schemas.microsoft.com/office/powerpoint/2010/main" val="14187511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 name="Shape 1744"/>
          <p:cNvSpPr/>
          <p:nvPr/>
        </p:nvSpPr>
        <p:spPr>
          <a:xfrm>
            <a:off x="10424224"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745" name="Shape 1745"/>
          <p:cNvSpPr/>
          <p:nvPr/>
        </p:nvSpPr>
        <p:spPr>
          <a:xfrm>
            <a:off x="9276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46" name="Shape 174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47" name="Shape 1747"/>
          <p:cNvSpPr/>
          <p:nvPr/>
        </p:nvSpPr>
        <p:spPr>
          <a:xfrm>
            <a:off x="5856352"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48" name="Shape 1748"/>
          <p:cNvSpPr/>
          <p:nvPr/>
        </p:nvSpPr>
        <p:spPr>
          <a:xfrm>
            <a:off x="4721767"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49" name="Shape 1749"/>
          <p:cNvSpPr/>
          <p:nvPr/>
        </p:nvSpPr>
        <p:spPr>
          <a:xfrm>
            <a:off x="1435817" y="3407747"/>
            <a:ext cx="32136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 segments:</a:t>
            </a:r>
          </a:p>
        </p:txBody>
      </p:sp>
      <p:sp>
        <p:nvSpPr>
          <p:cNvPr id="1750" name="Shape 1750"/>
          <p:cNvSpPr/>
          <p:nvPr/>
        </p:nvSpPr>
        <p:spPr>
          <a:xfrm>
            <a:off x="8125524"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51" name="Shape 1751"/>
          <p:cNvSpPr/>
          <p:nvPr/>
        </p:nvSpPr>
        <p:spPr>
          <a:xfrm>
            <a:off x="6990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52" name="Shape 1752"/>
          <p:cNvSpPr/>
          <p:nvPr/>
        </p:nvSpPr>
        <p:spPr>
          <a:xfrm>
            <a:off x="4717669" y="3349624"/>
            <a:ext cx="6825914" cy="763948"/>
          </a:xfrm>
          <a:prstGeom prst="rect">
            <a:avLst/>
          </a:prstGeom>
          <a:ln w="50800">
            <a:solidFill>
              <a:srgbClr val="FFFFFF"/>
            </a:solidFill>
            <a:miter lim="400000"/>
          </a:ln>
        </p:spPr>
        <p:txBody>
          <a:bodyPr lIns="0" tIns="0" rIns="0" bIns="0" anchor="ctr"/>
          <a:lstStyle/>
          <a:p>
            <a:pPr lvl="0">
              <a:defRPr sz="2600"/>
            </a:pPr>
            <a:endParaRPr/>
          </a:p>
        </p:txBody>
      </p:sp>
      <p:sp>
        <p:nvSpPr>
          <p:cNvPr id="1753" name="Shape 1753"/>
          <p:cNvSpPr/>
          <p:nvPr/>
        </p:nvSpPr>
        <p:spPr>
          <a:xfrm>
            <a:off x="4789161"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60%</a:t>
            </a:r>
          </a:p>
        </p:txBody>
      </p:sp>
      <p:sp>
        <p:nvSpPr>
          <p:cNvPr id="1754" name="Shape 1754"/>
          <p:cNvSpPr/>
          <p:nvPr/>
        </p:nvSpPr>
        <p:spPr>
          <a:xfrm>
            <a:off x="5930175"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10%</a:t>
            </a:r>
          </a:p>
        </p:txBody>
      </p:sp>
      <p:sp>
        <p:nvSpPr>
          <p:cNvPr id="1755" name="Shape 1755"/>
          <p:cNvSpPr/>
          <p:nvPr/>
        </p:nvSpPr>
        <p:spPr>
          <a:xfrm>
            <a:off x="7073097"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56" name="Shape 1756"/>
          <p:cNvSpPr/>
          <p:nvPr/>
        </p:nvSpPr>
        <p:spPr>
          <a:xfrm>
            <a:off x="8199347"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35%</a:t>
            </a:r>
          </a:p>
        </p:txBody>
      </p:sp>
      <p:sp>
        <p:nvSpPr>
          <p:cNvPr id="1761" name="Shape 1761"/>
          <p:cNvSpPr/>
          <p:nvPr/>
        </p:nvSpPr>
        <p:spPr>
          <a:xfrm>
            <a:off x="8754087" y="4105055"/>
            <a:ext cx="764575" cy="662119"/>
          </a:xfrm>
          <a:custGeom>
            <a:avLst/>
            <a:gdLst/>
            <a:ahLst/>
            <a:cxnLst>
              <a:cxn ang="0">
                <a:pos x="wd2" y="hd2"/>
              </a:cxn>
              <a:cxn ang="5400000">
                <a:pos x="wd2" y="hd2"/>
              </a:cxn>
              <a:cxn ang="10800000">
                <a:pos x="wd2" y="hd2"/>
              </a:cxn>
              <a:cxn ang="16200000">
                <a:pos x="wd2" y="hd2"/>
              </a:cxn>
            </a:cxnLst>
            <a:rect l="0" t="0" r="r" b="b"/>
            <a:pathLst>
              <a:path w="21600" h="16205" extrusionOk="0">
                <a:moveTo>
                  <a:pt x="0" y="0"/>
                </a:moveTo>
                <a:cubicBezTo>
                  <a:pt x="8874" y="21210"/>
                  <a:pt x="16074" y="21600"/>
                  <a:pt x="21600" y="1170"/>
                </a:cubicBezTo>
              </a:path>
            </a:pathLst>
          </a:custGeom>
          <a:ln w="25400">
            <a:solidFill>
              <a:srgbClr val="FFFFFF"/>
            </a:solidFill>
            <a:miter lim="400000"/>
            <a:tailEnd type="triangle"/>
          </a:ln>
        </p:spPr>
        <p:txBody>
          <a:bodyPr/>
          <a:lstStyle/>
          <a:p>
            <a:pPr lvl="0"/>
            <a:endParaRPr/>
          </a:p>
        </p:txBody>
      </p:sp>
      <p:sp>
        <p:nvSpPr>
          <p:cNvPr id="1762" name="Shape 1762"/>
          <p:cNvSpPr/>
          <p:nvPr/>
        </p:nvSpPr>
        <p:spPr>
          <a:xfrm>
            <a:off x="5198087" y="4103360"/>
            <a:ext cx="4750209" cy="1141330"/>
          </a:xfrm>
          <a:custGeom>
            <a:avLst/>
            <a:gdLst/>
            <a:ahLst/>
            <a:cxnLst>
              <a:cxn ang="0">
                <a:pos x="wd2" y="hd2"/>
              </a:cxn>
              <a:cxn ang="5400000">
                <a:pos x="wd2" y="hd2"/>
              </a:cxn>
              <a:cxn ang="10800000">
                <a:pos x="wd2" y="hd2"/>
              </a:cxn>
              <a:cxn ang="16200000">
                <a:pos x="wd2" y="hd2"/>
              </a:cxn>
            </a:cxnLst>
            <a:rect l="0" t="0" r="r" b="b"/>
            <a:pathLst>
              <a:path w="21600" h="16200" extrusionOk="0">
                <a:moveTo>
                  <a:pt x="0" y="24"/>
                </a:moveTo>
                <a:cubicBezTo>
                  <a:pt x="13663" y="21600"/>
                  <a:pt x="20863" y="21592"/>
                  <a:pt x="21600" y="0"/>
                </a:cubicBezTo>
              </a:path>
            </a:pathLst>
          </a:custGeom>
          <a:ln w="25400">
            <a:solidFill>
              <a:srgbClr val="FFFFFF"/>
            </a:solidFill>
            <a:miter lim="400000"/>
            <a:tailEnd type="triangle"/>
          </a:ln>
        </p:spPr>
        <p:txBody>
          <a:bodyPr/>
          <a:lstStyle/>
          <a:p>
            <a:pPr lvl="0"/>
            <a:endParaRPr/>
          </a:p>
        </p:txBody>
      </p:sp>
      <p:sp>
        <p:nvSpPr>
          <p:cNvPr id="1759" name="Shape 1759"/>
          <p:cNvSpPr/>
          <p:nvPr/>
        </p:nvSpPr>
        <p:spPr>
          <a:xfrm>
            <a:off x="9325597"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60" name="Shape 1760"/>
          <p:cNvSpPr/>
          <p:nvPr/>
        </p:nvSpPr>
        <p:spPr>
          <a:xfrm>
            <a:off x="5611847" y="5488457"/>
            <a:ext cx="583204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compact 2 segments to one</a:t>
            </a:r>
          </a:p>
        </p:txBody>
      </p:sp>
      <p:sp>
        <p:nvSpPr>
          <p:cNvPr id="19" name="TextBox 18"/>
          <p:cNvSpPr txBox="1"/>
          <p:nvPr/>
        </p:nvSpPr>
        <p:spPr>
          <a:xfrm>
            <a:off x="1108570" y="6800482"/>
            <a:ext cx="10765537" cy="1200329"/>
          </a:xfrm>
          <a:prstGeom prst="rect">
            <a:avLst/>
          </a:prstGeom>
          <a:noFill/>
        </p:spPr>
        <p:txBody>
          <a:bodyPr wrap="none" rtlCol="0">
            <a:spAutoFit/>
          </a:bodyPr>
          <a:lstStyle/>
          <a:p>
            <a:r>
              <a:rPr lang="en-US" dirty="0" smtClean="0"/>
              <a:t>When move data blocks, copy new </a:t>
            </a:r>
            <a:r>
              <a:rPr lang="en-US" dirty="0" err="1" smtClean="0"/>
              <a:t>inode</a:t>
            </a:r>
            <a:r>
              <a:rPr lang="en-US" dirty="0" smtClean="0"/>
              <a:t> to point to it</a:t>
            </a:r>
          </a:p>
          <a:p>
            <a:r>
              <a:rPr lang="en-US" dirty="0" smtClean="0"/>
              <a:t>When move </a:t>
            </a:r>
            <a:r>
              <a:rPr lang="en-US" dirty="0" err="1" smtClean="0"/>
              <a:t>inode</a:t>
            </a:r>
            <a:r>
              <a:rPr lang="en-US" dirty="0" smtClean="0"/>
              <a:t>, update </a:t>
            </a:r>
            <a:r>
              <a:rPr lang="en-US" dirty="0" err="1" smtClean="0"/>
              <a:t>imap</a:t>
            </a:r>
            <a:r>
              <a:rPr lang="en-US" dirty="0" smtClean="0"/>
              <a:t> to point to it </a:t>
            </a:r>
            <a:endParaRPr lang="en-US" dirty="0"/>
          </a:p>
        </p:txBody>
      </p:sp>
    </p:spTree>
    <p:extLst>
      <p:ext uri="{BB962C8B-B14F-4D97-AF65-F5344CB8AC3E}">
        <p14:creationId xmlns:p14="http://schemas.microsoft.com/office/powerpoint/2010/main" val="14402168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 name="Shape 1764"/>
          <p:cNvSpPr/>
          <p:nvPr/>
        </p:nvSpPr>
        <p:spPr>
          <a:xfrm>
            <a:off x="10424224"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765" name="Shape 1765"/>
          <p:cNvSpPr/>
          <p:nvPr/>
        </p:nvSpPr>
        <p:spPr>
          <a:xfrm>
            <a:off x="9276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66" name="Shape 176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67" name="Shape 1767"/>
          <p:cNvSpPr/>
          <p:nvPr/>
        </p:nvSpPr>
        <p:spPr>
          <a:xfrm>
            <a:off x="5856352"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68" name="Shape 1768"/>
          <p:cNvSpPr/>
          <p:nvPr/>
        </p:nvSpPr>
        <p:spPr>
          <a:xfrm>
            <a:off x="4721767"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769" name="Shape 1769"/>
          <p:cNvSpPr/>
          <p:nvPr/>
        </p:nvSpPr>
        <p:spPr>
          <a:xfrm>
            <a:off x="1435817" y="3407747"/>
            <a:ext cx="32136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 segments:</a:t>
            </a:r>
          </a:p>
        </p:txBody>
      </p:sp>
      <p:sp>
        <p:nvSpPr>
          <p:cNvPr id="1770" name="Shape 1770"/>
          <p:cNvSpPr/>
          <p:nvPr/>
        </p:nvSpPr>
        <p:spPr>
          <a:xfrm>
            <a:off x="8125524"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771" name="Shape 1771"/>
          <p:cNvSpPr/>
          <p:nvPr/>
        </p:nvSpPr>
        <p:spPr>
          <a:xfrm>
            <a:off x="6990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72" name="Shape 1772"/>
          <p:cNvSpPr/>
          <p:nvPr/>
        </p:nvSpPr>
        <p:spPr>
          <a:xfrm>
            <a:off x="4717669" y="3349624"/>
            <a:ext cx="6825914" cy="763948"/>
          </a:xfrm>
          <a:prstGeom prst="rect">
            <a:avLst/>
          </a:prstGeom>
          <a:ln w="50800">
            <a:solidFill>
              <a:srgbClr val="FFFFFF"/>
            </a:solidFill>
            <a:miter lim="400000"/>
          </a:ln>
        </p:spPr>
        <p:txBody>
          <a:bodyPr lIns="0" tIns="0" rIns="0" bIns="0" anchor="ctr"/>
          <a:lstStyle/>
          <a:p>
            <a:pPr lvl="0">
              <a:defRPr sz="2600"/>
            </a:pPr>
            <a:endParaRPr/>
          </a:p>
        </p:txBody>
      </p:sp>
      <p:sp>
        <p:nvSpPr>
          <p:cNvPr id="1773" name="Shape 1773"/>
          <p:cNvSpPr/>
          <p:nvPr/>
        </p:nvSpPr>
        <p:spPr>
          <a:xfrm>
            <a:off x="5930175"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10%</a:t>
            </a:r>
          </a:p>
        </p:txBody>
      </p:sp>
      <p:sp>
        <p:nvSpPr>
          <p:cNvPr id="1774" name="Shape 1774"/>
          <p:cNvSpPr/>
          <p:nvPr/>
        </p:nvSpPr>
        <p:spPr>
          <a:xfrm>
            <a:off x="7073097"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75" name="Shape 1775"/>
          <p:cNvSpPr/>
          <p:nvPr/>
        </p:nvSpPr>
        <p:spPr>
          <a:xfrm>
            <a:off x="9325597"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76" name="Shape 1776"/>
          <p:cNvSpPr/>
          <p:nvPr/>
        </p:nvSpPr>
        <p:spPr>
          <a:xfrm>
            <a:off x="5684076" y="5167968"/>
            <a:ext cx="488289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release input segments</a:t>
            </a:r>
          </a:p>
        </p:txBody>
      </p:sp>
    </p:spTree>
    <p:extLst>
      <p:ext uri="{BB962C8B-B14F-4D97-AF65-F5344CB8AC3E}">
        <p14:creationId xmlns:p14="http://schemas.microsoft.com/office/powerpoint/2010/main" val="14363621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 name="Shape 177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79" name="Shape 1779"/>
          <p:cNvSpPr>
            <a:spLocks noGrp="1"/>
          </p:cNvSpPr>
          <p:nvPr>
            <p:ph type="body" idx="4294967295"/>
          </p:nvPr>
        </p:nvSpPr>
        <p:spPr>
          <a:xfrm>
            <a:off x="593559" y="2319327"/>
            <a:ext cx="11940190" cy="5922962"/>
          </a:xfrm>
          <a:prstGeom prst="rect">
            <a:avLst/>
          </a:prstGeom>
        </p:spPr>
        <p:txBody>
          <a:bodyPr>
            <a:normAutofit fontScale="92500"/>
          </a:bodyPr>
          <a:lstStyle/>
          <a:p>
            <a:pPr lvl="0">
              <a:buNone/>
              <a:defRPr sz="1800">
                <a:solidFill>
                  <a:srgbClr val="000000"/>
                </a:solidFill>
              </a:defRPr>
            </a:pPr>
            <a:r>
              <a:rPr sz="3800" b="1" dirty="0">
                <a:solidFill>
                  <a:srgbClr val="333333"/>
                </a:solidFill>
                <a:latin typeface="Helvetica"/>
                <a:ea typeface="Helvetica"/>
                <a:cs typeface="Helvetica"/>
                <a:sym typeface="Helvetica"/>
              </a:rPr>
              <a:t>General </a:t>
            </a:r>
            <a:r>
              <a:rPr sz="3800" b="1" dirty="0" smtClean="0">
                <a:solidFill>
                  <a:srgbClr val="333333"/>
                </a:solidFill>
                <a:latin typeface="Helvetica"/>
                <a:ea typeface="Helvetica"/>
                <a:cs typeface="Helvetica"/>
                <a:sym typeface="Helvetica"/>
              </a:rPr>
              <a:t>operation</a:t>
            </a:r>
            <a:r>
              <a:rPr sz="3800" dirty="0" smtClean="0">
                <a:solidFill>
                  <a:srgbClr val="333333"/>
                </a:solidFill>
              </a:rPr>
              <a:t>:</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P</a:t>
            </a:r>
            <a:r>
              <a:rPr sz="3800" dirty="0" smtClean="0">
                <a:solidFill>
                  <a:srgbClr val="333333"/>
                </a:solidFill>
              </a:rPr>
              <a:t>ick </a:t>
            </a:r>
            <a:r>
              <a:rPr sz="3800" b="1" dirty="0">
                <a:solidFill>
                  <a:srgbClr val="333333"/>
                </a:solidFill>
                <a:latin typeface="Helvetica"/>
                <a:ea typeface="Helvetica"/>
                <a:cs typeface="Helvetica"/>
                <a:sym typeface="Helvetica"/>
              </a:rPr>
              <a:t>M</a:t>
            </a:r>
            <a:r>
              <a:rPr sz="3800" dirty="0">
                <a:solidFill>
                  <a:srgbClr val="333333"/>
                </a:solidFill>
              </a:rPr>
              <a:t> segments, compact into </a:t>
            </a:r>
            <a:r>
              <a:rPr sz="3800" b="1" dirty="0">
                <a:solidFill>
                  <a:srgbClr val="333333"/>
                </a:solidFill>
                <a:latin typeface="Helvetica"/>
                <a:ea typeface="Helvetica"/>
                <a:cs typeface="Helvetica"/>
                <a:sym typeface="Helvetica"/>
              </a:rPr>
              <a:t>N</a:t>
            </a:r>
            <a:r>
              <a:rPr sz="3800" dirty="0">
                <a:solidFill>
                  <a:srgbClr val="333333"/>
                </a:solidFill>
              </a:rPr>
              <a:t> (where </a:t>
            </a:r>
            <a:r>
              <a:rPr sz="3800" b="1" dirty="0">
                <a:solidFill>
                  <a:srgbClr val="333333"/>
                </a:solidFill>
                <a:latin typeface="Helvetica"/>
                <a:ea typeface="Helvetica"/>
                <a:cs typeface="Helvetica"/>
                <a:sym typeface="Helvetica"/>
              </a:rPr>
              <a:t>N</a:t>
            </a:r>
            <a:r>
              <a:rPr sz="3800" dirty="0">
                <a:solidFill>
                  <a:srgbClr val="333333"/>
                </a:solidFill>
              </a:rPr>
              <a:t> &lt; </a:t>
            </a:r>
            <a:r>
              <a:rPr sz="3800" b="1" dirty="0">
                <a:solidFill>
                  <a:srgbClr val="333333"/>
                </a:solidFill>
                <a:latin typeface="Helvetica"/>
                <a:ea typeface="Helvetica"/>
                <a:cs typeface="Helvetica"/>
                <a:sym typeface="Helvetica"/>
              </a:rPr>
              <a:t>M</a:t>
            </a:r>
            <a:r>
              <a:rPr sz="3800" dirty="0">
                <a:solidFill>
                  <a:srgbClr val="333333"/>
                </a:solidFill>
              </a:rPr>
              <a:t>).</a:t>
            </a:r>
          </a:p>
          <a:p>
            <a:pPr lvl="0">
              <a:buNone/>
              <a:defRPr sz="1800">
                <a:solidFill>
                  <a:srgbClr val="000000"/>
                </a:solidFill>
              </a:defRPr>
            </a:pPr>
            <a:endParaRPr sz="3800" dirty="0">
              <a:solidFill>
                <a:srgbClr val="333333"/>
              </a:solidFill>
            </a:endParaRPr>
          </a:p>
          <a:p>
            <a:pPr lvl="0">
              <a:buNone/>
              <a:defRPr sz="1800">
                <a:solidFill>
                  <a:srgbClr val="000000"/>
                </a:solidFill>
              </a:defRPr>
            </a:pPr>
            <a:r>
              <a:rPr sz="3800" b="1" dirty="0">
                <a:solidFill>
                  <a:srgbClr val="333333"/>
                </a:solidFill>
                <a:latin typeface="Helvetica"/>
                <a:ea typeface="Helvetica"/>
                <a:cs typeface="Helvetica"/>
                <a:sym typeface="Helvetica"/>
              </a:rPr>
              <a:t>Mechanism</a:t>
            </a:r>
            <a:r>
              <a:rPr sz="3800" dirty="0">
                <a:solidFill>
                  <a:srgbClr val="333333"/>
                </a:solidFill>
              </a:rPr>
              <a:t>:</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H</a:t>
            </a:r>
            <a:r>
              <a:rPr sz="3800" dirty="0" smtClean="0">
                <a:solidFill>
                  <a:srgbClr val="333333"/>
                </a:solidFill>
              </a:rPr>
              <a:t>ow do</a:t>
            </a:r>
            <a:r>
              <a:rPr lang="en-US" sz="3800" dirty="0" smtClean="0">
                <a:solidFill>
                  <a:srgbClr val="333333"/>
                </a:solidFill>
              </a:rPr>
              <a:t>es LFS </a:t>
            </a:r>
            <a:r>
              <a:rPr sz="3800" dirty="0" smtClean="0">
                <a:solidFill>
                  <a:srgbClr val="333333"/>
                </a:solidFill>
              </a:rPr>
              <a:t>know </a:t>
            </a:r>
            <a:r>
              <a:rPr sz="3800" dirty="0">
                <a:solidFill>
                  <a:srgbClr val="333333"/>
                </a:solidFill>
              </a:rPr>
              <a:t>whether </a:t>
            </a:r>
            <a:r>
              <a:rPr lang="en-US" sz="3800" dirty="0" smtClean="0">
                <a:solidFill>
                  <a:srgbClr val="333333"/>
                </a:solidFill>
              </a:rPr>
              <a:t>blocks </a:t>
            </a:r>
            <a:r>
              <a:rPr sz="3800" dirty="0" smtClean="0">
                <a:solidFill>
                  <a:srgbClr val="333333"/>
                </a:solidFill>
              </a:rPr>
              <a:t>in </a:t>
            </a:r>
            <a:r>
              <a:rPr sz="3800" dirty="0">
                <a:solidFill>
                  <a:srgbClr val="333333"/>
                </a:solidFill>
              </a:rPr>
              <a:t>segments </a:t>
            </a:r>
            <a:r>
              <a:rPr lang="en-US" sz="3800" dirty="0" smtClean="0">
                <a:solidFill>
                  <a:srgbClr val="333333"/>
                </a:solidFill>
              </a:rPr>
              <a:t>are</a:t>
            </a:r>
            <a:r>
              <a:rPr sz="3800" dirty="0" smtClean="0">
                <a:solidFill>
                  <a:srgbClr val="333333"/>
                </a:solidFill>
              </a:rPr>
              <a:t> </a:t>
            </a:r>
            <a:r>
              <a:rPr sz="3800" dirty="0">
                <a:solidFill>
                  <a:srgbClr val="333333"/>
                </a:solidFill>
              </a:rPr>
              <a:t>valid?</a:t>
            </a:r>
          </a:p>
          <a:p>
            <a:pPr lvl="0">
              <a:buNone/>
              <a:defRPr sz="1800">
                <a:solidFill>
                  <a:srgbClr val="000000"/>
                </a:solidFill>
              </a:defRPr>
            </a:pPr>
            <a:endParaRPr sz="3800" dirty="0">
              <a:solidFill>
                <a:srgbClr val="333333"/>
              </a:solidFill>
            </a:endParaRPr>
          </a:p>
          <a:p>
            <a:pPr lvl="0">
              <a:buNone/>
              <a:defRPr sz="1800">
                <a:solidFill>
                  <a:srgbClr val="000000"/>
                </a:solidFill>
              </a:defRPr>
            </a:pPr>
            <a:r>
              <a:rPr sz="3800" b="1" dirty="0">
                <a:solidFill>
                  <a:srgbClr val="333333"/>
                </a:solidFill>
                <a:latin typeface="Helvetica"/>
                <a:ea typeface="Helvetica"/>
                <a:cs typeface="Helvetica"/>
                <a:sym typeface="Helvetica"/>
              </a:rPr>
              <a:t>Policy</a:t>
            </a:r>
            <a:r>
              <a:rPr sz="3800" dirty="0">
                <a:solidFill>
                  <a:srgbClr val="333333"/>
                </a:solidFill>
              </a:rPr>
              <a:t>:</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W</a:t>
            </a:r>
            <a:r>
              <a:rPr sz="3800" dirty="0" smtClean="0">
                <a:solidFill>
                  <a:srgbClr val="333333"/>
                </a:solidFill>
              </a:rPr>
              <a:t>hich </a:t>
            </a:r>
            <a:r>
              <a:rPr sz="3800" dirty="0">
                <a:solidFill>
                  <a:srgbClr val="333333"/>
                </a:solidFill>
              </a:rPr>
              <a:t>segments to compact?</a:t>
            </a:r>
          </a:p>
        </p:txBody>
      </p:sp>
    </p:spTree>
    <p:extLst>
      <p:ext uri="{BB962C8B-B14F-4D97-AF65-F5344CB8AC3E}">
        <p14:creationId xmlns:p14="http://schemas.microsoft.com/office/powerpoint/2010/main" val="10756850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 name="Shape 178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Garbage Collection </a:t>
            </a:r>
            <a:r>
              <a:rPr sz="6480" dirty="0" smtClean="0">
                <a:solidFill>
                  <a:srgbClr val="FFFFFF"/>
                </a:solidFill>
              </a:rPr>
              <a:t>Mechanism</a:t>
            </a:r>
            <a:endParaRPr sz="6480" dirty="0">
              <a:solidFill>
                <a:srgbClr val="FFFFFF"/>
              </a:solidFill>
            </a:endParaRPr>
          </a:p>
        </p:txBody>
      </p:sp>
      <p:sp>
        <p:nvSpPr>
          <p:cNvPr id="1785" name="Shape 1785"/>
          <p:cNvSpPr>
            <a:spLocks noGrp="1"/>
          </p:cNvSpPr>
          <p:nvPr>
            <p:ph type="body" idx="4294967295"/>
          </p:nvPr>
        </p:nvSpPr>
        <p:spPr>
          <a:xfrm>
            <a:off x="193341" y="2262176"/>
            <a:ext cx="12615861" cy="6957983"/>
          </a:xfrm>
          <a:prstGeom prst="rect">
            <a:avLst/>
          </a:prstGeom>
        </p:spPr>
        <p:txBody>
          <a:bodyPr>
            <a:normAutofit/>
          </a:bodyPr>
          <a:lstStyle/>
          <a:p>
            <a:pPr lvl="0">
              <a:buNone/>
              <a:defRPr sz="1800">
                <a:solidFill>
                  <a:srgbClr val="000000"/>
                </a:solidFill>
              </a:defRPr>
            </a:pPr>
            <a:r>
              <a:rPr sz="3800" dirty="0">
                <a:solidFill>
                  <a:schemeClr val="bg1"/>
                </a:solidFill>
              </a:rPr>
              <a:t>Is an inode the latest version?</a:t>
            </a:r>
          </a:p>
          <a:p>
            <a:pPr lvl="1">
              <a:defRPr sz="1800">
                <a:solidFill>
                  <a:srgbClr val="000000"/>
                </a:solidFill>
              </a:defRPr>
            </a:pPr>
            <a:r>
              <a:rPr sz="3500" dirty="0">
                <a:solidFill>
                  <a:srgbClr val="333333"/>
                </a:solidFill>
              </a:rPr>
              <a:t>Check imap to see if</a:t>
            </a:r>
            <a:r>
              <a:rPr sz="3500" dirty="0" smtClean="0">
                <a:solidFill>
                  <a:srgbClr val="333333"/>
                </a:solidFill>
              </a:rPr>
              <a:t> </a:t>
            </a:r>
            <a:r>
              <a:rPr lang="en-US" sz="3500" dirty="0" smtClean="0">
                <a:solidFill>
                  <a:srgbClr val="333333"/>
                </a:solidFill>
              </a:rPr>
              <a:t>this inode location </a:t>
            </a:r>
            <a:r>
              <a:rPr sz="3500" dirty="0" smtClean="0">
                <a:solidFill>
                  <a:srgbClr val="333333"/>
                </a:solidFill>
              </a:rPr>
              <a:t>is </a:t>
            </a:r>
            <a:r>
              <a:rPr sz="3500" dirty="0">
                <a:solidFill>
                  <a:srgbClr val="333333"/>
                </a:solidFill>
              </a:rPr>
              <a:t>pointed </a:t>
            </a:r>
            <a:r>
              <a:rPr sz="3500" dirty="0" smtClean="0">
                <a:solidFill>
                  <a:srgbClr val="333333"/>
                </a:solidFill>
              </a:rPr>
              <a:t>to</a:t>
            </a:r>
            <a:endParaRPr lang="en-US" sz="3500" dirty="0" smtClean="0">
              <a:solidFill>
                <a:srgbClr val="333333"/>
              </a:solidFill>
            </a:endParaRPr>
          </a:p>
          <a:p>
            <a:pPr lvl="1">
              <a:defRPr sz="1800">
                <a:solidFill>
                  <a:srgbClr val="000000"/>
                </a:solidFill>
              </a:defRPr>
            </a:pPr>
            <a:r>
              <a:rPr lang="en-US" sz="3500" dirty="0" smtClean="0">
                <a:solidFill>
                  <a:srgbClr val="333333"/>
                </a:solidFill>
              </a:rPr>
              <a:t>Fast!</a:t>
            </a:r>
            <a:endParaRPr sz="3800" dirty="0" smtClean="0">
              <a:solidFill>
                <a:srgbClr val="333333"/>
              </a:solidFill>
            </a:endParaRPr>
          </a:p>
          <a:p>
            <a:pPr lvl="0">
              <a:buNone/>
              <a:defRPr sz="1800">
                <a:solidFill>
                  <a:srgbClr val="000000"/>
                </a:solidFill>
              </a:defRPr>
            </a:pPr>
            <a:r>
              <a:rPr sz="3800" dirty="0">
                <a:solidFill>
                  <a:schemeClr val="bg1"/>
                </a:solidFill>
              </a:rPr>
              <a:t>Is a data block the latest version</a:t>
            </a:r>
            <a:r>
              <a:rPr sz="3800" dirty="0" smtClean="0">
                <a:solidFill>
                  <a:schemeClr val="bg1"/>
                </a:solidFill>
              </a:rPr>
              <a:t>?</a:t>
            </a:r>
            <a:endParaRPr lang="en-US" sz="3800" dirty="0" smtClean="0">
              <a:solidFill>
                <a:schemeClr val="bg1"/>
              </a:solidFill>
            </a:endParaRPr>
          </a:p>
          <a:p>
            <a:pPr lvl="1">
              <a:defRPr sz="1800">
                <a:solidFill>
                  <a:srgbClr val="000000"/>
                </a:solidFill>
              </a:defRPr>
            </a:pPr>
            <a:r>
              <a:rPr sz="3500" dirty="0" smtClean="0">
                <a:solidFill>
                  <a:srgbClr val="333333"/>
                </a:solidFill>
              </a:rPr>
              <a:t>Scan </a:t>
            </a:r>
            <a:r>
              <a:rPr sz="3500" dirty="0">
                <a:solidFill>
                  <a:srgbClr val="333333"/>
                </a:solidFill>
              </a:rPr>
              <a:t>ALL inodes to see if </a:t>
            </a:r>
            <a:r>
              <a:rPr lang="en-US" sz="3500" dirty="0" smtClean="0">
                <a:solidFill>
                  <a:srgbClr val="333333"/>
                </a:solidFill>
              </a:rPr>
              <a:t>any point to this data</a:t>
            </a:r>
          </a:p>
          <a:p>
            <a:pPr lvl="1">
              <a:defRPr sz="1800">
                <a:solidFill>
                  <a:srgbClr val="000000"/>
                </a:solidFill>
              </a:defRPr>
            </a:pPr>
            <a:r>
              <a:rPr lang="en-US" sz="3500" dirty="0" smtClean="0">
                <a:solidFill>
                  <a:srgbClr val="333333"/>
                </a:solidFill>
              </a:rPr>
              <a:t>V</a:t>
            </a:r>
            <a:r>
              <a:rPr sz="3500" dirty="0" smtClean="0">
                <a:solidFill>
                  <a:srgbClr val="333333"/>
                </a:solidFill>
              </a:rPr>
              <a:t>ery slow</a:t>
            </a:r>
            <a:r>
              <a:rPr lang="en-US" sz="3500" dirty="0" smtClean="0">
                <a:solidFill>
                  <a:srgbClr val="333333"/>
                </a:solidFill>
              </a:rPr>
              <a:t>!</a:t>
            </a:r>
            <a:endParaRPr sz="3500" dirty="0" smtClean="0">
              <a:solidFill>
                <a:srgbClr val="333333"/>
              </a:solidFill>
            </a:endParaRPr>
          </a:p>
          <a:p>
            <a:pPr lvl="0">
              <a:buNone/>
              <a:defRPr sz="1800">
                <a:solidFill>
                  <a:srgbClr val="000000"/>
                </a:solidFill>
              </a:defRPr>
            </a:pPr>
            <a:r>
              <a:rPr lang="en-US" sz="3800" dirty="0" smtClean="0">
                <a:solidFill>
                  <a:schemeClr val="bg1"/>
                </a:solidFill>
              </a:rPr>
              <a:t>How to track information more efficiently?</a:t>
            </a:r>
            <a:endParaRPr sz="3800" dirty="0" smtClean="0">
              <a:solidFill>
                <a:schemeClr val="bg1"/>
              </a:solidFill>
            </a:endParaRPr>
          </a:p>
          <a:p>
            <a:pPr lvl="1">
              <a:defRPr sz="1800">
                <a:solidFill>
                  <a:srgbClr val="000000"/>
                </a:solidFill>
              </a:defRPr>
            </a:pPr>
            <a:r>
              <a:rPr lang="en-US" sz="3500" b="1" dirty="0" smtClean="0">
                <a:solidFill>
                  <a:srgbClr val="FF0000"/>
                </a:solidFill>
              </a:rPr>
              <a:t>Segment </a:t>
            </a:r>
            <a:r>
              <a:rPr sz="3500" b="1" dirty="0" smtClean="0">
                <a:solidFill>
                  <a:srgbClr val="FF0000"/>
                </a:solidFill>
              </a:rPr>
              <a:t>summary </a:t>
            </a:r>
            <a:r>
              <a:rPr sz="3500" dirty="0" smtClean="0">
                <a:solidFill>
                  <a:srgbClr val="333333"/>
                </a:solidFill>
              </a:rPr>
              <a:t>lists </a:t>
            </a:r>
            <a:r>
              <a:rPr sz="3500" dirty="0" err="1">
                <a:solidFill>
                  <a:srgbClr val="333333"/>
                </a:solidFill>
              </a:rPr>
              <a:t>inode</a:t>
            </a:r>
            <a:r>
              <a:rPr sz="3500" dirty="0">
                <a:solidFill>
                  <a:srgbClr val="333333"/>
                </a:solidFill>
              </a:rPr>
              <a:t> </a:t>
            </a:r>
            <a:r>
              <a:rPr lang="en-US" sz="3500" dirty="0" smtClean="0">
                <a:solidFill>
                  <a:srgbClr val="333333"/>
                </a:solidFill>
              </a:rPr>
              <a:t>and data offset </a:t>
            </a:r>
            <a:r>
              <a:rPr sz="3500" dirty="0" smtClean="0">
                <a:solidFill>
                  <a:srgbClr val="333333"/>
                </a:solidFill>
              </a:rPr>
              <a:t>corresponding </a:t>
            </a:r>
            <a:r>
              <a:rPr sz="3500" dirty="0">
                <a:solidFill>
                  <a:srgbClr val="333333"/>
                </a:solidFill>
              </a:rPr>
              <a:t>to each data </a:t>
            </a:r>
            <a:r>
              <a:rPr sz="3500" dirty="0" smtClean="0">
                <a:solidFill>
                  <a:srgbClr val="333333"/>
                </a:solidFill>
              </a:rPr>
              <a:t>block</a:t>
            </a:r>
            <a:r>
              <a:rPr lang="en-US" sz="3500" dirty="0" smtClean="0">
                <a:solidFill>
                  <a:srgbClr val="333333"/>
                </a:solidFill>
              </a:rPr>
              <a:t> in segment (reverse pointers)</a:t>
            </a:r>
            <a:endParaRPr sz="3500" dirty="0">
              <a:solidFill>
                <a:srgbClr val="333333"/>
              </a:solidFill>
            </a:endParaRPr>
          </a:p>
        </p:txBody>
      </p:sp>
    </p:spTree>
    <p:extLst>
      <p:ext uri="{BB962C8B-B14F-4D97-AF65-F5344CB8AC3E}">
        <p14:creationId xmlns:p14="http://schemas.microsoft.com/office/powerpoint/2010/main" val="15207402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8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8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 name="Shape 179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797" name="Shape 1797"/>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798" name="Shape 1798"/>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799" name="Shape 1799"/>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00" name="Shape 1800"/>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01" name="Shape 1801"/>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02" name="Shape 1802"/>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03" name="Shape 1803"/>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04" name="Shape 1804"/>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Tree>
    <p:extLst>
      <p:ext uri="{BB962C8B-B14F-4D97-AF65-F5344CB8AC3E}">
        <p14:creationId xmlns:p14="http://schemas.microsoft.com/office/powerpoint/2010/main" val="18788853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Problem?</a:t>
            </a:r>
            <a:endParaRPr lang="en-US" dirty="0"/>
          </a:p>
        </p:txBody>
      </p:sp>
      <p:sp>
        <p:nvSpPr>
          <p:cNvPr id="3" name="Content Placeholder 2"/>
          <p:cNvSpPr>
            <a:spLocks noGrp="1"/>
          </p:cNvSpPr>
          <p:nvPr>
            <p:ph idx="1"/>
          </p:nvPr>
        </p:nvSpPr>
        <p:spPr>
          <a:xfrm>
            <a:off x="338549" y="2135740"/>
            <a:ext cx="12799935" cy="2356049"/>
          </a:xfrm>
        </p:spPr>
        <p:txBody>
          <a:bodyPr>
            <a:normAutofit fontScale="92500"/>
          </a:bodyPr>
          <a:lstStyle/>
          <a:p>
            <a:pPr marL="0" indent="0">
              <a:buNone/>
            </a:pPr>
            <a:r>
              <a:rPr lang="en-US" sz="3500" dirty="0" smtClean="0"/>
              <a:t>Reliability!   </a:t>
            </a:r>
            <a:r>
              <a:rPr lang="en-US" sz="3500" dirty="0" err="1" smtClean="0"/>
              <a:t>MTTF</a:t>
            </a:r>
            <a:r>
              <a:rPr lang="en-US" sz="3500" baseline="-25000" dirty="0" err="1" smtClean="0"/>
              <a:t>array</a:t>
            </a:r>
            <a:r>
              <a:rPr lang="en-US" sz="3500" dirty="0" smtClean="0"/>
              <a:t> </a:t>
            </a:r>
            <a:r>
              <a:rPr lang="en-US" sz="3500" dirty="0"/>
              <a:t>=</a:t>
            </a:r>
            <a:r>
              <a:rPr lang="en-US" sz="3500" dirty="0" smtClean="0"/>
              <a:t> </a:t>
            </a:r>
            <a:r>
              <a:rPr lang="en-US" sz="3500" dirty="0" err="1" smtClean="0"/>
              <a:t>MTTF</a:t>
            </a:r>
            <a:r>
              <a:rPr lang="en-US" sz="3500" baseline="-25000" dirty="0" err="1" smtClean="0"/>
              <a:t>disk</a:t>
            </a:r>
            <a:r>
              <a:rPr lang="en-US" sz="3500" dirty="0" smtClean="0"/>
              <a:t> / # disks</a:t>
            </a:r>
          </a:p>
          <a:p>
            <a:pPr marL="0" indent="0">
              <a:buNone/>
            </a:pPr>
            <a:r>
              <a:rPr lang="en-US" dirty="0" smtClean="0"/>
              <a:t>Add redundancy in GROUP of disks to recover from one failure in group</a:t>
            </a:r>
          </a:p>
          <a:p>
            <a:pPr marL="0" indent="0">
              <a:buNone/>
            </a:pPr>
            <a:r>
              <a:rPr lang="en-US" dirty="0" err="1" smtClean="0"/>
              <a:t>MTTF</a:t>
            </a:r>
            <a:r>
              <a:rPr lang="en-US" baseline="-25000" dirty="0" err="1" smtClean="0"/>
              <a:t>group</a:t>
            </a:r>
            <a:r>
              <a:rPr lang="en-US" dirty="0" smtClean="0"/>
              <a:t> =</a:t>
            </a:r>
          </a:p>
          <a:p>
            <a:pPr marL="0" indent="0">
              <a:buNone/>
            </a:pPr>
            <a:endParaRPr lang="en-US" dirty="0"/>
          </a:p>
        </p:txBody>
      </p:sp>
      <p:grpSp>
        <p:nvGrpSpPr>
          <p:cNvPr id="8" name="Group 7"/>
          <p:cNvGrpSpPr/>
          <p:nvPr/>
        </p:nvGrpSpPr>
        <p:grpSpPr>
          <a:xfrm>
            <a:off x="396716" y="6753907"/>
            <a:ext cx="6104556" cy="1292662"/>
            <a:chOff x="0" y="5807242"/>
            <a:chExt cx="6104556" cy="1292662"/>
          </a:xfrm>
        </p:grpSpPr>
        <p:sp>
          <p:nvSpPr>
            <p:cNvPr id="4" name="TextBox 3"/>
            <p:cNvSpPr txBox="1"/>
            <p:nvPr/>
          </p:nvSpPr>
          <p:spPr>
            <a:xfrm>
              <a:off x="1596864" y="5807242"/>
              <a:ext cx="2212465" cy="646331"/>
            </a:xfrm>
            <a:prstGeom prst="rect">
              <a:avLst/>
            </a:prstGeom>
            <a:noFill/>
          </p:spPr>
          <p:txBody>
            <a:bodyPr wrap="none" rtlCol="0">
              <a:spAutoFit/>
            </a:bodyPr>
            <a:lstStyle/>
            <a:p>
              <a:r>
                <a:rPr lang="en-US" dirty="0" smtClean="0"/>
                <a:t>MTTF</a:t>
              </a:r>
              <a:r>
                <a:rPr lang="en-US" baseline="-25000" dirty="0"/>
                <a:t>d</a:t>
              </a:r>
              <a:r>
                <a:rPr lang="en-US" baseline="-25000" dirty="0" smtClean="0"/>
                <a:t>isk</a:t>
              </a:r>
              <a:r>
                <a:rPr lang="en-US" baseline="30000" dirty="0" smtClean="0"/>
                <a:t>2</a:t>
              </a:r>
              <a:endParaRPr lang="en-US" dirty="0"/>
            </a:p>
          </p:txBody>
        </p:sp>
        <p:sp>
          <p:nvSpPr>
            <p:cNvPr id="5" name="TextBox 4"/>
            <p:cNvSpPr txBox="1"/>
            <p:nvPr/>
          </p:nvSpPr>
          <p:spPr>
            <a:xfrm>
              <a:off x="0" y="6453573"/>
              <a:ext cx="6104556" cy="646331"/>
            </a:xfrm>
            <a:prstGeom prst="rect">
              <a:avLst/>
            </a:prstGeom>
            <a:noFill/>
          </p:spPr>
          <p:txBody>
            <a:bodyPr wrap="none" rtlCol="0">
              <a:spAutoFit/>
            </a:bodyPr>
            <a:lstStyle/>
            <a:p>
              <a:r>
                <a:rPr lang="en-US" dirty="0" smtClean="0"/>
                <a:t>(G+C)N</a:t>
              </a:r>
              <a:r>
                <a:rPr lang="en-US" baseline="-25000" dirty="0" smtClean="0"/>
                <a:t>G</a:t>
              </a:r>
              <a:r>
                <a:rPr lang="en-US" dirty="0" smtClean="0"/>
                <a:t> * (G+C-1) * MTTR</a:t>
              </a:r>
              <a:endParaRPr lang="en-US" dirty="0"/>
            </a:p>
          </p:txBody>
        </p:sp>
        <p:cxnSp>
          <p:nvCxnSpPr>
            <p:cNvPr id="7" name="Straight Connector 6"/>
            <p:cNvCxnSpPr/>
            <p:nvPr/>
          </p:nvCxnSpPr>
          <p:spPr>
            <a:xfrm>
              <a:off x="786063" y="6453573"/>
              <a:ext cx="3946358"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2895600" y="3540658"/>
            <a:ext cx="8929204" cy="1388914"/>
            <a:chOff x="2895600" y="3540658"/>
            <a:chExt cx="8929204" cy="1388914"/>
          </a:xfrm>
        </p:grpSpPr>
        <p:sp>
          <p:nvSpPr>
            <p:cNvPr id="9" name="TextBox 8"/>
            <p:cNvSpPr txBox="1"/>
            <p:nvPr/>
          </p:nvSpPr>
          <p:spPr>
            <a:xfrm>
              <a:off x="3030968" y="3540658"/>
              <a:ext cx="2055370" cy="646331"/>
            </a:xfrm>
            <a:prstGeom prst="rect">
              <a:avLst/>
            </a:prstGeom>
            <a:noFill/>
          </p:spPr>
          <p:txBody>
            <a:bodyPr wrap="none" rtlCol="0">
              <a:spAutoFit/>
            </a:bodyPr>
            <a:lstStyle/>
            <a:p>
              <a:r>
                <a:rPr lang="en-US" dirty="0" err="1" smtClean="0">
                  <a:solidFill>
                    <a:schemeClr val="bg2"/>
                  </a:solidFill>
                </a:rPr>
                <a:t>MTTF</a:t>
              </a:r>
              <a:r>
                <a:rPr lang="en-US" baseline="-25000" dirty="0" err="1" smtClean="0">
                  <a:solidFill>
                    <a:schemeClr val="bg2"/>
                  </a:solidFill>
                </a:rPr>
                <a:t>disk</a:t>
              </a:r>
              <a:endParaRPr lang="en-US" dirty="0">
                <a:solidFill>
                  <a:schemeClr val="bg2"/>
                </a:solidFill>
              </a:endParaRPr>
            </a:p>
          </p:txBody>
        </p:sp>
        <p:sp>
          <p:nvSpPr>
            <p:cNvPr id="10" name="TextBox 9"/>
            <p:cNvSpPr txBox="1"/>
            <p:nvPr/>
          </p:nvSpPr>
          <p:spPr>
            <a:xfrm>
              <a:off x="3183339" y="4262553"/>
              <a:ext cx="1204177" cy="646331"/>
            </a:xfrm>
            <a:prstGeom prst="rect">
              <a:avLst/>
            </a:prstGeom>
            <a:noFill/>
          </p:spPr>
          <p:txBody>
            <a:bodyPr wrap="none" rtlCol="0">
              <a:spAutoFit/>
            </a:bodyPr>
            <a:lstStyle/>
            <a:p>
              <a:r>
                <a:rPr lang="en-US" smtClean="0">
                  <a:solidFill>
                    <a:schemeClr val="bg2"/>
                  </a:solidFill>
                </a:rPr>
                <a:t>G+C</a:t>
              </a:r>
              <a:endParaRPr lang="en-US">
                <a:solidFill>
                  <a:schemeClr val="bg2"/>
                </a:solidFill>
              </a:endParaRPr>
            </a:p>
          </p:txBody>
        </p:sp>
        <p:cxnSp>
          <p:nvCxnSpPr>
            <p:cNvPr id="11" name="Straight Connector 10"/>
            <p:cNvCxnSpPr/>
            <p:nvPr/>
          </p:nvCxnSpPr>
          <p:spPr>
            <a:xfrm>
              <a:off x="2895600" y="4262553"/>
              <a:ext cx="2261039" cy="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8826066" y="3540658"/>
              <a:ext cx="420308" cy="646331"/>
            </a:xfrm>
            <a:prstGeom prst="rect">
              <a:avLst/>
            </a:prstGeom>
            <a:noFill/>
          </p:spPr>
          <p:txBody>
            <a:bodyPr wrap="none" rtlCol="0">
              <a:spAutoFit/>
            </a:bodyPr>
            <a:lstStyle/>
            <a:p>
              <a:r>
                <a:rPr lang="en-US" dirty="0" smtClean="0">
                  <a:solidFill>
                    <a:schemeClr val="bg2"/>
                  </a:solidFill>
                </a:rPr>
                <a:t>1</a:t>
              </a:r>
              <a:endParaRPr lang="en-US" dirty="0">
                <a:solidFill>
                  <a:schemeClr val="bg2"/>
                </a:solidFill>
              </a:endParaRPr>
            </a:p>
          </p:txBody>
        </p:sp>
        <p:sp>
          <p:nvSpPr>
            <p:cNvPr id="15" name="TextBox 14"/>
            <p:cNvSpPr txBox="1"/>
            <p:nvPr/>
          </p:nvSpPr>
          <p:spPr>
            <a:xfrm>
              <a:off x="6247636" y="4283241"/>
              <a:ext cx="5577168" cy="646331"/>
            </a:xfrm>
            <a:prstGeom prst="rect">
              <a:avLst/>
            </a:prstGeom>
            <a:noFill/>
          </p:spPr>
          <p:txBody>
            <a:bodyPr wrap="none" rtlCol="0">
              <a:spAutoFit/>
            </a:bodyPr>
            <a:lstStyle/>
            <a:p>
              <a:r>
                <a:rPr lang="en-US" dirty="0" err="1" smtClean="0">
                  <a:solidFill>
                    <a:schemeClr val="bg1"/>
                  </a:solidFill>
                </a:rPr>
                <a:t>Prob</a:t>
              </a:r>
              <a:r>
                <a:rPr lang="en-US" dirty="0" smtClean="0">
                  <a:solidFill>
                    <a:schemeClr val="bg1"/>
                  </a:solidFill>
                </a:rPr>
                <a:t> of failure before repair</a:t>
              </a:r>
              <a:endParaRPr lang="en-US" dirty="0">
                <a:solidFill>
                  <a:schemeClr val="bg1"/>
                </a:solidFill>
              </a:endParaRPr>
            </a:p>
          </p:txBody>
        </p:sp>
        <p:cxnSp>
          <p:nvCxnSpPr>
            <p:cNvPr id="16" name="Straight Connector 15"/>
            <p:cNvCxnSpPr/>
            <p:nvPr/>
          </p:nvCxnSpPr>
          <p:spPr>
            <a:xfrm>
              <a:off x="7873167" y="4262553"/>
              <a:ext cx="2261039" cy="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5542642" y="3960075"/>
              <a:ext cx="401072" cy="646331"/>
            </a:xfrm>
            <a:prstGeom prst="rect">
              <a:avLst/>
            </a:prstGeom>
            <a:noFill/>
          </p:spPr>
          <p:txBody>
            <a:bodyPr wrap="none" rtlCol="0">
              <a:spAutoFit/>
            </a:bodyPr>
            <a:lstStyle/>
            <a:p>
              <a:r>
                <a:rPr lang="en-US" dirty="0" smtClean="0">
                  <a:solidFill>
                    <a:schemeClr val="bg2"/>
                  </a:solidFill>
                </a:rPr>
                <a:t>*</a:t>
              </a:r>
              <a:endParaRPr lang="en-US" dirty="0">
                <a:solidFill>
                  <a:schemeClr val="bg2"/>
                </a:solidFill>
              </a:endParaRPr>
            </a:p>
          </p:txBody>
        </p:sp>
      </p:grpSp>
      <p:sp>
        <p:nvSpPr>
          <p:cNvPr id="18" name="TextBox 17"/>
          <p:cNvSpPr txBox="1"/>
          <p:nvPr/>
        </p:nvSpPr>
        <p:spPr>
          <a:xfrm>
            <a:off x="2130867" y="5076781"/>
            <a:ext cx="3988592" cy="1754326"/>
          </a:xfrm>
          <a:prstGeom prst="rect">
            <a:avLst/>
          </a:prstGeom>
          <a:noFill/>
        </p:spPr>
        <p:txBody>
          <a:bodyPr wrap="none" rtlCol="0">
            <a:spAutoFit/>
          </a:bodyPr>
          <a:lstStyle/>
          <a:p>
            <a:r>
              <a:rPr lang="en-US" dirty="0" smtClean="0">
                <a:solidFill>
                  <a:schemeClr val="bg1"/>
                </a:solidFill>
              </a:rPr>
              <a:t>MTTR</a:t>
            </a:r>
          </a:p>
          <a:p>
            <a:r>
              <a:rPr lang="en-US" dirty="0" err="1" smtClean="0">
                <a:solidFill>
                  <a:schemeClr val="bg1"/>
                </a:solidFill>
              </a:rPr>
              <a:t>MTTF</a:t>
            </a:r>
            <a:r>
              <a:rPr lang="en-US" baseline="-25000" dirty="0" err="1" smtClean="0">
                <a:solidFill>
                  <a:schemeClr val="bg1"/>
                </a:solidFill>
              </a:rPr>
              <a:t>disk</a:t>
            </a:r>
            <a:r>
              <a:rPr lang="en-US" dirty="0" smtClean="0">
                <a:solidFill>
                  <a:schemeClr val="bg1"/>
                </a:solidFill>
              </a:rPr>
              <a:t>/(G+C-1)</a:t>
            </a:r>
          </a:p>
          <a:p>
            <a:endParaRPr lang="en-US" dirty="0"/>
          </a:p>
        </p:txBody>
      </p:sp>
      <p:cxnSp>
        <p:nvCxnSpPr>
          <p:cNvPr id="19" name="Straight Connector 18"/>
          <p:cNvCxnSpPr/>
          <p:nvPr/>
        </p:nvCxnSpPr>
        <p:spPr>
          <a:xfrm>
            <a:off x="3030968" y="5650195"/>
            <a:ext cx="2261039"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590709" y="5307613"/>
            <a:ext cx="776175" cy="646331"/>
          </a:xfrm>
          <a:prstGeom prst="rect">
            <a:avLst/>
          </a:prstGeom>
          <a:noFill/>
        </p:spPr>
        <p:txBody>
          <a:bodyPr wrap="none" rtlCol="0">
            <a:spAutoFit/>
          </a:bodyPr>
          <a:lstStyle/>
          <a:p>
            <a:r>
              <a:rPr lang="en-US" dirty="0" smtClean="0">
                <a:solidFill>
                  <a:schemeClr val="bg1"/>
                </a:solidFill>
              </a:rPr>
              <a:t>P=</a:t>
            </a:r>
            <a:endParaRPr lang="en-US" dirty="0">
              <a:solidFill>
                <a:schemeClr val="bg1"/>
              </a:solidFill>
            </a:endParaRPr>
          </a:p>
        </p:txBody>
      </p:sp>
      <p:sp>
        <p:nvSpPr>
          <p:cNvPr id="21" name="TextBox 20"/>
          <p:cNvSpPr txBox="1"/>
          <p:nvPr/>
        </p:nvSpPr>
        <p:spPr>
          <a:xfrm>
            <a:off x="6890030" y="5307613"/>
            <a:ext cx="4976042" cy="646331"/>
          </a:xfrm>
          <a:prstGeom prst="rect">
            <a:avLst/>
          </a:prstGeom>
          <a:noFill/>
        </p:spPr>
        <p:txBody>
          <a:bodyPr wrap="none" rtlCol="0">
            <a:spAutoFit/>
          </a:bodyPr>
          <a:lstStyle/>
          <a:p>
            <a:r>
              <a:rPr lang="en-US" dirty="0" smtClean="0">
                <a:solidFill>
                  <a:schemeClr val="bg2"/>
                </a:solidFill>
              </a:rPr>
              <a:t>MTTF</a:t>
            </a:r>
            <a:r>
              <a:rPr lang="en-US" baseline="-25000" dirty="0" smtClean="0">
                <a:solidFill>
                  <a:schemeClr val="bg2"/>
                </a:solidFill>
              </a:rPr>
              <a:t>RAID</a:t>
            </a:r>
            <a:r>
              <a:rPr lang="en-US" dirty="0" smtClean="0">
                <a:solidFill>
                  <a:schemeClr val="bg2"/>
                </a:solidFill>
              </a:rPr>
              <a:t>= </a:t>
            </a:r>
            <a:r>
              <a:rPr lang="en-US" dirty="0" err="1" smtClean="0">
                <a:solidFill>
                  <a:schemeClr val="bg2"/>
                </a:solidFill>
              </a:rPr>
              <a:t>MTTF</a:t>
            </a:r>
            <a:r>
              <a:rPr lang="en-US" baseline="-25000" dirty="0" err="1" smtClean="0">
                <a:solidFill>
                  <a:schemeClr val="bg2"/>
                </a:solidFill>
              </a:rPr>
              <a:t>Group</a:t>
            </a:r>
            <a:endParaRPr lang="en-US" baseline="-25000" dirty="0" smtClean="0">
              <a:solidFill>
                <a:schemeClr val="bg2"/>
              </a:solidFill>
            </a:endParaRPr>
          </a:p>
        </p:txBody>
      </p:sp>
      <p:cxnSp>
        <p:nvCxnSpPr>
          <p:cNvPr id="22" name="Straight Connector 21"/>
          <p:cNvCxnSpPr/>
          <p:nvPr/>
        </p:nvCxnSpPr>
        <p:spPr>
          <a:xfrm>
            <a:off x="9563765" y="5973360"/>
            <a:ext cx="2261039" cy="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9971692" y="5953418"/>
            <a:ext cx="813044" cy="646331"/>
          </a:xfrm>
          <a:prstGeom prst="rect">
            <a:avLst/>
          </a:prstGeom>
          <a:noFill/>
        </p:spPr>
        <p:txBody>
          <a:bodyPr wrap="none" rtlCol="0">
            <a:spAutoFit/>
          </a:bodyPr>
          <a:lstStyle/>
          <a:p>
            <a:r>
              <a:rPr lang="en-US" dirty="0" smtClean="0">
                <a:solidFill>
                  <a:schemeClr val="bg2"/>
                </a:solidFill>
              </a:rPr>
              <a:t>N</a:t>
            </a:r>
            <a:r>
              <a:rPr lang="en-US" baseline="-25000" dirty="0">
                <a:solidFill>
                  <a:schemeClr val="bg2"/>
                </a:solidFill>
              </a:rPr>
              <a:t>G</a:t>
            </a:r>
            <a:endParaRPr lang="en-US" dirty="0">
              <a:solidFill>
                <a:schemeClr val="bg2"/>
              </a:solidFill>
            </a:endParaRPr>
          </a:p>
        </p:txBody>
      </p:sp>
      <p:sp>
        <p:nvSpPr>
          <p:cNvPr id="24" name="TextBox 23"/>
          <p:cNvSpPr txBox="1"/>
          <p:nvPr/>
        </p:nvSpPr>
        <p:spPr>
          <a:xfrm>
            <a:off x="2677437" y="8615700"/>
            <a:ext cx="6532559" cy="646331"/>
          </a:xfrm>
          <a:prstGeom prst="rect">
            <a:avLst/>
          </a:prstGeom>
          <a:noFill/>
        </p:spPr>
        <p:txBody>
          <a:bodyPr wrap="none" rtlCol="0">
            <a:spAutoFit/>
          </a:bodyPr>
          <a:lstStyle/>
          <a:p>
            <a:r>
              <a:rPr lang="en-US" dirty="0" smtClean="0">
                <a:solidFill>
                  <a:schemeClr val="bg1"/>
                </a:solidFill>
              </a:rPr>
              <a:t>How to make MTTF</a:t>
            </a:r>
            <a:r>
              <a:rPr lang="en-US" baseline="-25000" dirty="0" smtClean="0">
                <a:solidFill>
                  <a:schemeClr val="bg1"/>
                </a:solidFill>
              </a:rPr>
              <a:t>RAID</a:t>
            </a:r>
            <a:r>
              <a:rPr lang="en-US" dirty="0" smtClean="0">
                <a:solidFill>
                  <a:schemeClr val="bg1"/>
                </a:solidFill>
              </a:rPr>
              <a:t> larger?</a:t>
            </a:r>
            <a:endParaRPr lang="en-US" dirty="0">
              <a:solidFill>
                <a:schemeClr val="bg1"/>
              </a:solidFill>
            </a:endParaRPr>
          </a:p>
        </p:txBody>
      </p:sp>
    </p:spTree>
    <p:extLst>
      <p:ext uri="{BB962C8B-B14F-4D97-AF65-F5344CB8AC3E}">
        <p14:creationId xmlns:p14="http://schemas.microsoft.com/office/powerpoint/2010/main" val="1948149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20" grpId="0"/>
      <p:bldP spid="21" grpId="0"/>
      <p:bldP spid="23" grpId="0"/>
      <p:bldP spid="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 name="Shape 1806"/>
          <p:cNvSpPr/>
          <p:nvPr/>
        </p:nvSpPr>
        <p:spPr>
          <a:xfrm>
            <a:off x="8264983" y="4320601"/>
            <a:ext cx="1075153"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807" name="Shape 180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808" name="Shape 1808"/>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09" name="Shape 1809"/>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810" name="Shape 1810"/>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11" name="Shape 1811"/>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12" name="Shape 1812"/>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13" name="Shape 1813"/>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14" name="Shape 1814"/>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15" name="Shape 1815"/>
          <p:cNvSpPr/>
          <p:nvPr/>
        </p:nvSpPr>
        <p:spPr>
          <a:xfrm>
            <a:off x="5964823" y="1796538"/>
            <a:ext cx="1075153"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1816" name="Shape 1816"/>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18" name="Shape 1818"/>
          <p:cNvSpPr/>
          <p:nvPr/>
        </p:nvSpPr>
        <p:spPr>
          <a:xfrm>
            <a:off x="4873758" y="2414761"/>
            <a:ext cx="3663692" cy="1934609"/>
          </a:xfrm>
          <a:custGeom>
            <a:avLst/>
            <a:gdLst/>
            <a:ahLst/>
            <a:cxnLst>
              <a:cxn ang="0">
                <a:pos x="wd2" y="hd2"/>
              </a:cxn>
              <a:cxn ang="5400000">
                <a:pos x="wd2" y="hd2"/>
              </a:cxn>
              <a:cxn ang="10800000">
                <a:pos x="wd2" y="hd2"/>
              </a:cxn>
              <a:cxn ang="16200000">
                <a:pos x="wd2" y="hd2"/>
              </a:cxn>
            </a:cxnLst>
            <a:rect l="0" t="0" r="r" b="b"/>
            <a:pathLst>
              <a:path w="21600" h="16206" extrusionOk="0">
                <a:moveTo>
                  <a:pt x="0" y="16206"/>
                </a:moveTo>
                <a:cubicBezTo>
                  <a:pt x="7341" y="-5001"/>
                  <a:pt x="14541" y="-5394"/>
                  <a:pt x="21600" y="15026"/>
                </a:cubicBezTo>
              </a:path>
            </a:pathLst>
          </a:custGeom>
          <a:ln w="25400">
            <a:solidFill>
              <a:srgbClr val="FFFFFF"/>
            </a:solidFill>
            <a:miter lim="400000"/>
            <a:tailEnd type="triangle"/>
          </a:ln>
        </p:spPr>
        <p:txBody>
          <a:bodyPr/>
          <a:lstStyle/>
          <a:p>
            <a:pPr lvl="0"/>
            <a:endParaRPr/>
          </a:p>
        </p:txBody>
      </p:sp>
    </p:spTree>
    <p:extLst>
      <p:ext uri="{BB962C8B-B14F-4D97-AF65-F5344CB8AC3E}">
        <p14:creationId xmlns:p14="http://schemas.microsoft.com/office/powerpoint/2010/main" val="18267672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0" name="Shape 1820"/>
          <p:cNvSpPr/>
          <p:nvPr/>
        </p:nvSpPr>
        <p:spPr>
          <a:xfrm>
            <a:off x="8264983" y="4320601"/>
            <a:ext cx="1075153"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821" name="Shape 182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822" name="Shape 1822"/>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23" name="Shape 1823"/>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824" name="Shape 1824"/>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25" name="Shape 1825"/>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26" name="Shape 1826"/>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27" name="Shape 1827"/>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28" name="Shape 1828"/>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29" name="Shape 1829"/>
          <p:cNvSpPr/>
          <p:nvPr/>
        </p:nvSpPr>
        <p:spPr>
          <a:xfrm>
            <a:off x="5964823" y="1796538"/>
            <a:ext cx="1075153"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1830" name="Shape 1830"/>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34" name="Shape 1834"/>
          <p:cNvSpPr/>
          <p:nvPr/>
        </p:nvSpPr>
        <p:spPr>
          <a:xfrm>
            <a:off x="4873758" y="2414761"/>
            <a:ext cx="3663692" cy="1934609"/>
          </a:xfrm>
          <a:custGeom>
            <a:avLst/>
            <a:gdLst/>
            <a:ahLst/>
            <a:cxnLst>
              <a:cxn ang="0">
                <a:pos x="wd2" y="hd2"/>
              </a:cxn>
              <a:cxn ang="5400000">
                <a:pos x="wd2" y="hd2"/>
              </a:cxn>
              <a:cxn ang="10800000">
                <a:pos x="wd2" y="hd2"/>
              </a:cxn>
              <a:cxn ang="16200000">
                <a:pos x="wd2" y="hd2"/>
              </a:cxn>
            </a:cxnLst>
            <a:rect l="0" t="0" r="r" b="b"/>
            <a:pathLst>
              <a:path w="21600" h="16206" extrusionOk="0">
                <a:moveTo>
                  <a:pt x="0" y="16206"/>
                </a:moveTo>
                <a:cubicBezTo>
                  <a:pt x="7341" y="-5001"/>
                  <a:pt x="14541" y="-5394"/>
                  <a:pt x="21600" y="15026"/>
                </a:cubicBezTo>
              </a:path>
            </a:pathLst>
          </a:custGeom>
          <a:ln w="25400">
            <a:solidFill>
              <a:srgbClr val="FFFFFF"/>
            </a:solidFill>
            <a:miter lim="400000"/>
            <a:tailEnd type="triangle"/>
          </a:ln>
        </p:spPr>
        <p:txBody>
          <a:bodyPr/>
          <a:lstStyle/>
          <a:p>
            <a:pPr lvl="0"/>
            <a:endParaRPr/>
          </a:p>
        </p:txBody>
      </p:sp>
      <p:sp>
        <p:nvSpPr>
          <p:cNvPr id="1832" name="Shape 1832"/>
          <p:cNvSpPr/>
          <p:nvPr/>
        </p:nvSpPr>
        <p:spPr>
          <a:xfrm>
            <a:off x="10214762"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35" name="Shape 1835"/>
          <p:cNvSpPr/>
          <p:nvPr/>
        </p:nvSpPr>
        <p:spPr>
          <a:xfrm>
            <a:off x="9127552" y="3583888"/>
            <a:ext cx="1484692" cy="688183"/>
          </a:xfrm>
          <a:custGeom>
            <a:avLst/>
            <a:gdLst/>
            <a:ahLst/>
            <a:cxnLst>
              <a:cxn ang="0">
                <a:pos x="wd2" y="hd2"/>
              </a:cxn>
              <a:cxn ang="5400000">
                <a:pos x="wd2" y="hd2"/>
              </a:cxn>
              <a:cxn ang="10800000">
                <a:pos x="wd2" y="hd2"/>
              </a:cxn>
              <a:cxn ang="16200000">
                <a:pos x="wd2" y="hd2"/>
              </a:cxn>
            </a:cxnLst>
            <a:rect l="0" t="0" r="r" b="b"/>
            <a:pathLst>
              <a:path w="21600" h="16205" extrusionOk="0">
                <a:moveTo>
                  <a:pt x="0" y="16205"/>
                </a:moveTo>
                <a:cubicBezTo>
                  <a:pt x="10640" y="-5037"/>
                  <a:pt x="17840" y="-5395"/>
                  <a:pt x="21600" y="15132"/>
                </a:cubicBezTo>
              </a:path>
            </a:pathLst>
          </a:custGeom>
          <a:ln w="25400">
            <a:solidFill>
              <a:srgbClr val="FFFFFF"/>
            </a:solidFill>
            <a:miter lim="400000"/>
            <a:tailEnd type="triangle"/>
          </a:ln>
        </p:spPr>
        <p:txBody>
          <a:bodyPr/>
          <a:lstStyle/>
          <a:p>
            <a:pPr lvl="0"/>
            <a:endParaRPr/>
          </a:p>
        </p:txBody>
      </p:sp>
    </p:spTree>
    <p:extLst>
      <p:ext uri="{BB962C8B-B14F-4D97-AF65-F5344CB8AC3E}">
        <p14:creationId xmlns:p14="http://schemas.microsoft.com/office/powerpoint/2010/main" val="20511213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 name="Shape 1837"/>
          <p:cNvSpPr/>
          <p:nvPr/>
        </p:nvSpPr>
        <p:spPr>
          <a:xfrm>
            <a:off x="8264983" y="4320601"/>
            <a:ext cx="1075153"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838" name="Shape 183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839" name="Shape 1839"/>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40" name="Shape 1840"/>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841" name="Shape 1841"/>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42" name="Shape 1842"/>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43" name="Shape 1843"/>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44" name="Shape 1844"/>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45" name="Shape 1845"/>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46" name="Shape 1846"/>
          <p:cNvSpPr/>
          <p:nvPr/>
        </p:nvSpPr>
        <p:spPr>
          <a:xfrm>
            <a:off x="5964823" y="1796538"/>
            <a:ext cx="1075153"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1847" name="Shape 1847"/>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52" name="Shape 1852"/>
          <p:cNvSpPr/>
          <p:nvPr/>
        </p:nvSpPr>
        <p:spPr>
          <a:xfrm>
            <a:off x="4873758" y="2414761"/>
            <a:ext cx="3663692" cy="1934609"/>
          </a:xfrm>
          <a:custGeom>
            <a:avLst/>
            <a:gdLst/>
            <a:ahLst/>
            <a:cxnLst>
              <a:cxn ang="0">
                <a:pos x="wd2" y="hd2"/>
              </a:cxn>
              <a:cxn ang="5400000">
                <a:pos x="wd2" y="hd2"/>
              </a:cxn>
              <a:cxn ang="10800000">
                <a:pos x="wd2" y="hd2"/>
              </a:cxn>
              <a:cxn ang="16200000">
                <a:pos x="wd2" y="hd2"/>
              </a:cxn>
            </a:cxnLst>
            <a:rect l="0" t="0" r="r" b="b"/>
            <a:pathLst>
              <a:path w="21600" h="16206" extrusionOk="0">
                <a:moveTo>
                  <a:pt x="0" y="16206"/>
                </a:moveTo>
                <a:cubicBezTo>
                  <a:pt x="7341" y="-5001"/>
                  <a:pt x="14541" y="-5394"/>
                  <a:pt x="21600" y="15026"/>
                </a:cubicBezTo>
              </a:path>
            </a:pathLst>
          </a:custGeom>
          <a:ln w="25400">
            <a:solidFill>
              <a:srgbClr val="FFFFFF"/>
            </a:solidFill>
            <a:miter lim="400000"/>
            <a:tailEnd type="triangle"/>
          </a:ln>
        </p:spPr>
        <p:txBody>
          <a:bodyPr/>
          <a:lstStyle/>
          <a:p>
            <a:pPr lvl="0"/>
            <a:endParaRPr/>
          </a:p>
        </p:txBody>
      </p:sp>
      <p:sp>
        <p:nvSpPr>
          <p:cNvPr id="1849" name="Shape 1849"/>
          <p:cNvSpPr/>
          <p:nvPr/>
        </p:nvSpPr>
        <p:spPr>
          <a:xfrm>
            <a:off x="10214762"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53" name="Shape 1853"/>
          <p:cNvSpPr/>
          <p:nvPr/>
        </p:nvSpPr>
        <p:spPr>
          <a:xfrm>
            <a:off x="9127552" y="3583888"/>
            <a:ext cx="1484692" cy="688183"/>
          </a:xfrm>
          <a:custGeom>
            <a:avLst/>
            <a:gdLst/>
            <a:ahLst/>
            <a:cxnLst>
              <a:cxn ang="0">
                <a:pos x="wd2" y="hd2"/>
              </a:cxn>
              <a:cxn ang="5400000">
                <a:pos x="wd2" y="hd2"/>
              </a:cxn>
              <a:cxn ang="10800000">
                <a:pos x="wd2" y="hd2"/>
              </a:cxn>
              <a:cxn ang="16200000">
                <a:pos x="wd2" y="hd2"/>
              </a:cxn>
            </a:cxnLst>
            <a:rect l="0" t="0" r="r" b="b"/>
            <a:pathLst>
              <a:path w="21600" h="16205" extrusionOk="0">
                <a:moveTo>
                  <a:pt x="0" y="16205"/>
                </a:moveTo>
                <a:cubicBezTo>
                  <a:pt x="10640" y="-5037"/>
                  <a:pt x="17840" y="-5395"/>
                  <a:pt x="21600" y="15132"/>
                </a:cubicBezTo>
              </a:path>
            </a:pathLst>
          </a:custGeom>
          <a:ln w="25400">
            <a:solidFill>
              <a:srgbClr val="FFFFFF"/>
            </a:solidFill>
            <a:miter lim="400000"/>
            <a:tailEnd type="triangle"/>
          </a:ln>
        </p:spPr>
        <p:txBody>
          <a:bodyPr/>
          <a:lstStyle/>
          <a:p>
            <a:pPr lvl="0"/>
            <a:endParaRPr/>
          </a:p>
        </p:txBody>
      </p:sp>
      <p:sp>
        <p:nvSpPr>
          <p:cNvPr id="1851" name="Shape 1851"/>
          <p:cNvSpPr/>
          <p:nvPr/>
        </p:nvSpPr>
        <p:spPr>
          <a:xfrm>
            <a:off x="7943047" y="5623718"/>
            <a:ext cx="4256369" cy="1091856"/>
          </a:xfrm>
          <a:prstGeom prst="wedgeEllipseCallout">
            <a:avLst>
              <a:gd name="adj1" fmla="val -27222"/>
              <a:gd name="adj2" fmla="val -105377"/>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dirty="0" smtClean="0"/>
              <a:t>No</a:t>
            </a:r>
            <a:r>
              <a:rPr lang="en-US" sz="3000" dirty="0" smtClean="0"/>
              <a:t>pe!</a:t>
            </a:r>
            <a:endParaRPr sz="3000" dirty="0"/>
          </a:p>
        </p:txBody>
      </p:sp>
    </p:spTree>
    <p:extLst>
      <p:ext uri="{BB962C8B-B14F-4D97-AF65-F5344CB8AC3E}">
        <p14:creationId xmlns:p14="http://schemas.microsoft.com/office/powerpoint/2010/main" val="17883219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 name="Shape 1855"/>
          <p:cNvSpPr/>
          <p:nvPr/>
        </p:nvSpPr>
        <p:spPr>
          <a:xfrm>
            <a:off x="8264983" y="4320601"/>
            <a:ext cx="1075153"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856" name="Shape 185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857" name="Shape 1857"/>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Arial"/>
                <a:ea typeface="Arial"/>
                <a:cs typeface="Arial"/>
                <a:sym typeface="Arial"/>
              </a:defRPr>
            </a:lvl1pPr>
          </a:lstStyle>
          <a:p>
            <a:pPr lvl="0">
              <a:defRPr sz="1800" b="0">
                <a:solidFill>
                  <a:srgbClr val="000000"/>
                </a:solidFill>
              </a:defRPr>
            </a:pPr>
            <a:r>
              <a:rPr sz="2600" b="1">
                <a:solidFill>
                  <a:srgbClr val="FFFFFF"/>
                </a:solidFill>
              </a:rPr>
              <a:t>:’(</a:t>
            </a:r>
          </a:p>
        </p:txBody>
      </p:sp>
      <p:sp>
        <p:nvSpPr>
          <p:cNvPr id="1858" name="Shape 1858"/>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859" name="Shape 1859"/>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60" name="Shape 1860"/>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61" name="Shape 1861"/>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62" name="Shape 1862"/>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63" name="Shape 1863"/>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64" name="Shape 1864"/>
          <p:cNvSpPr/>
          <p:nvPr/>
        </p:nvSpPr>
        <p:spPr>
          <a:xfrm>
            <a:off x="5964823" y="1796538"/>
            <a:ext cx="1075153"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1865" name="Shape 1865"/>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70" name="Shape 1870"/>
          <p:cNvSpPr/>
          <p:nvPr/>
        </p:nvSpPr>
        <p:spPr>
          <a:xfrm>
            <a:off x="4873758" y="2414761"/>
            <a:ext cx="3663692" cy="1934609"/>
          </a:xfrm>
          <a:custGeom>
            <a:avLst/>
            <a:gdLst/>
            <a:ahLst/>
            <a:cxnLst>
              <a:cxn ang="0">
                <a:pos x="wd2" y="hd2"/>
              </a:cxn>
              <a:cxn ang="5400000">
                <a:pos x="wd2" y="hd2"/>
              </a:cxn>
              <a:cxn ang="10800000">
                <a:pos x="wd2" y="hd2"/>
              </a:cxn>
              <a:cxn ang="16200000">
                <a:pos x="wd2" y="hd2"/>
              </a:cxn>
            </a:cxnLst>
            <a:rect l="0" t="0" r="r" b="b"/>
            <a:pathLst>
              <a:path w="21600" h="16206" extrusionOk="0">
                <a:moveTo>
                  <a:pt x="0" y="16206"/>
                </a:moveTo>
                <a:cubicBezTo>
                  <a:pt x="7341" y="-5001"/>
                  <a:pt x="14541" y="-5394"/>
                  <a:pt x="21600" y="15026"/>
                </a:cubicBezTo>
              </a:path>
            </a:pathLst>
          </a:custGeom>
          <a:ln w="25400">
            <a:solidFill>
              <a:srgbClr val="FFFFFF"/>
            </a:solidFill>
            <a:miter lim="400000"/>
            <a:tailEnd type="triangle"/>
          </a:ln>
        </p:spPr>
        <p:txBody>
          <a:bodyPr/>
          <a:lstStyle/>
          <a:p>
            <a:pPr lvl="0"/>
            <a:endParaRPr/>
          </a:p>
        </p:txBody>
      </p:sp>
      <p:sp>
        <p:nvSpPr>
          <p:cNvPr id="1867" name="Shape 1867"/>
          <p:cNvSpPr/>
          <p:nvPr/>
        </p:nvSpPr>
        <p:spPr>
          <a:xfrm>
            <a:off x="10214762"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71" name="Shape 1871"/>
          <p:cNvSpPr/>
          <p:nvPr/>
        </p:nvSpPr>
        <p:spPr>
          <a:xfrm>
            <a:off x="9127552" y="3583888"/>
            <a:ext cx="1484692" cy="688183"/>
          </a:xfrm>
          <a:custGeom>
            <a:avLst/>
            <a:gdLst/>
            <a:ahLst/>
            <a:cxnLst>
              <a:cxn ang="0">
                <a:pos x="wd2" y="hd2"/>
              </a:cxn>
              <a:cxn ang="5400000">
                <a:pos x="wd2" y="hd2"/>
              </a:cxn>
              <a:cxn ang="10800000">
                <a:pos x="wd2" y="hd2"/>
              </a:cxn>
              <a:cxn ang="16200000">
                <a:pos x="wd2" y="hd2"/>
              </a:cxn>
            </a:cxnLst>
            <a:rect l="0" t="0" r="r" b="b"/>
            <a:pathLst>
              <a:path w="21600" h="16205" extrusionOk="0">
                <a:moveTo>
                  <a:pt x="0" y="16205"/>
                </a:moveTo>
                <a:cubicBezTo>
                  <a:pt x="10640" y="-5037"/>
                  <a:pt x="17840" y="-5395"/>
                  <a:pt x="21600" y="15132"/>
                </a:cubicBezTo>
              </a:path>
            </a:pathLst>
          </a:custGeom>
          <a:ln w="25400">
            <a:solidFill>
              <a:srgbClr val="FFFFFF"/>
            </a:solidFill>
            <a:miter lim="400000"/>
            <a:tailEnd type="triangle"/>
          </a:ln>
        </p:spPr>
        <p:txBody>
          <a:bodyPr/>
          <a:lstStyle/>
          <a:p>
            <a:pPr lvl="0"/>
            <a:endParaRPr/>
          </a:p>
        </p:txBody>
      </p:sp>
      <p:sp>
        <p:nvSpPr>
          <p:cNvPr id="1869" name="Shape 1869"/>
          <p:cNvSpPr/>
          <p:nvPr/>
        </p:nvSpPr>
        <p:spPr>
          <a:xfrm>
            <a:off x="7943047" y="5623718"/>
            <a:ext cx="4256369" cy="1091856"/>
          </a:xfrm>
          <a:prstGeom prst="wedgeEllipseCallout">
            <a:avLst>
              <a:gd name="adj1" fmla="val -27222"/>
              <a:gd name="adj2" fmla="val -105377"/>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lang="en-US" sz="3000" dirty="0" smtClean="0"/>
              <a:t>Nope!</a:t>
            </a:r>
            <a:endParaRPr sz="3000" dirty="0"/>
          </a:p>
        </p:txBody>
      </p:sp>
    </p:spTree>
    <p:extLst>
      <p:ext uri="{BB962C8B-B14F-4D97-AF65-F5344CB8AC3E}">
        <p14:creationId xmlns:p14="http://schemas.microsoft.com/office/powerpoint/2010/main" val="1452515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 name="Shape 177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79" name="Shape 1779"/>
          <p:cNvSpPr>
            <a:spLocks noGrp="1"/>
          </p:cNvSpPr>
          <p:nvPr>
            <p:ph type="body" idx="4294967295"/>
          </p:nvPr>
        </p:nvSpPr>
        <p:spPr>
          <a:xfrm>
            <a:off x="142875" y="2319327"/>
            <a:ext cx="12390874" cy="7151260"/>
          </a:xfrm>
          <a:prstGeom prst="rect">
            <a:avLst/>
          </a:prstGeom>
        </p:spPr>
        <p:txBody>
          <a:bodyPr>
            <a:normAutofit/>
          </a:bodyPr>
          <a:lstStyle/>
          <a:p>
            <a:pPr lvl="0">
              <a:buNone/>
              <a:defRPr sz="1800">
                <a:solidFill>
                  <a:srgbClr val="000000"/>
                </a:solidFill>
              </a:defRPr>
            </a:pPr>
            <a:r>
              <a:rPr sz="3800" b="1" dirty="0">
                <a:solidFill>
                  <a:srgbClr val="333333"/>
                </a:solidFill>
                <a:latin typeface="Helvetica"/>
                <a:ea typeface="Helvetica"/>
                <a:cs typeface="Helvetica"/>
                <a:sym typeface="Helvetica"/>
              </a:rPr>
              <a:t>General </a:t>
            </a:r>
            <a:r>
              <a:rPr sz="3800" b="1" dirty="0" smtClean="0">
                <a:solidFill>
                  <a:srgbClr val="333333"/>
                </a:solidFill>
                <a:latin typeface="Helvetica"/>
                <a:ea typeface="Helvetica"/>
                <a:cs typeface="Helvetica"/>
                <a:sym typeface="Helvetica"/>
              </a:rPr>
              <a:t>operation</a:t>
            </a:r>
            <a:r>
              <a:rPr sz="3800" dirty="0" smtClean="0">
                <a:solidFill>
                  <a:srgbClr val="333333"/>
                </a:solidFill>
              </a:rPr>
              <a:t>:</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P</a:t>
            </a:r>
            <a:r>
              <a:rPr sz="3800" dirty="0" smtClean="0">
                <a:solidFill>
                  <a:srgbClr val="333333"/>
                </a:solidFill>
              </a:rPr>
              <a:t>ick </a:t>
            </a:r>
            <a:r>
              <a:rPr sz="3800" b="1" dirty="0">
                <a:solidFill>
                  <a:srgbClr val="333333"/>
                </a:solidFill>
                <a:latin typeface="Helvetica"/>
                <a:ea typeface="Helvetica"/>
                <a:cs typeface="Helvetica"/>
                <a:sym typeface="Helvetica"/>
              </a:rPr>
              <a:t>M</a:t>
            </a:r>
            <a:r>
              <a:rPr sz="3800" dirty="0">
                <a:solidFill>
                  <a:srgbClr val="333333"/>
                </a:solidFill>
              </a:rPr>
              <a:t> segments, compact into </a:t>
            </a:r>
            <a:r>
              <a:rPr sz="3800" b="1" dirty="0">
                <a:solidFill>
                  <a:srgbClr val="333333"/>
                </a:solidFill>
                <a:latin typeface="Helvetica"/>
                <a:ea typeface="Helvetica"/>
                <a:cs typeface="Helvetica"/>
                <a:sym typeface="Helvetica"/>
              </a:rPr>
              <a:t>N</a:t>
            </a:r>
            <a:r>
              <a:rPr sz="3800" dirty="0">
                <a:solidFill>
                  <a:srgbClr val="333333"/>
                </a:solidFill>
              </a:rPr>
              <a:t> (where </a:t>
            </a:r>
            <a:r>
              <a:rPr sz="3800" b="1" dirty="0">
                <a:solidFill>
                  <a:srgbClr val="333333"/>
                </a:solidFill>
                <a:latin typeface="Helvetica"/>
                <a:ea typeface="Helvetica"/>
                <a:cs typeface="Helvetica"/>
                <a:sym typeface="Helvetica"/>
              </a:rPr>
              <a:t>N</a:t>
            </a:r>
            <a:r>
              <a:rPr sz="3800" dirty="0">
                <a:solidFill>
                  <a:srgbClr val="333333"/>
                </a:solidFill>
              </a:rPr>
              <a:t> &lt; </a:t>
            </a:r>
            <a:r>
              <a:rPr sz="3800" b="1" dirty="0">
                <a:solidFill>
                  <a:srgbClr val="333333"/>
                </a:solidFill>
                <a:latin typeface="Helvetica"/>
                <a:ea typeface="Helvetica"/>
                <a:cs typeface="Helvetica"/>
                <a:sym typeface="Helvetica"/>
              </a:rPr>
              <a:t>M</a:t>
            </a:r>
            <a:r>
              <a:rPr sz="3800" dirty="0" smtClean="0">
                <a:solidFill>
                  <a:srgbClr val="333333"/>
                </a:solidFill>
              </a:rPr>
              <a:t>).</a:t>
            </a:r>
            <a:endParaRPr sz="3800" dirty="0">
              <a:solidFill>
                <a:srgbClr val="333333"/>
              </a:solidFill>
            </a:endParaRPr>
          </a:p>
          <a:p>
            <a:pPr lvl="0">
              <a:buNone/>
              <a:defRPr sz="1800">
                <a:solidFill>
                  <a:srgbClr val="000000"/>
                </a:solidFill>
              </a:defRPr>
            </a:pPr>
            <a:r>
              <a:rPr sz="3800" b="1" dirty="0">
                <a:solidFill>
                  <a:srgbClr val="333333"/>
                </a:solidFill>
                <a:latin typeface="Helvetica"/>
                <a:ea typeface="Helvetica"/>
                <a:cs typeface="Helvetica"/>
                <a:sym typeface="Helvetica"/>
              </a:rPr>
              <a:t>Mechanism</a:t>
            </a:r>
            <a:r>
              <a:rPr sz="3800" dirty="0">
                <a:solidFill>
                  <a:srgbClr val="333333"/>
                </a:solidFill>
              </a:rPr>
              <a:t>:</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H</a:t>
            </a:r>
            <a:r>
              <a:rPr sz="3800" dirty="0" smtClean="0">
                <a:solidFill>
                  <a:srgbClr val="333333"/>
                </a:solidFill>
              </a:rPr>
              <a:t>ow do</a:t>
            </a:r>
            <a:r>
              <a:rPr lang="en-US" sz="3800" dirty="0" smtClean="0">
                <a:solidFill>
                  <a:srgbClr val="333333"/>
                </a:solidFill>
              </a:rPr>
              <a:t>es LFS </a:t>
            </a:r>
            <a:r>
              <a:rPr sz="3800" dirty="0" smtClean="0">
                <a:solidFill>
                  <a:srgbClr val="333333"/>
                </a:solidFill>
              </a:rPr>
              <a:t>know </a:t>
            </a:r>
            <a:r>
              <a:rPr sz="3800" dirty="0">
                <a:solidFill>
                  <a:srgbClr val="333333"/>
                </a:solidFill>
              </a:rPr>
              <a:t>whether data in segments is valid</a:t>
            </a:r>
            <a:r>
              <a:rPr sz="3800" dirty="0" smtClean="0">
                <a:solidFill>
                  <a:srgbClr val="333333"/>
                </a:solidFill>
              </a:rPr>
              <a:t>?</a:t>
            </a:r>
            <a:r>
              <a:rPr lang="en-US" sz="3800" dirty="0" smtClean="0">
                <a:solidFill>
                  <a:srgbClr val="333333"/>
                </a:solidFill>
              </a:rPr>
              <a:t> </a:t>
            </a:r>
            <a:r>
              <a:rPr lang="en-US" sz="3800" dirty="0" smtClean="0">
                <a:solidFill>
                  <a:schemeClr val="bg1"/>
                </a:solidFill>
              </a:rPr>
              <a:t>[segment summary]</a:t>
            </a:r>
            <a:endParaRPr sz="3800" dirty="0">
              <a:solidFill>
                <a:srgbClr val="333333"/>
              </a:solidFill>
            </a:endParaRPr>
          </a:p>
          <a:p>
            <a:pPr lvl="0">
              <a:buNone/>
              <a:defRPr sz="1800">
                <a:solidFill>
                  <a:srgbClr val="000000"/>
                </a:solidFill>
              </a:defRPr>
            </a:pPr>
            <a:r>
              <a:rPr sz="3800" b="1" dirty="0">
                <a:solidFill>
                  <a:srgbClr val="333333"/>
                </a:solidFill>
                <a:latin typeface="Helvetica"/>
                <a:ea typeface="Helvetica"/>
                <a:cs typeface="Helvetica"/>
                <a:sym typeface="Helvetica"/>
              </a:rPr>
              <a:t>Policy</a:t>
            </a:r>
            <a:r>
              <a:rPr sz="3800" dirty="0">
                <a:solidFill>
                  <a:srgbClr val="333333"/>
                </a:solidFill>
              </a:rPr>
              <a:t>:</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chemeClr val="bg1"/>
                </a:solidFill>
              </a:rPr>
              <a:t>W</a:t>
            </a:r>
            <a:r>
              <a:rPr sz="3800" dirty="0" smtClean="0">
                <a:solidFill>
                  <a:schemeClr val="bg1"/>
                </a:solidFill>
              </a:rPr>
              <a:t>hich </a:t>
            </a:r>
            <a:r>
              <a:rPr sz="3800" dirty="0">
                <a:solidFill>
                  <a:schemeClr val="bg1"/>
                </a:solidFill>
              </a:rPr>
              <a:t>segments to compact</a:t>
            </a:r>
            <a:r>
              <a:rPr sz="3800" dirty="0" smtClean="0">
                <a:solidFill>
                  <a:schemeClr val="bg1"/>
                </a:solidFill>
              </a:rPr>
              <a:t>?</a:t>
            </a:r>
            <a:endParaRPr lang="en-US" sz="3800" dirty="0" smtClean="0">
              <a:solidFill>
                <a:schemeClr val="bg1"/>
              </a:solidFill>
            </a:endParaRPr>
          </a:p>
          <a:p>
            <a:pPr lvl="2">
              <a:defRPr sz="1800">
                <a:solidFill>
                  <a:srgbClr val="000000"/>
                </a:solidFill>
              </a:defRPr>
            </a:pPr>
            <a:r>
              <a:rPr lang="en-US" sz="3200" dirty="0"/>
              <a:t>C</a:t>
            </a:r>
            <a:r>
              <a:rPr lang="en-US" sz="3200" dirty="0" smtClean="0"/>
              <a:t>lean most empty first – not best simulation results</a:t>
            </a:r>
          </a:p>
          <a:p>
            <a:pPr lvl="2">
              <a:defRPr sz="1800">
                <a:solidFill>
                  <a:srgbClr val="000000"/>
                </a:solidFill>
              </a:defRPr>
            </a:pPr>
            <a:r>
              <a:rPr lang="en-US" sz="3200" dirty="0" smtClean="0"/>
              <a:t>Cost-benefit: cold segments changing least; </a:t>
            </a:r>
            <a:br>
              <a:rPr lang="en-US" sz="3200" dirty="0" smtClean="0"/>
            </a:br>
            <a:r>
              <a:rPr lang="en-US" sz="3200" dirty="0" smtClean="0"/>
              <a:t>wait longer for others</a:t>
            </a:r>
            <a:endParaRPr lang="en-US" sz="3800" dirty="0" smtClean="0"/>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17017476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Shape 111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Other Issues</a:t>
            </a:r>
          </a:p>
        </p:txBody>
      </p:sp>
      <p:sp>
        <p:nvSpPr>
          <p:cNvPr id="1120" name="Shape 1120"/>
          <p:cNvSpPr>
            <a:spLocks noGrp="1"/>
          </p:cNvSpPr>
          <p:nvPr>
            <p:ph type="body" idx="4294967295"/>
          </p:nvPr>
        </p:nvSpPr>
        <p:spPr>
          <a:xfrm>
            <a:off x="496933" y="2346938"/>
            <a:ext cx="11099800" cy="5922962"/>
          </a:xfrm>
          <a:prstGeom prst="rect">
            <a:avLst/>
          </a:prstGeom>
        </p:spPr>
        <p:txBody>
          <a:bodyPr/>
          <a:lstStyle/>
          <a:p>
            <a:pPr lvl="0">
              <a:buNone/>
              <a:defRPr sz="1800">
                <a:solidFill>
                  <a:srgbClr val="000000"/>
                </a:solidFill>
              </a:defRPr>
            </a:pPr>
            <a:endParaRPr sz="3800" dirty="0" smtClean="0">
              <a:solidFill>
                <a:srgbClr val="333333"/>
              </a:solidFill>
            </a:endParaRPr>
          </a:p>
          <a:p>
            <a:pPr lvl="0">
              <a:buNone/>
              <a:defRPr sz="1800">
                <a:solidFill>
                  <a:srgbClr val="000000"/>
                </a:solidFill>
              </a:defRPr>
            </a:pPr>
            <a:r>
              <a:rPr sz="3800" dirty="0">
                <a:solidFill>
                  <a:srgbClr val="333333"/>
                </a:solidFill>
              </a:rPr>
              <a:t>Garbage </a:t>
            </a:r>
            <a:r>
              <a:rPr sz="3800" dirty="0" smtClean="0">
                <a:solidFill>
                  <a:srgbClr val="333333"/>
                </a:solidFill>
              </a:rPr>
              <a:t>Collection</a:t>
            </a:r>
            <a:endParaRPr lang="en-US" sz="3800" dirty="0" smtClean="0">
              <a:solidFill>
                <a:srgbClr val="333333"/>
              </a:solidFill>
            </a:endParaRPr>
          </a:p>
          <a:p>
            <a:pPr lvl="0">
              <a:buNone/>
              <a:defRPr sz="1800">
                <a:solidFill>
                  <a:srgbClr val="000000"/>
                </a:solidFill>
              </a:defRPr>
            </a:pPr>
            <a:endParaRPr lang="en-US" sz="3800" dirty="0">
              <a:solidFill>
                <a:srgbClr val="333333"/>
              </a:solidFill>
            </a:endParaRPr>
          </a:p>
          <a:p>
            <a:pPr>
              <a:buNone/>
              <a:defRPr sz="1800">
                <a:solidFill>
                  <a:srgbClr val="000000"/>
                </a:solidFill>
              </a:defRPr>
            </a:pPr>
            <a:r>
              <a:rPr lang="en-US" sz="3800">
                <a:solidFill>
                  <a:srgbClr val="333333"/>
                </a:solidFill>
              </a:rPr>
              <a:t>Crash Recovery</a:t>
            </a:r>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18458040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General </a:t>
            </a:r>
            <a:r>
              <a:rPr sz="6480" dirty="0" smtClean="0">
                <a:solidFill>
                  <a:srgbClr val="FFFFFF"/>
                </a:solidFill>
              </a:rPr>
              <a:t>Strategy</a:t>
            </a:r>
            <a:r>
              <a:rPr lang="en-US" sz="6480" dirty="0" smtClean="0">
                <a:solidFill>
                  <a:srgbClr val="FFFFFF"/>
                </a:solidFill>
              </a:rPr>
              <a:t> for Crash Recovery</a:t>
            </a:r>
            <a:endParaRPr sz="6480" dirty="0">
              <a:solidFill>
                <a:srgbClr val="FFFFFF"/>
              </a:solidFill>
            </a:endParaRPr>
          </a:p>
        </p:txBody>
      </p:sp>
      <p:sp>
        <p:nvSpPr>
          <p:cNvPr id="66" name="Shape 66"/>
          <p:cNvSpPr>
            <a:spLocks noGrp="1"/>
          </p:cNvSpPr>
          <p:nvPr>
            <p:ph type="body" idx="4294967295"/>
          </p:nvPr>
        </p:nvSpPr>
        <p:spPr>
          <a:xfrm>
            <a:off x="400306" y="2250300"/>
            <a:ext cx="12152683" cy="7178870"/>
          </a:xfrm>
          <a:prstGeom prst="rect">
            <a:avLst/>
          </a:prstGeom>
        </p:spPr>
        <p:txBody>
          <a:bodyPr>
            <a:normAutofit/>
          </a:bodyPr>
          <a:lstStyle/>
          <a:p>
            <a:pPr lvl="0">
              <a:buNone/>
              <a:defRPr sz="1800">
                <a:solidFill>
                  <a:srgbClr val="000000"/>
                </a:solidFill>
              </a:defRPr>
            </a:pPr>
            <a:r>
              <a:rPr sz="3100" dirty="0">
                <a:solidFill>
                  <a:srgbClr val="333333"/>
                </a:solidFill>
              </a:rPr>
              <a:t>Never delete ANY old data, </a:t>
            </a:r>
            <a:r>
              <a:rPr sz="3100" dirty="0" smtClean="0">
                <a:solidFill>
                  <a:srgbClr val="333333"/>
                </a:solidFill>
              </a:rPr>
              <a:t>until</a:t>
            </a:r>
            <a:r>
              <a:rPr lang="en-US" sz="3100" dirty="0" smtClean="0">
                <a:solidFill>
                  <a:srgbClr val="333333"/>
                </a:solidFill>
              </a:rPr>
              <a:t> </a:t>
            </a:r>
            <a:r>
              <a:rPr sz="3100" dirty="0" smtClean="0">
                <a:solidFill>
                  <a:srgbClr val="333333"/>
                </a:solidFill>
              </a:rPr>
              <a:t>ALL </a:t>
            </a:r>
            <a:r>
              <a:rPr sz="3100" dirty="0">
                <a:solidFill>
                  <a:srgbClr val="333333"/>
                </a:solidFill>
              </a:rPr>
              <a:t>new data is safely on </a:t>
            </a:r>
            <a:r>
              <a:rPr sz="3100" dirty="0" smtClean="0">
                <a:solidFill>
                  <a:srgbClr val="333333"/>
                </a:solidFill>
              </a:rPr>
              <a:t>disk</a:t>
            </a:r>
            <a:endParaRPr sz="3100" dirty="0">
              <a:solidFill>
                <a:srgbClr val="333333"/>
              </a:solidFill>
            </a:endParaRPr>
          </a:p>
          <a:p>
            <a:pPr lvl="0">
              <a:buNone/>
              <a:defRPr sz="1800">
                <a:solidFill>
                  <a:srgbClr val="000000"/>
                </a:solidFill>
              </a:defRPr>
            </a:pPr>
            <a:r>
              <a:rPr sz="3100" dirty="0">
                <a:solidFill>
                  <a:srgbClr val="333333"/>
                </a:solidFill>
              </a:rPr>
              <a:t>Implication:</a:t>
            </a:r>
            <a:r>
              <a:rPr sz="3100" dirty="0" smtClean="0">
                <a:solidFill>
                  <a:srgbClr val="333333"/>
                </a:solidFill>
              </a:rPr>
              <a:t> </a:t>
            </a:r>
            <a:r>
              <a:rPr lang="en-US" sz="3100" dirty="0" smtClean="0">
                <a:solidFill>
                  <a:srgbClr val="333333"/>
                </a:solidFill>
              </a:rPr>
              <a:t/>
            </a:r>
            <a:br>
              <a:rPr lang="en-US" sz="3100" dirty="0" smtClean="0">
                <a:solidFill>
                  <a:srgbClr val="333333"/>
                </a:solidFill>
              </a:rPr>
            </a:br>
            <a:r>
              <a:rPr lang="en-US" sz="3100" dirty="0" smtClean="0">
                <a:solidFill>
                  <a:srgbClr val="333333"/>
                </a:solidFill>
              </a:rPr>
              <a:t>A</a:t>
            </a:r>
            <a:r>
              <a:rPr sz="3100" dirty="0" smtClean="0">
                <a:solidFill>
                  <a:srgbClr val="333333"/>
                </a:solidFill>
              </a:rPr>
              <a:t>t </a:t>
            </a:r>
            <a:r>
              <a:rPr sz="3100" dirty="0">
                <a:solidFill>
                  <a:srgbClr val="333333"/>
                </a:solidFill>
              </a:rPr>
              <a:t>some </a:t>
            </a:r>
            <a:r>
              <a:rPr sz="3100" dirty="0" smtClean="0">
                <a:solidFill>
                  <a:srgbClr val="333333"/>
                </a:solidFill>
              </a:rPr>
              <a:t>point</a:t>
            </a:r>
            <a:r>
              <a:rPr lang="en-US" sz="3100" dirty="0" smtClean="0">
                <a:solidFill>
                  <a:srgbClr val="333333"/>
                </a:solidFill>
              </a:rPr>
              <a:t> in time, </a:t>
            </a:r>
            <a:r>
              <a:rPr sz="3100" dirty="0" smtClean="0">
                <a:solidFill>
                  <a:srgbClr val="333333"/>
                </a:solidFill>
              </a:rPr>
              <a:t>all </a:t>
            </a:r>
            <a:r>
              <a:rPr sz="3100" dirty="0">
                <a:solidFill>
                  <a:srgbClr val="333333"/>
                </a:solidFill>
              </a:rPr>
              <a:t>old </a:t>
            </a:r>
            <a:r>
              <a:rPr sz="3100" dirty="0" smtClean="0">
                <a:solidFill>
                  <a:srgbClr val="333333"/>
                </a:solidFill>
              </a:rPr>
              <a:t>AND</a:t>
            </a:r>
            <a:r>
              <a:rPr lang="en-US" sz="3100" dirty="0" smtClean="0">
                <a:solidFill>
                  <a:srgbClr val="333333"/>
                </a:solidFill>
              </a:rPr>
              <a:t> </a:t>
            </a:r>
            <a:r>
              <a:rPr sz="3100" dirty="0" smtClean="0">
                <a:solidFill>
                  <a:srgbClr val="333333"/>
                </a:solidFill>
              </a:rPr>
              <a:t>all </a:t>
            </a:r>
            <a:r>
              <a:rPr sz="3100" dirty="0">
                <a:solidFill>
                  <a:srgbClr val="333333"/>
                </a:solidFill>
              </a:rPr>
              <a:t>new data must be on </a:t>
            </a:r>
            <a:r>
              <a:rPr sz="3100" dirty="0" smtClean="0">
                <a:solidFill>
                  <a:srgbClr val="333333"/>
                </a:solidFill>
              </a:rPr>
              <a:t>disk</a:t>
            </a:r>
          </a:p>
          <a:p>
            <a:pPr lvl="0">
              <a:buNone/>
              <a:defRPr sz="1800">
                <a:solidFill>
                  <a:srgbClr val="000000"/>
                </a:solidFill>
              </a:defRPr>
            </a:pPr>
            <a:endParaRPr sz="3100" dirty="0" smtClean="0">
              <a:solidFill>
                <a:srgbClr val="333333"/>
              </a:solidFill>
            </a:endParaRPr>
          </a:p>
          <a:p>
            <a:pPr lvl="0">
              <a:buNone/>
              <a:defRPr sz="1800">
                <a:solidFill>
                  <a:srgbClr val="000000"/>
                </a:solidFill>
              </a:defRPr>
            </a:pPr>
            <a:r>
              <a:rPr lang="en-US" sz="3100" dirty="0" smtClean="0">
                <a:solidFill>
                  <a:srgbClr val="333333"/>
                </a:solidFill>
              </a:rPr>
              <a:t>Two</a:t>
            </a:r>
            <a:r>
              <a:rPr sz="3100" dirty="0" smtClean="0">
                <a:solidFill>
                  <a:srgbClr val="333333"/>
                </a:solidFill>
              </a:rPr>
              <a:t> techniques</a:t>
            </a:r>
            <a:r>
              <a:rPr lang="en-US" sz="3100" dirty="0" smtClean="0">
                <a:solidFill>
                  <a:srgbClr val="333333"/>
                </a:solidFill>
              </a:rPr>
              <a:t> popular in file systems</a:t>
            </a:r>
            <a:r>
              <a:rPr sz="3100" dirty="0" smtClean="0">
                <a:solidFill>
                  <a:srgbClr val="333333"/>
                </a:solidFill>
              </a:rPr>
              <a:t>:</a:t>
            </a:r>
            <a:endParaRPr sz="3100" dirty="0">
              <a:solidFill>
                <a:srgbClr val="333333"/>
              </a:solidFill>
            </a:endParaRPr>
          </a:p>
          <a:p>
            <a:pPr lvl="0">
              <a:buNone/>
              <a:defRPr sz="1800">
                <a:solidFill>
                  <a:srgbClr val="000000"/>
                </a:solidFill>
              </a:defRPr>
            </a:pPr>
            <a:r>
              <a:rPr sz="3100" dirty="0" smtClean="0">
                <a:solidFill>
                  <a:srgbClr val="333333"/>
                </a:solidFill>
              </a:rPr>
              <a:t>1</a:t>
            </a:r>
            <a:r>
              <a:rPr lang="en-US" sz="3100" dirty="0" smtClean="0">
                <a:solidFill>
                  <a:srgbClr val="333333"/>
                </a:solidFill>
              </a:rPr>
              <a:t>.  </a:t>
            </a:r>
            <a:r>
              <a:rPr sz="3100" b="1" dirty="0" smtClean="0">
                <a:solidFill>
                  <a:srgbClr val="333333"/>
                </a:solidFill>
              </a:rPr>
              <a:t>journal</a:t>
            </a:r>
            <a:r>
              <a:rPr sz="3100" dirty="0" smtClean="0">
                <a:solidFill>
                  <a:srgbClr val="333333"/>
                </a:solidFill>
              </a:rPr>
              <a:t> </a:t>
            </a:r>
            <a:r>
              <a:rPr lang="en-US" sz="3100" dirty="0" smtClean="0">
                <a:solidFill>
                  <a:srgbClr val="333333"/>
                </a:solidFill>
              </a:rPr>
              <a:t>make note of </a:t>
            </a:r>
            <a:r>
              <a:rPr sz="3100" dirty="0" smtClean="0">
                <a:solidFill>
                  <a:srgbClr val="333333"/>
                </a:solidFill>
              </a:rPr>
              <a:t>new</a:t>
            </a:r>
            <a:r>
              <a:rPr lang="en-US" sz="3100" dirty="0" smtClean="0">
                <a:solidFill>
                  <a:srgbClr val="333333"/>
                </a:solidFill>
              </a:rPr>
              <a:t> info</a:t>
            </a:r>
            <a:r>
              <a:rPr sz="3100" dirty="0" smtClean="0">
                <a:solidFill>
                  <a:srgbClr val="333333"/>
                </a:solidFill>
              </a:rPr>
              <a:t>, </a:t>
            </a:r>
            <a:r>
              <a:rPr lang="en-US" sz="3100" dirty="0" smtClean="0">
                <a:solidFill>
                  <a:srgbClr val="333333"/>
                </a:solidFill>
              </a:rPr>
              <a:t>then </a:t>
            </a:r>
            <a:r>
              <a:rPr sz="3100" dirty="0" smtClean="0">
                <a:solidFill>
                  <a:srgbClr val="333333"/>
                </a:solidFill>
              </a:rPr>
              <a:t>overwrite </a:t>
            </a:r>
            <a:r>
              <a:rPr lang="en-US" sz="3100" dirty="0" smtClean="0">
                <a:solidFill>
                  <a:srgbClr val="333333"/>
                </a:solidFill>
              </a:rPr>
              <a:t>old info with new info </a:t>
            </a:r>
            <a:r>
              <a:rPr sz="3100" b="1" dirty="0" smtClean="0">
                <a:solidFill>
                  <a:srgbClr val="333333"/>
                </a:solidFill>
              </a:rPr>
              <a:t>in place</a:t>
            </a:r>
            <a:r>
              <a:rPr lang="en-US" sz="3100" b="1" dirty="0" smtClean="0">
                <a:solidFill>
                  <a:srgbClr val="333333"/>
                </a:solidFill>
              </a:rPr>
              <a:t> (ext3 or ext4)</a:t>
            </a:r>
            <a:endParaRPr sz="3100" b="1" dirty="0" smtClean="0">
              <a:solidFill>
                <a:srgbClr val="333333"/>
              </a:solidFill>
            </a:endParaRPr>
          </a:p>
          <a:p>
            <a:pPr lvl="0">
              <a:buNone/>
              <a:defRPr sz="1800">
                <a:solidFill>
                  <a:srgbClr val="000000"/>
                </a:solidFill>
              </a:defRPr>
            </a:pPr>
            <a:r>
              <a:rPr lang="en-US" sz="3100" dirty="0" smtClean="0">
                <a:solidFill>
                  <a:srgbClr val="333333"/>
                </a:solidFill>
              </a:rPr>
              <a:t>2</a:t>
            </a:r>
            <a:r>
              <a:rPr sz="3100" dirty="0" smtClean="0">
                <a:solidFill>
                  <a:srgbClr val="333333"/>
                </a:solidFill>
              </a:rPr>
              <a:t>. </a:t>
            </a:r>
            <a:r>
              <a:rPr lang="en-US" sz="3200" b="1" dirty="0" smtClean="0">
                <a:solidFill>
                  <a:srgbClr val="333333"/>
                </a:solidFill>
              </a:rPr>
              <a:t>copy-on-write</a:t>
            </a:r>
            <a:r>
              <a:rPr lang="en-US" sz="3200" dirty="0" smtClean="0">
                <a:solidFill>
                  <a:srgbClr val="333333"/>
                </a:solidFill>
              </a:rPr>
              <a:t>: </a:t>
            </a:r>
            <a:r>
              <a:rPr sz="3100" dirty="0" smtClean="0">
                <a:solidFill>
                  <a:srgbClr val="333333"/>
                </a:solidFill>
              </a:rPr>
              <a:t>write new</a:t>
            </a:r>
            <a:r>
              <a:rPr lang="en-US" sz="3100" dirty="0" smtClean="0">
                <a:solidFill>
                  <a:srgbClr val="333333"/>
                </a:solidFill>
              </a:rPr>
              <a:t> info to new location</a:t>
            </a:r>
            <a:r>
              <a:rPr sz="3100" dirty="0" smtClean="0">
                <a:solidFill>
                  <a:srgbClr val="333333"/>
                </a:solidFill>
              </a:rPr>
              <a:t>, </a:t>
            </a:r>
            <a:r>
              <a:rPr sz="3100" dirty="0">
                <a:solidFill>
                  <a:srgbClr val="333333"/>
                </a:solidFill>
              </a:rPr>
              <a:t>discard </a:t>
            </a:r>
            <a:r>
              <a:rPr sz="3100" dirty="0" smtClean="0">
                <a:solidFill>
                  <a:srgbClr val="333333"/>
                </a:solidFill>
              </a:rPr>
              <a:t>old</a:t>
            </a:r>
            <a:r>
              <a:rPr lang="en-US" sz="3100" dirty="0" smtClean="0">
                <a:solidFill>
                  <a:srgbClr val="333333"/>
                </a:solidFill>
              </a:rPr>
              <a:t> info (</a:t>
            </a:r>
            <a:r>
              <a:rPr lang="en-US" sz="3100" dirty="0" smtClean="0">
                <a:solidFill>
                  <a:srgbClr val="0000FF"/>
                </a:solidFill>
              </a:rPr>
              <a:t>update pointers</a:t>
            </a:r>
            <a:r>
              <a:rPr lang="en-US" sz="3100" dirty="0" smtClean="0">
                <a:solidFill>
                  <a:srgbClr val="333333"/>
                </a:solidFill>
              </a:rPr>
              <a:t>) (LFS)</a:t>
            </a:r>
            <a:endParaRPr sz="3100" dirty="0">
              <a:solidFill>
                <a:srgbClr val="333333"/>
              </a:solidFill>
            </a:endParaRPr>
          </a:p>
        </p:txBody>
      </p:sp>
    </p:spTree>
    <p:extLst>
      <p:ext uri="{BB962C8B-B14F-4D97-AF65-F5344CB8AC3E}">
        <p14:creationId xmlns:p14="http://schemas.microsoft.com/office/powerpoint/2010/main" val="19545698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a:t>
            </a:r>
            <a:r>
              <a:rPr sz="6000" dirty="0" smtClean="0">
                <a:solidFill>
                  <a:srgbClr val="FFFFFF"/>
                </a:solidFill>
              </a:rPr>
              <a:t>ournal </a:t>
            </a:r>
            <a:r>
              <a:rPr sz="6000" dirty="0">
                <a:solidFill>
                  <a:srgbClr val="FFFFFF"/>
                </a:solidFill>
              </a:rPr>
              <a:t>New,</a:t>
            </a:r>
            <a:r>
              <a:rPr sz="6000" dirty="0" smtClean="0">
                <a:solidFill>
                  <a:srgbClr val="FFFFFF"/>
                </a:solidFill>
              </a:rPr>
              <a:t> </a:t>
            </a:r>
            <a:r>
              <a:rPr lang="en-US" sz="6000" dirty="0" smtClean="0">
                <a:solidFill>
                  <a:srgbClr val="FFFFFF"/>
                </a:solidFill>
              </a:rPr>
              <a:t/>
            </a:r>
            <a:br>
              <a:rPr lang="en-US" sz="6000" dirty="0" smtClean="0">
                <a:solidFill>
                  <a:srgbClr val="FFFFFF"/>
                </a:solidFill>
              </a:rPr>
            </a:br>
            <a:r>
              <a:rPr sz="6000" dirty="0" smtClean="0">
                <a:solidFill>
                  <a:srgbClr val="FFFFFF"/>
                </a:solidFill>
              </a:rPr>
              <a:t>Overwrite </a:t>
            </a:r>
            <a:r>
              <a:rPr sz="6000" dirty="0">
                <a:solidFill>
                  <a:srgbClr val="FFFFFF"/>
                </a:solidFill>
              </a:rPr>
              <a:t>In-Place</a:t>
            </a:r>
          </a:p>
        </p:txBody>
      </p:sp>
      <p:sp>
        <p:nvSpPr>
          <p:cNvPr id="118" name="Shape 118"/>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19" name="Shape 119"/>
          <p:cNvSpPr/>
          <p:nvPr/>
        </p:nvSpPr>
        <p:spPr>
          <a:xfrm>
            <a:off x="314080" y="5680579"/>
            <a:ext cx="335989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In-place </a:t>
            </a:r>
            <a:r>
              <a:rPr sz="3600" dirty="0" smtClean="0">
                <a:solidFill>
                  <a:srgbClr val="FFFFFF"/>
                </a:solidFill>
              </a:rPr>
              <a:t>file </a:t>
            </a:r>
            <a:r>
              <a:rPr sz="3600" dirty="0">
                <a:solidFill>
                  <a:srgbClr val="FFFFFF"/>
                </a:solidFill>
              </a:rPr>
              <a:t>data</a:t>
            </a:r>
          </a:p>
        </p:txBody>
      </p:sp>
      <p:sp>
        <p:nvSpPr>
          <p:cNvPr id="120" name="Shape 120"/>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21" name="Shape 121"/>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22" name="Shape 122"/>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123" name="Shape 123"/>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9"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0"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Tree>
    <p:extLst>
      <p:ext uri="{BB962C8B-B14F-4D97-AF65-F5344CB8AC3E}">
        <p14:creationId xmlns:p14="http://schemas.microsoft.com/office/powerpoint/2010/main" val="3979359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26" name="Shape 126"/>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28" name="Shape 128"/>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29" name="Shape 129"/>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30" name="Shape 130"/>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31" name="Shape 131"/>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11"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2"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3" name="TextBox 12"/>
          <p:cNvSpPr txBox="1"/>
          <p:nvPr/>
        </p:nvSpPr>
        <p:spPr>
          <a:xfrm>
            <a:off x="1191589" y="7180115"/>
            <a:ext cx="10730371" cy="646331"/>
          </a:xfrm>
          <a:prstGeom prst="rect">
            <a:avLst/>
          </a:prstGeom>
          <a:noFill/>
        </p:spPr>
        <p:txBody>
          <a:bodyPr wrap="none" rtlCol="0">
            <a:spAutoFit/>
          </a:bodyPr>
          <a:lstStyle/>
          <a:p>
            <a:r>
              <a:rPr lang="en-US" dirty="0" smtClean="0"/>
              <a:t>Imagine </a:t>
            </a:r>
            <a:r>
              <a:rPr lang="en-US" dirty="0" smtClean="0">
                <a:solidFill>
                  <a:srgbClr val="921F07"/>
                </a:solidFill>
              </a:rPr>
              <a:t>journal header </a:t>
            </a:r>
            <a:r>
              <a:rPr lang="en-US" dirty="0" smtClean="0"/>
              <a:t>describes in-place destinations</a:t>
            </a:r>
            <a:endParaRPr lang="en-US" dirty="0"/>
          </a:p>
        </p:txBody>
      </p:sp>
      <p:sp>
        <p:nvSpPr>
          <p:cNvPr id="14" name="Shape 119"/>
          <p:cNvSpPr/>
          <p:nvPr/>
        </p:nvSpPr>
        <p:spPr>
          <a:xfrm>
            <a:off x="314080" y="5680579"/>
            <a:ext cx="335989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In-place </a:t>
            </a:r>
            <a:r>
              <a:rPr sz="3600" dirty="0" smtClean="0">
                <a:solidFill>
                  <a:srgbClr val="FFFFFF"/>
                </a:solidFill>
              </a:rPr>
              <a:t>file </a:t>
            </a:r>
            <a:r>
              <a:rPr sz="3600" dirty="0">
                <a:solidFill>
                  <a:srgbClr val="FFFFFF"/>
                </a:solidFill>
              </a:rPr>
              <a:t>data</a:t>
            </a:r>
          </a:p>
        </p:txBody>
      </p:sp>
    </p:spTree>
    <p:extLst>
      <p:ext uri="{BB962C8B-B14F-4D97-AF65-F5344CB8AC3E}">
        <p14:creationId xmlns:p14="http://schemas.microsoft.com/office/powerpoint/2010/main" val="8448298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34" name="Shape 134"/>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36" name="Shape 136"/>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37" name="Shape 137"/>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38" name="Shape 138"/>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39" name="Shape 139"/>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9"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0"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1" name="TextBox 10"/>
          <p:cNvSpPr txBox="1"/>
          <p:nvPr/>
        </p:nvSpPr>
        <p:spPr>
          <a:xfrm>
            <a:off x="355284" y="7180115"/>
            <a:ext cx="12403005" cy="646331"/>
          </a:xfrm>
          <a:prstGeom prst="rect">
            <a:avLst/>
          </a:prstGeom>
          <a:noFill/>
        </p:spPr>
        <p:txBody>
          <a:bodyPr wrap="none" rtlCol="0">
            <a:spAutoFit/>
          </a:bodyPr>
          <a:lstStyle/>
          <a:p>
            <a:r>
              <a:rPr lang="en-US" dirty="0" smtClean="0"/>
              <a:t>Imagine </a:t>
            </a:r>
            <a:r>
              <a:rPr lang="en-US" dirty="0" smtClean="0">
                <a:solidFill>
                  <a:srgbClr val="921F07"/>
                </a:solidFill>
              </a:rPr>
              <a:t>journal commit block </a:t>
            </a:r>
            <a:r>
              <a:rPr lang="en-US" dirty="0" smtClean="0"/>
              <a:t>designates transaction complete</a:t>
            </a:r>
            <a:endParaRPr lang="en-US" dirty="0"/>
          </a:p>
        </p:txBody>
      </p:sp>
      <p:sp>
        <p:nvSpPr>
          <p:cNvPr id="12" name="Shape 119"/>
          <p:cNvSpPr/>
          <p:nvPr/>
        </p:nvSpPr>
        <p:spPr>
          <a:xfrm>
            <a:off x="314080" y="5680579"/>
            <a:ext cx="335989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In-place </a:t>
            </a:r>
            <a:r>
              <a:rPr sz="3600" dirty="0" smtClean="0">
                <a:solidFill>
                  <a:srgbClr val="FFFFFF"/>
                </a:solidFill>
              </a:rPr>
              <a:t>file </a:t>
            </a:r>
            <a:r>
              <a:rPr sz="3600" dirty="0">
                <a:solidFill>
                  <a:srgbClr val="FFFFFF"/>
                </a:solidFill>
              </a:rPr>
              <a:t>data</a:t>
            </a:r>
          </a:p>
        </p:txBody>
      </p:sp>
    </p:spTree>
    <p:extLst>
      <p:ext uri="{BB962C8B-B14F-4D97-AF65-F5344CB8AC3E}">
        <p14:creationId xmlns:p14="http://schemas.microsoft.com/office/powerpoint/2010/main" val="20407305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p:nvPr/>
        </p:nvSpPr>
        <p:spPr>
          <a:xfrm flipH="1">
            <a:off x="6206202" y="4646622"/>
            <a:ext cx="173760"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27" name="Shape 327"/>
          <p:cNvSpPr/>
          <p:nvPr/>
        </p:nvSpPr>
        <p:spPr>
          <a:xfrm>
            <a:off x="6384002" y="4646622"/>
            <a:ext cx="173760"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28" name="Shape 328"/>
          <p:cNvSpPr/>
          <p:nvPr/>
        </p:nvSpPr>
        <p:spPr>
          <a:xfrm>
            <a:off x="8473027" y="4672419"/>
            <a:ext cx="78091"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29" name="Shape 329"/>
          <p:cNvSpPr/>
          <p:nvPr/>
        </p:nvSpPr>
        <p:spPr>
          <a:xfrm flipH="1">
            <a:off x="4218527" y="4672419"/>
            <a:ext cx="78091"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30" name="Shape 33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General </a:t>
            </a:r>
            <a:r>
              <a:rPr sz="6480" dirty="0" smtClean="0">
                <a:solidFill>
                  <a:srgbClr val="FFFFFF"/>
                </a:solidFill>
              </a:rPr>
              <a:t>Strategy</a:t>
            </a:r>
            <a:r>
              <a:rPr lang="en-US" sz="6480" dirty="0" smtClean="0">
                <a:solidFill>
                  <a:srgbClr val="FFFFFF"/>
                </a:solidFill>
              </a:rPr>
              <a:t>:</a:t>
            </a:r>
            <a:br>
              <a:rPr lang="en-US" sz="6480" dirty="0" smtClean="0">
                <a:solidFill>
                  <a:srgbClr val="FFFFFF"/>
                </a:solidFill>
              </a:rPr>
            </a:br>
            <a:r>
              <a:rPr lang="en-US" sz="6480" dirty="0" smtClean="0">
                <a:solidFill>
                  <a:srgbClr val="FFFFFF"/>
                </a:solidFill>
              </a:rPr>
              <a:t>REDUNDANCY</a:t>
            </a:r>
            <a:endParaRPr sz="6480" dirty="0">
              <a:solidFill>
                <a:srgbClr val="FFFFFF"/>
              </a:solidFill>
            </a:endParaRPr>
          </a:p>
        </p:txBody>
      </p:sp>
      <p:sp>
        <p:nvSpPr>
          <p:cNvPr id="331" name="Shape 331"/>
          <p:cNvSpPr/>
          <p:nvPr/>
        </p:nvSpPr>
        <p:spPr>
          <a:xfrm>
            <a:off x="4189046" y="5861159"/>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32" name="Shape 332"/>
          <p:cNvSpPr/>
          <p:nvPr/>
        </p:nvSpPr>
        <p:spPr>
          <a:xfrm>
            <a:off x="6563216" y="5861159"/>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33" name="Shape 333"/>
          <p:cNvSpPr/>
          <p:nvPr/>
        </p:nvSpPr>
        <p:spPr>
          <a:xfrm>
            <a:off x="8937386" y="5861159"/>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34" name="Shape 334"/>
          <p:cNvSpPr/>
          <p:nvPr/>
        </p:nvSpPr>
        <p:spPr>
          <a:xfrm>
            <a:off x="1814876" y="5861159"/>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35" name="Shape 335"/>
          <p:cNvSpPr/>
          <p:nvPr/>
        </p:nvSpPr>
        <p:spPr>
          <a:xfrm>
            <a:off x="6384002" y="4646623"/>
            <a:ext cx="2541864" cy="1159721"/>
          </a:xfrm>
          <a:prstGeom prst="line">
            <a:avLst/>
          </a:prstGeom>
          <a:ln w="38100">
            <a:solidFill>
              <a:srgbClr val="1497FC"/>
            </a:solidFill>
            <a:miter lim="400000"/>
            <a:tailEnd type="triangle"/>
          </a:ln>
        </p:spPr>
        <p:txBody>
          <a:bodyPr lIns="0" tIns="0" rIns="0" bIns="0" anchor="ctr"/>
          <a:lstStyle/>
          <a:p>
            <a:pPr lvl="0">
              <a:defRPr sz="2600"/>
            </a:pPr>
            <a:endParaRPr/>
          </a:p>
        </p:txBody>
      </p:sp>
      <p:sp>
        <p:nvSpPr>
          <p:cNvPr id="336" name="Shape 336"/>
          <p:cNvSpPr/>
          <p:nvPr/>
        </p:nvSpPr>
        <p:spPr>
          <a:xfrm flipH="1">
            <a:off x="3844002" y="4646623"/>
            <a:ext cx="2541864" cy="1159721"/>
          </a:xfrm>
          <a:prstGeom prst="line">
            <a:avLst/>
          </a:prstGeom>
          <a:ln w="38100">
            <a:solidFill>
              <a:srgbClr val="1497FC"/>
            </a:solidFill>
            <a:miter lim="400000"/>
            <a:tailEnd type="triangle"/>
          </a:ln>
        </p:spPr>
        <p:txBody>
          <a:bodyPr lIns="0" tIns="0" rIns="0" bIns="0" anchor="ctr"/>
          <a:lstStyle/>
          <a:p>
            <a:pPr lvl="0">
              <a:defRPr sz="2600"/>
            </a:pPr>
            <a:endParaRPr/>
          </a:p>
        </p:txBody>
      </p:sp>
      <p:sp>
        <p:nvSpPr>
          <p:cNvPr id="337" name="Shape 337"/>
          <p:cNvSpPr/>
          <p:nvPr/>
        </p:nvSpPr>
        <p:spPr>
          <a:xfrm>
            <a:off x="8403302" y="4646623"/>
            <a:ext cx="2541864" cy="1159721"/>
          </a:xfrm>
          <a:prstGeom prst="line">
            <a:avLst/>
          </a:prstGeom>
          <a:ln w="38100">
            <a:solidFill>
              <a:srgbClr val="1497FC"/>
            </a:solidFill>
            <a:miter lim="400000"/>
            <a:tailEnd type="triangle"/>
          </a:ln>
        </p:spPr>
        <p:txBody>
          <a:bodyPr lIns="0" tIns="0" rIns="0" bIns="0" anchor="ctr"/>
          <a:lstStyle/>
          <a:p>
            <a:pPr lvl="0">
              <a:defRPr sz="2600"/>
            </a:pPr>
            <a:endParaRPr/>
          </a:p>
        </p:txBody>
      </p:sp>
      <p:sp>
        <p:nvSpPr>
          <p:cNvPr id="338" name="Shape 338"/>
          <p:cNvSpPr/>
          <p:nvPr/>
        </p:nvSpPr>
        <p:spPr>
          <a:xfrm flipH="1">
            <a:off x="1824702" y="4646623"/>
            <a:ext cx="2541864" cy="1159721"/>
          </a:xfrm>
          <a:prstGeom prst="line">
            <a:avLst/>
          </a:prstGeom>
          <a:ln w="38100">
            <a:solidFill>
              <a:srgbClr val="1497FC"/>
            </a:solidFill>
            <a:miter lim="400000"/>
            <a:tailEnd type="triangle"/>
          </a:ln>
        </p:spPr>
        <p:txBody>
          <a:bodyPr lIns="0" tIns="0" rIns="0" bIns="0" anchor="ctr"/>
          <a:lstStyle/>
          <a:p>
            <a:pPr lvl="0">
              <a:defRPr sz="2600"/>
            </a:pPr>
            <a:endParaRPr/>
          </a:p>
        </p:txBody>
      </p:sp>
      <p:sp>
        <p:nvSpPr>
          <p:cNvPr id="339" name="Shape 339"/>
          <p:cNvSpPr/>
          <p:nvPr/>
        </p:nvSpPr>
        <p:spPr>
          <a:xfrm>
            <a:off x="4283525" y="4002386"/>
            <a:ext cx="4199210" cy="658591"/>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RAID</a:t>
            </a:r>
          </a:p>
        </p:txBody>
      </p:sp>
      <p:sp>
        <p:nvSpPr>
          <p:cNvPr id="340" name="Shape 340"/>
          <p:cNvSpPr/>
          <p:nvPr/>
        </p:nvSpPr>
        <p:spPr>
          <a:xfrm>
            <a:off x="4292677" y="3463389"/>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41" name="Shape 341"/>
          <p:cNvSpPr/>
          <p:nvPr/>
        </p:nvSpPr>
        <p:spPr>
          <a:xfrm>
            <a:off x="5903395" y="3463389"/>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42" name="Shape 342"/>
          <p:cNvSpPr/>
          <p:nvPr/>
        </p:nvSpPr>
        <p:spPr>
          <a:xfrm>
            <a:off x="7719653" y="3463389"/>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000"/>
            </a:lvl1pPr>
          </a:lstStyle>
          <a:p>
            <a:pPr lvl="0">
              <a:defRPr sz="1800">
                <a:solidFill>
                  <a:srgbClr val="000000"/>
                </a:solidFill>
              </a:defRPr>
            </a:pPr>
            <a:r>
              <a:rPr sz="3000">
                <a:solidFill>
                  <a:srgbClr val="FFFFFF"/>
                </a:solidFill>
              </a:rPr>
              <a:t>200</a:t>
            </a:r>
          </a:p>
        </p:txBody>
      </p:sp>
      <p:sp>
        <p:nvSpPr>
          <p:cNvPr id="343" name="Shape 343"/>
          <p:cNvSpPr/>
          <p:nvPr/>
        </p:nvSpPr>
        <p:spPr>
          <a:xfrm>
            <a:off x="4201546" y="6550033"/>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44" name="Shape 344"/>
          <p:cNvSpPr/>
          <p:nvPr/>
        </p:nvSpPr>
        <p:spPr>
          <a:xfrm>
            <a:off x="5482185" y="6550033"/>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45" name="Shape 345"/>
          <p:cNvSpPr/>
          <p:nvPr/>
        </p:nvSpPr>
        <p:spPr>
          <a:xfrm>
            <a:off x="6557781" y="6550033"/>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46" name="Shape 346"/>
          <p:cNvSpPr/>
          <p:nvPr/>
        </p:nvSpPr>
        <p:spPr>
          <a:xfrm>
            <a:off x="7838421" y="6550033"/>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47" name="Shape 347"/>
          <p:cNvSpPr/>
          <p:nvPr/>
        </p:nvSpPr>
        <p:spPr>
          <a:xfrm>
            <a:off x="8914017" y="6550033"/>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48" name="Shape 348"/>
          <p:cNvSpPr/>
          <p:nvPr/>
        </p:nvSpPr>
        <p:spPr>
          <a:xfrm>
            <a:off x="10232757" y="6550033"/>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49" name="Shape 349"/>
          <p:cNvSpPr/>
          <p:nvPr/>
        </p:nvSpPr>
        <p:spPr>
          <a:xfrm>
            <a:off x="1807210" y="6550033"/>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50" name="Shape 350"/>
          <p:cNvSpPr/>
          <p:nvPr/>
        </p:nvSpPr>
        <p:spPr>
          <a:xfrm>
            <a:off x="3087850" y="6550033"/>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51" name="Shape 351"/>
          <p:cNvSpPr/>
          <p:nvPr/>
        </p:nvSpPr>
        <p:spPr>
          <a:xfrm>
            <a:off x="2896598" y="2457355"/>
            <a:ext cx="697306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chemeClr val="bg2"/>
                </a:solidFill>
              </a:rPr>
              <a:t>Add even more disks for </a:t>
            </a:r>
            <a:r>
              <a:rPr sz="3600" dirty="0" smtClean="0">
                <a:solidFill>
                  <a:schemeClr val="bg2"/>
                </a:solidFill>
              </a:rPr>
              <a:t>reliability</a:t>
            </a:r>
            <a:endParaRPr sz="36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42" name="Shape 142"/>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43" name="Shape 143"/>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44" name="Shape 144"/>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45" name="Shape 145"/>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46" name="Shape 146"/>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47" name="Shape 147"/>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9"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0"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1" name="TextBox 10"/>
          <p:cNvSpPr txBox="1"/>
          <p:nvPr/>
        </p:nvSpPr>
        <p:spPr>
          <a:xfrm>
            <a:off x="79606" y="7180115"/>
            <a:ext cx="12954387" cy="646331"/>
          </a:xfrm>
          <a:prstGeom prst="rect">
            <a:avLst/>
          </a:prstGeom>
          <a:noFill/>
        </p:spPr>
        <p:txBody>
          <a:bodyPr wrap="none" rtlCol="0">
            <a:spAutoFit/>
          </a:bodyPr>
          <a:lstStyle/>
          <a:p>
            <a:r>
              <a:rPr lang="en-US" dirty="0" smtClean="0"/>
              <a:t>Perform </a:t>
            </a:r>
            <a:r>
              <a:rPr lang="en-US" dirty="0" smtClean="0">
                <a:solidFill>
                  <a:srgbClr val="921F07"/>
                </a:solidFill>
              </a:rPr>
              <a:t>checkpoint</a:t>
            </a:r>
            <a:r>
              <a:rPr lang="en-US" dirty="0" smtClean="0"/>
              <a:t> to in-place data when transaction is complete</a:t>
            </a:r>
            <a:endParaRPr lang="en-US" dirty="0"/>
          </a:p>
        </p:txBody>
      </p:sp>
    </p:spTree>
    <p:extLst>
      <p:ext uri="{BB962C8B-B14F-4D97-AF65-F5344CB8AC3E}">
        <p14:creationId xmlns:p14="http://schemas.microsoft.com/office/powerpoint/2010/main" val="10972461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50" name="Shape 150"/>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51" name="Shape 151"/>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52" name="Shape 152"/>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3" name="Shape 153"/>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154" name="Shape 154"/>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55" name="Shape 155"/>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9"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0"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Tree>
    <p:extLst>
      <p:ext uri="{BB962C8B-B14F-4D97-AF65-F5344CB8AC3E}">
        <p14:creationId xmlns:p14="http://schemas.microsoft.com/office/powerpoint/2010/main" val="9731931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58" name="Shape 158"/>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59" name="Shape 159"/>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60" name="Shape 160"/>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61" name="Shape 161"/>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7"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8"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9" name="TextBox 8"/>
          <p:cNvSpPr txBox="1"/>
          <p:nvPr/>
        </p:nvSpPr>
        <p:spPr>
          <a:xfrm>
            <a:off x="878722" y="7180115"/>
            <a:ext cx="11356143" cy="646331"/>
          </a:xfrm>
          <a:prstGeom prst="rect">
            <a:avLst/>
          </a:prstGeom>
          <a:noFill/>
        </p:spPr>
        <p:txBody>
          <a:bodyPr wrap="none" rtlCol="0">
            <a:spAutoFit/>
          </a:bodyPr>
          <a:lstStyle/>
          <a:p>
            <a:r>
              <a:rPr lang="en-US" dirty="0" smtClean="0"/>
              <a:t>Clear </a:t>
            </a:r>
            <a:r>
              <a:rPr lang="en-US" dirty="0" smtClean="0">
                <a:solidFill>
                  <a:srgbClr val="921F07"/>
                </a:solidFill>
              </a:rPr>
              <a:t>journal commit block </a:t>
            </a:r>
            <a:r>
              <a:rPr lang="en-US" dirty="0" smtClean="0"/>
              <a:t>to show checkpoint complete</a:t>
            </a:r>
            <a:endParaRPr lang="en-US" dirty="0"/>
          </a:p>
        </p:txBody>
      </p:sp>
    </p:spTree>
    <p:extLst>
      <p:ext uri="{BB962C8B-B14F-4D97-AF65-F5344CB8AC3E}">
        <p14:creationId xmlns:p14="http://schemas.microsoft.com/office/powerpoint/2010/main" val="12216316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a:t>
            </a:r>
            <a:r>
              <a:rPr sz="6600" dirty="0" smtClean="0">
                <a:solidFill>
                  <a:srgbClr val="FFFFFF"/>
                </a:solidFill>
              </a:rPr>
              <a:t>rite </a:t>
            </a:r>
            <a:r>
              <a:rPr sz="6600" dirty="0">
                <a:solidFill>
                  <a:srgbClr val="FFFFFF"/>
                </a:solidFill>
              </a:rPr>
              <a:t>New,</a:t>
            </a:r>
            <a:r>
              <a:rPr sz="6600" dirty="0" smtClean="0">
                <a:solidFill>
                  <a:srgbClr val="FFFFFF"/>
                </a:solidFill>
              </a:rPr>
              <a:t> </a:t>
            </a:r>
            <a:r>
              <a:rPr lang="en-US" sz="6600" dirty="0" smtClean="0">
                <a:solidFill>
                  <a:srgbClr val="FFFFFF"/>
                </a:solidFill>
              </a:rPr>
              <a:t/>
            </a:r>
            <a:br>
              <a:rPr lang="en-US" sz="6600" dirty="0" smtClean="0">
                <a:solidFill>
                  <a:srgbClr val="FFFFFF"/>
                </a:solidFill>
              </a:rPr>
            </a:br>
            <a:r>
              <a:rPr sz="6600" dirty="0" smtClean="0">
                <a:solidFill>
                  <a:srgbClr val="FFFFFF"/>
                </a:solidFill>
              </a:rPr>
              <a:t>Discard </a:t>
            </a:r>
            <a:r>
              <a:rPr sz="6600" dirty="0">
                <a:solidFill>
                  <a:srgbClr val="FFFFFF"/>
                </a:solidFill>
              </a:rPr>
              <a:t>Old</a:t>
            </a:r>
          </a:p>
        </p:txBody>
      </p:sp>
      <p:sp>
        <p:nvSpPr>
          <p:cNvPr id="167" name="Shape 167"/>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68" name="Shape 168"/>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69" name="Shape 169"/>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70" name="Shape 170"/>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71" name="Shape 171"/>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172" name="Shape 172"/>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9" name="TextBox 8"/>
          <p:cNvSpPr txBox="1"/>
          <p:nvPr/>
        </p:nvSpPr>
        <p:spPr>
          <a:xfrm>
            <a:off x="3522591" y="7180115"/>
            <a:ext cx="6068413" cy="646331"/>
          </a:xfrm>
          <a:prstGeom prst="rect">
            <a:avLst/>
          </a:prstGeom>
          <a:noFill/>
        </p:spPr>
        <p:txBody>
          <a:bodyPr wrap="none" rtlCol="0">
            <a:spAutoFit/>
          </a:bodyPr>
          <a:lstStyle/>
          <a:p>
            <a:r>
              <a:rPr lang="en-US" dirty="0" smtClean="0"/>
              <a:t>Make a </a:t>
            </a:r>
            <a:r>
              <a:rPr lang="en-US" dirty="0" smtClean="0">
                <a:solidFill>
                  <a:srgbClr val="921F07"/>
                </a:solidFill>
              </a:rPr>
              <a:t>copy-on-write (COW)</a:t>
            </a:r>
            <a:endParaRPr lang="en-US" dirty="0"/>
          </a:p>
        </p:txBody>
      </p:sp>
    </p:spTree>
    <p:extLst>
      <p:ext uri="{BB962C8B-B14F-4D97-AF65-F5344CB8AC3E}">
        <p14:creationId xmlns:p14="http://schemas.microsoft.com/office/powerpoint/2010/main" val="20189888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Write New, </a:t>
            </a:r>
            <a:br>
              <a:rPr lang="en-US" sz="6600" dirty="0" smtClean="0">
                <a:solidFill>
                  <a:srgbClr val="FFFFFF"/>
                </a:solidFill>
              </a:rPr>
            </a:br>
            <a:r>
              <a:rPr lang="en-US" sz="6600" dirty="0" smtClean="0">
                <a:solidFill>
                  <a:srgbClr val="FFFFFF"/>
                </a:solidFill>
              </a:rPr>
              <a:t>Discard Old</a:t>
            </a:r>
            <a:endParaRPr sz="6480" dirty="0">
              <a:solidFill>
                <a:srgbClr val="FFFFFF"/>
              </a:solidFill>
            </a:endParaRPr>
          </a:p>
        </p:txBody>
      </p:sp>
      <p:sp>
        <p:nvSpPr>
          <p:cNvPr id="175" name="Shape 175"/>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76" name="Shape 176"/>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77" name="Shape 177"/>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78" name="Shape 178"/>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79" name="Shape 179"/>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80" name="Shape 180"/>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Tree>
    <p:extLst>
      <p:ext uri="{BB962C8B-B14F-4D97-AF65-F5344CB8AC3E}">
        <p14:creationId xmlns:p14="http://schemas.microsoft.com/office/powerpoint/2010/main" val="7561091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Write New, </a:t>
            </a:r>
            <a:br>
              <a:rPr lang="en-US" sz="6600" dirty="0" smtClean="0">
                <a:solidFill>
                  <a:srgbClr val="FFFFFF"/>
                </a:solidFill>
              </a:rPr>
            </a:br>
            <a:r>
              <a:rPr lang="en-US" sz="6600" dirty="0" smtClean="0">
                <a:solidFill>
                  <a:srgbClr val="FFFFFF"/>
                </a:solidFill>
              </a:rPr>
              <a:t>Discard Old</a:t>
            </a:r>
            <a:endParaRPr sz="6480" dirty="0">
              <a:solidFill>
                <a:srgbClr val="FFFFFF"/>
              </a:solidFill>
            </a:endParaRPr>
          </a:p>
        </p:txBody>
      </p:sp>
      <p:sp>
        <p:nvSpPr>
          <p:cNvPr id="183" name="Shape 183"/>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84" name="Shape 184"/>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85" name="Shape 185"/>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86" name="Shape 186"/>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87" name="Shape 187"/>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88" name="Shape 188"/>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Tree>
    <p:extLst>
      <p:ext uri="{BB962C8B-B14F-4D97-AF65-F5344CB8AC3E}">
        <p14:creationId xmlns:p14="http://schemas.microsoft.com/office/powerpoint/2010/main" val="12656102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Write New, </a:t>
            </a:r>
            <a:br>
              <a:rPr lang="en-US" sz="6600" dirty="0" smtClean="0">
                <a:solidFill>
                  <a:srgbClr val="FFFFFF"/>
                </a:solidFill>
              </a:rPr>
            </a:br>
            <a:r>
              <a:rPr lang="en-US" sz="6600" dirty="0" smtClean="0">
                <a:solidFill>
                  <a:srgbClr val="FFFFFF"/>
                </a:solidFill>
              </a:rPr>
              <a:t>Discard Old</a:t>
            </a:r>
            <a:endParaRPr sz="6480" dirty="0">
              <a:solidFill>
                <a:srgbClr val="FFFFFF"/>
              </a:solidFill>
            </a:endParaRPr>
          </a:p>
        </p:txBody>
      </p:sp>
      <p:sp>
        <p:nvSpPr>
          <p:cNvPr id="191" name="Shape 191"/>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92" name="Shape 192"/>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93" name="Shape 193"/>
          <p:cNvSpPr/>
          <p:nvPr/>
        </p:nvSpPr>
        <p:spPr>
          <a:xfrm flipV="1">
            <a:off x="2792105" y="4176743"/>
            <a:ext cx="4385766" cy="140980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94" name="Shape 194"/>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95" name="Shape 195"/>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96" name="Shape 196"/>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Tree>
    <p:extLst>
      <p:ext uri="{BB962C8B-B14F-4D97-AF65-F5344CB8AC3E}">
        <p14:creationId xmlns:p14="http://schemas.microsoft.com/office/powerpoint/2010/main" val="2867045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Write New, </a:t>
            </a:r>
            <a:br>
              <a:rPr lang="en-US" sz="6600" dirty="0" smtClean="0">
                <a:solidFill>
                  <a:srgbClr val="FFFFFF"/>
                </a:solidFill>
              </a:rPr>
            </a:br>
            <a:r>
              <a:rPr lang="en-US" sz="6600" dirty="0" smtClean="0">
                <a:solidFill>
                  <a:srgbClr val="FFFFFF"/>
                </a:solidFill>
              </a:rPr>
              <a:t>Discard Old</a:t>
            </a:r>
            <a:endParaRPr sz="6480" dirty="0">
              <a:solidFill>
                <a:srgbClr val="FFFFFF"/>
              </a:solidFill>
            </a:endParaRPr>
          </a:p>
        </p:txBody>
      </p:sp>
      <p:sp>
        <p:nvSpPr>
          <p:cNvPr id="199" name="Shape 199"/>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200" name="Shape 200"/>
          <p:cNvSpPr/>
          <p:nvPr/>
        </p:nvSpPr>
        <p:spPr>
          <a:xfrm flipV="1">
            <a:off x="2792105" y="4176743"/>
            <a:ext cx="4385766" cy="140980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201" name="Shape 201"/>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202" name="Shape 202"/>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7" name="TextBox 6"/>
          <p:cNvSpPr txBox="1"/>
          <p:nvPr/>
        </p:nvSpPr>
        <p:spPr>
          <a:xfrm>
            <a:off x="741255" y="7508637"/>
            <a:ext cx="3679012" cy="584776"/>
          </a:xfrm>
          <a:prstGeom prst="rect">
            <a:avLst/>
          </a:prstGeom>
          <a:noFill/>
        </p:spPr>
        <p:txBody>
          <a:bodyPr wrap="none" rtlCol="0">
            <a:spAutoFit/>
          </a:bodyPr>
          <a:lstStyle/>
          <a:p>
            <a:r>
              <a:rPr lang="en-US" sz="3200" dirty="0" smtClean="0">
                <a:solidFill>
                  <a:schemeClr val="bg1"/>
                </a:solidFill>
              </a:rPr>
              <a:t>Obvious advantage?</a:t>
            </a:r>
            <a:endParaRPr lang="en-US" sz="3200" dirty="0">
              <a:solidFill>
                <a:schemeClr val="bg1"/>
              </a:solidFill>
            </a:endParaRPr>
          </a:p>
        </p:txBody>
      </p:sp>
      <p:sp>
        <p:nvSpPr>
          <p:cNvPr id="10" name="TextBox 9"/>
          <p:cNvSpPr txBox="1"/>
          <p:nvPr/>
        </p:nvSpPr>
        <p:spPr>
          <a:xfrm>
            <a:off x="3613518" y="8093413"/>
            <a:ext cx="7472118" cy="584776"/>
          </a:xfrm>
          <a:prstGeom prst="rect">
            <a:avLst/>
          </a:prstGeom>
          <a:noFill/>
        </p:spPr>
        <p:txBody>
          <a:bodyPr wrap="none" rtlCol="0">
            <a:spAutoFit/>
          </a:bodyPr>
          <a:lstStyle/>
          <a:p>
            <a:r>
              <a:rPr lang="en-US" sz="3200" dirty="0" smtClean="0">
                <a:solidFill>
                  <a:schemeClr val="bg2"/>
                </a:solidFill>
              </a:rPr>
              <a:t>Only write new data once instead of twice</a:t>
            </a:r>
            <a:endParaRPr lang="en-US" sz="3200" dirty="0">
              <a:solidFill>
                <a:schemeClr val="bg2"/>
              </a:solidFill>
            </a:endParaRPr>
          </a:p>
        </p:txBody>
      </p:sp>
    </p:spTree>
    <p:extLst>
      <p:ext uri="{BB962C8B-B14F-4D97-AF65-F5344CB8AC3E}">
        <p14:creationId xmlns:p14="http://schemas.microsoft.com/office/powerpoint/2010/main" val="18372154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Shape 112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Crash Recovery</a:t>
            </a:r>
          </a:p>
        </p:txBody>
      </p:sp>
      <p:sp>
        <p:nvSpPr>
          <p:cNvPr id="1129" name="Shape 1129"/>
          <p:cNvSpPr>
            <a:spLocks noGrp="1"/>
          </p:cNvSpPr>
          <p:nvPr>
            <p:ph type="body" idx="4294967295"/>
          </p:nvPr>
        </p:nvSpPr>
        <p:spPr>
          <a:xfrm>
            <a:off x="4073" y="2060030"/>
            <a:ext cx="12590688" cy="7316926"/>
          </a:xfrm>
          <a:prstGeom prst="rect">
            <a:avLst/>
          </a:prstGeom>
        </p:spPr>
        <p:txBody>
          <a:bodyPr>
            <a:normAutofit fontScale="92500" lnSpcReduction="10000"/>
          </a:bodyPr>
          <a:lstStyle/>
          <a:p>
            <a:pPr>
              <a:buNone/>
              <a:defRPr sz="1800">
                <a:solidFill>
                  <a:srgbClr val="000000"/>
                </a:solidFill>
              </a:defRPr>
            </a:pPr>
            <a:r>
              <a:rPr lang="en-US" sz="3800" dirty="0" smtClean="0">
                <a:solidFill>
                  <a:schemeClr val="bg1"/>
                </a:solidFill>
              </a:rPr>
              <a:t>What data needs to be recovered after a crash?</a:t>
            </a:r>
          </a:p>
          <a:p>
            <a:pPr lvl="1">
              <a:defRPr sz="1800">
                <a:solidFill>
                  <a:srgbClr val="000000"/>
                </a:solidFill>
              </a:defRPr>
            </a:pPr>
            <a:r>
              <a:rPr lang="en-US" sz="3500" dirty="0" smtClean="0">
                <a:solidFill>
                  <a:srgbClr val="333333"/>
                </a:solidFill>
              </a:rPr>
              <a:t>Need pointers to </a:t>
            </a:r>
            <a:r>
              <a:rPr lang="en-US" sz="3500" dirty="0" err="1" smtClean="0">
                <a:solidFill>
                  <a:srgbClr val="333333"/>
                </a:solidFill>
              </a:rPr>
              <a:t>imap</a:t>
            </a:r>
            <a:r>
              <a:rPr lang="en-US" sz="3500" dirty="0" smtClean="0">
                <a:solidFill>
                  <a:srgbClr val="333333"/>
                </a:solidFill>
              </a:rPr>
              <a:t> (lost in volatile memory)</a:t>
            </a:r>
          </a:p>
          <a:p>
            <a:pPr lvl="0">
              <a:buNone/>
              <a:defRPr sz="1800">
                <a:solidFill>
                  <a:srgbClr val="000000"/>
                </a:solidFill>
              </a:defRPr>
            </a:pPr>
            <a:r>
              <a:rPr sz="3800" dirty="0" smtClean="0">
                <a:solidFill>
                  <a:schemeClr val="bg1"/>
                </a:solidFill>
              </a:rPr>
              <a:t>Naive approach</a:t>
            </a:r>
            <a:r>
              <a:rPr lang="en-US" sz="3800" dirty="0" smtClean="0">
                <a:solidFill>
                  <a:schemeClr val="bg1"/>
                </a:solidFill>
              </a:rPr>
              <a:t>?</a:t>
            </a:r>
            <a:endParaRPr lang="en-US" sz="3800" dirty="0">
              <a:solidFill>
                <a:schemeClr val="bg1"/>
              </a:solidFill>
            </a:endParaRPr>
          </a:p>
          <a:p>
            <a:pPr lvl="1">
              <a:defRPr sz="1800">
                <a:solidFill>
                  <a:srgbClr val="000000"/>
                </a:solidFill>
              </a:defRPr>
            </a:pPr>
            <a:r>
              <a:rPr lang="en-US" sz="3500" b="1" dirty="0" smtClean="0">
                <a:solidFill>
                  <a:srgbClr val="333333"/>
                </a:solidFill>
              </a:rPr>
              <a:t>S</a:t>
            </a:r>
            <a:r>
              <a:rPr sz="3500" b="1" dirty="0" smtClean="0">
                <a:solidFill>
                  <a:srgbClr val="333333"/>
                </a:solidFill>
              </a:rPr>
              <a:t>can</a:t>
            </a:r>
            <a:r>
              <a:rPr sz="3500" dirty="0" smtClean="0">
                <a:solidFill>
                  <a:srgbClr val="333333"/>
                </a:solidFill>
              </a:rPr>
              <a:t> </a:t>
            </a:r>
            <a:r>
              <a:rPr lang="en-US" sz="3500" dirty="0" smtClean="0">
                <a:solidFill>
                  <a:srgbClr val="333333"/>
                </a:solidFill>
              </a:rPr>
              <a:t>disk</a:t>
            </a:r>
            <a:r>
              <a:rPr sz="3500" dirty="0" smtClean="0">
                <a:solidFill>
                  <a:srgbClr val="333333"/>
                </a:solidFill>
              </a:rPr>
              <a:t> </a:t>
            </a:r>
            <a:r>
              <a:rPr sz="3500" dirty="0">
                <a:solidFill>
                  <a:srgbClr val="333333"/>
                </a:solidFill>
              </a:rPr>
              <a:t>to reconstruct </a:t>
            </a:r>
            <a:r>
              <a:rPr sz="3500" dirty="0" err="1" smtClean="0">
                <a:solidFill>
                  <a:srgbClr val="333333"/>
                </a:solidFill>
              </a:rPr>
              <a:t>imap</a:t>
            </a:r>
            <a:r>
              <a:rPr sz="3500" dirty="0" smtClean="0">
                <a:solidFill>
                  <a:srgbClr val="333333"/>
                </a:solidFill>
              </a:rPr>
              <a:t> </a:t>
            </a:r>
            <a:r>
              <a:rPr sz="3500" dirty="0">
                <a:solidFill>
                  <a:srgbClr val="333333"/>
                </a:solidFill>
              </a:rPr>
              <a:t>pieces.  </a:t>
            </a:r>
            <a:r>
              <a:rPr lang="en-US" sz="3500" dirty="0" smtClean="0">
                <a:solidFill>
                  <a:srgbClr val="333333"/>
                </a:solidFill>
              </a:rPr>
              <a:t/>
            </a:r>
            <a:br>
              <a:rPr lang="en-US" sz="3500" dirty="0" smtClean="0">
                <a:solidFill>
                  <a:srgbClr val="333333"/>
                </a:solidFill>
              </a:rPr>
            </a:br>
            <a:r>
              <a:rPr sz="3500" dirty="0" smtClean="0">
                <a:solidFill>
                  <a:srgbClr val="333333"/>
                </a:solidFill>
              </a:rPr>
              <a:t>Slow!</a:t>
            </a:r>
          </a:p>
          <a:p>
            <a:pPr lvl="0">
              <a:buNone/>
              <a:defRPr sz="1800">
                <a:solidFill>
                  <a:srgbClr val="000000"/>
                </a:solidFill>
              </a:defRPr>
            </a:pPr>
            <a:r>
              <a:rPr sz="3800" dirty="0">
                <a:solidFill>
                  <a:schemeClr val="bg1"/>
                </a:solidFill>
              </a:rPr>
              <a:t>Better </a:t>
            </a:r>
            <a:r>
              <a:rPr sz="3800" dirty="0" smtClean="0">
                <a:solidFill>
                  <a:schemeClr val="bg1"/>
                </a:solidFill>
              </a:rPr>
              <a:t>approach</a:t>
            </a:r>
            <a:r>
              <a:rPr lang="en-US" sz="3800" dirty="0">
                <a:solidFill>
                  <a:schemeClr val="bg1"/>
                </a:solidFill>
              </a:rPr>
              <a:t>?</a:t>
            </a:r>
          </a:p>
          <a:p>
            <a:pPr lvl="1">
              <a:defRPr sz="1800">
                <a:solidFill>
                  <a:srgbClr val="000000"/>
                </a:solidFill>
              </a:defRPr>
            </a:pPr>
            <a:r>
              <a:rPr lang="en-US" sz="3500" dirty="0" smtClean="0">
                <a:solidFill>
                  <a:srgbClr val="FF0000"/>
                </a:solidFill>
              </a:rPr>
              <a:t>O</a:t>
            </a:r>
            <a:r>
              <a:rPr sz="3500" dirty="0" smtClean="0">
                <a:solidFill>
                  <a:srgbClr val="FF0000"/>
                </a:solidFill>
              </a:rPr>
              <a:t>ccasionally </a:t>
            </a:r>
            <a:r>
              <a:rPr sz="3500" b="1" dirty="0">
                <a:solidFill>
                  <a:srgbClr val="FF0000"/>
                </a:solidFill>
              </a:rPr>
              <a:t>checkpoint</a:t>
            </a:r>
            <a:r>
              <a:rPr sz="3500" dirty="0" smtClean="0">
                <a:solidFill>
                  <a:srgbClr val="FF0000"/>
                </a:solidFill>
              </a:rPr>
              <a:t> </a:t>
            </a:r>
            <a:r>
              <a:rPr lang="en-US" sz="3500" dirty="0" smtClean="0">
                <a:solidFill>
                  <a:srgbClr val="333333"/>
                </a:solidFill>
              </a:rPr>
              <a:t>to known on-disk location </a:t>
            </a:r>
            <a:br>
              <a:rPr lang="en-US" sz="3500" dirty="0" smtClean="0">
                <a:solidFill>
                  <a:srgbClr val="333333"/>
                </a:solidFill>
              </a:rPr>
            </a:br>
            <a:r>
              <a:rPr lang="en-US" sz="3500" dirty="0" smtClean="0">
                <a:solidFill>
                  <a:srgbClr val="333333"/>
                </a:solidFill>
              </a:rPr>
              <a:t>the </a:t>
            </a:r>
            <a:r>
              <a:rPr sz="3500" dirty="0" smtClean="0">
                <a:solidFill>
                  <a:srgbClr val="333333"/>
                </a:solidFill>
              </a:rPr>
              <a:t>pointers </a:t>
            </a:r>
            <a:r>
              <a:rPr sz="3500" dirty="0">
                <a:solidFill>
                  <a:srgbClr val="333333"/>
                </a:solidFill>
              </a:rPr>
              <a:t>to imap </a:t>
            </a:r>
            <a:r>
              <a:rPr sz="3500" dirty="0" smtClean="0">
                <a:solidFill>
                  <a:srgbClr val="333333"/>
                </a:solidFill>
              </a:rPr>
              <a:t>pieces</a:t>
            </a:r>
          </a:p>
          <a:p>
            <a:pPr lvl="0">
              <a:buNone/>
              <a:defRPr sz="1800">
                <a:solidFill>
                  <a:srgbClr val="000000"/>
                </a:solidFill>
              </a:defRPr>
            </a:pPr>
            <a:r>
              <a:rPr lang="en-US" sz="3800" dirty="0" smtClean="0">
                <a:solidFill>
                  <a:srgbClr val="333333"/>
                </a:solidFill>
              </a:rPr>
              <a:t>How often to checkpoint?</a:t>
            </a:r>
            <a:endParaRPr sz="3800" dirty="0" smtClean="0">
              <a:solidFill>
                <a:srgbClr val="333333"/>
              </a:solidFill>
            </a:endParaRPr>
          </a:p>
          <a:p>
            <a:pPr lvl="1">
              <a:defRPr sz="1800">
                <a:solidFill>
                  <a:srgbClr val="000000"/>
                </a:solidFill>
              </a:defRPr>
            </a:pPr>
            <a:r>
              <a:rPr sz="3500" dirty="0">
                <a:solidFill>
                  <a:srgbClr val="333333"/>
                </a:solidFill>
              </a:rPr>
              <a:t>Checkpoint often: random I/</a:t>
            </a:r>
            <a:r>
              <a:rPr sz="3500" dirty="0" smtClean="0">
                <a:solidFill>
                  <a:srgbClr val="333333"/>
                </a:solidFill>
              </a:rPr>
              <a:t>O</a:t>
            </a:r>
          </a:p>
          <a:p>
            <a:pPr lvl="1">
              <a:defRPr sz="1800">
                <a:solidFill>
                  <a:srgbClr val="000000"/>
                </a:solidFill>
              </a:defRPr>
            </a:pPr>
            <a:r>
              <a:rPr sz="3500" dirty="0">
                <a:solidFill>
                  <a:srgbClr val="333333"/>
                </a:solidFill>
              </a:rPr>
              <a:t>Checkpoint rarely:</a:t>
            </a:r>
            <a:r>
              <a:rPr sz="3500" dirty="0" smtClean="0">
                <a:solidFill>
                  <a:srgbClr val="333333"/>
                </a:solidFill>
              </a:rPr>
              <a:t> </a:t>
            </a:r>
            <a:r>
              <a:rPr lang="en-US" sz="3500" dirty="0" smtClean="0">
                <a:solidFill>
                  <a:srgbClr val="333333"/>
                </a:solidFill>
              </a:rPr>
              <a:t>lose more data, </a:t>
            </a:r>
            <a:r>
              <a:rPr sz="3500" dirty="0" smtClean="0">
                <a:solidFill>
                  <a:srgbClr val="333333"/>
                </a:solidFill>
              </a:rPr>
              <a:t>recovery </a:t>
            </a:r>
            <a:r>
              <a:rPr sz="3500" dirty="0">
                <a:solidFill>
                  <a:srgbClr val="333333"/>
                </a:solidFill>
              </a:rPr>
              <a:t>takes </a:t>
            </a:r>
            <a:r>
              <a:rPr sz="3500" dirty="0" smtClean="0">
                <a:solidFill>
                  <a:srgbClr val="333333"/>
                </a:solidFill>
              </a:rPr>
              <a:t>longer</a:t>
            </a:r>
          </a:p>
          <a:p>
            <a:pPr lvl="1">
              <a:defRPr sz="1800">
                <a:solidFill>
                  <a:srgbClr val="000000"/>
                </a:solidFill>
              </a:defRPr>
            </a:pPr>
            <a:r>
              <a:rPr sz="3500" dirty="0">
                <a:solidFill>
                  <a:srgbClr val="333333"/>
                </a:solidFill>
              </a:rPr>
              <a:t>Example: checkpoint every </a:t>
            </a:r>
            <a:r>
              <a:rPr sz="3500" dirty="0" smtClean="0">
                <a:solidFill>
                  <a:srgbClr val="333333"/>
                </a:solidFill>
              </a:rPr>
              <a:t>30</a:t>
            </a:r>
            <a:r>
              <a:rPr lang="en-US" sz="3500" dirty="0" smtClean="0">
                <a:solidFill>
                  <a:srgbClr val="333333"/>
                </a:solidFill>
              </a:rPr>
              <a:t> </a:t>
            </a:r>
            <a:r>
              <a:rPr sz="3500" dirty="0" smtClean="0">
                <a:solidFill>
                  <a:srgbClr val="333333"/>
                </a:solidFill>
              </a:rPr>
              <a:t>s</a:t>
            </a:r>
            <a:r>
              <a:rPr lang="en-US" sz="3500" dirty="0" smtClean="0">
                <a:solidFill>
                  <a:srgbClr val="333333"/>
                </a:solidFill>
              </a:rPr>
              <a:t>ecs</a:t>
            </a:r>
            <a:endParaRPr sz="3500" dirty="0">
              <a:solidFill>
                <a:srgbClr val="333333"/>
              </a:solidFill>
            </a:endParaRPr>
          </a:p>
        </p:txBody>
      </p:sp>
      <p:grpSp>
        <p:nvGrpSpPr>
          <p:cNvPr id="2" name="Group 1"/>
          <p:cNvGrpSpPr/>
          <p:nvPr/>
        </p:nvGrpSpPr>
        <p:grpSpPr>
          <a:xfrm>
            <a:off x="5864053" y="3273074"/>
            <a:ext cx="6730708" cy="2500186"/>
            <a:chOff x="4450639" y="2236494"/>
            <a:chExt cx="8312830" cy="2670008"/>
          </a:xfrm>
        </p:grpSpPr>
        <p:sp>
          <p:nvSpPr>
            <p:cNvPr id="4" name="Shape 1048"/>
            <p:cNvSpPr/>
            <p:nvPr/>
          </p:nvSpPr>
          <p:spPr>
            <a:xfrm>
              <a:off x="6825865" y="4142555"/>
              <a:ext cx="1075152"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5" name="Shape 1049"/>
            <p:cNvSpPr/>
            <p:nvPr/>
          </p:nvSpPr>
          <p:spPr>
            <a:xfrm>
              <a:off x="5716679" y="4142555"/>
              <a:ext cx="1075153"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6" name="Shape 1050"/>
            <p:cNvSpPr/>
            <p:nvPr/>
          </p:nvSpPr>
          <p:spPr>
            <a:xfrm>
              <a:off x="4450639" y="4200678"/>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7" name="Shape 1051"/>
            <p:cNvSpPr/>
            <p:nvPr/>
          </p:nvSpPr>
          <p:spPr>
            <a:xfrm>
              <a:off x="9069636" y="4142555"/>
              <a:ext cx="1075153" cy="763947"/>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8" name="Shape 1052"/>
            <p:cNvSpPr/>
            <p:nvPr/>
          </p:nvSpPr>
          <p:spPr>
            <a:xfrm>
              <a:off x="7947750" y="4142555"/>
              <a:ext cx="1075153"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9" name="Shape 1053"/>
            <p:cNvSpPr/>
            <p:nvPr/>
          </p:nvSpPr>
          <p:spPr>
            <a:xfrm>
              <a:off x="5691279" y="4142555"/>
              <a:ext cx="7072190" cy="763947"/>
            </a:xfrm>
            <a:prstGeom prst="rect">
              <a:avLst/>
            </a:prstGeom>
            <a:ln w="50800">
              <a:solidFill>
                <a:srgbClr val="FFFFFF"/>
              </a:solidFill>
              <a:miter lim="400000"/>
            </a:ln>
          </p:spPr>
          <p:txBody>
            <a:bodyPr lIns="0" tIns="0" rIns="0" bIns="0" anchor="ctr"/>
            <a:lstStyle/>
            <a:p>
              <a:pPr lvl="0">
                <a:defRPr sz="2600"/>
              </a:pPr>
              <a:endParaRPr/>
            </a:p>
          </p:txBody>
        </p:sp>
        <p:sp>
          <p:nvSpPr>
            <p:cNvPr id="10" name="Shape 1059"/>
            <p:cNvSpPr/>
            <p:nvPr/>
          </p:nvSpPr>
          <p:spPr>
            <a:xfrm>
              <a:off x="5764655" y="3916722"/>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 name="Shape 1060"/>
            <p:cNvSpPr/>
            <p:nvPr/>
          </p:nvSpPr>
          <p:spPr>
            <a:xfrm>
              <a:off x="5917055"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2" name="Shape 1061"/>
            <p:cNvSpPr/>
            <p:nvPr/>
          </p:nvSpPr>
          <p:spPr>
            <a:xfrm>
              <a:off x="5764655"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3" name="Shape 1062"/>
            <p:cNvSpPr/>
            <p:nvPr/>
          </p:nvSpPr>
          <p:spPr>
            <a:xfrm flipH="1">
              <a:off x="5838247" y="3072962"/>
              <a:ext cx="1781609" cy="80206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4" name="Shape 1063"/>
            <p:cNvSpPr/>
            <p:nvPr/>
          </p:nvSpPr>
          <p:spPr>
            <a:xfrm>
              <a:off x="6526655" y="3916722"/>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 name="Shape 1064"/>
            <p:cNvSpPr/>
            <p:nvPr/>
          </p:nvSpPr>
          <p:spPr>
            <a:xfrm>
              <a:off x="6679055"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6" name="Shape 1065"/>
            <p:cNvSpPr/>
            <p:nvPr/>
          </p:nvSpPr>
          <p:spPr>
            <a:xfrm>
              <a:off x="6526655"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7" name="Shape 1066"/>
            <p:cNvSpPr/>
            <p:nvPr/>
          </p:nvSpPr>
          <p:spPr>
            <a:xfrm flipH="1">
              <a:off x="6600247" y="3070852"/>
              <a:ext cx="1184450" cy="8041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8" name="Shape 1067"/>
            <p:cNvSpPr/>
            <p:nvPr/>
          </p:nvSpPr>
          <p:spPr>
            <a:xfrm>
              <a:off x="7542655" y="3916722"/>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9" name="Shape 1068"/>
            <p:cNvSpPr/>
            <p:nvPr/>
          </p:nvSpPr>
          <p:spPr>
            <a:xfrm>
              <a:off x="7695055"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0" name="Shape 1069"/>
            <p:cNvSpPr/>
            <p:nvPr/>
          </p:nvSpPr>
          <p:spPr>
            <a:xfrm>
              <a:off x="7542655"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1" name="Shape 1070"/>
            <p:cNvSpPr/>
            <p:nvPr/>
          </p:nvSpPr>
          <p:spPr>
            <a:xfrm flipH="1">
              <a:off x="7616247" y="3067552"/>
              <a:ext cx="296838" cy="8074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22" name="Shape 1071"/>
            <p:cNvSpPr/>
            <p:nvPr/>
          </p:nvSpPr>
          <p:spPr>
            <a:xfrm>
              <a:off x="8050655" y="3916722"/>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3" name="Shape 1072"/>
            <p:cNvSpPr/>
            <p:nvPr/>
          </p:nvSpPr>
          <p:spPr>
            <a:xfrm>
              <a:off x="8203055"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4" name="Shape 1073"/>
            <p:cNvSpPr/>
            <p:nvPr/>
          </p:nvSpPr>
          <p:spPr>
            <a:xfrm>
              <a:off x="8050655"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5" name="Shape 1074"/>
            <p:cNvSpPr/>
            <p:nvPr/>
          </p:nvSpPr>
          <p:spPr>
            <a:xfrm>
              <a:off x="8124247" y="3060248"/>
              <a:ext cx="1" cy="814776"/>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26" name="Shape 1075"/>
            <p:cNvSpPr/>
            <p:nvPr/>
          </p:nvSpPr>
          <p:spPr>
            <a:xfrm>
              <a:off x="9739755" y="3916722"/>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7" name="Shape 1076"/>
            <p:cNvSpPr/>
            <p:nvPr/>
          </p:nvSpPr>
          <p:spPr>
            <a:xfrm>
              <a:off x="9892156"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8" name="Shape 1077"/>
            <p:cNvSpPr/>
            <p:nvPr/>
          </p:nvSpPr>
          <p:spPr>
            <a:xfrm>
              <a:off x="9739756"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9" name="Shape 1078"/>
            <p:cNvSpPr/>
            <p:nvPr/>
          </p:nvSpPr>
          <p:spPr>
            <a:xfrm>
              <a:off x="8624716" y="3070410"/>
              <a:ext cx="1188632" cy="804613"/>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30" name="Shape 1079"/>
            <p:cNvSpPr/>
            <p:nvPr/>
          </p:nvSpPr>
          <p:spPr>
            <a:xfrm>
              <a:off x="9358755" y="3916722"/>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1" name="Shape 1080"/>
            <p:cNvSpPr/>
            <p:nvPr/>
          </p:nvSpPr>
          <p:spPr>
            <a:xfrm>
              <a:off x="9511156"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2" name="Shape 1081"/>
            <p:cNvSpPr/>
            <p:nvPr/>
          </p:nvSpPr>
          <p:spPr>
            <a:xfrm>
              <a:off x="9358756" y="3916722"/>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3" name="Shape 1082"/>
            <p:cNvSpPr/>
            <p:nvPr/>
          </p:nvSpPr>
          <p:spPr>
            <a:xfrm>
              <a:off x="8238191" y="3070760"/>
              <a:ext cx="1194157" cy="8042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34" name="Shape 1083"/>
            <p:cNvSpPr/>
            <p:nvPr/>
          </p:nvSpPr>
          <p:spPr>
            <a:xfrm>
              <a:off x="7237703" y="2245916"/>
              <a:ext cx="179100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2400" dirty="0">
                  <a:solidFill>
                    <a:srgbClr val="FFFFFF"/>
                  </a:solidFill>
                </a:rPr>
                <a:t>ptrs to</a:t>
              </a:r>
            </a:p>
            <a:p>
              <a:pPr lvl="0">
                <a:defRPr sz="1800">
                  <a:solidFill>
                    <a:srgbClr val="000000"/>
                  </a:solidFill>
                </a:defRPr>
              </a:pPr>
              <a:r>
                <a:rPr sz="2400" dirty="0">
                  <a:solidFill>
                    <a:srgbClr val="FFFFFF"/>
                  </a:solidFill>
                </a:rPr>
                <a:t>imap pieces</a:t>
              </a:r>
            </a:p>
          </p:txBody>
        </p:sp>
        <p:sp>
          <p:nvSpPr>
            <p:cNvPr id="35" name="Shape 1084"/>
            <p:cNvSpPr/>
            <p:nvPr/>
          </p:nvSpPr>
          <p:spPr>
            <a:xfrm>
              <a:off x="4772507" y="2359178"/>
              <a:ext cx="19005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memory:</a:t>
              </a:r>
            </a:p>
          </p:txBody>
        </p:sp>
        <p:sp>
          <p:nvSpPr>
            <p:cNvPr id="36" name="Shape 1085"/>
            <p:cNvSpPr/>
            <p:nvPr/>
          </p:nvSpPr>
          <p:spPr>
            <a:xfrm>
              <a:off x="6880302" y="2301055"/>
              <a:ext cx="2636686" cy="763947"/>
            </a:xfrm>
            <a:prstGeom prst="rect">
              <a:avLst/>
            </a:prstGeom>
            <a:ln w="50800">
              <a:solidFill>
                <a:srgbClr val="FFFFFF"/>
              </a:solidFill>
              <a:miter lim="400000"/>
            </a:ln>
          </p:spPr>
          <p:txBody>
            <a:bodyPr lIns="0" tIns="0" rIns="0" bIns="0" anchor="ctr"/>
            <a:lstStyle/>
            <a:p>
              <a:pPr lvl="0">
                <a:defRPr sz="2600"/>
              </a:pPr>
              <a:endParaRPr/>
            </a:p>
          </p:txBody>
        </p:sp>
        <p:sp>
          <p:nvSpPr>
            <p:cNvPr id="37" name="Shape 1085"/>
            <p:cNvSpPr/>
            <p:nvPr/>
          </p:nvSpPr>
          <p:spPr>
            <a:xfrm>
              <a:off x="9533100" y="2298454"/>
              <a:ext cx="2636686" cy="763947"/>
            </a:xfrm>
            <a:prstGeom prst="rect">
              <a:avLst/>
            </a:prstGeom>
            <a:ln w="50800">
              <a:solidFill>
                <a:srgbClr val="FFFFFF"/>
              </a:solidFill>
              <a:miter lim="400000"/>
            </a:ln>
          </p:spPr>
          <p:txBody>
            <a:bodyPr lIns="0" tIns="0" rIns="0" bIns="0" anchor="ctr"/>
            <a:lstStyle/>
            <a:p>
              <a:pPr lvl="0">
                <a:defRPr sz="2600"/>
              </a:pPr>
              <a:endParaRPr/>
            </a:p>
          </p:txBody>
        </p:sp>
        <p:sp>
          <p:nvSpPr>
            <p:cNvPr id="38" name="Shape 1083"/>
            <p:cNvSpPr/>
            <p:nvPr/>
          </p:nvSpPr>
          <p:spPr>
            <a:xfrm>
              <a:off x="9690822" y="2236494"/>
              <a:ext cx="2202526"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2400" dirty="0" smtClean="0">
                  <a:solidFill>
                    <a:srgbClr val="FFFFFF"/>
                  </a:solidFill>
                </a:rPr>
                <a:t>Cached portion </a:t>
              </a:r>
            </a:p>
            <a:p>
              <a:pPr lvl="0">
                <a:defRPr sz="1800">
                  <a:solidFill>
                    <a:srgbClr val="000000"/>
                  </a:solidFill>
                </a:defRPr>
              </a:pPr>
              <a:r>
                <a:rPr lang="en-US" sz="2400" dirty="0" smtClean="0">
                  <a:solidFill>
                    <a:srgbClr val="FFFFFF"/>
                  </a:solidFill>
                </a:rPr>
                <a:t>of </a:t>
              </a:r>
              <a:r>
                <a:rPr lang="en-US" sz="2400" dirty="0" err="1" smtClean="0">
                  <a:solidFill>
                    <a:srgbClr val="FFFFFF"/>
                  </a:solidFill>
                </a:rPr>
                <a:t>imap</a:t>
              </a:r>
              <a:endParaRPr sz="2400" dirty="0">
                <a:solidFill>
                  <a:srgbClr val="FFFFFF"/>
                </a:solidFill>
              </a:endParaRPr>
            </a:p>
          </p:txBody>
        </p:sp>
      </p:grpSp>
    </p:spTree>
    <p:extLst>
      <p:ext uri="{BB962C8B-B14F-4D97-AF65-F5344CB8AC3E}">
        <p14:creationId xmlns:p14="http://schemas.microsoft.com/office/powerpoint/2010/main" val="1560847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0" uiExpand="1" build="p" bldLvl="2"/>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Shape 116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Checkpoint</a:t>
            </a:r>
          </a:p>
        </p:txBody>
      </p:sp>
      <p:sp>
        <p:nvSpPr>
          <p:cNvPr id="1168" name="Shape 1168"/>
          <p:cNvSpPr/>
          <p:nvPr/>
        </p:nvSpPr>
        <p:spPr>
          <a:xfrm>
            <a:off x="6867511" y="3685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169" name="Shape 1169"/>
          <p:cNvSpPr/>
          <p:nvPr/>
        </p:nvSpPr>
        <p:spPr>
          <a:xfrm>
            <a:off x="5758325" y="3685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170" name="Shape 1170"/>
          <p:cNvSpPr/>
          <p:nvPr/>
        </p:nvSpPr>
        <p:spPr>
          <a:xfrm>
            <a:off x="2333285" y="3743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171" name="Shape 1171"/>
          <p:cNvSpPr/>
          <p:nvPr/>
        </p:nvSpPr>
        <p:spPr>
          <a:xfrm>
            <a:off x="9111282" y="3685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172" name="Shape 1172"/>
          <p:cNvSpPr/>
          <p:nvPr/>
        </p:nvSpPr>
        <p:spPr>
          <a:xfrm>
            <a:off x="7989396" y="3685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173" name="Shape 1173"/>
          <p:cNvSpPr/>
          <p:nvPr/>
        </p:nvSpPr>
        <p:spPr>
          <a:xfrm>
            <a:off x="3573925" y="3685601"/>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1174" name="Shape 1174"/>
          <p:cNvSpPr/>
          <p:nvPr/>
        </p:nvSpPr>
        <p:spPr>
          <a:xfrm>
            <a:off x="5806301" y="3459769"/>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75" name="Shape 1175"/>
          <p:cNvSpPr/>
          <p:nvPr/>
        </p:nvSpPr>
        <p:spPr>
          <a:xfrm>
            <a:off x="59587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76" name="Shape 1176"/>
          <p:cNvSpPr/>
          <p:nvPr/>
        </p:nvSpPr>
        <p:spPr>
          <a:xfrm>
            <a:off x="58063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77" name="Shape 1177"/>
          <p:cNvSpPr/>
          <p:nvPr/>
        </p:nvSpPr>
        <p:spPr>
          <a:xfrm flipH="1">
            <a:off x="5879893" y="2616008"/>
            <a:ext cx="1781609" cy="80206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178" name="Shape 1178"/>
          <p:cNvSpPr/>
          <p:nvPr/>
        </p:nvSpPr>
        <p:spPr>
          <a:xfrm>
            <a:off x="6568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79" name="Shape 1179"/>
          <p:cNvSpPr/>
          <p:nvPr/>
        </p:nvSpPr>
        <p:spPr>
          <a:xfrm>
            <a:off x="6720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80" name="Shape 1180"/>
          <p:cNvSpPr/>
          <p:nvPr/>
        </p:nvSpPr>
        <p:spPr>
          <a:xfrm>
            <a:off x="6568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81" name="Shape 1181"/>
          <p:cNvSpPr/>
          <p:nvPr/>
        </p:nvSpPr>
        <p:spPr>
          <a:xfrm flipH="1">
            <a:off x="6641894" y="2613899"/>
            <a:ext cx="1184449" cy="80417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182" name="Shape 1182"/>
          <p:cNvSpPr/>
          <p:nvPr/>
        </p:nvSpPr>
        <p:spPr>
          <a:xfrm>
            <a:off x="7584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83" name="Shape 1183"/>
          <p:cNvSpPr/>
          <p:nvPr/>
        </p:nvSpPr>
        <p:spPr>
          <a:xfrm>
            <a:off x="7736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84" name="Shape 1184"/>
          <p:cNvSpPr/>
          <p:nvPr/>
        </p:nvSpPr>
        <p:spPr>
          <a:xfrm>
            <a:off x="7584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85" name="Shape 1185"/>
          <p:cNvSpPr/>
          <p:nvPr/>
        </p:nvSpPr>
        <p:spPr>
          <a:xfrm flipH="1">
            <a:off x="7657893" y="2610598"/>
            <a:ext cx="296838" cy="8074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186" name="Shape 1186"/>
          <p:cNvSpPr/>
          <p:nvPr/>
        </p:nvSpPr>
        <p:spPr>
          <a:xfrm>
            <a:off x="8092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87" name="Shape 1187"/>
          <p:cNvSpPr/>
          <p:nvPr/>
        </p:nvSpPr>
        <p:spPr>
          <a:xfrm>
            <a:off x="8244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88" name="Shape 1188"/>
          <p:cNvSpPr/>
          <p:nvPr/>
        </p:nvSpPr>
        <p:spPr>
          <a:xfrm>
            <a:off x="8092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89" name="Shape 1189"/>
          <p:cNvSpPr/>
          <p:nvPr/>
        </p:nvSpPr>
        <p:spPr>
          <a:xfrm>
            <a:off x="8165893" y="2603295"/>
            <a:ext cx="1" cy="814775"/>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193" name="Shape 1193"/>
          <p:cNvSpPr/>
          <p:nvPr/>
        </p:nvSpPr>
        <p:spPr>
          <a:xfrm>
            <a:off x="8666362" y="2613456"/>
            <a:ext cx="1188633" cy="80461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grpSp>
        <p:nvGrpSpPr>
          <p:cNvPr id="3" name="Group 2"/>
          <p:cNvGrpSpPr/>
          <p:nvPr/>
        </p:nvGrpSpPr>
        <p:grpSpPr>
          <a:xfrm>
            <a:off x="8279837" y="2613806"/>
            <a:ext cx="1665825" cy="974959"/>
            <a:chOff x="8279837" y="2613806"/>
            <a:chExt cx="1665825" cy="974959"/>
          </a:xfrm>
        </p:grpSpPr>
        <p:sp>
          <p:nvSpPr>
            <p:cNvPr id="1194" name="Shape 1194"/>
            <p:cNvSpPr/>
            <p:nvPr/>
          </p:nvSpPr>
          <p:spPr>
            <a:xfrm>
              <a:off x="9400401"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grpSp>
          <p:nvGrpSpPr>
            <p:cNvPr id="2" name="Group 1"/>
            <p:cNvGrpSpPr/>
            <p:nvPr/>
          </p:nvGrpSpPr>
          <p:grpSpPr>
            <a:xfrm>
              <a:off x="8279837" y="2613806"/>
              <a:ext cx="1665825" cy="974959"/>
              <a:chOff x="8279837" y="2613806"/>
              <a:chExt cx="1665825" cy="974959"/>
            </a:xfrm>
          </p:grpSpPr>
          <p:sp>
            <p:nvSpPr>
              <p:cNvPr id="1190" name="Shape 1190"/>
              <p:cNvSpPr/>
              <p:nvPr/>
            </p:nvSpPr>
            <p:spPr>
              <a:xfrm>
                <a:off x="9781401"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91" name="Shape 1191"/>
              <p:cNvSpPr/>
              <p:nvPr/>
            </p:nvSpPr>
            <p:spPr>
              <a:xfrm>
                <a:off x="99338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92" name="Shape 1192"/>
              <p:cNvSpPr/>
              <p:nvPr/>
            </p:nvSpPr>
            <p:spPr>
              <a:xfrm>
                <a:off x="97814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95" name="Shape 1195"/>
              <p:cNvSpPr/>
              <p:nvPr/>
            </p:nvSpPr>
            <p:spPr>
              <a:xfrm>
                <a:off x="95528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96" name="Shape 1196"/>
              <p:cNvSpPr/>
              <p:nvPr/>
            </p:nvSpPr>
            <p:spPr>
              <a:xfrm>
                <a:off x="94004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197" name="Shape 1197"/>
              <p:cNvSpPr/>
              <p:nvPr/>
            </p:nvSpPr>
            <p:spPr>
              <a:xfrm>
                <a:off x="8279837" y="2613806"/>
                <a:ext cx="1194158" cy="8042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grpSp>
      </p:grpSp>
      <p:sp>
        <p:nvSpPr>
          <p:cNvPr id="1198" name="Shape 1198"/>
          <p:cNvSpPr/>
          <p:nvPr/>
        </p:nvSpPr>
        <p:spPr>
          <a:xfrm>
            <a:off x="7279349" y="1788963"/>
            <a:ext cx="179100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2400">
                <a:solidFill>
                  <a:srgbClr val="FFFFFF"/>
                </a:solidFill>
              </a:rPr>
              <a:t>ptrs to</a:t>
            </a:r>
          </a:p>
          <a:p>
            <a:pPr lvl="0">
              <a:defRPr sz="1800">
                <a:solidFill>
                  <a:srgbClr val="000000"/>
                </a:solidFill>
              </a:defRPr>
            </a:pPr>
            <a:r>
              <a:rPr sz="2400">
                <a:solidFill>
                  <a:srgbClr val="FFFFFF"/>
                </a:solidFill>
              </a:rPr>
              <a:t>imap pieces</a:t>
            </a:r>
          </a:p>
        </p:txBody>
      </p:sp>
      <p:sp>
        <p:nvSpPr>
          <p:cNvPr id="1199" name="Shape 1199"/>
          <p:cNvSpPr/>
          <p:nvPr/>
        </p:nvSpPr>
        <p:spPr>
          <a:xfrm>
            <a:off x="4814153" y="1902224"/>
            <a:ext cx="19005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dirty="0">
                <a:solidFill>
                  <a:srgbClr val="FFFFFF"/>
                </a:solidFill>
              </a:rPr>
              <a:t>memory:</a:t>
            </a:r>
          </a:p>
        </p:txBody>
      </p:sp>
      <p:sp>
        <p:nvSpPr>
          <p:cNvPr id="1200" name="Shape 1200"/>
          <p:cNvSpPr/>
          <p:nvPr/>
        </p:nvSpPr>
        <p:spPr>
          <a:xfrm>
            <a:off x="6921948" y="1844101"/>
            <a:ext cx="2636686" cy="763948"/>
          </a:xfrm>
          <a:prstGeom prst="rect">
            <a:avLst/>
          </a:prstGeom>
          <a:ln w="50800">
            <a:solidFill>
              <a:srgbClr val="FFFFFF"/>
            </a:solidFill>
            <a:miter lim="400000"/>
          </a:ln>
        </p:spPr>
        <p:txBody>
          <a:bodyPr lIns="0" tIns="0" rIns="0" bIns="0" anchor="ctr"/>
          <a:lstStyle/>
          <a:p>
            <a:pPr lvl="0">
              <a:defRPr sz="2600"/>
            </a:pPr>
            <a:endParaRPr/>
          </a:p>
        </p:txBody>
      </p:sp>
      <p:sp>
        <p:nvSpPr>
          <p:cNvPr id="1201" name="Shape 1201"/>
          <p:cNvSpPr/>
          <p:nvPr/>
        </p:nvSpPr>
        <p:spPr>
          <a:xfrm flipV="1">
            <a:off x="4114064"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202" name="Shape 1202"/>
          <p:cNvSpPr/>
          <p:nvPr/>
        </p:nvSpPr>
        <p:spPr>
          <a:xfrm flipV="1">
            <a:off x="4655931"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203" name="Shape 1203"/>
          <p:cNvSpPr/>
          <p:nvPr/>
        </p:nvSpPr>
        <p:spPr>
          <a:xfrm flipV="1">
            <a:off x="5197798"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grpSp>
        <p:nvGrpSpPr>
          <p:cNvPr id="45" name="Group 44"/>
          <p:cNvGrpSpPr/>
          <p:nvPr/>
        </p:nvGrpSpPr>
        <p:grpSpPr>
          <a:xfrm>
            <a:off x="3599325" y="3173953"/>
            <a:ext cx="4641928" cy="3150861"/>
            <a:chOff x="3599325" y="3173953"/>
            <a:chExt cx="4641928" cy="3150861"/>
          </a:xfrm>
        </p:grpSpPr>
        <p:sp>
          <p:nvSpPr>
            <p:cNvPr id="1166" name="Shape 1166"/>
            <p:cNvSpPr/>
            <p:nvPr/>
          </p:nvSpPr>
          <p:spPr>
            <a:xfrm>
              <a:off x="3599325" y="3685601"/>
              <a:ext cx="2101741" cy="763948"/>
            </a:xfrm>
            <a:prstGeom prst="rect">
              <a:avLst/>
            </a:prstGeom>
            <a:solidFill>
              <a:srgbClr val="53585F"/>
            </a:solidFill>
            <a:ln w="12700">
              <a:miter lim="400000"/>
            </a:ln>
          </p:spPr>
          <p:txBody>
            <a:bodyPr lIns="0" tIns="0" rIns="0" bIns="0" anchor="ctr"/>
            <a:lstStyle/>
            <a:p>
              <a:pPr lvl="0">
                <a:defRPr sz="2600" b="1">
                  <a:latin typeface="Helvetica"/>
                  <a:ea typeface="Helvetica"/>
                  <a:cs typeface="Helvetica"/>
                  <a:sym typeface="Helvetica"/>
                </a:defRPr>
              </a:pPr>
              <a:endParaRPr/>
            </a:p>
          </p:txBody>
        </p:sp>
        <p:sp>
          <p:nvSpPr>
            <p:cNvPr id="1204" name="Shape 1204"/>
            <p:cNvSpPr/>
            <p:nvPr/>
          </p:nvSpPr>
          <p:spPr>
            <a:xfrm>
              <a:off x="3629394" y="3173953"/>
              <a:ext cx="199910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dirty="0">
                  <a:solidFill>
                    <a:srgbClr val="FFFFFF"/>
                  </a:solidFill>
                </a:rPr>
                <a:t>checkpoint</a:t>
              </a:r>
            </a:p>
          </p:txBody>
        </p:sp>
        <p:sp>
          <p:nvSpPr>
            <p:cNvPr id="1209" name="Shape 1209"/>
            <p:cNvSpPr/>
            <p:nvPr/>
          </p:nvSpPr>
          <p:spPr>
            <a:xfrm>
              <a:off x="5440062" y="4499006"/>
              <a:ext cx="1141903" cy="687588"/>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8705" y="21462"/>
                    <a:pt x="15905" y="21600"/>
                    <a:pt x="21600" y="414"/>
                  </a:cubicBezTo>
                </a:path>
              </a:pathLst>
            </a:custGeom>
            <a:ln w="25400">
              <a:solidFill>
                <a:srgbClr val="FFFFFF"/>
              </a:solidFill>
              <a:miter lim="400000"/>
              <a:tailEnd type="triangle"/>
            </a:ln>
          </p:spPr>
          <p:txBody>
            <a:bodyPr/>
            <a:lstStyle/>
            <a:p>
              <a:pPr lvl="0"/>
              <a:endParaRPr/>
            </a:p>
          </p:txBody>
        </p:sp>
        <p:sp>
          <p:nvSpPr>
            <p:cNvPr id="1210" name="Shape 1210"/>
            <p:cNvSpPr/>
            <p:nvPr/>
          </p:nvSpPr>
          <p:spPr>
            <a:xfrm>
              <a:off x="4903554" y="4460954"/>
              <a:ext cx="2771521" cy="1299243"/>
            </a:xfrm>
            <a:custGeom>
              <a:avLst/>
              <a:gdLst/>
              <a:ahLst/>
              <a:cxnLst>
                <a:cxn ang="0">
                  <a:pos x="wd2" y="hd2"/>
                </a:cxn>
                <a:cxn ang="5400000">
                  <a:pos x="wd2" y="hd2"/>
                </a:cxn>
                <a:cxn ang="10800000">
                  <a:pos x="wd2" y="hd2"/>
                </a:cxn>
                <a:cxn ang="16200000">
                  <a:pos x="wd2" y="hd2"/>
                </a:cxn>
              </a:cxnLst>
              <a:rect l="0" t="0" r="r" b="b"/>
              <a:pathLst>
                <a:path w="21600" h="16201" extrusionOk="0">
                  <a:moveTo>
                    <a:pt x="0" y="606"/>
                  </a:moveTo>
                  <a:cubicBezTo>
                    <a:pt x="10295" y="21600"/>
                    <a:pt x="17495" y="21398"/>
                    <a:pt x="21600" y="0"/>
                  </a:cubicBezTo>
                </a:path>
              </a:pathLst>
            </a:custGeom>
            <a:ln w="25400">
              <a:solidFill>
                <a:srgbClr val="FFFFFF"/>
              </a:solidFill>
              <a:miter lim="400000"/>
              <a:tailEnd type="triangle"/>
            </a:ln>
          </p:spPr>
          <p:txBody>
            <a:bodyPr/>
            <a:lstStyle/>
            <a:p>
              <a:pPr lvl="0"/>
              <a:endParaRPr/>
            </a:p>
          </p:txBody>
        </p:sp>
        <p:sp>
          <p:nvSpPr>
            <p:cNvPr id="1211" name="Shape 1211"/>
            <p:cNvSpPr/>
            <p:nvPr/>
          </p:nvSpPr>
          <p:spPr>
            <a:xfrm>
              <a:off x="4382148" y="4475522"/>
              <a:ext cx="3859105" cy="1849292"/>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10111" y="21559"/>
                    <a:pt x="17311" y="21600"/>
                    <a:pt x="21600" y="122"/>
                  </a:cubicBezTo>
                </a:path>
              </a:pathLst>
            </a:custGeom>
            <a:ln w="25400">
              <a:solidFill>
                <a:srgbClr val="FFFFFF"/>
              </a:solidFill>
              <a:miter lim="400000"/>
              <a:tailEnd type="triangle"/>
            </a:ln>
          </p:spPr>
          <p:txBody>
            <a:bodyPr/>
            <a:lstStyle/>
            <a:p>
              <a:pPr lvl="0"/>
              <a:endParaRPr/>
            </a:p>
          </p:txBody>
        </p:sp>
        <p:sp>
          <p:nvSpPr>
            <p:cNvPr id="1212" name="Shape 1212"/>
            <p:cNvSpPr/>
            <p:nvPr/>
          </p:nvSpPr>
          <p:spPr>
            <a:xfrm>
              <a:off x="3853269" y="4492853"/>
              <a:ext cx="2054418" cy="1284476"/>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9994" y="21568"/>
                    <a:pt x="17194" y="21600"/>
                    <a:pt x="21600" y="97"/>
                  </a:cubicBezTo>
                </a:path>
              </a:pathLst>
            </a:custGeom>
            <a:ln w="25400">
              <a:solidFill>
                <a:srgbClr val="FFFFFF"/>
              </a:solidFill>
              <a:miter lim="400000"/>
              <a:tailEnd type="triangle"/>
            </a:ln>
          </p:spPr>
          <p:txBody>
            <a:bodyPr/>
            <a:lstStyle/>
            <a:p>
              <a:pPr lvl="0"/>
              <a:endParaRPr/>
            </a:p>
          </p:txBody>
        </p:sp>
      </p:grpSp>
      <p:sp>
        <p:nvSpPr>
          <p:cNvPr id="46" name="Shape 1257"/>
          <p:cNvSpPr/>
          <p:nvPr/>
        </p:nvSpPr>
        <p:spPr>
          <a:xfrm>
            <a:off x="9019402" y="3126586"/>
            <a:ext cx="1270001" cy="6758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50800">
            <a:solidFill>
              <a:srgbClr val="993232"/>
            </a:solidFill>
            <a:miter lim="400000"/>
          </a:ln>
        </p:spPr>
        <p:txBody>
          <a:bodyPr lIns="0" tIns="0" rIns="0" bIns="0" anchor="ctr"/>
          <a:lstStyle/>
          <a:p>
            <a:pPr lvl="0">
              <a:defRPr sz="2600"/>
            </a:pPr>
            <a:endParaRPr>
              <a:solidFill>
                <a:schemeClr val="bg1"/>
              </a:solidFill>
            </a:endParaRPr>
          </a:p>
        </p:txBody>
      </p:sp>
      <p:sp>
        <p:nvSpPr>
          <p:cNvPr id="47" name="Shape 1258"/>
          <p:cNvSpPr/>
          <p:nvPr/>
        </p:nvSpPr>
        <p:spPr>
          <a:xfrm>
            <a:off x="10316648" y="2329139"/>
            <a:ext cx="1885131" cy="1025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000">
                <a:solidFill>
                  <a:schemeClr val="bg1"/>
                </a:solidFill>
              </a:rPr>
              <a:t>after last</a:t>
            </a:r>
          </a:p>
          <a:p>
            <a:pPr lvl="0">
              <a:defRPr sz="1800">
                <a:solidFill>
                  <a:srgbClr val="000000"/>
                </a:solidFill>
              </a:defRPr>
            </a:pPr>
            <a:r>
              <a:rPr sz="3000">
                <a:solidFill>
                  <a:schemeClr val="bg1"/>
                </a:solidFill>
              </a:rPr>
              <a:t>checkpoint</a:t>
            </a:r>
          </a:p>
        </p:txBody>
      </p:sp>
      <p:grpSp>
        <p:nvGrpSpPr>
          <p:cNvPr id="48" name="Group 47"/>
          <p:cNvGrpSpPr/>
          <p:nvPr/>
        </p:nvGrpSpPr>
        <p:grpSpPr>
          <a:xfrm>
            <a:off x="3218325" y="3685601"/>
            <a:ext cx="7315776" cy="3216207"/>
            <a:chOff x="3218325" y="3685601"/>
            <a:chExt cx="7315776" cy="3216207"/>
          </a:xfrm>
        </p:grpSpPr>
        <p:sp>
          <p:nvSpPr>
            <p:cNvPr id="49" name="Shape 1312"/>
            <p:cNvSpPr/>
            <p:nvPr/>
          </p:nvSpPr>
          <p:spPr>
            <a:xfrm>
              <a:off x="3218325" y="3685601"/>
              <a:ext cx="342768" cy="763948"/>
            </a:xfrm>
            <a:prstGeom prst="rect">
              <a:avLst/>
            </a:prstGeom>
            <a:solidFill>
              <a:srgbClr val="0065C1"/>
            </a:solidFill>
            <a:ln w="12700">
              <a:miter lim="400000"/>
            </a:ln>
          </p:spPr>
          <p:txBody>
            <a:bodyPr lIns="0" tIns="0" rIns="0" bIns="0" anchor="ctr"/>
            <a:lstStyle/>
            <a:p>
              <a:pPr lvl="0">
                <a:defRPr sz="2600" b="1">
                  <a:latin typeface="Helvetica"/>
                  <a:ea typeface="Helvetica"/>
                  <a:cs typeface="Helvetica"/>
                  <a:sym typeface="Helvetica"/>
                </a:defRPr>
              </a:pPr>
              <a:endParaRPr/>
            </a:p>
          </p:txBody>
        </p:sp>
        <p:sp>
          <p:nvSpPr>
            <p:cNvPr id="50" name="Shape 1363"/>
            <p:cNvSpPr/>
            <p:nvPr/>
          </p:nvSpPr>
          <p:spPr>
            <a:xfrm>
              <a:off x="3416948" y="4451032"/>
              <a:ext cx="5590198" cy="2450776"/>
            </a:xfrm>
            <a:custGeom>
              <a:avLst/>
              <a:gdLst/>
              <a:ahLst/>
              <a:cxnLst>
                <a:cxn ang="0">
                  <a:pos x="wd2" y="hd2"/>
                </a:cxn>
                <a:cxn ang="5400000">
                  <a:pos x="wd2" y="hd2"/>
                </a:cxn>
                <a:cxn ang="10800000">
                  <a:pos x="wd2" y="hd2"/>
                </a:cxn>
                <a:cxn ang="16200000">
                  <a:pos x="wd2" y="hd2"/>
                </a:cxn>
              </a:cxnLst>
              <a:rect l="0" t="0" r="r" b="b"/>
              <a:pathLst>
                <a:path w="21600" h="16200" extrusionOk="0">
                  <a:moveTo>
                    <a:pt x="0" y="162"/>
                  </a:moveTo>
                  <a:cubicBezTo>
                    <a:pt x="8168" y="21600"/>
                    <a:pt x="15368" y="21546"/>
                    <a:pt x="21600" y="0"/>
                  </a:cubicBezTo>
                </a:path>
              </a:pathLst>
            </a:custGeom>
            <a:ln w="25400">
              <a:solidFill>
                <a:srgbClr val="1497FC"/>
              </a:solidFill>
              <a:miter lim="400000"/>
              <a:tailEnd type="triangle"/>
            </a:ln>
          </p:spPr>
          <p:txBody>
            <a:bodyPr/>
            <a:lstStyle/>
            <a:p>
              <a:pPr lvl="0"/>
              <a:endParaRPr/>
            </a:p>
          </p:txBody>
        </p:sp>
        <p:sp>
          <p:nvSpPr>
            <p:cNvPr id="51" name="Shape 1358"/>
            <p:cNvSpPr/>
            <p:nvPr/>
          </p:nvSpPr>
          <p:spPr>
            <a:xfrm>
              <a:off x="8430961" y="5580264"/>
              <a:ext cx="2103140" cy="1025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000" dirty="0">
                  <a:solidFill>
                    <a:schemeClr val="bg2"/>
                  </a:solidFill>
                </a:rPr>
                <a:t>tail after last</a:t>
              </a:r>
            </a:p>
            <a:p>
              <a:pPr lvl="0">
                <a:defRPr sz="1800">
                  <a:solidFill>
                    <a:srgbClr val="000000"/>
                  </a:solidFill>
                </a:defRPr>
              </a:pPr>
              <a:r>
                <a:rPr sz="3000" dirty="0">
                  <a:solidFill>
                    <a:schemeClr val="bg2"/>
                  </a:solidFill>
                </a:rPr>
                <a:t>checkpoint</a:t>
              </a:r>
            </a:p>
          </p:txBody>
        </p:sp>
      </p:grpSp>
      <p:sp>
        <p:nvSpPr>
          <p:cNvPr id="52" name="Rectangle 51"/>
          <p:cNvSpPr/>
          <p:nvPr/>
        </p:nvSpPr>
        <p:spPr>
          <a:xfrm>
            <a:off x="864839" y="6255477"/>
            <a:ext cx="1468446" cy="646331"/>
          </a:xfrm>
          <a:prstGeom prst="rect">
            <a:avLst/>
          </a:prstGeom>
        </p:spPr>
        <p:txBody>
          <a:bodyPr wrap="none">
            <a:spAutoFit/>
          </a:bodyPr>
          <a:lstStyle/>
          <a:p>
            <a:r>
              <a:rPr lang="en-US" dirty="0" smtClean="0"/>
              <a:t>Crash!</a:t>
            </a:r>
            <a:endParaRPr lang="en-US" dirty="0"/>
          </a:p>
        </p:txBody>
      </p:sp>
    </p:spTree>
    <p:extLst>
      <p:ext uri="{BB962C8B-B14F-4D97-AF65-F5344CB8AC3E}">
        <p14:creationId xmlns:p14="http://schemas.microsoft.com/office/powerpoint/2010/main" val="16437388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4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 grpId="0" animBg="1"/>
      <p:bldP spid="1193" grpId="0" animBg="1"/>
      <p:bldP spid="46" grpId="0" animBg="1"/>
      <p:bldP spid="46" grpId="1" animBg="1"/>
      <p:bldP spid="47" grpId="0" animBg="1"/>
      <p:bldP spid="47" grpId="1" animBg="1"/>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hape 35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 </a:t>
            </a:r>
            <a:r>
              <a:rPr sz="6480" dirty="0" smtClean="0">
                <a:solidFill>
                  <a:srgbClr val="FFFFFF"/>
                </a:solidFill>
              </a:rPr>
              <a:t>Mapping</a:t>
            </a:r>
            <a:endParaRPr sz="6480" dirty="0">
              <a:solidFill>
                <a:srgbClr val="FFFFFF"/>
              </a:solidFill>
            </a:endParaRPr>
          </a:p>
        </p:txBody>
      </p:sp>
      <p:sp>
        <p:nvSpPr>
          <p:cNvPr id="357" name="Shape 357"/>
          <p:cNvSpPr>
            <a:spLocks noGrp="1"/>
          </p:cNvSpPr>
          <p:nvPr>
            <p:ph type="body" idx="4294967295"/>
          </p:nvPr>
        </p:nvSpPr>
        <p:spPr>
          <a:xfrm>
            <a:off x="278296" y="2368495"/>
            <a:ext cx="12726504" cy="7235687"/>
          </a:xfrm>
          <a:prstGeom prst="rect">
            <a:avLst/>
          </a:prstGeom>
        </p:spPr>
        <p:txBody>
          <a:bodyPr>
            <a:noAutofit/>
          </a:bodyPr>
          <a:lstStyle/>
          <a:p>
            <a:pPr marL="0" lvl="0" indent="0">
              <a:buNone/>
              <a:defRPr sz="1800">
                <a:solidFill>
                  <a:srgbClr val="000000"/>
                </a:solidFill>
              </a:defRPr>
            </a:pPr>
            <a:r>
              <a:rPr sz="3200" dirty="0"/>
              <a:t>How should </a:t>
            </a:r>
            <a:r>
              <a:rPr sz="3200" dirty="0" smtClean="0"/>
              <a:t> </a:t>
            </a:r>
            <a:r>
              <a:rPr lang="en-US" sz="3200" dirty="0" smtClean="0"/>
              <a:t>RAID </a:t>
            </a:r>
            <a:r>
              <a:rPr sz="3200" dirty="0" smtClean="0"/>
              <a:t>map </a:t>
            </a:r>
            <a:r>
              <a:rPr sz="3200" dirty="0"/>
              <a:t>logical </a:t>
            </a:r>
            <a:r>
              <a:rPr lang="en-US" sz="3200" dirty="0" smtClean="0"/>
              <a:t>block addresses </a:t>
            </a:r>
            <a:r>
              <a:rPr sz="3200" dirty="0" smtClean="0"/>
              <a:t>to </a:t>
            </a:r>
            <a:r>
              <a:rPr lang="en-US" sz="3200" dirty="0" smtClean="0"/>
              <a:t/>
            </a:r>
            <a:br>
              <a:rPr lang="en-US" sz="3200" dirty="0" smtClean="0"/>
            </a:br>
            <a:r>
              <a:rPr sz="3200" dirty="0" smtClean="0"/>
              <a:t>physical </a:t>
            </a:r>
            <a:r>
              <a:rPr lang="en-US" sz="3200" dirty="0" smtClean="0"/>
              <a:t>block </a:t>
            </a:r>
            <a:r>
              <a:rPr sz="3200" dirty="0" smtClean="0"/>
              <a:t>addresses?</a:t>
            </a:r>
            <a:endParaRPr sz="3200" dirty="0"/>
          </a:p>
          <a:p>
            <a:pPr marL="742950" lvl="0" indent="-742950">
              <a:buFont typeface="+mj-lt"/>
              <a:buAutoNum type="arabicPeriod"/>
              <a:defRPr sz="1800">
                <a:solidFill>
                  <a:srgbClr val="000000"/>
                </a:solidFill>
              </a:defRPr>
            </a:pPr>
            <a:r>
              <a:rPr sz="3200" b="1" dirty="0" smtClean="0">
                <a:ea typeface="Helvetica"/>
                <a:cs typeface="Helvetica"/>
                <a:sym typeface="Helvetica"/>
              </a:rPr>
              <a:t>Static</a:t>
            </a:r>
            <a:r>
              <a:rPr sz="3200" dirty="0" smtClean="0"/>
              <a:t> mapping</a:t>
            </a:r>
            <a:r>
              <a:rPr lang="en-US" sz="3200" dirty="0" smtClean="0"/>
              <a:t> (logical x always maps to physical y)</a:t>
            </a:r>
            <a:r>
              <a:rPr sz="3200" dirty="0" smtClean="0"/>
              <a:t>: </a:t>
            </a:r>
            <a:endParaRPr lang="en-US" sz="3200" dirty="0"/>
          </a:p>
          <a:p>
            <a:pPr marL="877140" lvl="1" indent="-457200">
              <a:defRPr sz="1800">
                <a:solidFill>
                  <a:srgbClr val="000000"/>
                </a:solidFill>
              </a:defRPr>
            </a:pPr>
            <a:r>
              <a:rPr lang="en-US" sz="3200" dirty="0"/>
              <a:t>U</a:t>
            </a:r>
            <a:r>
              <a:rPr sz="3200" dirty="0" smtClean="0"/>
              <a:t>se </a:t>
            </a:r>
            <a:r>
              <a:rPr lang="en-US" sz="3200" dirty="0" smtClean="0"/>
              <a:t>simple </a:t>
            </a:r>
            <a:r>
              <a:rPr sz="3200" dirty="0" smtClean="0"/>
              <a:t>math</a:t>
            </a:r>
            <a:r>
              <a:rPr lang="en-US" sz="3200" dirty="0" smtClean="0"/>
              <a:t/>
            </a:r>
            <a:br>
              <a:rPr lang="en-US" sz="3200" dirty="0" smtClean="0"/>
            </a:br>
            <a:endParaRPr lang="en-US" sz="3200" dirty="0"/>
          </a:p>
          <a:p>
            <a:pPr marL="742950" indent="-742950">
              <a:buFont typeface="+mj-lt"/>
              <a:buAutoNum type="arabicPeriod"/>
              <a:defRPr sz="1800">
                <a:solidFill>
                  <a:srgbClr val="000000"/>
                </a:solidFill>
              </a:defRPr>
            </a:pPr>
            <a:r>
              <a:rPr lang="en-US" sz="3200" b="1" dirty="0" smtClean="0">
                <a:ea typeface="Helvetica"/>
                <a:cs typeface="Helvetica"/>
                <a:sym typeface="Helvetica"/>
              </a:rPr>
              <a:t>Dynamic</a:t>
            </a:r>
            <a:r>
              <a:rPr lang="en-US" sz="3200" dirty="0" smtClean="0"/>
              <a:t> </a:t>
            </a:r>
            <a:r>
              <a:rPr lang="en-US" sz="3200" dirty="0"/>
              <a:t>mapping (logical x sometimes maps to physical y and sometimes z): </a:t>
            </a:r>
          </a:p>
          <a:p>
            <a:pPr lvl="1">
              <a:defRPr sz="1800">
                <a:solidFill>
                  <a:srgbClr val="000000"/>
                </a:solidFill>
              </a:defRPr>
            </a:pPr>
            <a:r>
              <a:rPr lang="en-US" sz="3200" dirty="0"/>
              <a:t>Use data structure (array, hash table, tree)</a:t>
            </a:r>
          </a:p>
          <a:p>
            <a:pPr marL="934290" lvl="1" indent="-514350">
              <a:buFont typeface="+mj-lt"/>
              <a:buAutoNum type="arabicPeriod"/>
              <a:defRPr sz="1800">
                <a:solidFill>
                  <a:srgbClr val="000000"/>
                </a:solidFill>
              </a:defRPr>
            </a:pPr>
            <a:endParaRPr lang="en-US" sz="33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 name="Shape 1409"/>
          <p:cNvSpPr/>
          <p:nvPr/>
        </p:nvSpPr>
        <p:spPr>
          <a:xfrm>
            <a:off x="3218325" y="3685601"/>
            <a:ext cx="342768" cy="763948"/>
          </a:xfrm>
          <a:prstGeom prst="rect">
            <a:avLst/>
          </a:prstGeom>
          <a:solidFill>
            <a:srgbClr val="0065C1"/>
          </a:solidFill>
          <a:ln w="12700">
            <a:miter lim="400000"/>
          </a:ln>
        </p:spPr>
        <p:txBody>
          <a:bodyPr lIns="0" tIns="0" rIns="0" bIns="0" anchor="ctr"/>
          <a:lstStyle/>
          <a:p>
            <a:pPr lvl="0">
              <a:defRPr sz="2600" b="1">
                <a:latin typeface="Helvetica"/>
                <a:ea typeface="Helvetica"/>
                <a:cs typeface="Helvetica"/>
                <a:sym typeface="Helvetica"/>
              </a:defRPr>
            </a:pPr>
            <a:endParaRPr/>
          </a:p>
        </p:txBody>
      </p:sp>
      <p:sp>
        <p:nvSpPr>
          <p:cNvPr id="1410" name="Shape 1410"/>
          <p:cNvSpPr/>
          <p:nvPr/>
        </p:nvSpPr>
        <p:spPr>
          <a:xfrm>
            <a:off x="3599325" y="3685601"/>
            <a:ext cx="2101741" cy="763948"/>
          </a:xfrm>
          <a:prstGeom prst="rect">
            <a:avLst/>
          </a:prstGeom>
          <a:solidFill>
            <a:srgbClr val="53585F"/>
          </a:solidFill>
          <a:ln w="12700">
            <a:miter lim="400000"/>
          </a:ln>
        </p:spPr>
        <p:txBody>
          <a:bodyPr lIns="0" tIns="0" rIns="0" bIns="0" anchor="ctr"/>
          <a:lstStyle/>
          <a:p>
            <a:pPr lvl="0">
              <a:defRPr sz="2600" b="1">
                <a:latin typeface="Helvetica"/>
                <a:ea typeface="Helvetica"/>
                <a:cs typeface="Helvetica"/>
                <a:sym typeface="Helvetica"/>
              </a:defRPr>
            </a:pPr>
            <a:endParaRPr/>
          </a:p>
        </p:txBody>
      </p:sp>
      <p:sp>
        <p:nvSpPr>
          <p:cNvPr id="1411" name="Shape 141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Reboot</a:t>
            </a:r>
          </a:p>
        </p:txBody>
      </p:sp>
      <p:sp>
        <p:nvSpPr>
          <p:cNvPr id="1412" name="Shape 1412"/>
          <p:cNvSpPr/>
          <p:nvPr/>
        </p:nvSpPr>
        <p:spPr>
          <a:xfrm>
            <a:off x="6867511" y="3685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413" name="Shape 1413"/>
          <p:cNvSpPr/>
          <p:nvPr/>
        </p:nvSpPr>
        <p:spPr>
          <a:xfrm>
            <a:off x="5758325" y="3685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414" name="Shape 1414"/>
          <p:cNvSpPr/>
          <p:nvPr/>
        </p:nvSpPr>
        <p:spPr>
          <a:xfrm>
            <a:off x="2079285" y="3743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415" name="Shape 1415"/>
          <p:cNvSpPr/>
          <p:nvPr/>
        </p:nvSpPr>
        <p:spPr>
          <a:xfrm>
            <a:off x="9111282" y="3685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416" name="Shape 1416"/>
          <p:cNvSpPr/>
          <p:nvPr/>
        </p:nvSpPr>
        <p:spPr>
          <a:xfrm>
            <a:off x="7989396" y="3685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417" name="Shape 1417"/>
          <p:cNvSpPr/>
          <p:nvPr/>
        </p:nvSpPr>
        <p:spPr>
          <a:xfrm>
            <a:off x="3226927" y="3685601"/>
            <a:ext cx="7419188" cy="763948"/>
          </a:xfrm>
          <a:prstGeom prst="rect">
            <a:avLst/>
          </a:prstGeom>
          <a:ln w="50800">
            <a:solidFill>
              <a:srgbClr val="FFFFFF"/>
            </a:solidFill>
            <a:miter lim="400000"/>
          </a:ln>
        </p:spPr>
        <p:txBody>
          <a:bodyPr lIns="0" tIns="0" rIns="0" bIns="0" anchor="ctr"/>
          <a:lstStyle/>
          <a:p>
            <a:pPr lvl="0">
              <a:defRPr sz="2600"/>
            </a:pPr>
            <a:endParaRPr/>
          </a:p>
        </p:txBody>
      </p:sp>
      <p:sp>
        <p:nvSpPr>
          <p:cNvPr id="1418" name="Shape 1418"/>
          <p:cNvSpPr/>
          <p:nvPr/>
        </p:nvSpPr>
        <p:spPr>
          <a:xfrm>
            <a:off x="5806301" y="3459769"/>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19" name="Shape 1419"/>
          <p:cNvSpPr/>
          <p:nvPr/>
        </p:nvSpPr>
        <p:spPr>
          <a:xfrm>
            <a:off x="59587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0" name="Shape 1420"/>
          <p:cNvSpPr/>
          <p:nvPr/>
        </p:nvSpPr>
        <p:spPr>
          <a:xfrm>
            <a:off x="58063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1" name="Shape 1421"/>
          <p:cNvSpPr/>
          <p:nvPr/>
        </p:nvSpPr>
        <p:spPr>
          <a:xfrm>
            <a:off x="6568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2" name="Shape 1422"/>
          <p:cNvSpPr/>
          <p:nvPr/>
        </p:nvSpPr>
        <p:spPr>
          <a:xfrm>
            <a:off x="6720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3" name="Shape 1423"/>
          <p:cNvSpPr/>
          <p:nvPr/>
        </p:nvSpPr>
        <p:spPr>
          <a:xfrm>
            <a:off x="6568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4" name="Shape 1424"/>
          <p:cNvSpPr/>
          <p:nvPr/>
        </p:nvSpPr>
        <p:spPr>
          <a:xfrm>
            <a:off x="7584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5" name="Shape 1425"/>
          <p:cNvSpPr/>
          <p:nvPr/>
        </p:nvSpPr>
        <p:spPr>
          <a:xfrm>
            <a:off x="7736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6" name="Shape 1426"/>
          <p:cNvSpPr/>
          <p:nvPr/>
        </p:nvSpPr>
        <p:spPr>
          <a:xfrm>
            <a:off x="7584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7" name="Shape 1427"/>
          <p:cNvSpPr/>
          <p:nvPr/>
        </p:nvSpPr>
        <p:spPr>
          <a:xfrm>
            <a:off x="8092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8" name="Shape 1428"/>
          <p:cNvSpPr/>
          <p:nvPr/>
        </p:nvSpPr>
        <p:spPr>
          <a:xfrm>
            <a:off x="8244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29" name="Shape 1429"/>
          <p:cNvSpPr/>
          <p:nvPr/>
        </p:nvSpPr>
        <p:spPr>
          <a:xfrm>
            <a:off x="8092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0" name="Shape 1430"/>
          <p:cNvSpPr/>
          <p:nvPr/>
        </p:nvSpPr>
        <p:spPr>
          <a:xfrm>
            <a:off x="9781401"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1" name="Shape 1431"/>
          <p:cNvSpPr/>
          <p:nvPr/>
        </p:nvSpPr>
        <p:spPr>
          <a:xfrm>
            <a:off x="99338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2" name="Shape 1432"/>
          <p:cNvSpPr/>
          <p:nvPr/>
        </p:nvSpPr>
        <p:spPr>
          <a:xfrm>
            <a:off x="97814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3" name="Shape 1433"/>
          <p:cNvSpPr/>
          <p:nvPr/>
        </p:nvSpPr>
        <p:spPr>
          <a:xfrm>
            <a:off x="9400401"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4" name="Shape 1434"/>
          <p:cNvSpPr/>
          <p:nvPr/>
        </p:nvSpPr>
        <p:spPr>
          <a:xfrm>
            <a:off x="95528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5" name="Shape 1435"/>
          <p:cNvSpPr/>
          <p:nvPr/>
        </p:nvSpPr>
        <p:spPr>
          <a:xfrm>
            <a:off x="94004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6" name="Shape 1436"/>
          <p:cNvSpPr/>
          <p:nvPr/>
        </p:nvSpPr>
        <p:spPr>
          <a:xfrm flipV="1">
            <a:off x="4114064"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7" name="Shape 1437"/>
          <p:cNvSpPr/>
          <p:nvPr/>
        </p:nvSpPr>
        <p:spPr>
          <a:xfrm flipV="1">
            <a:off x="4655931"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8" name="Shape 1438"/>
          <p:cNvSpPr/>
          <p:nvPr/>
        </p:nvSpPr>
        <p:spPr>
          <a:xfrm flipV="1">
            <a:off x="5197798"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39" name="Shape 1439"/>
          <p:cNvSpPr/>
          <p:nvPr/>
        </p:nvSpPr>
        <p:spPr>
          <a:xfrm>
            <a:off x="3442567" y="3173206"/>
            <a:ext cx="199910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checkpoint</a:t>
            </a:r>
          </a:p>
        </p:txBody>
      </p:sp>
      <p:sp>
        <p:nvSpPr>
          <p:cNvPr id="1450" name="Shape 1450"/>
          <p:cNvSpPr/>
          <p:nvPr/>
        </p:nvSpPr>
        <p:spPr>
          <a:xfrm>
            <a:off x="5440062" y="4499006"/>
            <a:ext cx="1141903" cy="687588"/>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8705" y="21462"/>
                  <a:pt x="15905" y="21600"/>
                  <a:pt x="21600" y="414"/>
                </a:cubicBezTo>
              </a:path>
            </a:pathLst>
          </a:custGeom>
          <a:ln w="25400">
            <a:solidFill>
              <a:srgbClr val="FFFFFF"/>
            </a:solidFill>
            <a:miter lim="400000"/>
            <a:tailEnd type="triangle"/>
          </a:ln>
        </p:spPr>
        <p:txBody>
          <a:bodyPr/>
          <a:lstStyle/>
          <a:p>
            <a:pPr lvl="0"/>
            <a:endParaRPr/>
          </a:p>
        </p:txBody>
      </p:sp>
      <p:sp>
        <p:nvSpPr>
          <p:cNvPr id="1451" name="Shape 1451"/>
          <p:cNvSpPr/>
          <p:nvPr/>
        </p:nvSpPr>
        <p:spPr>
          <a:xfrm>
            <a:off x="4903554" y="4460954"/>
            <a:ext cx="2771521" cy="1299243"/>
          </a:xfrm>
          <a:custGeom>
            <a:avLst/>
            <a:gdLst/>
            <a:ahLst/>
            <a:cxnLst>
              <a:cxn ang="0">
                <a:pos x="wd2" y="hd2"/>
              </a:cxn>
              <a:cxn ang="5400000">
                <a:pos x="wd2" y="hd2"/>
              </a:cxn>
              <a:cxn ang="10800000">
                <a:pos x="wd2" y="hd2"/>
              </a:cxn>
              <a:cxn ang="16200000">
                <a:pos x="wd2" y="hd2"/>
              </a:cxn>
            </a:cxnLst>
            <a:rect l="0" t="0" r="r" b="b"/>
            <a:pathLst>
              <a:path w="21600" h="16201" extrusionOk="0">
                <a:moveTo>
                  <a:pt x="0" y="606"/>
                </a:moveTo>
                <a:cubicBezTo>
                  <a:pt x="10295" y="21600"/>
                  <a:pt x="17495" y="21398"/>
                  <a:pt x="21600" y="0"/>
                </a:cubicBezTo>
              </a:path>
            </a:pathLst>
          </a:custGeom>
          <a:ln w="25400">
            <a:solidFill>
              <a:srgbClr val="FFFFFF"/>
            </a:solidFill>
            <a:miter lim="400000"/>
            <a:tailEnd type="triangle"/>
          </a:ln>
        </p:spPr>
        <p:txBody>
          <a:bodyPr/>
          <a:lstStyle/>
          <a:p>
            <a:pPr lvl="0"/>
            <a:endParaRPr/>
          </a:p>
        </p:txBody>
      </p:sp>
      <p:sp>
        <p:nvSpPr>
          <p:cNvPr id="1452" name="Shape 1452"/>
          <p:cNvSpPr/>
          <p:nvPr/>
        </p:nvSpPr>
        <p:spPr>
          <a:xfrm>
            <a:off x="4382148" y="4475522"/>
            <a:ext cx="3859105" cy="1849292"/>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10111" y="21559"/>
                  <a:pt x="17311" y="21600"/>
                  <a:pt x="21600" y="122"/>
                </a:cubicBezTo>
              </a:path>
            </a:pathLst>
          </a:custGeom>
          <a:ln w="25400">
            <a:solidFill>
              <a:srgbClr val="FFFFFF"/>
            </a:solidFill>
            <a:miter lim="400000"/>
            <a:tailEnd type="triangle"/>
          </a:ln>
        </p:spPr>
        <p:txBody>
          <a:bodyPr/>
          <a:lstStyle/>
          <a:p>
            <a:pPr lvl="0"/>
            <a:endParaRPr/>
          </a:p>
        </p:txBody>
      </p:sp>
      <p:sp>
        <p:nvSpPr>
          <p:cNvPr id="1453" name="Shape 1453"/>
          <p:cNvSpPr/>
          <p:nvPr/>
        </p:nvSpPr>
        <p:spPr>
          <a:xfrm>
            <a:off x="3853269" y="4492853"/>
            <a:ext cx="2054418" cy="1284476"/>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9994" y="21568"/>
                  <a:pt x="17194" y="21600"/>
                  <a:pt x="21600" y="97"/>
                </a:cubicBezTo>
              </a:path>
            </a:pathLst>
          </a:custGeom>
          <a:ln w="25400">
            <a:solidFill>
              <a:srgbClr val="FFFFFF"/>
            </a:solidFill>
            <a:miter lim="400000"/>
            <a:tailEnd type="triangle"/>
          </a:ln>
        </p:spPr>
        <p:txBody>
          <a:bodyPr/>
          <a:lstStyle/>
          <a:p>
            <a:pPr lvl="0"/>
            <a:endParaRPr/>
          </a:p>
        </p:txBody>
      </p:sp>
      <p:sp>
        <p:nvSpPr>
          <p:cNvPr id="1444" name="Shape 1444"/>
          <p:cNvSpPr/>
          <p:nvPr/>
        </p:nvSpPr>
        <p:spPr>
          <a:xfrm flipV="1">
            <a:off x="3580664"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54" name="Shape 1454"/>
          <p:cNvSpPr/>
          <p:nvPr/>
        </p:nvSpPr>
        <p:spPr>
          <a:xfrm>
            <a:off x="3416948" y="4451032"/>
            <a:ext cx="5590198" cy="2450776"/>
          </a:xfrm>
          <a:custGeom>
            <a:avLst/>
            <a:gdLst/>
            <a:ahLst/>
            <a:cxnLst>
              <a:cxn ang="0">
                <a:pos x="wd2" y="hd2"/>
              </a:cxn>
              <a:cxn ang="5400000">
                <a:pos x="wd2" y="hd2"/>
              </a:cxn>
              <a:cxn ang="10800000">
                <a:pos x="wd2" y="hd2"/>
              </a:cxn>
              <a:cxn ang="16200000">
                <a:pos x="wd2" y="hd2"/>
              </a:cxn>
            </a:cxnLst>
            <a:rect l="0" t="0" r="r" b="b"/>
            <a:pathLst>
              <a:path w="21600" h="16200" extrusionOk="0">
                <a:moveTo>
                  <a:pt x="0" y="162"/>
                </a:moveTo>
                <a:cubicBezTo>
                  <a:pt x="8168" y="21600"/>
                  <a:pt x="15368" y="21546"/>
                  <a:pt x="21600" y="0"/>
                </a:cubicBezTo>
              </a:path>
            </a:pathLst>
          </a:custGeom>
          <a:ln w="25400">
            <a:solidFill>
              <a:srgbClr val="1497FC"/>
            </a:solidFill>
            <a:miter lim="400000"/>
            <a:tailEnd type="triangle"/>
          </a:ln>
        </p:spPr>
        <p:txBody>
          <a:bodyPr/>
          <a:lstStyle/>
          <a:p>
            <a:pPr lvl="0"/>
            <a:endParaRPr/>
          </a:p>
        </p:txBody>
      </p:sp>
      <p:sp>
        <p:nvSpPr>
          <p:cNvPr id="1446" name="Shape 1446"/>
          <p:cNvSpPr/>
          <p:nvPr/>
        </p:nvSpPr>
        <p:spPr>
          <a:xfrm>
            <a:off x="7279349" y="1788963"/>
            <a:ext cx="179100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2400">
                <a:solidFill>
                  <a:srgbClr val="FFFFFF"/>
                </a:solidFill>
              </a:rPr>
              <a:t>ptrs to</a:t>
            </a:r>
          </a:p>
          <a:p>
            <a:pPr lvl="0">
              <a:defRPr sz="1800">
                <a:solidFill>
                  <a:srgbClr val="000000"/>
                </a:solidFill>
              </a:defRPr>
            </a:pPr>
            <a:r>
              <a:rPr sz="2400">
                <a:solidFill>
                  <a:srgbClr val="FFFFFF"/>
                </a:solidFill>
              </a:rPr>
              <a:t>imap pieces</a:t>
            </a:r>
          </a:p>
        </p:txBody>
      </p:sp>
      <p:sp>
        <p:nvSpPr>
          <p:cNvPr id="1447" name="Shape 1447"/>
          <p:cNvSpPr/>
          <p:nvPr/>
        </p:nvSpPr>
        <p:spPr>
          <a:xfrm>
            <a:off x="4814153" y="1902224"/>
            <a:ext cx="19005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memory:</a:t>
            </a:r>
          </a:p>
        </p:txBody>
      </p:sp>
      <p:sp>
        <p:nvSpPr>
          <p:cNvPr id="1448" name="Shape 1448"/>
          <p:cNvSpPr/>
          <p:nvPr/>
        </p:nvSpPr>
        <p:spPr>
          <a:xfrm>
            <a:off x="6921948" y="1844101"/>
            <a:ext cx="2636686" cy="763948"/>
          </a:xfrm>
          <a:prstGeom prst="rect">
            <a:avLst/>
          </a:prstGeom>
          <a:ln w="50800">
            <a:solidFill>
              <a:srgbClr val="FFFFFF"/>
            </a:solidFill>
            <a:miter lim="400000"/>
          </a:ln>
        </p:spPr>
        <p:txBody>
          <a:bodyPr lIns="0" tIns="0" rIns="0" bIns="0" anchor="ctr"/>
          <a:lstStyle/>
          <a:p>
            <a:pPr lvl="0">
              <a:defRPr sz="2600"/>
            </a:pPr>
            <a:endParaRPr/>
          </a:p>
        </p:txBody>
      </p:sp>
      <p:sp>
        <p:nvSpPr>
          <p:cNvPr id="1449" name="Shape 1449"/>
          <p:cNvSpPr/>
          <p:nvPr/>
        </p:nvSpPr>
        <p:spPr>
          <a:xfrm>
            <a:off x="8430961" y="5580264"/>
            <a:ext cx="2103140" cy="1025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000" dirty="0">
                <a:solidFill>
                  <a:schemeClr val="bg2"/>
                </a:solidFill>
              </a:rPr>
              <a:t>tail after last</a:t>
            </a:r>
          </a:p>
          <a:p>
            <a:pPr lvl="0">
              <a:defRPr sz="1800">
                <a:solidFill>
                  <a:srgbClr val="000000"/>
                </a:solidFill>
              </a:defRPr>
            </a:pPr>
            <a:r>
              <a:rPr sz="3000" dirty="0">
                <a:solidFill>
                  <a:schemeClr val="bg2"/>
                </a:solidFill>
              </a:rPr>
              <a:t>checkpoint</a:t>
            </a:r>
          </a:p>
        </p:txBody>
      </p:sp>
    </p:spTree>
    <p:extLst>
      <p:ext uri="{BB962C8B-B14F-4D97-AF65-F5344CB8AC3E}">
        <p14:creationId xmlns:p14="http://schemas.microsoft.com/office/powerpoint/2010/main" val="10899564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Shape 1456"/>
          <p:cNvSpPr/>
          <p:nvPr/>
        </p:nvSpPr>
        <p:spPr>
          <a:xfrm>
            <a:off x="3218325" y="3685601"/>
            <a:ext cx="342768" cy="763948"/>
          </a:xfrm>
          <a:prstGeom prst="rect">
            <a:avLst/>
          </a:prstGeom>
          <a:solidFill>
            <a:srgbClr val="0065C1"/>
          </a:solidFill>
          <a:ln w="12700">
            <a:miter lim="400000"/>
          </a:ln>
        </p:spPr>
        <p:txBody>
          <a:bodyPr lIns="0" tIns="0" rIns="0" bIns="0" anchor="ctr"/>
          <a:lstStyle/>
          <a:p>
            <a:pPr lvl="0">
              <a:defRPr sz="2600" b="1">
                <a:latin typeface="Helvetica"/>
                <a:ea typeface="Helvetica"/>
                <a:cs typeface="Helvetica"/>
                <a:sym typeface="Helvetica"/>
              </a:defRPr>
            </a:pPr>
            <a:endParaRPr/>
          </a:p>
        </p:txBody>
      </p:sp>
      <p:sp>
        <p:nvSpPr>
          <p:cNvPr id="1457" name="Shape 1457"/>
          <p:cNvSpPr/>
          <p:nvPr/>
        </p:nvSpPr>
        <p:spPr>
          <a:xfrm>
            <a:off x="3599325" y="3685601"/>
            <a:ext cx="2101741" cy="763948"/>
          </a:xfrm>
          <a:prstGeom prst="rect">
            <a:avLst/>
          </a:prstGeom>
          <a:solidFill>
            <a:srgbClr val="53585F"/>
          </a:solidFill>
          <a:ln w="12700">
            <a:miter lim="400000"/>
          </a:ln>
        </p:spPr>
        <p:txBody>
          <a:bodyPr lIns="0" tIns="0" rIns="0" bIns="0" anchor="ctr"/>
          <a:lstStyle/>
          <a:p>
            <a:pPr lvl="0">
              <a:defRPr sz="2600" b="1">
                <a:latin typeface="Helvetica"/>
                <a:ea typeface="Helvetica"/>
                <a:cs typeface="Helvetica"/>
                <a:sym typeface="Helvetica"/>
              </a:defRPr>
            </a:pPr>
            <a:endParaRPr/>
          </a:p>
        </p:txBody>
      </p:sp>
      <p:sp>
        <p:nvSpPr>
          <p:cNvPr id="1458" name="Shape 145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Reboot</a:t>
            </a:r>
          </a:p>
        </p:txBody>
      </p:sp>
      <p:sp>
        <p:nvSpPr>
          <p:cNvPr id="1459" name="Shape 1459"/>
          <p:cNvSpPr/>
          <p:nvPr/>
        </p:nvSpPr>
        <p:spPr>
          <a:xfrm>
            <a:off x="6867511" y="3685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460" name="Shape 1460"/>
          <p:cNvSpPr/>
          <p:nvPr/>
        </p:nvSpPr>
        <p:spPr>
          <a:xfrm>
            <a:off x="5758325" y="3685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461" name="Shape 1461"/>
          <p:cNvSpPr/>
          <p:nvPr/>
        </p:nvSpPr>
        <p:spPr>
          <a:xfrm>
            <a:off x="2079285" y="3743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462" name="Shape 1462"/>
          <p:cNvSpPr/>
          <p:nvPr/>
        </p:nvSpPr>
        <p:spPr>
          <a:xfrm>
            <a:off x="9111282" y="3685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463" name="Shape 1463"/>
          <p:cNvSpPr/>
          <p:nvPr/>
        </p:nvSpPr>
        <p:spPr>
          <a:xfrm>
            <a:off x="7989396" y="3685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464" name="Shape 1464"/>
          <p:cNvSpPr/>
          <p:nvPr/>
        </p:nvSpPr>
        <p:spPr>
          <a:xfrm>
            <a:off x="3226927" y="3685601"/>
            <a:ext cx="7419188" cy="763948"/>
          </a:xfrm>
          <a:prstGeom prst="rect">
            <a:avLst/>
          </a:prstGeom>
          <a:ln w="50800">
            <a:solidFill>
              <a:srgbClr val="FFFFFF"/>
            </a:solidFill>
            <a:miter lim="400000"/>
          </a:ln>
        </p:spPr>
        <p:txBody>
          <a:bodyPr lIns="0" tIns="0" rIns="0" bIns="0" anchor="ctr"/>
          <a:lstStyle/>
          <a:p>
            <a:pPr lvl="0">
              <a:defRPr sz="2600"/>
            </a:pPr>
            <a:endParaRPr/>
          </a:p>
        </p:txBody>
      </p:sp>
      <p:sp>
        <p:nvSpPr>
          <p:cNvPr id="1465" name="Shape 1465"/>
          <p:cNvSpPr/>
          <p:nvPr/>
        </p:nvSpPr>
        <p:spPr>
          <a:xfrm>
            <a:off x="5806301" y="3459769"/>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66" name="Shape 1466"/>
          <p:cNvSpPr/>
          <p:nvPr/>
        </p:nvSpPr>
        <p:spPr>
          <a:xfrm>
            <a:off x="59587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67" name="Shape 1467"/>
          <p:cNvSpPr/>
          <p:nvPr/>
        </p:nvSpPr>
        <p:spPr>
          <a:xfrm>
            <a:off x="58063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68" name="Shape 1468"/>
          <p:cNvSpPr/>
          <p:nvPr/>
        </p:nvSpPr>
        <p:spPr>
          <a:xfrm>
            <a:off x="6568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69" name="Shape 1469"/>
          <p:cNvSpPr/>
          <p:nvPr/>
        </p:nvSpPr>
        <p:spPr>
          <a:xfrm>
            <a:off x="6720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0" name="Shape 1470"/>
          <p:cNvSpPr/>
          <p:nvPr/>
        </p:nvSpPr>
        <p:spPr>
          <a:xfrm>
            <a:off x="6568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1" name="Shape 1471"/>
          <p:cNvSpPr/>
          <p:nvPr/>
        </p:nvSpPr>
        <p:spPr>
          <a:xfrm>
            <a:off x="7584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2" name="Shape 1472"/>
          <p:cNvSpPr/>
          <p:nvPr/>
        </p:nvSpPr>
        <p:spPr>
          <a:xfrm>
            <a:off x="7736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3" name="Shape 1473"/>
          <p:cNvSpPr/>
          <p:nvPr/>
        </p:nvSpPr>
        <p:spPr>
          <a:xfrm>
            <a:off x="7584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4" name="Shape 1474"/>
          <p:cNvSpPr/>
          <p:nvPr/>
        </p:nvSpPr>
        <p:spPr>
          <a:xfrm>
            <a:off x="8092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5" name="Shape 1475"/>
          <p:cNvSpPr/>
          <p:nvPr/>
        </p:nvSpPr>
        <p:spPr>
          <a:xfrm>
            <a:off x="8244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6" name="Shape 1476"/>
          <p:cNvSpPr/>
          <p:nvPr/>
        </p:nvSpPr>
        <p:spPr>
          <a:xfrm>
            <a:off x="8092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7" name="Shape 1477"/>
          <p:cNvSpPr/>
          <p:nvPr/>
        </p:nvSpPr>
        <p:spPr>
          <a:xfrm>
            <a:off x="9781401"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8" name="Shape 1478"/>
          <p:cNvSpPr/>
          <p:nvPr/>
        </p:nvSpPr>
        <p:spPr>
          <a:xfrm>
            <a:off x="99338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79" name="Shape 1479"/>
          <p:cNvSpPr/>
          <p:nvPr/>
        </p:nvSpPr>
        <p:spPr>
          <a:xfrm>
            <a:off x="97814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80" name="Shape 1480"/>
          <p:cNvSpPr/>
          <p:nvPr/>
        </p:nvSpPr>
        <p:spPr>
          <a:xfrm>
            <a:off x="9400401"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81" name="Shape 1481"/>
          <p:cNvSpPr/>
          <p:nvPr/>
        </p:nvSpPr>
        <p:spPr>
          <a:xfrm>
            <a:off x="95528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82" name="Shape 1482"/>
          <p:cNvSpPr/>
          <p:nvPr/>
        </p:nvSpPr>
        <p:spPr>
          <a:xfrm>
            <a:off x="94004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83" name="Shape 1483"/>
          <p:cNvSpPr/>
          <p:nvPr/>
        </p:nvSpPr>
        <p:spPr>
          <a:xfrm flipV="1">
            <a:off x="4114064"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84" name="Shape 1484"/>
          <p:cNvSpPr/>
          <p:nvPr/>
        </p:nvSpPr>
        <p:spPr>
          <a:xfrm flipV="1">
            <a:off x="4655931"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85" name="Shape 1485"/>
          <p:cNvSpPr/>
          <p:nvPr/>
        </p:nvSpPr>
        <p:spPr>
          <a:xfrm flipV="1">
            <a:off x="5197798"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86" name="Shape 1486"/>
          <p:cNvSpPr/>
          <p:nvPr/>
        </p:nvSpPr>
        <p:spPr>
          <a:xfrm>
            <a:off x="3442567" y="3173206"/>
            <a:ext cx="199910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checkpoint</a:t>
            </a:r>
          </a:p>
        </p:txBody>
      </p:sp>
      <p:sp>
        <p:nvSpPr>
          <p:cNvPr id="1514" name="Shape 1514"/>
          <p:cNvSpPr/>
          <p:nvPr/>
        </p:nvSpPr>
        <p:spPr>
          <a:xfrm>
            <a:off x="5440062" y="4499006"/>
            <a:ext cx="1141903" cy="687588"/>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8705" y="21462"/>
                  <a:pt x="15905" y="21600"/>
                  <a:pt x="21600" y="414"/>
                </a:cubicBezTo>
              </a:path>
            </a:pathLst>
          </a:custGeom>
          <a:ln w="25400">
            <a:solidFill>
              <a:srgbClr val="FFFFFF"/>
            </a:solidFill>
            <a:miter lim="400000"/>
            <a:tailEnd type="triangle"/>
          </a:ln>
        </p:spPr>
        <p:txBody>
          <a:bodyPr/>
          <a:lstStyle/>
          <a:p>
            <a:pPr lvl="0"/>
            <a:endParaRPr/>
          </a:p>
        </p:txBody>
      </p:sp>
      <p:sp>
        <p:nvSpPr>
          <p:cNvPr id="1515" name="Shape 1515"/>
          <p:cNvSpPr/>
          <p:nvPr/>
        </p:nvSpPr>
        <p:spPr>
          <a:xfrm>
            <a:off x="4903554" y="4460954"/>
            <a:ext cx="2771521" cy="1299243"/>
          </a:xfrm>
          <a:custGeom>
            <a:avLst/>
            <a:gdLst/>
            <a:ahLst/>
            <a:cxnLst>
              <a:cxn ang="0">
                <a:pos x="wd2" y="hd2"/>
              </a:cxn>
              <a:cxn ang="5400000">
                <a:pos x="wd2" y="hd2"/>
              </a:cxn>
              <a:cxn ang="10800000">
                <a:pos x="wd2" y="hd2"/>
              </a:cxn>
              <a:cxn ang="16200000">
                <a:pos x="wd2" y="hd2"/>
              </a:cxn>
            </a:cxnLst>
            <a:rect l="0" t="0" r="r" b="b"/>
            <a:pathLst>
              <a:path w="21600" h="16201" extrusionOk="0">
                <a:moveTo>
                  <a:pt x="0" y="606"/>
                </a:moveTo>
                <a:cubicBezTo>
                  <a:pt x="10295" y="21600"/>
                  <a:pt x="17495" y="21398"/>
                  <a:pt x="21600" y="0"/>
                </a:cubicBezTo>
              </a:path>
            </a:pathLst>
          </a:custGeom>
          <a:ln w="25400">
            <a:solidFill>
              <a:srgbClr val="FFFFFF"/>
            </a:solidFill>
            <a:miter lim="400000"/>
            <a:tailEnd type="triangle"/>
          </a:ln>
        </p:spPr>
        <p:txBody>
          <a:bodyPr/>
          <a:lstStyle/>
          <a:p>
            <a:pPr lvl="0"/>
            <a:endParaRPr/>
          </a:p>
        </p:txBody>
      </p:sp>
      <p:sp>
        <p:nvSpPr>
          <p:cNvPr id="1516" name="Shape 1516"/>
          <p:cNvSpPr/>
          <p:nvPr/>
        </p:nvSpPr>
        <p:spPr>
          <a:xfrm>
            <a:off x="4382148" y="4475522"/>
            <a:ext cx="3859105" cy="1849292"/>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10111" y="21559"/>
                  <a:pt x="17311" y="21600"/>
                  <a:pt x="21600" y="122"/>
                </a:cubicBezTo>
              </a:path>
            </a:pathLst>
          </a:custGeom>
          <a:ln w="25400">
            <a:solidFill>
              <a:srgbClr val="FFFFFF"/>
            </a:solidFill>
            <a:miter lim="400000"/>
            <a:tailEnd type="triangle"/>
          </a:ln>
        </p:spPr>
        <p:txBody>
          <a:bodyPr/>
          <a:lstStyle/>
          <a:p>
            <a:pPr lvl="0"/>
            <a:endParaRPr/>
          </a:p>
        </p:txBody>
      </p:sp>
      <p:sp>
        <p:nvSpPr>
          <p:cNvPr id="1517" name="Shape 1517"/>
          <p:cNvSpPr/>
          <p:nvPr/>
        </p:nvSpPr>
        <p:spPr>
          <a:xfrm>
            <a:off x="3853269" y="4492853"/>
            <a:ext cx="2054418" cy="1284476"/>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9994" y="21568"/>
                  <a:pt x="17194" y="21600"/>
                  <a:pt x="21600" y="97"/>
                </a:cubicBezTo>
              </a:path>
            </a:pathLst>
          </a:custGeom>
          <a:ln w="25400">
            <a:solidFill>
              <a:srgbClr val="FFFFFF"/>
            </a:solidFill>
            <a:miter lim="400000"/>
            <a:tailEnd type="triangle"/>
          </a:ln>
        </p:spPr>
        <p:txBody>
          <a:bodyPr/>
          <a:lstStyle/>
          <a:p>
            <a:pPr lvl="0"/>
            <a:endParaRPr/>
          </a:p>
        </p:txBody>
      </p:sp>
      <p:sp>
        <p:nvSpPr>
          <p:cNvPr id="1491" name="Shape 1491"/>
          <p:cNvSpPr/>
          <p:nvPr/>
        </p:nvSpPr>
        <p:spPr>
          <a:xfrm flipV="1">
            <a:off x="3580664"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18" name="Shape 1518"/>
          <p:cNvSpPr/>
          <p:nvPr/>
        </p:nvSpPr>
        <p:spPr>
          <a:xfrm>
            <a:off x="3416948" y="4451032"/>
            <a:ext cx="5590198" cy="2450776"/>
          </a:xfrm>
          <a:custGeom>
            <a:avLst/>
            <a:gdLst/>
            <a:ahLst/>
            <a:cxnLst>
              <a:cxn ang="0">
                <a:pos x="wd2" y="hd2"/>
              </a:cxn>
              <a:cxn ang="5400000">
                <a:pos x="wd2" y="hd2"/>
              </a:cxn>
              <a:cxn ang="10800000">
                <a:pos x="wd2" y="hd2"/>
              </a:cxn>
              <a:cxn ang="16200000">
                <a:pos x="wd2" y="hd2"/>
              </a:cxn>
            </a:cxnLst>
            <a:rect l="0" t="0" r="r" b="b"/>
            <a:pathLst>
              <a:path w="21600" h="16200" extrusionOk="0">
                <a:moveTo>
                  <a:pt x="0" y="162"/>
                </a:moveTo>
                <a:cubicBezTo>
                  <a:pt x="8168" y="21600"/>
                  <a:pt x="15368" y="21546"/>
                  <a:pt x="21600" y="0"/>
                </a:cubicBezTo>
              </a:path>
            </a:pathLst>
          </a:custGeom>
          <a:ln w="25400">
            <a:solidFill>
              <a:srgbClr val="1497FC"/>
            </a:solidFill>
            <a:miter lim="400000"/>
            <a:tailEnd type="triangle"/>
          </a:ln>
        </p:spPr>
        <p:txBody>
          <a:bodyPr/>
          <a:lstStyle/>
          <a:p>
            <a:pPr lvl="0"/>
            <a:endParaRPr/>
          </a:p>
        </p:txBody>
      </p:sp>
      <p:sp>
        <p:nvSpPr>
          <p:cNvPr id="1493" name="Shape 1493"/>
          <p:cNvSpPr/>
          <p:nvPr/>
        </p:nvSpPr>
        <p:spPr>
          <a:xfrm>
            <a:off x="7279349" y="1788963"/>
            <a:ext cx="179100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2400">
                <a:solidFill>
                  <a:srgbClr val="FFFFFF"/>
                </a:solidFill>
              </a:rPr>
              <a:t>ptrs to</a:t>
            </a:r>
          </a:p>
          <a:p>
            <a:pPr lvl="0">
              <a:defRPr sz="1800">
                <a:solidFill>
                  <a:srgbClr val="000000"/>
                </a:solidFill>
              </a:defRPr>
            </a:pPr>
            <a:r>
              <a:rPr sz="2400">
                <a:solidFill>
                  <a:srgbClr val="FFFFFF"/>
                </a:solidFill>
              </a:rPr>
              <a:t>imap pieces</a:t>
            </a:r>
          </a:p>
        </p:txBody>
      </p:sp>
      <p:sp>
        <p:nvSpPr>
          <p:cNvPr id="1494" name="Shape 1494"/>
          <p:cNvSpPr/>
          <p:nvPr/>
        </p:nvSpPr>
        <p:spPr>
          <a:xfrm>
            <a:off x="4814153" y="1902224"/>
            <a:ext cx="19005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memory:</a:t>
            </a:r>
          </a:p>
        </p:txBody>
      </p:sp>
      <p:sp>
        <p:nvSpPr>
          <p:cNvPr id="1495" name="Shape 1495"/>
          <p:cNvSpPr/>
          <p:nvPr/>
        </p:nvSpPr>
        <p:spPr>
          <a:xfrm>
            <a:off x="6921948" y="1844101"/>
            <a:ext cx="2636686" cy="763948"/>
          </a:xfrm>
          <a:prstGeom prst="rect">
            <a:avLst/>
          </a:prstGeom>
          <a:ln w="50800">
            <a:solidFill>
              <a:srgbClr val="FFFFFF"/>
            </a:solidFill>
            <a:miter lim="400000"/>
          </a:ln>
        </p:spPr>
        <p:txBody>
          <a:bodyPr lIns="0" tIns="0" rIns="0" bIns="0" anchor="ctr"/>
          <a:lstStyle/>
          <a:p>
            <a:pPr lvl="0">
              <a:defRPr sz="2600"/>
            </a:pPr>
            <a:endParaRPr/>
          </a:p>
        </p:txBody>
      </p:sp>
      <p:sp>
        <p:nvSpPr>
          <p:cNvPr id="1496" name="Shape 1496"/>
          <p:cNvSpPr/>
          <p:nvPr/>
        </p:nvSpPr>
        <p:spPr>
          <a:xfrm>
            <a:off x="5806301" y="3459769"/>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97" name="Shape 1497"/>
          <p:cNvSpPr/>
          <p:nvPr/>
        </p:nvSpPr>
        <p:spPr>
          <a:xfrm>
            <a:off x="59587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98" name="Shape 1498"/>
          <p:cNvSpPr/>
          <p:nvPr/>
        </p:nvSpPr>
        <p:spPr>
          <a:xfrm>
            <a:off x="58063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499" name="Shape 1499"/>
          <p:cNvSpPr/>
          <p:nvPr/>
        </p:nvSpPr>
        <p:spPr>
          <a:xfrm flipH="1">
            <a:off x="5879893" y="2616008"/>
            <a:ext cx="1781609" cy="80206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00" name="Shape 1500"/>
          <p:cNvSpPr/>
          <p:nvPr/>
        </p:nvSpPr>
        <p:spPr>
          <a:xfrm>
            <a:off x="6568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01" name="Shape 1501"/>
          <p:cNvSpPr/>
          <p:nvPr/>
        </p:nvSpPr>
        <p:spPr>
          <a:xfrm>
            <a:off x="6720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02" name="Shape 1502"/>
          <p:cNvSpPr/>
          <p:nvPr/>
        </p:nvSpPr>
        <p:spPr>
          <a:xfrm>
            <a:off x="6568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03" name="Shape 1503"/>
          <p:cNvSpPr/>
          <p:nvPr/>
        </p:nvSpPr>
        <p:spPr>
          <a:xfrm flipH="1">
            <a:off x="6641894" y="2613899"/>
            <a:ext cx="1184449" cy="80417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04" name="Shape 1504"/>
          <p:cNvSpPr/>
          <p:nvPr/>
        </p:nvSpPr>
        <p:spPr>
          <a:xfrm>
            <a:off x="7584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05" name="Shape 1505"/>
          <p:cNvSpPr/>
          <p:nvPr/>
        </p:nvSpPr>
        <p:spPr>
          <a:xfrm>
            <a:off x="7736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06" name="Shape 1506"/>
          <p:cNvSpPr/>
          <p:nvPr/>
        </p:nvSpPr>
        <p:spPr>
          <a:xfrm>
            <a:off x="7584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07" name="Shape 1507"/>
          <p:cNvSpPr/>
          <p:nvPr/>
        </p:nvSpPr>
        <p:spPr>
          <a:xfrm flipH="1">
            <a:off x="7657893" y="2610598"/>
            <a:ext cx="296838" cy="8074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08" name="Shape 1508"/>
          <p:cNvSpPr/>
          <p:nvPr/>
        </p:nvSpPr>
        <p:spPr>
          <a:xfrm>
            <a:off x="8092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09" name="Shape 1509"/>
          <p:cNvSpPr/>
          <p:nvPr/>
        </p:nvSpPr>
        <p:spPr>
          <a:xfrm>
            <a:off x="8244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10" name="Shape 1510"/>
          <p:cNvSpPr/>
          <p:nvPr/>
        </p:nvSpPr>
        <p:spPr>
          <a:xfrm>
            <a:off x="8092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11" name="Shape 1511"/>
          <p:cNvSpPr/>
          <p:nvPr/>
        </p:nvSpPr>
        <p:spPr>
          <a:xfrm>
            <a:off x="8165893" y="2603295"/>
            <a:ext cx="1" cy="814775"/>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12" name="Shape 1512"/>
          <p:cNvSpPr/>
          <p:nvPr/>
        </p:nvSpPr>
        <p:spPr>
          <a:xfrm>
            <a:off x="9945662" y="2157205"/>
            <a:ext cx="286016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000" dirty="0"/>
              <a:t>get pointers</a:t>
            </a:r>
          </a:p>
          <a:p>
            <a:pPr lvl="0">
              <a:defRPr sz="1800">
                <a:solidFill>
                  <a:srgbClr val="000000"/>
                </a:solidFill>
              </a:defRPr>
            </a:pPr>
            <a:r>
              <a:rPr sz="3000" dirty="0"/>
              <a:t>from checkpoint</a:t>
            </a:r>
          </a:p>
        </p:txBody>
      </p:sp>
      <p:sp>
        <p:nvSpPr>
          <p:cNvPr id="1513" name="Shape 1513"/>
          <p:cNvSpPr/>
          <p:nvPr/>
        </p:nvSpPr>
        <p:spPr>
          <a:xfrm>
            <a:off x="8430961" y="5580264"/>
            <a:ext cx="2103140" cy="1025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000" dirty="0">
                <a:solidFill>
                  <a:schemeClr val="bg2"/>
                </a:solidFill>
              </a:rPr>
              <a:t>tail after last</a:t>
            </a:r>
          </a:p>
          <a:p>
            <a:pPr lvl="0">
              <a:defRPr sz="1800">
                <a:solidFill>
                  <a:srgbClr val="000000"/>
                </a:solidFill>
              </a:defRPr>
            </a:pPr>
            <a:r>
              <a:rPr sz="3000" dirty="0">
                <a:solidFill>
                  <a:schemeClr val="bg2"/>
                </a:solidFill>
              </a:rPr>
              <a:t>checkpoint</a:t>
            </a:r>
          </a:p>
        </p:txBody>
      </p:sp>
    </p:spTree>
    <p:extLst>
      <p:ext uri="{BB962C8B-B14F-4D97-AF65-F5344CB8AC3E}">
        <p14:creationId xmlns:p14="http://schemas.microsoft.com/office/powerpoint/2010/main" val="8625462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 name="Shape 1520"/>
          <p:cNvSpPr/>
          <p:nvPr/>
        </p:nvSpPr>
        <p:spPr>
          <a:xfrm>
            <a:off x="3218325" y="3685601"/>
            <a:ext cx="342768" cy="763948"/>
          </a:xfrm>
          <a:prstGeom prst="rect">
            <a:avLst/>
          </a:prstGeom>
          <a:solidFill>
            <a:srgbClr val="0065C1"/>
          </a:solidFill>
          <a:ln w="12700">
            <a:miter lim="400000"/>
          </a:ln>
        </p:spPr>
        <p:txBody>
          <a:bodyPr lIns="0" tIns="0" rIns="0" bIns="0" anchor="ctr"/>
          <a:lstStyle/>
          <a:p>
            <a:pPr lvl="0">
              <a:defRPr sz="2600" b="1">
                <a:latin typeface="Helvetica"/>
                <a:ea typeface="Helvetica"/>
                <a:cs typeface="Helvetica"/>
                <a:sym typeface="Helvetica"/>
              </a:defRPr>
            </a:pPr>
            <a:endParaRPr/>
          </a:p>
        </p:txBody>
      </p:sp>
      <p:sp>
        <p:nvSpPr>
          <p:cNvPr id="1521" name="Shape 1521"/>
          <p:cNvSpPr/>
          <p:nvPr/>
        </p:nvSpPr>
        <p:spPr>
          <a:xfrm>
            <a:off x="3599325" y="3685601"/>
            <a:ext cx="2101741" cy="763948"/>
          </a:xfrm>
          <a:prstGeom prst="rect">
            <a:avLst/>
          </a:prstGeom>
          <a:solidFill>
            <a:srgbClr val="53585F"/>
          </a:solidFill>
          <a:ln w="12700">
            <a:miter lim="400000"/>
          </a:ln>
        </p:spPr>
        <p:txBody>
          <a:bodyPr lIns="0" tIns="0" rIns="0" bIns="0" anchor="ctr"/>
          <a:lstStyle/>
          <a:p>
            <a:pPr lvl="0">
              <a:defRPr sz="2600" b="1">
                <a:latin typeface="Helvetica"/>
                <a:ea typeface="Helvetica"/>
                <a:cs typeface="Helvetica"/>
                <a:sym typeface="Helvetica"/>
              </a:defRPr>
            </a:pPr>
            <a:endParaRPr/>
          </a:p>
        </p:txBody>
      </p:sp>
      <p:sp>
        <p:nvSpPr>
          <p:cNvPr id="1522" name="Shape 152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Reboot</a:t>
            </a:r>
          </a:p>
        </p:txBody>
      </p:sp>
      <p:sp>
        <p:nvSpPr>
          <p:cNvPr id="1523" name="Shape 1523"/>
          <p:cNvSpPr/>
          <p:nvPr/>
        </p:nvSpPr>
        <p:spPr>
          <a:xfrm>
            <a:off x="6867511" y="3685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524" name="Shape 1524"/>
          <p:cNvSpPr/>
          <p:nvPr/>
        </p:nvSpPr>
        <p:spPr>
          <a:xfrm>
            <a:off x="5758325" y="3685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525" name="Shape 1525"/>
          <p:cNvSpPr/>
          <p:nvPr/>
        </p:nvSpPr>
        <p:spPr>
          <a:xfrm>
            <a:off x="2079285" y="3743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526" name="Shape 1526"/>
          <p:cNvSpPr/>
          <p:nvPr/>
        </p:nvSpPr>
        <p:spPr>
          <a:xfrm>
            <a:off x="9111282" y="3685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527" name="Shape 1527"/>
          <p:cNvSpPr/>
          <p:nvPr/>
        </p:nvSpPr>
        <p:spPr>
          <a:xfrm>
            <a:off x="7989396" y="3685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528" name="Shape 1528"/>
          <p:cNvSpPr/>
          <p:nvPr/>
        </p:nvSpPr>
        <p:spPr>
          <a:xfrm>
            <a:off x="3226927" y="3685601"/>
            <a:ext cx="7419188" cy="763948"/>
          </a:xfrm>
          <a:prstGeom prst="rect">
            <a:avLst/>
          </a:prstGeom>
          <a:ln w="50800">
            <a:solidFill>
              <a:srgbClr val="FFFFFF"/>
            </a:solidFill>
            <a:miter lim="400000"/>
          </a:ln>
        </p:spPr>
        <p:txBody>
          <a:bodyPr lIns="0" tIns="0" rIns="0" bIns="0" anchor="ctr"/>
          <a:lstStyle/>
          <a:p>
            <a:pPr lvl="0">
              <a:defRPr sz="2600"/>
            </a:pPr>
            <a:endParaRPr/>
          </a:p>
        </p:txBody>
      </p:sp>
      <p:sp>
        <p:nvSpPr>
          <p:cNvPr id="1529" name="Shape 1529"/>
          <p:cNvSpPr/>
          <p:nvPr/>
        </p:nvSpPr>
        <p:spPr>
          <a:xfrm>
            <a:off x="5806301" y="3459769"/>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0" name="Shape 1530"/>
          <p:cNvSpPr/>
          <p:nvPr/>
        </p:nvSpPr>
        <p:spPr>
          <a:xfrm>
            <a:off x="59587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1" name="Shape 1531"/>
          <p:cNvSpPr/>
          <p:nvPr/>
        </p:nvSpPr>
        <p:spPr>
          <a:xfrm>
            <a:off x="58063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2" name="Shape 1532"/>
          <p:cNvSpPr/>
          <p:nvPr/>
        </p:nvSpPr>
        <p:spPr>
          <a:xfrm>
            <a:off x="6568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3" name="Shape 1533"/>
          <p:cNvSpPr/>
          <p:nvPr/>
        </p:nvSpPr>
        <p:spPr>
          <a:xfrm>
            <a:off x="6720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4" name="Shape 1534"/>
          <p:cNvSpPr/>
          <p:nvPr/>
        </p:nvSpPr>
        <p:spPr>
          <a:xfrm>
            <a:off x="6568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5" name="Shape 1535"/>
          <p:cNvSpPr/>
          <p:nvPr/>
        </p:nvSpPr>
        <p:spPr>
          <a:xfrm>
            <a:off x="7584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6" name="Shape 1536"/>
          <p:cNvSpPr/>
          <p:nvPr/>
        </p:nvSpPr>
        <p:spPr>
          <a:xfrm>
            <a:off x="7736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7" name="Shape 1537"/>
          <p:cNvSpPr/>
          <p:nvPr/>
        </p:nvSpPr>
        <p:spPr>
          <a:xfrm>
            <a:off x="7584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8" name="Shape 1538"/>
          <p:cNvSpPr/>
          <p:nvPr/>
        </p:nvSpPr>
        <p:spPr>
          <a:xfrm>
            <a:off x="8092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39" name="Shape 1539"/>
          <p:cNvSpPr/>
          <p:nvPr/>
        </p:nvSpPr>
        <p:spPr>
          <a:xfrm>
            <a:off x="8244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0" name="Shape 1540"/>
          <p:cNvSpPr/>
          <p:nvPr/>
        </p:nvSpPr>
        <p:spPr>
          <a:xfrm>
            <a:off x="8092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1" name="Shape 1541"/>
          <p:cNvSpPr/>
          <p:nvPr/>
        </p:nvSpPr>
        <p:spPr>
          <a:xfrm>
            <a:off x="9781401"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2" name="Shape 1542"/>
          <p:cNvSpPr/>
          <p:nvPr/>
        </p:nvSpPr>
        <p:spPr>
          <a:xfrm>
            <a:off x="99338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3" name="Shape 1543"/>
          <p:cNvSpPr/>
          <p:nvPr/>
        </p:nvSpPr>
        <p:spPr>
          <a:xfrm>
            <a:off x="97814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4" name="Shape 1544"/>
          <p:cNvSpPr/>
          <p:nvPr/>
        </p:nvSpPr>
        <p:spPr>
          <a:xfrm>
            <a:off x="9400401"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5" name="Shape 1545"/>
          <p:cNvSpPr/>
          <p:nvPr/>
        </p:nvSpPr>
        <p:spPr>
          <a:xfrm>
            <a:off x="95528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6" name="Shape 1546"/>
          <p:cNvSpPr/>
          <p:nvPr/>
        </p:nvSpPr>
        <p:spPr>
          <a:xfrm>
            <a:off x="94004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7" name="Shape 1547"/>
          <p:cNvSpPr/>
          <p:nvPr/>
        </p:nvSpPr>
        <p:spPr>
          <a:xfrm flipV="1">
            <a:off x="4114064"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8" name="Shape 1548"/>
          <p:cNvSpPr/>
          <p:nvPr/>
        </p:nvSpPr>
        <p:spPr>
          <a:xfrm flipV="1">
            <a:off x="4655931"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49" name="Shape 1549"/>
          <p:cNvSpPr/>
          <p:nvPr/>
        </p:nvSpPr>
        <p:spPr>
          <a:xfrm flipV="1">
            <a:off x="5197798"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50" name="Shape 1550"/>
          <p:cNvSpPr/>
          <p:nvPr/>
        </p:nvSpPr>
        <p:spPr>
          <a:xfrm>
            <a:off x="3442567" y="3173206"/>
            <a:ext cx="199910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checkpoint</a:t>
            </a:r>
          </a:p>
        </p:txBody>
      </p:sp>
      <p:sp>
        <p:nvSpPr>
          <p:cNvPr id="1580" name="Shape 1580"/>
          <p:cNvSpPr/>
          <p:nvPr/>
        </p:nvSpPr>
        <p:spPr>
          <a:xfrm>
            <a:off x="5440062" y="4499006"/>
            <a:ext cx="1141903" cy="687588"/>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8705" y="21462"/>
                  <a:pt x="15905" y="21600"/>
                  <a:pt x="21600" y="414"/>
                </a:cubicBezTo>
              </a:path>
            </a:pathLst>
          </a:custGeom>
          <a:ln w="25400">
            <a:solidFill>
              <a:srgbClr val="FFFFFF"/>
            </a:solidFill>
            <a:miter lim="400000"/>
            <a:tailEnd type="triangle"/>
          </a:ln>
        </p:spPr>
        <p:txBody>
          <a:bodyPr/>
          <a:lstStyle/>
          <a:p>
            <a:pPr lvl="0"/>
            <a:endParaRPr/>
          </a:p>
        </p:txBody>
      </p:sp>
      <p:sp>
        <p:nvSpPr>
          <p:cNvPr id="1581" name="Shape 1581"/>
          <p:cNvSpPr/>
          <p:nvPr/>
        </p:nvSpPr>
        <p:spPr>
          <a:xfrm>
            <a:off x="4903554" y="4460954"/>
            <a:ext cx="2771521" cy="1299243"/>
          </a:xfrm>
          <a:custGeom>
            <a:avLst/>
            <a:gdLst/>
            <a:ahLst/>
            <a:cxnLst>
              <a:cxn ang="0">
                <a:pos x="wd2" y="hd2"/>
              </a:cxn>
              <a:cxn ang="5400000">
                <a:pos x="wd2" y="hd2"/>
              </a:cxn>
              <a:cxn ang="10800000">
                <a:pos x="wd2" y="hd2"/>
              </a:cxn>
              <a:cxn ang="16200000">
                <a:pos x="wd2" y="hd2"/>
              </a:cxn>
            </a:cxnLst>
            <a:rect l="0" t="0" r="r" b="b"/>
            <a:pathLst>
              <a:path w="21600" h="16201" extrusionOk="0">
                <a:moveTo>
                  <a:pt x="0" y="606"/>
                </a:moveTo>
                <a:cubicBezTo>
                  <a:pt x="10295" y="21600"/>
                  <a:pt x="17495" y="21398"/>
                  <a:pt x="21600" y="0"/>
                </a:cubicBezTo>
              </a:path>
            </a:pathLst>
          </a:custGeom>
          <a:ln w="25400">
            <a:solidFill>
              <a:srgbClr val="FFFFFF"/>
            </a:solidFill>
            <a:miter lim="400000"/>
            <a:tailEnd type="triangle"/>
          </a:ln>
        </p:spPr>
        <p:txBody>
          <a:bodyPr/>
          <a:lstStyle/>
          <a:p>
            <a:pPr lvl="0"/>
            <a:endParaRPr/>
          </a:p>
        </p:txBody>
      </p:sp>
      <p:sp>
        <p:nvSpPr>
          <p:cNvPr id="1582" name="Shape 1582"/>
          <p:cNvSpPr/>
          <p:nvPr/>
        </p:nvSpPr>
        <p:spPr>
          <a:xfrm>
            <a:off x="4382148" y="4475522"/>
            <a:ext cx="3859105" cy="1849292"/>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10111" y="21559"/>
                  <a:pt x="17311" y="21600"/>
                  <a:pt x="21600" y="122"/>
                </a:cubicBezTo>
              </a:path>
            </a:pathLst>
          </a:custGeom>
          <a:ln w="25400">
            <a:solidFill>
              <a:srgbClr val="FFFFFF"/>
            </a:solidFill>
            <a:miter lim="400000"/>
            <a:tailEnd type="triangle"/>
          </a:ln>
        </p:spPr>
        <p:txBody>
          <a:bodyPr/>
          <a:lstStyle/>
          <a:p>
            <a:pPr lvl="0"/>
            <a:endParaRPr/>
          </a:p>
        </p:txBody>
      </p:sp>
      <p:sp>
        <p:nvSpPr>
          <p:cNvPr id="1583" name="Shape 1583"/>
          <p:cNvSpPr/>
          <p:nvPr/>
        </p:nvSpPr>
        <p:spPr>
          <a:xfrm>
            <a:off x="3853269" y="4492853"/>
            <a:ext cx="2054418" cy="1284476"/>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9994" y="21568"/>
                  <a:pt x="17194" y="21600"/>
                  <a:pt x="21600" y="97"/>
                </a:cubicBezTo>
              </a:path>
            </a:pathLst>
          </a:custGeom>
          <a:ln w="25400">
            <a:solidFill>
              <a:srgbClr val="FFFFFF"/>
            </a:solidFill>
            <a:miter lim="400000"/>
            <a:tailEnd type="triangle"/>
          </a:ln>
        </p:spPr>
        <p:txBody>
          <a:bodyPr/>
          <a:lstStyle/>
          <a:p>
            <a:pPr lvl="0"/>
            <a:endParaRPr/>
          </a:p>
        </p:txBody>
      </p:sp>
      <p:sp>
        <p:nvSpPr>
          <p:cNvPr id="1555" name="Shape 1555"/>
          <p:cNvSpPr/>
          <p:nvPr/>
        </p:nvSpPr>
        <p:spPr>
          <a:xfrm flipV="1">
            <a:off x="3580664" y="3716953"/>
            <a:ext cx="1" cy="701244"/>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84" name="Shape 1584"/>
          <p:cNvSpPr/>
          <p:nvPr/>
        </p:nvSpPr>
        <p:spPr>
          <a:xfrm>
            <a:off x="3416948" y="4451032"/>
            <a:ext cx="5590198" cy="2450776"/>
          </a:xfrm>
          <a:custGeom>
            <a:avLst/>
            <a:gdLst/>
            <a:ahLst/>
            <a:cxnLst>
              <a:cxn ang="0">
                <a:pos x="wd2" y="hd2"/>
              </a:cxn>
              <a:cxn ang="5400000">
                <a:pos x="wd2" y="hd2"/>
              </a:cxn>
              <a:cxn ang="10800000">
                <a:pos x="wd2" y="hd2"/>
              </a:cxn>
              <a:cxn ang="16200000">
                <a:pos x="wd2" y="hd2"/>
              </a:cxn>
            </a:cxnLst>
            <a:rect l="0" t="0" r="r" b="b"/>
            <a:pathLst>
              <a:path w="21600" h="16200" extrusionOk="0">
                <a:moveTo>
                  <a:pt x="0" y="162"/>
                </a:moveTo>
                <a:cubicBezTo>
                  <a:pt x="8168" y="21600"/>
                  <a:pt x="15368" y="21546"/>
                  <a:pt x="21600" y="0"/>
                </a:cubicBezTo>
              </a:path>
            </a:pathLst>
          </a:custGeom>
          <a:ln w="25400">
            <a:solidFill>
              <a:srgbClr val="1497FC"/>
            </a:solidFill>
            <a:miter lim="400000"/>
            <a:tailEnd type="triangle"/>
          </a:ln>
        </p:spPr>
        <p:txBody>
          <a:bodyPr/>
          <a:lstStyle/>
          <a:p>
            <a:pPr lvl="0"/>
            <a:endParaRPr/>
          </a:p>
        </p:txBody>
      </p:sp>
      <p:sp>
        <p:nvSpPr>
          <p:cNvPr id="1557" name="Shape 1557"/>
          <p:cNvSpPr/>
          <p:nvPr/>
        </p:nvSpPr>
        <p:spPr>
          <a:xfrm>
            <a:off x="7279349" y="1788963"/>
            <a:ext cx="179100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2400">
                <a:solidFill>
                  <a:srgbClr val="FFFFFF"/>
                </a:solidFill>
              </a:rPr>
              <a:t>ptrs to</a:t>
            </a:r>
          </a:p>
          <a:p>
            <a:pPr lvl="0">
              <a:defRPr sz="1800">
                <a:solidFill>
                  <a:srgbClr val="000000"/>
                </a:solidFill>
              </a:defRPr>
            </a:pPr>
            <a:r>
              <a:rPr sz="2400">
                <a:solidFill>
                  <a:srgbClr val="FFFFFF"/>
                </a:solidFill>
              </a:rPr>
              <a:t>imap pieces</a:t>
            </a:r>
          </a:p>
        </p:txBody>
      </p:sp>
      <p:sp>
        <p:nvSpPr>
          <p:cNvPr id="1558" name="Shape 1558"/>
          <p:cNvSpPr/>
          <p:nvPr/>
        </p:nvSpPr>
        <p:spPr>
          <a:xfrm>
            <a:off x="4814153" y="1902224"/>
            <a:ext cx="19005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memory:</a:t>
            </a:r>
          </a:p>
        </p:txBody>
      </p:sp>
      <p:sp>
        <p:nvSpPr>
          <p:cNvPr id="1559" name="Shape 1559"/>
          <p:cNvSpPr/>
          <p:nvPr/>
        </p:nvSpPr>
        <p:spPr>
          <a:xfrm>
            <a:off x="6921948" y="1844101"/>
            <a:ext cx="2636686" cy="763948"/>
          </a:xfrm>
          <a:prstGeom prst="rect">
            <a:avLst/>
          </a:prstGeom>
          <a:ln w="50800">
            <a:solidFill>
              <a:srgbClr val="FFFFFF"/>
            </a:solidFill>
            <a:miter lim="400000"/>
          </a:ln>
        </p:spPr>
        <p:txBody>
          <a:bodyPr lIns="0" tIns="0" rIns="0" bIns="0" anchor="ctr"/>
          <a:lstStyle/>
          <a:p>
            <a:pPr lvl="0">
              <a:defRPr sz="2600"/>
            </a:pPr>
            <a:endParaRPr/>
          </a:p>
        </p:txBody>
      </p:sp>
      <p:sp>
        <p:nvSpPr>
          <p:cNvPr id="1560" name="Shape 1560"/>
          <p:cNvSpPr/>
          <p:nvPr/>
        </p:nvSpPr>
        <p:spPr>
          <a:xfrm>
            <a:off x="5806301" y="3459769"/>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61" name="Shape 1561"/>
          <p:cNvSpPr/>
          <p:nvPr/>
        </p:nvSpPr>
        <p:spPr>
          <a:xfrm>
            <a:off x="59587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62" name="Shape 1562"/>
          <p:cNvSpPr/>
          <p:nvPr/>
        </p:nvSpPr>
        <p:spPr>
          <a:xfrm>
            <a:off x="5806301"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63" name="Shape 1563"/>
          <p:cNvSpPr/>
          <p:nvPr/>
        </p:nvSpPr>
        <p:spPr>
          <a:xfrm flipH="1">
            <a:off x="5879893" y="2616008"/>
            <a:ext cx="1781609" cy="80206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64" name="Shape 1564"/>
          <p:cNvSpPr/>
          <p:nvPr/>
        </p:nvSpPr>
        <p:spPr>
          <a:xfrm>
            <a:off x="6568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65" name="Shape 1565"/>
          <p:cNvSpPr/>
          <p:nvPr/>
        </p:nvSpPr>
        <p:spPr>
          <a:xfrm>
            <a:off x="6720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66" name="Shape 1566"/>
          <p:cNvSpPr/>
          <p:nvPr/>
        </p:nvSpPr>
        <p:spPr>
          <a:xfrm>
            <a:off x="6568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67" name="Shape 1567"/>
          <p:cNvSpPr/>
          <p:nvPr/>
        </p:nvSpPr>
        <p:spPr>
          <a:xfrm flipH="1">
            <a:off x="6641894" y="2613899"/>
            <a:ext cx="1184449" cy="80417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68" name="Shape 1568"/>
          <p:cNvSpPr/>
          <p:nvPr/>
        </p:nvSpPr>
        <p:spPr>
          <a:xfrm>
            <a:off x="7584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69" name="Shape 1569"/>
          <p:cNvSpPr/>
          <p:nvPr/>
        </p:nvSpPr>
        <p:spPr>
          <a:xfrm>
            <a:off x="7736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70" name="Shape 1570"/>
          <p:cNvSpPr/>
          <p:nvPr/>
        </p:nvSpPr>
        <p:spPr>
          <a:xfrm>
            <a:off x="7584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71" name="Shape 1571"/>
          <p:cNvSpPr/>
          <p:nvPr/>
        </p:nvSpPr>
        <p:spPr>
          <a:xfrm flipH="1">
            <a:off x="7657893" y="2610598"/>
            <a:ext cx="296838" cy="8074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72" name="Shape 1572"/>
          <p:cNvSpPr/>
          <p:nvPr/>
        </p:nvSpPr>
        <p:spPr>
          <a:xfrm>
            <a:off x="8092302" y="3459769"/>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73" name="Shape 1573"/>
          <p:cNvSpPr/>
          <p:nvPr/>
        </p:nvSpPr>
        <p:spPr>
          <a:xfrm>
            <a:off x="82447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74" name="Shape 1574"/>
          <p:cNvSpPr/>
          <p:nvPr/>
        </p:nvSpPr>
        <p:spPr>
          <a:xfrm>
            <a:off x="8092302" y="3459769"/>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575" name="Shape 1575"/>
          <p:cNvSpPr/>
          <p:nvPr/>
        </p:nvSpPr>
        <p:spPr>
          <a:xfrm>
            <a:off x="8165893" y="2603295"/>
            <a:ext cx="1" cy="814775"/>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76" name="Shape 1576"/>
          <p:cNvSpPr/>
          <p:nvPr/>
        </p:nvSpPr>
        <p:spPr>
          <a:xfrm>
            <a:off x="9519125" y="2318906"/>
            <a:ext cx="3634798" cy="1384995"/>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p>
            <a:pPr lvl="0">
              <a:defRPr sz="1800">
                <a:solidFill>
                  <a:srgbClr val="000000"/>
                </a:solidFill>
              </a:defRPr>
            </a:pPr>
            <a:r>
              <a:rPr sz="3000" dirty="0">
                <a:solidFill>
                  <a:schemeClr val="bg2"/>
                </a:solidFill>
              </a:rPr>
              <a:t>get </a:t>
            </a:r>
            <a:r>
              <a:rPr sz="3000" dirty="0" smtClean="0">
                <a:solidFill>
                  <a:schemeClr val="bg2"/>
                </a:solidFill>
              </a:rPr>
              <a:t>pointers</a:t>
            </a:r>
            <a:r>
              <a:rPr lang="en-US" sz="3000" dirty="0" smtClean="0">
                <a:solidFill>
                  <a:schemeClr val="bg2"/>
                </a:solidFill>
              </a:rPr>
              <a:t> </a:t>
            </a:r>
            <a:r>
              <a:rPr sz="3000" dirty="0" smtClean="0">
                <a:solidFill>
                  <a:schemeClr val="bg2"/>
                </a:solidFill>
              </a:rPr>
              <a:t>by scanning</a:t>
            </a:r>
            <a:r>
              <a:rPr lang="en-US" sz="3000" dirty="0" smtClean="0">
                <a:solidFill>
                  <a:schemeClr val="bg2"/>
                </a:solidFill>
              </a:rPr>
              <a:t> </a:t>
            </a:r>
            <a:r>
              <a:rPr sz="3000" dirty="0" smtClean="0">
                <a:solidFill>
                  <a:schemeClr val="bg2"/>
                </a:solidFill>
              </a:rPr>
              <a:t>after tail</a:t>
            </a:r>
            <a:endParaRPr lang="en-US" sz="3000" dirty="0" smtClean="0">
              <a:solidFill>
                <a:schemeClr val="bg2"/>
              </a:solidFill>
            </a:endParaRPr>
          </a:p>
          <a:p>
            <a:pPr lvl="0">
              <a:defRPr sz="1800">
                <a:solidFill>
                  <a:srgbClr val="000000"/>
                </a:solidFill>
              </a:defRPr>
            </a:pPr>
            <a:r>
              <a:rPr lang="en-US" sz="3000" dirty="0" smtClean="0">
                <a:solidFill>
                  <a:schemeClr val="bg2"/>
                </a:solidFill>
                <a:sym typeface="Wingdings"/>
              </a:rPr>
              <a:t> Roll forward</a:t>
            </a:r>
            <a:endParaRPr sz="3000" dirty="0">
              <a:solidFill>
                <a:schemeClr val="bg2"/>
              </a:solidFill>
            </a:endParaRPr>
          </a:p>
        </p:txBody>
      </p:sp>
      <p:sp>
        <p:nvSpPr>
          <p:cNvPr id="1577" name="Shape 1577"/>
          <p:cNvSpPr/>
          <p:nvPr/>
        </p:nvSpPr>
        <p:spPr>
          <a:xfrm>
            <a:off x="8430961" y="5580264"/>
            <a:ext cx="2103140" cy="1025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000" dirty="0">
                <a:solidFill>
                  <a:schemeClr val="bg2"/>
                </a:solidFill>
              </a:rPr>
              <a:t>tail after last</a:t>
            </a:r>
          </a:p>
          <a:p>
            <a:pPr lvl="0">
              <a:defRPr sz="1800">
                <a:solidFill>
                  <a:srgbClr val="000000"/>
                </a:solidFill>
              </a:defRPr>
            </a:pPr>
            <a:r>
              <a:rPr sz="3000" dirty="0">
                <a:solidFill>
                  <a:schemeClr val="bg2"/>
                </a:solidFill>
              </a:rPr>
              <a:t>checkpoint</a:t>
            </a:r>
          </a:p>
        </p:txBody>
      </p:sp>
      <p:sp>
        <p:nvSpPr>
          <p:cNvPr id="1578" name="Shape 1578"/>
          <p:cNvSpPr/>
          <p:nvPr/>
        </p:nvSpPr>
        <p:spPr>
          <a:xfrm>
            <a:off x="8666362" y="2613456"/>
            <a:ext cx="1188633" cy="80461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79" name="Shape 1579"/>
          <p:cNvSpPr/>
          <p:nvPr/>
        </p:nvSpPr>
        <p:spPr>
          <a:xfrm>
            <a:off x="8279837" y="2613806"/>
            <a:ext cx="1194158" cy="8042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Tree>
    <p:extLst>
      <p:ext uri="{BB962C8B-B14F-4D97-AF65-F5344CB8AC3E}">
        <p14:creationId xmlns:p14="http://schemas.microsoft.com/office/powerpoint/2010/main" val="13000384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 name="Shape 158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Checkpoint</a:t>
            </a:r>
            <a:r>
              <a:rPr sz="6480" dirty="0" smtClean="0">
                <a:solidFill>
                  <a:srgbClr val="FFFFFF"/>
                </a:solidFill>
              </a:rPr>
              <a:t> </a:t>
            </a:r>
            <a:r>
              <a:rPr lang="en-US" sz="6480" dirty="0" smtClean="0">
                <a:solidFill>
                  <a:srgbClr val="FFFFFF"/>
                </a:solidFill>
              </a:rPr>
              <a:t>Summary</a:t>
            </a:r>
            <a:endParaRPr sz="6480" dirty="0">
              <a:solidFill>
                <a:srgbClr val="FFFFFF"/>
              </a:solidFill>
            </a:endParaRPr>
          </a:p>
        </p:txBody>
      </p:sp>
      <p:sp>
        <p:nvSpPr>
          <p:cNvPr id="4" name="Content Placeholder 3"/>
          <p:cNvSpPr>
            <a:spLocks noGrp="1"/>
          </p:cNvSpPr>
          <p:nvPr>
            <p:ph idx="1"/>
          </p:nvPr>
        </p:nvSpPr>
        <p:spPr>
          <a:xfrm>
            <a:off x="584030" y="2374549"/>
            <a:ext cx="12420770" cy="6737094"/>
          </a:xfrm>
        </p:spPr>
        <p:txBody>
          <a:bodyPr/>
          <a:lstStyle/>
          <a:p>
            <a:pPr lvl="0">
              <a:buNone/>
              <a:defRPr sz="1800">
                <a:solidFill>
                  <a:srgbClr val="000000"/>
                </a:solidFill>
              </a:defRPr>
            </a:pPr>
            <a:r>
              <a:rPr lang="en-US" sz="3600" dirty="0" smtClean="0">
                <a:effectLst/>
              </a:rPr>
              <a:t>Checkpoint occasionally (e.g., every 30s)</a:t>
            </a:r>
          </a:p>
          <a:p>
            <a:pPr lvl="0">
              <a:buNone/>
              <a:defRPr sz="1800">
                <a:solidFill>
                  <a:srgbClr val="000000"/>
                </a:solidFill>
              </a:defRPr>
            </a:pPr>
            <a:endParaRPr lang="en-US" sz="3600" dirty="0" smtClean="0">
              <a:effectLst/>
            </a:endParaRPr>
          </a:p>
          <a:p>
            <a:pPr lvl="0">
              <a:buNone/>
              <a:defRPr sz="1800">
                <a:solidFill>
                  <a:srgbClr val="000000"/>
                </a:solidFill>
              </a:defRPr>
            </a:pPr>
            <a:r>
              <a:rPr lang="en-US" sz="3600" dirty="0" smtClean="0">
                <a:effectLst/>
              </a:rPr>
              <a:t>Upon recovery:</a:t>
            </a:r>
          </a:p>
          <a:p>
            <a:pPr lvl="0">
              <a:buNone/>
              <a:defRPr sz="1800">
                <a:solidFill>
                  <a:srgbClr val="000000"/>
                </a:solidFill>
              </a:defRPr>
            </a:pPr>
            <a:r>
              <a:rPr lang="en-US" sz="3600" dirty="0" smtClean="0">
                <a:effectLst/>
              </a:rPr>
              <a:t> - read checkpoint to find most </a:t>
            </a:r>
            <a:r>
              <a:rPr lang="en-US" sz="3600" dirty="0" err="1" smtClean="0">
                <a:effectLst/>
              </a:rPr>
              <a:t>imap</a:t>
            </a:r>
            <a:r>
              <a:rPr lang="en-US" sz="3600" dirty="0" smtClean="0">
                <a:effectLst/>
              </a:rPr>
              <a:t> pointers and segment tail</a:t>
            </a:r>
          </a:p>
          <a:p>
            <a:pPr lvl="0">
              <a:buNone/>
              <a:defRPr sz="1800">
                <a:solidFill>
                  <a:srgbClr val="000000"/>
                </a:solidFill>
              </a:defRPr>
            </a:pPr>
            <a:r>
              <a:rPr lang="en-US" sz="3600" dirty="0" smtClean="0">
                <a:effectLst/>
              </a:rPr>
              <a:t> - find rest of </a:t>
            </a:r>
            <a:r>
              <a:rPr lang="en-US" sz="3600" dirty="0" err="1" smtClean="0">
                <a:effectLst/>
              </a:rPr>
              <a:t>imap</a:t>
            </a:r>
            <a:r>
              <a:rPr lang="en-US" sz="3600" dirty="0" smtClean="0">
                <a:effectLst/>
              </a:rPr>
              <a:t> pointers by reading past tail</a:t>
            </a:r>
          </a:p>
          <a:p>
            <a:pPr lvl="0">
              <a:buNone/>
              <a:defRPr sz="1800">
                <a:solidFill>
                  <a:srgbClr val="000000"/>
                </a:solidFill>
              </a:defRPr>
            </a:pPr>
            <a:endParaRPr lang="en-US" sz="3600" dirty="0" smtClean="0">
              <a:effectLst/>
            </a:endParaRPr>
          </a:p>
          <a:p>
            <a:pPr lvl="0">
              <a:buNone/>
              <a:defRPr sz="1800">
                <a:solidFill>
                  <a:srgbClr val="000000"/>
                </a:solidFill>
              </a:defRPr>
            </a:pPr>
            <a:r>
              <a:rPr lang="en-US" sz="3600" dirty="0" smtClean="0">
                <a:effectLst/>
              </a:rPr>
              <a:t>What if crash </a:t>
            </a:r>
            <a:r>
              <a:rPr lang="en-US" sz="3600" u="sng" dirty="0" smtClean="0">
                <a:effectLst/>
              </a:rPr>
              <a:t>during</a:t>
            </a:r>
            <a:r>
              <a:rPr lang="en-US" sz="3600" dirty="0" smtClean="0">
                <a:effectLst/>
              </a:rPr>
              <a:t> checkpoint?</a:t>
            </a:r>
          </a:p>
          <a:p>
            <a:endParaRPr lang="en-US" dirty="0"/>
          </a:p>
        </p:txBody>
      </p:sp>
    </p:spTree>
    <p:extLst>
      <p:ext uri="{BB962C8B-B14F-4D97-AF65-F5344CB8AC3E}">
        <p14:creationId xmlns:p14="http://schemas.microsoft.com/office/powerpoint/2010/main" val="12472684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 name="Shape 1603"/>
          <p:cNvSpPr/>
          <p:nvPr/>
        </p:nvSpPr>
        <p:spPr>
          <a:xfrm>
            <a:off x="44909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v2</a:t>
            </a:r>
          </a:p>
        </p:txBody>
      </p:sp>
      <p:sp>
        <p:nvSpPr>
          <p:cNvPr id="1604" name="Shape 1604"/>
          <p:cNvSpPr/>
          <p:nvPr/>
        </p:nvSpPr>
        <p:spPr>
          <a:xfrm>
            <a:off x="32463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a:t>
            </a:r>
          </a:p>
        </p:txBody>
      </p:sp>
      <p:sp>
        <p:nvSpPr>
          <p:cNvPr id="1605" name="Shape 160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Checkpoint Strategy</a:t>
            </a:r>
          </a:p>
        </p:txBody>
      </p:sp>
      <p:sp>
        <p:nvSpPr>
          <p:cNvPr id="1606" name="Shape 1606"/>
          <p:cNvSpPr>
            <a:spLocks noGrp="1"/>
          </p:cNvSpPr>
          <p:nvPr>
            <p:ph type="body" idx="4294967295"/>
          </p:nvPr>
        </p:nvSpPr>
        <p:spPr>
          <a:xfrm>
            <a:off x="451247" y="2255837"/>
            <a:ext cx="11099800" cy="2124075"/>
          </a:xfrm>
          <a:prstGeom prst="rect">
            <a:avLst/>
          </a:prstGeom>
        </p:spPr>
        <p:txBody>
          <a:bodyPr>
            <a:normAutofit fontScale="85000" lnSpcReduction="20000"/>
          </a:bodyPr>
          <a:lstStyle/>
          <a:p>
            <a:pPr lvl="0">
              <a:buNone/>
              <a:defRPr sz="1800">
                <a:solidFill>
                  <a:srgbClr val="000000"/>
                </a:solidFill>
              </a:defRPr>
            </a:pPr>
            <a:r>
              <a:rPr sz="3800" dirty="0">
                <a:solidFill>
                  <a:srgbClr val="FF0000"/>
                </a:solidFill>
              </a:rPr>
              <a:t>Have two </a:t>
            </a:r>
            <a:r>
              <a:rPr sz="3800" dirty="0" smtClean="0">
                <a:solidFill>
                  <a:srgbClr val="FF0000"/>
                </a:solidFill>
              </a:rPr>
              <a:t>checkpoint</a:t>
            </a:r>
            <a:r>
              <a:rPr lang="en-US" sz="3800" dirty="0" smtClean="0">
                <a:solidFill>
                  <a:srgbClr val="FF0000"/>
                </a:solidFill>
              </a:rPr>
              <a:t> regions</a:t>
            </a:r>
            <a:endParaRPr sz="3800" dirty="0" smtClean="0">
              <a:solidFill>
                <a:srgbClr val="FF0000"/>
              </a:solidFill>
            </a:endParaRPr>
          </a:p>
          <a:p>
            <a:pPr lvl="0">
              <a:buNone/>
              <a:defRPr sz="1800">
                <a:solidFill>
                  <a:srgbClr val="000000"/>
                </a:solidFill>
              </a:defRPr>
            </a:pPr>
            <a:r>
              <a:rPr sz="3800" dirty="0">
                <a:solidFill>
                  <a:srgbClr val="333333"/>
                </a:solidFill>
              </a:rPr>
              <a:t>Only overwrite one</a:t>
            </a:r>
            <a:r>
              <a:rPr sz="3800" dirty="0" smtClean="0">
                <a:solidFill>
                  <a:srgbClr val="333333"/>
                </a:solidFill>
              </a:rPr>
              <a:t> </a:t>
            </a:r>
            <a:r>
              <a:rPr lang="en-US" sz="3800" dirty="0" smtClean="0">
                <a:solidFill>
                  <a:srgbClr val="333333"/>
                </a:solidFill>
              </a:rPr>
              <a:t>checkpoint </a:t>
            </a:r>
            <a:r>
              <a:rPr sz="3800" dirty="0" smtClean="0">
                <a:solidFill>
                  <a:srgbClr val="333333"/>
                </a:solidFill>
              </a:rPr>
              <a:t>at </a:t>
            </a:r>
            <a:r>
              <a:rPr sz="3800" dirty="0">
                <a:solidFill>
                  <a:srgbClr val="333333"/>
                </a:solidFill>
              </a:rPr>
              <a:t>a </a:t>
            </a:r>
            <a:r>
              <a:rPr sz="3800" dirty="0" smtClean="0">
                <a:solidFill>
                  <a:srgbClr val="333333"/>
                </a:solidFill>
              </a:rPr>
              <a:t>time</a:t>
            </a:r>
          </a:p>
          <a:p>
            <a:pPr lvl="0">
              <a:buNone/>
              <a:defRPr sz="1800">
                <a:solidFill>
                  <a:srgbClr val="000000"/>
                </a:solidFill>
              </a:defRPr>
            </a:pPr>
            <a:r>
              <a:rPr sz="3800" dirty="0">
                <a:solidFill>
                  <a:srgbClr val="333333"/>
                </a:solidFill>
              </a:rPr>
              <a:t>Use checksum/timestamps to identify </a:t>
            </a:r>
            <a:r>
              <a:rPr sz="3800" dirty="0" smtClean="0">
                <a:solidFill>
                  <a:srgbClr val="333333"/>
                </a:solidFill>
              </a:rPr>
              <a:t>newest</a:t>
            </a:r>
            <a:r>
              <a:rPr lang="en-US" sz="3800" dirty="0" smtClean="0">
                <a:solidFill>
                  <a:srgbClr val="333333"/>
                </a:solidFill>
              </a:rPr>
              <a:t> checkpoint</a:t>
            </a:r>
            <a:endParaRPr sz="3800" dirty="0">
              <a:solidFill>
                <a:srgbClr val="333333"/>
              </a:solidFill>
            </a:endParaRPr>
          </a:p>
        </p:txBody>
      </p:sp>
      <p:sp>
        <p:nvSpPr>
          <p:cNvPr id="1607" name="Shape 1607"/>
          <p:cNvSpPr/>
          <p:nvPr/>
        </p:nvSpPr>
        <p:spPr>
          <a:xfrm>
            <a:off x="6867511" y="4701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608" name="Shape 1608"/>
          <p:cNvSpPr/>
          <p:nvPr/>
        </p:nvSpPr>
        <p:spPr>
          <a:xfrm>
            <a:off x="5758325" y="4701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609" name="Shape 1609"/>
          <p:cNvSpPr/>
          <p:nvPr/>
        </p:nvSpPr>
        <p:spPr>
          <a:xfrm>
            <a:off x="2079285" y="4759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610" name="Shape 1610"/>
          <p:cNvSpPr/>
          <p:nvPr/>
        </p:nvSpPr>
        <p:spPr>
          <a:xfrm>
            <a:off x="9111282" y="4701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611" name="Shape 1611"/>
          <p:cNvSpPr/>
          <p:nvPr/>
        </p:nvSpPr>
        <p:spPr>
          <a:xfrm>
            <a:off x="7989396" y="4701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612" name="Shape 1612"/>
          <p:cNvSpPr/>
          <p:nvPr/>
        </p:nvSpPr>
        <p:spPr>
          <a:xfrm>
            <a:off x="3226927" y="4701601"/>
            <a:ext cx="7419188" cy="763948"/>
          </a:xfrm>
          <a:prstGeom prst="rect">
            <a:avLst/>
          </a:prstGeom>
          <a:ln w="50800">
            <a:solidFill>
              <a:srgbClr val="FFFFFF"/>
            </a:solidFill>
            <a:miter lim="400000"/>
          </a:ln>
        </p:spPr>
        <p:txBody>
          <a:bodyPr lIns="0" tIns="0" rIns="0" bIns="0" anchor="ctr"/>
          <a:lstStyle/>
          <a:p>
            <a:pPr lvl="0">
              <a:defRPr sz="2600"/>
            </a:pPr>
            <a:endParaRPr/>
          </a:p>
        </p:txBody>
      </p:sp>
      <p:sp>
        <p:nvSpPr>
          <p:cNvPr id="1613" name="Shape 1613"/>
          <p:cNvSpPr/>
          <p:nvPr/>
        </p:nvSpPr>
        <p:spPr>
          <a:xfrm>
            <a:off x="3094669" y="6091737"/>
            <a:ext cx="14602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writing</a:t>
            </a:r>
          </a:p>
        </p:txBody>
      </p:sp>
      <p:sp>
        <p:nvSpPr>
          <p:cNvPr id="1614" name="Shape 1614"/>
          <p:cNvSpPr/>
          <p:nvPr/>
        </p:nvSpPr>
        <p:spPr>
          <a:xfrm flipV="1">
            <a:off x="3828019" y="5551680"/>
            <a:ext cx="1" cy="534399"/>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Tree>
    <p:extLst>
      <p:ext uri="{BB962C8B-B14F-4D97-AF65-F5344CB8AC3E}">
        <p14:creationId xmlns:p14="http://schemas.microsoft.com/office/powerpoint/2010/main" val="12526582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 name="Shape 1616"/>
          <p:cNvSpPr/>
          <p:nvPr/>
        </p:nvSpPr>
        <p:spPr>
          <a:xfrm>
            <a:off x="44909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v2</a:t>
            </a:r>
          </a:p>
        </p:txBody>
      </p:sp>
      <p:sp>
        <p:nvSpPr>
          <p:cNvPr id="1617" name="Shape 1617"/>
          <p:cNvSpPr/>
          <p:nvPr/>
        </p:nvSpPr>
        <p:spPr>
          <a:xfrm>
            <a:off x="32463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v3</a:t>
            </a:r>
          </a:p>
        </p:txBody>
      </p:sp>
      <p:sp>
        <p:nvSpPr>
          <p:cNvPr id="1618" name="Shape 161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Checkpoint Strategy</a:t>
            </a:r>
          </a:p>
        </p:txBody>
      </p:sp>
      <p:sp>
        <p:nvSpPr>
          <p:cNvPr id="1620" name="Shape 1620"/>
          <p:cNvSpPr/>
          <p:nvPr/>
        </p:nvSpPr>
        <p:spPr>
          <a:xfrm>
            <a:off x="6867511" y="4701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621" name="Shape 1621"/>
          <p:cNvSpPr/>
          <p:nvPr/>
        </p:nvSpPr>
        <p:spPr>
          <a:xfrm>
            <a:off x="5758325" y="4701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622" name="Shape 1622"/>
          <p:cNvSpPr/>
          <p:nvPr/>
        </p:nvSpPr>
        <p:spPr>
          <a:xfrm>
            <a:off x="2079285" y="4759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623" name="Shape 1623"/>
          <p:cNvSpPr/>
          <p:nvPr/>
        </p:nvSpPr>
        <p:spPr>
          <a:xfrm>
            <a:off x="9111282" y="4701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624" name="Shape 1624"/>
          <p:cNvSpPr/>
          <p:nvPr/>
        </p:nvSpPr>
        <p:spPr>
          <a:xfrm>
            <a:off x="7989396" y="4701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625" name="Shape 1625"/>
          <p:cNvSpPr/>
          <p:nvPr/>
        </p:nvSpPr>
        <p:spPr>
          <a:xfrm>
            <a:off x="3226927" y="4701601"/>
            <a:ext cx="7419188" cy="763948"/>
          </a:xfrm>
          <a:prstGeom prst="rect">
            <a:avLst/>
          </a:prstGeom>
          <a:ln w="50800">
            <a:solidFill>
              <a:srgbClr val="FFFFFF"/>
            </a:solidFill>
            <a:miter lim="400000"/>
          </a:ln>
        </p:spPr>
        <p:txBody>
          <a:bodyPr lIns="0" tIns="0" rIns="0" bIns="0" anchor="ctr"/>
          <a:lstStyle/>
          <a:p>
            <a:pPr lvl="0">
              <a:defRPr sz="2600"/>
            </a:pPr>
            <a:endParaRPr/>
          </a:p>
        </p:txBody>
      </p:sp>
      <p:sp>
        <p:nvSpPr>
          <p:cNvPr id="12" name="Shape 1606"/>
          <p:cNvSpPr txBox="1">
            <a:spLocks/>
          </p:cNvSpPr>
          <p:nvPr/>
        </p:nvSpPr>
        <p:spPr>
          <a:xfrm>
            <a:off x="451247" y="2255837"/>
            <a:ext cx="11099800" cy="2124075"/>
          </a:xfrm>
          <a:prstGeom prst="rect">
            <a:avLst/>
          </a:prstGeom>
        </p:spPr>
        <p:txBody>
          <a:bodyPr vert="horz" lIns="130046" tIns="65023" rIns="130046" bIns="65023" rtlCol="0">
            <a:normAutofit fontScale="85000" lnSpcReduction="20000"/>
          </a:bodyPr>
          <a:lstStyle/>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Have two checkpoint regions</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Only overwrite one checkpoint at a time</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Use checksum/timestamps to identify newest checkpoint</a:t>
            </a:r>
            <a:endParaRPr kumimoji="0" lang="en-US" sz="3800" b="0" i="0" u="none" strike="noStrike" kern="1200" cap="none" spc="0" normalizeH="0" baseline="0" noProof="0" dirty="0">
              <a:ln>
                <a:noFill/>
              </a:ln>
              <a:solidFill>
                <a:srgbClr val="333333"/>
              </a:solidFill>
              <a:effectLst>
                <a:outerShdw blurRad="63500" dir="2700000" algn="tl" rotWithShape="0">
                  <a:schemeClr val="tx1">
                    <a:alpha val="40000"/>
                  </a:schemeClr>
                </a:outerShdw>
              </a:effectLst>
              <a:uLnTx/>
              <a:uFillTx/>
              <a:latin typeface="+mn-lt"/>
              <a:ea typeface="+mn-ea"/>
              <a:cs typeface="+mn-cs"/>
            </a:endParaRPr>
          </a:p>
        </p:txBody>
      </p:sp>
    </p:spTree>
    <p:extLst>
      <p:ext uri="{BB962C8B-B14F-4D97-AF65-F5344CB8AC3E}">
        <p14:creationId xmlns:p14="http://schemas.microsoft.com/office/powerpoint/2010/main" val="16451338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 name="Shape 1627"/>
          <p:cNvSpPr/>
          <p:nvPr/>
        </p:nvSpPr>
        <p:spPr>
          <a:xfrm>
            <a:off x="44909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a:t>
            </a:r>
          </a:p>
        </p:txBody>
      </p:sp>
      <p:sp>
        <p:nvSpPr>
          <p:cNvPr id="1628" name="Shape 1628"/>
          <p:cNvSpPr/>
          <p:nvPr/>
        </p:nvSpPr>
        <p:spPr>
          <a:xfrm>
            <a:off x="32463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v3</a:t>
            </a:r>
          </a:p>
        </p:txBody>
      </p:sp>
      <p:sp>
        <p:nvSpPr>
          <p:cNvPr id="1629" name="Shape 162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Checkpoint Strategy</a:t>
            </a:r>
          </a:p>
        </p:txBody>
      </p:sp>
      <p:sp>
        <p:nvSpPr>
          <p:cNvPr id="1631" name="Shape 1631"/>
          <p:cNvSpPr/>
          <p:nvPr/>
        </p:nvSpPr>
        <p:spPr>
          <a:xfrm>
            <a:off x="6867511" y="4701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632" name="Shape 1632"/>
          <p:cNvSpPr/>
          <p:nvPr/>
        </p:nvSpPr>
        <p:spPr>
          <a:xfrm>
            <a:off x="5758325" y="4701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633" name="Shape 1633"/>
          <p:cNvSpPr/>
          <p:nvPr/>
        </p:nvSpPr>
        <p:spPr>
          <a:xfrm>
            <a:off x="2079285" y="4759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634" name="Shape 1634"/>
          <p:cNvSpPr/>
          <p:nvPr/>
        </p:nvSpPr>
        <p:spPr>
          <a:xfrm>
            <a:off x="9111282" y="4701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635" name="Shape 1635"/>
          <p:cNvSpPr/>
          <p:nvPr/>
        </p:nvSpPr>
        <p:spPr>
          <a:xfrm>
            <a:off x="7989396" y="4701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636" name="Shape 1636"/>
          <p:cNvSpPr/>
          <p:nvPr/>
        </p:nvSpPr>
        <p:spPr>
          <a:xfrm>
            <a:off x="3226927" y="4701601"/>
            <a:ext cx="7419188" cy="763948"/>
          </a:xfrm>
          <a:prstGeom prst="rect">
            <a:avLst/>
          </a:prstGeom>
          <a:ln w="50800">
            <a:solidFill>
              <a:srgbClr val="FFFFFF"/>
            </a:solidFill>
            <a:miter lim="400000"/>
          </a:ln>
        </p:spPr>
        <p:txBody>
          <a:bodyPr lIns="0" tIns="0" rIns="0" bIns="0" anchor="ctr"/>
          <a:lstStyle/>
          <a:p>
            <a:pPr lvl="0">
              <a:defRPr sz="2600"/>
            </a:pPr>
            <a:endParaRPr/>
          </a:p>
        </p:txBody>
      </p:sp>
      <p:sp>
        <p:nvSpPr>
          <p:cNvPr id="1637" name="Shape 1637"/>
          <p:cNvSpPr/>
          <p:nvPr/>
        </p:nvSpPr>
        <p:spPr>
          <a:xfrm>
            <a:off x="4364669" y="6091737"/>
            <a:ext cx="14602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writing</a:t>
            </a:r>
          </a:p>
        </p:txBody>
      </p:sp>
      <p:sp>
        <p:nvSpPr>
          <p:cNvPr id="1638" name="Shape 1638"/>
          <p:cNvSpPr/>
          <p:nvPr/>
        </p:nvSpPr>
        <p:spPr>
          <a:xfrm flipV="1">
            <a:off x="5098019" y="5551680"/>
            <a:ext cx="1" cy="534399"/>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4" name="Shape 1606"/>
          <p:cNvSpPr txBox="1">
            <a:spLocks/>
          </p:cNvSpPr>
          <p:nvPr/>
        </p:nvSpPr>
        <p:spPr>
          <a:xfrm>
            <a:off x="451247" y="2255837"/>
            <a:ext cx="11099800" cy="2124075"/>
          </a:xfrm>
          <a:prstGeom prst="rect">
            <a:avLst/>
          </a:prstGeom>
        </p:spPr>
        <p:txBody>
          <a:bodyPr vert="horz" lIns="130046" tIns="65023" rIns="130046" bIns="65023" rtlCol="0">
            <a:normAutofit fontScale="85000" lnSpcReduction="20000"/>
          </a:bodyPr>
          <a:lstStyle/>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Have two checkpoint regions</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Only overwrite one checkpoint at a time</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Use checksum/timestamps to identify newest checkpoint</a:t>
            </a:r>
            <a:endParaRPr kumimoji="0" lang="en-US" sz="3800" b="0" i="0" u="none" strike="noStrike" kern="1200" cap="none" spc="0" normalizeH="0" baseline="0" noProof="0" dirty="0">
              <a:ln>
                <a:noFill/>
              </a:ln>
              <a:solidFill>
                <a:srgbClr val="333333"/>
              </a:solidFill>
              <a:effectLst>
                <a:outerShdw blurRad="63500" dir="2700000" algn="tl" rotWithShape="0">
                  <a:schemeClr val="tx1">
                    <a:alpha val="40000"/>
                  </a:schemeClr>
                </a:outerShdw>
              </a:effectLst>
              <a:uLnTx/>
              <a:uFillTx/>
              <a:latin typeface="+mn-lt"/>
              <a:ea typeface="+mn-ea"/>
              <a:cs typeface="+mn-cs"/>
            </a:endParaRPr>
          </a:p>
        </p:txBody>
      </p:sp>
    </p:spTree>
    <p:extLst>
      <p:ext uri="{BB962C8B-B14F-4D97-AF65-F5344CB8AC3E}">
        <p14:creationId xmlns:p14="http://schemas.microsoft.com/office/powerpoint/2010/main" val="9127962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 name="Shape 1640"/>
          <p:cNvSpPr/>
          <p:nvPr/>
        </p:nvSpPr>
        <p:spPr>
          <a:xfrm>
            <a:off x="44909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v4</a:t>
            </a:r>
          </a:p>
        </p:txBody>
      </p:sp>
      <p:sp>
        <p:nvSpPr>
          <p:cNvPr id="1641" name="Shape 1641"/>
          <p:cNvSpPr/>
          <p:nvPr/>
        </p:nvSpPr>
        <p:spPr>
          <a:xfrm>
            <a:off x="32463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v3</a:t>
            </a:r>
          </a:p>
        </p:txBody>
      </p:sp>
      <p:sp>
        <p:nvSpPr>
          <p:cNvPr id="1642" name="Shape 164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Checkpoint Strategy</a:t>
            </a:r>
          </a:p>
        </p:txBody>
      </p:sp>
      <p:sp>
        <p:nvSpPr>
          <p:cNvPr id="1644" name="Shape 1644"/>
          <p:cNvSpPr/>
          <p:nvPr/>
        </p:nvSpPr>
        <p:spPr>
          <a:xfrm>
            <a:off x="6867511" y="4701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645" name="Shape 1645"/>
          <p:cNvSpPr/>
          <p:nvPr/>
        </p:nvSpPr>
        <p:spPr>
          <a:xfrm>
            <a:off x="5758325" y="4701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646" name="Shape 1646"/>
          <p:cNvSpPr/>
          <p:nvPr/>
        </p:nvSpPr>
        <p:spPr>
          <a:xfrm>
            <a:off x="2079285" y="4759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647" name="Shape 1647"/>
          <p:cNvSpPr/>
          <p:nvPr/>
        </p:nvSpPr>
        <p:spPr>
          <a:xfrm>
            <a:off x="9111282" y="4701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648" name="Shape 1648"/>
          <p:cNvSpPr/>
          <p:nvPr/>
        </p:nvSpPr>
        <p:spPr>
          <a:xfrm>
            <a:off x="7989396" y="4701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649" name="Shape 1649"/>
          <p:cNvSpPr/>
          <p:nvPr/>
        </p:nvSpPr>
        <p:spPr>
          <a:xfrm>
            <a:off x="3226927" y="4701601"/>
            <a:ext cx="7419188" cy="763948"/>
          </a:xfrm>
          <a:prstGeom prst="rect">
            <a:avLst/>
          </a:prstGeom>
          <a:ln w="50800">
            <a:solidFill>
              <a:srgbClr val="FFFFFF"/>
            </a:solidFill>
            <a:miter lim="400000"/>
          </a:ln>
        </p:spPr>
        <p:txBody>
          <a:bodyPr lIns="0" tIns="0" rIns="0" bIns="0" anchor="ctr"/>
          <a:lstStyle/>
          <a:p>
            <a:pPr lvl="0">
              <a:defRPr sz="2600"/>
            </a:pPr>
            <a:endParaRPr/>
          </a:p>
        </p:txBody>
      </p:sp>
      <p:sp>
        <p:nvSpPr>
          <p:cNvPr id="12" name="Shape 1606"/>
          <p:cNvSpPr txBox="1">
            <a:spLocks/>
          </p:cNvSpPr>
          <p:nvPr/>
        </p:nvSpPr>
        <p:spPr>
          <a:xfrm>
            <a:off x="451247" y="2255837"/>
            <a:ext cx="11099800" cy="2124075"/>
          </a:xfrm>
          <a:prstGeom prst="rect">
            <a:avLst/>
          </a:prstGeom>
        </p:spPr>
        <p:txBody>
          <a:bodyPr vert="horz" lIns="130046" tIns="65023" rIns="130046" bIns="65023" rtlCol="0">
            <a:normAutofit fontScale="85000" lnSpcReduction="20000"/>
          </a:bodyPr>
          <a:lstStyle/>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Have two checkpoint regions</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Only overwrite one checkpoint at a time</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Use checksum/timestamps to identify newest checkpoint</a:t>
            </a:r>
            <a:endParaRPr kumimoji="0" lang="en-US" sz="3800" b="0" i="0" u="none" strike="noStrike" kern="1200" cap="none" spc="0" normalizeH="0" baseline="0" noProof="0" dirty="0">
              <a:ln>
                <a:noFill/>
              </a:ln>
              <a:solidFill>
                <a:srgbClr val="333333"/>
              </a:solidFill>
              <a:effectLst>
                <a:outerShdw blurRad="63500" dir="2700000" algn="tl" rotWithShape="0">
                  <a:schemeClr val="tx1">
                    <a:alpha val="40000"/>
                  </a:schemeClr>
                </a:outerShdw>
              </a:effectLst>
              <a:uLnTx/>
              <a:uFillTx/>
              <a:latin typeface="+mn-lt"/>
              <a:ea typeface="+mn-ea"/>
              <a:cs typeface="+mn-cs"/>
            </a:endParaRPr>
          </a:p>
        </p:txBody>
      </p:sp>
    </p:spTree>
    <p:extLst>
      <p:ext uri="{BB962C8B-B14F-4D97-AF65-F5344CB8AC3E}">
        <p14:creationId xmlns:p14="http://schemas.microsoft.com/office/powerpoint/2010/main" val="18914042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 name="Shape 1651"/>
          <p:cNvSpPr/>
          <p:nvPr/>
        </p:nvSpPr>
        <p:spPr>
          <a:xfrm>
            <a:off x="44909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v4</a:t>
            </a:r>
          </a:p>
        </p:txBody>
      </p:sp>
      <p:sp>
        <p:nvSpPr>
          <p:cNvPr id="1652" name="Shape 1652"/>
          <p:cNvSpPr/>
          <p:nvPr/>
        </p:nvSpPr>
        <p:spPr>
          <a:xfrm>
            <a:off x="32463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a:t>
            </a:r>
          </a:p>
        </p:txBody>
      </p:sp>
      <p:sp>
        <p:nvSpPr>
          <p:cNvPr id="1653" name="Shape 165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Checkpoint Strategy</a:t>
            </a:r>
          </a:p>
        </p:txBody>
      </p:sp>
      <p:sp>
        <p:nvSpPr>
          <p:cNvPr id="1655" name="Shape 1655"/>
          <p:cNvSpPr/>
          <p:nvPr/>
        </p:nvSpPr>
        <p:spPr>
          <a:xfrm>
            <a:off x="6867511" y="4701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656" name="Shape 1656"/>
          <p:cNvSpPr/>
          <p:nvPr/>
        </p:nvSpPr>
        <p:spPr>
          <a:xfrm>
            <a:off x="5758325" y="4701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657" name="Shape 1657"/>
          <p:cNvSpPr/>
          <p:nvPr/>
        </p:nvSpPr>
        <p:spPr>
          <a:xfrm>
            <a:off x="2079285" y="4759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658" name="Shape 1658"/>
          <p:cNvSpPr/>
          <p:nvPr/>
        </p:nvSpPr>
        <p:spPr>
          <a:xfrm>
            <a:off x="9111282" y="4701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659" name="Shape 1659"/>
          <p:cNvSpPr/>
          <p:nvPr/>
        </p:nvSpPr>
        <p:spPr>
          <a:xfrm>
            <a:off x="7989396" y="4701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660" name="Shape 1660"/>
          <p:cNvSpPr/>
          <p:nvPr/>
        </p:nvSpPr>
        <p:spPr>
          <a:xfrm>
            <a:off x="3226927" y="4701601"/>
            <a:ext cx="7419188" cy="763948"/>
          </a:xfrm>
          <a:prstGeom prst="rect">
            <a:avLst/>
          </a:prstGeom>
          <a:ln w="50800">
            <a:solidFill>
              <a:srgbClr val="FFFFFF"/>
            </a:solidFill>
            <a:miter lim="400000"/>
          </a:ln>
        </p:spPr>
        <p:txBody>
          <a:bodyPr lIns="0" tIns="0" rIns="0" bIns="0" anchor="ctr"/>
          <a:lstStyle/>
          <a:p>
            <a:pPr lvl="0">
              <a:defRPr sz="2600"/>
            </a:pPr>
            <a:endParaRPr/>
          </a:p>
        </p:txBody>
      </p:sp>
      <p:sp>
        <p:nvSpPr>
          <p:cNvPr id="1661" name="Shape 1661"/>
          <p:cNvSpPr/>
          <p:nvPr/>
        </p:nvSpPr>
        <p:spPr>
          <a:xfrm>
            <a:off x="3094669" y="6091737"/>
            <a:ext cx="14602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writing</a:t>
            </a:r>
          </a:p>
        </p:txBody>
      </p:sp>
      <p:sp>
        <p:nvSpPr>
          <p:cNvPr id="1662" name="Shape 1662"/>
          <p:cNvSpPr/>
          <p:nvPr/>
        </p:nvSpPr>
        <p:spPr>
          <a:xfrm flipV="1">
            <a:off x="3828019" y="5551680"/>
            <a:ext cx="1" cy="534399"/>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4" name="Shape 1606"/>
          <p:cNvSpPr txBox="1">
            <a:spLocks/>
          </p:cNvSpPr>
          <p:nvPr/>
        </p:nvSpPr>
        <p:spPr>
          <a:xfrm>
            <a:off x="451247" y="2255837"/>
            <a:ext cx="11099800" cy="2124075"/>
          </a:xfrm>
          <a:prstGeom prst="rect">
            <a:avLst/>
          </a:prstGeom>
        </p:spPr>
        <p:txBody>
          <a:bodyPr vert="horz" lIns="130046" tIns="65023" rIns="130046" bIns="65023" rtlCol="0">
            <a:normAutofit fontScale="85000" lnSpcReduction="20000"/>
          </a:bodyPr>
          <a:lstStyle/>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Have two checkpoint regions</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Only overwrite one checkpoint at a time</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Use checksum/timestamps to identify newest checkpoint</a:t>
            </a:r>
            <a:endParaRPr kumimoji="0" lang="en-US" sz="3800" b="0" i="0" u="none" strike="noStrike" kern="1200" cap="none" spc="0" normalizeH="0" baseline="0" noProof="0" dirty="0">
              <a:ln>
                <a:noFill/>
              </a:ln>
              <a:solidFill>
                <a:srgbClr val="333333"/>
              </a:solidFill>
              <a:effectLst>
                <a:outerShdw blurRad="63500" dir="2700000" algn="tl" rotWithShape="0">
                  <a:schemeClr val="tx1">
                    <a:alpha val="40000"/>
                  </a:schemeClr>
                </a:outerShdw>
              </a:effectLst>
              <a:uLnTx/>
              <a:uFillTx/>
              <a:latin typeface="+mn-lt"/>
              <a:ea typeface="+mn-ea"/>
              <a:cs typeface="+mn-cs"/>
            </a:endParaRPr>
          </a:p>
        </p:txBody>
      </p:sp>
    </p:spTree>
    <p:extLst>
      <p:ext uri="{BB962C8B-B14F-4D97-AF65-F5344CB8AC3E}">
        <p14:creationId xmlns:p14="http://schemas.microsoft.com/office/powerpoint/2010/main" val="17782196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 name="Shape 1664"/>
          <p:cNvSpPr/>
          <p:nvPr/>
        </p:nvSpPr>
        <p:spPr>
          <a:xfrm>
            <a:off x="44909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v4</a:t>
            </a:r>
          </a:p>
        </p:txBody>
      </p:sp>
      <p:sp>
        <p:nvSpPr>
          <p:cNvPr id="1665" name="Shape 1665"/>
          <p:cNvSpPr/>
          <p:nvPr/>
        </p:nvSpPr>
        <p:spPr>
          <a:xfrm>
            <a:off x="3246301" y="4701601"/>
            <a:ext cx="1163001"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900" b="1">
                <a:latin typeface="Helvetica"/>
                <a:ea typeface="Helvetica"/>
                <a:cs typeface="Helvetica"/>
                <a:sym typeface="Helvetica"/>
              </a:defRPr>
            </a:lvl1pPr>
          </a:lstStyle>
          <a:p>
            <a:pPr lvl="0">
              <a:defRPr sz="1800" b="0">
                <a:solidFill>
                  <a:srgbClr val="000000"/>
                </a:solidFill>
              </a:defRPr>
            </a:pPr>
            <a:r>
              <a:rPr sz="2900" b="1">
                <a:solidFill>
                  <a:srgbClr val="FFFFFF"/>
                </a:solidFill>
              </a:rPr>
              <a:t>v5</a:t>
            </a:r>
          </a:p>
        </p:txBody>
      </p:sp>
      <p:sp>
        <p:nvSpPr>
          <p:cNvPr id="1666" name="Shape 166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Checkpoint Strategy</a:t>
            </a:r>
          </a:p>
        </p:txBody>
      </p:sp>
      <p:sp>
        <p:nvSpPr>
          <p:cNvPr id="1668" name="Shape 1668"/>
          <p:cNvSpPr/>
          <p:nvPr/>
        </p:nvSpPr>
        <p:spPr>
          <a:xfrm>
            <a:off x="6867511" y="4701601"/>
            <a:ext cx="1075152"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669" name="Shape 1669"/>
          <p:cNvSpPr/>
          <p:nvPr/>
        </p:nvSpPr>
        <p:spPr>
          <a:xfrm>
            <a:off x="5758325" y="4701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670" name="Shape 1670"/>
          <p:cNvSpPr/>
          <p:nvPr/>
        </p:nvSpPr>
        <p:spPr>
          <a:xfrm>
            <a:off x="2079285" y="4759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671" name="Shape 1671"/>
          <p:cNvSpPr/>
          <p:nvPr/>
        </p:nvSpPr>
        <p:spPr>
          <a:xfrm>
            <a:off x="9111282" y="4701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672" name="Shape 1672"/>
          <p:cNvSpPr/>
          <p:nvPr/>
        </p:nvSpPr>
        <p:spPr>
          <a:xfrm>
            <a:off x="7989396" y="470160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673" name="Shape 1673"/>
          <p:cNvSpPr/>
          <p:nvPr/>
        </p:nvSpPr>
        <p:spPr>
          <a:xfrm>
            <a:off x="3226927" y="4701601"/>
            <a:ext cx="7419188" cy="763948"/>
          </a:xfrm>
          <a:prstGeom prst="rect">
            <a:avLst/>
          </a:prstGeom>
          <a:ln w="50800">
            <a:solidFill>
              <a:srgbClr val="FFFFFF"/>
            </a:solidFill>
            <a:miter lim="400000"/>
          </a:ln>
        </p:spPr>
        <p:txBody>
          <a:bodyPr lIns="0" tIns="0" rIns="0" bIns="0" anchor="ctr"/>
          <a:lstStyle/>
          <a:p>
            <a:pPr lvl="0">
              <a:defRPr sz="2600"/>
            </a:pPr>
            <a:endParaRPr/>
          </a:p>
        </p:txBody>
      </p:sp>
      <p:sp>
        <p:nvSpPr>
          <p:cNvPr id="12" name="Shape 1606"/>
          <p:cNvSpPr txBox="1">
            <a:spLocks/>
          </p:cNvSpPr>
          <p:nvPr/>
        </p:nvSpPr>
        <p:spPr>
          <a:xfrm>
            <a:off x="451247" y="2255837"/>
            <a:ext cx="11099800" cy="2124075"/>
          </a:xfrm>
          <a:prstGeom prst="rect">
            <a:avLst/>
          </a:prstGeom>
        </p:spPr>
        <p:txBody>
          <a:bodyPr vert="horz" lIns="130046" tIns="65023" rIns="130046" bIns="65023" rtlCol="0">
            <a:normAutofit fontScale="85000" lnSpcReduction="20000"/>
          </a:bodyPr>
          <a:lstStyle/>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Have two checkpoint regions</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Only overwrite one checkpoint at a time</a:t>
            </a:r>
          </a:p>
          <a:p>
            <a:pPr marL="401878" marR="0" lvl="0" indent="-401878" algn="l" defTabSz="1300460" rtl="0" eaLnBrk="1" fontAlgn="auto" latinLnBrk="0" hangingPunct="1">
              <a:lnSpc>
                <a:spcPct val="100000"/>
              </a:lnSpc>
              <a:spcBef>
                <a:spcPts val="2844"/>
              </a:spcBef>
              <a:spcAft>
                <a:spcPts val="0"/>
              </a:spcAft>
              <a:buClrTx/>
              <a:buSzTx/>
              <a:buFont typeface="Calisto MT" pitchFamily="18" charset="0"/>
              <a:buNone/>
              <a:tabLst/>
              <a:defRPr sz="1800">
                <a:solidFill>
                  <a:srgbClr val="000000"/>
                </a:solidFill>
              </a:defRPr>
            </a:pPr>
            <a:r>
              <a:rPr kumimoji="0" lang="en-US" sz="3800" b="0" i="0" u="none" strike="noStrike" kern="1200" cap="none" spc="0" normalizeH="0" baseline="0" noProof="0" smtClean="0">
                <a:ln>
                  <a:noFill/>
                </a:ln>
                <a:solidFill>
                  <a:srgbClr val="333333"/>
                </a:solidFill>
                <a:effectLst>
                  <a:outerShdw blurRad="63500" dir="2700000" algn="tl" rotWithShape="0">
                    <a:schemeClr val="tx1">
                      <a:alpha val="40000"/>
                    </a:schemeClr>
                  </a:outerShdw>
                </a:effectLst>
                <a:uLnTx/>
                <a:uFillTx/>
                <a:latin typeface="+mn-lt"/>
                <a:ea typeface="+mn-ea"/>
                <a:cs typeface="+mn-cs"/>
              </a:rPr>
              <a:t>Use checksum/timestamps to identify newest checkpoint</a:t>
            </a:r>
            <a:endParaRPr kumimoji="0" lang="en-US" sz="3800" b="0" i="0" u="none" strike="noStrike" kern="1200" cap="none" spc="0" normalizeH="0" baseline="0" noProof="0" dirty="0">
              <a:ln>
                <a:noFill/>
              </a:ln>
              <a:solidFill>
                <a:srgbClr val="333333"/>
              </a:solidFill>
              <a:effectLst>
                <a:outerShdw blurRad="63500" dir="2700000" algn="tl" rotWithShape="0">
                  <a:schemeClr val="tx1">
                    <a:alpha val="40000"/>
                  </a:schemeClr>
                </a:outerShdw>
              </a:effectLst>
              <a:uLnTx/>
              <a:uFillTx/>
              <a:latin typeface="+mn-lt"/>
              <a:ea typeface="+mn-ea"/>
              <a:cs typeface="+mn-cs"/>
            </a:endParaRPr>
          </a:p>
        </p:txBody>
      </p:sp>
    </p:spTree>
    <p:extLst>
      <p:ext uri="{BB962C8B-B14F-4D97-AF65-F5344CB8AC3E}">
        <p14:creationId xmlns:p14="http://schemas.microsoft.com/office/powerpoint/2010/main" val="73724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5.png"/></Relationships>
</file>

<file path=ppt/theme/theme1.xml><?xml version="1.0" encoding="utf-8"?>
<a:theme xmlns:a="http://schemas.openxmlformats.org/drawingml/2006/main" name="CS537-Theme">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CS537-Theme" id="{A3B37B17-3632-DC45-8802-8C4EDBDFA1AF}" vid="{33C7E3AB-E050-6441-A050-2D3D49AF61B4}"/>
    </a:ext>
  </a:extLst>
</a:theme>
</file>

<file path=ppt/theme/theme2.xml><?xml version="1.0" encoding="utf-8"?>
<a:theme xmlns:a="http://schemas.openxmlformats.org/drawingml/2006/main" name="736-lecture">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Sky">
      <a:majorFont>
        <a:latin typeface="Arial Rounded MT Bold"/>
        <a:ea typeface=""/>
        <a:cs typeface=""/>
        <a:font script="Jpan" typeface="ＭＳ Ｐゴシック"/>
      </a:majorFont>
      <a:minorFont>
        <a:latin typeface="Arial Rounded MT Bold"/>
        <a:ea typeface=""/>
        <a:cs typeface=""/>
        <a:font script="Jpan" typeface="ＭＳ Ｐゴシック"/>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CS537-Theme</Template>
  <TotalTime>23867</TotalTime>
  <Words>3860</Words>
  <Application>Microsoft Macintosh PowerPoint</Application>
  <PresentationFormat>自定义</PresentationFormat>
  <Paragraphs>1399</Paragraphs>
  <Slides>101</Slides>
  <Notes>5</Notes>
  <HiddenSlides>0</HiddenSlides>
  <MMClips>0</MMClips>
  <ScaleCrop>false</ScaleCrop>
  <HeadingPairs>
    <vt:vector size="4" baseType="variant">
      <vt:variant>
        <vt:lpstr>主题</vt:lpstr>
      </vt:variant>
      <vt:variant>
        <vt:i4>2</vt:i4>
      </vt:variant>
      <vt:variant>
        <vt:lpstr>幻灯片标题</vt:lpstr>
      </vt:variant>
      <vt:variant>
        <vt:i4>101</vt:i4>
      </vt:variant>
    </vt:vector>
  </HeadingPairs>
  <TitlesOfParts>
    <vt:vector size="103" baseType="lpstr">
      <vt:lpstr>CS537-Theme</vt:lpstr>
      <vt:lpstr>736-lecture</vt:lpstr>
      <vt:lpstr>CS 736: Advanced  Operating Systems Andrea Arpaci-Dusseau  Lecture 3: Storage Background –  RAID and LFS</vt:lpstr>
      <vt:lpstr>Paper #1</vt:lpstr>
      <vt:lpstr>Motivation for Work? </vt:lpstr>
      <vt:lpstr>Solution: RAID</vt:lpstr>
      <vt:lpstr>Why Inexpensive Disks?</vt:lpstr>
      <vt:lpstr>General Strategy: MAPPING</vt:lpstr>
      <vt:lpstr>Main Problem?</vt:lpstr>
      <vt:lpstr>General Strategy: REDUNDANCY</vt:lpstr>
      <vt:lpstr>RAID Mapping</vt:lpstr>
      <vt:lpstr>Redundancy</vt:lpstr>
      <vt:lpstr>Reasoning About RAID</vt:lpstr>
      <vt:lpstr>3) Metrics</vt:lpstr>
      <vt:lpstr>RAID-0: Striping</vt:lpstr>
      <vt:lpstr>RAID-0: 4 disks</vt:lpstr>
      <vt:lpstr>RAID-0: 4 disks</vt:lpstr>
      <vt:lpstr>Real Systems: Chunk Size</vt:lpstr>
      <vt:lpstr>RAID-0: Analysis</vt:lpstr>
      <vt:lpstr>RAID-1: Mirroring</vt:lpstr>
      <vt:lpstr>RAID-01 vs RAID-10</vt:lpstr>
      <vt:lpstr>RAID-1: Mirroring</vt:lpstr>
      <vt:lpstr>RAID-1: Analysis</vt:lpstr>
      <vt:lpstr>RAID-1: Throughput</vt:lpstr>
      <vt:lpstr>Crashes</vt:lpstr>
      <vt:lpstr>Crashes</vt:lpstr>
      <vt:lpstr>Crashes</vt:lpstr>
      <vt:lpstr>Crashes</vt:lpstr>
      <vt:lpstr>Crashes</vt:lpstr>
      <vt:lpstr>Crashes</vt:lpstr>
      <vt:lpstr>Crashes</vt:lpstr>
      <vt:lpstr>Crashes</vt:lpstr>
      <vt:lpstr>Crashes</vt:lpstr>
      <vt:lpstr>PowerPoint 演示文稿</vt:lpstr>
      <vt:lpstr>Raid-4 Strategy</vt:lpstr>
      <vt:lpstr>RAID-4: Analysis</vt:lpstr>
      <vt:lpstr>Updating Parity: XOR</vt:lpstr>
      <vt:lpstr>RAID-4: Throughput</vt:lpstr>
      <vt:lpstr>RAID-5</vt:lpstr>
      <vt:lpstr>Left-symmetric RAID-5</vt:lpstr>
      <vt:lpstr>RAID-5: Analysis</vt:lpstr>
      <vt:lpstr>RAID-5: Throughput</vt:lpstr>
      <vt:lpstr>RAID Level Comparisons</vt:lpstr>
      <vt:lpstr>RAID Level Comparisons</vt:lpstr>
      <vt:lpstr>RAID Level Comparisons</vt:lpstr>
      <vt:lpstr>RAID Summary</vt:lpstr>
      <vt:lpstr>Paper #2</vt:lpstr>
      <vt:lpstr>Motivation</vt:lpstr>
      <vt:lpstr>LFS Performance Goal</vt:lpstr>
      <vt:lpstr>LFS Strategy</vt:lpstr>
      <vt:lpstr>Big Picture</vt:lpstr>
      <vt:lpstr>Big Picture</vt:lpstr>
      <vt:lpstr>Big Picture</vt:lpstr>
      <vt:lpstr>Big Picture</vt:lpstr>
      <vt:lpstr>Big Picture</vt:lpstr>
      <vt:lpstr>Data Structures (attempt 1)</vt:lpstr>
      <vt:lpstr>Attempt 1</vt:lpstr>
      <vt:lpstr>AttempT 1</vt:lpstr>
      <vt:lpstr>Attempt 1</vt:lpstr>
      <vt:lpstr>Attempt 1: Problem w/ Inode Numbers</vt:lpstr>
      <vt:lpstr>Where to keep Imap?</vt:lpstr>
      <vt:lpstr>Solution:  Imap in Segments</vt:lpstr>
      <vt:lpstr>Example Write</vt:lpstr>
      <vt:lpstr>Other Issues</vt:lpstr>
      <vt:lpstr>Garbage Collection</vt:lpstr>
      <vt:lpstr>Garbage Collection</vt:lpstr>
      <vt:lpstr>Garbage Collection</vt:lpstr>
      <vt:lpstr>Garbage Collection</vt:lpstr>
      <vt:lpstr>Garbage Collection</vt:lpstr>
      <vt:lpstr>Garbage Collection Mechanism</vt:lpstr>
      <vt:lpstr>Block Liveness</vt:lpstr>
      <vt:lpstr>Block Liveness</vt:lpstr>
      <vt:lpstr>Block Liveness</vt:lpstr>
      <vt:lpstr>Block Liveness</vt:lpstr>
      <vt:lpstr>Block Liveness</vt:lpstr>
      <vt:lpstr>Garbage Collection</vt:lpstr>
      <vt:lpstr>Other Issues</vt:lpstr>
      <vt:lpstr>General Strategy for Crash Recovery</vt:lpstr>
      <vt:lpstr>Review: Journal New,  Overwrite In-Place</vt:lpstr>
      <vt:lpstr>Review: Journal New,  Overwrite In-Place</vt:lpstr>
      <vt:lpstr>Review: Journal New,  Overwrite In-Place</vt:lpstr>
      <vt:lpstr>Review: Journal New,  Overwrite In-Place</vt:lpstr>
      <vt:lpstr>Review: Journal New,  Overwrite In-Place</vt:lpstr>
      <vt:lpstr>Review: Journal New,  Overwrite In-Place</vt:lpstr>
      <vt:lpstr>TODAY: Write New,  Discard Old</vt:lpstr>
      <vt:lpstr>TODAY: Write New,  Discard Old</vt:lpstr>
      <vt:lpstr>TODAY: Write New,  Discard Old</vt:lpstr>
      <vt:lpstr>TODAY: Write New,  Discard Old</vt:lpstr>
      <vt:lpstr>TODAY: Write New,  Discard Old</vt:lpstr>
      <vt:lpstr>Crash Recovery</vt:lpstr>
      <vt:lpstr>Checkpoint</vt:lpstr>
      <vt:lpstr>Reboot</vt:lpstr>
      <vt:lpstr>Reboot</vt:lpstr>
      <vt:lpstr>Reboot</vt:lpstr>
      <vt:lpstr>Checkpoint Summary</vt:lpstr>
      <vt:lpstr>Checkpoint Strategy</vt:lpstr>
      <vt:lpstr>Checkpoint Strategy</vt:lpstr>
      <vt:lpstr>Checkpoint Strategy</vt:lpstr>
      <vt:lpstr>Checkpoint Strategy</vt:lpstr>
      <vt:lpstr>Checkpoint Strategy</vt:lpstr>
      <vt:lpstr>Checkpoint Strategy</vt:lpstr>
      <vt:lpstr>Logical vs temporaL Locality</vt:lpstr>
      <vt:lpstr>CS 736: Advanced  Operating Systems Andrea Arpaci-Dusseau  Lecture 3: Storage Background –  RAID and LFS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[537] RAID</dc:title>
  <cp:lastModifiedBy>盼 吴</cp:lastModifiedBy>
  <cp:revision>87</cp:revision>
  <dcterms:modified xsi:type="dcterms:W3CDTF">2019-02-09T05:47:48Z</dcterms:modified>
</cp:coreProperties>
</file>