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2" r:id="rId2"/>
    <p:sldId id="311" r:id="rId3"/>
    <p:sldId id="31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36" r:id="rId16"/>
    <p:sldId id="324" r:id="rId17"/>
    <p:sldId id="325" r:id="rId18"/>
    <p:sldId id="326" r:id="rId19"/>
    <p:sldId id="327" r:id="rId20"/>
    <p:sldId id="329" r:id="rId21"/>
    <p:sldId id="328" r:id="rId22"/>
    <p:sldId id="330" r:id="rId23"/>
    <p:sldId id="331" r:id="rId24"/>
    <p:sldId id="256" r:id="rId25"/>
    <p:sldId id="272" r:id="rId26"/>
    <p:sldId id="333" r:id="rId27"/>
    <p:sldId id="266" r:id="rId28"/>
    <p:sldId id="267" r:id="rId29"/>
    <p:sldId id="271" r:id="rId30"/>
    <p:sldId id="273" r:id="rId31"/>
    <p:sldId id="275" r:id="rId32"/>
    <p:sldId id="276" r:id="rId33"/>
    <p:sldId id="277" r:id="rId34"/>
    <p:sldId id="278" r:id="rId35"/>
    <p:sldId id="279" r:id="rId36"/>
    <p:sldId id="280" r:id="rId37"/>
    <p:sldId id="282" r:id="rId38"/>
    <p:sldId id="283" r:id="rId39"/>
    <p:sldId id="284" r:id="rId40"/>
    <p:sldId id="285" r:id="rId41"/>
    <p:sldId id="332" r:id="rId42"/>
    <p:sldId id="287" r:id="rId43"/>
    <p:sldId id="288" r:id="rId44"/>
    <p:sldId id="291" r:id="rId45"/>
    <p:sldId id="292" r:id="rId46"/>
    <p:sldId id="294" r:id="rId47"/>
    <p:sldId id="295" r:id="rId48"/>
    <p:sldId id="301" r:id="rId49"/>
    <p:sldId id="305" r:id="rId50"/>
    <p:sldId id="298" r:id="rId51"/>
    <p:sldId id="335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3"/>
    <p:restoredTop sz="94595"/>
  </p:normalViewPr>
  <p:slideViewPr>
    <p:cSldViewPr snapToGrid="0" snapToObjects="1">
      <p:cViewPr varScale="1">
        <p:scale>
          <a:sx n="70" d="100"/>
          <a:sy n="70" d="100"/>
        </p:scale>
        <p:origin x="-1320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package" Target="../embeddings/Microsoft_Excel____3.xlsx"/><Relationship Id="rId1" Type="http://schemas.openxmlformats.org/officeDocument/2006/relationships/image" Target="../media/image28.jpeg"/><Relationship Id="rId2" Type="http://schemas.openxmlformats.org/officeDocument/2006/relationships/image" Target="../media/image29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906432"/>
          <c:y val="0.0830168"/>
          <c:w val="0.452004"/>
          <c:h val="0.785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With flushes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830.0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4E-C841-A7D7-94B28A2D3C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Without flushes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4665.0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4E-C841-A7D7-94B28A2D3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37631800"/>
        <c:axId val="2137633592"/>
      </c:barChart>
      <c:catAx>
        <c:axId val="2137631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zh-CN"/>
          </a:p>
        </c:txPr>
        <c:crossAx val="2137633592"/>
        <c:crosses val="autoZero"/>
        <c:auto val="1"/>
        <c:lblAlgn val="ctr"/>
        <c:lblOffset val="100"/>
        <c:noMultiLvlLbl val="1"/>
      </c:catAx>
      <c:valAx>
        <c:axId val="213763359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zh-CN"/>
          </a:p>
        </c:txPr>
        <c:crossAx val="2137631800"/>
        <c:crosses val="autoZero"/>
        <c:crossBetween val="between"/>
        <c:majorUnit val="1250.0"/>
        <c:minorUnit val="625.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0772705858865208"/>
          <c:y val="0.797107113108245"/>
          <c:w val="0.528229"/>
          <c:h val="0.20289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600" b="0" i="0" u="none" strike="noStrike">
              <a:solidFill>
                <a:srgbClr val="000000"/>
              </a:solidFill>
              <a:latin typeface="Gill Sans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674476"/>
          <c:y val="0.0797082"/>
          <c:w val="0.927552"/>
          <c:h val="0.793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P-inconsistency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Seq write</c:v>
                </c:pt>
                <c:pt idx="1">
                  <c:v>Rand write</c:v>
                </c:pt>
                <c:pt idx="2">
                  <c:v>Varmail</c:v>
                </c:pt>
                <c:pt idx="3">
                  <c:v>MySQL-OLTP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0.0</c:v>
                </c:pt>
                <c:pt idx="1">
                  <c:v>0.190407</c:v>
                </c:pt>
                <c:pt idx="2">
                  <c:v>0.309642</c:v>
                </c:pt>
                <c:pt idx="3">
                  <c:v>0.5504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03-A34C-9B7F-9EA21F5F0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35341416"/>
        <c:axId val="2135338008"/>
      </c:barChart>
      <c:catAx>
        <c:axId val="2135341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zh-CN"/>
          </a:p>
        </c:txPr>
        <c:crossAx val="2135338008"/>
        <c:crosses val="autoZero"/>
        <c:auto val="1"/>
        <c:lblAlgn val="ctr"/>
        <c:lblOffset val="100"/>
        <c:noMultiLvlLbl val="1"/>
      </c:catAx>
      <c:valAx>
        <c:axId val="213533800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zh-CN"/>
          </a:p>
        </c:txPr>
        <c:crossAx val="2135341416"/>
        <c:crosses val="autoZero"/>
        <c:crossBetween val="between"/>
        <c:majorUnit val="0.15"/>
        <c:minorUnit val="0.0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65847"/>
          <c:y val="0.184213"/>
          <c:w val="0.929153"/>
          <c:h val="0.701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ext4 (flush)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Seq over-write</c:v>
                </c:pt>
                <c:pt idx="1">
                  <c:v>Random writes</c:v>
                </c:pt>
                <c:pt idx="2">
                  <c:v>Varmail</c:v>
                </c:pt>
                <c:pt idx="3">
                  <c:v>MySQL</c:v>
                </c:pt>
                <c:pt idx="4">
                  <c:v>Createfiles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F7-2B40-96C6-CCC7A69998A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ext4 (no flush)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Seq over-write</c:v>
                </c:pt>
                <c:pt idx="1">
                  <c:v>Random writes</c:v>
                </c:pt>
                <c:pt idx="2">
                  <c:v>Varmail</c:v>
                </c:pt>
                <c:pt idx="3">
                  <c:v>MySQL</c:v>
                </c:pt>
                <c:pt idx="4">
                  <c:v>Createfiles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4.74</c:v>
                </c:pt>
                <c:pt idx="3">
                  <c:v>16.4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F7-2B40-96C6-CCC7A69998A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OptFS</c:v>
                </c:pt>
              </c:strCache>
            </c:strRef>
          </c:tx>
          <c:spPr>
            <a:blipFill rotWithShape="1">
              <a:blip xmlns:r="http://schemas.openxmlformats.org/officeDocument/2006/relationships"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Seq over-write</c:v>
                </c:pt>
                <c:pt idx="1">
                  <c:v>Random writes</c:v>
                </c:pt>
                <c:pt idx="2">
                  <c:v>Varmail</c:v>
                </c:pt>
                <c:pt idx="3">
                  <c:v>MySQL</c:v>
                </c:pt>
                <c:pt idx="4">
                  <c:v>Createfiles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0.41</c:v>
                </c:pt>
                <c:pt idx="1">
                  <c:v>3.5</c:v>
                </c:pt>
                <c:pt idx="2">
                  <c:v>7.17</c:v>
                </c:pt>
                <c:pt idx="3">
                  <c:v>9.34</c:v>
                </c:pt>
                <c:pt idx="4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EF7-2B40-96C6-CCC7A6999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37144648"/>
        <c:axId val="2137141208"/>
      </c:barChart>
      <c:catAx>
        <c:axId val="21371446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zh-CN"/>
          </a:p>
        </c:txPr>
        <c:crossAx val="2137141208"/>
        <c:crosses val="autoZero"/>
        <c:auto val="1"/>
        <c:lblAlgn val="ctr"/>
        <c:lblOffset val="100"/>
        <c:noMultiLvlLbl val="1"/>
      </c:catAx>
      <c:valAx>
        <c:axId val="213714120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000000"/>
                </a:solidFill>
                <a:latin typeface="Gill Sans"/>
              </a:defRPr>
            </a:pPr>
            <a:endParaRPr lang="zh-CN"/>
          </a:p>
        </c:txPr>
        <c:crossAx val="2137144648"/>
        <c:crosses val="autoZero"/>
        <c:crossBetween val="between"/>
        <c:majorUnit val="4.5"/>
        <c:minorUnit val="2.25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117625"/>
          <c:y val="0.0"/>
          <c:w val="0.739987"/>
          <c:h val="0.10070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600" b="0" i="0" u="none" strike="noStrike">
              <a:solidFill>
                <a:srgbClr val="000000"/>
              </a:solidFill>
              <a:latin typeface="Gill Sans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4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Crash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consitency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2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Writeback</a:t>
            </a:r>
            <a:r>
              <a:rPr kumimoji="1" lang="zh-CN" altLang="en-US" dirty="0" smtClean="0"/>
              <a:t>不能保证写日志的时候，日志写到磁盘中去了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81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27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　加</a:t>
            </a:r>
            <a:r>
              <a:rPr kumimoji="1" lang="en-US" altLang="zh-CN" dirty="0" smtClean="0"/>
              <a:t> checksum, </a:t>
            </a:r>
            <a:r>
              <a:rPr kumimoji="1" lang="zh-CN" altLang="en-US" dirty="0" smtClean="0"/>
              <a:t>保证数据的完整性和准确性，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之后</a:t>
            </a:r>
            <a:r>
              <a:rPr kumimoji="1" lang="en-US" altLang="zh-CN" dirty="0" smtClean="0"/>
              <a:t>crash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文件就不会写错。</a:t>
            </a:r>
          </a:p>
          <a:p>
            <a:r>
              <a:rPr kumimoji="1" lang="en-US" altLang="zh-CN" dirty="0" smtClean="0"/>
              <a:t>Checksum</a:t>
            </a:r>
            <a:r>
              <a:rPr kumimoji="1" lang="zh-CN" altLang="en-US" dirty="0" smtClean="0"/>
              <a:t>的原理？？？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50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Log file’s</a:t>
            </a:r>
            <a:r>
              <a:rPr kumimoji="1" lang="en-US" altLang="zh-CN" baseline="0" dirty="0" smtClean="0"/>
              <a:t> directory entry might never be created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37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Fsync</a:t>
            </a:r>
            <a:r>
              <a:rPr kumimoji="1" lang="zh-CN" altLang="en-US" dirty="0" smtClean="0"/>
              <a:t>一下</a:t>
            </a:r>
            <a:r>
              <a:rPr kumimoji="1" lang="en-US" altLang="zh-CN" dirty="0" smtClean="0"/>
              <a:t>directory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9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890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以上，我们发现最重要的是原子性</a:t>
            </a:r>
            <a:r>
              <a:rPr kumimoji="1" lang="en-US" altLang="zh-CN" dirty="0" smtClean="0"/>
              <a:t>atomicity</a:t>
            </a:r>
            <a:r>
              <a:rPr kumimoji="1" lang="zh-CN" altLang="en-US" dirty="0" smtClean="0"/>
              <a:t>和顺序性</a:t>
            </a:r>
            <a:r>
              <a:rPr kumimoji="1" lang="en-US" altLang="zh-CN" dirty="0" smtClean="0"/>
              <a:t>ordering write</a:t>
            </a:r>
            <a:r>
              <a:rPr kumimoji="1" lang="zh-CN" altLang="en-US" dirty="0" smtClean="0"/>
              <a:t>操作是否满足原子性，以及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进去</a:t>
            </a:r>
            <a:r>
              <a:rPr kumimoji="1" lang="en-US" altLang="zh-CN" dirty="0" smtClean="0"/>
              <a:t>disk</a:t>
            </a:r>
            <a:r>
              <a:rPr kumimoji="1" lang="zh-CN" altLang="en-US" dirty="0" smtClean="0"/>
              <a:t>的顺序是否改变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710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？？？</a:t>
            </a:r>
            <a:r>
              <a:rPr kumimoji="1" lang="en-US" altLang="zh-CN" dirty="0" smtClean="0"/>
              <a:t>Rename</a:t>
            </a:r>
            <a:r>
              <a:rPr kumimoji="1" lang="zh-CN" altLang="en-US" dirty="0" smtClean="0"/>
              <a:t>为什么不是原子性？？？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800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Pessimistic-&gt;optimistic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 flush:</a:t>
            </a:r>
            <a:r>
              <a:rPr kumimoji="1" lang="zh-CN" altLang="en-US" dirty="0" smtClean="0"/>
              <a:t>将缓冲区内容存入存储器再返回？？？保证写的原子性和顺序性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533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At a high level, journaling works as follows:</a:t>
            </a:r>
          </a:p>
          <a:p>
            <a:r>
              <a:rPr dirty="0"/>
              <a:t>Before updating the file-system in place, we first write a note describing the update.</a:t>
            </a:r>
          </a:p>
          <a:p>
            <a:r>
              <a:rPr dirty="0"/>
              <a:t>We make sure the note is safely on disk.</a:t>
            </a:r>
          </a:p>
          <a:p>
            <a:r>
              <a:rPr dirty="0"/>
              <a:t>We then go ahead and update the file system in place.</a:t>
            </a:r>
          </a:p>
          <a:p>
            <a:r>
              <a:rPr dirty="0"/>
              <a:t>If we are interrupted by a crash, we can just read the note again and redo the updates.</a:t>
            </a:r>
          </a:p>
          <a:p>
            <a:r>
              <a:rPr dirty="0"/>
              <a:t>This ensures the update is performed in its entirety, ensuring consistency.</a:t>
            </a:r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先把旧的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写到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，再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文件，最后删掉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。这样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的时候</a:t>
            </a:r>
            <a:r>
              <a:rPr kumimoji="1" lang="en-US" altLang="zh-CN" dirty="0" smtClean="0"/>
              <a:t>crash</a:t>
            </a:r>
            <a:r>
              <a:rPr kumimoji="1" lang="zh-CN" altLang="en-US" dirty="0" smtClean="0"/>
              <a:t>的话可以用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来恢复。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038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？？？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366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Flush</a:t>
            </a:r>
            <a:r>
              <a:rPr kumimoji="1" lang="zh-CN" altLang="en-US" dirty="0" smtClean="0"/>
              <a:t>会影响</a:t>
            </a:r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541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Ext3</a:t>
            </a:r>
            <a:r>
              <a:rPr kumimoji="1" lang="zh-CN" altLang="en-US" dirty="0" smtClean="0"/>
              <a:t>关了</a:t>
            </a:r>
            <a:r>
              <a:rPr kumimoji="1" lang="en-US" altLang="zh-CN" dirty="0" smtClean="0"/>
              <a:t>flush </a:t>
            </a:r>
            <a:r>
              <a:rPr kumimoji="1" lang="zh-CN" altLang="en-US" dirty="0" smtClean="0"/>
              <a:t>来提高</a:t>
            </a:r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194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三种</a:t>
            </a:r>
            <a:r>
              <a:rPr kumimoji="1" lang="en-US" altLang="zh-CN" dirty="0" smtClean="0"/>
              <a:t>reorder</a:t>
            </a:r>
            <a:r>
              <a:rPr kumimoji="1" lang="zh-CN" altLang="en-US" dirty="0" smtClean="0"/>
              <a:t>类型：</a:t>
            </a:r>
            <a:r>
              <a:rPr kumimoji="1" lang="en-US" altLang="zh-CN" dirty="0" smtClean="0"/>
              <a:t>early commit, early checkpoint, transaction </a:t>
            </a:r>
            <a:r>
              <a:rPr kumimoji="1" lang="en-US" altLang="zh-CN" dirty="0" err="1" smtClean="0"/>
              <a:t>miasorder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566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P-inconsistency =  Time in window(s) / Total I/O Time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012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Why database workload have high</a:t>
            </a:r>
            <a:r>
              <a:rPr kumimoji="1" lang="en-US" altLang="zh-CN" baseline="0" dirty="0" smtClean="0"/>
              <a:t> p-inconsistency????</a:t>
            </a:r>
          </a:p>
          <a:p>
            <a:r>
              <a:rPr kumimoji="1" lang="en-US" altLang="zh-CN" baseline="0" dirty="0" smtClean="0"/>
              <a:t>Turn off flush </a:t>
            </a:r>
            <a:r>
              <a:rPr kumimoji="1" lang="en-US" altLang="zh-CN" baseline="0" dirty="0" smtClean="0">
                <a:sym typeface="Wingdings"/>
              </a:rPr>
              <a:t> improve performance but not ensure consistency</a:t>
            </a:r>
          </a:p>
          <a:p>
            <a:r>
              <a:rPr kumimoji="1" lang="en-US" altLang="zh-CN" baseline="0" dirty="0" smtClean="0">
                <a:sym typeface="Wingdings"/>
              </a:rPr>
              <a:t>Both performance and consistency?????? 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129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idea of </a:t>
            </a:r>
            <a:r>
              <a:rPr dirty="0" smtClean="0"/>
              <a:t>OptFS</a:t>
            </a:r>
            <a:r>
              <a:rPr lang="x-none" dirty="0" smtClean="0"/>
              <a:t>: privide</a:t>
            </a:r>
            <a:r>
              <a:rPr lang="x-none" baseline="0" dirty="0" smtClean="0"/>
              <a:t> strong consistency while trading freshness for increase performance(</a:t>
            </a:r>
            <a:r>
              <a:rPr lang="zh-CN" altLang="en-US" baseline="0" dirty="0" smtClean="0"/>
              <a:t>可以理解为减少</a:t>
            </a:r>
            <a:r>
              <a:rPr lang="en-US" altLang="zh-CN" baseline="0" dirty="0" smtClean="0"/>
              <a:t>flush</a:t>
            </a:r>
            <a:r>
              <a:rPr lang="zh-CN" altLang="en-US" baseline="0" dirty="0" smtClean="0"/>
              <a:t>的次数？？？和频率？？？</a:t>
            </a:r>
            <a:r>
              <a:rPr lang="x-none" baseline="0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0" lvl="1">
              <a:spcBef>
                <a:spcPts val="800"/>
              </a:spcBef>
            </a:pPr>
            <a:r>
              <a:rPr lang="en-US" altLang="zh-CN" dirty="0" smtClean="0"/>
              <a:t>Some re-orderings are </a:t>
            </a:r>
            <a:r>
              <a:rPr lang="en-US" altLang="zh-CN" dirty="0" smtClean="0">
                <a:solidFill>
                  <a:srgbClr val="E32400"/>
                </a:solidFill>
              </a:rPr>
              <a:t>detected</a:t>
            </a:r>
            <a:r>
              <a:rPr lang="en-US" altLang="zh-CN" dirty="0" smtClean="0"/>
              <a:t> after crash</a:t>
            </a:r>
          </a:p>
          <a:p>
            <a:pPr marL="1778000" lvl="1">
              <a:spcBef>
                <a:spcPts val="800"/>
              </a:spcBef>
            </a:pPr>
            <a:r>
              <a:rPr lang="en-US" altLang="zh-CN" dirty="0" smtClean="0"/>
              <a:t>Some re-orderings are </a:t>
            </a:r>
            <a:r>
              <a:rPr lang="en-US" altLang="zh-CN" dirty="0" smtClean="0">
                <a:solidFill>
                  <a:srgbClr val="E32400"/>
                </a:solidFill>
              </a:rPr>
              <a:t>prevented</a:t>
            </a:r>
            <a:r>
              <a:rPr lang="en-US" altLang="zh-CN" dirty="0" smtClean="0"/>
              <a:t> from occurring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985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？？？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974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Remove flush after JM, using checksum to reorder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83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3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是写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之前，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是正在写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，</a:t>
            </a: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是写完了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，在写文件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94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写完之前</a:t>
            </a:r>
            <a:r>
              <a:rPr kumimoji="1" lang="en-US" altLang="zh-CN" dirty="0" smtClean="0"/>
              <a:t>crash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simply delete log file</a:t>
            </a:r>
            <a:r>
              <a:rPr kumimoji="1" lang="zh-CN" altLang="en-US" dirty="0" smtClean="0"/>
              <a:t>！！！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92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写完之后，写文件的时候</a:t>
            </a:r>
            <a:r>
              <a:rPr kumimoji="1" lang="en-US" altLang="zh-CN" dirty="0" smtClean="0"/>
              <a:t>crash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recover from log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17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因为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只是把东西写到了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，而不是磁盘，所以可能</a:t>
            </a:r>
            <a:r>
              <a:rPr kumimoji="1" lang="en-US" altLang="zh-CN" dirty="0" err="1" smtClean="0"/>
              <a:t>pwrite</a:t>
            </a:r>
            <a:r>
              <a:rPr kumimoji="1" lang="zh-CN" altLang="en-US" dirty="0" smtClean="0"/>
              <a:t>的时候，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还没有写入磁盘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90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Ext3(Data-ordered),</a:t>
            </a:r>
            <a:r>
              <a:rPr kumimoji="1" lang="en-US" altLang="zh-CN" baseline="0" dirty="0" smtClean="0"/>
              <a:t> write file first then write log, so recovery not possible!</a:t>
            </a:r>
            <a:r>
              <a:rPr kumimoji="1" lang="en-US" altLang="zh-CN" dirty="0" smtClean="0"/>
              <a:t> Protocol</a:t>
            </a:r>
            <a:r>
              <a:rPr kumimoji="1" lang="en-US" altLang="zh-CN" baseline="0" dirty="0" smtClean="0"/>
              <a:t> #1 does not work in ext3!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9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Protocol #2: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fsync</a:t>
            </a:r>
            <a:r>
              <a:rPr kumimoji="1" lang="en-US" altLang="zh-CN" baseline="0" dirty="0" smtClean="0"/>
              <a:t>(log) </a:t>
            </a:r>
            <a:r>
              <a:rPr kumimoji="1" lang="zh-CN" altLang="en-US" baseline="0" dirty="0" smtClean="0"/>
              <a:t>将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文件从缓冲区写入磁盘，并且写完以后函数再返回。同步内存中修改的文件到存储设备。所以</a:t>
            </a:r>
            <a:r>
              <a:rPr kumimoji="1" lang="en-US" altLang="zh-CN" baseline="0" dirty="0" err="1" smtClean="0"/>
              <a:t>fsync</a:t>
            </a:r>
            <a:r>
              <a:rPr kumimoji="1" lang="zh-CN" altLang="en-US" baseline="0" dirty="0" smtClean="0"/>
              <a:t>之后，</a:t>
            </a:r>
            <a:r>
              <a:rPr kumimoji="1" lang="en-US" altLang="zh-CN" baseline="0" dirty="0" smtClean="0"/>
              <a:t>log</a:t>
            </a:r>
            <a:r>
              <a:rPr kumimoji="1" lang="zh-CN" altLang="en-US" baseline="0" dirty="0" smtClean="0"/>
              <a:t>肯定写入磁盘了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64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spcBef>
                <a:spcPts val="0"/>
              </a:spcBef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41300"/>
            <a:ext cx="11950700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16100"/>
            <a:ext cx="119507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2pPr marL="1079500" indent="-571500">
              <a:spcBef>
                <a:spcPts val="3200"/>
              </a:spcBef>
              <a:buSzPct val="171000"/>
              <a:buChar char="-"/>
              <a:defRPr sz="4200"/>
            </a:lvl2pPr>
            <a:lvl3pPr marL="1778000" indent="-571500">
              <a:buSzPct val="171000"/>
              <a:buChar char="•"/>
              <a:defRPr sz="4200"/>
            </a:lvl3pPr>
            <a:lvl4pPr marL="2222500" indent="-571500">
              <a:buSzPct val="171000"/>
              <a:buChar char="•"/>
              <a:defRPr sz="4200"/>
            </a:lvl4pPr>
            <a:lvl5pPr marL="2667000" indent="-571500"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69800" y="9004300"/>
            <a:ext cx="495300" cy="546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5080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1206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6510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2095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4511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8067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1623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517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" y="67826"/>
            <a:ext cx="12650874" cy="94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5" y="203479"/>
            <a:ext cx="12456607" cy="934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36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" y="120580"/>
            <a:ext cx="12567139" cy="94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21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9" y="180869"/>
            <a:ext cx="12433161" cy="93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687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" y="128116"/>
            <a:ext cx="12490101" cy="93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58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2"/>
            <a:ext cx="13004799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7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739900"/>
            <a:ext cx="9017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62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768105" cy="95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30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364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43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799" cy="9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007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15"/>
            <a:ext cx="12309045" cy="92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877"/>
            <a:ext cx="13004801" cy="97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54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150725"/>
            <a:ext cx="12928880" cy="96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98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1" y="173334"/>
            <a:ext cx="12269037" cy="92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564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5" y="160774"/>
            <a:ext cx="12456606" cy="93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01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xfrm>
            <a:off x="215900" y="762000"/>
            <a:ext cx="12573000" cy="2819400"/>
          </a:xfrm>
          <a:prstGeom prst="rect">
            <a:avLst/>
          </a:prstGeom>
        </p:spPr>
        <p:txBody>
          <a:bodyPr/>
          <a:lstStyle/>
          <a:p>
            <a:pPr>
              <a:defRPr sz="9000">
                <a:solidFill>
                  <a:srgbClr val="FF4013"/>
                </a:solidFill>
              </a:defRPr>
            </a:pPr>
            <a:r>
              <a:rPr dirty="0"/>
              <a:t>Optimistic </a:t>
            </a:r>
          </a:p>
          <a:p>
            <a:pPr>
              <a:defRPr sz="9000">
                <a:solidFill>
                  <a:srgbClr val="FF4013"/>
                </a:solidFill>
              </a:defRPr>
            </a:pPr>
            <a:r>
              <a:rPr dirty="0"/>
              <a:t>Crash Consistency</a:t>
            </a:r>
          </a:p>
        </p:txBody>
      </p:sp>
      <p:sp>
        <p:nvSpPr>
          <p:cNvPr id="33" name="Shape 33"/>
          <p:cNvSpPr>
            <a:spLocks noGrp="1"/>
          </p:cNvSpPr>
          <p:nvPr>
            <p:ph type="subTitle" sz="half" idx="1"/>
          </p:nvPr>
        </p:nvSpPr>
        <p:spPr>
          <a:xfrm>
            <a:off x="1600200" y="3975100"/>
            <a:ext cx="9791700" cy="3251200"/>
          </a:xfrm>
          <a:prstGeom prst="rect">
            <a:avLst/>
          </a:prstGeom>
        </p:spPr>
        <p:txBody>
          <a:bodyPr/>
          <a:lstStyle/>
          <a:p>
            <a:pPr>
              <a:defRPr sz="4500" u="sng"/>
            </a:pPr>
            <a:r>
              <a:t>Vijay Chidambaram</a:t>
            </a:r>
          </a:p>
          <a:p>
            <a:pPr>
              <a:defRPr sz="4500"/>
            </a:pPr>
            <a:r>
              <a:t>Thanumalayan Sankaranarayana Pillai</a:t>
            </a:r>
          </a:p>
          <a:p>
            <a:pPr>
              <a:defRPr sz="4500"/>
            </a:pPr>
            <a:r>
              <a:t>Andrea Arpaci-Dusseau</a:t>
            </a:r>
          </a:p>
          <a:p>
            <a:pPr>
              <a:defRPr sz="4500"/>
            </a:pPr>
            <a:r>
              <a:t>Remzi Arpaci-Dusseau</a:t>
            </a:r>
          </a:p>
        </p:txBody>
      </p:sp>
      <p:pic>
        <p:nvPicPr>
          <p:cNvPr id="34" name="UWlogo_fl_4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7516764"/>
            <a:ext cx="5664201" cy="1932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wisdo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2850" y="7632700"/>
            <a:ext cx="3981450" cy="168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457200" y="241300"/>
            <a:ext cx="11950700" cy="2387600"/>
          </a:xfrm>
          <a:prstGeom prst="rect">
            <a:avLst/>
          </a:prstGeom>
        </p:spPr>
        <p:txBody>
          <a:bodyPr/>
          <a:lstStyle/>
          <a:p>
            <a:r>
              <a:rPr dirty="0"/>
              <a:t>Default Journaling</a:t>
            </a:r>
          </a:p>
          <a:p>
            <a:r>
              <a:rPr dirty="0"/>
              <a:t>is Pessimistic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508000"/>
            <a:r>
              <a:rPr dirty="0"/>
              <a:t>Assume crash is going to happen</a:t>
            </a:r>
          </a:p>
          <a:p>
            <a:pPr indent="508000"/>
            <a:r>
              <a:rPr dirty="0"/>
              <a:t>Do extra work during normal runtime</a:t>
            </a:r>
          </a:p>
          <a:p>
            <a:pPr indent="508000"/>
            <a:r>
              <a:rPr dirty="0">
                <a:solidFill>
                  <a:srgbClr val="FF0000"/>
                </a:solidFill>
              </a:rPr>
              <a:t>Maintain consistency using flushes</a:t>
            </a:r>
          </a:p>
          <a:p>
            <a:pPr indent="508000"/>
            <a:r>
              <a:rPr dirty="0"/>
              <a:t>If crash does not happen, flushes are not actually needed 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327400"/>
            <a:ext cx="12293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568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Journaling</a:t>
            </a:r>
            <a:r>
              <a:rPr dirty="0"/>
              <a:t>: High-Level Overview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508000"/>
            <a:r>
              <a:rPr sz="3600" dirty="0"/>
              <a:t>Before updating file system, </a:t>
            </a:r>
            <a:r>
              <a:rPr sz="3600" dirty="0">
                <a:solidFill>
                  <a:srgbClr val="E32400"/>
                </a:solidFill>
              </a:rPr>
              <a:t>write note describing update</a:t>
            </a:r>
          </a:p>
          <a:p>
            <a:pPr indent="508000"/>
            <a:r>
              <a:rPr sz="3600" dirty="0"/>
              <a:t>Make sure note is safely on disk</a:t>
            </a:r>
          </a:p>
          <a:p>
            <a:pPr indent="508000"/>
            <a:r>
              <a:rPr sz="3600" dirty="0"/>
              <a:t>Once note is safe, </a:t>
            </a:r>
            <a:r>
              <a:rPr sz="3600" dirty="0">
                <a:solidFill>
                  <a:srgbClr val="E32400"/>
                </a:solidFill>
              </a:rPr>
              <a:t>update</a:t>
            </a:r>
            <a:r>
              <a:rPr sz="3600" dirty="0"/>
              <a:t> file system</a:t>
            </a:r>
          </a:p>
          <a:p>
            <a:pPr marL="1778000" lvl="1"/>
            <a:r>
              <a:rPr sz="3200" dirty="0"/>
              <a:t>If interrupted, read note and </a:t>
            </a:r>
            <a:r>
              <a:rPr sz="3200" dirty="0">
                <a:solidFill>
                  <a:srgbClr val="E32400"/>
                </a:solidFill>
              </a:rPr>
              <a:t>redo</a:t>
            </a:r>
            <a:r>
              <a:rPr sz="3200" dirty="0"/>
              <a:t> updates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Journaling Protocol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1816100"/>
            <a:ext cx="11950700" cy="6896100"/>
          </a:xfrm>
          <a:prstGeom prst="rect">
            <a:avLst/>
          </a:prstGeom>
        </p:spPr>
        <p:txBody>
          <a:bodyPr/>
          <a:lstStyle/>
          <a:p>
            <a:pPr indent="508000"/>
            <a:r>
              <a:rPr lang="en-US" dirty="0"/>
              <a:t>Write the data (no pointers to it)</a:t>
            </a:r>
          </a:p>
          <a:p>
            <a:pPr indent="508000"/>
            <a:r>
              <a:rPr dirty="0"/>
              <a:t>Writ</a:t>
            </a:r>
            <a:r>
              <a:rPr lang="en-US" dirty="0"/>
              <a:t>e</a:t>
            </a:r>
            <a:r>
              <a:rPr dirty="0"/>
              <a:t> the note</a:t>
            </a:r>
          </a:p>
          <a:p>
            <a:pPr marL="1778000" lvl="1"/>
            <a:r>
              <a:rPr dirty="0"/>
              <a:t>Logging Metadata</a:t>
            </a:r>
          </a:p>
          <a:p>
            <a:pPr indent="508000"/>
            <a:r>
              <a:rPr dirty="0"/>
              <a:t>Mak</a:t>
            </a:r>
            <a:r>
              <a:rPr lang="en-US" dirty="0"/>
              <a:t>e</a:t>
            </a:r>
            <a:r>
              <a:rPr dirty="0"/>
              <a:t> sure the note is durably written</a:t>
            </a:r>
          </a:p>
          <a:p>
            <a:pPr marL="1778000" lvl="1"/>
            <a:r>
              <a:rPr dirty="0"/>
              <a:t>Journal Commit</a:t>
            </a:r>
          </a:p>
          <a:p>
            <a:pPr indent="508000"/>
            <a:r>
              <a:rPr dirty="0"/>
              <a:t>Updat</a:t>
            </a:r>
            <a:r>
              <a:rPr lang="en-US" dirty="0"/>
              <a:t>e</a:t>
            </a:r>
            <a:r>
              <a:rPr dirty="0"/>
              <a:t> the </a:t>
            </a:r>
            <a:r>
              <a:rPr lang="en-US" dirty="0"/>
              <a:t>in-place metadata</a:t>
            </a:r>
            <a:endParaRPr dirty="0"/>
          </a:p>
          <a:p>
            <a:pPr marL="1778000" lvl="1"/>
            <a:r>
              <a:rPr dirty="0"/>
              <a:t>Checkpointing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5"/>
          <p:cNvGrpSpPr/>
          <p:nvPr/>
        </p:nvGrpSpPr>
        <p:grpSpPr>
          <a:xfrm>
            <a:off x="7886700" y="7912100"/>
            <a:ext cx="3822700" cy="1828801"/>
            <a:chOff x="0" y="0"/>
            <a:chExt cx="3822700" cy="182880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3822700" cy="1813302"/>
            </a:xfrm>
            <a:prstGeom prst="roundRect">
              <a:avLst>
                <a:gd name="adj" fmla="val 10506"/>
              </a:avLst>
            </a:prstGeom>
            <a:noFill/>
            <a:ln w="50800" cap="flat">
              <a:solidFill>
                <a:srgbClr val="FF6A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6A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02233" y="945396"/>
              <a:ext cx="1620479" cy="883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Journal</a:t>
              </a:r>
            </a:p>
          </p:txBody>
        </p:sp>
      </p:grp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393700" y="-165100"/>
            <a:ext cx="11950700" cy="1511300"/>
          </a:xfrm>
          <a:prstGeom prst="rect">
            <a:avLst/>
          </a:prstGeom>
        </p:spPr>
        <p:txBody>
          <a:bodyPr/>
          <a:lstStyle/>
          <a:p>
            <a:r>
              <a:rPr dirty="0"/>
              <a:t>Journaling with </a:t>
            </a:r>
            <a:r>
              <a:rPr dirty="0">
                <a:solidFill>
                  <a:srgbClr val="FF0000"/>
                </a:solidFill>
              </a:rPr>
              <a:t>Flushes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09122" y="5753099"/>
            <a:ext cx="3378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4013"/>
                </a:solidFill>
              </a:defRPr>
            </a:lvl1pPr>
          </a:lstStyle>
          <a:p>
            <a:r>
              <a:t>FILE SYSTEM</a:t>
            </a:r>
          </a:p>
        </p:txBody>
      </p:sp>
      <p:sp>
        <p:nvSpPr>
          <p:cNvPr id="209" name="Shape 209"/>
          <p:cNvSpPr/>
          <p:nvPr/>
        </p:nvSpPr>
        <p:spPr>
          <a:xfrm>
            <a:off x="355066" y="6896099"/>
            <a:ext cx="3683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CACHE</a:t>
            </a:r>
          </a:p>
        </p:txBody>
      </p:sp>
      <p:sp>
        <p:nvSpPr>
          <p:cNvPr id="210" name="Shape 210"/>
          <p:cNvSpPr/>
          <p:nvPr/>
        </p:nvSpPr>
        <p:spPr>
          <a:xfrm>
            <a:off x="406400" y="4737099"/>
            <a:ext cx="3581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56D6"/>
                </a:solidFill>
              </a:defRPr>
            </a:lvl1pPr>
          </a:lstStyle>
          <a:p>
            <a:r>
              <a:t>APPLICATION</a:t>
            </a:r>
          </a:p>
        </p:txBody>
      </p:sp>
      <p:sp>
        <p:nvSpPr>
          <p:cNvPr id="211" name="Shape 211"/>
          <p:cNvSpPr/>
          <p:nvPr/>
        </p:nvSpPr>
        <p:spPr>
          <a:xfrm>
            <a:off x="43815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212" name="Shape 212"/>
          <p:cNvSpPr/>
          <p:nvPr/>
        </p:nvSpPr>
        <p:spPr>
          <a:xfrm>
            <a:off x="59436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213" name="Shape 213"/>
          <p:cNvSpPr/>
          <p:nvPr/>
        </p:nvSpPr>
        <p:spPr>
          <a:xfrm>
            <a:off x="85598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214" name="Shape 214"/>
          <p:cNvSpPr/>
          <p:nvPr/>
        </p:nvSpPr>
        <p:spPr>
          <a:xfrm>
            <a:off x="111760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sp>
        <p:nvSpPr>
          <p:cNvPr id="215" name="Shape 215"/>
          <p:cNvSpPr/>
          <p:nvPr/>
        </p:nvSpPr>
        <p:spPr>
          <a:xfrm flipV="1">
            <a:off x="927100" y="6708896"/>
            <a:ext cx="11095349" cy="2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 flipV="1">
            <a:off x="927100" y="5527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9245600" y="3873500"/>
            <a:ext cx="2832100" cy="1016000"/>
          </a:xfrm>
          <a:prstGeom prst="roundRect">
            <a:avLst>
              <a:gd name="adj" fmla="val 18750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sz="3600" dirty="0"/>
              <a:t>METADATA</a:t>
            </a:r>
          </a:p>
        </p:txBody>
      </p:sp>
      <p:sp>
        <p:nvSpPr>
          <p:cNvPr id="218" name="Shape 218"/>
          <p:cNvSpPr/>
          <p:nvPr/>
        </p:nvSpPr>
        <p:spPr>
          <a:xfrm>
            <a:off x="6445250" y="3867150"/>
            <a:ext cx="1625600" cy="1016000"/>
          </a:xfrm>
          <a:prstGeom prst="roundRect">
            <a:avLst>
              <a:gd name="adj" fmla="val 1875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DATA</a:t>
            </a:r>
          </a:p>
        </p:txBody>
      </p:sp>
      <p:sp>
        <p:nvSpPr>
          <p:cNvPr id="219" name="Shape 219"/>
          <p:cNvSpPr/>
          <p:nvPr/>
        </p:nvSpPr>
        <p:spPr>
          <a:xfrm flipV="1">
            <a:off x="6433507" y="4755875"/>
            <a:ext cx="2654657" cy="831387"/>
          </a:xfrm>
          <a:prstGeom prst="line">
            <a:avLst/>
          </a:prstGeom>
          <a:ln w="63500">
            <a:solidFill>
              <a:srgbClr val="7A7A7A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11478637" y="4995561"/>
            <a:ext cx="1" cy="648171"/>
          </a:xfrm>
          <a:prstGeom prst="line">
            <a:avLst/>
          </a:prstGeom>
          <a:ln w="63500">
            <a:solidFill>
              <a:srgbClr val="7A7A7A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 flipV="1">
            <a:off x="4809123" y="4950891"/>
            <a:ext cx="1533542" cy="637108"/>
          </a:xfrm>
          <a:prstGeom prst="line">
            <a:avLst/>
          </a:prstGeom>
          <a:ln w="63500">
            <a:solidFill>
              <a:srgbClr val="7A7A7A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V="1">
            <a:off x="825500" y="7813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55600" y="8077199"/>
            <a:ext cx="3683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PLATTER</a:t>
            </a:r>
          </a:p>
        </p:txBody>
      </p:sp>
      <p:sp>
        <p:nvSpPr>
          <p:cNvPr id="224" name="Shape 224"/>
          <p:cNvSpPr/>
          <p:nvPr/>
        </p:nvSpPr>
        <p:spPr>
          <a:xfrm flipV="1">
            <a:off x="7665024" y="5676900"/>
            <a:ext cx="10975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0231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226" name="Shape 226"/>
          <p:cNvSpPr/>
          <p:nvPr/>
        </p:nvSpPr>
        <p:spPr>
          <a:xfrm flipV="1">
            <a:off x="10276045" y="5689599"/>
            <a:ext cx="10974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96393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0" y="927100"/>
            <a:ext cx="11950700" cy="3771900"/>
          </a:xfrm>
          <a:prstGeom prst="rect">
            <a:avLst/>
          </a:prstGeom>
        </p:spPr>
        <p:txBody>
          <a:bodyPr/>
          <a:lstStyle/>
          <a:p>
            <a:pPr indent="508000">
              <a:spcBef>
                <a:spcPts val="800"/>
              </a:spcBef>
            </a:pPr>
            <a:r>
              <a:rPr dirty="0"/>
              <a:t>Journaling protocol</a:t>
            </a:r>
            <a:r>
              <a:rPr lang="en-US" dirty="0"/>
              <a:t> (ordered mode)</a:t>
            </a:r>
            <a:endParaRPr dirty="0"/>
          </a:p>
          <a:p>
            <a:pPr marL="1778000" lvl="1">
              <a:spcBef>
                <a:spcPts val="400"/>
              </a:spcBef>
            </a:pPr>
            <a:r>
              <a:rPr dirty="0"/>
              <a:t>Data write (D)</a:t>
            </a:r>
          </a:p>
          <a:p>
            <a:pPr marL="1778000" lvl="1">
              <a:spcBef>
                <a:spcPts val="400"/>
              </a:spcBef>
            </a:pPr>
            <a:r>
              <a:rPr dirty="0"/>
              <a:t>Logging Metadata (J</a:t>
            </a:r>
            <a:r>
              <a:rPr baseline="-5999" dirty="0"/>
              <a:t>M</a:t>
            </a:r>
            <a:r>
              <a:rPr dirty="0"/>
              <a:t>)</a:t>
            </a:r>
          </a:p>
          <a:p>
            <a:pPr marL="1778000" lvl="1">
              <a:spcBef>
                <a:spcPts val="400"/>
              </a:spcBef>
            </a:pPr>
            <a:r>
              <a:rPr dirty="0"/>
              <a:t>Logging Commit (J</a:t>
            </a:r>
            <a:r>
              <a:rPr baseline="-5999" dirty="0"/>
              <a:t>C</a:t>
            </a:r>
            <a:r>
              <a:rPr dirty="0"/>
              <a:t>)</a:t>
            </a:r>
          </a:p>
          <a:p>
            <a:pPr marL="1778000" lvl="1">
              <a:spcBef>
                <a:spcPts val="400"/>
              </a:spcBef>
            </a:pPr>
            <a:r>
              <a:rPr dirty="0"/>
              <a:t>Checkpointing (M)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4583" pathEditMode="relative">
                                      <p:cBhvr>
                                        <p:cTn id="3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4583" pathEditMode="relative">
                                      <p:cBhvr>
                                        <p:cTn id="5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4583 L 0.213535 0.235677" pathEditMode="relative">
                                      <p:cBhvr>
                                        <p:cTn id="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4583 L 0.000000 0.235677" pathEditMode="relative">
                                      <p:cBhvr>
                                        <p:cTn id="6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4583" pathEditMode="relative">
                                      <p:cBhvr>
                                        <p:cTn id="7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4583 L 0.114573 0.235677" pathEditMode="relative">
                                      <p:cBhvr>
                                        <p:cTn id="8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4583" pathEditMode="relative">
                                      <p:cBhvr>
                                        <p:cTn id="10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4583 L -0.402344 0.235677" pathEditMode="relative">
                                      <p:cBhvr>
                                        <p:cTn id="11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5" animBg="1" advAuto="0"/>
      <p:bldP spid="212" grpId="9" animBg="1" advAuto="0"/>
      <p:bldP spid="213" grpId="16" animBg="1" advAuto="0"/>
      <p:bldP spid="214" grpId="22" animBg="1" advAuto="0"/>
      <p:bldP spid="217" grpId="2" animBg="1" advAuto="0"/>
      <p:bldP spid="218" grpId="3" animBg="1" advAuto="0"/>
      <p:bldP spid="219" grpId="8" animBg="1" advAuto="0"/>
      <p:bldP spid="219" grpId="10" animBg="1" advAuto="0"/>
      <p:bldP spid="220" grpId="21" animBg="1" advAuto="0"/>
      <p:bldP spid="220" grpId="23" animBg="1" advAuto="0"/>
      <p:bldP spid="221" grpId="4" animBg="1" advAuto="0"/>
      <p:bldP spid="221" grpId="7" animBg="1" advAuto="0"/>
      <p:bldP spid="224" grpId="12" animBg="1" advAuto="0"/>
      <p:bldP spid="225" grpId="13" animBg="1" advAuto="0"/>
      <p:bldP spid="226" grpId="18" animBg="1" advAuto="0"/>
      <p:bldP spid="227" grpId="19" animBg="1" advAuto="0"/>
      <p:bldP spid="228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" y="180869"/>
            <a:ext cx="12490102" cy="93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127000" y="254000"/>
            <a:ext cx="12585700" cy="2438400"/>
          </a:xfrm>
          <a:prstGeom prst="rect">
            <a:avLst/>
          </a:prstGeom>
        </p:spPr>
        <p:txBody>
          <a:bodyPr/>
          <a:lstStyle/>
          <a:p>
            <a:r>
              <a:rPr dirty="0"/>
              <a:t>Flushing Performance Impact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1260946" y="2290086"/>
            <a:ext cx="10464800" cy="1308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Comparing FileBench Varmail performance</a:t>
            </a:r>
          </a:p>
        </p:txBody>
      </p:sp>
      <p:graphicFrame>
        <p:nvGraphicFramePr>
          <p:cNvPr id="236" name="Chart 236"/>
          <p:cNvGraphicFramePr/>
          <p:nvPr>
            <p:extLst>
              <p:ext uri="{D42A27DB-BD31-4B8C-83A1-F6EECF244321}">
                <p14:modId xmlns:p14="http://schemas.microsoft.com/office/powerpoint/2010/main" val="2026237552"/>
              </p:ext>
            </p:extLst>
          </p:nvPr>
        </p:nvGraphicFramePr>
        <p:xfrm>
          <a:off x="2652173" y="3523910"/>
          <a:ext cx="9496822" cy="428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" name="Shape 237"/>
          <p:cNvSpPr/>
          <p:nvPr/>
        </p:nvSpPr>
        <p:spPr>
          <a:xfrm rot="16200000">
            <a:off x="-590382" y="5486398"/>
            <a:ext cx="442655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Throughput (Ops/s)</a:t>
            </a:r>
          </a:p>
        </p:txBody>
      </p:sp>
      <p:sp>
        <p:nvSpPr>
          <p:cNvPr id="238" name="Shape 238"/>
          <p:cNvSpPr/>
          <p:nvPr/>
        </p:nvSpPr>
        <p:spPr>
          <a:xfrm>
            <a:off x="3543968" y="7660746"/>
            <a:ext cx="407911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ext4 configuration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653978" y="8638892"/>
            <a:ext cx="10909300" cy="690327"/>
          </a:xfrm>
          <a:prstGeom prst="roundRect">
            <a:avLst>
              <a:gd name="adj" fmla="val 9434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~ 5X performance difference based on flushing!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Probabilistic Crash Consistency</a:t>
            </a:r>
            <a:endParaRPr dirty="0"/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457200" y="1816100"/>
            <a:ext cx="11950700" cy="7035800"/>
          </a:xfrm>
          <a:prstGeom prst="rect">
            <a:avLst/>
          </a:prstGeom>
        </p:spPr>
        <p:txBody>
          <a:bodyPr/>
          <a:lstStyle/>
          <a:p>
            <a:pPr indent="508000"/>
            <a:r>
              <a:rPr sz="3200" dirty="0"/>
              <a:t>Practitioners </a:t>
            </a:r>
            <a:r>
              <a:rPr sz="3200" dirty="0">
                <a:solidFill>
                  <a:srgbClr val="E32400"/>
                </a:solidFill>
              </a:rPr>
              <a:t>turn off</a:t>
            </a:r>
            <a:r>
              <a:rPr sz="3200" dirty="0"/>
              <a:t> flushes due to performance degradation</a:t>
            </a:r>
          </a:p>
          <a:p>
            <a:pPr marL="1778000" lvl="1"/>
            <a:r>
              <a:rPr sz="2800" dirty="0"/>
              <a:t>E.g., ext3 by default did not enable flushes for many years</a:t>
            </a:r>
          </a:p>
          <a:p>
            <a:pPr indent="508000"/>
            <a:r>
              <a:rPr sz="3200" dirty="0"/>
              <a:t>Observe crashes do not cause inconsistency for </a:t>
            </a:r>
            <a:r>
              <a:rPr sz="3200" dirty="0">
                <a:solidFill>
                  <a:srgbClr val="E32400"/>
                </a:solidFill>
              </a:rPr>
              <a:t>some</a:t>
            </a:r>
            <a:r>
              <a:rPr sz="3200" dirty="0"/>
              <a:t> workloads</a:t>
            </a:r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4"/>
          <p:cNvGrpSpPr/>
          <p:nvPr/>
        </p:nvGrpSpPr>
        <p:grpSpPr>
          <a:xfrm>
            <a:off x="7886700" y="7912100"/>
            <a:ext cx="3822700" cy="1828801"/>
            <a:chOff x="0" y="0"/>
            <a:chExt cx="3822700" cy="18288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3822700" cy="1813302"/>
            </a:xfrm>
            <a:prstGeom prst="roundRect">
              <a:avLst>
                <a:gd name="adj" fmla="val 10506"/>
              </a:avLst>
            </a:prstGeom>
            <a:noFill/>
            <a:ln w="50800" cap="flat">
              <a:solidFill>
                <a:srgbClr val="FF6A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6A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102233" y="945396"/>
              <a:ext cx="1620479" cy="883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Journal</a:t>
              </a:r>
            </a:p>
          </p:txBody>
        </p:sp>
      </p:grp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Journaling without Ordering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09122" y="5753099"/>
            <a:ext cx="3378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4013"/>
                </a:solidFill>
              </a:defRPr>
            </a:lvl1pPr>
          </a:lstStyle>
          <a:p>
            <a:r>
              <a:t>FILE SYSTEM</a:t>
            </a:r>
          </a:p>
        </p:txBody>
      </p:sp>
      <p:sp>
        <p:nvSpPr>
          <p:cNvPr id="258" name="Shape 258"/>
          <p:cNvSpPr/>
          <p:nvPr/>
        </p:nvSpPr>
        <p:spPr>
          <a:xfrm>
            <a:off x="355066" y="6896099"/>
            <a:ext cx="3683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CACHE</a:t>
            </a:r>
          </a:p>
        </p:txBody>
      </p:sp>
      <p:sp>
        <p:nvSpPr>
          <p:cNvPr id="259" name="Shape 259"/>
          <p:cNvSpPr/>
          <p:nvPr/>
        </p:nvSpPr>
        <p:spPr>
          <a:xfrm>
            <a:off x="406400" y="4737099"/>
            <a:ext cx="3581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56D6"/>
                </a:solidFill>
              </a:defRPr>
            </a:lvl1pPr>
          </a:lstStyle>
          <a:p>
            <a:r>
              <a:t>APPLICATION</a:t>
            </a:r>
          </a:p>
        </p:txBody>
      </p:sp>
      <p:sp>
        <p:nvSpPr>
          <p:cNvPr id="260" name="Shape 260"/>
          <p:cNvSpPr/>
          <p:nvPr/>
        </p:nvSpPr>
        <p:spPr>
          <a:xfrm>
            <a:off x="43815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261" name="Shape 261"/>
          <p:cNvSpPr/>
          <p:nvPr/>
        </p:nvSpPr>
        <p:spPr>
          <a:xfrm>
            <a:off x="59436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262" name="Shape 262"/>
          <p:cNvSpPr/>
          <p:nvPr/>
        </p:nvSpPr>
        <p:spPr>
          <a:xfrm>
            <a:off x="85598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263" name="Shape 263"/>
          <p:cNvSpPr/>
          <p:nvPr/>
        </p:nvSpPr>
        <p:spPr>
          <a:xfrm>
            <a:off x="111760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sp>
        <p:nvSpPr>
          <p:cNvPr id="264" name="Shape 264"/>
          <p:cNvSpPr/>
          <p:nvPr/>
        </p:nvSpPr>
        <p:spPr>
          <a:xfrm flipV="1">
            <a:off x="927100" y="6708896"/>
            <a:ext cx="11095349" cy="2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 flipV="1">
            <a:off x="927100" y="5527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9245600" y="3873500"/>
            <a:ext cx="2832100" cy="1016000"/>
          </a:xfrm>
          <a:prstGeom prst="roundRect">
            <a:avLst>
              <a:gd name="adj" fmla="val 18750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METADATA</a:t>
            </a:r>
          </a:p>
        </p:txBody>
      </p:sp>
      <p:sp>
        <p:nvSpPr>
          <p:cNvPr id="267" name="Shape 267"/>
          <p:cNvSpPr/>
          <p:nvPr/>
        </p:nvSpPr>
        <p:spPr>
          <a:xfrm>
            <a:off x="6445250" y="3867150"/>
            <a:ext cx="1625600" cy="1016000"/>
          </a:xfrm>
          <a:prstGeom prst="roundRect">
            <a:avLst>
              <a:gd name="adj" fmla="val 1875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DATA</a:t>
            </a:r>
          </a:p>
        </p:txBody>
      </p:sp>
      <p:sp>
        <p:nvSpPr>
          <p:cNvPr id="268" name="Shape 268"/>
          <p:cNvSpPr/>
          <p:nvPr/>
        </p:nvSpPr>
        <p:spPr>
          <a:xfrm flipV="1">
            <a:off x="825500" y="7813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55600" y="8077199"/>
            <a:ext cx="3683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PLATTER</a:t>
            </a:r>
          </a:p>
        </p:txBody>
      </p:sp>
      <p:sp>
        <p:nvSpPr>
          <p:cNvPr id="270" name="Shape 270"/>
          <p:cNvSpPr/>
          <p:nvPr/>
        </p:nvSpPr>
        <p:spPr>
          <a:xfrm flipV="1">
            <a:off x="7665024" y="5676900"/>
            <a:ext cx="10975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0231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10276045" y="5689599"/>
            <a:ext cx="10974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6393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sz="half" idx="1"/>
          </p:nvPr>
        </p:nvSpPr>
        <p:spPr>
          <a:xfrm>
            <a:off x="279400" y="1549400"/>
            <a:ext cx="12382500" cy="2082800"/>
          </a:xfrm>
          <a:prstGeom prst="rect">
            <a:avLst/>
          </a:prstGeom>
        </p:spPr>
        <p:txBody>
          <a:bodyPr/>
          <a:lstStyle/>
          <a:p>
            <a:pPr indent="508000">
              <a:spcBef>
                <a:spcPts val="800"/>
              </a:spcBef>
            </a:pPr>
            <a:r>
              <a:rPr dirty="0">
                <a:solidFill>
                  <a:srgbClr val="FF0000"/>
                </a:solidFill>
              </a:rPr>
              <a:t>Without flushes, blocks may be reordered</a:t>
            </a:r>
          </a:p>
          <a:p>
            <a:pPr marL="1778000" lvl="1">
              <a:spcBef>
                <a:spcPts val="800"/>
              </a:spcBef>
            </a:pPr>
            <a:r>
              <a:rPr dirty="0"/>
              <a:t>E.g., J</a:t>
            </a:r>
            <a:r>
              <a:rPr baseline="-5999" dirty="0"/>
              <a:t>C</a:t>
            </a:r>
            <a:r>
              <a:rPr dirty="0"/>
              <a:t> and J</a:t>
            </a:r>
            <a:r>
              <a:rPr baseline="-5999" dirty="0"/>
              <a:t>M</a:t>
            </a:r>
            <a:r>
              <a:rPr dirty="0"/>
              <a:t> written first as disk head near journal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3281" pathEditMode="relative">
                                      <p:cBhvr>
                                        <p:cTn id="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0.114583" pathEditMode="relative">
                                      <p:cBhvr>
                                        <p:cTn id="3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4583" pathEditMode="relative">
                                      <p:cBhvr>
                                        <p:cTn id="3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3281" pathEditMode="relative">
                                      <p:cBhvr>
                                        <p:cTn id="3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114583 L 0.201172 0.235677" pathEditMode="relative">
                                      <p:cBhvr>
                                        <p:cTn id="4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4583 L 0.109257 0.235677" pathEditMode="relative">
                                      <p:cBhvr>
                                        <p:cTn id="4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3281 L 0.000000 0.235677" pathEditMode="relative">
                                      <p:cBhvr>
                                        <p:cTn id="4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3281 L -0.402344 0.235677" pathEditMode="relative">
                                      <p:cBhvr>
                                        <p:cTn id="5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animBg="1" advAuto="0"/>
      <p:bldP spid="271" grpId="2" animBg="1" advAuto="0"/>
      <p:bldP spid="272" grpId="3" animBg="1" advAuto="0"/>
      <p:bldP spid="273" grpId="4" animBg="1" advAuto="0"/>
      <p:bldP spid="274" grpId="5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Probabilistic Crash Consistency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xfrm>
            <a:off x="520700" y="1790700"/>
            <a:ext cx="11950700" cy="1219200"/>
          </a:xfrm>
          <a:prstGeom prst="rect">
            <a:avLst/>
          </a:prstGeom>
        </p:spPr>
        <p:txBody>
          <a:bodyPr/>
          <a:lstStyle>
            <a:lvl1pPr indent="508000"/>
          </a:lstStyle>
          <a:p>
            <a:r>
              <a:rPr dirty="0"/>
              <a:t>Re-ordering leads to windows of vulnerability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644900" y="32512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280" name="Shape 280"/>
          <p:cNvSpPr/>
          <p:nvPr/>
        </p:nvSpPr>
        <p:spPr>
          <a:xfrm>
            <a:off x="5245100" y="32512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281" name="Shape 281"/>
          <p:cNvSpPr/>
          <p:nvPr/>
        </p:nvSpPr>
        <p:spPr>
          <a:xfrm>
            <a:off x="6807200" y="32512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282" name="Shape 282"/>
          <p:cNvSpPr/>
          <p:nvPr/>
        </p:nvSpPr>
        <p:spPr>
          <a:xfrm>
            <a:off x="8470900" y="32512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sp>
        <p:nvSpPr>
          <p:cNvPr id="283" name="Shape 283"/>
          <p:cNvSpPr/>
          <p:nvPr/>
        </p:nvSpPr>
        <p:spPr>
          <a:xfrm>
            <a:off x="4704057" y="5886450"/>
            <a:ext cx="362779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 flipH="1">
            <a:off x="4693047" y="4444999"/>
            <a:ext cx="48" cy="2463814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 flipH="1">
            <a:off x="8261749" y="4444999"/>
            <a:ext cx="47" cy="2463814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flipH="1" flipV="1">
            <a:off x="1295399" y="4331539"/>
            <a:ext cx="10778680" cy="531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0446388" y="3378200"/>
            <a:ext cx="122016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288" name="Shape 288"/>
          <p:cNvSpPr/>
          <p:nvPr/>
        </p:nvSpPr>
        <p:spPr>
          <a:xfrm>
            <a:off x="5478288" y="6057900"/>
            <a:ext cx="199839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</a:t>
            </a:r>
          </a:p>
        </p:txBody>
      </p:sp>
      <p:sp>
        <p:nvSpPr>
          <p:cNvPr id="289" name="Shape 289"/>
          <p:cNvSpPr/>
          <p:nvPr/>
        </p:nvSpPr>
        <p:spPr>
          <a:xfrm flipH="1">
            <a:off x="3416299" y="4356100"/>
            <a:ext cx="1" cy="3450134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9619429" y="4445000"/>
            <a:ext cx="6" cy="346795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428960" y="6956589"/>
            <a:ext cx="6247822" cy="2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857477" y="7213600"/>
            <a:ext cx="323083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Total I/O Time</a:t>
            </a:r>
          </a:p>
        </p:txBody>
      </p:sp>
      <p:sp>
        <p:nvSpPr>
          <p:cNvPr id="293" name="Shape 293"/>
          <p:cNvSpPr/>
          <p:nvPr/>
        </p:nvSpPr>
        <p:spPr>
          <a:xfrm>
            <a:off x="318622" y="8178800"/>
            <a:ext cx="123317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E32400"/>
                </a:solidFill>
              </a:defRPr>
            </a:lvl1pPr>
          </a:lstStyle>
          <a:p>
            <a:r>
              <a:rPr dirty="0"/>
              <a:t>P-inconsistency =  Time in window(s) / Total I/O Time</a:t>
            </a:r>
          </a:p>
        </p:txBody>
      </p:sp>
      <p:sp>
        <p:nvSpPr>
          <p:cNvPr id="294" name="Shape 294"/>
          <p:cNvSpPr/>
          <p:nvPr/>
        </p:nvSpPr>
        <p:spPr>
          <a:xfrm>
            <a:off x="431800" y="3378200"/>
            <a:ext cx="252954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4013"/>
                </a:solidFill>
              </a:defRPr>
            </a:lvl1pPr>
          </a:lstStyle>
          <a:p>
            <a:r>
              <a:t>MEMORY</a:t>
            </a:r>
          </a:p>
        </p:txBody>
      </p:sp>
      <p:sp>
        <p:nvSpPr>
          <p:cNvPr id="295" name="Shape 295"/>
          <p:cNvSpPr/>
          <p:nvPr/>
        </p:nvSpPr>
        <p:spPr>
          <a:xfrm>
            <a:off x="723682" y="4864100"/>
            <a:ext cx="124178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</a:t>
            </a:r>
          </a:p>
        </p:txBody>
      </p:sp>
      <p:sp>
        <p:nvSpPr>
          <p:cNvPr id="296" name="Shape 296"/>
          <p:cNvSpPr/>
          <p:nvPr/>
        </p:nvSpPr>
        <p:spPr>
          <a:xfrm>
            <a:off x="5245100" y="45593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297" name="Shape 297"/>
          <p:cNvSpPr/>
          <p:nvPr/>
        </p:nvSpPr>
        <p:spPr>
          <a:xfrm>
            <a:off x="6807200" y="45593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298" name="Shape 298"/>
          <p:cNvSpPr/>
          <p:nvPr/>
        </p:nvSpPr>
        <p:spPr>
          <a:xfrm>
            <a:off x="3644900" y="45593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299" name="Shape 299"/>
          <p:cNvSpPr/>
          <p:nvPr/>
        </p:nvSpPr>
        <p:spPr>
          <a:xfrm>
            <a:off x="8509000" y="45593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sp>
        <p:nvSpPr>
          <p:cNvPr id="300" name="Shape 300"/>
          <p:cNvSpPr/>
          <p:nvPr/>
        </p:nvSpPr>
        <p:spPr>
          <a:xfrm flipV="1">
            <a:off x="4600848" y="4031511"/>
            <a:ext cx="2057742" cy="629115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241300" y="254000"/>
            <a:ext cx="12649200" cy="1193800"/>
          </a:xfrm>
          <a:prstGeom prst="rect">
            <a:avLst/>
          </a:prstGeom>
        </p:spPr>
        <p:txBody>
          <a:bodyPr/>
          <a:lstStyle/>
          <a:p>
            <a:r>
              <a:t>Types of Re-ordering</a:t>
            </a:r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97374" y="2679700"/>
            <a:ext cx="11959728" cy="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93699" y="5027362"/>
            <a:ext cx="11959728" cy="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93699" y="8392862"/>
            <a:ext cx="11959728" cy="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 flipV="1">
            <a:off x="5421062" y="1752600"/>
            <a:ext cx="3" cy="764540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980138" y="1803400"/>
            <a:ext cx="338866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Correct Order</a:t>
            </a:r>
          </a:p>
        </p:txBody>
      </p:sp>
      <p:sp>
        <p:nvSpPr>
          <p:cNvPr id="309" name="Shape 309"/>
          <p:cNvSpPr/>
          <p:nvPr/>
        </p:nvSpPr>
        <p:spPr>
          <a:xfrm>
            <a:off x="1121016" y="3556000"/>
            <a:ext cx="310243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Early Commit</a:t>
            </a:r>
          </a:p>
        </p:txBody>
      </p:sp>
      <p:sp>
        <p:nvSpPr>
          <p:cNvPr id="310" name="Shape 310"/>
          <p:cNvSpPr/>
          <p:nvPr/>
        </p:nvSpPr>
        <p:spPr>
          <a:xfrm>
            <a:off x="756487" y="6070600"/>
            <a:ext cx="382466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Early Checkpoint</a:t>
            </a:r>
          </a:p>
        </p:txBody>
      </p:sp>
      <p:sp>
        <p:nvSpPr>
          <p:cNvPr id="311" name="Shape 311"/>
          <p:cNvSpPr/>
          <p:nvPr/>
        </p:nvSpPr>
        <p:spPr>
          <a:xfrm>
            <a:off x="308644" y="8585200"/>
            <a:ext cx="472034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Transaction Misorder</a:t>
            </a:r>
          </a:p>
        </p:txBody>
      </p:sp>
      <p:sp>
        <p:nvSpPr>
          <p:cNvPr id="312" name="Shape 312"/>
          <p:cNvSpPr/>
          <p:nvPr/>
        </p:nvSpPr>
        <p:spPr>
          <a:xfrm>
            <a:off x="6083300" y="16256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313" name="Shape 313"/>
          <p:cNvSpPr/>
          <p:nvPr/>
        </p:nvSpPr>
        <p:spPr>
          <a:xfrm>
            <a:off x="7683500" y="16256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>
              <a:alpha val="50000"/>
            </a:srgbClr>
          </a:solidFill>
          <a:ln w="101600">
            <a:solidFill>
              <a:srgbClr val="FF8647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314" name="Shape 314"/>
          <p:cNvSpPr/>
          <p:nvPr/>
        </p:nvSpPr>
        <p:spPr>
          <a:xfrm>
            <a:off x="9232900" y="16256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>
              <a:alpha val="50000"/>
            </a:srgbClr>
          </a:solidFill>
          <a:ln w="101600">
            <a:solidFill>
              <a:srgbClr val="FF8647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315" name="Shape 315"/>
          <p:cNvSpPr/>
          <p:nvPr/>
        </p:nvSpPr>
        <p:spPr>
          <a:xfrm>
            <a:off x="10871200" y="16256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grpSp>
        <p:nvGrpSpPr>
          <p:cNvPr id="324" name="Group 324"/>
          <p:cNvGrpSpPr/>
          <p:nvPr/>
        </p:nvGrpSpPr>
        <p:grpSpPr>
          <a:xfrm>
            <a:off x="6083300" y="2895600"/>
            <a:ext cx="5651500" cy="1930400"/>
            <a:chOff x="0" y="0"/>
            <a:chExt cx="5651500" cy="19304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000000">
                <a:alpha val="50000"/>
              </a:srgbClr>
            </a:solidFill>
            <a:ln w="254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314960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M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160020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FEC700"/>
            </a:solidFill>
            <a:ln w="101600" cap="flat">
              <a:solidFill>
                <a:srgbClr val="FF864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C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78790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>
                <a:alpha val="50000"/>
              </a:srgbClr>
            </a:solidFill>
            <a:ln w="254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M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160020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000000">
                <a:alpha val="50000"/>
              </a:srgbClr>
            </a:solidFill>
            <a:ln w="254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314960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M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FEC700"/>
            </a:solidFill>
            <a:ln w="101600" cap="flat">
              <a:solidFill>
                <a:srgbClr val="FF864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C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478790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>
                <a:alpha val="50000"/>
              </a:srgbClr>
            </a:solidFill>
            <a:ln w="254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M</a:t>
              </a:r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6070600" y="5257800"/>
            <a:ext cx="5664200" cy="2984500"/>
            <a:chOff x="0" y="0"/>
            <a:chExt cx="5664200" cy="2984500"/>
          </a:xfrm>
        </p:grpSpPr>
        <p:sp>
          <p:nvSpPr>
            <p:cNvPr id="325" name="Shape 325"/>
            <p:cNvSpPr/>
            <p:nvPr/>
          </p:nvSpPr>
          <p:spPr>
            <a:xfrm>
              <a:off x="1270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000000">
                <a:alpha val="50000"/>
              </a:srgbClr>
            </a:solidFill>
            <a:ln w="254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161290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M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480060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FEC700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C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3162300" y="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M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1270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000000">
                <a:alpha val="50000"/>
              </a:srgbClr>
            </a:solidFill>
            <a:ln w="254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316230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M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480060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FEC700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C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612900" y="10668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M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1562100" y="21209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000000">
                <a:alpha val="50000"/>
              </a:srgbClr>
            </a:solidFill>
            <a:ln w="254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3162300" y="21209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M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4800600" y="21209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FEC700">
                <a:alpha val="50000"/>
              </a:srgbClr>
            </a:solidFill>
            <a:ln w="101600" cap="flat">
              <a:solidFill>
                <a:srgbClr val="FF8647">
                  <a:alpha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C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0" y="2120900"/>
              <a:ext cx="863600" cy="863600"/>
            </a:xfrm>
            <a:prstGeom prst="roundRect">
              <a:avLst>
                <a:gd name="adj" fmla="val 22059"/>
              </a:avLst>
            </a:prstGeom>
            <a:solidFill>
              <a:srgbClr val="874E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M</a:t>
              </a:r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7835900" y="8610600"/>
            <a:ext cx="2260600" cy="990600"/>
            <a:chOff x="0" y="0"/>
            <a:chExt cx="2260600" cy="990600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990600" cy="990600"/>
            </a:xfrm>
            <a:prstGeom prst="roundRect">
              <a:avLst>
                <a:gd name="adj" fmla="val 19231"/>
              </a:avLst>
            </a:prstGeom>
            <a:solidFill>
              <a:srgbClr val="FEC700"/>
            </a:solidFill>
            <a:ln w="101600" cap="flat">
              <a:solidFill>
                <a:srgbClr val="FF864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Ci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270000" y="0"/>
              <a:ext cx="990600" cy="990600"/>
            </a:xfrm>
            <a:prstGeom prst="roundRect">
              <a:avLst>
                <a:gd name="adj" fmla="val 19231"/>
              </a:avLst>
            </a:prstGeom>
            <a:solidFill>
              <a:srgbClr val="FEC700"/>
            </a:solidFill>
            <a:ln w="101600" cap="flat">
              <a:solidFill>
                <a:srgbClr val="FF8647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J</a:t>
              </a:r>
              <a:r>
                <a:rPr baseline="-5999"/>
                <a:t>Ci-1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3" animBg="1" advAuto="0"/>
      <p:bldP spid="311" grpId="5" animBg="1" advAuto="0"/>
      <p:bldP spid="324" grpId="2" animBg="1" advAuto="0"/>
      <p:bldP spid="337" grpId="4" animBg="1" advAuto="0"/>
      <p:bldP spid="340" grpId="6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graphicFrame>
        <p:nvGraphicFramePr>
          <p:cNvPr id="343" name="Chart 343"/>
          <p:cNvGraphicFramePr/>
          <p:nvPr/>
        </p:nvGraphicFramePr>
        <p:xfrm>
          <a:off x="1066254" y="3194050"/>
          <a:ext cx="11494046" cy="4461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5" name="Shape 345"/>
          <p:cNvSpPr/>
          <p:nvPr/>
        </p:nvSpPr>
        <p:spPr>
          <a:xfrm rot="16200000">
            <a:off x="-1136719" y="4914900"/>
            <a:ext cx="343138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P-inconsistency</a:t>
            </a:r>
          </a:p>
        </p:txBody>
      </p:sp>
      <p:sp>
        <p:nvSpPr>
          <p:cNvPr id="347" name="Shape 347"/>
          <p:cNvSpPr/>
          <p:nvPr/>
        </p:nvSpPr>
        <p:spPr>
          <a:xfrm>
            <a:off x="977900" y="9100344"/>
            <a:ext cx="10909300" cy="510778"/>
          </a:xfrm>
          <a:prstGeom prst="roundRect">
            <a:avLst>
              <a:gd name="adj" fmla="val 9434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Nature of writes affects p-inconsistency</a:t>
            </a:r>
          </a:p>
        </p:txBody>
      </p:sp>
      <p:sp>
        <p:nvSpPr>
          <p:cNvPr id="348" name="Shape 3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247555" y="7861300"/>
            <a:ext cx="249923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Workloads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Probabilistic Crash Consistency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xfrm>
            <a:off x="244444" y="2281473"/>
            <a:ext cx="12620656" cy="6853473"/>
          </a:xfrm>
          <a:prstGeom prst="rect">
            <a:avLst/>
          </a:prstGeom>
        </p:spPr>
        <p:txBody>
          <a:bodyPr/>
          <a:lstStyle/>
          <a:p>
            <a:pPr indent="508000">
              <a:spcBef>
                <a:spcPts val="800"/>
              </a:spcBef>
            </a:pPr>
            <a:r>
              <a:rPr sz="3600" dirty="0"/>
              <a:t>p-inconsistency for different workloads</a:t>
            </a:r>
          </a:p>
          <a:p>
            <a:pPr marL="1778000" lvl="1">
              <a:spcBef>
                <a:spcPts val="800"/>
              </a:spcBef>
            </a:pPr>
            <a:r>
              <a:rPr sz="3200" dirty="0">
                <a:solidFill>
                  <a:srgbClr val="FF0000"/>
                </a:solidFill>
              </a:rPr>
              <a:t>Read-heavy workloads have low p-inconsistency</a:t>
            </a:r>
          </a:p>
          <a:p>
            <a:pPr marL="1778000" lvl="1"/>
            <a:r>
              <a:rPr sz="3200" dirty="0">
                <a:solidFill>
                  <a:srgbClr val="FF0000"/>
                </a:solidFill>
              </a:rPr>
              <a:t>Database workloads have high p-inconsistency</a:t>
            </a:r>
          </a:p>
          <a:p>
            <a:pPr indent="508000"/>
            <a:r>
              <a:rPr sz="3600" dirty="0"/>
              <a:t>Turning off flushing provides performance,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 </a:t>
            </a:r>
            <a:r>
              <a:rPr sz="3600" dirty="0"/>
              <a:t>but </a:t>
            </a:r>
            <a:r>
              <a:rPr sz="3600" dirty="0">
                <a:solidFill>
                  <a:srgbClr val="E32400"/>
                </a:solidFill>
              </a:rPr>
              <a:t>does not</a:t>
            </a:r>
            <a:r>
              <a:rPr sz="3600" dirty="0"/>
              <a:t> ensure consistency</a:t>
            </a:r>
          </a:p>
          <a:p>
            <a:pPr indent="508000"/>
            <a:r>
              <a:rPr sz="3600" dirty="0"/>
              <a:t>Additional techniques required to obtain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sz="3600" dirty="0">
                <a:solidFill>
                  <a:srgbClr val="E32400"/>
                </a:solidFill>
              </a:rPr>
              <a:t>both</a:t>
            </a:r>
            <a:r>
              <a:rPr sz="3600" dirty="0"/>
              <a:t> performance and consistency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File System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11950700" cy="5295900"/>
          </a:xfrm>
          <a:prstGeom prst="rect">
            <a:avLst/>
          </a:prstGeom>
        </p:spPr>
        <p:txBody>
          <a:bodyPr/>
          <a:lstStyle/>
          <a:p>
            <a:pPr indent="508000"/>
            <a:r>
              <a:rPr dirty="0"/>
              <a:t>Achieves </a:t>
            </a:r>
            <a:r>
              <a:rPr dirty="0">
                <a:solidFill>
                  <a:srgbClr val="E32400"/>
                </a:solidFill>
              </a:rPr>
              <a:t>both</a:t>
            </a:r>
            <a:r>
              <a:rPr dirty="0"/>
              <a:t> performance and consistency by trading on </a:t>
            </a:r>
            <a:r>
              <a:rPr dirty="0">
                <a:solidFill>
                  <a:srgbClr val="E32400"/>
                </a:solidFill>
              </a:rPr>
              <a:t>new</a:t>
            </a:r>
            <a:r>
              <a:rPr dirty="0"/>
              <a:t> axis</a:t>
            </a:r>
          </a:p>
          <a:p>
            <a:pPr indent="508000">
              <a:defRPr>
                <a:solidFill>
                  <a:srgbClr val="E32400"/>
                </a:solidFill>
              </a:defRPr>
            </a:pPr>
            <a:r>
              <a:rPr dirty="0"/>
              <a:t>Freshness </a:t>
            </a:r>
            <a:r>
              <a:rPr dirty="0">
                <a:solidFill>
                  <a:srgbClr val="000000"/>
                </a:solidFill>
              </a:rPr>
              <a:t>indicates how up-to-date state is after a crash</a:t>
            </a:r>
          </a:p>
          <a:p>
            <a:pPr indent="508000">
              <a:defRPr>
                <a:solidFill>
                  <a:srgbClr val="E324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OptFS provides strong consistency while </a:t>
            </a:r>
            <a:r>
              <a:rPr dirty="0"/>
              <a:t>trading freshness</a:t>
            </a:r>
            <a:r>
              <a:rPr dirty="0">
                <a:solidFill>
                  <a:srgbClr val="000000"/>
                </a:solidFill>
              </a:rPr>
              <a:t> for increased performance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638300" y="7239000"/>
            <a:ext cx="18415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State 1</a:t>
            </a:r>
          </a:p>
        </p:txBody>
      </p:sp>
      <p:sp>
        <p:nvSpPr>
          <p:cNvPr id="365" name="Shape 365"/>
          <p:cNvSpPr/>
          <p:nvPr/>
        </p:nvSpPr>
        <p:spPr>
          <a:xfrm>
            <a:off x="4267200" y="7239000"/>
            <a:ext cx="18415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State 2</a:t>
            </a:r>
          </a:p>
        </p:txBody>
      </p:sp>
      <p:sp>
        <p:nvSpPr>
          <p:cNvPr id="366" name="Shape 366"/>
          <p:cNvSpPr/>
          <p:nvPr/>
        </p:nvSpPr>
        <p:spPr>
          <a:xfrm>
            <a:off x="6896100" y="7239000"/>
            <a:ext cx="18415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State 3</a:t>
            </a:r>
          </a:p>
        </p:txBody>
      </p:sp>
      <p:sp>
        <p:nvSpPr>
          <p:cNvPr id="367" name="Shape 367"/>
          <p:cNvSpPr/>
          <p:nvPr/>
        </p:nvSpPr>
        <p:spPr>
          <a:xfrm>
            <a:off x="9525000" y="7239000"/>
            <a:ext cx="18415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State 4</a:t>
            </a:r>
          </a:p>
        </p:txBody>
      </p:sp>
      <p:sp>
        <p:nvSpPr>
          <p:cNvPr id="368" name="Shape 368"/>
          <p:cNvSpPr/>
          <p:nvPr/>
        </p:nvSpPr>
        <p:spPr>
          <a:xfrm>
            <a:off x="9715344" y="6565900"/>
            <a:ext cx="1463056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FF4013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369" name="Shape 369"/>
          <p:cNvSpPr/>
          <p:nvPr/>
        </p:nvSpPr>
        <p:spPr>
          <a:xfrm>
            <a:off x="7816958" y="8246839"/>
            <a:ext cx="4" cy="1316387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186797" y="8242300"/>
            <a:ext cx="4" cy="1316387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 flipH="1">
            <a:off x="3514155" y="7732129"/>
            <a:ext cx="7130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H="1">
            <a:off x="6146800" y="7721600"/>
            <a:ext cx="7130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H="1">
            <a:off x="8775700" y="7721600"/>
            <a:ext cx="7130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7950658" y="8775700"/>
            <a:ext cx="108082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ext4</a:t>
            </a:r>
          </a:p>
        </p:txBody>
      </p:sp>
      <p:sp>
        <p:nvSpPr>
          <p:cNvPr id="375" name="Shape 375"/>
          <p:cNvSpPr/>
          <p:nvPr/>
        </p:nvSpPr>
        <p:spPr>
          <a:xfrm>
            <a:off x="5318745" y="8775700"/>
            <a:ext cx="149233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OptFS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Optimistic File System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508000"/>
            <a:r>
              <a:rPr dirty="0">
                <a:solidFill>
                  <a:srgbClr val="E32400"/>
                </a:solidFill>
              </a:rPr>
              <a:t>Eliminates</a:t>
            </a:r>
            <a:r>
              <a:rPr dirty="0"/>
              <a:t> flushes in the common case</a:t>
            </a:r>
          </a:p>
          <a:p>
            <a:pPr indent="508000"/>
            <a:r>
              <a:rPr dirty="0"/>
              <a:t>Blocks may be re-ordered without flushes</a:t>
            </a:r>
          </a:p>
          <a:p>
            <a:pPr indent="508000"/>
            <a:r>
              <a:rPr dirty="0">
                <a:solidFill>
                  <a:srgbClr val="E32400"/>
                </a:solidFill>
              </a:rPr>
              <a:t>Optimistic Crash Consistency </a:t>
            </a:r>
            <a:r>
              <a:rPr dirty="0"/>
              <a:t>handles         </a:t>
            </a:r>
            <a:r>
              <a:rPr lang="en-US" dirty="0"/>
              <a:t>	</a:t>
            </a:r>
            <a:r>
              <a:rPr dirty="0"/>
              <a:t>re-orderings with different techniques</a:t>
            </a:r>
          </a:p>
          <a:p>
            <a:pPr marL="1778000" lvl="1">
              <a:spcBef>
                <a:spcPts val="800"/>
              </a:spcBef>
            </a:pPr>
            <a:r>
              <a:rPr dirty="0"/>
              <a:t>Some re-orderings are </a:t>
            </a:r>
            <a:r>
              <a:rPr dirty="0">
                <a:solidFill>
                  <a:srgbClr val="E32400"/>
                </a:solidFill>
              </a:rPr>
              <a:t>detected</a:t>
            </a:r>
            <a:r>
              <a:rPr dirty="0"/>
              <a:t> after crash</a:t>
            </a:r>
          </a:p>
          <a:p>
            <a:pPr marL="1778000" lvl="1">
              <a:spcBef>
                <a:spcPts val="800"/>
              </a:spcBef>
            </a:pPr>
            <a:r>
              <a:rPr dirty="0"/>
              <a:t>Some re-orderings are </a:t>
            </a:r>
            <a:r>
              <a:rPr dirty="0">
                <a:solidFill>
                  <a:srgbClr val="E32400"/>
                </a:solidFill>
              </a:rPr>
              <a:t>prevented</a:t>
            </a:r>
            <a:r>
              <a:rPr dirty="0"/>
              <a:t> from occurring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Modified Disk Interface</a:t>
            </a:r>
          </a:p>
        </p:txBody>
      </p:sp>
      <p:sp>
        <p:nvSpPr>
          <p:cNvPr id="384" name="Shape 384"/>
          <p:cNvSpPr>
            <a:spLocks noGrp="1"/>
          </p:cNvSpPr>
          <p:nvPr>
            <p:ph type="body" sz="quarter" idx="1"/>
          </p:nvPr>
        </p:nvSpPr>
        <p:spPr>
          <a:xfrm>
            <a:off x="533400" y="1587500"/>
            <a:ext cx="11950700" cy="1854200"/>
          </a:xfrm>
          <a:prstGeom prst="rect">
            <a:avLst/>
          </a:prstGeom>
        </p:spPr>
        <p:txBody>
          <a:bodyPr/>
          <a:lstStyle/>
          <a:p>
            <a:pPr indent="508000"/>
            <a:r>
              <a:rPr dirty="0"/>
              <a:t>Asynchronous Durability Notifications (ADN) </a:t>
            </a:r>
            <a:r>
              <a:rPr dirty="0">
                <a:solidFill>
                  <a:srgbClr val="E32400"/>
                </a:solidFill>
              </a:rPr>
              <a:t>signal</a:t>
            </a:r>
            <a:r>
              <a:rPr dirty="0"/>
              <a:t> when block is made durable</a:t>
            </a:r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806700" y="6057900"/>
            <a:ext cx="7416800" cy="3098800"/>
          </a:xfrm>
          <a:prstGeom prst="roundRect">
            <a:avLst>
              <a:gd name="adj" fmla="val 6148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734300" y="3873500"/>
            <a:ext cx="13970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B</a:t>
            </a:r>
          </a:p>
        </p:txBody>
      </p:sp>
      <p:sp>
        <p:nvSpPr>
          <p:cNvPr id="388" name="Shape 388"/>
          <p:cNvSpPr/>
          <p:nvPr/>
        </p:nvSpPr>
        <p:spPr>
          <a:xfrm>
            <a:off x="3746500" y="3873500"/>
            <a:ext cx="13970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</a:t>
            </a:r>
          </a:p>
        </p:txBody>
      </p:sp>
      <p:sp>
        <p:nvSpPr>
          <p:cNvPr id="389" name="Shape 389"/>
          <p:cNvSpPr/>
          <p:nvPr/>
        </p:nvSpPr>
        <p:spPr>
          <a:xfrm flipV="1">
            <a:off x="3865681" y="5041900"/>
            <a:ext cx="317" cy="808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4411937" y="5041900"/>
            <a:ext cx="4" cy="808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 flipV="1">
            <a:off x="8043981" y="5041899"/>
            <a:ext cx="317" cy="808387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8590397" y="5041900"/>
            <a:ext cx="4" cy="808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670300" y="6451600"/>
            <a:ext cx="13970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</a:t>
            </a:r>
          </a:p>
        </p:txBody>
      </p:sp>
      <p:sp>
        <p:nvSpPr>
          <p:cNvPr id="394" name="Shape 394"/>
          <p:cNvSpPr/>
          <p:nvPr/>
        </p:nvSpPr>
        <p:spPr>
          <a:xfrm>
            <a:off x="7708900" y="6451600"/>
            <a:ext cx="1397000" cy="977900"/>
          </a:xfrm>
          <a:prstGeom prst="roundRect">
            <a:avLst>
              <a:gd name="adj" fmla="val 19481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B</a:t>
            </a:r>
          </a:p>
        </p:txBody>
      </p:sp>
      <p:sp>
        <p:nvSpPr>
          <p:cNvPr id="395" name="Shape 395"/>
          <p:cNvSpPr/>
          <p:nvPr/>
        </p:nvSpPr>
        <p:spPr>
          <a:xfrm>
            <a:off x="2806700" y="7717357"/>
            <a:ext cx="7416801" cy="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30770" y="6267450"/>
            <a:ext cx="1623605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Disk</a:t>
            </a:r>
          </a:p>
          <a:p>
            <a:r>
              <a:t> Cache</a:t>
            </a:r>
          </a:p>
        </p:txBody>
      </p:sp>
      <p:sp>
        <p:nvSpPr>
          <p:cNvPr id="397" name="Shape 397"/>
          <p:cNvSpPr/>
          <p:nvPr/>
        </p:nvSpPr>
        <p:spPr>
          <a:xfrm>
            <a:off x="602586" y="7816850"/>
            <a:ext cx="1700958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Disk</a:t>
            </a:r>
          </a:p>
          <a:p>
            <a:r>
              <a:t> Platter</a:t>
            </a:r>
          </a:p>
        </p:txBody>
      </p:sp>
      <p:sp>
        <p:nvSpPr>
          <p:cNvPr id="398" name="Shape 398"/>
          <p:cNvSpPr/>
          <p:nvPr/>
        </p:nvSpPr>
        <p:spPr>
          <a:xfrm>
            <a:off x="8996797" y="5041900"/>
            <a:ext cx="4" cy="808386"/>
          </a:xfrm>
          <a:prstGeom prst="line">
            <a:avLst/>
          </a:prstGeom>
          <a:ln w="63500">
            <a:solidFill>
              <a:srgbClr val="E324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958197" y="5041900"/>
            <a:ext cx="4" cy="808386"/>
          </a:xfrm>
          <a:prstGeom prst="line">
            <a:avLst/>
          </a:prstGeom>
          <a:ln w="63500">
            <a:solidFill>
              <a:srgbClr val="E324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953 0.158203" pathEditMode="relative">
                                      <p:cBhvr>
                                        <p:cTn id="28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59505" pathEditMode="relative">
                                      <p:cBhvr>
                                        <p:cTn id="35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1" animBg="1" advAuto="0"/>
      <p:bldP spid="390" grpId="3" animBg="1" advAuto="0"/>
      <p:bldP spid="391" grpId="4" animBg="1" advAuto="0"/>
      <p:bldP spid="392" grpId="6" animBg="1" advAuto="0"/>
      <p:bldP spid="393" grpId="2" animBg="1" advAuto="0"/>
      <p:bldP spid="394" grpId="5" animBg="1" advAuto="0"/>
      <p:bldP spid="398" grpId="8" animBg="1" advAuto="0"/>
      <p:bldP spid="399" grpId="1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701116" cy="95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86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Modified Disk Interface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508000"/>
            <a:r>
              <a:rPr dirty="0"/>
              <a:t>ADNs increase disk </a:t>
            </a:r>
            <a:r>
              <a:rPr dirty="0">
                <a:solidFill>
                  <a:srgbClr val="E32400"/>
                </a:solidFill>
              </a:rPr>
              <a:t>freedom</a:t>
            </a:r>
          </a:p>
          <a:p>
            <a:pPr marL="1778000" lvl="1">
              <a:spcBef>
                <a:spcPts val="800"/>
              </a:spcBef>
            </a:pPr>
            <a:r>
              <a:rPr dirty="0"/>
              <a:t>Blocks can be destaged in </a:t>
            </a:r>
            <a:r>
              <a:rPr dirty="0">
                <a:solidFill>
                  <a:srgbClr val="E32400"/>
                </a:solidFill>
              </a:rPr>
              <a:t>any order</a:t>
            </a:r>
          </a:p>
          <a:p>
            <a:pPr marL="1778000" lvl="1">
              <a:spcBef>
                <a:spcPts val="800"/>
              </a:spcBef>
            </a:pPr>
            <a:r>
              <a:rPr dirty="0"/>
              <a:t>Blocks can be destaged at </a:t>
            </a:r>
            <a:r>
              <a:rPr dirty="0">
                <a:solidFill>
                  <a:srgbClr val="E32400"/>
                </a:solidFill>
              </a:rPr>
              <a:t>any time</a:t>
            </a:r>
          </a:p>
          <a:p>
            <a:pPr marL="1778000" lvl="1"/>
            <a:r>
              <a:rPr dirty="0"/>
              <a:t>Only requirement is to inform upper layer</a:t>
            </a:r>
          </a:p>
          <a:p>
            <a:pPr indent="508000"/>
            <a:r>
              <a:rPr dirty="0"/>
              <a:t>OptFS uses ADNs to control what blocks are </a:t>
            </a:r>
            <a:r>
              <a:rPr dirty="0">
                <a:solidFill>
                  <a:srgbClr val="E32400"/>
                </a:solidFill>
              </a:rPr>
              <a:t>dirty </a:t>
            </a:r>
            <a:r>
              <a:rPr dirty="0"/>
              <a:t>at the</a:t>
            </a:r>
            <a:r>
              <a:rPr dirty="0">
                <a:solidFill>
                  <a:srgbClr val="E32400"/>
                </a:solidFill>
              </a:rPr>
              <a:t> same time</a:t>
            </a:r>
            <a:r>
              <a:rPr dirty="0"/>
              <a:t> in disk cache</a:t>
            </a:r>
          </a:p>
          <a:p>
            <a:pPr marL="1778000" lvl="1"/>
            <a:r>
              <a:rPr dirty="0"/>
              <a:t>Re-ordering can only happen among these blocks 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3" y="3451538"/>
            <a:ext cx="12229878" cy="48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324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1"/>
          <p:cNvGrpSpPr/>
          <p:nvPr/>
        </p:nvGrpSpPr>
        <p:grpSpPr>
          <a:xfrm>
            <a:off x="7886700" y="7912100"/>
            <a:ext cx="3822700" cy="1828801"/>
            <a:chOff x="0" y="0"/>
            <a:chExt cx="3822700" cy="1828800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3822700" cy="1813302"/>
            </a:xfrm>
            <a:prstGeom prst="roundRect">
              <a:avLst>
                <a:gd name="adj" fmla="val 10506"/>
              </a:avLst>
            </a:prstGeom>
            <a:noFill/>
            <a:ln w="50800" cap="flat">
              <a:solidFill>
                <a:srgbClr val="FF6A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6A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102233" y="945396"/>
              <a:ext cx="1620479" cy="883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Journal</a:t>
              </a:r>
            </a:p>
          </p:txBody>
        </p:sp>
      </p:grp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Handling Re-Ordering: Removing Flush #1</a:t>
            </a:r>
          </a:p>
        </p:txBody>
      </p:sp>
      <p:sp>
        <p:nvSpPr>
          <p:cNvPr id="413" name="Shape 4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09122" y="5753099"/>
            <a:ext cx="3378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4013"/>
                </a:solidFill>
              </a:defRPr>
            </a:lvl1pPr>
          </a:lstStyle>
          <a:p>
            <a:r>
              <a:t>FILE SYSTEM</a:t>
            </a:r>
          </a:p>
        </p:txBody>
      </p:sp>
      <p:sp>
        <p:nvSpPr>
          <p:cNvPr id="415" name="Shape 415"/>
          <p:cNvSpPr/>
          <p:nvPr/>
        </p:nvSpPr>
        <p:spPr>
          <a:xfrm>
            <a:off x="355066" y="6896099"/>
            <a:ext cx="3683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CACHE</a:t>
            </a:r>
          </a:p>
        </p:txBody>
      </p:sp>
      <p:sp>
        <p:nvSpPr>
          <p:cNvPr id="416" name="Shape 416"/>
          <p:cNvSpPr/>
          <p:nvPr/>
        </p:nvSpPr>
        <p:spPr>
          <a:xfrm>
            <a:off x="406400" y="4737099"/>
            <a:ext cx="3581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56D6"/>
                </a:solidFill>
              </a:defRPr>
            </a:lvl1pPr>
          </a:lstStyle>
          <a:p>
            <a:r>
              <a:t>APPLICATION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43815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418" name="Shape 418"/>
          <p:cNvSpPr/>
          <p:nvPr/>
        </p:nvSpPr>
        <p:spPr>
          <a:xfrm>
            <a:off x="59436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419" name="Shape 419"/>
          <p:cNvSpPr/>
          <p:nvPr/>
        </p:nvSpPr>
        <p:spPr>
          <a:xfrm>
            <a:off x="85598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420" name="Shape 420"/>
          <p:cNvSpPr/>
          <p:nvPr/>
        </p:nvSpPr>
        <p:spPr>
          <a:xfrm>
            <a:off x="111760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sp>
        <p:nvSpPr>
          <p:cNvPr id="421" name="Shape 421"/>
          <p:cNvSpPr/>
          <p:nvPr/>
        </p:nvSpPr>
        <p:spPr>
          <a:xfrm flipV="1">
            <a:off x="927100" y="6708896"/>
            <a:ext cx="11095349" cy="2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 flipV="1">
            <a:off x="927100" y="5527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9245600" y="3873500"/>
            <a:ext cx="2832100" cy="1016000"/>
          </a:xfrm>
          <a:prstGeom prst="roundRect">
            <a:avLst>
              <a:gd name="adj" fmla="val 18750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sz="3600" dirty="0"/>
              <a:t>METADATA</a:t>
            </a:r>
          </a:p>
        </p:txBody>
      </p:sp>
      <p:sp>
        <p:nvSpPr>
          <p:cNvPr id="424" name="Shape 424"/>
          <p:cNvSpPr/>
          <p:nvPr/>
        </p:nvSpPr>
        <p:spPr>
          <a:xfrm>
            <a:off x="6445250" y="3867150"/>
            <a:ext cx="1625600" cy="1016000"/>
          </a:xfrm>
          <a:prstGeom prst="roundRect">
            <a:avLst>
              <a:gd name="adj" fmla="val 1875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DATA</a:t>
            </a:r>
          </a:p>
        </p:txBody>
      </p:sp>
      <p:sp>
        <p:nvSpPr>
          <p:cNvPr id="425" name="Shape 425"/>
          <p:cNvSpPr/>
          <p:nvPr/>
        </p:nvSpPr>
        <p:spPr>
          <a:xfrm flipV="1">
            <a:off x="825500" y="7813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355600" y="8077199"/>
            <a:ext cx="3683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PLATTER</a:t>
            </a:r>
          </a:p>
        </p:txBody>
      </p:sp>
      <p:sp>
        <p:nvSpPr>
          <p:cNvPr id="427" name="Shape 427"/>
          <p:cNvSpPr/>
          <p:nvPr/>
        </p:nvSpPr>
        <p:spPr>
          <a:xfrm flipV="1">
            <a:off x="7665024" y="5676900"/>
            <a:ext cx="10975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0231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429" name="Shape 429"/>
          <p:cNvSpPr/>
          <p:nvPr/>
        </p:nvSpPr>
        <p:spPr>
          <a:xfrm flipV="1">
            <a:off x="10276045" y="5689599"/>
            <a:ext cx="10974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96393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279400" y="1549400"/>
            <a:ext cx="12382500" cy="2082800"/>
          </a:xfrm>
          <a:prstGeom prst="rect">
            <a:avLst/>
          </a:prstGeom>
        </p:spPr>
        <p:txBody>
          <a:bodyPr/>
          <a:lstStyle/>
          <a:p>
            <a:pPr indent="508000">
              <a:spcBef>
                <a:spcPts val="800"/>
              </a:spcBef>
            </a:pPr>
            <a:r>
              <a:t>Flush after J</a:t>
            </a:r>
            <a:r>
              <a:rPr baseline="-5999"/>
              <a:t>M</a:t>
            </a:r>
            <a:r>
              <a:t> is removed</a:t>
            </a:r>
          </a:p>
          <a:p>
            <a:pPr marL="1778000" lvl="1">
              <a:spcBef>
                <a:spcPts val="800"/>
              </a:spcBef>
            </a:pPr>
            <a:r>
              <a:rPr>
                <a:solidFill>
                  <a:srgbClr val="E32400"/>
                </a:solidFill>
              </a:rPr>
              <a:t>Checksums</a:t>
            </a:r>
            <a:r>
              <a:t> used to handle reordering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Technique #1: </a:t>
            </a:r>
            <a:r>
              <a:rPr dirty="0">
                <a:solidFill>
                  <a:srgbClr val="FF0000"/>
                </a:solidFill>
              </a:rPr>
              <a:t>Checksums</a:t>
            </a:r>
          </a:p>
        </p:txBody>
      </p:sp>
      <p:sp>
        <p:nvSpPr>
          <p:cNvPr id="434" name="Shape 434"/>
          <p:cNvSpPr>
            <a:spLocks noGrp="1"/>
          </p:cNvSpPr>
          <p:nvPr>
            <p:ph type="body" sz="quarter" idx="1"/>
          </p:nvPr>
        </p:nvSpPr>
        <p:spPr>
          <a:xfrm>
            <a:off x="520700" y="1816100"/>
            <a:ext cx="11950700" cy="1346200"/>
          </a:xfrm>
          <a:prstGeom prst="rect">
            <a:avLst/>
          </a:prstGeom>
        </p:spPr>
        <p:txBody>
          <a:bodyPr/>
          <a:lstStyle/>
          <a:p>
            <a:pPr indent="508000"/>
            <a:r>
              <a:t>J</a:t>
            </a:r>
            <a:r>
              <a:rPr baseline="-5999"/>
              <a:t>C</a:t>
            </a:r>
            <a:r>
              <a:t> could be re-ordered </a:t>
            </a:r>
            <a:r>
              <a:rPr>
                <a:solidFill>
                  <a:srgbClr val="E32400"/>
                </a:solidFill>
              </a:rPr>
              <a:t>before</a:t>
            </a:r>
            <a:r>
              <a:t> D or J</a:t>
            </a:r>
            <a:r>
              <a:rPr baseline="-5999"/>
              <a:t>M</a:t>
            </a:r>
          </a:p>
        </p:txBody>
      </p:sp>
      <p:sp>
        <p:nvSpPr>
          <p:cNvPr id="435" name="Shape 4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590800" y="40259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437" name="Shape 437"/>
          <p:cNvSpPr/>
          <p:nvPr/>
        </p:nvSpPr>
        <p:spPr>
          <a:xfrm>
            <a:off x="3975100" y="40005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438" name="Shape 438"/>
          <p:cNvSpPr/>
          <p:nvPr/>
        </p:nvSpPr>
        <p:spPr>
          <a:xfrm>
            <a:off x="7162800" y="39878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439" name="Shape 439"/>
          <p:cNvSpPr/>
          <p:nvPr/>
        </p:nvSpPr>
        <p:spPr>
          <a:xfrm>
            <a:off x="10198100" y="40005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grpSp>
        <p:nvGrpSpPr>
          <p:cNvPr id="443" name="Group 443"/>
          <p:cNvGrpSpPr/>
          <p:nvPr/>
        </p:nvGrpSpPr>
        <p:grpSpPr>
          <a:xfrm>
            <a:off x="2028435" y="3123166"/>
            <a:ext cx="5583985" cy="1451263"/>
            <a:chOff x="35" y="58104"/>
            <a:chExt cx="5583984" cy="1451261"/>
          </a:xfrm>
        </p:grpSpPr>
        <p:sp>
          <p:nvSpPr>
            <p:cNvPr id="440" name="Shape 440"/>
            <p:cNvSpPr/>
            <p:nvPr/>
          </p:nvSpPr>
          <p:spPr>
            <a:xfrm>
              <a:off x="5545805" y="58104"/>
              <a:ext cx="9093" cy="848368"/>
            </a:xfrm>
            <a:prstGeom prst="line">
              <a:avLst/>
            </a:prstGeom>
            <a:noFill/>
            <a:ln w="63500" cap="flat">
              <a:solidFill>
                <a:srgbClr val="E324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 flipH="1" flipV="1">
              <a:off x="17229" y="95200"/>
              <a:ext cx="11840" cy="1414167"/>
            </a:xfrm>
            <a:prstGeom prst="line">
              <a:avLst/>
            </a:prstGeom>
            <a:noFill/>
            <a:ln w="63500" cap="flat">
              <a:solidFill>
                <a:srgbClr val="E324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35" y="63954"/>
              <a:ext cx="5583986" cy="41818"/>
            </a:xfrm>
            <a:prstGeom prst="line">
              <a:avLst/>
            </a:prstGeom>
            <a:noFill/>
            <a:ln w="63500" cap="flat">
              <a:solidFill>
                <a:srgbClr val="E324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5359400" y="40640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445" name="Shape 445"/>
          <p:cNvSpPr/>
          <p:nvPr/>
        </p:nvSpPr>
        <p:spPr>
          <a:xfrm>
            <a:off x="673100" y="5130800"/>
            <a:ext cx="119507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l">
              <a:spcBef>
                <a:spcPts val="2400"/>
              </a:spcBef>
              <a:defRPr sz="4800"/>
            </a:pPr>
            <a:r>
              <a:rPr dirty="0"/>
              <a:t>Re-ordering detected using</a:t>
            </a:r>
            <a:r>
              <a:rPr dirty="0">
                <a:solidFill>
                  <a:srgbClr val="E32400"/>
                </a:solidFill>
              </a:rPr>
              <a:t> checksums</a:t>
            </a:r>
          </a:p>
          <a:p>
            <a:pPr marL="1079500" lvl="1" indent="-571500" algn="l">
              <a:spcBef>
                <a:spcPts val="800"/>
              </a:spcBef>
              <a:buSzPct val="171000"/>
              <a:buChar char="-"/>
            </a:pPr>
            <a:r>
              <a:rPr dirty="0"/>
              <a:t>Computed over data and </a:t>
            </a:r>
            <a:r>
              <a:rPr dirty="0">
                <a:solidFill>
                  <a:srgbClr val="884EFE"/>
                </a:solidFill>
              </a:rPr>
              <a:t>metadata</a:t>
            </a:r>
          </a:p>
          <a:p>
            <a:pPr marL="1079500" lvl="1" indent="-571500" algn="l">
              <a:spcBef>
                <a:spcPts val="800"/>
              </a:spcBef>
              <a:buSzPct val="171000"/>
              <a:buChar char="-"/>
            </a:pPr>
            <a:r>
              <a:rPr dirty="0"/>
              <a:t>Checked during recovery</a:t>
            </a:r>
          </a:p>
          <a:p>
            <a:pPr marL="1079500" lvl="2" indent="-571500" algn="l">
              <a:spcBef>
                <a:spcPts val="800"/>
              </a:spcBef>
              <a:buSzPct val="171000"/>
              <a:buChar char="-"/>
            </a:pPr>
            <a:r>
              <a:rPr dirty="0"/>
              <a:t>Mismatch indicates blocks were lost during crash</a:t>
            </a:r>
          </a:p>
        </p:txBody>
      </p:sp>
      <p:sp>
        <p:nvSpPr>
          <p:cNvPr id="446" name="Shape 446"/>
          <p:cNvSpPr/>
          <p:nvPr/>
        </p:nvSpPr>
        <p:spPr>
          <a:xfrm>
            <a:off x="2362200" y="3835400"/>
            <a:ext cx="2654300" cy="1193800"/>
          </a:xfrm>
          <a:prstGeom prst="roundRect">
            <a:avLst>
              <a:gd name="adj" fmla="val 15957"/>
            </a:avLst>
          </a:prstGeom>
          <a:ln w="63500">
            <a:solidFill>
              <a:srgbClr val="0091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450" name="Group 450"/>
          <p:cNvGrpSpPr/>
          <p:nvPr/>
        </p:nvGrpSpPr>
        <p:grpSpPr>
          <a:xfrm>
            <a:off x="3187700" y="4786138"/>
            <a:ext cx="5019598" cy="1748339"/>
            <a:chOff x="-429522" y="371733"/>
            <a:chExt cx="5019597" cy="1748338"/>
          </a:xfrm>
        </p:grpSpPr>
        <p:sp>
          <p:nvSpPr>
            <p:cNvPr id="447" name="Shape 447"/>
            <p:cNvSpPr/>
            <p:nvPr/>
          </p:nvSpPr>
          <p:spPr>
            <a:xfrm flipH="1">
              <a:off x="3986549" y="371733"/>
              <a:ext cx="57500" cy="69222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flipH="1" flipV="1">
              <a:off x="-429522" y="426806"/>
              <a:ext cx="2622083" cy="164879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222138" y="435341"/>
              <a:ext cx="3367937" cy="168473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51" name="Shape 451"/>
          <p:cNvSpPr/>
          <p:nvPr/>
        </p:nvSpPr>
        <p:spPr>
          <a:xfrm>
            <a:off x="8394700" y="40132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roup 508"/>
          <p:cNvGrpSpPr/>
          <p:nvPr/>
        </p:nvGrpSpPr>
        <p:grpSpPr>
          <a:xfrm>
            <a:off x="7886700" y="7912100"/>
            <a:ext cx="3822700" cy="1828801"/>
            <a:chOff x="0" y="0"/>
            <a:chExt cx="3822700" cy="1828800"/>
          </a:xfrm>
        </p:grpSpPr>
        <p:sp>
          <p:nvSpPr>
            <p:cNvPr id="506" name="Shape 506"/>
            <p:cNvSpPr/>
            <p:nvPr/>
          </p:nvSpPr>
          <p:spPr>
            <a:xfrm>
              <a:off x="0" y="0"/>
              <a:ext cx="3822700" cy="1813302"/>
            </a:xfrm>
            <a:prstGeom prst="roundRect">
              <a:avLst>
                <a:gd name="adj" fmla="val 10506"/>
              </a:avLst>
            </a:prstGeom>
            <a:noFill/>
            <a:ln w="50800" cap="flat">
              <a:solidFill>
                <a:srgbClr val="FF6A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6A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102233" y="945396"/>
              <a:ext cx="1620479" cy="883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Journal</a:t>
              </a:r>
            </a:p>
          </p:txBody>
        </p:sp>
      </p:grpSp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Technique #2: Delayed Writes</a:t>
            </a:r>
            <a:endParaRPr dirty="0"/>
          </a:p>
        </p:txBody>
      </p:sp>
      <p:sp>
        <p:nvSpPr>
          <p:cNvPr id="510" name="Shape 5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509122" y="5753099"/>
            <a:ext cx="3378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4013"/>
                </a:solidFill>
              </a:defRPr>
            </a:lvl1pPr>
          </a:lstStyle>
          <a:p>
            <a:r>
              <a:t>FILE SYSTEM</a:t>
            </a:r>
          </a:p>
        </p:txBody>
      </p:sp>
      <p:sp>
        <p:nvSpPr>
          <p:cNvPr id="512" name="Shape 512"/>
          <p:cNvSpPr/>
          <p:nvPr/>
        </p:nvSpPr>
        <p:spPr>
          <a:xfrm>
            <a:off x="355066" y="6896099"/>
            <a:ext cx="3683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CACHE</a:t>
            </a:r>
          </a:p>
        </p:txBody>
      </p:sp>
      <p:sp>
        <p:nvSpPr>
          <p:cNvPr id="513" name="Shape 513"/>
          <p:cNvSpPr/>
          <p:nvPr/>
        </p:nvSpPr>
        <p:spPr>
          <a:xfrm>
            <a:off x="406400" y="4737099"/>
            <a:ext cx="3581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56D6"/>
                </a:solidFill>
              </a:defRPr>
            </a:lvl1pPr>
          </a:lstStyle>
          <a:p>
            <a:r>
              <a:t>APPLICATION</a:t>
            </a:r>
          </a:p>
        </p:txBody>
      </p:sp>
      <p:sp>
        <p:nvSpPr>
          <p:cNvPr id="514" name="Shape 514"/>
          <p:cNvSpPr/>
          <p:nvPr/>
        </p:nvSpPr>
        <p:spPr>
          <a:xfrm>
            <a:off x="43815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</a:t>
            </a:r>
          </a:p>
        </p:txBody>
      </p:sp>
      <p:sp>
        <p:nvSpPr>
          <p:cNvPr id="515" name="Shape 515"/>
          <p:cNvSpPr/>
          <p:nvPr/>
        </p:nvSpPr>
        <p:spPr>
          <a:xfrm>
            <a:off x="59436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M</a:t>
            </a:r>
          </a:p>
        </p:txBody>
      </p:sp>
      <p:sp>
        <p:nvSpPr>
          <p:cNvPr id="516" name="Shape 516"/>
          <p:cNvSpPr/>
          <p:nvPr/>
        </p:nvSpPr>
        <p:spPr>
          <a:xfrm>
            <a:off x="85598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FEC700"/>
          </a:solidFill>
          <a:ln w="101600">
            <a:solidFill>
              <a:srgbClr val="FF864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J</a:t>
            </a:r>
            <a:r>
              <a:rPr baseline="-5999"/>
              <a:t>C</a:t>
            </a:r>
          </a:p>
        </p:txBody>
      </p:sp>
      <p:sp>
        <p:nvSpPr>
          <p:cNvPr id="517" name="Shape 517"/>
          <p:cNvSpPr/>
          <p:nvPr/>
        </p:nvSpPr>
        <p:spPr>
          <a:xfrm>
            <a:off x="11176000" y="5715000"/>
            <a:ext cx="863600" cy="863600"/>
          </a:xfrm>
          <a:prstGeom prst="roundRect">
            <a:avLst>
              <a:gd name="adj" fmla="val 22059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M</a:t>
            </a:r>
          </a:p>
        </p:txBody>
      </p:sp>
      <p:sp>
        <p:nvSpPr>
          <p:cNvPr id="518" name="Shape 518"/>
          <p:cNvSpPr/>
          <p:nvPr/>
        </p:nvSpPr>
        <p:spPr>
          <a:xfrm flipV="1">
            <a:off x="927100" y="6708896"/>
            <a:ext cx="11095349" cy="2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 flipV="1">
            <a:off x="927100" y="5527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9245600" y="3873500"/>
            <a:ext cx="2832100" cy="1016000"/>
          </a:xfrm>
          <a:prstGeom prst="roundRect">
            <a:avLst>
              <a:gd name="adj" fmla="val 18750"/>
            </a:avLst>
          </a:prstGeom>
          <a:solidFill>
            <a:srgbClr val="874E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sz="3600" dirty="0"/>
              <a:t>METADATA</a:t>
            </a:r>
          </a:p>
        </p:txBody>
      </p:sp>
      <p:sp>
        <p:nvSpPr>
          <p:cNvPr id="521" name="Shape 521"/>
          <p:cNvSpPr/>
          <p:nvPr/>
        </p:nvSpPr>
        <p:spPr>
          <a:xfrm>
            <a:off x="6445250" y="3867150"/>
            <a:ext cx="1625600" cy="1016000"/>
          </a:xfrm>
          <a:prstGeom prst="roundRect">
            <a:avLst>
              <a:gd name="adj" fmla="val 1875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DATA</a:t>
            </a:r>
          </a:p>
        </p:txBody>
      </p:sp>
      <p:sp>
        <p:nvSpPr>
          <p:cNvPr id="522" name="Shape 522"/>
          <p:cNvSpPr/>
          <p:nvPr/>
        </p:nvSpPr>
        <p:spPr>
          <a:xfrm flipV="1">
            <a:off x="825500" y="7813796"/>
            <a:ext cx="11095349" cy="2"/>
          </a:xfrm>
          <a:prstGeom prst="line">
            <a:avLst/>
          </a:prstGeom>
          <a:ln w="63500">
            <a:solidFill>
              <a:srgbClr val="000000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55600" y="8077199"/>
            <a:ext cx="3683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F7A28"/>
                </a:solidFill>
              </a:defRPr>
            </a:lvl1pPr>
          </a:lstStyle>
          <a:p>
            <a:r>
              <a:t>DISK PLATTER</a:t>
            </a:r>
          </a:p>
        </p:txBody>
      </p:sp>
      <p:sp>
        <p:nvSpPr>
          <p:cNvPr id="524" name="Shape 524"/>
          <p:cNvSpPr/>
          <p:nvPr/>
        </p:nvSpPr>
        <p:spPr>
          <a:xfrm flipV="1">
            <a:off x="7665024" y="5676900"/>
            <a:ext cx="10975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70231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526" name="Shape 526"/>
          <p:cNvSpPr/>
          <p:nvPr/>
        </p:nvSpPr>
        <p:spPr>
          <a:xfrm flipV="1">
            <a:off x="10276045" y="5689599"/>
            <a:ext cx="10974" cy="1180280"/>
          </a:xfrm>
          <a:prstGeom prst="line">
            <a:avLst/>
          </a:prstGeom>
          <a:ln w="63500">
            <a:solidFill>
              <a:srgbClr val="FF4013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9639300" y="6845300"/>
            <a:ext cx="1282700" cy="800100"/>
          </a:xfrm>
          <a:prstGeom prst="rect">
            <a:avLst/>
          </a:prstGeom>
          <a:solidFill>
            <a:srgbClr val="FF401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FLUSH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279400" y="1549400"/>
            <a:ext cx="12382500" cy="2082800"/>
          </a:xfrm>
          <a:prstGeom prst="rect">
            <a:avLst/>
          </a:prstGeom>
        </p:spPr>
        <p:txBody>
          <a:bodyPr/>
          <a:lstStyle/>
          <a:p>
            <a:pPr indent="508000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Wait until </a:t>
            </a:r>
            <a:r>
              <a:rPr lang="en-US" dirty="0" err="1">
                <a:solidFill>
                  <a:schemeClr val="tx1"/>
                </a:solidFill>
              </a:rPr>
              <a:t>Jc</a:t>
            </a:r>
            <a:r>
              <a:rPr lang="en-US" dirty="0">
                <a:solidFill>
                  <a:schemeClr val="tx1"/>
                </a:solidFill>
              </a:rPr>
              <a:t> written before updating metadata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229100" y="5524500"/>
            <a:ext cx="2794000" cy="1193800"/>
          </a:xfrm>
          <a:prstGeom prst="roundRect">
            <a:avLst>
              <a:gd name="adj" fmla="val 15957"/>
            </a:avLst>
          </a:prstGeom>
          <a:ln w="63500">
            <a:solidFill>
              <a:srgbClr val="0091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533" name="Group 533"/>
          <p:cNvGrpSpPr/>
          <p:nvPr/>
        </p:nvGrpSpPr>
        <p:grpSpPr>
          <a:xfrm>
            <a:off x="5802213" y="6501495"/>
            <a:ext cx="3194826" cy="1086411"/>
            <a:chOff x="316669" y="264596"/>
            <a:chExt cx="3194824" cy="1086409"/>
          </a:xfrm>
        </p:grpSpPr>
        <p:sp>
          <p:nvSpPr>
            <p:cNvPr id="530" name="Shape 530"/>
            <p:cNvSpPr/>
            <p:nvPr/>
          </p:nvSpPr>
          <p:spPr>
            <a:xfrm flipH="1">
              <a:off x="3484341" y="264596"/>
              <a:ext cx="27153" cy="68889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 flipH="1" flipV="1">
              <a:off x="316669" y="328023"/>
              <a:ext cx="529138" cy="95333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045087" y="435948"/>
              <a:ext cx="1715963" cy="9150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9345147" y="6667500"/>
            <a:ext cx="400954" cy="889000"/>
            <a:chOff x="0" y="0"/>
            <a:chExt cx="400952" cy="888999"/>
          </a:xfrm>
        </p:grpSpPr>
        <p:sp>
          <p:nvSpPr>
            <p:cNvPr id="534" name="Shape 534"/>
            <p:cNvSpPr/>
            <p:nvPr/>
          </p:nvSpPr>
          <p:spPr>
            <a:xfrm>
              <a:off x="400949" y="0"/>
              <a:ext cx="4" cy="808386"/>
            </a:xfrm>
            <a:prstGeom prst="line">
              <a:avLst/>
            </a:prstGeom>
            <a:noFill/>
            <a:ln w="63500" cap="flat">
              <a:solidFill>
                <a:srgbClr val="E324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0" y="342899"/>
              <a:ext cx="40005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t>D</a:t>
              </a:r>
            </a:p>
          </p:txBody>
        </p:sp>
      </p:grpSp>
      <p:grpSp>
        <p:nvGrpSpPr>
          <p:cNvPr id="539" name="Group 539"/>
          <p:cNvGrpSpPr/>
          <p:nvPr/>
        </p:nvGrpSpPr>
        <p:grpSpPr>
          <a:xfrm>
            <a:off x="9990993" y="6667500"/>
            <a:ext cx="407864" cy="889000"/>
            <a:chOff x="0" y="0"/>
            <a:chExt cx="407863" cy="888999"/>
          </a:xfrm>
        </p:grpSpPr>
        <p:sp>
          <p:nvSpPr>
            <p:cNvPr id="537" name="Shape 537"/>
            <p:cNvSpPr/>
            <p:nvPr/>
          </p:nvSpPr>
          <p:spPr>
            <a:xfrm>
              <a:off x="403695" y="0"/>
              <a:ext cx="4" cy="808386"/>
            </a:xfrm>
            <a:prstGeom prst="line">
              <a:avLst/>
            </a:prstGeom>
            <a:noFill/>
            <a:ln w="63500" cap="flat">
              <a:solidFill>
                <a:srgbClr val="E324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0" y="342899"/>
              <a:ext cx="40786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000"/>
              </a:pPr>
              <a:r>
                <a:t>J</a:t>
              </a:r>
              <a:r>
                <a:rPr baseline="-5999"/>
                <a:t>M</a:t>
              </a:r>
            </a:p>
          </p:txBody>
        </p:sp>
      </p:grpSp>
      <p:grpSp>
        <p:nvGrpSpPr>
          <p:cNvPr id="542" name="Group 542"/>
          <p:cNvGrpSpPr/>
          <p:nvPr/>
        </p:nvGrpSpPr>
        <p:grpSpPr>
          <a:xfrm>
            <a:off x="10647933" y="6667500"/>
            <a:ext cx="394459" cy="889000"/>
            <a:chOff x="0" y="0"/>
            <a:chExt cx="394458" cy="888999"/>
          </a:xfrm>
        </p:grpSpPr>
        <p:sp>
          <p:nvSpPr>
            <p:cNvPr id="540" name="Shape 540"/>
            <p:cNvSpPr/>
            <p:nvPr/>
          </p:nvSpPr>
          <p:spPr>
            <a:xfrm>
              <a:off x="394455" y="0"/>
              <a:ext cx="4" cy="808386"/>
            </a:xfrm>
            <a:prstGeom prst="line">
              <a:avLst/>
            </a:prstGeom>
            <a:noFill/>
            <a:ln w="63500" cap="flat">
              <a:solidFill>
                <a:srgbClr val="E324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0" y="342899"/>
              <a:ext cx="3893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000"/>
              </a:pPr>
              <a:r>
                <a:t>J</a:t>
              </a:r>
              <a:r>
                <a:rPr baseline="-5999"/>
                <a:t>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4583" pathEditMode="relative">
                                      <p:cBhvr>
                                        <p:cTn id="33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4583" pathEditMode="relative">
                                      <p:cBhvr>
                                        <p:cTn id="36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3281" pathEditMode="relative">
                                      <p:cBhvr>
                                        <p:cTn id="39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4583 L 0.201172 0.235677" pathEditMode="relative">
                                      <p:cBhvr>
                                        <p:cTn id="50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3281 L 0.128906 0.235677" pathEditMode="relative">
                                      <p:cBhvr>
                                        <p:cTn id="57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4583 L 0.000000 0.235677" pathEditMode="relative">
                                      <p:cBhvr>
                                        <p:cTn id="64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13281" pathEditMode="relative">
                                      <p:cBhvr>
                                        <p:cTn id="71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13281 L -0.397461 0.235677" pathEditMode="relative">
                                      <p:cBhvr>
                                        <p:cTn id="75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2" animBg="1" advAuto="0"/>
      <p:bldP spid="525" grpId="3" animBg="1" advAuto="0"/>
      <p:bldP spid="526" grpId="11" animBg="1" advAuto="0"/>
      <p:bldP spid="527" grpId="12" animBg="1" advAuto="0"/>
      <p:bldP spid="528" grpId="1" build="p" bldLvl="5" animBg="1" advAuto="0"/>
      <p:bldP spid="529" grpId="4" animBg="1" advAuto="0"/>
      <p:bldP spid="529" grpId="6" animBg="1" advAuto="0"/>
      <p:bldP spid="533" grpId="5" animBg="1" advAuto="0"/>
      <p:bldP spid="533" grpId="7" animBg="1" advAuto="0"/>
      <p:bldP spid="536" grpId="18" animBg="1" advAuto="0"/>
      <p:bldP spid="539" grpId="14" animBg="1" advAuto="0"/>
      <p:bldP spid="542" grpId="16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Techniques</a:t>
            </a:r>
          </a:p>
        </p:txBody>
      </p:sp>
      <p:sp>
        <p:nvSpPr>
          <p:cNvPr id="545" name="Shape 5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508000"/>
            <a:r>
              <a:t>Other Techniques </a:t>
            </a:r>
          </a:p>
          <a:p>
            <a:pPr marL="1778000" lvl="1">
              <a:spcBef>
                <a:spcPts val="800"/>
              </a:spcBef>
            </a:pPr>
            <a:r>
              <a:t>In-order journal recovery and release</a:t>
            </a:r>
          </a:p>
          <a:p>
            <a:pPr marL="1778000" lvl="1">
              <a:spcBef>
                <a:spcPts val="800"/>
              </a:spcBef>
            </a:pPr>
            <a:r>
              <a:t>Reuse after notification</a:t>
            </a:r>
          </a:p>
          <a:p>
            <a:pPr marL="1778000" lvl="1"/>
            <a:r>
              <a:t>Selective data journaling</a:t>
            </a:r>
          </a:p>
          <a:p>
            <a:pPr indent="508000"/>
            <a:r>
              <a:t>See paper for more details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File-system Primitives</a:t>
            </a:r>
          </a:p>
        </p:txBody>
      </p:sp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558" name="Group 558"/>
          <p:cNvGrpSpPr/>
          <p:nvPr/>
        </p:nvGrpSpPr>
        <p:grpSpPr>
          <a:xfrm>
            <a:off x="1435100" y="6769100"/>
            <a:ext cx="3856236" cy="2527300"/>
            <a:chOff x="0" y="0"/>
            <a:chExt cx="3856235" cy="2527300"/>
          </a:xfrm>
        </p:grpSpPr>
        <p:sp>
          <p:nvSpPr>
            <p:cNvPr id="554" name="Shape 554"/>
            <p:cNvSpPr/>
            <p:nvPr/>
          </p:nvSpPr>
          <p:spPr>
            <a:xfrm>
              <a:off x="0" y="0"/>
              <a:ext cx="3124597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write(log)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0" y="12954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write(header)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647700"/>
              <a:ext cx="3124597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fsync(log)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0" y="19431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fsync(header)</a:t>
              </a:r>
            </a:p>
          </p:txBody>
        </p:sp>
      </p:grpSp>
      <p:sp>
        <p:nvSpPr>
          <p:cNvPr id="559" name="Shape 559"/>
          <p:cNvSpPr/>
          <p:nvPr/>
        </p:nvSpPr>
        <p:spPr>
          <a:xfrm>
            <a:off x="5867400" y="72771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564" name="Group 564"/>
          <p:cNvGrpSpPr/>
          <p:nvPr/>
        </p:nvGrpSpPr>
        <p:grpSpPr>
          <a:xfrm>
            <a:off x="7708900" y="6769100"/>
            <a:ext cx="3856236" cy="2527300"/>
            <a:chOff x="0" y="0"/>
            <a:chExt cx="3856235" cy="2527300"/>
          </a:xfrm>
        </p:grpSpPr>
        <p:sp>
          <p:nvSpPr>
            <p:cNvPr id="560" name="Shape 560"/>
            <p:cNvSpPr/>
            <p:nvPr/>
          </p:nvSpPr>
          <p:spPr>
            <a:xfrm>
              <a:off x="0" y="0"/>
              <a:ext cx="3124597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write(log)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0" y="12954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write(header)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0" y="647700"/>
              <a:ext cx="3124597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osync(log)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0" y="19431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dsync(header)</a:t>
              </a:r>
            </a:p>
          </p:txBody>
        </p:sp>
      </p:grpSp>
      <p:sp>
        <p:nvSpPr>
          <p:cNvPr id="567" name="Shape 567"/>
          <p:cNvSpPr/>
          <p:nvPr/>
        </p:nvSpPr>
        <p:spPr>
          <a:xfrm>
            <a:off x="304800" y="1536700"/>
            <a:ext cx="12395200" cy="519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lvl="1" indent="0" algn="l">
              <a:spcBef>
                <a:spcPts val="3200"/>
              </a:spcBef>
              <a:defRPr sz="4800"/>
            </a:pPr>
            <a:r>
              <a:rPr sz="4000" dirty="0">
                <a:latin typeface="Courier"/>
                <a:ea typeface="Courier"/>
                <a:cs typeface="Courier"/>
                <a:sym typeface="Courier"/>
              </a:rPr>
              <a:t>fsync()</a:t>
            </a:r>
            <a:r>
              <a:rPr dirty="0"/>
              <a:t> provides ordering and durability</a:t>
            </a:r>
          </a:p>
          <a:p>
            <a:pPr lvl="1" indent="0" algn="l">
              <a:spcBef>
                <a:spcPts val="2400"/>
              </a:spcBef>
              <a:defRPr sz="4800"/>
            </a:pPr>
            <a:r>
              <a:rPr dirty="0"/>
              <a:t>OptFS splits </a:t>
            </a:r>
            <a:r>
              <a:rPr sz="4000" dirty="0">
                <a:latin typeface="Courier"/>
                <a:ea typeface="Courier"/>
                <a:cs typeface="Courier"/>
                <a:sym typeface="Courier"/>
              </a:rPr>
              <a:t>fsync()</a:t>
            </a:r>
          </a:p>
          <a:p>
            <a:pPr marL="1333500" lvl="2" indent="-571500" algn="l">
              <a:spcBef>
                <a:spcPts val="800"/>
              </a:spcBef>
              <a:buSzPct val="171000"/>
              <a:buChar char="-"/>
            </a:pPr>
            <a:r>
              <a:rPr dirty="0">
                <a:solidFill>
                  <a:srgbClr val="E32400"/>
                </a:solidFill>
                <a:latin typeface="Courier"/>
                <a:ea typeface="Courier"/>
                <a:cs typeface="Courier"/>
                <a:sym typeface="Courier"/>
              </a:rPr>
              <a:t>osync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for only </a:t>
            </a:r>
            <a:r>
              <a:rPr dirty="0">
                <a:solidFill>
                  <a:srgbClr val="E32400"/>
                </a:solidFill>
              </a:rPr>
              <a:t>ordering</a:t>
            </a:r>
            <a:r>
              <a:rPr dirty="0"/>
              <a:t> and high performance</a:t>
            </a:r>
          </a:p>
          <a:p>
            <a:pPr marL="1333500" lvl="2" indent="-571500" algn="l">
              <a:spcBef>
                <a:spcPts val="3200"/>
              </a:spcBef>
              <a:buSzPct val="171000"/>
              <a:buChar char="-"/>
            </a:pPr>
            <a:r>
              <a:rPr dirty="0">
                <a:solidFill>
                  <a:srgbClr val="E32400"/>
                </a:solidFill>
                <a:latin typeface="Courier"/>
                <a:ea typeface="Courier"/>
                <a:cs typeface="Courier"/>
                <a:sym typeface="Courier"/>
              </a:rPr>
              <a:t>dsync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for durability</a:t>
            </a:r>
          </a:p>
          <a:p>
            <a:pPr lvl="1" indent="0" algn="l">
              <a:spcBef>
                <a:spcPts val="800"/>
              </a:spcBef>
              <a:defRPr sz="4800"/>
            </a:pPr>
            <a:r>
              <a:rPr dirty="0"/>
              <a:t>Primitives can increase performance</a:t>
            </a:r>
          </a:p>
          <a:p>
            <a:pPr marL="1257300" lvl="2" indent="-571500" algn="l">
              <a:spcBef>
                <a:spcPts val="800"/>
              </a:spcBef>
              <a:buSzPct val="125000"/>
              <a:buChar char="-"/>
              <a:defRPr sz="4800"/>
            </a:pPr>
            <a:r>
              <a:rPr dirty="0"/>
              <a:t>Ex: SQLite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231900" y="50800"/>
            <a:ext cx="10464800" cy="1460500"/>
          </a:xfrm>
          <a:prstGeom prst="rect">
            <a:avLst/>
          </a:prstGeom>
        </p:spPr>
        <p:txBody>
          <a:bodyPr/>
          <a:lstStyle/>
          <a:p>
            <a:r>
              <a:t>nosync, fsync and osync</a:t>
            </a:r>
          </a:p>
        </p:txBody>
      </p:sp>
      <p:grpSp>
        <p:nvGrpSpPr>
          <p:cNvPr id="574" name="Group 574"/>
          <p:cNvGrpSpPr/>
          <p:nvPr/>
        </p:nvGrpSpPr>
        <p:grpSpPr>
          <a:xfrm>
            <a:off x="495300" y="1581150"/>
            <a:ext cx="3894336" cy="3003550"/>
            <a:chOff x="0" y="0"/>
            <a:chExt cx="3894335" cy="3003550"/>
          </a:xfrm>
        </p:grpSpPr>
        <p:sp>
          <p:nvSpPr>
            <p:cNvPr id="571" name="Shape 571"/>
            <p:cNvSpPr/>
            <p:nvPr/>
          </p:nvSpPr>
          <p:spPr>
            <a:xfrm>
              <a:off x="38100" y="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create(f1, A)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0" y="121285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create(f2, B)</a:t>
              </a:r>
            </a:p>
          </p:txBody>
        </p:sp>
        <p:sp>
          <p:nvSpPr>
            <p:cNvPr id="573" name="Shape 573"/>
            <p:cNvSpPr/>
            <p:nvPr/>
          </p:nvSpPr>
          <p:spPr>
            <a:xfrm>
              <a:off x="0" y="241935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create(f3, C)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4533900" y="1587500"/>
            <a:ext cx="3856236" cy="4470400"/>
            <a:chOff x="0" y="0"/>
            <a:chExt cx="3856235" cy="4470400"/>
          </a:xfrm>
        </p:grpSpPr>
        <p:sp>
          <p:nvSpPr>
            <p:cNvPr id="575" name="Shape 575"/>
            <p:cNvSpPr/>
            <p:nvPr/>
          </p:nvSpPr>
          <p:spPr>
            <a:xfrm>
              <a:off x="0" y="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create(f1, A)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12954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create(f2, B)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0" y="647700"/>
              <a:ext cx="288071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fsync(f1)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0" y="1943100"/>
              <a:ext cx="288071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fsync(f2)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0" y="25908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create(f3, C)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25400" y="3886200"/>
              <a:ext cx="288071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fsync(f3)</a:t>
              </a:r>
            </a:p>
          </p:txBody>
        </p:sp>
      </p:grpSp>
      <p:grpSp>
        <p:nvGrpSpPr>
          <p:cNvPr id="589" name="Group 589"/>
          <p:cNvGrpSpPr/>
          <p:nvPr/>
        </p:nvGrpSpPr>
        <p:grpSpPr>
          <a:xfrm>
            <a:off x="8585200" y="1587500"/>
            <a:ext cx="3856236" cy="4419600"/>
            <a:chOff x="0" y="0"/>
            <a:chExt cx="3856235" cy="4419600"/>
          </a:xfrm>
        </p:grpSpPr>
        <p:sp>
          <p:nvSpPr>
            <p:cNvPr id="583" name="Shape 583"/>
            <p:cNvSpPr/>
            <p:nvPr/>
          </p:nvSpPr>
          <p:spPr>
            <a:xfrm>
              <a:off x="0" y="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create(f1, A)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0" y="12954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create(f2, B)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0" y="647700"/>
              <a:ext cx="288071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osync(f1)</a:t>
              </a:r>
            </a:p>
          </p:txBody>
        </p:sp>
        <p:sp>
          <p:nvSpPr>
            <p:cNvPr id="586" name="Shape 586"/>
            <p:cNvSpPr/>
            <p:nvPr/>
          </p:nvSpPr>
          <p:spPr>
            <a:xfrm>
              <a:off x="0" y="1943100"/>
              <a:ext cx="288071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osync(f2)</a:t>
              </a:r>
            </a:p>
          </p:txBody>
        </p:sp>
        <p:sp>
          <p:nvSpPr>
            <p:cNvPr id="587" name="Shape 587"/>
            <p:cNvSpPr/>
            <p:nvPr/>
          </p:nvSpPr>
          <p:spPr>
            <a:xfrm>
              <a:off x="0" y="2590800"/>
              <a:ext cx="3856236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create(f3, C)</a:t>
              </a:r>
            </a:p>
          </p:txBody>
        </p:sp>
        <p:sp>
          <p:nvSpPr>
            <p:cNvPr id="588" name="Shape 588"/>
            <p:cNvSpPr/>
            <p:nvPr/>
          </p:nvSpPr>
          <p:spPr>
            <a:xfrm>
              <a:off x="25400" y="3835400"/>
              <a:ext cx="2880718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indent="0" algn="l">
                <a:spcBef>
                  <a:spcPts val="2400"/>
                </a:spcBef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osync(f3)</a:t>
              </a:r>
            </a:p>
          </p:txBody>
        </p:sp>
      </p:grpSp>
      <p:sp>
        <p:nvSpPr>
          <p:cNvPr id="590" name="Shape 590"/>
          <p:cNvSpPr/>
          <p:nvPr/>
        </p:nvSpPr>
        <p:spPr>
          <a:xfrm>
            <a:off x="6132171" y="4635500"/>
            <a:ext cx="653803" cy="97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4013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91" name="Shape 591"/>
          <p:cNvSpPr/>
          <p:nvPr/>
        </p:nvSpPr>
        <p:spPr>
          <a:xfrm>
            <a:off x="10058400" y="4584700"/>
            <a:ext cx="653802" cy="97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4013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92" name="Shape 592"/>
          <p:cNvSpPr/>
          <p:nvPr/>
        </p:nvSpPr>
        <p:spPr>
          <a:xfrm>
            <a:off x="2133600" y="4635500"/>
            <a:ext cx="653802" cy="97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4013"/>
                </a:solidFill>
              </a:defRPr>
            </a:lvl1pPr>
          </a:lstStyle>
          <a:p>
            <a:r>
              <a:t>X</a:t>
            </a:r>
          </a:p>
        </p:txBody>
      </p:sp>
      <p:grpSp>
        <p:nvGrpSpPr>
          <p:cNvPr id="596" name="Group 596"/>
          <p:cNvGrpSpPr/>
          <p:nvPr/>
        </p:nvGrpSpPr>
        <p:grpSpPr>
          <a:xfrm>
            <a:off x="4343400" y="6057900"/>
            <a:ext cx="4241800" cy="2159001"/>
            <a:chOff x="0" y="0"/>
            <a:chExt cx="4241800" cy="2159000"/>
          </a:xfrm>
        </p:grpSpPr>
        <p:sp>
          <p:nvSpPr>
            <p:cNvPr id="593" name="Shape 593"/>
            <p:cNvSpPr/>
            <p:nvPr/>
          </p:nvSpPr>
          <p:spPr>
            <a:xfrm>
              <a:off x="0" y="0"/>
              <a:ext cx="4241800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4013"/>
                  </a:solidFill>
                </a:defRPr>
              </a:lvl1pPr>
            </a:lstStyle>
            <a:p>
              <a:r>
                <a:t>Possible states</a:t>
              </a:r>
            </a:p>
          </p:txBody>
        </p:sp>
        <p:sp>
          <p:nvSpPr>
            <p:cNvPr id="594" name="Shape 594"/>
            <p:cNvSpPr/>
            <p:nvPr/>
          </p:nvSpPr>
          <p:spPr>
            <a:xfrm>
              <a:off x="572262" y="674241"/>
              <a:ext cx="1943697" cy="747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(A, B, ɸ)</a:t>
              </a:r>
            </a:p>
          </p:txBody>
        </p:sp>
        <p:sp>
          <p:nvSpPr>
            <p:cNvPr id="595" name="Shape 595"/>
            <p:cNvSpPr/>
            <p:nvPr/>
          </p:nvSpPr>
          <p:spPr>
            <a:xfrm>
              <a:off x="584962" y="1435100"/>
              <a:ext cx="1916349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(A, B, C)</a:t>
              </a:r>
            </a:p>
          </p:txBody>
        </p:sp>
      </p:grpSp>
      <p:grpSp>
        <p:nvGrpSpPr>
          <p:cNvPr id="602" name="Group 602"/>
          <p:cNvGrpSpPr/>
          <p:nvPr/>
        </p:nvGrpSpPr>
        <p:grpSpPr>
          <a:xfrm>
            <a:off x="8382000" y="6108700"/>
            <a:ext cx="4241800" cy="3594100"/>
            <a:chOff x="0" y="0"/>
            <a:chExt cx="4241800" cy="3594100"/>
          </a:xfrm>
        </p:grpSpPr>
        <p:sp>
          <p:nvSpPr>
            <p:cNvPr id="597" name="Shape 597"/>
            <p:cNvSpPr/>
            <p:nvPr/>
          </p:nvSpPr>
          <p:spPr>
            <a:xfrm>
              <a:off x="0" y="0"/>
              <a:ext cx="4241800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4013"/>
                  </a:solidFill>
                </a:defRPr>
              </a:lvl1pPr>
            </a:lstStyle>
            <a:p>
              <a:r>
                <a:t>Possible states</a:t>
              </a:r>
            </a:p>
          </p:txBody>
        </p:sp>
        <p:sp>
          <p:nvSpPr>
            <p:cNvPr id="598" name="Shape 598"/>
            <p:cNvSpPr/>
            <p:nvPr/>
          </p:nvSpPr>
          <p:spPr>
            <a:xfrm>
              <a:off x="495300" y="674241"/>
              <a:ext cx="2097621" cy="747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(ɸ, ɸ, ɸ)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518938" y="1423541"/>
              <a:ext cx="2048397" cy="747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(A, ɸ, ɸ)</a:t>
              </a: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9738" y="2172841"/>
              <a:ext cx="1943697" cy="747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(A, B, ɸ)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369360" y="2870200"/>
              <a:ext cx="2349501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(A, B, C)</a:t>
              </a:r>
            </a:p>
          </p:txBody>
        </p:sp>
      </p:grpSp>
      <p:sp>
        <p:nvSpPr>
          <p:cNvPr id="603" name="Shape 603"/>
          <p:cNvSpPr/>
          <p:nvPr/>
        </p:nvSpPr>
        <p:spPr>
          <a:xfrm>
            <a:off x="367254" y="8978900"/>
            <a:ext cx="8530584" cy="703888"/>
          </a:xfrm>
          <a:prstGeom prst="roundRect">
            <a:avLst>
              <a:gd name="adj" fmla="val 9434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osync()</a:t>
            </a:r>
            <a:r>
              <a:rPr sz="3200" dirty="0"/>
              <a:t> ensures ordering and eventual durability</a:t>
            </a:r>
          </a:p>
        </p:txBody>
      </p:sp>
      <p:sp>
        <p:nvSpPr>
          <p:cNvPr id="604" name="Shape 6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615" name="Group 615"/>
          <p:cNvGrpSpPr/>
          <p:nvPr/>
        </p:nvGrpSpPr>
        <p:grpSpPr>
          <a:xfrm>
            <a:off x="305922" y="6007100"/>
            <a:ext cx="4241801" cy="2886373"/>
            <a:chOff x="0" y="0"/>
            <a:chExt cx="4241800" cy="2886372"/>
          </a:xfrm>
        </p:grpSpPr>
        <p:grpSp>
          <p:nvGrpSpPr>
            <p:cNvPr id="609" name="Group 609"/>
            <p:cNvGrpSpPr/>
            <p:nvPr/>
          </p:nvGrpSpPr>
          <p:grpSpPr>
            <a:xfrm>
              <a:off x="0" y="0"/>
              <a:ext cx="4241800" cy="2314873"/>
              <a:chOff x="0" y="0"/>
              <a:chExt cx="4241800" cy="2314872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0" y="0"/>
                <a:ext cx="4241800" cy="723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4013"/>
                    </a:solidFill>
                  </a:defRPr>
                </a:lvl1pPr>
              </a:lstStyle>
              <a:p>
                <a:r>
                  <a:rPr dirty="0"/>
                  <a:t>Possible states</a:t>
                </a:r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456493" y="745827"/>
                <a:ext cx="1436514" cy="5276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(ɸ, ɸ, ɸ)</a:t>
                </a: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465546" y="1266527"/>
                <a:ext cx="1418284" cy="5276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(ɸ, ɸ, C)</a:t>
                </a: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499473" y="1787227"/>
                <a:ext cx="1348483" cy="5276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(ɸ, B, C)</a:t>
                </a:r>
              </a:p>
            </p:txBody>
          </p:sp>
        </p:grpSp>
        <p:sp>
          <p:nvSpPr>
            <p:cNvPr id="610" name="Shape 610"/>
            <p:cNvSpPr/>
            <p:nvPr/>
          </p:nvSpPr>
          <p:spPr>
            <a:xfrm>
              <a:off x="1886514" y="1825327"/>
              <a:ext cx="1333898" cy="527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(A, B, ɸ)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1851242" y="783927"/>
              <a:ext cx="1403698" cy="527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dirty="0"/>
                <a:t>(A, ɸ, ɸ)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1874620" y="1304627"/>
              <a:ext cx="1366714" cy="527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(ɸ, B, ɸ)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1895630" y="2343150"/>
              <a:ext cx="1315666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(A, B, C)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493644" y="2358727"/>
              <a:ext cx="1385467" cy="527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(A, ɸ, C)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" grpId="1" animBg="1" advAuto="0"/>
      <p:bldP spid="581" grpId="5" animBg="1" advAuto="0"/>
      <p:bldP spid="589" grpId="8" animBg="1" advAuto="0"/>
      <p:bldP spid="590" grpId="6" animBg="1" advAuto="0"/>
      <p:bldP spid="591" grpId="10" animBg="1" advAuto="0"/>
      <p:bldP spid="592" grpId="3" animBg="1" advAuto="0"/>
      <p:bldP spid="596" grpId="7" animBg="1" advAuto="0"/>
      <p:bldP spid="602" grpId="11" animBg="1" advAuto="0"/>
      <p:bldP spid="603" grpId="12" animBg="1" advAuto="0"/>
      <p:bldP spid="615" grpId="4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</a:t>
            </a:r>
          </a:p>
        </p:txBody>
      </p:sp>
      <p:graphicFrame>
        <p:nvGraphicFramePr>
          <p:cNvPr id="653" name="Chart 653"/>
          <p:cNvGraphicFramePr/>
          <p:nvPr/>
        </p:nvGraphicFramePr>
        <p:xfrm>
          <a:off x="1002754" y="3206750"/>
          <a:ext cx="11773446" cy="5032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4" name="Shape 654"/>
          <p:cNvSpPr/>
          <p:nvPr/>
        </p:nvSpPr>
        <p:spPr>
          <a:xfrm rot="16200000">
            <a:off x="-3237378" y="5257800"/>
            <a:ext cx="71120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Normalized performance</a:t>
            </a:r>
          </a:p>
        </p:txBody>
      </p:sp>
      <p:sp>
        <p:nvSpPr>
          <p:cNvPr id="655" name="Shape 655"/>
          <p:cNvSpPr/>
          <p:nvPr/>
        </p:nvSpPr>
        <p:spPr>
          <a:xfrm>
            <a:off x="5488855" y="8585200"/>
            <a:ext cx="249923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Workloads</a:t>
            </a:r>
          </a:p>
        </p:txBody>
      </p:sp>
      <p:sp>
        <p:nvSpPr>
          <p:cNvPr id="656" name="Shape 6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1358900" y="4527550"/>
            <a:ext cx="25019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4013"/>
                </a:solidFill>
              </a:defRPr>
            </a:lvl1pPr>
          </a:lstStyle>
          <a:p>
            <a:r>
              <a:t>Due to OptFS journaling overwrites</a:t>
            </a:r>
          </a:p>
        </p:txBody>
      </p:sp>
      <p:sp>
        <p:nvSpPr>
          <p:cNvPr id="665" name="Shape 665"/>
          <p:cNvSpPr/>
          <p:nvPr/>
        </p:nvSpPr>
        <p:spPr>
          <a:xfrm>
            <a:off x="3619500" y="4152900"/>
            <a:ext cx="25019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4013"/>
                </a:solidFill>
              </a:defRPr>
            </a:lvl1pPr>
          </a:lstStyle>
          <a:p>
            <a:r>
              <a:t>Random writes becomes sequential</a:t>
            </a:r>
          </a:p>
        </p:txBody>
      </p:sp>
      <p:sp>
        <p:nvSpPr>
          <p:cNvPr id="666" name="Shape 666"/>
          <p:cNvSpPr/>
          <p:nvPr/>
        </p:nvSpPr>
        <p:spPr>
          <a:xfrm>
            <a:off x="5994400" y="3924300"/>
            <a:ext cx="25019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4013"/>
                </a:solidFill>
              </a:defRPr>
            </a:lvl1pPr>
          </a:lstStyle>
          <a:p>
            <a:r>
              <a:t>OptFS handles data writeout better</a:t>
            </a:r>
          </a:p>
        </p:txBody>
      </p:sp>
      <p:sp>
        <p:nvSpPr>
          <p:cNvPr id="667" name="Shape 667"/>
          <p:cNvSpPr/>
          <p:nvPr/>
        </p:nvSpPr>
        <p:spPr>
          <a:xfrm>
            <a:off x="8496300" y="1056878"/>
            <a:ext cx="25019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4013"/>
                </a:solidFill>
              </a:defRPr>
            </a:lvl1pPr>
          </a:lstStyle>
          <a:p>
            <a:r>
              <a:rPr dirty="0"/>
              <a:t>Due to OptFS journaling overwrites</a:t>
            </a:r>
          </a:p>
        </p:txBody>
      </p:sp>
      <p:sp>
        <p:nvSpPr>
          <p:cNvPr id="668" name="Shape 668"/>
          <p:cNvSpPr/>
          <p:nvPr/>
        </p:nvSpPr>
        <p:spPr>
          <a:xfrm>
            <a:off x="10629900" y="4630936"/>
            <a:ext cx="25019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4013"/>
                </a:solidFill>
              </a:defRPr>
            </a:lvl1pPr>
          </a:lstStyle>
          <a:p>
            <a:r>
              <a:t>OptFS handles data writeout better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728" name="Shape 728"/>
          <p:cNvSpPr>
            <a:spLocks noGrp="1"/>
          </p:cNvSpPr>
          <p:nvPr>
            <p:ph type="body" idx="1"/>
          </p:nvPr>
        </p:nvSpPr>
        <p:spPr>
          <a:xfrm>
            <a:off x="367990" y="1485900"/>
            <a:ext cx="12400156" cy="7670800"/>
          </a:xfrm>
          <a:prstGeom prst="rect">
            <a:avLst/>
          </a:prstGeom>
        </p:spPr>
        <p:txBody>
          <a:bodyPr/>
          <a:lstStyle/>
          <a:p>
            <a:pPr indent="508000">
              <a:spcBef>
                <a:spcPts val="3200"/>
              </a:spcBef>
            </a:pPr>
            <a:r>
              <a:rPr sz="4400" i="1" dirty="0"/>
              <a:t>Problem</a:t>
            </a:r>
            <a:r>
              <a:rPr sz="4400" dirty="0"/>
              <a:t>: provid</a:t>
            </a:r>
            <a:r>
              <a:rPr lang="en-US" sz="4400" dirty="0"/>
              <a:t>e</a:t>
            </a:r>
            <a:r>
              <a:rPr sz="4400" dirty="0"/>
              <a:t> </a:t>
            </a:r>
            <a:r>
              <a:rPr sz="4400" dirty="0">
                <a:solidFill>
                  <a:srgbClr val="E32400"/>
                </a:solidFill>
              </a:rPr>
              <a:t>both</a:t>
            </a:r>
            <a:r>
              <a:rPr sz="4400" dirty="0"/>
              <a:t> performance and consistency</a:t>
            </a:r>
          </a:p>
          <a:p>
            <a:pPr indent="508000">
              <a:spcBef>
                <a:spcPts val="3200"/>
              </a:spcBef>
            </a:pPr>
            <a:r>
              <a:rPr sz="4400" i="1" dirty="0"/>
              <a:t>Solution</a:t>
            </a:r>
            <a:r>
              <a:rPr sz="4400" dirty="0"/>
              <a:t>: </a:t>
            </a:r>
            <a:r>
              <a:rPr sz="4400" dirty="0">
                <a:solidFill>
                  <a:srgbClr val="E32400"/>
                </a:solidFill>
              </a:rPr>
              <a:t>decoupling</a:t>
            </a:r>
            <a:r>
              <a:rPr sz="4400" dirty="0"/>
              <a:t> ordering and durability in OptFS </a:t>
            </a:r>
          </a:p>
          <a:p>
            <a:pPr indent="508000">
              <a:spcBef>
                <a:spcPts val="3200"/>
              </a:spcBef>
            </a:pPr>
            <a:r>
              <a:rPr sz="4400" dirty="0">
                <a:solidFill>
                  <a:srgbClr val="FF4013"/>
                </a:solidFill>
              </a:rPr>
              <a:t>Eventual Durability</a:t>
            </a:r>
            <a:r>
              <a:rPr sz="4400" dirty="0"/>
              <a:t> maintains consistency while trading freshness for increased performance</a:t>
            </a:r>
          </a:p>
          <a:p>
            <a:pPr indent="508000">
              <a:spcBef>
                <a:spcPts val="3200"/>
              </a:spcBef>
            </a:pPr>
            <a:r>
              <a:rPr sz="4400" dirty="0">
                <a:solidFill>
                  <a:srgbClr val="E32400"/>
                </a:solidFill>
              </a:rPr>
              <a:t>osync()</a:t>
            </a:r>
            <a:r>
              <a:rPr sz="4400" dirty="0"/>
              <a:t> </a:t>
            </a:r>
            <a:r>
              <a:rPr lang="en-US" sz="4400" dirty="0"/>
              <a:t>- </a:t>
            </a:r>
            <a:r>
              <a:rPr sz="4400" dirty="0"/>
              <a:t>primitive to order application writes</a:t>
            </a:r>
          </a:p>
        </p:txBody>
      </p:sp>
      <p:sp>
        <p:nvSpPr>
          <p:cNvPr id="729" name="Shape 7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" y="120580"/>
            <a:ext cx="12486752" cy="93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0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0394633" y="533400"/>
            <a:ext cx="1857079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Application</a:t>
            </a:r>
          </a:p>
        </p:txBody>
      </p:sp>
      <p:sp>
        <p:nvSpPr>
          <p:cNvPr id="627" name="Shape 627"/>
          <p:cNvSpPr/>
          <p:nvPr/>
        </p:nvSpPr>
        <p:spPr>
          <a:xfrm>
            <a:off x="10271075" y="1181100"/>
            <a:ext cx="2117527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Buffer Cache</a:t>
            </a:r>
          </a:p>
        </p:txBody>
      </p:sp>
      <p:sp>
        <p:nvSpPr>
          <p:cNvPr id="628" name="Shape 628"/>
          <p:cNvSpPr/>
          <p:nvPr/>
        </p:nvSpPr>
        <p:spPr>
          <a:xfrm>
            <a:off x="10384463" y="1981200"/>
            <a:ext cx="1890751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Disk Cache</a:t>
            </a:r>
          </a:p>
        </p:txBody>
      </p:sp>
      <p:sp>
        <p:nvSpPr>
          <p:cNvPr id="629" name="Shape 629"/>
          <p:cNvSpPr/>
          <p:nvPr/>
        </p:nvSpPr>
        <p:spPr>
          <a:xfrm>
            <a:off x="10369537" y="2959100"/>
            <a:ext cx="1946003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Disk Platter</a:t>
            </a:r>
          </a:p>
        </p:txBody>
      </p:sp>
      <p:sp>
        <p:nvSpPr>
          <p:cNvPr id="630" name="Shape 630"/>
          <p:cNvSpPr/>
          <p:nvPr/>
        </p:nvSpPr>
        <p:spPr>
          <a:xfrm>
            <a:off x="10375900" y="5600700"/>
            <a:ext cx="1857078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Application</a:t>
            </a:r>
          </a:p>
        </p:txBody>
      </p:sp>
      <p:sp>
        <p:nvSpPr>
          <p:cNvPr id="631" name="Shape 631"/>
          <p:cNvSpPr/>
          <p:nvPr/>
        </p:nvSpPr>
        <p:spPr>
          <a:xfrm>
            <a:off x="10261600" y="6248400"/>
            <a:ext cx="2117527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Buffer Cache</a:t>
            </a:r>
          </a:p>
        </p:txBody>
      </p:sp>
      <p:sp>
        <p:nvSpPr>
          <p:cNvPr id="632" name="Shape 632"/>
          <p:cNvSpPr/>
          <p:nvPr/>
        </p:nvSpPr>
        <p:spPr>
          <a:xfrm>
            <a:off x="10375900" y="7048500"/>
            <a:ext cx="189075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Disk Cache</a:t>
            </a:r>
          </a:p>
        </p:txBody>
      </p:sp>
      <p:sp>
        <p:nvSpPr>
          <p:cNvPr id="633" name="Shape 633"/>
          <p:cNvSpPr/>
          <p:nvPr/>
        </p:nvSpPr>
        <p:spPr>
          <a:xfrm>
            <a:off x="10355336" y="8026400"/>
            <a:ext cx="1946004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Disk Platter</a:t>
            </a:r>
          </a:p>
        </p:txBody>
      </p:sp>
      <p:pic>
        <p:nvPicPr>
          <p:cNvPr id="634" name="sosp-tal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-177800"/>
            <a:ext cx="10096501" cy="1009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Writeback</a:t>
            </a:r>
            <a:r>
              <a:rPr kumimoji="1" lang="en-US" altLang="zh-CN" dirty="0" smtClean="0"/>
              <a:t> journaling</a:t>
            </a:r>
          </a:p>
          <a:p>
            <a:r>
              <a:rPr kumimoji="1" lang="en-US" altLang="zh-CN" dirty="0" smtClean="0"/>
              <a:t>Data journaling</a:t>
            </a:r>
          </a:p>
          <a:p>
            <a:r>
              <a:rPr kumimoji="1" lang="en-US" altLang="zh-CN" dirty="0" smtClean="0"/>
              <a:t>Ordered journaling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358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" y="70338"/>
            <a:ext cx="12701117" cy="95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49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30629"/>
            <a:ext cx="12536993" cy="94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20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150725"/>
            <a:ext cx="12205398" cy="91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37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9" y="90435"/>
            <a:ext cx="12540343" cy="94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655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1458</Words>
  <Application>Microsoft Macintosh PowerPoint</Application>
  <PresentationFormat>自定义</PresentationFormat>
  <Paragraphs>347</Paragraphs>
  <Slides>51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Optimistic  Crash Consistency</vt:lpstr>
      <vt:lpstr>Default Journaling is Pessimistic</vt:lpstr>
      <vt:lpstr>PowerPoint 演示文稿</vt:lpstr>
      <vt:lpstr>Journaling: High-Level Overview</vt:lpstr>
      <vt:lpstr>Journaling Protocol</vt:lpstr>
      <vt:lpstr>Journaling with Flushes</vt:lpstr>
      <vt:lpstr>Flushing Performance Impact</vt:lpstr>
      <vt:lpstr>Probabilistic Crash Consistency</vt:lpstr>
      <vt:lpstr>Journaling without Ordering</vt:lpstr>
      <vt:lpstr>Probabilistic Crash Consistency</vt:lpstr>
      <vt:lpstr>Types of Re-ordering</vt:lpstr>
      <vt:lpstr>Results</vt:lpstr>
      <vt:lpstr>Probabilistic Crash Consistency</vt:lpstr>
      <vt:lpstr>Optimistic File System</vt:lpstr>
      <vt:lpstr>Optimistic File System</vt:lpstr>
      <vt:lpstr>Modified Disk Interface</vt:lpstr>
      <vt:lpstr>Modified Disk Interface</vt:lpstr>
      <vt:lpstr>PowerPoint 演示文稿</vt:lpstr>
      <vt:lpstr>Handling Re-Ordering: Removing Flush #1</vt:lpstr>
      <vt:lpstr>Technique #1: Checksums</vt:lpstr>
      <vt:lpstr>Technique #2: Delayed Writes</vt:lpstr>
      <vt:lpstr>Optimistic Techniques</vt:lpstr>
      <vt:lpstr>File-system Primitives</vt:lpstr>
      <vt:lpstr>nosync, fsync and osync</vt:lpstr>
      <vt:lpstr>Performance</vt:lpstr>
      <vt:lpstr>Summary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盼 吴</cp:lastModifiedBy>
  <cp:revision>144</cp:revision>
  <dcterms:modified xsi:type="dcterms:W3CDTF">2019-02-14T18:52:29Z</dcterms:modified>
</cp:coreProperties>
</file>