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73" r:id="rId14"/>
    <p:sldId id="266" r:id="rId15"/>
    <p:sldId id="267" r:id="rId16"/>
    <p:sldId id="269" r:id="rId17"/>
    <p:sldId id="268" r:id="rId18"/>
    <p:sldId id="276" r:id="rId19"/>
    <p:sldId id="271" r:id="rId20"/>
    <p:sldId id="272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8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184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3EF3-2D35-9348-A6EE-F0927FB1D9F6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5AC2-2139-DD4B-BAE9-53E6E3B24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32560-B207-D84D-9973-932810F9B2B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B6CA-43EF-894A-9672-816AA5969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B6CA-43EF-894A-9672-816AA5969E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16E157A-3F15-2548-BEFB-CF7430FA5017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C2854988-58AF-1E49-BD49-A217BCB906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6" y="62753"/>
            <a:ext cx="8624047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6" y="1696122"/>
            <a:ext cx="8624047" cy="466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Lecture 1: Intro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CS 736: Advanced 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C2854988-58AF-1E49-BD49-A217BCB906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None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Tx/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Tx/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igops.org/award-hof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60917"/>
            <a:ext cx="8995833" cy="2488889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dirty="0" smtClean="0"/>
              <a:t>CS 736: Advanced </a:t>
            </a:r>
            <a:br>
              <a:rPr lang="en-US" dirty="0" smtClean="0"/>
            </a:br>
            <a:r>
              <a:rPr lang="en-US" dirty="0" smtClean="0"/>
              <a:t>Operating Systems</a:t>
            </a:r>
            <a:br>
              <a:rPr lang="en-US" dirty="0" smtClean="0"/>
            </a:br>
            <a:r>
              <a:rPr lang="en-US" sz="1800" dirty="0" smtClean="0"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Andrea Arpaci-Dusseau</a:t>
            </a:r>
            <a:r>
              <a:rPr lang="en-US" sz="18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latin typeface="Calisto MT"/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srgbClr val="333333"/>
                </a:solidFill>
                <a:effectLst>
                  <a:outerShdw blurRad="63500" dir="2700000" algn="tl" rotWithShape="0">
                    <a:prstClr val="white">
                      <a:alpha val="40000"/>
                    </a:prstClr>
                  </a:outerShdw>
                </a:effectLst>
                <a:latin typeface="Calisto MT"/>
                <a:ea typeface="+mn-ea"/>
                <a:cs typeface="+mn-cs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 1: Introduction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7" y="3478306"/>
            <a:ext cx="8752416" cy="322094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Questions for Today: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What does it mean to do Operating Systems and Systems Research?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What will you learn and do in this course?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To do outside of class: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Fill out background and interests survey in Canvas</a:t>
            </a:r>
          </a:p>
          <a:p>
            <a:pPr algn="l">
              <a:buFont typeface="Arial"/>
              <a:buChar char="•"/>
            </a:pPr>
            <a:r>
              <a:rPr lang="en-US" dirty="0"/>
              <a:t> Explore different reading groups by filling out availability </a:t>
            </a:r>
            <a:r>
              <a:rPr lang="en-US" dirty="0" smtClean="0"/>
              <a:t>survey in Canvas</a:t>
            </a:r>
          </a:p>
          <a:p>
            <a:pPr algn="l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Read 3 papers for next lecture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Answer questions and submit response BEFORE next lecture in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 in 736?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components: Readings and Projects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Read: Learn concepts + How to evaluate other’s research</a:t>
            </a:r>
          </a:p>
          <a:p>
            <a:pPr lvl="1"/>
            <a:r>
              <a:rPr lang="en-US" dirty="0" smtClean="0"/>
              <a:t>Learn from the best of the past</a:t>
            </a:r>
          </a:p>
          <a:p>
            <a:pPr lvl="1"/>
            <a:r>
              <a:rPr lang="en-US" dirty="0" smtClean="0"/>
              <a:t>What has been tried, what has worked, what hasn’t</a:t>
            </a:r>
          </a:p>
          <a:p>
            <a:pPr lvl="1"/>
            <a:r>
              <a:rPr lang="en-US" dirty="0" smtClean="0"/>
              <a:t>Research must be done at the right time given technology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Projects: How to do research yourself</a:t>
            </a:r>
          </a:p>
          <a:p>
            <a:pPr lvl="1"/>
            <a:r>
              <a:rPr lang="en-US" dirty="0" smtClean="0"/>
              <a:t>Sophocles: “One must learn the thing by doing, for though you think you know it, you have no certainty until you try”</a:t>
            </a:r>
          </a:p>
          <a:p>
            <a:pPr lvl="1"/>
            <a:r>
              <a:rPr lang="en-US" dirty="0" smtClean="0"/>
              <a:t>Harder to synthesize than criticize</a:t>
            </a:r>
          </a:p>
          <a:p>
            <a:pPr lvl="1"/>
            <a:r>
              <a:rPr lang="en-US" dirty="0" smtClean="0"/>
              <a:t>Start with a mini-project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736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6" y="1696121"/>
            <a:ext cx="8624047" cy="4897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and Storage systems</a:t>
            </a:r>
          </a:p>
          <a:p>
            <a:r>
              <a:rPr lang="en-US" dirty="0" smtClean="0"/>
              <a:t>Scalability: Synchronization </a:t>
            </a:r>
            <a:r>
              <a:rPr lang="en-US" dirty="0" smtClean="0"/>
              <a:t>and Scheduling</a:t>
            </a:r>
          </a:p>
          <a:p>
            <a:r>
              <a:rPr lang="en-US" dirty="0" smtClean="0"/>
              <a:t>OS Structure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Design Issues</a:t>
            </a:r>
          </a:p>
          <a:p>
            <a:endParaRPr lang="en-US" dirty="0"/>
          </a:p>
          <a:p>
            <a:r>
              <a:rPr lang="en-US" dirty="0" smtClean="0"/>
              <a:t>Many selected from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SIGOPS Hall of Fame </a:t>
            </a:r>
            <a:r>
              <a:rPr lang="en-US" dirty="0"/>
              <a:t>p</a:t>
            </a:r>
            <a:r>
              <a:rPr lang="en-US" dirty="0" smtClean="0"/>
              <a:t>apers</a:t>
            </a:r>
            <a:endParaRPr lang="en-US" dirty="0"/>
          </a:p>
          <a:p>
            <a:pPr lvl="1"/>
            <a:r>
              <a:rPr lang="en-US" dirty="0" smtClean="0"/>
              <a:t>Papers system community values </a:t>
            </a:r>
            <a:r>
              <a:rPr lang="en-US" dirty="0" smtClean="0"/>
              <a:t>most</a:t>
            </a:r>
          </a:p>
          <a:p>
            <a:pPr lvl="1"/>
            <a:r>
              <a:rPr lang="en-US" dirty="0" smtClean="0"/>
              <a:t>Added newer papers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6" y="1696121"/>
            <a:ext cx="8624047" cy="49305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Purpose: Learn how to evaluate papers on your own</a:t>
            </a:r>
          </a:p>
          <a:p>
            <a:pPr lvl="1"/>
            <a:r>
              <a:rPr lang="en-US" dirty="0" smtClean="0"/>
              <a:t>Reading is fundamental for every researcher</a:t>
            </a:r>
          </a:p>
          <a:p>
            <a:pPr lvl="1"/>
            <a:r>
              <a:rPr lang="en-US" dirty="0" smtClean="0"/>
              <a:t>Key to idea formation</a:t>
            </a:r>
          </a:p>
          <a:p>
            <a:pPr lvl="1"/>
            <a:r>
              <a:rPr lang="en-US" dirty="0" smtClean="0"/>
              <a:t>“Everything has been thought of before; </a:t>
            </a:r>
            <a:br>
              <a:rPr lang="en-US" dirty="0" smtClean="0"/>
            </a:br>
            <a:r>
              <a:rPr lang="en-US" dirty="0" smtClean="0"/>
              <a:t>the problem is to think of it again” -- Goethe</a:t>
            </a:r>
          </a:p>
          <a:p>
            <a:r>
              <a:rPr lang="en-US" dirty="0" smtClean="0"/>
              <a:t>1-2 (or 3) papers per lecture</a:t>
            </a:r>
          </a:p>
          <a:p>
            <a:pPr lvl="1"/>
            <a:r>
              <a:rPr lang="en-US" dirty="0" smtClean="0"/>
              <a:t>Papers are 10-20 pages, dense</a:t>
            </a:r>
          </a:p>
          <a:p>
            <a:pPr lvl="1"/>
            <a:r>
              <a:rPr lang="en-US" dirty="0" smtClean="0"/>
              <a:t>Selected from “best of best”</a:t>
            </a:r>
          </a:p>
          <a:p>
            <a:pPr lvl="2"/>
            <a:r>
              <a:rPr lang="en-US" dirty="0" smtClean="0"/>
              <a:t>SOSP, OSDI, FAST, TOCS (journal version), …</a:t>
            </a:r>
          </a:p>
          <a:p>
            <a:pPr lvl="1"/>
            <a:r>
              <a:rPr lang="en-US" dirty="0" smtClean="0"/>
              <a:t>Bring papers to lecture; be prepared </a:t>
            </a:r>
            <a:r>
              <a:rPr lang="en-US" smtClean="0"/>
              <a:t>to answer questions!</a:t>
            </a:r>
            <a:endParaRPr lang="en-US" dirty="0" smtClean="0"/>
          </a:p>
          <a:p>
            <a:r>
              <a:rPr lang="en-US" dirty="0" smtClean="0"/>
              <a:t>How to read a paper?</a:t>
            </a:r>
          </a:p>
          <a:p>
            <a:pPr lvl="1"/>
            <a:r>
              <a:rPr lang="en-US" dirty="0" smtClean="0"/>
              <a:t>Read many times to understand well</a:t>
            </a:r>
          </a:p>
          <a:p>
            <a:pPr lvl="1"/>
            <a:r>
              <a:rPr lang="en-US" dirty="0" smtClean="0"/>
              <a:t>Once to get basic ideas and terminology</a:t>
            </a:r>
          </a:p>
          <a:p>
            <a:pPr lvl="1"/>
            <a:r>
              <a:rPr lang="en-US" dirty="0" smtClean="0"/>
              <a:t>Second time to understand details</a:t>
            </a:r>
          </a:p>
          <a:p>
            <a:pPr lvl="1"/>
            <a:r>
              <a:rPr lang="en-US" dirty="0" smtClean="0"/>
              <a:t>Review before class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think about as you 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081" y="1579218"/>
            <a:ext cx="4638261" cy="51352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 smtClean="0">
                <a:solidFill>
                  <a:schemeClr val="bg1"/>
                </a:solidFill>
              </a:rPr>
              <a:t>problem</a:t>
            </a:r>
            <a:r>
              <a:rPr lang="en-US" dirty="0" smtClean="0"/>
              <a:t> are the authors trying to solve?</a:t>
            </a:r>
          </a:p>
          <a:p>
            <a:pPr lvl="1"/>
            <a:r>
              <a:rPr lang="en-US" dirty="0" smtClean="0"/>
              <a:t>Why was the problem important?</a:t>
            </a:r>
          </a:p>
          <a:p>
            <a:pPr lvl="1"/>
            <a:r>
              <a:rPr lang="en-US" dirty="0" smtClean="0"/>
              <a:t>Why was the problem not solved by earlier work?</a:t>
            </a:r>
          </a:p>
          <a:p>
            <a:r>
              <a:rPr lang="en-US" dirty="0" smtClean="0"/>
              <a:t>What is the authors’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does their approach solve the problem?</a:t>
            </a:r>
          </a:p>
          <a:p>
            <a:pPr lvl="1"/>
            <a:r>
              <a:rPr lang="en-US" dirty="0" smtClean="0"/>
              <a:t>How is the solution unique and innovative?</a:t>
            </a:r>
          </a:p>
          <a:p>
            <a:pPr lvl="1"/>
            <a:r>
              <a:rPr lang="en-US" dirty="0" smtClean="0"/>
              <a:t>What are the details?</a:t>
            </a:r>
          </a:p>
          <a:p>
            <a:r>
              <a:rPr lang="en-US" dirty="0" smtClean="0"/>
              <a:t>How do the authors </a:t>
            </a:r>
            <a:r>
              <a:rPr lang="en-US" dirty="0" smtClean="0">
                <a:solidFill>
                  <a:schemeClr val="bg1"/>
                </a:solidFill>
              </a:rPr>
              <a:t>evaluate</a:t>
            </a:r>
            <a:r>
              <a:rPr lang="en-US" dirty="0" smtClean="0"/>
              <a:t> their solution?</a:t>
            </a:r>
          </a:p>
          <a:p>
            <a:pPr lvl="1"/>
            <a:r>
              <a:rPr lang="en-US" dirty="0" smtClean="0"/>
              <a:t>What specific questions do they answer?</a:t>
            </a:r>
          </a:p>
          <a:p>
            <a:pPr lvl="1"/>
            <a:r>
              <a:rPr lang="en-US" dirty="0" smtClean="0"/>
              <a:t>What simplifying assumptions do they make?</a:t>
            </a:r>
          </a:p>
          <a:p>
            <a:pPr lvl="1"/>
            <a:r>
              <a:rPr lang="en-US" dirty="0" smtClean="0"/>
              <a:t>What is their methodology?</a:t>
            </a:r>
          </a:p>
          <a:p>
            <a:pPr lvl="1"/>
            <a:r>
              <a:rPr lang="en-US" dirty="0" smtClean="0"/>
              <a:t>What are their strengths and weaknesses?</a:t>
            </a:r>
          </a:p>
          <a:p>
            <a:pPr lvl="1"/>
            <a:r>
              <a:rPr lang="en-US" dirty="0" smtClean="0"/>
              <a:t>What is left unknown?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69564" y="1579218"/>
            <a:ext cx="4174435" cy="4297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do </a:t>
            </a:r>
            <a:r>
              <a:rPr lang="en-US" dirty="0" smtClean="0">
                <a:solidFill>
                  <a:schemeClr val="bg1"/>
                </a:solidFill>
              </a:rPr>
              <a:t>you</a:t>
            </a:r>
            <a:r>
              <a:rPr lang="en-US" dirty="0" smtClean="0"/>
              <a:t> think?</a:t>
            </a:r>
          </a:p>
          <a:p>
            <a:pPr lvl="1"/>
            <a:r>
              <a:rPr lang="en-US" dirty="0" smtClean="0"/>
              <a:t>Is the problem still important?</a:t>
            </a:r>
          </a:p>
          <a:p>
            <a:pPr lvl="1"/>
            <a:r>
              <a:rPr lang="en-US" dirty="0" smtClean="0"/>
              <a:t>Did the authors solve the stated problem?</a:t>
            </a:r>
          </a:p>
          <a:p>
            <a:pPr lvl="1"/>
            <a:r>
              <a:rPr lang="en-US" dirty="0" smtClean="0"/>
              <a:t>Did the authors adequately demonstrate that they solved the problem?</a:t>
            </a:r>
          </a:p>
          <a:p>
            <a:r>
              <a:rPr lang="en-US" dirty="0" smtClean="0"/>
              <a:t>What </a:t>
            </a:r>
            <a:r>
              <a:rPr lang="en-US" dirty="0" smtClean="0">
                <a:solidFill>
                  <a:schemeClr val="bg1"/>
                </a:solidFill>
              </a:rPr>
              <a:t>future work </a:t>
            </a:r>
            <a:r>
              <a:rPr lang="en-US" dirty="0" smtClean="0"/>
              <a:t>does this research point to?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Write-Up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To ensure you’ve read the paper </a:t>
            </a:r>
            <a:r>
              <a:rPr lang="en-US" dirty="0" smtClean="0">
                <a:solidFill>
                  <a:schemeClr val="bg1"/>
                </a:solidFill>
              </a:rPr>
              <a:t>before</a:t>
            </a:r>
            <a:r>
              <a:rPr lang="en-US" dirty="0" smtClean="0"/>
              <a:t> lecture</a:t>
            </a:r>
          </a:p>
          <a:p>
            <a:r>
              <a:rPr lang="en-US" dirty="0" smtClean="0"/>
              <a:t>1 write-up per lecture, found in Canvas</a:t>
            </a:r>
          </a:p>
          <a:p>
            <a:r>
              <a:rPr lang="en-US" dirty="0" smtClean="0"/>
              <a:t>Answer: </a:t>
            </a:r>
            <a:br>
              <a:rPr lang="en-US" dirty="0" smtClean="0"/>
            </a:br>
            <a:r>
              <a:rPr lang="en-US" dirty="0" smtClean="0"/>
              <a:t>Up to 3 paragraphs (full sentences, no bullet points)</a:t>
            </a:r>
          </a:p>
          <a:p>
            <a:r>
              <a:rPr lang="en-US" dirty="0" smtClean="0"/>
              <a:t>Work on this alone</a:t>
            </a:r>
          </a:p>
          <a:p>
            <a:r>
              <a:rPr lang="en-US" dirty="0" smtClean="0"/>
              <a:t>Graded simply with 0-4 points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6" y="1696122"/>
            <a:ext cx="8816713" cy="4660228"/>
          </a:xfrm>
        </p:spPr>
        <p:txBody>
          <a:bodyPr/>
          <a:lstStyle/>
          <a:p>
            <a:r>
              <a:rPr lang="en-US" dirty="0" smtClean="0"/>
              <a:t>Purpose: To share knowledge with others</a:t>
            </a:r>
          </a:p>
          <a:p>
            <a:pPr lvl="1"/>
            <a:r>
              <a:rPr lang="en-US" dirty="0" smtClean="0"/>
              <a:t>Be comfortable sharing your thoughts and questions</a:t>
            </a:r>
          </a:p>
          <a:p>
            <a:pPr lvl="1"/>
            <a:r>
              <a:rPr lang="en-US" dirty="0"/>
              <a:t>Get to know </a:t>
            </a:r>
            <a:r>
              <a:rPr lang="en-US" dirty="0" smtClean="0"/>
              <a:t>more people </a:t>
            </a:r>
            <a:r>
              <a:rPr lang="en-US" dirty="0"/>
              <a:t>in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3-4 people, meet weekly or so to discuss readings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Ideally before lecture, but fine if after too</a:t>
            </a:r>
          </a:p>
          <a:p>
            <a:r>
              <a:rPr lang="en-US" dirty="0" smtClean="0"/>
              <a:t>Canvas: Poll to find people available at similar times</a:t>
            </a:r>
          </a:p>
          <a:p>
            <a:r>
              <a:rPr lang="en-US" dirty="0" smtClean="0"/>
              <a:t>May reserve room in CS building for popular times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in-class exams</a:t>
            </a:r>
          </a:p>
          <a:p>
            <a:r>
              <a:rPr lang="en-US" dirty="0" smtClean="0"/>
              <a:t>Closed book, closed notes</a:t>
            </a:r>
          </a:p>
          <a:p>
            <a:pPr lvl="1"/>
            <a:r>
              <a:rPr lang="en-US" dirty="0" smtClean="0"/>
              <a:t>In-class Midterm: </a:t>
            </a:r>
            <a:br>
              <a:rPr lang="en-US" dirty="0" smtClean="0"/>
            </a:br>
            <a:r>
              <a:rPr lang="en-US" dirty="0" smtClean="0"/>
              <a:t>Covers material covered through that point</a:t>
            </a:r>
          </a:p>
          <a:p>
            <a:pPr lvl="1"/>
            <a:r>
              <a:rPr lang="en-US" dirty="0" smtClean="0"/>
              <a:t>2-hour Final: Covers entire course material with an emphasis on later material</a:t>
            </a:r>
          </a:p>
          <a:p>
            <a:r>
              <a:rPr lang="en-US" dirty="0" smtClean="0"/>
              <a:t>Will try to have in-class review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 warm-up project : Flash focus (“Unwritten Contract”)</a:t>
            </a:r>
          </a:p>
          <a:p>
            <a:pPr lvl="1"/>
            <a:r>
              <a:rPr lang="en-US" dirty="0" smtClean="0"/>
              <a:t>Goal: Obtain basic experience with systems and measurement</a:t>
            </a:r>
          </a:p>
          <a:p>
            <a:pPr lvl="1"/>
            <a:r>
              <a:rPr lang="en-US" dirty="0" smtClean="0"/>
              <a:t>In between straight-forward and open-ended</a:t>
            </a:r>
          </a:p>
          <a:p>
            <a:pPr lvl="1"/>
            <a:r>
              <a:rPr lang="en-US" dirty="0" smtClean="0"/>
              <a:t>Work on your own</a:t>
            </a:r>
          </a:p>
          <a:p>
            <a:pPr lvl="1"/>
            <a:r>
              <a:rPr lang="en-US" dirty="0" smtClean="0"/>
              <a:t>Time-line: Finish in first 4 weeks</a:t>
            </a:r>
          </a:p>
          <a:p>
            <a:r>
              <a:rPr lang="en-US" dirty="0" smtClean="0"/>
              <a:t>1 mini-research project</a:t>
            </a:r>
          </a:p>
          <a:p>
            <a:pPr lvl="1"/>
            <a:r>
              <a:rPr lang="en-US" dirty="0" smtClean="0"/>
              <a:t>Goal: Something new and interesting</a:t>
            </a:r>
          </a:p>
          <a:p>
            <a:pPr lvl="2"/>
            <a:r>
              <a:rPr lang="en-US" dirty="0" smtClean="0"/>
              <a:t>Be a self-starter</a:t>
            </a:r>
          </a:p>
          <a:p>
            <a:pPr lvl="2"/>
            <a:r>
              <a:rPr lang="en-US" dirty="0" smtClean="0"/>
              <a:t>Will have suggested projects (can also suggest your own)</a:t>
            </a:r>
          </a:p>
          <a:p>
            <a:pPr lvl="1"/>
            <a:r>
              <a:rPr lang="en-US" dirty="0" smtClean="0"/>
              <a:t>Work with project partners (pick carefully!)</a:t>
            </a:r>
          </a:p>
          <a:p>
            <a:pPr lvl="1"/>
            <a:r>
              <a:rPr lang="en-US" dirty="0" smtClean="0"/>
              <a:t>Give presentation to classmates and write-up results in paper</a:t>
            </a:r>
          </a:p>
          <a:p>
            <a:pPr lvl="2"/>
            <a:r>
              <a:rPr lang="en-US" dirty="0" smtClean="0"/>
              <a:t>“Communication of your ideas may be more important than content” – Hamming</a:t>
            </a:r>
          </a:p>
          <a:p>
            <a:pPr lvl="1"/>
            <a:r>
              <a:rPr lang="en-US" dirty="0" smtClean="0"/>
              <a:t>Time-line: Due at end of semester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Components of </a:t>
            </a:r>
            <a:r>
              <a:rPr lang="en-US" dirty="0">
                <a:effectLst/>
              </a:rPr>
              <a:t>CS 736 will be weighted as follows: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effectLst/>
              </a:rPr>
              <a:t>Write-ups </a:t>
            </a:r>
            <a:r>
              <a:rPr lang="en-US" dirty="0">
                <a:effectLst/>
              </a:rPr>
              <a:t>of Reading: 10</a:t>
            </a:r>
            <a:r>
              <a:rPr lang="en-US" dirty="0" smtClean="0">
                <a:effectLst/>
              </a:rPr>
              <a:t>%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Reading Groups: 5% ??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Exam 1: 20%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Exam 2: 20%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Warm-up Project: 15%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Final Project: </a:t>
            </a:r>
            <a:r>
              <a:rPr lang="en-US" dirty="0" smtClean="0">
                <a:effectLst/>
              </a:rPr>
              <a:t>30%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effectLst/>
              </a:rPr>
              <a:t>Classroom </a:t>
            </a:r>
            <a:r>
              <a:rPr lang="en-US" dirty="0">
                <a:effectLst/>
              </a:rPr>
              <a:t>participation </a:t>
            </a:r>
            <a:r>
              <a:rPr lang="en-US" dirty="0" smtClean="0">
                <a:effectLst/>
              </a:rPr>
              <a:t>can influence border-line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of systems research:</a:t>
            </a:r>
          </a:p>
          <a:p>
            <a:pPr lvl="1"/>
            <a:r>
              <a:rPr lang="en-US" dirty="0" smtClean="0"/>
              <a:t>Find good ideas/solutions for current or future problems</a:t>
            </a:r>
          </a:p>
          <a:p>
            <a:pPr lvl="1"/>
            <a:r>
              <a:rPr lang="en-US" dirty="0" smtClean="0"/>
              <a:t>Not easy!</a:t>
            </a:r>
          </a:p>
          <a:p>
            <a:r>
              <a:rPr lang="en-US" dirty="0" smtClean="0"/>
              <a:t>To come up with new ideas, </a:t>
            </a:r>
            <a:r>
              <a:rPr lang="en-US" dirty="0" smtClean="0">
                <a:solidFill>
                  <a:schemeClr val="bg1"/>
                </a:solidFill>
              </a:rPr>
              <a:t>read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Synthesize ideas from past with new ones of your own</a:t>
            </a:r>
          </a:p>
          <a:p>
            <a:r>
              <a:rPr lang="en-US" dirty="0" smtClean="0"/>
              <a:t>To determine if ideas are good, </a:t>
            </a:r>
            <a:r>
              <a:rPr lang="en-US" dirty="0" smtClean="0">
                <a:solidFill>
                  <a:schemeClr val="bg1"/>
                </a:solidFill>
              </a:rPr>
              <a:t>evaluate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Have </a:t>
            </a:r>
            <a:r>
              <a:rPr lang="en-US" dirty="0" smtClean="0">
                <a:solidFill>
                  <a:schemeClr val="bg1"/>
                </a:solidFill>
              </a:rPr>
              <a:t>QUESTIONS</a:t>
            </a:r>
            <a:r>
              <a:rPr lang="en-US" dirty="0" smtClean="0"/>
              <a:t> you are trying to answer</a:t>
            </a:r>
          </a:p>
          <a:p>
            <a:pPr lvl="1"/>
            <a:r>
              <a:rPr lang="en-US" dirty="0" smtClean="0"/>
              <a:t>Measure whether or not your system is better and 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SHOW WHY</a:t>
            </a:r>
            <a:r>
              <a:rPr lang="en-US" dirty="0" smtClean="0"/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736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important concepts in OS and systems</a:t>
            </a:r>
          </a:p>
          <a:p>
            <a:endParaRPr lang="en-US" dirty="0" smtClean="0"/>
          </a:p>
          <a:p>
            <a:r>
              <a:rPr lang="en-US" dirty="0" smtClean="0"/>
              <a:t>Learn how to critically evaluate papers and ideas</a:t>
            </a:r>
          </a:p>
          <a:p>
            <a:endParaRPr lang="en-US" dirty="0" smtClean="0"/>
          </a:p>
          <a:p>
            <a:r>
              <a:rPr lang="en-US" dirty="0" smtClean="0"/>
              <a:t>Gain experience developing systems research </a:t>
            </a:r>
            <a:r>
              <a:rPr lang="en-US" dirty="0" smtClean="0"/>
              <a:t>project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Few weeks of File and Storage Systems </a:t>
            </a:r>
          </a:p>
          <a:p>
            <a:r>
              <a:rPr lang="en-US" dirty="0" smtClean="0"/>
              <a:t>Next Lecture: </a:t>
            </a:r>
            <a:endParaRPr lang="en-US" dirty="0"/>
          </a:p>
          <a:p>
            <a:pPr marL="638175" lvl="1" indent="-342900">
              <a:buFont typeface="Arial" charset="0"/>
              <a:buChar char="•"/>
            </a:pPr>
            <a:r>
              <a:rPr lang="en-US" dirty="0" smtClean="0"/>
              <a:t>Disks (hardware background)</a:t>
            </a:r>
          </a:p>
          <a:p>
            <a:pPr marL="638175" lvl="1" indent="-342900">
              <a:buFont typeface="Arial" charset="0"/>
              <a:buChar char="•"/>
            </a:pPr>
            <a:r>
              <a:rPr lang="en-US" dirty="0" smtClean="0"/>
              <a:t>FFS (Hall of Fame)</a:t>
            </a:r>
          </a:p>
          <a:p>
            <a:pPr marL="638175" lvl="1" indent="-342900">
              <a:buFont typeface="Arial" charset="0"/>
              <a:buChar char="•"/>
            </a:pPr>
            <a:r>
              <a:rPr lang="en-US" dirty="0" smtClean="0"/>
              <a:t>A File is Not a File (current workloads)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Homework: In Canvas</a:t>
            </a:r>
          </a:p>
          <a:p>
            <a:pPr lvl="1"/>
            <a:r>
              <a:rPr lang="en-US" dirty="0" smtClean="0"/>
              <a:t>Survey about Interests and </a:t>
            </a:r>
            <a:r>
              <a:rPr lang="en-US" dirty="0" err="1" smtClean="0"/>
              <a:t>Backtround</a:t>
            </a:r>
            <a:endParaRPr lang="en-US" dirty="0" smtClean="0"/>
          </a:p>
          <a:p>
            <a:pPr lvl="1"/>
            <a:r>
              <a:rPr lang="en-US" dirty="0" smtClean="0"/>
              <a:t>Submit </a:t>
            </a:r>
            <a:r>
              <a:rPr lang="en-US" dirty="0"/>
              <a:t>availability for group discussion </a:t>
            </a:r>
            <a:r>
              <a:rPr lang="en-US" dirty="0" smtClean="0"/>
              <a:t>times in Doodle Poll</a:t>
            </a:r>
          </a:p>
          <a:p>
            <a:pPr lvl="1"/>
            <a:r>
              <a:rPr lang="en-US" dirty="0" smtClean="0"/>
              <a:t>Reflection question about Disks, FFS, and </a:t>
            </a:r>
            <a:r>
              <a:rPr lang="en-US" smtClean="0"/>
              <a:t>current workloads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Page: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</a:t>
            </a:r>
            <a:br>
              <a:rPr lang="en-US" dirty="0" smtClean="0"/>
            </a:br>
            <a:r>
              <a:rPr lang="en-US" dirty="0" smtClean="0"/>
              <a:t>already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1440"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Undergraduate Operating Systems (CS 537)</a:t>
            </a:r>
          </a:p>
          <a:p>
            <a:pPr lvl="1"/>
            <a:r>
              <a:rPr lang="en-US" dirty="0" smtClean="0"/>
              <a:t>What is an </a:t>
            </a:r>
            <a:r>
              <a:rPr lang="en-US" dirty="0" err="1" smtClean="0"/>
              <a:t>inode</a:t>
            </a:r>
            <a:r>
              <a:rPr lang="en-US" dirty="0" smtClean="0"/>
              <a:t>? What is stored in it?</a:t>
            </a:r>
          </a:p>
          <a:p>
            <a:pPr lvl="1"/>
            <a:r>
              <a:rPr lang="en-US" dirty="0" smtClean="0"/>
              <a:t>Threads </a:t>
            </a:r>
            <a:r>
              <a:rPr lang="en-US" dirty="0" err="1" smtClean="0"/>
              <a:t>vs</a:t>
            </a:r>
            <a:r>
              <a:rPr lang="en-US" dirty="0" smtClean="0"/>
              <a:t> processes? </a:t>
            </a:r>
            <a:br>
              <a:rPr lang="en-US" dirty="0" smtClean="0"/>
            </a:br>
            <a:r>
              <a:rPr lang="en-US" dirty="0" smtClean="0"/>
              <a:t>Semaphores vs. condition variables?</a:t>
            </a:r>
          </a:p>
          <a:p>
            <a:pPr lvl="1"/>
            <a:r>
              <a:rPr lang="en-US" dirty="0" smtClean="0"/>
              <a:t>Paging vs segmentation?</a:t>
            </a:r>
          </a:p>
          <a:p>
            <a:pPr lvl="1"/>
            <a:r>
              <a:rPr lang="en-US" dirty="0" smtClean="0"/>
              <a:t>Free Background Resources</a:t>
            </a:r>
            <a:r>
              <a:rPr lang="en-US" dirty="0"/>
              <a:t>: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OSTEP (OS in 3 Easy Pieces)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 Useful: Undergraduate Computer Architecture (CS 552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Caching? TLBs? </a:t>
            </a:r>
          </a:p>
          <a:p>
            <a:pPr lvl="1"/>
            <a:r>
              <a:rPr lang="en-US" dirty="0" smtClean="0"/>
              <a:t>Understand layer beneath to build on top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Self-starter (take initiative, take ownership)</a:t>
            </a:r>
          </a:p>
          <a:p>
            <a:pPr lvl="1"/>
            <a:r>
              <a:rPr lang="en-US" dirty="0" smtClean="0"/>
              <a:t>If you don’t know something, find answer yourself!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vs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Group of components combined to form a whole and to operate in unison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Collection of interacting components over which one does not have complete control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Examples: </a:t>
            </a:r>
            <a:endParaRPr lang="en-US" dirty="0"/>
          </a:p>
          <a:p>
            <a:pPr lvl="2"/>
            <a:r>
              <a:rPr lang="en-US" dirty="0" smtClean="0"/>
              <a:t>operating </a:t>
            </a:r>
            <a:r>
              <a:rPr lang="en-US" dirty="0" smtClean="0"/>
              <a:t>system: as a system and as a component</a:t>
            </a:r>
            <a:endParaRPr lang="en-US" dirty="0" smtClean="0"/>
          </a:p>
          <a:p>
            <a:pPr lvl="2"/>
            <a:r>
              <a:rPr lang="en-US" dirty="0" smtClean="0"/>
              <a:t>parallel/distributed systems</a:t>
            </a:r>
          </a:p>
          <a:p>
            <a:pPr lvl="2"/>
            <a:r>
              <a:rPr lang="en-US" dirty="0" smtClean="0"/>
              <a:t>databases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8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56" y="1768488"/>
            <a:ext cx="8646765" cy="50895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Definition: 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Software</a:t>
            </a:r>
            <a:r>
              <a:rPr lang="en-US" dirty="0" smtClean="0"/>
              <a:t> that converts hardware into something more </a:t>
            </a:r>
            <a:r>
              <a:rPr lang="en-US" dirty="0" smtClean="0">
                <a:solidFill>
                  <a:schemeClr val="bg1"/>
                </a:solidFill>
              </a:rPr>
              <a:t>useful </a:t>
            </a:r>
            <a:r>
              <a:rPr lang="en-US" dirty="0" smtClean="0"/>
              <a:t>for applications (or users)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Role 1: Standard interface</a:t>
            </a:r>
          </a:p>
          <a:p>
            <a:pPr lvl="1"/>
            <a:r>
              <a:rPr lang="en-US" dirty="0" smtClean="0"/>
              <a:t>Reuse functionality</a:t>
            </a:r>
          </a:p>
          <a:p>
            <a:pPr lvl="1"/>
            <a:r>
              <a:rPr lang="en-US" dirty="0" smtClean="0"/>
              <a:t>Make different devices look the same</a:t>
            </a:r>
          </a:p>
          <a:p>
            <a:pPr lvl="1"/>
            <a:r>
              <a:rPr lang="en-US" dirty="0" smtClean="0"/>
              <a:t>Provide higher-level abstractions</a:t>
            </a:r>
          </a:p>
          <a:p>
            <a:pPr lvl="1"/>
            <a:r>
              <a:rPr lang="en-US" dirty="0" smtClean="0"/>
              <a:t>Questions: What </a:t>
            </a:r>
            <a:r>
              <a:rPr lang="en-US" dirty="0" smtClean="0">
                <a:solidFill>
                  <a:schemeClr val="bg1"/>
                </a:solidFill>
              </a:rPr>
              <a:t>interface</a:t>
            </a:r>
            <a:r>
              <a:rPr lang="en-US" dirty="0" smtClean="0"/>
              <a:t> should be provided?</a:t>
            </a:r>
            <a:br>
              <a:rPr lang="en-US" dirty="0" smtClean="0"/>
            </a:br>
            <a:r>
              <a:rPr lang="en-US" dirty="0" smtClean="0"/>
              <a:t>What features should be exposed?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Role 2: Resource Coordinator</a:t>
            </a:r>
          </a:p>
          <a:p>
            <a:pPr lvl="1"/>
            <a:r>
              <a:rPr lang="en-US" dirty="0" err="1" smtClean="0"/>
              <a:t>Virtualize</a:t>
            </a:r>
            <a:r>
              <a:rPr lang="en-US" dirty="0" smtClean="0"/>
              <a:t> so multiple applications can share</a:t>
            </a:r>
          </a:p>
          <a:p>
            <a:pPr lvl="1"/>
            <a:r>
              <a:rPr lang="en-US" dirty="0" smtClean="0"/>
              <a:t>Provide protection</a:t>
            </a:r>
          </a:p>
          <a:p>
            <a:pPr lvl="1"/>
            <a:r>
              <a:rPr lang="en-US" dirty="0" smtClean="0"/>
              <a:t>Provide fair and efficient access</a:t>
            </a:r>
          </a:p>
          <a:p>
            <a:pPr lvl="1"/>
            <a:r>
              <a:rPr lang="en-US" dirty="0" smtClean="0"/>
              <a:t>Question: Can </a:t>
            </a:r>
            <a:r>
              <a:rPr lang="en-US" dirty="0" smtClean="0">
                <a:solidFill>
                  <a:schemeClr val="bg1"/>
                </a:solidFill>
              </a:rPr>
              <a:t>policy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1"/>
                </a:solidFill>
              </a:rPr>
              <a:t>mechanism</a:t>
            </a:r>
            <a:r>
              <a:rPr lang="en-US" dirty="0" smtClean="0"/>
              <a:t> be separated?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</a:t>
            </a:r>
            <a:br>
              <a:rPr lang="en-US" smtClean="0"/>
            </a:br>
            <a:r>
              <a:rPr lang="en-US" smtClean="0"/>
              <a:t>Systems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Building something </a:t>
            </a:r>
            <a:r>
              <a:rPr lang="en-US" dirty="0" smtClean="0">
                <a:solidFill>
                  <a:schemeClr val="bg1"/>
                </a:solidFill>
              </a:rPr>
              <a:t>useful for today’s environment</a:t>
            </a:r>
          </a:p>
          <a:p>
            <a:pPr marL="638175" lvl="1" indent="-342900"/>
            <a:r>
              <a:rPr lang="en-US" dirty="0" smtClean="0"/>
              <a:t>Sometimes recognizing and defining a new problem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 smtClean="0"/>
              <a:t>observe emerging workload or goal</a:t>
            </a:r>
          </a:p>
          <a:p>
            <a:pPr lvl="1"/>
            <a:r>
              <a:rPr lang="en-US" dirty="0" smtClean="0"/>
              <a:t>Sometimes using new technology</a:t>
            </a:r>
          </a:p>
          <a:p>
            <a:pPr lvl="1"/>
            <a:r>
              <a:rPr lang="en-US" dirty="0" smtClean="0"/>
              <a:t>Determine new conceptual </a:t>
            </a:r>
            <a:r>
              <a:rPr lang="en-US" dirty="0" smtClean="0"/>
              <a:t>contributions</a:t>
            </a:r>
          </a:p>
          <a:p>
            <a:pPr lvl="2"/>
            <a:r>
              <a:rPr lang="en-US" dirty="0" smtClean="0"/>
              <a:t>Not </a:t>
            </a:r>
            <a:r>
              <a:rPr lang="en-US" dirty="0" smtClean="0"/>
              <a:t>just an implementation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Evaluating </a:t>
            </a:r>
            <a:r>
              <a:rPr lang="en-US" dirty="0" smtClean="0">
                <a:solidFill>
                  <a:schemeClr val="bg1"/>
                </a:solidFill>
              </a:rPr>
              <a:t>contribution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questions are you asking and answering?</a:t>
            </a:r>
          </a:p>
          <a:p>
            <a:pPr lvl="1"/>
            <a:r>
              <a:rPr lang="en-US" dirty="0" smtClean="0"/>
              <a:t>Under what circumstances would this solution be good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is general and what is specific to workload/environment?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Systems</a:t>
            </a:r>
            <a:br>
              <a:rPr lang="en-US" dirty="0" smtClean="0"/>
            </a:br>
            <a:r>
              <a:rPr lang="en-US" dirty="0" smtClean="0"/>
              <a:t>Science Or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Science?</a:t>
            </a:r>
          </a:p>
          <a:p>
            <a:pPr lvl="1"/>
            <a:r>
              <a:rPr lang="en-US" dirty="0" smtClean="0"/>
              <a:t>Observe phenomena, formulate hypothesis to explain, </a:t>
            </a:r>
            <a:br>
              <a:rPr lang="en-US" dirty="0" smtClean="0"/>
            </a:br>
            <a:r>
              <a:rPr lang="en-US" dirty="0" smtClean="0"/>
              <a:t>use hypothesis to predict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Engineering?</a:t>
            </a:r>
          </a:p>
          <a:p>
            <a:pPr lvl="1"/>
            <a:r>
              <a:rPr lang="en-US" dirty="0" smtClean="0"/>
              <a:t>Design and manufacture complex products</a:t>
            </a:r>
          </a:p>
          <a:p>
            <a:r>
              <a:rPr lang="en-US" dirty="0">
                <a:solidFill>
                  <a:schemeClr val="bg1"/>
                </a:solidFill>
              </a:rPr>
              <a:t>Science or engineering?</a:t>
            </a:r>
          </a:p>
          <a:p>
            <a:pPr lvl="1"/>
            <a:r>
              <a:rPr lang="en-US" dirty="0"/>
              <a:t>“A good scientist is a person with original ideas.</a:t>
            </a:r>
            <a:br>
              <a:rPr lang="en-US" dirty="0"/>
            </a:br>
            <a:r>
              <a:rPr lang="en-US" dirty="0"/>
              <a:t>A good engineer is a person who makes a design that works with as few original ideas as possible.”</a:t>
            </a:r>
            <a:br>
              <a:rPr lang="en-US" dirty="0"/>
            </a:br>
            <a:r>
              <a:rPr lang="en-US" dirty="0"/>
              <a:t>          – Freeman Dyson (physicist)</a:t>
            </a:r>
          </a:p>
          <a:p>
            <a:r>
              <a:rPr lang="en-US" dirty="0" smtClean="0"/>
              <a:t>System researchers are some of </a:t>
            </a:r>
            <a:r>
              <a:rPr lang="en-US" dirty="0" smtClean="0">
                <a:solidFill>
                  <a:schemeClr val="bg1"/>
                </a:solidFill>
              </a:rPr>
              <a:t>both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Analogy?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Building Architect?</a:t>
            </a:r>
          </a:p>
          <a:p>
            <a:pPr lvl="1"/>
            <a:r>
              <a:rPr lang="en-US" dirty="0" smtClean="0"/>
              <a:t>“Where form meets function”</a:t>
            </a:r>
          </a:p>
          <a:p>
            <a:pPr lvl="1"/>
            <a:r>
              <a:rPr lang="en-US" dirty="0" smtClean="0"/>
              <a:t>“Elegant” systems</a:t>
            </a:r>
          </a:p>
          <a:p>
            <a:pPr lvl="1"/>
            <a:r>
              <a:rPr lang="en-US" dirty="0" smtClean="0"/>
              <a:t>Le Corbusier: </a:t>
            </a:r>
            <a:br>
              <a:rPr lang="en-US" dirty="0" smtClean="0"/>
            </a:br>
            <a:r>
              <a:rPr lang="en-US" dirty="0" smtClean="0"/>
              <a:t>“Architects everywhere have recognized the need of a tool which may be put in your hands, with the simple aim of making the bad difficult and the good easy”</a:t>
            </a:r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4" y="5155261"/>
            <a:ext cx="2134092" cy="1451496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38" y="4763382"/>
            <a:ext cx="2461001" cy="1843375"/>
          </a:xfrm>
          <a:prstGeom prst="rect">
            <a:avLst/>
          </a:prstGeom>
        </p:spPr>
      </p:pic>
      <p:pic>
        <p:nvPicPr>
          <p:cNvPr id="6" name="Picture 5" descr="images-1.jpeg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7984" y="3866212"/>
            <a:ext cx="2857500" cy="2857500"/>
          </a:xfrm>
          <a:prstGeom prst="rect">
            <a:avLst/>
          </a:prstGeom>
        </p:spPr>
      </p:pic>
      <p:pic>
        <p:nvPicPr>
          <p:cNvPr id="7" name="Picture 6" descr="images-2.jpe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9551" y="5033250"/>
            <a:ext cx="2057823" cy="2057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design </a:t>
            </a:r>
            <a:br>
              <a:rPr lang="en-US" dirty="0" smtClean="0"/>
            </a:br>
            <a:r>
              <a:rPr lang="en-US" dirty="0" smtClean="0"/>
              <a:t>matter in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OS Function: Creating a new process</a:t>
            </a:r>
          </a:p>
          <a:p>
            <a:r>
              <a:rPr lang="en-US" dirty="0" smtClean="0"/>
              <a:t>UNIX: fork() and exec()</a:t>
            </a:r>
          </a:p>
          <a:p>
            <a:pPr lvl="1"/>
            <a:r>
              <a:rPr lang="en-US" dirty="0" smtClean="0"/>
              <a:t>Simple calls, few </a:t>
            </a:r>
            <a:r>
              <a:rPr lang="en-US" dirty="0" err="1" smtClean="0"/>
              <a:t>args</a:t>
            </a:r>
            <a:r>
              <a:rPr lang="en-US" dirty="0" smtClean="0"/>
              <a:t>, powerful</a:t>
            </a:r>
          </a:p>
          <a:p>
            <a:r>
              <a:rPr lang="en-US" dirty="0" smtClean="0"/>
              <a:t>NT: </a:t>
            </a:r>
            <a:r>
              <a:rPr lang="en-US" dirty="0" err="1" smtClean="0"/>
              <a:t>CreateProcess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Requires 10 </a:t>
            </a:r>
            <a:r>
              <a:rPr lang="en-US" dirty="0" err="1" smtClean="0"/>
              <a:t>args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David </a:t>
            </a:r>
            <a:r>
              <a:rPr lang="en-US" dirty="0" err="1" smtClean="0"/>
              <a:t>Korn</a:t>
            </a:r>
            <a:r>
              <a:rPr lang="en-US" dirty="0" smtClean="0"/>
              <a:t>: “…but still cannot perform the simple operation of overlaying the current process with a new program as </a:t>
            </a:r>
            <a:r>
              <a:rPr lang="en-US" dirty="0" err="1" smtClean="0"/>
              <a:t>execve</a:t>
            </a:r>
            <a:r>
              <a:rPr lang="en-US" dirty="0" smtClean="0"/>
              <a:t>() requires”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536</TotalTime>
  <Words>905</Words>
  <Application>Microsoft Macintosh PowerPoint</Application>
  <PresentationFormat>On-screen Show (4:3)</PresentationFormat>
  <Paragraphs>191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Rounded MT Bold</vt:lpstr>
      <vt:lpstr>Calibri</vt:lpstr>
      <vt:lpstr>Calisto MT</vt:lpstr>
      <vt:lpstr>Arial</vt:lpstr>
      <vt:lpstr>Precedent</vt:lpstr>
      <vt:lpstr>CS 736: Advanced  Operating Systems Andrea Arpaci-Dusseau  Lecture 1: Introduction</vt:lpstr>
      <vt:lpstr>CS 736 Goals</vt:lpstr>
      <vt:lpstr>What should you  already know?</vt:lpstr>
      <vt:lpstr>System vs Operating System</vt:lpstr>
      <vt:lpstr>What is an OS?</vt:lpstr>
      <vt:lpstr>What is  Systems Research?</vt:lpstr>
      <vt:lpstr>Is Systems Science Or Engineering?</vt:lpstr>
      <vt:lpstr>Better Analogy?</vt:lpstr>
      <vt:lpstr>Where does design  matter in systems?</vt:lpstr>
      <vt:lpstr>What will you Learn in 736?</vt:lpstr>
      <vt:lpstr>CS 736 Topics</vt:lpstr>
      <vt:lpstr>Paper Readings</vt:lpstr>
      <vt:lpstr>What should you think about as you read?</vt:lpstr>
      <vt:lpstr>Paper Write-Up</vt:lpstr>
      <vt:lpstr>Reading Groups</vt:lpstr>
      <vt:lpstr>Exams</vt:lpstr>
      <vt:lpstr>Project</vt:lpstr>
      <vt:lpstr>Grading</vt:lpstr>
      <vt:lpstr>Conclusions</vt:lpstr>
      <vt:lpstr>Next Lecture</vt:lpstr>
      <vt:lpstr>Web Page: Canvas</vt:lpstr>
    </vt:vector>
  </TitlesOfParts>
  <Company>UW Madison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736: Advanced  Operating SYSTEMS Instructor: Andrea Arpaci-Dusseau  Lecture 1: Introduction</dc:title>
  <dc:creator>Andrea Arpaci-Dusseau</dc:creator>
  <cp:lastModifiedBy>Microsoft Office User</cp:lastModifiedBy>
  <cp:revision>43</cp:revision>
  <dcterms:created xsi:type="dcterms:W3CDTF">2013-09-04T16:38:31Z</dcterms:created>
  <dcterms:modified xsi:type="dcterms:W3CDTF">2018-01-23T16:10:00Z</dcterms:modified>
</cp:coreProperties>
</file>