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79" r:id="rId2"/>
    <p:sldId id="307" r:id="rId3"/>
    <p:sldId id="280" r:id="rId4"/>
    <p:sldId id="281" r:id="rId5"/>
    <p:sldId id="282" r:id="rId6"/>
    <p:sldId id="284" r:id="rId7"/>
    <p:sldId id="305" r:id="rId8"/>
    <p:sldId id="290" r:id="rId9"/>
    <p:sldId id="303" r:id="rId10"/>
    <p:sldId id="308" r:id="rId11"/>
    <p:sldId id="293" r:id="rId12"/>
    <p:sldId id="300" r:id="rId13"/>
    <p:sldId id="304" r:id="rId14"/>
    <p:sldId id="311" r:id="rId15"/>
    <p:sldId id="313" r:id="rId16"/>
    <p:sldId id="314" r:id="rId17"/>
    <p:sldId id="315" r:id="rId18"/>
    <p:sldId id="316" r:id="rId19"/>
    <p:sldId id="317" r:id="rId20"/>
    <p:sldId id="318" r:id="rId21"/>
  </p:sldIdLst>
  <p:sldSz cx="9144000" cy="6858000" type="screen4x3"/>
  <p:notesSz cx="6742113" cy="9872663"/>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9" d="100"/>
          <a:sy n="119" d="100"/>
        </p:scale>
        <p:origin x="1374" y="108"/>
      </p:cViewPr>
      <p:guideLst>
        <p:guide orient="horz" pos="2160"/>
        <p:guide pos="2880"/>
      </p:guideLst>
    </p:cSldViewPr>
  </p:slideViewPr>
  <p:notesTextViewPr>
    <p:cViewPr>
      <p:scale>
        <a:sx n="100" d="100"/>
        <a:sy n="100" d="100"/>
      </p:scale>
      <p:origin x="0" y="0"/>
    </p:cViewPr>
  </p:notesText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0846" cy="493633"/>
          </a:xfrm>
          <a:prstGeom prst="rect">
            <a:avLst/>
          </a:prstGeom>
        </p:spPr>
        <p:txBody>
          <a:bodyPr vert="horz" lIns="91074" tIns="45537" rIns="91074" bIns="45537" rtlCol="0"/>
          <a:lstStyle>
            <a:lvl1pPr algn="l">
              <a:defRPr sz="1200"/>
            </a:lvl1pPr>
          </a:lstStyle>
          <a:p>
            <a:endParaRPr lang="sv-SE"/>
          </a:p>
        </p:txBody>
      </p:sp>
      <p:sp>
        <p:nvSpPr>
          <p:cNvPr id="3" name="Date Placeholder 2"/>
          <p:cNvSpPr>
            <a:spLocks noGrp="1"/>
          </p:cNvSpPr>
          <p:nvPr>
            <p:ph type="dt" sz="quarter" idx="1"/>
          </p:nvPr>
        </p:nvSpPr>
        <p:spPr>
          <a:xfrm>
            <a:off x="3819688" y="0"/>
            <a:ext cx="2920846" cy="493633"/>
          </a:xfrm>
          <a:prstGeom prst="rect">
            <a:avLst/>
          </a:prstGeom>
        </p:spPr>
        <p:txBody>
          <a:bodyPr vert="horz" lIns="91074" tIns="45537" rIns="91074" bIns="45537" rtlCol="0"/>
          <a:lstStyle>
            <a:lvl1pPr algn="r">
              <a:defRPr sz="1200"/>
            </a:lvl1pPr>
          </a:lstStyle>
          <a:p>
            <a:fld id="{1DC5C950-C524-41EA-BF72-E12A8B3BC89F}" type="datetimeFigureOut">
              <a:rPr lang="sv-SE" smtClean="0"/>
              <a:pPr/>
              <a:t>2021-02-05</a:t>
            </a:fld>
            <a:endParaRPr lang="sv-SE"/>
          </a:p>
        </p:txBody>
      </p:sp>
      <p:sp>
        <p:nvSpPr>
          <p:cNvPr id="4" name="Footer Placeholder 3"/>
          <p:cNvSpPr>
            <a:spLocks noGrp="1"/>
          </p:cNvSpPr>
          <p:nvPr>
            <p:ph type="ftr" sz="quarter" idx="2"/>
          </p:nvPr>
        </p:nvSpPr>
        <p:spPr>
          <a:xfrm>
            <a:off x="0" y="9377448"/>
            <a:ext cx="2920846" cy="493633"/>
          </a:xfrm>
          <a:prstGeom prst="rect">
            <a:avLst/>
          </a:prstGeom>
        </p:spPr>
        <p:txBody>
          <a:bodyPr vert="horz" lIns="91074" tIns="45537" rIns="91074" bIns="45537" rtlCol="0" anchor="b"/>
          <a:lstStyle>
            <a:lvl1pPr algn="l">
              <a:defRPr sz="1200"/>
            </a:lvl1pPr>
          </a:lstStyle>
          <a:p>
            <a:endParaRPr lang="sv-SE"/>
          </a:p>
        </p:txBody>
      </p:sp>
      <p:sp>
        <p:nvSpPr>
          <p:cNvPr id="5" name="Slide Number Placeholder 4"/>
          <p:cNvSpPr>
            <a:spLocks noGrp="1"/>
          </p:cNvSpPr>
          <p:nvPr>
            <p:ph type="sldNum" sz="quarter" idx="3"/>
          </p:nvPr>
        </p:nvSpPr>
        <p:spPr>
          <a:xfrm>
            <a:off x="3819688" y="9377448"/>
            <a:ext cx="2920846" cy="493633"/>
          </a:xfrm>
          <a:prstGeom prst="rect">
            <a:avLst/>
          </a:prstGeom>
        </p:spPr>
        <p:txBody>
          <a:bodyPr vert="horz" lIns="91074" tIns="45537" rIns="91074" bIns="45537" rtlCol="0" anchor="b"/>
          <a:lstStyle>
            <a:lvl1pPr algn="r">
              <a:defRPr sz="1200"/>
            </a:lvl1pPr>
          </a:lstStyle>
          <a:p>
            <a:fld id="{300221BD-55AB-4731-AC24-844D87555A04}" type="slidenum">
              <a:rPr lang="sv-SE" smtClean="0"/>
              <a:pPr/>
              <a:t>‹#›</a:t>
            </a:fld>
            <a:endParaRPr lang="sv-SE"/>
          </a:p>
        </p:txBody>
      </p:sp>
    </p:spTree>
    <p:extLst>
      <p:ext uri="{BB962C8B-B14F-4D97-AF65-F5344CB8AC3E}">
        <p14:creationId xmlns:p14="http://schemas.microsoft.com/office/powerpoint/2010/main" val="34944908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0846" cy="493633"/>
          </a:xfrm>
          <a:prstGeom prst="rect">
            <a:avLst/>
          </a:prstGeom>
        </p:spPr>
        <p:txBody>
          <a:bodyPr vert="horz" lIns="91074" tIns="45537" rIns="91074" bIns="45537" rtlCol="0"/>
          <a:lstStyle>
            <a:lvl1pPr algn="l">
              <a:defRPr sz="1200"/>
            </a:lvl1pPr>
          </a:lstStyle>
          <a:p>
            <a:endParaRPr lang="sv-SE"/>
          </a:p>
        </p:txBody>
      </p:sp>
      <p:sp>
        <p:nvSpPr>
          <p:cNvPr id="3" name="Date Placeholder 2"/>
          <p:cNvSpPr>
            <a:spLocks noGrp="1"/>
          </p:cNvSpPr>
          <p:nvPr>
            <p:ph type="dt" idx="1"/>
          </p:nvPr>
        </p:nvSpPr>
        <p:spPr>
          <a:xfrm>
            <a:off x="3819688" y="0"/>
            <a:ext cx="2920846" cy="493633"/>
          </a:xfrm>
          <a:prstGeom prst="rect">
            <a:avLst/>
          </a:prstGeom>
        </p:spPr>
        <p:txBody>
          <a:bodyPr vert="horz" lIns="91074" tIns="45537" rIns="91074" bIns="45537" rtlCol="0"/>
          <a:lstStyle>
            <a:lvl1pPr algn="r">
              <a:defRPr sz="1200"/>
            </a:lvl1pPr>
          </a:lstStyle>
          <a:p>
            <a:fld id="{1F92054C-AA12-4FD7-8BDC-E08DE0AB162B}" type="datetimeFigureOut">
              <a:rPr lang="sv-SE" smtClean="0"/>
              <a:pPr/>
              <a:t>2021-02-05</a:t>
            </a:fld>
            <a:endParaRPr lang="sv-SE"/>
          </a:p>
        </p:txBody>
      </p:sp>
      <p:sp>
        <p:nvSpPr>
          <p:cNvPr id="4" name="Slide Image Placeholder 3"/>
          <p:cNvSpPr>
            <a:spLocks noGrp="1" noRot="1" noChangeAspect="1"/>
          </p:cNvSpPr>
          <p:nvPr>
            <p:ph type="sldImg" idx="2"/>
          </p:nvPr>
        </p:nvSpPr>
        <p:spPr>
          <a:xfrm>
            <a:off x="903288" y="739775"/>
            <a:ext cx="4935537" cy="3703638"/>
          </a:xfrm>
          <a:prstGeom prst="rect">
            <a:avLst/>
          </a:prstGeom>
          <a:noFill/>
          <a:ln w="12700">
            <a:solidFill>
              <a:prstClr val="black"/>
            </a:solidFill>
          </a:ln>
        </p:spPr>
        <p:txBody>
          <a:bodyPr vert="horz" lIns="91074" tIns="45537" rIns="91074" bIns="45537" rtlCol="0" anchor="ctr"/>
          <a:lstStyle/>
          <a:p>
            <a:endParaRPr lang="sv-SE"/>
          </a:p>
        </p:txBody>
      </p:sp>
      <p:sp>
        <p:nvSpPr>
          <p:cNvPr id="5" name="Notes Placeholder 4"/>
          <p:cNvSpPr>
            <a:spLocks noGrp="1"/>
          </p:cNvSpPr>
          <p:nvPr>
            <p:ph type="body" sz="quarter" idx="3"/>
          </p:nvPr>
        </p:nvSpPr>
        <p:spPr>
          <a:xfrm>
            <a:off x="674528" y="4689515"/>
            <a:ext cx="5393059" cy="4442698"/>
          </a:xfrm>
          <a:prstGeom prst="rect">
            <a:avLst/>
          </a:prstGeom>
        </p:spPr>
        <p:txBody>
          <a:bodyPr vert="horz" lIns="91074" tIns="45537" rIns="91074" bIns="4553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9377448"/>
            <a:ext cx="2920846" cy="493633"/>
          </a:xfrm>
          <a:prstGeom prst="rect">
            <a:avLst/>
          </a:prstGeom>
        </p:spPr>
        <p:txBody>
          <a:bodyPr vert="horz" lIns="91074" tIns="45537" rIns="91074" bIns="45537" rtlCol="0" anchor="b"/>
          <a:lstStyle>
            <a:lvl1pPr algn="l">
              <a:defRPr sz="1200"/>
            </a:lvl1pPr>
          </a:lstStyle>
          <a:p>
            <a:endParaRPr lang="sv-SE"/>
          </a:p>
        </p:txBody>
      </p:sp>
      <p:sp>
        <p:nvSpPr>
          <p:cNvPr id="7" name="Slide Number Placeholder 6"/>
          <p:cNvSpPr>
            <a:spLocks noGrp="1"/>
          </p:cNvSpPr>
          <p:nvPr>
            <p:ph type="sldNum" sz="quarter" idx="5"/>
          </p:nvPr>
        </p:nvSpPr>
        <p:spPr>
          <a:xfrm>
            <a:off x="3819688" y="9377448"/>
            <a:ext cx="2920846" cy="493633"/>
          </a:xfrm>
          <a:prstGeom prst="rect">
            <a:avLst/>
          </a:prstGeom>
        </p:spPr>
        <p:txBody>
          <a:bodyPr vert="horz" lIns="91074" tIns="45537" rIns="91074" bIns="45537" rtlCol="0" anchor="b"/>
          <a:lstStyle>
            <a:lvl1pPr algn="r">
              <a:defRPr sz="1200"/>
            </a:lvl1pPr>
          </a:lstStyle>
          <a:p>
            <a:fld id="{76A0D6EF-146A-4574-8DA5-B30E0678EB85}" type="slidenum">
              <a:rPr lang="sv-SE" smtClean="0"/>
              <a:pPr/>
              <a:t>‹#›</a:t>
            </a:fld>
            <a:endParaRPr lang="sv-SE"/>
          </a:p>
        </p:txBody>
      </p:sp>
    </p:spTree>
    <p:extLst>
      <p:ext uri="{BB962C8B-B14F-4D97-AF65-F5344CB8AC3E}">
        <p14:creationId xmlns:p14="http://schemas.microsoft.com/office/powerpoint/2010/main" val="2098725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pPr eaLnBrk="1" hangingPunct="1"/>
            <a:endParaRPr lang="sv-SE"/>
          </a:p>
        </p:txBody>
      </p:sp>
      <p:sp>
        <p:nvSpPr>
          <p:cNvPr id="36868" name="Slide Number Placeholder 3"/>
          <p:cNvSpPr>
            <a:spLocks noGrp="1"/>
          </p:cNvSpPr>
          <p:nvPr>
            <p:ph type="sldNum" sz="quarter" idx="5"/>
          </p:nvPr>
        </p:nvSpPr>
        <p:spPr>
          <a:noFill/>
        </p:spPr>
        <p:txBody>
          <a:bodyPr/>
          <a:lstStyle/>
          <a:p>
            <a:fld id="{B6A1DF5B-D11E-45B5-A0BF-0E5D527DD6E3}" type="slidenum">
              <a:rPr lang="sv-SE" smtClean="0"/>
              <a:pPr/>
              <a:t>1</a:t>
            </a:fld>
            <a:endParaRPr lang="sv-SE"/>
          </a:p>
        </p:txBody>
      </p:sp>
    </p:spTree>
    <p:extLst>
      <p:ext uri="{BB962C8B-B14F-4D97-AF65-F5344CB8AC3E}">
        <p14:creationId xmlns:p14="http://schemas.microsoft.com/office/powerpoint/2010/main" val="983181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pPr eaLnBrk="1" hangingPunct="1"/>
            <a:endParaRPr lang="sv-SE"/>
          </a:p>
        </p:txBody>
      </p:sp>
      <p:sp>
        <p:nvSpPr>
          <p:cNvPr id="36868" name="Slide Number Placeholder 3"/>
          <p:cNvSpPr>
            <a:spLocks noGrp="1"/>
          </p:cNvSpPr>
          <p:nvPr>
            <p:ph type="sldNum" sz="quarter" idx="5"/>
          </p:nvPr>
        </p:nvSpPr>
        <p:spPr>
          <a:noFill/>
        </p:spPr>
        <p:txBody>
          <a:bodyPr/>
          <a:lstStyle/>
          <a:p>
            <a:fld id="{B6A1DF5B-D11E-45B5-A0BF-0E5D527DD6E3}" type="slidenum">
              <a:rPr lang="sv-SE" smtClean="0"/>
              <a:pPr/>
              <a:t>3</a:t>
            </a:fld>
            <a:endParaRPr lang="sv-SE"/>
          </a:p>
        </p:txBody>
      </p:sp>
    </p:spTree>
    <p:extLst>
      <p:ext uri="{BB962C8B-B14F-4D97-AF65-F5344CB8AC3E}">
        <p14:creationId xmlns:p14="http://schemas.microsoft.com/office/powerpoint/2010/main" val="2201892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pPr eaLnBrk="1" hangingPunct="1"/>
            <a:endParaRPr lang="sv-SE"/>
          </a:p>
        </p:txBody>
      </p:sp>
      <p:sp>
        <p:nvSpPr>
          <p:cNvPr id="36868" name="Slide Number Placeholder 3"/>
          <p:cNvSpPr>
            <a:spLocks noGrp="1"/>
          </p:cNvSpPr>
          <p:nvPr>
            <p:ph type="sldNum" sz="quarter" idx="5"/>
          </p:nvPr>
        </p:nvSpPr>
        <p:spPr>
          <a:noFill/>
        </p:spPr>
        <p:txBody>
          <a:bodyPr/>
          <a:lstStyle/>
          <a:p>
            <a:fld id="{B6A1DF5B-D11E-45B5-A0BF-0E5D527DD6E3}" type="slidenum">
              <a:rPr lang="sv-SE" smtClean="0"/>
              <a:pPr/>
              <a:t>4</a:t>
            </a:fld>
            <a:endParaRPr lang="sv-SE"/>
          </a:p>
        </p:txBody>
      </p:sp>
    </p:spTree>
    <p:extLst>
      <p:ext uri="{BB962C8B-B14F-4D97-AF65-F5344CB8AC3E}">
        <p14:creationId xmlns:p14="http://schemas.microsoft.com/office/powerpoint/2010/main" val="307538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pPr eaLnBrk="1" hangingPunct="1"/>
            <a:endParaRPr lang="sv-SE"/>
          </a:p>
        </p:txBody>
      </p:sp>
      <p:sp>
        <p:nvSpPr>
          <p:cNvPr id="36868" name="Slide Number Placeholder 3"/>
          <p:cNvSpPr>
            <a:spLocks noGrp="1"/>
          </p:cNvSpPr>
          <p:nvPr>
            <p:ph type="sldNum" sz="quarter" idx="5"/>
          </p:nvPr>
        </p:nvSpPr>
        <p:spPr>
          <a:noFill/>
        </p:spPr>
        <p:txBody>
          <a:bodyPr/>
          <a:lstStyle/>
          <a:p>
            <a:fld id="{B6A1DF5B-D11E-45B5-A0BF-0E5D527DD6E3}" type="slidenum">
              <a:rPr lang="sv-SE" smtClean="0"/>
              <a:pPr/>
              <a:t>5</a:t>
            </a:fld>
            <a:endParaRPr lang="sv-SE"/>
          </a:p>
        </p:txBody>
      </p:sp>
    </p:spTree>
    <p:extLst>
      <p:ext uri="{BB962C8B-B14F-4D97-AF65-F5344CB8AC3E}">
        <p14:creationId xmlns:p14="http://schemas.microsoft.com/office/powerpoint/2010/main" val="3983223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pPr eaLnBrk="1" hangingPunct="1"/>
            <a:endParaRPr lang="sv-SE"/>
          </a:p>
        </p:txBody>
      </p:sp>
      <p:sp>
        <p:nvSpPr>
          <p:cNvPr id="36868" name="Slide Number Placeholder 3"/>
          <p:cNvSpPr>
            <a:spLocks noGrp="1"/>
          </p:cNvSpPr>
          <p:nvPr>
            <p:ph type="sldNum" sz="quarter" idx="5"/>
          </p:nvPr>
        </p:nvSpPr>
        <p:spPr>
          <a:noFill/>
        </p:spPr>
        <p:txBody>
          <a:bodyPr/>
          <a:lstStyle/>
          <a:p>
            <a:fld id="{B6A1DF5B-D11E-45B5-A0BF-0E5D527DD6E3}" type="slidenum">
              <a:rPr lang="sv-SE" smtClean="0"/>
              <a:pPr/>
              <a:t>6</a:t>
            </a:fld>
            <a:endParaRPr lang="sv-SE"/>
          </a:p>
        </p:txBody>
      </p:sp>
    </p:spTree>
    <p:extLst>
      <p:ext uri="{BB962C8B-B14F-4D97-AF65-F5344CB8AC3E}">
        <p14:creationId xmlns:p14="http://schemas.microsoft.com/office/powerpoint/2010/main" val="2753520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pPr>
              <a:defRPr/>
            </a:pPr>
            <a:fld id="{F62FAE9C-443A-4627-B764-E83853A589E5}" type="slidenum">
              <a:rPr lang="sv-SE" smtClean="0"/>
              <a:pPr>
                <a:defRPr/>
              </a:pPr>
              <a:t>8</a:t>
            </a:fld>
            <a:endParaRPr lang="sv-SE"/>
          </a:p>
        </p:txBody>
      </p:sp>
    </p:spTree>
    <p:extLst>
      <p:ext uri="{BB962C8B-B14F-4D97-AF65-F5344CB8AC3E}">
        <p14:creationId xmlns:p14="http://schemas.microsoft.com/office/powerpoint/2010/main" val="3494801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dirty="0"/>
          </a:p>
        </p:txBody>
      </p:sp>
      <p:sp>
        <p:nvSpPr>
          <p:cNvPr id="4" name="Slide Number Placeholder 3"/>
          <p:cNvSpPr>
            <a:spLocks noGrp="1"/>
          </p:cNvSpPr>
          <p:nvPr>
            <p:ph type="sldNum" sz="quarter" idx="10"/>
          </p:nvPr>
        </p:nvSpPr>
        <p:spPr/>
        <p:txBody>
          <a:bodyPr/>
          <a:lstStyle/>
          <a:p>
            <a:pPr>
              <a:defRPr/>
            </a:pPr>
            <a:fld id="{F62FAE9C-443A-4627-B764-E83853A589E5}" type="slidenum">
              <a:rPr lang="sv-SE" smtClean="0"/>
              <a:pPr>
                <a:defRPr/>
              </a:pPr>
              <a:t>11</a:t>
            </a:fld>
            <a:endParaRPr lang="sv-SE"/>
          </a:p>
        </p:txBody>
      </p:sp>
    </p:spTree>
    <p:extLst>
      <p:ext uri="{BB962C8B-B14F-4D97-AF65-F5344CB8AC3E}">
        <p14:creationId xmlns:p14="http://schemas.microsoft.com/office/powerpoint/2010/main" val="2015048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dirty="0"/>
          </a:p>
        </p:txBody>
      </p:sp>
      <p:sp>
        <p:nvSpPr>
          <p:cNvPr id="4" name="Slide Number Placeholder 3"/>
          <p:cNvSpPr>
            <a:spLocks noGrp="1"/>
          </p:cNvSpPr>
          <p:nvPr>
            <p:ph type="sldNum" sz="quarter" idx="10"/>
          </p:nvPr>
        </p:nvSpPr>
        <p:spPr/>
        <p:txBody>
          <a:bodyPr/>
          <a:lstStyle/>
          <a:p>
            <a:pPr>
              <a:defRPr/>
            </a:pPr>
            <a:fld id="{F62FAE9C-443A-4627-B764-E83853A589E5}" type="slidenum">
              <a:rPr lang="sv-SE" smtClean="0"/>
              <a:pPr>
                <a:defRPr/>
              </a:pPr>
              <a:t>15</a:t>
            </a:fld>
            <a:endParaRPr lang="sv-SE"/>
          </a:p>
        </p:txBody>
      </p:sp>
    </p:spTree>
    <p:extLst>
      <p:ext uri="{BB962C8B-B14F-4D97-AF65-F5344CB8AC3E}">
        <p14:creationId xmlns:p14="http://schemas.microsoft.com/office/powerpoint/2010/main" val="936887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7" name="Title 2"/>
          <p:cNvSpPr>
            <a:spLocks noGrp="1"/>
          </p:cNvSpPr>
          <p:nvPr userDrawn="1">
            <p:ph type="ctrTitle"/>
          </p:nvPr>
        </p:nvSpPr>
        <p:spPr>
          <a:xfrm>
            <a:off x="2953544" y="764704"/>
            <a:ext cx="6190456" cy="1152153"/>
          </a:xfrm>
        </p:spPr>
        <p:txBody>
          <a:bodyPr>
            <a:normAutofit/>
          </a:bodyPr>
          <a:lstStyle/>
          <a:p>
            <a:r>
              <a:rPr lang="en-US">
                <a:solidFill>
                  <a:schemeClr val="bg1"/>
                </a:solidFill>
              </a:rPr>
              <a:t>Click to edit Master title style</a:t>
            </a:r>
            <a:endParaRPr lang="sv-SE" dirty="0">
              <a:solidFill>
                <a:schemeClr val="bg1"/>
              </a:solidFill>
            </a:endParaRPr>
          </a:p>
        </p:txBody>
      </p:sp>
      <p:sp>
        <p:nvSpPr>
          <p:cNvPr id="8" name="Title 5"/>
          <p:cNvSpPr txBox="1">
            <a:spLocks/>
          </p:cNvSpPr>
          <p:nvPr userDrawn="1"/>
        </p:nvSpPr>
        <p:spPr bwMode="auto">
          <a:xfrm>
            <a:off x="4211960" y="3933056"/>
            <a:ext cx="3600400" cy="720080"/>
          </a:xfrm>
          <a:prstGeom prst="rect">
            <a:avLst/>
          </a:prstGeom>
          <a:noFill/>
          <a:ln w="9525">
            <a:noFill/>
            <a:miter lim="800000"/>
            <a:headEnd/>
            <a:tailEnd/>
          </a:ln>
        </p:spPr>
        <p:txBody>
          <a:bodyPr lIns="0" tIns="0" rIns="0" bIns="0" anchor="ctr"/>
          <a:lstStyle/>
          <a:p>
            <a:pPr algn="ctr">
              <a:defRPr/>
            </a:pPr>
            <a:r>
              <a:rPr lang="en-US" sz="1400" b="1" i="1" kern="0" dirty="0">
                <a:solidFill>
                  <a:schemeClr val="bg1"/>
                </a:solidFill>
                <a:latin typeface="+mj-lt"/>
                <a:ea typeface="+mj-ea"/>
                <a:cs typeface="+mj-cs"/>
              </a:rPr>
              <a:t>Anders Lundsgård</a:t>
            </a:r>
          </a:p>
        </p:txBody>
      </p:sp>
      <p:pic>
        <p:nvPicPr>
          <p:cNvPr id="9" name="Picture 6" descr="untitled1"/>
          <p:cNvPicPr>
            <a:picLocks noChangeAspect="1" noChangeArrowheads="1"/>
          </p:cNvPicPr>
          <p:nvPr userDrawn="1"/>
        </p:nvPicPr>
        <p:blipFill>
          <a:blip r:embed="rId2" cstate="screen"/>
          <a:srcRect/>
          <a:stretch>
            <a:fillRect/>
          </a:stretch>
        </p:blipFill>
        <p:spPr bwMode="auto">
          <a:xfrm>
            <a:off x="-36512" y="27384"/>
            <a:ext cx="2925644" cy="6858000"/>
          </a:xfrm>
          <a:prstGeom prst="rect">
            <a:avLst/>
          </a:prstGeom>
          <a:noFill/>
          <a:ln w="9525">
            <a:noFill/>
            <a:miter lim="800000"/>
            <a:headEnd/>
            <a:tailEnd/>
          </a:ln>
        </p:spPr>
      </p:pic>
      <p:pic>
        <p:nvPicPr>
          <p:cNvPr id="10" name="Picture 9"/>
          <p:cNvPicPr>
            <a:picLocks noChangeAspect="1" noChangeArrowheads="1"/>
          </p:cNvPicPr>
          <p:nvPr userDrawn="1"/>
        </p:nvPicPr>
        <p:blipFill>
          <a:blip r:embed="rId3" cstate="print"/>
          <a:srcRect/>
          <a:stretch>
            <a:fillRect/>
          </a:stretch>
        </p:blipFill>
        <p:spPr bwMode="auto">
          <a:xfrm>
            <a:off x="5364088" y="2204864"/>
            <a:ext cx="1444814" cy="1357093"/>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2011-03-23</a:t>
            </a:r>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CBA5D24A-06F2-41A9-BF15-C2D975671EAB}" type="slidenum">
              <a:rPr lang="sv-SE" smtClean="0"/>
              <a:pPr/>
              <a:t>‹#›</a:t>
            </a:fld>
            <a:endParaRPr lang="sv-S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sv-S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2011-03-23</a:t>
            </a:r>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CBA5D24A-06F2-41A9-BF15-C2D975671EAB}" type="slidenum">
              <a:rPr lang="sv-SE" smtClean="0"/>
              <a:pPr/>
              <a:t>‹#›</a:t>
            </a:fld>
            <a:endParaRPr lang="sv-S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r>
              <a:rPr lang="en-US"/>
              <a:t>2011-03-23</a:t>
            </a:r>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CBA5D24A-06F2-41A9-BF15-C2D975671EAB}" type="slidenum">
              <a:rPr lang="sv-SE" smtClean="0"/>
              <a:pPr/>
              <a:t>‹#›</a:t>
            </a:fld>
            <a:endParaRPr lang="sv-S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r>
              <a:rPr lang="en-US"/>
              <a:t>2011-03-23</a:t>
            </a:r>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CBA5D24A-06F2-41A9-BF15-C2D975671EAB}" type="slidenum">
              <a:rPr lang="sv-SE" smtClean="0"/>
              <a:pPr/>
              <a:t>‹#›</a:t>
            </a:fld>
            <a:endParaRPr lang="sv-S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11188" y="617538"/>
            <a:ext cx="7921625" cy="1223962"/>
          </a:xfrm>
        </p:spPr>
        <p:txBody>
          <a:bodyPr/>
          <a:lstStyle/>
          <a:p>
            <a:r>
              <a:rPr lang="en-US"/>
              <a:t>Click to edit Master title style</a:t>
            </a:r>
            <a:endParaRPr lang="sv-SE"/>
          </a:p>
        </p:txBody>
      </p:sp>
      <p:sp>
        <p:nvSpPr>
          <p:cNvPr id="3" name="Content Placeholder 2"/>
          <p:cNvSpPr>
            <a:spLocks noGrp="1"/>
          </p:cNvSpPr>
          <p:nvPr>
            <p:ph sz="quarter" idx="1"/>
          </p:nvPr>
        </p:nvSpPr>
        <p:spPr>
          <a:xfrm>
            <a:off x="611188" y="1844675"/>
            <a:ext cx="3884612" cy="1758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quarter" idx="2"/>
          </p:nvPr>
        </p:nvSpPr>
        <p:spPr>
          <a:xfrm>
            <a:off x="4648200" y="1844675"/>
            <a:ext cx="3884613" cy="1758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Content Placeholder 4"/>
          <p:cNvSpPr>
            <a:spLocks noGrp="1"/>
          </p:cNvSpPr>
          <p:nvPr>
            <p:ph sz="quarter" idx="3"/>
          </p:nvPr>
        </p:nvSpPr>
        <p:spPr>
          <a:xfrm>
            <a:off x="611188" y="3756025"/>
            <a:ext cx="3884612" cy="17605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Content Placeholder 5"/>
          <p:cNvSpPr>
            <a:spLocks noGrp="1"/>
          </p:cNvSpPr>
          <p:nvPr>
            <p:ph sz="quarter" idx="4"/>
          </p:nvPr>
        </p:nvSpPr>
        <p:spPr>
          <a:xfrm>
            <a:off x="4648200" y="3756025"/>
            <a:ext cx="3884613" cy="17605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Slide Number Placeholder 6"/>
          <p:cNvSpPr>
            <a:spLocks noGrp="1"/>
          </p:cNvSpPr>
          <p:nvPr>
            <p:ph type="sldNum" sz="quarter" idx="10"/>
          </p:nvPr>
        </p:nvSpPr>
        <p:spPr/>
        <p:txBody>
          <a:bodyPr/>
          <a:lstStyle>
            <a:lvl1pPr>
              <a:defRPr/>
            </a:lvl1pPr>
          </a:lstStyle>
          <a:p>
            <a:pPr>
              <a:defRPr/>
            </a:pPr>
            <a:fld id="{4655CF6D-B80C-4A68-BB8C-B04957A4F946}" type="slidenum">
              <a:rPr lang="sv-SE"/>
              <a:pPr>
                <a:defRPr/>
              </a:pPr>
              <a:t>‹#›</a:t>
            </a:fld>
            <a:endParaRPr lang="sv-SE"/>
          </a:p>
        </p:txBody>
      </p:sp>
      <p:sp>
        <p:nvSpPr>
          <p:cNvPr id="8" name="Footer Placeholder 7"/>
          <p:cNvSpPr>
            <a:spLocks noGrp="1"/>
          </p:cNvSpPr>
          <p:nvPr>
            <p:ph type="ftr" sz="quarter" idx="11"/>
          </p:nvPr>
        </p:nvSpPr>
        <p:spPr/>
        <p:txBody>
          <a:bodyPr/>
          <a:lstStyle>
            <a:lvl1pPr>
              <a:defRPr/>
            </a:lvl1pPr>
          </a:lstStyle>
          <a:p>
            <a:pPr>
              <a:defRPr/>
            </a:pPr>
            <a:endParaRPr lang="sv-SE"/>
          </a:p>
        </p:txBody>
      </p:sp>
      <p:sp>
        <p:nvSpPr>
          <p:cNvPr id="9" name="Date Placeholder 8"/>
          <p:cNvSpPr>
            <a:spLocks noGrp="1"/>
          </p:cNvSpPr>
          <p:nvPr>
            <p:ph type="dt" sz="quarter" idx="12"/>
          </p:nvPr>
        </p:nvSpPr>
        <p:spPr/>
        <p:txBody>
          <a:bodyPr/>
          <a:lstStyle>
            <a:lvl1pPr>
              <a:defRPr/>
            </a:lvl1pPr>
          </a:lstStyle>
          <a:p>
            <a:pPr>
              <a:defRPr/>
            </a:pPr>
            <a:r>
              <a:rPr lang="en-US"/>
              <a:t>2011-03-23</a:t>
            </a:r>
            <a:endParaRPr lang="sv-S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sv-S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sv-SE"/>
          </a:p>
        </p:txBody>
      </p:sp>
      <p:sp>
        <p:nvSpPr>
          <p:cNvPr id="4" name="Date Placeholder 3"/>
          <p:cNvSpPr>
            <a:spLocks noGrp="1"/>
          </p:cNvSpPr>
          <p:nvPr>
            <p:ph type="dt" sz="half" idx="10"/>
          </p:nvPr>
        </p:nvSpPr>
        <p:spPr/>
        <p:txBody>
          <a:bodyPr/>
          <a:lstStyle>
            <a:lvl1pPr>
              <a:defRPr/>
            </a:lvl1pPr>
          </a:lstStyle>
          <a:p>
            <a:pPr>
              <a:defRPr/>
            </a:pPr>
            <a:fld id="{78BD5060-499D-4A61-B5A3-EB1F90A0DE49}" type="datetimeFigureOut">
              <a:rPr lang="sv-SE"/>
              <a:pPr>
                <a:defRPr/>
              </a:pPr>
              <a:t>2021-02-05</a:t>
            </a:fld>
            <a:endParaRPr lang="sv-SE"/>
          </a:p>
        </p:txBody>
      </p:sp>
      <p:sp>
        <p:nvSpPr>
          <p:cNvPr id="5" name="Footer Placeholder 4"/>
          <p:cNvSpPr>
            <a:spLocks noGrp="1"/>
          </p:cNvSpPr>
          <p:nvPr>
            <p:ph type="ftr" sz="quarter" idx="11"/>
          </p:nvPr>
        </p:nvSpPr>
        <p:spPr/>
        <p:txBody>
          <a:bodyPr/>
          <a:lstStyle>
            <a:lvl1pPr>
              <a:defRPr/>
            </a:lvl1pPr>
          </a:lstStyle>
          <a:p>
            <a:pPr>
              <a:defRPr/>
            </a:pPr>
            <a:endParaRPr lang="sv-SE"/>
          </a:p>
        </p:txBody>
      </p:sp>
      <p:sp>
        <p:nvSpPr>
          <p:cNvPr id="6" name="Slide Number Placeholder 5"/>
          <p:cNvSpPr>
            <a:spLocks noGrp="1"/>
          </p:cNvSpPr>
          <p:nvPr>
            <p:ph type="sldNum" sz="quarter" idx="12"/>
          </p:nvPr>
        </p:nvSpPr>
        <p:spPr/>
        <p:txBody>
          <a:bodyPr/>
          <a:lstStyle>
            <a:lvl1pPr>
              <a:defRPr/>
            </a:lvl1pPr>
          </a:lstStyle>
          <a:p>
            <a:pPr>
              <a:defRPr/>
            </a:pPr>
            <a:fld id="{FE64500E-BBFE-4528-952F-3AF44A642486}" type="slidenum">
              <a:rPr lang="sv-SE"/>
              <a:pPr>
                <a:defRPr/>
              </a:pPr>
              <a:t>‹#›</a:t>
            </a:fld>
            <a:endParaRPr lang="sv-SE"/>
          </a:p>
        </p:txBody>
      </p:sp>
    </p:spTree>
    <p:extLst>
      <p:ext uri="{BB962C8B-B14F-4D97-AF65-F5344CB8AC3E}">
        <p14:creationId xmlns:p14="http://schemas.microsoft.com/office/powerpoint/2010/main" val="2683394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r>
              <a:rPr lang="en-US"/>
              <a:t>2011-03-23</a:t>
            </a:r>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CBA5D24A-06F2-41A9-BF15-C2D975671EAB}" type="slidenum">
              <a:rPr lang="sv-SE" smtClean="0"/>
              <a:pPr/>
              <a:t>‹#›</a:t>
            </a:fld>
            <a:endParaRPr lang="sv-S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2_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sv-SE"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r>
              <a:rPr lang="en-US"/>
              <a:t>2011-03-23</a:t>
            </a:r>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CBA5D24A-06F2-41A9-BF15-C2D975671EAB}" type="slidenum">
              <a:rPr lang="sv-SE" smtClean="0"/>
              <a:pPr/>
              <a:t>‹#›</a:t>
            </a:fld>
            <a:endParaRPr lang="sv-S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r>
              <a:rPr lang="en-US"/>
              <a:t>2011-03-23</a:t>
            </a:r>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CBA5D24A-06F2-41A9-BF15-C2D975671EAB}" type="slidenum">
              <a:rPr lang="sv-SE" smtClean="0"/>
              <a:pPr/>
              <a:t>‹#›</a:t>
            </a:fld>
            <a:endParaRPr lang="sv-SE"/>
          </a:p>
        </p:txBody>
      </p:sp>
      <p:sp>
        <p:nvSpPr>
          <p:cNvPr id="7" name="Rectangle 9"/>
          <p:cNvSpPr>
            <a:spLocks noChangeArrowheads="1"/>
          </p:cNvSpPr>
          <p:nvPr userDrawn="1"/>
        </p:nvSpPr>
        <p:spPr bwMode="auto">
          <a:xfrm>
            <a:off x="323850" y="6257925"/>
            <a:ext cx="6264275" cy="228600"/>
          </a:xfrm>
          <a:prstGeom prst="rect">
            <a:avLst/>
          </a:prstGeom>
          <a:solidFill>
            <a:srgbClr val="05143F"/>
          </a:solidFill>
          <a:ln w="12700">
            <a:noFill/>
            <a:miter lim="800000"/>
            <a:headEnd/>
            <a:tailEnd/>
          </a:ln>
          <a:effectLst/>
        </p:spPr>
        <p:txBody>
          <a:bodyPr wrap="none" anchor="ctr"/>
          <a:lstStyle/>
          <a:p>
            <a:endParaRPr lang="sv-SE"/>
          </a:p>
        </p:txBody>
      </p:sp>
      <p:grpSp>
        <p:nvGrpSpPr>
          <p:cNvPr id="8" name="Group 30"/>
          <p:cNvGrpSpPr>
            <a:grpSpLocks noChangeAspect="1"/>
          </p:cNvGrpSpPr>
          <p:nvPr userDrawn="1"/>
        </p:nvGrpSpPr>
        <p:grpSpPr bwMode="auto">
          <a:xfrm>
            <a:off x="6718300" y="6092825"/>
            <a:ext cx="2011363" cy="533400"/>
            <a:chOff x="4232" y="3838"/>
            <a:chExt cx="1267" cy="336"/>
          </a:xfrm>
        </p:grpSpPr>
        <p:sp>
          <p:nvSpPr>
            <p:cNvPr id="9" name="AutoShape 29"/>
            <p:cNvSpPr>
              <a:spLocks noChangeAspect="1" noChangeArrowheads="1" noTextEdit="1"/>
            </p:cNvSpPr>
            <p:nvPr userDrawn="1"/>
          </p:nvSpPr>
          <p:spPr bwMode="auto">
            <a:xfrm>
              <a:off x="4232" y="3838"/>
              <a:ext cx="1267" cy="336"/>
            </a:xfrm>
            <a:prstGeom prst="rect">
              <a:avLst/>
            </a:prstGeom>
            <a:noFill/>
            <a:ln w="9525">
              <a:noFill/>
              <a:miter lim="800000"/>
              <a:headEnd/>
              <a:tailEnd/>
            </a:ln>
          </p:spPr>
          <p:txBody>
            <a:bodyPr/>
            <a:lstStyle/>
            <a:p>
              <a:endParaRPr lang="sv-SE"/>
            </a:p>
          </p:txBody>
        </p:sp>
        <p:sp>
          <p:nvSpPr>
            <p:cNvPr id="10" name="Freeform 31"/>
            <p:cNvSpPr>
              <a:spLocks/>
            </p:cNvSpPr>
            <p:nvPr userDrawn="1"/>
          </p:nvSpPr>
          <p:spPr bwMode="auto">
            <a:xfrm>
              <a:off x="4234" y="3840"/>
              <a:ext cx="350" cy="332"/>
            </a:xfrm>
            <a:custGeom>
              <a:avLst/>
              <a:gdLst/>
              <a:ahLst/>
              <a:cxnLst>
                <a:cxn ang="0">
                  <a:pos x="398" y="136"/>
                </a:cxn>
                <a:cxn ang="0">
                  <a:pos x="397" y="130"/>
                </a:cxn>
                <a:cxn ang="0">
                  <a:pos x="337" y="26"/>
                </a:cxn>
                <a:cxn ang="0">
                  <a:pos x="333" y="22"/>
                </a:cxn>
                <a:cxn ang="0">
                  <a:pos x="327" y="24"/>
                </a:cxn>
                <a:cxn ang="0">
                  <a:pos x="298" y="30"/>
                </a:cxn>
                <a:cxn ang="0">
                  <a:pos x="199" y="0"/>
                </a:cxn>
                <a:cxn ang="0">
                  <a:pos x="101" y="30"/>
                </a:cxn>
                <a:cxn ang="0">
                  <a:pos x="71" y="23"/>
                </a:cxn>
                <a:cxn ang="0">
                  <a:pos x="65" y="22"/>
                </a:cxn>
                <a:cxn ang="0">
                  <a:pos x="61" y="26"/>
                </a:cxn>
                <a:cxn ang="0">
                  <a:pos x="1" y="130"/>
                </a:cxn>
                <a:cxn ang="0">
                  <a:pos x="0" y="136"/>
                </a:cxn>
                <a:cxn ang="0">
                  <a:pos x="4" y="140"/>
                </a:cxn>
                <a:cxn ang="0">
                  <a:pos x="24" y="162"/>
                </a:cxn>
                <a:cxn ang="0">
                  <a:pos x="24" y="175"/>
                </a:cxn>
                <a:cxn ang="0">
                  <a:pos x="122" y="333"/>
                </a:cxn>
                <a:cxn ang="0">
                  <a:pos x="132" y="362"/>
                </a:cxn>
                <a:cxn ang="0">
                  <a:pos x="133" y="367"/>
                </a:cxn>
                <a:cxn ang="0">
                  <a:pos x="139" y="369"/>
                </a:cxn>
                <a:cxn ang="0">
                  <a:pos x="199" y="378"/>
                </a:cxn>
                <a:cxn ang="0">
                  <a:pos x="259" y="369"/>
                </a:cxn>
                <a:cxn ang="0">
                  <a:pos x="265" y="367"/>
                </a:cxn>
                <a:cxn ang="0">
                  <a:pos x="266" y="362"/>
                </a:cxn>
                <a:cxn ang="0">
                  <a:pos x="275" y="333"/>
                </a:cxn>
                <a:cxn ang="0">
                  <a:pos x="374" y="175"/>
                </a:cxn>
                <a:cxn ang="0">
                  <a:pos x="374" y="162"/>
                </a:cxn>
                <a:cxn ang="0">
                  <a:pos x="394" y="140"/>
                </a:cxn>
                <a:cxn ang="0">
                  <a:pos x="398" y="136"/>
                </a:cxn>
              </a:cxnLst>
              <a:rect l="0" t="0" r="r" b="b"/>
              <a:pathLst>
                <a:path w="398" h="378">
                  <a:moveTo>
                    <a:pt x="398" y="136"/>
                  </a:moveTo>
                  <a:cubicBezTo>
                    <a:pt x="397" y="130"/>
                    <a:pt x="397" y="130"/>
                    <a:pt x="397" y="130"/>
                  </a:cubicBezTo>
                  <a:cubicBezTo>
                    <a:pt x="388" y="90"/>
                    <a:pt x="367" y="54"/>
                    <a:pt x="337" y="26"/>
                  </a:cubicBezTo>
                  <a:cubicBezTo>
                    <a:pt x="333" y="22"/>
                    <a:pt x="333" y="22"/>
                    <a:pt x="333" y="22"/>
                  </a:cubicBezTo>
                  <a:cubicBezTo>
                    <a:pt x="327" y="24"/>
                    <a:pt x="327" y="24"/>
                    <a:pt x="327" y="24"/>
                  </a:cubicBezTo>
                  <a:cubicBezTo>
                    <a:pt x="317" y="26"/>
                    <a:pt x="308" y="28"/>
                    <a:pt x="298" y="30"/>
                  </a:cubicBezTo>
                  <a:cubicBezTo>
                    <a:pt x="269" y="11"/>
                    <a:pt x="235" y="0"/>
                    <a:pt x="199" y="0"/>
                  </a:cubicBezTo>
                  <a:cubicBezTo>
                    <a:pt x="162" y="0"/>
                    <a:pt x="129" y="11"/>
                    <a:pt x="101" y="30"/>
                  </a:cubicBezTo>
                  <a:cubicBezTo>
                    <a:pt x="91" y="28"/>
                    <a:pt x="81" y="26"/>
                    <a:pt x="71" y="23"/>
                  </a:cubicBezTo>
                  <a:cubicBezTo>
                    <a:pt x="65" y="22"/>
                    <a:pt x="65" y="22"/>
                    <a:pt x="65" y="22"/>
                  </a:cubicBezTo>
                  <a:cubicBezTo>
                    <a:pt x="61" y="26"/>
                    <a:pt x="61" y="26"/>
                    <a:pt x="61" y="26"/>
                  </a:cubicBezTo>
                  <a:cubicBezTo>
                    <a:pt x="31" y="54"/>
                    <a:pt x="10" y="90"/>
                    <a:pt x="1" y="130"/>
                  </a:cubicBezTo>
                  <a:cubicBezTo>
                    <a:pt x="0" y="136"/>
                    <a:pt x="0" y="136"/>
                    <a:pt x="0" y="136"/>
                  </a:cubicBezTo>
                  <a:cubicBezTo>
                    <a:pt x="4" y="140"/>
                    <a:pt x="4" y="140"/>
                    <a:pt x="4" y="140"/>
                  </a:cubicBezTo>
                  <a:cubicBezTo>
                    <a:pt x="11" y="147"/>
                    <a:pt x="17" y="155"/>
                    <a:pt x="24" y="162"/>
                  </a:cubicBezTo>
                  <a:cubicBezTo>
                    <a:pt x="24" y="167"/>
                    <a:pt x="24" y="171"/>
                    <a:pt x="24" y="175"/>
                  </a:cubicBezTo>
                  <a:cubicBezTo>
                    <a:pt x="24" y="244"/>
                    <a:pt x="64" y="304"/>
                    <a:pt x="122" y="333"/>
                  </a:cubicBezTo>
                  <a:cubicBezTo>
                    <a:pt x="126" y="342"/>
                    <a:pt x="129" y="352"/>
                    <a:pt x="132" y="362"/>
                  </a:cubicBezTo>
                  <a:cubicBezTo>
                    <a:pt x="133" y="367"/>
                    <a:pt x="133" y="367"/>
                    <a:pt x="133" y="367"/>
                  </a:cubicBezTo>
                  <a:cubicBezTo>
                    <a:pt x="139" y="369"/>
                    <a:pt x="139" y="369"/>
                    <a:pt x="139" y="369"/>
                  </a:cubicBezTo>
                  <a:cubicBezTo>
                    <a:pt x="158" y="375"/>
                    <a:pt x="179" y="378"/>
                    <a:pt x="199" y="378"/>
                  </a:cubicBezTo>
                  <a:cubicBezTo>
                    <a:pt x="220" y="378"/>
                    <a:pt x="240" y="375"/>
                    <a:pt x="259" y="369"/>
                  </a:cubicBezTo>
                  <a:cubicBezTo>
                    <a:pt x="265" y="367"/>
                    <a:pt x="265" y="367"/>
                    <a:pt x="265" y="367"/>
                  </a:cubicBezTo>
                  <a:cubicBezTo>
                    <a:pt x="266" y="362"/>
                    <a:pt x="266" y="362"/>
                    <a:pt x="266" y="362"/>
                  </a:cubicBezTo>
                  <a:cubicBezTo>
                    <a:pt x="269" y="352"/>
                    <a:pt x="272" y="342"/>
                    <a:pt x="275" y="333"/>
                  </a:cubicBezTo>
                  <a:cubicBezTo>
                    <a:pt x="334" y="304"/>
                    <a:pt x="374" y="244"/>
                    <a:pt x="374" y="175"/>
                  </a:cubicBezTo>
                  <a:cubicBezTo>
                    <a:pt x="374" y="171"/>
                    <a:pt x="374" y="166"/>
                    <a:pt x="374" y="162"/>
                  </a:cubicBezTo>
                  <a:cubicBezTo>
                    <a:pt x="380" y="155"/>
                    <a:pt x="387" y="147"/>
                    <a:pt x="394" y="140"/>
                  </a:cubicBezTo>
                  <a:lnTo>
                    <a:pt x="398" y="136"/>
                  </a:lnTo>
                  <a:close/>
                </a:path>
              </a:pathLst>
            </a:custGeom>
            <a:solidFill>
              <a:srgbClr val="05143F"/>
            </a:solidFill>
            <a:ln w="9525">
              <a:noFill/>
              <a:round/>
              <a:headEnd/>
              <a:tailEnd/>
            </a:ln>
          </p:spPr>
          <p:txBody>
            <a:bodyPr/>
            <a:lstStyle/>
            <a:p>
              <a:endParaRPr lang="sv-SE"/>
            </a:p>
          </p:txBody>
        </p:sp>
        <p:sp>
          <p:nvSpPr>
            <p:cNvPr id="11" name="Freeform 32"/>
            <p:cNvSpPr>
              <a:spLocks noEditPoints="1"/>
            </p:cNvSpPr>
            <p:nvPr userDrawn="1"/>
          </p:nvSpPr>
          <p:spPr bwMode="auto">
            <a:xfrm>
              <a:off x="4616" y="3935"/>
              <a:ext cx="881" cy="141"/>
            </a:xfrm>
            <a:custGeom>
              <a:avLst/>
              <a:gdLst/>
              <a:ahLst/>
              <a:cxnLst>
                <a:cxn ang="0">
                  <a:pos x="917" y="97"/>
                </a:cxn>
                <a:cxn ang="0">
                  <a:pos x="874" y="97"/>
                </a:cxn>
                <a:cxn ang="0">
                  <a:pos x="804" y="119"/>
                </a:cxn>
                <a:cxn ang="0">
                  <a:pos x="938" y="5"/>
                </a:cxn>
                <a:cxn ang="0">
                  <a:pos x="943" y="159"/>
                </a:cxn>
                <a:cxn ang="0">
                  <a:pos x="858" y="135"/>
                </a:cxn>
                <a:cxn ang="0">
                  <a:pos x="745" y="159"/>
                </a:cxn>
                <a:cxn ang="0">
                  <a:pos x="804" y="5"/>
                </a:cxn>
                <a:cxn ang="0">
                  <a:pos x="469" y="97"/>
                </a:cxn>
                <a:cxn ang="0">
                  <a:pos x="425" y="97"/>
                </a:cxn>
                <a:cxn ang="0">
                  <a:pos x="490" y="5"/>
                </a:cxn>
                <a:cxn ang="0">
                  <a:pos x="537" y="5"/>
                </a:cxn>
                <a:cxn ang="0">
                  <a:pos x="675" y="88"/>
                </a:cxn>
                <a:cxn ang="0">
                  <a:pos x="732" y="5"/>
                </a:cxn>
                <a:cxn ang="0">
                  <a:pos x="663" y="158"/>
                </a:cxn>
                <a:cxn ang="0">
                  <a:pos x="593" y="158"/>
                </a:cxn>
                <a:cxn ang="0">
                  <a:pos x="485" y="135"/>
                </a:cxn>
                <a:cxn ang="0">
                  <a:pos x="399" y="159"/>
                </a:cxn>
                <a:cxn ang="0">
                  <a:pos x="348" y="143"/>
                </a:cxn>
                <a:cxn ang="0">
                  <a:pos x="191" y="118"/>
                </a:cxn>
                <a:cxn ang="0">
                  <a:pos x="0" y="110"/>
                </a:cxn>
                <a:cxn ang="0">
                  <a:pos x="67" y="108"/>
                </a:cxn>
                <a:cxn ang="0">
                  <a:pos x="123" y="113"/>
                </a:cxn>
                <a:cxn ang="0">
                  <a:pos x="71" y="97"/>
                </a:cxn>
                <a:cxn ang="0">
                  <a:pos x="98" y="0"/>
                </a:cxn>
                <a:cxn ang="0">
                  <a:pos x="184" y="51"/>
                </a:cxn>
                <a:cxn ang="0">
                  <a:pos x="95" y="29"/>
                </a:cxn>
                <a:cxn ang="0">
                  <a:pos x="94" y="58"/>
                </a:cxn>
                <a:cxn ang="0">
                  <a:pos x="150" y="60"/>
                </a:cxn>
                <a:cxn ang="0">
                  <a:pos x="279" y="0"/>
                </a:cxn>
                <a:cxn ang="0">
                  <a:pos x="373" y="63"/>
                </a:cxn>
                <a:cxn ang="0">
                  <a:pos x="278" y="37"/>
                </a:cxn>
                <a:cxn ang="0">
                  <a:pos x="279" y="124"/>
                </a:cxn>
                <a:cxn ang="0">
                  <a:pos x="367" y="96"/>
                </a:cxn>
              </a:cxnLst>
              <a:rect l="0" t="0" r="r" b="b"/>
              <a:pathLst>
                <a:path w="1000" h="161">
                  <a:moveTo>
                    <a:pt x="874" y="97"/>
                  </a:moveTo>
                  <a:cubicBezTo>
                    <a:pt x="917" y="97"/>
                    <a:pt x="917" y="97"/>
                    <a:pt x="917" y="97"/>
                  </a:cubicBezTo>
                  <a:cubicBezTo>
                    <a:pt x="894" y="46"/>
                    <a:pt x="894" y="46"/>
                    <a:pt x="894" y="46"/>
                  </a:cubicBezTo>
                  <a:lnTo>
                    <a:pt x="874" y="97"/>
                  </a:lnTo>
                  <a:close/>
                  <a:moveTo>
                    <a:pt x="804" y="5"/>
                  </a:moveTo>
                  <a:cubicBezTo>
                    <a:pt x="804" y="119"/>
                    <a:pt x="804" y="119"/>
                    <a:pt x="804" y="119"/>
                  </a:cubicBezTo>
                  <a:cubicBezTo>
                    <a:pt x="850" y="5"/>
                    <a:pt x="850" y="5"/>
                    <a:pt x="850" y="5"/>
                  </a:cubicBezTo>
                  <a:cubicBezTo>
                    <a:pt x="938" y="5"/>
                    <a:pt x="938" y="5"/>
                    <a:pt x="938" y="5"/>
                  </a:cubicBezTo>
                  <a:cubicBezTo>
                    <a:pt x="1000" y="159"/>
                    <a:pt x="1000" y="159"/>
                    <a:pt x="1000" y="159"/>
                  </a:cubicBezTo>
                  <a:cubicBezTo>
                    <a:pt x="943" y="159"/>
                    <a:pt x="943" y="159"/>
                    <a:pt x="943" y="159"/>
                  </a:cubicBezTo>
                  <a:cubicBezTo>
                    <a:pt x="932" y="135"/>
                    <a:pt x="932" y="135"/>
                    <a:pt x="932" y="135"/>
                  </a:cubicBezTo>
                  <a:cubicBezTo>
                    <a:pt x="858" y="135"/>
                    <a:pt x="858" y="135"/>
                    <a:pt x="858" y="135"/>
                  </a:cubicBezTo>
                  <a:cubicBezTo>
                    <a:pt x="849" y="159"/>
                    <a:pt x="849" y="159"/>
                    <a:pt x="849" y="159"/>
                  </a:cubicBezTo>
                  <a:cubicBezTo>
                    <a:pt x="745" y="159"/>
                    <a:pt x="745" y="159"/>
                    <a:pt x="745" y="159"/>
                  </a:cubicBezTo>
                  <a:cubicBezTo>
                    <a:pt x="745" y="5"/>
                    <a:pt x="745" y="5"/>
                    <a:pt x="745" y="5"/>
                  </a:cubicBezTo>
                  <a:lnTo>
                    <a:pt x="804" y="5"/>
                  </a:lnTo>
                  <a:close/>
                  <a:moveTo>
                    <a:pt x="425" y="97"/>
                  </a:moveTo>
                  <a:cubicBezTo>
                    <a:pt x="469" y="97"/>
                    <a:pt x="469" y="97"/>
                    <a:pt x="469" y="97"/>
                  </a:cubicBezTo>
                  <a:cubicBezTo>
                    <a:pt x="446" y="44"/>
                    <a:pt x="446" y="44"/>
                    <a:pt x="446" y="44"/>
                  </a:cubicBezTo>
                  <a:lnTo>
                    <a:pt x="425" y="97"/>
                  </a:lnTo>
                  <a:close/>
                  <a:moveTo>
                    <a:pt x="403" y="5"/>
                  </a:moveTo>
                  <a:cubicBezTo>
                    <a:pt x="490" y="5"/>
                    <a:pt x="490" y="5"/>
                    <a:pt x="490" y="5"/>
                  </a:cubicBezTo>
                  <a:cubicBezTo>
                    <a:pt x="537" y="119"/>
                    <a:pt x="537" y="119"/>
                    <a:pt x="537" y="119"/>
                  </a:cubicBezTo>
                  <a:cubicBezTo>
                    <a:pt x="537" y="5"/>
                    <a:pt x="537" y="5"/>
                    <a:pt x="537" y="5"/>
                  </a:cubicBezTo>
                  <a:cubicBezTo>
                    <a:pt x="613" y="5"/>
                    <a:pt x="613" y="5"/>
                    <a:pt x="613" y="5"/>
                  </a:cubicBezTo>
                  <a:cubicBezTo>
                    <a:pt x="675" y="88"/>
                    <a:pt x="675" y="88"/>
                    <a:pt x="675" y="88"/>
                  </a:cubicBezTo>
                  <a:cubicBezTo>
                    <a:pt x="675" y="5"/>
                    <a:pt x="675" y="5"/>
                    <a:pt x="675" y="5"/>
                  </a:cubicBezTo>
                  <a:cubicBezTo>
                    <a:pt x="732" y="5"/>
                    <a:pt x="732" y="5"/>
                    <a:pt x="732" y="5"/>
                  </a:cubicBezTo>
                  <a:cubicBezTo>
                    <a:pt x="732" y="158"/>
                    <a:pt x="732" y="158"/>
                    <a:pt x="732" y="158"/>
                  </a:cubicBezTo>
                  <a:cubicBezTo>
                    <a:pt x="663" y="158"/>
                    <a:pt x="663" y="158"/>
                    <a:pt x="663" y="158"/>
                  </a:cubicBezTo>
                  <a:cubicBezTo>
                    <a:pt x="593" y="67"/>
                    <a:pt x="593" y="67"/>
                    <a:pt x="593" y="67"/>
                  </a:cubicBezTo>
                  <a:cubicBezTo>
                    <a:pt x="593" y="158"/>
                    <a:pt x="593" y="158"/>
                    <a:pt x="593" y="158"/>
                  </a:cubicBezTo>
                  <a:cubicBezTo>
                    <a:pt x="495" y="158"/>
                    <a:pt x="495" y="158"/>
                    <a:pt x="495" y="158"/>
                  </a:cubicBezTo>
                  <a:cubicBezTo>
                    <a:pt x="485" y="135"/>
                    <a:pt x="485" y="135"/>
                    <a:pt x="485" y="135"/>
                  </a:cubicBezTo>
                  <a:cubicBezTo>
                    <a:pt x="409" y="135"/>
                    <a:pt x="409" y="135"/>
                    <a:pt x="409" y="135"/>
                  </a:cubicBezTo>
                  <a:cubicBezTo>
                    <a:pt x="399" y="159"/>
                    <a:pt x="399" y="159"/>
                    <a:pt x="399" y="159"/>
                  </a:cubicBezTo>
                  <a:cubicBezTo>
                    <a:pt x="342" y="159"/>
                    <a:pt x="342" y="159"/>
                    <a:pt x="342" y="159"/>
                  </a:cubicBezTo>
                  <a:cubicBezTo>
                    <a:pt x="348" y="143"/>
                    <a:pt x="348" y="143"/>
                    <a:pt x="348" y="143"/>
                  </a:cubicBezTo>
                  <a:cubicBezTo>
                    <a:pt x="328" y="157"/>
                    <a:pt x="312" y="161"/>
                    <a:pt x="282" y="161"/>
                  </a:cubicBezTo>
                  <a:cubicBezTo>
                    <a:pt x="234" y="161"/>
                    <a:pt x="210" y="150"/>
                    <a:pt x="191" y="118"/>
                  </a:cubicBezTo>
                  <a:cubicBezTo>
                    <a:pt x="182" y="148"/>
                    <a:pt x="153" y="161"/>
                    <a:pt x="94" y="161"/>
                  </a:cubicBezTo>
                  <a:cubicBezTo>
                    <a:pt x="33" y="161"/>
                    <a:pt x="0" y="143"/>
                    <a:pt x="0" y="110"/>
                  </a:cubicBezTo>
                  <a:cubicBezTo>
                    <a:pt x="0" y="108"/>
                    <a:pt x="0" y="108"/>
                    <a:pt x="0" y="108"/>
                  </a:cubicBezTo>
                  <a:cubicBezTo>
                    <a:pt x="67" y="108"/>
                    <a:pt x="67" y="108"/>
                    <a:pt x="67" y="108"/>
                  </a:cubicBezTo>
                  <a:cubicBezTo>
                    <a:pt x="67" y="122"/>
                    <a:pt x="78" y="129"/>
                    <a:pt x="99" y="129"/>
                  </a:cubicBezTo>
                  <a:cubicBezTo>
                    <a:pt x="111" y="129"/>
                    <a:pt x="123" y="121"/>
                    <a:pt x="123" y="113"/>
                  </a:cubicBezTo>
                  <a:cubicBezTo>
                    <a:pt x="123" y="103"/>
                    <a:pt x="115" y="99"/>
                    <a:pt x="96" y="98"/>
                  </a:cubicBezTo>
                  <a:cubicBezTo>
                    <a:pt x="71" y="97"/>
                    <a:pt x="71" y="97"/>
                    <a:pt x="71" y="97"/>
                  </a:cubicBezTo>
                  <a:cubicBezTo>
                    <a:pt x="28" y="96"/>
                    <a:pt x="6" y="80"/>
                    <a:pt x="6" y="51"/>
                  </a:cubicBezTo>
                  <a:cubicBezTo>
                    <a:pt x="6" y="17"/>
                    <a:pt x="36" y="0"/>
                    <a:pt x="98" y="0"/>
                  </a:cubicBezTo>
                  <a:cubicBezTo>
                    <a:pt x="154" y="0"/>
                    <a:pt x="184" y="18"/>
                    <a:pt x="184" y="49"/>
                  </a:cubicBezTo>
                  <a:cubicBezTo>
                    <a:pt x="184" y="51"/>
                    <a:pt x="184" y="51"/>
                    <a:pt x="184" y="51"/>
                  </a:cubicBezTo>
                  <a:cubicBezTo>
                    <a:pt x="119" y="51"/>
                    <a:pt x="119" y="51"/>
                    <a:pt x="119" y="51"/>
                  </a:cubicBezTo>
                  <a:cubicBezTo>
                    <a:pt x="119" y="35"/>
                    <a:pt x="112" y="29"/>
                    <a:pt x="95" y="29"/>
                  </a:cubicBezTo>
                  <a:cubicBezTo>
                    <a:pt x="79" y="29"/>
                    <a:pt x="71" y="34"/>
                    <a:pt x="71" y="44"/>
                  </a:cubicBezTo>
                  <a:cubicBezTo>
                    <a:pt x="71" y="52"/>
                    <a:pt x="79" y="57"/>
                    <a:pt x="94" y="58"/>
                  </a:cubicBezTo>
                  <a:cubicBezTo>
                    <a:pt x="127" y="58"/>
                    <a:pt x="127" y="58"/>
                    <a:pt x="127" y="58"/>
                  </a:cubicBezTo>
                  <a:cubicBezTo>
                    <a:pt x="150" y="60"/>
                    <a:pt x="150" y="60"/>
                    <a:pt x="150" y="60"/>
                  </a:cubicBezTo>
                  <a:cubicBezTo>
                    <a:pt x="161" y="61"/>
                    <a:pt x="176" y="69"/>
                    <a:pt x="184" y="78"/>
                  </a:cubicBezTo>
                  <a:cubicBezTo>
                    <a:pt x="189" y="24"/>
                    <a:pt x="218" y="0"/>
                    <a:pt x="279" y="0"/>
                  </a:cubicBezTo>
                  <a:cubicBezTo>
                    <a:pt x="336" y="0"/>
                    <a:pt x="373" y="24"/>
                    <a:pt x="373" y="61"/>
                  </a:cubicBezTo>
                  <a:cubicBezTo>
                    <a:pt x="373" y="63"/>
                    <a:pt x="373" y="63"/>
                    <a:pt x="373" y="63"/>
                  </a:cubicBezTo>
                  <a:cubicBezTo>
                    <a:pt x="312" y="63"/>
                    <a:pt x="312" y="63"/>
                    <a:pt x="312" y="63"/>
                  </a:cubicBezTo>
                  <a:cubicBezTo>
                    <a:pt x="308" y="46"/>
                    <a:pt x="297" y="37"/>
                    <a:pt x="278" y="37"/>
                  </a:cubicBezTo>
                  <a:cubicBezTo>
                    <a:pt x="255" y="37"/>
                    <a:pt x="243" y="53"/>
                    <a:pt x="243" y="84"/>
                  </a:cubicBezTo>
                  <a:cubicBezTo>
                    <a:pt x="243" y="108"/>
                    <a:pt x="257" y="124"/>
                    <a:pt x="279" y="124"/>
                  </a:cubicBezTo>
                  <a:cubicBezTo>
                    <a:pt x="297" y="124"/>
                    <a:pt x="308" y="115"/>
                    <a:pt x="312" y="96"/>
                  </a:cubicBezTo>
                  <a:cubicBezTo>
                    <a:pt x="367" y="96"/>
                    <a:pt x="367" y="96"/>
                    <a:pt x="367" y="96"/>
                  </a:cubicBezTo>
                  <a:lnTo>
                    <a:pt x="403" y="5"/>
                  </a:lnTo>
                  <a:close/>
                </a:path>
              </a:pathLst>
            </a:custGeom>
            <a:solidFill>
              <a:srgbClr val="05143F"/>
            </a:solidFill>
            <a:ln w="9525">
              <a:noFill/>
              <a:round/>
              <a:headEnd/>
              <a:tailEnd/>
            </a:ln>
          </p:spPr>
          <p:txBody>
            <a:bodyPr/>
            <a:lstStyle/>
            <a:p>
              <a:endParaRPr lang="sv-SE"/>
            </a:p>
          </p:txBody>
        </p:sp>
        <p:sp>
          <p:nvSpPr>
            <p:cNvPr id="12" name="Freeform 33"/>
            <p:cNvSpPr>
              <a:spLocks/>
            </p:cNvSpPr>
            <p:nvPr userDrawn="1"/>
          </p:nvSpPr>
          <p:spPr bwMode="auto">
            <a:xfrm>
              <a:off x="4317" y="3983"/>
              <a:ext cx="63" cy="27"/>
            </a:xfrm>
            <a:custGeom>
              <a:avLst/>
              <a:gdLst/>
              <a:ahLst/>
              <a:cxnLst>
                <a:cxn ang="0">
                  <a:pos x="46" y="6"/>
                </a:cxn>
                <a:cxn ang="0">
                  <a:pos x="71" y="15"/>
                </a:cxn>
                <a:cxn ang="0">
                  <a:pos x="9" y="13"/>
                </a:cxn>
                <a:cxn ang="0">
                  <a:pos x="0" y="0"/>
                </a:cxn>
                <a:cxn ang="0">
                  <a:pos x="46" y="6"/>
                </a:cxn>
              </a:cxnLst>
              <a:rect l="0" t="0" r="r" b="b"/>
              <a:pathLst>
                <a:path w="71" h="30">
                  <a:moveTo>
                    <a:pt x="46" y="6"/>
                  </a:moveTo>
                  <a:cubicBezTo>
                    <a:pt x="56" y="4"/>
                    <a:pt x="66" y="7"/>
                    <a:pt x="71" y="15"/>
                  </a:cubicBezTo>
                  <a:cubicBezTo>
                    <a:pt x="49" y="4"/>
                    <a:pt x="29" y="30"/>
                    <a:pt x="9" y="13"/>
                  </a:cubicBezTo>
                  <a:cubicBezTo>
                    <a:pt x="5" y="10"/>
                    <a:pt x="2" y="3"/>
                    <a:pt x="0" y="0"/>
                  </a:cubicBezTo>
                  <a:cubicBezTo>
                    <a:pt x="0" y="0"/>
                    <a:pt x="18" y="14"/>
                    <a:pt x="46" y="6"/>
                  </a:cubicBezTo>
                  <a:close/>
                </a:path>
              </a:pathLst>
            </a:custGeom>
            <a:solidFill>
              <a:srgbClr val="D40026"/>
            </a:solidFill>
            <a:ln w="9525">
              <a:noFill/>
              <a:round/>
              <a:headEnd/>
              <a:tailEnd/>
            </a:ln>
          </p:spPr>
          <p:txBody>
            <a:bodyPr/>
            <a:lstStyle/>
            <a:p>
              <a:endParaRPr lang="sv-SE"/>
            </a:p>
          </p:txBody>
        </p:sp>
        <p:sp>
          <p:nvSpPr>
            <p:cNvPr id="13" name="Freeform 34"/>
            <p:cNvSpPr>
              <a:spLocks/>
            </p:cNvSpPr>
            <p:nvPr userDrawn="1"/>
          </p:nvSpPr>
          <p:spPr bwMode="auto">
            <a:xfrm>
              <a:off x="4342" y="3943"/>
              <a:ext cx="140" cy="160"/>
            </a:xfrm>
            <a:custGeom>
              <a:avLst/>
              <a:gdLst/>
              <a:ahLst/>
              <a:cxnLst>
                <a:cxn ang="0">
                  <a:pos x="125" y="58"/>
                </a:cxn>
                <a:cxn ang="0">
                  <a:pos x="145" y="65"/>
                </a:cxn>
                <a:cxn ang="0">
                  <a:pos x="121" y="30"/>
                </a:cxn>
                <a:cxn ang="0">
                  <a:pos x="120" y="29"/>
                </a:cxn>
                <a:cxn ang="0">
                  <a:pos x="132" y="7"/>
                </a:cxn>
                <a:cxn ang="0">
                  <a:pos x="112" y="11"/>
                </a:cxn>
                <a:cxn ang="0">
                  <a:pos x="50" y="11"/>
                </a:cxn>
                <a:cxn ang="0">
                  <a:pos x="50" y="11"/>
                </a:cxn>
                <a:cxn ang="0">
                  <a:pos x="46" y="11"/>
                </a:cxn>
                <a:cxn ang="0">
                  <a:pos x="46" y="11"/>
                </a:cxn>
                <a:cxn ang="0">
                  <a:pos x="40" y="20"/>
                </a:cxn>
                <a:cxn ang="0">
                  <a:pos x="0" y="44"/>
                </a:cxn>
                <a:cxn ang="0">
                  <a:pos x="29" y="40"/>
                </a:cxn>
                <a:cxn ang="0">
                  <a:pos x="44" y="50"/>
                </a:cxn>
                <a:cxn ang="0">
                  <a:pos x="56" y="58"/>
                </a:cxn>
                <a:cxn ang="0">
                  <a:pos x="43" y="70"/>
                </a:cxn>
                <a:cxn ang="0">
                  <a:pos x="15" y="70"/>
                </a:cxn>
                <a:cxn ang="0">
                  <a:pos x="35" y="85"/>
                </a:cxn>
                <a:cxn ang="0">
                  <a:pos x="42" y="85"/>
                </a:cxn>
                <a:cxn ang="0">
                  <a:pos x="27" y="121"/>
                </a:cxn>
                <a:cxn ang="0">
                  <a:pos x="45" y="108"/>
                </a:cxn>
                <a:cxn ang="0">
                  <a:pos x="53" y="169"/>
                </a:cxn>
                <a:cxn ang="0">
                  <a:pos x="63" y="133"/>
                </a:cxn>
                <a:cxn ang="0">
                  <a:pos x="67" y="167"/>
                </a:cxn>
                <a:cxn ang="0">
                  <a:pos x="64" y="182"/>
                </a:cxn>
                <a:cxn ang="0">
                  <a:pos x="94" y="131"/>
                </a:cxn>
                <a:cxn ang="0">
                  <a:pos x="107" y="160"/>
                </a:cxn>
                <a:cxn ang="0">
                  <a:pos x="120" y="102"/>
                </a:cxn>
                <a:cxn ang="0">
                  <a:pos x="139" y="119"/>
                </a:cxn>
                <a:cxn ang="0">
                  <a:pos x="125" y="58"/>
                </a:cxn>
              </a:cxnLst>
              <a:rect l="0" t="0" r="r" b="b"/>
              <a:pathLst>
                <a:path w="159" h="182">
                  <a:moveTo>
                    <a:pt x="125" y="58"/>
                  </a:moveTo>
                  <a:cubicBezTo>
                    <a:pt x="125" y="58"/>
                    <a:pt x="138" y="55"/>
                    <a:pt x="145" y="65"/>
                  </a:cubicBezTo>
                  <a:cubicBezTo>
                    <a:pt x="145" y="65"/>
                    <a:pt x="144" y="42"/>
                    <a:pt x="121" y="30"/>
                  </a:cubicBezTo>
                  <a:cubicBezTo>
                    <a:pt x="121" y="30"/>
                    <a:pt x="120" y="29"/>
                    <a:pt x="120" y="29"/>
                  </a:cubicBezTo>
                  <a:cubicBezTo>
                    <a:pt x="129" y="20"/>
                    <a:pt x="132" y="7"/>
                    <a:pt x="132" y="7"/>
                  </a:cubicBezTo>
                  <a:cubicBezTo>
                    <a:pt x="124" y="6"/>
                    <a:pt x="117" y="8"/>
                    <a:pt x="112" y="11"/>
                  </a:cubicBezTo>
                  <a:cubicBezTo>
                    <a:pt x="50" y="11"/>
                    <a:pt x="50" y="11"/>
                    <a:pt x="50" y="11"/>
                  </a:cubicBezTo>
                  <a:cubicBezTo>
                    <a:pt x="50" y="11"/>
                    <a:pt x="50" y="11"/>
                    <a:pt x="50" y="11"/>
                  </a:cubicBezTo>
                  <a:cubicBezTo>
                    <a:pt x="46" y="11"/>
                    <a:pt x="46" y="11"/>
                    <a:pt x="46" y="11"/>
                  </a:cubicBezTo>
                  <a:cubicBezTo>
                    <a:pt x="46" y="11"/>
                    <a:pt x="46" y="11"/>
                    <a:pt x="46" y="11"/>
                  </a:cubicBezTo>
                  <a:cubicBezTo>
                    <a:pt x="45" y="12"/>
                    <a:pt x="41" y="16"/>
                    <a:pt x="40" y="20"/>
                  </a:cubicBezTo>
                  <a:cubicBezTo>
                    <a:pt x="40" y="20"/>
                    <a:pt x="10" y="0"/>
                    <a:pt x="0" y="44"/>
                  </a:cubicBezTo>
                  <a:cubicBezTo>
                    <a:pt x="0" y="44"/>
                    <a:pt x="18" y="31"/>
                    <a:pt x="29" y="40"/>
                  </a:cubicBezTo>
                  <a:cubicBezTo>
                    <a:pt x="29" y="40"/>
                    <a:pt x="34" y="47"/>
                    <a:pt x="44" y="50"/>
                  </a:cubicBezTo>
                  <a:cubicBezTo>
                    <a:pt x="57" y="53"/>
                    <a:pt x="56" y="56"/>
                    <a:pt x="56" y="58"/>
                  </a:cubicBezTo>
                  <a:cubicBezTo>
                    <a:pt x="56" y="58"/>
                    <a:pt x="54" y="63"/>
                    <a:pt x="43" y="70"/>
                  </a:cubicBezTo>
                  <a:cubicBezTo>
                    <a:pt x="32" y="77"/>
                    <a:pt x="25" y="74"/>
                    <a:pt x="15" y="70"/>
                  </a:cubicBezTo>
                  <a:cubicBezTo>
                    <a:pt x="15" y="70"/>
                    <a:pt x="14" y="86"/>
                    <a:pt x="35" y="85"/>
                  </a:cubicBezTo>
                  <a:cubicBezTo>
                    <a:pt x="35" y="85"/>
                    <a:pt x="38" y="86"/>
                    <a:pt x="42" y="85"/>
                  </a:cubicBezTo>
                  <a:cubicBezTo>
                    <a:pt x="42" y="85"/>
                    <a:pt x="18" y="95"/>
                    <a:pt x="27" y="121"/>
                  </a:cubicBezTo>
                  <a:cubicBezTo>
                    <a:pt x="27" y="121"/>
                    <a:pt x="35" y="111"/>
                    <a:pt x="45" y="108"/>
                  </a:cubicBezTo>
                  <a:cubicBezTo>
                    <a:pt x="45" y="108"/>
                    <a:pt x="18" y="139"/>
                    <a:pt x="53" y="169"/>
                  </a:cubicBezTo>
                  <a:cubicBezTo>
                    <a:pt x="53" y="169"/>
                    <a:pt x="53" y="141"/>
                    <a:pt x="63" y="133"/>
                  </a:cubicBezTo>
                  <a:cubicBezTo>
                    <a:pt x="63" y="133"/>
                    <a:pt x="69" y="155"/>
                    <a:pt x="67" y="167"/>
                  </a:cubicBezTo>
                  <a:cubicBezTo>
                    <a:pt x="67" y="167"/>
                    <a:pt x="67" y="177"/>
                    <a:pt x="64" y="182"/>
                  </a:cubicBezTo>
                  <a:cubicBezTo>
                    <a:pt x="64" y="182"/>
                    <a:pt x="106" y="181"/>
                    <a:pt x="94" y="131"/>
                  </a:cubicBezTo>
                  <a:cubicBezTo>
                    <a:pt x="94" y="131"/>
                    <a:pt x="110" y="137"/>
                    <a:pt x="107" y="160"/>
                  </a:cubicBezTo>
                  <a:cubicBezTo>
                    <a:pt x="107" y="160"/>
                    <a:pt x="145" y="141"/>
                    <a:pt x="120" y="102"/>
                  </a:cubicBezTo>
                  <a:cubicBezTo>
                    <a:pt x="120" y="102"/>
                    <a:pt x="134" y="102"/>
                    <a:pt x="139" y="119"/>
                  </a:cubicBezTo>
                  <a:cubicBezTo>
                    <a:pt x="139" y="119"/>
                    <a:pt x="159" y="88"/>
                    <a:pt x="125" y="58"/>
                  </a:cubicBezTo>
                  <a:close/>
                </a:path>
              </a:pathLst>
            </a:custGeom>
            <a:solidFill>
              <a:srgbClr val="D40026"/>
            </a:solidFill>
            <a:ln w="9525">
              <a:noFill/>
              <a:round/>
              <a:headEnd/>
              <a:tailEnd/>
            </a:ln>
          </p:spPr>
          <p:txBody>
            <a:bodyPr/>
            <a:lstStyle/>
            <a:p>
              <a:endParaRPr lang="sv-SE"/>
            </a:p>
          </p:txBody>
        </p:sp>
        <p:sp>
          <p:nvSpPr>
            <p:cNvPr id="14" name="Freeform 35"/>
            <p:cNvSpPr>
              <a:spLocks/>
            </p:cNvSpPr>
            <p:nvPr userDrawn="1"/>
          </p:nvSpPr>
          <p:spPr bwMode="auto">
            <a:xfrm>
              <a:off x="4395" y="3982"/>
              <a:ext cx="61" cy="54"/>
            </a:xfrm>
            <a:custGeom>
              <a:avLst/>
              <a:gdLst/>
              <a:ahLst/>
              <a:cxnLst>
                <a:cxn ang="0">
                  <a:pos x="13" y="46"/>
                </a:cxn>
                <a:cxn ang="0">
                  <a:pos x="12" y="33"/>
                </a:cxn>
                <a:cxn ang="0">
                  <a:pos x="8" y="36"/>
                </a:cxn>
                <a:cxn ang="0">
                  <a:pos x="8" y="36"/>
                </a:cxn>
                <a:cxn ang="0">
                  <a:pos x="5" y="50"/>
                </a:cxn>
                <a:cxn ang="0">
                  <a:pos x="0" y="55"/>
                </a:cxn>
                <a:cxn ang="0">
                  <a:pos x="7" y="54"/>
                </a:cxn>
                <a:cxn ang="0">
                  <a:pos x="24" y="42"/>
                </a:cxn>
                <a:cxn ang="0">
                  <a:pos x="19" y="56"/>
                </a:cxn>
                <a:cxn ang="0">
                  <a:pos x="15" y="61"/>
                </a:cxn>
                <a:cxn ang="0">
                  <a:pos x="22" y="60"/>
                </a:cxn>
                <a:cxn ang="0">
                  <a:pos x="38" y="49"/>
                </a:cxn>
                <a:cxn ang="0">
                  <a:pos x="41" y="29"/>
                </a:cxn>
                <a:cxn ang="0">
                  <a:pos x="46" y="46"/>
                </a:cxn>
                <a:cxn ang="0">
                  <a:pos x="46" y="53"/>
                </a:cxn>
                <a:cxn ang="0">
                  <a:pos x="51" y="48"/>
                </a:cxn>
                <a:cxn ang="0">
                  <a:pos x="46" y="0"/>
                </a:cxn>
                <a:cxn ang="0">
                  <a:pos x="44" y="6"/>
                </a:cxn>
                <a:cxn ang="0">
                  <a:pos x="51" y="37"/>
                </a:cxn>
                <a:cxn ang="0">
                  <a:pos x="38" y="20"/>
                </a:cxn>
                <a:cxn ang="0">
                  <a:pos x="33" y="18"/>
                </a:cxn>
                <a:cxn ang="0">
                  <a:pos x="35" y="23"/>
                </a:cxn>
                <a:cxn ang="0">
                  <a:pos x="33" y="46"/>
                </a:cxn>
                <a:cxn ang="0">
                  <a:pos x="27" y="51"/>
                </a:cxn>
                <a:cxn ang="0">
                  <a:pos x="25" y="30"/>
                </a:cxn>
                <a:cxn ang="0">
                  <a:pos x="20" y="26"/>
                </a:cxn>
                <a:cxn ang="0">
                  <a:pos x="20" y="32"/>
                </a:cxn>
                <a:cxn ang="0">
                  <a:pos x="13" y="46"/>
                </a:cxn>
              </a:cxnLst>
              <a:rect l="0" t="0" r="r" b="b"/>
              <a:pathLst>
                <a:path w="69" h="61">
                  <a:moveTo>
                    <a:pt x="13" y="46"/>
                  </a:moveTo>
                  <a:cubicBezTo>
                    <a:pt x="15" y="41"/>
                    <a:pt x="14" y="36"/>
                    <a:pt x="12" y="33"/>
                  </a:cubicBezTo>
                  <a:cubicBezTo>
                    <a:pt x="8" y="36"/>
                    <a:pt x="8" y="36"/>
                    <a:pt x="8" y="36"/>
                  </a:cubicBezTo>
                  <a:cubicBezTo>
                    <a:pt x="8" y="36"/>
                    <a:pt x="8" y="36"/>
                    <a:pt x="8" y="36"/>
                  </a:cubicBezTo>
                  <a:cubicBezTo>
                    <a:pt x="8" y="36"/>
                    <a:pt x="11" y="43"/>
                    <a:pt x="5" y="50"/>
                  </a:cubicBezTo>
                  <a:cubicBezTo>
                    <a:pt x="0" y="55"/>
                    <a:pt x="0" y="55"/>
                    <a:pt x="0" y="55"/>
                  </a:cubicBezTo>
                  <a:cubicBezTo>
                    <a:pt x="7" y="54"/>
                    <a:pt x="7" y="54"/>
                    <a:pt x="7" y="54"/>
                  </a:cubicBezTo>
                  <a:cubicBezTo>
                    <a:pt x="7" y="54"/>
                    <a:pt x="19" y="53"/>
                    <a:pt x="24" y="42"/>
                  </a:cubicBezTo>
                  <a:cubicBezTo>
                    <a:pt x="24" y="45"/>
                    <a:pt x="23" y="50"/>
                    <a:pt x="19" y="56"/>
                  </a:cubicBezTo>
                  <a:cubicBezTo>
                    <a:pt x="15" y="61"/>
                    <a:pt x="15" y="61"/>
                    <a:pt x="15" y="61"/>
                  </a:cubicBezTo>
                  <a:cubicBezTo>
                    <a:pt x="22" y="60"/>
                    <a:pt x="22" y="60"/>
                    <a:pt x="22" y="60"/>
                  </a:cubicBezTo>
                  <a:cubicBezTo>
                    <a:pt x="22" y="60"/>
                    <a:pt x="32" y="58"/>
                    <a:pt x="38" y="49"/>
                  </a:cubicBezTo>
                  <a:cubicBezTo>
                    <a:pt x="41" y="43"/>
                    <a:pt x="42" y="37"/>
                    <a:pt x="41" y="29"/>
                  </a:cubicBezTo>
                  <a:cubicBezTo>
                    <a:pt x="44" y="32"/>
                    <a:pt x="46" y="37"/>
                    <a:pt x="46" y="46"/>
                  </a:cubicBezTo>
                  <a:cubicBezTo>
                    <a:pt x="46" y="53"/>
                    <a:pt x="46" y="53"/>
                    <a:pt x="46" y="53"/>
                  </a:cubicBezTo>
                  <a:cubicBezTo>
                    <a:pt x="51" y="48"/>
                    <a:pt x="51" y="48"/>
                    <a:pt x="51" y="48"/>
                  </a:cubicBezTo>
                  <a:cubicBezTo>
                    <a:pt x="51" y="47"/>
                    <a:pt x="69" y="23"/>
                    <a:pt x="46" y="0"/>
                  </a:cubicBezTo>
                  <a:cubicBezTo>
                    <a:pt x="44" y="6"/>
                    <a:pt x="44" y="6"/>
                    <a:pt x="44" y="6"/>
                  </a:cubicBezTo>
                  <a:cubicBezTo>
                    <a:pt x="54" y="19"/>
                    <a:pt x="53" y="30"/>
                    <a:pt x="51" y="37"/>
                  </a:cubicBezTo>
                  <a:cubicBezTo>
                    <a:pt x="48" y="23"/>
                    <a:pt x="39" y="20"/>
                    <a:pt x="38" y="20"/>
                  </a:cubicBezTo>
                  <a:cubicBezTo>
                    <a:pt x="33" y="18"/>
                    <a:pt x="33" y="18"/>
                    <a:pt x="33" y="18"/>
                  </a:cubicBezTo>
                  <a:cubicBezTo>
                    <a:pt x="35" y="23"/>
                    <a:pt x="35" y="23"/>
                    <a:pt x="35" y="23"/>
                  </a:cubicBezTo>
                  <a:cubicBezTo>
                    <a:pt x="37" y="32"/>
                    <a:pt x="36" y="40"/>
                    <a:pt x="33" y="46"/>
                  </a:cubicBezTo>
                  <a:cubicBezTo>
                    <a:pt x="31" y="48"/>
                    <a:pt x="29" y="50"/>
                    <a:pt x="27" y="51"/>
                  </a:cubicBezTo>
                  <a:cubicBezTo>
                    <a:pt x="32" y="38"/>
                    <a:pt x="25" y="31"/>
                    <a:pt x="25" y="30"/>
                  </a:cubicBezTo>
                  <a:cubicBezTo>
                    <a:pt x="20" y="26"/>
                    <a:pt x="20" y="26"/>
                    <a:pt x="20" y="26"/>
                  </a:cubicBezTo>
                  <a:cubicBezTo>
                    <a:pt x="20" y="32"/>
                    <a:pt x="20" y="32"/>
                    <a:pt x="20" y="32"/>
                  </a:cubicBezTo>
                  <a:cubicBezTo>
                    <a:pt x="20" y="40"/>
                    <a:pt x="16" y="44"/>
                    <a:pt x="13" y="46"/>
                  </a:cubicBezTo>
                  <a:close/>
                </a:path>
              </a:pathLst>
            </a:custGeom>
            <a:solidFill>
              <a:srgbClr val="CCCCCC"/>
            </a:solidFill>
            <a:ln w="9525">
              <a:noFill/>
              <a:round/>
              <a:headEnd/>
              <a:tailEnd/>
            </a:ln>
          </p:spPr>
          <p:txBody>
            <a:bodyPr/>
            <a:lstStyle/>
            <a:p>
              <a:endParaRPr lang="sv-SE"/>
            </a:p>
          </p:txBody>
        </p:sp>
        <p:sp>
          <p:nvSpPr>
            <p:cNvPr id="15" name="Freeform 36"/>
            <p:cNvSpPr>
              <a:spLocks noEditPoints="1"/>
            </p:cNvSpPr>
            <p:nvPr userDrawn="1"/>
          </p:nvSpPr>
          <p:spPr bwMode="auto">
            <a:xfrm>
              <a:off x="4238" y="3844"/>
              <a:ext cx="341" cy="324"/>
            </a:xfrm>
            <a:custGeom>
              <a:avLst/>
              <a:gdLst/>
              <a:ahLst/>
              <a:cxnLst>
                <a:cxn ang="0">
                  <a:pos x="387" y="126"/>
                </a:cxn>
                <a:cxn ang="0">
                  <a:pos x="326" y="23"/>
                </a:cxn>
                <a:cxn ang="0">
                  <a:pos x="291" y="31"/>
                </a:cxn>
                <a:cxn ang="0">
                  <a:pos x="97" y="30"/>
                </a:cxn>
                <a:cxn ang="0">
                  <a:pos x="62" y="23"/>
                </a:cxn>
                <a:cxn ang="0">
                  <a:pos x="1" y="126"/>
                </a:cxn>
                <a:cxn ang="0">
                  <a:pos x="2" y="131"/>
                </a:cxn>
                <a:cxn ang="0">
                  <a:pos x="24" y="170"/>
                </a:cxn>
                <a:cxn ang="0">
                  <a:pos x="131" y="355"/>
                </a:cxn>
                <a:cxn ang="0">
                  <a:pos x="135" y="359"/>
                </a:cxn>
                <a:cxn ang="0">
                  <a:pos x="253" y="359"/>
                </a:cxn>
                <a:cxn ang="0">
                  <a:pos x="256" y="355"/>
                </a:cxn>
                <a:cxn ang="0">
                  <a:pos x="364" y="170"/>
                </a:cxn>
                <a:cxn ang="0">
                  <a:pos x="385" y="131"/>
                </a:cxn>
                <a:cxn ang="0">
                  <a:pos x="194" y="11"/>
                </a:cxn>
                <a:cxn ang="0">
                  <a:pos x="194" y="40"/>
                </a:cxn>
                <a:cxn ang="0">
                  <a:pos x="194" y="11"/>
                </a:cxn>
                <a:cxn ang="0">
                  <a:pos x="352" y="152"/>
                </a:cxn>
                <a:cxn ang="0">
                  <a:pos x="194" y="329"/>
                </a:cxn>
                <a:cxn ang="0">
                  <a:pos x="36" y="152"/>
                </a:cxn>
                <a:cxn ang="0">
                  <a:pos x="194" y="51"/>
                </a:cxn>
                <a:cxn ang="0">
                  <a:pos x="12" y="126"/>
                </a:cxn>
                <a:cxn ang="0">
                  <a:pos x="85" y="39"/>
                </a:cxn>
                <a:cxn ang="0">
                  <a:pos x="12" y="126"/>
                </a:cxn>
                <a:cxn ang="0">
                  <a:pos x="35" y="168"/>
                </a:cxn>
                <a:cxn ang="0">
                  <a:pos x="35" y="170"/>
                </a:cxn>
                <a:cxn ang="0">
                  <a:pos x="194" y="357"/>
                </a:cxn>
                <a:cxn ang="0">
                  <a:pos x="135" y="330"/>
                </a:cxn>
                <a:cxn ang="0">
                  <a:pos x="253" y="330"/>
                </a:cxn>
                <a:cxn ang="0">
                  <a:pos x="353" y="170"/>
                </a:cxn>
                <a:cxn ang="0">
                  <a:pos x="353" y="168"/>
                </a:cxn>
                <a:cxn ang="0">
                  <a:pos x="361" y="141"/>
                </a:cxn>
                <a:cxn ang="0">
                  <a:pos x="323" y="35"/>
                </a:cxn>
                <a:cxn ang="0">
                  <a:pos x="361" y="141"/>
                </a:cxn>
              </a:cxnLst>
              <a:rect l="0" t="0" r="r" b="b"/>
              <a:pathLst>
                <a:path w="387" h="368">
                  <a:moveTo>
                    <a:pt x="387" y="129"/>
                  </a:moveTo>
                  <a:cubicBezTo>
                    <a:pt x="387" y="126"/>
                    <a:pt x="387" y="126"/>
                    <a:pt x="387" y="126"/>
                  </a:cubicBezTo>
                  <a:cubicBezTo>
                    <a:pt x="378" y="87"/>
                    <a:pt x="358" y="52"/>
                    <a:pt x="329" y="25"/>
                  </a:cubicBezTo>
                  <a:cubicBezTo>
                    <a:pt x="326" y="23"/>
                    <a:pt x="326" y="23"/>
                    <a:pt x="326" y="23"/>
                  </a:cubicBezTo>
                  <a:cubicBezTo>
                    <a:pt x="323" y="24"/>
                    <a:pt x="323" y="24"/>
                    <a:pt x="323" y="24"/>
                  </a:cubicBezTo>
                  <a:cubicBezTo>
                    <a:pt x="313" y="26"/>
                    <a:pt x="302" y="29"/>
                    <a:pt x="291" y="31"/>
                  </a:cubicBezTo>
                  <a:cubicBezTo>
                    <a:pt x="264" y="11"/>
                    <a:pt x="230" y="0"/>
                    <a:pt x="194" y="0"/>
                  </a:cubicBezTo>
                  <a:cubicBezTo>
                    <a:pt x="158" y="0"/>
                    <a:pt x="124" y="11"/>
                    <a:pt x="97" y="30"/>
                  </a:cubicBezTo>
                  <a:cubicBezTo>
                    <a:pt x="86" y="28"/>
                    <a:pt x="75" y="26"/>
                    <a:pt x="65" y="23"/>
                  </a:cubicBezTo>
                  <a:cubicBezTo>
                    <a:pt x="62" y="23"/>
                    <a:pt x="62" y="23"/>
                    <a:pt x="62" y="23"/>
                  </a:cubicBezTo>
                  <a:cubicBezTo>
                    <a:pt x="59" y="25"/>
                    <a:pt x="59" y="25"/>
                    <a:pt x="59" y="25"/>
                  </a:cubicBezTo>
                  <a:cubicBezTo>
                    <a:pt x="30" y="52"/>
                    <a:pt x="10" y="87"/>
                    <a:pt x="1" y="126"/>
                  </a:cubicBezTo>
                  <a:cubicBezTo>
                    <a:pt x="0" y="129"/>
                    <a:pt x="0" y="129"/>
                    <a:pt x="0" y="129"/>
                  </a:cubicBezTo>
                  <a:cubicBezTo>
                    <a:pt x="2" y="131"/>
                    <a:pt x="2" y="131"/>
                    <a:pt x="2" y="131"/>
                  </a:cubicBezTo>
                  <a:cubicBezTo>
                    <a:pt x="10" y="139"/>
                    <a:pt x="17" y="147"/>
                    <a:pt x="24" y="156"/>
                  </a:cubicBezTo>
                  <a:cubicBezTo>
                    <a:pt x="24" y="160"/>
                    <a:pt x="24" y="165"/>
                    <a:pt x="24" y="170"/>
                  </a:cubicBezTo>
                  <a:cubicBezTo>
                    <a:pt x="24" y="238"/>
                    <a:pt x="64" y="297"/>
                    <a:pt x="122" y="324"/>
                  </a:cubicBezTo>
                  <a:cubicBezTo>
                    <a:pt x="125" y="334"/>
                    <a:pt x="129" y="345"/>
                    <a:pt x="131" y="355"/>
                  </a:cubicBezTo>
                  <a:cubicBezTo>
                    <a:pt x="132" y="358"/>
                    <a:pt x="132" y="358"/>
                    <a:pt x="132" y="358"/>
                  </a:cubicBezTo>
                  <a:cubicBezTo>
                    <a:pt x="135" y="359"/>
                    <a:pt x="135" y="359"/>
                    <a:pt x="135" y="359"/>
                  </a:cubicBezTo>
                  <a:cubicBezTo>
                    <a:pt x="154" y="365"/>
                    <a:pt x="174" y="368"/>
                    <a:pt x="194" y="368"/>
                  </a:cubicBezTo>
                  <a:cubicBezTo>
                    <a:pt x="214" y="368"/>
                    <a:pt x="234" y="365"/>
                    <a:pt x="253" y="359"/>
                  </a:cubicBezTo>
                  <a:cubicBezTo>
                    <a:pt x="255" y="358"/>
                    <a:pt x="255" y="358"/>
                    <a:pt x="255" y="358"/>
                  </a:cubicBezTo>
                  <a:cubicBezTo>
                    <a:pt x="256" y="355"/>
                    <a:pt x="256" y="355"/>
                    <a:pt x="256" y="355"/>
                  </a:cubicBezTo>
                  <a:cubicBezTo>
                    <a:pt x="259" y="345"/>
                    <a:pt x="263" y="334"/>
                    <a:pt x="266" y="324"/>
                  </a:cubicBezTo>
                  <a:cubicBezTo>
                    <a:pt x="324" y="297"/>
                    <a:pt x="364" y="238"/>
                    <a:pt x="364" y="170"/>
                  </a:cubicBezTo>
                  <a:cubicBezTo>
                    <a:pt x="364" y="165"/>
                    <a:pt x="364" y="160"/>
                    <a:pt x="363" y="155"/>
                  </a:cubicBezTo>
                  <a:cubicBezTo>
                    <a:pt x="370" y="147"/>
                    <a:pt x="378" y="139"/>
                    <a:pt x="385" y="131"/>
                  </a:cubicBezTo>
                  <a:lnTo>
                    <a:pt x="387" y="129"/>
                  </a:lnTo>
                  <a:close/>
                  <a:moveTo>
                    <a:pt x="194" y="11"/>
                  </a:moveTo>
                  <a:cubicBezTo>
                    <a:pt x="224" y="11"/>
                    <a:pt x="252" y="19"/>
                    <a:pt x="275" y="33"/>
                  </a:cubicBezTo>
                  <a:cubicBezTo>
                    <a:pt x="249" y="38"/>
                    <a:pt x="221" y="40"/>
                    <a:pt x="194" y="40"/>
                  </a:cubicBezTo>
                  <a:cubicBezTo>
                    <a:pt x="167" y="40"/>
                    <a:pt x="140" y="38"/>
                    <a:pt x="113" y="33"/>
                  </a:cubicBezTo>
                  <a:cubicBezTo>
                    <a:pt x="136" y="19"/>
                    <a:pt x="164" y="11"/>
                    <a:pt x="194" y="11"/>
                  </a:cubicBezTo>
                  <a:close/>
                  <a:moveTo>
                    <a:pt x="289" y="42"/>
                  </a:moveTo>
                  <a:cubicBezTo>
                    <a:pt x="323" y="68"/>
                    <a:pt x="347" y="107"/>
                    <a:pt x="352" y="152"/>
                  </a:cubicBezTo>
                  <a:cubicBezTo>
                    <a:pt x="311" y="201"/>
                    <a:pt x="279" y="256"/>
                    <a:pt x="257" y="316"/>
                  </a:cubicBezTo>
                  <a:cubicBezTo>
                    <a:pt x="238" y="324"/>
                    <a:pt x="216" y="329"/>
                    <a:pt x="194" y="329"/>
                  </a:cubicBezTo>
                  <a:cubicBezTo>
                    <a:pt x="171" y="329"/>
                    <a:pt x="150" y="324"/>
                    <a:pt x="130" y="316"/>
                  </a:cubicBezTo>
                  <a:cubicBezTo>
                    <a:pt x="109" y="256"/>
                    <a:pt x="77" y="201"/>
                    <a:pt x="36" y="152"/>
                  </a:cubicBezTo>
                  <a:cubicBezTo>
                    <a:pt x="41" y="107"/>
                    <a:pt x="65" y="68"/>
                    <a:pt x="99" y="42"/>
                  </a:cubicBezTo>
                  <a:cubicBezTo>
                    <a:pt x="131" y="48"/>
                    <a:pt x="163" y="51"/>
                    <a:pt x="194" y="51"/>
                  </a:cubicBezTo>
                  <a:cubicBezTo>
                    <a:pt x="226" y="51"/>
                    <a:pt x="258" y="48"/>
                    <a:pt x="289" y="42"/>
                  </a:cubicBezTo>
                  <a:close/>
                  <a:moveTo>
                    <a:pt x="12" y="126"/>
                  </a:moveTo>
                  <a:cubicBezTo>
                    <a:pt x="21" y="91"/>
                    <a:pt x="39" y="60"/>
                    <a:pt x="65" y="35"/>
                  </a:cubicBezTo>
                  <a:cubicBezTo>
                    <a:pt x="72" y="36"/>
                    <a:pt x="78" y="38"/>
                    <a:pt x="85" y="39"/>
                  </a:cubicBezTo>
                  <a:cubicBezTo>
                    <a:pt x="55" y="65"/>
                    <a:pt x="33" y="100"/>
                    <a:pt x="26" y="141"/>
                  </a:cubicBezTo>
                  <a:cubicBezTo>
                    <a:pt x="22" y="136"/>
                    <a:pt x="17" y="131"/>
                    <a:pt x="12" y="126"/>
                  </a:cubicBezTo>
                  <a:close/>
                  <a:moveTo>
                    <a:pt x="35" y="170"/>
                  </a:moveTo>
                  <a:cubicBezTo>
                    <a:pt x="35" y="169"/>
                    <a:pt x="35" y="169"/>
                    <a:pt x="35" y="168"/>
                  </a:cubicBezTo>
                  <a:cubicBezTo>
                    <a:pt x="69" y="211"/>
                    <a:pt x="96" y="258"/>
                    <a:pt x="116" y="309"/>
                  </a:cubicBezTo>
                  <a:cubicBezTo>
                    <a:pt x="68" y="281"/>
                    <a:pt x="35" y="229"/>
                    <a:pt x="35" y="170"/>
                  </a:cubicBezTo>
                  <a:close/>
                  <a:moveTo>
                    <a:pt x="246" y="349"/>
                  </a:moveTo>
                  <a:cubicBezTo>
                    <a:pt x="230" y="354"/>
                    <a:pt x="212" y="357"/>
                    <a:pt x="194" y="357"/>
                  </a:cubicBezTo>
                  <a:cubicBezTo>
                    <a:pt x="176" y="357"/>
                    <a:pt x="158" y="354"/>
                    <a:pt x="141" y="349"/>
                  </a:cubicBezTo>
                  <a:cubicBezTo>
                    <a:pt x="139" y="343"/>
                    <a:pt x="137" y="336"/>
                    <a:pt x="135" y="330"/>
                  </a:cubicBezTo>
                  <a:cubicBezTo>
                    <a:pt x="153" y="336"/>
                    <a:pt x="173" y="340"/>
                    <a:pt x="194" y="340"/>
                  </a:cubicBezTo>
                  <a:cubicBezTo>
                    <a:pt x="214" y="340"/>
                    <a:pt x="234" y="336"/>
                    <a:pt x="253" y="330"/>
                  </a:cubicBezTo>
                  <a:cubicBezTo>
                    <a:pt x="250" y="336"/>
                    <a:pt x="248" y="343"/>
                    <a:pt x="246" y="349"/>
                  </a:cubicBezTo>
                  <a:close/>
                  <a:moveTo>
                    <a:pt x="353" y="170"/>
                  </a:moveTo>
                  <a:cubicBezTo>
                    <a:pt x="353" y="229"/>
                    <a:pt x="320" y="281"/>
                    <a:pt x="272" y="308"/>
                  </a:cubicBezTo>
                  <a:cubicBezTo>
                    <a:pt x="291" y="258"/>
                    <a:pt x="319" y="210"/>
                    <a:pt x="353" y="168"/>
                  </a:cubicBezTo>
                  <a:cubicBezTo>
                    <a:pt x="353" y="169"/>
                    <a:pt x="353" y="169"/>
                    <a:pt x="353" y="170"/>
                  </a:cubicBezTo>
                  <a:close/>
                  <a:moveTo>
                    <a:pt x="361" y="141"/>
                  </a:moveTo>
                  <a:cubicBezTo>
                    <a:pt x="354" y="101"/>
                    <a:pt x="333" y="65"/>
                    <a:pt x="303" y="40"/>
                  </a:cubicBezTo>
                  <a:cubicBezTo>
                    <a:pt x="310" y="38"/>
                    <a:pt x="316" y="37"/>
                    <a:pt x="323" y="35"/>
                  </a:cubicBezTo>
                  <a:cubicBezTo>
                    <a:pt x="349" y="60"/>
                    <a:pt x="367" y="91"/>
                    <a:pt x="375" y="126"/>
                  </a:cubicBezTo>
                  <a:cubicBezTo>
                    <a:pt x="371" y="131"/>
                    <a:pt x="366" y="136"/>
                    <a:pt x="361" y="141"/>
                  </a:cubicBezTo>
                  <a:close/>
                </a:path>
              </a:pathLst>
            </a:custGeom>
            <a:solidFill>
              <a:srgbClr val="CCCCCC"/>
            </a:solidFill>
            <a:ln w="9525">
              <a:noFill/>
              <a:round/>
              <a:headEnd/>
              <a:tailEnd/>
            </a:ln>
          </p:spPr>
          <p:txBody>
            <a:bodyPr/>
            <a:lstStyle/>
            <a:p>
              <a:endParaRPr lang="sv-SE"/>
            </a:p>
          </p:txBody>
        </p:sp>
        <p:sp>
          <p:nvSpPr>
            <p:cNvPr id="16" name="Freeform 37"/>
            <p:cNvSpPr>
              <a:spLocks/>
            </p:cNvSpPr>
            <p:nvPr userDrawn="1"/>
          </p:nvSpPr>
          <p:spPr bwMode="auto">
            <a:xfrm>
              <a:off x="4391" y="3984"/>
              <a:ext cx="21" cy="11"/>
            </a:xfrm>
            <a:custGeom>
              <a:avLst/>
              <a:gdLst/>
              <a:ahLst/>
              <a:cxnLst>
                <a:cxn ang="0">
                  <a:pos x="9" y="2"/>
                </a:cxn>
                <a:cxn ang="0">
                  <a:pos x="0" y="1"/>
                </a:cxn>
                <a:cxn ang="0">
                  <a:pos x="18" y="10"/>
                </a:cxn>
                <a:cxn ang="0">
                  <a:pos x="23" y="8"/>
                </a:cxn>
                <a:cxn ang="0">
                  <a:pos x="9" y="2"/>
                </a:cxn>
              </a:cxnLst>
              <a:rect l="0" t="0" r="r" b="b"/>
              <a:pathLst>
                <a:path w="23" h="13">
                  <a:moveTo>
                    <a:pt x="9" y="2"/>
                  </a:moveTo>
                  <a:cubicBezTo>
                    <a:pt x="6" y="0"/>
                    <a:pt x="3" y="0"/>
                    <a:pt x="0" y="1"/>
                  </a:cubicBezTo>
                  <a:cubicBezTo>
                    <a:pt x="8" y="1"/>
                    <a:pt x="10" y="13"/>
                    <a:pt x="18" y="10"/>
                  </a:cubicBezTo>
                  <a:cubicBezTo>
                    <a:pt x="20" y="10"/>
                    <a:pt x="22" y="9"/>
                    <a:pt x="23" y="8"/>
                  </a:cubicBezTo>
                  <a:cubicBezTo>
                    <a:pt x="17" y="11"/>
                    <a:pt x="12" y="5"/>
                    <a:pt x="9" y="2"/>
                  </a:cubicBezTo>
                  <a:close/>
                </a:path>
              </a:pathLst>
            </a:custGeom>
            <a:solidFill>
              <a:srgbClr val="CCCCCC"/>
            </a:solidFill>
            <a:ln w="9525">
              <a:noFill/>
              <a:round/>
              <a:headEnd/>
              <a:tailEnd/>
            </a:ln>
          </p:spPr>
          <p:txBody>
            <a:bodyPr/>
            <a:lstStyle/>
            <a:p>
              <a:endParaRPr lang="sv-SE"/>
            </a:p>
          </p:txBody>
        </p:sp>
        <p:sp>
          <p:nvSpPr>
            <p:cNvPr id="17" name="Freeform 38"/>
            <p:cNvSpPr>
              <a:spLocks/>
            </p:cNvSpPr>
            <p:nvPr userDrawn="1"/>
          </p:nvSpPr>
          <p:spPr bwMode="auto">
            <a:xfrm>
              <a:off x="4435" y="3956"/>
              <a:ext cx="15" cy="11"/>
            </a:xfrm>
            <a:custGeom>
              <a:avLst/>
              <a:gdLst/>
              <a:ahLst/>
              <a:cxnLst>
                <a:cxn ang="0">
                  <a:pos x="17" y="0"/>
                </a:cxn>
                <a:cxn ang="0">
                  <a:pos x="0" y="9"/>
                </a:cxn>
                <a:cxn ang="0">
                  <a:pos x="2" y="13"/>
                </a:cxn>
                <a:cxn ang="0">
                  <a:pos x="17" y="0"/>
                </a:cxn>
              </a:cxnLst>
              <a:rect l="0" t="0" r="r" b="b"/>
              <a:pathLst>
                <a:path w="17" h="13">
                  <a:moveTo>
                    <a:pt x="17" y="0"/>
                  </a:moveTo>
                  <a:cubicBezTo>
                    <a:pt x="8" y="2"/>
                    <a:pt x="0" y="9"/>
                    <a:pt x="0" y="9"/>
                  </a:cubicBezTo>
                  <a:cubicBezTo>
                    <a:pt x="2" y="13"/>
                    <a:pt x="2" y="13"/>
                    <a:pt x="2" y="13"/>
                  </a:cubicBezTo>
                  <a:cubicBezTo>
                    <a:pt x="12" y="11"/>
                    <a:pt x="17" y="0"/>
                    <a:pt x="17" y="0"/>
                  </a:cubicBezTo>
                  <a:close/>
                </a:path>
              </a:pathLst>
            </a:custGeom>
            <a:solidFill>
              <a:srgbClr val="CCCCCC"/>
            </a:solidFill>
            <a:ln w="9525">
              <a:noFill/>
              <a:round/>
              <a:headEnd/>
              <a:tailEnd/>
            </a:ln>
          </p:spPr>
          <p:txBody>
            <a:bodyPr/>
            <a:lstStyle/>
            <a:p>
              <a:endParaRPr lang="sv-SE"/>
            </a:p>
          </p:txBody>
        </p:sp>
        <p:sp>
          <p:nvSpPr>
            <p:cNvPr id="18" name="Freeform 39"/>
            <p:cNvSpPr>
              <a:spLocks noEditPoints="1"/>
            </p:cNvSpPr>
            <p:nvPr userDrawn="1"/>
          </p:nvSpPr>
          <p:spPr bwMode="auto">
            <a:xfrm>
              <a:off x="4311" y="3945"/>
              <a:ext cx="162" cy="160"/>
            </a:xfrm>
            <a:custGeom>
              <a:avLst/>
              <a:gdLst/>
              <a:ahLst/>
              <a:cxnLst>
                <a:cxn ang="0">
                  <a:pos x="183" y="62"/>
                </a:cxn>
                <a:cxn ang="0">
                  <a:pos x="170" y="5"/>
                </a:cxn>
                <a:cxn ang="0">
                  <a:pos x="146" y="5"/>
                </a:cxn>
                <a:cxn ang="0">
                  <a:pos x="131" y="17"/>
                </a:cxn>
                <a:cxn ang="0">
                  <a:pos x="139" y="31"/>
                </a:cxn>
                <a:cxn ang="0">
                  <a:pos x="155" y="29"/>
                </a:cxn>
                <a:cxn ang="0">
                  <a:pos x="155" y="54"/>
                </a:cxn>
                <a:cxn ang="0">
                  <a:pos x="174" y="109"/>
                </a:cxn>
                <a:cxn ang="0">
                  <a:pos x="153" y="100"/>
                </a:cxn>
                <a:cxn ang="0">
                  <a:pos x="145" y="151"/>
                </a:cxn>
                <a:cxn ang="0">
                  <a:pos x="125" y="124"/>
                </a:cxn>
                <a:cxn ang="0">
                  <a:pos x="122" y="165"/>
                </a:cxn>
                <a:cxn ang="0">
                  <a:pos x="105" y="158"/>
                </a:cxn>
                <a:cxn ang="0">
                  <a:pos x="97" y="128"/>
                </a:cxn>
                <a:cxn ang="0">
                  <a:pos x="73" y="132"/>
                </a:cxn>
                <a:cxn ang="0">
                  <a:pos x="79" y="103"/>
                </a:cxn>
                <a:cxn ang="0">
                  <a:pos x="78" y="85"/>
                </a:cxn>
                <a:cxn ang="0">
                  <a:pos x="70" y="79"/>
                </a:cxn>
                <a:cxn ang="0">
                  <a:pos x="79" y="69"/>
                </a:cxn>
                <a:cxn ang="0">
                  <a:pos x="94" y="54"/>
                </a:cxn>
                <a:cxn ang="0">
                  <a:pos x="66" y="34"/>
                </a:cxn>
                <a:cxn ang="0">
                  <a:pos x="72" y="19"/>
                </a:cxn>
                <a:cxn ang="0">
                  <a:pos x="100" y="23"/>
                </a:cxn>
                <a:cxn ang="0">
                  <a:pos x="102" y="18"/>
                </a:cxn>
                <a:cxn ang="0">
                  <a:pos x="88" y="16"/>
                </a:cxn>
                <a:cxn ang="0">
                  <a:pos x="86" y="8"/>
                </a:cxn>
                <a:cxn ang="0">
                  <a:pos x="77" y="8"/>
                </a:cxn>
                <a:cxn ang="0">
                  <a:pos x="33" y="41"/>
                </a:cxn>
                <a:cxn ang="0">
                  <a:pos x="62" y="39"/>
                </a:cxn>
                <a:cxn ang="0">
                  <a:pos x="83" y="60"/>
                </a:cxn>
                <a:cxn ang="0">
                  <a:pos x="53" y="47"/>
                </a:cxn>
                <a:cxn ang="0">
                  <a:pos x="4" y="44"/>
                </a:cxn>
                <a:cxn ang="0">
                  <a:pos x="77" y="61"/>
                </a:cxn>
                <a:cxn ang="0">
                  <a:pos x="54" y="66"/>
                </a:cxn>
                <a:cxn ang="0">
                  <a:pos x="52" y="79"/>
                </a:cxn>
                <a:cxn ang="0">
                  <a:pos x="59" y="119"/>
                </a:cxn>
                <a:cxn ang="0">
                  <a:pos x="72" y="112"/>
                </a:cxn>
                <a:cxn ang="0">
                  <a:pos x="87" y="168"/>
                </a:cxn>
                <a:cxn ang="0">
                  <a:pos x="97" y="136"/>
                </a:cxn>
                <a:cxn ang="0">
                  <a:pos x="96" y="178"/>
                </a:cxn>
                <a:cxn ang="0">
                  <a:pos x="126" y="169"/>
                </a:cxn>
                <a:cxn ang="0">
                  <a:pos x="140" y="151"/>
                </a:cxn>
                <a:cxn ang="0">
                  <a:pos x="143" y="159"/>
                </a:cxn>
                <a:cxn ang="0">
                  <a:pos x="160" y="103"/>
                </a:cxn>
                <a:cxn ang="0">
                  <a:pos x="176" y="117"/>
                </a:cxn>
                <a:cxn ang="0">
                  <a:pos x="178" y="64"/>
                </a:cxn>
                <a:cxn ang="0">
                  <a:pos x="91" y="21"/>
                </a:cxn>
                <a:cxn ang="0">
                  <a:pos x="85" y="29"/>
                </a:cxn>
                <a:cxn ang="0">
                  <a:pos x="48" y="56"/>
                </a:cxn>
                <a:cxn ang="0">
                  <a:pos x="54" y="52"/>
                </a:cxn>
              </a:cxnLst>
              <a:rect l="0" t="0" r="r" b="b"/>
              <a:pathLst>
                <a:path w="183" h="182">
                  <a:moveTo>
                    <a:pt x="178" y="64"/>
                  </a:moveTo>
                  <a:cubicBezTo>
                    <a:pt x="183" y="72"/>
                    <a:pt x="183" y="72"/>
                    <a:pt x="183" y="72"/>
                  </a:cubicBezTo>
                  <a:cubicBezTo>
                    <a:pt x="183" y="62"/>
                    <a:pt x="183" y="62"/>
                    <a:pt x="183" y="62"/>
                  </a:cubicBezTo>
                  <a:cubicBezTo>
                    <a:pt x="183" y="61"/>
                    <a:pt x="181" y="38"/>
                    <a:pt x="159" y="25"/>
                  </a:cubicBezTo>
                  <a:cubicBezTo>
                    <a:pt x="159" y="25"/>
                    <a:pt x="159" y="25"/>
                    <a:pt x="159" y="25"/>
                  </a:cubicBezTo>
                  <a:cubicBezTo>
                    <a:pt x="167" y="16"/>
                    <a:pt x="170" y="5"/>
                    <a:pt x="170" y="5"/>
                  </a:cubicBezTo>
                  <a:cubicBezTo>
                    <a:pt x="171" y="2"/>
                    <a:pt x="171" y="2"/>
                    <a:pt x="171" y="2"/>
                  </a:cubicBezTo>
                  <a:cubicBezTo>
                    <a:pt x="168" y="1"/>
                    <a:pt x="168" y="1"/>
                    <a:pt x="168" y="1"/>
                  </a:cubicBezTo>
                  <a:cubicBezTo>
                    <a:pt x="159" y="0"/>
                    <a:pt x="152" y="2"/>
                    <a:pt x="146" y="5"/>
                  </a:cubicBezTo>
                  <a:cubicBezTo>
                    <a:pt x="145" y="6"/>
                    <a:pt x="142" y="8"/>
                    <a:pt x="141" y="9"/>
                  </a:cubicBezTo>
                  <a:cubicBezTo>
                    <a:pt x="141" y="9"/>
                    <a:pt x="141" y="9"/>
                    <a:pt x="141" y="9"/>
                  </a:cubicBezTo>
                  <a:cubicBezTo>
                    <a:pt x="135" y="13"/>
                    <a:pt x="131" y="17"/>
                    <a:pt x="131" y="17"/>
                  </a:cubicBezTo>
                  <a:cubicBezTo>
                    <a:pt x="135" y="21"/>
                    <a:pt x="135" y="21"/>
                    <a:pt x="135" y="21"/>
                  </a:cubicBezTo>
                  <a:cubicBezTo>
                    <a:pt x="136" y="21"/>
                    <a:pt x="147" y="7"/>
                    <a:pt x="164" y="7"/>
                  </a:cubicBezTo>
                  <a:cubicBezTo>
                    <a:pt x="161" y="13"/>
                    <a:pt x="154" y="28"/>
                    <a:pt x="139" y="31"/>
                  </a:cubicBezTo>
                  <a:cubicBezTo>
                    <a:pt x="140" y="37"/>
                    <a:pt x="140" y="37"/>
                    <a:pt x="140" y="37"/>
                  </a:cubicBezTo>
                  <a:cubicBezTo>
                    <a:pt x="146" y="36"/>
                    <a:pt x="151" y="33"/>
                    <a:pt x="155" y="29"/>
                  </a:cubicBezTo>
                  <a:cubicBezTo>
                    <a:pt x="155" y="29"/>
                    <a:pt x="155" y="29"/>
                    <a:pt x="155" y="29"/>
                  </a:cubicBezTo>
                  <a:cubicBezTo>
                    <a:pt x="168" y="36"/>
                    <a:pt x="174" y="47"/>
                    <a:pt x="176" y="55"/>
                  </a:cubicBezTo>
                  <a:cubicBezTo>
                    <a:pt x="168" y="50"/>
                    <a:pt x="160" y="52"/>
                    <a:pt x="160" y="52"/>
                  </a:cubicBezTo>
                  <a:cubicBezTo>
                    <a:pt x="155" y="54"/>
                    <a:pt x="155" y="54"/>
                    <a:pt x="155" y="54"/>
                  </a:cubicBezTo>
                  <a:cubicBezTo>
                    <a:pt x="158" y="57"/>
                    <a:pt x="158" y="57"/>
                    <a:pt x="158" y="57"/>
                  </a:cubicBezTo>
                  <a:cubicBezTo>
                    <a:pt x="173" y="70"/>
                    <a:pt x="177" y="83"/>
                    <a:pt x="177" y="93"/>
                  </a:cubicBezTo>
                  <a:cubicBezTo>
                    <a:pt x="177" y="100"/>
                    <a:pt x="175" y="105"/>
                    <a:pt x="174" y="109"/>
                  </a:cubicBezTo>
                  <a:cubicBezTo>
                    <a:pt x="169" y="99"/>
                    <a:pt x="160" y="96"/>
                    <a:pt x="155" y="96"/>
                  </a:cubicBezTo>
                  <a:cubicBezTo>
                    <a:pt x="150" y="96"/>
                    <a:pt x="150" y="96"/>
                    <a:pt x="150" y="96"/>
                  </a:cubicBezTo>
                  <a:cubicBezTo>
                    <a:pt x="153" y="100"/>
                    <a:pt x="153" y="100"/>
                    <a:pt x="153" y="100"/>
                  </a:cubicBezTo>
                  <a:cubicBezTo>
                    <a:pt x="158" y="109"/>
                    <a:pt x="161" y="117"/>
                    <a:pt x="161" y="124"/>
                  </a:cubicBezTo>
                  <a:cubicBezTo>
                    <a:pt x="161" y="127"/>
                    <a:pt x="160" y="129"/>
                    <a:pt x="160" y="132"/>
                  </a:cubicBezTo>
                  <a:cubicBezTo>
                    <a:pt x="157" y="141"/>
                    <a:pt x="150" y="148"/>
                    <a:pt x="145" y="151"/>
                  </a:cubicBezTo>
                  <a:cubicBezTo>
                    <a:pt x="145" y="151"/>
                    <a:pt x="145" y="151"/>
                    <a:pt x="145" y="151"/>
                  </a:cubicBezTo>
                  <a:cubicBezTo>
                    <a:pt x="145" y="131"/>
                    <a:pt x="130" y="125"/>
                    <a:pt x="130" y="125"/>
                  </a:cubicBezTo>
                  <a:cubicBezTo>
                    <a:pt x="125" y="124"/>
                    <a:pt x="125" y="124"/>
                    <a:pt x="125" y="124"/>
                  </a:cubicBezTo>
                  <a:cubicBezTo>
                    <a:pt x="126" y="129"/>
                    <a:pt x="126" y="129"/>
                    <a:pt x="126" y="129"/>
                  </a:cubicBezTo>
                  <a:cubicBezTo>
                    <a:pt x="127" y="134"/>
                    <a:pt x="128" y="140"/>
                    <a:pt x="128" y="145"/>
                  </a:cubicBezTo>
                  <a:cubicBezTo>
                    <a:pt x="128" y="153"/>
                    <a:pt x="126" y="160"/>
                    <a:pt x="122" y="165"/>
                  </a:cubicBezTo>
                  <a:cubicBezTo>
                    <a:pt x="116" y="172"/>
                    <a:pt x="108" y="175"/>
                    <a:pt x="103" y="176"/>
                  </a:cubicBezTo>
                  <a:cubicBezTo>
                    <a:pt x="105" y="171"/>
                    <a:pt x="105" y="164"/>
                    <a:pt x="105" y="164"/>
                  </a:cubicBezTo>
                  <a:cubicBezTo>
                    <a:pt x="105" y="162"/>
                    <a:pt x="105" y="160"/>
                    <a:pt x="105" y="158"/>
                  </a:cubicBezTo>
                  <a:cubicBezTo>
                    <a:pt x="105" y="146"/>
                    <a:pt x="101" y="130"/>
                    <a:pt x="101" y="129"/>
                  </a:cubicBezTo>
                  <a:cubicBezTo>
                    <a:pt x="100" y="125"/>
                    <a:pt x="100" y="125"/>
                    <a:pt x="100" y="125"/>
                  </a:cubicBezTo>
                  <a:cubicBezTo>
                    <a:pt x="97" y="128"/>
                    <a:pt x="97" y="128"/>
                    <a:pt x="97" y="128"/>
                  </a:cubicBezTo>
                  <a:cubicBezTo>
                    <a:pt x="89" y="134"/>
                    <a:pt x="87" y="151"/>
                    <a:pt x="86" y="160"/>
                  </a:cubicBezTo>
                  <a:cubicBezTo>
                    <a:pt x="78" y="152"/>
                    <a:pt x="74" y="143"/>
                    <a:pt x="73" y="134"/>
                  </a:cubicBezTo>
                  <a:cubicBezTo>
                    <a:pt x="73" y="133"/>
                    <a:pt x="73" y="133"/>
                    <a:pt x="73" y="132"/>
                  </a:cubicBezTo>
                  <a:cubicBezTo>
                    <a:pt x="73" y="118"/>
                    <a:pt x="82" y="107"/>
                    <a:pt x="82" y="107"/>
                  </a:cubicBezTo>
                  <a:cubicBezTo>
                    <a:pt x="88" y="101"/>
                    <a:pt x="88" y="101"/>
                    <a:pt x="88" y="101"/>
                  </a:cubicBezTo>
                  <a:cubicBezTo>
                    <a:pt x="79" y="103"/>
                    <a:pt x="79" y="103"/>
                    <a:pt x="79" y="103"/>
                  </a:cubicBezTo>
                  <a:cubicBezTo>
                    <a:pt x="73" y="104"/>
                    <a:pt x="67" y="109"/>
                    <a:pt x="63" y="113"/>
                  </a:cubicBezTo>
                  <a:cubicBezTo>
                    <a:pt x="63" y="111"/>
                    <a:pt x="62" y="109"/>
                    <a:pt x="62" y="107"/>
                  </a:cubicBezTo>
                  <a:cubicBezTo>
                    <a:pt x="62" y="92"/>
                    <a:pt x="77" y="85"/>
                    <a:pt x="78" y="85"/>
                  </a:cubicBezTo>
                  <a:cubicBezTo>
                    <a:pt x="96" y="77"/>
                    <a:pt x="96" y="77"/>
                    <a:pt x="96" y="77"/>
                  </a:cubicBezTo>
                  <a:cubicBezTo>
                    <a:pt x="77" y="79"/>
                    <a:pt x="77" y="79"/>
                    <a:pt x="77" y="79"/>
                  </a:cubicBezTo>
                  <a:cubicBezTo>
                    <a:pt x="73" y="80"/>
                    <a:pt x="70" y="79"/>
                    <a:pt x="70" y="79"/>
                  </a:cubicBezTo>
                  <a:cubicBezTo>
                    <a:pt x="63" y="80"/>
                    <a:pt x="59" y="78"/>
                    <a:pt x="56" y="75"/>
                  </a:cubicBezTo>
                  <a:cubicBezTo>
                    <a:pt x="55" y="74"/>
                    <a:pt x="54" y="73"/>
                    <a:pt x="53" y="71"/>
                  </a:cubicBezTo>
                  <a:cubicBezTo>
                    <a:pt x="61" y="74"/>
                    <a:pt x="69" y="76"/>
                    <a:pt x="79" y="69"/>
                  </a:cubicBezTo>
                  <a:cubicBezTo>
                    <a:pt x="91" y="62"/>
                    <a:pt x="93" y="57"/>
                    <a:pt x="94" y="56"/>
                  </a:cubicBezTo>
                  <a:cubicBezTo>
                    <a:pt x="94" y="56"/>
                    <a:pt x="94" y="56"/>
                    <a:pt x="94" y="56"/>
                  </a:cubicBezTo>
                  <a:cubicBezTo>
                    <a:pt x="94" y="54"/>
                    <a:pt x="94" y="54"/>
                    <a:pt x="94" y="54"/>
                  </a:cubicBezTo>
                  <a:cubicBezTo>
                    <a:pt x="93" y="50"/>
                    <a:pt x="91" y="47"/>
                    <a:pt x="80" y="44"/>
                  </a:cubicBezTo>
                  <a:cubicBezTo>
                    <a:pt x="71" y="42"/>
                    <a:pt x="66" y="35"/>
                    <a:pt x="66" y="35"/>
                  </a:cubicBezTo>
                  <a:cubicBezTo>
                    <a:pt x="66" y="34"/>
                    <a:pt x="66" y="34"/>
                    <a:pt x="66" y="34"/>
                  </a:cubicBezTo>
                  <a:cubicBezTo>
                    <a:pt x="58" y="28"/>
                    <a:pt x="47" y="32"/>
                    <a:pt x="40" y="35"/>
                  </a:cubicBezTo>
                  <a:cubicBezTo>
                    <a:pt x="43" y="25"/>
                    <a:pt x="47" y="19"/>
                    <a:pt x="53" y="16"/>
                  </a:cubicBezTo>
                  <a:cubicBezTo>
                    <a:pt x="61" y="13"/>
                    <a:pt x="70" y="18"/>
                    <a:pt x="72" y="19"/>
                  </a:cubicBezTo>
                  <a:cubicBezTo>
                    <a:pt x="73" y="25"/>
                    <a:pt x="75" y="33"/>
                    <a:pt x="84" y="34"/>
                  </a:cubicBezTo>
                  <a:cubicBezTo>
                    <a:pt x="88" y="35"/>
                    <a:pt x="95" y="34"/>
                    <a:pt x="99" y="25"/>
                  </a:cubicBezTo>
                  <a:cubicBezTo>
                    <a:pt x="99" y="23"/>
                    <a:pt x="100" y="23"/>
                    <a:pt x="100" y="23"/>
                  </a:cubicBezTo>
                  <a:cubicBezTo>
                    <a:pt x="100" y="23"/>
                    <a:pt x="101" y="24"/>
                    <a:pt x="102" y="25"/>
                  </a:cubicBezTo>
                  <a:cubicBezTo>
                    <a:pt x="106" y="21"/>
                    <a:pt x="106" y="21"/>
                    <a:pt x="106" y="21"/>
                  </a:cubicBezTo>
                  <a:cubicBezTo>
                    <a:pt x="106" y="21"/>
                    <a:pt x="104" y="19"/>
                    <a:pt x="102" y="18"/>
                  </a:cubicBezTo>
                  <a:cubicBezTo>
                    <a:pt x="100" y="17"/>
                    <a:pt x="96" y="15"/>
                    <a:pt x="88" y="16"/>
                  </a:cubicBezTo>
                  <a:cubicBezTo>
                    <a:pt x="88" y="16"/>
                    <a:pt x="88" y="16"/>
                    <a:pt x="88" y="16"/>
                  </a:cubicBezTo>
                  <a:cubicBezTo>
                    <a:pt x="88" y="16"/>
                    <a:pt x="88" y="16"/>
                    <a:pt x="88" y="16"/>
                  </a:cubicBezTo>
                  <a:cubicBezTo>
                    <a:pt x="83" y="17"/>
                    <a:pt x="80" y="17"/>
                    <a:pt x="78" y="16"/>
                  </a:cubicBezTo>
                  <a:cubicBezTo>
                    <a:pt x="79" y="14"/>
                    <a:pt x="81" y="12"/>
                    <a:pt x="82" y="11"/>
                  </a:cubicBezTo>
                  <a:cubicBezTo>
                    <a:pt x="83" y="10"/>
                    <a:pt x="84" y="9"/>
                    <a:pt x="86" y="8"/>
                  </a:cubicBezTo>
                  <a:cubicBezTo>
                    <a:pt x="86" y="8"/>
                    <a:pt x="86" y="8"/>
                    <a:pt x="86" y="8"/>
                  </a:cubicBezTo>
                  <a:cubicBezTo>
                    <a:pt x="77" y="8"/>
                    <a:pt x="77" y="8"/>
                    <a:pt x="77" y="8"/>
                  </a:cubicBezTo>
                  <a:cubicBezTo>
                    <a:pt x="77" y="8"/>
                    <a:pt x="77" y="8"/>
                    <a:pt x="77" y="8"/>
                  </a:cubicBezTo>
                  <a:cubicBezTo>
                    <a:pt x="76" y="10"/>
                    <a:pt x="75" y="11"/>
                    <a:pt x="73" y="13"/>
                  </a:cubicBezTo>
                  <a:cubicBezTo>
                    <a:pt x="69" y="11"/>
                    <a:pt x="60" y="8"/>
                    <a:pt x="51" y="11"/>
                  </a:cubicBezTo>
                  <a:cubicBezTo>
                    <a:pt x="42" y="15"/>
                    <a:pt x="36" y="25"/>
                    <a:pt x="33" y="41"/>
                  </a:cubicBezTo>
                  <a:cubicBezTo>
                    <a:pt x="31" y="48"/>
                    <a:pt x="31" y="48"/>
                    <a:pt x="31" y="48"/>
                  </a:cubicBezTo>
                  <a:cubicBezTo>
                    <a:pt x="37" y="43"/>
                    <a:pt x="37" y="43"/>
                    <a:pt x="37" y="43"/>
                  </a:cubicBezTo>
                  <a:cubicBezTo>
                    <a:pt x="37" y="43"/>
                    <a:pt x="53" y="32"/>
                    <a:pt x="62" y="39"/>
                  </a:cubicBezTo>
                  <a:cubicBezTo>
                    <a:pt x="63" y="40"/>
                    <a:pt x="69" y="47"/>
                    <a:pt x="78" y="49"/>
                  </a:cubicBezTo>
                  <a:cubicBezTo>
                    <a:pt x="88" y="52"/>
                    <a:pt x="88" y="53"/>
                    <a:pt x="88" y="55"/>
                  </a:cubicBezTo>
                  <a:cubicBezTo>
                    <a:pt x="88" y="55"/>
                    <a:pt x="87" y="57"/>
                    <a:pt x="83" y="60"/>
                  </a:cubicBezTo>
                  <a:cubicBezTo>
                    <a:pt x="81" y="57"/>
                    <a:pt x="81" y="57"/>
                    <a:pt x="81" y="57"/>
                  </a:cubicBezTo>
                  <a:cubicBezTo>
                    <a:pt x="75" y="48"/>
                    <a:pt x="64" y="44"/>
                    <a:pt x="53" y="47"/>
                  </a:cubicBezTo>
                  <a:cubicBezTo>
                    <a:pt x="53" y="47"/>
                    <a:pt x="53" y="47"/>
                    <a:pt x="53" y="47"/>
                  </a:cubicBezTo>
                  <a:cubicBezTo>
                    <a:pt x="26" y="53"/>
                    <a:pt x="9" y="41"/>
                    <a:pt x="9" y="41"/>
                  </a:cubicBezTo>
                  <a:cubicBezTo>
                    <a:pt x="0" y="34"/>
                    <a:pt x="0" y="34"/>
                    <a:pt x="0" y="34"/>
                  </a:cubicBezTo>
                  <a:cubicBezTo>
                    <a:pt x="4" y="44"/>
                    <a:pt x="4" y="44"/>
                    <a:pt x="4" y="44"/>
                  </a:cubicBezTo>
                  <a:cubicBezTo>
                    <a:pt x="5" y="46"/>
                    <a:pt x="9" y="54"/>
                    <a:pt x="14" y="58"/>
                  </a:cubicBezTo>
                  <a:cubicBezTo>
                    <a:pt x="26" y="68"/>
                    <a:pt x="38" y="65"/>
                    <a:pt x="49" y="61"/>
                  </a:cubicBezTo>
                  <a:cubicBezTo>
                    <a:pt x="59" y="58"/>
                    <a:pt x="68" y="56"/>
                    <a:pt x="77" y="61"/>
                  </a:cubicBezTo>
                  <a:cubicBezTo>
                    <a:pt x="80" y="62"/>
                    <a:pt x="80" y="62"/>
                    <a:pt x="80" y="62"/>
                  </a:cubicBezTo>
                  <a:cubicBezTo>
                    <a:pt x="79" y="63"/>
                    <a:pt x="78" y="64"/>
                    <a:pt x="77" y="64"/>
                  </a:cubicBezTo>
                  <a:cubicBezTo>
                    <a:pt x="68" y="70"/>
                    <a:pt x="62" y="68"/>
                    <a:pt x="54" y="66"/>
                  </a:cubicBezTo>
                  <a:cubicBezTo>
                    <a:pt x="47" y="63"/>
                    <a:pt x="47" y="63"/>
                    <a:pt x="47" y="63"/>
                  </a:cubicBezTo>
                  <a:cubicBezTo>
                    <a:pt x="47" y="63"/>
                    <a:pt x="47" y="67"/>
                    <a:pt x="47" y="67"/>
                  </a:cubicBezTo>
                  <a:cubicBezTo>
                    <a:pt x="47" y="69"/>
                    <a:pt x="47" y="74"/>
                    <a:pt x="52" y="79"/>
                  </a:cubicBezTo>
                  <a:cubicBezTo>
                    <a:pt x="55" y="83"/>
                    <a:pt x="61" y="85"/>
                    <a:pt x="68" y="85"/>
                  </a:cubicBezTo>
                  <a:cubicBezTo>
                    <a:pt x="63" y="89"/>
                    <a:pt x="57" y="97"/>
                    <a:pt x="57" y="107"/>
                  </a:cubicBezTo>
                  <a:cubicBezTo>
                    <a:pt x="57" y="111"/>
                    <a:pt x="58" y="115"/>
                    <a:pt x="59" y="119"/>
                  </a:cubicBezTo>
                  <a:cubicBezTo>
                    <a:pt x="61" y="124"/>
                    <a:pt x="61" y="124"/>
                    <a:pt x="61" y="124"/>
                  </a:cubicBezTo>
                  <a:cubicBezTo>
                    <a:pt x="64" y="120"/>
                    <a:pt x="64" y="120"/>
                    <a:pt x="64" y="120"/>
                  </a:cubicBezTo>
                  <a:cubicBezTo>
                    <a:pt x="64" y="120"/>
                    <a:pt x="67" y="116"/>
                    <a:pt x="72" y="112"/>
                  </a:cubicBezTo>
                  <a:cubicBezTo>
                    <a:pt x="70" y="117"/>
                    <a:pt x="67" y="124"/>
                    <a:pt x="67" y="132"/>
                  </a:cubicBezTo>
                  <a:cubicBezTo>
                    <a:pt x="67" y="133"/>
                    <a:pt x="67" y="134"/>
                    <a:pt x="67" y="135"/>
                  </a:cubicBezTo>
                  <a:cubicBezTo>
                    <a:pt x="68" y="147"/>
                    <a:pt x="75" y="158"/>
                    <a:pt x="87" y="168"/>
                  </a:cubicBezTo>
                  <a:cubicBezTo>
                    <a:pt x="91" y="172"/>
                    <a:pt x="91" y="172"/>
                    <a:pt x="91" y="172"/>
                  </a:cubicBezTo>
                  <a:cubicBezTo>
                    <a:pt x="91" y="166"/>
                    <a:pt x="91" y="166"/>
                    <a:pt x="91" y="166"/>
                  </a:cubicBezTo>
                  <a:cubicBezTo>
                    <a:pt x="91" y="160"/>
                    <a:pt x="92" y="145"/>
                    <a:pt x="97" y="136"/>
                  </a:cubicBezTo>
                  <a:cubicBezTo>
                    <a:pt x="98" y="142"/>
                    <a:pt x="100" y="151"/>
                    <a:pt x="100" y="158"/>
                  </a:cubicBezTo>
                  <a:cubicBezTo>
                    <a:pt x="100" y="160"/>
                    <a:pt x="100" y="162"/>
                    <a:pt x="100" y="163"/>
                  </a:cubicBezTo>
                  <a:cubicBezTo>
                    <a:pt x="100" y="163"/>
                    <a:pt x="99" y="174"/>
                    <a:pt x="96" y="178"/>
                  </a:cubicBezTo>
                  <a:cubicBezTo>
                    <a:pt x="94" y="182"/>
                    <a:pt x="94" y="182"/>
                    <a:pt x="94" y="182"/>
                  </a:cubicBezTo>
                  <a:cubicBezTo>
                    <a:pt x="99" y="182"/>
                    <a:pt x="99" y="182"/>
                    <a:pt x="99" y="182"/>
                  </a:cubicBezTo>
                  <a:cubicBezTo>
                    <a:pt x="99" y="182"/>
                    <a:pt x="116" y="182"/>
                    <a:pt x="126" y="169"/>
                  </a:cubicBezTo>
                  <a:cubicBezTo>
                    <a:pt x="131" y="162"/>
                    <a:pt x="134" y="154"/>
                    <a:pt x="134" y="145"/>
                  </a:cubicBezTo>
                  <a:cubicBezTo>
                    <a:pt x="134" y="141"/>
                    <a:pt x="133" y="137"/>
                    <a:pt x="133" y="134"/>
                  </a:cubicBezTo>
                  <a:cubicBezTo>
                    <a:pt x="136" y="136"/>
                    <a:pt x="140" y="142"/>
                    <a:pt x="140" y="151"/>
                  </a:cubicBezTo>
                  <a:cubicBezTo>
                    <a:pt x="140" y="152"/>
                    <a:pt x="140" y="154"/>
                    <a:pt x="139" y="156"/>
                  </a:cubicBezTo>
                  <a:cubicBezTo>
                    <a:pt x="138" y="162"/>
                    <a:pt x="138" y="162"/>
                    <a:pt x="138" y="162"/>
                  </a:cubicBezTo>
                  <a:cubicBezTo>
                    <a:pt x="143" y="159"/>
                    <a:pt x="143" y="159"/>
                    <a:pt x="143" y="159"/>
                  </a:cubicBezTo>
                  <a:cubicBezTo>
                    <a:pt x="144" y="159"/>
                    <a:pt x="160" y="150"/>
                    <a:pt x="165" y="133"/>
                  </a:cubicBezTo>
                  <a:cubicBezTo>
                    <a:pt x="166" y="130"/>
                    <a:pt x="166" y="127"/>
                    <a:pt x="166" y="124"/>
                  </a:cubicBezTo>
                  <a:cubicBezTo>
                    <a:pt x="166" y="117"/>
                    <a:pt x="164" y="110"/>
                    <a:pt x="160" y="103"/>
                  </a:cubicBezTo>
                  <a:cubicBezTo>
                    <a:pt x="164" y="105"/>
                    <a:pt x="169" y="108"/>
                    <a:pt x="171" y="117"/>
                  </a:cubicBezTo>
                  <a:cubicBezTo>
                    <a:pt x="172" y="123"/>
                    <a:pt x="172" y="123"/>
                    <a:pt x="172" y="123"/>
                  </a:cubicBezTo>
                  <a:cubicBezTo>
                    <a:pt x="176" y="117"/>
                    <a:pt x="176" y="117"/>
                    <a:pt x="176" y="117"/>
                  </a:cubicBezTo>
                  <a:cubicBezTo>
                    <a:pt x="176" y="117"/>
                    <a:pt x="182" y="107"/>
                    <a:pt x="182" y="93"/>
                  </a:cubicBezTo>
                  <a:cubicBezTo>
                    <a:pt x="182" y="83"/>
                    <a:pt x="179" y="70"/>
                    <a:pt x="167" y="57"/>
                  </a:cubicBezTo>
                  <a:cubicBezTo>
                    <a:pt x="170" y="58"/>
                    <a:pt x="175" y="59"/>
                    <a:pt x="178" y="64"/>
                  </a:cubicBezTo>
                  <a:close/>
                  <a:moveTo>
                    <a:pt x="81" y="22"/>
                  </a:moveTo>
                  <a:cubicBezTo>
                    <a:pt x="82" y="24"/>
                    <a:pt x="84" y="26"/>
                    <a:pt x="86" y="26"/>
                  </a:cubicBezTo>
                  <a:cubicBezTo>
                    <a:pt x="89" y="26"/>
                    <a:pt x="91" y="24"/>
                    <a:pt x="91" y="21"/>
                  </a:cubicBezTo>
                  <a:cubicBezTo>
                    <a:pt x="92" y="21"/>
                    <a:pt x="94" y="21"/>
                    <a:pt x="94" y="21"/>
                  </a:cubicBezTo>
                  <a:cubicBezTo>
                    <a:pt x="94" y="22"/>
                    <a:pt x="94" y="22"/>
                    <a:pt x="94" y="23"/>
                  </a:cubicBezTo>
                  <a:cubicBezTo>
                    <a:pt x="91" y="30"/>
                    <a:pt x="86" y="29"/>
                    <a:pt x="85" y="29"/>
                  </a:cubicBezTo>
                  <a:cubicBezTo>
                    <a:pt x="81" y="28"/>
                    <a:pt x="79" y="25"/>
                    <a:pt x="78" y="22"/>
                  </a:cubicBezTo>
                  <a:cubicBezTo>
                    <a:pt x="79" y="22"/>
                    <a:pt x="80" y="22"/>
                    <a:pt x="81" y="22"/>
                  </a:cubicBezTo>
                  <a:close/>
                  <a:moveTo>
                    <a:pt x="48" y="56"/>
                  </a:moveTo>
                  <a:cubicBezTo>
                    <a:pt x="37" y="59"/>
                    <a:pt x="27" y="62"/>
                    <a:pt x="17" y="54"/>
                  </a:cubicBezTo>
                  <a:cubicBezTo>
                    <a:pt x="16" y="53"/>
                    <a:pt x="15" y="51"/>
                    <a:pt x="14" y="50"/>
                  </a:cubicBezTo>
                  <a:cubicBezTo>
                    <a:pt x="22" y="53"/>
                    <a:pt x="36" y="56"/>
                    <a:pt x="54" y="52"/>
                  </a:cubicBezTo>
                  <a:cubicBezTo>
                    <a:pt x="58" y="51"/>
                    <a:pt x="62" y="51"/>
                    <a:pt x="66" y="52"/>
                  </a:cubicBezTo>
                  <a:cubicBezTo>
                    <a:pt x="59" y="53"/>
                    <a:pt x="53" y="54"/>
                    <a:pt x="48" y="56"/>
                  </a:cubicBezTo>
                  <a:close/>
                </a:path>
              </a:pathLst>
            </a:custGeom>
            <a:solidFill>
              <a:srgbClr val="CCCCCC"/>
            </a:solidFill>
            <a:ln w="9525">
              <a:noFill/>
              <a:round/>
              <a:headEnd/>
              <a:tailEnd/>
            </a:ln>
          </p:spPr>
          <p:txBody>
            <a:bodyPr/>
            <a:lstStyle/>
            <a:p>
              <a:endParaRPr lang="sv-SE"/>
            </a:p>
          </p:txBody>
        </p:sp>
        <p:sp>
          <p:nvSpPr>
            <p:cNvPr id="19" name="Freeform 40"/>
            <p:cNvSpPr>
              <a:spLocks/>
            </p:cNvSpPr>
            <p:nvPr userDrawn="1"/>
          </p:nvSpPr>
          <p:spPr bwMode="auto">
            <a:xfrm>
              <a:off x="4362" y="3904"/>
              <a:ext cx="95" cy="48"/>
            </a:xfrm>
            <a:custGeom>
              <a:avLst/>
              <a:gdLst/>
              <a:ahLst/>
              <a:cxnLst>
                <a:cxn ang="0">
                  <a:pos x="84" y="55"/>
                </a:cxn>
                <a:cxn ang="0">
                  <a:pos x="89" y="52"/>
                </a:cxn>
                <a:cxn ang="0">
                  <a:pos x="89" y="52"/>
                </a:cxn>
                <a:cxn ang="0">
                  <a:pos x="108" y="5"/>
                </a:cxn>
                <a:cxn ang="0">
                  <a:pos x="96" y="13"/>
                </a:cxn>
                <a:cxn ang="0">
                  <a:pos x="97" y="21"/>
                </a:cxn>
                <a:cxn ang="0">
                  <a:pos x="92" y="18"/>
                </a:cxn>
                <a:cxn ang="0">
                  <a:pos x="81" y="25"/>
                </a:cxn>
                <a:cxn ang="0">
                  <a:pos x="87" y="37"/>
                </a:cxn>
                <a:cxn ang="0">
                  <a:pos x="91" y="37"/>
                </a:cxn>
                <a:cxn ang="0">
                  <a:pos x="76" y="46"/>
                </a:cxn>
                <a:cxn ang="0">
                  <a:pos x="60" y="33"/>
                </a:cxn>
                <a:cxn ang="0">
                  <a:pos x="65" y="34"/>
                </a:cxn>
                <a:cxn ang="0">
                  <a:pos x="75" y="25"/>
                </a:cxn>
                <a:cxn ang="0">
                  <a:pos x="65" y="15"/>
                </a:cxn>
                <a:cxn ang="0">
                  <a:pos x="61" y="16"/>
                </a:cxn>
                <a:cxn ang="0">
                  <a:pos x="63" y="10"/>
                </a:cxn>
                <a:cxn ang="0">
                  <a:pos x="54" y="0"/>
                </a:cxn>
                <a:cxn ang="0">
                  <a:pos x="45" y="10"/>
                </a:cxn>
                <a:cxn ang="0">
                  <a:pos x="48" y="16"/>
                </a:cxn>
                <a:cxn ang="0">
                  <a:pos x="43" y="15"/>
                </a:cxn>
                <a:cxn ang="0">
                  <a:pos x="33" y="25"/>
                </a:cxn>
                <a:cxn ang="0">
                  <a:pos x="43" y="34"/>
                </a:cxn>
                <a:cxn ang="0">
                  <a:pos x="48" y="33"/>
                </a:cxn>
                <a:cxn ang="0">
                  <a:pos x="32" y="46"/>
                </a:cxn>
                <a:cxn ang="0">
                  <a:pos x="17" y="37"/>
                </a:cxn>
                <a:cxn ang="0">
                  <a:pos x="21" y="37"/>
                </a:cxn>
                <a:cxn ang="0">
                  <a:pos x="27" y="25"/>
                </a:cxn>
                <a:cxn ang="0">
                  <a:pos x="16" y="18"/>
                </a:cxn>
                <a:cxn ang="0">
                  <a:pos x="11" y="21"/>
                </a:cxn>
                <a:cxn ang="0">
                  <a:pos x="12" y="13"/>
                </a:cxn>
                <a:cxn ang="0">
                  <a:pos x="0" y="5"/>
                </a:cxn>
                <a:cxn ang="0">
                  <a:pos x="20" y="55"/>
                </a:cxn>
                <a:cxn ang="0">
                  <a:pos x="84" y="55"/>
                </a:cxn>
              </a:cxnLst>
              <a:rect l="0" t="0" r="r" b="b"/>
              <a:pathLst>
                <a:path w="108" h="55">
                  <a:moveTo>
                    <a:pt x="84" y="55"/>
                  </a:moveTo>
                  <a:cubicBezTo>
                    <a:pt x="85" y="55"/>
                    <a:pt x="88" y="53"/>
                    <a:pt x="89" y="52"/>
                  </a:cubicBezTo>
                  <a:cubicBezTo>
                    <a:pt x="89" y="52"/>
                    <a:pt x="89" y="52"/>
                    <a:pt x="89" y="52"/>
                  </a:cubicBezTo>
                  <a:cubicBezTo>
                    <a:pt x="108" y="5"/>
                    <a:pt x="108" y="5"/>
                    <a:pt x="108" y="5"/>
                  </a:cubicBezTo>
                  <a:cubicBezTo>
                    <a:pt x="103" y="4"/>
                    <a:pt x="97" y="8"/>
                    <a:pt x="96" y="13"/>
                  </a:cubicBezTo>
                  <a:cubicBezTo>
                    <a:pt x="95" y="16"/>
                    <a:pt x="96" y="19"/>
                    <a:pt x="97" y="21"/>
                  </a:cubicBezTo>
                  <a:cubicBezTo>
                    <a:pt x="96" y="20"/>
                    <a:pt x="94" y="19"/>
                    <a:pt x="92" y="18"/>
                  </a:cubicBezTo>
                  <a:cubicBezTo>
                    <a:pt x="87" y="17"/>
                    <a:pt x="82" y="20"/>
                    <a:pt x="81" y="25"/>
                  </a:cubicBezTo>
                  <a:cubicBezTo>
                    <a:pt x="80" y="31"/>
                    <a:pt x="82" y="35"/>
                    <a:pt x="87" y="37"/>
                  </a:cubicBezTo>
                  <a:cubicBezTo>
                    <a:pt x="89" y="37"/>
                    <a:pt x="89" y="37"/>
                    <a:pt x="91" y="37"/>
                  </a:cubicBezTo>
                  <a:cubicBezTo>
                    <a:pt x="88" y="43"/>
                    <a:pt x="83" y="46"/>
                    <a:pt x="76" y="46"/>
                  </a:cubicBezTo>
                  <a:cubicBezTo>
                    <a:pt x="69" y="46"/>
                    <a:pt x="63" y="38"/>
                    <a:pt x="60" y="33"/>
                  </a:cubicBezTo>
                  <a:cubicBezTo>
                    <a:pt x="60" y="33"/>
                    <a:pt x="63" y="34"/>
                    <a:pt x="65" y="34"/>
                  </a:cubicBezTo>
                  <a:cubicBezTo>
                    <a:pt x="71" y="34"/>
                    <a:pt x="75" y="30"/>
                    <a:pt x="75" y="25"/>
                  </a:cubicBezTo>
                  <a:cubicBezTo>
                    <a:pt x="75" y="19"/>
                    <a:pt x="71" y="15"/>
                    <a:pt x="65" y="15"/>
                  </a:cubicBezTo>
                  <a:cubicBezTo>
                    <a:pt x="64" y="15"/>
                    <a:pt x="62" y="16"/>
                    <a:pt x="61" y="16"/>
                  </a:cubicBezTo>
                  <a:cubicBezTo>
                    <a:pt x="62" y="15"/>
                    <a:pt x="63" y="12"/>
                    <a:pt x="63" y="10"/>
                  </a:cubicBezTo>
                  <a:cubicBezTo>
                    <a:pt x="63" y="4"/>
                    <a:pt x="59" y="0"/>
                    <a:pt x="54" y="0"/>
                  </a:cubicBezTo>
                  <a:cubicBezTo>
                    <a:pt x="49" y="0"/>
                    <a:pt x="45" y="4"/>
                    <a:pt x="45" y="10"/>
                  </a:cubicBezTo>
                  <a:cubicBezTo>
                    <a:pt x="45" y="12"/>
                    <a:pt x="46" y="15"/>
                    <a:pt x="48" y="16"/>
                  </a:cubicBezTo>
                  <a:cubicBezTo>
                    <a:pt x="46" y="16"/>
                    <a:pt x="45" y="15"/>
                    <a:pt x="43" y="15"/>
                  </a:cubicBezTo>
                  <a:cubicBezTo>
                    <a:pt x="38" y="15"/>
                    <a:pt x="33" y="19"/>
                    <a:pt x="33" y="25"/>
                  </a:cubicBezTo>
                  <a:cubicBezTo>
                    <a:pt x="33" y="30"/>
                    <a:pt x="38" y="34"/>
                    <a:pt x="43" y="34"/>
                  </a:cubicBezTo>
                  <a:cubicBezTo>
                    <a:pt x="45" y="34"/>
                    <a:pt x="47" y="34"/>
                    <a:pt x="48" y="33"/>
                  </a:cubicBezTo>
                  <a:cubicBezTo>
                    <a:pt x="45" y="38"/>
                    <a:pt x="39" y="46"/>
                    <a:pt x="32" y="46"/>
                  </a:cubicBezTo>
                  <a:cubicBezTo>
                    <a:pt x="25" y="46"/>
                    <a:pt x="20" y="43"/>
                    <a:pt x="17" y="37"/>
                  </a:cubicBezTo>
                  <a:cubicBezTo>
                    <a:pt x="19" y="37"/>
                    <a:pt x="19" y="37"/>
                    <a:pt x="21" y="37"/>
                  </a:cubicBezTo>
                  <a:cubicBezTo>
                    <a:pt x="26" y="35"/>
                    <a:pt x="28" y="31"/>
                    <a:pt x="27" y="25"/>
                  </a:cubicBezTo>
                  <a:cubicBezTo>
                    <a:pt x="26" y="20"/>
                    <a:pt x="21" y="17"/>
                    <a:pt x="16" y="18"/>
                  </a:cubicBezTo>
                  <a:cubicBezTo>
                    <a:pt x="14" y="19"/>
                    <a:pt x="12" y="20"/>
                    <a:pt x="11" y="21"/>
                  </a:cubicBezTo>
                  <a:cubicBezTo>
                    <a:pt x="13" y="19"/>
                    <a:pt x="13" y="16"/>
                    <a:pt x="12" y="13"/>
                  </a:cubicBezTo>
                  <a:cubicBezTo>
                    <a:pt x="11" y="8"/>
                    <a:pt x="5" y="4"/>
                    <a:pt x="0" y="5"/>
                  </a:cubicBezTo>
                  <a:cubicBezTo>
                    <a:pt x="20" y="55"/>
                    <a:pt x="20" y="55"/>
                    <a:pt x="20" y="55"/>
                  </a:cubicBezTo>
                  <a:cubicBezTo>
                    <a:pt x="84" y="55"/>
                    <a:pt x="84" y="55"/>
                    <a:pt x="84" y="55"/>
                  </a:cubicBezTo>
                  <a:close/>
                </a:path>
              </a:pathLst>
            </a:custGeom>
            <a:solidFill>
              <a:srgbClr val="CCA330"/>
            </a:solidFill>
            <a:ln w="9525">
              <a:noFill/>
              <a:round/>
              <a:headEnd/>
              <a:tailEnd/>
            </a:ln>
          </p:spPr>
          <p:txBody>
            <a:bodyPr/>
            <a:lstStyle/>
            <a:p>
              <a:endParaRPr lang="sv-SE"/>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2011-03-23</a:t>
            </a:r>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CBA5D24A-06F2-41A9-BF15-C2D975671EAB}" type="slidenum">
              <a:rPr lang="sv-SE" smtClean="0"/>
              <a:pPr/>
              <a:t>‹#›</a:t>
            </a:fld>
            <a:endParaRPr lang="sv-SE"/>
          </a:p>
        </p:txBody>
      </p:sp>
      <p:pic>
        <p:nvPicPr>
          <p:cNvPr id="7" name="Picture 6" descr="untitled1"/>
          <p:cNvPicPr>
            <a:picLocks noChangeAspect="1" noChangeArrowheads="1"/>
          </p:cNvPicPr>
          <p:nvPr userDrawn="1"/>
        </p:nvPicPr>
        <p:blipFill>
          <a:blip r:embed="rId2" cstate="screen">
            <a:lum bright="-57000"/>
          </a:blip>
          <a:srcRect/>
          <a:stretch>
            <a:fillRect/>
          </a:stretch>
        </p:blipFill>
        <p:spPr bwMode="auto">
          <a:xfrm>
            <a:off x="-180528" y="0"/>
            <a:ext cx="1432103" cy="3356992"/>
          </a:xfrm>
          <a:prstGeom prst="rect">
            <a:avLst/>
          </a:prstGeom>
          <a:noFill/>
          <a:ln w="9525">
            <a:noFill/>
            <a:miter lim="800000"/>
            <a:headEnd/>
            <a:tailEnd/>
          </a:ln>
        </p:spPr>
      </p:pic>
      <p:sp>
        <p:nvSpPr>
          <p:cNvPr id="8" name="Title 1"/>
          <p:cNvSpPr>
            <a:spLocks noGrp="1"/>
          </p:cNvSpPr>
          <p:nvPr>
            <p:ph type="title"/>
          </p:nvPr>
        </p:nvSpPr>
        <p:spPr>
          <a:xfrm>
            <a:off x="446856" y="2708920"/>
            <a:ext cx="8229600" cy="1143000"/>
          </a:xfrm>
        </p:spPr>
        <p:txBody>
          <a:bodyPr>
            <a:normAutofit/>
          </a:bodyPr>
          <a:lstStyle>
            <a:lvl1pPr>
              <a:defRPr sz="4800">
                <a:solidFill>
                  <a:schemeClr val="bg1"/>
                </a:solidFill>
              </a:defRPr>
            </a:lvl1pPr>
          </a:lstStyle>
          <a:p>
            <a:r>
              <a:rPr lang="en-US"/>
              <a:t>Click to edit Master title style</a:t>
            </a:r>
            <a:endParaRPr lang="sv-S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p:cNvSpPr>
            <a:spLocks noGrp="1"/>
          </p:cNvSpPr>
          <p:nvPr>
            <p:ph type="dt" sz="half" idx="10"/>
          </p:nvPr>
        </p:nvSpPr>
        <p:spPr/>
        <p:txBody>
          <a:bodyPr/>
          <a:lstStyle/>
          <a:p>
            <a:r>
              <a:rPr lang="en-US"/>
              <a:t>2011-03-23</a:t>
            </a:r>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CBA5D24A-06F2-41A9-BF15-C2D975671EAB}" type="slidenum">
              <a:rPr lang="sv-SE" smtClean="0"/>
              <a:pPr/>
              <a:t>‹#›</a:t>
            </a:fld>
            <a:endParaRPr lang="sv-S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p:cNvSpPr>
            <a:spLocks noGrp="1"/>
          </p:cNvSpPr>
          <p:nvPr>
            <p:ph type="dt" sz="half" idx="10"/>
          </p:nvPr>
        </p:nvSpPr>
        <p:spPr/>
        <p:txBody>
          <a:bodyPr/>
          <a:lstStyle/>
          <a:p>
            <a:r>
              <a:rPr lang="en-US"/>
              <a:t>2011-03-23</a:t>
            </a:r>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CBA5D24A-06F2-41A9-BF15-C2D975671EAB}" type="slidenum">
              <a:rPr lang="sv-SE" smtClean="0"/>
              <a:pPr/>
              <a:t>‹#›</a:t>
            </a:fld>
            <a:endParaRPr lang="sv-S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Date Placeholder 2"/>
          <p:cNvSpPr>
            <a:spLocks noGrp="1"/>
          </p:cNvSpPr>
          <p:nvPr>
            <p:ph type="dt" sz="half" idx="10"/>
          </p:nvPr>
        </p:nvSpPr>
        <p:spPr/>
        <p:txBody>
          <a:bodyPr/>
          <a:lstStyle/>
          <a:p>
            <a:r>
              <a:rPr lang="en-US"/>
              <a:t>2011-03-23</a:t>
            </a:r>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CBA5D24A-06F2-41A9-BF15-C2D975671EAB}" type="slidenum">
              <a:rPr lang="sv-SE" smtClean="0"/>
              <a:pPr/>
              <a:t>‹#›</a:t>
            </a:fld>
            <a:endParaRPr lang="sv-S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2011-03-23</a:t>
            </a:r>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CBA5D24A-06F2-41A9-BF15-C2D975671EAB}" type="slidenum">
              <a:rPr lang="sv-SE" smtClean="0"/>
              <a:pPr/>
              <a:t>‹#›</a:t>
            </a:fld>
            <a:endParaRPr lang="sv-S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2011-03-23</a:t>
            </a:r>
            <a:endParaRPr lang="sv-S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5D24A-06F2-41A9-BF15-C2D975671EAB}" type="slidenum">
              <a:rPr lang="sv-SE" smtClean="0"/>
              <a:pPr/>
              <a:t>‹#›</a:t>
            </a:fld>
            <a:endParaRPr lang="sv-S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2" r:id="rId14"/>
    <p:sldLayoutId id="2147483663" r:id="rId15"/>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9.jpeg"/><Relationship Id="rId7" Type="http://schemas.openxmlformats.org/officeDocument/2006/relationships/image" Target="../media/image23.png"/><Relationship Id="rId2" Type="http://schemas.openxmlformats.org/officeDocument/2006/relationships/image" Target="../media/image12.gif"/><Relationship Id="rId1" Type="http://schemas.openxmlformats.org/officeDocument/2006/relationships/slideLayout" Target="../slideLayouts/slideLayout1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Anchor_model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gif"/><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6"/>
          <p:cNvSpPr>
            <a:spLocks noGrp="1"/>
          </p:cNvSpPr>
          <p:nvPr>
            <p:ph type="sldNum" sz="quarter" idx="12"/>
          </p:nvPr>
        </p:nvSpPr>
        <p:spPr>
          <a:noFill/>
        </p:spPr>
        <p:txBody>
          <a:bodyPr/>
          <a:lstStyle/>
          <a:p>
            <a:fld id="{B1C446E1-186F-46AF-84FB-3E7E51C53B06}" type="slidenum">
              <a:rPr lang="en-US" smtClean="0"/>
              <a:pPr/>
              <a:t>1</a:t>
            </a:fld>
            <a:endParaRPr lang="en-US"/>
          </a:p>
        </p:txBody>
      </p:sp>
      <p:sp>
        <p:nvSpPr>
          <p:cNvPr id="6" name="Title 5"/>
          <p:cNvSpPr>
            <a:spLocks noGrp="1"/>
          </p:cNvSpPr>
          <p:nvPr>
            <p:ph type="title"/>
          </p:nvPr>
        </p:nvSpPr>
        <p:spPr>
          <a:xfrm>
            <a:off x="2555776" y="2708920"/>
            <a:ext cx="6588224" cy="2088232"/>
          </a:xfrm>
        </p:spPr>
        <p:txBody>
          <a:bodyPr>
            <a:normAutofit/>
          </a:bodyPr>
          <a:lstStyle/>
          <a:p>
            <a:pPr>
              <a:defRPr/>
            </a:pPr>
            <a:r>
              <a:rPr lang="en-US" sz="4900" b="1" kern="0" dirty="0"/>
              <a:t>Sesamm Tool v2</a:t>
            </a:r>
            <a:br>
              <a:rPr lang="en-US" sz="6000" b="1" kern="0" dirty="0"/>
            </a:br>
            <a:r>
              <a:rPr lang="en-US" sz="3100" b="1" i="1" kern="0" dirty="0"/>
              <a:t>Software Architecture Document</a:t>
            </a:r>
            <a:br>
              <a:rPr lang="en-US" b="1" i="1" kern="0" dirty="0"/>
            </a:br>
            <a:endParaRPr lang="sv-SE" dirty="0"/>
          </a:p>
        </p:txBody>
      </p:sp>
      <p:pic>
        <p:nvPicPr>
          <p:cNvPr id="18436" name="Picture 6" descr="untitled1"/>
          <p:cNvPicPr>
            <a:picLocks noChangeAspect="1" noChangeArrowheads="1"/>
          </p:cNvPicPr>
          <p:nvPr/>
        </p:nvPicPr>
        <p:blipFill>
          <a:blip r:embed="rId3" cstate="print"/>
          <a:srcRect/>
          <a:stretch>
            <a:fillRect/>
          </a:stretch>
        </p:blipFill>
        <p:spPr bwMode="auto">
          <a:xfrm>
            <a:off x="0" y="0"/>
            <a:ext cx="2555875" cy="5991225"/>
          </a:xfrm>
          <a:prstGeom prst="rect">
            <a:avLst/>
          </a:prstGeom>
          <a:noFill/>
          <a:ln w="9525">
            <a:noFill/>
            <a:miter lim="800000"/>
            <a:headEnd/>
            <a:tailEnd/>
          </a:ln>
        </p:spPr>
      </p:pic>
      <p:sp>
        <p:nvSpPr>
          <p:cNvPr id="11" name="Title 1"/>
          <p:cNvSpPr txBox="1">
            <a:spLocks/>
          </p:cNvSpPr>
          <p:nvPr/>
        </p:nvSpPr>
        <p:spPr>
          <a:xfrm>
            <a:off x="2987824" y="404665"/>
            <a:ext cx="5976664" cy="1368152"/>
          </a:xfrm>
          <a:prstGeom prst="rect">
            <a:avLst/>
          </a:prstGeom>
        </p:spPr>
        <p:txBody>
          <a:bodyPr/>
          <a:lstStyle/>
          <a:p>
            <a:pPr>
              <a:defRPr/>
            </a:pPr>
            <a:endParaRPr lang="en-US" sz="3200" b="1" i="1" kern="0" dirty="0">
              <a:solidFill>
                <a:schemeClr val="bg1"/>
              </a:solidFill>
            </a:endParaRPr>
          </a:p>
          <a:p>
            <a:pPr>
              <a:defRPr/>
            </a:pPr>
            <a:endParaRPr lang="en-US" sz="2800" b="1" kern="0" dirty="0">
              <a:solidFill>
                <a:schemeClr val="bg1"/>
              </a:solidFill>
            </a:endParaRPr>
          </a:p>
          <a:p>
            <a:pPr>
              <a:defRPr/>
            </a:pPr>
            <a:endParaRPr lang="en-US" sz="2800" b="1" kern="0" dirty="0">
              <a:solidFill>
                <a:schemeClr val="bg1"/>
              </a:solidFill>
            </a:endParaRPr>
          </a:p>
          <a:p>
            <a:pPr>
              <a:defRPr/>
            </a:pPr>
            <a:endParaRPr lang="en-US" sz="2800" b="1" kern="0" dirty="0">
              <a:solidFill>
                <a:schemeClr val="bg1"/>
              </a:solidFill>
            </a:endParaRPr>
          </a:p>
          <a:p>
            <a:pPr>
              <a:defRPr/>
            </a:pPr>
            <a:endParaRPr lang="en-US" sz="2800" b="1" kern="0" dirty="0">
              <a:solidFill>
                <a:schemeClr val="bg1"/>
              </a:solidFill>
            </a:endParaRPr>
          </a:p>
          <a:p>
            <a:pPr>
              <a:defRPr/>
            </a:pPr>
            <a:endParaRPr lang="en-US" sz="2400" b="1" kern="0" dirty="0">
              <a:solidFill>
                <a:schemeClr val="bg1"/>
              </a:solidFill>
            </a:endParaRPr>
          </a:p>
          <a:p>
            <a:pPr>
              <a:defRPr/>
            </a:pPr>
            <a:endParaRPr lang="en-US" sz="2800" b="1" kern="0" dirty="0">
              <a:solidFill>
                <a:schemeClr val="bg1"/>
              </a:solidFill>
            </a:endParaRPr>
          </a:p>
          <a:p>
            <a:pPr>
              <a:defRPr/>
            </a:pPr>
            <a:endParaRPr lang="en-US" sz="2800" b="1" kern="0" dirty="0">
              <a:solidFill>
                <a:schemeClr val="bg1"/>
              </a:solidFill>
              <a:latin typeface="+mj-lt"/>
              <a:ea typeface="+mj-ea"/>
              <a:cs typeface="+mj-cs"/>
            </a:endParaRPr>
          </a:p>
        </p:txBody>
      </p:sp>
      <p:sp>
        <p:nvSpPr>
          <p:cNvPr id="3" name="Footer Placeholder 2"/>
          <p:cNvSpPr>
            <a:spLocks noGrp="1"/>
          </p:cNvSpPr>
          <p:nvPr>
            <p:ph type="ftr" sz="quarter" idx="11"/>
          </p:nvPr>
        </p:nvSpPr>
        <p:spPr/>
        <p:txBody>
          <a:bodyPr/>
          <a:lstStyle/>
          <a:p>
            <a:endParaRPr lang="sv-S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611187" y="548680"/>
            <a:ext cx="7921625" cy="782291"/>
          </a:xfrm>
        </p:spPr>
        <p:txBody>
          <a:bodyPr>
            <a:normAutofit/>
          </a:bodyPr>
          <a:lstStyle/>
          <a:p>
            <a:pPr algn="l"/>
            <a:r>
              <a:rPr lang="sv-SE" sz="3200" b="1" kern="0" dirty="0" err="1">
                <a:solidFill>
                  <a:schemeClr val="tx2"/>
                </a:solidFill>
                <a:latin typeface="+mn-lt"/>
                <a:ea typeface="+mn-ea"/>
                <a:cs typeface="+mn-cs"/>
              </a:rPr>
              <a:t>Physical</a:t>
            </a:r>
            <a:r>
              <a:rPr lang="sv-SE" sz="3200" b="1" kern="0" dirty="0">
                <a:solidFill>
                  <a:schemeClr val="tx2"/>
                </a:solidFill>
                <a:latin typeface="+mn-lt"/>
                <a:ea typeface="+mn-ea"/>
                <a:cs typeface="+mn-cs"/>
              </a:rPr>
              <a:t> View</a:t>
            </a:r>
            <a:endParaRPr lang="en-GB" sz="3200" b="1" kern="0" dirty="0">
              <a:solidFill>
                <a:schemeClr val="tx2"/>
              </a:solidFill>
              <a:latin typeface="+mn-lt"/>
              <a:ea typeface="+mn-ea"/>
              <a:cs typeface="+mn-cs"/>
            </a:endParaRPr>
          </a:p>
        </p:txBody>
      </p:sp>
      <p:pic>
        <p:nvPicPr>
          <p:cNvPr id="9" name="Content Placeholder 8"/>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360559" y="4573276"/>
            <a:ext cx="872492" cy="895350"/>
          </a:xfrm>
        </p:spPr>
      </p:pic>
      <p:sp>
        <p:nvSpPr>
          <p:cNvPr id="7" name="Slide Number Placeholder 6"/>
          <p:cNvSpPr>
            <a:spLocks noGrp="1"/>
          </p:cNvSpPr>
          <p:nvPr>
            <p:ph type="sldNum" sz="quarter" idx="10"/>
          </p:nvPr>
        </p:nvSpPr>
        <p:spPr/>
        <p:txBody>
          <a:bodyPr/>
          <a:lstStyle/>
          <a:p>
            <a:pPr>
              <a:defRPr/>
            </a:pPr>
            <a:fld id="{4655CF6D-B80C-4A68-BB8C-B04957A4F946}" type="slidenum">
              <a:rPr lang="sv-SE" smtClean="0"/>
              <a:pPr>
                <a:defRPr/>
              </a:pPr>
              <a:t>10</a:t>
            </a:fld>
            <a:endParaRPr lang="sv-SE" dirty="0"/>
          </a:p>
        </p:txBody>
      </p:sp>
      <p:sp>
        <p:nvSpPr>
          <p:cNvPr id="8" name="Footer Placeholder 7"/>
          <p:cNvSpPr>
            <a:spLocks noGrp="1"/>
          </p:cNvSpPr>
          <p:nvPr>
            <p:ph type="ftr" sz="quarter" idx="11"/>
          </p:nvPr>
        </p:nvSpPr>
        <p:spPr/>
        <p:txBody>
          <a:bodyPr/>
          <a:lstStyle/>
          <a:p>
            <a:pPr>
              <a:defRPr/>
            </a:pPr>
            <a:endParaRPr lang="sv-SE"/>
          </a:p>
        </p:txBody>
      </p:sp>
      <p:grpSp>
        <p:nvGrpSpPr>
          <p:cNvPr id="12" name="Group 11"/>
          <p:cNvGrpSpPr/>
          <p:nvPr/>
        </p:nvGrpSpPr>
        <p:grpSpPr>
          <a:xfrm>
            <a:off x="254884" y="4417214"/>
            <a:ext cx="2536995" cy="1964114"/>
            <a:chOff x="830436" y="2089778"/>
            <a:chExt cx="2952328" cy="1800200"/>
          </a:xfrm>
        </p:grpSpPr>
        <p:sp>
          <p:nvSpPr>
            <p:cNvPr id="11" name="Rounded Rectangle 10"/>
            <p:cNvSpPr/>
            <p:nvPr/>
          </p:nvSpPr>
          <p:spPr>
            <a:xfrm>
              <a:off x="830436" y="2089778"/>
              <a:ext cx="2952328" cy="1800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1861566" y="2442057"/>
              <a:ext cx="1722540" cy="592392"/>
            </a:xfrm>
            <a:prstGeom prst="rect">
              <a:avLst/>
            </a:prstGeom>
            <a:noFill/>
          </p:spPr>
          <p:txBody>
            <a:bodyPr wrap="none" rtlCol="0">
              <a:spAutoFit/>
            </a:bodyPr>
            <a:lstStyle/>
            <a:p>
              <a:r>
                <a:rPr lang="sv-SE" dirty="0"/>
                <a:t>SESOCO3268</a:t>
              </a:r>
              <a:endParaRPr lang="en-GB" dirty="0"/>
            </a:p>
            <a:p>
              <a:r>
                <a:rPr lang="sv-SE" dirty="0"/>
                <a:t>SesammTool2</a:t>
              </a:r>
            </a:p>
          </p:txBody>
        </p:sp>
      </p:grpSp>
      <p:sp>
        <p:nvSpPr>
          <p:cNvPr id="19" name="Rounded Rectangle 18"/>
          <p:cNvSpPr/>
          <p:nvPr/>
        </p:nvSpPr>
        <p:spPr>
          <a:xfrm>
            <a:off x="323527" y="1268760"/>
            <a:ext cx="4765025" cy="23428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604444" y="5808028"/>
            <a:ext cx="2155718" cy="369332"/>
          </a:xfrm>
          <a:prstGeom prst="rect">
            <a:avLst/>
          </a:prstGeom>
          <a:noFill/>
        </p:spPr>
        <p:txBody>
          <a:bodyPr wrap="none" rtlCol="0">
            <a:spAutoFit/>
          </a:bodyPr>
          <a:lstStyle/>
          <a:p>
            <a:r>
              <a:rPr lang="sv-SE" dirty="0"/>
              <a:t>Microsoft SQL Server</a:t>
            </a:r>
            <a:endParaRPr lang="en-GB" dirty="0"/>
          </a:p>
        </p:txBody>
      </p:sp>
      <p:grpSp>
        <p:nvGrpSpPr>
          <p:cNvPr id="18" name="Group 17"/>
          <p:cNvGrpSpPr/>
          <p:nvPr/>
        </p:nvGrpSpPr>
        <p:grpSpPr>
          <a:xfrm>
            <a:off x="424263" y="1399459"/>
            <a:ext cx="4726596" cy="2110765"/>
            <a:chOff x="130457" y="1517589"/>
            <a:chExt cx="4726596" cy="2110765"/>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457" y="2140441"/>
              <a:ext cx="953193" cy="953193"/>
            </a:xfrm>
            <a:prstGeom prst="rect">
              <a:avLst/>
            </a:prstGeom>
          </p:spPr>
        </p:pic>
        <p:sp>
          <p:nvSpPr>
            <p:cNvPr id="15" name="TextBox 14"/>
            <p:cNvSpPr txBox="1"/>
            <p:nvPr/>
          </p:nvSpPr>
          <p:spPr>
            <a:xfrm>
              <a:off x="130457" y="1517589"/>
              <a:ext cx="2098010" cy="646331"/>
            </a:xfrm>
            <a:prstGeom prst="rect">
              <a:avLst/>
            </a:prstGeom>
            <a:noFill/>
          </p:spPr>
          <p:txBody>
            <a:bodyPr wrap="none" rtlCol="0">
              <a:spAutoFit/>
            </a:bodyPr>
            <a:lstStyle/>
            <a:p>
              <a:r>
                <a:rPr lang="sv-SE" dirty="0"/>
                <a:t>Standard Scania PC</a:t>
              </a:r>
            </a:p>
            <a:p>
              <a:r>
                <a:rPr lang="sv-SE" dirty="0"/>
                <a:t>Laptop or </a:t>
              </a:r>
              <a:r>
                <a:rPr lang="sv-SE" dirty="0" err="1"/>
                <a:t>Stationary</a:t>
              </a:r>
              <a:endParaRPr lang="en-GB" dirty="0"/>
            </a:p>
          </p:txBody>
        </p:sp>
        <p:sp>
          <p:nvSpPr>
            <p:cNvPr id="16" name="TextBox 15"/>
            <p:cNvSpPr txBox="1"/>
            <p:nvPr/>
          </p:nvSpPr>
          <p:spPr>
            <a:xfrm>
              <a:off x="954929" y="2705024"/>
              <a:ext cx="3902124" cy="923330"/>
            </a:xfrm>
            <a:prstGeom prst="rect">
              <a:avLst/>
            </a:prstGeom>
            <a:noFill/>
          </p:spPr>
          <p:txBody>
            <a:bodyPr wrap="square" rtlCol="0">
              <a:spAutoFit/>
            </a:bodyPr>
            <a:lstStyle/>
            <a:p>
              <a:r>
                <a:rPr lang="sv-SE" dirty="0" err="1"/>
                <a:t>SesammTool</a:t>
              </a:r>
              <a:r>
                <a:rPr lang="sv-SE" dirty="0"/>
                <a:t> </a:t>
              </a:r>
              <a:r>
                <a:rPr lang="sv-SE" dirty="0" err="1"/>
                <a:t>application</a:t>
              </a:r>
              <a:endParaRPr lang="sv-SE" dirty="0"/>
            </a:p>
            <a:p>
              <a:r>
                <a:rPr lang="sv-SE" dirty="0"/>
                <a:t>.NET Windows </a:t>
              </a:r>
              <a:r>
                <a:rPr lang="sv-SE" dirty="0" err="1"/>
                <a:t>Application</a:t>
              </a:r>
              <a:endParaRPr lang="sv-SE" dirty="0"/>
            </a:p>
            <a:p>
              <a:r>
                <a:rPr lang="sv-SE" dirty="0"/>
                <a:t>(</a:t>
              </a:r>
              <a:r>
                <a:rPr lang="sv-SE" dirty="0" err="1"/>
                <a:t>installed</a:t>
              </a:r>
              <a:r>
                <a:rPr lang="sv-SE" dirty="0"/>
                <a:t> and </a:t>
              </a:r>
              <a:r>
                <a:rPr lang="sv-SE" dirty="0" err="1"/>
                <a:t>updated</a:t>
              </a:r>
              <a:r>
                <a:rPr lang="sv-SE" dirty="0"/>
                <a:t> </a:t>
              </a:r>
              <a:r>
                <a:rPr lang="sv-SE" dirty="0" err="1"/>
                <a:t>using</a:t>
              </a:r>
              <a:r>
                <a:rPr lang="sv-SE" dirty="0"/>
                <a:t> </a:t>
              </a:r>
              <a:r>
                <a:rPr lang="sv-SE" dirty="0" err="1"/>
                <a:t>ClickOnce</a:t>
              </a:r>
              <a:r>
                <a:rPr lang="sv-SE" dirty="0"/>
                <a:t>)</a:t>
              </a:r>
              <a:endParaRPr lang="en-GB" dirty="0"/>
            </a:p>
          </p:txBody>
        </p:sp>
        <p:pic>
          <p:nvPicPr>
            <p:cNvPr id="17" name="Picture 16"/>
            <p:cNvPicPr>
              <a:picLocks noChangeAspect="1"/>
            </p:cNvPicPr>
            <p:nvPr/>
          </p:nvPicPr>
          <p:blipFill>
            <a:blip r:embed="rId4" cstate="print"/>
            <a:stretch>
              <a:fillRect/>
            </a:stretch>
          </p:blipFill>
          <p:spPr>
            <a:xfrm>
              <a:off x="2243584" y="1889877"/>
              <a:ext cx="1116149" cy="727160"/>
            </a:xfrm>
            <a:prstGeom prst="rect">
              <a:avLst/>
            </a:prstGeom>
          </p:spPr>
        </p:pic>
      </p:grpSp>
      <p:sp>
        <p:nvSpPr>
          <p:cNvPr id="21" name="TextBox 20"/>
          <p:cNvSpPr txBox="1"/>
          <p:nvPr/>
        </p:nvSpPr>
        <p:spPr>
          <a:xfrm>
            <a:off x="1175906" y="3704711"/>
            <a:ext cx="1644553" cy="646331"/>
          </a:xfrm>
          <a:prstGeom prst="rect">
            <a:avLst/>
          </a:prstGeom>
          <a:noFill/>
        </p:spPr>
        <p:txBody>
          <a:bodyPr wrap="none" rtlCol="0">
            <a:spAutoFit/>
          </a:bodyPr>
          <a:lstStyle/>
          <a:p>
            <a:r>
              <a:rPr lang="sv-SE" dirty="0" err="1"/>
              <a:t>Internal</a:t>
            </a:r>
            <a:r>
              <a:rPr lang="sv-SE" dirty="0"/>
              <a:t> </a:t>
            </a:r>
          </a:p>
          <a:p>
            <a:r>
              <a:rPr lang="sv-SE" dirty="0"/>
              <a:t>Scania </a:t>
            </a:r>
            <a:r>
              <a:rPr lang="sv-SE" dirty="0" err="1"/>
              <a:t>Network</a:t>
            </a:r>
            <a:endParaRPr lang="en-GB" dirty="0"/>
          </a:p>
        </p:txBody>
      </p:sp>
      <p:pic>
        <p:nvPicPr>
          <p:cNvPr id="22" name="Picture 21"/>
          <p:cNvPicPr>
            <a:picLocks noChangeAspect="1"/>
          </p:cNvPicPr>
          <p:nvPr/>
        </p:nvPicPr>
        <p:blipFill>
          <a:blip r:embed="rId5" cstate="print"/>
          <a:stretch>
            <a:fillRect/>
          </a:stretch>
        </p:blipFill>
        <p:spPr>
          <a:xfrm>
            <a:off x="579544" y="5005046"/>
            <a:ext cx="436977" cy="303456"/>
          </a:xfrm>
          <a:prstGeom prst="rect">
            <a:avLst/>
          </a:prstGeom>
        </p:spPr>
      </p:pic>
      <p:pic>
        <p:nvPicPr>
          <p:cNvPr id="23" name="Content Placeholder 8"/>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6152814" y="1531077"/>
            <a:ext cx="872492" cy="895350"/>
          </a:xfrm>
        </p:spPr>
      </p:pic>
      <p:pic>
        <p:nvPicPr>
          <p:cNvPr id="24" name="Content Placeholder 8"/>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7236742" y="1913639"/>
            <a:ext cx="872492" cy="895350"/>
          </a:xfrm>
        </p:spPr>
      </p:pic>
      <p:grpSp>
        <p:nvGrpSpPr>
          <p:cNvPr id="25" name="Group 24"/>
          <p:cNvGrpSpPr/>
          <p:nvPr/>
        </p:nvGrpSpPr>
        <p:grpSpPr>
          <a:xfrm>
            <a:off x="5798264" y="506470"/>
            <a:ext cx="2876956" cy="2464362"/>
            <a:chOff x="830436" y="2089778"/>
            <a:chExt cx="2952328" cy="1800200"/>
          </a:xfrm>
        </p:grpSpPr>
        <p:sp>
          <p:nvSpPr>
            <p:cNvPr id="26" name="Rounded Rectangle 25"/>
            <p:cNvSpPr/>
            <p:nvPr/>
          </p:nvSpPr>
          <p:spPr>
            <a:xfrm>
              <a:off x="830436" y="2089778"/>
              <a:ext cx="2952328" cy="1800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p:cNvSpPr txBox="1"/>
            <p:nvPr/>
          </p:nvSpPr>
          <p:spPr>
            <a:xfrm>
              <a:off x="1216853" y="2133620"/>
              <a:ext cx="2179493" cy="472140"/>
            </a:xfrm>
            <a:prstGeom prst="rect">
              <a:avLst/>
            </a:prstGeom>
            <a:noFill/>
          </p:spPr>
          <p:txBody>
            <a:bodyPr wrap="none" rtlCol="0">
              <a:spAutoFit/>
            </a:bodyPr>
            <a:lstStyle/>
            <a:p>
              <a:r>
                <a:rPr lang="sv-SE" dirty="0" err="1"/>
                <a:t>External</a:t>
              </a:r>
              <a:r>
                <a:rPr lang="sv-SE" dirty="0"/>
                <a:t> integrations</a:t>
              </a:r>
            </a:p>
            <a:p>
              <a:r>
                <a:rPr lang="sv-SE" dirty="0"/>
                <a:t>(Read </a:t>
              </a:r>
              <a:r>
                <a:rPr lang="sv-SE" dirty="0" err="1"/>
                <a:t>only</a:t>
              </a:r>
              <a:r>
                <a:rPr lang="sv-SE" dirty="0"/>
                <a:t>)</a:t>
              </a:r>
            </a:p>
          </p:txBody>
        </p:sp>
      </p:grpSp>
      <p:cxnSp>
        <p:nvCxnSpPr>
          <p:cNvPr id="29" name="Straight Arrow Connector 28"/>
          <p:cNvCxnSpPr>
            <a:endCxn id="5" idx="0"/>
          </p:cNvCxnSpPr>
          <p:nvPr/>
        </p:nvCxnSpPr>
        <p:spPr>
          <a:xfrm flipH="1">
            <a:off x="4481873" y="2494236"/>
            <a:ext cx="1922892" cy="2187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4724314" y="2687427"/>
            <a:ext cx="2594354" cy="1947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271173" y="1826054"/>
            <a:ext cx="573234" cy="369332"/>
          </a:xfrm>
          <a:prstGeom prst="rect">
            <a:avLst/>
          </a:prstGeom>
          <a:solidFill>
            <a:schemeClr val="bg1">
              <a:alpha val="57000"/>
            </a:schemeClr>
          </a:solidFill>
        </p:spPr>
        <p:txBody>
          <a:bodyPr wrap="none" rtlCol="0">
            <a:spAutoFit/>
          </a:bodyPr>
          <a:lstStyle/>
          <a:p>
            <a:r>
              <a:rPr lang="sv-SE" dirty="0"/>
              <a:t>OAS</a:t>
            </a:r>
            <a:endParaRPr lang="en-GB" dirty="0"/>
          </a:p>
        </p:txBody>
      </p:sp>
      <p:pic>
        <p:nvPicPr>
          <p:cNvPr id="33" name="Picture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48178" y="2166365"/>
            <a:ext cx="450581" cy="437266"/>
          </a:xfrm>
          <a:prstGeom prst="rect">
            <a:avLst/>
          </a:prstGeom>
        </p:spPr>
      </p:pic>
      <p:sp>
        <p:nvSpPr>
          <p:cNvPr id="34" name="TextBox 33"/>
          <p:cNvSpPr txBox="1"/>
          <p:nvPr/>
        </p:nvSpPr>
        <p:spPr>
          <a:xfrm>
            <a:off x="8023069" y="2096314"/>
            <a:ext cx="497316" cy="369332"/>
          </a:xfrm>
          <a:prstGeom prst="rect">
            <a:avLst/>
          </a:prstGeom>
          <a:noFill/>
        </p:spPr>
        <p:txBody>
          <a:bodyPr wrap="none" rtlCol="0">
            <a:spAutoFit/>
          </a:bodyPr>
          <a:lstStyle/>
          <a:p>
            <a:r>
              <a:rPr lang="sv-SE" dirty="0" err="1"/>
              <a:t>Jira</a:t>
            </a:r>
            <a:endParaRPr lang="en-GB" dirty="0"/>
          </a:p>
        </p:txBody>
      </p:sp>
      <p:sp>
        <p:nvSpPr>
          <p:cNvPr id="35" name="TextBox 34"/>
          <p:cNvSpPr txBox="1"/>
          <p:nvPr/>
        </p:nvSpPr>
        <p:spPr>
          <a:xfrm>
            <a:off x="6104713" y="3570722"/>
            <a:ext cx="2256772" cy="523220"/>
          </a:xfrm>
          <a:prstGeom prst="rect">
            <a:avLst/>
          </a:prstGeom>
          <a:noFill/>
        </p:spPr>
        <p:txBody>
          <a:bodyPr wrap="none" rtlCol="0">
            <a:spAutoFit/>
          </a:bodyPr>
          <a:lstStyle/>
          <a:p>
            <a:r>
              <a:rPr lang="sv-SE" sz="1400" dirty="0" err="1"/>
              <a:t>Fetch</a:t>
            </a:r>
            <a:r>
              <a:rPr lang="sv-SE" sz="1400" dirty="0"/>
              <a:t> CR (SSCR) information</a:t>
            </a:r>
          </a:p>
          <a:p>
            <a:r>
              <a:rPr lang="sv-SE" sz="1400" dirty="0"/>
              <a:t>(</a:t>
            </a:r>
            <a:r>
              <a:rPr lang="sv-SE" sz="1400" dirty="0" err="1"/>
              <a:t>Scheduled</a:t>
            </a:r>
            <a:r>
              <a:rPr lang="sv-SE" sz="1400" dirty="0"/>
              <a:t>)</a:t>
            </a:r>
            <a:endParaRPr lang="en-GB" sz="1400" dirty="0"/>
          </a:p>
        </p:txBody>
      </p:sp>
      <p:sp>
        <p:nvSpPr>
          <p:cNvPr id="36" name="TextBox 35"/>
          <p:cNvSpPr txBox="1"/>
          <p:nvPr/>
        </p:nvSpPr>
        <p:spPr>
          <a:xfrm>
            <a:off x="3114449" y="3684205"/>
            <a:ext cx="1979516" cy="523220"/>
          </a:xfrm>
          <a:prstGeom prst="rect">
            <a:avLst/>
          </a:prstGeom>
          <a:noFill/>
        </p:spPr>
        <p:txBody>
          <a:bodyPr wrap="none" rtlCol="0">
            <a:spAutoFit/>
          </a:bodyPr>
          <a:lstStyle/>
          <a:p>
            <a:r>
              <a:rPr lang="sv-SE" sz="1400" dirty="0" err="1"/>
              <a:t>Fetch</a:t>
            </a:r>
            <a:r>
              <a:rPr lang="sv-SE" sz="1400" dirty="0"/>
              <a:t> </a:t>
            </a:r>
            <a:r>
              <a:rPr lang="sv-SE" sz="1400" dirty="0" err="1"/>
              <a:t>function</a:t>
            </a:r>
            <a:r>
              <a:rPr lang="sv-SE" sz="1400" dirty="0"/>
              <a:t> </a:t>
            </a:r>
            <a:r>
              <a:rPr lang="sv-SE" sz="1400" dirty="0" err="1"/>
              <a:t>structure</a:t>
            </a:r>
            <a:r>
              <a:rPr lang="sv-SE" sz="1400" dirty="0"/>
              <a:t> </a:t>
            </a:r>
          </a:p>
          <a:p>
            <a:r>
              <a:rPr lang="sv-SE" sz="1400" dirty="0"/>
              <a:t>information (</a:t>
            </a:r>
            <a:r>
              <a:rPr lang="sv-SE" sz="1400" dirty="0" err="1"/>
              <a:t>Scheduled</a:t>
            </a:r>
            <a:r>
              <a:rPr lang="sv-SE" sz="1400" dirty="0"/>
              <a:t>)</a:t>
            </a:r>
            <a:endParaRPr lang="en-GB" sz="1400" dirty="0"/>
          </a:p>
        </p:txBody>
      </p:sp>
      <p:grpSp>
        <p:nvGrpSpPr>
          <p:cNvPr id="38" name="Group 37"/>
          <p:cNvGrpSpPr/>
          <p:nvPr/>
        </p:nvGrpSpPr>
        <p:grpSpPr>
          <a:xfrm>
            <a:off x="4104207" y="4509120"/>
            <a:ext cx="2340001" cy="1618657"/>
            <a:chOff x="830436" y="2089778"/>
            <a:chExt cx="2952328" cy="1842541"/>
          </a:xfrm>
        </p:grpSpPr>
        <p:sp>
          <p:nvSpPr>
            <p:cNvPr id="39" name="Rounded Rectangle 38"/>
            <p:cNvSpPr/>
            <p:nvPr/>
          </p:nvSpPr>
          <p:spPr>
            <a:xfrm>
              <a:off x="830436" y="2089778"/>
              <a:ext cx="2952328" cy="1800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p:cNvSpPr txBox="1"/>
            <p:nvPr/>
          </p:nvSpPr>
          <p:spPr>
            <a:xfrm>
              <a:off x="1352199" y="2986383"/>
              <a:ext cx="1854365" cy="945936"/>
            </a:xfrm>
            <a:prstGeom prst="rect">
              <a:avLst/>
            </a:prstGeom>
            <a:noFill/>
          </p:spPr>
          <p:txBody>
            <a:bodyPr wrap="none" rtlCol="0">
              <a:spAutoFit/>
            </a:bodyPr>
            <a:lstStyle/>
            <a:p>
              <a:r>
                <a:rPr lang="sv-SE" sz="1600" dirty="0" err="1"/>
                <a:t>PowerSesamm</a:t>
              </a:r>
              <a:endParaRPr lang="sv-SE" sz="1600" dirty="0"/>
            </a:p>
            <a:p>
              <a:r>
                <a:rPr lang="sv-SE" sz="1600" dirty="0" err="1"/>
                <a:t>PowerShell</a:t>
              </a:r>
              <a:endParaRPr lang="sv-SE" sz="1600" dirty="0"/>
            </a:p>
            <a:p>
              <a:r>
                <a:rPr lang="sv-SE" sz="1600" dirty="0"/>
                <a:t>CLI </a:t>
              </a:r>
              <a:r>
                <a:rPr lang="sv-SE" sz="1600" dirty="0" err="1"/>
                <a:t>application</a:t>
              </a:r>
              <a:endParaRPr lang="en-GB" sz="1600" dirty="0"/>
            </a:p>
          </p:txBody>
        </p:sp>
      </p:grpSp>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42823" y="4681779"/>
            <a:ext cx="678100" cy="730244"/>
          </a:xfrm>
          <a:prstGeom prst="rect">
            <a:avLst/>
          </a:prstGeom>
        </p:spPr>
      </p:pic>
      <p:sp>
        <p:nvSpPr>
          <p:cNvPr id="41" name="TextBox 40"/>
          <p:cNvSpPr txBox="1"/>
          <p:nvPr/>
        </p:nvSpPr>
        <p:spPr>
          <a:xfrm>
            <a:off x="4656733" y="4556876"/>
            <a:ext cx="1753376" cy="369332"/>
          </a:xfrm>
          <a:prstGeom prst="rect">
            <a:avLst/>
          </a:prstGeom>
          <a:noFill/>
        </p:spPr>
        <p:txBody>
          <a:bodyPr wrap="square" rtlCol="0">
            <a:spAutoFit/>
          </a:bodyPr>
          <a:lstStyle/>
          <a:p>
            <a:r>
              <a:rPr lang="sv-SE" dirty="0"/>
              <a:t>Windows Server</a:t>
            </a:r>
            <a:endParaRPr lang="en-GB" dirty="0"/>
          </a:p>
        </p:txBody>
      </p:sp>
      <p:sp>
        <p:nvSpPr>
          <p:cNvPr id="43" name="TextBox 42"/>
          <p:cNvSpPr txBox="1"/>
          <p:nvPr/>
        </p:nvSpPr>
        <p:spPr>
          <a:xfrm>
            <a:off x="7461162" y="4450845"/>
            <a:ext cx="1296144" cy="461665"/>
          </a:xfrm>
          <a:prstGeom prst="rect">
            <a:avLst/>
          </a:prstGeom>
          <a:noFill/>
        </p:spPr>
        <p:txBody>
          <a:bodyPr wrap="square" rtlCol="0">
            <a:spAutoFit/>
          </a:bodyPr>
          <a:lstStyle/>
          <a:p>
            <a:r>
              <a:rPr lang="sv-SE" sz="1200" dirty="0" err="1"/>
              <a:t>Shared</a:t>
            </a:r>
            <a:r>
              <a:rPr lang="sv-SE" sz="1200" dirty="0"/>
              <a:t> </a:t>
            </a:r>
            <a:r>
              <a:rPr lang="sv-SE" sz="1200" dirty="0" err="1"/>
              <a:t>Network</a:t>
            </a:r>
            <a:r>
              <a:rPr lang="sv-SE" sz="1200" dirty="0"/>
              <a:t> folders</a:t>
            </a:r>
          </a:p>
        </p:txBody>
      </p:sp>
      <p:pic>
        <p:nvPicPr>
          <p:cNvPr id="44" name="Picture 4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72988" y="4907940"/>
            <a:ext cx="677551" cy="677551"/>
          </a:xfrm>
          <a:prstGeom prst="rect">
            <a:avLst/>
          </a:prstGeom>
        </p:spPr>
      </p:pic>
      <p:sp>
        <p:nvSpPr>
          <p:cNvPr id="28" name="Up-Down Arrow 27"/>
          <p:cNvSpPr/>
          <p:nvPr/>
        </p:nvSpPr>
        <p:spPr>
          <a:xfrm>
            <a:off x="850038" y="3621489"/>
            <a:ext cx="275485" cy="791663"/>
          </a:xfrm>
          <a:prstGeom prst="upDownArrow">
            <a:avLst>
              <a:gd name="adj1" fmla="val 2046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6" name="Straight Arrow Connector 45"/>
          <p:cNvCxnSpPr/>
          <p:nvPr/>
        </p:nvCxnSpPr>
        <p:spPr>
          <a:xfrm flipH="1" flipV="1">
            <a:off x="1140955" y="4766147"/>
            <a:ext cx="3001868" cy="181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8452575" y="4996213"/>
            <a:ext cx="617477" cy="646331"/>
          </a:xfrm>
          <a:prstGeom prst="rect">
            <a:avLst/>
          </a:prstGeom>
          <a:noFill/>
        </p:spPr>
        <p:txBody>
          <a:bodyPr wrap="none" rtlCol="0">
            <a:spAutoFit/>
          </a:bodyPr>
          <a:lstStyle/>
          <a:p>
            <a:r>
              <a:rPr lang="sv-SE" dirty="0"/>
              <a:t>x:\...</a:t>
            </a:r>
          </a:p>
          <a:p>
            <a:r>
              <a:rPr lang="sv-SE" dirty="0"/>
              <a:t>?:\...</a:t>
            </a:r>
            <a:endParaRPr lang="en-GB" dirty="0"/>
          </a:p>
        </p:txBody>
      </p:sp>
      <p:pic>
        <p:nvPicPr>
          <p:cNvPr id="50" name="Picture 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75024" y="5129850"/>
            <a:ext cx="677551" cy="677551"/>
          </a:xfrm>
          <a:prstGeom prst="rect">
            <a:avLst/>
          </a:prstGeom>
        </p:spPr>
      </p:pic>
      <p:sp>
        <p:nvSpPr>
          <p:cNvPr id="51" name="TextBox 50"/>
          <p:cNvSpPr txBox="1"/>
          <p:nvPr/>
        </p:nvSpPr>
        <p:spPr>
          <a:xfrm>
            <a:off x="2807345" y="4610522"/>
            <a:ext cx="1374094" cy="769441"/>
          </a:xfrm>
          <a:prstGeom prst="rect">
            <a:avLst/>
          </a:prstGeom>
          <a:noFill/>
        </p:spPr>
        <p:txBody>
          <a:bodyPr wrap="none" rtlCol="0">
            <a:spAutoFit/>
          </a:bodyPr>
          <a:lstStyle/>
          <a:p>
            <a:r>
              <a:rPr lang="sv-SE" sz="1100" dirty="0"/>
              <a:t>Cache </a:t>
            </a:r>
          </a:p>
          <a:p>
            <a:r>
              <a:rPr lang="sv-SE" sz="1100" dirty="0"/>
              <a:t>information </a:t>
            </a:r>
          </a:p>
          <a:p>
            <a:r>
              <a:rPr lang="sv-SE" sz="1100" dirty="0"/>
              <a:t>read from </a:t>
            </a:r>
          </a:p>
          <a:p>
            <a:r>
              <a:rPr lang="sv-SE" sz="1100" dirty="0" err="1"/>
              <a:t>external</a:t>
            </a:r>
            <a:r>
              <a:rPr lang="sv-SE" sz="1100" dirty="0"/>
              <a:t> integrations</a:t>
            </a:r>
          </a:p>
        </p:txBody>
      </p:sp>
      <p:cxnSp>
        <p:nvCxnSpPr>
          <p:cNvPr id="57" name="Straight Arrow Connector 56"/>
          <p:cNvCxnSpPr>
            <a:stCxn id="5" idx="3"/>
            <a:endCxn id="61" idx="0"/>
          </p:cNvCxnSpPr>
          <p:nvPr/>
        </p:nvCxnSpPr>
        <p:spPr>
          <a:xfrm>
            <a:off x="4820923" y="5046901"/>
            <a:ext cx="2735844" cy="29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463615" y="5340334"/>
            <a:ext cx="2186304" cy="738664"/>
          </a:xfrm>
          <a:prstGeom prst="rect">
            <a:avLst/>
          </a:prstGeom>
          <a:noFill/>
        </p:spPr>
        <p:txBody>
          <a:bodyPr wrap="none" rtlCol="0">
            <a:spAutoFit/>
          </a:bodyPr>
          <a:lstStyle/>
          <a:p>
            <a:r>
              <a:rPr lang="sv-SE" sz="1400" dirty="0" err="1"/>
              <a:t>Scheduled</a:t>
            </a:r>
            <a:r>
              <a:rPr lang="sv-SE" sz="1400" dirty="0"/>
              <a:t> </a:t>
            </a:r>
          </a:p>
          <a:p>
            <a:r>
              <a:rPr lang="sv-SE" sz="1400" dirty="0" err="1"/>
              <a:t>deliveries</a:t>
            </a:r>
            <a:endParaRPr lang="sv-SE" sz="1400" dirty="0"/>
          </a:p>
          <a:p>
            <a:r>
              <a:rPr lang="sv-SE" sz="1400" dirty="0"/>
              <a:t>(</a:t>
            </a:r>
            <a:r>
              <a:rPr lang="sv-SE" sz="1400"/>
              <a:t>e.g. </a:t>
            </a:r>
            <a:r>
              <a:rPr lang="sv-SE" sz="1400" dirty="0" err="1"/>
              <a:t>CanDb</a:t>
            </a:r>
            <a:r>
              <a:rPr lang="sv-SE" sz="1400" dirty="0"/>
              <a:t>, ’Ys-</a:t>
            </a:r>
            <a:r>
              <a:rPr lang="sv-SE" sz="1400" dirty="0" err="1"/>
              <a:t>delivery</a:t>
            </a:r>
            <a:r>
              <a:rPr lang="sv-SE" sz="1400" dirty="0"/>
              <a:t>’, …</a:t>
            </a:r>
            <a:endParaRPr lang="en-GB" sz="1400" dirty="0"/>
          </a:p>
        </p:txBody>
      </p:sp>
    </p:spTree>
    <p:extLst>
      <p:ext uri="{BB962C8B-B14F-4D97-AF65-F5344CB8AC3E}">
        <p14:creationId xmlns:p14="http://schemas.microsoft.com/office/powerpoint/2010/main" val="1547609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611188" y="617538"/>
            <a:ext cx="7057156" cy="579214"/>
          </a:xfrm>
        </p:spPr>
        <p:txBody>
          <a:bodyPr>
            <a:normAutofit fontScale="90000"/>
          </a:bodyPr>
          <a:lstStyle/>
          <a:p>
            <a:pPr algn="l"/>
            <a:r>
              <a:rPr lang="sv-SE" dirty="0"/>
              <a:t>Data View</a:t>
            </a:r>
          </a:p>
        </p:txBody>
      </p:sp>
      <p:sp>
        <p:nvSpPr>
          <p:cNvPr id="7" name="Slide Number Placeholder 6"/>
          <p:cNvSpPr>
            <a:spLocks noGrp="1"/>
          </p:cNvSpPr>
          <p:nvPr>
            <p:ph type="sldNum" sz="quarter" idx="10"/>
          </p:nvPr>
        </p:nvSpPr>
        <p:spPr/>
        <p:txBody>
          <a:bodyPr/>
          <a:lstStyle/>
          <a:p>
            <a:pPr>
              <a:defRPr/>
            </a:pPr>
            <a:fld id="{4655CF6D-B80C-4A68-BB8C-B04957A4F946}" type="slidenum">
              <a:rPr lang="sv-SE" smtClean="0"/>
              <a:pPr>
                <a:defRPr/>
              </a:pPr>
              <a:t>11</a:t>
            </a:fld>
            <a:endParaRPr lang="sv-SE"/>
          </a:p>
        </p:txBody>
      </p:sp>
      <p:sp>
        <p:nvSpPr>
          <p:cNvPr id="8" name="Footer Placeholder 7"/>
          <p:cNvSpPr>
            <a:spLocks noGrp="1"/>
          </p:cNvSpPr>
          <p:nvPr>
            <p:ph type="ftr" sz="quarter" idx="11"/>
          </p:nvPr>
        </p:nvSpPr>
        <p:spPr/>
        <p:txBody>
          <a:bodyPr/>
          <a:lstStyle/>
          <a:p>
            <a:pPr>
              <a:defRPr/>
            </a:pPr>
            <a:endParaRPr lang="sv-SE" dirty="0"/>
          </a:p>
        </p:txBody>
      </p:sp>
      <p:sp>
        <p:nvSpPr>
          <p:cNvPr id="6" name="TextBox 5"/>
          <p:cNvSpPr txBox="1"/>
          <p:nvPr/>
        </p:nvSpPr>
        <p:spPr>
          <a:xfrm>
            <a:off x="611188" y="1628800"/>
            <a:ext cx="8208912" cy="3785652"/>
          </a:xfrm>
          <a:prstGeom prst="rect">
            <a:avLst/>
          </a:prstGeom>
          <a:solidFill>
            <a:schemeClr val="bg1"/>
          </a:solidFill>
        </p:spPr>
        <p:txBody>
          <a:bodyPr wrap="square" rtlCol="0">
            <a:spAutoFit/>
          </a:bodyPr>
          <a:lstStyle/>
          <a:p>
            <a:r>
              <a:rPr lang="en-US" sz="2400" dirty="0"/>
              <a:t>CRUD operations against persisted data. </a:t>
            </a:r>
          </a:p>
          <a:p>
            <a:endParaRPr lang="en-US" sz="2400" dirty="0"/>
          </a:p>
          <a:p>
            <a:r>
              <a:rPr lang="en-US" sz="2400" dirty="0"/>
              <a:t>Data storage:</a:t>
            </a:r>
          </a:p>
          <a:p>
            <a:pPr marL="285750" indent="-285750">
              <a:buFont typeface="Arial" panose="020B0604020202020204" pitchFamily="34" charset="0"/>
              <a:buChar char="•"/>
            </a:pPr>
            <a:r>
              <a:rPr lang="en-US" sz="2400" dirty="0"/>
              <a:t>Relational database (SQL server)</a:t>
            </a:r>
          </a:p>
          <a:p>
            <a:pPr marL="285750" indent="-285750">
              <a:buFont typeface="Arial" panose="020B0604020202020204" pitchFamily="34" charset="0"/>
              <a:buChar char="•"/>
            </a:pPr>
            <a:r>
              <a:rPr lang="en-US" sz="2400" dirty="0"/>
              <a:t>File system</a:t>
            </a:r>
          </a:p>
          <a:p>
            <a:pPr marL="285750" indent="-285750">
              <a:buFont typeface="Arial" panose="020B0604020202020204" pitchFamily="34" charset="0"/>
              <a:buChar char="•"/>
            </a:pPr>
            <a:r>
              <a:rPr lang="en-US" sz="2400" dirty="0"/>
              <a:t>Perforce, JIRA, …</a:t>
            </a:r>
          </a:p>
          <a:p>
            <a:endParaRPr lang="en-US" sz="2400" dirty="0"/>
          </a:p>
          <a:p>
            <a:r>
              <a:rPr lang="en-US" sz="2400" dirty="0"/>
              <a:t>Microsoft Entity Framework is used for ORM-mapping (object relational model). It provides typed data classes and facilitates the implementation of CRUD operations.</a:t>
            </a:r>
          </a:p>
        </p:txBody>
      </p:sp>
      <p:sp>
        <p:nvSpPr>
          <p:cNvPr id="296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sv-SE"/>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sv-SE" dirty="0"/>
              <a:t>Data View</a:t>
            </a:r>
            <a:endParaRPr lang="en-GB" dirty="0"/>
          </a:p>
        </p:txBody>
      </p:sp>
      <p:sp>
        <p:nvSpPr>
          <p:cNvPr id="9" name="Content Placeholder 8"/>
          <p:cNvSpPr>
            <a:spLocks noGrp="1"/>
          </p:cNvSpPr>
          <p:nvPr>
            <p:ph idx="1"/>
          </p:nvPr>
        </p:nvSpPr>
        <p:spPr/>
        <p:txBody>
          <a:bodyPr>
            <a:normAutofit/>
          </a:bodyPr>
          <a:lstStyle/>
          <a:p>
            <a:pPr marL="0" indent="0">
              <a:buNone/>
            </a:pPr>
            <a:r>
              <a:rPr lang="sv-SE" sz="3300" dirty="0" err="1">
                <a:hlinkClick r:id="rId2"/>
              </a:rPr>
              <a:t>Anchor</a:t>
            </a:r>
            <a:r>
              <a:rPr lang="sv-SE" sz="3300" dirty="0">
                <a:hlinkClick r:id="rId2"/>
              </a:rPr>
              <a:t> </a:t>
            </a:r>
            <a:r>
              <a:rPr lang="sv-SE" sz="3300" dirty="0" err="1">
                <a:hlinkClick r:id="rId2"/>
              </a:rPr>
              <a:t>modelling</a:t>
            </a:r>
            <a:endParaRPr lang="en-GB" sz="3300" dirty="0"/>
          </a:p>
          <a:p>
            <a:endParaRPr lang="en-GB" dirty="0"/>
          </a:p>
          <a:p>
            <a:r>
              <a:rPr lang="en-GB" dirty="0"/>
              <a:t>Built-in version control. </a:t>
            </a:r>
          </a:p>
          <a:p>
            <a:r>
              <a:rPr lang="en-GB" dirty="0"/>
              <a:t>Updates are not used. </a:t>
            </a:r>
          </a:p>
          <a:p>
            <a:endParaRPr lang="en-GB" dirty="0"/>
          </a:p>
        </p:txBody>
      </p:sp>
      <p:sp>
        <p:nvSpPr>
          <p:cNvPr id="8" name="Footer Placeholder 7"/>
          <p:cNvSpPr>
            <a:spLocks noGrp="1"/>
          </p:cNvSpPr>
          <p:nvPr>
            <p:ph type="ftr" sz="quarter" idx="11"/>
          </p:nvPr>
        </p:nvSpPr>
        <p:spPr/>
        <p:txBody>
          <a:bodyPr/>
          <a:lstStyle/>
          <a:p>
            <a:pPr>
              <a:defRPr/>
            </a:pPr>
            <a:endParaRPr lang="sv-SE"/>
          </a:p>
        </p:txBody>
      </p:sp>
      <p:sp>
        <p:nvSpPr>
          <p:cNvPr id="7" name="Slide Number Placeholder 6"/>
          <p:cNvSpPr>
            <a:spLocks noGrp="1"/>
          </p:cNvSpPr>
          <p:nvPr>
            <p:ph type="sldNum" sz="quarter" idx="12"/>
          </p:nvPr>
        </p:nvSpPr>
        <p:spPr/>
        <p:txBody>
          <a:bodyPr/>
          <a:lstStyle/>
          <a:p>
            <a:pPr>
              <a:defRPr/>
            </a:pPr>
            <a:fld id="{4655CF6D-B80C-4A68-BB8C-B04957A4F946}" type="slidenum">
              <a:rPr lang="sv-SE" smtClean="0"/>
              <a:pPr>
                <a:defRPr/>
              </a:pPr>
              <a:t>12</a:t>
            </a:fld>
            <a:endParaRPr lang="sv-SE"/>
          </a:p>
        </p:txBody>
      </p:sp>
    </p:spTree>
    <p:extLst>
      <p:ext uri="{BB962C8B-B14F-4D97-AF65-F5344CB8AC3E}">
        <p14:creationId xmlns:p14="http://schemas.microsoft.com/office/powerpoint/2010/main" val="3224896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sv-SE" dirty="0" err="1"/>
              <a:t>Anchor</a:t>
            </a:r>
            <a:r>
              <a:rPr lang="sv-SE" dirty="0"/>
              <a:t> </a:t>
            </a:r>
            <a:r>
              <a:rPr lang="sv-SE" dirty="0" err="1"/>
              <a:t>modelling</a:t>
            </a:r>
            <a:endParaRPr lang="en-GB" dirty="0"/>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CBA5D24A-06F2-41A9-BF15-C2D975671EAB}" type="slidenum">
              <a:rPr lang="sv-SE" smtClean="0"/>
              <a:pPr/>
              <a:t>13</a:t>
            </a:fld>
            <a:endParaRPr lang="sv-SE"/>
          </a:p>
        </p:txBody>
      </p:sp>
      <p:sp>
        <p:nvSpPr>
          <p:cNvPr id="6" name="Content Placeholder 5">
            <a:extLst>
              <a:ext uri="{FF2B5EF4-FFF2-40B4-BE49-F238E27FC236}">
                <a16:creationId xmlns:a16="http://schemas.microsoft.com/office/drawing/2014/main" id="{1072B4B4-0BA9-422C-B158-A4E546A16676}"/>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6A8F50D3-0460-4005-8EF1-485DDE9F0532}"/>
              </a:ext>
            </a:extLst>
          </p:cNvPr>
          <p:cNvPicPr>
            <a:picLocks noChangeAspect="1"/>
          </p:cNvPicPr>
          <p:nvPr/>
        </p:nvPicPr>
        <p:blipFill>
          <a:blip r:embed="rId2"/>
          <a:stretch>
            <a:fillRect/>
          </a:stretch>
        </p:blipFill>
        <p:spPr>
          <a:xfrm>
            <a:off x="4792972" y="617354"/>
            <a:ext cx="3953556" cy="5738996"/>
          </a:xfrm>
          <a:prstGeom prst="rect">
            <a:avLst/>
          </a:prstGeom>
        </p:spPr>
      </p:pic>
    </p:spTree>
    <p:extLst>
      <p:ext uri="{BB962C8B-B14F-4D97-AF65-F5344CB8AC3E}">
        <p14:creationId xmlns:p14="http://schemas.microsoft.com/office/powerpoint/2010/main" val="1443636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ounded Rectangle 141"/>
          <p:cNvSpPr/>
          <p:nvPr/>
        </p:nvSpPr>
        <p:spPr>
          <a:xfrm>
            <a:off x="3954077" y="2919380"/>
            <a:ext cx="863600" cy="57626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sv-SE" dirty="0">
                <a:solidFill>
                  <a:schemeClr val="tx1"/>
                </a:solidFill>
              </a:rPr>
              <a:t>Seg</a:t>
            </a:r>
            <a:endParaRPr lang="en-US" dirty="0">
              <a:solidFill>
                <a:schemeClr val="tx1"/>
              </a:solidFill>
            </a:endParaRPr>
          </a:p>
        </p:txBody>
      </p:sp>
      <p:sp>
        <p:nvSpPr>
          <p:cNvPr id="4" name="Rounded Rectangle 3"/>
          <p:cNvSpPr/>
          <p:nvPr/>
        </p:nvSpPr>
        <p:spPr>
          <a:xfrm>
            <a:off x="466725" y="404813"/>
            <a:ext cx="865188" cy="57626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sv-SE" dirty="0">
                <a:solidFill>
                  <a:schemeClr val="tx1"/>
                </a:solidFill>
              </a:rPr>
              <a:t>FC</a:t>
            </a:r>
            <a:endParaRPr lang="en-US" dirty="0">
              <a:solidFill>
                <a:schemeClr val="tx1"/>
              </a:solidFill>
            </a:endParaRPr>
          </a:p>
        </p:txBody>
      </p:sp>
      <p:sp>
        <p:nvSpPr>
          <p:cNvPr id="5" name="Rounded Rectangle 4"/>
          <p:cNvSpPr/>
          <p:nvPr/>
        </p:nvSpPr>
        <p:spPr>
          <a:xfrm>
            <a:off x="1911275" y="404664"/>
            <a:ext cx="865659" cy="57626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sv-SE" dirty="0">
                <a:solidFill>
                  <a:schemeClr val="tx1"/>
                </a:solidFill>
              </a:rPr>
              <a:t>UF</a:t>
            </a:r>
            <a:endParaRPr lang="en-US" dirty="0">
              <a:solidFill>
                <a:schemeClr val="tx1"/>
              </a:solidFill>
            </a:endParaRPr>
          </a:p>
        </p:txBody>
      </p:sp>
      <p:sp>
        <p:nvSpPr>
          <p:cNvPr id="8" name="Rounded Rectangle 7"/>
          <p:cNvSpPr/>
          <p:nvPr/>
        </p:nvSpPr>
        <p:spPr>
          <a:xfrm>
            <a:off x="466725" y="2200610"/>
            <a:ext cx="865188" cy="57626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sv-SE" dirty="0">
                <a:solidFill>
                  <a:schemeClr val="tx1"/>
                </a:solidFill>
              </a:rPr>
              <a:t>AE</a:t>
            </a:r>
            <a:endParaRPr lang="en-US" dirty="0">
              <a:solidFill>
                <a:schemeClr val="tx1"/>
              </a:solidFill>
            </a:endParaRPr>
          </a:p>
        </p:txBody>
      </p:sp>
      <p:sp>
        <p:nvSpPr>
          <p:cNvPr id="9" name="Rounded Rectangle 8"/>
          <p:cNvSpPr/>
          <p:nvPr/>
        </p:nvSpPr>
        <p:spPr>
          <a:xfrm>
            <a:off x="1583122" y="2200610"/>
            <a:ext cx="865188" cy="57626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sv-SE" dirty="0">
                <a:solidFill>
                  <a:schemeClr val="tx1"/>
                </a:solidFill>
              </a:rPr>
              <a:t>AEP</a:t>
            </a:r>
            <a:endParaRPr lang="en-US" dirty="0">
              <a:solidFill>
                <a:schemeClr val="tx1"/>
              </a:solidFill>
            </a:endParaRPr>
          </a:p>
        </p:txBody>
      </p:sp>
      <p:sp>
        <p:nvSpPr>
          <p:cNvPr id="10" name="Rounded Rectangle 9"/>
          <p:cNvSpPr/>
          <p:nvPr/>
        </p:nvSpPr>
        <p:spPr>
          <a:xfrm>
            <a:off x="466725" y="5081746"/>
            <a:ext cx="865188" cy="57626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sv-SE" dirty="0">
                <a:solidFill>
                  <a:schemeClr val="tx1"/>
                </a:solidFill>
              </a:rPr>
              <a:t>Comp</a:t>
            </a:r>
            <a:endParaRPr lang="en-US" dirty="0">
              <a:solidFill>
                <a:schemeClr val="tx1"/>
              </a:solidFill>
            </a:endParaRPr>
          </a:p>
        </p:txBody>
      </p:sp>
      <p:sp>
        <p:nvSpPr>
          <p:cNvPr id="11" name="Rounded Rectangle 10"/>
          <p:cNvSpPr/>
          <p:nvPr/>
        </p:nvSpPr>
        <p:spPr>
          <a:xfrm>
            <a:off x="6516712" y="2187032"/>
            <a:ext cx="863600" cy="57626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sv-SE" dirty="0">
                <a:solidFill>
                  <a:schemeClr val="tx1"/>
                </a:solidFill>
              </a:rPr>
              <a:t>PD</a:t>
            </a:r>
            <a:endParaRPr lang="en-US" dirty="0">
              <a:solidFill>
                <a:schemeClr val="tx1"/>
              </a:solidFill>
            </a:endParaRPr>
          </a:p>
        </p:txBody>
      </p:sp>
      <p:sp>
        <p:nvSpPr>
          <p:cNvPr id="13" name="Rounded Rectangle 12"/>
          <p:cNvSpPr/>
          <p:nvPr/>
        </p:nvSpPr>
        <p:spPr>
          <a:xfrm>
            <a:off x="5688729" y="5657041"/>
            <a:ext cx="863600" cy="57626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sv-SE" dirty="0">
                <a:solidFill>
                  <a:schemeClr val="tx1"/>
                </a:solidFill>
              </a:rPr>
              <a:t>Addr</a:t>
            </a:r>
            <a:endParaRPr lang="en-US" dirty="0">
              <a:solidFill>
                <a:schemeClr val="tx1"/>
              </a:solidFill>
            </a:endParaRPr>
          </a:p>
        </p:txBody>
      </p:sp>
      <p:sp>
        <p:nvSpPr>
          <p:cNvPr id="15" name="Rounded Rectangle 14"/>
          <p:cNvSpPr/>
          <p:nvPr/>
        </p:nvSpPr>
        <p:spPr>
          <a:xfrm>
            <a:off x="2751140" y="5510596"/>
            <a:ext cx="864095" cy="57626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sv-SE" dirty="0">
                <a:solidFill>
                  <a:schemeClr val="tx1"/>
                </a:solidFill>
              </a:rPr>
              <a:t>SIG</a:t>
            </a:r>
            <a:endParaRPr lang="en-US" dirty="0">
              <a:solidFill>
                <a:schemeClr val="tx1"/>
              </a:solidFill>
            </a:endParaRPr>
          </a:p>
        </p:txBody>
      </p:sp>
      <p:cxnSp>
        <p:nvCxnSpPr>
          <p:cNvPr id="17" name="Straight Connector 16"/>
          <p:cNvCxnSpPr>
            <a:stCxn id="4" idx="3"/>
            <a:endCxn id="5" idx="1"/>
          </p:cNvCxnSpPr>
          <p:nvPr/>
        </p:nvCxnSpPr>
        <p:spPr>
          <a:xfrm flipV="1">
            <a:off x="1331913" y="692795"/>
            <a:ext cx="579362" cy="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3"/>
            <a:endCxn id="6" idx="1"/>
          </p:cNvCxnSpPr>
          <p:nvPr/>
        </p:nvCxnSpPr>
        <p:spPr>
          <a:xfrm>
            <a:off x="2776934" y="692795"/>
            <a:ext cx="282898" cy="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3"/>
          </p:cNvCxnSpPr>
          <p:nvPr/>
        </p:nvCxnSpPr>
        <p:spPr>
          <a:xfrm>
            <a:off x="3923432" y="692944"/>
            <a:ext cx="3618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8" idx="2"/>
            <a:endCxn id="10" idx="0"/>
          </p:cNvCxnSpPr>
          <p:nvPr/>
        </p:nvCxnSpPr>
        <p:spPr>
          <a:xfrm>
            <a:off x="899319" y="2776872"/>
            <a:ext cx="0" cy="2304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9" idx="1"/>
            <a:endCxn id="8" idx="3"/>
          </p:cNvCxnSpPr>
          <p:nvPr/>
        </p:nvCxnSpPr>
        <p:spPr>
          <a:xfrm flipH="1">
            <a:off x="1331913" y="2488741"/>
            <a:ext cx="2512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1"/>
            <a:endCxn id="9" idx="3"/>
          </p:cNvCxnSpPr>
          <p:nvPr/>
        </p:nvCxnSpPr>
        <p:spPr>
          <a:xfrm flipH="1">
            <a:off x="2448310" y="2475163"/>
            <a:ext cx="4068402" cy="13578"/>
          </a:xfrm>
          <a:prstGeom prst="line">
            <a:avLst/>
          </a:prstGeom>
        </p:spPr>
        <p:style>
          <a:lnRef idx="1">
            <a:schemeClr val="accent1"/>
          </a:lnRef>
          <a:fillRef idx="0">
            <a:schemeClr val="accent1"/>
          </a:fillRef>
          <a:effectRef idx="0">
            <a:schemeClr val="accent1"/>
          </a:effectRef>
          <a:fontRef idx="minor">
            <a:schemeClr val="tx1"/>
          </a:fontRef>
        </p:style>
      </p:cxnSp>
      <p:sp>
        <p:nvSpPr>
          <p:cNvPr id="2073" name="TextBox 69"/>
          <p:cNvSpPr txBox="1">
            <a:spLocks noChangeArrowheads="1"/>
          </p:cNvSpPr>
          <p:nvPr/>
        </p:nvSpPr>
        <p:spPr bwMode="auto">
          <a:xfrm>
            <a:off x="7894638" y="549275"/>
            <a:ext cx="1249362" cy="368300"/>
          </a:xfrm>
          <a:prstGeom prst="rect">
            <a:avLst/>
          </a:prstGeom>
          <a:noFill/>
          <a:ln w="9525">
            <a:noFill/>
            <a:miter lim="800000"/>
            <a:headEnd/>
            <a:tailEnd/>
          </a:ln>
        </p:spPr>
        <p:txBody>
          <a:bodyPr wrap="none">
            <a:spAutoFit/>
          </a:bodyPr>
          <a:lstStyle/>
          <a:p>
            <a:r>
              <a:rPr lang="sv-SE"/>
              <a:t>Functional</a:t>
            </a:r>
            <a:endParaRPr lang="en-US"/>
          </a:p>
        </p:txBody>
      </p:sp>
      <p:sp>
        <p:nvSpPr>
          <p:cNvPr id="33" name="Rounded Rectangle 32"/>
          <p:cNvSpPr/>
          <p:nvPr/>
        </p:nvSpPr>
        <p:spPr>
          <a:xfrm>
            <a:off x="5570218" y="2975274"/>
            <a:ext cx="864968" cy="57626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sv-SE" dirty="0">
                <a:solidFill>
                  <a:schemeClr val="tx1"/>
                </a:solidFill>
              </a:rPr>
              <a:t>CanPD</a:t>
            </a:r>
            <a:endParaRPr lang="en-US" dirty="0">
              <a:solidFill>
                <a:schemeClr val="tx1"/>
              </a:solidFill>
            </a:endParaRPr>
          </a:p>
        </p:txBody>
      </p:sp>
      <p:sp>
        <p:nvSpPr>
          <p:cNvPr id="38" name="Rounded Rectangle 37"/>
          <p:cNvSpPr/>
          <p:nvPr/>
        </p:nvSpPr>
        <p:spPr>
          <a:xfrm>
            <a:off x="4076129" y="5443438"/>
            <a:ext cx="863600" cy="57785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sv-SE" dirty="0">
                <a:solidFill>
                  <a:schemeClr val="tx1"/>
                </a:solidFill>
              </a:rPr>
              <a:t>MSG</a:t>
            </a:r>
            <a:endParaRPr lang="en-US" dirty="0">
              <a:solidFill>
                <a:schemeClr val="tx1"/>
              </a:solidFill>
            </a:endParaRPr>
          </a:p>
        </p:txBody>
      </p:sp>
      <p:sp>
        <p:nvSpPr>
          <p:cNvPr id="39" name="Rounded Rectangle 38"/>
          <p:cNvSpPr/>
          <p:nvPr/>
        </p:nvSpPr>
        <p:spPr>
          <a:xfrm>
            <a:off x="1907704" y="4652937"/>
            <a:ext cx="864096" cy="57626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sv-SE" dirty="0">
                <a:solidFill>
                  <a:schemeClr val="tx1"/>
                </a:solidFill>
              </a:rPr>
              <a:t>VD</a:t>
            </a:r>
          </a:p>
        </p:txBody>
      </p:sp>
      <p:sp>
        <p:nvSpPr>
          <p:cNvPr id="43" name="Rounded Rectangle 42"/>
          <p:cNvSpPr/>
          <p:nvPr/>
        </p:nvSpPr>
        <p:spPr>
          <a:xfrm>
            <a:off x="3759949" y="3946836"/>
            <a:ext cx="1388115" cy="57467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sv-SE" dirty="0">
                <a:solidFill>
                  <a:schemeClr val="tx1"/>
                </a:solidFill>
              </a:rPr>
              <a:t>CanMsgSig</a:t>
            </a:r>
            <a:endParaRPr lang="en-US" dirty="0">
              <a:solidFill>
                <a:schemeClr val="tx1"/>
              </a:solidFill>
            </a:endParaRPr>
          </a:p>
        </p:txBody>
      </p:sp>
      <p:cxnSp>
        <p:nvCxnSpPr>
          <p:cNvPr id="44" name="Straight Connector 43"/>
          <p:cNvCxnSpPr/>
          <p:nvPr/>
        </p:nvCxnSpPr>
        <p:spPr>
          <a:xfrm flipH="1">
            <a:off x="3183188" y="4521511"/>
            <a:ext cx="1270819" cy="989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3" idx="2"/>
            <a:endCxn id="38" idx="0"/>
          </p:cNvCxnSpPr>
          <p:nvPr/>
        </p:nvCxnSpPr>
        <p:spPr>
          <a:xfrm>
            <a:off x="4454007" y="4521511"/>
            <a:ext cx="53922" cy="921927"/>
          </a:xfrm>
          <a:prstGeom prst="line">
            <a:avLst/>
          </a:prstGeom>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2405333" y="2858629"/>
            <a:ext cx="1136739" cy="57626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sv-SE" dirty="0" err="1">
                <a:solidFill>
                  <a:schemeClr val="tx1"/>
                </a:solidFill>
              </a:rPr>
              <a:t>Excl.VD</a:t>
            </a:r>
            <a:endParaRPr lang="en-US" dirty="0">
              <a:solidFill>
                <a:schemeClr val="tx1"/>
              </a:solidFill>
            </a:endParaRPr>
          </a:p>
        </p:txBody>
      </p:sp>
      <p:cxnSp>
        <p:nvCxnSpPr>
          <p:cNvPr id="47" name="Straight Connector 46"/>
          <p:cNvCxnSpPr>
            <a:stCxn id="11" idx="2"/>
            <a:endCxn id="33" idx="0"/>
          </p:cNvCxnSpPr>
          <p:nvPr/>
        </p:nvCxnSpPr>
        <p:spPr>
          <a:xfrm flipH="1">
            <a:off x="6002702" y="2763294"/>
            <a:ext cx="945810" cy="2119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6" idx="2"/>
            <a:endCxn id="39" idx="0"/>
          </p:cNvCxnSpPr>
          <p:nvPr/>
        </p:nvCxnSpPr>
        <p:spPr>
          <a:xfrm flipH="1">
            <a:off x="2339752" y="3434892"/>
            <a:ext cx="633951" cy="1218045"/>
          </a:xfrm>
          <a:prstGeom prst="line">
            <a:avLst/>
          </a:prstGeom>
        </p:spPr>
        <p:style>
          <a:lnRef idx="1">
            <a:schemeClr val="accent1"/>
          </a:lnRef>
          <a:fillRef idx="0">
            <a:schemeClr val="accent1"/>
          </a:fillRef>
          <a:effectRef idx="0">
            <a:schemeClr val="accent1"/>
          </a:effectRef>
          <a:fontRef idx="minor">
            <a:schemeClr val="tx1"/>
          </a:fontRef>
        </p:style>
      </p:cxnSp>
      <p:sp>
        <p:nvSpPr>
          <p:cNvPr id="2094" name="TextBox 72"/>
          <p:cNvSpPr txBox="1">
            <a:spLocks noChangeArrowheads="1"/>
          </p:cNvSpPr>
          <p:nvPr/>
        </p:nvSpPr>
        <p:spPr bwMode="auto">
          <a:xfrm>
            <a:off x="8189729" y="5747537"/>
            <a:ext cx="1044575" cy="369888"/>
          </a:xfrm>
          <a:prstGeom prst="rect">
            <a:avLst/>
          </a:prstGeom>
          <a:noFill/>
          <a:ln w="9525">
            <a:noFill/>
            <a:miter lim="800000"/>
            <a:headEnd/>
            <a:tailEnd/>
          </a:ln>
        </p:spPr>
        <p:txBody>
          <a:bodyPr>
            <a:spAutoFit/>
          </a:bodyPr>
          <a:lstStyle/>
          <a:p>
            <a:r>
              <a:rPr lang="sv-SE" dirty="0" err="1"/>
              <a:t>Physical</a:t>
            </a:r>
            <a:endParaRPr lang="sv-SE" dirty="0"/>
          </a:p>
        </p:txBody>
      </p:sp>
      <p:sp>
        <p:nvSpPr>
          <p:cNvPr id="67" name="Rounded Rectangle 66"/>
          <p:cNvSpPr/>
          <p:nvPr/>
        </p:nvSpPr>
        <p:spPr>
          <a:xfrm>
            <a:off x="2996926" y="4623422"/>
            <a:ext cx="685365" cy="57626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sv-SE" dirty="0">
                <a:solidFill>
                  <a:schemeClr val="tx1"/>
                </a:solidFill>
              </a:rPr>
              <a:t>Mux</a:t>
            </a:r>
            <a:endParaRPr lang="en-US" dirty="0">
              <a:solidFill>
                <a:schemeClr val="tx1"/>
              </a:solidFill>
            </a:endParaRPr>
          </a:p>
        </p:txBody>
      </p:sp>
      <p:cxnSp>
        <p:nvCxnSpPr>
          <p:cNvPr id="68" name="Straight Connector 67"/>
          <p:cNvCxnSpPr>
            <a:stCxn id="43" idx="1"/>
            <a:endCxn id="67" idx="0"/>
          </p:cNvCxnSpPr>
          <p:nvPr/>
        </p:nvCxnSpPr>
        <p:spPr>
          <a:xfrm flipH="1">
            <a:off x="3339609" y="4234174"/>
            <a:ext cx="420340" cy="389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6" idx="0"/>
            <a:endCxn id="9" idx="3"/>
          </p:cNvCxnSpPr>
          <p:nvPr/>
        </p:nvCxnSpPr>
        <p:spPr>
          <a:xfrm flipH="1" flipV="1">
            <a:off x="2448310" y="2488741"/>
            <a:ext cx="525393" cy="369888"/>
          </a:xfrm>
          <a:prstGeom prst="line">
            <a:avLst/>
          </a:prstGeom>
        </p:spPr>
        <p:style>
          <a:lnRef idx="1">
            <a:schemeClr val="accent1"/>
          </a:lnRef>
          <a:fillRef idx="0">
            <a:schemeClr val="accent1"/>
          </a:fillRef>
          <a:effectRef idx="0">
            <a:schemeClr val="accent1"/>
          </a:effectRef>
          <a:fontRef idx="minor">
            <a:schemeClr val="tx1"/>
          </a:fontRef>
        </p:style>
      </p:cxnSp>
      <p:sp>
        <p:nvSpPr>
          <p:cNvPr id="2098" name="TextBox 72"/>
          <p:cNvSpPr txBox="1">
            <a:spLocks noChangeArrowheads="1"/>
          </p:cNvSpPr>
          <p:nvPr/>
        </p:nvSpPr>
        <p:spPr bwMode="auto">
          <a:xfrm>
            <a:off x="8140779" y="2426521"/>
            <a:ext cx="915987" cy="369887"/>
          </a:xfrm>
          <a:prstGeom prst="rect">
            <a:avLst/>
          </a:prstGeom>
          <a:noFill/>
          <a:ln w="9525">
            <a:noFill/>
            <a:miter lim="800000"/>
            <a:headEnd/>
            <a:tailEnd/>
          </a:ln>
        </p:spPr>
        <p:txBody>
          <a:bodyPr wrap="none">
            <a:spAutoFit/>
          </a:bodyPr>
          <a:lstStyle/>
          <a:p>
            <a:r>
              <a:rPr lang="sv-SE" dirty="0"/>
              <a:t>Logical</a:t>
            </a:r>
          </a:p>
        </p:txBody>
      </p:sp>
      <p:cxnSp>
        <p:nvCxnSpPr>
          <p:cNvPr id="69" name="Straight Connector 68"/>
          <p:cNvCxnSpPr>
            <a:stCxn id="15" idx="0"/>
            <a:endCxn id="39" idx="2"/>
          </p:cNvCxnSpPr>
          <p:nvPr/>
        </p:nvCxnSpPr>
        <p:spPr>
          <a:xfrm flipH="1" flipV="1">
            <a:off x="2339752" y="5229200"/>
            <a:ext cx="843436" cy="281396"/>
          </a:xfrm>
          <a:prstGeom prst="line">
            <a:avLst/>
          </a:prstGeom>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1115616" y="404664"/>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p:txBody>
      </p:sp>
      <p:sp>
        <p:nvSpPr>
          <p:cNvPr id="92" name="Rectangle 91"/>
          <p:cNvSpPr/>
          <p:nvPr/>
        </p:nvSpPr>
        <p:spPr>
          <a:xfrm>
            <a:off x="2555776" y="404664"/>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V</a:t>
            </a:r>
            <a:endParaRPr lang="en-US" dirty="0"/>
          </a:p>
        </p:txBody>
      </p:sp>
      <p:grpSp>
        <p:nvGrpSpPr>
          <p:cNvPr id="102" name="Grupp 101"/>
          <p:cNvGrpSpPr/>
          <p:nvPr/>
        </p:nvGrpSpPr>
        <p:grpSpPr>
          <a:xfrm>
            <a:off x="3059832" y="404664"/>
            <a:ext cx="864939" cy="576411"/>
            <a:chOff x="3275013" y="404664"/>
            <a:chExt cx="864939" cy="576411"/>
          </a:xfrm>
        </p:grpSpPr>
        <p:sp>
          <p:nvSpPr>
            <p:cNvPr id="6" name="Rounded Rectangle 5"/>
            <p:cNvSpPr/>
            <p:nvPr/>
          </p:nvSpPr>
          <p:spPr>
            <a:xfrm>
              <a:off x="3275013" y="404813"/>
              <a:ext cx="863600" cy="57626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sv-SE" dirty="0">
                  <a:solidFill>
                    <a:schemeClr val="tx1"/>
                  </a:solidFill>
                </a:rPr>
                <a:t>UC</a:t>
              </a:r>
              <a:endParaRPr lang="en-US" dirty="0">
                <a:solidFill>
                  <a:schemeClr val="tx1"/>
                </a:solidFill>
              </a:endParaRPr>
            </a:p>
          </p:txBody>
        </p:sp>
        <p:sp>
          <p:nvSpPr>
            <p:cNvPr id="95" name="Rectangle 94"/>
            <p:cNvSpPr/>
            <p:nvPr/>
          </p:nvSpPr>
          <p:spPr>
            <a:xfrm>
              <a:off x="3923928" y="404664"/>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V</a:t>
              </a:r>
              <a:endParaRPr lang="en-US" dirty="0"/>
            </a:p>
          </p:txBody>
        </p:sp>
      </p:grpSp>
      <p:cxnSp>
        <p:nvCxnSpPr>
          <p:cNvPr id="121" name="Straight Connector 120"/>
          <p:cNvCxnSpPr>
            <a:cxnSpLocks/>
            <a:endCxn id="142" idx="3"/>
          </p:cNvCxnSpPr>
          <p:nvPr/>
        </p:nvCxnSpPr>
        <p:spPr>
          <a:xfrm flipH="1">
            <a:off x="4817677" y="3116474"/>
            <a:ext cx="774551" cy="91038"/>
          </a:xfrm>
          <a:prstGeom prst="line">
            <a:avLst/>
          </a:prstGeom>
        </p:spPr>
        <p:style>
          <a:lnRef idx="1">
            <a:schemeClr val="accent1"/>
          </a:lnRef>
          <a:fillRef idx="0">
            <a:schemeClr val="accent1"/>
          </a:fillRef>
          <a:effectRef idx="0">
            <a:schemeClr val="accent1"/>
          </a:effectRef>
          <a:fontRef idx="minor">
            <a:schemeClr val="tx1"/>
          </a:fontRef>
        </p:style>
      </p:cxnSp>
      <p:sp>
        <p:nvSpPr>
          <p:cNvPr id="134" name="Rectangle 133"/>
          <p:cNvSpPr/>
          <p:nvPr/>
        </p:nvSpPr>
        <p:spPr>
          <a:xfrm>
            <a:off x="1115616" y="5081969"/>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V</a:t>
            </a:r>
            <a:endParaRPr lang="en-US" dirty="0"/>
          </a:p>
        </p:txBody>
      </p:sp>
      <p:sp>
        <p:nvSpPr>
          <p:cNvPr id="137" name="Rectangle 136"/>
          <p:cNvSpPr/>
          <p:nvPr/>
        </p:nvSpPr>
        <p:spPr>
          <a:xfrm>
            <a:off x="4602841" y="2916897"/>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V</a:t>
            </a:r>
            <a:endParaRPr lang="en-US" dirty="0"/>
          </a:p>
        </p:txBody>
      </p:sp>
      <p:sp>
        <p:nvSpPr>
          <p:cNvPr id="155" name="Rectangle 154"/>
          <p:cNvSpPr/>
          <p:nvPr/>
        </p:nvSpPr>
        <p:spPr>
          <a:xfrm>
            <a:off x="6335486" y="5653173"/>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V</a:t>
            </a:r>
            <a:endParaRPr lang="en-US" dirty="0"/>
          </a:p>
        </p:txBody>
      </p:sp>
      <p:sp>
        <p:nvSpPr>
          <p:cNvPr id="163" name="Rectangle 162"/>
          <p:cNvSpPr/>
          <p:nvPr/>
        </p:nvSpPr>
        <p:spPr>
          <a:xfrm>
            <a:off x="2555776" y="4652937"/>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V</a:t>
            </a:r>
            <a:endParaRPr lang="en-US" dirty="0"/>
          </a:p>
        </p:txBody>
      </p:sp>
      <p:sp>
        <p:nvSpPr>
          <p:cNvPr id="187" name="Rectangle 186"/>
          <p:cNvSpPr/>
          <p:nvPr/>
        </p:nvSpPr>
        <p:spPr>
          <a:xfrm>
            <a:off x="4717222" y="5448131"/>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V</a:t>
            </a:r>
            <a:endParaRPr lang="en-US" dirty="0"/>
          </a:p>
        </p:txBody>
      </p:sp>
      <p:sp>
        <p:nvSpPr>
          <p:cNvPr id="190" name="Rectangle 189"/>
          <p:cNvSpPr/>
          <p:nvPr/>
        </p:nvSpPr>
        <p:spPr>
          <a:xfrm>
            <a:off x="3399212" y="5510819"/>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V</a:t>
            </a:r>
            <a:endParaRPr lang="en-US" dirty="0"/>
          </a:p>
        </p:txBody>
      </p:sp>
      <p:sp>
        <p:nvSpPr>
          <p:cNvPr id="99" name="Rectangle 98"/>
          <p:cNvSpPr/>
          <p:nvPr/>
        </p:nvSpPr>
        <p:spPr>
          <a:xfrm>
            <a:off x="6419042" y="27434"/>
            <a:ext cx="2545446" cy="329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v-SE" dirty="0"/>
              <a:t>Data </a:t>
            </a:r>
            <a:r>
              <a:rPr lang="sv-SE" dirty="0" err="1"/>
              <a:t>view</a:t>
            </a:r>
            <a:r>
              <a:rPr lang="sv-SE" dirty="0"/>
              <a:t> 2018-11-30</a:t>
            </a:r>
          </a:p>
        </p:txBody>
      </p:sp>
      <p:grpSp>
        <p:nvGrpSpPr>
          <p:cNvPr id="104" name="Grupp 103"/>
          <p:cNvGrpSpPr/>
          <p:nvPr/>
        </p:nvGrpSpPr>
        <p:grpSpPr>
          <a:xfrm>
            <a:off x="4211960" y="404664"/>
            <a:ext cx="864939" cy="576411"/>
            <a:chOff x="3275013" y="404664"/>
            <a:chExt cx="864939" cy="576411"/>
          </a:xfrm>
        </p:grpSpPr>
        <p:sp>
          <p:nvSpPr>
            <p:cNvPr id="105" name="Rounded Rectangle 5"/>
            <p:cNvSpPr/>
            <p:nvPr/>
          </p:nvSpPr>
          <p:spPr>
            <a:xfrm>
              <a:off x="3275013" y="404813"/>
              <a:ext cx="863600" cy="57626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sv-SE" dirty="0">
                  <a:solidFill>
                    <a:schemeClr val="tx1"/>
                  </a:solidFill>
                </a:rPr>
                <a:t>SCN</a:t>
              </a:r>
              <a:endParaRPr lang="en-US" dirty="0">
                <a:solidFill>
                  <a:schemeClr val="tx1"/>
                </a:solidFill>
              </a:endParaRPr>
            </a:p>
          </p:txBody>
        </p:sp>
        <p:sp>
          <p:nvSpPr>
            <p:cNvPr id="108" name="Rectangle 94"/>
            <p:cNvSpPr/>
            <p:nvPr/>
          </p:nvSpPr>
          <p:spPr>
            <a:xfrm>
              <a:off x="3923928" y="404664"/>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V</a:t>
              </a:r>
              <a:endParaRPr lang="en-US" dirty="0"/>
            </a:p>
          </p:txBody>
        </p:sp>
      </p:grpSp>
      <p:sp>
        <p:nvSpPr>
          <p:cNvPr id="111" name="Rounded Rectangle 5"/>
          <p:cNvSpPr/>
          <p:nvPr/>
        </p:nvSpPr>
        <p:spPr>
          <a:xfrm>
            <a:off x="5436096" y="404813"/>
            <a:ext cx="863600" cy="57626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sv-SE" dirty="0">
                <a:solidFill>
                  <a:schemeClr val="tx1"/>
                </a:solidFill>
              </a:rPr>
              <a:t>TC</a:t>
            </a:r>
            <a:endParaRPr lang="en-US" dirty="0">
              <a:solidFill>
                <a:schemeClr val="tx1"/>
              </a:solidFill>
            </a:endParaRPr>
          </a:p>
        </p:txBody>
      </p:sp>
      <p:sp>
        <p:nvSpPr>
          <p:cNvPr id="146" name="Rounded Rectangle 145"/>
          <p:cNvSpPr/>
          <p:nvPr/>
        </p:nvSpPr>
        <p:spPr>
          <a:xfrm>
            <a:off x="7596336" y="2989050"/>
            <a:ext cx="864096" cy="57626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sv-SE" dirty="0">
                <a:solidFill>
                  <a:schemeClr val="tx1"/>
                </a:solidFill>
              </a:rPr>
              <a:t>  IntPD</a:t>
            </a:r>
            <a:endParaRPr lang="en-US" dirty="0">
              <a:solidFill>
                <a:schemeClr val="tx1"/>
              </a:solidFill>
            </a:endParaRPr>
          </a:p>
        </p:txBody>
      </p:sp>
      <p:sp>
        <p:nvSpPr>
          <p:cNvPr id="147" name="Rounded Rectangle 146"/>
          <p:cNvSpPr/>
          <p:nvPr/>
        </p:nvSpPr>
        <p:spPr>
          <a:xfrm>
            <a:off x="6563125" y="2989050"/>
            <a:ext cx="889195" cy="57626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sv-SE" dirty="0">
                <a:solidFill>
                  <a:schemeClr val="tx1"/>
                </a:solidFill>
              </a:rPr>
              <a:t> DwPD</a:t>
            </a:r>
            <a:endParaRPr lang="en-US" dirty="0">
              <a:solidFill>
                <a:schemeClr val="tx1"/>
              </a:solidFill>
            </a:endParaRPr>
          </a:p>
        </p:txBody>
      </p:sp>
      <p:cxnSp>
        <p:nvCxnSpPr>
          <p:cNvPr id="149" name="Straight Connector 148"/>
          <p:cNvCxnSpPr>
            <a:stCxn id="147" idx="0"/>
            <a:endCxn id="11" idx="2"/>
          </p:cNvCxnSpPr>
          <p:nvPr/>
        </p:nvCxnSpPr>
        <p:spPr>
          <a:xfrm flipH="1" flipV="1">
            <a:off x="6948512" y="2763294"/>
            <a:ext cx="59211" cy="225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a:stCxn id="146" idx="0"/>
            <a:endCxn id="11" idx="2"/>
          </p:cNvCxnSpPr>
          <p:nvPr/>
        </p:nvCxnSpPr>
        <p:spPr>
          <a:xfrm flipH="1" flipV="1">
            <a:off x="6948512" y="2763294"/>
            <a:ext cx="1079872" cy="225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264" idx="2"/>
            <a:endCxn id="13" idx="0"/>
          </p:cNvCxnSpPr>
          <p:nvPr/>
        </p:nvCxnSpPr>
        <p:spPr>
          <a:xfrm flipH="1">
            <a:off x="6120529" y="3583742"/>
            <a:ext cx="55663" cy="2073299"/>
          </a:xfrm>
          <a:prstGeom prst="line">
            <a:avLst/>
          </a:prstGeom>
        </p:spPr>
        <p:style>
          <a:lnRef idx="1">
            <a:schemeClr val="accent1"/>
          </a:lnRef>
          <a:fillRef idx="0">
            <a:schemeClr val="accent1"/>
          </a:fillRef>
          <a:effectRef idx="0">
            <a:schemeClr val="accent1"/>
          </a:effectRef>
          <a:fontRef idx="minor">
            <a:schemeClr val="tx1"/>
          </a:fontRef>
        </p:style>
      </p:cxnSp>
      <p:sp>
        <p:nvSpPr>
          <p:cNvPr id="193" name="TextBox 192"/>
          <p:cNvSpPr txBox="1"/>
          <p:nvPr/>
        </p:nvSpPr>
        <p:spPr>
          <a:xfrm>
            <a:off x="6082318" y="4761493"/>
            <a:ext cx="1296144" cy="553998"/>
          </a:xfrm>
          <a:prstGeom prst="rect">
            <a:avLst/>
          </a:prstGeom>
          <a:noFill/>
        </p:spPr>
        <p:txBody>
          <a:bodyPr wrap="square" rtlCol="0">
            <a:spAutoFit/>
          </a:bodyPr>
          <a:lstStyle/>
          <a:p>
            <a:r>
              <a:rPr lang="sv-SE" sz="1000" dirty="0"/>
              <a:t>Source and </a:t>
            </a:r>
            <a:r>
              <a:rPr lang="sv-SE" sz="1000" dirty="0" err="1"/>
              <a:t>maybe</a:t>
            </a:r>
            <a:r>
              <a:rPr lang="sv-SE" sz="1000" dirty="0"/>
              <a:t>(If PDU1) Destination </a:t>
            </a:r>
            <a:r>
              <a:rPr lang="sv-SE" sz="1000" dirty="0" err="1"/>
              <a:t>addr</a:t>
            </a:r>
            <a:endParaRPr lang="en-US" sz="1000" dirty="0"/>
          </a:p>
        </p:txBody>
      </p:sp>
      <p:cxnSp>
        <p:nvCxnSpPr>
          <p:cNvPr id="194" name="Straight Connector 193"/>
          <p:cNvCxnSpPr>
            <a:stCxn id="33" idx="1"/>
            <a:endCxn id="43" idx="0"/>
          </p:cNvCxnSpPr>
          <p:nvPr/>
        </p:nvCxnSpPr>
        <p:spPr>
          <a:xfrm flipH="1">
            <a:off x="4454007" y="3263406"/>
            <a:ext cx="1116211" cy="683430"/>
          </a:xfrm>
          <a:prstGeom prst="line">
            <a:avLst/>
          </a:prstGeom>
        </p:spPr>
        <p:style>
          <a:lnRef idx="1">
            <a:schemeClr val="accent1"/>
          </a:lnRef>
          <a:fillRef idx="0">
            <a:schemeClr val="accent1"/>
          </a:fillRef>
          <a:effectRef idx="0">
            <a:schemeClr val="accent1"/>
          </a:effectRef>
          <a:fontRef idx="minor">
            <a:schemeClr val="tx1"/>
          </a:fontRef>
        </p:style>
      </p:cxnSp>
      <p:sp>
        <p:nvSpPr>
          <p:cNvPr id="277" name="Rounded Rectangle 276"/>
          <p:cNvSpPr/>
          <p:nvPr/>
        </p:nvSpPr>
        <p:spPr>
          <a:xfrm>
            <a:off x="1835696" y="1196752"/>
            <a:ext cx="958816" cy="57626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sv-SE" dirty="0">
                <a:solidFill>
                  <a:schemeClr val="tx1"/>
                </a:solidFill>
              </a:rPr>
              <a:t>UfRel</a:t>
            </a:r>
            <a:endParaRPr lang="en-US" dirty="0">
              <a:solidFill>
                <a:schemeClr val="tx1"/>
              </a:solidFill>
            </a:endParaRPr>
          </a:p>
        </p:txBody>
      </p:sp>
      <p:cxnSp>
        <p:nvCxnSpPr>
          <p:cNvPr id="169" name="Straight Connector 168"/>
          <p:cNvCxnSpPr/>
          <p:nvPr/>
        </p:nvCxnSpPr>
        <p:spPr>
          <a:xfrm flipV="1">
            <a:off x="5326516" y="2890316"/>
            <a:ext cx="3277932" cy="6226"/>
          </a:xfrm>
          <a:prstGeom prst="line">
            <a:avLst/>
          </a:prstGeom>
          <a:ln w="12700">
            <a:prstDash val="dash"/>
          </a:ln>
        </p:spPr>
        <p:style>
          <a:lnRef idx="3">
            <a:schemeClr val="dk1"/>
          </a:lnRef>
          <a:fillRef idx="0">
            <a:schemeClr val="dk1"/>
          </a:fillRef>
          <a:effectRef idx="2">
            <a:schemeClr val="dk1"/>
          </a:effectRef>
          <a:fontRef idx="minor">
            <a:schemeClr val="tx1"/>
          </a:fontRef>
        </p:style>
      </p:cxnSp>
      <p:sp>
        <p:nvSpPr>
          <p:cNvPr id="283" name="TextBox 282"/>
          <p:cNvSpPr txBox="1"/>
          <p:nvPr/>
        </p:nvSpPr>
        <p:spPr>
          <a:xfrm>
            <a:off x="7495313" y="2678723"/>
            <a:ext cx="677087" cy="246221"/>
          </a:xfrm>
          <a:prstGeom prst="rect">
            <a:avLst/>
          </a:prstGeom>
          <a:noFill/>
        </p:spPr>
        <p:txBody>
          <a:bodyPr wrap="square" rtlCol="0">
            <a:spAutoFit/>
          </a:bodyPr>
          <a:lstStyle/>
          <a:p>
            <a:r>
              <a:rPr lang="en-US" sz="1000" dirty="0"/>
              <a:t>One of</a:t>
            </a:r>
          </a:p>
        </p:txBody>
      </p:sp>
      <p:cxnSp>
        <p:nvCxnSpPr>
          <p:cNvPr id="286" name="Straight Connector 285"/>
          <p:cNvCxnSpPr>
            <a:stCxn id="5" idx="2"/>
            <a:endCxn id="277" idx="0"/>
          </p:cNvCxnSpPr>
          <p:nvPr/>
        </p:nvCxnSpPr>
        <p:spPr>
          <a:xfrm flipH="1">
            <a:off x="2315104" y="980926"/>
            <a:ext cx="29001" cy="215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9" name="Straight Connector 298"/>
          <p:cNvCxnSpPr>
            <a:stCxn id="9" idx="0"/>
            <a:endCxn id="277" idx="2"/>
          </p:cNvCxnSpPr>
          <p:nvPr/>
        </p:nvCxnSpPr>
        <p:spPr>
          <a:xfrm flipV="1">
            <a:off x="2015716" y="1773014"/>
            <a:ext cx="299388" cy="427596"/>
          </a:xfrm>
          <a:prstGeom prst="line">
            <a:avLst/>
          </a:prstGeom>
        </p:spPr>
        <p:style>
          <a:lnRef idx="1">
            <a:schemeClr val="accent1"/>
          </a:lnRef>
          <a:fillRef idx="0">
            <a:schemeClr val="accent1"/>
          </a:fillRef>
          <a:effectRef idx="0">
            <a:schemeClr val="accent1"/>
          </a:effectRef>
          <a:fontRef idx="minor">
            <a:schemeClr val="tx1"/>
          </a:fontRef>
        </p:style>
      </p:cxnSp>
      <p:sp>
        <p:nvSpPr>
          <p:cNvPr id="173" name="Rounded Rectangle 172"/>
          <p:cNvSpPr/>
          <p:nvPr/>
        </p:nvSpPr>
        <p:spPr>
          <a:xfrm>
            <a:off x="7812856" y="1346693"/>
            <a:ext cx="863600" cy="57626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sv-SE" dirty="0">
                <a:solidFill>
                  <a:schemeClr val="tx1"/>
                </a:solidFill>
              </a:rPr>
              <a:t>CR</a:t>
            </a:r>
            <a:endParaRPr lang="en-US" dirty="0">
              <a:solidFill>
                <a:schemeClr val="tx1"/>
              </a:solidFill>
            </a:endParaRPr>
          </a:p>
        </p:txBody>
      </p:sp>
      <p:sp>
        <p:nvSpPr>
          <p:cNvPr id="177" name="Rounded Rectangle 176"/>
          <p:cNvSpPr/>
          <p:nvPr/>
        </p:nvSpPr>
        <p:spPr>
          <a:xfrm>
            <a:off x="5724624" y="1342608"/>
            <a:ext cx="863600" cy="57626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en-US" sz="1600" i="1" dirty="0">
                <a:solidFill>
                  <a:schemeClr val="tx1"/>
                </a:solidFill>
              </a:rPr>
              <a:t>Any</a:t>
            </a:r>
          </a:p>
          <a:p>
            <a:pPr algn="ctr" fontAlgn="base">
              <a:spcBef>
                <a:spcPct val="0"/>
              </a:spcBef>
              <a:spcAft>
                <a:spcPct val="0"/>
              </a:spcAft>
            </a:pPr>
            <a:r>
              <a:rPr lang="en-US" sz="1600" i="1" dirty="0">
                <a:solidFill>
                  <a:schemeClr val="tx1"/>
                </a:solidFill>
              </a:rPr>
              <a:t>Anchor</a:t>
            </a:r>
          </a:p>
        </p:txBody>
      </p:sp>
      <p:sp>
        <p:nvSpPr>
          <p:cNvPr id="178" name="Rectangle 177"/>
          <p:cNvSpPr/>
          <p:nvPr/>
        </p:nvSpPr>
        <p:spPr>
          <a:xfrm>
            <a:off x="7166902" y="1246895"/>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V</a:t>
            </a:r>
            <a:endParaRPr lang="en-US" dirty="0"/>
          </a:p>
        </p:txBody>
      </p:sp>
      <p:cxnSp>
        <p:nvCxnSpPr>
          <p:cNvPr id="180" name="Straight Connector 179"/>
          <p:cNvCxnSpPr>
            <a:stCxn id="173" idx="1"/>
            <a:endCxn id="178" idx="3"/>
          </p:cNvCxnSpPr>
          <p:nvPr/>
        </p:nvCxnSpPr>
        <p:spPr>
          <a:xfrm flipH="1" flipV="1">
            <a:off x="7382926" y="1354907"/>
            <a:ext cx="429930" cy="279917"/>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709925" y="4853665"/>
            <a:ext cx="256802" cy="261610"/>
          </a:xfrm>
          <a:prstGeom prst="rect">
            <a:avLst/>
          </a:prstGeom>
          <a:noFill/>
        </p:spPr>
        <p:txBody>
          <a:bodyPr wrap="none" rtlCol="0">
            <a:spAutoFit/>
          </a:bodyPr>
          <a:lstStyle/>
          <a:p>
            <a:r>
              <a:rPr lang="sv-SE" sz="1050" dirty="0"/>
              <a:t>1</a:t>
            </a:r>
            <a:endParaRPr lang="en-GB" sz="1050" dirty="0"/>
          </a:p>
        </p:txBody>
      </p:sp>
      <p:sp>
        <p:nvSpPr>
          <p:cNvPr id="175" name="TextBox 174"/>
          <p:cNvSpPr txBox="1"/>
          <p:nvPr/>
        </p:nvSpPr>
        <p:spPr>
          <a:xfrm>
            <a:off x="3850085" y="513560"/>
            <a:ext cx="256802" cy="261610"/>
          </a:xfrm>
          <a:prstGeom prst="rect">
            <a:avLst/>
          </a:prstGeom>
          <a:noFill/>
        </p:spPr>
        <p:txBody>
          <a:bodyPr wrap="none" rtlCol="0">
            <a:spAutoFit/>
          </a:bodyPr>
          <a:lstStyle/>
          <a:p>
            <a:r>
              <a:rPr lang="sv-SE" sz="1050" dirty="0"/>
              <a:t>1</a:t>
            </a:r>
            <a:endParaRPr lang="en-GB" sz="1050" dirty="0"/>
          </a:p>
        </p:txBody>
      </p:sp>
      <p:sp>
        <p:nvSpPr>
          <p:cNvPr id="192" name="TextBox 191"/>
          <p:cNvSpPr txBox="1"/>
          <p:nvPr/>
        </p:nvSpPr>
        <p:spPr>
          <a:xfrm>
            <a:off x="2721333" y="503143"/>
            <a:ext cx="256802" cy="261610"/>
          </a:xfrm>
          <a:prstGeom prst="rect">
            <a:avLst/>
          </a:prstGeom>
          <a:noFill/>
        </p:spPr>
        <p:txBody>
          <a:bodyPr wrap="none" rtlCol="0">
            <a:spAutoFit/>
          </a:bodyPr>
          <a:lstStyle/>
          <a:p>
            <a:r>
              <a:rPr lang="sv-SE" sz="1050" dirty="0"/>
              <a:t>1</a:t>
            </a:r>
            <a:endParaRPr lang="en-GB" sz="1050" dirty="0"/>
          </a:p>
        </p:txBody>
      </p:sp>
      <p:sp>
        <p:nvSpPr>
          <p:cNvPr id="195" name="TextBox 194"/>
          <p:cNvSpPr txBox="1"/>
          <p:nvPr/>
        </p:nvSpPr>
        <p:spPr>
          <a:xfrm>
            <a:off x="1261464" y="512676"/>
            <a:ext cx="256802" cy="261610"/>
          </a:xfrm>
          <a:prstGeom prst="rect">
            <a:avLst/>
          </a:prstGeom>
          <a:noFill/>
        </p:spPr>
        <p:txBody>
          <a:bodyPr wrap="none" rtlCol="0">
            <a:spAutoFit/>
          </a:bodyPr>
          <a:lstStyle/>
          <a:p>
            <a:r>
              <a:rPr lang="sv-SE" sz="1050" dirty="0"/>
              <a:t>1</a:t>
            </a:r>
            <a:endParaRPr lang="en-GB" sz="1050" dirty="0"/>
          </a:p>
        </p:txBody>
      </p:sp>
      <p:sp>
        <p:nvSpPr>
          <p:cNvPr id="196" name="TextBox 195"/>
          <p:cNvSpPr txBox="1"/>
          <p:nvPr/>
        </p:nvSpPr>
        <p:spPr>
          <a:xfrm>
            <a:off x="5873508" y="5338716"/>
            <a:ext cx="253596" cy="253916"/>
          </a:xfrm>
          <a:prstGeom prst="rect">
            <a:avLst/>
          </a:prstGeom>
          <a:noFill/>
        </p:spPr>
        <p:txBody>
          <a:bodyPr wrap="none" rtlCol="0">
            <a:spAutoFit/>
          </a:bodyPr>
          <a:lstStyle/>
          <a:p>
            <a:r>
              <a:rPr lang="sv-SE" sz="1050" dirty="0"/>
              <a:t>1</a:t>
            </a:r>
            <a:endParaRPr lang="en-GB" sz="1050" dirty="0"/>
          </a:p>
        </p:txBody>
      </p:sp>
      <p:sp>
        <p:nvSpPr>
          <p:cNvPr id="198" name="TextBox 197"/>
          <p:cNvSpPr txBox="1"/>
          <p:nvPr/>
        </p:nvSpPr>
        <p:spPr>
          <a:xfrm>
            <a:off x="1872259" y="2001817"/>
            <a:ext cx="256802" cy="261610"/>
          </a:xfrm>
          <a:prstGeom prst="rect">
            <a:avLst/>
          </a:prstGeom>
          <a:noFill/>
        </p:spPr>
        <p:txBody>
          <a:bodyPr wrap="none" rtlCol="0">
            <a:spAutoFit/>
          </a:bodyPr>
          <a:lstStyle/>
          <a:p>
            <a:r>
              <a:rPr lang="sv-SE" sz="1050" dirty="0"/>
              <a:t>1</a:t>
            </a:r>
            <a:endParaRPr lang="en-GB" sz="1050" dirty="0"/>
          </a:p>
        </p:txBody>
      </p:sp>
      <p:sp>
        <p:nvSpPr>
          <p:cNvPr id="200" name="TextBox 199"/>
          <p:cNvSpPr txBox="1"/>
          <p:nvPr/>
        </p:nvSpPr>
        <p:spPr>
          <a:xfrm>
            <a:off x="2153252" y="922544"/>
            <a:ext cx="256802" cy="261610"/>
          </a:xfrm>
          <a:prstGeom prst="rect">
            <a:avLst/>
          </a:prstGeom>
          <a:noFill/>
        </p:spPr>
        <p:txBody>
          <a:bodyPr wrap="none" rtlCol="0">
            <a:spAutoFit/>
          </a:bodyPr>
          <a:lstStyle/>
          <a:p>
            <a:r>
              <a:rPr lang="sv-SE" sz="1050" dirty="0"/>
              <a:t>1</a:t>
            </a:r>
            <a:endParaRPr lang="en-GB" sz="1050" dirty="0"/>
          </a:p>
        </p:txBody>
      </p:sp>
      <p:sp>
        <p:nvSpPr>
          <p:cNvPr id="201" name="TextBox 200"/>
          <p:cNvSpPr txBox="1"/>
          <p:nvPr/>
        </p:nvSpPr>
        <p:spPr>
          <a:xfrm>
            <a:off x="5259904" y="819636"/>
            <a:ext cx="253596" cy="253916"/>
          </a:xfrm>
          <a:prstGeom prst="rect">
            <a:avLst/>
          </a:prstGeom>
          <a:noFill/>
        </p:spPr>
        <p:txBody>
          <a:bodyPr wrap="none" rtlCol="0">
            <a:spAutoFit/>
          </a:bodyPr>
          <a:lstStyle/>
          <a:p>
            <a:r>
              <a:rPr lang="sv-SE" sz="1050" dirty="0"/>
              <a:t>1</a:t>
            </a:r>
            <a:endParaRPr lang="en-GB" sz="1050" dirty="0"/>
          </a:p>
        </p:txBody>
      </p:sp>
      <p:sp>
        <p:nvSpPr>
          <p:cNvPr id="202" name="TextBox 201"/>
          <p:cNvSpPr txBox="1"/>
          <p:nvPr/>
        </p:nvSpPr>
        <p:spPr>
          <a:xfrm>
            <a:off x="5016666" y="1387959"/>
            <a:ext cx="251992" cy="253916"/>
          </a:xfrm>
          <a:prstGeom prst="rect">
            <a:avLst/>
          </a:prstGeom>
          <a:noFill/>
        </p:spPr>
        <p:txBody>
          <a:bodyPr wrap="none" rtlCol="0">
            <a:spAutoFit/>
          </a:bodyPr>
          <a:lstStyle/>
          <a:p>
            <a:r>
              <a:rPr lang="sv-SE" sz="1050" dirty="0"/>
              <a:t>*</a:t>
            </a:r>
            <a:endParaRPr lang="en-GB" sz="1050" dirty="0"/>
          </a:p>
        </p:txBody>
      </p:sp>
      <p:sp>
        <p:nvSpPr>
          <p:cNvPr id="204" name="TextBox 203"/>
          <p:cNvSpPr txBox="1"/>
          <p:nvPr/>
        </p:nvSpPr>
        <p:spPr>
          <a:xfrm>
            <a:off x="4045566" y="537212"/>
            <a:ext cx="251992" cy="253916"/>
          </a:xfrm>
          <a:prstGeom prst="rect">
            <a:avLst/>
          </a:prstGeom>
          <a:noFill/>
        </p:spPr>
        <p:txBody>
          <a:bodyPr wrap="none" rtlCol="0">
            <a:spAutoFit/>
          </a:bodyPr>
          <a:lstStyle/>
          <a:p>
            <a:r>
              <a:rPr lang="sv-SE" sz="1050" dirty="0"/>
              <a:t>*</a:t>
            </a:r>
            <a:endParaRPr lang="en-GB" sz="1050" dirty="0"/>
          </a:p>
        </p:txBody>
      </p:sp>
      <p:sp>
        <p:nvSpPr>
          <p:cNvPr id="205" name="TextBox 204"/>
          <p:cNvSpPr txBox="1"/>
          <p:nvPr/>
        </p:nvSpPr>
        <p:spPr>
          <a:xfrm>
            <a:off x="2892988" y="523764"/>
            <a:ext cx="251992" cy="253916"/>
          </a:xfrm>
          <a:prstGeom prst="rect">
            <a:avLst/>
          </a:prstGeom>
          <a:noFill/>
        </p:spPr>
        <p:txBody>
          <a:bodyPr wrap="none" rtlCol="0">
            <a:spAutoFit/>
          </a:bodyPr>
          <a:lstStyle/>
          <a:p>
            <a:r>
              <a:rPr lang="sv-SE" sz="1050" dirty="0"/>
              <a:t>*</a:t>
            </a:r>
            <a:endParaRPr lang="en-GB" sz="1050" dirty="0"/>
          </a:p>
        </p:txBody>
      </p:sp>
      <p:sp>
        <p:nvSpPr>
          <p:cNvPr id="206" name="TextBox 205"/>
          <p:cNvSpPr txBox="1"/>
          <p:nvPr/>
        </p:nvSpPr>
        <p:spPr>
          <a:xfrm>
            <a:off x="1721931" y="517407"/>
            <a:ext cx="251992" cy="253916"/>
          </a:xfrm>
          <a:prstGeom prst="rect">
            <a:avLst/>
          </a:prstGeom>
          <a:noFill/>
        </p:spPr>
        <p:txBody>
          <a:bodyPr wrap="none" rtlCol="0">
            <a:spAutoFit/>
          </a:bodyPr>
          <a:lstStyle/>
          <a:p>
            <a:r>
              <a:rPr lang="sv-SE" sz="1050" dirty="0"/>
              <a:t>*</a:t>
            </a:r>
            <a:endParaRPr lang="en-GB" sz="1050" dirty="0"/>
          </a:p>
        </p:txBody>
      </p:sp>
      <p:sp>
        <p:nvSpPr>
          <p:cNvPr id="208" name="TextBox 207"/>
          <p:cNvSpPr txBox="1"/>
          <p:nvPr/>
        </p:nvSpPr>
        <p:spPr>
          <a:xfrm>
            <a:off x="2063628" y="1743368"/>
            <a:ext cx="251992" cy="253916"/>
          </a:xfrm>
          <a:prstGeom prst="rect">
            <a:avLst/>
          </a:prstGeom>
          <a:noFill/>
        </p:spPr>
        <p:txBody>
          <a:bodyPr wrap="none" rtlCol="0">
            <a:spAutoFit/>
          </a:bodyPr>
          <a:lstStyle/>
          <a:p>
            <a:r>
              <a:rPr lang="sv-SE" sz="1050" dirty="0"/>
              <a:t>*</a:t>
            </a:r>
            <a:endParaRPr lang="en-GB" sz="1050" dirty="0"/>
          </a:p>
        </p:txBody>
      </p:sp>
      <p:sp>
        <p:nvSpPr>
          <p:cNvPr id="210" name="TextBox 209"/>
          <p:cNvSpPr txBox="1"/>
          <p:nvPr/>
        </p:nvSpPr>
        <p:spPr>
          <a:xfrm>
            <a:off x="2123764" y="1046246"/>
            <a:ext cx="251992" cy="253916"/>
          </a:xfrm>
          <a:prstGeom prst="rect">
            <a:avLst/>
          </a:prstGeom>
          <a:noFill/>
        </p:spPr>
        <p:txBody>
          <a:bodyPr wrap="none" rtlCol="0">
            <a:spAutoFit/>
          </a:bodyPr>
          <a:lstStyle/>
          <a:p>
            <a:r>
              <a:rPr lang="sv-SE" sz="1050" dirty="0"/>
              <a:t>*</a:t>
            </a:r>
            <a:endParaRPr lang="en-GB" sz="1050" dirty="0"/>
          </a:p>
        </p:txBody>
      </p:sp>
      <p:sp>
        <p:nvSpPr>
          <p:cNvPr id="211" name="TextBox 210"/>
          <p:cNvSpPr txBox="1"/>
          <p:nvPr/>
        </p:nvSpPr>
        <p:spPr>
          <a:xfrm>
            <a:off x="5357646" y="2950150"/>
            <a:ext cx="251992" cy="253916"/>
          </a:xfrm>
          <a:prstGeom prst="rect">
            <a:avLst/>
          </a:prstGeom>
          <a:noFill/>
        </p:spPr>
        <p:txBody>
          <a:bodyPr wrap="none" rtlCol="0">
            <a:spAutoFit/>
          </a:bodyPr>
          <a:lstStyle/>
          <a:p>
            <a:r>
              <a:rPr lang="sv-SE" sz="1050" dirty="0"/>
              <a:t>*</a:t>
            </a:r>
            <a:endParaRPr lang="en-GB" sz="1050" dirty="0"/>
          </a:p>
        </p:txBody>
      </p:sp>
      <p:sp>
        <p:nvSpPr>
          <p:cNvPr id="212" name="TextBox 211"/>
          <p:cNvSpPr txBox="1"/>
          <p:nvPr/>
        </p:nvSpPr>
        <p:spPr>
          <a:xfrm>
            <a:off x="712330" y="2743343"/>
            <a:ext cx="251992" cy="253916"/>
          </a:xfrm>
          <a:prstGeom prst="rect">
            <a:avLst/>
          </a:prstGeom>
          <a:noFill/>
        </p:spPr>
        <p:txBody>
          <a:bodyPr wrap="none" rtlCol="0">
            <a:spAutoFit/>
          </a:bodyPr>
          <a:lstStyle/>
          <a:p>
            <a:r>
              <a:rPr lang="sv-SE" sz="1050" dirty="0"/>
              <a:t>*</a:t>
            </a:r>
            <a:endParaRPr lang="en-GB" sz="1050" dirty="0"/>
          </a:p>
        </p:txBody>
      </p:sp>
      <p:sp>
        <p:nvSpPr>
          <p:cNvPr id="213" name="TextBox 212"/>
          <p:cNvSpPr txBox="1"/>
          <p:nvPr/>
        </p:nvSpPr>
        <p:spPr>
          <a:xfrm>
            <a:off x="1395600" y="2337059"/>
            <a:ext cx="251992" cy="253916"/>
          </a:xfrm>
          <a:prstGeom prst="rect">
            <a:avLst/>
          </a:prstGeom>
          <a:noFill/>
        </p:spPr>
        <p:txBody>
          <a:bodyPr wrap="none" rtlCol="0">
            <a:spAutoFit/>
          </a:bodyPr>
          <a:lstStyle/>
          <a:p>
            <a:r>
              <a:rPr lang="sv-SE" sz="1050" dirty="0"/>
              <a:t>*</a:t>
            </a:r>
            <a:endParaRPr lang="en-GB" sz="1050" dirty="0"/>
          </a:p>
        </p:txBody>
      </p:sp>
      <p:sp>
        <p:nvSpPr>
          <p:cNvPr id="214" name="TextBox 213"/>
          <p:cNvSpPr txBox="1"/>
          <p:nvPr/>
        </p:nvSpPr>
        <p:spPr>
          <a:xfrm>
            <a:off x="1261464" y="2276872"/>
            <a:ext cx="253596" cy="253916"/>
          </a:xfrm>
          <a:prstGeom prst="rect">
            <a:avLst/>
          </a:prstGeom>
          <a:noFill/>
        </p:spPr>
        <p:txBody>
          <a:bodyPr wrap="none" rtlCol="0">
            <a:spAutoFit/>
          </a:bodyPr>
          <a:lstStyle/>
          <a:p>
            <a:r>
              <a:rPr lang="sv-SE" sz="1050" dirty="0"/>
              <a:t>1</a:t>
            </a:r>
            <a:endParaRPr lang="en-GB" sz="1050" dirty="0"/>
          </a:p>
        </p:txBody>
      </p:sp>
      <p:sp>
        <p:nvSpPr>
          <p:cNvPr id="216" name="TextBox 215"/>
          <p:cNvSpPr txBox="1"/>
          <p:nvPr/>
        </p:nvSpPr>
        <p:spPr>
          <a:xfrm>
            <a:off x="7504788" y="1325487"/>
            <a:ext cx="389850" cy="253916"/>
          </a:xfrm>
          <a:prstGeom prst="rect">
            <a:avLst/>
          </a:prstGeom>
          <a:noFill/>
        </p:spPr>
        <p:txBody>
          <a:bodyPr wrap="none" rtlCol="0">
            <a:spAutoFit/>
          </a:bodyPr>
          <a:lstStyle/>
          <a:p>
            <a:r>
              <a:rPr lang="sv-SE" sz="1050" dirty="0"/>
              <a:t>0..1</a:t>
            </a:r>
            <a:endParaRPr lang="en-GB" sz="1050" dirty="0"/>
          </a:p>
        </p:txBody>
      </p:sp>
      <p:sp>
        <p:nvSpPr>
          <p:cNvPr id="217" name="TextBox 216"/>
          <p:cNvSpPr txBox="1"/>
          <p:nvPr/>
        </p:nvSpPr>
        <p:spPr>
          <a:xfrm>
            <a:off x="4775815" y="2973982"/>
            <a:ext cx="256802" cy="261610"/>
          </a:xfrm>
          <a:prstGeom prst="rect">
            <a:avLst/>
          </a:prstGeom>
          <a:noFill/>
        </p:spPr>
        <p:txBody>
          <a:bodyPr wrap="none" rtlCol="0">
            <a:spAutoFit/>
          </a:bodyPr>
          <a:lstStyle/>
          <a:p>
            <a:r>
              <a:rPr lang="sv-SE" sz="1050" dirty="0"/>
              <a:t>1</a:t>
            </a:r>
            <a:endParaRPr lang="en-GB" sz="1050" dirty="0"/>
          </a:p>
        </p:txBody>
      </p:sp>
      <p:sp>
        <p:nvSpPr>
          <p:cNvPr id="218" name="TextBox 217"/>
          <p:cNvSpPr txBox="1"/>
          <p:nvPr/>
        </p:nvSpPr>
        <p:spPr>
          <a:xfrm>
            <a:off x="5555713" y="3560143"/>
            <a:ext cx="253596" cy="253916"/>
          </a:xfrm>
          <a:prstGeom prst="rect">
            <a:avLst/>
          </a:prstGeom>
          <a:noFill/>
        </p:spPr>
        <p:txBody>
          <a:bodyPr wrap="none" rtlCol="0">
            <a:spAutoFit/>
          </a:bodyPr>
          <a:lstStyle/>
          <a:p>
            <a:r>
              <a:rPr lang="sv-SE" sz="1050" dirty="0"/>
              <a:t>1</a:t>
            </a:r>
            <a:endParaRPr lang="en-GB" sz="1050" dirty="0"/>
          </a:p>
        </p:txBody>
      </p:sp>
      <p:sp>
        <p:nvSpPr>
          <p:cNvPr id="219" name="TextBox 218"/>
          <p:cNvSpPr txBox="1"/>
          <p:nvPr/>
        </p:nvSpPr>
        <p:spPr>
          <a:xfrm>
            <a:off x="5843242" y="3601505"/>
            <a:ext cx="251992" cy="253916"/>
          </a:xfrm>
          <a:prstGeom prst="rect">
            <a:avLst/>
          </a:prstGeom>
          <a:noFill/>
        </p:spPr>
        <p:txBody>
          <a:bodyPr wrap="none" rtlCol="0">
            <a:spAutoFit/>
          </a:bodyPr>
          <a:lstStyle/>
          <a:p>
            <a:r>
              <a:rPr lang="sv-SE" sz="1050" dirty="0"/>
              <a:t>*</a:t>
            </a:r>
            <a:endParaRPr lang="en-GB" sz="1050" dirty="0"/>
          </a:p>
        </p:txBody>
      </p:sp>
      <p:sp>
        <p:nvSpPr>
          <p:cNvPr id="221" name="TextBox 220"/>
          <p:cNvSpPr txBox="1"/>
          <p:nvPr/>
        </p:nvSpPr>
        <p:spPr>
          <a:xfrm>
            <a:off x="7351504" y="1233233"/>
            <a:ext cx="251992" cy="253916"/>
          </a:xfrm>
          <a:prstGeom prst="rect">
            <a:avLst/>
          </a:prstGeom>
          <a:noFill/>
        </p:spPr>
        <p:txBody>
          <a:bodyPr wrap="none" rtlCol="0">
            <a:spAutoFit/>
          </a:bodyPr>
          <a:lstStyle/>
          <a:p>
            <a:r>
              <a:rPr lang="sv-SE" sz="1050" dirty="0"/>
              <a:t>*</a:t>
            </a:r>
            <a:endParaRPr lang="en-GB" sz="1050" dirty="0"/>
          </a:p>
        </p:txBody>
      </p:sp>
      <p:sp>
        <p:nvSpPr>
          <p:cNvPr id="223" name="TextBox 222"/>
          <p:cNvSpPr txBox="1"/>
          <p:nvPr/>
        </p:nvSpPr>
        <p:spPr>
          <a:xfrm>
            <a:off x="2681351" y="5315235"/>
            <a:ext cx="256802" cy="261610"/>
          </a:xfrm>
          <a:prstGeom prst="rect">
            <a:avLst/>
          </a:prstGeom>
          <a:noFill/>
        </p:spPr>
        <p:txBody>
          <a:bodyPr wrap="none" rtlCol="0">
            <a:spAutoFit/>
          </a:bodyPr>
          <a:lstStyle/>
          <a:p>
            <a:r>
              <a:rPr lang="sv-SE" sz="1050" dirty="0"/>
              <a:t>1</a:t>
            </a:r>
            <a:endParaRPr lang="en-GB" sz="1050" dirty="0"/>
          </a:p>
        </p:txBody>
      </p:sp>
      <p:sp>
        <p:nvSpPr>
          <p:cNvPr id="224" name="TextBox 223"/>
          <p:cNvSpPr txBox="1"/>
          <p:nvPr/>
        </p:nvSpPr>
        <p:spPr>
          <a:xfrm>
            <a:off x="4452136" y="5207237"/>
            <a:ext cx="256802" cy="261610"/>
          </a:xfrm>
          <a:prstGeom prst="rect">
            <a:avLst/>
          </a:prstGeom>
          <a:noFill/>
        </p:spPr>
        <p:txBody>
          <a:bodyPr wrap="none" rtlCol="0">
            <a:spAutoFit/>
          </a:bodyPr>
          <a:lstStyle/>
          <a:p>
            <a:r>
              <a:rPr lang="sv-SE" sz="1050" dirty="0"/>
              <a:t>1</a:t>
            </a:r>
            <a:endParaRPr lang="en-GB" sz="1050" dirty="0"/>
          </a:p>
        </p:txBody>
      </p:sp>
      <p:sp>
        <p:nvSpPr>
          <p:cNvPr id="225" name="TextBox 224"/>
          <p:cNvSpPr txBox="1"/>
          <p:nvPr/>
        </p:nvSpPr>
        <p:spPr>
          <a:xfrm>
            <a:off x="4256381" y="3728463"/>
            <a:ext cx="256802" cy="261610"/>
          </a:xfrm>
          <a:prstGeom prst="rect">
            <a:avLst/>
          </a:prstGeom>
          <a:noFill/>
        </p:spPr>
        <p:txBody>
          <a:bodyPr wrap="none" rtlCol="0">
            <a:spAutoFit/>
          </a:bodyPr>
          <a:lstStyle/>
          <a:p>
            <a:r>
              <a:rPr lang="sv-SE" sz="1050" dirty="0"/>
              <a:t>1</a:t>
            </a:r>
            <a:endParaRPr lang="en-GB" sz="1050" dirty="0"/>
          </a:p>
        </p:txBody>
      </p:sp>
      <p:sp>
        <p:nvSpPr>
          <p:cNvPr id="240" name="TextBox 239"/>
          <p:cNvSpPr txBox="1"/>
          <p:nvPr/>
        </p:nvSpPr>
        <p:spPr>
          <a:xfrm>
            <a:off x="4142659" y="4496464"/>
            <a:ext cx="251992" cy="253916"/>
          </a:xfrm>
          <a:prstGeom prst="rect">
            <a:avLst/>
          </a:prstGeom>
          <a:noFill/>
        </p:spPr>
        <p:txBody>
          <a:bodyPr wrap="none" rtlCol="0">
            <a:spAutoFit/>
          </a:bodyPr>
          <a:lstStyle/>
          <a:p>
            <a:r>
              <a:rPr lang="sv-SE" sz="1050" dirty="0"/>
              <a:t>*</a:t>
            </a:r>
            <a:endParaRPr lang="en-GB" sz="1050" dirty="0"/>
          </a:p>
        </p:txBody>
      </p:sp>
      <p:sp>
        <p:nvSpPr>
          <p:cNvPr id="244" name="TextBox 243"/>
          <p:cNvSpPr txBox="1"/>
          <p:nvPr/>
        </p:nvSpPr>
        <p:spPr>
          <a:xfrm>
            <a:off x="3541932" y="4118028"/>
            <a:ext cx="251992" cy="253916"/>
          </a:xfrm>
          <a:prstGeom prst="rect">
            <a:avLst/>
          </a:prstGeom>
          <a:noFill/>
        </p:spPr>
        <p:txBody>
          <a:bodyPr wrap="none" rtlCol="0">
            <a:spAutoFit/>
          </a:bodyPr>
          <a:lstStyle/>
          <a:p>
            <a:r>
              <a:rPr lang="sv-SE" sz="1050" dirty="0"/>
              <a:t>*</a:t>
            </a:r>
            <a:endParaRPr lang="en-GB" sz="1050" dirty="0"/>
          </a:p>
        </p:txBody>
      </p:sp>
      <p:cxnSp>
        <p:nvCxnSpPr>
          <p:cNvPr id="245" name="Straight Connector 244"/>
          <p:cNvCxnSpPr>
            <a:stCxn id="276" idx="3"/>
            <a:endCxn id="111" idx="1"/>
          </p:cNvCxnSpPr>
          <p:nvPr/>
        </p:nvCxnSpPr>
        <p:spPr>
          <a:xfrm flipV="1">
            <a:off x="5077108" y="692944"/>
            <a:ext cx="358988" cy="778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Straight Connector 221"/>
          <p:cNvCxnSpPr>
            <a:stCxn id="178" idx="1"/>
            <a:endCxn id="177" idx="3"/>
          </p:cNvCxnSpPr>
          <p:nvPr/>
        </p:nvCxnSpPr>
        <p:spPr>
          <a:xfrm flipH="1">
            <a:off x="6588224" y="1354907"/>
            <a:ext cx="578678" cy="275832"/>
          </a:xfrm>
          <a:prstGeom prst="line">
            <a:avLst/>
          </a:prstGeom>
        </p:spPr>
        <p:style>
          <a:lnRef idx="1">
            <a:schemeClr val="accent1"/>
          </a:lnRef>
          <a:fillRef idx="0">
            <a:schemeClr val="accent1"/>
          </a:fillRef>
          <a:effectRef idx="0">
            <a:schemeClr val="accent1"/>
          </a:effectRef>
          <a:fontRef idx="minor">
            <a:schemeClr val="tx1"/>
          </a:fontRef>
        </p:style>
      </p:cxnSp>
      <p:sp>
        <p:nvSpPr>
          <p:cNvPr id="248" name="TextBox 247"/>
          <p:cNvSpPr txBox="1"/>
          <p:nvPr/>
        </p:nvSpPr>
        <p:spPr>
          <a:xfrm>
            <a:off x="6977775" y="1225094"/>
            <a:ext cx="251992" cy="253916"/>
          </a:xfrm>
          <a:prstGeom prst="rect">
            <a:avLst/>
          </a:prstGeom>
          <a:noFill/>
        </p:spPr>
        <p:txBody>
          <a:bodyPr wrap="none" rtlCol="0">
            <a:spAutoFit/>
          </a:bodyPr>
          <a:lstStyle/>
          <a:p>
            <a:r>
              <a:rPr lang="sv-SE" sz="1050" dirty="0"/>
              <a:t>*</a:t>
            </a:r>
            <a:endParaRPr lang="en-GB" sz="1050" dirty="0"/>
          </a:p>
        </p:txBody>
      </p:sp>
      <p:sp>
        <p:nvSpPr>
          <p:cNvPr id="251" name="TextBox 250"/>
          <p:cNvSpPr txBox="1"/>
          <p:nvPr/>
        </p:nvSpPr>
        <p:spPr>
          <a:xfrm>
            <a:off x="6543518" y="1382389"/>
            <a:ext cx="256802" cy="261610"/>
          </a:xfrm>
          <a:prstGeom prst="rect">
            <a:avLst/>
          </a:prstGeom>
          <a:noFill/>
        </p:spPr>
        <p:txBody>
          <a:bodyPr wrap="none" rtlCol="0">
            <a:spAutoFit/>
          </a:bodyPr>
          <a:lstStyle/>
          <a:p>
            <a:r>
              <a:rPr lang="sv-SE" sz="1050" dirty="0"/>
              <a:t>1</a:t>
            </a:r>
            <a:endParaRPr lang="en-GB" sz="1050" dirty="0"/>
          </a:p>
        </p:txBody>
      </p:sp>
      <p:sp>
        <p:nvSpPr>
          <p:cNvPr id="253" name="Rounded Rectangle 252"/>
          <p:cNvSpPr/>
          <p:nvPr/>
        </p:nvSpPr>
        <p:spPr>
          <a:xfrm>
            <a:off x="376363" y="5979371"/>
            <a:ext cx="1045912" cy="57626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sv-SE" sz="1400" dirty="0">
                <a:solidFill>
                  <a:schemeClr val="tx1"/>
                </a:solidFill>
              </a:rPr>
              <a:t>CompCode</a:t>
            </a:r>
            <a:endParaRPr lang="en-US" dirty="0">
              <a:solidFill>
                <a:schemeClr val="tx1"/>
              </a:solidFill>
            </a:endParaRPr>
          </a:p>
        </p:txBody>
      </p:sp>
      <p:sp>
        <p:nvSpPr>
          <p:cNvPr id="256" name="Rectangle 255"/>
          <p:cNvSpPr/>
          <p:nvPr/>
        </p:nvSpPr>
        <p:spPr>
          <a:xfrm>
            <a:off x="1206251" y="5979589"/>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V</a:t>
            </a:r>
            <a:endParaRPr lang="en-US" dirty="0"/>
          </a:p>
        </p:txBody>
      </p:sp>
      <p:sp>
        <p:nvSpPr>
          <p:cNvPr id="258" name="TextBox 257"/>
          <p:cNvSpPr txBox="1"/>
          <p:nvPr/>
        </p:nvSpPr>
        <p:spPr>
          <a:xfrm>
            <a:off x="710744" y="5717761"/>
            <a:ext cx="256802" cy="261610"/>
          </a:xfrm>
          <a:prstGeom prst="rect">
            <a:avLst/>
          </a:prstGeom>
          <a:noFill/>
        </p:spPr>
        <p:txBody>
          <a:bodyPr wrap="none" rtlCol="0">
            <a:spAutoFit/>
          </a:bodyPr>
          <a:lstStyle/>
          <a:p>
            <a:r>
              <a:rPr lang="sv-SE" sz="1050" dirty="0"/>
              <a:t>1</a:t>
            </a:r>
            <a:endParaRPr lang="en-GB" sz="1050" dirty="0"/>
          </a:p>
        </p:txBody>
      </p:sp>
      <p:cxnSp>
        <p:nvCxnSpPr>
          <p:cNvPr id="259" name="Straight Connector 258"/>
          <p:cNvCxnSpPr>
            <a:stCxn id="10" idx="2"/>
            <a:endCxn id="253" idx="0"/>
          </p:cNvCxnSpPr>
          <p:nvPr/>
        </p:nvCxnSpPr>
        <p:spPr>
          <a:xfrm>
            <a:off x="899319" y="5658009"/>
            <a:ext cx="0" cy="321362"/>
          </a:xfrm>
          <a:prstGeom prst="line">
            <a:avLst/>
          </a:prstGeom>
        </p:spPr>
        <p:style>
          <a:lnRef idx="1">
            <a:schemeClr val="accent1"/>
          </a:lnRef>
          <a:fillRef idx="0">
            <a:schemeClr val="accent1"/>
          </a:fillRef>
          <a:effectRef idx="0">
            <a:schemeClr val="accent1"/>
          </a:effectRef>
          <a:fontRef idx="minor">
            <a:schemeClr val="tx1"/>
          </a:fontRef>
        </p:style>
      </p:cxnSp>
      <p:sp>
        <p:nvSpPr>
          <p:cNvPr id="260" name="TextBox 259"/>
          <p:cNvSpPr txBox="1"/>
          <p:nvPr/>
        </p:nvSpPr>
        <p:spPr>
          <a:xfrm>
            <a:off x="710935" y="5614358"/>
            <a:ext cx="251992" cy="253916"/>
          </a:xfrm>
          <a:prstGeom prst="rect">
            <a:avLst/>
          </a:prstGeom>
          <a:noFill/>
        </p:spPr>
        <p:txBody>
          <a:bodyPr wrap="none" rtlCol="0">
            <a:spAutoFit/>
          </a:bodyPr>
          <a:lstStyle/>
          <a:p>
            <a:r>
              <a:rPr lang="sv-SE" sz="1050" dirty="0"/>
              <a:t>*</a:t>
            </a:r>
            <a:endParaRPr lang="en-GB" sz="1050" dirty="0"/>
          </a:p>
        </p:txBody>
      </p:sp>
      <p:cxnSp>
        <p:nvCxnSpPr>
          <p:cNvPr id="261" name="Straight Connector 260"/>
          <p:cNvCxnSpPr>
            <a:stCxn id="265" idx="2"/>
            <a:endCxn id="13" idx="0"/>
          </p:cNvCxnSpPr>
          <p:nvPr/>
        </p:nvCxnSpPr>
        <p:spPr>
          <a:xfrm>
            <a:off x="5854501" y="3567640"/>
            <a:ext cx="266028" cy="2089401"/>
          </a:xfrm>
          <a:prstGeom prst="line">
            <a:avLst/>
          </a:prstGeom>
        </p:spPr>
        <p:style>
          <a:lnRef idx="1">
            <a:schemeClr val="accent1"/>
          </a:lnRef>
          <a:fillRef idx="0">
            <a:schemeClr val="accent1"/>
          </a:fillRef>
          <a:effectRef idx="0">
            <a:schemeClr val="accent1"/>
          </a:effectRef>
          <a:fontRef idx="minor">
            <a:schemeClr val="tx1"/>
          </a:fontRef>
        </p:style>
      </p:cxnSp>
      <p:sp>
        <p:nvSpPr>
          <p:cNvPr id="262" name="TextBox 261"/>
          <p:cNvSpPr txBox="1"/>
          <p:nvPr/>
        </p:nvSpPr>
        <p:spPr>
          <a:xfrm>
            <a:off x="6054981" y="5352822"/>
            <a:ext cx="389850" cy="253916"/>
          </a:xfrm>
          <a:prstGeom prst="rect">
            <a:avLst/>
          </a:prstGeom>
          <a:noFill/>
        </p:spPr>
        <p:txBody>
          <a:bodyPr wrap="none" rtlCol="0">
            <a:spAutoFit/>
          </a:bodyPr>
          <a:lstStyle/>
          <a:p>
            <a:r>
              <a:rPr lang="sv-SE" sz="1050" dirty="0"/>
              <a:t>0..1</a:t>
            </a:r>
            <a:endParaRPr lang="en-GB" sz="1050" dirty="0"/>
          </a:p>
        </p:txBody>
      </p:sp>
      <p:sp>
        <p:nvSpPr>
          <p:cNvPr id="263" name="TextBox 262"/>
          <p:cNvSpPr txBox="1"/>
          <p:nvPr/>
        </p:nvSpPr>
        <p:spPr>
          <a:xfrm>
            <a:off x="5963378" y="3551536"/>
            <a:ext cx="251992" cy="253916"/>
          </a:xfrm>
          <a:prstGeom prst="rect">
            <a:avLst/>
          </a:prstGeom>
          <a:noFill/>
        </p:spPr>
        <p:txBody>
          <a:bodyPr wrap="none" rtlCol="0">
            <a:spAutoFit/>
          </a:bodyPr>
          <a:lstStyle/>
          <a:p>
            <a:r>
              <a:rPr lang="sv-SE" sz="1050" dirty="0"/>
              <a:t>*</a:t>
            </a:r>
            <a:endParaRPr lang="en-GB" sz="1050" dirty="0"/>
          </a:p>
        </p:txBody>
      </p:sp>
      <p:sp>
        <p:nvSpPr>
          <p:cNvPr id="264" name="TextBox 263"/>
          <p:cNvSpPr txBox="1"/>
          <p:nvPr/>
        </p:nvSpPr>
        <p:spPr>
          <a:xfrm>
            <a:off x="6002907" y="3329826"/>
            <a:ext cx="346570" cy="253916"/>
          </a:xfrm>
          <a:prstGeom prst="rect">
            <a:avLst/>
          </a:prstGeom>
          <a:noFill/>
        </p:spPr>
        <p:txBody>
          <a:bodyPr wrap="none" rtlCol="0">
            <a:spAutoFit/>
          </a:bodyPr>
          <a:lstStyle/>
          <a:p>
            <a:r>
              <a:rPr lang="sv-SE" sz="1050" dirty="0"/>
              <a:t>DA</a:t>
            </a:r>
            <a:endParaRPr lang="en-GB" sz="1050" dirty="0"/>
          </a:p>
        </p:txBody>
      </p:sp>
      <p:sp>
        <p:nvSpPr>
          <p:cNvPr id="265" name="TextBox 264"/>
          <p:cNvSpPr txBox="1"/>
          <p:nvPr/>
        </p:nvSpPr>
        <p:spPr>
          <a:xfrm>
            <a:off x="5691636" y="3313724"/>
            <a:ext cx="325730" cy="253916"/>
          </a:xfrm>
          <a:prstGeom prst="rect">
            <a:avLst/>
          </a:prstGeom>
          <a:noFill/>
        </p:spPr>
        <p:txBody>
          <a:bodyPr wrap="none" rtlCol="0">
            <a:spAutoFit/>
          </a:bodyPr>
          <a:lstStyle/>
          <a:p>
            <a:r>
              <a:rPr lang="sv-SE" sz="1050" dirty="0"/>
              <a:t>SA</a:t>
            </a:r>
            <a:endParaRPr lang="en-GB" sz="1050" dirty="0"/>
          </a:p>
        </p:txBody>
      </p:sp>
      <p:sp>
        <p:nvSpPr>
          <p:cNvPr id="266" name="TextBox 265"/>
          <p:cNvSpPr txBox="1"/>
          <p:nvPr/>
        </p:nvSpPr>
        <p:spPr>
          <a:xfrm>
            <a:off x="6254811" y="2284766"/>
            <a:ext cx="253596" cy="253916"/>
          </a:xfrm>
          <a:prstGeom prst="rect">
            <a:avLst/>
          </a:prstGeom>
          <a:noFill/>
        </p:spPr>
        <p:txBody>
          <a:bodyPr wrap="none" rtlCol="0">
            <a:spAutoFit/>
          </a:bodyPr>
          <a:lstStyle/>
          <a:p>
            <a:r>
              <a:rPr lang="sv-SE" sz="1050" dirty="0"/>
              <a:t>1</a:t>
            </a:r>
            <a:endParaRPr lang="en-GB" sz="1050" dirty="0"/>
          </a:p>
        </p:txBody>
      </p:sp>
      <p:sp>
        <p:nvSpPr>
          <p:cNvPr id="267" name="TextBox 266"/>
          <p:cNvSpPr txBox="1"/>
          <p:nvPr/>
        </p:nvSpPr>
        <p:spPr>
          <a:xfrm>
            <a:off x="2421881" y="2286533"/>
            <a:ext cx="1013419" cy="253916"/>
          </a:xfrm>
          <a:prstGeom prst="rect">
            <a:avLst/>
          </a:prstGeom>
          <a:noFill/>
        </p:spPr>
        <p:txBody>
          <a:bodyPr wrap="none" rtlCol="0">
            <a:spAutoFit/>
          </a:bodyPr>
          <a:lstStyle/>
          <a:p>
            <a:r>
              <a:rPr lang="sv-SE" sz="1050" dirty="0"/>
              <a:t>*  (2 for DwPD)</a:t>
            </a:r>
            <a:endParaRPr lang="en-GB" sz="1050" dirty="0"/>
          </a:p>
        </p:txBody>
      </p:sp>
      <p:sp>
        <p:nvSpPr>
          <p:cNvPr id="268" name="TextBox 267"/>
          <p:cNvSpPr txBox="1"/>
          <p:nvPr/>
        </p:nvSpPr>
        <p:spPr>
          <a:xfrm>
            <a:off x="3265031" y="5294553"/>
            <a:ext cx="256802" cy="261610"/>
          </a:xfrm>
          <a:prstGeom prst="rect">
            <a:avLst/>
          </a:prstGeom>
          <a:noFill/>
        </p:spPr>
        <p:txBody>
          <a:bodyPr wrap="none" rtlCol="0">
            <a:spAutoFit/>
          </a:bodyPr>
          <a:lstStyle/>
          <a:p>
            <a:r>
              <a:rPr lang="sv-SE" sz="1050" dirty="0"/>
              <a:t>1</a:t>
            </a:r>
            <a:endParaRPr lang="en-GB" sz="1050" dirty="0"/>
          </a:p>
        </p:txBody>
      </p:sp>
      <p:sp>
        <p:nvSpPr>
          <p:cNvPr id="269" name="TextBox 268"/>
          <p:cNvSpPr txBox="1"/>
          <p:nvPr/>
        </p:nvSpPr>
        <p:spPr>
          <a:xfrm>
            <a:off x="2190962" y="4443878"/>
            <a:ext cx="256802" cy="261610"/>
          </a:xfrm>
          <a:prstGeom prst="rect">
            <a:avLst/>
          </a:prstGeom>
          <a:noFill/>
        </p:spPr>
        <p:txBody>
          <a:bodyPr wrap="none" rtlCol="0">
            <a:spAutoFit/>
          </a:bodyPr>
          <a:lstStyle/>
          <a:p>
            <a:r>
              <a:rPr lang="sv-SE" sz="1050" dirty="0"/>
              <a:t>1</a:t>
            </a:r>
            <a:endParaRPr lang="en-GB" sz="1050" dirty="0"/>
          </a:p>
        </p:txBody>
      </p:sp>
      <p:sp>
        <p:nvSpPr>
          <p:cNvPr id="270" name="TextBox 269"/>
          <p:cNvSpPr txBox="1"/>
          <p:nvPr/>
        </p:nvSpPr>
        <p:spPr>
          <a:xfrm>
            <a:off x="2418031" y="2495699"/>
            <a:ext cx="256802" cy="261610"/>
          </a:xfrm>
          <a:prstGeom prst="rect">
            <a:avLst/>
          </a:prstGeom>
          <a:noFill/>
        </p:spPr>
        <p:txBody>
          <a:bodyPr wrap="none" rtlCol="0">
            <a:spAutoFit/>
          </a:bodyPr>
          <a:lstStyle/>
          <a:p>
            <a:r>
              <a:rPr lang="sv-SE" sz="1050" dirty="0"/>
              <a:t>1</a:t>
            </a:r>
            <a:endParaRPr lang="en-GB" sz="1050" dirty="0"/>
          </a:p>
        </p:txBody>
      </p:sp>
      <p:sp>
        <p:nvSpPr>
          <p:cNvPr id="271" name="TextBox 270"/>
          <p:cNvSpPr txBox="1"/>
          <p:nvPr/>
        </p:nvSpPr>
        <p:spPr>
          <a:xfrm>
            <a:off x="2653138" y="2685393"/>
            <a:ext cx="251992" cy="253916"/>
          </a:xfrm>
          <a:prstGeom prst="rect">
            <a:avLst/>
          </a:prstGeom>
          <a:noFill/>
        </p:spPr>
        <p:txBody>
          <a:bodyPr wrap="none" rtlCol="0">
            <a:spAutoFit/>
          </a:bodyPr>
          <a:lstStyle/>
          <a:p>
            <a:r>
              <a:rPr lang="sv-SE" sz="1050" dirty="0"/>
              <a:t>*</a:t>
            </a:r>
            <a:endParaRPr lang="en-GB" sz="1050" dirty="0"/>
          </a:p>
        </p:txBody>
      </p:sp>
      <p:sp>
        <p:nvSpPr>
          <p:cNvPr id="272" name="TextBox 271"/>
          <p:cNvSpPr txBox="1"/>
          <p:nvPr/>
        </p:nvSpPr>
        <p:spPr>
          <a:xfrm>
            <a:off x="2679089" y="3391503"/>
            <a:ext cx="251992" cy="253916"/>
          </a:xfrm>
          <a:prstGeom prst="rect">
            <a:avLst/>
          </a:prstGeom>
          <a:noFill/>
        </p:spPr>
        <p:txBody>
          <a:bodyPr wrap="none" rtlCol="0">
            <a:spAutoFit/>
          </a:bodyPr>
          <a:lstStyle/>
          <a:p>
            <a:r>
              <a:rPr lang="sv-SE" sz="1050" dirty="0"/>
              <a:t>*</a:t>
            </a:r>
            <a:endParaRPr lang="en-GB" sz="1050" dirty="0"/>
          </a:p>
        </p:txBody>
      </p:sp>
      <p:sp>
        <p:nvSpPr>
          <p:cNvPr id="273" name="TextBox 272"/>
          <p:cNvSpPr txBox="1"/>
          <p:nvPr/>
        </p:nvSpPr>
        <p:spPr>
          <a:xfrm>
            <a:off x="2227994" y="5199701"/>
            <a:ext cx="251992" cy="253916"/>
          </a:xfrm>
          <a:prstGeom prst="rect">
            <a:avLst/>
          </a:prstGeom>
          <a:noFill/>
        </p:spPr>
        <p:txBody>
          <a:bodyPr wrap="none" rtlCol="0">
            <a:spAutoFit/>
          </a:bodyPr>
          <a:lstStyle/>
          <a:p>
            <a:r>
              <a:rPr lang="sv-SE" sz="1050" dirty="0"/>
              <a:t>*</a:t>
            </a:r>
            <a:endParaRPr lang="en-GB" sz="1050" dirty="0"/>
          </a:p>
        </p:txBody>
      </p:sp>
      <p:cxnSp>
        <p:nvCxnSpPr>
          <p:cNvPr id="203" name="Straight Connector 202"/>
          <p:cNvCxnSpPr>
            <a:stCxn id="67" idx="2"/>
            <a:endCxn id="15" idx="0"/>
          </p:cNvCxnSpPr>
          <p:nvPr/>
        </p:nvCxnSpPr>
        <p:spPr>
          <a:xfrm flipH="1">
            <a:off x="3183188" y="5199684"/>
            <a:ext cx="156421" cy="310912"/>
          </a:xfrm>
          <a:prstGeom prst="line">
            <a:avLst/>
          </a:prstGeom>
        </p:spPr>
        <p:style>
          <a:lnRef idx="1">
            <a:schemeClr val="accent1"/>
          </a:lnRef>
          <a:fillRef idx="0">
            <a:schemeClr val="accent1"/>
          </a:fillRef>
          <a:effectRef idx="0">
            <a:schemeClr val="accent1"/>
          </a:effectRef>
          <a:fontRef idx="minor">
            <a:schemeClr val="tx1"/>
          </a:fontRef>
        </p:style>
      </p:cxnSp>
      <p:sp>
        <p:nvSpPr>
          <p:cNvPr id="230" name="TextBox 229"/>
          <p:cNvSpPr txBox="1"/>
          <p:nvPr/>
        </p:nvSpPr>
        <p:spPr>
          <a:xfrm>
            <a:off x="3054734" y="5228764"/>
            <a:ext cx="256802" cy="261610"/>
          </a:xfrm>
          <a:prstGeom prst="rect">
            <a:avLst/>
          </a:prstGeom>
          <a:noFill/>
        </p:spPr>
        <p:txBody>
          <a:bodyPr wrap="none" rtlCol="0">
            <a:spAutoFit/>
          </a:bodyPr>
          <a:lstStyle/>
          <a:p>
            <a:r>
              <a:rPr lang="sv-SE" sz="1050" dirty="0"/>
              <a:t>1</a:t>
            </a:r>
            <a:endParaRPr lang="en-GB" sz="1050" dirty="0"/>
          </a:p>
        </p:txBody>
      </p:sp>
      <p:sp>
        <p:nvSpPr>
          <p:cNvPr id="231" name="TextBox 230"/>
          <p:cNvSpPr txBox="1"/>
          <p:nvPr/>
        </p:nvSpPr>
        <p:spPr>
          <a:xfrm>
            <a:off x="3142124" y="5152835"/>
            <a:ext cx="251992" cy="253916"/>
          </a:xfrm>
          <a:prstGeom prst="rect">
            <a:avLst/>
          </a:prstGeom>
          <a:noFill/>
        </p:spPr>
        <p:txBody>
          <a:bodyPr wrap="none" rtlCol="0">
            <a:spAutoFit/>
          </a:bodyPr>
          <a:lstStyle/>
          <a:p>
            <a:r>
              <a:rPr lang="sv-SE" sz="1050" dirty="0"/>
              <a:t>*</a:t>
            </a:r>
            <a:endParaRPr lang="en-GB" sz="1050" dirty="0"/>
          </a:p>
        </p:txBody>
      </p:sp>
      <p:sp>
        <p:nvSpPr>
          <p:cNvPr id="232" name="TextBox 231"/>
          <p:cNvSpPr txBox="1"/>
          <p:nvPr/>
        </p:nvSpPr>
        <p:spPr>
          <a:xfrm>
            <a:off x="4435705" y="4503308"/>
            <a:ext cx="251992" cy="253916"/>
          </a:xfrm>
          <a:prstGeom prst="rect">
            <a:avLst/>
          </a:prstGeom>
          <a:noFill/>
        </p:spPr>
        <p:txBody>
          <a:bodyPr wrap="none" rtlCol="0">
            <a:spAutoFit/>
          </a:bodyPr>
          <a:lstStyle/>
          <a:p>
            <a:r>
              <a:rPr lang="sv-SE" sz="1050" dirty="0"/>
              <a:t>*</a:t>
            </a:r>
            <a:endParaRPr lang="en-GB" sz="1050" dirty="0"/>
          </a:p>
        </p:txBody>
      </p:sp>
      <p:sp>
        <p:nvSpPr>
          <p:cNvPr id="233" name="TextBox 232"/>
          <p:cNvSpPr txBox="1"/>
          <p:nvPr/>
        </p:nvSpPr>
        <p:spPr>
          <a:xfrm>
            <a:off x="3075739" y="4409987"/>
            <a:ext cx="389850" cy="253916"/>
          </a:xfrm>
          <a:prstGeom prst="rect">
            <a:avLst/>
          </a:prstGeom>
          <a:noFill/>
        </p:spPr>
        <p:txBody>
          <a:bodyPr wrap="none" rtlCol="0">
            <a:spAutoFit/>
          </a:bodyPr>
          <a:lstStyle/>
          <a:p>
            <a:r>
              <a:rPr lang="sv-SE" sz="1050" dirty="0"/>
              <a:t>0..1</a:t>
            </a:r>
            <a:endParaRPr lang="en-GB" sz="1050" dirty="0"/>
          </a:p>
        </p:txBody>
      </p:sp>
      <p:sp>
        <p:nvSpPr>
          <p:cNvPr id="228" name="Rectangle 94"/>
          <p:cNvSpPr/>
          <p:nvPr/>
        </p:nvSpPr>
        <p:spPr>
          <a:xfrm>
            <a:off x="6088546" y="403860"/>
            <a:ext cx="216024" cy="225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V</a:t>
            </a:r>
            <a:endParaRPr lang="en-US" dirty="0"/>
          </a:p>
        </p:txBody>
      </p:sp>
      <p:sp>
        <p:nvSpPr>
          <p:cNvPr id="235" name="Rectangle 94"/>
          <p:cNvSpPr/>
          <p:nvPr/>
        </p:nvSpPr>
        <p:spPr>
          <a:xfrm>
            <a:off x="2583046" y="1196751"/>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V</a:t>
            </a:r>
            <a:endParaRPr lang="en-US" dirty="0"/>
          </a:p>
        </p:txBody>
      </p:sp>
      <p:sp>
        <p:nvSpPr>
          <p:cNvPr id="236" name="Rectangle 94"/>
          <p:cNvSpPr/>
          <p:nvPr/>
        </p:nvSpPr>
        <p:spPr>
          <a:xfrm>
            <a:off x="8465912" y="1350203"/>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V</a:t>
            </a:r>
            <a:endParaRPr lang="en-US" dirty="0"/>
          </a:p>
        </p:txBody>
      </p:sp>
      <p:sp>
        <p:nvSpPr>
          <p:cNvPr id="238" name="Rectangle 94"/>
          <p:cNvSpPr/>
          <p:nvPr/>
        </p:nvSpPr>
        <p:spPr>
          <a:xfrm>
            <a:off x="8244160" y="2987945"/>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V</a:t>
            </a:r>
            <a:endParaRPr lang="en-US" dirty="0"/>
          </a:p>
        </p:txBody>
      </p:sp>
      <p:sp>
        <p:nvSpPr>
          <p:cNvPr id="241" name="Rectangle 94"/>
          <p:cNvSpPr/>
          <p:nvPr/>
        </p:nvSpPr>
        <p:spPr>
          <a:xfrm>
            <a:off x="7236420" y="2987372"/>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V</a:t>
            </a:r>
            <a:endParaRPr lang="en-US" dirty="0"/>
          </a:p>
        </p:txBody>
      </p:sp>
      <p:sp>
        <p:nvSpPr>
          <p:cNvPr id="242" name="Rectangle 94"/>
          <p:cNvSpPr/>
          <p:nvPr/>
        </p:nvSpPr>
        <p:spPr>
          <a:xfrm>
            <a:off x="4938267" y="3948080"/>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V</a:t>
            </a:r>
            <a:endParaRPr lang="en-US" dirty="0"/>
          </a:p>
        </p:txBody>
      </p:sp>
      <p:sp>
        <p:nvSpPr>
          <p:cNvPr id="243" name="Rectangle 94"/>
          <p:cNvSpPr/>
          <p:nvPr/>
        </p:nvSpPr>
        <p:spPr>
          <a:xfrm>
            <a:off x="3325800" y="2866219"/>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V</a:t>
            </a:r>
            <a:endParaRPr lang="en-US" dirty="0"/>
          </a:p>
        </p:txBody>
      </p:sp>
      <p:sp>
        <p:nvSpPr>
          <p:cNvPr id="274" name="Rectangle 94"/>
          <p:cNvSpPr/>
          <p:nvPr/>
        </p:nvSpPr>
        <p:spPr>
          <a:xfrm>
            <a:off x="2230921" y="2201761"/>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V</a:t>
            </a:r>
            <a:endParaRPr lang="en-US" dirty="0"/>
          </a:p>
        </p:txBody>
      </p:sp>
      <p:sp>
        <p:nvSpPr>
          <p:cNvPr id="275" name="Rectangle 94"/>
          <p:cNvSpPr/>
          <p:nvPr/>
        </p:nvSpPr>
        <p:spPr>
          <a:xfrm>
            <a:off x="1118598" y="2201761"/>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V</a:t>
            </a:r>
            <a:endParaRPr lang="en-US" dirty="0"/>
          </a:p>
        </p:txBody>
      </p:sp>
      <p:sp>
        <p:nvSpPr>
          <p:cNvPr id="276" name="Rounded Rectangle 275"/>
          <p:cNvSpPr/>
          <p:nvPr/>
        </p:nvSpPr>
        <p:spPr>
          <a:xfrm>
            <a:off x="4188718" y="1182875"/>
            <a:ext cx="888390" cy="57626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sv-SE" dirty="0">
                <a:solidFill>
                  <a:schemeClr val="tx1"/>
                </a:solidFill>
              </a:rPr>
              <a:t>ScnRel</a:t>
            </a:r>
            <a:endParaRPr lang="en-US" dirty="0">
              <a:solidFill>
                <a:schemeClr val="tx1"/>
              </a:solidFill>
            </a:endParaRPr>
          </a:p>
        </p:txBody>
      </p:sp>
      <p:sp>
        <p:nvSpPr>
          <p:cNvPr id="278" name="Rectangle 94"/>
          <p:cNvSpPr/>
          <p:nvPr/>
        </p:nvSpPr>
        <p:spPr>
          <a:xfrm>
            <a:off x="4860875" y="1181036"/>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V</a:t>
            </a:r>
            <a:endParaRPr lang="en-US" dirty="0"/>
          </a:p>
        </p:txBody>
      </p:sp>
      <p:cxnSp>
        <p:nvCxnSpPr>
          <p:cNvPr id="279" name="Straight Connector 278"/>
          <p:cNvCxnSpPr>
            <a:stCxn id="276" idx="0"/>
            <a:endCxn id="105" idx="2"/>
          </p:cNvCxnSpPr>
          <p:nvPr/>
        </p:nvCxnSpPr>
        <p:spPr>
          <a:xfrm flipV="1">
            <a:off x="4632913" y="981075"/>
            <a:ext cx="10847" cy="201800"/>
          </a:xfrm>
          <a:prstGeom prst="line">
            <a:avLst/>
          </a:prstGeom>
        </p:spPr>
        <p:style>
          <a:lnRef idx="1">
            <a:schemeClr val="accent1"/>
          </a:lnRef>
          <a:fillRef idx="0">
            <a:schemeClr val="accent1"/>
          </a:fillRef>
          <a:effectRef idx="0">
            <a:schemeClr val="accent1"/>
          </a:effectRef>
          <a:fontRef idx="minor">
            <a:schemeClr val="tx1"/>
          </a:fontRef>
        </p:style>
      </p:cxnSp>
      <p:sp>
        <p:nvSpPr>
          <p:cNvPr id="281" name="TextBox 280"/>
          <p:cNvSpPr txBox="1"/>
          <p:nvPr/>
        </p:nvSpPr>
        <p:spPr>
          <a:xfrm>
            <a:off x="4473346" y="926391"/>
            <a:ext cx="253596" cy="253916"/>
          </a:xfrm>
          <a:prstGeom prst="rect">
            <a:avLst/>
          </a:prstGeom>
          <a:noFill/>
        </p:spPr>
        <p:txBody>
          <a:bodyPr wrap="none" rtlCol="0">
            <a:spAutoFit/>
          </a:bodyPr>
          <a:lstStyle/>
          <a:p>
            <a:r>
              <a:rPr lang="sv-SE" sz="1050" dirty="0"/>
              <a:t>1</a:t>
            </a:r>
            <a:endParaRPr lang="en-GB" sz="1050" dirty="0"/>
          </a:p>
        </p:txBody>
      </p:sp>
      <p:sp>
        <p:nvSpPr>
          <p:cNvPr id="282" name="TextBox 281"/>
          <p:cNvSpPr txBox="1"/>
          <p:nvPr/>
        </p:nvSpPr>
        <p:spPr>
          <a:xfrm>
            <a:off x="4452666" y="1038109"/>
            <a:ext cx="251992" cy="253916"/>
          </a:xfrm>
          <a:prstGeom prst="rect">
            <a:avLst/>
          </a:prstGeom>
          <a:noFill/>
        </p:spPr>
        <p:txBody>
          <a:bodyPr wrap="none" rtlCol="0">
            <a:spAutoFit/>
          </a:bodyPr>
          <a:lstStyle/>
          <a:p>
            <a:r>
              <a:rPr lang="sv-SE" sz="1050" dirty="0"/>
              <a:t>*</a:t>
            </a:r>
            <a:endParaRPr lang="en-GB" sz="1050" dirty="0"/>
          </a:p>
        </p:txBody>
      </p:sp>
      <p:sp>
        <p:nvSpPr>
          <p:cNvPr id="145" name="Rounded Rectangle 144"/>
          <p:cNvSpPr/>
          <p:nvPr/>
        </p:nvSpPr>
        <p:spPr>
          <a:xfrm>
            <a:off x="3465590" y="6211206"/>
            <a:ext cx="1611966" cy="57785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sv-SE" dirty="0">
                <a:solidFill>
                  <a:schemeClr val="tx1"/>
                </a:solidFill>
              </a:rPr>
              <a:t>GW</a:t>
            </a:r>
            <a:endParaRPr lang="en-US" dirty="0">
              <a:solidFill>
                <a:schemeClr val="tx1"/>
              </a:solidFill>
            </a:endParaRPr>
          </a:p>
        </p:txBody>
      </p:sp>
      <p:sp>
        <p:nvSpPr>
          <p:cNvPr id="148" name="Rectangle 147"/>
          <p:cNvSpPr/>
          <p:nvPr/>
        </p:nvSpPr>
        <p:spPr>
          <a:xfrm>
            <a:off x="4845591" y="6216317"/>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V</a:t>
            </a:r>
            <a:endParaRPr lang="en-US" dirty="0"/>
          </a:p>
        </p:txBody>
      </p:sp>
      <p:cxnSp>
        <p:nvCxnSpPr>
          <p:cNvPr id="153" name="Straight Connector 152"/>
          <p:cNvCxnSpPr>
            <a:endCxn id="184" idx="3"/>
          </p:cNvCxnSpPr>
          <p:nvPr/>
        </p:nvCxnSpPr>
        <p:spPr>
          <a:xfrm flipH="1">
            <a:off x="5087659" y="3456784"/>
            <a:ext cx="495087" cy="3255844"/>
          </a:xfrm>
          <a:prstGeom prst="line">
            <a:avLst/>
          </a:prstGeom>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5390840" y="3494308"/>
            <a:ext cx="253596" cy="253916"/>
          </a:xfrm>
          <a:prstGeom prst="rect">
            <a:avLst/>
          </a:prstGeom>
          <a:noFill/>
        </p:spPr>
        <p:txBody>
          <a:bodyPr wrap="none" rtlCol="0">
            <a:spAutoFit/>
          </a:bodyPr>
          <a:lstStyle/>
          <a:p>
            <a:r>
              <a:rPr lang="sv-SE" sz="1050" dirty="0"/>
              <a:t>1</a:t>
            </a:r>
            <a:endParaRPr lang="en-GB" sz="1050" dirty="0"/>
          </a:p>
        </p:txBody>
      </p:sp>
      <p:sp>
        <p:nvSpPr>
          <p:cNvPr id="182" name="TextBox 181"/>
          <p:cNvSpPr txBox="1"/>
          <p:nvPr/>
        </p:nvSpPr>
        <p:spPr>
          <a:xfrm>
            <a:off x="4618484" y="6471815"/>
            <a:ext cx="471604" cy="253916"/>
          </a:xfrm>
          <a:prstGeom prst="rect">
            <a:avLst/>
          </a:prstGeom>
          <a:noFill/>
        </p:spPr>
        <p:txBody>
          <a:bodyPr wrap="none" rtlCol="0">
            <a:spAutoFit/>
          </a:bodyPr>
          <a:lstStyle/>
          <a:p>
            <a:r>
              <a:rPr lang="sv-SE" sz="1050" dirty="0"/>
              <a:t>From</a:t>
            </a:r>
            <a:endParaRPr lang="en-GB" sz="1050" dirty="0"/>
          </a:p>
        </p:txBody>
      </p:sp>
      <p:sp>
        <p:nvSpPr>
          <p:cNvPr id="184" name="TextBox 183"/>
          <p:cNvSpPr txBox="1"/>
          <p:nvPr/>
        </p:nvSpPr>
        <p:spPr>
          <a:xfrm>
            <a:off x="4766737" y="6585670"/>
            <a:ext cx="320922" cy="253916"/>
          </a:xfrm>
          <a:prstGeom prst="rect">
            <a:avLst/>
          </a:prstGeom>
          <a:noFill/>
        </p:spPr>
        <p:txBody>
          <a:bodyPr wrap="none" rtlCol="0">
            <a:spAutoFit/>
          </a:bodyPr>
          <a:lstStyle/>
          <a:p>
            <a:r>
              <a:rPr lang="sv-SE" sz="1050" dirty="0"/>
              <a:t>To</a:t>
            </a:r>
            <a:endParaRPr lang="en-GB" sz="1050" dirty="0"/>
          </a:p>
        </p:txBody>
      </p:sp>
      <p:cxnSp>
        <p:nvCxnSpPr>
          <p:cNvPr id="165" name="Straight Connector 164"/>
          <p:cNvCxnSpPr/>
          <p:nvPr/>
        </p:nvCxnSpPr>
        <p:spPr>
          <a:xfrm flipV="1">
            <a:off x="5081331" y="3583742"/>
            <a:ext cx="667396" cy="3164404"/>
          </a:xfrm>
          <a:prstGeom prst="line">
            <a:avLst/>
          </a:prstGeom>
        </p:spPr>
        <p:style>
          <a:lnRef idx="1">
            <a:schemeClr val="accent1"/>
          </a:lnRef>
          <a:fillRef idx="0">
            <a:schemeClr val="accent1"/>
          </a:fillRef>
          <a:effectRef idx="0">
            <a:schemeClr val="accent1"/>
          </a:effectRef>
          <a:fontRef idx="minor">
            <a:schemeClr val="tx1"/>
          </a:fontRef>
        </p:style>
      </p:cxnSp>
      <p:sp>
        <p:nvSpPr>
          <p:cNvPr id="174" name="TextBox 173"/>
          <p:cNvSpPr txBox="1"/>
          <p:nvPr/>
        </p:nvSpPr>
        <p:spPr>
          <a:xfrm>
            <a:off x="4998602" y="6059821"/>
            <a:ext cx="207083" cy="253916"/>
          </a:xfrm>
          <a:prstGeom prst="rect">
            <a:avLst/>
          </a:prstGeom>
          <a:noFill/>
        </p:spPr>
        <p:txBody>
          <a:bodyPr wrap="square" rtlCol="0">
            <a:spAutoFit/>
          </a:bodyPr>
          <a:lstStyle/>
          <a:p>
            <a:r>
              <a:rPr lang="sv-SE" sz="1050" dirty="0"/>
              <a:t>*</a:t>
            </a:r>
            <a:endParaRPr lang="en-GB" sz="1050" dirty="0"/>
          </a:p>
        </p:txBody>
      </p:sp>
      <p:cxnSp>
        <p:nvCxnSpPr>
          <p:cNvPr id="189" name="Straight Connector 188"/>
          <p:cNvCxnSpPr>
            <a:stCxn id="145" idx="1"/>
          </p:cNvCxnSpPr>
          <p:nvPr/>
        </p:nvCxnSpPr>
        <p:spPr>
          <a:xfrm flipH="1" flipV="1">
            <a:off x="909588" y="5665117"/>
            <a:ext cx="2556002" cy="835014"/>
          </a:xfrm>
          <a:prstGeom prst="line">
            <a:avLst/>
          </a:prstGeom>
        </p:spPr>
        <p:style>
          <a:lnRef idx="1">
            <a:schemeClr val="accent1"/>
          </a:lnRef>
          <a:fillRef idx="0">
            <a:schemeClr val="accent1"/>
          </a:fillRef>
          <a:effectRef idx="0">
            <a:schemeClr val="accent1"/>
          </a:effectRef>
          <a:fontRef idx="minor">
            <a:schemeClr val="tx1"/>
          </a:fontRef>
        </p:style>
      </p:cxnSp>
      <p:sp>
        <p:nvSpPr>
          <p:cNvPr id="215" name="TextBox 214"/>
          <p:cNvSpPr txBox="1"/>
          <p:nvPr/>
        </p:nvSpPr>
        <p:spPr>
          <a:xfrm>
            <a:off x="1027720" y="5698623"/>
            <a:ext cx="256802" cy="261610"/>
          </a:xfrm>
          <a:prstGeom prst="rect">
            <a:avLst/>
          </a:prstGeom>
          <a:noFill/>
        </p:spPr>
        <p:txBody>
          <a:bodyPr wrap="none" rtlCol="0">
            <a:spAutoFit/>
          </a:bodyPr>
          <a:lstStyle/>
          <a:p>
            <a:r>
              <a:rPr lang="sv-SE" sz="1050" dirty="0"/>
              <a:t>1</a:t>
            </a:r>
            <a:endParaRPr lang="en-GB" sz="1050" dirty="0"/>
          </a:p>
        </p:txBody>
      </p:sp>
      <p:sp>
        <p:nvSpPr>
          <p:cNvPr id="257" name="TextBox 256"/>
          <p:cNvSpPr txBox="1"/>
          <p:nvPr/>
        </p:nvSpPr>
        <p:spPr>
          <a:xfrm>
            <a:off x="3266485" y="6436281"/>
            <a:ext cx="251992" cy="253916"/>
          </a:xfrm>
          <a:prstGeom prst="rect">
            <a:avLst/>
          </a:prstGeom>
          <a:noFill/>
        </p:spPr>
        <p:txBody>
          <a:bodyPr wrap="none" rtlCol="0">
            <a:spAutoFit/>
          </a:bodyPr>
          <a:lstStyle/>
          <a:p>
            <a:r>
              <a:rPr lang="sv-SE" sz="1050" dirty="0"/>
              <a:t>*</a:t>
            </a:r>
            <a:endParaRPr lang="en-GB" sz="1050" dirty="0"/>
          </a:p>
        </p:txBody>
      </p:sp>
      <p:sp>
        <p:nvSpPr>
          <p:cNvPr id="280" name="TextBox 279"/>
          <p:cNvSpPr txBox="1"/>
          <p:nvPr/>
        </p:nvSpPr>
        <p:spPr>
          <a:xfrm>
            <a:off x="5364428" y="3126890"/>
            <a:ext cx="251992" cy="253916"/>
          </a:xfrm>
          <a:prstGeom prst="rect">
            <a:avLst/>
          </a:prstGeom>
          <a:noFill/>
        </p:spPr>
        <p:txBody>
          <a:bodyPr wrap="none" rtlCol="0">
            <a:spAutoFit/>
          </a:bodyPr>
          <a:lstStyle/>
          <a:p>
            <a:r>
              <a:rPr lang="sv-SE" sz="1050" dirty="0"/>
              <a:t>*</a:t>
            </a:r>
            <a:endParaRPr lang="en-GB" sz="1050" dirty="0"/>
          </a:p>
        </p:txBody>
      </p:sp>
      <p:sp>
        <p:nvSpPr>
          <p:cNvPr id="284" name="TextBox 283"/>
          <p:cNvSpPr txBox="1"/>
          <p:nvPr/>
        </p:nvSpPr>
        <p:spPr>
          <a:xfrm>
            <a:off x="5109186" y="6332000"/>
            <a:ext cx="251992" cy="253916"/>
          </a:xfrm>
          <a:prstGeom prst="rect">
            <a:avLst/>
          </a:prstGeom>
          <a:noFill/>
        </p:spPr>
        <p:txBody>
          <a:bodyPr wrap="none" rtlCol="0">
            <a:spAutoFit/>
          </a:bodyPr>
          <a:lstStyle/>
          <a:p>
            <a:r>
              <a:rPr lang="sv-SE" sz="1050" dirty="0"/>
              <a:t>*</a:t>
            </a:r>
            <a:endParaRPr lang="en-GB" sz="1050" dirty="0"/>
          </a:p>
        </p:txBody>
      </p:sp>
      <p:sp>
        <p:nvSpPr>
          <p:cNvPr id="158" name="Rectangle 157"/>
          <p:cNvSpPr/>
          <p:nvPr/>
        </p:nvSpPr>
        <p:spPr>
          <a:xfrm>
            <a:off x="3465589" y="4626664"/>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V</a:t>
            </a:r>
            <a:endParaRPr lang="en-US" dirty="0"/>
          </a:p>
        </p:txBody>
      </p:sp>
      <p:sp>
        <p:nvSpPr>
          <p:cNvPr id="161" name="Rounded Rectangle 42">
            <a:extLst>
              <a:ext uri="{FF2B5EF4-FFF2-40B4-BE49-F238E27FC236}">
                <a16:creationId xmlns:a16="http://schemas.microsoft.com/office/drawing/2014/main" id="{D5D91907-E1EB-4250-B58C-D4F9FD176FEE}"/>
              </a:ext>
            </a:extLst>
          </p:cNvPr>
          <p:cNvSpPr/>
          <p:nvPr/>
        </p:nvSpPr>
        <p:spPr>
          <a:xfrm>
            <a:off x="1051748" y="3623119"/>
            <a:ext cx="1424757" cy="57467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sv-SE" dirty="0" err="1">
                <a:solidFill>
                  <a:schemeClr val="tx1"/>
                </a:solidFill>
              </a:rPr>
              <a:t>CompSegRel</a:t>
            </a:r>
            <a:endParaRPr lang="en-US" dirty="0">
              <a:solidFill>
                <a:schemeClr val="tx1"/>
              </a:solidFill>
            </a:endParaRPr>
          </a:p>
        </p:txBody>
      </p:sp>
      <p:cxnSp>
        <p:nvCxnSpPr>
          <p:cNvPr id="162" name="Straight Connector 161">
            <a:extLst>
              <a:ext uri="{FF2B5EF4-FFF2-40B4-BE49-F238E27FC236}">
                <a16:creationId xmlns:a16="http://schemas.microsoft.com/office/drawing/2014/main" id="{5C31AE97-489E-422A-8022-8F0BBD0A5B39}"/>
              </a:ext>
            </a:extLst>
          </p:cNvPr>
          <p:cNvCxnSpPr>
            <a:cxnSpLocks/>
            <a:stCxn id="142" idx="2"/>
            <a:endCxn id="161" idx="3"/>
          </p:cNvCxnSpPr>
          <p:nvPr/>
        </p:nvCxnSpPr>
        <p:spPr>
          <a:xfrm flipH="1">
            <a:off x="2476505" y="3495643"/>
            <a:ext cx="1909372" cy="4148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6A51875C-0AE6-499A-B949-56F1B4B3A7C3}"/>
              </a:ext>
            </a:extLst>
          </p:cNvPr>
          <p:cNvCxnSpPr>
            <a:cxnSpLocks/>
            <a:stCxn id="161" idx="2"/>
          </p:cNvCxnSpPr>
          <p:nvPr/>
        </p:nvCxnSpPr>
        <p:spPr>
          <a:xfrm flipH="1">
            <a:off x="1047405" y="4197794"/>
            <a:ext cx="716722" cy="883952"/>
          </a:xfrm>
          <a:prstGeom prst="line">
            <a:avLst/>
          </a:prstGeom>
        </p:spPr>
        <p:style>
          <a:lnRef idx="1">
            <a:schemeClr val="accent1"/>
          </a:lnRef>
          <a:fillRef idx="0">
            <a:schemeClr val="accent1"/>
          </a:fillRef>
          <a:effectRef idx="0">
            <a:schemeClr val="accent1"/>
          </a:effectRef>
          <a:fontRef idx="minor">
            <a:schemeClr val="tx1"/>
          </a:fontRef>
        </p:style>
      </p:cxnSp>
      <p:sp>
        <p:nvSpPr>
          <p:cNvPr id="171" name="TextBox 170">
            <a:extLst>
              <a:ext uri="{FF2B5EF4-FFF2-40B4-BE49-F238E27FC236}">
                <a16:creationId xmlns:a16="http://schemas.microsoft.com/office/drawing/2014/main" id="{6E465F21-B7BB-48D9-A56F-7957C81E6374}"/>
              </a:ext>
            </a:extLst>
          </p:cNvPr>
          <p:cNvSpPr txBox="1"/>
          <p:nvPr/>
        </p:nvSpPr>
        <p:spPr>
          <a:xfrm>
            <a:off x="1421263" y="4205488"/>
            <a:ext cx="251992" cy="253916"/>
          </a:xfrm>
          <a:prstGeom prst="rect">
            <a:avLst/>
          </a:prstGeom>
          <a:noFill/>
        </p:spPr>
        <p:txBody>
          <a:bodyPr wrap="none" rtlCol="0">
            <a:spAutoFit/>
          </a:bodyPr>
          <a:lstStyle/>
          <a:p>
            <a:r>
              <a:rPr lang="sv-SE" sz="1050" dirty="0"/>
              <a:t>*</a:t>
            </a:r>
            <a:endParaRPr lang="en-GB" sz="1050" dirty="0"/>
          </a:p>
        </p:txBody>
      </p:sp>
      <p:sp>
        <p:nvSpPr>
          <p:cNvPr id="172" name="TextBox 171">
            <a:extLst>
              <a:ext uri="{FF2B5EF4-FFF2-40B4-BE49-F238E27FC236}">
                <a16:creationId xmlns:a16="http://schemas.microsoft.com/office/drawing/2014/main" id="{0639DA2D-D7BE-4BA0-A3B6-083BCBF4DAAB}"/>
              </a:ext>
            </a:extLst>
          </p:cNvPr>
          <p:cNvSpPr txBox="1"/>
          <p:nvPr/>
        </p:nvSpPr>
        <p:spPr>
          <a:xfrm>
            <a:off x="2422139" y="3708566"/>
            <a:ext cx="251992" cy="253916"/>
          </a:xfrm>
          <a:prstGeom prst="rect">
            <a:avLst/>
          </a:prstGeom>
          <a:noFill/>
        </p:spPr>
        <p:txBody>
          <a:bodyPr wrap="none" rtlCol="0">
            <a:spAutoFit/>
          </a:bodyPr>
          <a:lstStyle/>
          <a:p>
            <a:r>
              <a:rPr lang="sv-SE" sz="1050" dirty="0"/>
              <a:t>*</a:t>
            </a:r>
            <a:endParaRPr lang="en-GB" sz="1050" dirty="0"/>
          </a:p>
        </p:txBody>
      </p:sp>
      <p:sp>
        <p:nvSpPr>
          <p:cNvPr id="176" name="TextBox 175">
            <a:extLst>
              <a:ext uri="{FF2B5EF4-FFF2-40B4-BE49-F238E27FC236}">
                <a16:creationId xmlns:a16="http://schemas.microsoft.com/office/drawing/2014/main" id="{13CBE2F6-0B52-4FD2-9165-90AC86CD8F9B}"/>
              </a:ext>
            </a:extLst>
          </p:cNvPr>
          <p:cNvSpPr txBox="1"/>
          <p:nvPr/>
        </p:nvSpPr>
        <p:spPr>
          <a:xfrm>
            <a:off x="864730" y="2895743"/>
            <a:ext cx="251992" cy="253916"/>
          </a:xfrm>
          <a:prstGeom prst="rect">
            <a:avLst/>
          </a:prstGeom>
          <a:noFill/>
        </p:spPr>
        <p:txBody>
          <a:bodyPr wrap="none" rtlCol="0">
            <a:spAutoFit/>
          </a:bodyPr>
          <a:lstStyle/>
          <a:p>
            <a:r>
              <a:rPr lang="sv-SE" sz="1050" dirty="0"/>
              <a:t>*</a:t>
            </a:r>
            <a:endParaRPr lang="en-GB" sz="1050" dirty="0"/>
          </a:p>
        </p:txBody>
      </p:sp>
      <p:sp>
        <p:nvSpPr>
          <p:cNvPr id="179" name="TextBox 178">
            <a:extLst>
              <a:ext uri="{FF2B5EF4-FFF2-40B4-BE49-F238E27FC236}">
                <a16:creationId xmlns:a16="http://schemas.microsoft.com/office/drawing/2014/main" id="{2B6F3EB9-5390-424D-A4F6-41FC7E65AD62}"/>
              </a:ext>
            </a:extLst>
          </p:cNvPr>
          <p:cNvSpPr txBox="1"/>
          <p:nvPr/>
        </p:nvSpPr>
        <p:spPr>
          <a:xfrm>
            <a:off x="973290" y="4784364"/>
            <a:ext cx="256802" cy="261610"/>
          </a:xfrm>
          <a:prstGeom prst="rect">
            <a:avLst/>
          </a:prstGeom>
          <a:noFill/>
        </p:spPr>
        <p:txBody>
          <a:bodyPr wrap="none" rtlCol="0">
            <a:spAutoFit/>
          </a:bodyPr>
          <a:lstStyle/>
          <a:p>
            <a:r>
              <a:rPr lang="sv-SE" sz="1050" dirty="0"/>
              <a:t>1</a:t>
            </a:r>
            <a:endParaRPr lang="en-GB" sz="1050" dirty="0"/>
          </a:p>
        </p:txBody>
      </p:sp>
      <p:sp>
        <p:nvSpPr>
          <p:cNvPr id="181" name="TextBox 180">
            <a:extLst>
              <a:ext uri="{FF2B5EF4-FFF2-40B4-BE49-F238E27FC236}">
                <a16:creationId xmlns:a16="http://schemas.microsoft.com/office/drawing/2014/main" id="{107B6096-DA7E-43CE-9F73-E3F2FC785692}"/>
              </a:ext>
            </a:extLst>
          </p:cNvPr>
          <p:cNvSpPr txBox="1"/>
          <p:nvPr/>
        </p:nvSpPr>
        <p:spPr>
          <a:xfrm>
            <a:off x="3751634" y="3377793"/>
            <a:ext cx="256802" cy="261610"/>
          </a:xfrm>
          <a:prstGeom prst="rect">
            <a:avLst/>
          </a:prstGeom>
          <a:noFill/>
        </p:spPr>
        <p:txBody>
          <a:bodyPr wrap="none" rtlCol="0">
            <a:spAutoFit/>
          </a:bodyPr>
          <a:lstStyle/>
          <a:p>
            <a:r>
              <a:rPr lang="sv-SE" sz="1050" dirty="0"/>
              <a:t>1</a:t>
            </a:r>
            <a:endParaRPr lang="en-GB" sz="1050" dirty="0"/>
          </a:p>
        </p:txBody>
      </p:sp>
      <p:sp>
        <p:nvSpPr>
          <p:cNvPr id="186" name="Rectangle 185">
            <a:extLst>
              <a:ext uri="{FF2B5EF4-FFF2-40B4-BE49-F238E27FC236}">
                <a16:creationId xmlns:a16="http://schemas.microsoft.com/office/drawing/2014/main" id="{B1466FCF-6AC5-4569-AC7C-1417A8B770F0}"/>
              </a:ext>
            </a:extLst>
          </p:cNvPr>
          <p:cNvSpPr/>
          <p:nvPr/>
        </p:nvSpPr>
        <p:spPr>
          <a:xfrm>
            <a:off x="2256158" y="3629448"/>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V</a:t>
            </a:r>
            <a:endParaRPr lang="en-US" dirty="0"/>
          </a:p>
        </p:txBody>
      </p:sp>
      <p:sp>
        <p:nvSpPr>
          <p:cNvPr id="160" name="Rounded Rectangle 4">
            <a:extLst>
              <a:ext uri="{FF2B5EF4-FFF2-40B4-BE49-F238E27FC236}">
                <a16:creationId xmlns:a16="http://schemas.microsoft.com/office/drawing/2014/main" id="{9231C306-1DD6-40CA-A9BB-D0D80E813E00}"/>
              </a:ext>
            </a:extLst>
          </p:cNvPr>
          <p:cNvSpPr/>
          <p:nvPr/>
        </p:nvSpPr>
        <p:spPr>
          <a:xfrm>
            <a:off x="3032083" y="1114046"/>
            <a:ext cx="865659" cy="57626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AED</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64" name="Rectangle 163">
            <a:extLst>
              <a:ext uri="{FF2B5EF4-FFF2-40B4-BE49-F238E27FC236}">
                <a16:creationId xmlns:a16="http://schemas.microsoft.com/office/drawing/2014/main" id="{2E52A5C6-7CFA-45B7-87F4-D7800A74E027}"/>
              </a:ext>
            </a:extLst>
          </p:cNvPr>
          <p:cNvSpPr/>
          <p:nvPr/>
        </p:nvSpPr>
        <p:spPr>
          <a:xfrm>
            <a:off x="3676584" y="1121997"/>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67" name="TextBox 166">
            <a:extLst>
              <a:ext uri="{FF2B5EF4-FFF2-40B4-BE49-F238E27FC236}">
                <a16:creationId xmlns:a16="http://schemas.microsoft.com/office/drawing/2014/main" id="{B7046F31-2760-4B29-AC2C-39D83DF0BF73}"/>
              </a:ext>
            </a:extLst>
          </p:cNvPr>
          <p:cNvSpPr txBox="1"/>
          <p:nvPr/>
        </p:nvSpPr>
        <p:spPr>
          <a:xfrm>
            <a:off x="2826968" y="1208320"/>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70" name="Straight Connector 169">
            <a:extLst>
              <a:ext uri="{FF2B5EF4-FFF2-40B4-BE49-F238E27FC236}">
                <a16:creationId xmlns:a16="http://schemas.microsoft.com/office/drawing/2014/main" id="{874EFA61-8CFB-4612-8A0D-B6770720B96D}"/>
              </a:ext>
            </a:extLst>
          </p:cNvPr>
          <p:cNvCxnSpPr>
            <a:cxnSpLocks/>
            <a:stCxn id="188" idx="1"/>
            <a:endCxn id="164" idx="3"/>
          </p:cNvCxnSpPr>
          <p:nvPr/>
        </p:nvCxnSpPr>
        <p:spPr>
          <a:xfrm flipH="1" flipV="1">
            <a:off x="3892608" y="1230009"/>
            <a:ext cx="373377" cy="901918"/>
          </a:xfrm>
          <a:prstGeom prst="line">
            <a:avLst/>
          </a:prstGeom>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36ACB67C-88FE-48C5-BDC9-179D6BA8246B}"/>
              </a:ext>
            </a:extLst>
          </p:cNvPr>
          <p:cNvSpPr txBox="1"/>
          <p:nvPr/>
        </p:nvSpPr>
        <p:spPr>
          <a:xfrm>
            <a:off x="3936477" y="2004968"/>
            <a:ext cx="504481"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0..1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85" name="TextBox 184">
            <a:extLst>
              <a:ext uri="{FF2B5EF4-FFF2-40B4-BE49-F238E27FC236}">
                <a16:creationId xmlns:a16="http://schemas.microsoft.com/office/drawing/2014/main" id="{586F9000-0D2E-4934-803E-7D4F935EAA6F}"/>
              </a:ext>
            </a:extLst>
          </p:cNvPr>
          <p:cNvSpPr txBox="1"/>
          <p:nvPr/>
        </p:nvSpPr>
        <p:spPr>
          <a:xfrm>
            <a:off x="3843189" y="1124754"/>
            <a:ext cx="2568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88" name="Rounded Rectangle 10">
            <a:extLst>
              <a:ext uri="{FF2B5EF4-FFF2-40B4-BE49-F238E27FC236}">
                <a16:creationId xmlns:a16="http://schemas.microsoft.com/office/drawing/2014/main" id="{F44D08BB-51F4-4C6C-83B8-9DCF95C5662D}"/>
              </a:ext>
            </a:extLst>
          </p:cNvPr>
          <p:cNvSpPr/>
          <p:nvPr/>
        </p:nvSpPr>
        <p:spPr>
          <a:xfrm>
            <a:off x="4265985" y="1874139"/>
            <a:ext cx="863600" cy="51557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100" b="0" i="0" u="none" strike="noStrike" kern="1200" cap="none" spc="0" normalizeH="0" baseline="0" noProof="0" dirty="0" err="1">
                <a:ln>
                  <a:noFill/>
                </a:ln>
                <a:solidFill>
                  <a:prstClr val="black"/>
                </a:solidFill>
                <a:effectLst/>
                <a:uLnTx/>
                <a:uFillTx/>
                <a:latin typeface="Calibri"/>
                <a:ea typeface="+mn-ea"/>
                <a:cs typeface="+mn-cs"/>
              </a:rPr>
              <a:t>AedLayout</a:t>
            </a:r>
            <a:endParaRPr kumimoji="0" lang="sv-SE" sz="11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600" b="0" i="0" u="none" strike="noStrike" kern="1200" cap="none" spc="0" normalizeH="0" baseline="0" noProof="0" dirty="0">
                <a:ln>
                  <a:noFill/>
                </a:ln>
                <a:solidFill>
                  <a:prstClr val="black"/>
                </a:solidFill>
                <a:effectLst/>
                <a:uLnTx/>
                <a:uFillTx/>
                <a:latin typeface="Calibri"/>
                <a:ea typeface="+mn-ea"/>
                <a:cs typeface="+mn-cs"/>
              </a:rPr>
              <a:t>(this is a table not </a:t>
            </a:r>
            <a:r>
              <a:rPr kumimoji="0" lang="sv-SE" sz="600" b="0" i="0" u="none" strike="noStrike" kern="1200" cap="none" spc="0" normalizeH="0" baseline="0" noProof="0" dirty="0" err="1">
                <a:ln>
                  <a:noFill/>
                </a:ln>
                <a:solidFill>
                  <a:prstClr val="black"/>
                </a:solidFill>
                <a:effectLst/>
                <a:uLnTx/>
                <a:uFillTx/>
                <a:latin typeface="Calibri"/>
                <a:ea typeface="+mn-ea"/>
                <a:cs typeface="+mn-cs"/>
              </a:rPr>
              <a:t>based</a:t>
            </a:r>
            <a:r>
              <a:rPr kumimoji="0" lang="sv-SE" sz="600" b="0" i="0" u="none" strike="noStrike" kern="1200" cap="none" spc="0" normalizeH="0" baseline="0" noProof="0" dirty="0">
                <a:ln>
                  <a:noFill/>
                </a:ln>
                <a:solidFill>
                  <a:prstClr val="black"/>
                </a:solidFill>
                <a:effectLst/>
                <a:uLnTx/>
                <a:uFillTx/>
                <a:latin typeface="Calibri"/>
                <a:ea typeface="+mn-ea"/>
                <a:cs typeface="+mn-cs"/>
              </a:rPr>
              <a:t> on </a:t>
            </a:r>
            <a:r>
              <a:rPr kumimoji="0" lang="sv-SE" sz="600" b="0" i="0" u="none" strike="noStrike" kern="1200" cap="none" spc="0" normalizeH="0" baseline="0" noProof="0" dirty="0" err="1">
                <a:ln>
                  <a:noFill/>
                </a:ln>
                <a:solidFill>
                  <a:prstClr val="black"/>
                </a:solidFill>
                <a:effectLst/>
                <a:uLnTx/>
                <a:uFillTx/>
                <a:latin typeface="Calibri"/>
                <a:ea typeface="+mn-ea"/>
                <a:cs typeface="+mn-cs"/>
              </a:rPr>
              <a:t>EntityBase</a:t>
            </a:r>
            <a:r>
              <a:rPr kumimoji="0" lang="sv-SE" sz="600" b="0" i="0" u="none" strike="noStrike" kern="1200" cap="none" spc="0" normalizeH="0" baseline="0" noProof="0" dirty="0">
                <a:ln>
                  <a:noFill/>
                </a:ln>
                <a:solidFill>
                  <a:prstClr val="black"/>
                </a:solidFill>
                <a:effectLst/>
                <a:uLnTx/>
                <a:uFillTx/>
                <a:latin typeface="Calibri"/>
                <a:ea typeface="+mn-ea"/>
                <a:cs typeface="+mn-cs"/>
              </a:rPr>
              <a:t>)</a:t>
            </a:r>
            <a:endParaRPr kumimoji="0" lang="en-US" sz="6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91" name="Straight Connector 190">
            <a:extLst>
              <a:ext uri="{FF2B5EF4-FFF2-40B4-BE49-F238E27FC236}">
                <a16:creationId xmlns:a16="http://schemas.microsoft.com/office/drawing/2014/main" id="{AABD3787-BE6A-493A-8E4E-C3FCCC6CA73D}"/>
              </a:ext>
            </a:extLst>
          </p:cNvPr>
          <p:cNvCxnSpPr>
            <a:cxnSpLocks/>
            <a:stCxn id="160" idx="1"/>
            <a:endCxn id="5" idx="3"/>
          </p:cNvCxnSpPr>
          <p:nvPr/>
        </p:nvCxnSpPr>
        <p:spPr>
          <a:xfrm flipH="1" flipV="1">
            <a:off x="2776934" y="692795"/>
            <a:ext cx="255149" cy="709382"/>
          </a:xfrm>
          <a:prstGeom prst="line">
            <a:avLst/>
          </a:prstGeom>
        </p:spPr>
        <p:style>
          <a:lnRef idx="1">
            <a:schemeClr val="accent1"/>
          </a:lnRef>
          <a:fillRef idx="0">
            <a:schemeClr val="accent1"/>
          </a:fillRef>
          <a:effectRef idx="0">
            <a:schemeClr val="accent1"/>
          </a:effectRef>
          <a:fontRef idx="minor">
            <a:schemeClr val="tx1"/>
          </a:fontRef>
        </p:style>
      </p:cxnSp>
      <p:sp>
        <p:nvSpPr>
          <p:cNvPr id="197" name="TextBox 196">
            <a:extLst>
              <a:ext uri="{FF2B5EF4-FFF2-40B4-BE49-F238E27FC236}">
                <a16:creationId xmlns:a16="http://schemas.microsoft.com/office/drawing/2014/main" id="{B84C8A13-B0AA-4AC6-BBB8-937D4DE6233E}"/>
              </a:ext>
            </a:extLst>
          </p:cNvPr>
          <p:cNvSpPr txBox="1"/>
          <p:nvPr/>
        </p:nvSpPr>
        <p:spPr>
          <a:xfrm>
            <a:off x="2692849" y="781216"/>
            <a:ext cx="256802" cy="261610"/>
          </a:xfrm>
          <a:prstGeom prst="rect">
            <a:avLst/>
          </a:prstGeom>
          <a:noFill/>
        </p:spPr>
        <p:txBody>
          <a:bodyPr wrap="none" rtlCol="0">
            <a:spAutoFit/>
          </a:bodyPr>
          <a:lstStyle/>
          <a:p>
            <a:r>
              <a:rPr lang="sv-SE" sz="1050" dirty="0"/>
              <a:t>1</a:t>
            </a:r>
            <a:endParaRPr lang="en-GB" sz="1050" dirty="0"/>
          </a:p>
        </p:txBody>
      </p:sp>
    </p:spTree>
    <p:extLst>
      <p:ext uri="{BB962C8B-B14F-4D97-AF65-F5344CB8AC3E}">
        <p14:creationId xmlns:p14="http://schemas.microsoft.com/office/powerpoint/2010/main" val="3889498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611188" y="617538"/>
            <a:ext cx="7057156" cy="579214"/>
          </a:xfrm>
        </p:spPr>
        <p:txBody>
          <a:bodyPr>
            <a:normAutofit fontScale="90000"/>
          </a:bodyPr>
          <a:lstStyle/>
          <a:p>
            <a:pPr algn="l"/>
            <a:r>
              <a:rPr lang="sv-SE" dirty="0"/>
              <a:t>Graph </a:t>
            </a:r>
            <a:r>
              <a:rPr lang="sv-SE" dirty="0" err="1"/>
              <a:t>algorithm</a:t>
            </a:r>
            <a:endParaRPr lang="sv-SE" dirty="0"/>
          </a:p>
        </p:txBody>
      </p:sp>
      <p:sp>
        <p:nvSpPr>
          <p:cNvPr id="7" name="Slide Number Placeholder 6"/>
          <p:cNvSpPr>
            <a:spLocks noGrp="1"/>
          </p:cNvSpPr>
          <p:nvPr>
            <p:ph type="sldNum" sz="quarter" idx="10"/>
          </p:nvPr>
        </p:nvSpPr>
        <p:spPr/>
        <p:txBody>
          <a:bodyPr/>
          <a:lstStyle/>
          <a:p>
            <a:pPr>
              <a:defRPr/>
            </a:pPr>
            <a:fld id="{4655CF6D-B80C-4A68-BB8C-B04957A4F946}" type="slidenum">
              <a:rPr lang="sv-SE" smtClean="0"/>
              <a:pPr>
                <a:defRPr/>
              </a:pPr>
              <a:t>15</a:t>
            </a:fld>
            <a:endParaRPr lang="sv-SE"/>
          </a:p>
        </p:txBody>
      </p:sp>
      <p:sp>
        <p:nvSpPr>
          <p:cNvPr id="8" name="Footer Placeholder 7"/>
          <p:cNvSpPr>
            <a:spLocks noGrp="1"/>
          </p:cNvSpPr>
          <p:nvPr>
            <p:ph type="ftr" sz="quarter" idx="11"/>
          </p:nvPr>
        </p:nvSpPr>
        <p:spPr/>
        <p:txBody>
          <a:bodyPr/>
          <a:lstStyle/>
          <a:p>
            <a:pPr>
              <a:defRPr/>
            </a:pPr>
            <a:endParaRPr lang="sv-SE" dirty="0"/>
          </a:p>
        </p:txBody>
      </p:sp>
      <p:sp>
        <p:nvSpPr>
          <p:cNvPr id="6" name="TextBox 5"/>
          <p:cNvSpPr txBox="1"/>
          <p:nvPr/>
        </p:nvSpPr>
        <p:spPr>
          <a:xfrm>
            <a:off x="611188" y="1445920"/>
            <a:ext cx="8208912" cy="4770537"/>
          </a:xfrm>
          <a:prstGeom prst="rect">
            <a:avLst/>
          </a:prstGeom>
          <a:solidFill>
            <a:schemeClr val="bg1"/>
          </a:solidFill>
        </p:spPr>
        <p:txBody>
          <a:bodyPr wrap="square" rtlCol="0">
            <a:spAutoFit/>
          </a:bodyPr>
          <a:lstStyle/>
          <a:p>
            <a:r>
              <a:rPr lang="sv-SE" dirty="0"/>
              <a:t>T</a:t>
            </a:r>
            <a:r>
              <a:rPr lang="en-US" dirty="0"/>
              <a:t>o find dependencies between instances a graph and a special graph traversing algorithm is used</a:t>
            </a:r>
          </a:p>
          <a:p>
            <a:endParaRPr lang="en-US" dirty="0"/>
          </a:p>
          <a:p>
            <a:r>
              <a:rPr lang="sv-SE" dirty="0" err="1"/>
              <a:t>First</a:t>
            </a:r>
            <a:r>
              <a:rPr lang="sv-SE" dirty="0"/>
              <a:t> a ”</a:t>
            </a:r>
            <a:r>
              <a:rPr lang="sv-SE" dirty="0" err="1"/>
              <a:t>complete</a:t>
            </a:r>
            <a:r>
              <a:rPr lang="sv-SE" dirty="0"/>
              <a:t>” </a:t>
            </a:r>
            <a:r>
              <a:rPr lang="sv-SE" dirty="0" err="1"/>
              <a:t>graph</a:t>
            </a:r>
            <a:r>
              <a:rPr lang="sv-SE" dirty="0"/>
              <a:t> </a:t>
            </a:r>
            <a:r>
              <a:rPr lang="sv-SE" dirty="0" err="1"/>
              <a:t>covering</a:t>
            </a:r>
            <a:r>
              <a:rPr lang="sv-SE" dirty="0"/>
              <a:t> the </a:t>
            </a:r>
            <a:r>
              <a:rPr lang="sv-SE" dirty="0" err="1"/>
              <a:t>complete</a:t>
            </a:r>
            <a:r>
              <a:rPr lang="sv-SE" dirty="0"/>
              <a:t> </a:t>
            </a:r>
            <a:r>
              <a:rPr lang="sv-SE" dirty="0" err="1"/>
              <a:t>model</a:t>
            </a:r>
            <a:r>
              <a:rPr lang="sv-SE" dirty="0"/>
              <a:t> is </a:t>
            </a:r>
            <a:r>
              <a:rPr lang="sv-SE" dirty="0" err="1"/>
              <a:t>created</a:t>
            </a:r>
            <a:r>
              <a:rPr lang="sv-SE" dirty="0"/>
              <a:t> </a:t>
            </a:r>
            <a:endParaRPr lang="en-US" dirty="0"/>
          </a:p>
          <a:p>
            <a:pPr marL="285750" indent="-285750">
              <a:buFont typeface="Arial" panose="020B0604020202020204" pitchFamily="34" charset="0"/>
              <a:buChar char="•"/>
            </a:pPr>
            <a:r>
              <a:rPr lang="sv-SE" dirty="0"/>
              <a:t>N</a:t>
            </a:r>
            <a:r>
              <a:rPr lang="en-US" dirty="0" err="1"/>
              <a:t>ot</a:t>
            </a:r>
            <a:r>
              <a:rPr lang="en-US" dirty="0"/>
              <a:t> all Node-types found in </a:t>
            </a:r>
            <a:r>
              <a:rPr lang="en-US" dirty="0" err="1"/>
              <a:t>Datamodel</a:t>
            </a:r>
            <a:r>
              <a:rPr lang="en-US" dirty="0"/>
              <a:t> are included</a:t>
            </a:r>
          </a:p>
          <a:p>
            <a:pPr marL="742950" lvl="1" indent="-285750">
              <a:buFont typeface="Arial" panose="020B0604020202020204" pitchFamily="34" charset="0"/>
              <a:buChar char="•"/>
            </a:pPr>
            <a:r>
              <a:rPr lang="sv-SE" sz="1400" dirty="0"/>
              <a:t>C</a:t>
            </a:r>
            <a:r>
              <a:rPr lang="en-US" sz="1400" dirty="0" err="1"/>
              <a:t>hange</a:t>
            </a:r>
            <a:r>
              <a:rPr lang="en-US" sz="1400" dirty="0"/>
              <a:t> requests, Value descriptions, Excluded Value descriptions, Mux and Component Segment relations are excluded. Component and </a:t>
            </a:r>
            <a:r>
              <a:rPr lang="en-US" sz="1400" dirty="0" err="1"/>
              <a:t>ComponentCode</a:t>
            </a:r>
            <a:r>
              <a:rPr lang="en-US" sz="1400" dirty="0"/>
              <a:t> is combined to one Node</a:t>
            </a:r>
          </a:p>
          <a:p>
            <a:pPr marL="742950" lvl="1" indent="-285750">
              <a:buFont typeface="Arial" panose="020B0604020202020204" pitchFamily="34" charset="0"/>
              <a:buChar char="•"/>
            </a:pPr>
            <a:r>
              <a:rPr lang="sv-SE" sz="1400" dirty="0"/>
              <a:t>N</a:t>
            </a:r>
            <a:r>
              <a:rPr lang="en-US" sz="1400" dirty="0"/>
              <a:t>odes are connected with Edges, each edge has an </a:t>
            </a:r>
            <a:r>
              <a:rPr lang="en-US" sz="1400" dirty="0" err="1"/>
              <a:t>Identifer</a:t>
            </a:r>
            <a:r>
              <a:rPr lang="en-US" sz="1400" dirty="0"/>
              <a:t> that (with some exceptions) are uniquely based on Type of Nodes where Edge start and end.</a:t>
            </a:r>
          </a:p>
          <a:p>
            <a:pPr marL="742950" lvl="1" indent="-285750">
              <a:buFont typeface="Arial" panose="020B0604020202020204" pitchFamily="34" charset="0"/>
              <a:buChar char="•"/>
            </a:pPr>
            <a:r>
              <a:rPr lang="sv-SE" sz="1400" dirty="0" err="1"/>
              <a:t>Edges</a:t>
            </a:r>
            <a:r>
              <a:rPr lang="sv-SE" sz="1400" dirty="0"/>
              <a:t> </a:t>
            </a:r>
            <a:r>
              <a:rPr lang="sv-SE" sz="1400" dirty="0" err="1"/>
              <a:t>have</a:t>
            </a:r>
            <a:r>
              <a:rPr lang="sv-SE" sz="1400" dirty="0"/>
              <a:t> a </a:t>
            </a:r>
            <a:r>
              <a:rPr lang="sv-SE" sz="1400" dirty="0" err="1"/>
              <a:t>defined</a:t>
            </a:r>
            <a:r>
              <a:rPr lang="sv-SE" sz="1400" dirty="0"/>
              <a:t> </a:t>
            </a:r>
            <a:r>
              <a:rPr lang="sv-SE" sz="1400" dirty="0" err="1"/>
              <a:t>direction</a:t>
            </a:r>
            <a:r>
              <a:rPr lang="sv-SE" sz="1400" dirty="0"/>
              <a:t>, </a:t>
            </a:r>
            <a:r>
              <a:rPr lang="sv-SE" sz="1400" dirty="0" err="1"/>
              <a:t>but</a:t>
            </a:r>
            <a:r>
              <a:rPr lang="sv-SE" sz="1400" dirty="0"/>
              <a:t> </a:t>
            </a:r>
            <a:r>
              <a:rPr lang="sv-SE" sz="1400" dirty="0" err="1"/>
              <a:t>can</a:t>
            </a:r>
            <a:r>
              <a:rPr lang="sv-SE" sz="1400" dirty="0"/>
              <a:t> be </a:t>
            </a:r>
            <a:r>
              <a:rPr lang="sv-SE" sz="1400" dirty="0" err="1"/>
              <a:t>traversed</a:t>
            </a:r>
            <a:r>
              <a:rPr lang="sv-SE" sz="1400" dirty="0"/>
              <a:t> in </a:t>
            </a:r>
            <a:r>
              <a:rPr lang="sv-SE" sz="1400" dirty="0" err="1"/>
              <a:t>both</a:t>
            </a:r>
            <a:r>
              <a:rPr lang="sv-SE" sz="1400" dirty="0"/>
              <a:t> </a:t>
            </a:r>
            <a:r>
              <a:rPr lang="sv-SE" sz="1400" dirty="0" err="1"/>
              <a:t>directions</a:t>
            </a:r>
            <a:endParaRPr lang="sv-SE" sz="1400" dirty="0"/>
          </a:p>
          <a:p>
            <a:pPr marL="285750" indent="-285750">
              <a:buFont typeface="Arial" panose="020B0604020202020204" pitchFamily="34" charset="0"/>
              <a:buChar char="•"/>
            </a:pPr>
            <a:r>
              <a:rPr lang="sv-SE" dirty="0"/>
              <a:t>To </a:t>
            </a:r>
            <a:r>
              <a:rPr lang="sv-SE" dirty="0" err="1"/>
              <a:t>find</a:t>
            </a:r>
            <a:r>
              <a:rPr lang="sv-SE" dirty="0"/>
              <a:t> </a:t>
            </a:r>
            <a:r>
              <a:rPr lang="sv-SE" dirty="0" err="1"/>
              <a:t>Nodes</a:t>
            </a:r>
            <a:r>
              <a:rPr lang="sv-SE" dirty="0"/>
              <a:t> </a:t>
            </a:r>
            <a:r>
              <a:rPr lang="sv-SE" dirty="0" err="1"/>
              <a:t>related</a:t>
            </a:r>
            <a:r>
              <a:rPr lang="sv-SE" dirty="0"/>
              <a:t> to a </a:t>
            </a:r>
            <a:r>
              <a:rPr lang="sv-SE" dirty="0" err="1"/>
              <a:t>specific</a:t>
            </a:r>
            <a:r>
              <a:rPr lang="sv-SE" dirty="0"/>
              <a:t> </a:t>
            </a:r>
            <a:r>
              <a:rPr lang="sv-SE" dirty="0" err="1"/>
              <a:t>Node</a:t>
            </a:r>
            <a:r>
              <a:rPr lang="sv-SE" dirty="0"/>
              <a:t> the </a:t>
            </a:r>
            <a:r>
              <a:rPr lang="sv-SE" dirty="0" err="1"/>
              <a:t>algorithm</a:t>
            </a:r>
            <a:r>
              <a:rPr lang="sv-SE" dirty="0"/>
              <a:t> </a:t>
            </a:r>
            <a:r>
              <a:rPr lang="sv-SE" dirty="0" err="1"/>
              <a:t>uses</a:t>
            </a:r>
            <a:r>
              <a:rPr lang="sv-SE" dirty="0"/>
              <a:t> </a:t>
            </a:r>
            <a:r>
              <a:rPr lang="sv-SE" dirty="0" err="1"/>
              <a:t>that</a:t>
            </a:r>
            <a:r>
              <a:rPr lang="sv-SE" dirty="0"/>
              <a:t> </a:t>
            </a:r>
            <a:r>
              <a:rPr lang="sv-SE" dirty="0" err="1"/>
              <a:t>Node</a:t>
            </a:r>
            <a:r>
              <a:rPr lang="sv-SE" dirty="0"/>
              <a:t> as start-</a:t>
            </a:r>
            <a:r>
              <a:rPr lang="sv-SE" dirty="0" err="1"/>
              <a:t>point</a:t>
            </a:r>
            <a:r>
              <a:rPr lang="sv-SE" dirty="0"/>
              <a:t> and </a:t>
            </a:r>
            <a:r>
              <a:rPr lang="sv-SE" dirty="0" err="1"/>
              <a:t>traverse</a:t>
            </a:r>
            <a:r>
              <a:rPr lang="sv-SE" dirty="0"/>
              <a:t> from </a:t>
            </a:r>
            <a:r>
              <a:rPr lang="sv-SE" dirty="0" err="1"/>
              <a:t>that</a:t>
            </a:r>
            <a:r>
              <a:rPr lang="sv-SE" dirty="0"/>
              <a:t> </a:t>
            </a:r>
            <a:r>
              <a:rPr lang="sv-SE" dirty="0" err="1"/>
              <a:t>point</a:t>
            </a:r>
            <a:r>
              <a:rPr lang="sv-SE" dirty="0"/>
              <a:t> </a:t>
            </a:r>
            <a:r>
              <a:rPr lang="sv-SE" dirty="0" err="1"/>
              <a:t>until</a:t>
            </a:r>
            <a:r>
              <a:rPr lang="sv-SE" dirty="0"/>
              <a:t> all possible </a:t>
            </a:r>
            <a:r>
              <a:rPr lang="sv-SE" dirty="0" err="1"/>
              <a:t>paths</a:t>
            </a:r>
            <a:r>
              <a:rPr lang="sv-SE" dirty="0"/>
              <a:t> has </a:t>
            </a:r>
            <a:r>
              <a:rPr lang="sv-SE" dirty="0" err="1"/>
              <a:t>been</a:t>
            </a:r>
            <a:r>
              <a:rPr lang="sv-SE" dirty="0"/>
              <a:t> </a:t>
            </a:r>
            <a:r>
              <a:rPr lang="sv-SE" dirty="0" err="1"/>
              <a:t>traversed</a:t>
            </a:r>
            <a:r>
              <a:rPr lang="sv-SE" dirty="0"/>
              <a:t>. All </a:t>
            </a:r>
            <a:r>
              <a:rPr lang="sv-SE" dirty="0" err="1"/>
              <a:t>Nodes</a:t>
            </a:r>
            <a:r>
              <a:rPr lang="sv-SE" dirty="0"/>
              <a:t> </a:t>
            </a:r>
            <a:r>
              <a:rPr lang="sv-SE" dirty="0" err="1"/>
              <a:t>that</a:t>
            </a:r>
            <a:r>
              <a:rPr lang="sv-SE" dirty="0"/>
              <a:t> has </a:t>
            </a:r>
            <a:r>
              <a:rPr lang="sv-SE" dirty="0" err="1"/>
              <a:t>been</a:t>
            </a:r>
            <a:r>
              <a:rPr lang="sv-SE" dirty="0"/>
              <a:t> </a:t>
            </a:r>
            <a:r>
              <a:rPr lang="sv-SE" dirty="0" err="1"/>
              <a:t>traversed</a:t>
            </a:r>
            <a:r>
              <a:rPr lang="sv-SE" dirty="0"/>
              <a:t> </a:t>
            </a:r>
            <a:r>
              <a:rPr lang="sv-SE" dirty="0" err="1"/>
              <a:t>are</a:t>
            </a:r>
            <a:r>
              <a:rPr lang="sv-SE" dirty="0"/>
              <a:t> </a:t>
            </a:r>
            <a:r>
              <a:rPr lang="sv-SE" dirty="0" err="1"/>
              <a:t>considered</a:t>
            </a:r>
            <a:r>
              <a:rPr lang="sv-SE" dirty="0"/>
              <a:t> ”</a:t>
            </a:r>
            <a:r>
              <a:rPr lang="sv-SE" dirty="0" err="1"/>
              <a:t>related</a:t>
            </a:r>
            <a:r>
              <a:rPr lang="sv-SE" dirty="0"/>
              <a:t>” to the start </a:t>
            </a:r>
            <a:r>
              <a:rPr lang="sv-SE" dirty="0" err="1"/>
              <a:t>Node</a:t>
            </a:r>
            <a:r>
              <a:rPr lang="sv-SE" dirty="0"/>
              <a:t>. A new ”</a:t>
            </a:r>
            <a:r>
              <a:rPr lang="sv-SE" dirty="0" err="1"/>
              <a:t>filtered</a:t>
            </a:r>
            <a:r>
              <a:rPr lang="sv-SE" dirty="0"/>
              <a:t>” </a:t>
            </a:r>
            <a:r>
              <a:rPr lang="sv-SE" dirty="0" err="1"/>
              <a:t>graph</a:t>
            </a:r>
            <a:r>
              <a:rPr lang="sv-SE" dirty="0"/>
              <a:t> is </a:t>
            </a:r>
            <a:r>
              <a:rPr lang="sv-SE" dirty="0" err="1"/>
              <a:t>created</a:t>
            </a:r>
            <a:r>
              <a:rPr lang="sv-SE" dirty="0"/>
              <a:t> in the process </a:t>
            </a:r>
            <a:r>
              <a:rPr lang="sv-SE" dirty="0" err="1"/>
              <a:t>of</a:t>
            </a:r>
            <a:r>
              <a:rPr lang="sv-SE" dirty="0"/>
              <a:t> </a:t>
            </a:r>
            <a:r>
              <a:rPr lang="sv-SE" dirty="0" err="1"/>
              <a:t>traversing</a:t>
            </a:r>
            <a:r>
              <a:rPr lang="sv-SE" dirty="0"/>
              <a:t>.</a:t>
            </a:r>
          </a:p>
          <a:p>
            <a:pPr marL="285750" indent="-285750">
              <a:buFont typeface="Arial" panose="020B0604020202020204" pitchFamily="34" charset="0"/>
              <a:buChar char="•"/>
            </a:pPr>
            <a:r>
              <a:rPr lang="sv-SE" dirty="0"/>
              <a:t>To </a:t>
            </a:r>
            <a:r>
              <a:rPr lang="sv-SE" dirty="0" err="1"/>
              <a:t>find</a:t>
            </a:r>
            <a:r>
              <a:rPr lang="sv-SE" dirty="0"/>
              <a:t> </a:t>
            </a:r>
            <a:r>
              <a:rPr lang="sv-SE" dirty="0" err="1"/>
              <a:t>Nodes</a:t>
            </a:r>
            <a:r>
              <a:rPr lang="sv-SE" dirty="0"/>
              <a:t> </a:t>
            </a:r>
            <a:r>
              <a:rPr lang="sv-SE" dirty="0" err="1"/>
              <a:t>related</a:t>
            </a:r>
            <a:r>
              <a:rPr lang="sv-SE" dirty="0"/>
              <a:t> to </a:t>
            </a:r>
            <a:r>
              <a:rPr lang="sv-SE" dirty="0" err="1"/>
              <a:t>multiple</a:t>
            </a:r>
            <a:r>
              <a:rPr lang="sv-SE" dirty="0"/>
              <a:t> </a:t>
            </a:r>
            <a:r>
              <a:rPr lang="sv-SE" dirty="0" err="1"/>
              <a:t>Nodes</a:t>
            </a:r>
            <a:r>
              <a:rPr lang="sv-SE" dirty="0"/>
              <a:t> the process is </a:t>
            </a:r>
            <a:r>
              <a:rPr lang="sv-SE" dirty="0" err="1"/>
              <a:t>repeated</a:t>
            </a:r>
            <a:r>
              <a:rPr lang="sv-SE" dirty="0"/>
              <a:t> </a:t>
            </a:r>
            <a:r>
              <a:rPr lang="sv-SE" dirty="0" err="1"/>
              <a:t>with</a:t>
            </a:r>
            <a:r>
              <a:rPr lang="sv-SE" dirty="0"/>
              <a:t> a new Start-</a:t>
            </a:r>
            <a:r>
              <a:rPr lang="sv-SE" dirty="0" err="1"/>
              <a:t>Node</a:t>
            </a:r>
            <a:r>
              <a:rPr lang="sv-SE" dirty="0"/>
              <a:t> in the ”</a:t>
            </a:r>
            <a:r>
              <a:rPr lang="sv-SE" dirty="0" err="1"/>
              <a:t>filtered</a:t>
            </a:r>
            <a:r>
              <a:rPr lang="sv-SE" dirty="0"/>
              <a:t>” Graph.</a:t>
            </a:r>
          </a:p>
          <a:p>
            <a:pPr marL="285750" indent="-285750">
              <a:buFont typeface="Arial" panose="020B0604020202020204" pitchFamily="34" charset="0"/>
              <a:buChar char="•"/>
            </a:pPr>
            <a:r>
              <a:rPr lang="sv-SE" dirty="0"/>
              <a:t>The </a:t>
            </a:r>
            <a:r>
              <a:rPr lang="sv-SE" dirty="0" err="1"/>
              <a:t>algorithm</a:t>
            </a:r>
            <a:r>
              <a:rPr lang="sv-SE" dirty="0"/>
              <a:t> has a </a:t>
            </a:r>
            <a:r>
              <a:rPr lang="sv-SE" dirty="0" err="1"/>
              <a:t>rule</a:t>
            </a:r>
            <a:r>
              <a:rPr lang="sv-SE" dirty="0"/>
              <a:t> </a:t>
            </a:r>
            <a:r>
              <a:rPr lang="sv-SE" dirty="0" err="1"/>
              <a:t>that</a:t>
            </a:r>
            <a:r>
              <a:rPr lang="sv-SE" dirty="0"/>
              <a:t> </a:t>
            </a:r>
            <a:r>
              <a:rPr lang="sv-SE" dirty="0" err="1"/>
              <a:t>you</a:t>
            </a:r>
            <a:r>
              <a:rPr lang="sv-SE" dirty="0"/>
              <a:t> </a:t>
            </a:r>
            <a:r>
              <a:rPr lang="sv-SE" dirty="0" err="1"/>
              <a:t>can</a:t>
            </a:r>
            <a:r>
              <a:rPr lang="sv-SE" dirty="0"/>
              <a:t> never </a:t>
            </a:r>
            <a:r>
              <a:rPr lang="sv-SE" dirty="0" err="1"/>
              <a:t>traverse</a:t>
            </a:r>
            <a:r>
              <a:rPr lang="sv-SE" dirty="0"/>
              <a:t> </a:t>
            </a:r>
            <a:r>
              <a:rPr lang="sv-SE" dirty="0" err="1"/>
              <a:t>two</a:t>
            </a:r>
            <a:r>
              <a:rPr lang="sv-SE" dirty="0"/>
              <a:t> </a:t>
            </a:r>
            <a:r>
              <a:rPr lang="sv-SE" dirty="0" err="1"/>
              <a:t>edges</a:t>
            </a:r>
            <a:r>
              <a:rPr lang="sv-SE" dirty="0"/>
              <a:t> </a:t>
            </a:r>
            <a:r>
              <a:rPr lang="sv-SE" dirty="0" err="1"/>
              <a:t>with</a:t>
            </a:r>
            <a:r>
              <a:rPr lang="sv-SE" dirty="0"/>
              <a:t> the same </a:t>
            </a:r>
            <a:r>
              <a:rPr lang="sv-SE" dirty="0" err="1"/>
              <a:t>identifier</a:t>
            </a:r>
            <a:r>
              <a:rPr lang="sv-SE" dirty="0"/>
              <a:t> to and from a </a:t>
            </a:r>
            <a:r>
              <a:rPr lang="sv-SE" dirty="0" err="1"/>
              <a:t>node</a:t>
            </a:r>
            <a:r>
              <a:rPr lang="sv-SE" dirty="0"/>
              <a:t> in the same </a:t>
            </a:r>
            <a:r>
              <a:rPr lang="sv-SE" dirty="0" err="1"/>
              <a:t>path</a:t>
            </a:r>
            <a:r>
              <a:rPr lang="sv-SE" dirty="0"/>
              <a:t>.</a:t>
            </a:r>
          </a:p>
        </p:txBody>
      </p:sp>
      <p:sp>
        <p:nvSpPr>
          <p:cNvPr id="296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sv-SE"/>
          </a:p>
        </p:txBody>
      </p:sp>
    </p:spTree>
    <p:extLst>
      <p:ext uri="{BB962C8B-B14F-4D97-AF65-F5344CB8AC3E}">
        <p14:creationId xmlns:p14="http://schemas.microsoft.com/office/powerpoint/2010/main" val="2946426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ounded Rectangle 141"/>
          <p:cNvSpPr/>
          <p:nvPr/>
        </p:nvSpPr>
        <p:spPr>
          <a:xfrm>
            <a:off x="6921384" y="4167078"/>
            <a:ext cx="863600" cy="57626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sv-SE" dirty="0">
                <a:solidFill>
                  <a:schemeClr val="tx1"/>
                </a:solidFill>
              </a:rPr>
              <a:t>Seg</a:t>
            </a:r>
            <a:endParaRPr lang="en-US" dirty="0">
              <a:solidFill>
                <a:schemeClr val="tx1"/>
              </a:solidFill>
            </a:endParaRPr>
          </a:p>
        </p:txBody>
      </p:sp>
      <p:sp>
        <p:nvSpPr>
          <p:cNvPr id="4" name="Rounded Rectangle 3"/>
          <p:cNvSpPr/>
          <p:nvPr/>
        </p:nvSpPr>
        <p:spPr>
          <a:xfrm>
            <a:off x="466725" y="404813"/>
            <a:ext cx="865188" cy="57626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sv-SE" dirty="0">
                <a:solidFill>
                  <a:schemeClr val="tx1"/>
                </a:solidFill>
              </a:rPr>
              <a:t>FC</a:t>
            </a:r>
            <a:endParaRPr lang="en-US" dirty="0">
              <a:solidFill>
                <a:schemeClr val="tx1"/>
              </a:solidFill>
            </a:endParaRPr>
          </a:p>
        </p:txBody>
      </p:sp>
      <p:sp>
        <p:nvSpPr>
          <p:cNvPr id="5" name="Rounded Rectangle 4"/>
          <p:cNvSpPr/>
          <p:nvPr/>
        </p:nvSpPr>
        <p:spPr>
          <a:xfrm>
            <a:off x="1911275" y="404664"/>
            <a:ext cx="865659" cy="57626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sv-SE" dirty="0">
                <a:solidFill>
                  <a:schemeClr val="tx1"/>
                </a:solidFill>
              </a:rPr>
              <a:t>UF</a:t>
            </a:r>
            <a:endParaRPr lang="en-US" dirty="0">
              <a:solidFill>
                <a:schemeClr val="tx1"/>
              </a:solidFill>
            </a:endParaRPr>
          </a:p>
        </p:txBody>
      </p:sp>
      <p:sp>
        <p:nvSpPr>
          <p:cNvPr id="8" name="Rounded Rectangle 7"/>
          <p:cNvSpPr/>
          <p:nvPr/>
        </p:nvSpPr>
        <p:spPr>
          <a:xfrm>
            <a:off x="466725" y="2200610"/>
            <a:ext cx="865188" cy="57626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sv-SE" dirty="0">
                <a:solidFill>
                  <a:schemeClr val="tx1"/>
                </a:solidFill>
              </a:rPr>
              <a:t>AE</a:t>
            </a:r>
            <a:endParaRPr lang="en-US" dirty="0">
              <a:solidFill>
                <a:schemeClr val="tx1"/>
              </a:solidFill>
            </a:endParaRPr>
          </a:p>
        </p:txBody>
      </p:sp>
      <p:sp>
        <p:nvSpPr>
          <p:cNvPr id="9" name="Rounded Rectangle 8"/>
          <p:cNvSpPr/>
          <p:nvPr/>
        </p:nvSpPr>
        <p:spPr>
          <a:xfrm>
            <a:off x="1583122" y="2200610"/>
            <a:ext cx="865188" cy="57626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sv-SE" dirty="0">
                <a:solidFill>
                  <a:schemeClr val="tx1"/>
                </a:solidFill>
              </a:rPr>
              <a:t>AEP</a:t>
            </a:r>
            <a:endParaRPr lang="en-US" dirty="0">
              <a:solidFill>
                <a:schemeClr val="tx1"/>
              </a:solidFill>
            </a:endParaRPr>
          </a:p>
        </p:txBody>
      </p:sp>
      <p:sp>
        <p:nvSpPr>
          <p:cNvPr id="10" name="Rounded Rectangle 9"/>
          <p:cNvSpPr/>
          <p:nvPr/>
        </p:nvSpPr>
        <p:spPr>
          <a:xfrm>
            <a:off x="179512" y="5081746"/>
            <a:ext cx="1152401" cy="889041"/>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sv-SE" dirty="0" err="1">
                <a:solidFill>
                  <a:schemeClr val="tx1"/>
                </a:solidFill>
              </a:rPr>
              <a:t>Comp</a:t>
            </a:r>
            <a:r>
              <a:rPr lang="sv-SE" dirty="0">
                <a:solidFill>
                  <a:schemeClr val="tx1"/>
                </a:solidFill>
              </a:rPr>
              <a:t> + </a:t>
            </a:r>
          </a:p>
          <a:p>
            <a:pPr algn="ctr">
              <a:defRPr/>
            </a:pPr>
            <a:r>
              <a:rPr lang="sv-SE" dirty="0" err="1">
                <a:solidFill>
                  <a:schemeClr val="tx1"/>
                </a:solidFill>
              </a:rPr>
              <a:t>Code</a:t>
            </a:r>
            <a:endParaRPr lang="en-US" dirty="0">
              <a:solidFill>
                <a:schemeClr val="tx1"/>
              </a:solidFill>
            </a:endParaRPr>
          </a:p>
        </p:txBody>
      </p:sp>
      <p:sp>
        <p:nvSpPr>
          <p:cNvPr id="11" name="Rounded Rectangle 10"/>
          <p:cNvSpPr/>
          <p:nvPr/>
        </p:nvSpPr>
        <p:spPr>
          <a:xfrm>
            <a:off x="6516712" y="2187032"/>
            <a:ext cx="863600" cy="57626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sv-SE" dirty="0">
                <a:solidFill>
                  <a:schemeClr val="tx1"/>
                </a:solidFill>
              </a:rPr>
              <a:t>PD</a:t>
            </a:r>
            <a:endParaRPr lang="en-US" dirty="0">
              <a:solidFill>
                <a:schemeClr val="tx1"/>
              </a:solidFill>
            </a:endParaRPr>
          </a:p>
        </p:txBody>
      </p:sp>
      <p:sp>
        <p:nvSpPr>
          <p:cNvPr id="13" name="Rounded Rectangle 12"/>
          <p:cNvSpPr/>
          <p:nvPr/>
        </p:nvSpPr>
        <p:spPr>
          <a:xfrm>
            <a:off x="5688729" y="5657041"/>
            <a:ext cx="863600" cy="57626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sv-SE" dirty="0" err="1">
                <a:solidFill>
                  <a:schemeClr val="tx1"/>
                </a:solidFill>
              </a:rPr>
              <a:t>Addr</a:t>
            </a:r>
            <a:endParaRPr lang="en-US" dirty="0">
              <a:solidFill>
                <a:schemeClr val="tx1"/>
              </a:solidFill>
            </a:endParaRPr>
          </a:p>
        </p:txBody>
      </p:sp>
      <p:sp>
        <p:nvSpPr>
          <p:cNvPr id="15" name="Rounded Rectangle 14"/>
          <p:cNvSpPr/>
          <p:nvPr/>
        </p:nvSpPr>
        <p:spPr>
          <a:xfrm>
            <a:off x="2751140" y="5510596"/>
            <a:ext cx="864095" cy="57626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sv-SE" dirty="0">
                <a:solidFill>
                  <a:schemeClr val="tx1"/>
                </a:solidFill>
              </a:rPr>
              <a:t>SIG</a:t>
            </a:r>
            <a:endParaRPr lang="en-US" dirty="0">
              <a:solidFill>
                <a:schemeClr val="tx1"/>
              </a:solidFill>
            </a:endParaRPr>
          </a:p>
        </p:txBody>
      </p:sp>
      <p:cxnSp>
        <p:nvCxnSpPr>
          <p:cNvPr id="17" name="Straight Connector 16"/>
          <p:cNvCxnSpPr>
            <a:stCxn id="4" idx="3"/>
            <a:endCxn id="5" idx="1"/>
          </p:cNvCxnSpPr>
          <p:nvPr/>
        </p:nvCxnSpPr>
        <p:spPr>
          <a:xfrm flipV="1">
            <a:off x="1331913" y="692795"/>
            <a:ext cx="579362" cy="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3"/>
            <a:endCxn id="6" idx="1"/>
          </p:cNvCxnSpPr>
          <p:nvPr/>
        </p:nvCxnSpPr>
        <p:spPr>
          <a:xfrm>
            <a:off x="2776934" y="692795"/>
            <a:ext cx="282898" cy="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3"/>
          </p:cNvCxnSpPr>
          <p:nvPr/>
        </p:nvCxnSpPr>
        <p:spPr>
          <a:xfrm>
            <a:off x="3923432" y="692944"/>
            <a:ext cx="3618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8" idx="2"/>
            <a:endCxn id="10" idx="0"/>
          </p:cNvCxnSpPr>
          <p:nvPr/>
        </p:nvCxnSpPr>
        <p:spPr>
          <a:xfrm flipH="1">
            <a:off x="755713" y="2776872"/>
            <a:ext cx="143606" cy="2304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9" idx="1"/>
            <a:endCxn id="8" idx="3"/>
          </p:cNvCxnSpPr>
          <p:nvPr/>
        </p:nvCxnSpPr>
        <p:spPr>
          <a:xfrm flipH="1">
            <a:off x="1331913" y="2488741"/>
            <a:ext cx="2512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1"/>
            <a:endCxn id="9" idx="3"/>
          </p:cNvCxnSpPr>
          <p:nvPr/>
        </p:nvCxnSpPr>
        <p:spPr>
          <a:xfrm flipH="1">
            <a:off x="2448310" y="2475163"/>
            <a:ext cx="4068402" cy="13578"/>
          </a:xfrm>
          <a:prstGeom prst="line">
            <a:avLst/>
          </a:prstGeom>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5570218" y="2975274"/>
            <a:ext cx="864968" cy="57626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sv-SE" dirty="0" err="1">
                <a:solidFill>
                  <a:schemeClr val="tx1"/>
                </a:solidFill>
              </a:rPr>
              <a:t>CanPD</a:t>
            </a:r>
            <a:endParaRPr lang="en-US" dirty="0">
              <a:solidFill>
                <a:schemeClr val="tx1"/>
              </a:solidFill>
            </a:endParaRPr>
          </a:p>
        </p:txBody>
      </p:sp>
      <p:sp>
        <p:nvSpPr>
          <p:cNvPr id="38" name="Rounded Rectangle 37"/>
          <p:cNvSpPr/>
          <p:nvPr/>
        </p:nvSpPr>
        <p:spPr>
          <a:xfrm>
            <a:off x="4076129" y="5443438"/>
            <a:ext cx="863600" cy="57785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sv-SE" dirty="0">
                <a:solidFill>
                  <a:schemeClr val="tx1"/>
                </a:solidFill>
              </a:rPr>
              <a:t>MSG</a:t>
            </a:r>
            <a:endParaRPr lang="en-US" dirty="0">
              <a:solidFill>
                <a:schemeClr val="tx1"/>
              </a:solidFill>
            </a:endParaRPr>
          </a:p>
        </p:txBody>
      </p:sp>
      <p:sp>
        <p:nvSpPr>
          <p:cNvPr id="43" name="Rounded Rectangle 42"/>
          <p:cNvSpPr/>
          <p:nvPr/>
        </p:nvSpPr>
        <p:spPr>
          <a:xfrm>
            <a:off x="3759949" y="3946836"/>
            <a:ext cx="1388115" cy="57467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sv-SE" dirty="0" err="1">
                <a:solidFill>
                  <a:schemeClr val="tx1"/>
                </a:solidFill>
              </a:rPr>
              <a:t>CanMsgSig</a:t>
            </a:r>
            <a:endParaRPr lang="en-US" dirty="0">
              <a:solidFill>
                <a:schemeClr val="tx1"/>
              </a:solidFill>
            </a:endParaRPr>
          </a:p>
        </p:txBody>
      </p:sp>
      <p:cxnSp>
        <p:nvCxnSpPr>
          <p:cNvPr id="44" name="Straight Connector 43"/>
          <p:cNvCxnSpPr>
            <a:stCxn id="43" idx="2"/>
            <a:endCxn id="15" idx="0"/>
          </p:cNvCxnSpPr>
          <p:nvPr/>
        </p:nvCxnSpPr>
        <p:spPr>
          <a:xfrm flipH="1">
            <a:off x="3183188" y="4521511"/>
            <a:ext cx="1270819" cy="989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3" idx="2"/>
            <a:endCxn id="38" idx="0"/>
          </p:cNvCxnSpPr>
          <p:nvPr/>
        </p:nvCxnSpPr>
        <p:spPr>
          <a:xfrm>
            <a:off x="4454007" y="4521511"/>
            <a:ext cx="53922" cy="9219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11" idx="2"/>
            <a:endCxn id="33" idx="0"/>
          </p:cNvCxnSpPr>
          <p:nvPr/>
        </p:nvCxnSpPr>
        <p:spPr>
          <a:xfrm flipH="1">
            <a:off x="6002702" y="2763294"/>
            <a:ext cx="945810" cy="211980"/>
          </a:xfrm>
          <a:prstGeom prst="line">
            <a:avLst/>
          </a:prstGeom>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1115616" y="404664"/>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p:txBody>
      </p:sp>
      <p:sp>
        <p:nvSpPr>
          <p:cNvPr id="92" name="Rectangle 91"/>
          <p:cNvSpPr/>
          <p:nvPr/>
        </p:nvSpPr>
        <p:spPr>
          <a:xfrm>
            <a:off x="2555776" y="404664"/>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V</a:t>
            </a:r>
            <a:endParaRPr lang="en-US" dirty="0"/>
          </a:p>
        </p:txBody>
      </p:sp>
      <p:grpSp>
        <p:nvGrpSpPr>
          <p:cNvPr id="102" name="Grupp 101"/>
          <p:cNvGrpSpPr/>
          <p:nvPr/>
        </p:nvGrpSpPr>
        <p:grpSpPr>
          <a:xfrm>
            <a:off x="3059832" y="404664"/>
            <a:ext cx="864939" cy="576411"/>
            <a:chOff x="3275013" y="404664"/>
            <a:chExt cx="864939" cy="576411"/>
          </a:xfrm>
        </p:grpSpPr>
        <p:sp>
          <p:nvSpPr>
            <p:cNvPr id="6" name="Rounded Rectangle 5"/>
            <p:cNvSpPr/>
            <p:nvPr/>
          </p:nvSpPr>
          <p:spPr>
            <a:xfrm>
              <a:off x="3275013" y="404813"/>
              <a:ext cx="863600" cy="57626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sv-SE" dirty="0">
                  <a:solidFill>
                    <a:schemeClr val="tx1"/>
                  </a:solidFill>
                </a:rPr>
                <a:t>UC</a:t>
              </a:r>
              <a:endParaRPr lang="en-US" dirty="0">
                <a:solidFill>
                  <a:schemeClr val="tx1"/>
                </a:solidFill>
              </a:endParaRPr>
            </a:p>
          </p:txBody>
        </p:sp>
        <p:sp>
          <p:nvSpPr>
            <p:cNvPr id="95" name="Rectangle 94"/>
            <p:cNvSpPr/>
            <p:nvPr/>
          </p:nvSpPr>
          <p:spPr>
            <a:xfrm>
              <a:off x="3923928" y="404664"/>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V</a:t>
              </a:r>
              <a:endParaRPr lang="en-US" dirty="0"/>
            </a:p>
          </p:txBody>
        </p:sp>
      </p:grpSp>
      <p:cxnSp>
        <p:nvCxnSpPr>
          <p:cNvPr id="121" name="Straight Connector 120"/>
          <p:cNvCxnSpPr>
            <a:stCxn id="152" idx="2"/>
            <a:endCxn id="142" idx="0"/>
          </p:cNvCxnSpPr>
          <p:nvPr/>
        </p:nvCxnSpPr>
        <p:spPr>
          <a:xfrm>
            <a:off x="6244296" y="3561802"/>
            <a:ext cx="1108888" cy="605276"/>
          </a:xfrm>
          <a:prstGeom prst="line">
            <a:avLst/>
          </a:prstGeom>
        </p:spPr>
        <p:style>
          <a:lnRef idx="1">
            <a:schemeClr val="accent1"/>
          </a:lnRef>
          <a:fillRef idx="0">
            <a:schemeClr val="accent1"/>
          </a:fillRef>
          <a:effectRef idx="0">
            <a:schemeClr val="accent1"/>
          </a:effectRef>
          <a:fontRef idx="minor">
            <a:schemeClr val="tx1"/>
          </a:fontRef>
        </p:style>
      </p:cxnSp>
      <p:sp>
        <p:nvSpPr>
          <p:cNvPr id="134" name="Rectangle 133"/>
          <p:cNvSpPr/>
          <p:nvPr/>
        </p:nvSpPr>
        <p:spPr>
          <a:xfrm>
            <a:off x="1115616" y="5081969"/>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V</a:t>
            </a:r>
            <a:endParaRPr lang="en-US" dirty="0"/>
          </a:p>
        </p:txBody>
      </p:sp>
      <p:sp>
        <p:nvSpPr>
          <p:cNvPr id="137" name="Rectangle 136"/>
          <p:cNvSpPr/>
          <p:nvPr/>
        </p:nvSpPr>
        <p:spPr>
          <a:xfrm>
            <a:off x="7587848" y="4171623"/>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V</a:t>
            </a:r>
            <a:endParaRPr lang="en-US" dirty="0"/>
          </a:p>
        </p:txBody>
      </p:sp>
      <p:sp>
        <p:nvSpPr>
          <p:cNvPr id="155" name="Rectangle 154"/>
          <p:cNvSpPr/>
          <p:nvPr/>
        </p:nvSpPr>
        <p:spPr>
          <a:xfrm>
            <a:off x="6335486" y="5653173"/>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V</a:t>
            </a:r>
            <a:endParaRPr lang="en-US" dirty="0"/>
          </a:p>
        </p:txBody>
      </p:sp>
      <p:sp>
        <p:nvSpPr>
          <p:cNvPr id="187" name="Rectangle 186"/>
          <p:cNvSpPr/>
          <p:nvPr/>
        </p:nvSpPr>
        <p:spPr>
          <a:xfrm>
            <a:off x="4732969" y="5435358"/>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V</a:t>
            </a:r>
            <a:endParaRPr lang="en-US" dirty="0"/>
          </a:p>
        </p:txBody>
      </p:sp>
      <p:sp>
        <p:nvSpPr>
          <p:cNvPr id="190" name="Rectangle 189"/>
          <p:cNvSpPr/>
          <p:nvPr/>
        </p:nvSpPr>
        <p:spPr>
          <a:xfrm>
            <a:off x="3399212" y="5510819"/>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V</a:t>
            </a:r>
            <a:endParaRPr lang="en-US" dirty="0"/>
          </a:p>
        </p:txBody>
      </p:sp>
      <p:sp>
        <p:nvSpPr>
          <p:cNvPr id="99" name="Rectangle 98"/>
          <p:cNvSpPr/>
          <p:nvPr/>
        </p:nvSpPr>
        <p:spPr>
          <a:xfrm>
            <a:off x="2627785" y="27433"/>
            <a:ext cx="6336704" cy="299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v-SE" dirty="0"/>
              <a:t>Graph </a:t>
            </a:r>
            <a:r>
              <a:rPr lang="sv-SE" dirty="0" err="1"/>
              <a:t>Algorithm</a:t>
            </a:r>
            <a:r>
              <a:rPr lang="sv-SE" dirty="0"/>
              <a:t> </a:t>
            </a:r>
            <a:r>
              <a:rPr lang="sv-SE" dirty="0" err="1"/>
              <a:t>Datamodel</a:t>
            </a:r>
            <a:r>
              <a:rPr lang="sv-SE" dirty="0"/>
              <a:t> 2018-11-05</a:t>
            </a:r>
          </a:p>
        </p:txBody>
      </p:sp>
      <p:grpSp>
        <p:nvGrpSpPr>
          <p:cNvPr id="104" name="Grupp 103"/>
          <p:cNvGrpSpPr/>
          <p:nvPr/>
        </p:nvGrpSpPr>
        <p:grpSpPr>
          <a:xfrm>
            <a:off x="4211960" y="404664"/>
            <a:ext cx="864939" cy="576411"/>
            <a:chOff x="3275013" y="404664"/>
            <a:chExt cx="864939" cy="576411"/>
          </a:xfrm>
        </p:grpSpPr>
        <p:sp>
          <p:nvSpPr>
            <p:cNvPr id="105" name="Rounded Rectangle 5"/>
            <p:cNvSpPr/>
            <p:nvPr/>
          </p:nvSpPr>
          <p:spPr>
            <a:xfrm>
              <a:off x="3275013" y="404813"/>
              <a:ext cx="863600" cy="57626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sv-SE" dirty="0">
                  <a:solidFill>
                    <a:schemeClr val="tx1"/>
                  </a:solidFill>
                </a:rPr>
                <a:t>SCN</a:t>
              </a:r>
              <a:endParaRPr lang="en-US" dirty="0">
                <a:solidFill>
                  <a:schemeClr val="tx1"/>
                </a:solidFill>
              </a:endParaRPr>
            </a:p>
          </p:txBody>
        </p:sp>
        <p:sp>
          <p:nvSpPr>
            <p:cNvPr id="108" name="Rectangle 94"/>
            <p:cNvSpPr/>
            <p:nvPr/>
          </p:nvSpPr>
          <p:spPr>
            <a:xfrm>
              <a:off x="3923928" y="404664"/>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V</a:t>
              </a:r>
              <a:endParaRPr lang="en-US" dirty="0"/>
            </a:p>
          </p:txBody>
        </p:sp>
      </p:grpSp>
      <p:sp>
        <p:nvSpPr>
          <p:cNvPr id="111" name="Rounded Rectangle 5"/>
          <p:cNvSpPr/>
          <p:nvPr/>
        </p:nvSpPr>
        <p:spPr>
          <a:xfrm>
            <a:off x="6714974" y="476622"/>
            <a:ext cx="863600" cy="57626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sv-SE" dirty="0">
                <a:solidFill>
                  <a:schemeClr val="tx1"/>
                </a:solidFill>
              </a:rPr>
              <a:t>TC</a:t>
            </a:r>
            <a:endParaRPr lang="en-US" dirty="0">
              <a:solidFill>
                <a:schemeClr val="tx1"/>
              </a:solidFill>
            </a:endParaRPr>
          </a:p>
        </p:txBody>
      </p:sp>
      <p:sp>
        <p:nvSpPr>
          <p:cNvPr id="146" name="Rounded Rectangle 145"/>
          <p:cNvSpPr/>
          <p:nvPr/>
        </p:nvSpPr>
        <p:spPr>
          <a:xfrm>
            <a:off x="7596336" y="2989050"/>
            <a:ext cx="864096" cy="57626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sv-SE" dirty="0">
                <a:solidFill>
                  <a:schemeClr val="tx1"/>
                </a:solidFill>
              </a:rPr>
              <a:t>  </a:t>
            </a:r>
            <a:r>
              <a:rPr lang="sv-SE" dirty="0" err="1">
                <a:solidFill>
                  <a:schemeClr val="tx1"/>
                </a:solidFill>
              </a:rPr>
              <a:t>IntPD</a:t>
            </a:r>
            <a:endParaRPr lang="en-US" dirty="0">
              <a:solidFill>
                <a:schemeClr val="tx1"/>
              </a:solidFill>
            </a:endParaRPr>
          </a:p>
        </p:txBody>
      </p:sp>
      <p:sp>
        <p:nvSpPr>
          <p:cNvPr id="147" name="Rounded Rectangle 146"/>
          <p:cNvSpPr/>
          <p:nvPr/>
        </p:nvSpPr>
        <p:spPr>
          <a:xfrm>
            <a:off x="6563125" y="2989050"/>
            <a:ext cx="889195" cy="57626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sv-SE" dirty="0">
                <a:solidFill>
                  <a:schemeClr val="tx1"/>
                </a:solidFill>
              </a:rPr>
              <a:t> </a:t>
            </a:r>
            <a:r>
              <a:rPr lang="sv-SE" dirty="0" err="1">
                <a:solidFill>
                  <a:schemeClr val="tx1"/>
                </a:solidFill>
              </a:rPr>
              <a:t>DwPD</a:t>
            </a:r>
            <a:endParaRPr lang="en-US" dirty="0">
              <a:solidFill>
                <a:schemeClr val="tx1"/>
              </a:solidFill>
            </a:endParaRPr>
          </a:p>
        </p:txBody>
      </p:sp>
      <p:cxnSp>
        <p:nvCxnSpPr>
          <p:cNvPr id="149" name="Straight Connector 148"/>
          <p:cNvCxnSpPr>
            <a:stCxn id="147" idx="0"/>
            <a:endCxn id="11" idx="2"/>
          </p:cNvCxnSpPr>
          <p:nvPr/>
        </p:nvCxnSpPr>
        <p:spPr>
          <a:xfrm flipH="1" flipV="1">
            <a:off x="6948512" y="2763294"/>
            <a:ext cx="59211" cy="225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a:stCxn id="146" idx="0"/>
            <a:endCxn id="11" idx="2"/>
          </p:cNvCxnSpPr>
          <p:nvPr/>
        </p:nvCxnSpPr>
        <p:spPr>
          <a:xfrm flipH="1" flipV="1">
            <a:off x="6948512" y="2763294"/>
            <a:ext cx="1079872" cy="225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264" idx="2"/>
            <a:endCxn id="13" idx="0"/>
          </p:cNvCxnSpPr>
          <p:nvPr/>
        </p:nvCxnSpPr>
        <p:spPr>
          <a:xfrm>
            <a:off x="5948573" y="3574787"/>
            <a:ext cx="171956" cy="2082254"/>
          </a:xfrm>
          <a:prstGeom prst="line">
            <a:avLst/>
          </a:prstGeom>
        </p:spPr>
        <p:style>
          <a:lnRef idx="1">
            <a:schemeClr val="accent1"/>
          </a:lnRef>
          <a:fillRef idx="0">
            <a:schemeClr val="accent1"/>
          </a:fillRef>
          <a:effectRef idx="0">
            <a:schemeClr val="accent1"/>
          </a:effectRef>
          <a:fontRef idx="minor">
            <a:schemeClr val="tx1"/>
          </a:fontRef>
        </p:style>
      </p:cxnSp>
      <p:sp>
        <p:nvSpPr>
          <p:cNvPr id="193" name="TextBox 192"/>
          <p:cNvSpPr txBox="1"/>
          <p:nvPr/>
        </p:nvSpPr>
        <p:spPr>
          <a:xfrm>
            <a:off x="6082318" y="4761493"/>
            <a:ext cx="1296144" cy="553998"/>
          </a:xfrm>
          <a:prstGeom prst="rect">
            <a:avLst/>
          </a:prstGeom>
          <a:noFill/>
        </p:spPr>
        <p:txBody>
          <a:bodyPr wrap="square" rtlCol="0">
            <a:spAutoFit/>
          </a:bodyPr>
          <a:lstStyle/>
          <a:p>
            <a:r>
              <a:rPr lang="sv-SE" sz="1000" dirty="0"/>
              <a:t>Source and </a:t>
            </a:r>
            <a:r>
              <a:rPr lang="sv-SE" sz="1000" dirty="0" err="1"/>
              <a:t>maybe</a:t>
            </a:r>
            <a:r>
              <a:rPr lang="sv-SE" sz="1000" dirty="0"/>
              <a:t>(If PDU1) Destination </a:t>
            </a:r>
            <a:r>
              <a:rPr lang="sv-SE" sz="1000" dirty="0" err="1"/>
              <a:t>addr</a:t>
            </a:r>
            <a:endParaRPr lang="en-US" sz="1000" dirty="0"/>
          </a:p>
        </p:txBody>
      </p:sp>
      <p:cxnSp>
        <p:nvCxnSpPr>
          <p:cNvPr id="194" name="Straight Connector 193"/>
          <p:cNvCxnSpPr>
            <a:stCxn id="33" idx="1"/>
            <a:endCxn id="43" idx="0"/>
          </p:cNvCxnSpPr>
          <p:nvPr/>
        </p:nvCxnSpPr>
        <p:spPr>
          <a:xfrm flipH="1">
            <a:off x="4454007" y="3263406"/>
            <a:ext cx="1116211" cy="683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5948573" y="2877810"/>
            <a:ext cx="2079811" cy="10618"/>
          </a:xfrm>
          <a:prstGeom prst="line">
            <a:avLst/>
          </a:prstGeom>
          <a:ln w="12700">
            <a:prstDash val="dash"/>
          </a:ln>
        </p:spPr>
        <p:style>
          <a:lnRef idx="3">
            <a:schemeClr val="dk1"/>
          </a:lnRef>
          <a:fillRef idx="0">
            <a:schemeClr val="dk1"/>
          </a:fillRef>
          <a:effectRef idx="2">
            <a:schemeClr val="dk1"/>
          </a:effectRef>
          <a:fontRef idx="minor">
            <a:schemeClr val="tx1"/>
          </a:fontRef>
        </p:style>
      </p:cxnSp>
      <p:sp>
        <p:nvSpPr>
          <p:cNvPr id="283" name="TextBox 282"/>
          <p:cNvSpPr txBox="1"/>
          <p:nvPr/>
        </p:nvSpPr>
        <p:spPr>
          <a:xfrm>
            <a:off x="7495313" y="2678723"/>
            <a:ext cx="930004" cy="246221"/>
          </a:xfrm>
          <a:prstGeom prst="rect">
            <a:avLst/>
          </a:prstGeom>
          <a:noFill/>
        </p:spPr>
        <p:txBody>
          <a:bodyPr wrap="square" rtlCol="0">
            <a:spAutoFit/>
          </a:bodyPr>
          <a:lstStyle/>
          <a:p>
            <a:r>
              <a:rPr lang="en-US" sz="1000" dirty="0"/>
              <a:t>(Inheritance)</a:t>
            </a:r>
          </a:p>
        </p:txBody>
      </p:sp>
      <p:cxnSp>
        <p:nvCxnSpPr>
          <p:cNvPr id="286" name="Straight Connector 285"/>
          <p:cNvCxnSpPr>
            <a:stCxn id="5" idx="2"/>
            <a:endCxn id="9" idx="0"/>
          </p:cNvCxnSpPr>
          <p:nvPr/>
        </p:nvCxnSpPr>
        <p:spPr>
          <a:xfrm flipH="1">
            <a:off x="2015716" y="980926"/>
            <a:ext cx="328389" cy="1219684"/>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59958" y="4836901"/>
            <a:ext cx="256802" cy="261610"/>
          </a:xfrm>
          <a:prstGeom prst="rect">
            <a:avLst/>
          </a:prstGeom>
          <a:noFill/>
        </p:spPr>
        <p:txBody>
          <a:bodyPr wrap="none" rtlCol="0">
            <a:spAutoFit/>
          </a:bodyPr>
          <a:lstStyle/>
          <a:p>
            <a:r>
              <a:rPr lang="sv-SE" sz="1050" dirty="0"/>
              <a:t>1</a:t>
            </a:r>
            <a:endParaRPr lang="en-GB" sz="1050" dirty="0"/>
          </a:p>
        </p:txBody>
      </p:sp>
      <p:sp>
        <p:nvSpPr>
          <p:cNvPr id="175" name="TextBox 174"/>
          <p:cNvSpPr txBox="1"/>
          <p:nvPr/>
        </p:nvSpPr>
        <p:spPr>
          <a:xfrm>
            <a:off x="3850085" y="513560"/>
            <a:ext cx="256802" cy="261610"/>
          </a:xfrm>
          <a:prstGeom prst="rect">
            <a:avLst/>
          </a:prstGeom>
          <a:noFill/>
        </p:spPr>
        <p:txBody>
          <a:bodyPr wrap="none" rtlCol="0">
            <a:spAutoFit/>
          </a:bodyPr>
          <a:lstStyle/>
          <a:p>
            <a:r>
              <a:rPr lang="sv-SE" sz="1050" dirty="0"/>
              <a:t>1</a:t>
            </a:r>
            <a:endParaRPr lang="en-GB" sz="1050" dirty="0"/>
          </a:p>
        </p:txBody>
      </p:sp>
      <p:sp>
        <p:nvSpPr>
          <p:cNvPr id="192" name="TextBox 191"/>
          <p:cNvSpPr txBox="1"/>
          <p:nvPr/>
        </p:nvSpPr>
        <p:spPr>
          <a:xfrm>
            <a:off x="2721333" y="503143"/>
            <a:ext cx="256802" cy="261610"/>
          </a:xfrm>
          <a:prstGeom prst="rect">
            <a:avLst/>
          </a:prstGeom>
          <a:noFill/>
        </p:spPr>
        <p:txBody>
          <a:bodyPr wrap="none" rtlCol="0">
            <a:spAutoFit/>
          </a:bodyPr>
          <a:lstStyle/>
          <a:p>
            <a:r>
              <a:rPr lang="sv-SE" sz="1050" dirty="0"/>
              <a:t>1</a:t>
            </a:r>
            <a:endParaRPr lang="en-GB" sz="1050" dirty="0"/>
          </a:p>
        </p:txBody>
      </p:sp>
      <p:sp>
        <p:nvSpPr>
          <p:cNvPr id="195" name="TextBox 194"/>
          <p:cNvSpPr txBox="1"/>
          <p:nvPr/>
        </p:nvSpPr>
        <p:spPr>
          <a:xfrm>
            <a:off x="1261464" y="512676"/>
            <a:ext cx="256802" cy="261610"/>
          </a:xfrm>
          <a:prstGeom prst="rect">
            <a:avLst/>
          </a:prstGeom>
          <a:noFill/>
        </p:spPr>
        <p:txBody>
          <a:bodyPr wrap="none" rtlCol="0">
            <a:spAutoFit/>
          </a:bodyPr>
          <a:lstStyle/>
          <a:p>
            <a:r>
              <a:rPr lang="sv-SE" sz="1050" dirty="0"/>
              <a:t>1</a:t>
            </a:r>
            <a:endParaRPr lang="en-GB" sz="1050" dirty="0"/>
          </a:p>
        </p:txBody>
      </p:sp>
      <p:sp>
        <p:nvSpPr>
          <p:cNvPr id="196" name="TextBox 195"/>
          <p:cNvSpPr txBox="1"/>
          <p:nvPr/>
        </p:nvSpPr>
        <p:spPr>
          <a:xfrm>
            <a:off x="5873508" y="5338716"/>
            <a:ext cx="253596" cy="253916"/>
          </a:xfrm>
          <a:prstGeom prst="rect">
            <a:avLst/>
          </a:prstGeom>
          <a:noFill/>
        </p:spPr>
        <p:txBody>
          <a:bodyPr wrap="none" rtlCol="0">
            <a:spAutoFit/>
          </a:bodyPr>
          <a:lstStyle/>
          <a:p>
            <a:r>
              <a:rPr lang="sv-SE" sz="1050" dirty="0"/>
              <a:t>1</a:t>
            </a:r>
            <a:endParaRPr lang="en-GB" sz="1050" dirty="0"/>
          </a:p>
        </p:txBody>
      </p:sp>
      <p:sp>
        <p:nvSpPr>
          <p:cNvPr id="202" name="TextBox 201"/>
          <p:cNvSpPr txBox="1"/>
          <p:nvPr/>
        </p:nvSpPr>
        <p:spPr>
          <a:xfrm>
            <a:off x="5031560" y="550156"/>
            <a:ext cx="251992" cy="253916"/>
          </a:xfrm>
          <a:prstGeom prst="rect">
            <a:avLst/>
          </a:prstGeom>
          <a:noFill/>
        </p:spPr>
        <p:txBody>
          <a:bodyPr wrap="none" rtlCol="0">
            <a:spAutoFit/>
          </a:bodyPr>
          <a:lstStyle/>
          <a:p>
            <a:r>
              <a:rPr lang="sv-SE" sz="1050" dirty="0"/>
              <a:t>*</a:t>
            </a:r>
            <a:endParaRPr lang="en-GB" sz="1050" dirty="0"/>
          </a:p>
        </p:txBody>
      </p:sp>
      <p:sp>
        <p:nvSpPr>
          <p:cNvPr id="204" name="TextBox 203"/>
          <p:cNvSpPr txBox="1"/>
          <p:nvPr/>
        </p:nvSpPr>
        <p:spPr>
          <a:xfrm>
            <a:off x="4045566" y="537212"/>
            <a:ext cx="251992" cy="253916"/>
          </a:xfrm>
          <a:prstGeom prst="rect">
            <a:avLst/>
          </a:prstGeom>
          <a:noFill/>
        </p:spPr>
        <p:txBody>
          <a:bodyPr wrap="none" rtlCol="0">
            <a:spAutoFit/>
          </a:bodyPr>
          <a:lstStyle/>
          <a:p>
            <a:r>
              <a:rPr lang="sv-SE" sz="1050" dirty="0"/>
              <a:t>*</a:t>
            </a:r>
            <a:endParaRPr lang="en-GB" sz="1050" dirty="0"/>
          </a:p>
        </p:txBody>
      </p:sp>
      <p:sp>
        <p:nvSpPr>
          <p:cNvPr id="205" name="TextBox 204"/>
          <p:cNvSpPr txBox="1"/>
          <p:nvPr/>
        </p:nvSpPr>
        <p:spPr>
          <a:xfrm>
            <a:off x="2892988" y="523764"/>
            <a:ext cx="251992" cy="253916"/>
          </a:xfrm>
          <a:prstGeom prst="rect">
            <a:avLst/>
          </a:prstGeom>
          <a:noFill/>
        </p:spPr>
        <p:txBody>
          <a:bodyPr wrap="none" rtlCol="0">
            <a:spAutoFit/>
          </a:bodyPr>
          <a:lstStyle/>
          <a:p>
            <a:r>
              <a:rPr lang="sv-SE" sz="1050" dirty="0"/>
              <a:t>*</a:t>
            </a:r>
            <a:endParaRPr lang="en-GB" sz="1050" dirty="0"/>
          </a:p>
        </p:txBody>
      </p:sp>
      <p:sp>
        <p:nvSpPr>
          <p:cNvPr id="206" name="TextBox 205"/>
          <p:cNvSpPr txBox="1"/>
          <p:nvPr/>
        </p:nvSpPr>
        <p:spPr>
          <a:xfrm>
            <a:off x="1721931" y="517407"/>
            <a:ext cx="251992" cy="253916"/>
          </a:xfrm>
          <a:prstGeom prst="rect">
            <a:avLst/>
          </a:prstGeom>
          <a:noFill/>
        </p:spPr>
        <p:txBody>
          <a:bodyPr wrap="none" rtlCol="0">
            <a:spAutoFit/>
          </a:bodyPr>
          <a:lstStyle/>
          <a:p>
            <a:r>
              <a:rPr lang="sv-SE" sz="1050" dirty="0"/>
              <a:t>*</a:t>
            </a:r>
            <a:endParaRPr lang="en-GB" sz="1050" dirty="0"/>
          </a:p>
        </p:txBody>
      </p:sp>
      <p:sp>
        <p:nvSpPr>
          <p:cNvPr id="208" name="TextBox 207"/>
          <p:cNvSpPr txBox="1"/>
          <p:nvPr/>
        </p:nvSpPr>
        <p:spPr>
          <a:xfrm>
            <a:off x="1834405" y="2012010"/>
            <a:ext cx="251992" cy="253916"/>
          </a:xfrm>
          <a:prstGeom prst="rect">
            <a:avLst/>
          </a:prstGeom>
          <a:noFill/>
        </p:spPr>
        <p:txBody>
          <a:bodyPr wrap="none" rtlCol="0">
            <a:spAutoFit/>
          </a:bodyPr>
          <a:lstStyle/>
          <a:p>
            <a:r>
              <a:rPr lang="sv-SE" sz="1050" dirty="0"/>
              <a:t>*</a:t>
            </a:r>
            <a:endParaRPr lang="en-GB" sz="1050" dirty="0"/>
          </a:p>
        </p:txBody>
      </p:sp>
      <p:sp>
        <p:nvSpPr>
          <p:cNvPr id="210" name="TextBox 209"/>
          <p:cNvSpPr txBox="1"/>
          <p:nvPr/>
        </p:nvSpPr>
        <p:spPr>
          <a:xfrm>
            <a:off x="2150140" y="979317"/>
            <a:ext cx="251992" cy="253916"/>
          </a:xfrm>
          <a:prstGeom prst="rect">
            <a:avLst/>
          </a:prstGeom>
          <a:noFill/>
        </p:spPr>
        <p:txBody>
          <a:bodyPr wrap="none" rtlCol="0">
            <a:spAutoFit/>
          </a:bodyPr>
          <a:lstStyle/>
          <a:p>
            <a:r>
              <a:rPr lang="sv-SE" sz="1050" dirty="0"/>
              <a:t>*</a:t>
            </a:r>
            <a:endParaRPr lang="en-GB" sz="1050" dirty="0"/>
          </a:p>
        </p:txBody>
      </p:sp>
      <p:sp>
        <p:nvSpPr>
          <p:cNvPr id="212" name="TextBox 211"/>
          <p:cNvSpPr txBox="1"/>
          <p:nvPr/>
        </p:nvSpPr>
        <p:spPr>
          <a:xfrm>
            <a:off x="712330" y="2743343"/>
            <a:ext cx="251992" cy="253916"/>
          </a:xfrm>
          <a:prstGeom prst="rect">
            <a:avLst/>
          </a:prstGeom>
          <a:noFill/>
        </p:spPr>
        <p:txBody>
          <a:bodyPr wrap="none" rtlCol="0">
            <a:spAutoFit/>
          </a:bodyPr>
          <a:lstStyle/>
          <a:p>
            <a:r>
              <a:rPr lang="sv-SE" sz="1050" dirty="0"/>
              <a:t>*</a:t>
            </a:r>
            <a:endParaRPr lang="en-GB" sz="1050" dirty="0"/>
          </a:p>
        </p:txBody>
      </p:sp>
      <p:sp>
        <p:nvSpPr>
          <p:cNvPr id="213" name="TextBox 212"/>
          <p:cNvSpPr txBox="1"/>
          <p:nvPr/>
        </p:nvSpPr>
        <p:spPr>
          <a:xfrm>
            <a:off x="1395600" y="2337059"/>
            <a:ext cx="251992" cy="253916"/>
          </a:xfrm>
          <a:prstGeom prst="rect">
            <a:avLst/>
          </a:prstGeom>
          <a:noFill/>
        </p:spPr>
        <p:txBody>
          <a:bodyPr wrap="none" rtlCol="0">
            <a:spAutoFit/>
          </a:bodyPr>
          <a:lstStyle/>
          <a:p>
            <a:r>
              <a:rPr lang="sv-SE" sz="1050" dirty="0"/>
              <a:t>*</a:t>
            </a:r>
            <a:endParaRPr lang="en-GB" sz="1050" dirty="0"/>
          </a:p>
        </p:txBody>
      </p:sp>
      <p:sp>
        <p:nvSpPr>
          <p:cNvPr id="214" name="TextBox 213"/>
          <p:cNvSpPr txBox="1"/>
          <p:nvPr/>
        </p:nvSpPr>
        <p:spPr>
          <a:xfrm>
            <a:off x="1261464" y="2276872"/>
            <a:ext cx="253596" cy="253916"/>
          </a:xfrm>
          <a:prstGeom prst="rect">
            <a:avLst/>
          </a:prstGeom>
          <a:noFill/>
        </p:spPr>
        <p:txBody>
          <a:bodyPr wrap="none" rtlCol="0">
            <a:spAutoFit/>
          </a:bodyPr>
          <a:lstStyle/>
          <a:p>
            <a:r>
              <a:rPr lang="sv-SE" sz="1050" dirty="0"/>
              <a:t>1</a:t>
            </a:r>
            <a:endParaRPr lang="en-GB" sz="1050" dirty="0"/>
          </a:p>
        </p:txBody>
      </p:sp>
      <p:sp>
        <p:nvSpPr>
          <p:cNvPr id="217" name="TextBox 216"/>
          <p:cNvSpPr txBox="1"/>
          <p:nvPr/>
        </p:nvSpPr>
        <p:spPr>
          <a:xfrm>
            <a:off x="7238511" y="3976847"/>
            <a:ext cx="256802" cy="261610"/>
          </a:xfrm>
          <a:prstGeom prst="rect">
            <a:avLst/>
          </a:prstGeom>
          <a:noFill/>
        </p:spPr>
        <p:txBody>
          <a:bodyPr wrap="none" rtlCol="0">
            <a:spAutoFit/>
          </a:bodyPr>
          <a:lstStyle/>
          <a:p>
            <a:r>
              <a:rPr lang="sv-SE" sz="1050" dirty="0"/>
              <a:t>1</a:t>
            </a:r>
            <a:endParaRPr lang="en-GB" sz="1050" dirty="0"/>
          </a:p>
        </p:txBody>
      </p:sp>
      <p:sp>
        <p:nvSpPr>
          <p:cNvPr id="218" name="TextBox 217"/>
          <p:cNvSpPr txBox="1"/>
          <p:nvPr/>
        </p:nvSpPr>
        <p:spPr>
          <a:xfrm>
            <a:off x="5350913" y="3115440"/>
            <a:ext cx="251992" cy="253916"/>
          </a:xfrm>
          <a:prstGeom prst="rect">
            <a:avLst/>
          </a:prstGeom>
          <a:noFill/>
        </p:spPr>
        <p:txBody>
          <a:bodyPr wrap="none" rtlCol="0">
            <a:spAutoFit/>
          </a:bodyPr>
          <a:lstStyle/>
          <a:p>
            <a:r>
              <a:rPr lang="sv-SE" sz="1050" dirty="0"/>
              <a:t>*</a:t>
            </a:r>
            <a:endParaRPr lang="en-GB" sz="1050" dirty="0"/>
          </a:p>
        </p:txBody>
      </p:sp>
      <p:sp>
        <p:nvSpPr>
          <p:cNvPr id="219" name="TextBox 218"/>
          <p:cNvSpPr txBox="1"/>
          <p:nvPr/>
        </p:nvSpPr>
        <p:spPr>
          <a:xfrm>
            <a:off x="5562733" y="3546985"/>
            <a:ext cx="251992" cy="253916"/>
          </a:xfrm>
          <a:prstGeom prst="rect">
            <a:avLst/>
          </a:prstGeom>
          <a:noFill/>
        </p:spPr>
        <p:txBody>
          <a:bodyPr wrap="none" rtlCol="0">
            <a:spAutoFit/>
          </a:bodyPr>
          <a:lstStyle/>
          <a:p>
            <a:r>
              <a:rPr lang="sv-SE" sz="1050" dirty="0"/>
              <a:t>*</a:t>
            </a:r>
            <a:endParaRPr lang="en-GB" sz="1050" dirty="0"/>
          </a:p>
        </p:txBody>
      </p:sp>
      <p:sp>
        <p:nvSpPr>
          <p:cNvPr id="224" name="TextBox 223"/>
          <p:cNvSpPr txBox="1"/>
          <p:nvPr/>
        </p:nvSpPr>
        <p:spPr>
          <a:xfrm>
            <a:off x="4452136" y="5207237"/>
            <a:ext cx="256802" cy="261610"/>
          </a:xfrm>
          <a:prstGeom prst="rect">
            <a:avLst/>
          </a:prstGeom>
          <a:noFill/>
        </p:spPr>
        <p:txBody>
          <a:bodyPr wrap="none" rtlCol="0">
            <a:spAutoFit/>
          </a:bodyPr>
          <a:lstStyle/>
          <a:p>
            <a:r>
              <a:rPr lang="sv-SE" sz="1050" dirty="0"/>
              <a:t>1</a:t>
            </a:r>
            <a:endParaRPr lang="en-GB" sz="1050" dirty="0"/>
          </a:p>
        </p:txBody>
      </p:sp>
      <p:sp>
        <p:nvSpPr>
          <p:cNvPr id="225" name="TextBox 224"/>
          <p:cNvSpPr txBox="1"/>
          <p:nvPr/>
        </p:nvSpPr>
        <p:spPr>
          <a:xfrm>
            <a:off x="4256381" y="3728463"/>
            <a:ext cx="256802" cy="261610"/>
          </a:xfrm>
          <a:prstGeom prst="rect">
            <a:avLst/>
          </a:prstGeom>
          <a:noFill/>
        </p:spPr>
        <p:txBody>
          <a:bodyPr wrap="none" rtlCol="0">
            <a:spAutoFit/>
          </a:bodyPr>
          <a:lstStyle/>
          <a:p>
            <a:r>
              <a:rPr lang="sv-SE" sz="1050" dirty="0"/>
              <a:t>1</a:t>
            </a:r>
            <a:endParaRPr lang="en-GB" sz="1050" dirty="0"/>
          </a:p>
        </p:txBody>
      </p:sp>
      <p:sp>
        <p:nvSpPr>
          <p:cNvPr id="240" name="TextBox 239"/>
          <p:cNvSpPr txBox="1"/>
          <p:nvPr/>
        </p:nvSpPr>
        <p:spPr>
          <a:xfrm>
            <a:off x="4142659" y="4496464"/>
            <a:ext cx="251992" cy="253916"/>
          </a:xfrm>
          <a:prstGeom prst="rect">
            <a:avLst/>
          </a:prstGeom>
          <a:noFill/>
        </p:spPr>
        <p:txBody>
          <a:bodyPr wrap="none" rtlCol="0">
            <a:spAutoFit/>
          </a:bodyPr>
          <a:lstStyle/>
          <a:p>
            <a:r>
              <a:rPr lang="sv-SE" sz="1050" dirty="0"/>
              <a:t>*</a:t>
            </a:r>
            <a:endParaRPr lang="en-GB" sz="1050" dirty="0"/>
          </a:p>
        </p:txBody>
      </p:sp>
      <p:cxnSp>
        <p:nvCxnSpPr>
          <p:cNvPr id="245" name="Straight Connector 244"/>
          <p:cNvCxnSpPr>
            <a:stCxn id="105" idx="3"/>
            <a:endCxn id="111" idx="1"/>
          </p:cNvCxnSpPr>
          <p:nvPr/>
        </p:nvCxnSpPr>
        <p:spPr>
          <a:xfrm>
            <a:off x="5075560" y="692944"/>
            <a:ext cx="1639414" cy="718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a:stCxn id="265" idx="2"/>
            <a:endCxn id="13" idx="0"/>
          </p:cNvCxnSpPr>
          <p:nvPr/>
        </p:nvCxnSpPr>
        <p:spPr>
          <a:xfrm>
            <a:off x="5725474" y="3573016"/>
            <a:ext cx="395055" cy="2084025"/>
          </a:xfrm>
          <a:prstGeom prst="line">
            <a:avLst/>
          </a:prstGeom>
        </p:spPr>
        <p:style>
          <a:lnRef idx="1">
            <a:schemeClr val="accent1"/>
          </a:lnRef>
          <a:fillRef idx="0">
            <a:schemeClr val="accent1"/>
          </a:fillRef>
          <a:effectRef idx="0">
            <a:schemeClr val="accent1"/>
          </a:effectRef>
          <a:fontRef idx="minor">
            <a:schemeClr val="tx1"/>
          </a:fontRef>
        </p:style>
      </p:cxnSp>
      <p:sp>
        <p:nvSpPr>
          <p:cNvPr id="262" name="TextBox 261"/>
          <p:cNvSpPr txBox="1"/>
          <p:nvPr/>
        </p:nvSpPr>
        <p:spPr>
          <a:xfrm>
            <a:off x="6054981" y="5352822"/>
            <a:ext cx="389850" cy="253916"/>
          </a:xfrm>
          <a:prstGeom prst="rect">
            <a:avLst/>
          </a:prstGeom>
          <a:noFill/>
        </p:spPr>
        <p:txBody>
          <a:bodyPr wrap="none" rtlCol="0">
            <a:spAutoFit/>
          </a:bodyPr>
          <a:lstStyle/>
          <a:p>
            <a:r>
              <a:rPr lang="sv-SE" sz="1050" dirty="0"/>
              <a:t>0..1</a:t>
            </a:r>
            <a:endParaRPr lang="en-GB" sz="1050" dirty="0"/>
          </a:p>
        </p:txBody>
      </p:sp>
      <p:sp>
        <p:nvSpPr>
          <p:cNvPr id="263" name="TextBox 262"/>
          <p:cNvSpPr txBox="1"/>
          <p:nvPr/>
        </p:nvSpPr>
        <p:spPr>
          <a:xfrm>
            <a:off x="5870388" y="3537752"/>
            <a:ext cx="251992" cy="253916"/>
          </a:xfrm>
          <a:prstGeom prst="rect">
            <a:avLst/>
          </a:prstGeom>
          <a:noFill/>
        </p:spPr>
        <p:txBody>
          <a:bodyPr wrap="none" rtlCol="0">
            <a:spAutoFit/>
          </a:bodyPr>
          <a:lstStyle/>
          <a:p>
            <a:r>
              <a:rPr lang="sv-SE" sz="1050" dirty="0"/>
              <a:t>*</a:t>
            </a:r>
            <a:endParaRPr lang="en-GB" sz="1050" dirty="0"/>
          </a:p>
        </p:txBody>
      </p:sp>
      <p:sp>
        <p:nvSpPr>
          <p:cNvPr id="264" name="TextBox 263"/>
          <p:cNvSpPr txBox="1"/>
          <p:nvPr/>
        </p:nvSpPr>
        <p:spPr>
          <a:xfrm>
            <a:off x="5775288" y="3320871"/>
            <a:ext cx="346570" cy="253916"/>
          </a:xfrm>
          <a:prstGeom prst="rect">
            <a:avLst/>
          </a:prstGeom>
          <a:noFill/>
        </p:spPr>
        <p:txBody>
          <a:bodyPr wrap="none" rtlCol="0">
            <a:spAutoFit/>
          </a:bodyPr>
          <a:lstStyle/>
          <a:p>
            <a:r>
              <a:rPr lang="sv-SE" sz="1050" dirty="0"/>
              <a:t>DA</a:t>
            </a:r>
            <a:endParaRPr lang="en-GB" sz="1050" dirty="0"/>
          </a:p>
        </p:txBody>
      </p:sp>
      <p:sp>
        <p:nvSpPr>
          <p:cNvPr id="265" name="TextBox 264"/>
          <p:cNvSpPr txBox="1"/>
          <p:nvPr/>
        </p:nvSpPr>
        <p:spPr>
          <a:xfrm>
            <a:off x="5562609" y="3319100"/>
            <a:ext cx="325730" cy="253916"/>
          </a:xfrm>
          <a:prstGeom prst="rect">
            <a:avLst/>
          </a:prstGeom>
          <a:noFill/>
        </p:spPr>
        <p:txBody>
          <a:bodyPr wrap="none" rtlCol="0">
            <a:spAutoFit/>
          </a:bodyPr>
          <a:lstStyle/>
          <a:p>
            <a:r>
              <a:rPr lang="sv-SE" sz="1050" dirty="0"/>
              <a:t>SA</a:t>
            </a:r>
            <a:endParaRPr lang="en-GB" sz="1050" dirty="0"/>
          </a:p>
        </p:txBody>
      </p:sp>
      <p:sp>
        <p:nvSpPr>
          <p:cNvPr id="266" name="TextBox 265"/>
          <p:cNvSpPr txBox="1"/>
          <p:nvPr/>
        </p:nvSpPr>
        <p:spPr>
          <a:xfrm>
            <a:off x="5988111" y="2284766"/>
            <a:ext cx="253596" cy="253916"/>
          </a:xfrm>
          <a:prstGeom prst="rect">
            <a:avLst/>
          </a:prstGeom>
          <a:noFill/>
        </p:spPr>
        <p:txBody>
          <a:bodyPr wrap="none" rtlCol="0">
            <a:spAutoFit/>
          </a:bodyPr>
          <a:lstStyle/>
          <a:p>
            <a:r>
              <a:rPr lang="sv-SE" sz="1050" dirty="0"/>
              <a:t>1</a:t>
            </a:r>
            <a:endParaRPr lang="en-GB" sz="1050" dirty="0"/>
          </a:p>
        </p:txBody>
      </p:sp>
      <p:sp>
        <p:nvSpPr>
          <p:cNvPr id="267" name="TextBox 266"/>
          <p:cNvSpPr txBox="1"/>
          <p:nvPr/>
        </p:nvSpPr>
        <p:spPr>
          <a:xfrm>
            <a:off x="2421881" y="2286533"/>
            <a:ext cx="1013419" cy="253916"/>
          </a:xfrm>
          <a:prstGeom prst="rect">
            <a:avLst/>
          </a:prstGeom>
          <a:noFill/>
        </p:spPr>
        <p:txBody>
          <a:bodyPr wrap="none" rtlCol="0">
            <a:spAutoFit/>
          </a:bodyPr>
          <a:lstStyle/>
          <a:p>
            <a:r>
              <a:rPr lang="sv-SE" sz="1050" dirty="0"/>
              <a:t>*  (2 for </a:t>
            </a:r>
            <a:r>
              <a:rPr lang="sv-SE" sz="1050" dirty="0" err="1"/>
              <a:t>DwPD</a:t>
            </a:r>
            <a:r>
              <a:rPr lang="sv-SE" sz="1050" dirty="0"/>
              <a:t>)</a:t>
            </a:r>
            <a:endParaRPr lang="en-GB" sz="1050" dirty="0"/>
          </a:p>
        </p:txBody>
      </p:sp>
      <p:sp>
        <p:nvSpPr>
          <p:cNvPr id="268" name="TextBox 267"/>
          <p:cNvSpPr txBox="1"/>
          <p:nvPr/>
        </p:nvSpPr>
        <p:spPr>
          <a:xfrm>
            <a:off x="3115121" y="5243713"/>
            <a:ext cx="238939" cy="253916"/>
          </a:xfrm>
          <a:prstGeom prst="rect">
            <a:avLst/>
          </a:prstGeom>
          <a:noFill/>
        </p:spPr>
        <p:txBody>
          <a:bodyPr wrap="square" rtlCol="0">
            <a:spAutoFit/>
          </a:bodyPr>
          <a:lstStyle/>
          <a:p>
            <a:r>
              <a:rPr lang="sv-SE" sz="1050" dirty="0"/>
              <a:t>1</a:t>
            </a:r>
            <a:endParaRPr lang="en-GB" sz="1050" dirty="0"/>
          </a:p>
        </p:txBody>
      </p:sp>
      <p:sp>
        <p:nvSpPr>
          <p:cNvPr id="232" name="TextBox 231"/>
          <p:cNvSpPr txBox="1"/>
          <p:nvPr/>
        </p:nvSpPr>
        <p:spPr>
          <a:xfrm>
            <a:off x="4435705" y="4503308"/>
            <a:ext cx="251992" cy="253916"/>
          </a:xfrm>
          <a:prstGeom prst="rect">
            <a:avLst/>
          </a:prstGeom>
          <a:noFill/>
        </p:spPr>
        <p:txBody>
          <a:bodyPr wrap="none" rtlCol="0">
            <a:spAutoFit/>
          </a:bodyPr>
          <a:lstStyle/>
          <a:p>
            <a:r>
              <a:rPr lang="sv-SE" sz="1050" dirty="0"/>
              <a:t>*</a:t>
            </a:r>
            <a:endParaRPr lang="en-GB" sz="1050" dirty="0"/>
          </a:p>
        </p:txBody>
      </p:sp>
      <p:sp>
        <p:nvSpPr>
          <p:cNvPr id="228" name="Rectangle 94"/>
          <p:cNvSpPr/>
          <p:nvPr/>
        </p:nvSpPr>
        <p:spPr>
          <a:xfrm>
            <a:off x="7359923" y="479766"/>
            <a:ext cx="216024" cy="225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V</a:t>
            </a:r>
            <a:endParaRPr lang="en-US" dirty="0"/>
          </a:p>
        </p:txBody>
      </p:sp>
      <p:sp>
        <p:nvSpPr>
          <p:cNvPr id="238" name="Rectangle 94"/>
          <p:cNvSpPr/>
          <p:nvPr/>
        </p:nvSpPr>
        <p:spPr>
          <a:xfrm>
            <a:off x="8244160" y="2987945"/>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V</a:t>
            </a:r>
            <a:endParaRPr lang="en-US" dirty="0"/>
          </a:p>
        </p:txBody>
      </p:sp>
      <p:sp>
        <p:nvSpPr>
          <p:cNvPr id="241" name="Rectangle 94"/>
          <p:cNvSpPr/>
          <p:nvPr/>
        </p:nvSpPr>
        <p:spPr>
          <a:xfrm>
            <a:off x="7236420" y="2987372"/>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V</a:t>
            </a:r>
            <a:endParaRPr lang="en-US" dirty="0"/>
          </a:p>
        </p:txBody>
      </p:sp>
      <p:sp>
        <p:nvSpPr>
          <p:cNvPr id="242" name="Rectangle 94"/>
          <p:cNvSpPr/>
          <p:nvPr/>
        </p:nvSpPr>
        <p:spPr>
          <a:xfrm>
            <a:off x="4938267" y="3948080"/>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V</a:t>
            </a:r>
            <a:endParaRPr lang="en-US" dirty="0"/>
          </a:p>
        </p:txBody>
      </p:sp>
      <p:sp>
        <p:nvSpPr>
          <p:cNvPr id="274" name="Rectangle 94"/>
          <p:cNvSpPr/>
          <p:nvPr/>
        </p:nvSpPr>
        <p:spPr>
          <a:xfrm>
            <a:off x="2230921" y="2201761"/>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V</a:t>
            </a:r>
            <a:endParaRPr lang="en-US" dirty="0"/>
          </a:p>
        </p:txBody>
      </p:sp>
      <p:sp>
        <p:nvSpPr>
          <p:cNvPr id="275" name="Rectangle 94"/>
          <p:cNvSpPr/>
          <p:nvPr/>
        </p:nvSpPr>
        <p:spPr>
          <a:xfrm>
            <a:off x="1118598" y="2201761"/>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V</a:t>
            </a:r>
            <a:endParaRPr lang="en-US" dirty="0"/>
          </a:p>
        </p:txBody>
      </p:sp>
      <p:sp>
        <p:nvSpPr>
          <p:cNvPr id="282" name="TextBox 281"/>
          <p:cNvSpPr txBox="1"/>
          <p:nvPr/>
        </p:nvSpPr>
        <p:spPr>
          <a:xfrm>
            <a:off x="6464296" y="587206"/>
            <a:ext cx="251992" cy="253916"/>
          </a:xfrm>
          <a:prstGeom prst="rect">
            <a:avLst/>
          </a:prstGeom>
          <a:noFill/>
        </p:spPr>
        <p:txBody>
          <a:bodyPr wrap="none" rtlCol="0">
            <a:spAutoFit/>
          </a:bodyPr>
          <a:lstStyle/>
          <a:p>
            <a:r>
              <a:rPr lang="sv-SE" sz="1050" dirty="0"/>
              <a:t>*</a:t>
            </a:r>
            <a:endParaRPr lang="en-GB" sz="1050" dirty="0"/>
          </a:p>
        </p:txBody>
      </p:sp>
      <p:sp>
        <p:nvSpPr>
          <p:cNvPr id="145" name="Rounded Rectangle 144"/>
          <p:cNvSpPr/>
          <p:nvPr/>
        </p:nvSpPr>
        <p:spPr>
          <a:xfrm>
            <a:off x="3224090" y="2865588"/>
            <a:ext cx="1151196" cy="57785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sv-SE" dirty="0">
                <a:solidFill>
                  <a:schemeClr val="tx1"/>
                </a:solidFill>
              </a:rPr>
              <a:t>GW</a:t>
            </a:r>
            <a:endParaRPr lang="en-US" dirty="0">
              <a:solidFill>
                <a:schemeClr val="tx1"/>
              </a:solidFill>
            </a:endParaRPr>
          </a:p>
        </p:txBody>
      </p:sp>
      <p:sp>
        <p:nvSpPr>
          <p:cNvPr id="148" name="Rectangle 147"/>
          <p:cNvSpPr/>
          <p:nvPr/>
        </p:nvSpPr>
        <p:spPr>
          <a:xfrm>
            <a:off x="4160598" y="2865389"/>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V</a:t>
            </a:r>
            <a:endParaRPr lang="en-US" dirty="0"/>
          </a:p>
        </p:txBody>
      </p:sp>
      <p:cxnSp>
        <p:nvCxnSpPr>
          <p:cNvPr id="153" name="Straight Connector 152"/>
          <p:cNvCxnSpPr>
            <a:stCxn id="182" idx="3"/>
            <a:endCxn id="11" idx="1"/>
          </p:cNvCxnSpPr>
          <p:nvPr/>
        </p:nvCxnSpPr>
        <p:spPr>
          <a:xfrm flipV="1">
            <a:off x="4377293" y="2475163"/>
            <a:ext cx="2139419" cy="694532"/>
          </a:xfrm>
          <a:prstGeom prst="line">
            <a:avLst/>
          </a:prstGeom>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6285898" y="2484506"/>
            <a:ext cx="253596" cy="253916"/>
          </a:xfrm>
          <a:prstGeom prst="rect">
            <a:avLst/>
          </a:prstGeom>
          <a:noFill/>
        </p:spPr>
        <p:txBody>
          <a:bodyPr wrap="none" rtlCol="0">
            <a:spAutoFit/>
          </a:bodyPr>
          <a:lstStyle/>
          <a:p>
            <a:r>
              <a:rPr lang="sv-SE" sz="1050" dirty="0"/>
              <a:t>1</a:t>
            </a:r>
            <a:endParaRPr lang="en-GB" sz="1050" dirty="0"/>
          </a:p>
        </p:txBody>
      </p:sp>
      <p:cxnSp>
        <p:nvCxnSpPr>
          <p:cNvPr id="179" name="Straight Connector 178"/>
          <p:cNvCxnSpPr>
            <a:stCxn id="145" idx="1"/>
            <a:endCxn id="10" idx="0"/>
          </p:cNvCxnSpPr>
          <p:nvPr/>
        </p:nvCxnSpPr>
        <p:spPr>
          <a:xfrm flipH="1">
            <a:off x="755713" y="3154513"/>
            <a:ext cx="2468377" cy="1927233"/>
          </a:xfrm>
          <a:prstGeom prst="line">
            <a:avLst/>
          </a:prstGeom>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3905689" y="3042737"/>
            <a:ext cx="471604" cy="253916"/>
          </a:xfrm>
          <a:prstGeom prst="rect">
            <a:avLst/>
          </a:prstGeom>
          <a:noFill/>
        </p:spPr>
        <p:txBody>
          <a:bodyPr wrap="none" rtlCol="0">
            <a:spAutoFit/>
          </a:bodyPr>
          <a:lstStyle/>
          <a:p>
            <a:r>
              <a:rPr lang="sv-SE" sz="1050" dirty="0"/>
              <a:t>From</a:t>
            </a:r>
            <a:endParaRPr lang="en-GB" sz="1050" dirty="0"/>
          </a:p>
        </p:txBody>
      </p:sp>
      <p:sp>
        <p:nvSpPr>
          <p:cNvPr id="184" name="TextBox 183"/>
          <p:cNvSpPr txBox="1"/>
          <p:nvPr/>
        </p:nvSpPr>
        <p:spPr>
          <a:xfrm>
            <a:off x="4056371" y="3250973"/>
            <a:ext cx="320922" cy="253916"/>
          </a:xfrm>
          <a:prstGeom prst="rect">
            <a:avLst/>
          </a:prstGeom>
          <a:noFill/>
        </p:spPr>
        <p:txBody>
          <a:bodyPr wrap="none" rtlCol="0">
            <a:spAutoFit/>
          </a:bodyPr>
          <a:lstStyle/>
          <a:p>
            <a:r>
              <a:rPr lang="sv-SE" sz="1050" dirty="0"/>
              <a:t>To</a:t>
            </a:r>
            <a:endParaRPr lang="en-GB" sz="1050" dirty="0"/>
          </a:p>
        </p:txBody>
      </p:sp>
      <p:sp>
        <p:nvSpPr>
          <p:cNvPr id="250" name="TextBox 249"/>
          <p:cNvSpPr txBox="1"/>
          <p:nvPr/>
        </p:nvSpPr>
        <p:spPr>
          <a:xfrm>
            <a:off x="954312" y="4840748"/>
            <a:ext cx="253596" cy="253916"/>
          </a:xfrm>
          <a:prstGeom prst="rect">
            <a:avLst/>
          </a:prstGeom>
          <a:noFill/>
        </p:spPr>
        <p:txBody>
          <a:bodyPr wrap="none" rtlCol="0">
            <a:spAutoFit/>
          </a:bodyPr>
          <a:lstStyle/>
          <a:p>
            <a:r>
              <a:rPr lang="sv-SE" sz="1050" dirty="0"/>
              <a:t>1</a:t>
            </a:r>
            <a:endParaRPr lang="en-GB" sz="1050" dirty="0"/>
          </a:p>
        </p:txBody>
      </p:sp>
      <p:sp>
        <p:nvSpPr>
          <p:cNvPr id="162" name="TextBox 161"/>
          <p:cNvSpPr txBox="1"/>
          <p:nvPr/>
        </p:nvSpPr>
        <p:spPr>
          <a:xfrm>
            <a:off x="1479390" y="415272"/>
            <a:ext cx="263214" cy="253916"/>
          </a:xfrm>
          <a:prstGeom prst="rect">
            <a:avLst/>
          </a:prstGeom>
          <a:noFill/>
        </p:spPr>
        <p:txBody>
          <a:bodyPr wrap="none" rtlCol="0">
            <a:spAutoFit/>
          </a:bodyPr>
          <a:lstStyle/>
          <a:p>
            <a:r>
              <a:rPr lang="sv-SE" sz="1050" dirty="0">
                <a:solidFill>
                  <a:srgbClr val="00B0F0"/>
                </a:solidFill>
              </a:rPr>
              <a:t>A</a:t>
            </a:r>
          </a:p>
        </p:txBody>
      </p:sp>
      <p:sp>
        <p:nvSpPr>
          <p:cNvPr id="164" name="TextBox 163"/>
          <p:cNvSpPr txBox="1"/>
          <p:nvPr/>
        </p:nvSpPr>
        <p:spPr>
          <a:xfrm>
            <a:off x="2797958" y="429040"/>
            <a:ext cx="258404" cy="253916"/>
          </a:xfrm>
          <a:prstGeom prst="rect">
            <a:avLst/>
          </a:prstGeom>
          <a:noFill/>
        </p:spPr>
        <p:txBody>
          <a:bodyPr wrap="none" rtlCol="0">
            <a:spAutoFit/>
          </a:bodyPr>
          <a:lstStyle>
            <a:defPPr>
              <a:defRPr lang="sv-SE"/>
            </a:defPPr>
            <a:lvl1pPr>
              <a:defRPr sz="1050">
                <a:solidFill>
                  <a:srgbClr val="00B0F0"/>
                </a:solidFill>
              </a:defRPr>
            </a:lvl1pPr>
          </a:lstStyle>
          <a:p>
            <a:r>
              <a:rPr lang="sv-SE" dirty="0"/>
              <a:t>B</a:t>
            </a:r>
          </a:p>
        </p:txBody>
      </p:sp>
      <p:sp>
        <p:nvSpPr>
          <p:cNvPr id="165" name="TextBox 164"/>
          <p:cNvSpPr txBox="1"/>
          <p:nvPr/>
        </p:nvSpPr>
        <p:spPr>
          <a:xfrm>
            <a:off x="3964650" y="451608"/>
            <a:ext cx="256802" cy="253916"/>
          </a:xfrm>
          <a:prstGeom prst="rect">
            <a:avLst/>
          </a:prstGeom>
          <a:noFill/>
        </p:spPr>
        <p:txBody>
          <a:bodyPr wrap="none" rtlCol="0">
            <a:spAutoFit/>
          </a:bodyPr>
          <a:lstStyle>
            <a:defPPr>
              <a:defRPr lang="sv-SE"/>
            </a:defPPr>
            <a:lvl1pPr>
              <a:defRPr sz="1050">
                <a:solidFill>
                  <a:srgbClr val="00B0F0"/>
                </a:solidFill>
              </a:defRPr>
            </a:lvl1pPr>
          </a:lstStyle>
          <a:p>
            <a:r>
              <a:rPr lang="sv-SE" dirty="0"/>
              <a:t>C</a:t>
            </a:r>
          </a:p>
        </p:txBody>
      </p:sp>
      <p:sp>
        <p:nvSpPr>
          <p:cNvPr id="166" name="TextBox 165"/>
          <p:cNvSpPr txBox="1"/>
          <p:nvPr/>
        </p:nvSpPr>
        <p:spPr>
          <a:xfrm>
            <a:off x="1994893" y="1336753"/>
            <a:ext cx="268022" cy="253916"/>
          </a:xfrm>
          <a:prstGeom prst="rect">
            <a:avLst/>
          </a:prstGeom>
          <a:noFill/>
        </p:spPr>
        <p:txBody>
          <a:bodyPr wrap="none" rtlCol="0">
            <a:spAutoFit/>
          </a:bodyPr>
          <a:lstStyle>
            <a:defPPr>
              <a:defRPr lang="sv-SE"/>
            </a:defPPr>
            <a:lvl1pPr>
              <a:defRPr sz="1050">
                <a:solidFill>
                  <a:srgbClr val="00B0F0"/>
                </a:solidFill>
              </a:defRPr>
            </a:lvl1pPr>
          </a:lstStyle>
          <a:p>
            <a:r>
              <a:rPr lang="sv-SE" dirty="0"/>
              <a:t>D</a:t>
            </a:r>
          </a:p>
        </p:txBody>
      </p:sp>
      <p:sp>
        <p:nvSpPr>
          <p:cNvPr id="171" name="TextBox 170"/>
          <p:cNvSpPr txBox="1"/>
          <p:nvPr/>
        </p:nvSpPr>
        <p:spPr>
          <a:xfrm>
            <a:off x="1324236" y="2228567"/>
            <a:ext cx="250390" cy="253916"/>
          </a:xfrm>
          <a:prstGeom prst="rect">
            <a:avLst/>
          </a:prstGeom>
          <a:noFill/>
        </p:spPr>
        <p:txBody>
          <a:bodyPr wrap="none" rtlCol="0">
            <a:spAutoFit/>
          </a:bodyPr>
          <a:lstStyle>
            <a:defPPr>
              <a:defRPr lang="sv-SE"/>
            </a:defPPr>
            <a:lvl1pPr>
              <a:defRPr sz="1050">
                <a:solidFill>
                  <a:srgbClr val="00B0F0"/>
                </a:solidFill>
              </a:defRPr>
            </a:lvl1pPr>
          </a:lstStyle>
          <a:p>
            <a:r>
              <a:rPr lang="sv-SE" dirty="0"/>
              <a:t>E</a:t>
            </a:r>
          </a:p>
        </p:txBody>
      </p:sp>
      <p:sp>
        <p:nvSpPr>
          <p:cNvPr id="172" name="TextBox 171"/>
          <p:cNvSpPr txBox="1"/>
          <p:nvPr/>
        </p:nvSpPr>
        <p:spPr>
          <a:xfrm>
            <a:off x="677588" y="3614250"/>
            <a:ext cx="247184" cy="253916"/>
          </a:xfrm>
          <a:prstGeom prst="rect">
            <a:avLst/>
          </a:prstGeom>
          <a:noFill/>
        </p:spPr>
        <p:txBody>
          <a:bodyPr wrap="none" rtlCol="0">
            <a:spAutoFit/>
          </a:bodyPr>
          <a:lstStyle>
            <a:defPPr>
              <a:defRPr lang="sv-SE"/>
            </a:defPPr>
            <a:lvl1pPr>
              <a:defRPr sz="1050">
                <a:solidFill>
                  <a:srgbClr val="00B0F0"/>
                </a:solidFill>
              </a:defRPr>
            </a:lvl1pPr>
          </a:lstStyle>
          <a:p>
            <a:r>
              <a:rPr lang="sv-SE" dirty="0"/>
              <a:t>F</a:t>
            </a:r>
          </a:p>
        </p:txBody>
      </p:sp>
      <p:sp>
        <p:nvSpPr>
          <p:cNvPr id="174" name="TextBox 173"/>
          <p:cNvSpPr txBox="1"/>
          <p:nvPr/>
        </p:nvSpPr>
        <p:spPr>
          <a:xfrm>
            <a:off x="6912435" y="3942088"/>
            <a:ext cx="269626" cy="253916"/>
          </a:xfrm>
          <a:prstGeom prst="rect">
            <a:avLst/>
          </a:prstGeom>
          <a:noFill/>
        </p:spPr>
        <p:txBody>
          <a:bodyPr wrap="none" rtlCol="0">
            <a:spAutoFit/>
          </a:bodyPr>
          <a:lstStyle>
            <a:defPPr>
              <a:defRPr lang="sv-SE"/>
            </a:defPPr>
            <a:lvl1pPr>
              <a:defRPr sz="1050">
                <a:solidFill>
                  <a:srgbClr val="00B0F0"/>
                </a:solidFill>
              </a:defRPr>
            </a:lvl1pPr>
          </a:lstStyle>
          <a:p>
            <a:r>
              <a:rPr lang="sv-SE" dirty="0"/>
              <a:t>G</a:t>
            </a:r>
          </a:p>
        </p:txBody>
      </p:sp>
      <p:sp>
        <p:nvSpPr>
          <p:cNvPr id="181" name="TextBox 180"/>
          <p:cNvSpPr txBox="1"/>
          <p:nvPr/>
        </p:nvSpPr>
        <p:spPr>
          <a:xfrm>
            <a:off x="3457123" y="4926501"/>
            <a:ext cx="271228" cy="253916"/>
          </a:xfrm>
          <a:prstGeom prst="rect">
            <a:avLst/>
          </a:prstGeom>
          <a:noFill/>
        </p:spPr>
        <p:txBody>
          <a:bodyPr wrap="none" rtlCol="0">
            <a:spAutoFit/>
          </a:bodyPr>
          <a:lstStyle>
            <a:defPPr>
              <a:defRPr lang="sv-SE"/>
            </a:defPPr>
            <a:lvl1pPr>
              <a:defRPr sz="1050">
                <a:solidFill>
                  <a:srgbClr val="00B0F0"/>
                </a:solidFill>
              </a:defRPr>
            </a:lvl1pPr>
          </a:lstStyle>
          <a:p>
            <a:r>
              <a:rPr lang="sv-SE" dirty="0"/>
              <a:t>N</a:t>
            </a:r>
          </a:p>
        </p:txBody>
      </p:sp>
      <p:sp>
        <p:nvSpPr>
          <p:cNvPr id="189" name="TextBox 188"/>
          <p:cNvSpPr txBox="1"/>
          <p:nvPr/>
        </p:nvSpPr>
        <p:spPr>
          <a:xfrm>
            <a:off x="4234515" y="4950457"/>
            <a:ext cx="300082" cy="253916"/>
          </a:xfrm>
          <a:prstGeom prst="rect">
            <a:avLst/>
          </a:prstGeom>
          <a:noFill/>
        </p:spPr>
        <p:txBody>
          <a:bodyPr wrap="none" rtlCol="0">
            <a:spAutoFit/>
          </a:bodyPr>
          <a:lstStyle>
            <a:defPPr>
              <a:defRPr lang="sv-SE"/>
            </a:defPPr>
            <a:lvl1pPr>
              <a:defRPr sz="1050">
                <a:solidFill>
                  <a:srgbClr val="00B0F0"/>
                </a:solidFill>
              </a:defRPr>
            </a:lvl1pPr>
          </a:lstStyle>
          <a:p>
            <a:r>
              <a:rPr lang="sv-SE" dirty="0"/>
              <a:t>M</a:t>
            </a:r>
          </a:p>
        </p:txBody>
      </p:sp>
      <p:sp>
        <p:nvSpPr>
          <p:cNvPr id="215" name="TextBox 214"/>
          <p:cNvSpPr txBox="1"/>
          <p:nvPr/>
        </p:nvSpPr>
        <p:spPr>
          <a:xfrm>
            <a:off x="6736688" y="2718024"/>
            <a:ext cx="268022" cy="253916"/>
          </a:xfrm>
          <a:prstGeom prst="rect">
            <a:avLst/>
          </a:prstGeom>
          <a:noFill/>
        </p:spPr>
        <p:txBody>
          <a:bodyPr wrap="none" rtlCol="0">
            <a:spAutoFit/>
          </a:bodyPr>
          <a:lstStyle>
            <a:defPPr>
              <a:defRPr lang="sv-SE"/>
            </a:defPPr>
            <a:lvl1pPr>
              <a:defRPr sz="1050">
                <a:solidFill>
                  <a:srgbClr val="00B0F0"/>
                </a:solidFill>
              </a:defRPr>
            </a:lvl1pPr>
          </a:lstStyle>
          <a:p>
            <a:r>
              <a:rPr lang="sv-SE" dirty="0"/>
              <a:t>H</a:t>
            </a:r>
          </a:p>
        </p:txBody>
      </p:sp>
      <p:sp>
        <p:nvSpPr>
          <p:cNvPr id="237" name="TextBox 236"/>
          <p:cNvSpPr txBox="1"/>
          <p:nvPr/>
        </p:nvSpPr>
        <p:spPr>
          <a:xfrm>
            <a:off x="5672122" y="506990"/>
            <a:ext cx="253596" cy="253916"/>
          </a:xfrm>
          <a:prstGeom prst="rect">
            <a:avLst/>
          </a:prstGeom>
          <a:noFill/>
        </p:spPr>
        <p:txBody>
          <a:bodyPr wrap="none" rtlCol="0">
            <a:spAutoFit/>
          </a:bodyPr>
          <a:lstStyle>
            <a:defPPr>
              <a:defRPr lang="sv-SE"/>
            </a:defPPr>
            <a:lvl1pPr>
              <a:defRPr sz="1050">
                <a:solidFill>
                  <a:srgbClr val="00B0F0"/>
                </a:solidFill>
              </a:defRPr>
            </a:lvl1pPr>
          </a:lstStyle>
          <a:p>
            <a:r>
              <a:rPr lang="sv-SE" dirty="0"/>
              <a:t>P</a:t>
            </a:r>
          </a:p>
        </p:txBody>
      </p:sp>
      <p:sp>
        <p:nvSpPr>
          <p:cNvPr id="239" name="TextBox 238"/>
          <p:cNvSpPr txBox="1"/>
          <p:nvPr/>
        </p:nvSpPr>
        <p:spPr>
          <a:xfrm>
            <a:off x="7378462" y="1178128"/>
            <a:ext cx="1370002" cy="253916"/>
          </a:xfrm>
          <a:prstGeom prst="rect">
            <a:avLst/>
          </a:prstGeom>
          <a:noFill/>
        </p:spPr>
        <p:txBody>
          <a:bodyPr wrap="square" rtlCol="0">
            <a:spAutoFit/>
          </a:bodyPr>
          <a:lstStyle>
            <a:defPPr>
              <a:defRPr lang="sv-SE"/>
            </a:defPPr>
            <a:lvl1pPr>
              <a:defRPr sz="1050">
                <a:solidFill>
                  <a:srgbClr val="00B0F0"/>
                </a:solidFill>
              </a:defRPr>
            </a:lvl1pPr>
          </a:lstStyle>
          <a:p>
            <a:r>
              <a:rPr lang="sv-SE" dirty="0"/>
              <a:t>A-Q = </a:t>
            </a:r>
            <a:r>
              <a:rPr lang="sv-SE" dirty="0" err="1"/>
              <a:t>Edge</a:t>
            </a:r>
            <a:r>
              <a:rPr lang="sv-SE" dirty="0"/>
              <a:t> </a:t>
            </a:r>
            <a:r>
              <a:rPr lang="sv-SE" dirty="0" err="1"/>
              <a:t>Identifier</a:t>
            </a:r>
            <a:endParaRPr lang="sv-SE" dirty="0"/>
          </a:p>
        </p:txBody>
      </p:sp>
      <p:sp>
        <p:nvSpPr>
          <p:cNvPr id="246" name="TextBox 245"/>
          <p:cNvSpPr txBox="1"/>
          <p:nvPr/>
        </p:nvSpPr>
        <p:spPr>
          <a:xfrm>
            <a:off x="6382453" y="2700745"/>
            <a:ext cx="268022" cy="253916"/>
          </a:xfrm>
          <a:prstGeom prst="rect">
            <a:avLst/>
          </a:prstGeom>
          <a:noFill/>
        </p:spPr>
        <p:txBody>
          <a:bodyPr wrap="none" rtlCol="0">
            <a:spAutoFit/>
          </a:bodyPr>
          <a:lstStyle>
            <a:defPPr>
              <a:defRPr lang="sv-SE"/>
            </a:defPPr>
            <a:lvl1pPr>
              <a:defRPr sz="1050">
                <a:solidFill>
                  <a:srgbClr val="00B0F0"/>
                </a:solidFill>
              </a:defRPr>
            </a:lvl1pPr>
          </a:lstStyle>
          <a:p>
            <a:r>
              <a:rPr lang="sv-SE" dirty="0"/>
              <a:t>H</a:t>
            </a:r>
          </a:p>
        </p:txBody>
      </p:sp>
      <p:sp>
        <p:nvSpPr>
          <p:cNvPr id="247" name="TextBox 246"/>
          <p:cNvSpPr txBox="1"/>
          <p:nvPr/>
        </p:nvSpPr>
        <p:spPr>
          <a:xfrm>
            <a:off x="7277183" y="2684928"/>
            <a:ext cx="268022" cy="253916"/>
          </a:xfrm>
          <a:prstGeom prst="rect">
            <a:avLst/>
          </a:prstGeom>
          <a:noFill/>
        </p:spPr>
        <p:txBody>
          <a:bodyPr wrap="none" rtlCol="0">
            <a:spAutoFit/>
          </a:bodyPr>
          <a:lstStyle>
            <a:defPPr>
              <a:defRPr lang="sv-SE"/>
            </a:defPPr>
            <a:lvl1pPr>
              <a:defRPr sz="1050">
                <a:solidFill>
                  <a:srgbClr val="00B0F0"/>
                </a:solidFill>
              </a:defRPr>
            </a:lvl1pPr>
          </a:lstStyle>
          <a:p>
            <a:r>
              <a:rPr lang="sv-SE" dirty="0"/>
              <a:t>H</a:t>
            </a:r>
          </a:p>
        </p:txBody>
      </p:sp>
      <p:cxnSp>
        <p:nvCxnSpPr>
          <p:cNvPr id="136" name="Straight Connector 135"/>
          <p:cNvCxnSpPr>
            <a:stCxn id="184" idx="3"/>
            <a:endCxn id="11" idx="1"/>
          </p:cNvCxnSpPr>
          <p:nvPr/>
        </p:nvCxnSpPr>
        <p:spPr>
          <a:xfrm flipV="1">
            <a:off x="4377293" y="2475163"/>
            <a:ext cx="2139419" cy="902768"/>
          </a:xfrm>
          <a:prstGeom prst="line">
            <a:avLst/>
          </a:prstGeom>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4603983" y="2848227"/>
            <a:ext cx="227948" cy="253916"/>
          </a:xfrm>
          <a:prstGeom prst="rect">
            <a:avLst/>
          </a:prstGeom>
          <a:noFill/>
        </p:spPr>
        <p:txBody>
          <a:bodyPr wrap="none" rtlCol="0">
            <a:spAutoFit/>
          </a:bodyPr>
          <a:lstStyle>
            <a:defPPr>
              <a:defRPr lang="sv-SE"/>
            </a:defPPr>
            <a:lvl1pPr>
              <a:defRPr sz="1050">
                <a:solidFill>
                  <a:srgbClr val="00B0F0"/>
                </a:solidFill>
              </a:defRPr>
            </a:lvl1pPr>
          </a:lstStyle>
          <a:p>
            <a:r>
              <a:rPr lang="sv-SE" dirty="0"/>
              <a:t>J</a:t>
            </a:r>
          </a:p>
        </p:txBody>
      </p:sp>
      <p:sp>
        <p:nvSpPr>
          <p:cNvPr id="140" name="TextBox 139"/>
          <p:cNvSpPr txBox="1"/>
          <p:nvPr/>
        </p:nvSpPr>
        <p:spPr>
          <a:xfrm>
            <a:off x="4967113" y="3036653"/>
            <a:ext cx="255198" cy="253916"/>
          </a:xfrm>
          <a:prstGeom prst="rect">
            <a:avLst/>
          </a:prstGeom>
          <a:noFill/>
        </p:spPr>
        <p:txBody>
          <a:bodyPr wrap="none" rtlCol="0">
            <a:spAutoFit/>
          </a:bodyPr>
          <a:lstStyle>
            <a:defPPr>
              <a:defRPr lang="sv-SE"/>
            </a:defPPr>
            <a:lvl1pPr>
              <a:defRPr sz="1050">
                <a:solidFill>
                  <a:srgbClr val="00B0F0"/>
                </a:solidFill>
              </a:defRPr>
            </a:lvl1pPr>
          </a:lstStyle>
          <a:p>
            <a:r>
              <a:rPr lang="sv-SE" dirty="0"/>
              <a:t>K</a:t>
            </a:r>
          </a:p>
        </p:txBody>
      </p:sp>
      <p:sp>
        <p:nvSpPr>
          <p:cNvPr id="152" name="TextBox 151"/>
          <p:cNvSpPr txBox="1"/>
          <p:nvPr/>
        </p:nvSpPr>
        <p:spPr>
          <a:xfrm>
            <a:off x="6054981" y="3307886"/>
            <a:ext cx="378630" cy="253916"/>
          </a:xfrm>
          <a:prstGeom prst="rect">
            <a:avLst/>
          </a:prstGeom>
          <a:noFill/>
        </p:spPr>
        <p:txBody>
          <a:bodyPr wrap="none" rtlCol="0">
            <a:spAutoFit/>
          </a:bodyPr>
          <a:lstStyle/>
          <a:p>
            <a:r>
              <a:rPr lang="sv-SE" sz="1050" dirty="0"/>
              <a:t>Seg</a:t>
            </a:r>
            <a:endParaRPr lang="en-GB" sz="1050" dirty="0"/>
          </a:p>
        </p:txBody>
      </p:sp>
      <p:sp>
        <p:nvSpPr>
          <p:cNvPr id="158" name="TextBox 157"/>
          <p:cNvSpPr txBox="1"/>
          <p:nvPr/>
        </p:nvSpPr>
        <p:spPr>
          <a:xfrm>
            <a:off x="3626260" y="2257820"/>
            <a:ext cx="891591" cy="253916"/>
          </a:xfrm>
          <a:prstGeom prst="rect">
            <a:avLst/>
          </a:prstGeom>
          <a:noFill/>
        </p:spPr>
        <p:txBody>
          <a:bodyPr wrap="none" rtlCol="0">
            <a:spAutoFit/>
          </a:bodyPr>
          <a:lstStyle>
            <a:defPPr>
              <a:defRPr lang="sv-SE"/>
            </a:defPPr>
            <a:lvl1pPr>
              <a:defRPr sz="1050">
                <a:solidFill>
                  <a:srgbClr val="00B0F0"/>
                </a:solidFill>
              </a:defRPr>
            </a:lvl1pPr>
          </a:lstStyle>
          <a:p>
            <a:r>
              <a:rPr lang="sv-SE" dirty="0"/>
              <a:t>J(</a:t>
            </a:r>
            <a:r>
              <a:rPr lang="sv-SE" dirty="0" err="1"/>
              <a:t>Tx</a:t>
            </a:r>
            <a:r>
              <a:rPr lang="sv-SE" dirty="0"/>
              <a:t>) or K(</a:t>
            </a:r>
            <a:r>
              <a:rPr lang="sv-SE" dirty="0" err="1"/>
              <a:t>Rx</a:t>
            </a:r>
            <a:r>
              <a:rPr lang="sv-SE" dirty="0"/>
              <a:t>)</a:t>
            </a:r>
          </a:p>
        </p:txBody>
      </p:sp>
      <p:sp>
        <p:nvSpPr>
          <p:cNvPr id="161" name="TextBox 160"/>
          <p:cNvSpPr txBox="1"/>
          <p:nvPr/>
        </p:nvSpPr>
        <p:spPr>
          <a:xfrm>
            <a:off x="4259531" y="2054494"/>
            <a:ext cx="1681871" cy="253916"/>
          </a:xfrm>
          <a:prstGeom prst="rect">
            <a:avLst/>
          </a:prstGeom>
          <a:noFill/>
        </p:spPr>
        <p:txBody>
          <a:bodyPr wrap="none" rtlCol="0">
            <a:spAutoFit/>
          </a:bodyPr>
          <a:lstStyle>
            <a:defPPr>
              <a:defRPr lang="sv-SE"/>
            </a:defPPr>
            <a:lvl1pPr>
              <a:defRPr sz="1050">
                <a:solidFill>
                  <a:srgbClr val="00B0F0"/>
                </a:solidFill>
              </a:defRPr>
            </a:lvl1pPr>
          </a:lstStyle>
          <a:p>
            <a:r>
              <a:rPr lang="sv-SE" dirty="0"/>
              <a:t>(</a:t>
            </a:r>
            <a:r>
              <a:rPr lang="sv-SE" dirty="0" err="1"/>
              <a:t>Depends</a:t>
            </a:r>
            <a:r>
              <a:rPr lang="sv-SE" dirty="0"/>
              <a:t> on AEP </a:t>
            </a:r>
            <a:r>
              <a:rPr lang="sv-SE" dirty="0" err="1"/>
              <a:t>direction</a:t>
            </a:r>
            <a:r>
              <a:rPr lang="sv-SE" dirty="0"/>
              <a:t>)</a:t>
            </a:r>
          </a:p>
        </p:txBody>
      </p:sp>
      <p:cxnSp>
        <p:nvCxnSpPr>
          <p:cNvPr id="163" name="Straight Connector 162"/>
          <p:cNvCxnSpPr>
            <a:stCxn id="161" idx="1"/>
            <a:endCxn id="158" idx="0"/>
          </p:cNvCxnSpPr>
          <p:nvPr/>
        </p:nvCxnSpPr>
        <p:spPr>
          <a:xfrm flipH="1">
            <a:off x="4072056" y="2181452"/>
            <a:ext cx="187475" cy="76368"/>
          </a:xfrm>
          <a:prstGeom prst="line">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5571115" y="3968982"/>
            <a:ext cx="240772" cy="253916"/>
          </a:xfrm>
          <a:prstGeom prst="rect">
            <a:avLst/>
          </a:prstGeom>
          <a:noFill/>
        </p:spPr>
        <p:txBody>
          <a:bodyPr wrap="none" rtlCol="0">
            <a:spAutoFit/>
          </a:bodyPr>
          <a:lstStyle>
            <a:defPPr>
              <a:defRPr lang="sv-SE"/>
            </a:defPPr>
            <a:lvl1pPr>
              <a:defRPr sz="1050">
                <a:solidFill>
                  <a:srgbClr val="00B0F0"/>
                </a:solidFill>
              </a:defRPr>
            </a:lvl1pPr>
          </a:lstStyle>
          <a:p>
            <a:r>
              <a:rPr lang="sv-SE" dirty="0"/>
              <a:t>L</a:t>
            </a:r>
          </a:p>
        </p:txBody>
      </p:sp>
      <p:sp>
        <p:nvSpPr>
          <p:cNvPr id="173" name="TextBox 172"/>
          <p:cNvSpPr txBox="1"/>
          <p:nvPr/>
        </p:nvSpPr>
        <p:spPr>
          <a:xfrm>
            <a:off x="6906274" y="3582554"/>
            <a:ext cx="2237726" cy="415498"/>
          </a:xfrm>
          <a:prstGeom prst="rect">
            <a:avLst/>
          </a:prstGeom>
          <a:noFill/>
        </p:spPr>
        <p:txBody>
          <a:bodyPr wrap="square" rtlCol="0">
            <a:spAutoFit/>
          </a:bodyPr>
          <a:lstStyle>
            <a:defPPr>
              <a:defRPr lang="sv-SE"/>
            </a:defPPr>
            <a:lvl1pPr>
              <a:defRPr sz="1050">
                <a:solidFill>
                  <a:srgbClr val="00B0F0"/>
                </a:solidFill>
              </a:defRPr>
            </a:lvl1pPr>
          </a:lstStyle>
          <a:p>
            <a:r>
              <a:rPr lang="sv-SE" dirty="0"/>
              <a:t>Same </a:t>
            </a:r>
            <a:r>
              <a:rPr lang="sv-SE" dirty="0" err="1"/>
              <a:t>identifier</a:t>
            </a:r>
            <a:r>
              <a:rPr lang="sv-SE" dirty="0"/>
              <a:t> to </a:t>
            </a:r>
            <a:r>
              <a:rPr lang="sv-SE" dirty="0" err="1"/>
              <a:t>avoid</a:t>
            </a:r>
            <a:r>
              <a:rPr lang="sv-SE" dirty="0"/>
              <a:t> </a:t>
            </a:r>
            <a:r>
              <a:rPr lang="sv-SE" dirty="0" err="1"/>
              <a:t>getting</a:t>
            </a:r>
            <a:r>
              <a:rPr lang="sv-SE" dirty="0"/>
              <a:t> </a:t>
            </a:r>
            <a:r>
              <a:rPr lang="sv-SE" dirty="0" err="1"/>
              <a:t>false</a:t>
            </a:r>
            <a:r>
              <a:rPr lang="sv-SE" dirty="0"/>
              <a:t> </a:t>
            </a:r>
          </a:p>
          <a:p>
            <a:r>
              <a:rPr lang="sv-SE" dirty="0"/>
              <a:t>relations </a:t>
            </a:r>
            <a:r>
              <a:rPr lang="sv-SE" dirty="0" err="1"/>
              <a:t>between</a:t>
            </a:r>
            <a:r>
              <a:rPr lang="sv-SE" dirty="0"/>
              <a:t> SA and DA</a:t>
            </a:r>
          </a:p>
        </p:txBody>
      </p:sp>
      <p:sp>
        <p:nvSpPr>
          <p:cNvPr id="177" name="TextBox 176"/>
          <p:cNvSpPr txBox="1"/>
          <p:nvPr/>
        </p:nvSpPr>
        <p:spPr>
          <a:xfrm>
            <a:off x="5976484" y="4042380"/>
            <a:ext cx="240772" cy="253916"/>
          </a:xfrm>
          <a:prstGeom prst="rect">
            <a:avLst/>
          </a:prstGeom>
          <a:noFill/>
        </p:spPr>
        <p:txBody>
          <a:bodyPr wrap="none" rtlCol="0">
            <a:spAutoFit/>
          </a:bodyPr>
          <a:lstStyle>
            <a:defPPr>
              <a:defRPr lang="sv-SE"/>
            </a:defPPr>
            <a:lvl1pPr>
              <a:defRPr sz="1050">
                <a:solidFill>
                  <a:srgbClr val="00B0F0"/>
                </a:solidFill>
              </a:defRPr>
            </a:lvl1pPr>
          </a:lstStyle>
          <a:p>
            <a:r>
              <a:rPr lang="sv-SE" dirty="0"/>
              <a:t>L</a:t>
            </a:r>
          </a:p>
        </p:txBody>
      </p:sp>
      <p:cxnSp>
        <p:nvCxnSpPr>
          <p:cNvPr id="178" name="Straight Arrow Connector 177"/>
          <p:cNvCxnSpPr>
            <a:cxnSpLocks/>
            <a:stCxn id="173" idx="1"/>
            <a:endCxn id="177" idx="3"/>
          </p:cNvCxnSpPr>
          <p:nvPr/>
        </p:nvCxnSpPr>
        <p:spPr>
          <a:xfrm flipH="1">
            <a:off x="6217256" y="3790303"/>
            <a:ext cx="689018" cy="379035"/>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a:cxnSpLocks/>
            <a:stCxn id="173" idx="1"/>
            <a:endCxn id="167" idx="3"/>
          </p:cNvCxnSpPr>
          <p:nvPr/>
        </p:nvCxnSpPr>
        <p:spPr>
          <a:xfrm flipH="1">
            <a:off x="5811887" y="3790303"/>
            <a:ext cx="1094387" cy="305637"/>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1931610" y="3752397"/>
            <a:ext cx="247184" cy="253916"/>
          </a:xfrm>
          <a:prstGeom prst="rect">
            <a:avLst/>
          </a:prstGeom>
          <a:noFill/>
        </p:spPr>
        <p:txBody>
          <a:bodyPr wrap="none" rtlCol="0">
            <a:spAutoFit/>
          </a:bodyPr>
          <a:lstStyle>
            <a:defPPr>
              <a:defRPr lang="sv-SE"/>
            </a:defPPr>
            <a:lvl1pPr>
              <a:defRPr sz="1050">
                <a:solidFill>
                  <a:srgbClr val="00B0F0"/>
                </a:solidFill>
              </a:defRPr>
            </a:lvl1pPr>
          </a:lstStyle>
          <a:p>
            <a:r>
              <a:rPr lang="sv-SE" dirty="0"/>
              <a:t>F</a:t>
            </a:r>
          </a:p>
        </p:txBody>
      </p:sp>
      <p:sp>
        <p:nvSpPr>
          <p:cNvPr id="122" name="TextBox 121">
            <a:extLst>
              <a:ext uri="{FF2B5EF4-FFF2-40B4-BE49-F238E27FC236}">
                <a16:creationId xmlns:a16="http://schemas.microsoft.com/office/drawing/2014/main" id="{8046DE9E-860F-4942-9B67-C95D7AA687D3}"/>
              </a:ext>
            </a:extLst>
          </p:cNvPr>
          <p:cNvSpPr txBox="1"/>
          <p:nvPr/>
        </p:nvSpPr>
        <p:spPr>
          <a:xfrm>
            <a:off x="6325511" y="3499253"/>
            <a:ext cx="251992" cy="253916"/>
          </a:xfrm>
          <a:prstGeom prst="rect">
            <a:avLst/>
          </a:prstGeom>
          <a:noFill/>
        </p:spPr>
        <p:txBody>
          <a:bodyPr wrap="none" rtlCol="0">
            <a:spAutoFit/>
          </a:bodyPr>
          <a:lstStyle/>
          <a:p>
            <a:r>
              <a:rPr lang="sv-SE" sz="1050" dirty="0"/>
              <a:t>*</a:t>
            </a:r>
            <a:endParaRPr lang="en-GB" sz="1050" dirty="0"/>
          </a:p>
        </p:txBody>
      </p:sp>
      <p:sp>
        <p:nvSpPr>
          <p:cNvPr id="123" name="TextBox 122">
            <a:extLst>
              <a:ext uri="{FF2B5EF4-FFF2-40B4-BE49-F238E27FC236}">
                <a16:creationId xmlns:a16="http://schemas.microsoft.com/office/drawing/2014/main" id="{B695BA9C-2BF7-4686-96C7-4369B947B2EC}"/>
              </a:ext>
            </a:extLst>
          </p:cNvPr>
          <p:cNvSpPr txBox="1"/>
          <p:nvPr/>
        </p:nvSpPr>
        <p:spPr>
          <a:xfrm>
            <a:off x="1436873" y="4436192"/>
            <a:ext cx="2269154" cy="415498"/>
          </a:xfrm>
          <a:prstGeom prst="rect">
            <a:avLst/>
          </a:prstGeom>
          <a:noFill/>
        </p:spPr>
        <p:txBody>
          <a:bodyPr wrap="square" rtlCol="0">
            <a:spAutoFit/>
          </a:bodyPr>
          <a:lstStyle>
            <a:defPPr>
              <a:defRPr lang="sv-SE"/>
            </a:defPPr>
            <a:lvl1pPr>
              <a:defRPr sz="1050">
                <a:solidFill>
                  <a:srgbClr val="00B0F0"/>
                </a:solidFill>
              </a:defRPr>
            </a:lvl1pPr>
          </a:lstStyle>
          <a:p>
            <a:r>
              <a:rPr lang="sv-SE" dirty="0"/>
              <a:t>Same </a:t>
            </a:r>
            <a:r>
              <a:rPr lang="sv-SE" dirty="0" err="1"/>
              <a:t>identifier</a:t>
            </a:r>
            <a:r>
              <a:rPr lang="sv-SE" dirty="0"/>
              <a:t> to </a:t>
            </a:r>
            <a:r>
              <a:rPr lang="sv-SE" dirty="0" err="1"/>
              <a:t>avoid</a:t>
            </a:r>
            <a:r>
              <a:rPr lang="sv-SE" dirty="0"/>
              <a:t> </a:t>
            </a:r>
            <a:r>
              <a:rPr lang="sv-SE" dirty="0" err="1"/>
              <a:t>getting</a:t>
            </a:r>
            <a:r>
              <a:rPr lang="sv-SE" dirty="0"/>
              <a:t> </a:t>
            </a:r>
            <a:r>
              <a:rPr lang="sv-SE" dirty="0" err="1"/>
              <a:t>false</a:t>
            </a:r>
            <a:r>
              <a:rPr lang="sv-SE" dirty="0"/>
              <a:t> </a:t>
            </a:r>
          </a:p>
          <a:p>
            <a:r>
              <a:rPr lang="sv-SE" dirty="0"/>
              <a:t>relations </a:t>
            </a:r>
            <a:r>
              <a:rPr lang="sv-SE" dirty="0" err="1"/>
              <a:t>between</a:t>
            </a:r>
            <a:r>
              <a:rPr lang="sv-SE" dirty="0"/>
              <a:t> GW and AE</a:t>
            </a:r>
          </a:p>
        </p:txBody>
      </p:sp>
      <p:cxnSp>
        <p:nvCxnSpPr>
          <p:cNvPr id="124" name="Straight Arrow Connector 123">
            <a:extLst>
              <a:ext uri="{FF2B5EF4-FFF2-40B4-BE49-F238E27FC236}">
                <a16:creationId xmlns:a16="http://schemas.microsoft.com/office/drawing/2014/main" id="{C2E7AED6-BE77-464F-96E8-8F59D6EDBCED}"/>
              </a:ext>
            </a:extLst>
          </p:cNvPr>
          <p:cNvCxnSpPr>
            <a:cxnSpLocks/>
            <a:stCxn id="123" idx="0"/>
            <a:endCxn id="172" idx="3"/>
          </p:cNvCxnSpPr>
          <p:nvPr/>
        </p:nvCxnSpPr>
        <p:spPr>
          <a:xfrm flipH="1" flipV="1">
            <a:off x="924772" y="3741208"/>
            <a:ext cx="1646678" cy="69498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A4F891D2-B8EA-4D0A-A43F-62CB7397D6E1}"/>
              </a:ext>
            </a:extLst>
          </p:cNvPr>
          <p:cNvCxnSpPr>
            <a:cxnSpLocks/>
            <a:stCxn id="123" idx="0"/>
          </p:cNvCxnSpPr>
          <p:nvPr/>
        </p:nvCxnSpPr>
        <p:spPr>
          <a:xfrm flipH="1" flipV="1">
            <a:off x="2063240" y="4008348"/>
            <a:ext cx="508210" cy="42784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5DC8D3C7-C4C3-4FEC-829A-768E85EBF435}"/>
              </a:ext>
            </a:extLst>
          </p:cNvPr>
          <p:cNvSpPr txBox="1"/>
          <p:nvPr/>
        </p:nvSpPr>
        <p:spPr>
          <a:xfrm>
            <a:off x="4785391" y="3419177"/>
            <a:ext cx="276038" cy="253916"/>
          </a:xfrm>
          <a:prstGeom prst="rect">
            <a:avLst/>
          </a:prstGeom>
          <a:noFill/>
        </p:spPr>
        <p:txBody>
          <a:bodyPr wrap="none" rtlCol="0">
            <a:spAutoFit/>
          </a:bodyPr>
          <a:lstStyle>
            <a:defPPr>
              <a:defRPr lang="sv-SE"/>
            </a:defPPr>
            <a:lvl1pPr>
              <a:defRPr sz="1050">
                <a:solidFill>
                  <a:srgbClr val="00B0F0"/>
                </a:solidFill>
              </a:defRPr>
            </a:lvl1pPr>
          </a:lstStyle>
          <a:p>
            <a:r>
              <a:rPr lang="sv-SE" dirty="0"/>
              <a:t>Q</a:t>
            </a:r>
          </a:p>
        </p:txBody>
      </p:sp>
    </p:spTree>
    <p:extLst>
      <p:ext uri="{BB962C8B-B14F-4D97-AF65-F5344CB8AC3E}">
        <p14:creationId xmlns:p14="http://schemas.microsoft.com/office/powerpoint/2010/main" val="979272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95EE3-54BF-4076-8B4E-2B7C3BCD5EFD}"/>
              </a:ext>
            </a:extLst>
          </p:cNvPr>
          <p:cNvSpPr>
            <a:spLocks noGrp="1"/>
          </p:cNvSpPr>
          <p:nvPr>
            <p:ph type="ctrTitle"/>
          </p:nvPr>
        </p:nvSpPr>
        <p:spPr>
          <a:xfrm>
            <a:off x="630140" y="222113"/>
            <a:ext cx="7772400" cy="962632"/>
          </a:xfrm>
        </p:spPr>
        <p:txBody>
          <a:bodyPr/>
          <a:lstStyle/>
          <a:p>
            <a:r>
              <a:rPr lang="sv-SE" dirty="0"/>
              <a:t>AED </a:t>
            </a:r>
            <a:r>
              <a:rPr lang="sv-SE" dirty="0" err="1"/>
              <a:t>database</a:t>
            </a:r>
            <a:r>
              <a:rPr lang="sv-SE" dirty="0"/>
              <a:t> </a:t>
            </a:r>
            <a:r>
              <a:rPr lang="sv-SE" dirty="0" err="1"/>
              <a:t>tables</a:t>
            </a:r>
            <a:endParaRPr lang="en-US" dirty="0"/>
          </a:p>
        </p:txBody>
      </p:sp>
      <p:sp>
        <p:nvSpPr>
          <p:cNvPr id="3" name="Subtitle 2">
            <a:extLst>
              <a:ext uri="{FF2B5EF4-FFF2-40B4-BE49-F238E27FC236}">
                <a16:creationId xmlns:a16="http://schemas.microsoft.com/office/drawing/2014/main" id="{18E27B3B-3A6C-4EDA-A535-C78AD0C157FC}"/>
              </a:ext>
            </a:extLst>
          </p:cNvPr>
          <p:cNvSpPr>
            <a:spLocks noGrp="1"/>
          </p:cNvSpPr>
          <p:nvPr>
            <p:ph type="subTitle" idx="1"/>
          </p:nvPr>
        </p:nvSpPr>
        <p:spPr>
          <a:xfrm>
            <a:off x="1156914" y="1184745"/>
            <a:ext cx="6400800" cy="4500438"/>
          </a:xfrm>
        </p:spPr>
        <p:txBody>
          <a:bodyPr>
            <a:normAutofit/>
          </a:bodyPr>
          <a:lstStyle/>
          <a:p>
            <a:pPr marL="457200" indent="-457200" algn="l">
              <a:buFont typeface="Arial" panose="020B0604020202020204" pitchFamily="34" charset="0"/>
              <a:buChar char="•"/>
            </a:pPr>
            <a:r>
              <a:rPr lang="sv-SE" sz="1800" dirty="0" err="1">
                <a:solidFill>
                  <a:schemeClr val="tx1"/>
                </a:solidFill>
              </a:rPr>
              <a:t>See</a:t>
            </a:r>
            <a:r>
              <a:rPr lang="sv-SE" sz="1800" dirty="0">
                <a:solidFill>
                  <a:schemeClr val="tx1"/>
                </a:solidFill>
              </a:rPr>
              <a:t> schema </a:t>
            </a:r>
            <a:r>
              <a:rPr lang="sv-SE" sz="1800" dirty="0" err="1">
                <a:solidFill>
                  <a:schemeClr val="tx1"/>
                </a:solidFill>
              </a:rPr>
              <a:t>next</a:t>
            </a:r>
            <a:r>
              <a:rPr lang="sv-SE" sz="1800" dirty="0">
                <a:solidFill>
                  <a:schemeClr val="tx1"/>
                </a:solidFill>
              </a:rPr>
              <a:t> </a:t>
            </a:r>
            <a:r>
              <a:rPr lang="sv-SE" sz="1800" dirty="0" err="1">
                <a:solidFill>
                  <a:schemeClr val="tx1"/>
                </a:solidFill>
              </a:rPr>
              <a:t>slide</a:t>
            </a:r>
            <a:endParaRPr lang="sv-SE" sz="1800" dirty="0">
              <a:solidFill>
                <a:schemeClr val="tx1"/>
              </a:solidFill>
            </a:endParaRPr>
          </a:p>
          <a:p>
            <a:pPr marL="457200" indent="-457200" algn="l">
              <a:buFont typeface="Arial" panose="020B0604020202020204" pitchFamily="34" charset="0"/>
              <a:buChar char="•"/>
            </a:pPr>
            <a:r>
              <a:rPr lang="sv-SE" sz="1800" dirty="0">
                <a:solidFill>
                  <a:schemeClr val="tx1"/>
                </a:solidFill>
              </a:rPr>
              <a:t>AED is a ”normal” </a:t>
            </a:r>
            <a:r>
              <a:rPr lang="sv-SE" sz="1800" dirty="0" err="1">
                <a:solidFill>
                  <a:schemeClr val="tx1"/>
                </a:solidFill>
              </a:rPr>
              <a:t>Anchor</a:t>
            </a:r>
            <a:r>
              <a:rPr lang="sv-SE" sz="1800" dirty="0">
                <a:solidFill>
                  <a:schemeClr val="tx1"/>
                </a:solidFill>
              </a:rPr>
              <a:t> </a:t>
            </a:r>
            <a:r>
              <a:rPr lang="sv-SE" sz="1800" dirty="0" err="1">
                <a:solidFill>
                  <a:schemeClr val="tx1"/>
                </a:solidFill>
              </a:rPr>
              <a:t>with</a:t>
            </a:r>
            <a:r>
              <a:rPr lang="sv-SE" sz="1800" dirty="0">
                <a:solidFill>
                  <a:schemeClr val="tx1"/>
                </a:solidFill>
              </a:rPr>
              <a:t> Versions and a relation to UF</a:t>
            </a:r>
          </a:p>
          <a:p>
            <a:pPr marL="457200" indent="-457200" algn="l">
              <a:buFont typeface="Arial" panose="020B0604020202020204" pitchFamily="34" charset="0"/>
              <a:buChar char="•"/>
            </a:pPr>
            <a:r>
              <a:rPr lang="sv-SE" sz="1800" dirty="0">
                <a:solidFill>
                  <a:schemeClr val="tx1"/>
                </a:solidFill>
              </a:rPr>
              <a:t>The Version has in addition to Version-</a:t>
            </a:r>
            <a:r>
              <a:rPr lang="sv-SE" sz="1800" dirty="0" err="1">
                <a:solidFill>
                  <a:schemeClr val="tx1"/>
                </a:solidFill>
              </a:rPr>
              <a:t>base</a:t>
            </a:r>
            <a:r>
              <a:rPr lang="sv-SE" sz="1800" dirty="0">
                <a:solidFill>
                  <a:schemeClr val="tx1"/>
                </a:solidFill>
              </a:rPr>
              <a:t> </a:t>
            </a:r>
            <a:r>
              <a:rPr lang="sv-SE" sz="1800" dirty="0" err="1">
                <a:solidFill>
                  <a:schemeClr val="tx1"/>
                </a:solidFill>
              </a:rPr>
              <a:t>defined</a:t>
            </a:r>
            <a:r>
              <a:rPr lang="sv-SE" sz="1800" dirty="0">
                <a:solidFill>
                  <a:schemeClr val="tx1"/>
                </a:solidFill>
              </a:rPr>
              <a:t> </a:t>
            </a:r>
            <a:r>
              <a:rPr lang="sv-SE" sz="1800" dirty="0" err="1">
                <a:solidFill>
                  <a:schemeClr val="tx1"/>
                </a:solidFill>
              </a:rPr>
              <a:t>properties</a:t>
            </a:r>
            <a:r>
              <a:rPr lang="sv-SE" sz="1800" dirty="0">
                <a:solidFill>
                  <a:schemeClr val="tx1"/>
                </a:solidFill>
              </a:rPr>
              <a:t> (</a:t>
            </a:r>
            <a:r>
              <a:rPr lang="sv-SE" sz="1800" dirty="0" err="1">
                <a:solidFill>
                  <a:schemeClr val="tx1"/>
                </a:solidFill>
              </a:rPr>
              <a:t>Name</a:t>
            </a:r>
            <a:r>
              <a:rPr lang="sv-SE" sz="1800" dirty="0">
                <a:solidFill>
                  <a:schemeClr val="tx1"/>
                </a:solidFill>
              </a:rPr>
              <a:t> and </a:t>
            </a:r>
            <a:r>
              <a:rPr lang="sv-SE" sz="1800" dirty="0" err="1">
                <a:solidFill>
                  <a:schemeClr val="tx1"/>
                </a:solidFill>
              </a:rPr>
              <a:t>Comment</a:t>
            </a:r>
            <a:r>
              <a:rPr lang="sv-SE" sz="1800" dirty="0">
                <a:solidFill>
                  <a:schemeClr val="tx1"/>
                </a:solidFill>
              </a:rPr>
              <a:t>) </a:t>
            </a:r>
            <a:r>
              <a:rPr lang="sv-SE" sz="1800" dirty="0" err="1">
                <a:solidFill>
                  <a:schemeClr val="tx1"/>
                </a:solidFill>
              </a:rPr>
              <a:t>also</a:t>
            </a:r>
            <a:r>
              <a:rPr lang="sv-SE" sz="1800" dirty="0">
                <a:solidFill>
                  <a:schemeClr val="tx1"/>
                </a:solidFill>
              </a:rPr>
              <a:t> a </a:t>
            </a:r>
            <a:r>
              <a:rPr lang="sv-SE" sz="1800" dirty="0" err="1">
                <a:solidFill>
                  <a:schemeClr val="tx1"/>
                </a:solidFill>
              </a:rPr>
              <a:t>reference</a:t>
            </a:r>
            <a:r>
              <a:rPr lang="sv-SE" sz="1800" dirty="0">
                <a:solidFill>
                  <a:schemeClr val="tx1"/>
                </a:solidFill>
              </a:rPr>
              <a:t> (</a:t>
            </a:r>
            <a:r>
              <a:rPr lang="sv-SE" sz="1800" dirty="0" err="1">
                <a:solidFill>
                  <a:schemeClr val="tx1"/>
                </a:solidFill>
              </a:rPr>
              <a:t>ForeignKey</a:t>
            </a:r>
            <a:r>
              <a:rPr lang="sv-SE" sz="1800" dirty="0">
                <a:solidFill>
                  <a:schemeClr val="tx1"/>
                </a:solidFill>
              </a:rPr>
              <a:t>) to a non </a:t>
            </a:r>
            <a:r>
              <a:rPr lang="sv-SE" sz="1800" dirty="0" err="1">
                <a:solidFill>
                  <a:schemeClr val="tx1"/>
                </a:solidFill>
              </a:rPr>
              <a:t>Entitybase</a:t>
            </a:r>
            <a:r>
              <a:rPr lang="sv-SE" sz="1800" dirty="0">
                <a:solidFill>
                  <a:schemeClr val="tx1"/>
                </a:solidFill>
              </a:rPr>
              <a:t> table </a:t>
            </a:r>
            <a:r>
              <a:rPr lang="sv-SE" sz="1800" dirty="0" err="1">
                <a:solidFill>
                  <a:schemeClr val="tx1"/>
                </a:solidFill>
              </a:rPr>
              <a:t>with</a:t>
            </a:r>
            <a:r>
              <a:rPr lang="sv-SE" sz="1800" dirty="0">
                <a:solidFill>
                  <a:schemeClr val="tx1"/>
                </a:solidFill>
              </a:rPr>
              <a:t> </a:t>
            </a:r>
            <a:r>
              <a:rPr lang="sv-SE" sz="1800" dirty="0" err="1">
                <a:solidFill>
                  <a:schemeClr val="tx1"/>
                </a:solidFill>
              </a:rPr>
              <a:t>aed</a:t>
            </a:r>
            <a:r>
              <a:rPr lang="sv-SE" sz="1800" dirty="0">
                <a:solidFill>
                  <a:schemeClr val="tx1"/>
                </a:solidFill>
              </a:rPr>
              <a:t>-layouts as string in </a:t>
            </a:r>
            <a:r>
              <a:rPr lang="sv-SE" sz="1800" dirty="0" err="1">
                <a:solidFill>
                  <a:schemeClr val="tx1"/>
                </a:solidFill>
              </a:rPr>
              <a:t>xml</a:t>
            </a:r>
            <a:r>
              <a:rPr lang="sv-SE" sz="1800" dirty="0">
                <a:solidFill>
                  <a:schemeClr val="tx1"/>
                </a:solidFill>
              </a:rPr>
              <a:t>-format</a:t>
            </a:r>
          </a:p>
          <a:p>
            <a:pPr marL="457200" indent="-457200" algn="l">
              <a:buFont typeface="Arial" panose="020B0604020202020204" pitchFamily="34" charset="0"/>
              <a:buChar char="•"/>
            </a:pPr>
            <a:r>
              <a:rPr lang="sv-SE" sz="1800" dirty="0">
                <a:solidFill>
                  <a:schemeClr val="tx1"/>
                </a:solidFill>
              </a:rPr>
              <a:t>From start is possible to get a relation from UF to AED </a:t>
            </a:r>
            <a:r>
              <a:rPr lang="sv-SE" sz="1800" dirty="0" err="1">
                <a:solidFill>
                  <a:schemeClr val="tx1"/>
                </a:solidFill>
              </a:rPr>
              <a:t>without</a:t>
            </a:r>
            <a:r>
              <a:rPr lang="sv-SE" sz="1800" dirty="0">
                <a:solidFill>
                  <a:schemeClr val="tx1"/>
                </a:solidFill>
              </a:rPr>
              <a:t> </a:t>
            </a:r>
            <a:r>
              <a:rPr lang="sv-SE" sz="1800" dirty="0" err="1">
                <a:solidFill>
                  <a:schemeClr val="tx1"/>
                </a:solidFill>
              </a:rPr>
              <a:t>having</a:t>
            </a:r>
            <a:r>
              <a:rPr lang="sv-SE" sz="1800" dirty="0">
                <a:solidFill>
                  <a:schemeClr val="tx1"/>
                </a:solidFill>
              </a:rPr>
              <a:t> to read the table </a:t>
            </a:r>
            <a:r>
              <a:rPr lang="sv-SE" sz="1800" dirty="0" err="1">
                <a:solidFill>
                  <a:schemeClr val="tx1"/>
                </a:solidFill>
              </a:rPr>
              <a:t>with</a:t>
            </a:r>
            <a:r>
              <a:rPr lang="sv-SE" sz="1800" dirty="0">
                <a:solidFill>
                  <a:schemeClr val="tx1"/>
                </a:solidFill>
              </a:rPr>
              <a:t> AED-layout information</a:t>
            </a:r>
          </a:p>
          <a:p>
            <a:pPr marL="457200" indent="-457200" algn="l">
              <a:buFont typeface="Arial" panose="020B0604020202020204" pitchFamily="34" charset="0"/>
              <a:buChar char="•"/>
            </a:pPr>
            <a:r>
              <a:rPr lang="sv-SE" sz="1800" dirty="0">
                <a:solidFill>
                  <a:schemeClr val="tx1"/>
                </a:solidFill>
              </a:rPr>
              <a:t>AED-</a:t>
            </a:r>
            <a:r>
              <a:rPr lang="sv-SE" sz="1800" dirty="0" err="1">
                <a:solidFill>
                  <a:schemeClr val="tx1"/>
                </a:solidFill>
              </a:rPr>
              <a:t>Instances</a:t>
            </a:r>
            <a:r>
              <a:rPr lang="sv-SE" sz="1800" dirty="0">
                <a:solidFill>
                  <a:schemeClr val="tx1"/>
                </a:solidFill>
              </a:rPr>
              <a:t> </a:t>
            </a:r>
            <a:r>
              <a:rPr lang="sv-SE" sz="1800" dirty="0" err="1">
                <a:solidFill>
                  <a:schemeClr val="tx1"/>
                </a:solidFill>
              </a:rPr>
              <a:t>can</a:t>
            </a:r>
            <a:r>
              <a:rPr lang="sv-SE" sz="1800" dirty="0">
                <a:solidFill>
                  <a:schemeClr val="tx1"/>
                </a:solidFill>
              </a:rPr>
              <a:t> be </a:t>
            </a:r>
            <a:r>
              <a:rPr lang="sv-SE" sz="1800" dirty="0" err="1">
                <a:solidFill>
                  <a:schemeClr val="tx1"/>
                </a:solidFill>
              </a:rPr>
              <a:t>created</a:t>
            </a:r>
            <a:r>
              <a:rPr lang="sv-SE" sz="1800" dirty="0">
                <a:solidFill>
                  <a:schemeClr val="tx1"/>
                </a:solidFill>
              </a:rPr>
              <a:t> </a:t>
            </a:r>
            <a:r>
              <a:rPr lang="sv-SE" sz="1800" dirty="0" err="1">
                <a:solidFill>
                  <a:schemeClr val="tx1"/>
                </a:solidFill>
              </a:rPr>
              <a:t>using</a:t>
            </a:r>
            <a:r>
              <a:rPr lang="sv-SE" sz="1800" dirty="0">
                <a:solidFill>
                  <a:schemeClr val="tx1"/>
                </a:solidFill>
              </a:rPr>
              <a:t> the same schema as for </a:t>
            </a:r>
            <a:r>
              <a:rPr lang="sv-SE" sz="1800" dirty="0" err="1">
                <a:solidFill>
                  <a:schemeClr val="tx1"/>
                </a:solidFill>
              </a:rPr>
              <a:t>other</a:t>
            </a:r>
            <a:r>
              <a:rPr lang="sv-SE" sz="1800" dirty="0">
                <a:solidFill>
                  <a:schemeClr val="tx1"/>
                </a:solidFill>
              </a:rPr>
              <a:t> </a:t>
            </a:r>
            <a:r>
              <a:rPr lang="sv-SE" sz="1800" dirty="0" err="1">
                <a:solidFill>
                  <a:schemeClr val="tx1"/>
                </a:solidFill>
              </a:rPr>
              <a:t>Instances</a:t>
            </a:r>
            <a:endParaRPr lang="sv-SE" sz="1800" dirty="0">
              <a:solidFill>
                <a:schemeClr val="tx1"/>
              </a:solidFill>
            </a:endParaRPr>
          </a:p>
          <a:p>
            <a:pPr marL="457200" indent="-457200" algn="l">
              <a:buFont typeface="Arial" panose="020B0604020202020204" pitchFamily="34" charset="0"/>
              <a:buChar char="•"/>
            </a:pPr>
            <a:r>
              <a:rPr lang="sv-SE" sz="1800" dirty="0">
                <a:solidFill>
                  <a:schemeClr val="tx1"/>
                </a:solidFill>
              </a:rPr>
              <a:t>The Layout-</a:t>
            </a:r>
            <a:r>
              <a:rPr lang="sv-SE" sz="1800" dirty="0" err="1">
                <a:solidFill>
                  <a:schemeClr val="tx1"/>
                </a:solidFill>
              </a:rPr>
              <a:t>xml</a:t>
            </a:r>
            <a:r>
              <a:rPr lang="sv-SE" sz="1800" dirty="0">
                <a:solidFill>
                  <a:schemeClr val="tx1"/>
                </a:solidFill>
              </a:rPr>
              <a:t> </a:t>
            </a:r>
            <a:r>
              <a:rPr lang="sv-SE" sz="1800" dirty="0" err="1">
                <a:solidFill>
                  <a:schemeClr val="tx1"/>
                </a:solidFill>
              </a:rPr>
              <a:t>can</a:t>
            </a:r>
            <a:r>
              <a:rPr lang="sv-SE" sz="1800" dirty="0">
                <a:solidFill>
                  <a:schemeClr val="tx1"/>
                </a:solidFill>
              </a:rPr>
              <a:t> be read from </a:t>
            </a:r>
            <a:r>
              <a:rPr lang="sv-SE" sz="1800" dirty="0" err="1">
                <a:solidFill>
                  <a:schemeClr val="tx1"/>
                </a:solidFill>
              </a:rPr>
              <a:t>database</a:t>
            </a:r>
            <a:r>
              <a:rPr lang="sv-SE" sz="1800" dirty="0">
                <a:solidFill>
                  <a:schemeClr val="tx1"/>
                </a:solidFill>
              </a:rPr>
              <a:t> on </a:t>
            </a:r>
            <a:r>
              <a:rPr lang="sv-SE" sz="1800" dirty="0" err="1">
                <a:solidFill>
                  <a:schemeClr val="tx1"/>
                </a:solidFill>
              </a:rPr>
              <a:t>demand</a:t>
            </a:r>
            <a:endParaRPr lang="sv-SE" sz="1800" dirty="0">
              <a:solidFill>
                <a:schemeClr val="tx1"/>
              </a:solidFill>
            </a:endParaRPr>
          </a:p>
          <a:p>
            <a:pPr marL="457200" indent="-457200" algn="l">
              <a:buFont typeface="Arial" panose="020B0604020202020204" pitchFamily="34" charset="0"/>
              <a:buChar char="•"/>
            </a:pPr>
            <a:r>
              <a:rPr lang="sv-SE" sz="1800" dirty="0">
                <a:solidFill>
                  <a:schemeClr val="tx1"/>
                </a:solidFill>
              </a:rPr>
              <a:t>It is </a:t>
            </a:r>
            <a:r>
              <a:rPr lang="sv-SE" sz="1800" dirty="0" err="1">
                <a:solidFill>
                  <a:schemeClr val="tx1"/>
                </a:solidFill>
              </a:rPr>
              <a:t>also</a:t>
            </a:r>
            <a:r>
              <a:rPr lang="sv-SE" sz="1800" dirty="0">
                <a:solidFill>
                  <a:schemeClr val="tx1"/>
                </a:solidFill>
              </a:rPr>
              <a:t> possible to </a:t>
            </a:r>
            <a:r>
              <a:rPr lang="sv-SE" sz="1800" dirty="0" err="1">
                <a:solidFill>
                  <a:schemeClr val="tx1"/>
                </a:solidFill>
              </a:rPr>
              <a:t>create</a:t>
            </a:r>
            <a:r>
              <a:rPr lang="sv-SE" sz="1800" dirty="0">
                <a:solidFill>
                  <a:schemeClr val="tx1"/>
                </a:solidFill>
              </a:rPr>
              <a:t> ”</a:t>
            </a:r>
            <a:r>
              <a:rPr lang="sv-SE" sz="1800" dirty="0" err="1">
                <a:solidFill>
                  <a:schemeClr val="tx1"/>
                </a:solidFill>
              </a:rPr>
              <a:t>link-tables</a:t>
            </a:r>
            <a:r>
              <a:rPr lang="sv-SE" sz="1800" dirty="0">
                <a:solidFill>
                  <a:schemeClr val="tx1"/>
                </a:solidFill>
              </a:rPr>
              <a:t>” (and cache in </a:t>
            </a:r>
            <a:r>
              <a:rPr lang="sv-SE" sz="1800" dirty="0" err="1">
                <a:solidFill>
                  <a:schemeClr val="tx1"/>
                </a:solidFill>
              </a:rPr>
              <a:t>memory</a:t>
            </a:r>
            <a:r>
              <a:rPr lang="sv-SE" sz="1800" dirty="0">
                <a:solidFill>
                  <a:schemeClr val="tx1"/>
                </a:solidFill>
              </a:rPr>
              <a:t>) from </a:t>
            </a:r>
            <a:r>
              <a:rPr lang="sv-SE" sz="1800" dirty="0" err="1">
                <a:solidFill>
                  <a:schemeClr val="tx1"/>
                </a:solidFill>
              </a:rPr>
              <a:t>xml</a:t>
            </a:r>
            <a:r>
              <a:rPr lang="sv-SE" sz="1800" dirty="0">
                <a:solidFill>
                  <a:schemeClr val="tx1"/>
                </a:solidFill>
              </a:rPr>
              <a:t> in the </a:t>
            </a:r>
            <a:r>
              <a:rPr lang="sv-SE" sz="1800" dirty="0" err="1">
                <a:solidFill>
                  <a:schemeClr val="tx1"/>
                </a:solidFill>
              </a:rPr>
              <a:t>background</a:t>
            </a:r>
            <a:r>
              <a:rPr lang="sv-SE" sz="1800" dirty="0">
                <a:solidFill>
                  <a:schemeClr val="tx1"/>
                </a:solidFill>
              </a:rPr>
              <a:t> to get </a:t>
            </a:r>
            <a:r>
              <a:rPr lang="sv-SE" sz="1800" dirty="0" err="1">
                <a:solidFill>
                  <a:schemeClr val="tx1"/>
                </a:solidFill>
              </a:rPr>
              <a:t>improved</a:t>
            </a:r>
            <a:r>
              <a:rPr lang="sv-SE" sz="1800" dirty="0">
                <a:solidFill>
                  <a:schemeClr val="tx1"/>
                </a:solidFill>
              </a:rPr>
              <a:t> </a:t>
            </a:r>
            <a:r>
              <a:rPr lang="sv-SE" sz="1800" dirty="0" err="1">
                <a:solidFill>
                  <a:schemeClr val="tx1"/>
                </a:solidFill>
              </a:rPr>
              <a:t>functions</a:t>
            </a:r>
            <a:r>
              <a:rPr lang="sv-SE" sz="1800" dirty="0">
                <a:solidFill>
                  <a:schemeClr val="tx1"/>
                </a:solidFill>
              </a:rPr>
              <a:t> to </a:t>
            </a:r>
            <a:r>
              <a:rPr lang="sv-SE" sz="1800" dirty="0" err="1">
                <a:solidFill>
                  <a:schemeClr val="tx1"/>
                </a:solidFill>
              </a:rPr>
              <a:t>locate</a:t>
            </a:r>
            <a:r>
              <a:rPr lang="sv-SE" sz="1800" dirty="0">
                <a:solidFill>
                  <a:schemeClr val="tx1"/>
                </a:solidFill>
              </a:rPr>
              <a:t> </a:t>
            </a:r>
            <a:r>
              <a:rPr lang="sv-SE" sz="1800" dirty="0" err="1">
                <a:solidFill>
                  <a:schemeClr val="tx1"/>
                </a:solidFill>
              </a:rPr>
              <a:t>AED’s</a:t>
            </a:r>
            <a:r>
              <a:rPr lang="sv-SE" sz="1800" dirty="0">
                <a:solidFill>
                  <a:schemeClr val="tx1"/>
                </a:solidFill>
              </a:rPr>
              <a:t> from filters</a:t>
            </a:r>
            <a:endParaRPr lang="en-US" sz="1800" dirty="0">
              <a:solidFill>
                <a:schemeClr val="tx1"/>
              </a:solidFill>
            </a:endParaRPr>
          </a:p>
        </p:txBody>
      </p:sp>
      <p:sp>
        <p:nvSpPr>
          <p:cNvPr id="4" name="Footer Placeholder 3">
            <a:extLst>
              <a:ext uri="{FF2B5EF4-FFF2-40B4-BE49-F238E27FC236}">
                <a16:creationId xmlns:a16="http://schemas.microsoft.com/office/drawing/2014/main" id="{DAA44CCE-6AB6-446B-9056-303D5FEFA0C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sv-SE"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8CB79C41-59B8-4DFE-BDAE-C17C376261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64500E-BBFE-4528-952F-3AF44A642486}" type="slidenum">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sv-SE"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994292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croll: Vertical 249">
            <a:extLst>
              <a:ext uri="{FF2B5EF4-FFF2-40B4-BE49-F238E27FC236}">
                <a16:creationId xmlns:a16="http://schemas.microsoft.com/office/drawing/2014/main" id="{1ECBE319-F80B-4899-81A9-677FC13B61E9}"/>
              </a:ext>
            </a:extLst>
          </p:cNvPr>
          <p:cNvSpPr/>
          <p:nvPr/>
        </p:nvSpPr>
        <p:spPr>
          <a:xfrm>
            <a:off x="3252858" y="1110798"/>
            <a:ext cx="3096619" cy="1117477"/>
          </a:xfrm>
          <a:prstGeom prst="verticalScroll">
            <a:avLst/>
          </a:prstGeom>
          <a:solidFill>
            <a:schemeClr val="accent1">
              <a:alpha val="1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layout.xml</a:t>
            </a:r>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142" name="Rounded Rectangle 141"/>
          <p:cNvSpPr/>
          <p:nvPr/>
        </p:nvSpPr>
        <p:spPr>
          <a:xfrm>
            <a:off x="7093860" y="4196806"/>
            <a:ext cx="863600" cy="57626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Seg</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ounded Rectangle 4"/>
          <p:cNvSpPr/>
          <p:nvPr/>
        </p:nvSpPr>
        <p:spPr>
          <a:xfrm>
            <a:off x="1911275" y="404664"/>
            <a:ext cx="865659" cy="57626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UF</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ounded Rectangle 7"/>
          <p:cNvSpPr/>
          <p:nvPr/>
        </p:nvSpPr>
        <p:spPr>
          <a:xfrm>
            <a:off x="466725" y="2200610"/>
            <a:ext cx="865188" cy="57626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AE</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9" name="Rounded Rectangle 8"/>
          <p:cNvSpPr/>
          <p:nvPr/>
        </p:nvSpPr>
        <p:spPr>
          <a:xfrm>
            <a:off x="1583122" y="2200610"/>
            <a:ext cx="865188" cy="57626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AEP</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 name="Rounded Rectangle 9"/>
          <p:cNvSpPr/>
          <p:nvPr/>
        </p:nvSpPr>
        <p:spPr>
          <a:xfrm>
            <a:off x="466725" y="5081746"/>
            <a:ext cx="865188" cy="57626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Comp</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Rounded Rectangle 10"/>
          <p:cNvSpPr/>
          <p:nvPr/>
        </p:nvSpPr>
        <p:spPr>
          <a:xfrm>
            <a:off x="6516712" y="2187032"/>
            <a:ext cx="863600" cy="57626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PD</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3" name="Rounded Rectangle 12"/>
          <p:cNvSpPr/>
          <p:nvPr/>
        </p:nvSpPr>
        <p:spPr>
          <a:xfrm>
            <a:off x="5458143" y="5545723"/>
            <a:ext cx="863600" cy="57626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Addr</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 name="Rounded Rectangle 14"/>
          <p:cNvSpPr/>
          <p:nvPr/>
        </p:nvSpPr>
        <p:spPr>
          <a:xfrm>
            <a:off x="2751140" y="5510596"/>
            <a:ext cx="864095" cy="57626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SIG</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20" name="Straight Connector 19"/>
          <p:cNvCxnSpPr>
            <a:stCxn id="8" idx="2"/>
            <a:endCxn id="10" idx="0"/>
          </p:cNvCxnSpPr>
          <p:nvPr/>
        </p:nvCxnSpPr>
        <p:spPr>
          <a:xfrm>
            <a:off x="899319" y="2776872"/>
            <a:ext cx="0" cy="2304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9" idx="1"/>
            <a:endCxn id="8" idx="3"/>
          </p:cNvCxnSpPr>
          <p:nvPr/>
        </p:nvCxnSpPr>
        <p:spPr>
          <a:xfrm flipH="1">
            <a:off x="1331913" y="2488741"/>
            <a:ext cx="2512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1"/>
            <a:endCxn id="9" idx="3"/>
          </p:cNvCxnSpPr>
          <p:nvPr/>
        </p:nvCxnSpPr>
        <p:spPr>
          <a:xfrm flipH="1">
            <a:off x="2448310" y="2475163"/>
            <a:ext cx="4068402" cy="13578"/>
          </a:xfrm>
          <a:prstGeom prst="line">
            <a:avLst/>
          </a:prstGeom>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5570218" y="2975274"/>
            <a:ext cx="864968" cy="57626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CanPD</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8" name="Rounded Rectangle 37"/>
          <p:cNvSpPr/>
          <p:nvPr/>
        </p:nvSpPr>
        <p:spPr>
          <a:xfrm>
            <a:off x="1714592" y="5228754"/>
            <a:ext cx="863600" cy="57785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MSG</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3" name="Rounded Rectangle 42"/>
          <p:cNvSpPr/>
          <p:nvPr/>
        </p:nvSpPr>
        <p:spPr>
          <a:xfrm>
            <a:off x="2869399" y="3946836"/>
            <a:ext cx="1388115" cy="57467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CanMsgSig</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44" name="Straight Connector 43"/>
          <p:cNvCxnSpPr>
            <a:cxnSpLocks/>
            <a:stCxn id="43" idx="2"/>
            <a:endCxn id="268" idx="2"/>
          </p:cNvCxnSpPr>
          <p:nvPr/>
        </p:nvCxnSpPr>
        <p:spPr>
          <a:xfrm flipH="1">
            <a:off x="3393432" y="4521511"/>
            <a:ext cx="170025" cy="1034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3" idx="2"/>
            <a:endCxn id="38" idx="0"/>
          </p:cNvCxnSpPr>
          <p:nvPr/>
        </p:nvCxnSpPr>
        <p:spPr>
          <a:xfrm flipH="1">
            <a:off x="2146392" y="4521511"/>
            <a:ext cx="1417065" cy="707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11" idx="2"/>
            <a:endCxn id="33" idx="0"/>
          </p:cNvCxnSpPr>
          <p:nvPr/>
        </p:nvCxnSpPr>
        <p:spPr>
          <a:xfrm flipH="1">
            <a:off x="6002702" y="2763294"/>
            <a:ext cx="945810" cy="211980"/>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2555776" y="404664"/>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21" name="Straight Connector 120"/>
          <p:cNvCxnSpPr>
            <a:cxnSpLocks/>
            <a:stCxn id="211" idx="0"/>
            <a:endCxn id="142" idx="0"/>
          </p:cNvCxnSpPr>
          <p:nvPr/>
        </p:nvCxnSpPr>
        <p:spPr>
          <a:xfrm>
            <a:off x="6421485" y="3507087"/>
            <a:ext cx="1104175" cy="689719"/>
          </a:xfrm>
          <a:prstGeom prst="line">
            <a:avLst/>
          </a:prstGeom>
        </p:spPr>
        <p:style>
          <a:lnRef idx="1">
            <a:schemeClr val="accent1"/>
          </a:lnRef>
          <a:fillRef idx="0">
            <a:schemeClr val="accent1"/>
          </a:fillRef>
          <a:effectRef idx="0">
            <a:schemeClr val="accent1"/>
          </a:effectRef>
          <a:fontRef idx="minor">
            <a:schemeClr val="tx1"/>
          </a:fontRef>
        </p:style>
      </p:cxnSp>
      <p:sp>
        <p:nvSpPr>
          <p:cNvPr id="134" name="Rectangle 133"/>
          <p:cNvSpPr/>
          <p:nvPr/>
        </p:nvSpPr>
        <p:spPr>
          <a:xfrm>
            <a:off x="1115616" y="5081969"/>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7" name="Rectangle 136"/>
          <p:cNvSpPr/>
          <p:nvPr/>
        </p:nvSpPr>
        <p:spPr>
          <a:xfrm>
            <a:off x="7742624" y="4194323"/>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55" name="Rectangle 154"/>
          <p:cNvSpPr/>
          <p:nvPr/>
        </p:nvSpPr>
        <p:spPr>
          <a:xfrm>
            <a:off x="6104900" y="5541855"/>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87" name="Rectangle 186"/>
          <p:cNvSpPr/>
          <p:nvPr/>
        </p:nvSpPr>
        <p:spPr>
          <a:xfrm>
            <a:off x="2355685" y="5233447"/>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90" name="Rectangle 189"/>
          <p:cNvSpPr/>
          <p:nvPr/>
        </p:nvSpPr>
        <p:spPr>
          <a:xfrm>
            <a:off x="3399212" y="5510819"/>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99" name="Rectangle 98"/>
          <p:cNvSpPr/>
          <p:nvPr/>
        </p:nvSpPr>
        <p:spPr>
          <a:xfrm>
            <a:off x="6002702" y="27434"/>
            <a:ext cx="2961786" cy="329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AED Data </a:t>
            </a:r>
            <a:r>
              <a:rPr kumimoji="0" lang="sv-SE" sz="1800" b="0" i="0" u="none" strike="noStrike" kern="1200" cap="none" spc="0" normalizeH="0" baseline="0" noProof="0" dirty="0" err="1">
                <a:ln>
                  <a:noFill/>
                </a:ln>
                <a:solidFill>
                  <a:prstClr val="white"/>
                </a:solidFill>
                <a:effectLst/>
                <a:uLnTx/>
                <a:uFillTx/>
                <a:latin typeface="Calibri"/>
                <a:ea typeface="+mn-ea"/>
                <a:cs typeface="+mn-cs"/>
              </a:rPr>
              <a:t>view</a:t>
            </a:r>
            <a:r>
              <a:rPr kumimoji="0" lang="sv-SE" sz="1800" b="0" i="0" u="none" strike="noStrike" kern="1200" cap="none" spc="0" normalizeH="0" baseline="0" noProof="0" dirty="0">
                <a:ln>
                  <a:noFill/>
                </a:ln>
                <a:solidFill>
                  <a:prstClr val="white"/>
                </a:solidFill>
                <a:effectLst/>
                <a:uLnTx/>
                <a:uFillTx/>
                <a:latin typeface="Calibri"/>
                <a:ea typeface="+mn-ea"/>
                <a:cs typeface="+mn-cs"/>
              </a:rPr>
              <a:t> 2020-11-18</a:t>
            </a:r>
          </a:p>
        </p:txBody>
      </p:sp>
      <p:sp>
        <p:nvSpPr>
          <p:cNvPr id="146" name="Rounded Rectangle 145"/>
          <p:cNvSpPr/>
          <p:nvPr/>
        </p:nvSpPr>
        <p:spPr>
          <a:xfrm>
            <a:off x="7596336" y="2989050"/>
            <a:ext cx="864096" cy="57626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  IntPD</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47" name="Rounded Rectangle 146"/>
          <p:cNvSpPr/>
          <p:nvPr/>
        </p:nvSpPr>
        <p:spPr>
          <a:xfrm>
            <a:off x="6563125" y="2989050"/>
            <a:ext cx="889195" cy="57626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 DwPD</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49" name="Straight Connector 148"/>
          <p:cNvCxnSpPr>
            <a:stCxn id="147" idx="0"/>
            <a:endCxn id="11" idx="2"/>
          </p:cNvCxnSpPr>
          <p:nvPr/>
        </p:nvCxnSpPr>
        <p:spPr>
          <a:xfrm flipH="1" flipV="1">
            <a:off x="6948512" y="2763294"/>
            <a:ext cx="59211" cy="225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a:stCxn id="146" idx="0"/>
            <a:endCxn id="11" idx="2"/>
          </p:cNvCxnSpPr>
          <p:nvPr/>
        </p:nvCxnSpPr>
        <p:spPr>
          <a:xfrm flipH="1" flipV="1">
            <a:off x="6948512" y="2763294"/>
            <a:ext cx="1079872" cy="225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264" idx="2"/>
            <a:endCxn id="13" idx="0"/>
          </p:cNvCxnSpPr>
          <p:nvPr/>
        </p:nvCxnSpPr>
        <p:spPr>
          <a:xfrm flipH="1">
            <a:off x="5889943" y="3583742"/>
            <a:ext cx="286249" cy="1961981"/>
          </a:xfrm>
          <a:prstGeom prst="line">
            <a:avLst/>
          </a:prstGeom>
        </p:spPr>
        <p:style>
          <a:lnRef idx="1">
            <a:schemeClr val="accent1"/>
          </a:lnRef>
          <a:fillRef idx="0">
            <a:schemeClr val="accent1"/>
          </a:fillRef>
          <a:effectRef idx="0">
            <a:schemeClr val="accent1"/>
          </a:effectRef>
          <a:fontRef idx="minor">
            <a:schemeClr val="tx1"/>
          </a:fontRef>
        </p:style>
      </p:cxnSp>
      <p:sp>
        <p:nvSpPr>
          <p:cNvPr id="193" name="TextBox 192"/>
          <p:cNvSpPr txBox="1"/>
          <p:nvPr/>
        </p:nvSpPr>
        <p:spPr>
          <a:xfrm>
            <a:off x="6082318" y="4761493"/>
            <a:ext cx="1296144"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Source and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maybe</a:t>
            </a:r>
            <a:r>
              <a:rPr kumimoji="0" lang="sv-SE" sz="1000" b="0" i="0" u="none" strike="noStrike" kern="1200" cap="none" spc="0" normalizeH="0" baseline="0" noProof="0" dirty="0">
                <a:ln>
                  <a:noFill/>
                </a:ln>
                <a:solidFill>
                  <a:prstClr val="black"/>
                </a:solidFill>
                <a:effectLst/>
                <a:uLnTx/>
                <a:uFillTx/>
                <a:latin typeface="Calibri"/>
                <a:ea typeface="+mn-ea"/>
                <a:cs typeface="+mn-cs"/>
              </a:rPr>
              <a:t>(If PDU1) Destination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addr</a:t>
            </a:r>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94" name="Straight Connector 193"/>
          <p:cNvCxnSpPr>
            <a:stCxn id="33" idx="1"/>
            <a:endCxn id="43" idx="0"/>
          </p:cNvCxnSpPr>
          <p:nvPr/>
        </p:nvCxnSpPr>
        <p:spPr>
          <a:xfrm flipH="1">
            <a:off x="3563457" y="3263406"/>
            <a:ext cx="2006761" cy="683430"/>
          </a:xfrm>
          <a:prstGeom prst="line">
            <a:avLst/>
          </a:prstGeom>
        </p:spPr>
        <p:style>
          <a:lnRef idx="1">
            <a:schemeClr val="accent1"/>
          </a:lnRef>
          <a:fillRef idx="0">
            <a:schemeClr val="accent1"/>
          </a:fillRef>
          <a:effectRef idx="0">
            <a:schemeClr val="accent1"/>
          </a:effectRef>
          <a:fontRef idx="minor">
            <a:schemeClr val="tx1"/>
          </a:fontRef>
        </p:style>
      </p:cxnSp>
      <p:sp>
        <p:nvSpPr>
          <p:cNvPr id="277" name="Rounded Rectangle 276"/>
          <p:cNvSpPr/>
          <p:nvPr/>
        </p:nvSpPr>
        <p:spPr>
          <a:xfrm>
            <a:off x="1835696" y="1196752"/>
            <a:ext cx="958816" cy="57626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UfRel</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69" name="Straight Connector 168"/>
          <p:cNvCxnSpPr/>
          <p:nvPr/>
        </p:nvCxnSpPr>
        <p:spPr>
          <a:xfrm flipV="1">
            <a:off x="5326516" y="2890316"/>
            <a:ext cx="3277932" cy="6226"/>
          </a:xfrm>
          <a:prstGeom prst="line">
            <a:avLst/>
          </a:prstGeom>
          <a:ln w="12700">
            <a:prstDash val="dash"/>
          </a:ln>
        </p:spPr>
        <p:style>
          <a:lnRef idx="3">
            <a:schemeClr val="dk1"/>
          </a:lnRef>
          <a:fillRef idx="0">
            <a:schemeClr val="dk1"/>
          </a:fillRef>
          <a:effectRef idx="2">
            <a:schemeClr val="dk1"/>
          </a:effectRef>
          <a:fontRef idx="minor">
            <a:schemeClr val="tx1"/>
          </a:fontRef>
        </p:style>
      </p:cxnSp>
      <p:sp>
        <p:nvSpPr>
          <p:cNvPr id="283" name="TextBox 282"/>
          <p:cNvSpPr txBox="1"/>
          <p:nvPr/>
        </p:nvSpPr>
        <p:spPr>
          <a:xfrm>
            <a:off x="7495313" y="2678723"/>
            <a:ext cx="67708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One of</a:t>
            </a:r>
          </a:p>
        </p:txBody>
      </p:sp>
      <p:cxnSp>
        <p:nvCxnSpPr>
          <p:cNvPr id="286" name="Straight Connector 285"/>
          <p:cNvCxnSpPr>
            <a:stCxn id="5" idx="2"/>
            <a:endCxn id="277" idx="0"/>
          </p:cNvCxnSpPr>
          <p:nvPr/>
        </p:nvCxnSpPr>
        <p:spPr>
          <a:xfrm flipH="1">
            <a:off x="2315104" y="980926"/>
            <a:ext cx="29001" cy="215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9" name="Straight Connector 298"/>
          <p:cNvCxnSpPr>
            <a:stCxn id="9" idx="0"/>
            <a:endCxn id="277" idx="2"/>
          </p:cNvCxnSpPr>
          <p:nvPr/>
        </p:nvCxnSpPr>
        <p:spPr>
          <a:xfrm flipV="1">
            <a:off x="2015716" y="1773014"/>
            <a:ext cx="299388" cy="427596"/>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709925" y="4853665"/>
            <a:ext cx="2568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96" name="TextBox 195"/>
          <p:cNvSpPr txBox="1"/>
          <p:nvPr/>
        </p:nvSpPr>
        <p:spPr>
          <a:xfrm>
            <a:off x="5642922" y="5227398"/>
            <a:ext cx="25359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98" name="TextBox 197"/>
          <p:cNvSpPr txBox="1"/>
          <p:nvPr/>
        </p:nvSpPr>
        <p:spPr>
          <a:xfrm>
            <a:off x="1872259" y="2001817"/>
            <a:ext cx="2568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00" name="TextBox 199"/>
          <p:cNvSpPr txBox="1"/>
          <p:nvPr/>
        </p:nvSpPr>
        <p:spPr>
          <a:xfrm>
            <a:off x="2153252" y="922544"/>
            <a:ext cx="2568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08" name="TextBox 207"/>
          <p:cNvSpPr txBox="1"/>
          <p:nvPr/>
        </p:nvSpPr>
        <p:spPr>
          <a:xfrm>
            <a:off x="2063628" y="1743368"/>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10" name="TextBox 209"/>
          <p:cNvSpPr txBox="1"/>
          <p:nvPr/>
        </p:nvSpPr>
        <p:spPr>
          <a:xfrm>
            <a:off x="2123764" y="1046246"/>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11" name="TextBox 210"/>
          <p:cNvSpPr txBox="1"/>
          <p:nvPr/>
        </p:nvSpPr>
        <p:spPr>
          <a:xfrm>
            <a:off x="6295489" y="3507087"/>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12" name="TextBox 211"/>
          <p:cNvSpPr txBox="1"/>
          <p:nvPr/>
        </p:nvSpPr>
        <p:spPr>
          <a:xfrm>
            <a:off x="712330" y="2743343"/>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13" name="TextBox 212"/>
          <p:cNvSpPr txBox="1"/>
          <p:nvPr/>
        </p:nvSpPr>
        <p:spPr>
          <a:xfrm>
            <a:off x="1395600" y="2337059"/>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14" name="TextBox 213"/>
          <p:cNvSpPr txBox="1"/>
          <p:nvPr/>
        </p:nvSpPr>
        <p:spPr>
          <a:xfrm>
            <a:off x="1261464" y="2276872"/>
            <a:ext cx="25359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17" name="TextBox 216"/>
          <p:cNvSpPr txBox="1"/>
          <p:nvPr/>
        </p:nvSpPr>
        <p:spPr>
          <a:xfrm>
            <a:off x="7108019" y="3980611"/>
            <a:ext cx="2568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18" name="TextBox 217"/>
          <p:cNvSpPr txBox="1"/>
          <p:nvPr/>
        </p:nvSpPr>
        <p:spPr>
          <a:xfrm>
            <a:off x="5555713" y="3560143"/>
            <a:ext cx="25359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19" name="TextBox 218"/>
          <p:cNvSpPr txBox="1"/>
          <p:nvPr/>
        </p:nvSpPr>
        <p:spPr>
          <a:xfrm>
            <a:off x="5843242" y="3601505"/>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24" name="TextBox 223"/>
          <p:cNvSpPr txBox="1"/>
          <p:nvPr/>
        </p:nvSpPr>
        <p:spPr>
          <a:xfrm>
            <a:off x="2090599" y="4992553"/>
            <a:ext cx="2568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25" name="TextBox 224"/>
          <p:cNvSpPr txBox="1"/>
          <p:nvPr/>
        </p:nvSpPr>
        <p:spPr>
          <a:xfrm>
            <a:off x="3724188" y="3697553"/>
            <a:ext cx="2568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40" name="TextBox 239"/>
          <p:cNvSpPr txBox="1"/>
          <p:nvPr/>
        </p:nvSpPr>
        <p:spPr>
          <a:xfrm>
            <a:off x="3252109" y="4496464"/>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53" name="Rounded Rectangle 252"/>
          <p:cNvSpPr/>
          <p:nvPr/>
        </p:nvSpPr>
        <p:spPr>
          <a:xfrm>
            <a:off x="376363" y="5979371"/>
            <a:ext cx="1045912" cy="57626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400" b="0" i="0" u="none" strike="noStrike" kern="1200" cap="none" spc="0" normalizeH="0" baseline="0" noProof="0" dirty="0">
                <a:ln>
                  <a:noFill/>
                </a:ln>
                <a:solidFill>
                  <a:prstClr val="black"/>
                </a:solidFill>
                <a:effectLst/>
                <a:uLnTx/>
                <a:uFillTx/>
                <a:latin typeface="Calibri"/>
                <a:ea typeface="+mn-ea"/>
                <a:cs typeface="+mn-cs"/>
              </a:rPr>
              <a:t>CompCode</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56" name="Rectangle 255"/>
          <p:cNvSpPr/>
          <p:nvPr/>
        </p:nvSpPr>
        <p:spPr>
          <a:xfrm>
            <a:off x="1206251" y="5979589"/>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58" name="TextBox 257"/>
          <p:cNvSpPr txBox="1"/>
          <p:nvPr/>
        </p:nvSpPr>
        <p:spPr>
          <a:xfrm>
            <a:off x="710744" y="5717761"/>
            <a:ext cx="2568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259" name="Straight Connector 258"/>
          <p:cNvCxnSpPr>
            <a:stCxn id="10" idx="2"/>
            <a:endCxn id="253" idx="0"/>
          </p:cNvCxnSpPr>
          <p:nvPr/>
        </p:nvCxnSpPr>
        <p:spPr>
          <a:xfrm>
            <a:off x="899319" y="5658009"/>
            <a:ext cx="0" cy="321362"/>
          </a:xfrm>
          <a:prstGeom prst="line">
            <a:avLst/>
          </a:prstGeom>
        </p:spPr>
        <p:style>
          <a:lnRef idx="1">
            <a:schemeClr val="accent1"/>
          </a:lnRef>
          <a:fillRef idx="0">
            <a:schemeClr val="accent1"/>
          </a:fillRef>
          <a:effectRef idx="0">
            <a:schemeClr val="accent1"/>
          </a:effectRef>
          <a:fontRef idx="minor">
            <a:schemeClr val="tx1"/>
          </a:fontRef>
        </p:style>
      </p:cxnSp>
      <p:sp>
        <p:nvSpPr>
          <p:cNvPr id="260" name="TextBox 259"/>
          <p:cNvSpPr txBox="1"/>
          <p:nvPr/>
        </p:nvSpPr>
        <p:spPr>
          <a:xfrm>
            <a:off x="710935" y="5614358"/>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261" name="Straight Connector 260"/>
          <p:cNvCxnSpPr>
            <a:stCxn id="265" idx="2"/>
            <a:endCxn id="13" idx="0"/>
          </p:cNvCxnSpPr>
          <p:nvPr/>
        </p:nvCxnSpPr>
        <p:spPr>
          <a:xfrm>
            <a:off x="5854501" y="3567640"/>
            <a:ext cx="35442" cy="1978083"/>
          </a:xfrm>
          <a:prstGeom prst="line">
            <a:avLst/>
          </a:prstGeom>
        </p:spPr>
        <p:style>
          <a:lnRef idx="1">
            <a:schemeClr val="accent1"/>
          </a:lnRef>
          <a:fillRef idx="0">
            <a:schemeClr val="accent1"/>
          </a:fillRef>
          <a:effectRef idx="0">
            <a:schemeClr val="accent1"/>
          </a:effectRef>
          <a:fontRef idx="minor">
            <a:schemeClr val="tx1"/>
          </a:fontRef>
        </p:style>
      </p:cxnSp>
      <p:sp>
        <p:nvSpPr>
          <p:cNvPr id="262" name="TextBox 261"/>
          <p:cNvSpPr txBox="1"/>
          <p:nvPr/>
        </p:nvSpPr>
        <p:spPr>
          <a:xfrm>
            <a:off x="5824395" y="5241504"/>
            <a:ext cx="389850"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0..1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63" name="TextBox 262"/>
          <p:cNvSpPr txBox="1"/>
          <p:nvPr/>
        </p:nvSpPr>
        <p:spPr>
          <a:xfrm>
            <a:off x="5963378" y="3551536"/>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64" name="TextBox 263"/>
          <p:cNvSpPr txBox="1"/>
          <p:nvPr/>
        </p:nvSpPr>
        <p:spPr>
          <a:xfrm>
            <a:off x="6002907" y="3329826"/>
            <a:ext cx="346570"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DA</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65" name="TextBox 264"/>
          <p:cNvSpPr txBox="1"/>
          <p:nvPr/>
        </p:nvSpPr>
        <p:spPr>
          <a:xfrm>
            <a:off x="5691636" y="3313724"/>
            <a:ext cx="325730"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SA</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66" name="TextBox 265"/>
          <p:cNvSpPr txBox="1"/>
          <p:nvPr/>
        </p:nvSpPr>
        <p:spPr>
          <a:xfrm>
            <a:off x="6254811" y="2284766"/>
            <a:ext cx="25359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67" name="TextBox 266"/>
          <p:cNvSpPr txBox="1"/>
          <p:nvPr/>
        </p:nvSpPr>
        <p:spPr>
          <a:xfrm>
            <a:off x="2412013" y="2246765"/>
            <a:ext cx="1013419"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  (2 for DwPD)</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68" name="TextBox 267"/>
          <p:cNvSpPr txBox="1"/>
          <p:nvPr/>
        </p:nvSpPr>
        <p:spPr>
          <a:xfrm>
            <a:off x="3265031" y="5294553"/>
            <a:ext cx="2568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32" name="TextBox 231"/>
          <p:cNvSpPr txBox="1"/>
          <p:nvPr/>
        </p:nvSpPr>
        <p:spPr>
          <a:xfrm>
            <a:off x="3545155" y="4503308"/>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35" name="Rectangle 94"/>
          <p:cNvSpPr/>
          <p:nvPr/>
        </p:nvSpPr>
        <p:spPr>
          <a:xfrm>
            <a:off x="2583046" y="1196751"/>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38" name="Rectangle 94"/>
          <p:cNvSpPr/>
          <p:nvPr/>
        </p:nvSpPr>
        <p:spPr>
          <a:xfrm>
            <a:off x="8244160" y="2987945"/>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41" name="Rectangle 94"/>
          <p:cNvSpPr/>
          <p:nvPr/>
        </p:nvSpPr>
        <p:spPr>
          <a:xfrm>
            <a:off x="7236420" y="2987372"/>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42" name="Rectangle 94"/>
          <p:cNvSpPr/>
          <p:nvPr/>
        </p:nvSpPr>
        <p:spPr>
          <a:xfrm>
            <a:off x="4047717" y="3948080"/>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74" name="Rectangle 94"/>
          <p:cNvSpPr/>
          <p:nvPr/>
        </p:nvSpPr>
        <p:spPr>
          <a:xfrm>
            <a:off x="2230921" y="2201761"/>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75" name="Rectangle 94"/>
          <p:cNvSpPr/>
          <p:nvPr/>
        </p:nvSpPr>
        <p:spPr>
          <a:xfrm>
            <a:off x="1118598" y="2201761"/>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45" name="Rounded Rectangle 144"/>
          <p:cNvSpPr/>
          <p:nvPr/>
        </p:nvSpPr>
        <p:spPr>
          <a:xfrm>
            <a:off x="3465590" y="6211206"/>
            <a:ext cx="1611966" cy="57785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GW</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48" name="Rectangle 147"/>
          <p:cNvSpPr/>
          <p:nvPr/>
        </p:nvSpPr>
        <p:spPr>
          <a:xfrm>
            <a:off x="4845591" y="6216317"/>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53" name="Straight Connector 152"/>
          <p:cNvCxnSpPr>
            <a:endCxn id="184" idx="3"/>
          </p:cNvCxnSpPr>
          <p:nvPr/>
        </p:nvCxnSpPr>
        <p:spPr>
          <a:xfrm flipH="1">
            <a:off x="5087659" y="3456784"/>
            <a:ext cx="495087" cy="3255844"/>
          </a:xfrm>
          <a:prstGeom prst="line">
            <a:avLst/>
          </a:prstGeom>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5390840" y="3494308"/>
            <a:ext cx="25359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82" name="TextBox 181"/>
          <p:cNvSpPr txBox="1"/>
          <p:nvPr/>
        </p:nvSpPr>
        <p:spPr>
          <a:xfrm>
            <a:off x="4618484" y="6471815"/>
            <a:ext cx="471604"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From</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84" name="TextBox 183"/>
          <p:cNvSpPr txBox="1"/>
          <p:nvPr/>
        </p:nvSpPr>
        <p:spPr>
          <a:xfrm>
            <a:off x="4766737" y="6585670"/>
            <a:ext cx="32092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To</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65" name="Straight Connector 164"/>
          <p:cNvCxnSpPr/>
          <p:nvPr/>
        </p:nvCxnSpPr>
        <p:spPr>
          <a:xfrm flipV="1">
            <a:off x="5081331" y="3583742"/>
            <a:ext cx="667396" cy="3164404"/>
          </a:xfrm>
          <a:prstGeom prst="line">
            <a:avLst/>
          </a:prstGeom>
        </p:spPr>
        <p:style>
          <a:lnRef idx="1">
            <a:schemeClr val="accent1"/>
          </a:lnRef>
          <a:fillRef idx="0">
            <a:schemeClr val="accent1"/>
          </a:fillRef>
          <a:effectRef idx="0">
            <a:schemeClr val="accent1"/>
          </a:effectRef>
          <a:fontRef idx="minor">
            <a:schemeClr val="tx1"/>
          </a:fontRef>
        </p:style>
      </p:cxnSp>
      <p:sp>
        <p:nvSpPr>
          <p:cNvPr id="174" name="TextBox 173"/>
          <p:cNvSpPr txBox="1"/>
          <p:nvPr/>
        </p:nvSpPr>
        <p:spPr>
          <a:xfrm>
            <a:off x="4998602" y="6059821"/>
            <a:ext cx="207083"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89" name="Straight Connector 188"/>
          <p:cNvCxnSpPr>
            <a:stCxn id="145" idx="1"/>
          </p:cNvCxnSpPr>
          <p:nvPr/>
        </p:nvCxnSpPr>
        <p:spPr>
          <a:xfrm flipH="1" flipV="1">
            <a:off x="909588" y="5665117"/>
            <a:ext cx="2556002" cy="835014"/>
          </a:xfrm>
          <a:prstGeom prst="line">
            <a:avLst/>
          </a:prstGeom>
        </p:spPr>
        <p:style>
          <a:lnRef idx="1">
            <a:schemeClr val="accent1"/>
          </a:lnRef>
          <a:fillRef idx="0">
            <a:schemeClr val="accent1"/>
          </a:fillRef>
          <a:effectRef idx="0">
            <a:schemeClr val="accent1"/>
          </a:effectRef>
          <a:fontRef idx="minor">
            <a:schemeClr val="tx1"/>
          </a:fontRef>
        </p:style>
      </p:cxnSp>
      <p:sp>
        <p:nvSpPr>
          <p:cNvPr id="215" name="TextBox 214"/>
          <p:cNvSpPr txBox="1"/>
          <p:nvPr/>
        </p:nvSpPr>
        <p:spPr>
          <a:xfrm>
            <a:off x="1027720" y="5698623"/>
            <a:ext cx="2568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57" name="TextBox 256"/>
          <p:cNvSpPr txBox="1"/>
          <p:nvPr/>
        </p:nvSpPr>
        <p:spPr>
          <a:xfrm>
            <a:off x="3266485" y="6436281"/>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80" name="TextBox 279"/>
          <p:cNvSpPr txBox="1"/>
          <p:nvPr/>
        </p:nvSpPr>
        <p:spPr>
          <a:xfrm>
            <a:off x="5364428" y="3126890"/>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84" name="TextBox 283"/>
          <p:cNvSpPr txBox="1"/>
          <p:nvPr/>
        </p:nvSpPr>
        <p:spPr>
          <a:xfrm>
            <a:off x="5109186" y="6332000"/>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60" name="Rounded Rectangle 4">
            <a:extLst>
              <a:ext uri="{FF2B5EF4-FFF2-40B4-BE49-F238E27FC236}">
                <a16:creationId xmlns:a16="http://schemas.microsoft.com/office/drawing/2014/main" id="{35DC835F-8B20-4B37-8514-BE54DC988053}"/>
              </a:ext>
            </a:extLst>
          </p:cNvPr>
          <p:cNvSpPr/>
          <p:nvPr/>
        </p:nvSpPr>
        <p:spPr>
          <a:xfrm>
            <a:off x="3725771" y="396713"/>
            <a:ext cx="865659" cy="57626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AED</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64" name="Rectangle 163">
            <a:extLst>
              <a:ext uri="{FF2B5EF4-FFF2-40B4-BE49-F238E27FC236}">
                <a16:creationId xmlns:a16="http://schemas.microsoft.com/office/drawing/2014/main" id="{AA3FDB0F-3086-42D7-949B-6C22F8856CF0}"/>
              </a:ext>
            </a:extLst>
          </p:cNvPr>
          <p:cNvSpPr/>
          <p:nvPr/>
        </p:nvSpPr>
        <p:spPr>
          <a:xfrm>
            <a:off x="4370272" y="404664"/>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67" name="Straight Connector 166">
            <a:extLst>
              <a:ext uri="{FF2B5EF4-FFF2-40B4-BE49-F238E27FC236}">
                <a16:creationId xmlns:a16="http://schemas.microsoft.com/office/drawing/2014/main" id="{C07E8092-B1F1-476F-B73B-E69F6A7715BA}"/>
              </a:ext>
            </a:extLst>
          </p:cNvPr>
          <p:cNvCxnSpPr>
            <a:cxnSpLocks/>
            <a:stCxn id="160" idx="1"/>
            <a:endCxn id="5" idx="3"/>
          </p:cNvCxnSpPr>
          <p:nvPr/>
        </p:nvCxnSpPr>
        <p:spPr>
          <a:xfrm flipH="1">
            <a:off x="2776934" y="684844"/>
            <a:ext cx="948837" cy="7951"/>
          </a:xfrm>
          <a:prstGeom prst="line">
            <a:avLst/>
          </a:prstGeom>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851A8656-49C2-418F-8C05-952D6048E448}"/>
              </a:ext>
            </a:extLst>
          </p:cNvPr>
          <p:cNvSpPr txBox="1"/>
          <p:nvPr/>
        </p:nvSpPr>
        <p:spPr>
          <a:xfrm>
            <a:off x="2756751" y="473480"/>
            <a:ext cx="2568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85" name="TextBox 184">
            <a:extLst>
              <a:ext uri="{FF2B5EF4-FFF2-40B4-BE49-F238E27FC236}">
                <a16:creationId xmlns:a16="http://schemas.microsoft.com/office/drawing/2014/main" id="{4DB7680A-6718-4571-8146-90179885CD36}"/>
              </a:ext>
            </a:extLst>
          </p:cNvPr>
          <p:cNvSpPr txBox="1"/>
          <p:nvPr/>
        </p:nvSpPr>
        <p:spPr>
          <a:xfrm>
            <a:off x="3520656" y="490987"/>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88" name="Rounded Rectangle 4">
            <a:extLst>
              <a:ext uri="{FF2B5EF4-FFF2-40B4-BE49-F238E27FC236}">
                <a16:creationId xmlns:a16="http://schemas.microsoft.com/office/drawing/2014/main" id="{972601AF-0128-46D6-9145-1C1E7B291322}"/>
              </a:ext>
            </a:extLst>
          </p:cNvPr>
          <p:cNvSpPr/>
          <p:nvPr/>
        </p:nvSpPr>
        <p:spPr>
          <a:xfrm>
            <a:off x="5116954" y="1384702"/>
            <a:ext cx="865659" cy="6517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400" b="0" i="0" u="none" strike="noStrike" kern="1200" cap="none" spc="0" normalizeH="0" baseline="0" noProof="0" dirty="0">
                <a:ln>
                  <a:noFill/>
                </a:ln>
                <a:solidFill>
                  <a:prstClr val="black"/>
                </a:solidFill>
                <a:effectLst/>
                <a:uLnTx/>
                <a:uFillTx/>
                <a:latin typeface="Calibri"/>
                <a:ea typeface="+mn-ea"/>
                <a:cs typeface="+mn-cs"/>
              </a:rPr>
              <a:t>AED_FV</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209" name="Straight Connector 208">
            <a:extLst>
              <a:ext uri="{FF2B5EF4-FFF2-40B4-BE49-F238E27FC236}">
                <a16:creationId xmlns:a16="http://schemas.microsoft.com/office/drawing/2014/main" id="{97BEBD83-95FB-4785-B7A3-4256F7F0BDF4}"/>
              </a:ext>
            </a:extLst>
          </p:cNvPr>
          <p:cNvCxnSpPr>
            <a:cxnSpLocks/>
            <a:stCxn id="125" idx="1"/>
            <a:endCxn id="164" idx="3"/>
          </p:cNvCxnSpPr>
          <p:nvPr/>
        </p:nvCxnSpPr>
        <p:spPr>
          <a:xfrm flipH="1" flipV="1">
            <a:off x="4586296" y="512676"/>
            <a:ext cx="522890" cy="137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2F1AB64E-FA8D-42C2-AA27-99242A6B58A4}"/>
              </a:ext>
            </a:extLst>
          </p:cNvPr>
          <p:cNvCxnSpPr>
            <a:cxnSpLocks/>
            <a:stCxn id="289" idx="3"/>
            <a:endCxn id="227" idx="1"/>
          </p:cNvCxnSpPr>
          <p:nvPr/>
        </p:nvCxnSpPr>
        <p:spPr>
          <a:xfrm>
            <a:off x="4478361" y="1784055"/>
            <a:ext cx="649625" cy="69200"/>
          </a:xfrm>
          <a:prstGeom prst="line">
            <a:avLst/>
          </a:prstGeom>
        </p:spPr>
        <p:style>
          <a:lnRef idx="1">
            <a:schemeClr val="accent1"/>
          </a:lnRef>
          <a:fillRef idx="0">
            <a:schemeClr val="accent1"/>
          </a:fillRef>
          <a:effectRef idx="0">
            <a:schemeClr val="accent1"/>
          </a:effectRef>
          <a:fontRef idx="minor">
            <a:schemeClr val="tx1"/>
          </a:fontRef>
        </p:style>
      </p:cxnSp>
      <p:sp>
        <p:nvSpPr>
          <p:cNvPr id="227" name="TextBox 226">
            <a:extLst>
              <a:ext uri="{FF2B5EF4-FFF2-40B4-BE49-F238E27FC236}">
                <a16:creationId xmlns:a16="http://schemas.microsoft.com/office/drawing/2014/main" id="{E75E72DE-CB31-4F9E-856D-97B8C7CE1636}"/>
              </a:ext>
            </a:extLst>
          </p:cNvPr>
          <p:cNvSpPr txBox="1"/>
          <p:nvPr/>
        </p:nvSpPr>
        <p:spPr>
          <a:xfrm>
            <a:off x="5127986" y="1726297"/>
            <a:ext cx="31611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err="1">
                <a:ln>
                  <a:noFill/>
                </a:ln>
                <a:solidFill>
                  <a:prstClr val="black"/>
                </a:solidFill>
                <a:effectLst/>
                <a:uLnTx/>
                <a:uFillTx/>
                <a:latin typeface="Calibri"/>
                <a:ea typeface="+mn-ea"/>
                <a:cs typeface="+mn-cs"/>
              </a:rPr>
              <a:t>Rx</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29" name="TextBox 228">
            <a:extLst>
              <a:ext uri="{FF2B5EF4-FFF2-40B4-BE49-F238E27FC236}">
                <a16:creationId xmlns:a16="http://schemas.microsoft.com/office/drawing/2014/main" id="{A1CC853C-F67F-4EE9-AC93-4C6158F77D8B}"/>
              </a:ext>
            </a:extLst>
          </p:cNvPr>
          <p:cNvSpPr txBox="1"/>
          <p:nvPr/>
        </p:nvSpPr>
        <p:spPr>
          <a:xfrm>
            <a:off x="5119013" y="1380966"/>
            <a:ext cx="308098"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err="1">
                <a:ln>
                  <a:noFill/>
                </a:ln>
                <a:solidFill>
                  <a:prstClr val="black"/>
                </a:solidFill>
                <a:effectLst/>
                <a:uLnTx/>
                <a:uFillTx/>
                <a:latin typeface="Calibri"/>
                <a:ea typeface="+mn-ea"/>
                <a:cs typeface="+mn-cs"/>
              </a:rPr>
              <a:t>Tx</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234" name="Straight Connector 233">
            <a:extLst>
              <a:ext uri="{FF2B5EF4-FFF2-40B4-BE49-F238E27FC236}">
                <a16:creationId xmlns:a16="http://schemas.microsoft.com/office/drawing/2014/main" id="{1641D8FF-1991-424C-8227-E4621BE04FC3}"/>
              </a:ext>
            </a:extLst>
          </p:cNvPr>
          <p:cNvCxnSpPr>
            <a:cxnSpLocks/>
            <a:stCxn id="289" idx="3"/>
            <a:endCxn id="229" idx="1"/>
          </p:cNvCxnSpPr>
          <p:nvPr/>
        </p:nvCxnSpPr>
        <p:spPr>
          <a:xfrm flipV="1">
            <a:off x="4478361" y="1507924"/>
            <a:ext cx="640652" cy="276131"/>
          </a:xfrm>
          <a:prstGeom prst="line">
            <a:avLst/>
          </a:prstGeom>
        </p:spPr>
        <p:style>
          <a:lnRef idx="1">
            <a:schemeClr val="accent1"/>
          </a:lnRef>
          <a:fillRef idx="0">
            <a:schemeClr val="accent1"/>
          </a:fillRef>
          <a:effectRef idx="0">
            <a:schemeClr val="accent1"/>
          </a:effectRef>
          <a:fontRef idx="minor">
            <a:schemeClr val="tx1"/>
          </a:fontRef>
        </p:style>
      </p:cxnSp>
      <p:sp>
        <p:nvSpPr>
          <p:cNvPr id="289" name="Rounded Rectangle 4">
            <a:extLst>
              <a:ext uri="{FF2B5EF4-FFF2-40B4-BE49-F238E27FC236}">
                <a16:creationId xmlns:a16="http://schemas.microsoft.com/office/drawing/2014/main" id="{9720AA10-4B8D-4082-AFDF-9588B0F7B384}"/>
              </a:ext>
            </a:extLst>
          </p:cNvPr>
          <p:cNvSpPr/>
          <p:nvPr/>
        </p:nvSpPr>
        <p:spPr>
          <a:xfrm>
            <a:off x="3612702" y="1459952"/>
            <a:ext cx="865659" cy="64820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400" b="0" i="0" u="none" strike="noStrike" kern="1200" cap="none" spc="0" normalizeH="0" baseline="0" noProof="0" dirty="0">
                <a:ln>
                  <a:noFill/>
                </a:ln>
                <a:solidFill>
                  <a:prstClr val="black"/>
                </a:solidFill>
                <a:effectLst/>
                <a:uLnTx/>
                <a:uFillTx/>
                <a:latin typeface="Calibri"/>
                <a:ea typeface="+mn-ea"/>
                <a:cs typeface="+mn-cs"/>
              </a:rPr>
              <a:t>AED_AE</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p:txBody>
      </p:sp>
      <p:sp>
        <p:nvSpPr>
          <p:cNvPr id="291" name="TextBox 290">
            <a:extLst>
              <a:ext uri="{FF2B5EF4-FFF2-40B4-BE49-F238E27FC236}">
                <a16:creationId xmlns:a16="http://schemas.microsoft.com/office/drawing/2014/main" id="{E7B8CF0F-DFDA-40E6-81E5-8D333E9EE7F9}"/>
              </a:ext>
            </a:extLst>
          </p:cNvPr>
          <p:cNvSpPr txBox="1"/>
          <p:nvPr/>
        </p:nvSpPr>
        <p:spPr>
          <a:xfrm>
            <a:off x="3391336" y="1607188"/>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292" name="Straight Connector 291">
            <a:extLst>
              <a:ext uri="{FF2B5EF4-FFF2-40B4-BE49-F238E27FC236}">
                <a16:creationId xmlns:a16="http://schemas.microsoft.com/office/drawing/2014/main" id="{E50C7508-294B-4A26-BF0F-5911AE27D7C2}"/>
              </a:ext>
            </a:extLst>
          </p:cNvPr>
          <p:cNvCxnSpPr>
            <a:cxnSpLocks/>
            <a:stCxn id="289" idx="1"/>
            <a:endCxn id="8" idx="0"/>
          </p:cNvCxnSpPr>
          <p:nvPr/>
        </p:nvCxnSpPr>
        <p:spPr>
          <a:xfrm flipH="1">
            <a:off x="899319" y="1784055"/>
            <a:ext cx="2713383" cy="41655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94" name="TextBox 293">
            <a:extLst>
              <a:ext uri="{FF2B5EF4-FFF2-40B4-BE49-F238E27FC236}">
                <a16:creationId xmlns:a16="http://schemas.microsoft.com/office/drawing/2014/main" id="{A8FEAE5B-1DFA-4F28-BDC9-5706C8CC83DA}"/>
              </a:ext>
            </a:extLst>
          </p:cNvPr>
          <p:cNvSpPr txBox="1"/>
          <p:nvPr/>
        </p:nvSpPr>
        <p:spPr>
          <a:xfrm>
            <a:off x="815479" y="1977329"/>
            <a:ext cx="389850"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0..1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96" name="TextBox 295">
            <a:extLst>
              <a:ext uri="{FF2B5EF4-FFF2-40B4-BE49-F238E27FC236}">
                <a16:creationId xmlns:a16="http://schemas.microsoft.com/office/drawing/2014/main" id="{CF51A587-1263-44D5-B06B-840703DAF51F}"/>
              </a:ext>
            </a:extLst>
          </p:cNvPr>
          <p:cNvSpPr txBox="1"/>
          <p:nvPr/>
        </p:nvSpPr>
        <p:spPr>
          <a:xfrm>
            <a:off x="5332970" y="2017639"/>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98" name="TextBox 297">
            <a:extLst>
              <a:ext uri="{FF2B5EF4-FFF2-40B4-BE49-F238E27FC236}">
                <a16:creationId xmlns:a16="http://schemas.microsoft.com/office/drawing/2014/main" id="{E1E42340-F6C2-4A3D-A267-9BD113F76F44}"/>
              </a:ext>
            </a:extLst>
          </p:cNvPr>
          <p:cNvSpPr txBox="1"/>
          <p:nvPr/>
        </p:nvSpPr>
        <p:spPr>
          <a:xfrm>
            <a:off x="4941715" y="1382842"/>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300" name="TextBox 299">
            <a:extLst>
              <a:ext uri="{FF2B5EF4-FFF2-40B4-BE49-F238E27FC236}">
                <a16:creationId xmlns:a16="http://schemas.microsoft.com/office/drawing/2014/main" id="{C6489AAD-C0D6-48D6-9C3B-A0F82EC59BCE}"/>
              </a:ext>
            </a:extLst>
          </p:cNvPr>
          <p:cNvSpPr txBox="1"/>
          <p:nvPr/>
        </p:nvSpPr>
        <p:spPr>
          <a:xfrm>
            <a:off x="4951828" y="1645889"/>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301" name="TextBox 300">
            <a:extLst>
              <a:ext uri="{FF2B5EF4-FFF2-40B4-BE49-F238E27FC236}">
                <a16:creationId xmlns:a16="http://schemas.microsoft.com/office/drawing/2014/main" id="{3311E00E-AF50-41D8-88CB-FDDDFB6CC5C8}"/>
              </a:ext>
            </a:extLst>
          </p:cNvPr>
          <p:cNvSpPr txBox="1"/>
          <p:nvPr/>
        </p:nvSpPr>
        <p:spPr>
          <a:xfrm>
            <a:off x="4396326" y="1527126"/>
            <a:ext cx="389850"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0..1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302" name="TextBox 301">
            <a:extLst>
              <a:ext uri="{FF2B5EF4-FFF2-40B4-BE49-F238E27FC236}">
                <a16:creationId xmlns:a16="http://schemas.microsoft.com/office/drawing/2014/main" id="{7710A884-6AB1-4AB9-8DAE-DCDC4709AA10}"/>
              </a:ext>
            </a:extLst>
          </p:cNvPr>
          <p:cNvSpPr txBox="1"/>
          <p:nvPr/>
        </p:nvSpPr>
        <p:spPr>
          <a:xfrm>
            <a:off x="4786176" y="404664"/>
            <a:ext cx="504481"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0..1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303" name="TextBox 302">
            <a:extLst>
              <a:ext uri="{FF2B5EF4-FFF2-40B4-BE49-F238E27FC236}">
                <a16:creationId xmlns:a16="http://schemas.microsoft.com/office/drawing/2014/main" id="{79D4688B-405F-4CDB-84DA-CDEDB3054F0D}"/>
              </a:ext>
            </a:extLst>
          </p:cNvPr>
          <p:cNvSpPr txBox="1"/>
          <p:nvPr/>
        </p:nvSpPr>
        <p:spPr>
          <a:xfrm>
            <a:off x="4529374" y="313265"/>
            <a:ext cx="2568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15" name="Straight Connector 114">
            <a:extLst>
              <a:ext uri="{FF2B5EF4-FFF2-40B4-BE49-F238E27FC236}">
                <a16:creationId xmlns:a16="http://schemas.microsoft.com/office/drawing/2014/main" id="{4782C6E8-EE5A-4999-BA2C-F4B4352E2444}"/>
              </a:ext>
            </a:extLst>
          </p:cNvPr>
          <p:cNvCxnSpPr>
            <a:cxnSpLocks/>
            <a:stCxn id="188" idx="2"/>
          </p:cNvCxnSpPr>
          <p:nvPr/>
        </p:nvCxnSpPr>
        <p:spPr>
          <a:xfrm flipH="1">
            <a:off x="4423812" y="2036448"/>
            <a:ext cx="1125972" cy="416426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1026EA4B-6ED4-4703-8844-BC28AA63EAE1}"/>
              </a:ext>
            </a:extLst>
          </p:cNvPr>
          <p:cNvSpPr txBox="1"/>
          <p:nvPr/>
        </p:nvSpPr>
        <p:spPr>
          <a:xfrm>
            <a:off x="3887737" y="5768159"/>
            <a:ext cx="1008609" cy="415498"/>
          </a:xfrm>
          <a:prstGeom prst="rect">
            <a:avLst/>
          </a:prstGeom>
          <a:noFill/>
        </p:spPr>
        <p:txBody>
          <a:bodyPr wrap="none" rtlCol="0">
            <a:spAutoFit/>
          </a:bodyPr>
          <a:lstStyle/>
          <a:p>
            <a:pPr lvl="0">
              <a:defRPr/>
            </a:pPr>
            <a:r>
              <a:rPr lang="sv-SE" sz="1050" dirty="0">
                <a:solidFill>
                  <a:prstClr val="black"/>
                </a:solidFill>
              </a:rPr>
              <a:t>0..~5/(Can)</a:t>
            </a:r>
            <a:r>
              <a:rPr lang="sv-SE" sz="1050" dirty="0" err="1">
                <a:solidFill>
                  <a:prstClr val="black"/>
                </a:solidFill>
              </a:rPr>
              <a:t>row</a:t>
            </a:r>
            <a:endParaRPr lang="sv-SE" sz="1050" dirty="0">
              <a:solidFill>
                <a:prstClr val="black"/>
              </a:solidFill>
            </a:endParaRPr>
          </a:p>
          <a:p>
            <a:pPr lvl="0">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0 for </a:t>
            </a:r>
            <a:r>
              <a:rPr kumimoji="0" lang="sv-SE" sz="1050" b="0" i="0" u="none" strike="noStrike" kern="1200" cap="none" spc="0" normalizeH="0" baseline="0" noProof="0" dirty="0" err="1">
                <a:ln>
                  <a:noFill/>
                </a:ln>
                <a:solidFill>
                  <a:prstClr val="black"/>
                </a:solidFill>
                <a:effectLst/>
                <a:uLnTx/>
                <a:uFillTx/>
                <a:latin typeface="Calibri"/>
                <a:ea typeface="+mn-ea"/>
                <a:cs typeface="+mn-cs"/>
              </a:rPr>
              <a:t>NonCan</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32" name="Straight Connector 131">
            <a:extLst>
              <a:ext uri="{FF2B5EF4-FFF2-40B4-BE49-F238E27FC236}">
                <a16:creationId xmlns:a16="http://schemas.microsoft.com/office/drawing/2014/main" id="{465FA6A8-170B-4FFC-B38B-3194B93EAFC0}"/>
              </a:ext>
            </a:extLst>
          </p:cNvPr>
          <p:cNvCxnSpPr>
            <a:cxnSpLocks/>
          </p:cNvCxnSpPr>
          <p:nvPr/>
        </p:nvCxnSpPr>
        <p:spPr>
          <a:xfrm flipH="1">
            <a:off x="2421882" y="2040184"/>
            <a:ext cx="2771825" cy="63853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985170D0-93F4-4A15-B0D9-2BE59751A4DC}"/>
              </a:ext>
            </a:extLst>
          </p:cNvPr>
          <p:cNvSpPr txBox="1"/>
          <p:nvPr/>
        </p:nvSpPr>
        <p:spPr>
          <a:xfrm>
            <a:off x="2410387" y="2670503"/>
            <a:ext cx="944489"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050" dirty="0">
                <a:solidFill>
                  <a:prstClr val="black"/>
                </a:solidFill>
                <a:latin typeface="Calibri"/>
              </a:rPr>
              <a:t>2(</a:t>
            </a:r>
            <a:r>
              <a:rPr lang="sv-SE" sz="1050" dirty="0" err="1">
                <a:solidFill>
                  <a:prstClr val="black"/>
                </a:solidFill>
                <a:latin typeface="Calibri"/>
              </a:rPr>
              <a:t>Rx</a:t>
            </a:r>
            <a:r>
              <a:rPr lang="sv-SE" sz="1050" dirty="0">
                <a:solidFill>
                  <a:prstClr val="black"/>
                </a:solidFill>
                <a:latin typeface="Calibri"/>
              </a:rPr>
              <a:t>, </a:t>
            </a:r>
            <a:r>
              <a:rPr lang="sv-SE" sz="1050" dirty="0" err="1">
                <a:solidFill>
                  <a:prstClr val="black"/>
                </a:solidFill>
                <a:latin typeface="Calibri"/>
              </a:rPr>
              <a:t>Tx</a:t>
            </a:r>
            <a:r>
              <a:rPr lang="sv-SE" sz="1050" dirty="0">
                <a:solidFill>
                  <a:prstClr val="black"/>
                </a:solidFill>
                <a:latin typeface="Calibri"/>
              </a:rPr>
              <a:t>)/</a:t>
            </a:r>
            <a:r>
              <a:rPr lang="sv-SE" sz="1050" dirty="0" err="1">
                <a:solidFill>
                  <a:prstClr val="black"/>
                </a:solidFill>
                <a:latin typeface="Calibri"/>
              </a:rPr>
              <a:t>Row</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36" name="TextBox 135">
            <a:extLst>
              <a:ext uri="{FF2B5EF4-FFF2-40B4-BE49-F238E27FC236}">
                <a16:creationId xmlns:a16="http://schemas.microsoft.com/office/drawing/2014/main" id="{6FB0D353-A541-427D-A42A-E04DE9739CDC}"/>
              </a:ext>
            </a:extLst>
          </p:cNvPr>
          <p:cNvSpPr txBox="1"/>
          <p:nvPr/>
        </p:nvSpPr>
        <p:spPr>
          <a:xfrm>
            <a:off x="4901627" y="1876882"/>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24" name="TextBox 123">
            <a:extLst>
              <a:ext uri="{FF2B5EF4-FFF2-40B4-BE49-F238E27FC236}">
                <a16:creationId xmlns:a16="http://schemas.microsoft.com/office/drawing/2014/main" id="{DBEF3AAF-A92B-477E-82A2-ECB85C67789A}"/>
              </a:ext>
            </a:extLst>
          </p:cNvPr>
          <p:cNvSpPr txBox="1"/>
          <p:nvPr/>
        </p:nvSpPr>
        <p:spPr>
          <a:xfrm>
            <a:off x="4407375" y="1751195"/>
            <a:ext cx="389850"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0..1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25" name="Rounded Rectangle 10">
            <a:extLst>
              <a:ext uri="{FF2B5EF4-FFF2-40B4-BE49-F238E27FC236}">
                <a16:creationId xmlns:a16="http://schemas.microsoft.com/office/drawing/2014/main" id="{95FC0A40-3B10-42E3-982A-B94A380843BB}"/>
              </a:ext>
            </a:extLst>
          </p:cNvPr>
          <p:cNvSpPr/>
          <p:nvPr/>
        </p:nvSpPr>
        <p:spPr>
          <a:xfrm>
            <a:off x="5109186" y="392649"/>
            <a:ext cx="863600" cy="51557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100" b="0" i="0" u="none" strike="noStrike" kern="1200" cap="none" spc="0" normalizeH="0" baseline="0" noProof="0" dirty="0" err="1">
                <a:ln>
                  <a:noFill/>
                </a:ln>
                <a:solidFill>
                  <a:prstClr val="black"/>
                </a:solidFill>
                <a:effectLst/>
                <a:uLnTx/>
                <a:uFillTx/>
                <a:latin typeface="Calibri"/>
                <a:ea typeface="+mn-ea"/>
                <a:cs typeface="+mn-cs"/>
              </a:rPr>
              <a:t>AedLayout</a:t>
            </a:r>
            <a:endParaRPr kumimoji="0" lang="sv-SE" sz="11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600" b="0" i="0" u="none" strike="noStrike" kern="1200" cap="none" spc="0" normalizeH="0" baseline="0" noProof="0" dirty="0">
                <a:ln>
                  <a:noFill/>
                </a:ln>
                <a:solidFill>
                  <a:prstClr val="black"/>
                </a:solidFill>
                <a:effectLst/>
                <a:uLnTx/>
                <a:uFillTx/>
                <a:latin typeface="Calibri"/>
                <a:ea typeface="+mn-ea"/>
                <a:cs typeface="+mn-cs"/>
              </a:rPr>
              <a:t>(this is a table not </a:t>
            </a:r>
            <a:r>
              <a:rPr kumimoji="0" lang="sv-SE" sz="600" b="0" i="0" u="none" strike="noStrike" kern="1200" cap="none" spc="0" normalizeH="0" baseline="0" noProof="0" dirty="0" err="1">
                <a:ln>
                  <a:noFill/>
                </a:ln>
                <a:solidFill>
                  <a:prstClr val="black"/>
                </a:solidFill>
                <a:effectLst/>
                <a:uLnTx/>
                <a:uFillTx/>
                <a:latin typeface="Calibri"/>
                <a:ea typeface="+mn-ea"/>
                <a:cs typeface="+mn-cs"/>
              </a:rPr>
              <a:t>based</a:t>
            </a:r>
            <a:r>
              <a:rPr kumimoji="0" lang="sv-SE" sz="600" b="0" i="0" u="none" strike="noStrike" kern="1200" cap="none" spc="0" normalizeH="0" baseline="0" noProof="0" dirty="0">
                <a:ln>
                  <a:noFill/>
                </a:ln>
                <a:solidFill>
                  <a:prstClr val="black"/>
                </a:solidFill>
                <a:effectLst/>
                <a:uLnTx/>
                <a:uFillTx/>
                <a:latin typeface="Calibri"/>
                <a:ea typeface="+mn-ea"/>
                <a:cs typeface="+mn-cs"/>
              </a:rPr>
              <a:t> on </a:t>
            </a:r>
            <a:r>
              <a:rPr kumimoji="0" lang="sv-SE" sz="600" b="0" i="0" u="none" strike="noStrike" kern="1200" cap="none" spc="0" normalizeH="0" baseline="0" noProof="0" dirty="0" err="1">
                <a:ln>
                  <a:noFill/>
                </a:ln>
                <a:solidFill>
                  <a:prstClr val="black"/>
                </a:solidFill>
                <a:effectLst/>
                <a:uLnTx/>
                <a:uFillTx/>
                <a:latin typeface="Calibri"/>
                <a:ea typeface="+mn-ea"/>
                <a:cs typeface="+mn-cs"/>
              </a:rPr>
              <a:t>EntityBase</a:t>
            </a:r>
            <a:r>
              <a:rPr kumimoji="0" lang="sv-SE" sz="600" b="0" i="0" u="none" strike="noStrike" kern="1200" cap="none" spc="0" normalizeH="0" baseline="0" noProof="0" dirty="0">
                <a:ln>
                  <a:noFill/>
                </a:ln>
                <a:solidFill>
                  <a:prstClr val="black"/>
                </a:solidFill>
                <a:effectLst/>
                <a:uLnTx/>
                <a:uFillTx/>
                <a:latin typeface="Calibri"/>
                <a:ea typeface="+mn-ea"/>
                <a:cs typeface="+mn-cs"/>
              </a:rPr>
              <a:t>)</a:t>
            </a:r>
            <a:endParaRPr kumimoji="0" lang="en-US" sz="6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27" name="Straight Connector 126">
            <a:extLst>
              <a:ext uri="{FF2B5EF4-FFF2-40B4-BE49-F238E27FC236}">
                <a16:creationId xmlns:a16="http://schemas.microsoft.com/office/drawing/2014/main" id="{8C70463A-6E15-4300-8B6F-2FED198B30B2}"/>
              </a:ext>
            </a:extLst>
          </p:cNvPr>
          <p:cNvCxnSpPr>
            <a:cxnSpLocks/>
            <a:stCxn id="250" idx="0"/>
            <a:endCxn id="125" idx="2"/>
          </p:cNvCxnSpPr>
          <p:nvPr/>
        </p:nvCxnSpPr>
        <p:spPr>
          <a:xfrm flipV="1">
            <a:off x="4801168" y="908224"/>
            <a:ext cx="739818" cy="202574"/>
          </a:xfrm>
          <a:prstGeom prst="line">
            <a:avLst/>
          </a:prstGeom>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F8C305A3-C5EC-4601-9227-3ED237F9BEF8}"/>
              </a:ext>
            </a:extLst>
          </p:cNvPr>
          <p:cNvSpPr txBox="1"/>
          <p:nvPr/>
        </p:nvSpPr>
        <p:spPr>
          <a:xfrm>
            <a:off x="5396449" y="777329"/>
            <a:ext cx="2568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31" name="TextBox 130">
            <a:extLst>
              <a:ext uri="{FF2B5EF4-FFF2-40B4-BE49-F238E27FC236}">
                <a16:creationId xmlns:a16="http://schemas.microsoft.com/office/drawing/2014/main" id="{F6C7C08E-4EC9-4761-9AD3-046DBF615E81}"/>
              </a:ext>
            </a:extLst>
          </p:cNvPr>
          <p:cNvSpPr txBox="1"/>
          <p:nvPr/>
        </p:nvSpPr>
        <p:spPr>
          <a:xfrm>
            <a:off x="4695026" y="905061"/>
            <a:ext cx="2568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38" name="TextBox 137">
            <a:extLst>
              <a:ext uri="{FF2B5EF4-FFF2-40B4-BE49-F238E27FC236}">
                <a16:creationId xmlns:a16="http://schemas.microsoft.com/office/drawing/2014/main" id="{DAACD16B-769F-4591-8AB3-6192A84BBADF}"/>
              </a:ext>
            </a:extLst>
          </p:cNvPr>
          <p:cNvSpPr txBox="1"/>
          <p:nvPr/>
        </p:nvSpPr>
        <p:spPr>
          <a:xfrm>
            <a:off x="6602114" y="786899"/>
            <a:ext cx="170041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err="1">
                <a:ln>
                  <a:noFill/>
                </a:ln>
                <a:solidFill>
                  <a:prstClr val="black"/>
                </a:solidFill>
                <a:effectLst/>
                <a:uLnTx/>
                <a:uFillTx/>
                <a:latin typeface="Calibri"/>
                <a:ea typeface="+mn-ea"/>
                <a:cs typeface="+mn-cs"/>
              </a:rPr>
              <a:t>Dashed</a:t>
            </a:r>
            <a:r>
              <a:rPr kumimoji="0" lang="sv-SE" sz="1000" b="0" i="0" u="none" strike="noStrike" kern="1200" cap="none" spc="0" normalizeH="0" baseline="0" noProof="0" dirty="0">
                <a:ln>
                  <a:noFill/>
                </a:ln>
                <a:solidFill>
                  <a:prstClr val="black"/>
                </a:solidFill>
                <a:effectLst/>
                <a:uLnTx/>
                <a:uFillTx/>
                <a:latin typeface="Calibri"/>
                <a:ea typeface="+mn-ea"/>
                <a:cs typeface="+mn-cs"/>
              </a:rPr>
              <a:t>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lines</a:t>
            </a:r>
            <a:r>
              <a:rPr kumimoji="0" lang="sv-SE" sz="1000" b="0" i="0" u="none" strike="noStrike" kern="1200" cap="none" spc="0" normalizeH="0" baseline="0" noProof="0" dirty="0">
                <a:ln>
                  <a:noFill/>
                </a:ln>
                <a:solidFill>
                  <a:prstClr val="black"/>
                </a:solidFill>
                <a:effectLst/>
                <a:uLnTx/>
                <a:uFillTx/>
                <a:latin typeface="Calibri"/>
                <a:ea typeface="+mn-ea"/>
                <a:cs typeface="+mn-cs"/>
              </a:rPr>
              <a:t>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are</a:t>
            </a:r>
            <a:r>
              <a:rPr kumimoji="0" lang="sv-SE" sz="1000" b="0" i="0" u="none" strike="noStrike" kern="1200" cap="none" spc="0" normalizeH="0" baseline="0" noProof="0" dirty="0">
                <a:ln>
                  <a:noFill/>
                </a:ln>
                <a:solidFill>
                  <a:prstClr val="black"/>
                </a:solidFill>
                <a:effectLst/>
                <a:uLnTx/>
                <a:uFillTx/>
                <a:latin typeface="Calibri"/>
                <a:ea typeface="+mn-ea"/>
                <a:cs typeface="+mn-cs"/>
              </a:rPr>
              <a:t> not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database</a:t>
            </a:r>
            <a:r>
              <a:rPr kumimoji="0" lang="sv-SE" sz="1000" b="0" i="0" u="none" strike="noStrike" kern="1200" cap="none" spc="0" normalizeH="0" baseline="0" noProof="0" dirty="0">
                <a:ln>
                  <a:noFill/>
                </a:ln>
                <a:solidFill>
                  <a:prstClr val="black"/>
                </a:solidFill>
                <a:effectLst/>
                <a:uLnTx/>
                <a:uFillTx/>
                <a:latin typeface="Calibri"/>
                <a:ea typeface="+mn-ea"/>
                <a:cs typeface="+mn-cs"/>
              </a:rPr>
              <a:t> relations. It is only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Key-references</a:t>
            </a:r>
            <a:r>
              <a:rPr kumimoji="0" lang="sv-SE" sz="1000" b="0" i="0" u="none" strike="noStrike" kern="1200" cap="none" spc="0" normalizeH="0" baseline="0" noProof="0" dirty="0">
                <a:ln>
                  <a:noFill/>
                </a:ln>
                <a:solidFill>
                  <a:prstClr val="black"/>
                </a:solidFill>
                <a:effectLst/>
                <a:uLnTx/>
                <a:uFillTx/>
                <a:latin typeface="Calibri"/>
                <a:ea typeface="+mn-ea"/>
                <a:cs typeface="+mn-cs"/>
              </a:rPr>
              <a:t> in the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xml</a:t>
            </a:r>
            <a:r>
              <a:rPr kumimoji="0" lang="sv-SE" sz="1000" b="0" i="0" u="none" strike="noStrike" kern="1200" cap="none" spc="0" normalizeH="0" baseline="0" noProof="0" dirty="0">
                <a:ln>
                  <a:noFill/>
                </a:ln>
                <a:solidFill>
                  <a:prstClr val="black"/>
                </a:solidFill>
                <a:effectLst/>
                <a:uLnTx/>
                <a:uFillTx/>
                <a:latin typeface="Calibri"/>
                <a:ea typeface="+mn-ea"/>
                <a:cs typeface="+mn-cs"/>
              </a:rPr>
              <a:t>-”</a:t>
            </a:r>
            <a:r>
              <a:rPr kumimoji="0" lang="sv-SE" sz="1000" b="0" i="0" u="none" strike="noStrike" kern="1200" cap="none" spc="0" normalizeH="0" baseline="0" noProof="0" dirty="0" err="1">
                <a:ln>
                  <a:noFill/>
                </a:ln>
                <a:solidFill>
                  <a:prstClr val="black"/>
                </a:solidFill>
                <a:effectLst/>
                <a:uLnTx/>
                <a:uFillTx/>
                <a:latin typeface="Calibri"/>
                <a:ea typeface="+mn-ea"/>
                <a:cs typeface="+mn-cs"/>
              </a:rPr>
              <a:t>file</a:t>
            </a:r>
            <a:r>
              <a:rPr kumimoji="0" lang="sv-SE" sz="1000" b="0" i="0" u="none" strike="noStrike" kern="1200" cap="none" spc="0" normalizeH="0" baseline="0" noProof="0" dirty="0">
                <a:ln>
                  <a:noFill/>
                </a:ln>
                <a:solidFill>
                  <a:prstClr val="black"/>
                </a:solidFill>
                <a:effectLst/>
                <a:uLnTx/>
                <a:uFillTx/>
                <a:latin typeface="Calibri"/>
                <a:ea typeface="+mn-ea"/>
                <a:cs typeface="+mn-cs"/>
              </a:rPr>
              <a:t>”.</a:t>
            </a:r>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64174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croll: Vertical 249">
            <a:extLst>
              <a:ext uri="{FF2B5EF4-FFF2-40B4-BE49-F238E27FC236}">
                <a16:creationId xmlns:a16="http://schemas.microsoft.com/office/drawing/2014/main" id="{1ECBE319-F80B-4899-81A9-677FC13B61E9}"/>
              </a:ext>
            </a:extLst>
          </p:cNvPr>
          <p:cNvSpPr/>
          <p:nvPr/>
        </p:nvSpPr>
        <p:spPr>
          <a:xfrm>
            <a:off x="3252858" y="1110798"/>
            <a:ext cx="3096619" cy="1117477"/>
          </a:xfrm>
          <a:prstGeom prst="verticalScroll">
            <a:avLst/>
          </a:prstGeom>
          <a:solidFill>
            <a:schemeClr val="accent2">
              <a:lumMod val="75000"/>
              <a:alpha val="1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layout.xml</a:t>
            </a:r>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142" name="Rounded Rectangle 141"/>
          <p:cNvSpPr/>
          <p:nvPr/>
        </p:nvSpPr>
        <p:spPr>
          <a:xfrm>
            <a:off x="7093860" y="4196806"/>
            <a:ext cx="863600" cy="57626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Seg</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ounded Rectangle 4"/>
          <p:cNvSpPr/>
          <p:nvPr/>
        </p:nvSpPr>
        <p:spPr>
          <a:xfrm>
            <a:off x="1911275" y="404664"/>
            <a:ext cx="865659" cy="57626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UF</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ounded Rectangle 7"/>
          <p:cNvSpPr/>
          <p:nvPr/>
        </p:nvSpPr>
        <p:spPr>
          <a:xfrm>
            <a:off x="466725" y="2200610"/>
            <a:ext cx="865188" cy="57626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AE</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9" name="Rounded Rectangle 8"/>
          <p:cNvSpPr/>
          <p:nvPr/>
        </p:nvSpPr>
        <p:spPr>
          <a:xfrm>
            <a:off x="1583122" y="2200610"/>
            <a:ext cx="865188" cy="57626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AEP</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 name="Rounded Rectangle 9"/>
          <p:cNvSpPr/>
          <p:nvPr/>
        </p:nvSpPr>
        <p:spPr>
          <a:xfrm>
            <a:off x="466725" y="5081746"/>
            <a:ext cx="865188" cy="57626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Comp</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Rounded Rectangle 10"/>
          <p:cNvSpPr/>
          <p:nvPr/>
        </p:nvSpPr>
        <p:spPr>
          <a:xfrm>
            <a:off x="6516712" y="2187032"/>
            <a:ext cx="863600" cy="57626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PD</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3" name="Rounded Rectangle 12"/>
          <p:cNvSpPr/>
          <p:nvPr/>
        </p:nvSpPr>
        <p:spPr>
          <a:xfrm>
            <a:off x="5458143" y="5545723"/>
            <a:ext cx="863600" cy="57626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Addr</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 name="Rounded Rectangle 14"/>
          <p:cNvSpPr/>
          <p:nvPr/>
        </p:nvSpPr>
        <p:spPr>
          <a:xfrm>
            <a:off x="2751140" y="5510596"/>
            <a:ext cx="864095" cy="57626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SIG</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20" name="Straight Connector 19"/>
          <p:cNvCxnSpPr>
            <a:stCxn id="8" idx="2"/>
            <a:endCxn id="10" idx="0"/>
          </p:cNvCxnSpPr>
          <p:nvPr/>
        </p:nvCxnSpPr>
        <p:spPr>
          <a:xfrm>
            <a:off x="899319" y="2776872"/>
            <a:ext cx="0" cy="2304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9" idx="1"/>
            <a:endCxn id="8" idx="3"/>
          </p:cNvCxnSpPr>
          <p:nvPr/>
        </p:nvCxnSpPr>
        <p:spPr>
          <a:xfrm flipH="1">
            <a:off x="1331913" y="2488741"/>
            <a:ext cx="2512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1"/>
            <a:endCxn id="9" idx="3"/>
          </p:cNvCxnSpPr>
          <p:nvPr/>
        </p:nvCxnSpPr>
        <p:spPr>
          <a:xfrm flipH="1">
            <a:off x="2448310" y="2475163"/>
            <a:ext cx="4068402" cy="13578"/>
          </a:xfrm>
          <a:prstGeom prst="line">
            <a:avLst/>
          </a:prstGeom>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5570218" y="2975274"/>
            <a:ext cx="864968" cy="57626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CanPD</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8" name="Rounded Rectangle 37"/>
          <p:cNvSpPr/>
          <p:nvPr/>
        </p:nvSpPr>
        <p:spPr>
          <a:xfrm>
            <a:off x="1714592" y="5228754"/>
            <a:ext cx="863600" cy="57785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MSG</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3" name="Rounded Rectangle 42"/>
          <p:cNvSpPr/>
          <p:nvPr/>
        </p:nvSpPr>
        <p:spPr>
          <a:xfrm>
            <a:off x="2869399" y="3946836"/>
            <a:ext cx="1388115" cy="57467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CanMsgSig</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44" name="Straight Connector 43"/>
          <p:cNvCxnSpPr>
            <a:cxnSpLocks/>
            <a:stCxn id="43" idx="2"/>
            <a:endCxn id="268" idx="2"/>
          </p:cNvCxnSpPr>
          <p:nvPr/>
        </p:nvCxnSpPr>
        <p:spPr>
          <a:xfrm flipH="1">
            <a:off x="3393432" y="4521511"/>
            <a:ext cx="170025" cy="1034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3" idx="2"/>
            <a:endCxn id="38" idx="0"/>
          </p:cNvCxnSpPr>
          <p:nvPr/>
        </p:nvCxnSpPr>
        <p:spPr>
          <a:xfrm flipH="1">
            <a:off x="2146392" y="4521511"/>
            <a:ext cx="1417065" cy="707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11" idx="2"/>
            <a:endCxn id="33" idx="0"/>
          </p:cNvCxnSpPr>
          <p:nvPr/>
        </p:nvCxnSpPr>
        <p:spPr>
          <a:xfrm flipH="1">
            <a:off x="6002702" y="2763294"/>
            <a:ext cx="945810" cy="211980"/>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2555776" y="404664"/>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21" name="Straight Connector 120"/>
          <p:cNvCxnSpPr>
            <a:cxnSpLocks/>
            <a:stCxn id="211" idx="0"/>
            <a:endCxn id="142" idx="0"/>
          </p:cNvCxnSpPr>
          <p:nvPr/>
        </p:nvCxnSpPr>
        <p:spPr>
          <a:xfrm>
            <a:off x="6421485" y="3507087"/>
            <a:ext cx="1104175" cy="689719"/>
          </a:xfrm>
          <a:prstGeom prst="line">
            <a:avLst/>
          </a:prstGeom>
        </p:spPr>
        <p:style>
          <a:lnRef idx="1">
            <a:schemeClr val="accent1"/>
          </a:lnRef>
          <a:fillRef idx="0">
            <a:schemeClr val="accent1"/>
          </a:fillRef>
          <a:effectRef idx="0">
            <a:schemeClr val="accent1"/>
          </a:effectRef>
          <a:fontRef idx="minor">
            <a:schemeClr val="tx1"/>
          </a:fontRef>
        </p:style>
      </p:cxnSp>
      <p:sp>
        <p:nvSpPr>
          <p:cNvPr id="134" name="Rectangle 133"/>
          <p:cNvSpPr/>
          <p:nvPr/>
        </p:nvSpPr>
        <p:spPr>
          <a:xfrm>
            <a:off x="1115616" y="5081969"/>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7" name="Rectangle 136"/>
          <p:cNvSpPr/>
          <p:nvPr/>
        </p:nvSpPr>
        <p:spPr>
          <a:xfrm>
            <a:off x="7742624" y="4194323"/>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55" name="Rectangle 154"/>
          <p:cNvSpPr/>
          <p:nvPr/>
        </p:nvSpPr>
        <p:spPr>
          <a:xfrm>
            <a:off x="6104900" y="5541855"/>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87" name="Rectangle 186"/>
          <p:cNvSpPr/>
          <p:nvPr/>
        </p:nvSpPr>
        <p:spPr>
          <a:xfrm>
            <a:off x="2355685" y="5233447"/>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90" name="Rectangle 189"/>
          <p:cNvSpPr/>
          <p:nvPr/>
        </p:nvSpPr>
        <p:spPr>
          <a:xfrm>
            <a:off x="3399212" y="5510819"/>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99" name="Rectangle 98"/>
          <p:cNvSpPr/>
          <p:nvPr/>
        </p:nvSpPr>
        <p:spPr>
          <a:xfrm>
            <a:off x="5153619" y="27434"/>
            <a:ext cx="3810869" cy="329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AED </a:t>
            </a:r>
            <a:r>
              <a:rPr kumimoji="0" lang="sv-SE" sz="1800" b="0" i="0" u="none" strike="noStrike" kern="1200" cap="none" spc="0" normalizeH="0" baseline="0" noProof="0" dirty="0" err="1">
                <a:ln>
                  <a:noFill/>
                </a:ln>
                <a:solidFill>
                  <a:prstClr val="white"/>
                </a:solidFill>
                <a:effectLst/>
                <a:uLnTx/>
                <a:uFillTx/>
                <a:latin typeface="Calibri"/>
                <a:ea typeface="+mn-ea"/>
                <a:cs typeface="+mn-cs"/>
              </a:rPr>
              <a:t>Add</a:t>
            </a:r>
            <a:r>
              <a:rPr kumimoji="0" lang="sv-SE" sz="1800" b="0" i="0" u="none" strike="noStrike" kern="1200" cap="none" spc="0" normalizeH="0" baseline="0" noProof="0" dirty="0">
                <a:ln>
                  <a:noFill/>
                </a:ln>
                <a:solidFill>
                  <a:prstClr val="white"/>
                </a:solidFill>
                <a:effectLst/>
                <a:uLnTx/>
                <a:uFillTx/>
                <a:latin typeface="Calibri"/>
                <a:ea typeface="+mn-ea"/>
                <a:cs typeface="+mn-cs"/>
              </a:rPr>
              <a:t> ”</a:t>
            </a:r>
            <a:r>
              <a:rPr kumimoji="0" lang="sv-SE" sz="1800" b="0" i="0" u="none" strike="noStrike" kern="1200" cap="none" spc="0" normalizeH="0" baseline="0" noProof="0" dirty="0" err="1">
                <a:ln>
                  <a:noFill/>
                </a:ln>
                <a:solidFill>
                  <a:prstClr val="white"/>
                </a:solidFill>
                <a:effectLst/>
                <a:uLnTx/>
                <a:uFillTx/>
                <a:latin typeface="Calibri"/>
                <a:ea typeface="+mn-ea"/>
                <a:cs typeface="+mn-cs"/>
              </a:rPr>
              <a:t>link</a:t>
            </a:r>
            <a:r>
              <a:rPr kumimoji="0" lang="sv-SE" sz="1800" b="0" i="0" u="none" strike="noStrike" kern="1200" cap="none" spc="0" normalizeH="0" baseline="0" noProof="0" dirty="0">
                <a:ln>
                  <a:noFill/>
                </a:ln>
                <a:solidFill>
                  <a:prstClr val="white"/>
                </a:solidFill>
                <a:effectLst/>
                <a:uLnTx/>
                <a:uFillTx/>
                <a:latin typeface="Calibri"/>
                <a:ea typeface="+mn-ea"/>
                <a:cs typeface="+mn-cs"/>
              </a:rPr>
              <a:t>” </a:t>
            </a:r>
            <a:r>
              <a:rPr kumimoji="0" lang="sv-SE" sz="1800" b="0" i="0" u="none" strike="noStrike" kern="1200" cap="none" spc="0" normalizeH="0" baseline="0" noProof="0" dirty="0" err="1">
                <a:ln>
                  <a:noFill/>
                </a:ln>
                <a:solidFill>
                  <a:prstClr val="white"/>
                </a:solidFill>
                <a:effectLst/>
                <a:uLnTx/>
                <a:uFillTx/>
                <a:latin typeface="Calibri"/>
                <a:ea typeface="+mn-ea"/>
                <a:cs typeface="+mn-cs"/>
              </a:rPr>
              <a:t>view</a:t>
            </a:r>
            <a:r>
              <a:rPr kumimoji="0" lang="sv-SE" sz="1800" b="0" i="0" u="none" strike="noStrike" kern="1200" cap="none" spc="0" normalizeH="0" baseline="0" noProof="0">
                <a:ln>
                  <a:noFill/>
                </a:ln>
                <a:solidFill>
                  <a:prstClr val="white"/>
                </a:solidFill>
                <a:effectLst/>
                <a:uLnTx/>
                <a:uFillTx/>
                <a:latin typeface="Calibri"/>
                <a:ea typeface="+mn-ea"/>
                <a:cs typeface="+mn-cs"/>
              </a:rPr>
              <a:t> 2020-11-18</a:t>
            </a:r>
            <a:endParaRPr kumimoji="0" lang="sv-SE"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46" name="Rounded Rectangle 145"/>
          <p:cNvSpPr/>
          <p:nvPr/>
        </p:nvSpPr>
        <p:spPr>
          <a:xfrm>
            <a:off x="7596336" y="2989050"/>
            <a:ext cx="864096" cy="57626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  IntPD</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47" name="Rounded Rectangle 146"/>
          <p:cNvSpPr/>
          <p:nvPr/>
        </p:nvSpPr>
        <p:spPr>
          <a:xfrm>
            <a:off x="6563125" y="2989050"/>
            <a:ext cx="889195" cy="57626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 DwPD</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49" name="Straight Connector 148"/>
          <p:cNvCxnSpPr>
            <a:stCxn id="147" idx="0"/>
            <a:endCxn id="11" idx="2"/>
          </p:cNvCxnSpPr>
          <p:nvPr/>
        </p:nvCxnSpPr>
        <p:spPr>
          <a:xfrm flipH="1" flipV="1">
            <a:off x="6948512" y="2763294"/>
            <a:ext cx="59211" cy="225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a:stCxn id="146" idx="0"/>
            <a:endCxn id="11" idx="2"/>
          </p:cNvCxnSpPr>
          <p:nvPr/>
        </p:nvCxnSpPr>
        <p:spPr>
          <a:xfrm flipH="1" flipV="1">
            <a:off x="6948512" y="2763294"/>
            <a:ext cx="1079872" cy="225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264" idx="2"/>
            <a:endCxn id="13" idx="0"/>
          </p:cNvCxnSpPr>
          <p:nvPr/>
        </p:nvCxnSpPr>
        <p:spPr>
          <a:xfrm flipH="1">
            <a:off x="5889943" y="3583742"/>
            <a:ext cx="286249" cy="1961981"/>
          </a:xfrm>
          <a:prstGeom prst="line">
            <a:avLst/>
          </a:prstGeom>
        </p:spPr>
        <p:style>
          <a:lnRef idx="1">
            <a:schemeClr val="accent1"/>
          </a:lnRef>
          <a:fillRef idx="0">
            <a:schemeClr val="accent1"/>
          </a:fillRef>
          <a:effectRef idx="0">
            <a:schemeClr val="accent1"/>
          </a:effectRef>
          <a:fontRef idx="minor">
            <a:schemeClr val="tx1"/>
          </a:fontRef>
        </p:style>
      </p:cxnSp>
      <p:sp>
        <p:nvSpPr>
          <p:cNvPr id="193" name="TextBox 192"/>
          <p:cNvSpPr txBox="1"/>
          <p:nvPr/>
        </p:nvSpPr>
        <p:spPr>
          <a:xfrm>
            <a:off x="6082318" y="4761493"/>
            <a:ext cx="1296144"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Source and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maybe</a:t>
            </a:r>
            <a:r>
              <a:rPr kumimoji="0" lang="sv-SE" sz="1000" b="0" i="0" u="none" strike="noStrike" kern="1200" cap="none" spc="0" normalizeH="0" baseline="0" noProof="0" dirty="0">
                <a:ln>
                  <a:noFill/>
                </a:ln>
                <a:solidFill>
                  <a:prstClr val="black"/>
                </a:solidFill>
                <a:effectLst/>
                <a:uLnTx/>
                <a:uFillTx/>
                <a:latin typeface="Calibri"/>
                <a:ea typeface="+mn-ea"/>
                <a:cs typeface="+mn-cs"/>
              </a:rPr>
              <a:t>(If PDU1) Destination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addr</a:t>
            </a:r>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94" name="Straight Connector 193"/>
          <p:cNvCxnSpPr>
            <a:stCxn id="33" idx="1"/>
            <a:endCxn id="43" idx="0"/>
          </p:cNvCxnSpPr>
          <p:nvPr/>
        </p:nvCxnSpPr>
        <p:spPr>
          <a:xfrm flipH="1">
            <a:off x="3563457" y="3263406"/>
            <a:ext cx="2006761" cy="683430"/>
          </a:xfrm>
          <a:prstGeom prst="line">
            <a:avLst/>
          </a:prstGeom>
        </p:spPr>
        <p:style>
          <a:lnRef idx="1">
            <a:schemeClr val="accent1"/>
          </a:lnRef>
          <a:fillRef idx="0">
            <a:schemeClr val="accent1"/>
          </a:fillRef>
          <a:effectRef idx="0">
            <a:schemeClr val="accent1"/>
          </a:effectRef>
          <a:fontRef idx="minor">
            <a:schemeClr val="tx1"/>
          </a:fontRef>
        </p:style>
      </p:cxnSp>
      <p:sp>
        <p:nvSpPr>
          <p:cNvPr id="277" name="Rounded Rectangle 276"/>
          <p:cNvSpPr/>
          <p:nvPr/>
        </p:nvSpPr>
        <p:spPr>
          <a:xfrm>
            <a:off x="1835696" y="1196752"/>
            <a:ext cx="958816" cy="57626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UfRel</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69" name="Straight Connector 168"/>
          <p:cNvCxnSpPr>
            <a:cxnSpLocks/>
          </p:cNvCxnSpPr>
          <p:nvPr/>
        </p:nvCxnSpPr>
        <p:spPr>
          <a:xfrm>
            <a:off x="5427111" y="2890252"/>
            <a:ext cx="3177337" cy="64"/>
          </a:xfrm>
          <a:prstGeom prst="line">
            <a:avLst/>
          </a:prstGeom>
          <a:ln w="12700">
            <a:prstDash val="dash"/>
          </a:ln>
        </p:spPr>
        <p:style>
          <a:lnRef idx="3">
            <a:schemeClr val="dk1"/>
          </a:lnRef>
          <a:fillRef idx="0">
            <a:schemeClr val="dk1"/>
          </a:fillRef>
          <a:effectRef idx="2">
            <a:schemeClr val="dk1"/>
          </a:effectRef>
          <a:fontRef idx="minor">
            <a:schemeClr val="tx1"/>
          </a:fontRef>
        </p:style>
      </p:cxnSp>
      <p:sp>
        <p:nvSpPr>
          <p:cNvPr id="283" name="TextBox 282"/>
          <p:cNvSpPr txBox="1"/>
          <p:nvPr/>
        </p:nvSpPr>
        <p:spPr>
          <a:xfrm>
            <a:off x="7495313" y="2678723"/>
            <a:ext cx="67708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One of</a:t>
            </a:r>
          </a:p>
        </p:txBody>
      </p:sp>
      <p:cxnSp>
        <p:nvCxnSpPr>
          <p:cNvPr id="286" name="Straight Connector 285"/>
          <p:cNvCxnSpPr>
            <a:stCxn id="5" idx="2"/>
            <a:endCxn id="277" idx="0"/>
          </p:cNvCxnSpPr>
          <p:nvPr/>
        </p:nvCxnSpPr>
        <p:spPr>
          <a:xfrm flipH="1">
            <a:off x="2315104" y="980926"/>
            <a:ext cx="29001" cy="215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9" name="Straight Connector 298"/>
          <p:cNvCxnSpPr>
            <a:stCxn id="9" idx="0"/>
            <a:endCxn id="277" idx="2"/>
          </p:cNvCxnSpPr>
          <p:nvPr/>
        </p:nvCxnSpPr>
        <p:spPr>
          <a:xfrm flipV="1">
            <a:off x="2015716" y="1773014"/>
            <a:ext cx="299388" cy="427596"/>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709925" y="4853665"/>
            <a:ext cx="2568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96" name="TextBox 195"/>
          <p:cNvSpPr txBox="1"/>
          <p:nvPr/>
        </p:nvSpPr>
        <p:spPr>
          <a:xfrm>
            <a:off x="5642922" y="5227398"/>
            <a:ext cx="25359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98" name="TextBox 197"/>
          <p:cNvSpPr txBox="1"/>
          <p:nvPr/>
        </p:nvSpPr>
        <p:spPr>
          <a:xfrm>
            <a:off x="1872259" y="2001817"/>
            <a:ext cx="2568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00" name="TextBox 199"/>
          <p:cNvSpPr txBox="1"/>
          <p:nvPr/>
        </p:nvSpPr>
        <p:spPr>
          <a:xfrm>
            <a:off x="2153252" y="922544"/>
            <a:ext cx="2568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08" name="TextBox 207"/>
          <p:cNvSpPr txBox="1"/>
          <p:nvPr/>
        </p:nvSpPr>
        <p:spPr>
          <a:xfrm>
            <a:off x="2063628" y="1743368"/>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10" name="TextBox 209"/>
          <p:cNvSpPr txBox="1"/>
          <p:nvPr/>
        </p:nvSpPr>
        <p:spPr>
          <a:xfrm>
            <a:off x="2123764" y="1046246"/>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11" name="TextBox 210"/>
          <p:cNvSpPr txBox="1"/>
          <p:nvPr/>
        </p:nvSpPr>
        <p:spPr>
          <a:xfrm>
            <a:off x="6295489" y="3507087"/>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12" name="TextBox 211"/>
          <p:cNvSpPr txBox="1"/>
          <p:nvPr/>
        </p:nvSpPr>
        <p:spPr>
          <a:xfrm>
            <a:off x="712330" y="2743343"/>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13" name="TextBox 212"/>
          <p:cNvSpPr txBox="1"/>
          <p:nvPr/>
        </p:nvSpPr>
        <p:spPr>
          <a:xfrm>
            <a:off x="1395600" y="2337059"/>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14" name="TextBox 213"/>
          <p:cNvSpPr txBox="1"/>
          <p:nvPr/>
        </p:nvSpPr>
        <p:spPr>
          <a:xfrm>
            <a:off x="1261464" y="2276872"/>
            <a:ext cx="25359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17" name="TextBox 216"/>
          <p:cNvSpPr txBox="1"/>
          <p:nvPr/>
        </p:nvSpPr>
        <p:spPr>
          <a:xfrm>
            <a:off x="7108019" y="3980611"/>
            <a:ext cx="2568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18" name="TextBox 217"/>
          <p:cNvSpPr txBox="1"/>
          <p:nvPr/>
        </p:nvSpPr>
        <p:spPr>
          <a:xfrm>
            <a:off x="5555713" y="3560143"/>
            <a:ext cx="25359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19" name="TextBox 218"/>
          <p:cNvSpPr txBox="1"/>
          <p:nvPr/>
        </p:nvSpPr>
        <p:spPr>
          <a:xfrm>
            <a:off x="5843242" y="3601505"/>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24" name="TextBox 223"/>
          <p:cNvSpPr txBox="1"/>
          <p:nvPr/>
        </p:nvSpPr>
        <p:spPr>
          <a:xfrm>
            <a:off x="2090599" y="4992553"/>
            <a:ext cx="2568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25" name="TextBox 224"/>
          <p:cNvSpPr txBox="1"/>
          <p:nvPr/>
        </p:nvSpPr>
        <p:spPr>
          <a:xfrm>
            <a:off x="3515846" y="3697931"/>
            <a:ext cx="2568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40" name="TextBox 239"/>
          <p:cNvSpPr txBox="1"/>
          <p:nvPr/>
        </p:nvSpPr>
        <p:spPr>
          <a:xfrm>
            <a:off x="3252109" y="4496464"/>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53" name="Rounded Rectangle 252"/>
          <p:cNvSpPr/>
          <p:nvPr/>
        </p:nvSpPr>
        <p:spPr>
          <a:xfrm>
            <a:off x="376363" y="5979371"/>
            <a:ext cx="1045912" cy="57626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400" b="0" i="0" u="none" strike="noStrike" kern="1200" cap="none" spc="0" normalizeH="0" baseline="0" noProof="0" dirty="0">
                <a:ln>
                  <a:noFill/>
                </a:ln>
                <a:solidFill>
                  <a:prstClr val="black"/>
                </a:solidFill>
                <a:effectLst/>
                <a:uLnTx/>
                <a:uFillTx/>
                <a:latin typeface="Calibri"/>
                <a:ea typeface="+mn-ea"/>
                <a:cs typeface="+mn-cs"/>
              </a:rPr>
              <a:t>CompCode</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56" name="Rectangle 255"/>
          <p:cNvSpPr/>
          <p:nvPr/>
        </p:nvSpPr>
        <p:spPr>
          <a:xfrm>
            <a:off x="1206251" y="5979589"/>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58" name="TextBox 257"/>
          <p:cNvSpPr txBox="1"/>
          <p:nvPr/>
        </p:nvSpPr>
        <p:spPr>
          <a:xfrm>
            <a:off x="710744" y="5717761"/>
            <a:ext cx="2568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259" name="Straight Connector 258"/>
          <p:cNvCxnSpPr>
            <a:stCxn id="10" idx="2"/>
            <a:endCxn id="253" idx="0"/>
          </p:cNvCxnSpPr>
          <p:nvPr/>
        </p:nvCxnSpPr>
        <p:spPr>
          <a:xfrm>
            <a:off x="899319" y="5658009"/>
            <a:ext cx="0" cy="321362"/>
          </a:xfrm>
          <a:prstGeom prst="line">
            <a:avLst/>
          </a:prstGeom>
        </p:spPr>
        <p:style>
          <a:lnRef idx="1">
            <a:schemeClr val="accent1"/>
          </a:lnRef>
          <a:fillRef idx="0">
            <a:schemeClr val="accent1"/>
          </a:fillRef>
          <a:effectRef idx="0">
            <a:schemeClr val="accent1"/>
          </a:effectRef>
          <a:fontRef idx="minor">
            <a:schemeClr val="tx1"/>
          </a:fontRef>
        </p:style>
      </p:cxnSp>
      <p:sp>
        <p:nvSpPr>
          <p:cNvPr id="260" name="TextBox 259"/>
          <p:cNvSpPr txBox="1"/>
          <p:nvPr/>
        </p:nvSpPr>
        <p:spPr>
          <a:xfrm>
            <a:off x="710935" y="5614358"/>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261" name="Straight Connector 260"/>
          <p:cNvCxnSpPr>
            <a:stCxn id="265" idx="2"/>
            <a:endCxn id="13" idx="0"/>
          </p:cNvCxnSpPr>
          <p:nvPr/>
        </p:nvCxnSpPr>
        <p:spPr>
          <a:xfrm>
            <a:off x="5854501" y="3567640"/>
            <a:ext cx="35442" cy="1978083"/>
          </a:xfrm>
          <a:prstGeom prst="line">
            <a:avLst/>
          </a:prstGeom>
        </p:spPr>
        <p:style>
          <a:lnRef idx="1">
            <a:schemeClr val="accent1"/>
          </a:lnRef>
          <a:fillRef idx="0">
            <a:schemeClr val="accent1"/>
          </a:fillRef>
          <a:effectRef idx="0">
            <a:schemeClr val="accent1"/>
          </a:effectRef>
          <a:fontRef idx="minor">
            <a:schemeClr val="tx1"/>
          </a:fontRef>
        </p:style>
      </p:cxnSp>
      <p:sp>
        <p:nvSpPr>
          <p:cNvPr id="262" name="TextBox 261"/>
          <p:cNvSpPr txBox="1"/>
          <p:nvPr/>
        </p:nvSpPr>
        <p:spPr>
          <a:xfrm>
            <a:off x="5824395" y="5241504"/>
            <a:ext cx="389850"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0..1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63" name="TextBox 262"/>
          <p:cNvSpPr txBox="1"/>
          <p:nvPr/>
        </p:nvSpPr>
        <p:spPr>
          <a:xfrm>
            <a:off x="5963378" y="3551536"/>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64" name="TextBox 263"/>
          <p:cNvSpPr txBox="1"/>
          <p:nvPr/>
        </p:nvSpPr>
        <p:spPr>
          <a:xfrm>
            <a:off x="6002907" y="3329826"/>
            <a:ext cx="346570"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DA</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65" name="TextBox 264"/>
          <p:cNvSpPr txBox="1"/>
          <p:nvPr/>
        </p:nvSpPr>
        <p:spPr>
          <a:xfrm>
            <a:off x="5691636" y="3313724"/>
            <a:ext cx="325730"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SA</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66" name="TextBox 265"/>
          <p:cNvSpPr txBox="1"/>
          <p:nvPr/>
        </p:nvSpPr>
        <p:spPr>
          <a:xfrm>
            <a:off x="6254811" y="2284766"/>
            <a:ext cx="25359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67" name="TextBox 266"/>
          <p:cNvSpPr txBox="1"/>
          <p:nvPr/>
        </p:nvSpPr>
        <p:spPr>
          <a:xfrm>
            <a:off x="2350171" y="2238369"/>
            <a:ext cx="1013419"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  (2 for DwPD)</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68" name="TextBox 267"/>
          <p:cNvSpPr txBox="1"/>
          <p:nvPr/>
        </p:nvSpPr>
        <p:spPr>
          <a:xfrm>
            <a:off x="3265031" y="5294553"/>
            <a:ext cx="2568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32" name="TextBox 231"/>
          <p:cNvSpPr txBox="1"/>
          <p:nvPr/>
        </p:nvSpPr>
        <p:spPr>
          <a:xfrm>
            <a:off x="3545155" y="4503308"/>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35" name="Rectangle 94"/>
          <p:cNvSpPr/>
          <p:nvPr/>
        </p:nvSpPr>
        <p:spPr>
          <a:xfrm>
            <a:off x="2583046" y="1196751"/>
            <a:ext cx="216024" cy="21602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38" name="Rectangle 94"/>
          <p:cNvSpPr/>
          <p:nvPr/>
        </p:nvSpPr>
        <p:spPr>
          <a:xfrm>
            <a:off x="8244160" y="2987945"/>
            <a:ext cx="216024" cy="21602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41" name="Rectangle 94"/>
          <p:cNvSpPr/>
          <p:nvPr/>
        </p:nvSpPr>
        <p:spPr>
          <a:xfrm>
            <a:off x="7236420" y="2987372"/>
            <a:ext cx="216024" cy="21602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42" name="Rectangle 94"/>
          <p:cNvSpPr/>
          <p:nvPr/>
        </p:nvSpPr>
        <p:spPr>
          <a:xfrm>
            <a:off x="4047717" y="3948080"/>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74" name="Rectangle 94"/>
          <p:cNvSpPr/>
          <p:nvPr/>
        </p:nvSpPr>
        <p:spPr>
          <a:xfrm>
            <a:off x="2230921" y="2201761"/>
            <a:ext cx="216024" cy="21602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75" name="Rectangle 94"/>
          <p:cNvSpPr/>
          <p:nvPr/>
        </p:nvSpPr>
        <p:spPr>
          <a:xfrm>
            <a:off x="1118598" y="2201761"/>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45" name="Rounded Rectangle 144"/>
          <p:cNvSpPr/>
          <p:nvPr/>
        </p:nvSpPr>
        <p:spPr>
          <a:xfrm>
            <a:off x="3465590" y="6211206"/>
            <a:ext cx="1611966" cy="57785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GW</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48" name="Rectangle 147"/>
          <p:cNvSpPr/>
          <p:nvPr/>
        </p:nvSpPr>
        <p:spPr>
          <a:xfrm>
            <a:off x="4845591" y="6216317"/>
            <a:ext cx="216024" cy="21602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53" name="Straight Connector 152"/>
          <p:cNvCxnSpPr>
            <a:endCxn id="184" idx="3"/>
          </p:cNvCxnSpPr>
          <p:nvPr/>
        </p:nvCxnSpPr>
        <p:spPr>
          <a:xfrm flipH="1">
            <a:off x="5087659" y="3456784"/>
            <a:ext cx="495087" cy="3255844"/>
          </a:xfrm>
          <a:prstGeom prst="line">
            <a:avLst/>
          </a:prstGeom>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5390840" y="3494308"/>
            <a:ext cx="25359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82" name="TextBox 181"/>
          <p:cNvSpPr txBox="1"/>
          <p:nvPr/>
        </p:nvSpPr>
        <p:spPr>
          <a:xfrm>
            <a:off x="4618484" y="6471815"/>
            <a:ext cx="471604"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From</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84" name="TextBox 183"/>
          <p:cNvSpPr txBox="1"/>
          <p:nvPr/>
        </p:nvSpPr>
        <p:spPr>
          <a:xfrm>
            <a:off x="4766737" y="6585670"/>
            <a:ext cx="32092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To</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65" name="Straight Connector 164"/>
          <p:cNvCxnSpPr/>
          <p:nvPr/>
        </p:nvCxnSpPr>
        <p:spPr>
          <a:xfrm flipV="1">
            <a:off x="5081331" y="3583742"/>
            <a:ext cx="667396" cy="3164404"/>
          </a:xfrm>
          <a:prstGeom prst="line">
            <a:avLst/>
          </a:prstGeom>
        </p:spPr>
        <p:style>
          <a:lnRef idx="1">
            <a:schemeClr val="accent1"/>
          </a:lnRef>
          <a:fillRef idx="0">
            <a:schemeClr val="accent1"/>
          </a:fillRef>
          <a:effectRef idx="0">
            <a:schemeClr val="accent1"/>
          </a:effectRef>
          <a:fontRef idx="minor">
            <a:schemeClr val="tx1"/>
          </a:fontRef>
        </p:style>
      </p:cxnSp>
      <p:sp>
        <p:nvSpPr>
          <p:cNvPr id="174" name="TextBox 173"/>
          <p:cNvSpPr txBox="1"/>
          <p:nvPr/>
        </p:nvSpPr>
        <p:spPr>
          <a:xfrm>
            <a:off x="4998602" y="6059821"/>
            <a:ext cx="207083"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89" name="Straight Connector 188"/>
          <p:cNvCxnSpPr>
            <a:stCxn id="145" idx="1"/>
          </p:cNvCxnSpPr>
          <p:nvPr/>
        </p:nvCxnSpPr>
        <p:spPr>
          <a:xfrm flipH="1" flipV="1">
            <a:off x="909588" y="5665117"/>
            <a:ext cx="2556002" cy="835014"/>
          </a:xfrm>
          <a:prstGeom prst="line">
            <a:avLst/>
          </a:prstGeom>
        </p:spPr>
        <p:style>
          <a:lnRef idx="1">
            <a:schemeClr val="accent1"/>
          </a:lnRef>
          <a:fillRef idx="0">
            <a:schemeClr val="accent1"/>
          </a:fillRef>
          <a:effectRef idx="0">
            <a:schemeClr val="accent1"/>
          </a:effectRef>
          <a:fontRef idx="minor">
            <a:schemeClr val="tx1"/>
          </a:fontRef>
        </p:style>
      </p:cxnSp>
      <p:sp>
        <p:nvSpPr>
          <p:cNvPr id="215" name="TextBox 214"/>
          <p:cNvSpPr txBox="1"/>
          <p:nvPr/>
        </p:nvSpPr>
        <p:spPr>
          <a:xfrm>
            <a:off x="1027720" y="5698623"/>
            <a:ext cx="2568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57" name="TextBox 256"/>
          <p:cNvSpPr txBox="1"/>
          <p:nvPr/>
        </p:nvSpPr>
        <p:spPr>
          <a:xfrm>
            <a:off x="3266485" y="6436281"/>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80" name="TextBox 279"/>
          <p:cNvSpPr txBox="1"/>
          <p:nvPr/>
        </p:nvSpPr>
        <p:spPr>
          <a:xfrm>
            <a:off x="5364428" y="3126890"/>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84" name="TextBox 283"/>
          <p:cNvSpPr txBox="1"/>
          <p:nvPr/>
        </p:nvSpPr>
        <p:spPr>
          <a:xfrm>
            <a:off x="5109186" y="6332000"/>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60" name="Rounded Rectangle 4">
            <a:extLst>
              <a:ext uri="{FF2B5EF4-FFF2-40B4-BE49-F238E27FC236}">
                <a16:creationId xmlns:a16="http://schemas.microsoft.com/office/drawing/2014/main" id="{35DC835F-8B20-4B37-8514-BE54DC988053}"/>
              </a:ext>
            </a:extLst>
          </p:cNvPr>
          <p:cNvSpPr/>
          <p:nvPr/>
        </p:nvSpPr>
        <p:spPr>
          <a:xfrm>
            <a:off x="3725771" y="396713"/>
            <a:ext cx="865659" cy="57626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AED</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64" name="Rectangle 163">
            <a:extLst>
              <a:ext uri="{FF2B5EF4-FFF2-40B4-BE49-F238E27FC236}">
                <a16:creationId xmlns:a16="http://schemas.microsoft.com/office/drawing/2014/main" id="{AA3FDB0F-3086-42D7-949B-6C22F8856CF0}"/>
              </a:ext>
            </a:extLst>
          </p:cNvPr>
          <p:cNvSpPr/>
          <p:nvPr/>
        </p:nvSpPr>
        <p:spPr>
          <a:xfrm>
            <a:off x="4370272" y="404664"/>
            <a:ext cx="216024" cy="21602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a:solidFill>
                  <a:prstClr val="white"/>
                </a:solidFill>
                <a:latin typeface="Calibri"/>
              </a:rPr>
              <a:t>V</a:t>
            </a:r>
            <a:endParaRPr lang="en-US" dirty="0">
              <a:solidFill>
                <a:prstClr val="white"/>
              </a:solidFill>
              <a:latin typeface="Calibri"/>
            </a:endParaRPr>
          </a:p>
        </p:txBody>
      </p:sp>
      <p:cxnSp>
        <p:nvCxnSpPr>
          <p:cNvPr id="167" name="Straight Connector 166">
            <a:extLst>
              <a:ext uri="{FF2B5EF4-FFF2-40B4-BE49-F238E27FC236}">
                <a16:creationId xmlns:a16="http://schemas.microsoft.com/office/drawing/2014/main" id="{C07E8092-B1F1-476F-B73B-E69F6A7715BA}"/>
              </a:ext>
            </a:extLst>
          </p:cNvPr>
          <p:cNvCxnSpPr>
            <a:cxnSpLocks/>
            <a:stCxn id="160" idx="1"/>
            <a:endCxn id="5" idx="3"/>
          </p:cNvCxnSpPr>
          <p:nvPr/>
        </p:nvCxnSpPr>
        <p:spPr>
          <a:xfrm flipH="1">
            <a:off x="2776934" y="684844"/>
            <a:ext cx="948837" cy="7951"/>
          </a:xfrm>
          <a:prstGeom prst="line">
            <a:avLst/>
          </a:prstGeom>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851A8656-49C2-418F-8C05-952D6048E448}"/>
              </a:ext>
            </a:extLst>
          </p:cNvPr>
          <p:cNvSpPr txBox="1"/>
          <p:nvPr/>
        </p:nvSpPr>
        <p:spPr>
          <a:xfrm>
            <a:off x="2756751" y="473480"/>
            <a:ext cx="2568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85" name="TextBox 184">
            <a:extLst>
              <a:ext uri="{FF2B5EF4-FFF2-40B4-BE49-F238E27FC236}">
                <a16:creationId xmlns:a16="http://schemas.microsoft.com/office/drawing/2014/main" id="{4DB7680A-6718-4571-8146-90179885CD36}"/>
              </a:ext>
            </a:extLst>
          </p:cNvPr>
          <p:cNvSpPr txBox="1"/>
          <p:nvPr/>
        </p:nvSpPr>
        <p:spPr>
          <a:xfrm>
            <a:off x="3520656" y="490987"/>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88" name="Rounded Rectangle 4">
            <a:extLst>
              <a:ext uri="{FF2B5EF4-FFF2-40B4-BE49-F238E27FC236}">
                <a16:creationId xmlns:a16="http://schemas.microsoft.com/office/drawing/2014/main" id="{972601AF-0128-46D6-9145-1C1E7B291322}"/>
              </a:ext>
            </a:extLst>
          </p:cNvPr>
          <p:cNvSpPr/>
          <p:nvPr/>
        </p:nvSpPr>
        <p:spPr>
          <a:xfrm>
            <a:off x="5116954" y="1384702"/>
            <a:ext cx="865659" cy="65174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400" b="0" i="0" u="none" strike="noStrike" kern="1200" cap="none" spc="0" normalizeH="0" baseline="0" noProof="0" dirty="0">
                <a:ln>
                  <a:noFill/>
                </a:ln>
                <a:solidFill>
                  <a:prstClr val="black"/>
                </a:solidFill>
                <a:effectLst/>
                <a:uLnTx/>
                <a:uFillTx/>
                <a:latin typeface="Calibri"/>
                <a:ea typeface="+mn-ea"/>
                <a:cs typeface="+mn-cs"/>
              </a:rPr>
              <a:t>AED_FV</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209" name="Straight Connector 208">
            <a:extLst>
              <a:ext uri="{FF2B5EF4-FFF2-40B4-BE49-F238E27FC236}">
                <a16:creationId xmlns:a16="http://schemas.microsoft.com/office/drawing/2014/main" id="{97BEBD83-95FB-4785-B7A3-4256F7F0BDF4}"/>
              </a:ext>
            </a:extLst>
          </p:cNvPr>
          <p:cNvCxnSpPr>
            <a:cxnSpLocks/>
            <a:stCxn id="125" idx="1"/>
            <a:endCxn id="164" idx="3"/>
          </p:cNvCxnSpPr>
          <p:nvPr/>
        </p:nvCxnSpPr>
        <p:spPr>
          <a:xfrm flipH="1" flipV="1">
            <a:off x="4586296" y="512676"/>
            <a:ext cx="522890" cy="137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2F1AB64E-FA8D-42C2-AA27-99242A6B58A4}"/>
              </a:ext>
            </a:extLst>
          </p:cNvPr>
          <p:cNvCxnSpPr>
            <a:cxnSpLocks/>
            <a:stCxn id="289" idx="3"/>
            <a:endCxn id="227" idx="1"/>
          </p:cNvCxnSpPr>
          <p:nvPr/>
        </p:nvCxnSpPr>
        <p:spPr>
          <a:xfrm>
            <a:off x="4478361" y="1784055"/>
            <a:ext cx="649625" cy="69200"/>
          </a:xfrm>
          <a:prstGeom prst="line">
            <a:avLst/>
          </a:prstGeom>
        </p:spPr>
        <p:style>
          <a:lnRef idx="1">
            <a:schemeClr val="accent1"/>
          </a:lnRef>
          <a:fillRef idx="0">
            <a:schemeClr val="accent1"/>
          </a:fillRef>
          <a:effectRef idx="0">
            <a:schemeClr val="accent1"/>
          </a:effectRef>
          <a:fontRef idx="minor">
            <a:schemeClr val="tx1"/>
          </a:fontRef>
        </p:style>
      </p:cxnSp>
      <p:sp>
        <p:nvSpPr>
          <p:cNvPr id="227" name="TextBox 226">
            <a:extLst>
              <a:ext uri="{FF2B5EF4-FFF2-40B4-BE49-F238E27FC236}">
                <a16:creationId xmlns:a16="http://schemas.microsoft.com/office/drawing/2014/main" id="{E75E72DE-CB31-4F9E-856D-97B8C7CE1636}"/>
              </a:ext>
            </a:extLst>
          </p:cNvPr>
          <p:cNvSpPr txBox="1"/>
          <p:nvPr/>
        </p:nvSpPr>
        <p:spPr>
          <a:xfrm>
            <a:off x="5127986" y="1726297"/>
            <a:ext cx="31611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err="1">
                <a:ln>
                  <a:noFill/>
                </a:ln>
                <a:solidFill>
                  <a:prstClr val="black"/>
                </a:solidFill>
                <a:effectLst/>
                <a:uLnTx/>
                <a:uFillTx/>
                <a:latin typeface="Calibri"/>
                <a:ea typeface="+mn-ea"/>
                <a:cs typeface="+mn-cs"/>
              </a:rPr>
              <a:t>Rx</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29" name="TextBox 228">
            <a:extLst>
              <a:ext uri="{FF2B5EF4-FFF2-40B4-BE49-F238E27FC236}">
                <a16:creationId xmlns:a16="http://schemas.microsoft.com/office/drawing/2014/main" id="{A1CC853C-F67F-4EE9-AC93-4C6158F77D8B}"/>
              </a:ext>
            </a:extLst>
          </p:cNvPr>
          <p:cNvSpPr txBox="1"/>
          <p:nvPr/>
        </p:nvSpPr>
        <p:spPr>
          <a:xfrm>
            <a:off x="5119013" y="1380966"/>
            <a:ext cx="308098"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err="1">
                <a:ln>
                  <a:noFill/>
                </a:ln>
                <a:solidFill>
                  <a:prstClr val="black"/>
                </a:solidFill>
                <a:effectLst/>
                <a:uLnTx/>
                <a:uFillTx/>
                <a:latin typeface="Calibri"/>
                <a:ea typeface="+mn-ea"/>
                <a:cs typeface="+mn-cs"/>
              </a:rPr>
              <a:t>Tx</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234" name="Straight Connector 233">
            <a:extLst>
              <a:ext uri="{FF2B5EF4-FFF2-40B4-BE49-F238E27FC236}">
                <a16:creationId xmlns:a16="http://schemas.microsoft.com/office/drawing/2014/main" id="{1641D8FF-1991-424C-8227-E4621BE04FC3}"/>
              </a:ext>
            </a:extLst>
          </p:cNvPr>
          <p:cNvCxnSpPr>
            <a:cxnSpLocks/>
            <a:stCxn id="289" idx="3"/>
            <a:endCxn id="229" idx="1"/>
          </p:cNvCxnSpPr>
          <p:nvPr/>
        </p:nvCxnSpPr>
        <p:spPr>
          <a:xfrm flipV="1">
            <a:off x="4478361" y="1507924"/>
            <a:ext cx="640652" cy="276131"/>
          </a:xfrm>
          <a:prstGeom prst="line">
            <a:avLst/>
          </a:prstGeom>
        </p:spPr>
        <p:style>
          <a:lnRef idx="1">
            <a:schemeClr val="accent1"/>
          </a:lnRef>
          <a:fillRef idx="0">
            <a:schemeClr val="accent1"/>
          </a:fillRef>
          <a:effectRef idx="0">
            <a:schemeClr val="accent1"/>
          </a:effectRef>
          <a:fontRef idx="minor">
            <a:schemeClr val="tx1"/>
          </a:fontRef>
        </p:style>
      </p:cxnSp>
      <p:sp>
        <p:nvSpPr>
          <p:cNvPr id="289" name="Rounded Rectangle 4">
            <a:extLst>
              <a:ext uri="{FF2B5EF4-FFF2-40B4-BE49-F238E27FC236}">
                <a16:creationId xmlns:a16="http://schemas.microsoft.com/office/drawing/2014/main" id="{9720AA10-4B8D-4082-AFDF-9588B0F7B384}"/>
              </a:ext>
            </a:extLst>
          </p:cNvPr>
          <p:cNvSpPr/>
          <p:nvPr/>
        </p:nvSpPr>
        <p:spPr>
          <a:xfrm>
            <a:off x="3612702" y="1459952"/>
            <a:ext cx="865659" cy="64820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400" b="0" i="0" u="none" strike="noStrike" kern="1200" cap="none" spc="0" normalizeH="0" baseline="0" noProof="0" dirty="0">
                <a:ln>
                  <a:noFill/>
                </a:ln>
                <a:solidFill>
                  <a:prstClr val="black"/>
                </a:solidFill>
                <a:effectLst/>
                <a:uLnTx/>
                <a:uFillTx/>
                <a:latin typeface="Calibri"/>
                <a:ea typeface="+mn-ea"/>
                <a:cs typeface="+mn-cs"/>
              </a:rPr>
              <a:t>AED_AE</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p:txBody>
      </p:sp>
      <p:sp>
        <p:nvSpPr>
          <p:cNvPr id="291" name="TextBox 290">
            <a:extLst>
              <a:ext uri="{FF2B5EF4-FFF2-40B4-BE49-F238E27FC236}">
                <a16:creationId xmlns:a16="http://schemas.microsoft.com/office/drawing/2014/main" id="{E7B8CF0F-DFDA-40E6-81E5-8D333E9EE7F9}"/>
              </a:ext>
            </a:extLst>
          </p:cNvPr>
          <p:cNvSpPr txBox="1"/>
          <p:nvPr/>
        </p:nvSpPr>
        <p:spPr>
          <a:xfrm>
            <a:off x="3391336" y="1607188"/>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292" name="Straight Connector 291">
            <a:extLst>
              <a:ext uri="{FF2B5EF4-FFF2-40B4-BE49-F238E27FC236}">
                <a16:creationId xmlns:a16="http://schemas.microsoft.com/office/drawing/2014/main" id="{E50C7508-294B-4A26-BF0F-5911AE27D7C2}"/>
              </a:ext>
            </a:extLst>
          </p:cNvPr>
          <p:cNvCxnSpPr>
            <a:cxnSpLocks/>
            <a:stCxn id="289" idx="1"/>
            <a:endCxn id="8" idx="0"/>
          </p:cNvCxnSpPr>
          <p:nvPr/>
        </p:nvCxnSpPr>
        <p:spPr>
          <a:xfrm flipH="1">
            <a:off x="899319" y="1784055"/>
            <a:ext cx="2713383" cy="41655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3F013D91-AC6C-4846-BDA9-1AF08ADFDED2}"/>
              </a:ext>
            </a:extLst>
          </p:cNvPr>
          <p:cNvCxnSpPr>
            <a:cxnSpLocks/>
            <a:stCxn id="188" idx="2"/>
            <a:endCxn id="145" idx="0"/>
          </p:cNvCxnSpPr>
          <p:nvPr/>
        </p:nvCxnSpPr>
        <p:spPr>
          <a:xfrm flipH="1">
            <a:off x="4271573" y="2036448"/>
            <a:ext cx="1278211" cy="417475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94" name="TextBox 293">
            <a:extLst>
              <a:ext uri="{FF2B5EF4-FFF2-40B4-BE49-F238E27FC236}">
                <a16:creationId xmlns:a16="http://schemas.microsoft.com/office/drawing/2014/main" id="{A8FEAE5B-1DFA-4F28-BDC9-5706C8CC83DA}"/>
              </a:ext>
            </a:extLst>
          </p:cNvPr>
          <p:cNvSpPr txBox="1"/>
          <p:nvPr/>
        </p:nvSpPr>
        <p:spPr>
          <a:xfrm>
            <a:off x="815479" y="1977329"/>
            <a:ext cx="389850"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0..1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98" name="TextBox 297">
            <a:extLst>
              <a:ext uri="{FF2B5EF4-FFF2-40B4-BE49-F238E27FC236}">
                <a16:creationId xmlns:a16="http://schemas.microsoft.com/office/drawing/2014/main" id="{E1E42340-F6C2-4A3D-A267-9BD113F76F44}"/>
              </a:ext>
            </a:extLst>
          </p:cNvPr>
          <p:cNvSpPr txBox="1"/>
          <p:nvPr/>
        </p:nvSpPr>
        <p:spPr>
          <a:xfrm>
            <a:off x="4941715" y="1382842"/>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300" name="TextBox 299">
            <a:extLst>
              <a:ext uri="{FF2B5EF4-FFF2-40B4-BE49-F238E27FC236}">
                <a16:creationId xmlns:a16="http://schemas.microsoft.com/office/drawing/2014/main" id="{C6489AAD-C0D6-48D6-9C3B-A0F82EC59BCE}"/>
              </a:ext>
            </a:extLst>
          </p:cNvPr>
          <p:cNvSpPr txBox="1"/>
          <p:nvPr/>
        </p:nvSpPr>
        <p:spPr>
          <a:xfrm>
            <a:off x="4951828" y="1645889"/>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301" name="TextBox 300">
            <a:extLst>
              <a:ext uri="{FF2B5EF4-FFF2-40B4-BE49-F238E27FC236}">
                <a16:creationId xmlns:a16="http://schemas.microsoft.com/office/drawing/2014/main" id="{3311E00E-AF50-41D8-88CB-FDDDFB6CC5C8}"/>
              </a:ext>
            </a:extLst>
          </p:cNvPr>
          <p:cNvSpPr txBox="1"/>
          <p:nvPr/>
        </p:nvSpPr>
        <p:spPr>
          <a:xfrm>
            <a:off x="4396326" y="1527126"/>
            <a:ext cx="389850"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0..1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302" name="TextBox 301">
            <a:extLst>
              <a:ext uri="{FF2B5EF4-FFF2-40B4-BE49-F238E27FC236}">
                <a16:creationId xmlns:a16="http://schemas.microsoft.com/office/drawing/2014/main" id="{7710A884-6AB1-4AB9-8DAE-DCDC4709AA10}"/>
              </a:ext>
            </a:extLst>
          </p:cNvPr>
          <p:cNvSpPr txBox="1"/>
          <p:nvPr/>
        </p:nvSpPr>
        <p:spPr>
          <a:xfrm>
            <a:off x="4786176" y="404664"/>
            <a:ext cx="504481"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0..1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303" name="TextBox 302">
            <a:extLst>
              <a:ext uri="{FF2B5EF4-FFF2-40B4-BE49-F238E27FC236}">
                <a16:creationId xmlns:a16="http://schemas.microsoft.com/office/drawing/2014/main" id="{79D4688B-405F-4CDB-84DA-CDEDB3054F0D}"/>
              </a:ext>
            </a:extLst>
          </p:cNvPr>
          <p:cNvSpPr txBox="1"/>
          <p:nvPr/>
        </p:nvSpPr>
        <p:spPr>
          <a:xfrm>
            <a:off x="4529374" y="313265"/>
            <a:ext cx="2568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32" name="Straight Connector 131">
            <a:extLst>
              <a:ext uri="{FF2B5EF4-FFF2-40B4-BE49-F238E27FC236}">
                <a16:creationId xmlns:a16="http://schemas.microsoft.com/office/drawing/2014/main" id="{465FA6A8-170B-4FFC-B38B-3194B93EAFC0}"/>
              </a:ext>
            </a:extLst>
          </p:cNvPr>
          <p:cNvCxnSpPr>
            <a:cxnSpLocks/>
            <a:stCxn id="136" idx="3"/>
          </p:cNvCxnSpPr>
          <p:nvPr/>
        </p:nvCxnSpPr>
        <p:spPr>
          <a:xfrm flipH="1">
            <a:off x="2440007" y="2060621"/>
            <a:ext cx="2768550" cy="58111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6FB0D353-A541-427D-A42A-E04DE9739CDC}"/>
              </a:ext>
            </a:extLst>
          </p:cNvPr>
          <p:cNvSpPr txBox="1"/>
          <p:nvPr/>
        </p:nvSpPr>
        <p:spPr>
          <a:xfrm>
            <a:off x="4956565" y="1933663"/>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24" name="TextBox 123">
            <a:extLst>
              <a:ext uri="{FF2B5EF4-FFF2-40B4-BE49-F238E27FC236}">
                <a16:creationId xmlns:a16="http://schemas.microsoft.com/office/drawing/2014/main" id="{DBEF3AAF-A92B-477E-82A2-ECB85C67789A}"/>
              </a:ext>
            </a:extLst>
          </p:cNvPr>
          <p:cNvSpPr txBox="1"/>
          <p:nvPr/>
        </p:nvSpPr>
        <p:spPr>
          <a:xfrm>
            <a:off x="4407375" y="1751195"/>
            <a:ext cx="389850"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0..1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25" name="Rounded Rectangle 10">
            <a:extLst>
              <a:ext uri="{FF2B5EF4-FFF2-40B4-BE49-F238E27FC236}">
                <a16:creationId xmlns:a16="http://schemas.microsoft.com/office/drawing/2014/main" id="{95FC0A40-3B10-42E3-982A-B94A380843BB}"/>
              </a:ext>
            </a:extLst>
          </p:cNvPr>
          <p:cNvSpPr/>
          <p:nvPr/>
        </p:nvSpPr>
        <p:spPr>
          <a:xfrm>
            <a:off x="5109186" y="392649"/>
            <a:ext cx="863600" cy="51557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sv-SE" sz="1100" dirty="0" err="1">
                <a:solidFill>
                  <a:prstClr val="black"/>
                </a:solidFill>
                <a:latin typeface="Calibri"/>
              </a:rPr>
              <a:t>AedLayout</a:t>
            </a:r>
            <a:endParaRPr lang="sv-SE" sz="1100" dirty="0">
              <a:solidFill>
                <a:prstClr val="black"/>
              </a:solidFill>
              <a:latin typeface="Calibri"/>
            </a:endParaRPr>
          </a:p>
          <a:p>
            <a:pPr algn="ctr" fontAlgn="base">
              <a:spcBef>
                <a:spcPct val="0"/>
              </a:spcBef>
              <a:spcAft>
                <a:spcPct val="0"/>
              </a:spcAft>
            </a:pPr>
            <a:r>
              <a:rPr lang="sv-SE" sz="600" dirty="0">
                <a:solidFill>
                  <a:prstClr val="black"/>
                </a:solidFill>
                <a:latin typeface="Calibri"/>
              </a:rPr>
              <a:t>(this is a table not </a:t>
            </a:r>
            <a:r>
              <a:rPr lang="sv-SE" sz="600" dirty="0" err="1">
                <a:solidFill>
                  <a:prstClr val="black"/>
                </a:solidFill>
                <a:latin typeface="Calibri"/>
              </a:rPr>
              <a:t>based</a:t>
            </a:r>
            <a:r>
              <a:rPr lang="sv-SE" sz="600" dirty="0">
                <a:solidFill>
                  <a:prstClr val="black"/>
                </a:solidFill>
                <a:latin typeface="Calibri"/>
              </a:rPr>
              <a:t> on </a:t>
            </a:r>
            <a:r>
              <a:rPr lang="sv-SE" sz="600" dirty="0" err="1">
                <a:solidFill>
                  <a:prstClr val="black"/>
                </a:solidFill>
                <a:latin typeface="Calibri"/>
              </a:rPr>
              <a:t>EntityBase</a:t>
            </a:r>
            <a:r>
              <a:rPr lang="sv-SE" sz="600" dirty="0">
                <a:solidFill>
                  <a:prstClr val="black"/>
                </a:solidFill>
                <a:latin typeface="Calibri"/>
              </a:rPr>
              <a:t>)</a:t>
            </a:r>
            <a:endParaRPr lang="en-US" sz="600" dirty="0">
              <a:solidFill>
                <a:prstClr val="black"/>
              </a:solidFill>
              <a:latin typeface="Calibri"/>
            </a:endParaRPr>
          </a:p>
        </p:txBody>
      </p:sp>
      <p:cxnSp>
        <p:nvCxnSpPr>
          <p:cNvPr id="127" name="Straight Connector 126">
            <a:extLst>
              <a:ext uri="{FF2B5EF4-FFF2-40B4-BE49-F238E27FC236}">
                <a16:creationId xmlns:a16="http://schemas.microsoft.com/office/drawing/2014/main" id="{8C70463A-6E15-4300-8B6F-2FED198B30B2}"/>
              </a:ext>
            </a:extLst>
          </p:cNvPr>
          <p:cNvCxnSpPr>
            <a:cxnSpLocks/>
            <a:stCxn id="250" idx="0"/>
            <a:endCxn id="125" idx="2"/>
          </p:cNvCxnSpPr>
          <p:nvPr/>
        </p:nvCxnSpPr>
        <p:spPr>
          <a:xfrm flipV="1">
            <a:off x="4801168" y="908224"/>
            <a:ext cx="739818" cy="202574"/>
          </a:xfrm>
          <a:prstGeom prst="line">
            <a:avLst/>
          </a:prstGeom>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F8C305A3-C5EC-4601-9227-3ED237F9BEF8}"/>
              </a:ext>
            </a:extLst>
          </p:cNvPr>
          <p:cNvSpPr txBox="1"/>
          <p:nvPr/>
        </p:nvSpPr>
        <p:spPr>
          <a:xfrm>
            <a:off x="5396449" y="777329"/>
            <a:ext cx="2568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31" name="TextBox 130">
            <a:extLst>
              <a:ext uri="{FF2B5EF4-FFF2-40B4-BE49-F238E27FC236}">
                <a16:creationId xmlns:a16="http://schemas.microsoft.com/office/drawing/2014/main" id="{F6C7C08E-4EC9-4761-9AD3-046DBF615E81}"/>
              </a:ext>
            </a:extLst>
          </p:cNvPr>
          <p:cNvSpPr txBox="1"/>
          <p:nvPr/>
        </p:nvSpPr>
        <p:spPr>
          <a:xfrm>
            <a:off x="4695026" y="905061"/>
            <a:ext cx="2568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38" name="TextBox 137">
            <a:extLst>
              <a:ext uri="{FF2B5EF4-FFF2-40B4-BE49-F238E27FC236}">
                <a16:creationId xmlns:a16="http://schemas.microsoft.com/office/drawing/2014/main" id="{DAACD16B-769F-4591-8AB3-6192A84BBADF}"/>
              </a:ext>
            </a:extLst>
          </p:cNvPr>
          <p:cNvSpPr txBox="1"/>
          <p:nvPr/>
        </p:nvSpPr>
        <p:spPr>
          <a:xfrm>
            <a:off x="6448108" y="435313"/>
            <a:ext cx="170041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err="1">
                <a:ln>
                  <a:noFill/>
                </a:ln>
                <a:solidFill>
                  <a:prstClr val="black"/>
                </a:solidFill>
                <a:effectLst/>
                <a:uLnTx/>
                <a:uFillTx/>
                <a:latin typeface="Calibri"/>
                <a:ea typeface="+mn-ea"/>
                <a:cs typeface="+mn-cs"/>
              </a:rPr>
              <a:t>Dashed</a:t>
            </a:r>
            <a:r>
              <a:rPr kumimoji="0" lang="sv-SE" sz="1000" b="0" i="0" u="none" strike="noStrike" kern="1200" cap="none" spc="0" normalizeH="0" baseline="0" noProof="0" dirty="0">
                <a:ln>
                  <a:noFill/>
                </a:ln>
                <a:solidFill>
                  <a:prstClr val="black"/>
                </a:solidFill>
                <a:effectLst/>
                <a:uLnTx/>
                <a:uFillTx/>
                <a:latin typeface="Calibri"/>
                <a:ea typeface="+mn-ea"/>
                <a:cs typeface="+mn-cs"/>
              </a:rPr>
              <a:t>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lines</a:t>
            </a:r>
            <a:r>
              <a:rPr kumimoji="0" lang="sv-SE" sz="1000" b="0" i="0" u="none" strike="noStrike" kern="1200" cap="none" spc="0" normalizeH="0" baseline="0" noProof="0" dirty="0">
                <a:ln>
                  <a:noFill/>
                </a:ln>
                <a:solidFill>
                  <a:prstClr val="black"/>
                </a:solidFill>
                <a:effectLst/>
                <a:uLnTx/>
                <a:uFillTx/>
                <a:latin typeface="Calibri"/>
                <a:ea typeface="+mn-ea"/>
                <a:cs typeface="+mn-cs"/>
              </a:rPr>
              <a:t>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are</a:t>
            </a:r>
            <a:r>
              <a:rPr kumimoji="0" lang="sv-SE" sz="1000" b="0" i="0" u="none" strike="noStrike" kern="1200" cap="none" spc="0" normalizeH="0" baseline="0" noProof="0" dirty="0">
                <a:ln>
                  <a:noFill/>
                </a:ln>
                <a:solidFill>
                  <a:prstClr val="black"/>
                </a:solidFill>
                <a:effectLst/>
                <a:uLnTx/>
                <a:uFillTx/>
                <a:latin typeface="Calibri"/>
                <a:ea typeface="+mn-ea"/>
                <a:cs typeface="+mn-cs"/>
              </a:rPr>
              <a:t> not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database</a:t>
            </a:r>
            <a:r>
              <a:rPr kumimoji="0" lang="sv-SE" sz="1000" b="0" i="0" u="none" strike="noStrike" kern="1200" cap="none" spc="0" normalizeH="0" baseline="0" noProof="0" dirty="0">
                <a:ln>
                  <a:noFill/>
                </a:ln>
                <a:solidFill>
                  <a:prstClr val="black"/>
                </a:solidFill>
                <a:effectLst/>
                <a:uLnTx/>
                <a:uFillTx/>
                <a:latin typeface="Calibri"/>
                <a:ea typeface="+mn-ea"/>
                <a:cs typeface="+mn-cs"/>
              </a:rPr>
              <a:t> relations. It is only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Key-references</a:t>
            </a:r>
            <a:r>
              <a:rPr kumimoji="0" lang="sv-SE" sz="1000" b="0" i="0" u="none" strike="noStrike" kern="1200" cap="none" spc="0" normalizeH="0" baseline="0" noProof="0" dirty="0">
                <a:ln>
                  <a:noFill/>
                </a:ln>
                <a:solidFill>
                  <a:prstClr val="black"/>
                </a:solidFill>
                <a:effectLst/>
                <a:uLnTx/>
                <a:uFillTx/>
                <a:latin typeface="Calibri"/>
                <a:ea typeface="+mn-ea"/>
                <a:cs typeface="+mn-cs"/>
              </a:rPr>
              <a:t> in the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xml</a:t>
            </a:r>
            <a:r>
              <a:rPr kumimoji="0" lang="sv-SE" sz="1000" b="0" i="0" u="none" strike="noStrike" kern="1200" cap="none" spc="0" normalizeH="0" baseline="0" noProof="0" dirty="0">
                <a:ln>
                  <a:noFill/>
                </a:ln>
                <a:solidFill>
                  <a:prstClr val="black"/>
                </a:solidFill>
                <a:effectLst/>
                <a:uLnTx/>
                <a:uFillTx/>
                <a:latin typeface="Calibri"/>
                <a:ea typeface="+mn-ea"/>
                <a:cs typeface="+mn-cs"/>
              </a:rPr>
              <a:t>-”</a:t>
            </a:r>
            <a:r>
              <a:rPr kumimoji="0" lang="sv-SE" sz="1000" b="0" i="0" u="none" strike="noStrike" kern="1200" cap="none" spc="0" normalizeH="0" baseline="0" noProof="0" dirty="0" err="1">
                <a:ln>
                  <a:noFill/>
                </a:ln>
                <a:solidFill>
                  <a:prstClr val="black"/>
                </a:solidFill>
                <a:effectLst/>
                <a:uLnTx/>
                <a:uFillTx/>
                <a:latin typeface="Calibri"/>
                <a:ea typeface="+mn-ea"/>
                <a:cs typeface="+mn-cs"/>
              </a:rPr>
              <a:t>file</a:t>
            </a:r>
            <a:r>
              <a:rPr kumimoji="0" lang="sv-SE" sz="1000" b="0" i="0" u="none" strike="noStrike" kern="1200" cap="none" spc="0" normalizeH="0" baseline="0" noProof="0" dirty="0">
                <a:ln>
                  <a:noFill/>
                </a:ln>
                <a:solidFill>
                  <a:prstClr val="black"/>
                </a:solidFill>
                <a:effectLst/>
                <a:uLnTx/>
                <a:uFillTx/>
                <a:latin typeface="Calibri"/>
                <a:ea typeface="+mn-ea"/>
                <a:cs typeface="+mn-cs"/>
              </a:rPr>
              <a:t>”.</a:t>
            </a:r>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133" name="Rounded Rectangle 8">
            <a:extLst>
              <a:ext uri="{FF2B5EF4-FFF2-40B4-BE49-F238E27FC236}">
                <a16:creationId xmlns:a16="http://schemas.microsoft.com/office/drawing/2014/main" id="{624B551D-1B72-4BD4-B99F-6170B6A0BB52}"/>
              </a:ext>
            </a:extLst>
          </p:cNvPr>
          <p:cNvSpPr/>
          <p:nvPr/>
        </p:nvSpPr>
        <p:spPr>
          <a:xfrm>
            <a:off x="6506304" y="1223925"/>
            <a:ext cx="865188" cy="57626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lang="sv-SE" dirty="0">
                <a:solidFill>
                  <a:prstClr val="black"/>
                </a:solidFill>
                <a:latin typeface="Calibri"/>
              </a:rPr>
              <a:t>XXX</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39" name="Rectangle 94">
            <a:extLst>
              <a:ext uri="{FF2B5EF4-FFF2-40B4-BE49-F238E27FC236}">
                <a16:creationId xmlns:a16="http://schemas.microsoft.com/office/drawing/2014/main" id="{57E7963D-A9F1-49D0-A9A8-868D4897FAFB}"/>
              </a:ext>
            </a:extLst>
          </p:cNvPr>
          <p:cNvSpPr/>
          <p:nvPr/>
        </p:nvSpPr>
        <p:spPr>
          <a:xfrm>
            <a:off x="7154103" y="1225076"/>
            <a:ext cx="216024" cy="21602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40" name="TextBox 139">
            <a:extLst>
              <a:ext uri="{FF2B5EF4-FFF2-40B4-BE49-F238E27FC236}">
                <a16:creationId xmlns:a16="http://schemas.microsoft.com/office/drawing/2014/main" id="{84B117B2-9FED-448A-8E65-E0AC93698249}"/>
              </a:ext>
            </a:extLst>
          </p:cNvPr>
          <p:cNvSpPr txBox="1"/>
          <p:nvPr/>
        </p:nvSpPr>
        <p:spPr>
          <a:xfrm>
            <a:off x="7393954" y="1076097"/>
            <a:ext cx="1700411" cy="8617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000" dirty="0" err="1">
                <a:solidFill>
                  <a:prstClr val="black"/>
                </a:solidFill>
                <a:latin typeface="Calibri"/>
              </a:rPr>
              <a:t>Objects</a:t>
            </a:r>
            <a:r>
              <a:rPr lang="sv-SE" sz="1000" dirty="0">
                <a:solidFill>
                  <a:prstClr val="black"/>
                </a:solidFill>
                <a:latin typeface="Calibri"/>
              </a:rPr>
              <a:t> </a:t>
            </a:r>
            <a:r>
              <a:rPr lang="sv-SE" sz="1000" dirty="0" err="1">
                <a:solidFill>
                  <a:prstClr val="black"/>
                </a:solidFill>
                <a:latin typeface="Calibri"/>
              </a:rPr>
              <a:t>that</a:t>
            </a:r>
            <a:r>
              <a:rPr lang="sv-SE" sz="1000" dirty="0">
                <a:solidFill>
                  <a:prstClr val="black"/>
                </a:solidFill>
                <a:latin typeface="Calibri"/>
              </a:rPr>
              <a:t> must be possible to </a:t>
            </a:r>
            <a:r>
              <a:rPr lang="sv-SE" sz="1000" dirty="0" err="1">
                <a:solidFill>
                  <a:prstClr val="black"/>
                </a:solidFill>
                <a:latin typeface="Calibri"/>
              </a:rPr>
              <a:t>add</a:t>
            </a:r>
            <a:r>
              <a:rPr lang="sv-SE" sz="1000" dirty="0">
                <a:solidFill>
                  <a:prstClr val="black"/>
                </a:solidFill>
                <a:latin typeface="Calibri"/>
              </a:rPr>
              <a:t> or </a:t>
            </a:r>
            <a:r>
              <a:rPr lang="sv-SE" sz="1000" dirty="0" err="1">
                <a:solidFill>
                  <a:prstClr val="black"/>
                </a:solidFill>
                <a:latin typeface="Calibri"/>
              </a:rPr>
              <a:t>update</a:t>
            </a:r>
            <a:r>
              <a:rPr lang="sv-SE" sz="1000" dirty="0">
                <a:solidFill>
                  <a:prstClr val="black"/>
                </a:solidFill>
                <a:latin typeface="Calibri"/>
              </a:rPr>
              <a:t> when </a:t>
            </a:r>
            <a:r>
              <a:rPr lang="sv-SE" sz="1000" dirty="0" err="1">
                <a:solidFill>
                  <a:prstClr val="black"/>
                </a:solidFill>
                <a:latin typeface="Calibri"/>
              </a:rPr>
              <a:t>creating</a:t>
            </a:r>
            <a:r>
              <a:rPr lang="sv-SE" sz="1000" dirty="0">
                <a:solidFill>
                  <a:prstClr val="black"/>
                </a:solidFill>
                <a:latin typeface="Calibri"/>
              </a:rPr>
              <a:t> </a:t>
            </a:r>
            <a:r>
              <a:rPr lang="sv-SE" sz="1000" dirty="0" err="1">
                <a:solidFill>
                  <a:prstClr val="black"/>
                </a:solidFill>
                <a:latin typeface="Calibri"/>
              </a:rPr>
              <a:t>links</a:t>
            </a:r>
            <a:r>
              <a:rPr lang="sv-SE" sz="1000" dirty="0">
                <a:solidFill>
                  <a:prstClr val="black"/>
                </a:solidFill>
                <a:latin typeface="Calibri"/>
              </a:rPr>
              <a:t> in AEDs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The rest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we</a:t>
            </a:r>
            <a:r>
              <a:rPr kumimoji="0" lang="sv-SE" sz="1000" b="0" i="0" u="none" strike="noStrike" kern="1200" cap="none" spc="0" normalizeH="0" baseline="0" noProof="0" dirty="0">
                <a:ln>
                  <a:noFill/>
                </a:ln>
                <a:solidFill>
                  <a:prstClr val="black"/>
                </a:solidFill>
                <a:effectLst/>
                <a:uLnTx/>
                <a:uFillTx/>
                <a:latin typeface="Calibri"/>
                <a:ea typeface="+mn-ea"/>
                <a:cs typeface="+mn-cs"/>
              </a:rPr>
              <a:t>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could</a:t>
            </a:r>
            <a:r>
              <a:rPr kumimoji="0" lang="sv-SE" sz="1000" b="0" i="0" u="none" strike="noStrike" kern="1200" cap="none" spc="0" normalizeH="0" baseline="0" noProof="0" dirty="0">
                <a:ln>
                  <a:noFill/>
                </a:ln>
                <a:solidFill>
                  <a:prstClr val="black"/>
                </a:solidFill>
                <a:effectLst/>
                <a:uLnTx/>
                <a:uFillTx/>
                <a:latin typeface="Calibri"/>
                <a:ea typeface="+mn-ea"/>
                <a:cs typeface="+mn-cs"/>
              </a:rPr>
              <a:t>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assume</a:t>
            </a:r>
            <a:r>
              <a:rPr kumimoji="0" lang="sv-SE" sz="1000" b="0" i="0" u="none" strike="noStrike" kern="1200" cap="none" spc="0" normalizeH="0" baseline="0" noProof="0" dirty="0">
                <a:ln>
                  <a:noFill/>
                </a:ln>
                <a:solidFill>
                  <a:prstClr val="black"/>
                </a:solidFill>
                <a:effectLst/>
                <a:uLnTx/>
                <a:uFillTx/>
                <a:latin typeface="Calibri"/>
                <a:ea typeface="+mn-ea"/>
                <a:cs typeface="+mn-cs"/>
              </a:rPr>
              <a:t>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that</a:t>
            </a:r>
            <a:r>
              <a:rPr kumimoji="0" lang="sv-SE" sz="1000" b="0" i="0" u="none" strike="noStrike" kern="1200" cap="none" spc="0" normalizeH="0" baseline="0" noProof="0" dirty="0">
                <a:ln>
                  <a:noFill/>
                </a:ln>
                <a:solidFill>
                  <a:prstClr val="black"/>
                </a:solidFill>
                <a:effectLst/>
                <a:uLnTx/>
                <a:uFillTx/>
                <a:latin typeface="Calibri"/>
                <a:ea typeface="+mn-ea"/>
                <a:cs typeface="+mn-cs"/>
              </a:rPr>
              <a:t>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they</a:t>
            </a:r>
            <a:r>
              <a:rPr kumimoji="0" lang="sv-SE" sz="1000" b="0" i="0" u="none" strike="noStrike" kern="1200" cap="none" spc="0" normalizeH="0" baseline="0" noProof="0" dirty="0">
                <a:ln>
                  <a:noFill/>
                </a:ln>
                <a:solidFill>
                  <a:prstClr val="black"/>
                </a:solidFill>
                <a:effectLst/>
                <a:uLnTx/>
                <a:uFillTx/>
                <a:latin typeface="Calibri"/>
                <a:ea typeface="+mn-ea"/>
                <a:cs typeface="+mn-cs"/>
              </a:rPr>
              <a:t>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already</a:t>
            </a:r>
            <a:r>
              <a:rPr kumimoji="0" lang="sv-SE" sz="1000" b="0" i="0" u="none" strike="noStrike" kern="1200" cap="none" spc="0" normalizeH="0" baseline="0" noProof="0" dirty="0">
                <a:ln>
                  <a:noFill/>
                </a:ln>
                <a:solidFill>
                  <a:prstClr val="black"/>
                </a:solidFill>
                <a:effectLst/>
                <a:uLnTx/>
                <a:uFillTx/>
                <a:latin typeface="Calibri"/>
                <a:ea typeface="+mn-ea"/>
                <a:cs typeface="+mn-cs"/>
              </a:rPr>
              <a:t>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exist</a:t>
            </a:r>
            <a:r>
              <a:rPr kumimoji="0" lang="sv-SE" sz="1000" b="0" i="0" u="none" strike="noStrike" kern="1200" cap="none" spc="0" normalizeH="0" baseline="0" noProof="0" dirty="0">
                <a:ln>
                  <a:noFill/>
                </a:ln>
                <a:solidFill>
                  <a:prstClr val="black"/>
                </a:solidFill>
                <a:effectLst/>
                <a:uLnTx/>
                <a:uFillTx/>
                <a:latin typeface="Calibri"/>
                <a:ea typeface="+mn-ea"/>
                <a:cs typeface="+mn-cs"/>
              </a:rPr>
              <a:t> </a:t>
            </a:r>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0" name="TextBox 149">
            <a:extLst>
              <a:ext uri="{FF2B5EF4-FFF2-40B4-BE49-F238E27FC236}">
                <a16:creationId xmlns:a16="http://schemas.microsoft.com/office/drawing/2014/main" id="{77DCB58A-C23E-492E-BCAE-D786BEA4526F}"/>
              </a:ext>
            </a:extLst>
          </p:cNvPr>
          <p:cNvSpPr txBox="1"/>
          <p:nvPr/>
        </p:nvSpPr>
        <p:spPr>
          <a:xfrm>
            <a:off x="3777371" y="5740022"/>
            <a:ext cx="1008609" cy="4154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0..~5/(Can)</a:t>
            </a:r>
            <a:r>
              <a:rPr kumimoji="0" lang="sv-SE" sz="1050" b="0" i="0" u="none" strike="noStrike" kern="1200" cap="none" spc="0" normalizeH="0" baseline="0" noProof="0" dirty="0" err="1">
                <a:ln>
                  <a:noFill/>
                </a:ln>
                <a:solidFill>
                  <a:prstClr val="black"/>
                </a:solidFill>
                <a:effectLst/>
                <a:uLnTx/>
                <a:uFillTx/>
                <a:latin typeface="Calibri"/>
                <a:ea typeface="+mn-ea"/>
                <a:cs typeface="+mn-cs"/>
              </a:rPr>
              <a:t>row</a:t>
            </a:r>
            <a:endParaRPr kumimoji="0" lang="sv-SE" sz="105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sz="1050" dirty="0">
                <a:solidFill>
                  <a:prstClr val="black"/>
                </a:solidFill>
                <a:latin typeface="Calibri"/>
              </a:rPr>
              <a:t>0 for </a:t>
            </a:r>
            <a:r>
              <a:rPr lang="sv-SE" sz="1050" dirty="0" err="1">
                <a:solidFill>
                  <a:prstClr val="black"/>
                </a:solidFill>
                <a:latin typeface="Calibri"/>
              </a:rPr>
              <a:t>NonCan</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52" name="TextBox 151">
            <a:extLst>
              <a:ext uri="{FF2B5EF4-FFF2-40B4-BE49-F238E27FC236}">
                <a16:creationId xmlns:a16="http://schemas.microsoft.com/office/drawing/2014/main" id="{D60D1439-AC81-43EB-B3DF-21EC02895C3F}"/>
              </a:ext>
            </a:extLst>
          </p:cNvPr>
          <p:cNvSpPr txBox="1"/>
          <p:nvPr/>
        </p:nvSpPr>
        <p:spPr>
          <a:xfrm>
            <a:off x="2383267" y="2595799"/>
            <a:ext cx="917239"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2(</a:t>
            </a:r>
            <a:r>
              <a:rPr kumimoji="0" lang="sv-SE" sz="1050" b="0" i="0" u="none" strike="noStrike" kern="1200" cap="none" spc="0" normalizeH="0" baseline="0" noProof="0" dirty="0" err="1">
                <a:ln>
                  <a:noFill/>
                </a:ln>
                <a:solidFill>
                  <a:prstClr val="black"/>
                </a:solidFill>
                <a:effectLst/>
                <a:uLnTx/>
                <a:uFillTx/>
                <a:latin typeface="Calibri"/>
                <a:ea typeface="+mn-ea"/>
                <a:cs typeface="+mn-cs"/>
              </a:rPr>
              <a:t>Rx</a:t>
            </a:r>
            <a:r>
              <a:rPr kumimoji="0" lang="sv-SE" sz="1050" b="0" i="0" u="none" strike="noStrike" kern="1200" cap="none" spc="0" normalizeH="0" baseline="0" noProof="0" dirty="0">
                <a:ln>
                  <a:noFill/>
                </a:ln>
                <a:solidFill>
                  <a:prstClr val="black"/>
                </a:solidFill>
                <a:effectLst/>
                <a:uLnTx/>
                <a:uFillTx/>
                <a:latin typeface="Calibri"/>
                <a:ea typeface="+mn-ea"/>
                <a:cs typeface="+mn-cs"/>
              </a:rPr>
              <a:t>, </a:t>
            </a:r>
            <a:r>
              <a:rPr kumimoji="0" lang="sv-SE" sz="1050" b="0" i="0" u="none" strike="noStrike" kern="1200" cap="none" spc="0" normalizeH="0" baseline="0" noProof="0" dirty="0" err="1">
                <a:ln>
                  <a:noFill/>
                </a:ln>
                <a:solidFill>
                  <a:prstClr val="black"/>
                </a:solidFill>
                <a:effectLst/>
                <a:uLnTx/>
                <a:uFillTx/>
                <a:latin typeface="Calibri"/>
                <a:ea typeface="+mn-ea"/>
                <a:cs typeface="+mn-cs"/>
              </a:rPr>
              <a:t>Tx</a:t>
            </a:r>
            <a:r>
              <a:rPr kumimoji="0" lang="sv-SE" sz="1050" b="0" i="0" u="none" strike="noStrike" kern="1200" cap="none" spc="0" normalizeH="0" baseline="0" noProof="0" dirty="0">
                <a:ln>
                  <a:noFill/>
                </a:ln>
                <a:solidFill>
                  <a:prstClr val="black"/>
                </a:solidFill>
                <a:effectLst/>
                <a:uLnTx/>
                <a:uFillTx/>
                <a:latin typeface="Calibri"/>
                <a:ea typeface="+mn-ea"/>
                <a:cs typeface="+mn-cs"/>
              </a:rPr>
              <a:t>)/</a:t>
            </a:r>
            <a:r>
              <a:rPr kumimoji="0" lang="sv-SE" sz="1050" b="0" i="0" u="none" strike="noStrike" kern="1200" cap="none" spc="0" normalizeH="0" baseline="0" noProof="0" dirty="0" err="1">
                <a:ln>
                  <a:noFill/>
                </a:ln>
                <a:solidFill>
                  <a:prstClr val="black"/>
                </a:solidFill>
                <a:effectLst/>
                <a:uLnTx/>
                <a:uFillTx/>
                <a:latin typeface="Calibri"/>
                <a:ea typeface="+mn-ea"/>
                <a:cs typeface="+mn-cs"/>
              </a:rPr>
              <a:t>row</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54" name="TextBox 153">
            <a:extLst>
              <a:ext uri="{FF2B5EF4-FFF2-40B4-BE49-F238E27FC236}">
                <a16:creationId xmlns:a16="http://schemas.microsoft.com/office/drawing/2014/main" id="{1DCFF3FA-CF42-433F-B2B0-F3751C939751}"/>
              </a:ext>
            </a:extLst>
          </p:cNvPr>
          <p:cNvSpPr txBox="1"/>
          <p:nvPr/>
        </p:nvSpPr>
        <p:spPr>
          <a:xfrm>
            <a:off x="5229407" y="2021656"/>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80926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spagett.jpg"/>
          <p:cNvPicPr>
            <a:picLocks noGrp="1" noChangeAspect="1"/>
          </p:cNvPicPr>
          <p:nvPr>
            <p:ph sz="half" idx="2"/>
          </p:nvPr>
        </p:nvPicPr>
        <p:blipFill>
          <a:blip r:embed="rId2" cstate="print"/>
          <a:stretch>
            <a:fillRect/>
          </a:stretch>
        </p:blipFill>
        <p:spPr>
          <a:xfrm>
            <a:off x="457200" y="1391646"/>
            <a:ext cx="4040188" cy="2680784"/>
          </a:xfrm>
        </p:spPr>
      </p:pic>
      <p:sp>
        <p:nvSpPr>
          <p:cNvPr id="3" name="Title 2"/>
          <p:cNvSpPr>
            <a:spLocks noGrp="1"/>
          </p:cNvSpPr>
          <p:nvPr>
            <p:ph type="title"/>
          </p:nvPr>
        </p:nvSpPr>
        <p:spPr>
          <a:xfrm>
            <a:off x="457200" y="-171400"/>
            <a:ext cx="8229600" cy="1143000"/>
          </a:xfrm>
        </p:spPr>
        <p:txBody>
          <a:bodyPr/>
          <a:lstStyle/>
          <a:p>
            <a:r>
              <a:rPr lang="sv-SE" dirty="0"/>
              <a:t>Vision</a:t>
            </a:r>
            <a:endParaRPr lang="en-GB" dirty="0"/>
          </a:p>
        </p:txBody>
      </p:sp>
      <p:sp>
        <p:nvSpPr>
          <p:cNvPr id="4" name="Text Placeholder 3"/>
          <p:cNvSpPr>
            <a:spLocks noGrp="1"/>
          </p:cNvSpPr>
          <p:nvPr>
            <p:ph type="body" idx="1"/>
          </p:nvPr>
        </p:nvSpPr>
        <p:spPr>
          <a:xfrm>
            <a:off x="457200" y="548680"/>
            <a:ext cx="4040188" cy="639762"/>
          </a:xfrm>
        </p:spPr>
        <p:txBody>
          <a:bodyPr/>
          <a:lstStyle/>
          <a:p>
            <a:r>
              <a:rPr lang="sv-SE" dirty="0"/>
              <a:t>Spaghetti </a:t>
            </a:r>
            <a:r>
              <a:rPr lang="sv-SE" dirty="0" err="1"/>
              <a:t>code</a:t>
            </a:r>
            <a:endParaRPr lang="en-GB" dirty="0"/>
          </a:p>
        </p:txBody>
      </p:sp>
      <p:sp>
        <p:nvSpPr>
          <p:cNvPr id="6" name="Text Placeholder 5"/>
          <p:cNvSpPr>
            <a:spLocks noGrp="1"/>
          </p:cNvSpPr>
          <p:nvPr>
            <p:ph type="body" sz="quarter" idx="3"/>
          </p:nvPr>
        </p:nvSpPr>
        <p:spPr>
          <a:xfrm>
            <a:off x="4645025" y="548680"/>
            <a:ext cx="4041775" cy="639762"/>
          </a:xfrm>
        </p:spPr>
        <p:txBody>
          <a:bodyPr/>
          <a:lstStyle/>
          <a:p>
            <a:r>
              <a:rPr lang="sv-SE" dirty="0"/>
              <a:t>Lasagne </a:t>
            </a:r>
            <a:r>
              <a:rPr lang="sv-SE" dirty="0" err="1"/>
              <a:t>code</a:t>
            </a:r>
            <a:endParaRPr lang="en-GB" dirty="0"/>
          </a:p>
        </p:txBody>
      </p:sp>
      <p:cxnSp>
        <p:nvCxnSpPr>
          <p:cNvPr id="11" name="Straight Connector 10"/>
          <p:cNvCxnSpPr/>
          <p:nvPr/>
        </p:nvCxnSpPr>
        <p:spPr>
          <a:xfrm>
            <a:off x="539552" y="1052736"/>
            <a:ext cx="3816424" cy="3334047"/>
          </a:xfrm>
          <a:prstGeom prst="line">
            <a:avLst/>
          </a:prstGeom>
        </p:spPr>
        <p:style>
          <a:lnRef idx="3">
            <a:schemeClr val="accent2"/>
          </a:lnRef>
          <a:fillRef idx="0">
            <a:schemeClr val="accent2"/>
          </a:fillRef>
          <a:effectRef idx="2">
            <a:schemeClr val="accent2"/>
          </a:effectRef>
          <a:fontRef idx="minor">
            <a:schemeClr val="tx1"/>
          </a:fontRef>
        </p:style>
      </p:cxnSp>
      <p:cxnSp>
        <p:nvCxnSpPr>
          <p:cNvPr id="12" name="Straight Connector 11"/>
          <p:cNvCxnSpPr/>
          <p:nvPr/>
        </p:nvCxnSpPr>
        <p:spPr>
          <a:xfrm flipH="1">
            <a:off x="323528" y="1124744"/>
            <a:ext cx="3672408" cy="3334047"/>
          </a:xfrm>
          <a:prstGeom prst="line">
            <a:avLst/>
          </a:prstGeom>
        </p:spPr>
        <p:style>
          <a:lnRef idx="3">
            <a:schemeClr val="accent2"/>
          </a:lnRef>
          <a:fillRef idx="0">
            <a:schemeClr val="accent2"/>
          </a:fillRef>
          <a:effectRef idx="2">
            <a:schemeClr val="accent2"/>
          </a:effectRef>
          <a:fontRef idx="minor">
            <a:schemeClr val="tx1"/>
          </a:fontRef>
        </p:style>
      </p:cxnSp>
      <p:sp>
        <p:nvSpPr>
          <p:cNvPr id="5" name="Footer Placeholder 4"/>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CBA5D24A-06F2-41A9-BF15-C2D975671EAB}" type="slidenum">
              <a:rPr lang="sv-SE" smtClean="0"/>
              <a:pPr/>
              <a:t>2</a:t>
            </a:fld>
            <a:endParaRPr lang="sv-SE"/>
          </a:p>
        </p:txBody>
      </p:sp>
      <p:pic>
        <p:nvPicPr>
          <p:cNvPr id="16" name="Content Placeholder 15" descr="lasagne-alla-bolognese-hem1.jpg"/>
          <p:cNvPicPr>
            <a:picLocks noGrp="1" noChangeAspect="1"/>
          </p:cNvPicPr>
          <p:nvPr>
            <p:ph sz="quarter" idx="4"/>
          </p:nvPr>
        </p:nvPicPr>
        <p:blipFill>
          <a:blip r:embed="rId3" cstate="print"/>
          <a:stretch>
            <a:fillRect/>
          </a:stretch>
        </p:blipFill>
        <p:spPr>
          <a:xfrm>
            <a:off x="4760912" y="1436638"/>
            <a:ext cx="3810000" cy="2590800"/>
          </a:xfrm>
        </p:spPr>
      </p:pic>
      <p:pic>
        <p:nvPicPr>
          <p:cNvPr id="19" name="Picture 18" descr="3tier_architecture.jpg"/>
          <p:cNvPicPr>
            <a:picLocks noChangeAspect="1"/>
          </p:cNvPicPr>
          <p:nvPr/>
        </p:nvPicPr>
        <p:blipFill>
          <a:blip r:embed="rId4" cstate="print"/>
          <a:stretch>
            <a:fillRect/>
          </a:stretch>
        </p:blipFill>
        <p:spPr>
          <a:xfrm>
            <a:off x="6588224" y="3861048"/>
            <a:ext cx="1899295" cy="2748798"/>
          </a:xfrm>
          <a:prstGeom prst="rect">
            <a:avLst/>
          </a:prstGeom>
        </p:spPr>
      </p:pic>
      <p:pic>
        <p:nvPicPr>
          <p:cNvPr id="20" name="Picture 19" descr="spaghetti_architecture.jpg"/>
          <p:cNvPicPr>
            <a:picLocks noChangeAspect="1"/>
          </p:cNvPicPr>
          <p:nvPr/>
        </p:nvPicPr>
        <p:blipFill>
          <a:blip r:embed="rId5" cstate="print"/>
          <a:stretch>
            <a:fillRect/>
          </a:stretch>
        </p:blipFill>
        <p:spPr>
          <a:xfrm>
            <a:off x="539552" y="4077844"/>
            <a:ext cx="3096344" cy="2265240"/>
          </a:xfrm>
          <a:prstGeom prst="rect">
            <a:avLst/>
          </a:prstGeom>
        </p:spPr>
      </p:pic>
    </p:spTree>
    <p:extLst>
      <p:ext uri="{BB962C8B-B14F-4D97-AF65-F5344CB8AC3E}">
        <p14:creationId xmlns:p14="http://schemas.microsoft.com/office/powerpoint/2010/main" val="3971095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Oval 185">
            <a:extLst>
              <a:ext uri="{FF2B5EF4-FFF2-40B4-BE49-F238E27FC236}">
                <a16:creationId xmlns:a16="http://schemas.microsoft.com/office/drawing/2014/main" id="{2C1D2CA0-2352-44DC-8C6F-6D6B5C46C908}"/>
              </a:ext>
            </a:extLst>
          </p:cNvPr>
          <p:cNvSpPr/>
          <p:nvPr/>
        </p:nvSpPr>
        <p:spPr>
          <a:xfrm rot="14989739">
            <a:off x="2933927" y="2962212"/>
            <a:ext cx="3134894" cy="211682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0" name="Oval 229">
            <a:extLst>
              <a:ext uri="{FF2B5EF4-FFF2-40B4-BE49-F238E27FC236}">
                <a16:creationId xmlns:a16="http://schemas.microsoft.com/office/drawing/2014/main" id="{E3A5BBE9-6DF3-45A0-AA1A-2950EFEA679B}"/>
              </a:ext>
            </a:extLst>
          </p:cNvPr>
          <p:cNvSpPr/>
          <p:nvPr/>
        </p:nvSpPr>
        <p:spPr>
          <a:xfrm rot="20106945">
            <a:off x="2559852" y="975123"/>
            <a:ext cx="4071313" cy="244463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Rounded Rectangle 141"/>
          <p:cNvSpPr/>
          <p:nvPr/>
        </p:nvSpPr>
        <p:spPr>
          <a:xfrm>
            <a:off x="7093860" y="4196806"/>
            <a:ext cx="863600" cy="57626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Seg</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ounded Rectangle 4"/>
          <p:cNvSpPr/>
          <p:nvPr/>
        </p:nvSpPr>
        <p:spPr>
          <a:xfrm>
            <a:off x="1911275" y="404664"/>
            <a:ext cx="865659" cy="57626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UF</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ounded Rectangle 7"/>
          <p:cNvSpPr/>
          <p:nvPr/>
        </p:nvSpPr>
        <p:spPr>
          <a:xfrm>
            <a:off x="466725" y="2200610"/>
            <a:ext cx="865188" cy="57626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AE</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9" name="Rounded Rectangle 8"/>
          <p:cNvSpPr/>
          <p:nvPr/>
        </p:nvSpPr>
        <p:spPr>
          <a:xfrm>
            <a:off x="1583122" y="2200610"/>
            <a:ext cx="865188" cy="57626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AEP</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 name="Rounded Rectangle 9"/>
          <p:cNvSpPr/>
          <p:nvPr/>
        </p:nvSpPr>
        <p:spPr>
          <a:xfrm>
            <a:off x="466725" y="5081746"/>
            <a:ext cx="865188" cy="57626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Comp</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Rounded Rectangle 10"/>
          <p:cNvSpPr/>
          <p:nvPr/>
        </p:nvSpPr>
        <p:spPr>
          <a:xfrm>
            <a:off x="6516712" y="2187032"/>
            <a:ext cx="863600" cy="57626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PD</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3" name="Rounded Rectangle 12"/>
          <p:cNvSpPr/>
          <p:nvPr/>
        </p:nvSpPr>
        <p:spPr>
          <a:xfrm>
            <a:off x="5458143" y="5545723"/>
            <a:ext cx="863600" cy="57626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Addr</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 name="Rounded Rectangle 14"/>
          <p:cNvSpPr/>
          <p:nvPr/>
        </p:nvSpPr>
        <p:spPr>
          <a:xfrm>
            <a:off x="2751140" y="5510596"/>
            <a:ext cx="864095" cy="57626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SIG</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20" name="Straight Connector 19"/>
          <p:cNvCxnSpPr>
            <a:stCxn id="8" idx="2"/>
            <a:endCxn id="10" idx="0"/>
          </p:cNvCxnSpPr>
          <p:nvPr/>
        </p:nvCxnSpPr>
        <p:spPr>
          <a:xfrm>
            <a:off x="899319" y="2776872"/>
            <a:ext cx="0" cy="2304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9" idx="1"/>
            <a:endCxn id="8" idx="3"/>
          </p:cNvCxnSpPr>
          <p:nvPr/>
        </p:nvCxnSpPr>
        <p:spPr>
          <a:xfrm flipH="1">
            <a:off x="1331913" y="2488741"/>
            <a:ext cx="2512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1"/>
            <a:endCxn id="9" idx="3"/>
          </p:cNvCxnSpPr>
          <p:nvPr/>
        </p:nvCxnSpPr>
        <p:spPr>
          <a:xfrm flipH="1">
            <a:off x="2448310" y="2475163"/>
            <a:ext cx="4068402" cy="13578"/>
          </a:xfrm>
          <a:prstGeom prst="line">
            <a:avLst/>
          </a:prstGeom>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5570218" y="2975274"/>
            <a:ext cx="864968" cy="57626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CanPD</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8" name="Rounded Rectangle 37"/>
          <p:cNvSpPr/>
          <p:nvPr/>
        </p:nvSpPr>
        <p:spPr>
          <a:xfrm>
            <a:off x="1714592" y="5228754"/>
            <a:ext cx="863600" cy="57785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MSG</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3" name="Rounded Rectangle 42"/>
          <p:cNvSpPr/>
          <p:nvPr/>
        </p:nvSpPr>
        <p:spPr>
          <a:xfrm>
            <a:off x="2396160" y="3946836"/>
            <a:ext cx="1388115" cy="57467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CanMsgSig</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44" name="Straight Connector 43"/>
          <p:cNvCxnSpPr>
            <a:cxnSpLocks/>
            <a:stCxn id="43" idx="2"/>
            <a:endCxn id="268" idx="2"/>
          </p:cNvCxnSpPr>
          <p:nvPr/>
        </p:nvCxnSpPr>
        <p:spPr>
          <a:xfrm>
            <a:off x="3090218" y="4521511"/>
            <a:ext cx="303214" cy="1034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3" idx="2"/>
            <a:endCxn id="38" idx="0"/>
          </p:cNvCxnSpPr>
          <p:nvPr/>
        </p:nvCxnSpPr>
        <p:spPr>
          <a:xfrm flipH="1">
            <a:off x="2146392" y="4521511"/>
            <a:ext cx="943826" cy="707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11" idx="2"/>
            <a:endCxn id="33" idx="0"/>
          </p:cNvCxnSpPr>
          <p:nvPr/>
        </p:nvCxnSpPr>
        <p:spPr>
          <a:xfrm flipH="1">
            <a:off x="6002702" y="2763294"/>
            <a:ext cx="945810" cy="211980"/>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2555776" y="404664"/>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21" name="Straight Connector 120"/>
          <p:cNvCxnSpPr>
            <a:cxnSpLocks/>
            <a:stCxn id="211" idx="0"/>
            <a:endCxn id="142" idx="0"/>
          </p:cNvCxnSpPr>
          <p:nvPr/>
        </p:nvCxnSpPr>
        <p:spPr>
          <a:xfrm>
            <a:off x="6421485" y="3507087"/>
            <a:ext cx="1104175" cy="689719"/>
          </a:xfrm>
          <a:prstGeom prst="line">
            <a:avLst/>
          </a:prstGeom>
        </p:spPr>
        <p:style>
          <a:lnRef idx="1">
            <a:schemeClr val="accent1"/>
          </a:lnRef>
          <a:fillRef idx="0">
            <a:schemeClr val="accent1"/>
          </a:fillRef>
          <a:effectRef idx="0">
            <a:schemeClr val="accent1"/>
          </a:effectRef>
          <a:fontRef idx="minor">
            <a:schemeClr val="tx1"/>
          </a:fontRef>
        </p:style>
      </p:cxnSp>
      <p:sp>
        <p:nvSpPr>
          <p:cNvPr id="134" name="Rectangle 133"/>
          <p:cNvSpPr/>
          <p:nvPr/>
        </p:nvSpPr>
        <p:spPr>
          <a:xfrm>
            <a:off x="1115616" y="5081969"/>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7" name="Rectangle 136"/>
          <p:cNvSpPr/>
          <p:nvPr/>
        </p:nvSpPr>
        <p:spPr>
          <a:xfrm>
            <a:off x="7742624" y="4194323"/>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55" name="Rectangle 154"/>
          <p:cNvSpPr/>
          <p:nvPr/>
        </p:nvSpPr>
        <p:spPr>
          <a:xfrm>
            <a:off x="6104900" y="5541855"/>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87" name="Rectangle 186"/>
          <p:cNvSpPr/>
          <p:nvPr/>
        </p:nvSpPr>
        <p:spPr>
          <a:xfrm>
            <a:off x="2355685" y="5233447"/>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90" name="Rectangle 189"/>
          <p:cNvSpPr/>
          <p:nvPr/>
        </p:nvSpPr>
        <p:spPr>
          <a:xfrm>
            <a:off x="3399212" y="5510819"/>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99" name="Rectangle 98"/>
          <p:cNvSpPr/>
          <p:nvPr/>
        </p:nvSpPr>
        <p:spPr>
          <a:xfrm>
            <a:off x="5153619" y="27434"/>
            <a:ext cx="3810869" cy="329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AED </a:t>
            </a:r>
            <a:r>
              <a:rPr kumimoji="0" lang="sv-SE" sz="1800" b="0" i="0" u="none" strike="noStrike" kern="1200" cap="none" spc="0" normalizeH="0" baseline="0" noProof="0" dirty="0" err="1">
                <a:ln>
                  <a:noFill/>
                </a:ln>
                <a:solidFill>
                  <a:prstClr val="white"/>
                </a:solidFill>
                <a:effectLst/>
                <a:uLnTx/>
                <a:uFillTx/>
                <a:latin typeface="Calibri"/>
                <a:ea typeface="+mn-ea"/>
                <a:cs typeface="+mn-cs"/>
              </a:rPr>
              <a:t>Dataview</a:t>
            </a:r>
            <a:r>
              <a:rPr kumimoji="0" lang="sv-SE" sz="1800" b="0" i="0" u="none" strike="noStrike" kern="1200" cap="none" spc="0" normalizeH="0" baseline="0" noProof="0" dirty="0">
                <a:ln>
                  <a:noFill/>
                </a:ln>
                <a:solidFill>
                  <a:prstClr val="white"/>
                </a:solidFill>
                <a:effectLst/>
                <a:uLnTx/>
                <a:uFillTx/>
                <a:latin typeface="Calibri"/>
                <a:ea typeface="+mn-ea"/>
                <a:cs typeface="+mn-cs"/>
              </a:rPr>
              <a:t> Suggestion 2021-02-05</a:t>
            </a:r>
          </a:p>
        </p:txBody>
      </p:sp>
      <p:sp>
        <p:nvSpPr>
          <p:cNvPr id="146" name="Rounded Rectangle 145"/>
          <p:cNvSpPr/>
          <p:nvPr/>
        </p:nvSpPr>
        <p:spPr>
          <a:xfrm>
            <a:off x="7596336" y="2989050"/>
            <a:ext cx="864096" cy="57626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  IntPD</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47" name="Rounded Rectangle 146"/>
          <p:cNvSpPr/>
          <p:nvPr/>
        </p:nvSpPr>
        <p:spPr>
          <a:xfrm>
            <a:off x="6563125" y="2989050"/>
            <a:ext cx="889195" cy="57626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 DwPD</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49" name="Straight Connector 148"/>
          <p:cNvCxnSpPr>
            <a:stCxn id="147" idx="0"/>
            <a:endCxn id="11" idx="2"/>
          </p:cNvCxnSpPr>
          <p:nvPr/>
        </p:nvCxnSpPr>
        <p:spPr>
          <a:xfrm flipH="1" flipV="1">
            <a:off x="6948512" y="2763294"/>
            <a:ext cx="59211" cy="225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a:stCxn id="146" idx="0"/>
            <a:endCxn id="11" idx="2"/>
          </p:cNvCxnSpPr>
          <p:nvPr/>
        </p:nvCxnSpPr>
        <p:spPr>
          <a:xfrm flipH="1" flipV="1">
            <a:off x="6948512" y="2763294"/>
            <a:ext cx="1079872" cy="225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264" idx="2"/>
            <a:endCxn id="13" idx="0"/>
          </p:cNvCxnSpPr>
          <p:nvPr/>
        </p:nvCxnSpPr>
        <p:spPr>
          <a:xfrm flipH="1">
            <a:off x="5889943" y="3583742"/>
            <a:ext cx="286249" cy="1961981"/>
          </a:xfrm>
          <a:prstGeom prst="line">
            <a:avLst/>
          </a:prstGeom>
        </p:spPr>
        <p:style>
          <a:lnRef idx="1">
            <a:schemeClr val="accent1"/>
          </a:lnRef>
          <a:fillRef idx="0">
            <a:schemeClr val="accent1"/>
          </a:fillRef>
          <a:effectRef idx="0">
            <a:schemeClr val="accent1"/>
          </a:effectRef>
          <a:fontRef idx="minor">
            <a:schemeClr val="tx1"/>
          </a:fontRef>
        </p:style>
      </p:cxnSp>
      <p:sp>
        <p:nvSpPr>
          <p:cNvPr id="193" name="TextBox 192"/>
          <p:cNvSpPr txBox="1"/>
          <p:nvPr/>
        </p:nvSpPr>
        <p:spPr>
          <a:xfrm>
            <a:off x="6082318" y="4761493"/>
            <a:ext cx="1296144"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Source and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maybe</a:t>
            </a:r>
            <a:r>
              <a:rPr kumimoji="0" lang="sv-SE" sz="1000" b="0" i="0" u="none" strike="noStrike" kern="1200" cap="none" spc="0" normalizeH="0" baseline="0" noProof="0" dirty="0">
                <a:ln>
                  <a:noFill/>
                </a:ln>
                <a:solidFill>
                  <a:prstClr val="black"/>
                </a:solidFill>
                <a:effectLst/>
                <a:uLnTx/>
                <a:uFillTx/>
                <a:latin typeface="Calibri"/>
                <a:ea typeface="+mn-ea"/>
                <a:cs typeface="+mn-cs"/>
              </a:rPr>
              <a:t>(If PDU1) Destination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addr</a:t>
            </a:r>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94" name="Straight Connector 193"/>
          <p:cNvCxnSpPr>
            <a:stCxn id="33" idx="1"/>
            <a:endCxn id="43" idx="0"/>
          </p:cNvCxnSpPr>
          <p:nvPr/>
        </p:nvCxnSpPr>
        <p:spPr>
          <a:xfrm flipH="1">
            <a:off x="3090218" y="3263406"/>
            <a:ext cx="2480000" cy="683430"/>
          </a:xfrm>
          <a:prstGeom prst="line">
            <a:avLst/>
          </a:prstGeom>
        </p:spPr>
        <p:style>
          <a:lnRef idx="1">
            <a:schemeClr val="accent1"/>
          </a:lnRef>
          <a:fillRef idx="0">
            <a:schemeClr val="accent1"/>
          </a:fillRef>
          <a:effectRef idx="0">
            <a:schemeClr val="accent1"/>
          </a:effectRef>
          <a:fontRef idx="minor">
            <a:schemeClr val="tx1"/>
          </a:fontRef>
        </p:style>
      </p:cxnSp>
      <p:sp>
        <p:nvSpPr>
          <p:cNvPr id="277" name="Rounded Rectangle 276"/>
          <p:cNvSpPr/>
          <p:nvPr/>
        </p:nvSpPr>
        <p:spPr>
          <a:xfrm>
            <a:off x="1835696" y="1196752"/>
            <a:ext cx="958816" cy="57626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UfRel</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69" name="Straight Connector 168"/>
          <p:cNvCxnSpPr>
            <a:cxnSpLocks/>
          </p:cNvCxnSpPr>
          <p:nvPr/>
        </p:nvCxnSpPr>
        <p:spPr>
          <a:xfrm>
            <a:off x="5427111" y="2890252"/>
            <a:ext cx="3177337" cy="64"/>
          </a:xfrm>
          <a:prstGeom prst="line">
            <a:avLst/>
          </a:prstGeom>
          <a:ln w="12700">
            <a:prstDash val="dash"/>
          </a:ln>
        </p:spPr>
        <p:style>
          <a:lnRef idx="3">
            <a:schemeClr val="dk1"/>
          </a:lnRef>
          <a:fillRef idx="0">
            <a:schemeClr val="dk1"/>
          </a:fillRef>
          <a:effectRef idx="2">
            <a:schemeClr val="dk1"/>
          </a:effectRef>
          <a:fontRef idx="minor">
            <a:schemeClr val="tx1"/>
          </a:fontRef>
        </p:style>
      </p:cxnSp>
      <p:sp>
        <p:nvSpPr>
          <p:cNvPr id="283" name="TextBox 282"/>
          <p:cNvSpPr txBox="1"/>
          <p:nvPr/>
        </p:nvSpPr>
        <p:spPr>
          <a:xfrm>
            <a:off x="7495313" y="2678723"/>
            <a:ext cx="67708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One of</a:t>
            </a:r>
          </a:p>
        </p:txBody>
      </p:sp>
      <p:cxnSp>
        <p:nvCxnSpPr>
          <p:cNvPr id="286" name="Straight Connector 285"/>
          <p:cNvCxnSpPr>
            <a:stCxn id="5" idx="2"/>
            <a:endCxn id="277" idx="0"/>
          </p:cNvCxnSpPr>
          <p:nvPr/>
        </p:nvCxnSpPr>
        <p:spPr>
          <a:xfrm flipH="1">
            <a:off x="2315104" y="980926"/>
            <a:ext cx="29001" cy="215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9" name="Straight Connector 298"/>
          <p:cNvCxnSpPr>
            <a:stCxn id="9" idx="0"/>
            <a:endCxn id="277" idx="2"/>
          </p:cNvCxnSpPr>
          <p:nvPr/>
        </p:nvCxnSpPr>
        <p:spPr>
          <a:xfrm flipV="1">
            <a:off x="2015716" y="1773014"/>
            <a:ext cx="299388" cy="427596"/>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709925" y="4853665"/>
            <a:ext cx="2568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96" name="TextBox 195"/>
          <p:cNvSpPr txBox="1"/>
          <p:nvPr/>
        </p:nvSpPr>
        <p:spPr>
          <a:xfrm>
            <a:off x="5642922" y="5227398"/>
            <a:ext cx="25359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98" name="TextBox 197"/>
          <p:cNvSpPr txBox="1"/>
          <p:nvPr/>
        </p:nvSpPr>
        <p:spPr>
          <a:xfrm>
            <a:off x="1872259" y="2001817"/>
            <a:ext cx="2568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00" name="TextBox 199"/>
          <p:cNvSpPr txBox="1"/>
          <p:nvPr/>
        </p:nvSpPr>
        <p:spPr>
          <a:xfrm>
            <a:off x="2153252" y="922544"/>
            <a:ext cx="2568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08" name="TextBox 207"/>
          <p:cNvSpPr txBox="1"/>
          <p:nvPr/>
        </p:nvSpPr>
        <p:spPr>
          <a:xfrm>
            <a:off x="2063628" y="1743368"/>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10" name="TextBox 209"/>
          <p:cNvSpPr txBox="1"/>
          <p:nvPr/>
        </p:nvSpPr>
        <p:spPr>
          <a:xfrm>
            <a:off x="2123764" y="1046246"/>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11" name="TextBox 210"/>
          <p:cNvSpPr txBox="1"/>
          <p:nvPr/>
        </p:nvSpPr>
        <p:spPr>
          <a:xfrm>
            <a:off x="6295489" y="3507087"/>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12" name="TextBox 211"/>
          <p:cNvSpPr txBox="1"/>
          <p:nvPr/>
        </p:nvSpPr>
        <p:spPr>
          <a:xfrm>
            <a:off x="712330" y="2743343"/>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13" name="TextBox 212"/>
          <p:cNvSpPr txBox="1"/>
          <p:nvPr/>
        </p:nvSpPr>
        <p:spPr>
          <a:xfrm>
            <a:off x="1395600" y="2337059"/>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14" name="TextBox 213"/>
          <p:cNvSpPr txBox="1"/>
          <p:nvPr/>
        </p:nvSpPr>
        <p:spPr>
          <a:xfrm>
            <a:off x="1261464" y="2276872"/>
            <a:ext cx="25359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17" name="TextBox 216"/>
          <p:cNvSpPr txBox="1"/>
          <p:nvPr/>
        </p:nvSpPr>
        <p:spPr>
          <a:xfrm>
            <a:off x="7108019" y="3980611"/>
            <a:ext cx="2568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18" name="TextBox 217"/>
          <p:cNvSpPr txBox="1"/>
          <p:nvPr/>
        </p:nvSpPr>
        <p:spPr>
          <a:xfrm>
            <a:off x="5555713" y="3560143"/>
            <a:ext cx="25359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19" name="TextBox 218"/>
          <p:cNvSpPr txBox="1"/>
          <p:nvPr/>
        </p:nvSpPr>
        <p:spPr>
          <a:xfrm>
            <a:off x="5843242" y="3601505"/>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24" name="TextBox 223"/>
          <p:cNvSpPr txBox="1"/>
          <p:nvPr/>
        </p:nvSpPr>
        <p:spPr>
          <a:xfrm>
            <a:off x="2090599" y="4992553"/>
            <a:ext cx="2568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25" name="TextBox 224"/>
          <p:cNvSpPr txBox="1"/>
          <p:nvPr/>
        </p:nvSpPr>
        <p:spPr>
          <a:xfrm>
            <a:off x="3042607" y="3697931"/>
            <a:ext cx="2568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40" name="TextBox 239"/>
          <p:cNvSpPr txBox="1"/>
          <p:nvPr/>
        </p:nvSpPr>
        <p:spPr>
          <a:xfrm>
            <a:off x="2778870" y="4496464"/>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53" name="Rounded Rectangle 252"/>
          <p:cNvSpPr/>
          <p:nvPr/>
        </p:nvSpPr>
        <p:spPr>
          <a:xfrm>
            <a:off x="376363" y="5979371"/>
            <a:ext cx="1045912" cy="57626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400" b="0" i="0" u="none" strike="noStrike" kern="1200" cap="none" spc="0" normalizeH="0" baseline="0" noProof="0" dirty="0">
                <a:ln>
                  <a:noFill/>
                </a:ln>
                <a:solidFill>
                  <a:prstClr val="black"/>
                </a:solidFill>
                <a:effectLst/>
                <a:uLnTx/>
                <a:uFillTx/>
                <a:latin typeface="Calibri"/>
                <a:ea typeface="+mn-ea"/>
                <a:cs typeface="+mn-cs"/>
              </a:rPr>
              <a:t>CompCode</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56" name="Rectangle 255"/>
          <p:cNvSpPr/>
          <p:nvPr/>
        </p:nvSpPr>
        <p:spPr>
          <a:xfrm>
            <a:off x="1206251" y="5979589"/>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58" name="TextBox 257"/>
          <p:cNvSpPr txBox="1"/>
          <p:nvPr/>
        </p:nvSpPr>
        <p:spPr>
          <a:xfrm>
            <a:off x="710744" y="5717761"/>
            <a:ext cx="2568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259" name="Straight Connector 258"/>
          <p:cNvCxnSpPr>
            <a:stCxn id="10" idx="2"/>
            <a:endCxn id="253" idx="0"/>
          </p:cNvCxnSpPr>
          <p:nvPr/>
        </p:nvCxnSpPr>
        <p:spPr>
          <a:xfrm>
            <a:off x="899319" y="5658009"/>
            <a:ext cx="0" cy="321362"/>
          </a:xfrm>
          <a:prstGeom prst="line">
            <a:avLst/>
          </a:prstGeom>
        </p:spPr>
        <p:style>
          <a:lnRef idx="1">
            <a:schemeClr val="accent1"/>
          </a:lnRef>
          <a:fillRef idx="0">
            <a:schemeClr val="accent1"/>
          </a:fillRef>
          <a:effectRef idx="0">
            <a:schemeClr val="accent1"/>
          </a:effectRef>
          <a:fontRef idx="minor">
            <a:schemeClr val="tx1"/>
          </a:fontRef>
        </p:style>
      </p:cxnSp>
      <p:sp>
        <p:nvSpPr>
          <p:cNvPr id="260" name="TextBox 259"/>
          <p:cNvSpPr txBox="1"/>
          <p:nvPr/>
        </p:nvSpPr>
        <p:spPr>
          <a:xfrm>
            <a:off x="710935" y="5614358"/>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261" name="Straight Connector 260"/>
          <p:cNvCxnSpPr>
            <a:stCxn id="265" idx="2"/>
            <a:endCxn id="13" idx="0"/>
          </p:cNvCxnSpPr>
          <p:nvPr/>
        </p:nvCxnSpPr>
        <p:spPr>
          <a:xfrm>
            <a:off x="5854501" y="3567640"/>
            <a:ext cx="35442" cy="1978083"/>
          </a:xfrm>
          <a:prstGeom prst="line">
            <a:avLst/>
          </a:prstGeom>
        </p:spPr>
        <p:style>
          <a:lnRef idx="1">
            <a:schemeClr val="accent1"/>
          </a:lnRef>
          <a:fillRef idx="0">
            <a:schemeClr val="accent1"/>
          </a:fillRef>
          <a:effectRef idx="0">
            <a:schemeClr val="accent1"/>
          </a:effectRef>
          <a:fontRef idx="minor">
            <a:schemeClr val="tx1"/>
          </a:fontRef>
        </p:style>
      </p:cxnSp>
      <p:sp>
        <p:nvSpPr>
          <p:cNvPr id="262" name="TextBox 261"/>
          <p:cNvSpPr txBox="1"/>
          <p:nvPr/>
        </p:nvSpPr>
        <p:spPr>
          <a:xfrm>
            <a:off x="5824395" y="5241504"/>
            <a:ext cx="389850"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0..1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63" name="TextBox 262"/>
          <p:cNvSpPr txBox="1"/>
          <p:nvPr/>
        </p:nvSpPr>
        <p:spPr>
          <a:xfrm>
            <a:off x="5963378" y="3551536"/>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64" name="TextBox 263"/>
          <p:cNvSpPr txBox="1"/>
          <p:nvPr/>
        </p:nvSpPr>
        <p:spPr>
          <a:xfrm>
            <a:off x="6002907" y="3329826"/>
            <a:ext cx="346570"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DA</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65" name="TextBox 264"/>
          <p:cNvSpPr txBox="1"/>
          <p:nvPr/>
        </p:nvSpPr>
        <p:spPr>
          <a:xfrm>
            <a:off x="5691636" y="3313724"/>
            <a:ext cx="325730"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SA</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66" name="TextBox 265"/>
          <p:cNvSpPr txBox="1"/>
          <p:nvPr/>
        </p:nvSpPr>
        <p:spPr>
          <a:xfrm>
            <a:off x="6254811" y="2284766"/>
            <a:ext cx="25359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67" name="TextBox 266"/>
          <p:cNvSpPr txBox="1"/>
          <p:nvPr/>
        </p:nvSpPr>
        <p:spPr>
          <a:xfrm>
            <a:off x="2350171" y="2238369"/>
            <a:ext cx="1013419"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  (2 for DwPD)</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68" name="TextBox 267"/>
          <p:cNvSpPr txBox="1"/>
          <p:nvPr/>
        </p:nvSpPr>
        <p:spPr>
          <a:xfrm>
            <a:off x="3265031" y="5294553"/>
            <a:ext cx="2568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32" name="TextBox 231"/>
          <p:cNvSpPr txBox="1"/>
          <p:nvPr/>
        </p:nvSpPr>
        <p:spPr>
          <a:xfrm>
            <a:off x="3071916" y="4503308"/>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35" name="Rectangle 94"/>
          <p:cNvSpPr/>
          <p:nvPr/>
        </p:nvSpPr>
        <p:spPr>
          <a:xfrm>
            <a:off x="2583046" y="1196751"/>
            <a:ext cx="216024" cy="21602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38" name="Rectangle 94"/>
          <p:cNvSpPr/>
          <p:nvPr/>
        </p:nvSpPr>
        <p:spPr>
          <a:xfrm>
            <a:off x="8244160" y="2987945"/>
            <a:ext cx="216024" cy="21602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41" name="Rectangle 94"/>
          <p:cNvSpPr/>
          <p:nvPr/>
        </p:nvSpPr>
        <p:spPr>
          <a:xfrm>
            <a:off x="7236420" y="2987372"/>
            <a:ext cx="216024" cy="21602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42" name="Rectangle 94"/>
          <p:cNvSpPr/>
          <p:nvPr/>
        </p:nvSpPr>
        <p:spPr>
          <a:xfrm>
            <a:off x="3574478" y="3948080"/>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74" name="Rectangle 94"/>
          <p:cNvSpPr/>
          <p:nvPr/>
        </p:nvSpPr>
        <p:spPr>
          <a:xfrm>
            <a:off x="2230921" y="2201761"/>
            <a:ext cx="216024" cy="21602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75" name="Rectangle 94"/>
          <p:cNvSpPr/>
          <p:nvPr/>
        </p:nvSpPr>
        <p:spPr>
          <a:xfrm>
            <a:off x="1118598" y="2201761"/>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45" name="Rounded Rectangle 144"/>
          <p:cNvSpPr/>
          <p:nvPr/>
        </p:nvSpPr>
        <p:spPr>
          <a:xfrm>
            <a:off x="3465590" y="6211206"/>
            <a:ext cx="1611966" cy="57785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GW</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48" name="Rectangle 147"/>
          <p:cNvSpPr/>
          <p:nvPr/>
        </p:nvSpPr>
        <p:spPr>
          <a:xfrm>
            <a:off x="4845591" y="6216317"/>
            <a:ext cx="216024" cy="21602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53" name="Straight Connector 152"/>
          <p:cNvCxnSpPr>
            <a:endCxn id="184" idx="3"/>
          </p:cNvCxnSpPr>
          <p:nvPr/>
        </p:nvCxnSpPr>
        <p:spPr>
          <a:xfrm flipH="1">
            <a:off x="5087659" y="3456784"/>
            <a:ext cx="495087" cy="3255844"/>
          </a:xfrm>
          <a:prstGeom prst="line">
            <a:avLst/>
          </a:prstGeom>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5390840" y="3494308"/>
            <a:ext cx="25359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82" name="TextBox 181"/>
          <p:cNvSpPr txBox="1"/>
          <p:nvPr/>
        </p:nvSpPr>
        <p:spPr>
          <a:xfrm>
            <a:off x="4618484" y="6471815"/>
            <a:ext cx="471604"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From</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84" name="TextBox 183"/>
          <p:cNvSpPr txBox="1"/>
          <p:nvPr/>
        </p:nvSpPr>
        <p:spPr>
          <a:xfrm>
            <a:off x="4766737" y="6585670"/>
            <a:ext cx="32092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To</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65" name="Straight Connector 164"/>
          <p:cNvCxnSpPr/>
          <p:nvPr/>
        </p:nvCxnSpPr>
        <p:spPr>
          <a:xfrm flipV="1">
            <a:off x="5081331" y="3583742"/>
            <a:ext cx="667396" cy="3164404"/>
          </a:xfrm>
          <a:prstGeom prst="line">
            <a:avLst/>
          </a:prstGeom>
        </p:spPr>
        <p:style>
          <a:lnRef idx="1">
            <a:schemeClr val="accent1"/>
          </a:lnRef>
          <a:fillRef idx="0">
            <a:schemeClr val="accent1"/>
          </a:fillRef>
          <a:effectRef idx="0">
            <a:schemeClr val="accent1"/>
          </a:effectRef>
          <a:fontRef idx="minor">
            <a:schemeClr val="tx1"/>
          </a:fontRef>
        </p:style>
      </p:cxnSp>
      <p:sp>
        <p:nvSpPr>
          <p:cNvPr id="174" name="TextBox 173"/>
          <p:cNvSpPr txBox="1"/>
          <p:nvPr/>
        </p:nvSpPr>
        <p:spPr>
          <a:xfrm>
            <a:off x="4998602" y="6059821"/>
            <a:ext cx="207083"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89" name="Straight Connector 188"/>
          <p:cNvCxnSpPr>
            <a:stCxn id="145" idx="1"/>
          </p:cNvCxnSpPr>
          <p:nvPr/>
        </p:nvCxnSpPr>
        <p:spPr>
          <a:xfrm flipH="1" flipV="1">
            <a:off x="909588" y="5665117"/>
            <a:ext cx="2556002" cy="835014"/>
          </a:xfrm>
          <a:prstGeom prst="line">
            <a:avLst/>
          </a:prstGeom>
        </p:spPr>
        <p:style>
          <a:lnRef idx="1">
            <a:schemeClr val="accent1"/>
          </a:lnRef>
          <a:fillRef idx="0">
            <a:schemeClr val="accent1"/>
          </a:fillRef>
          <a:effectRef idx="0">
            <a:schemeClr val="accent1"/>
          </a:effectRef>
          <a:fontRef idx="minor">
            <a:schemeClr val="tx1"/>
          </a:fontRef>
        </p:style>
      </p:cxnSp>
      <p:sp>
        <p:nvSpPr>
          <p:cNvPr id="215" name="TextBox 214"/>
          <p:cNvSpPr txBox="1"/>
          <p:nvPr/>
        </p:nvSpPr>
        <p:spPr>
          <a:xfrm>
            <a:off x="1027720" y="5698623"/>
            <a:ext cx="2568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57" name="TextBox 256"/>
          <p:cNvSpPr txBox="1"/>
          <p:nvPr/>
        </p:nvSpPr>
        <p:spPr>
          <a:xfrm>
            <a:off x="3266485" y="6436281"/>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80" name="TextBox 279"/>
          <p:cNvSpPr txBox="1"/>
          <p:nvPr/>
        </p:nvSpPr>
        <p:spPr>
          <a:xfrm>
            <a:off x="5364428" y="3126890"/>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84" name="TextBox 283"/>
          <p:cNvSpPr txBox="1"/>
          <p:nvPr/>
        </p:nvSpPr>
        <p:spPr>
          <a:xfrm>
            <a:off x="5109186" y="6332000"/>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60" name="Rounded Rectangle 4">
            <a:extLst>
              <a:ext uri="{FF2B5EF4-FFF2-40B4-BE49-F238E27FC236}">
                <a16:creationId xmlns:a16="http://schemas.microsoft.com/office/drawing/2014/main" id="{35DC835F-8B20-4B37-8514-BE54DC988053}"/>
              </a:ext>
            </a:extLst>
          </p:cNvPr>
          <p:cNvSpPr/>
          <p:nvPr/>
        </p:nvSpPr>
        <p:spPr>
          <a:xfrm>
            <a:off x="3156280" y="404734"/>
            <a:ext cx="865659" cy="57626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Calibri"/>
                <a:ea typeface="+mn-ea"/>
                <a:cs typeface="+mn-cs"/>
              </a:rPr>
              <a:t>AED</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64" name="Rectangle 163">
            <a:extLst>
              <a:ext uri="{FF2B5EF4-FFF2-40B4-BE49-F238E27FC236}">
                <a16:creationId xmlns:a16="http://schemas.microsoft.com/office/drawing/2014/main" id="{AA3FDB0F-3086-42D7-949B-6C22F8856CF0}"/>
              </a:ext>
            </a:extLst>
          </p:cNvPr>
          <p:cNvSpPr/>
          <p:nvPr/>
        </p:nvSpPr>
        <p:spPr>
          <a:xfrm>
            <a:off x="3800781" y="412685"/>
            <a:ext cx="216024" cy="21602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a:solidFill>
                  <a:prstClr val="white"/>
                </a:solidFill>
                <a:latin typeface="Calibri"/>
              </a:rPr>
              <a:t>V</a:t>
            </a:r>
            <a:endParaRPr lang="en-US" dirty="0">
              <a:solidFill>
                <a:prstClr val="white"/>
              </a:solidFill>
              <a:latin typeface="Calibri"/>
            </a:endParaRPr>
          </a:p>
        </p:txBody>
      </p:sp>
      <p:cxnSp>
        <p:nvCxnSpPr>
          <p:cNvPr id="167" name="Straight Connector 166">
            <a:extLst>
              <a:ext uri="{FF2B5EF4-FFF2-40B4-BE49-F238E27FC236}">
                <a16:creationId xmlns:a16="http://schemas.microsoft.com/office/drawing/2014/main" id="{C07E8092-B1F1-476F-B73B-E69F6A7715BA}"/>
              </a:ext>
            </a:extLst>
          </p:cNvPr>
          <p:cNvCxnSpPr>
            <a:cxnSpLocks/>
            <a:stCxn id="160" idx="1"/>
            <a:endCxn id="5" idx="3"/>
          </p:cNvCxnSpPr>
          <p:nvPr/>
        </p:nvCxnSpPr>
        <p:spPr>
          <a:xfrm flipH="1" flipV="1">
            <a:off x="2776934" y="692795"/>
            <a:ext cx="379346" cy="70"/>
          </a:xfrm>
          <a:prstGeom prst="line">
            <a:avLst/>
          </a:prstGeom>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851A8656-49C2-418F-8C05-952D6048E448}"/>
              </a:ext>
            </a:extLst>
          </p:cNvPr>
          <p:cNvSpPr txBox="1"/>
          <p:nvPr/>
        </p:nvSpPr>
        <p:spPr>
          <a:xfrm>
            <a:off x="2756751" y="473480"/>
            <a:ext cx="2568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85" name="TextBox 184">
            <a:extLst>
              <a:ext uri="{FF2B5EF4-FFF2-40B4-BE49-F238E27FC236}">
                <a16:creationId xmlns:a16="http://schemas.microsoft.com/office/drawing/2014/main" id="{4DB7680A-6718-4571-8146-90179885CD36}"/>
              </a:ext>
            </a:extLst>
          </p:cNvPr>
          <p:cNvSpPr txBox="1"/>
          <p:nvPr/>
        </p:nvSpPr>
        <p:spPr>
          <a:xfrm>
            <a:off x="2951165" y="499008"/>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88" name="Rounded Rectangle 4">
            <a:extLst>
              <a:ext uri="{FF2B5EF4-FFF2-40B4-BE49-F238E27FC236}">
                <a16:creationId xmlns:a16="http://schemas.microsoft.com/office/drawing/2014/main" id="{972601AF-0128-46D6-9145-1C1E7B291322}"/>
              </a:ext>
            </a:extLst>
          </p:cNvPr>
          <p:cNvSpPr/>
          <p:nvPr/>
        </p:nvSpPr>
        <p:spPr>
          <a:xfrm>
            <a:off x="5116954" y="1384702"/>
            <a:ext cx="1081252" cy="65174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400" b="0" i="0" u="none" strike="noStrike" kern="1200" cap="none" spc="0" normalizeH="0" baseline="0" noProof="0" dirty="0">
                <a:ln>
                  <a:noFill/>
                </a:ln>
                <a:solidFill>
                  <a:prstClr val="black"/>
                </a:solidFill>
                <a:effectLst/>
                <a:uLnTx/>
                <a:uFillTx/>
                <a:latin typeface="Calibri"/>
                <a:ea typeface="+mn-ea"/>
                <a:cs typeface="+mn-cs"/>
              </a:rPr>
              <a:t>AED_FV</a:t>
            </a:r>
            <a:br>
              <a:rPr kumimoji="0" lang="sv-SE" sz="1400" b="0" i="0" u="none" strike="noStrike" kern="1200" cap="none" spc="0" normalizeH="0" baseline="0" noProof="0" dirty="0">
                <a:ln>
                  <a:noFill/>
                </a:ln>
                <a:solidFill>
                  <a:prstClr val="black"/>
                </a:solidFill>
                <a:effectLst/>
                <a:uLnTx/>
                <a:uFillTx/>
                <a:latin typeface="Calibri"/>
                <a:ea typeface="+mn-ea"/>
                <a:cs typeface="+mn-cs"/>
              </a:rPr>
            </a:br>
            <a:r>
              <a:rPr kumimoji="0" lang="sv-SE" sz="1000" b="0" i="0" u="none" strike="noStrike" kern="1200" cap="none" spc="0" normalizeH="0" baseline="0" noProof="0" dirty="0" err="1">
                <a:ln>
                  <a:noFill/>
                </a:ln>
                <a:solidFill>
                  <a:prstClr val="black"/>
                </a:solidFill>
                <a:effectLst/>
                <a:uLnTx/>
                <a:uFillTx/>
                <a:latin typeface="Calibri"/>
                <a:ea typeface="+mn-ea"/>
                <a:cs typeface="+mn-cs"/>
              </a:rPr>
              <a:t>Incl</a:t>
            </a:r>
            <a:r>
              <a:rPr kumimoji="0" lang="sv-SE" sz="1000" b="0" i="0" u="none" strike="noStrike" kern="1200" cap="none" spc="0" normalizeH="0" baseline="0" noProof="0" dirty="0">
                <a:ln>
                  <a:noFill/>
                </a:ln>
                <a:solidFill>
                  <a:prstClr val="black"/>
                </a:solidFill>
                <a:effectLst/>
                <a:uLnTx/>
                <a:uFillTx/>
                <a:latin typeface="Calibri"/>
                <a:ea typeface="+mn-ea"/>
                <a:cs typeface="+mn-cs"/>
              </a:rPr>
              <a:t>. Pos.</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220" name="Straight Connector 219">
            <a:extLst>
              <a:ext uri="{FF2B5EF4-FFF2-40B4-BE49-F238E27FC236}">
                <a16:creationId xmlns:a16="http://schemas.microsoft.com/office/drawing/2014/main" id="{2F1AB64E-FA8D-42C2-AA27-99242A6B58A4}"/>
              </a:ext>
            </a:extLst>
          </p:cNvPr>
          <p:cNvCxnSpPr>
            <a:cxnSpLocks/>
            <a:stCxn id="289" idx="3"/>
            <a:endCxn id="227" idx="1"/>
          </p:cNvCxnSpPr>
          <p:nvPr/>
        </p:nvCxnSpPr>
        <p:spPr>
          <a:xfrm>
            <a:off x="4478362" y="1784055"/>
            <a:ext cx="649624" cy="69200"/>
          </a:xfrm>
          <a:prstGeom prst="line">
            <a:avLst/>
          </a:prstGeom>
        </p:spPr>
        <p:style>
          <a:lnRef idx="1">
            <a:schemeClr val="accent1"/>
          </a:lnRef>
          <a:fillRef idx="0">
            <a:schemeClr val="accent1"/>
          </a:fillRef>
          <a:effectRef idx="0">
            <a:schemeClr val="accent1"/>
          </a:effectRef>
          <a:fontRef idx="minor">
            <a:schemeClr val="tx1"/>
          </a:fontRef>
        </p:style>
      </p:cxnSp>
      <p:sp>
        <p:nvSpPr>
          <p:cNvPr id="227" name="TextBox 226">
            <a:extLst>
              <a:ext uri="{FF2B5EF4-FFF2-40B4-BE49-F238E27FC236}">
                <a16:creationId xmlns:a16="http://schemas.microsoft.com/office/drawing/2014/main" id="{E75E72DE-CB31-4F9E-856D-97B8C7CE1636}"/>
              </a:ext>
            </a:extLst>
          </p:cNvPr>
          <p:cNvSpPr txBox="1"/>
          <p:nvPr/>
        </p:nvSpPr>
        <p:spPr>
          <a:xfrm>
            <a:off x="5127986" y="1726297"/>
            <a:ext cx="31611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err="1">
                <a:ln>
                  <a:noFill/>
                </a:ln>
                <a:solidFill>
                  <a:prstClr val="black"/>
                </a:solidFill>
                <a:effectLst/>
                <a:uLnTx/>
                <a:uFillTx/>
                <a:latin typeface="Calibri"/>
                <a:ea typeface="+mn-ea"/>
                <a:cs typeface="+mn-cs"/>
              </a:rPr>
              <a:t>Rx</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29" name="TextBox 228">
            <a:extLst>
              <a:ext uri="{FF2B5EF4-FFF2-40B4-BE49-F238E27FC236}">
                <a16:creationId xmlns:a16="http://schemas.microsoft.com/office/drawing/2014/main" id="{A1CC853C-F67F-4EE9-AC93-4C6158F77D8B}"/>
              </a:ext>
            </a:extLst>
          </p:cNvPr>
          <p:cNvSpPr txBox="1"/>
          <p:nvPr/>
        </p:nvSpPr>
        <p:spPr>
          <a:xfrm>
            <a:off x="5119013" y="1380966"/>
            <a:ext cx="308098"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err="1">
                <a:ln>
                  <a:noFill/>
                </a:ln>
                <a:solidFill>
                  <a:prstClr val="black"/>
                </a:solidFill>
                <a:effectLst/>
                <a:uLnTx/>
                <a:uFillTx/>
                <a:latin typeface="Calibri"/>
                <a:ea typeface="+mn-ea"/>
                <a:cs typeface="+mn-cs"/>
              </a:rPr>
              <a:t>Tx</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234" name="Straight Connector 233">
            <a:extLst>
              <a:ext uri="{FF2B5EF4-FFF2-40B4-BE49-F238E27FC236}">
                <a16:creationId xmlns:a16="http://schemas.microsoft.com/office/drawing/2014/main" id="{1641D8FF-1991-424C-8227-E4621BE04FC3}"/>
              </a:ext>
            </a:extLst>
          </p:cNvPr>
          <p:cNvCxnSpPr>
            <a:cxnSpLocks/>
            <a:stCxn id="289" idx="3"/>
            <a:endCxn id="229" idx="1"/>
          </p:cNvCxnSpPr>
          <p:nvPr/>
        </p:nvCxnSpPr>
        <p:spPr>
          <a:xfrm flipV="1">
            <a:off x="4478362" y="1507924"/>
            <a:ext cx="640651" cy="276131"/>
          </a:xfrm>
          <a:prstGeom prst="line">
            <a:avLst/>
          </a:prstGeom>
        </p:spPr>
        <p:style>
          <a:lnRef idx="1">
            <a:schemeClr val="accent1"/>
          </a:lnRef>
          <a:fillRef idx="0">
            <a:schemeClr val="accent1"/>
          </a:fillRef>
          <a:effectRef idx="0">
            <a:schemeClr val="accent1"/>
          </a:effectRef>
          <a:fontRef idx="minor">
            <a:schemeClr val="tx1"/>
          </a:fontRef>
        </p:style>
      </p:cxnSp>
      <p:sp>
        <p:nvSpPr>
          <p:cNvPr id="289" name="Rounded Rectangle 4">
            <a:extLst>
              <a:ext uri="{FF2B5EF4-FFF2-40B4-BE49-F238E27FC236}">
                <a16:creationId xmlns:a16="http://schemas.microsoft.com/office/drawing/2014/main" id="{9720AA10-4B8D-4082-AFDF-9588B0F7B384}"/>
              </a:ext>
            </a:extLst>
          </p:cNvPr>
          <p:cNvSpPr/>
          <p:nvPr/>
        </p:nvSpPr>
        <p:spPr>
          <a:xfrm>
            <a:off x="3412990" y="1459952"/>
            <a:ext cx="1065372" cy="64820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400" b="0" i="0" u="none" strike="noStrike" kern="1200" cap="none" spc="0" normalizeH="0" baseline="0" noProof="0" dirty="0">
                <a:ln>
                  <a:noFill/>
                </a:ln>
                <a:solidFill>
                  <a:prstClr val="black"/>
                </a:solidFill>
                <a:effectLst/>
                <a:uLnTx/>
                <a:uFillTx/>
                <a:latin typeface="Calibri"/>
                <a:ea typeface="+mn-ea"/>
                <a:cs typeface="+mn-cs"/>
              </a:rPr>
              <a:t>AED_AE</a:t>
            </a:r>
          </a:p>
          <a:p>
            <a:pPr marL="0" marR="0" lvl="0" indent="0" algn="ctr" defTabSz="914400" rtl="0" eaLnBrk="1" fontAlgn="base" latinLnBrk="0" hangingPunct="1">
              <a:lnSpc>
                <a:spcPct val="100000"/>
              </a:lnSpc>
              <a:spcBef>
                <a:spcPct val="0"/>
              </a:spcBef>
              <a:spcAft>
                <a:spcPct val="0"/>
              </a:spcAft>
              <a:buClrTx/>
              <a:buSzTx/>
              <a:buFontTx/>
              <a:buNone/>
              <a:tabLst/>
              <a:defRPr/>
            </a:pPr>
            <a:r>
              <a:rPr lang="sv-SE" sz="1100" dirty="0" err="1">
                <a:solidFill>
                  <a:prstClr val="black"/>
                </a:solidFill>
                <a:latin typeface="Calibri"/>
              </a:rPr>
              <a:t>Incl</a:t>
            </a:r>
            <a:r>
              <a:rPr lang="sv-SE" sz="1100" dirty="0">
                <a:solidFill>
                  <a:prstClr val="black"/>
                </a:solidFill>
                <a:latin typeface="Calibri"/>
              </a:rPr>
              <a:t>. Pos.</a:t>
            </a:r>
            <a:endParaRPr kumimoji="0" lang="en-US"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91" name="TextBox 290">
            <a:extLst>
              <a:ext uri="{FF2B5EF4-FFF2-40B4-BE49-F238E27FC236}">
                <a16:creationId xmlns:a16="http://schemas.microsoft.com/office/drawing/2014/main" id="{E7B8CF0F-DFDA-40E6-81E5-8D333E9EE7F9}"/>
              </a:ext>
            </a:extLst>
          </p:cNvPr>
          <p:cNvSpPr txBox="1"/>
          <p:nvPr/>
        </p:nvSpPr>
        <p:spPr>
          <a:xfrm>
            <a:off x="3213627" y="1590563"/>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292" name="Straight Connector 291">
            <a:extLst>
              <a:ext uri="{FF2B5EF4-FFF2-40B4-BE49-F238E27FC236}">
                <a16:creationId xmlns:a16="http://schemas.microsoft.com/office/drawing/2014/main" id="{E50C7508-294B-4A26-BF0F-5911AE27D7C2}"/>
              </a:ext>
            </a:extLst>
          </p:cNvPr>
          <p:cNvCxnSpPr>
            <a:cxnSpLocks/>
            <a:stCxn id="289" idx="1"/>
            <a:endCxn id="8" idx="0"/>
          </p:cNvCxnSpPr>
          <p:nvPr/>
        </p:nvCxnSpPr>
        <p:spPr>
          <a:xfrm flipH="1">
            <a:off x="899319" y="1784055"/>
            <a:ext cx="2513671" cy="416555"/>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3F013D91-AC6C-4846-BDA9-1AF08ADFDED2}"/>
              </a:ext>
            </a:extLst>
          </p:cNvPr>
          <p:cNvCxnSpPr>
            <a:cxnSpLocks/>
            <a:stCxn id="130" idx="2"/>
            <a:endCxn id="178" idx="0"/>
          </p:cNvCxnSpPr>
          <p:nvPr/>
        </p:nvCxnSpPr>
        <p:spPr>
          <a:xfrm>
            <a:off x="4231469" y="3356038"/>
            <a:ext cx="273493" cy="1234354"/>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
        <p:nvSpPr>
          <p:cNvPr id="294" name="TextBox 293">
            <a:extLst>
              <a:ext uri="{FF2B5EF4-FFF2-40B4-BE49-F238E27FC236}">
                <a16:creationId xmlns:a16="http://schemas.microsoft.com/office/drawing/2014/main" id="{A8FEAE5B-1DFA-4F28-BDC9-5706C8CC83DA}"/>
              </a:ext>
            </a:extLst>
          </p:cNvPr>
          <p:cNvSpPr txBox="1"/>
          <p:nvPr/>
        </p:nvSpPr>
        <p:spPr>
          <a:xfrm>
            <a:off x="815479" y="1977329"/>
            <a:ext cx="25359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298" name="TextBox 297">
            <a:extLst>
              <a:ext uri="{FF2B5EF4-FFF2-40B4-BE49-F238E27FC236}">
                <a16:creationId xmlns:a16="http://schemas.microsoft.com/office/drawing/2014/main" id="{E1E42340-F6C2-4A3D-A267-9BD113F76F44}"/>
              </a:ext>
            </a:extLst>
          </p:cNvPr>
          <p:cNvSpPr txBox="1"/>
          <p:nvPr/>
        </p:nvSpPr>
        <p:spPr>
          <a:xfrm>
            <a:off x="4941715" y="1382842"/>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300" name="TextBox 299">
            <a:extLst>
              <a:ext uri="{FF2B5EF4-FFF2-40B4-BE49-F238E27FC236}">
                <a16:creationId xmlns:a16="http://schemas.microsoft.com/office/drawing/2014/main" id="{C6489AAD-C0D6-48D6-9C3B-A0F82EC59BCE}"/>
              </a:ext>
            </a:extLst>
          </p:cNvPr>
          <p:cNvSpPr txBox="1"/>
          <p:nvPr/>
        </p:nvSpPr>
        <p:spPr>
          <a:xfrm>
            <a:off x="4951828" y="1645889"/>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301" name="TextBox 300">
            <a:extLst>
              <a:ext uri="{FF2B5EF4-FFF2-40B4-BE49-F238E27FC236}">
                <a16:creationId xmlns:a16="http://schemas.microsoft.com/office/drawing/2014/main" id="{3311E00E-AF50-41D8-88CB-FDDDFB6CC5C8}"/>
              </a:ext>
            </a:extLst>
          </p:cNvPr>
          <p:cNvSpPr txBox="1"/>
          <p:nvPr/>
        </p:nvSpPr>
        <p:spPr>
          <a:xfrm>
            <a:off x="4428410" y="1535147"/>
            <a:ext cx="25359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24" name="TextBox 123">
            <a:extLst>
              <a:ext uri="{FF2B5EF4-FFF2-40B4-BE49-F238E27FC236}">
                <a16:creationId xmlns:a16="http://schemas.microsoft.com/office/drawing/2014/main" id="{DBEF3AAF-A92B-477E-82A2-ECB85C67789A}"/>
              </a:ext>
            </a:extLst>
          </p:cNvPr>
          <p:cNvSpPr txBox="1"/>
          <p:nvPr/>
        </p:nvSpPr>
        <p:spPr>
          <a:xfrm>
            <a:off x="4407375" y="1751195"/>
            <a:ext cx="25359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27" name="Straight Connector 126">
            <a:extLst>
              <a:ext uri="{FF2B5EF4-FFF2-40B4-BE49-F238E27FC236}">
                <a16:creationId xmlns:a16="http://schemas.microsoft.com/office/drawing/2014/main" id="{8C70463A-6E15-4300-8B6F-2FED198B30B2}"/>
              </a:ext>
            </a:extLst>
          </p:cNvPr>
          <p:cNvCxnSpPr>
            <a:cxnSpLocks/>
            <a:stCxn id="289" idx="0"/>
            <a:endCxn id="160" idx="2"/>
          </p:cNvCxnSpPr>
          <p:nvPr/>
        </p:nvCxnSpPr>
        <p:spPr>
          <a:xfrm flipH="1" flipV="1">
            <a:off x="3589110" y="980996"/>
            <a:ext cx="356566" cy="478956"/>
          </a:xfrm>
          <a:prstGeom prst="line">
            <a:avLst/>
          </a:prstGeom>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F8C305A3-C5EC-4601-9227-3ED237F9BEF8}"/>
              </a:ext>
            </a:extLst>
          </p:cNvPr>
          <p:cNvSpPr txBox="1"/>
          <p:nvPr/>
        </p:nvSpPr>
        <p:spPr>
          <a:xfrm>
            <a:off x="3786291" y="1272242"/>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050" dirty="0">
                <a:solidFill>
                  <a:prstClr val="black"/>
                </a:solidFill>
                <a:latin typeface="Calibri"/>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31" name="TextBox 130">
            <a:extLst>
              <a:ext uri="{FF2B5EF4-FFF2-40B4-BE49-F238E27FC236}">
                <a16:creationId xmlns:a16="http://schemas.microsoft.com/office/drawing/2014/main" id="{F6C7C08E-4EC9-4761-9AD3-046DBF615E81}"/>
              </a:ext>
            </a:extLst>
          </p:cNvPr>
          <p:cNvSpPr txBox="1"/>
          <p:nvPr/>
        </p:nvSpPr>
        <p:spPr>
          <a:xfrm>
            <a:off x="3407985" y="945243"/>
            <a:ext cx="2568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54" name="TextBox 153">
            <a:extLst>
              <a:ext uri="{FF2B5EF4-FFF2-40B4-BE49-F238E27FC236}">
                <a16:creationId xmlns:a16="http://schemas.microsoft.com/office/drawing/2014/main" id="{1DCFF3FA-CF42-433F-B2B0-F3751C939751}"/>
              </a:ext>
            </a:extLst>
          </p:cNvPr>
          <p:cNvSpPr txBox="1"/>
          <p:nvPr/>
        </p:nvSpPr>
        <p:spPr>
          <a:xfrm>
            <a:off x="4122509" y="2575105"/>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28" name="Rectangle 94">
            <a:extLst>
              <a:ext uri="{FF2B5EF4-FFF2-40B4-BE49-F238E27FC236}">
                <a16:creationId xmlns:a16="http://schemas.microsoft.com/office/drawing/2014/main" id="{B0C98389-5A24-4328-B380-892D0EAAC518}"/>
              </a:ext>
            </a:extLst>
          </p:cNvPr>
          <p:cNvSpPr/>
          <p:nvPr/>
        </p:nvSpPr>
        <p:spPr>
          <a:xfrm>
            <a:off x="4261309" y="1460641"/>
            <a:ext cx="216024" cy="21602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0" name="Rounded Rectangle 144">
            <a:extLst>
              <a:ext uri="{FF2B5EF4-FFF2-40B4-BE49-F238E27FC236}">
                <a16:creationId xmlns:a16="http://schemas.microsoft.com/office/drawing/2014/main" id="{6C8B3307-BFB4-4677-9D1F-02D889C84D39}"/>
              </a:ext>
            </a:extLst>
          </p:cNvPr>
          <p:cNvSpPr/>
          <p:nvPr/>
        </p:nvSpPr>
        <p:spPr>
          <a:xfrm>
            <a:off x="3425486" y="2778188"/>
            <a:ext cx="1611966" cy="57785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AED_FV_ROW</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35" name="Rectangle 134">
            <a:extLst>
              <a:ext uri="{FF2B5EF4-FFF2-40B4-BE49-F238E27FC236}">
                <a16:creationId xmlns:a16="http://schemas.microsoft.com/office/drawing/2014/main" id="{57BC113B-5B33-4F15-8122-494DD6AEA324}"/>
              </a:ext>
            </a:extLst>
          </p:cNvPr>
          <p:cNvSpPr/>
          <p:nvPr/>
        </p:nvSpPr>
        <p:spPr>
          <a:xfrm>
            <a:off x="4805487" y="2783299"/>
            <a:ext cx="216024" cy="21602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44" name="Straight Connector 143">
            <a:extLst>
              <a:ext uri="{FF2B5EF4-FFF2-40B4-BE49-F238E27FC236}">
                <a16:creationId xmlns:a16="http://schemas.microsoft.com/office/drawing/2014/main" id="{1469F00B-BE52-4737-AA3C-A40489310C05}"/>
              </a:ext>
            </a:extLst>
          </p:cNvPr>
          <p:cNvCxnSpPr>
            <a:cxnSpLocks/>
            <a:stCxn id="130" idx="0"/>
            <a:endCxn id="188" idx="2"/>
          </p:cNvCxnSpPr>
          <p:nvPr/>
        </p:nvCxnSpPr>
        <p:spPr>
          <a:xfrm flipV="1">
            <a:off x="4231469" y="2036448"/>
            <a:ext cx="1426111" cy="741740"/>
          </a:xfrm>
          <a:prstGeom prst="line">
            <a:avLst/>
          </a:prstGeom>
        </p:spPr>
        <p:style>
          <a:lnRef idx="1">
            <a:schemeClr val="accent1"/>
          </a:lnRef>
          <a:fillRef idx="0">
            <a:schemeClr val="accent1"/>
          </a:fillRef>
          <a:effectRef idx="0">
            <a:schemeClr val="accent1"/>
          </a:effectRef>
          <a:fontRef idx="minor">
            <a:schemeClr val="tx1"/>
          </a:fontRef>
        </p:style>
      </p:cxnSp>
      <p:sp>
        <p:nvSpPr>
          <p:cNvPr id="157" name="TextBox 156">
            <a:extLst>
              <a:ext uri="{FF2B5EF4-FFF2-40B4-BE49-F238E27FC236}">
                <a16:creationId xmlns:a16="http://schemas.microsoft.com/office/drawing/2014/main" id="{098D8392-6C2E-40B2-930F-3C9DB1716275}"/>
              </a:ext>
            </a:extLst>
          </p:cNvPr>
          <p:cNvSpPr txBox="1"/>
          <p:nvPr/>
        </p:nvSpPr>
        <p:spPr>
          <a:xfrm>
            <a:off x="5438040" y="2005479"/>
            <a:ext cx="25359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050" dirty="0">
                <a:solidFill>
                  <a:prstClr val="black"/>
                </a:solidFill>
                <a:latin typeface="Calibri"/>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58" name="TextBox 157">
            <a:extLst>
              <a:ext uri="{FF2B5EF4-FFF2-40B4-BE49-F238E27FC236}">
                <a16:creationId xmlns:a16="http://schemas.microsoft.com/office/drawing/2014/main" id="{CA1CF9BA-FCE5-47CF-90A2-F8283EE5655E}"/>
              </a:ext>
            </a:extLst>
          </p:cNvPr>
          <p:cNvSpPr txBox="1"/>
          <p:nvPr/>
        </p:nvSpPr>
        <p:spPr>
          <a:xfrm>
            <a:off x="3438030" y="3096176"/>
            <a:ext cx="31611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err="1">
                <a:ln>
                  <a:noFill/>
                </a:ln>
                <a:solidFill>
                  <a:prstClr val="black"/>
                </a:solidFill>
                <a:effectLst/>
                <a:uLnTx/>
                <a:uFillTx/>
                <a:latin typeface="Calibri"/>
                <a:ea typeface="+mn-ea"/>
                <a:cs typeface="+mn-cs"/>
              </a:rPr>
              <a:t>Rx</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61" name="TextBox 160">
            <a:extLst>
              <a:ext uri="{FF2B5EF4-FFF2-40B4-BE49-F238E27FC236}">
                <a16:creationId xmlns:a16="http://schemas.microsoft.com/office/drawing/2014/main" id="{D7C0BF24-7B29-4547-9ACB-7F181CC667D9}"/>
              </a:ext>
            </a:extLst>
          </p:cNvPr>
          <p:cNvSpPr txBox="1"/>
          <p:nvPr/>
        </p:nvSpPr>
        <p:spPr>
          <a:xfrm>
            <a:off x="3426233" y="2785070"/>
            <a:ext cx="308098"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050" dirty="0">
                <a:solidFill>
                  <a:prstClr val="black"/>
                </a:solidFill>
                <a:latin typeface="Calibri"/>
              </a:rPr>
              <a:t>T</a:t>
            </a:r>
            <a:r>
              <a:rPr kumimoji="0" lang="sv-SE" sz="1050" b="0" i="0" u="none" strike="noStrike" kern="1200" cap="none" spc="0" normalizeH="0" baseline="0" noProof="0" dirty="0">
                <a:ln>
                  <a:noFill/>
                </a:ln>
                <a:solidFill>
                  <a:prstClr val="black"/>
                </a:solidFill>
                <a:effectLst/>
                <a:uLnTx/>
                <a:uFillTx/>
                <a:latin typeface="Calibri"/>
                <a:ea typeface="+mn-ea"/>
                <a:cs typeface="+mn-cs"/>
              </a:rPr>
              <a:t>x</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62" name="Straight Connector 161">
            <a:extLst>
              <a:ext uri="{FF2B5EF4-FFF2-40B4-BE49-F238E27FC236}">
                <a16:creationId xmlns:a16="http://schemas.microsoft.com/office/drawing/2014/main" id="{732818B9-BA16-4577-A170-28F1059959AE}"/>
              </a:ext>
            </a:extLst>
          </p:cNvPr>
          <p:cNvCxnSpPr>
            <a:cxnSpLocks/>
            <a:stCxn id="9" idx="2"/>
            <a:endCxn id="161" idx="1"/>
          </p:cNvCxnSpPr>
          <p:nvPr/>
        </p:nvCxnSpPr>
        <p:spPr>
          <a:xfrm>
            <a:off x="2015716" y="2776872"/>
            <a:ext cx="1410517" cy="135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4F257A2B-EF0F-4E1A-A208-978727B837B2}"/>
              </a:ext>
            </a:extLst>
          </p:cNvPr>
          <p:cNvCxnSpPr>
            <a:cxnSpLocks/>
            <a:stCxn id="9" idx="2"/>
            <a:endCxn id="158" idx="1"/>
          </p:cNvCxnSpPr>
          <p:nvPr/>
        </p:nvCxnSpPr>
        <p:spPr>
          <a:xfrm>
            <a:off x="2015716" y="2776872"/>
            <a:ext cx="1422314" cy="446262"/>
          </a:xfrm>
          <a:prstGeom prst="line">
            <a:avLst/>
          </a:prstGeom>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1A3E6839-B3F9-4BCC-AF95-32F55FDF8530}"/>
              </a:ext>
            </a:extLst>
          </p:cNvPr>
          <p:cNvSpPr txBox="1"/>
          <p:nvPr/>
        </p:nvSpPr>
        <p:spPr>
          <a:xfrm>
            <a:off x="4026416" y="3348282"/>
            <a:ext cx="25359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70" name="TextBox 169">
            <a:extLst>
              <a:ext uri="{FF2B5EF4-FFF2-40B4-BE49-F238E27FC236}">
                <a16:creationId xmlns:a16="http://schemas.microsoft.com/office/drawing/2014/main" id="{4BF62474-8E52-42AB-9B33-042B6D53AC75}"/>
              </a:ext>
            </a:extLst>
          </p:cNvPr>
          <p:cNvSpPr txBox="1"/>
          <p:nvPr/>
        </p:nvSpPr>
        <p:spPr>
          <a:xfrm>
            <a:off x="4445107" y="4348256"/>
            <a:ext cx="540533"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[0..~5]</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71" name="TextBox 170">
            <a:extLst>
              <a:ext uri="{FF2B5EF4-FFF2-40B4-BE49-F238E27FC236}">
                <a16:creationId xmlns:a16="http://schemas.microsoft.com/office/drawing/2014/main" id="{68AF6814-8392-42FA-BB5B-988B5531EBCA}"/>
              </a:ext>
            </a:extLst>
          </p:cNvPr>
          <p:cNvSpPr txBox="1"/>
          <p:nvPr/>
        </p:nvSpPr>
        <p:spPr>
          <a:xfrm>
            <a:off x="3225339" y="2852975"/>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72" name="TextBox 171">
            <a:extLst>
              <a:ext uri="{FF2B5EF4-FFF2-40B4-BE49-F238E27FC236}">
                <a16:creationId xmlns:a16="http://schemas.microsoft.com/office/drawing/2014/main" id="{1DDE7C4E-0DFF-407C-B31D-2E5C5576D9F9}"/>
              </a:ext>
            </a:extLst>
          </p:cNvPr>
          <p:cNvSpPr txBox="1"/>
          <p:nvPr/>
        </p:nvSpPr>
        <p:spPr>
          <a:xfrm>
            <a:off x="3208031" y="3169999"/>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73" name="TextBox 172">
            <a:extLst>
              <a:ext uri="{FF2B5EF4-FFF2-40B4-BE49-F238E27FC236}">
                <a16:creationId xmlns:a16="http://schemas.microsoft.com/office/drawing/2014/main" id="{A0D88142-09EF-4D1A-9819-9559E96C29A8}"/>
              </a:ext>
            </a:extLst>
          </p:cNvPr>
          <p:cNvSpPr txBox="1"/>
          <p:nvPr/>
        </p:nvSpPr>
        <p:spPr>
          <a:xfrm>
            <a:off x="1892796" y="2722208"/>
            <a:ext cx="25359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050" dirty="0">
                <a:solidFill>
                  <a:prstClr val="black"/>
                </a:solidFill>
                <a:latin typeface="Calibri"/>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75" name="TextBox 174">
            <a:extLst>
              <a:ext uri="{FF2B5EF4-FFF2-40B4-BE49-F238E27FC236}">
                <a16:creationId xmlns:a16="http://schemas.microsoft.com/office/drawing/2014/main" id="{62CEEA37-33FD-45EF-A37D-5EAA939BBFFB}"/>
              </a:ext>
            </a:extLst>
          </p:cNvPr>
          <p:cNvSpPr txBox="1"/>
          <p:nvPr/>
        </p:nvSpPr>
        <p:spPr>
          <a:xfrm>
            <a:off x="2340783" y="2738544"/>
            <a:ext cx="25359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050" dirty="0">
                <a:solidFill>
                  <a:prstClr val="black"/>
                </a:solidFill>
                <a:latin typeface="Calibri"/>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77" name="Rectangle 94">
            <a:extLst>
              <a:ext uri="{FF2B5EF4-FFF2-40B4-BE49-F238E27FC236}">
                <a16:creationId xmlns:a16="http://schemas.microsoft.com/office/drawing/2014/main" id="{D4ECC387-37E8-4FCA-9C58-10A2E89BF062}"/>
              </a:ext>
            </a:extLst>
          </p:cNvPr>
          <p:cNvSpPr/>
          <p:nvPr/>
        </p:nvSpPr>
        <p:spPr>
          <a:xfrm>
            <a:off x="5989508" y="1387273"/>
            <a:ext cx="216024" cy="21602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white"/>
                </a:solidFill>
                <a:effectLst/>
                <a:uLnTx/>
                <a:uFillTx/>
                <a:latin typeface="Calibri"/>
                <a:ea typeface="+mn-ea"/>
                <a:cs typeface="+mn-cs"/>
              </a:rPr>
              <a:t>V</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31" name="TextBox 230">
            <a:extLst>
              <a:ext uri="{FF2B5EF4-FFF2-40B4-BE49-F238E27FC236}">
                <a16:creationId xmlns:a16="http://schemas.microsoft.com/office/drawing/2014/main" id="{065DFC34-01CE-47BE-9C4C-23D4E244FD73}"/>
              </a:ext>
            </a:extLst>
          </p:cNvPr>
          <p:cNvSpPr txBox="1"/>
          <p:nvPr/>
        </p:nvSpPr>
        <p:spPr>
          <a:xfrm>
            <a:off x="6492566" y="582150"/>
            <a:ext cx="2438400" cy="646331"/>
          </a:xfrm>
          <a:prstGeom prst="rect">
            <a:avLst/>
          </a:prstGeom>
          <a:noFill/>
        </p:spPr>
        <p:txBody>
          <a:bodyPr wrap="square" rtlCol="0">
            <a:spAutoFit/>
          </a:bodyPr>
          <a:lstStyle/>
          <a:p>
            <a:r>
              <a:rPr lang="en-GB" dirty="0"/>
              <a:t>~AED (Including Layout)</a:t>
            </a:r>
          </a:p>
          <a:p>
            <a:r>
              <a:rPr lang="en-GB" dirty="0"/>
              <a:t>New “Instances”</a:t>
            </a:r>
          </a:p>
        </p:txBody>
      </p:sp>
      <p:cxnSp>
        <p:nvCxnSpPr>
          <p:cNvPr id="236" name="Straight Arrow Connector 235">
            <a:extLst>
              <a:ext uri="{FF2B5EF4-FFF2-40B4-BE49-F238E27FC236}">
                <a16:creationId xmlns:a16="http://schemas.microsoft.com/office/drawing/2014/main" id="{97B73887-74F1-4AB7-915A-AF6D61CB5D48}"/>
              </a:ext>
            </a:extLst>
          </p:cNvPr>
          <p:cNvCxnSpPr>
            <a:cxnSpLocks/>
            <a:stCxn id="231" idx="2"/>
            <a:endCxn id="230" idx="6"/>
          </p:cNvCxnSpPr>
          <p:nvPr/>
        </p:nvCxnSpPr>
        <p:spPr>
          <a:xfrm flipH="1">
            <a:off x="6442174" y="1228481"/>
            <a:ext cx="1269592" cy="112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8" name="Rounded Rectangle 144">
            <a:extLst>
              <a:ext uri="{FF2B5EF4-FFF2-40B4-BE49-F238E27FC236}">
                <a16:creationId xmlns:a16="http://schemas.microsoft.com/office/drawing/2014/main" id="{8E829A2F-F7DF-4AE3-8441-1C7BF42D9041}"/>
              </a:ext>
            </a:extLst>
          </p:cNvPr>
          <p:cNvSpPr/>
          <p:nvPr/>
        </p:nvSpPr>
        <p:spPr>
          <a:xfrm>
            <a:off x="3698979" y="4590392"/>
            <a:ext cx="1611966" cy="57785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sv-S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AED_GW_STEP</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79" name="Straight Connector 178">
            <a:extLst>
              <a:ext uri="{FF2B5EF4-FFF2-40B4-BE49-F238E27FC236}">
                <a16:creationId xmlns:a16="http://schemas.microsoft.com/office/drawing/2014/main" id="{FE4B4FE2-E83A-4DF5-95A7-B91E1887A6EE}"/>
              </a:ext>
            </a:extLst>
          </p:cNvPr>
          <p:cNvCxnSpPr>
            <a:cxnSpLocks/>
            <a:stCxn id="145" idx="0"/>
            <a:endCxn id="178" idx="2"/>
          </p:cNvCxnSpPr>
          <p:nvPr/>
        </p:nvCxnSpPr>
        <p:spPr>
          <a:xfrm flipV="1">
            <a:off x="4271573" y="5168242"/>
            <a:ext cx="233389" cy="1042964"/>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
        <p:nvSpPr>
          <p:cNvPr id="180" name="TextBox 179">
            <a:extLst>
              <a:ext uri="{FF2B5EF4-FFF2-40B4-BE49-F238E27FC236}">
                <a16:creationId xmlns:a16="http://schemas.microsoft.com/office/drawing/2014/main" id="{46E20CDA-1CA8-48E5-9467-2C360D87EEF4}"/>
              </a:ext>
            </a:extLst>
          </p:cNvPr>
          <p:cNvSpPr txBox="1"/>
          <p:nvPr/>
        </p:nvSpPr>
        <p:spPr>
          <a:xfrm>
            <a:off x="4106853" y="5960233"/>
            <a:ext cx="25359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1</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81" name="TextBox 180">
            <a:extLst>
              <a:ext uri="{FF2B5EF4-FFF2-40B4-BE49-F238E27FC236}">
                <a16:creationId xmlns:a16="http://schemas.microsoft.com/office/drawing/2014/main" id="{E1B134DA-5948-48AF-8CE4-3C785879A0CE}"/>
              </a:ext>
            </a:extLst>
          </p:cNvPr>
          <p:cNvSpPr txBox="1"/>
          <p:nvPr/>
        </p:nvSpPr>
        <p:spPr>
          <a:xfrm>
            <a:off x="4263845" y="5158129"/>
            <a:ext cx="25199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0" i="0" u="none" strike="noStrike" kern="1200" cap="none" spc="0" normalizeH="0" baseline="0" noProof="0" dirty="0">
                <a:ln>
                  <a:noFill/>
                </a:ln>
                <a:solidFill>
                  <a:prstClr val="black"/>
                </a:solidFill>
                <a:effectLst/>
                <a:uLnTx/>
                <a:uFillTx/>
                <a:latin typeface="Calibri"/>
                <a:ea typeface="+mn-ea"/>
                <a:cs typeface="+mn-cs"/>
              </a:rPr>
              <a:t>*</a:t>
            </a: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TextBox 2">
            <a:extLst>
              <a:ext uri="{FF2B5EF4-FFF2-40B4-BE49-F238E27FC236}">
                <a16:creationId xmlns:a16="http://schemas.microsoft.com/office/drawing/2014/main" id="{B25011EF-900F-43C0-8865-AB3E8719E197}"/>
              </a:ext>
            </a:extLst>
          </p:cNvPr>
          <p:cNvSpPr txBox="1"/>
          <p:nvPr/>
        </p:nvSpPr>
        <p:spPr>
          <a:xfrm rot="19683410">
            <a:off x="-66137" y="2677192"/>
            <a:ext cx="8440159" cy="830997"/>
          </a:xfrm>
          <a:prstGeom prst="rect">
            <a:avLst/>
          </a:prstGeom>
          <a:noFill/>
        </p:spPr>
        <p:txBody>
          <a:bodyPr wrap="square" rtlCol="0">
            <a:spAutoFit/>
          </a:bodyPr>
          <a:lstStyle/>
          <a:p>
            <a:r>
              <a:rPr lang="en-GB" sz="4800" dirty="0">
                <a:solidFill>
                  <a:schemeClr val="tx1">
                    <a:alpha val="54000"/>
                  </a:schemeClr>
                </a:solidFill>
              </a:rPr>
              <a:t>Rejected at meeting 2021-02-05</a:t>
            </a:r>
          </a:p>
        </p:txBody>
      </p:sp>
    </p:spTree>
    <p:extLst>
      <p:ext uri="{BB962C8B-B14F-4D97-AF65-F5344CB8AC3E}">
        <p14:creationId xmlns:p14="http://schemas.microsoft.com/office/powerpoint/2010/main" val="2293916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6"/>
          <p:cNvSpPr>
            <a:spLocks noGrp="1"/>
          </p:cNvSpPr>
          <p:nvPr>
            <p:ph type="sldNum" sz="quarter" idx="10"/>
          </p:nvPr>
        </p:nvSpPr>
        <p:spPr>
          <a:noFill/>
        </p:spPr>
        <p:txBody>
          <a:bodyPr/>
          <a:lstStyle/>
          <a:p>
            <a:fld id="{B1C446E1-186F-46AF-84FB-3E7E51C53B06}" type="slidenum">
              <a:rPr lang="en-US" smtClean="0"/>
              <a:pPr/>
              <a:t>3</a:t>
            </a:fld>
            <a:endParaRPr lang="en-US" dirty="0"/>
          </a:p>
        </p:txBody>
      </p:sp>
      <p:sp>
        <p:nvSpPr>
          <p:cNvPr id="18435" name="Footer Placeholder 7"/>
          <p:cNvSpPr>
            <a:spLocks noGrp="1"/>
          </p:cNvSpPr>
          <p:nvPr>
            <p:ph type="ftr" sz="quarter" idx="11"/>
          </p:nvPr>
        </p:nvSpPr>
        <p:spPr>
          <a:noFill/>
        </p:spPr>
        <p:txBody>
          <a:bodyPr/>
          <a:lstStyle/>
          <a:p>
            <a:endParaRPr lang="en-US" dirty="0"/>
          </a:p>
        </p:txBody>
      </p:sp>
      <p:sp>
        <p:nvSpPr>
          <p:cNvPr id="11" name="Title 1"/>
          <p:cNvSpPr txBox="1">
            <a:spLocks/>
          </p:cNvSpPr>
          <p:nvPr/>
        </p:nvSpPr>
        <p:spPr>
          <a:xfrm>
            <a:off x="0" y="116632"/>
            <a:ext cx="8928992" cy="792088"/>
          </a:xfrm>
          <a:prstGeom prst="rect">
            <a:avLst/>
          </a:prstGeom>
        </p:spPr>
        <p:txBody>
          <a:bodyPr/>
          <a:lstStyle/>
          <a:p>
            <a:pPr algn="ctr">
              <a:defRPr/>
            </a:pPr>
            <a:r>
              <a:rPr lang="en-US" sz="2400" b="1" kern="0">
                <a:solidFill>
                  <a:schemeClr val="tx2"/>
                </a:solidFill>
              </a:rPr>
              <a:t>What is a Software Architecture Document?</a:t>
            </a:r>
            <a:endParaRPr lang="en-US" sz="2400" b="1" i="1" kern="0">
              <a:solidFill>
                <a:schemeClr val="tx2"/>
              </a:solidFill>
            </a:endParaRPr>
          </a:p>
          <a:p>
            <a:pPr>
              <a:defRPr/>
            </a:pPr>
            <a:endParaRPr lang="en-US" sz="2400" b="1" kern="0">
              <a:solidFill>
                <a:schemeClr val="tx2"/>
              </a:solidFill>
            </a:endParaRPr>
          </a:p>
          <a:p>
            <a:pPr>
              <a:defRPr/>
            </a:pPr>
            <a:endParaRPr lang="en-US" sz="2400" b="1" kern="0">
              <a:solidFill>
                <a:schemeClr val="tx2"/>
              </a:solidFill>
            </a:endParaRPr>
          </a:p>
          <a:p>
            <a:pPr>
              <a:defRPr/>
            </a:pPr>
            <a:endParaRPr lang="en-US" sz="2400" b="1" kern="0">
              <a:solidFill>
                <a:schemeClr val="tx2"/>
              </a:solidFill>
            </a:endParaRPr>
          </a:p>
          <a:p>
            <a:pPr>
              <a:defRPr/>
            </a:pPr>
            <a:endParaRPr lang="en-US" sz="2400" b="1" kern="0">
              <a:solidFill>
                <a:schemeClr val="tx2"/>
              </a:solidFill>
            </a:endParaRPr>
          </a:p>
          <a:p>
            <a:pPr>
              <a:defRPr/>
            </a:pPr>
            <a:endParaRPr lang="en-US" sz="2400" b="1" kern="0">
              <a:solidFill>
                <a:schemeClr val="tx2"/>
              </a:solidFill>
            </a:endParaRPr>
          </a:p>
          <a:p>
            <a:pPr>
              <a:defRPr/>
            </a:pPr>
            <a:endParaRPr lang="en-US" sz="2400" b="1" kern="0">
              <a:solidFill>
                <a:schemeClr val="tx2"/>
              </a:solidFill>
            </a:endParaRPr>
          </a:p>
          <a:p>
            <a:pPr>
              <a:defRPr/>
            </a:pPr>
            <a:endParaRPr lang="en-US" sz="2400" b="1" kern="0" dirty="0">
              <a:solidFill>
                <a:schemeClr val="tx2"/>
              </a:solidFill>
              <a:latin typeface="+mj-lt"/>
              <a:ea typeface="+mj-ea"/>
              <a:cs typeface="+mj-cs"/>
            </a:endParaRPr>
          </a:p>
        </p:txBody>
      </p:sp>
      <p:sp>
        <p:nvSpPr>
          <p:cNvPr id="6" name="Rectangle 5"/>
          <p:cNvSpPr/>
          <p:nvPr/>
        </p:nvSpPr>
        <p:spPr>
          <a:xfrm>
            <a:off x="1043608" y="5733256"/>
            <a:ext cx="5526360" cy="369332"/>
          </a:xfrm>
          <a:prstGeom prst="rect">
            <a:avLst/>
          </a:prstGeom>
        </p:spPr>
        <p:txBody>
          <a:bodyPr wrap="square">
            <a:spAutoFit/>
          </a:bodyPr>
          <a:lstStyle/>
          <a:p>
            <a:r>
              <a:rPr lang="en-US"/>
              <a:t>http://en.wikipedia.org/wiki/Software_architecture</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251520" y="692696"/>
            <a:ext cx="7200800" cy="4908504"/>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6"/>
          <p:cNvSpPr>
            <a:spLocks noGrp="1"/>
          </p:cNvSpPr>
          <p:nvPr>
            <p:ph type="sldNum" sz="quarter" idx="10"/>
          </p:nvPr>
        </p:nvSpPr>
        <p:spPr>
          <a:noFill/>
        </p:spPr>
        <p:txBody>
          <a:bodyPr/>
          <a:lstStyle/>
          <a:p>
            <a:fld id="{B1C446E1-186F-46AF-84FB-3E7E51C53B06}" type="slidenum">
              <a:rPr lang="en-GB" smtClean="0"/>
              <a:pPr/>
              <a:t>4</a:t>
            </a:fld>
            <a:endParaRPr lang="en-GB"/>
          </a:p>
        </p:txBody>
      </p:sp>
      <p:sp>
        <p:nvSpPr>
          <p:cNvPr id="11" name="Title 1"/>
          <p:cNvSpPr txBox="1">
            <a:spLocks/>
          </p:cNvSpPr>
          <p:nvPr/>
        </p:nvSpPr>
        <p:spPr>
          <a:xfrm>
            <a:off x="1691680" y="332656"/>
            <a:ext cx="5683250" cy="792088"/>
          </a:xfrm>
          <a:prstGeom prst="rect">
            <a:avLst/>
          </a:prstGeom>
        </p:spPr>
        <p:txBody>
          <a:bodyPr/>
          <a:lstStyle/>
          <a:p>
            <a:pPr algn="ctr">
              <a:defRPr/>
            </a:pPr>
            <a:endParaRPr lang="en-GB" sz="3200" b="1" i="1" kern="0">
              <a:solidFill>
                <a:schemeClr val="tx2"/>
              </a:solidFill>
            </a:endParaRPr>
          </a:p>
          <a:p>
            <a:pPr>
              <a:defRPr/>
            </a:pPr>
            <a:endParaRPr lang="en-GB" sz="2800" b="1" kern="0">
              <a:solidFill>
                <a:schemeClr val="tx2"/>
              </a:solidFill>
            </a:endParaRPr>
          </a:p>
          <a:p>
            <a:pPr>
              <a:defRPr/>
            </a:pPr>
            <a:endParaRPr lang="en-GB" sz="2800" b="1" kern="0">
              <a:solidFill>
                <a:schemeClr val="tx2"/>
              </a:solidFill>
            </a:endParaRPr>
          </a:p>
          <a:p>
            <a:pPr>
              <a:defRPr/>
            </a:pPr>
            <a:endParaRPr lang="en-GB" sz="2800" b="1" kern="0">
              <a:solidFill>
                <a:schemeClr val="tx2"/>
              </a:solidFill>
            </a:endParaRPr>
          </a:p>
          <a:p>
            <a:pPr>
              <a:defRPr/>
            </a:pPr>
            <a:endParaRPr lang="en-GB" sz="2800" b="1" kern="0">
              <a:solidFill>
                <a:schemeClr val="tx2"/>
              </a:solidFill>
            </a:endParaRPr>
          </a:p>
          <a:p>
            <a:pPr>
              <a:defRPr/>
            </a:pPr>
            <a:endParaRPr lang="en-GB" sz="2400" b="1" kern="0">
              <a:solidFill>
                <a:schemeClr val="tx2"/>
              </a:solidFill>
            </a:endParaRPr>
          </a:p>
          <a:p>
            <a:pPr>
              <a:defRPr/>
            </a:pPr>
            <a:endParaRPr lang="en-GB" sz="2800" b="1" kern="0">
              <a:solidFill>
                <a:schemeClr val="tx2"/>
              </a:solidFill>
            </a:endParaRPr>
          </a:p>
          <a:p>
            <a:pPr>
              <a:defRPr/>
            </a:pPr>
            <a:endParaRPr lang="en-GB" sz="2800" b="1" kern="0" dirty="0">
              <a:solidFill>
                <a:schemeClr val="tx2"/>
              </a:solidFill>
              <a:latin typeface="+mj-lt"/>
              <a:ea typeface="+mj-ea"/>
              <a:cs typeface="+mj-cs"/>
            </a:endParaRPr>
          </a:p>
        </p:txBody>
      </p:sp>
      <p:sp>
        <p:nvSpPr>
          <p:cNvPr id="6" name="Title 1"/>
          <p:cNvSpPr txBox="1">
            <a:spLocks/>
          </p:cNvSpPr>
          <p:nvPr/>
        </p:nvSpPr>
        <p:spPr>
          <a:xfrm>
            <a:off x="323528" y="332656"/>
            <a:ext cx="4464496" cy="648072"/>
          </a:xfrm>
          <a:prstGeom prst="rect">
            <a:avLst/>
          </a:prstGeom>
        </p:spPr>
        <p:txBody>
          <a:bodyPr/>
          <a:lstStyle/>
          <a:p>
            <a:pPr algn="ctr">
              <a:defRPr/>
            </a:pPr>
            <a:r>
              <a:rPr lang="en-GB" sz="3200" b="1" i="1" kern="0">
                <a:solidFill>
                  <a:schemeClr val="tx2"/>
                </a:solidFill>
              </a:rPr>
              <a:t>The 4+1 Framework!</a:t>
            </a:r>
          </a:p>
          <a:p>
            <a:pPr>
              <a:defRPr/>
            </a:pPr>
            <a:endParaRPr lang="en-GB" sz="2800" b="1" kern="0">
              <a:solidFill>
                <a:schemeClr val="tx2"/>
              </a:solidFill>
            </a:endParaRPr>
          </a:p>
          <a:p>
            <a:pPr>
              <a:defRPr/>
            </a:pPr>
            <a:endParaRPr lang="en-GB" sz="2800" b="1" kern="0">
              <a:solidFill>
                <a:schemeClr val="tx2"/>
              </a:solidFill>
            </a:endParaRPr>
          </a:p>
          <a:p>
            <a:pPr>
              <a:defRPr/>
            </a:pPr>
            <a:endParaRPr lang="en-GB" sz="2800" b="1" kern="0">
              <a:solidFill>
                <a:schemeClr val="tx2"/>
              </a:solidFill>
            </a:endParaRPr>
          </a:p>
          <a:p>
            <a:pPr>
              <a:defRPr/>
            </a:pPr>
            <a:endParaRPr lang="en-GB" sz="2800" b="1" kern="0">
              <a:solidFill>
                <a:schemeClr val="tx2"/>
              </a:solidFill>
            </a:endParaRPr>
          </a:p>
          <a:p>
            <a:pPr>
              <a:defRPr/>
            </a:pPr>
            <a:endParaRPr lang="en-GB" sz="2400" b="1" kern="0">
              <a:solidFill>
                <a:schemeClr val="tx2"/>
              </a:solidFill>
            </a:endParaRPr>
          </a:p>
          <a:p>
            <a:pPr>
              <a:defRPr/>
            </a:pPr>
            <a:endParaRPr lang="en-GB" sz="2800" b="1" kern="0">
              <a:solidFill>
                <a:schemeClr val="tx2"/>
              </a:solidFill>
            </a:endParaRPr>
          </a:p>
          <a:p>
            <a:pPr>
              <a:defRPr/>
            </a:pPr>
            <a:endParaRPr lang="en-GB" sz="2800" b="1" kern="0" dirty="0">
              <a:solidFill>
                <a:schemeClr val="tx2"/>
              </a:solidFill>
              <a:latin typeface="+mj-lt"/>
              <a:ea typeface="+mj-ea"/>
              <a:cs typeface="+mj-cs"/>
            </a:endParaRPr>
          </a:p>
        </p:txBody>
      </p:sp>
      <p:pic>
        <p:nvPicPr>
          <p:cNvPr id="28674" name="Picture 2" descr="http://mobil.hd.se/multimedia/dynamic/00372/112118_1563448_jpg_372730e.jpg"/>
          <p:cNvPicPr>
            <a:picLocks noChangeAspect="1" noChangeArrowheads="1"/>
          </p:cNvPicPr>
          <p:nvPr/>
        </p:nvPicPr>
        <p:blipFill>
          <a:blip r:embed="rId3" cstate="print"/>
          <a:srcRect/>
          <a:stretch>
            <a:fillRect/>
          </a:stretch>
        </p:blipFill>
        <p:spPr bwMode="auto">
          <a:xfrm>
            <a:off x="4860032" y="332656"/>
            <a:ext cx="3672408" cy="5543258"/>
          </a:xfrm>
          <a:prstGeom prst="rect">
            <a:avLst/>
          </a:prstGeom>
          <a:noFill/>
        </p:spPr>
      </p:pic>
      <p:sp>
        <p:nvSpPr>
          <p:cNvPr id="7" name="TextBox 6"/>
          <p:cNvSpPr txBox="1"/>
          <p:nvPr/>
        </p:nvSpPr>
        <p:spPr>
          <a:xfrm>
            <a:off x="323528" y="1484784"/>
            <a:ext cx="4248472" cy="1200329"/>
          </a:xfrm>
          <a:prstGeom prst="rect">
            <a:avLst/>
          </a:prstGeom>
          <a:noFill/>
        </p:spPr>
        <p:txBody>
          <a:bodyPr wrap="square" rtlCol="0">
            <a:spAutoFit/>
          </a:bodyPr>
          <a:lstStyle/>
          <a:p>
            <a:pPr>
              <a:buFont typeface="Arial" pitchFamily="34" charset="0"/>
              <a:buChar char="•"/>
            </a:pPr>
            <a:r>
              <a:rPr lang="en-GB" dirty="0"/>
              <a:t> Document is based on viewpoints</a:t>
            </a:r>
          </a:p>
          <a:p>
            <a:endParaRPr lang="en-GB" dirty="0"/>
          </a:p>
          <a:p>
            <a:pPr>
              <a:buFont typeface="Arial" pitchFamily="34" charset="0"/>
              <a:buChar char="•"/>
            </a:pPr>
            <a:r>
              <a:rPr lang="en-GB" dirty="0"/>
              <a:t> Each viewpoint gives the reader a new perspective of the system.</a:t>
            </a:r>
          </a:p>
        </p:txBody>
      </p:sp>
      <p:pic>
        <p:nvPicPr>
          <p:cNvPr id="8" name="Picture 2" descr="http://upload.wikimedia.org/wikipedia/commons/f/f2/4%2B1_Architectural_View_Model.jpg"/>
          <p:cNvPicPr>
            <a:picLocks noChangeAspect="1" noChangeArrowheads="1"/>
          </p:cNvPicPr>
          <p:nvPr/>
        </p:nvPicPr>
        <p:blipFill>
          <a:blip r:embed="rId4" cstate="print"/>
          <a:srcRect/>
          <a:stretch>
            <a:fillRect/>
          </a:stretch>
        </p:blipFill>
        <p:spPr bwMode="auto">
          <a:xfrm>
            <a:off x="467544" y="3068960"/>
            <a:ext cx="4104455" cy="2592288"/>
          </a:xfrm>
          <a:prstGeom prst="rect">
            <a:avLst/>
          </a:prstGeom>
          <a:noFill/>
        </p:spPr>
      </p:pic>
      <p:sp>
        <p:nvSpPr>
          <p:cNvPr id="3" name="Footer Placeholder 2"/>
          <p:cNvSpPr>
            <a:spLocks noGrp="1"/>
          </p:cNvSpPr>
          <p:nvPr>
            <p:ph type="ftr" sz="quarter" idx="11"/>
          </p:nvPr>
        </p:nvSpPr>
        <p:spPr/>
        <p:txBody>
          <a:bodyPr/>
          <a:lstStyle/>
          <a:p>
            <a:pPr>
              <a:defRPr/>
            </a:pPr>
            <a:endParaRPr lang="sv-S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6"/>
          <p:cNvSpPr>
            <a:spLocks noGrp="1"/>
          </p:cNvSpPr>
          <p:nvPr>
            <p:ph type="sldNum" sz="quarter" idx="10"/>
          </p:nvPr>
        </p:nvSpPr>
        <p:spPr>
          <a:noFill/>
        </p:spPr>
        <p:txBody>
          <a:bodyPr/>
          <a:lstStyle/>
          <a:p>
            <a:fld id="{B1C446E1-186F-46AF-84FB-3E7E51C53B06}" type="slidenum">
              <a:rPr smtClean="0"/>
              <a:pPr/>
              <a:t>5</a:t>
            </a:fld>
            <a:endParaRPr lang="sv-SE"/>
          </a:p>
        </p:txBody>
      </p:sp>
      <p:sp>
        <p:nvSpPr>
          <p:cNvPr id="11" name="Title 1"/>
          <p:cNvSpPr txBox="1">
            <a:spLocks/>
          </p:cNvSpPr>
          <p:nvPr/>
        </p:nvSpPr>
        <p:spPr>
          <a:xfrm>
            <a:off x="1691680" y="332656"/>
            <a:ext cx="5683250" cy="792088"/>
          </a:xfrm>
          <a:prstGeom prst="rect">
            <a:avLst/>
          </a:prstGeom>
        </p:spPr>
        <p:txBody>
          <a:bodyPr/>
          <a:lstStyle/>
          <a:p>
            <a:pPr algn="ctr">
              <a:defRPr/>
            </a:pPr>
            <a:endParaRPr lang="sv-SE" sz="3200" b="1" i="1" kern="0" dirty="0">
              <a:solidFill>
                <a:schemeClr val="tx2"/>
              </a:solidFill>
            </a:endParaRPr>
          </a:p>
          <a:p>
            <a:pPr>
              <a:defRPr/>
            </a:pPr>
            <a:endParaRPr lang="sv-SE" sz="2800" b="1" kern="0" dirty="0">
              <a:solidFill>
                <a:schemeClr val="tx2"/>
              </a:solidFill>
            </a:endParaRPr>
          </a:p>
          <a:p>
            <a:pPr>
              <a:defRPr/>
            </a:pPr>
            <a:endParaRPr lang="sv-SE" sz="2800" b="1" kern="0" dirty="0">
              <a:solidFill>
                <a:schemeClr val="tx2"/>
              </a:solidFill>
            </a:endParaRPr>
          </a:p>
          <a:p>
            <a:pPr>
              <a:defRPr/>
            </a:pPr>
            <a:endParaRPr lang="sv-SE" sz="2800" b="1" kern="0" dirty="0">
              <a:solidFill>
                <a:schemeClr val="tx2"/>
              </a:solidFill>
            </a:endParaRPr>
          </a:p>
          <a:p>
            <a:pPr>
              <a:defRPr/>
            </a:pPr>
            <a:endParaRPr lang="sv-SE" sz="2800" b="1" kern="0" dirty="0">
              <a:solidFill>
                <a:schemeClr val="tx2"/>
              </a:solidFill>
            </a:endParaRPr>
          </a:p>
          <a:p>
            <a:pPr>
              <a:defRPr/>
            </a:pPr>
            <a:endParaRPr lang="sv-SE" sz="2400" b="1" kern="0" dirty="0">
              <a:solidFill>
                <a:schemeClr val="tx2"/>
              </a:solidFill>
            </a:endParaRPr>
          </a:p>
          <a:p>
            <a:pPr>
              <a:defRPr/>
            </a:pPr>
            <a:endParaRPr lang="sv-SE" sz="2800" b="1" kern="0" dirty="0">
              <a:solidFill>
                <a:schemeClr val="tx2"/>
              </a:solidFill>
            </a:endParaRPr>
          </a:p>
          <a:p>
            <a:pPr>
              <a:defRPr/>
            </a:pPr>
            <a:endParaRPr lang="sv-SE" sz="2800" b="1" kern="0" dirty="0">
              <a:solidFill>
                <a:schemeClr val="tx2"/>
              </a:solidFill>
              <a:latin typeface="+mj-lt"/>
              <a:ea typeface="+mj-ea"/>
              <a:cs typeface="+mj-cs"/>
            </a:endParaRPr>
          </a:p>
        </p:txBody>
      </p:sp>
      <p:pic>
        <p:nvPicPr>
          <p:cNvPr id="73730" name="Picture 2" descr="http://upload.wikimedia.org/wikipedia/commons/f/f2/4%2B1_Architectural_View_Model.jpg"/>
          <p:cNvPicPr>
            <a:picLocks noChangeAspect="1" noChangeArrowheads="1"/>
          </p:cNvPicPr>
          <p:nvPr/>
        </p:nvPicPr>
        <p:blipFill>
          <a:blip r:embed="rId3" cstate="print"/>
          <a:srcRect/>
          <a:stretch>
            <a:fillRect/>
          </a:stretch>
        </p:blipFill>
        <p:spPr bwMode="auto">
          <a:xfrm>
            <a:off x="6876256" y="116632"/>
            <a:ext cx="1800200" cy="1136968"/>
          </a:xfrm>
          <a:prstGeom prst="rect">
            <a:avLst/>
          </a:prstGeom>
          <a:noFill/>
        </p:spPr>
      </p:pic>
      <p:sp>
        <p:nvSpPr>
          <p:cNvPr id="6" name="Title 1"/>
          <p:cNvSpPr txBox="1">
            <a:spLocks/>
          </p:cNvSpPr>
          <p:nvPr/>
        </p:nvSpPr>
        <p:spPr>
          <a:xfrm>
            <a:off x="323528" y="332656"/>
            <a:ext cx="6408712" cy="792088"/>
          </a:xfrm>
          <a:prstGeom prst="rect">
            <a:avLst/>
          </a:prstGeom>
        </p:spPr>
        <p:txBody>
          <a:bodyPr/>
          <a:lstStyle/>
          <a:p>
            <a:pPr algn="ctr">
              <a:defRPr/>
            </a:pPr>
            <a:r>
              <a:rPr lang="sv-SE" sz="3200" b="1" kern="0" dirty="0">
                <a:solidFill>
                  <a:schemeClr val="tx2"/>
                </a:solidFill>
              </a:rPr>
              <a:t>Software </a:t>
            </a:r>
            <a:r>
              <a:rPr lang="sv-SE" sz="3200" b="1" kern="0" dirty="0" err="1">
                <a:solidFill>
                  <a:schemeClr val="tx2"/>
                </a:solidFill>
              </a:rPr>
              <a:t>Architecture</a:t>
            </a:r>
            <a:r>
              <a:rPr lang="sv-SE" sz="3200" b="1" kern="0" dirty="0">
                <a:solidFill>
                  <a:schemeClr val="tx2"/>
                </a:solidFill>
              </a:rPr>
              <a:t> Views</a:t>
            </a:r>
            <a:endParaRPr lang="sv-SE" sz="3200" b="1" i="1" kern="0" dirty="0">
              <a:solidFill>
                <a:schemeClr val="tx2"/>
              </a:solidFill>
            </a:endParaRPr>
          </a:p>
          <a:p>
            <a:pPr>
              <a:defRPr/>
            </a:pPr>
            <a:endParaRPr lang="sv-SE" sz="2800" b="1" kern="0" dirty="0">
              <a:solidFill>
                <a:schemeClr val="tx2"/>
              </a:solidFill>
            </a:endParaRPr>
          </a:p>
          <a:p>
            <a:pPr>
              <a:defRPr/>
            </a:pPr>
            <a:endParaRPr lang="sv-SE" sz="2800" b="1" kern="0" dirty="0">
              <a:solidFill>
                <a:schemeClr val="tx2"/>
              </a:solidFill>
            </a:endParaRPr>
          </a:p>
          <a:p>
            <a:pPr>
              <a:defRPr/>
            </a:pPr>
            <a:endParaRPr lang="sv-SE" sz="2800" b="1" kern="0" dirty="0">
              <a:solidFill>
                <a:schemeClr val="tx2"/>
              </a:solidFill>
            </a:endParaRPr>
          </a:p>
          <a:p>
            <a:pPr>
              <a:defRPr/>
            </a:pPr>
            <a:endParaRPr lang="sv-SE" sz="2800" b="1" kern="0" dirty="0">
              <a:solidFill>
                <a:schemeClr val="tx2"/>
              </a:solidFill>
            </a:endParaRPr>
          </a:p>
          <a:p>
            <a:pPr>
              <a:defRPr/>
            </a:pPr>
            <a:endParaRPr lang="sv-SE" sz="2400" b="1" kern="0" dirty="0">
              <a:solidFill>
                <a:schemeClr val="tx2"/>
              </a:solidFill>
            </a:endParaRPr>
          </a:p>
          <a:p>
            <a:pPr>
              <a:defRPr/>
            </a:pPr>
            <a:endParaRPr lang="sv-SE" sz="2800" b="1" kern="0" dirty="0">
              <a:solidFill>
                <a:schemeClr val="tx2"/>
              </a:solidFill>
            </a:endParaRPr>
          </a:p>
          <a:p>
            <a:pPr>
              <a:defRPr/>
            </a:pPr>
            <a:endParaRPr lang="sv-SE" sz="2800" b="1" kern="0" dirty="0">
              <a:solidFill>
                <a:schemeClr val="tx2"/>
              </a:solidFill>
              <a:latin typeface="+mj-lt"/>
              <a:ea typeface="+mj-ea"/>
              <a:cs typeface="+mj-cs"/>
            </a:endParaRPr>
          </a:p>
        </p:txBody>
      </p:sp>
      <p:sp>
        <p:nvSpPr>
          <p:cNvPr id="5121" name="Rectangle 1"/>
          <p:cNvSpPr>
            <a:spLocks noChangeArrowheads="1"/>
          </p:cNvSpPr>
          <p:nvPr/>
        </p:nvSpPr>
        <p:spPr bwMode="auto">
          <a:xfrm>
            <a:off x="323528" y="1219652"/>
            <a:ext cx="7884368" cy="517064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GB" sz="1100" b="1" i="0" u="none" strike="noStrike" cap="none" normalizeH="0" baseline="0" dirty="0">
                <a:ln>
                  <a:noFill/>
                </a:ln>
                <a:solidFill>
                  <a:schemeClr val="tx1"/>
                </a:solidFill>
                <a:effectLst/>
                <a:latin typeface="Arial" pitchFamily="34" charset="0"/>
                <a:ea typeface="Times New Roman" pitchFamily="18" charset="0"/>
                <a:cs typeface="Arial" pitchFamily="34" charset="0"/>
              </a:rPr>
              <a:t>The Scenario/Use case View</a:t>
            </a:r>
            <a:r>
              <a:rPr kumimoji="0" lang="en-GB" sz="1100" b="0" i="0" u="none" strike="noStrike" cap="none" normalizeH="0" baseline="0" dirty="0">
                <a:ln>
                  <a:noFill/>
                </a:ln>
                <a:solidFill>
                  <a:schemeClr val="tx1"/>
                </a:solidFill>
                <a:effectLst/>
                <a:latin typeface="Arial" pitchFamily="34" charset="0"/>
                <a:ea typeface="Times New Roman" pitchFamily="18" charset="0"/>
                <a:cs typeface="Arial" pitchFamily="34" charset="0"/>
              </a:rPr>
              <a:t> describes the major business processes and high level Use cases that the system will support. This view is placed in the </a:t>
            </a:r>
            <a:r>
              <a:rPr kumimoji="0" lang="en-GB" sz="11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center</a:t>
            </a:r>
            <a:r>
              <a:rPr kumimoji="0" lang="en-GB" sz="1100" b="0" i="0" u="none" strike="noStrike" cap="none" normalizeH="0" baseline="0" dirty="0">
                <a:ln>
                  <a:noFill/>
                </a:ln>
                <a:solidFill>
                  <a:schemeClr val="tx1"/>
                </a:solidFill>
                <a:effectLst/>
                <a:latin typeface="Arial" pitchFamily="34" charset="0"/>
                <a:ea typeface="Times New Roman" pitchFamily="18" charset="0"/>
                <a:cs typeface="Arial" pitchFamily="34" charset="0"/>
              </a:rPr>
              <a:t> of the 4+1 model and gives the reader an understanding of the domain that the system will support.</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endParaRPr kumimoji="0" lang="en-GB"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GB"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GB" sz="1100" b="1" i="0" u="none" strike="noStrike" cap="none" normalizeH="0" baseline="0" dirty="0">
                <a:ln>
                  <a:noFill/>
                </a:ln>
                <a:solidFill>
                  <a:schemeClr val="tx1"/>
                </a:solidFill>
                <a:effectLst/>
                <a:latin typeface="Arial" pitchFamily="34" charset="0"/>
                <a:ea typeface="Times New Roman" pitchFamily="18" charset="0"/>
                <a:cs typeface="Arial" pitchFamily="34" charset="0"/>
              </a:rPr>
              <a:t>The Logical View </a:t>
            </a:r>
            <a:r>
              <a:rPr kumimoji="0" lang="en-GB" sz="1100" b="0" i="0" u="none" strike="noStrike" cap="none" normalizeH="0" baseline="0" dirty="0">
                <a:ln>
                  <a:noFill/>
                </a:ln>
                <a:solidFill>
                  <a:schemeClr val="tx1"/>
                </a:solidFill>
                <a:effectLst/>
                <a:latin typeface="Arial" pitchFamily="34" charset="0"/>
                <a:ea typeface="Times New Roman" pitchFamily="18" charset="0"/>
                <a:cs typeface="Arial" pitchFamily="34" charset="0"/>
              </a:rPr>
              <a:t>describes how the software is decomposed into layers, packages and subsystems. It will also define the interfaces between the different parts of the software.</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endParaRPr kumimoji="0" lang="en-GB"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endParaRPr kumimoji="0" lang="en-GB" sz="1100" b="0" i="0" u="none" strike="noStrike" cap="none" normalizeH="0" baseline="0" dirty="0">
              <a:ln>
                <a:noFill/>
              </a:ln>
              <a:solidFill>
                <a:schemeClr val="tx1"/>
              </a:solidFill>
              <a:effectLst/>
              <a:latin typeface="Arial" pitchFamily="34" charset="0"/>
              <a:cs typeface="Arial" pitchFamily="34" charset="0"/>
            </a:endParaRPr>
          </a:p>
          <a:p>
            <a:pPr lvl="0" eaLnBrk="0" fontAlgn="base" hangingPunct="0">
              <a:spcBef>
                <a:spcPct val="0"/>
              </a:spcBef>
              <a:spcAft>
                <a:spcPct val="0"/>
              </a:spcAft>
              <a:buFont typeface="Arial" pitchFamily="34" charset="0"/>
              <a:buChar char="•"/>
            </a:pPr>
            <a:r>
              <a:rPr lang="en-GB" sz="1100" b="1" dirty="0">
                <a:latin typeface="Arial" pitchFamily="34" charset="0"/>
                <a:ea typeface="Times New Roman" pitchFamily="18" charset="0"/>
                <a:cs typeface="Arial" pitchFamily="34" charset="0"/>
              </a:rPr>
              <a:t>The Development View</a:t>
            </a:r>
            <a:r>
              <a:rPr lang="en-GB" sz="1100" dirty="0">
                <a:latin typeface="Arial" pitchFamily="34" charset="0"/>
                <a:ea typeface="Times New Roman" pitchFamily="18" charset="0"/>
                <a:cs typeface="Arial" pitchFamily="34" charset="0"/>
              </a:rPr>
              <a:t> is used to describe the routines when compiling and building the system. The view will also contain information regarding source control and system configuration. </a:t>
            </a:r>
          </a:p>
          <a:p>
            <a:pPr lvl="0" eaLnBrk="0" fontAlgn="base" hangingPunct="0">
              <a:spcBef>
                <a:spcPct val="0"/>
              </a:spcBef>
              <a:spcAft>
                <a:spcPct val="0"/>
              </a:spcAft>
              <a:buFont typeface="Arial" pitchFamily="34" charset="0"/>
              <a:buChar char="•"/>
            </a:pPr>
            <a:endParaRPr lang="en-GB" sz="1100" dirty="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endParaRPr kumimoji="0" lang="en-GB" sz="11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GB" sz="1100" b="1" i="0" u="none" strike="noStrike" cap="none" normalizeH="0" baseline="0" dirty="0">
                <a:ln>
                  <a:noFill/>
                </a:ln>
                <a:solidFill>
                  <a:schemeClr val="tx1"/>
                </a:solidFill>
                <a:effectLst/>
                <a:latin typeface="Arial" pitchFamily="34" charset="0"/>
                <a:ea typeface="Times New Roman" pitchFamily="18" charset="0"/>
                <a:cs typeface="Arial" pitchFamily="34" charset="0"/>
              </a:rPr>
              <a:t>The </a:t>
            </a:r>
            <a:r>
              <a:rPr lang="en-GB" sz="1100" b="1" dirty="0">
                <a:latin typeface="Arial" pitchFamily="34" charset="0"/>
                <a:ea typeface="Times New Roman" pitchFamily="18" charset="0"/>
                <a:cs typeface="Arial" pitchFamily="34" charset="0"/>
              </a:rPr>
              <a:t>Physical</a:t>
            </a:r>
            <a:r>
              <a:rPr kumimoji="0" lang="en-GB" sz="1100" b="1" i="0" u="none" strike="noStrike" cap="none" normalizeH="0" baseline="0" dirty="0">
                <a:ln>
                  <a:noFill/>
                </a:ln>
                <a:solidFill>
                  <a:schemeClr val="tx1"/>
                </a:solidFill>
                <a:effectLst/>
                <a:latin typeface="Arial" pitchFamily="34" charset="0"/>
                <a:ea typeface="Times New Roman" pitchFamily="18" charset="0"/>
                <a:cs typeface="Arial" pitchFamily="34" charset="0"/>
              </a:rPr>
              <a:t> View</a:t>
            </a:r>
            <a:r>
              <a:rPr kumimoji="0" lang="en-GB" sz="1100" b="0" i="0" u="none" strike="noStrike" cap="none" normalizeH="0" baseline="0" dirty="0">
                <a:ln>
                  <a:noFill/>
                </a:ln>
                <a:solidFill>
                  <a:schemeClr val="tx1"/>
                </a:solidFill>
                <a:effectLst/>
                <a:latin typeface="Arial" pitchFamily="34" charset="0"/>
                <a:ea typeface="Times New Roman" pitchFamily="18" charset="0"/>
                <a:cs typeface="Arial" pitchFamily="34" charset="0"/>
              </a:rPr>
              <a:t> shows the hardware layout of the system. It also describes how the processes of the process view are mapped onto the physical nodes of the system.</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endParaRPr kumimoji="0" lang="en-GB" sz="1100" b="0" i="0" u="none" strike="noStrike" cap="none" normalizeH="0" baseline="0" dirty="0">
              <a:ln>
                <a:noFill/>
              </a:ln>
              <a:solidFill>
                <a:schemeClr val="tx1"/>
              </a:solidFill>
              <a:effectLst/>
              <a:latin typeface="Arial" pitchFamily="34" charset="0"/>
              <a:cs typeface="Arial" pitchFamily="34" charset="0"/>
            </a:endParaRPr>
          </a:p>
          <a:p>
            <a:pPr eaLnBrk="0" fontAlgn="base" hangingPunct="0">
              <a:spcBef>
                <a:spcPct val="0"/>
              </a:spcBef>
              <a:spcAft>
                <a:spcPct val="0"/>
              </a:spcAft>
              <a:buFont typeface="Arial" pitchFamily="34" charset="0"/>
              <a:buChar char="•"/>
            </a:pPr>
            <a:endParaRPr lang="en-GB" sz="1100" b="1" dirty="0">
              <a:latin typeface="Arial" pitchFamily="34" charset="0"/>
              <a:ea typeface="Times New Roman" pitchFamily="18" charset="0"/>
              <a:cs typeface="Arial" pitchFamily="34" charset="0"/>
            </a:endParaRPr>
          </a:p>
          <a:p>
            <a:pPr eaLnBrk="0" fontAlgn="base" hangingPunct="0">
              <a:spcBef>
                <a:spcPct val="0"/>
              </a:spcBef>
              <a:spcAft>
                <a:spcPct val="0"/>
              </a:spcAft>
              <a:buFont typeface="Arial" pitchFamily="34" charset="0"/>
              <a:buChar char="•"/>
            </a:pPr>
            <a:r>
              <a:rPr lang="en-GB" sz="1100" b="1" dirty="0">
                <a:latin typeface="Arial" pitchFamily="34" charset="0"/>
                <a:ea typeface="Times New Roman" pitchFamily="18" charset="0"/>
                <a:cs typeface="Arial" pitchFamily="34" charset="0"/>
              </a:rPr>
              <a:t>The Process View</a:t>
            </a:r>
            <a:r>
              <a:rPr lang="en-GB" sz="1100" dirty="0">
                <a:latin typeface="Arial" pitchFamily="34" charset="0"/>
                <a:ea typeface="Times New Roman" pitchFamily="18" charset="0"/>
                <a:cs typeface="Arial" pitchFamily="34" charset="0"/>
              </a:rPr>
              <a:t> describes the major applications, i.e. web sites, windows services, schedule tasks, that is used within the system. The name “Process view” refers in this document to the system processes, not the business processes. </a:t>
            </a:r>
          </a:p>
          <a:p>
            <a:pPr marL="0" marR="0" lvl="0" indent="0" algn="l" defTabSz="914400" rtl="0" eaLnBrk="0" fontAlgn="base" latinLnBrk="0" hangingPunct="0">
              <a:lnSpc>
                <a:spcPct val="100000"/>
              </a:lnSpc>
              <a:spcBef>
                <a:spcPct val="0"/>
              </a:spcBef>
              <a:spcAft>
                <a:spcPct val="0"/>
              </a:spcAft>
              <a:buClrTx/>
              <a:buSzTx/>
              <a:tabLst/>
            </a:pPr>
            <a:endParaRPr kumimoji="0" lang="en-GB"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endParaRPr kumimoji="0" lang="sv-SE" sz="11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lang="sv-SE" sz="1100" b="1" u="sng" dirty="0" err="1">
                <a:latin typeface="Arial" pitchFamily="34" charset="0"/>
                <a:ea typeface="Times New Roman" pitchFamily="18" charset="0"/>
                <a:cs typeface="Arial" pitchFamily="34" charset="0"/>
              </a:rPr>
              <a:t>Additional</a:t>
            </a:r>
            <a:r>
              <a:rPr lang="sv-SE" sz="1100" b="1" u="sng" dirty="0">
                <a:latin typeface="Arial" pitchFamily="34" charset="0"/>
                <a:ea typeface="Times New Roman" pitchFamily="18" charset="0"/>
                <a:cs typeface="Arial" pitchFamily="34" charset="0"/>
              </a:rPr>
              <a:t> </a:t>
            </a:r>
            <a:r>
              <a:rPr lang="sv-SE" sz="1100" b="1" u="sng" dirty="0" err="1">
                <a:latin typeface="Arial" pitchFamily="34" charset="0"/>
                <a:ea typeface="Times New Roman" pitchFamily="18" charset="0"/>
                <a:cs typeface="Arial" pitchFamily="34" charset="0"/>
              </a:rPr>
              <a:t>views</a:t>
            </a:r>
            <a:endParaRPr lang="sv-SE" sz="1100" b="1" u="sng" dirty="0">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GB" sz="11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GB" sz="1100" b="1" i="0" u="none" strike="noStrike" cap="none" normalizeH="0" baseline="0" dirty="0">
                <a:ln>
                  <a:noFill/>
                </a:ln>
                <a:solidFill>
                  <a:schemeClr val="tx1"/>
                </a:solidFill>
                <a:effectLst/>
                <a:latin typeface="Arial" pitchFamily="34" charset="0"/>
                <a:ea typeface="Times New Roman" pitchFamily="18" charset="0"/>
                <a:cs typeface="Arial" pitchFamily="34" charset="0"/>
              </a:rPr>
              <a:t>The Data View </a:t>
            </a:r>
            <a:r>
              <a:rPr kumimoji="0" lang="en-GB" sz="1100" b="0" i="0" u="none" strike="noStrike" cap="none" normalizeH="0" baseline="0" dirty="0">
                <a:ln>
                  <a:noFill/>
                </a:ln>
                <a:solidFill>
                  <a:schemeClr val="tx1"/>
                </a:solidFill>
                <a:effectLst/>
                <a:latin typeface="Arial" pitchFamily="34" charset="0"/>
                <a:ea typeface="Times New Roman" pitchFamily="18" charset="0"/>
                <a:cs typeface="Arial" pitchFamily="34" charset="0"/>
              </a:rPr>
              <a:t>describes the persistent data storage perspective of the system. This view contains the major database schemas, the fail-over mechanism that is used at system failure and lots of more interesting stuff.</a:t>
            </a:r>
          </a:p>
          <a:p>
            <a:pPr eaLnBrk="0" fontAlgn="base" hangingPunct="0">
              <a:spcBef>
                <a:spcPct val="0"/>
              </a:spcBef>
              <a:spcAft>
                <a:spcPct val="0"/>
              </a:spcAft>
              <a:buFont typeface="Arial" pitchFamily="34" charset="0"/>
              <a:buChar char="•"/>
            </a:pPr>
            <a:endParaRPr lang="en-GB" sz="1100" b="1" dirty="0">
              <a:latin typeface="Arial" pitchFamily="34" charset="0"/>
              <a:ea typeface="Times New Roman" pitchFamily="18" charset="0"/>
              <a:cs typeface="Arial" pitchFamily="34" charset="0"/>
            </a:endParaRPr>
          </a:p>
          <a:p>
            <a:pPr eaLnBrk="0" fontAlgn="base" hangingPunct="0">
              <a:spcBef>
                <a:spcPct val="0"/>
              </a:spcBef>
              <a:spcAft>
                <a:spcPct val="0"/>
              </a:spcAft>
              <a:buFont typeface="Arial" pitchFamily="34" charset="0"/>
              <a:buChar char="•"/>
            </a:pPr>
            <a:endParaRPr lang="en-GB" sz="1100" b="1" dirty="0">
              <a:latin typeface="Arial" pitchFamily="34" charset="0"/>
              <a:ea typeface="Times New Roman" pitchFamily="18" charset="0"/>
              <a:cs typeface="Arial" pitchFamily="34" charset="0"/>
            </a:endParaRPr>
          </a:p>
          <a:p>
            <a:pPr eaLnBrk="0" fontAlgn="base" hangingPunct="0">
              <a:spcBef>
                <a:spcPct val="0"/>
              </a:spcBef>
              <a:spcAft>
                <a:spcPct val="0"/>
              </a:spcAft>
              <a:buFont typeface="Arial" pitchFamily="34" charset="0"/>
              <a:buChar char="•"/>
            </a:pPr>
            <a:r>
              <a:rPr lang="en-GB" sz="1100" b="1" dirty="0">
                <a:latin typeface="Arial" pitchFamily="34" charset="0"/>
                <a:ea typeface="Times New Roman" pitchFamily="18" charset="0"/>
                <a:cs typeface="Arial" pitchFamily="34" charset="0"/>
              </a:rPr>
              <a:t>The Principle View </a:t>
            </a:r>
            <a:r>
              <a:rPr lang="en-GB" sz="1100" dirty="0">
                <a:latin typeface="Arial" pitchFamily="34" charset="0"/>
                <a:ea typeface="Times New Roman" pitchFamily="18" charset="0"/>
                <a:cs typeface="Arial" pitchFamily="34" charset="0"/>
              </a:rPr>
              <a:t>describes the different patterns and guidelines that should be used when designing and updating the system.</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endParaRPr kumimoji="0" lang="en-GB" sz="1100" b="0" i="0" u="none" strike="noStrike" cap="none" normalizeH="0" baseline="0" dirty="0">
              <a:ln>
                <a:noFill/>
              </a:ln>
              <a:solidFill>
                <a:schemeClr val="tx1"/>
              </a:solidFill>
              <a:effectLst/>
              <a:latin typeface="Arial" pitchFamily="34" charset="0"/>
              <a:cs typeface="Arial" pitchFamily="34" charset="0"/>
            </a:endParaRPr>
          </a:p>
        </p:txBody>
      </p:sp>
      <p:sp>
        <p:nvSpPr>
          <p:cNvPr id="3" name="Footer Placeholder 2"/>
          <p:cNvSpPr>
            <a:spLocks noGrp="1"/>
          </p:cNvSpPr>
          <p:nvPr>
            <p:ph type="ftr" sz="quarter" idx="11"/>
          </p:nvPr>
        </p:nvSpPr>
        <p:spPr/>
        <p:txBody>
          <a:bodyPr/>
          <a:lstStyle/>
          <a:p>
            <a:pPr>
              <a:defRPr/>
            </a:pPr>
            <a:endParaRPr lang="sv-S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6"/>
          <p:cNvSpPr>
            <a:spLocks noGrp="1"/>
          </p:cNvSpPr>
          <p:nvPr>
            <p:ph type="sldNum" sz="quarter" idx="10"/>
          </p:nvPr>
        </p:nvSpPr>
        <p:spPr>
          <a:noFill/>
        </p:spPr>
        <p:txBody>
          <a:bodyPr/>
          <a:lstStyle/>
          <a:p>
            <a:fld id="{B1C446E1-186F-46AF-84FB-3E7E51C53B06}" type="slidenum">
              <a:rPr smtClean="0"/>
              <a:pPr/>
              <a:t>6</a:t>
            </a:fld>
            <a:endParaRPr lang="sv-SE"/>
          </a:p>
        </p:txBody>
      </p:sp>
      <p:sp>
        <p:nvSpPr>
          <p:cNvPr id="11" name="Title 1"/>
          <p:cNvSpPr txBox="1">
            <a:spLocks/>
          </p:cNvSpPr>
          <p:nvPr/>
        </p:nvSpPr>
        <p:spPr>
          <a:xfrm>
            <a:off x="1691680" y="332656"/>
            <a:ext cx="5683250" cy="792088"/>
          </a:xfrm>
          <a:prstGeom prst="rect">
            <a:avLst/>
          </a:prstGeom>
        </p:spPr>
        <p:txBody>
          <a:bodyPr/>
          <a:lstStyle/>
          <a:p>
            <a:pPr algn="ctr">
              <a:defRPr/>
            </a:pPr>
            <a:endParaRPr lang="sv-SE" sz="3200" b="1" i="1" kern="0" dirty="0">
              <a:solidFill>
                <a:schemeClr val="tx2"/>
              </a:solidFill>
            </a:endParaRPr>
          </a:p>
          <a:p>
            <a:pPr>
              <a:defRPr/>
            </a:pPr>
            <a:endParaRPr lang="sv-SE" sz="2800" b="1" kern="0" dirty="0">
              <a:solidFill>
                <a:schemeClr val="tx2"/>
              </a:solidFill>
            </a:endParaRPr>
          </a:p>
          <a:p>
            <a:pPr>
              <a:defRPr/>
            </a:pPr>
            <a:endParaRPr lang="sv-SE" sz="2800" b="1" kern="0" dirty="0">
              <a:solidFill>
                <a:schemeClr val="tx2"/>
              </a:solidFill>
            </a:endParaRPr>
          </a:p>
          <a:p>
            <a:pPr>
              <a:defRPr/>
            </a:pPr>
            <a:endParaRPr lang="sv-SE" sz="2800" b="1" kern="0" dirty="0">
              <a:solidFill>
                <a:schemeClr val="tx2"/>
              </a:solidFill>
            </a:endParaRPr>
          </a:p>
          <a:p>
            <a:pPr>
              <a:defRPr/>
            </a:pPr>
            <a:endParaRPr lang="sv-SE" sz="2800" b="1" kern="0" dirty="0">
              <a:solidFill>
                <a:schemeClr val="tx2"/>
              </a:solidFill>
            </a:endParaRPr>
          </a:p>
          <a:p>
            <a:pPr>
              <a:defRPr/>
            </a:pPr>
            <a:endParaRPr lang="sv-SE" sz="2400" b="1" kern="0" dirty="0">
              <a:solidFill>
                <a:schemeClr val="tx2"/>
              </a:solidFill>
            </a:endParaRPr>
          </a:p>
          <a:p>
            <a:pPr>
              <a:defRPr/>
            </a:pPr>
            <a:endParaRPr lang="sv-SE" sz="2800" b="1" kern="0" dirty="0">
              <a:solidFill>
                <a:schemeClr val="tx2"/>
              </a:solidFill>
            </a:endParaRPr>
          </a:p>
          <a:p>
            <a:pPr>
              <a:defRPr/>
            </a:pPr>
            <a:endParaRPr lang="sv-SE" sz="2800" b="1" kern="0" dirty="0">
              <a:solidFill>
                <a:schemeClr val="tx2"/>
              </a:solidFill>
              <a:latin typeface="+mj-lt"/>
              <a:ea typeface="+mj-ea"/>
              <a:cs typeface="+mj-cs"/>
            </a:endParaRPr>
          </a:p>
        </p:txBody>
      </p:sp>
      <p:sp>
        <p:nvSpPr>
          <p:cNvPr id="6" name="Title 1"/>
          <p:cNvSpPr txBox="1">
            <a:spLocks/>
          </p:cNvSpPr>
          <p:nvPr/>
        </p:nvSpPr>
        <p:spPr>
          <a:xfrm>
            <a:off x="251520" y="0"/>
            <a:ext cx="6408712" cy="792088"/>
          </a:xfrm>
          <a:prstGeom prst="rect">
            <a:avLst/>
          </a:prstGeom>
        </p:spPr>
        <p:txBody>
          <a:bodyPr/>
          <a:lstStyle/>
          <a:p>
            <a:pPr algn="ctr">
              <a:defRPr/>
            </a:pPr>
            <a:r>
              <a:rPr lang="sv-SE" sz="3200" b="1" kern="0" dirty="0">
                <a:solidFill>
                  <a:schemeClr val="tx2"/>
                </a:solidFill>
              </a:rPr>
              <a:t>The </a:t>
            </a:r>
            <a:r>
              <a:rPr lang="sv-SE" sz="3200" b="1" kern="0" dirty="0" err="1">
                <a:solidFill>
                  <a:schemeClr val="tx2"/>
                </a:solidFill>
              </a:rPr>
              <a:t>Primary</a:t>
            </a:r>
            <a:r>
              <a:rPr lang="sv-SE" sz="3200" b="1" kern="0" dirty="0">
                <a:solidFill>
                  <a:schemeClr val="tx2"/>
                </a:solidFill>
              </a:rPr>
              <a:t> </a:t>
            </a:r>
            <a:r>
              <a:rPr lang="sv-SE" sz="3200" b="1" kern="0" dirty="0" err="1">
                <a:solidFill>
                  <a:schemeClr val="tx2"/>
                </a:solidFill>
              </a:rPr>
              <a:t>Use</a:t>
            </a:r>
            <a:r>
              <a:rPr lang="sv-SE" sz="3200" b="1" kern="0" dirty="0">
                <a:solidFill>
                  <a:schemeClr val="tx2"/>
                </a:solidFill>
              </a:rPr>
              <a:t> </a:t>
            </a:r>
            <a:r>
              <a:rPr lang="sv-SE" sz="3200" b="1" kern="0" dirty="0" err="1">
                <a:solidFill>
                  <a:schemeClr val="tx2"/>
                </a:solidFill>
              </a:rPr>
              <a:t>cases</a:t>
            </a:r>
            <a:endParaRPr lang="sv-SE" sz="3200" b="1" i="1" kern="0" dirty="0">
              <a:solidFill>
                <a:schemeClr val="tx2"/>
              </a:solidFill>
            </a:endParaRPr>
          </a:p>
          <a:p>
            <a:pPr>
              <a:defRPr/>
            </a:pPr>
            <a:endParaRPr lang="sv-SE" sz="2800" b="1" kern="0" dirty="0">
              <a:solidFill>
                <a:schemeClr val="tx2"/>
              </a:solidFill>
            </a:endParaRPr>
          </a:p>
          <a:p>
            <a:pPr>
              <a:defRPr/>
            </a:pPr>
            <a:endParaRPr lang="sv-SE" sz="2800" b="1" kern="0" dirty="0">
              <a:solidFill>
                <a:schemeClr val="tx2"/>
              </a:solidFill>
            </a:endParaRPr>
          </a:p>
          <a:p>
            <a:pPr>
              <a:defRPr/>
            </a:pPr>
            <a:endParaRPr lang="sv-SE" sz="2800" b="1" kern="0" dirty="0">
              <a:solidFill>
                <a:schemeClr val="tx2"/>
              </a:solidFill>
            </a:endParaRPr>
          </a:p>
          <a:p>
            <a:pPr>
              <a:defRPr/>
            </a:pPr>
            <a:endParaRPr lang="sv-SE" sz="2800" b="1" kern="0" dirty="0">
              <a:solidFill>
                <a:schemeClr val="tx2"/>
              </a:solidFill>
            </a:endParaRPr>
          </a:p>
          <a:p>
            <a:pPr>
              <a:defRPr/>
            </a:pPr>
            <a:endParaRPr lang="sv-SE" sz="2400" b="1" kern="0" dirty="0">
              <a:solidFill>
                <a:schemeClr val="tx2"/>
              </a:solidFill>
            </a:endParaRPr>
          </a:p>
          <a:p>
            <a:pPr>
              <a:defRPr/>
            </a:pPr>
            <a:endParaRPr lang="sv-SE" sz="2800" b="1" kern="0" dirty="0">
              <a:solidFill>
                <a:schemeClr val="tx2"/>
              </a:solidFill>
            </a:endParaRPr>
          </a:p>
          <a:p>
            <a:pPr>
              <a:defRPr/>
            </a:pPr>
            <a:endParaRPr lang="sv-SE" sz="2800" b="1" kern="0" dirty="0">
              <a:solidFill>
                <a:schemeClr val="tx2"/>
              </a:solidFill>
              <a:latin typeface="+mj-lt"/>
              <a:ea typeface="+mj-ea"/>
              <a:cs typeface="+mj-cs"/>
            </a:endParaRPr>
          </a:p>
        </p:txBody>
      </p:sp>
      <p:sp>
        <p:nvSpPr>
          <p:cNvPr id="3" name="Footer Placeholder 2"/>
          <p:cNvSpPr>
            <a:spLocks noGrp="1"/>
          </p:cNvSpPr>
          <p:nvPr>
            <p:ph type="ftr" sz="quarter" idx="11"/>
          </p:nvPr>
        </p:nvSpPr>
        <p:spPr/>
        <p:txBody>
          <a:bodyPr/>
          <a:lstStyle/>
          <a:p>
            <a:pPr>
              <a:defRPr/>
            </a:pPr>
            <a:endParaRPr lang="sv-SE" dirty="0"/>
          </a:p>
        </p:txBody>
      </p:sp>
      <p:pic>
        <p:nvPicPr>
          <p:cNvPr id="2" name="Picture 1"/>
          <p:cNvPicPr>
            <a:picLocks noChangeAspect="1"/>
          </p:cNvPicPr>
          <p:nvPr/>
        </p:nvPicPr>
        <p:blipFill>
          <a:blip r:embed="rId3"/>
          <a:stretch>
            <a:fillRect/>
          </a:stretch>
        </p:blipFill>
        <p:spPr>
          <a:xfrm>
            <a:off x="683568" y="806936"/>
            <a:ext cx="7637364" cy="53624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ktangel med rundade hörn 10"/>
          <p:cNvSpPr/>
          <p:nvPr/>
        </p:nvSpPr>
        <p:spPr>
          <a:xfrm>
            <a:off x="1092586" y="2308810"/>
            <a:ext cx="6624736" cy="245415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solidFill>
                <a:sysClr val="windowText" lastClr="000000"/>
              </a:solidFill>
            </a:endParaRPr>
          </a:p>
        </p:txBody>
      </p:sp>
      <p:sp>
        <p:nvSpPr>
          <p:cNvPr id="42" name="Rounded Rectangle 41"/>
          <p:cNvSpPr/>
          <p:nvPr/>
        </p:nvSpPr>
        <p:spPr>
          <a:xfrm>
            <a:off x="1240403" y="2520563"/>
            <a:ext cx="6342959" cy="2000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sz="1200" dirty="0">
              <a:solidFill>
                <a:schemeClr val="bg1"/>
              </a:solidFill>
            </a:endParaRPr>
          </a:p>
        </p:txBody>
      </p:sp>
      <p:sp>
        <p:nvSpPr>
          <p:cNvPr id="4" name="Rektangel med rundade hörn 3"/>
          <p:cNvSpPr/>
          <p:nvPr/>
        </p:nvSpPr>
        <p:spPr>
          <a:xfrm>
            <a:off x="1115616" y="692696"/>
            <a:ext cx="6624736" cy="1512168"/>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solidFill>
                <a:sysClr val="windowText" lastClr="000000"/>
              </a:solidFill>
            </a:endParaRPr>
          </a:p>
        </p:txBody>
      </p:sp>
      <p:sp>
        <p:nvSpPr>
          <p:cNvPr id="5" name="textruta 4"/>
          <p:cNvSpPr txBox="1"/>
          <p:nvPr/>
        </p:nvSpPr>
        <p:spPr>
          <a:xfrm rot="16200000">
            <a:off x="-231095" y="1103305"/>
            <a:ext cx="1467546" cy="646331"/>
          </a:xfrm>
          <a:prstGeom prst="rect">
            <a:avLst/>
          </a:prstGeom>
          <a:solidFill>
            <a:schemeClr val="accent3">
              <a:lumMod val="40000"/>
              <a:lumOff val="60000"/>
            </a:schemeClr>
          </a:solidFill>
        </p:spPr>
        <p:txBody>
          <a:bodyPr wrap="square" rtlCol="0">
            <a:spAutoFit/>
          </a:bodyPr>
          <a:lstStyle/>
          <a:p>
            <a:r>
              <a:rPr lang="sv-SE" dirty="0"/>
              <a:t>Presentation Layer</a:t>
            </a:r>
          </a:p>
        </p:txBody>
      </p:sp>
      <p:sp>
        <p:nvSpPr>
          <p:cNvPr id="14" name="Rektangel 13"/>
          <p:cNvSpPr/>
          <p:nvPr/>
        </p:nvSpPr>
        <p:spPr>
          <a:xfrm>
            <a:off x="2195736" y="836712"/>
            <a:ext cx="864096"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a:solidFill>
                  <a:schemeClr val="tx1"/>
                </a:solidFill>
              </a:rPr>
              <a:t>Views</a:t>
            </a:r>
          </a:p>
        </p:txBody>
      </p:sp>
      <p:sp>
        <p:nvSpPr>
          <p:cNvPr id="8" name="Rektangel med rundade hörn 7"/>
          <p:cNvSpPr/>
          <p:nvPr/>
        </p:nvSpPr>
        <p:spPr>
          <a:xfrm>
            <a:off x="1115616" y="4869160"/>
            <a:ext cx="6624736" cy="151216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solidFill>
                <a:sysClr val="windowText" lastClr="000000"/>
              </a:solidFill>
            </a:endParaRPr>
          </a:p>
        </p:txBody>
      </p:sp>
      <p:sp>
        <p:nvSpPr>
          <p:cNvPr id="9" name="textruta 8"/>
          <p:cNvSpPr txBox="1"/>
          <p:nvPr/>
        </p:nvSpPr>
        <p:spPr>
          <a:xfrm rot="16200000">
            <a:off x="-103873" y="5440578"/>
            <a:ext cx="1224136" cy="369332"/>
          </a:xfrm>
          <a:prstGeom prst="rect">
            <a:avLst/>
          </a:prstGeom>
          <a:solidFill>
            <a:schemeClr val="accent2">
              <a:lumMod val="40000"/>
              <a:lumOff val="60000"/>
            </a:schemeClr>
          </a:solidFill>
        </p:spPr>
        <p:txBody>
          <a:bodyPr wrap="square" rtlCol="0">
            <a:spAutoFit/>
          </a:bodyPr>
          <a:lstStyle/>
          <a:p>
            <a:r>
              <a:rPr lang="sv-SE" dirty="0"/>
              <a:t>Data Layer</a:t>
            </a:r>
          </a:p>
        </p:txBody>
      </p:sp>
      <p:sp>
        <p:nvSpPr>
          <p:cNvPr id="12" name="textruta 11"/>
          <p:cNvSpPr txBox="1"/>
          <p:nvPr/>
        </p:nvSpPr>
        <p:spPr>
          <a:xfrm rot="16200000">
            <a:off x="-418036" y="3409971"/>
            <a:ext cx="1852463" cy="369332"/>
          </a:xfrm>
          <a:prstGeom prst="rect">
            <a:avLst/>
          </a:prstGeom>
          <a:solidFill>
            <a:schemeClr val="accent1">
              <a:lumMod val="40000"/>
              <a:lumOff val="60000"/>
            </a:schemeClr>
          </a:solidFill>
        </p:spPr>
        <p:txBody>
          <a:bodyPr wrap="square" rtlCol="0">
            <a:spAutoFit/>
          </a:bodyPr>
          <a:lstStyle/>
          <a:p>
            <a:r>
              <a:rPr lang="sv-SE" dirty="0"/>
              <a:t>Business Layer</a:t>
            </a:r>
          </a:p>
        </p:txBody>
      </p:sp>
      <p:grpSp>
        <p:nvGrpSpPr>
          <p:cNvPr id="6" name="Grupp 15"/>
          <p:cNvGrpSpPr/>
          <p:nvPr/>
        </p:nvGrpSpPr>
        <p:grpSpPr>
          <a:xfrm>
            <a:off x="2051720" y="5355139"/>
            <a:ext cx="864096" cy="648072"/>
            <a:chOff x="1475656" y="1700808"/>
            <a:chExt cx="864096" cy="648072"/>
          </a:xfrm>
        </p:grpSpPr>
        <p:sp>
          <p:nvSpPr>
            <p:cNvPr id="30" name="Rektangel 13"/>
            <p:cNvSpPr/>
            <p:nvPr/>
          </p:nvSpPr>
          <p:spPr>
            <a:xfrm>
              <a:off x="1475656" y="1700808"/>
              <a:ext cx="864096"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1" name="textruta 14"/>
            <p:cNvSpPr txBox="1"/>
            <p:nvPr/>
          </p:nvSpPr>
          <p:spPr>
            <a:xfrm>
              <a:off x="1475656" y="1772816"/>
              <a:ext cx="864096" cy="523220"/>
            </a:xfrm>
            <a:prstGeom prst="rect">
              <a:avLst/>
            </a:prstGeom>
            <a:noFill/>
          </p:spPr>
          <p:txBody>
            <a:bodyPr wrap="square" rtlCol="0">
              <a:spAutoFit/>
            </a:bodyPr>
            <a:lstStyle/>
            <a:p>
              <a:pPr algn="ctr"/>
              <a:r>
                <a:rPr lang="sv-SE" sz="1400" dirty="0"/>
                <a:t>DB</a:t>
              </a:r>
              <a:br>
                <a:rPr lang="sv-SE" sz="1400" dirty="0"/>
              </a:br>
              <a:r>
                <a:rPr lang="sv-SE" sz="1400" dirty="0"/>
                <a:t>Access</a:t>
              </a:r>
            </a:p>
          </p:txBody>
        </p:sp>
      </p:grpSp>
      <p:grpSp>
        <p:nvGrpSpPr>
          <p:cNvPr id="7" name="Grupp 15"/>
          <p:cNvGrpSpPr/>
          <p:nvPr/>
        </p:nvGrpSpPr>
        <p:grpSpPr>
          <a:xfrm>
            <a:off x="3059832" y="5355139"/>
            <a:ext cx="864096" cy="648072"/>
            <a:chOff x="1475656" y="1700808"/>
            <a:chExt cx="864096" cy="648072"/>
          </a:xfrm>
        </p:grpSpPr>
        <p:sp>
          <p:nvSpPr>
            <p:cNvPr id="33" name="Rektangel 13"/>
            <p:cNvSpPr/>
            <p:nvPr/>
          </p:nvSpPr>
          <p:spPr>
            <a:xfrm>
              <a:off x="1475656" y="1700808"/>
              <a:ext cx="864096"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4" name="textruta 14"/>
            <p:cNvSpPr txBox="1"/>
            <p:nvPr/>
          </p:nvSpPr>
          <p:spPr>
            <a:xfrm>
              <a:off x="1475656" y="1772816"/>
              <a:ext cx="864096" cy="523220"/>
            </a:xfrm>
            <a:prstGeom prst="rect">
              <a:avLst/>
            </a:prstGeom>
            <a:noFill/>
          </p:spPr>
          <p:txBody>
            <a:bodyPr wrap="square" rtlCol="0">
              <a:spAutoFit/>
            </a:bodyPr>
            <a:lstStyle/>
            <a:p>
              <a:pPr algn="ctr"/>
              <a:r>
                <a:rPr lang="sv-SE" sz="1400" dirty="0"/>
                <a:t>DB Change</a:t>
              </a:r>
            </a:p>
          </p:txBody>
        </p:sp>
      </p:grpSp>
      <p:grpSp>
        <p:nvGrpSpPr>
          <p:cNvPr id="10" name="Grupp 15"/>
          <p:cNvGrpSpPr/>
          <p:nvPr/>
        </p:nvGrpSpPr>
        <p:grpSpPr>
          <a:xfrm>
            <a:off x="4067944" y="5355139"/>
            <a:ext cx="864096" cy="648072"/>
            <a:chOff x="1475656" y="1700808"/>
            <a:chExt cx="864096" cy="648072"/>
          </a:xfrm>
        </p:grpSpPr>
        <p:sp>
          <p:nvSpPr>
            <p:cNvPr id="36" name="Rektangel 13"/>
            <p:cNvSpPr/>
            <p:nvPr/>
          </p:nvSpPr>
          <p:spPr>
            <a:xfrm>
              <a:off x="1475656" y="1700808"/>
              <a:ext cx="864096"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7" name="textruta 14"/>
            <p:cNvSpPr txBox="1"/>
            <p:nvPr/>
          </p:nvSpPr>
          <p:spPr>
            <a:xfrm>
              <a:off x="1475656" y="1772816"/>
              <a:ext cx="864096" cy="523220"/>
            </a:xfrm>
            <a:prstGeom prst="rect">
              <a:avLst/>
            </a:prstGeom>
            <a:noFill/>
          </p:spPr>
          <p:txBody>
            <a:bodyPr wrap="square" rtlCol="0">
              <a:spAutoFit/>
            </a:bodyPr>
            <a:lstStyle/>
            <a:p>
              <a:pPr algn="ctr"/>
              <a:r>
                <a:rPr lang="sv-SE" sz="1400" dirty="0"/>
                <a:t>OAS</a:t>
              </a:r>
              <a:br>
                <a:rPr lang="sv-SE" sz="1400" dirty="0"/>
              </a:br>
              <a:r>
                <a:rPr lang="sv-SE" sz="1400" dirty="0"/>
                <a:t>Access</a:t>
              </a:r>
            </a:p>
          </p:txBody>
        </p:sp>
      </p:grpSp>
      <p:grpSp>
        <p:nvGrpSpPr>
          <p:cNvPr id="13" name="Grupp 15"/>
          <p:cNvGrpSpPr/>
          <p:nvPr/>
        </p:nvGrpSpPr>
        <p:grpSpPr>
          <a:xfrm>
            <a:off x="5076056" y="5355139"/>
            <a:ext cx="864096" cy="648072"/>
            <a:chOff x="1475656" y="1700808"/>
            <a:chExt cx="864096" cy="648072"/>
          </a:xfrm>
        </p:grpSpPr>
        <p:sp>
          <p:nvSpPr>
            <p:cNvPr id="39" name="Rektangel 13"/>
            <p:cNvSpPr/>
            <p:nvPr/>
          </p:nvSpPr>
          <p:spPr>
            <a:xfrm>
              <a:off x="1475656" y="1700808"/>
              <a:ext cx="864096"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0" name="textruta 14"/>
            <p:cNvSpPr txBox="1"/>
            <p:nvPr/>
          </p:nvSpPr>
          <p:spPr>
            <a:xfrm>
              <a:off x="1475656" y="1772816"/>
              <a:ext cx="864096" cy="523220"/>
            </a:xfrm>
            <a:prstGeom prst="rect">
              <a:avLst/>
            </a:prstGeom>
            <a:noFill/>
          </p:spPr>
          <p:txBody>
            <a:bodyPr wrap="square" rtlCol="0">
              <a:spAutoFit/>
            </a:bodyPr>
            <a:lstStyle/>
            <a:p>
              <a:pPr algn="ctr"/>
              <a:r>
                <a:rPr lang="sv-SE" sz="1400" dirty="0"/>
                <a:t>File</a:t>
              </a:r>
              <a:br>
                <a:rPr lang="sv-SE" sz="1400" dirty="0"/>
              </a:br>
              <a:r>
                <a:rPr lang="sv-SE" sz="1400" dirty="0"/>
                <a:t>Access</a:t>
              </a:r>
            </a:p>
          </p:txBody>
        </p:sp>
      </p:grpSp>
      <p:sp>
        <p:nvSpPr>
          <p:cNvPr id="65" name="Rektangel 17"/>
          <p:cNvSpPr/>
          <p:nvPr/>
        </p:nvSpPr>
        <p:spPr>
          <a:xfrm>
            <a:off x="6228184" y="836712"/>
            <a:ext cx="720080" cy="8640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sv-SE" sz="1050" dirty="0">
                <a:solidFill>
                  <a:schemeClr val="tx1"/>
                </a:solidFill>
              </a:rPr>
              <a:t>WPF infrastructure</a:t>
            </a:r>
          </a:p>
        </p:txBody>
      </p:sp>
      <p:sp>
        <p:nvSpPr>
          <p:cNvPr id="18" name="Rektangel 17"/>
          <p:cNvSpPr/>
          <p:nvPr/>
        </p:nvSpPr>
        <p:spPr>
          <a:xfrm>
            <a:off x="3419871" y="836712"/>
            <a:ext cx="1512168"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a:solidFill>
                  <a:schemeClr val="tx1"/>
                </a:solidFill>
              </a:rPr>
              <a:t>ViewModels</a:t>
            </a:r>
          </a:p>
        </p:txBody>
      </p:sp>
      <p:sp>
        <p:nvSpPr>
          <p:cNvPr id="69" name="TextBox 68"/>
          <p:cNvSpPr txBox="1"/>
          <p:nvPr/>
        </p:nvSpPr>
        <p:spPr>
          <a:xfrm>
            <a:off x="3995936" y="188640"/>
            <a:ext cx="1468479" cy="400110"/>
          </a:xfrm>
          <a:prstGeom prst="rect">
            <a:avLst/>
          </a:prstGeom>
          <a:noFill/>
        </p:spPr>
        <p:txBody>
          <a:bodyPr wrap="none" rtlCol="0">
            <a:spAutoFit/>
          </a:bodyPr>
          <a:lstStyle/>
          <a:p>
            <a:r>
              <a:rPr lang="sv-SE" sz="2000" dirty="0">
                <a:latin typeface="+mj-lt"/>
              </a:rPr>
              <a:t>Logical</a:t>
            </a:r>
            <a:r>
              <a:rPr lang="sv-SE" sz="2000" dirty="0"/>
              <a:t> View</a:t>
            </a:r>
            <a:endParaRPr lang="en-US" sz="2000" dirty="0"/>
          </a:p>
        </p:txBody>
      </p:sp>
      <p:sp>
        <p:nvSpPr>
          <p:cNvPr id="51" name="textruta 11"/>
          <p:cNvSpPr txBox="1"/>
          <p:nvPr/>
        </p:nvSpPr>
        <p:spPr>
          <a:xfrm rot="16200000">
            <a:off x="5693802" y="3075348"/>
            <a:ext cx="5688631" cy="923330"/>
          </a:xfrm>
          <a:prstGeom prst="rect">
            <a:avLst/>
          </a:prstGeom>
          <a:solidFill>
            <a:schemeClr val="accent5">
              <a:lumMod val="40000"/>
              <a:lumOff val="60000"/>
            </a:schemeClr>
          </a:solidFill>
        </p:spPr>
        <p:txBody>
          <a:bodyPr wrap="square" rtlCol="0">
            <a:noAutofit/>
          </a:bodyPr>
          <a:lstStyle/>
          <a:p>
            <a:r>
              <a:rPr lang="sv-SE" sz="1400" dirty="0"/>
              <a:t>Cross cutting concerns:</a:t>
            </a:r>
          </a:p>
          <a:p>
            <a:r>
              <a:rPr lang="sv-SE" sz="1400" dirty="0"/>
              <a:t>Logging</a:t>
            </a:r>
          </a:p>
          <a:p>
            <a:r>
              <a:rPr lang="sv-SE" sz="1400" dirty="0"/>
              <a:t>Exception</a:t>
            </a:r>
          </a:p>
          <a:p>
            <a:r>
              <a:rPr lang="sv-SE" dirty="0"/>
              <a:t>…</a:t>
            </a:r>
          </a:p>
        </p:txBody>
      </p:sp>
      <p:sp>
        <p:nvSpPr>
          <p:cNvPr id="43" name="Rectangle 42"/>
          <p:cNvSpPr/>
          <p:nvPr/>
        </p:nvSpPr>
        <p:spPr>
          <a:xfrm>
            <a:off x="3995335" y="3794914"/>
            <a:ext cx="936104" cy="36004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Security</a:t>
            </a:r>
          </a:p>
        </p:txBody>
      </p:sp>
      <p:sp>
        <p:nvSpPr>
          <p:cNvPr id="44" name="Rectangle 43"/>
          <p:cNvSpPr/>
          <p:nvPr/>
        </p:nvSpPr>
        <p:spPr>
          <a:xfrm>
            <a:off x="1730144" y="3068960"/>
            <a:ext cx="765406" cy="36004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dirty="0">
                <a:solidFill>
                  <a:schemeClr val="tx1"/>
                </a:solidFill>
              </a:rPr>
              <a:t>V</a:t>
            </a:r>
            <a:r>
              <a:rPr lang="en-US" sz="1100" dirty="0">
                <a:solidFill>
                  <a:schemeClr val="tx1"/>
                </a:solidFill>
              </a:rPr>
              <a:t>alidation</a:t>
            </a:r>
          </a:p>
        </p:txBody>
      </p:sp>
      <p:sp>
        <p:nvSpPr>
          <p:cNvPr id="47" name="Rectangle 46"/>
          <p:cNvSpPr/>
          <p:nvPr/>
        </p:nvSpPr>
        <p:spPr>
          <a:xfrm>
            <a:off x="2653201" y="3068960"/>
            <a:ext cx="676548" cy="36004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Analyze</a:t>
            </a:r>
          </a:p>
        </p:txBody>
      </p:sp>
      <p:sp>
        <p:nvSpPr>
          <p:cNvPr id="50" name="Rectangle 49"/>
          <p:cNvSpPr/>
          <p:nvPr/>
        </p:nvSpPr>
        <p:spPr>
          <a:xfrm>
            <a:off x="3484796" y="3068960"/>
            <a:ext cx="1152128" cy="36004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Instance Model</a:t>
            </a:r>
          </a:p>
        </p:txBody>
      </p:sp>
      <p:sp>
        <p:nvSpPr>
          <p:cNvPr id="57" name="Rectangle 56"/>
          <p:cNvSpPr/>
          <p:nvPr/>
        </p:nvSpPr>
        <p:spPr>
          <a:xfrm>
            <a:off x="6401216" y="27433"/>
            <a:ext cx="2563272" cy="414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v-SE" dirty="0"/>
              <a:t>Logical view 2018-10-25</a:t>
            </a:r>
          </a:p>
        </p:txBody>
      </p:sp>
      <p:sp>
        <p:nvSpPr>
          <p:cNvPr id="58" name="Rectangle 57">
            <a:extLst>
              <a:ext uri="{FF2B5EF4-FFF2-40B4-BE49-F238E27FC236}">
                <a16:creationId xmlns:a16="http://schemas.microsoft.com/office/drawing/2014/main" id="{3974DFCB-0A14-4B2D-B623-D881E626EE22}"/>
              </a:ext>
            </a:extLst>
          </p:cNvPr>
          <p:cNvSpPr/>
          <p:nvPr/>
        </p:nvSpPr>
        <p:spPr>
          <a:xfrm>
            <a:off x="5915186" y="3070654"/>
            <a:ext cx="936104" cy="36004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dirty="0">
                <a:solidFill>
                  <a:schemeClr val="tx1"/>
                </a:solidFill>
              </a:rPr>
              <a:t>J</a:t>
            </a:r>
            <a:r>
              <a:rPr lang="en-US" sz="1100" dirty="0">
                <a:solidFill>
                  <a:schemeClr val="tx1"/>
                </a:solidFill>
              </a:rPr>
              <a:t>IRA Access</a:t>
            </a:r>
          </a:p>
        </p:txBody>
      </p:sp>
      <p:sp>
        <p:nvSpPr>
          <p:cNvPr id="59" name="Rectangle 58">
            <a:extLst>
              <a:ext uri="{FF2B5EF4-FFF2-40B4-BE49-F238E27FC236}">
                <a16:creationId xmlns:a16="http://schemas.microsoft.com/office/drawing/2014/main" id="{93D46008-EDA7-45AC-9E98-8FAE111BADA3}"/>
              </a:ext>
            </a:extLst>
          </p:cNvPr>
          <p:cNvSpPr/>
          <p:nvPr/>
        </p:nvSpPr>
        <p:spPr>
          <a:xfrm>
            <a:off x="2345669" y="3794914"/>
            <a:ext cx="1291611" cy="36004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SesammDataModel</a:t>
            </a:r>
          </a:p>
        </p:txBody>
      </p:sp>
      <p:sp>
        <p:nvSpPr>
          <p:cNvPr id="60" name="Rectangle 59">
            <a:extLst>
              <a:ext uri="{FF2B5EF4-FFF2-40B4-BE49-F238E27FC236}">
                <a16:creationId xmlns:a16="http://schemas.microsoft.com/office/drawing/2014/main" id="{6681EA7A-76DD-44F2-B8A2-A9FAE9A78248}"/>
              </a:ext>
            </a:extLst>
          </p:cNvPr>
          <p:cNvSpPr/>
          <p:nvPr/>
        </p:nvSpPr>
        <p:spPr>
          <a:xfrm>
            <a:off x="4779215" y="3067634"/>
            <a:ext cx="936104" cy="36004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dirty="0">
                <a:solidFill>
                  <a:schemeClr val="tx1"/>
                </a:solidFill>
              </a:rPr>
              <a:t>E</a:t>
            </a:r>
            <a:r>
              <a:rPr lang="en-US" sz="1100">
                <a:solidFill>
                  <a:schemeClr val="tx1"/>
                </a:solidFill>
              </a:rPr>
              <a:t>dit</a:t>
            </a:r>
            <a:endParaRPr lang="en-US" sz="1100" dirty="0">
              <a:solidFill>
                <a:schemeClr val="tx1"/>
              </a:solidFill>
            </a:endParaRPr>
          </a:p>
        </p:txBody>
      </p:sp>
      <p:sp>
        <p:nvSpPr>
          <p:cNvPr id="35" name="Rectangle 34">
            <a:extLst>
              <a:ext uri="{FF2B5EF4-FFF2-40B4-BE49-F238E27FC236}">
                <a16:creationId xmlns:a16="http://schemas.microsoft.com/office/drawing/2014/main" id="{33570596-4763-470F-94EC-C9CE6038ACA0}"/>
              </a:ext>
            </a:extLst>
          </p:cNvPr>
          <p:cNvSpPr/>
          <p:nvPr/>
        </p:nvSpPr>
        <p:spPr>
          <a:xfrm>
            <a:off x="5331163" y="3794914"/>
            <a:ext cx="1291611" cy="36004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t>
            </a:r>
          </a:p>
        </p:txBody>
      </p:sp>
      <p:grpSp>
        <p:nvGrpSpPr>
          <p:cNvPr id="38" name="Grupp 15">
            <a:extLst>
              <a:ext uri="{FF2B5EF4-FFF2-40B4-BE49-F238E27FC236}">
                <a16:creationId xmlns:a16="http://schemas.microsoft.com/office/drawing/2014/main" id="{9FAC57D8-278E-4ECA-A8BD-781517DF9965}"/>
              </a:ext>
            </a:extLst>
          </p:cNvPr>
          <p:cNvGrpSpPr/>
          <p:nvPr/>
        </p:nvGrpSpPr>
        <p:grpSpPr>
          <a:xfrm>
            <a:off x="6156176" y="5351545"/>
            <a:ext cx="864096" cy="648072"/>
            <a:chOff x="1475656" y="1700808"/>
            <a:chExt cx="864096" cy="648072"/>
          </a:xfrm>
        </p:grpSpPr>
        <p:sp>
          <p:nvSpPr>
            <p:cNvPr id="41" name="Rektangel 13">
              <a:extLst>
                <a:ext uri="{FF2B5EF4-FFF2-40B4-BE49-F238E27FC236}">
                  <a16:creationId xmlns:a16="http://schemas.microsoft.com/office/drawing/2014/main" id="{6CB4FC64-06FB-4855-8198-BC974DC907FC}"/>
                </a:ext>
              </a:extLst>
            </p:cNvPr>
            <p:cNvSpPr/>
            <p:nvPr/>
          </p:nvSpPr>
          <p:spPr>
            <a:xfrm>
              <a:off x="1475656" y="1700808"/>
              <a:ext cx="864096"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5" name="textruta 14">
              <a:extLst>
                <a:ext uri="{FF2B5EF4-FFF2-40B4-BE49-F238E27FC236}">
                  <a16:creationId xmlns:a16="http://schemas.microsoft.com/office/drawing/2014/main" id="{61E41A98-6FA7-4C1D-8980-791EA1D42B13}"/>
                </a:ext>
              </a:extLst>
            </p:cNvPr>
            <p:cNvSpPr txBox="1"/>
            <p:nvPr/>
          </p:nvSpPr>
          <p:spPr>
            <a:xfrm>
              <a:off x="1475656" y="1772816"/>
              <a:ext cx="864096" cy="307777"/>
            </a:xfrm>
            <a:prstGeom prst="rect">
              <a:avLst/>
            </a:prstGeom>
            <a:noFill/>
          </p:spPr>
          <p:txBody>
            <a:bodyPr wrap="square" rtlCol="0">
              <a:spAutoFit/>
            </a:bodyPr>
            <a:lstStyle/>
            <a:p>
              <a:pPr algn="ctr"/>
              <a:r>
                <a:rPr lang="sv-SE" sz="1400" dirty="0"/>
                <a:t>…</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611188" y="617538"/>
            <a:ext cx="8532812" cy="579214"/>
          </a:xfrm>
        </p:spPr>
        <p:txBody>
          <a:bodyPr>
            <a:normAutofit fontScale="90000"/>
          </a:bodyPr>
          <a:lstStyle/>
          <a:p>
            <a:pPr algn="l"/>
            <a:r>
              <a:rPr lang="sv-SE" dirty="0" err="1"/>
              <a:t>Development</a:t>
            </a:r>
            <a:r>
              <a:rPr lang="sv-SE" dirty="0"/>
              <a:t> view</a:t>
            </a:r>
          </a:p>
        </p:txBody>
      </p:sp>
      <p:sp>
        <p:nvSpPr>
          <p:cNvPr id="7" name="Slide Number Placeholder 6"/>
          <p:cNvSpPr>
            <a:spLocks noGrp="1"/>
          </p:cNvSpPr>
          <p:nvPr>
            <p:ph type="sldNum" sz="quarter" idx="10"/>
          </p:nvPr>
        </p:nvSpPr>
        <p:spPr/>
        <p:txBody>
          <a:bodyPr/>
          <a:lstStyle/>
          <a:p>
            <a:pPr>
              <a:defRPr/>
            </a:pPr>
            <a:fld id="{4655CF6D-B80C-4A68-BB8C-B04957A4F946}" type="slidenum">
              <a:rPr lang="sv-SE" smtClean="0"/>
              <a:pPr>
                <a:defRPr/>
              </a:pPr>
              <a:t>8</a:t>
            </a:fld>
            <a:endParaRPr lang="sv-SE"/>
          </a:p>
        </p:txBody>
      </p:sp>
      <p:sp>
        <p:nvSpPr>
          <p:cNvPr id="8" name="Footer Placeholder 7"/>
          <p:cNvSpPr>
            <a:spLocks noGrp="1"/>
          </p:cNvSpPr>
          <p:nvPr>
            <p:ph type="ftr" sz="quarter" idx="11"/>
          </p:nvPr>
        </p:nvSpPr>
        <p:spPr/>
        <p:txBody>
          <a:bodyPr/>
          <a:lstStyle/>
          <a:p>
            <a:pPr>
              <a:defRPr/>
            </a:pPr>
            <a:endParaRPr lang="sv-SE"/>
          </a:p>
        </p:txBody>
      </p:sp>
      <p:sp>
        <p:nvSpPr>
          <p:cNvPr id="6" name="TextBox 5"/>
          <p:cNvSpPr txBox="1"/>
          <p:nvPr/>
        </p:nvSpPr>
        <p:spPr>
          <a:xfrm>
            <a:off x="539552" y="1196752"/>
            <a:ext cx="4032448" cy="369332"/>
          </a:xfrm>
          <a:prstGeom prst="rect">
            <a:avLst/>
          </a:prstGeom>
          <a:noFill/>
        </p:spPr>
        <p:txBody>
          <a:bodyPr wrap="square" rtlCol="0">
            <a:spAutoFit/>
          </a:bodyPr>
          <a:lstStyle/>
          <a:p>
            <a:pPr algn="ctr"/>
            <a:r>
              <a:rPr lang="sv-SE" dirty="0" err="1"/>
              <a:t>Principles</a:t>
            </a:r>
            <a:r>
              <a:rPr lang="sv-SE" dirty="0"/>
              <a:t> of </a:t>
            </a:r>
            <a:r>
              <a:rPr lang="sv-SE" dirty="0" err="1"/>
              <a:t>continuous</a:t>
            </a:r>
            <a:r>
              <a:rPr lang="sv-SE" dirty="0"/>
              <a:t> integration</a:t>
            </a:r>
          </a:p>
        </p:txBody>
      </p:sp>
      <p:sp>
        <p:nvSpPr>
          <p:cNvPr id="296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sv-SE"/>
          </a:p>
        </p:txBody>
      </p:sp>
      <p:graphicFrame>
        <p:nvGraphicFramePr>
          <p:cNvPr id="29697" name="Object 1"/>
          <p:cNvGraphicFramePr>
            <a:graphicFrameLocks noChangeAspect="1"/>
          </p:cNvGraphicFramePr>
          <p:nvPr>
            <p:extLst>
              <p:ext uri="{D42A27DB-BD31-4B8C-83A1-F6EECF244321}">
                <p14:modId xmlns:p14="http://schemas.microsoft.com/office/powerpoint/2010/main" val="1273388771"/>
              </p:ext>
            </p:extLst>
          </p:nvPr>
        </p:nvGraphicFramePr>
        <p:xfrm>
          <a:off x="1649529" y="1988840"/>
          <a:ext cx="6018815" cy="3312368"/>
        </p:xfrm>
        <a:graphic>
          <a:graphicData uri="http://schemas.openxmlformats.org/presentationml/2006/ole">
            <mc:AlternateContent xmlns:mc="http://schemas.openxmlformats.org/markup-compatibility/2006">
              <mc:Choice xmlns:v="urn:schemas-microsoft-com:vml" Requires="v">
                <p:oleObj spid="_x0000_s3228" name="Visio" r:id="rId4" imgW="2828832" imgH="1543185" progId="">
                  <p:embed/>
                </p:oleObj>
              </mc:Choice>
              <mc:Fallback>
                <p:oleObj name="Visio" r:id="rId4" imgW="2828832" imgH="1543185" progId="">
                  <p:embed/>
                  <p:pic>
                    <p:nvPicPr>
                      <p:cNvPr id="0"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9529" y="1988840"/>
                        <a:ext cx="6018815" cy="33123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534987" y="209650"/>
            <a:ext cx="7921625" cy="795238"/>
          </a:xfrm>
        </p:spPr>
        <p:txBody>
          <a:bodyPr/>
          <a:lstStyle/>
          <a:p>
            <a:pPr algn="l"/>
            <a:r>
              <a:rPr lang="sv-SE" sz="3200" b="1" kern="0" dirty="0" err="1">
                <a:solidFill>
                  <a:schemeClr val="tx2"/>
                </a:solidFill>
                <a:latin typeface="+mn-lt"/>
                <a:ea typeface="+mn-ea"/>
                <a:cs typeface="+mn-cs"/>
              </a:rPr>
              <a:t>Development</a:t>
            </a:r>
            <a:r>
              <a:rPr lang="sv-SE" dirty="0"/>
              <a:t> </a:t>
            </a:r>
            <a:r>
              <a:rPr lang="sv-SE" sz="3200" b="1" kern="0" dirty="0">
                <a:solidFill>
                  <a:schemeClr val="tx2"/>
                </a:solidFill>
                <a:latin typeface="+mn-lt"/>
                <a:ea typeface="+mn-ea"/>
                <a:cs typeface="+mn-cs"/>
              </a:rPr>
              <a:t>View</a:t>
            </a:r>
            <a:endParaRPr lang="en-GB" sz="3200" b="1" kern="0" dirty="0">
              <a:solidFill>
                <a:schemeClr val="tx2"/>
              </a:solidFill>
              <a:latin typeface="+mn-lt"/>
              <a:ea typeface="+mn-ea"/>
              <a:cs typeface="+mn-cs"/>
            </a:endParaRPr>
          </a:p>
        </p:txBody>
      </p:sp>
      <p:sp>
        <p:nvSpPr>
          <p:cNvPr id="7" name="Slide Number Placeholder 6"/>
          <p:cNvSpPr>
            <a:spLocks noGrp="1"/>
          </p:cNvSpPr>
          <p:nvPr>
            <p:ph type="sldNum" sz="quarter" idx="10"/>
          </p:nvPr>
        </p:nvSpPr>
        <p:spPr/>
        <p:txBody>
          <a:bodyPr/>
          <a:lstStyle/>
          <a:p>
            <a:pPr>
              <a:defRPr/>
            </a:pPr>
            <a:fld id="{4655CF6D-B80C-4A68-BB8C-B04957A4F946}" type="slidenum">
              <a:rPr lang="sv-SE" smtClean="0"/>
              <a:pPr>
                <a:defRPr/>
              </a:pPr>
              <a:t>9</a:t>
            </a:fld>
            <a:endParaRPr lang="sv-SE"/>
          </a:p>
        </p:txBody>
      </p:sp>
      <p:sp>
        <p:nvSpPr>
          <p:cNvPr id="8" name="Footer Placeholder 7"/>
          <p:cNvSpPr>
            <a:spLocks noGrp="1"/>
          </p:cNvSpPr>
          <p:nvPr>
            <p:ph type="ftr" sz="quarter" idx="11"/>
          </p:nvPr>
        </p:nvSpPr>
        <p:spPr/>
        <p:txBody>
          <a:bodyPr/>
          <a:lstStyle/>
          <a:p>
            <a:pPr>
              <a:defRPr/>
            </a:pPr>
            <a:endParaRPr lang="sv-SE"/>
          </a:p>
        </p:txBody>
      </p:sp>
      <p:pic>
        <p:nvPicPr>
          <p:cNvPr id="16" name="Content Placeholder 8"/>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3402733" y="4374377"/>
            <a:ext cx="872492" cy="895350"/>
          </a:xfrm>
        </p:spPr>
      </p:pic>
      <p:pic>
        <p:nvPicPr>
          <p:cNvPr id="17" name="Content Placeholder 8"/>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6524086" y="3813060"/>
            <a:ext cx="872492" cy="895350"/>
          </a:xfrm>
        </p:spPr>
      </p:pic>
      <p:grpSp>
        <p:nvGrpSpPr>
          <p:cNvPr id="23" name="Group 22"/>
          <p:cNvGrpSpPr/>
          <p:nvPr/>
        </p:nvGrpSpPr>
        <p:grpSpPr>
          <a:xfrm>
            <a:off x="1952410" y="936066"/>
            <a:ext cx="1638782" cy="1212414"/>
            <a:chOff x="5052451" y="335484"/>
            <a:chExt cx="2017825" cy="1334986"/>
          </a:xfrm>
        </p:grpSpPr>
        <p:grpSp>
          <p:nvGrpSpPr>
            <p:cNvPr id="21" name="Group 20"/>
            <p:cNvGrpSpPr/>
            <p:nvPr/>
          </p:nvGrpSpPr>
          <p:grpSpPr>
            <a:xfrm>
              <a:off x="5458615" y="732208"/>
              <a:ext cx="1273626" cy="938262"/>
              <a:chOff x="6531496" y="880640"/>
              <a:chExt cx="1573349" cy="1184360"/>
            </a:xfrm>
          </p:grpSpPr>
          <p:pic>
            <p:nvPicPr>
              <p:cNvPr id="14" name="Picture 13"/>
              <p:cNvPicPr>
                <a:picLocks noChangeAspect="1"/>
              </p:cNvPicPr>
              <p:nvPr/>
            </p:nvPicPr>
            <p:blipFill>
              <a:blip r:embed="rId3" cstate="print"/>
              <a:stretch>
                <a:fillRect/>
              </a:stretch>
            </p:blipFill>
            <p:spPr>
              <a:xfrm>
                <a:off x="6531496" y="880640"/>
                <a:ext cx="1116149" cy="727160"/>
              </a:xfrm>
              <a:prstGeom prst="rect">
                <a:avLst/>
              </a:prstGeom>
            </p:spPr>
          </p:pic>
          <p:pic>
            <p:nvPicPr>
              <p:cNvPr id="18" name="Picture 17"/>
              <p:cNvPicPr>
                <a:picLocks noChangeAspect="1"/>
              </p:cNvPicPr>
              <p:nvPr/>
            </p:nvPicPr>
            <p:blipFill>
              <a:blip r:embed="rId3" cstate="print"/>
              <a:stretch>
                <a:fillRect/>
              </a:stretch>
            </p:blipFill>
            <p:spPr>
              <a:xfrm>
                <a:off x="6683896" y="1033040"/>
                <a:ext cx="1116149" cy="727160"/>
              </a:xfrm>
              <a:prstGeom prst="rect">
                <a:avLst/>
              </a:prstGeom>
            </p:spPr>
          </p:pic>
          <p:pic>
            <p:nvPicPr>
              <p:cNvPr id="19" name="Picture 18"/>
              <p:cNvPicPr>
                <a:picLocks noChangeAspect="1"/>
              </p:cNvPicPr>
              <p:nvPr/>
            </p:nvPicPr>
            <p:blipFill>
              <a:blip r:embed="rId3" cstate="print"/>
              <a:stretch>
                <a:fillRect/>
              </a:stretch>
            </p:blipFill>
            <p:spPr>
              <a:xfrm>
                <a:off x="6836296" y="1185440"/>
                <a:ext cx="1116149" cy="727160"/>
              </a:xfrm>
              <a:prstGeom prst="rect">
                <a:avLst/>
              </a:prstGeom>
            </p:spPr>
          </p:pic>
          <p:pic>
            <p:nvPicPr>
              <p:cNvPr id="20" name="Picture 19"/>
              <p:cNvPicPr>
                <a:picLocks noChangeAspect="1"/>
              </p:cNvPicPr>
              <p:nvPr/>
            </p:nvPicPr>
            <p:blipFill>
              <a:blip r:embed="rId3" cstate="print"/>
              <a:stretch>
                <a:fillRect/>
              </a:stretch>
            </p:blipFill>
            <p:spPr>
              <a:xfrm>
                <a:off x="6988696" y="1337840"/>
                <a:ext cx="1116149" cy="727160"/>
              </a:xfrm>
              <a:prstGeom prst="rect">
                <a:avLst/>
              </a:prstGeom>
            </p:spPr>
          </p:pic>
        </p:grpSp>
        <p:sp>
          <p:nvSpPr>
            <p:cNvPr id="22" name="TextBox 21"/>
            <p:cNvSpPr txBox="1"/>
            <p:nvPr/>
          </p:nvSpPr>
          <p:spPr>
            <a:xfrm>
              <a:off x="5052451" y="335484"/>
              <a:ext cx="2017825" cy="338892"/>
            </a:xfrm>
            <a:prstGeom prst="rect">
              <a:avLst/>
            </a:prstGeom>
            <a:noFill/>
          </p:spPr>
          <p:txBody>
            <a:bodyPr wrap="none" rtlCol="0">
              <a:spAutoFit/>
            </a:bodyPr>
            <a:lstStyle/>
            <a:p>
              <a:r>
                <a:rPr lang="sv-SE" sz="1400" dirty="0"/>
                <a:t>SesammTool2 </a:t>
              </a:r>
              <a:r>
                <a:rPr lang="sv-SE" sz="1400" dirty="0" err="1"/>
                <a:t>Users</a:t>
              </a:r>
              <a:endParaRPr lang="en-GB" sz="1400" dirty="0"/>
            </a:p>
          </p:txBody>
        </p:sp>
      </p:grpSp>
      <p:grpSp>
        <p:nvGrpSpPr>
          <p:cNvPr id="28" name="Group 27"/>
          <p:cNvGrpSpPr/>
          <p:nvPr/>
        </p:nvGrpSpPr>
        <p:grpSpPr>
          <a:xfrm>
            <a:off x="1376347" y="5293870"/>
            <a:ext cx="880691" cy="804592"/>
            <a:chOff x="1475656" y="3815678"/>
            <a:chExt cx="880691" cy="804592"/>
          </a:xfrm>
        </p:grpSpPr>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5656" y="3815678"/>
              <a:ext cx="576064" cy="576064"/>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9229" y="3891878"/>
              <a:ext cx="576064" cy="576064"/>
            </a:xfrm>
            <a:prstGeom prst="rect">
              <a:avLst/>
            </a:prstGeom>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84756" y="3968656"/>
              <a:ext cx="576064" cy="576064"/>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80283" y="4044206"/>
              <a:ext cx="576064" cy="576064"/>
            </a:xfrm>
            <a:prstGeom prst="rect">
              <a:avLst/>
            </a:prstGeom>
          </p:spPr>
        </p:pic>
      </p:grpSp>
      <p:sp>
        <p:nvSpPr>
          <p:cNvPr id="29" name="TextBox 28"/>
          <p:cNvSpPr txBox="1"/>
          <p:nvPr/>
        </p:nvSpPr>
        <p:spPr>
          <a:xfrm>
            <a:off x="575707" y="5371372"/>
            <a:ext cx="1296144" cy="461665"/>
          </a:xfrm>
          <a:prstGeom prst="rect">
            <a:avLst/>
          </a:prstGeom>
          <a:noFill/>
        </p:spPr>
        <p:txBody>
          <a:bodyPr wrap="square" rtlCol="0">
            <a:spAutoFit/>
          </a:bodyPr>
          <a:lstStyle/>
          <a:p>
            <a:r>
              <a:rPr lang="sv-SE" sz="1200" dirty="0" err="1"/>
              <a:t>SesammTool</a:t>
            </a:r>
            <a:br>
              <a:rPr lang="sv-SE" sz="1200" dirty="0"/>
            </a:br>
            <a:r>
              <a:rPr lang="sv-SE" sz="1200" dirty="0" err="1"/>
              <a:t>Developers</a:t>
            </a:r>
            <a:endParaRPr lang="sv-SE" sz="1200" dirty="0"/>
          </a:p>
        </p:txBody>
      </p:sp>
      <p:sp>
        <p:nvSpPr>
          <p:cNvPr id="30" name="TextBox 29"/>
          <p:cNvSpPr txBox="1"/>
          <p:nvPr/>
        </p:nvSpPr>
        <p:spPr>
          <a:xfrm>
            <a:off x="3341002" y="3681808"/>
            <a:ext cx="1466299" cy="954107"/>
          </a:xfrm>
          <a:prstGeom prst="rect">
            <a:avLst/>
          </a:prstGeom>
          <a:noFill/>
        </p:spPr>
        <p:txBody>
          <a:bodyPr wrap="none" rtlCol="0">
            <a:spAutoFit/>
          </a:bodyPr>
          <a:lstStyle/>
          <a:p>
            <a:r>
              <a:rPr lang="sv-SE" sz="1400" dirty="0"/>
              <a:t>Source </a:t>
            </a:r>
            <a:r>
              <a:rPr lang="sv-SE" sz="1400" dirty="0" err="1"/>
              <a:t>code</a:t>
            </a:r>
            <a:endParaRPr lang="sv-SE" sz="1400" dirty="0"/>
          </a:p>
          <a:p>
            <a:r>
              <a:rPr lang="sv-SE" sz="1400" dirty="0" err="1"/>
              <a:t>Repository</a:t>
            </a:r>
            <a:r>
              <a:rPr lang="sv-SE" sz="1400" dirty="0"/>
              <a:t> CI/CD </a:t>
            </a:r>
          </a:p>
          <a:p>
            <a:r>
              <a:rPr lang="sv-SE" sz="1400" dirty="0"/>
              <a:t>pipeline</a:t>
            </a:r>
            <a:br>
              <a:rPr lang="sv-SE" sz="1400" dirty="0"/>
            </a:br>
            <a:r>
              <a:rPr lang="sv-SE" sz="1400" dirty="0"/>
              <a:t>(</a:t>
            </a:r>
            <a:r>
              <a:rPr lang="sv-SE" sz="1400" dirty="0" err="1"/>
              <a:t>GitLab</a:t>
            </a:r>
            <a:r>
              <a:rPr lang="sv-SE" sz="1400" dirty="0"/>
              <a:t>)</a:t>
            </a:r>
            <a:endParaRPr lang="en-GB" sz="1400" dirty="0"/>
          </a:p>
        </p:txBody>
      </p:sp>
      <p:cxnSp>
        <p:nvCxnSpPr>
          <p:cNvPr id="32" name="Straight Arrow Connector 31"/>
          <p:cNvCxnSpPr/>
          <p:nvPr/>
        </p:nvCxnSpPr>
        <p:spPr>
          <a:xfrm flipV="1">
            <a:off x="2129579" y="5269728"/>
            <a:ext cx="1311920" cy="276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1864872" y="5009641"/>
            <a:ext cx="1385461" cy="355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649762" y="5421075"/>
            <a:ext cx="710451" cy="276999"/>
          </a:xfrm>
          <a:prstGeom prst="rect">
            <a:avLst/>
          </a:prstGeom>
          <a:noFill/>
        </p:spPr>
        <p:txBody>
          <a:bodyPr wrap="none" rtlCol="0">
            <a:spAutoFit/>
          </a:bodyPr>
          <a:lstStyle/>
          <a:p>
            <a:r>
              <a:rPr lang="sv-SE" sz="1200" dirty="0"/>
              <a:t>Check in</a:t>
            </a:r>
            <a:endParaRPr lang="en-GB" sz="1200" dirty="0"/>
          </a:p>
        </p:txBody>
      </p:sp>
      <p:sp>
        <p:nvSpPr>
          <p:cNvPr id="36" name="TextBox 35"/>
          <p:cNvSpPr txBox="1"/>
          <p:nvPr/>
        </p:nvSpPr>
        <p:spPr>
          <a:xfrm>
            <a:off x="2098456" y="4864531"/>
            <a:ext cx="789768" cy="276999"/>
          </a:xfrm>
          <a:prstGeom prst="rect">
            <a:avLst/>
          </a:prstGeom>
          <a:noFill/>
        </p:spPr>
        <p:txBody>
          <a:bodyPr wrap="none" rtlCol="0">
            <a:spAutoFit/>
          </a:bodyPr>
          <a:lstStyle/>
          <a:p>
            <a:r>
              <a:rPr lang="sv-SE" sz="1200" dirty="0"/>
              <a:t>Get </a:t>
            </a:r>
            <a:r>
              <a:rPr lang="sv-SE" sz="1200" dirty="0" err="1"/>
              <a:t>latest</a:t>
            </a:r>
            <a:endParaRPr lang="en-GB" sz="1200" dirty="0"/>
          </a:p>
        </p:txBody>
      </p:sp>
      <p:pic>
        <p:nvPicPr>
          <p:cNvPr id="41" name="Picture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8796" y="2664292"/>
            <a:ext cx="677551" cy="677551"/>
          </a:xfrm>
          <a:prstGeom prst="rect">
            <a:avLst/>
          </a:prstGeom>
        </p:spPr>
      </p:pic>
      <p:cxnSp>
        <p:nvCxnSpPr>
          <p:cNvPr id="46" name="Straight Arrow Connector 45"/>
          <p:cNvCxnSpPr>
            <a:endCxn id="41" idx="2"/>
          </p:cNvCxnSpPr>
          <p:nvPr/>
        </p:nvCxnSpPr>
        <p:spPr>
          <a:xfrm flipH="1" flipV="1">
            <a:off x="1037572" y="3341843"/>
            <a:ext cx="338775" cy="1866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20568" y="3916945"/>
            <a:ext cx="1296144" cy="461665"/>
          </a:xfrm>
          <a:prstGeom prst="rect">
            <a:avLst/>
          </a:prstGeom>
          <a:noFill/>
        </p:spPr>
        <p:txBody>
          <a:bodyPr wrap="square" rtlCol="0">
            <a:spAutoFit/>
          </a:bodyPr>
          <a:lstStyle/>
          <a:p>
            <a:r>
              <a:rPr lang="sv-SE" sz="1200" dirty="0" err="1"/>
              <a:t>ClickOnce</a:t>
            </a:r>
            <a:r>
              <a:rPr lang="sv-SE" sz="1200" dirty="0"/>
              <a:t> </a:t>
            </a:r>
            <a:r>
              <a:rPr lang="sv-SE" sz="1200" dirty="0" err="1"/>
              <a:t>Deployment</a:t>
            </a:r>
            <a:endParaRPr lang="sv-SE" sz="1200" dirty="0"/>
          </a:p>
        </p:txBody>
      </p:sp>
      <p:sp>
        <p:nvSpPr>
          <p:cNvPr id="48" name="TextBox 47"/>
          <p:cNvSpPr txBox="1"/>
          <p:nvPr/>
        </p:nvSpPr>
        <p:spPr>
          <a:xfrm>
            <a:off x="162061" y="2454950"/>
            <a:ext cx="1296144" cy="461665"/>
          </a:xfrm>
          <a:prstGeom prst="rect">
            <a:avLst/>
          </a:prstGeom>
          <a:noFill/>
        </p:spPr>
        <p:txBody>
          <a:bodyPr wrap="square" rtlCol="0">
            <a:spAutoFit/>
          </a:bodyPr>
          <a:lstStyle/>
          <a:p>
            <a:r>
              <a:rPr lang="sv-SE" sz="1200" dirty="0" err="1"/>
              <a:t>Shared</a:t>
            </a:r>
            <a:r>
              <a:rPr lang="sv-SE" sz="1200" dirty="0"/>
              <a:t> </a:t>
            </a:r>
            <a:r>
              <a:rPr lang="sv-SE" sz="1200" dirty="0" err="1"/>
              <a:t>Network</a:t>
            </a:r>
            <a:r>
              <a:rPr lang="sv-SE" sz="1200" dirty="0"/>
              <a:t> folder</a:t>
            </a:r>
          </a:p>
        </p:txBody>
      </p:sp>
      <p:cxnSp>
        <p:nvCxnSpPr>
          <p:cNvPr id="50" name="Straight Arrow Connector 49"/>
          <p:cNvCxnSpPr/>
          <p:nvPr/>
        </p:nvCxnSpPr>
        <p:spPr>
          <a:xfrm flipV="1">
            <a:off x="1313965" y="1725998"/>
            <a:ext cx="847546" cy="657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1489920" y="1874855"/>
            <a:ext cx="792358" cy="602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1611000" y="2017852"/>
            <a:ext cx="797024" cy="619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66407" y="1450963"/>
            <a:ext cx="1296144" cy="646331"/>
          </a:xfrm>
          <a:prstGeom prst="rect">
            <a:avLst/>
          </a:prstGeom>
          <a:noFill/>
        </p:spPr>
        <p:txBody>
          <a:bodyPr wrap="square" rtlCol="0">
            <a:spAutoFit/>
          </a:bodyPr>
          <a:lstStyle/>
          <a:p>
            <a:r>
              <a:rPr lang="sv-SE" sz="1200" dirty="0" err="1"/>
              <a:t>ClickOnce</a:t>
            </a:r>
            <a:r>
              <a:rPr lang="sv-SE" sz="1200" dirty="0"/>
              <a:t> installation and </a:t>
            </a:r>
            <a:r>
              <a:rPr lang="sv-SE" sz="1200" dirty="0" err="1"/>
              <a:t>automatic</a:t>
            </a:r>
            <a:r>
              <a:rPr lang="sv-SE" sz="1200" dirty="0"/>
              <a:t> </a:t>
            </a:r>
            <a:r>
              <a:rPr lang="sv-SE" sz="1200" dirty="0" err="1"/>
              <a:t>update</a:t>
            </a:r>
            <a:endParaRPr lang="sv-SE" sz="1200" dirty="0"/>
          </a:p>
        </p:txBody>
      </p:sp>
      <p:pic>
        <p:nvPicPr>
          <p:cNvPr id="59" name="Content Placeholder 8"/>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4676157" y="931679"/>
            <a:ext cx="872492" cy="895350"/>
          </a:xfrm>
        </p:spPr>
      </p:pic>
      <p:sp>
        <p:nvSpPr>
          <p:cNvPr id="63" name="TextBox 62"/>
          <p:cNvSpPr txBox="1"/>
          <p:nvPr/>
        </p:nvSpPr>
        <p:spPr>
          <a:xfrm>
            <a:off x="5740109" y="702094"/>
            <a:ext cx="2130968" cy="954107"/>
          </a:xfrm>
          <a:prstGeom prst="rect">
            <a:avLst/>
          </a:prstGeom>
          <a:noFill/>
        </p:spPr>
        <p:txBody>
          <a:bodyPr wrap="none" rtlCol="0">
            <a:spAutoFit/>
          </a:bodyPr>
          <a:lstStyle/>
          <a:p>
            <a:r>
              <a:rPr lang="sv-SE" sz="1400" dirty="0" err="1"/>
              <a:t>SesammTool</a:t>
            </a:r>
            <a:r>
              <a:rPr lang="sv-SE" sz="1400" dirty="0"/>
              <a:t> 1</a:t>
            </a:r>
          </a:p>
          <a:p>
            <a:r>
              <a:rPr lang="sv-SE" sz="1400" dirty="0" err="1"/>
              <a:t>Production</a:t>
            </a:r>
            <a:r>
              <a:rPr lang="sv-SE" sz="1400" dirty="0"/>
              <a:t> </a:t>
            </a:r>
            <a:r>
              <a:rPr lang="sv-SE" sz="1400" dirty="0" err="1"/>
              <a:t>database</a:t>
            </a:r>
            <a:endParaRPr lang="sv-SE" sz="1400" dirty="0"/>
          </a:p>
          <a:p>
            <a:r>
              <a:rPr lang="sv-SE" sz="1400" dirty="0"/>
              <a:t>\\Sesoco3142\SESAMMDB</a:t>
            </a:r>
          </a:p>
          <a:p>
            <a:r>
              <a:rPr lang="sv-SE" sz="1400" dirty="0"/>
              <a:t>Microsoft SQL Server</a:t>
            </a:r>
            <a:endParaRPr lang="en-GB" sz="1400" dirty="0"/>
          </a:p>
        </p:txBody>
      </p:sp>
      <p:cxnSp>
        <p:nvCxnSpPr>
          <p:cNvPr id="68" name="Straight Arrow Connector 67"/>
          <p:cNvCxnSpPr>
            <a:endCxn id="20" idx="2"/>
          </p:cNvCxnSpPr>
          <p:nvPr/>
        </p:nvCxnSpPr>
        <p:spPr>
          <a:xfrm flipH="1" flipV="1">
            <a:off x="2949758" y="2148480"/>
            <a:ext cx="35915" cy="6638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925662" y="2335580"/>
            <a:ext cx="543739" cy="276999"/>
          </a:xfrm>
          <a:prstGeom prst="rect">
            <a:avLst/>
          </a:prstGeom>
          <a:noFill/>
        </p:spPr>
        <p:txBody>
          <a:bodyPr wrap="none" rtlCol="0">
            <a:spAutoFit/>
          </a:bodyPr>
          <a:lstStyle/>
          <a:p>
            <a:r>
              <a:rPr lang="sv-SE" sz="1200" dirty="0"/>
              <a:t>CRUD</a:t>
            </a:r>
          </a:p>
        </p:txBody>
      </p:sp>
      <p:sp>
        <p:nvSpPr>
          <p:cNvPr id="72" name="TextBox 71"/>
          <p:cNvSpPr txBox="1"/>
          <p:nvPr/>
        </p:nvSpPr>
        <p:spPr>
          <a:xfrm>
            <a:off x="7372350" y="3982433"/>
            <a:ext cx="1846916" cy="523220"/>
          </a:xfrm>
          <a:prstGeom prst="rect">
            <a:avLst/>
          </a:prstGeom>
          <a:noFill/>
        </p:spPr>
        <p:txBody>
          <a:bodyPr wrap="none" rtlCol="0">
            <a:spAutoFit/>
          </a:bodyPr>
          <a:lstStyle/>
          <a:p>
            <a:r>
              <a:rPr lang="sv-SE" sz="1400" dirty="0"/>
              <a:t>Jenkins </a:t>
            </a:r>
            <a:r>
              <a:rPr lang="sv-SE" sz="1400" dirty="0" err="1"/>
              <a:t>Build</a:t>
            </a:r>
            <a:r>
              <a:rPr lang="sv-SE" sz="1400" dirty="0"/>
              <a:t>/CI-server</a:t>
            </a:r>
            <a:br>
              <a:rPr lang="sv-SE" sz="1400" dirty="0"/>
            </a:br>
            <a:r>
              <a:rPr lang="sv-SE" sz="1400" dirty="0"/>
              <a:t>(http://resbuild)</a:t>
            </a:r>
          </a:p>
        </p:txBody>
      </p:sp>
      <p:sp>
        <p:nvSpPr>
          <p:cNvPr id="73" name="TextBox 72"/>
          <p:cNvSpPr txBox="1"/>
          <p:nvPr/>
        </p:nvSpPr>
        <p:spPr>
          <a:xfrm>
            <a:off x="4315936" y="2014124"/>
            <a:ext cx="2927340" cy="738664"/>
          </a:xfrm>
          <a:prstGeom prst="rect">
            <a:avLst/>
          </a:prstGeom>
          <a:noFill/>
        </p:spPr>
        <p:txBody>
          <a:bodyPr wrap="none" rtlCol="0">
            <a:spAutoFit/>
          </a:bodyPr>
          <a:lstStyle/>
          <a:p>
            <a:r>
              <a:rPr lang="sv-SE" sz="1400" dirty="0"/>
              <a:t>Migration </a:t>
            </a:r>
            <a:r>
              <a:rPr lang="sv-SE" sz="1400" dirty="0" err="1"/>
              <a:t>of</a:t>
            </a:r>
            <a:r>
              <a:rPr lang="sv-SE" sz="1400" dirty="0"/>
              <a:t> </a:t>
            </a:r>
            <a:r>
              <a:rPr lang="sv-SE" sz="1400" dirty="0" err="1"/>
              <a:t>database</a:t>
            </a:r>
            <a:r>
              <a:rPr lang="sv-SE" sz="1400" dirty="0"/>
              <a:t> from ST1=&gt;ST2</a:t>
            </a:r>
          </a:p>
          <a:p>
            <a:r>
              <a:rPr lang="sv-SE" sz="1400" dirty="0" err="1"/>
              <a:t>executed</a:t>
            </a:r>
            <a:r>
              <a:rPr lang="sv-SE" sz="1400" dirty="0"/>
              <a:t> on </a:t>
            </a:r>
            <a:r>
              <a:rPr lang="sv-SE" sz="1400" dirty="0" err="1"/>
              <a:t>schedule</a:t>
            </a:r>
            <a:r>
              <a:rPr lang="sv-SE" sz="1400" dirty="0"/>
              <a:t> (</a:t>
            </a:r>
            <a:r>
              <a:rPr lang="sv-SE" sz="1400" dirty="0" err="1"/>
              <a:t>every</a:t>
            </a:r>
            <a:r>
              <a:rPr lang="sv-SE" sz="1400" dirty="0"/>
              <a:t> </a:t>
            </a:r>
            <a:r>
              <a:rPr lang="sv-SE" sz="1400" dirty="0" err="1"/>
              <a:t>night</a:t>
            </a:r>
            <a:r>
              <a:rPr lang="sv-SE" sz="1400" dirty="0"/>
              <a:t>)</a:t>
            </a:r>
          </a:p>
          <a:p>
            <a:r>
              <a:rPr lang="sv-SE" sz="1400" dirty="0" err="1"/>
              <a:t>Triggered</a:t>
            </a:r>
            <a:r>
              <a:rPr lang="sv-SE" sz="1400" dirty="0"/>
              <a:t> from Jenkins</a:t>
            </a:r>
          </a:p>
        </p:txBody>
      </p:sp>
      <p:cxnSp>
        <p:nvCxnSpPr>
          <p:cNvPr id="75" name="Straight Arrow Connector 74"/>
          <p:cNvCxnSpPr>
            <a:cxnSpLocks/>
          </p:cNvCxnSpPr>
          <p:nvPr/>
        </p:nvCxnSpPr>
        <p:spPr>
          <a:xfrm flipV="1">
            <a:off x="4305142" y="4585505"/>
            <a:ext cx="2218944" cy="424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cxnSpLocks/>
          </p:cNvCxnSpPr>
          <p:nvPr/>
        </p:nvCxnSpPr>
        <p:spPr>
          <a:xfrm flipV="1">
            <a:off x="4295128" y="4321753"/>
            <a:ext cx="2089426" cy="347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4807301" y="4195921"/>
            <a:ext cx="1502463" cy="646331"/>
          </a:xfrm>
          <a:prstGeom prst="rect">
            <a:avLst/>
          </a:prstGeom>
          <a:noFill/>
        </p:spPr>
        <p:txBody>
          <a:bodyPr wrap="none" rtlCol="0">
            <a:spAutoFit/>
          </a:bodyPr>
          <a:lstStyle/>
          <a:p>
            <a:r>
              <a:rPr lang="sv-SE" sz="1200" dirty="0"/>
              <a:t>Push </a:t>
            </a:r>
            <a:r>
              <a:rPr lang="sv-SE" sz="1200" dirty="0" err="1"/>
              <a:t>Build</a:t>
            </a:r>
            <a:r>
              <a:rPr lang="sv-SE" sz="1200" dirty="0"/>
              <a:t> </a:t>
            </a:r>
            <a:r>
              <a:rPr lang="sv-SE" sz="1200" dirty="0" err="1"/>
              <a:t>artefacts</a:t>
            </a:r>
            <a:r>
              <a:rPr lang="sv-SE" sz="1200" dirty="0"/>
              <a:t> </a:t>
            </a:r>
          </a:p>
          <a:p>
            <a:r>
              <a:rPr lang="sv-SE" sz="1200" dirty="0"/>
              <a:t>from </a:t>
            </a:r>
            <a:r>
              <a:rPr lang="sv-SE" sz="1200" dirty="0" err="1"/>
              <a:t>Develop</a:t>
            </a:r>
            <a:r>
              <a:rPr lang="sv-SE" sz="1200" dirty="0"/>
              <a:t> </a:t>
            </a:r>
            <a:r>
              <a:rPr lang="sv-SE" sz="1200" dirty="0" err="1"/>
              <a:t>Branch</a:t>
            </a:r>
            <a:endParaRPr lang="sv-SE" sz="1200" dirty="0"/>
          </a:p>
          <a:p>
            <a:r>
              <a:rPr lang="sv-SE" sz="1200" dirty="0"/>
              <a:t>when </a:t>
            </a:r>
            <a:r>
              <a:rPr lang="sv-SE" sz="1200" dirty="0" err="1"/>
              <a:t>committed</a:t>
            </a:r>
            <a:endParaRPr lang="en-GB" dirty="0"/>
          </a:p>
        </p:txBody>
      </p:sp>
      <p:pic>
        <p:nvPicPr>
          <p:cNvPr id="84" name="Picture 8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21937" y="4068605"/>
            <a:ext cx="337291" cy="466738"/>
          </a:xfrm>
          <a:prstGeom prst="rect">
            <a:avLst/>
          </a:prstGeom>
        </p:spPr>
      </p:pic>
      <p:pic>
        <p:nvPicPr>
          <p:cNvPr id="86" name="Picture 85"/>
          <p:cNvPicPr>
            <a:picLocks noChangeAspect="1"/>
          </p:cNvPicPr>
          <p:nvPr/>
        </p:nvPicPr>
        <p:blipFill>
          <a:blip r:embed="rId7" cstate="print"/>
          <a:stretch>
            <a:fillRect/>
          </a:stretch>
        </p:blipFill>
        <p:spPr>
          <a:xfrm>
            <a:off x="4845187" y="1173561"/>
            <a:ext cx="534432" cy="371133"/>
          </a:xfrm>
          <a:prstGeom prst="rect">
            <a:avLst/>
          </a:prstGeom>
        </p:spPr>
      </p:pic>
      <p:pic>
        <p:nvPicPr>
          <p:cNvPr id="87" name="Content Placeholder 8"/>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2536127" y="2814939"/>
            <a:ext cx="872492" cy="895350"/>
          </a:xfrm>
        </p:spPr>
      </p:pic>
      <p:sp>
        <p:nvSpPr>
          <p:cNvPr id="88" name="TextBox 87"/>
          <p:cNvSpPr txBox="1"/>
          <p:nvPr/>
        </p:nvSpPr>
        <p:spPr>
          <a:xfrm>
            <a:off x="3280884" y="2881769"/>
            <a:ext cx="3495124" cy="738664"/>
          </a:xfrm>
          <a:prstGeom prst="rect">
            <a:avLst/>
          </a:prstGeom>
          <a:noFill/>
        </p:spPr>
        <p:txBody>
          <a:bodyPr wrap="none" rtlCol="0">
            <a:spAutoFit/>
          </a:bodyPr>
          <a:lstStyle/>
          <a:p>
            <a:r>
              <a:rPr lang="sv-SE" sz="1400" dirty="0" err="1"/>
              <a:t>Development</a:t>
            </a:r>
            <a:r>
              <a:rPr lang="sv-SE" sz="1400" dirty="0"/>
              <a:t> </a:t>
            </a:r>
            <a:r>
              <a:rPr lang="sv-SE" sz="1400" dirty="0" err="1"/>
              <a:t>database</a:t>
            </a:r>
            <a:endParaRPr lang="sv-SE" sz="1400" dirty="0"/>
          </a:p>
          <a:p>
            <a:r>
              <a:rPr lang="sv-SE" sz="1400" dirty="0"/>
              <a:t>\\sesoco3268\ SesammTool2_alphaReadOnly</a:t>
            </a:r>
          </a:p>
          <a:p>
            <a:r>
              <a:rPr lang="sv-SE" sz="1400" dirty="0"/>
              <a:t>Microsoft SQL Server</a:t>
            </a:r>
            <a:endParaRPr lang="en-GB" sz="1400" dirty="0"/>
          </a:p>
        </p:txBody>
      </p:sp>
      <p:pic>
        <p:nvPicPr>
          <p:cNvPr id="89" name="Picture 88"/>
          <p:cNvPicPr>
            <a:picLocks noChangeAspect="1"/>
          </p:cNvPicPr>
          <p:nvPr/>
        </p:nvPicPr>
        <p:blipFill>
          <a:blip r:embed="rId7" cstate="print"/>
          <a:stretch>
            <a:fillRect/>
          </a:stretch>
        </p:blipFill>
        <p:spPr>
          <a:xfrm>
            <a:off x="2726116" y="3111682"/>
            <a:ext cx="534432" cy="371133"/>
          </a:xfrm>
          <a:prstGeom prst="rect">
            <a:avLst/>
          </a:prstGeom>
        </p:spPr>
      </p:pic>
      <p:cxnSp>
        <p:nvCxnSpPr>
          <p:cNvPr id="91" name="Straight Arrow Connector 90"/>
          <p:cNvCxnSpPr>
            <a:cxnSpLocks/>
            <a:endCxn id="87" idx="2"/>
          </p:cNvCxnSpPr>
          <p:nvPr/>
        </p:nvCxnSpPr>
        <p:spPr>
          <a:xfrm flipV="1">
            <a:off x="1892664" y="3710289"/>
            <a:ext cx="1079709" cy="155943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3690170" y="5802407"/>
            <a:ext cx="543739" cy="276999"/>
          </a:xfrm>
          <a:prstGeom prst="rect">
            <a:avLst/>
          </a:prstGeom>
          <a:noFill/>
        </p:spPr>
        <p:txBody>
          <a:bodyPr wrap="none" rtlCol="0">
            <a:spAutoFit/>
          </a:bodyPr>
          <a:lstStyle/>
          <a:p>
            <a:r>
              <a:rPr lang="sv-SE" sz="1200" dirty="0"/>
              <a:t>CRUD</a:t>
            </a:r>
            <a:endParaRPr lang="en-GB" sz="1200" dirty="0"/>
          </a:p>
        </p:txBody>
      </p:sp>
      <p:sp>
        <p:nvSpPr>
          <p:cNvPr id="95" name="TextBox 94"/>
          <p:cNvSpPr txBox="1"/>
          <p:nvPr/>
        </p:nvSpPr>
        <p:spPr>
          <a:xfrm>
            <a:off x="1338784" y="2829860"/>
            <a:ext cx="609462" cy="369332"/>
          </a:xfrm>
          <a:prstGeom prst="rect">
            <a:avLst/>
          </a:prstGeom>
          <a:noFill/>
        </p:spPr>
        <p:txBody>
          <a:bodyPr wrap="none" rtlCol="0">
            <a:spAutoFit/>
          </a:bodyPr>
          <a:lstStyle/>
          <a:p>
            <a:r>
              <a:rPr lang="sv-SE" dirty="0"/>
              <a:t>x:\...</a:t>
            </a:r>
            <a:endParaRPr lang="en-GB" dirty="0"/>
          </a:p>
        </p:txBody>
      </p:sp>
      <p:pic>
        <p:nvPicPr>
          <p:cNvPr id="3" name="Picture 2">
            <a:extLst>
              <a:ext uri="{FF2B5EF4-FFF2-40B4-BE49-F238E27FC236}">
                <a16:creationId xmlns:a16="http://schemas.microsoft.com/office/drawing/2014/main" id="{F430B97D-51B3-4500-8B3B-3BEA463E4455}"/>
              </a:ext>
            </a:extLst>
          </p:cNvPr>
          <p:cNvPicPr>
            <a:picLocks noChangeAspect="1"/>
          </p:cNvPicPr>
          <p:nvPr/>
        </p:nvPicPr>
        <p:blipFill>
          <a:blip r:embed="rId8"/>
          <a:stretch>
            <a:fillRect/>
          </a:stretch>
        </p:blipFill>
        <p:spPr>
          <a:xfrm>
            <a:off x="3661764" y="4574306"/>
            <a:ext cx="354430" cy="354430"/>
          </a:xfrm>
          <a:prstGeom prst="rect">
            <a:avLst/>
          </a:prstGeom>
        </p:spPr>
      </p:pic>
      <p:cxnSp>
        <p:nvCxnSpPr>
          <p:cNvPr id="58" name="Straight Arrow Connector 57">
            <a:extLst>
              <a:ext uri="{FF2B5EF4-FFF2-40B4-BE49-F238E27FC236}">
                <a16:creationId xmlns:a16="http://schemas.microsoft.com/office/drawing/2014/main" id="{8E7BFAC8-A05A-4625-849E-91D430AB87A1}"/>
              </a:ext>
            </a:extLst>
          </p:cNvPr>
          <p:cNvCxnSpPr>
            <a:cxnSpLocks/>
          </p:cNvCxnSpPr>
          <p:nvPr/>
        </p:nvCxnSpPr>
        <p:spPr>
          <a:xfrm flipH="1">
            <a:off x="3335501" y="1511981"/>
            <a:ext cx="1338431" cy="1317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0509F70-1BFF-4340-8B99-10280ADB18F5}"/>
              </a:ext>
            </a:extLst>
          </p:cNvPr>
          <p:cNvCxnSpPr>
            <a:cxnSpLocks/>
          </p:cNvCxnSpPr>
          <p:nvPr/>
        </p:nvCxnSpPr>
        <p:spPr>
          <a:xfrm flipH="1" flipV="1">
            <a:off x="6162261" y="2612579"/>
            <a:ext cx="828322" cy="1033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4922"/>
      </p:ext>
    </p:extLst>
  </p:cSld>
  <p:clrMapOvr>
    <a:masterClrMapping/>
  </p:clrMapOvr>
</p:sld>
</file>

<file path=ppt/theme/theme1.xml><?xml version="1.0" encoding="utf-8"?>
<a:theme xmlns:a="http://schemas.openxmlformats.org/drawingml/2006/main" name="_Scania AP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_Scania APe Template</Template>
  <TotalTime>1700</TotalTime>
  <Words>1809</Words>
  <Application>Microsoft Office PowerPoint</Application>
  <PresentationFormat>On-screen Show (4:3)</PresentationFormat>
  <Paragraphs>746</Paragraphs>
  <Slides>20</Slides>
  <Notes>8</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4" baseType="lpstr">
      <vt:lpstr>Arial</vt:lpstr>
      <vt:lpstr>Calibri</vt:lpstr>
      <vt:lpstr>_Scania APe Template</vt:lpstr>
      <vt:lpstr>Visio</vt:lpstr>
      <vt:lpstr>Sesamm Tool v2 Software Architecture Document </vt:lpstr>
      <vt:lpstr>Vision</vt:lpstr>
      <vt:lpstr>PowerPoint Presentation</vt:lpstr>
      <vt:lpstr>PowerPoint Presentation</vt:lpstr>
      <vt:lpstr>PowerPoint Presentation</vt:lpstr>
      <vt:lpstr>PowerPoint Presentation</vt:lpstr>
      <vt:lpstr>PowerPoint Presentation</vt:lpstr>
      <vt:lpstr>Development view</vt:lpstr>
      <vt:lpstr>Development View</vt:lpstr>
      <vt:lpstr>Physical View</vt:lpstr>
      <vt:lpstr>Data View</vt:lpstr>
      <vt:lpstr>Data View</vt:lpstr>
      <vt:lpstr>Anchor modelling</vt:lpstr>
      <vt:lpstr>PowerPoint Presentation</vt:lpstr>
      <vt:lpstr>Graph algorithm</vt:lpstr>
      <vt:lpstr>PowerPoint Presentation</vt:lpstr>
      <vt:lpstr>AED database tables</vt:lpstr>
      <vt:lpstr>PowerPoint Presentation</vt:lpstr>
      <vt:lpstr>PowerPoint Presentation</vt:lpstr>
      <vt:lpstr>PowerPoint Presentation</vt:lpstr>
    </vt:vector>
  </TitlesOfParts>
  <Company>Scania CV 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Fleet Management Portal  Software Architecture Document</dc:title>
  <dc:creator>sssttn</dc:creator>
  <cp:lastModifiedBy>Linder Henrik</cp:lastModifiedBy>
  <cp:revision>589</cp:revision>
  <cp:lastPrinted>2018-11-05T13:11:54Z</cp:lastPrinted>
  <dcterms:created xsi:type="dcterms:W3CDTF">2013-05-14T11:31:02Z</dcterms:created>
  <dcterms:modified xsi:type="dcterms:W3CDTF">2021-02-05T13:24:53Z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f2ec83-e677-438d-afb7-4c7c0dbc872b_Enabled">
    <vt:lpwstr>True</vt:lpwstr>
  </property>
  <property fmtid="{D5CDD505-2E9C-101B-9397-08002B2CF9AE}" pid="3" name="MSIP_Label_a7f2ec83-e677-438d-afb7-4c7c0dbc872b_SiteId">
    <vt:lpwstr>3bc062e4-ac9d-4c17-b4dd-3aad637ff1ac</vt:lpwstr>
  </property>
  <property fmtid="{D5CDD505-2E9C-101B-9397-08002B2CF9AE}" pid="4" name="MSIP_Label_a7f2ec83-e677-438d-afb7-4c7c0dbc872b_Ref">
    <vt:lpwstr>https://api.informationprotection.azure.com/api/3bc062e4-ac9d-4c17-b4dd-3aad637ff1ac</vt:lpwstr>
  </property>
  <property fmtid="{D5CDD505-2E9C-101B-9397-08002B2CF9AE}" pid="5" name="MSIP_Label_a7f2ec83-e677-438d-afb7-4c7c0dbc872b_Owner">
    <vt:lpwstr>marcus.dahlberg@scania.com</vt:lpwstr>
  </property>
  <property fmtid="{D5CDD505-2E9C-101B-9397-08002B2CF9AE}" pid="6" name="MSIP_Label_a7f2ec83-e677-438d-afb7-4c7c0dbc872b_SetDate">
    <vt:lpwstr>2018-09-19T13:31:11.9121566+02:00</vt:lpwstr>
  </property>
  <property fmtid="{D5CDD505-2E9C-101B-9397-08002B2CF9AE}" pid="7" name="MSIP_Label_a7f2ec83-e677-438d-afb7-4c7c0dbc872b_Name">
    <vt:lpwstr>Internal</vt:lpwstr>
  </property>
  <property fmtid="{D5CDD505-2E9C-101B-9397-08002B2CF9AE}" pid="8" name="MSIP_Label_a7f2ec83-e677-438d-afb7-4c7c0dbc872b_Application">
    <vt:lpwstr>Microsoft Azure Information Protection</vt:lpwstr>
  </property>
  <property fmtid="{D5CDD505-2E9C-101B-9397-08002B2CF9AE}" pid="9" name="MSIP_Label_a7f2ec83-e677-438d-afb7-4c7c0dbc872b_Extended_MSFT_Method">
    <vt:lpwstr>Automatic</vt:lpwstr>
  </property>
  <property fmtid="{D5CDD505-2E9C-101B-9397-08002B2CF9AE}" pid="10" name="Sensitivity">
    <vt:lpwstr>Internal</vt:lpwstr>
  </property>
</Properties>
</file>