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3" r:id="rId5"/>
    <p:sldId id="266" r:id="rId6"/>
    <p:sldId id="267" r:id="rId7"/>
    <p:sldId id="268" r:id="rId8"/>
    <p:sldId id="269" r:id="rId9"/>
    <p:sldId id="272" r:id="rId10"/>
    <p:sldId id="270" r:id="rId11"/>
    <p:sldId id="271" r:id="rId12"/>
    <p:sldId id="262" r:id="rId13"/>
    <p:sldId id="260" r:id="rId14"/>
    <p:sldId id="264" r:id="rId15"/>
    <p:sldId id="261" r:id="rId16"/>
    <p:sldId id="265" r:id="rId17"/>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5" d="100"/>
          <a:sy n="125" d="100"/>
        </p:scale>
        <p:origin x="119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D93BD83B-AED9-4774-87CC-7C89EAA7F07F}" type="datetimeFigureOut">
              <a:rPr lang="sv-SE" smtClean="0"/>
              <a:pPr/>
              <a:t>2015-07-09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9F38B39B-9D6F-4CA9-AFD4-28E7351DA238}" type="slidenum">
              <a:rPr lang="sv-SE" smtClean="0"/>
              <a:pPr/>
              <a:t>‹#›</a:t>
            </a:fld>
            <a:endParaRPr lang="sv-S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D93BD83B-AED9-4774-87CC-7C89EAA7F07F}" type="datetimeFigureOut">
              <a:rPr lang="sv-SE" smtClean="0"/>
              <a:pPr/>
              <a:t>2015-07-09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9F38B39B-9D6F-4CA9-AFD4-28E7351DA238}" type="slidenum">
              <a:rPr lang="sv-SE" smtClean="0"/>
              <a:pPr/>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D93BD83B-AED9-4774-87CC-7C89EAA7F07F}" type="datetimeFigureOut">
              <a:rPr lang="sv-SE" smtClean="0"/>
              <a:pPr/>
              <a:t>2015-07-09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9F38B39B-9D6F-4CA9-AFD4-28E7351DA238}" type="slidenum">
              <a:rPr lang="sv-SE" smtClean="0"/>
              <a:pPr/>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D93BD83B-AED9-4774-87CC-7C89EAA7F07F}" type="datetimeFigureOut">
              <a:rPr lang="sv-SE" smtClean="0"/>
              <a:pPr/>
              <a:t>2015-07-09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9F38B39B-9D6F-4CA9-AFD4-28E7351DA238}" type="slidenum">
              <a:rPr lang="sv-SE" smtClean="0"/>
              <a:pPr/>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D93BD83B-AED9-4774-87CC-7C89EAA7F07F}" type="datetimeFigureOut">
              <a:rPr lang="sv-SE" smtClean="0"/>
              <a:pPr/>
              <a:t>2015-07-09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9F38B39B-9D6F-4CA9-AFD4-28E7351DA238}" type="slidenum">
              <a:rPr lang="sv-SE" smtClean="0"/>
              <a:pPr/>
              <a:t>‹#›</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D93BD83B-AED9-4774-87CC-7C89EAA7F07F}" type="datetimeFigureOut">
              <a:rPr lang="sv-SE" smtClean="0"/>
              <a:pPr/>
              <a:t>2015-07-09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9F38B39B-9D6F-4CA9-AFD4-28E7351DA238}" type="slidenum">
              <a:rPr lang="sv-SE" smtClean="0"/>
              <a:pPr/>
              <a:t>‹#›</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D93BD83B-AED9-4774-87CC-7C89EAA7F07F}" type="datetimeFigureOut">
              <a:rPr lang="sv-SE" smtClean="0"/>
              <a:pPr/>
              <a:t>2015-07-09</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9F38B39B-9D6F-4CA9-AFD4-28E7351DA238}" type="slidenum">
              <a:rPr lang="sv-SE" smtClean="0"/>
              <a:pPr/>
              <a:t>‹#›</a:t>
            </a:fld>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D93BD83B-AED9-4774-87CC-7C89EAA7F07F}" type="datetimeFigureOut">
              <a:rPr lang="sv-SE" smtClean="0"/>
              <a:pPr/>
              <a:t>2015-07-09</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9F38B39B-9D6F-4CA9-AFD4-28E7351DA238}" type="slidenum">
              <a:rPr lang="sv-SE" smtClean="0"/>
              <a:pPr/>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D93BD83B-AED9-4774-87CC-7C89EAA7F07F}" type="datetimeFigureOut">
              <a:rPr lang="sv-SE" smtClean="0"/>
              <a:pPr/>
              <a:t>2015-07-09</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9F38B39B-9D6F-4CA9-AFD4-28E7351DA238}" type="slidenum">
              <a:rPr lang="sv-SE" smtClean="0"/>
              <a:pPr/>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D93BD83B-AED9-4774-87CC-7C89EAA7F07F}" type="datetimeFigureOut">
              <a:rPr lang="sv-SE" smtClean="0"/>
              <a:pPr/>
              <a:t>2015-07-09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9F38B39B-9D6F-4CA9-AFD4-28E7351DA238}" type="slidenum">
              <a:rPr lang="sv-SE" smtClean="0"/>
              <a:pPr/>
              <a:t>‹#›</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D93BD83B-AED9-4774-87CC-7C89EAA7F07F}" type="datetimeFigureOut">
              <a:rPr lang="sv-SE" smtClean="0"/>
              <a:pPr/>
              <a:t>2015-07-09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9F38B39B-9D6F-4CA9-AFD4-28E7351DA238}" type="slidenum">
              <a:rPr lang="sv-SE" smtClean="0"/>
              <a:pPr/>
              <a:t>‹#›</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v-SE" smtClean="0"/>
              <a:t>Klicka här för att ändra format</a:t>
            </a:r>
            <a:endParaRPr lang="sv-SE"/>
          </a:p>
        </p:txBody>
      </p:sp>
      <p:sp>
        <p:nvSpPr>
          <p:cNvPr id="3" name="Platshållare för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3BD83B-AED9-4774-87CC-7C89EAA7F07F}" type="datetimeFigureOut">
              <a:rPr lang="sv-SE" smtClean="0"/>
              <a:pPr/>
              <a:t>2015-07-09</a:t>
            </a:fld>
            <a:endParaRPr lang="sv-SE"/>
          </a:p>
        </p:txBody>
      </p:sp>
      <p:sp>
        <p:nvSpPr>
          <p:cNvPr id="5" name="Platshållare för sidfo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38B39B-9D6F-4CA9-AFD4-28E7351DA238}" type="slidenum">
              <a:rPr lang="sv-SE" smtClean="0"/>
              <a:pPr/>
              <a:t>‹#›</a:t>
            </a:fld>
            <a:endParaRPr lang="sv-S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mikevallotton.wordpress.com/2009/07/08/net-exceptions-all-of-the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sdn.microsoft.com/en-us/magazine/cc163324.aspx" TargetMode="External"/><Relationship Id="rId2" Type="http://schemas.openxmlformats.org/officeDocument/2006/relationships/hyperlink" Target="http://www.codeproject.com/Articles/15360/Implementing-IDisposable-and-the-Dispose-Pattern-P" TargetMode="External"/><Relationship Id="rId1" Type="http://schemas.openxmlformats.org/officeDocument/2006/relationships/slideLayout" Target="../slideLayouts/slideLayout2.xml"/><Relationship Id="rId4" Type="http://schemas.openxmlformats.org/officeDocument/2006/relationships/hyperlink" Target="https://msdn.microsoft.com/en-us/library/b1yfkh5e(v=vs.110).aspx"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openmymind.net/FoundationsOfProgramming.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p:txBody>
          <a:bodyPr/>
          <a:lstStyle/>
          <a:p>
            <a:r>
              <a:rPr lang="sv-SE" dirty="0" err="1" smtClean="0"/>
              <a:t>SesammTool</a:t>
            </a:r>
            <a:r>
              <a:rPr lang="sv-SE" dirty="0" smtClean="0"/>
              <a:t> v2</a:t>
            </a:r>
            <a:endParaRPr lang="sv-SE" dirty="0"/>
          </a:p>
        </p:txBody>
      </p:sp>
      <p:sp>
        <p:nvSpPr>
          <p:cNvPr id="3" name="Underrubrik 2"/>
          <p:cNvSpPr>
            <a:spLocks noGrp="1"/>
          </p:cNvSpPr>
          <p:nvPr>
            <p:ph type="subTitle" idx="1"/>
          </p:nvPr>
        </p:nvSpPr>
        <p:spPr/>
        <p:txBody>
          <a:bodyPr/>
          <a:lstStyle/>
          <a:p>
            <a:r>
              <a:rPr lang="sv-SE" dirty="0" smtClean="0"/>
              <a:t>Krav på arkitektur</a:t>
            </a:r>
          </a:p>
          <a:p>
            <a:r>
              <a:rPr lang="sv-SE" dirty="0" smtClean="0"/>
              <a:t>Principer och riktlinjer</a:t>
            </a:r>
            <a:endParaRPr lang="sv-S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sv-SE" dirty="0" smtClean="0"/>
              <a:t>OCP</a:t>
            </a:r>
            <a:endParaRPr lang="sv-SE" dirty="0"/>
          </a:p>
        </p:txBody>
      </p:sp>
      <p:sp>
        <p:nvSpPr>
          <p:cNvPr id="9" name="Platshållare för innehåll 2"/>
          <p:cNvSpPr>
            <a:spLocks noGrp="1"/>
          </p:cNvSpPr>
          <p:nvPr>
            <p:ph idx="1"/>
          </p:nvPr>
        </p:nvSpPr>
        <p:spPr>
          <a:xfrm>
            <a:off x="457200" y="1395502"/>
            <a:ext cx="8229600" cy="4553778"/>
          </a:xfrm>
        </p:spPr>
        <p:txBody>
          <a:bodyPr>
            <a:normAutofit/>
          </a:bodyPr>
          <a:lstStyle/>
          <a:p>
            <a:pPr marL="0" indent="0">
              <a:buNone/>
            </a:pPr>
            <a:r>
              <a:rPr lang="sv-SE" sz="1800" dirty="0" smtClean="0"/>
              <a:t>OCP handlar om klassdesign och funktionalitetspåbyggnad.</a:t>
            </a:r>
          </a:p>
          <a:p>
            <a:pPr marL="0" indent="0">
              <a:buNone/>
            </a:pPr>
            <a:r>
              <a:rPr lang="sv-SE" sz="1800" dirty="0" smtClean="0"/>
              <a:t>Att respektera OCP främjar </a:t>
            </a:r>
            <a:r>
              <a:rPr lang="sv-SE" sz="1800" dirty="0" err="1" smtClean="0"/>
              <a:t>Coupling</a:t>
            </a:r>
            <a:r>
              <a:rPr lang="sv-SE" sz="1800" dirty="0" smtClean="0"/>
              <a:t>.</a:t>
            </a:r>
          </a:p>
          <a:p>
            <a:pPr marL="0" indent="0">
              <a:buNone/>
            </a:pPr>
            <a:endParaRPr lang="sv-SE" sz="1800" dirty="0"/>
          </a:p>
          <a:p>
            <a:pPr marL="0" indent="0">
              <a:buNone/>
            </a:pPr>
            <a:endParaRPr lang="sv-SE" sz="1800" dirty="0" smtClean="0"/>
          </a:p>
          <a:p>
            <a:pPr marL="0" indent="0">
              <a:buNone/>
            </a:pPr>
            <a:endParaRPr lang="sv-SE" sz="1800" dirty="0"/>
          </a:p>
          <a:p>
            <a:pPr marL="0" indent="0">
              <a:buNone/>
            </a:pPr>
            <a:endParaRPr lang="sv-SE" sz="1800" dirty="0" smtClean="0"/>
          </a:p>
          <a:p>
            <a:pPr marL="0" indent="0">
              <a:buNone/>
            </a:pPr>
            <a:r>
              <a:rPr lang="sv-SE" sz="1800" dirty="0" smtClean="0"/>
              <a:t>Här ser vi en </a:t>
            </a:r>
            <a:r>
              <a:rPr lang="sv-SE" sz="1800" dirty="0" err="1" smtClean="0"/>
              <a:t>User</a:t>
            </a:r>
            <a:r>
              <a:rPr lang="sv-SE" sz="1800" dirty="0" smtClean="0"/>
              <a:t> som använder </a:t>
            </a:r>
            <a:r>
              <a:rPr lang="sv-SE" sz="1800" dirty="0" err="1" smtClean="0"/>
              <a:t>Logic</a:t>
            </a:r>
            <a:r>
              <a:rPr lang="sv-SE" sz="1800" dirty="0" smtClean="0"/>
              <a:t> klassen direkt. Detta innebär att </a:t>
            </a:r>
            <a:r>
              <a:rPr lang="sv-SE" sz="1800" dirty="0" err="1" smtClean="0"/>
              <a:t>User</a:t>
            </a:r>
            <a:r>
              <a:rPr lang="sv-SE" sz="1800" dirty="0" smtClean="0"/>
              <a:t> inte enkelt kan använda ny variant av </a:t>
            </a:r>
            <a:r>
              <a:rPr lang="sv-SE" sz="1800" dirty="0" err="1" smtClean="0"/>
              <a:t>Logic</a:t>
            </a:r>
            <a:r>
              <a:rPr lang="sv-SE" sz="1800" dirty="0" smtClean="0"/>
              <a:t> klass. Dessutom riskerar man, efter en uppdatering i </a:t>
            </a:r>
            <a:r>
              <a:rPr lang="sv-SE" sz="1800" dirty="0" err="1" smtClean="0"/>
              <a:t>Logic</a:t>
            </a:r>
            <a:r>
              <a:rPr lang="sv-SE" sz="1800" dirty="0" smtClean="0"/>
              <a:t> klassen (eller byte till ny), att även behöva ändra </a:t>
            </a:r>
            <a:r>
              <a:rPr lang="sv-SE" sz="1800" dirty="0" err="1" smtClean="0"/>
              <a:t>User</a:t>
            </a:r>
            <a:r>
              <a:rPr lang="sv-SE" sz="1800" dirty="0" smtClean="0"/>
              <a:t> klassen.</a:t>
            </a:r>
          </a:p>
          <a:p>
            <a:pPr marL="0" indent="0">
              <a:buNone/>
            </a:pPr>
            <a:endParaRPr lang="sv-SE" sz="1800" dirty="0" smtClean="0"/>
          </a:p>
          <a:p>
            <a:pPr marL="0" indent="0">
              <a:buNone/>
            </a:pPr>
            <a:r>
              <a:rPr lang="sv-SE" sz="1800" dirty="0" smtClean="0"/>
              <a:t>Hur?</a:t>
            </a:r>
          </a:p>
          <a:p>
            <a:pPr marL="0" indent="0">
              <a:buNone/>
            </a:pPr>
            <a:r>
              <a:rPr lang="sv-SE" sz="1800" dirty="0" smtClean="0"/>
              <a:t>Kan t.ex. implementeras med abstraktioner, arv (superklass och subklasser), eller med genomtänkta funktionsgränssnitt.</a:t>
            </a:r>
          </a:p>
        </p:txBody>
      </p:sp>
      <p:pic>
        <p:nvPicPr>
          <p:cNvPr id="3" name="Bildobjekt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2214708"/>
            <a:ext cx="5715000" cy="1038225"/>
          </a:xfrm>
          <a:prstGeom prst="rect">
            <a:avLst/>
          </a:prstGeom>
        </p:spPr>
      </p:pic>
      <p:sp>
        <p:nvSpPr>
          <p:cNvPr id="6" name="Rektangel 5"/>
          <p:cNvSpPr/>
          <p:nvPr/>
        </p:nvSpPr>
        <p:spPr>
          <a:xfrm>
            <a:off x="2771800" y="522972"/>
            <a:ext cx="5688632" cy="646331"/>
          </a:xfrm>
          <a:prstGeom prst="rect">
            <a:avLst/>
          </a:prstGeom>
        </p:spPr>
        <p:txBody>
          <a:bodyPr wrap="square">
            <a:spAutoFit/>
          </a:bodyPr>
          <a:lstStyle/>
          <a:p>
            <a:r>
              <a:rPr lang="sv-SE" dirty="0" smtClean="0"/>
              <a:t>”</a:t>
            </a:r>
            <a:r>
              <a:rPr lang="en-GB" dirty="0" smtClean="0"/>
              <a:t>Software </a:t>
            </a:r>
            <a:r>
              <a:rPr lang="en-GB" dirty="0"/>
              <a:t>entities (classes, modules, functions, etc.) should be open for extension, but closed for modification.</a:t>
            </a:r>
            <a:r>
              <a:rPr lang="sv-SE" dirty="0" smtClean="0"/>
              <a:t>”</a:t>
            </a:r>
            <a:endParaRPr lang="sv-SE" dirty="0"/>
          </a:p>
        </p:txBody>
      </p:sp>
    </p:spTree>
    <p:extLst>
      <p:ext uri="{BB962C8B-B14F-4D97-AF65-F5344CB8AC3E}">
        <p14:creationId xmlns:p14="http://schemas.microsoft.com/office/powerpoint/2010/main" val="40647738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sv-SE" dirty="0" smtClean="0"/>
              <a:t>LSP</a:t>
            </a:r>
            <a:endParaRPr lang="sv-SE" dirty="0"/>
          </a:p>
        </p:txBody>
      </p:sp>
      <p:sp>
        <p:nvSpPr>
          <p:cNvPr id="9" name="Platshållare för innehåll 2"/>
          <p:cNvSpPr>
            <a:spLocks noGrp="1"/>
          </p:cNvSpPr>
          <p:nvPr>
            <p:ph idx="1"/>
          </p:nvPr>
        </p:nvSpPr>
        <p:spPr>
          <a:xfrm>
            <a:off x="457200" y="1395502"/>
            <a:ext cx="8229600" cy="4553778"/>
          </a:xfrm>
        </p:spPr>
        <p:txBody>
          <a:bodyPr>
            <a:normAutofit/>
          </a:bodyPr>
          <a:lstStyle/>
          <a:p>
            <a:pPr marL="0" indent="0">
              <a:buNone/>
            </a:pPr>
            <a:r>
              <a:rPr lang="sv-SE" sz="1800" dirty="0" smtClean="0"/>
              <a:t>LSP handlar om </a:t>
            </a:r>
            <a:r>
              <a:rPr lang="sv-SE" sz="1800" dirty="0" err="1" smtClean="0"/>
              <a:t>subtyper</a:t>
            </a:r>
            <a:r>
              <a:rPr lang="sv-SE" sz="1800" dirty="0" smtClean="0"/>
              <a:t> och arv.</a:t>
            </a:r>
          </a:p>
          <a:p>
            <a:pPr marL="0" indent="0">
              <a:buNone/>
            </a:pPr>
            <a:r>
              <a:rPr lang="sv-SE" sz="1800" dirty="0" smtClean="0"/>
              <a:t>Objektorienterad programmering handlar inte om att </a:t>
            </a:r>
            <a:r>
              <a:rPr lang="sv-SE" sz="1800" dirty="0" err="1" smtClean="0"/>
              <a:t>mappa</a:t>
            </a:r>
            <a:r>
              <a:rPr lang="sv-SE" sz="1800" dirty="0" smtClean="0"/>
              <a:t> saker från verkligheten till objekt rakt av utan varje objekt ska vara en abstraktion över ett koncept. LSP gör relationerna objekten emellan sunda.</a:t>
            </a:r>
          </a:p>
        </p:txBody>
      </p:sp>
      <p:sp>
        <p:nvSpPr>
          <p:cNvPr id="4" name="Rektangel 3"/>
          <p:cNvSpPr/>
          <p:nvPr/>
        </p:nvSpPr>
        <p:spPr>
          <a:xfrm>
            <a:off x="2771800" y="522972"/>
            <a:ext cx="4572000" cy="646331"/>
          </a:xfrm>
          <a:prstGeom prst="rect">
            <a:avLst/>
          </a:prstGeom>
        </p:spPr>
        <p:txBody>
          <a:bodyPr>
            <a:spAutoFit/>
          </a:bodyPr>
          <a:lstStyle/>
          <a:p>
            <a:r>
              <a:rPr lang="sv-SE" dirty="0" smtClean="0"/>
              <a:t>”Child </a:t>
            </a:r>
            <a:r>
              <a:rPr lang="sv-SE" dirty="0" err="1"/>
              <a:t>classes</a:t>
            </a:r>
            <a:r>
              <a:rPr lang="sv-SE" dirty="0"/>
              <a:t> </a:t>
            </a:r>
            <a:r>
              <a:rPr lang="sv-SE" dirty="0" err="1"/>
              <a:t>should</a:t>
            </a:r>
            <a:r>
              <a:rPr lang="sv-SE" dirty="0"/>
              <a:t> never break the </a:t>
            </a:r>
            <a:r>
              <a:rPr lang="sv-SE" dirty="0" err="1"/>
              <a:t>parent</a:t>
            </a:r>
            <a:r>
              <a:rPr lang="sv-SE" dirty="0"/>
              <a:t> </a:t>
            </a:r>
            <a:r>
              <a:rPr lang="sv-SE" dirty="0" err="1"/>
              <a:t>class’</a:t>
            </a:r>
            <a:r>
              <a:rPr lang="sv-SE" dirty="0"/>
              <a:t> </a:t>
            </a:r>
            <a:r>
              <a:rPr lang="sv-SE" dirty="0" err="1"/>
              <a:t>type</a:t>
            </a:r>
            <a:r>
              <a:rPr lang="sv-SE" dirty="0"/>
              <a:t> definitions”</a:t>
            </a:r>
          </a:p>
        </p:txBody>
      </p:sp>
    </p:spTree>
    <p:extLst>
      <p:ext uri="{BB962C8B-B14F-4D97-AF65-F5344CB8AC3E}">
        <p14:creationId xmlns:p14="http://schemas.microsoft.com/office/powerpoint/2010/main" val="15449979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Guidelines</a:t>
            </a:r>
            <a:endParaRPr lang="en-US" dirty="0"/>
          </a:p>
        </p:txBody>
      </p:sp>
      <p:sp>
        <p:nvSpPr>
          <p:cNvPr id="3" name="Content Placeholder 2"/>
          <p:cNvSpPr>
            <a:spLocks noGrp="1"/>
          </p:cNvSpPr>
          <p:nvPr>
            <p:ph idx="1"/>
          </p:nvPr>
        </p:nvSpPr>
        <p:spPr/>
        <p:txBody>
          <a:bodyPr/>
          <a:lstStyle/>
          <a:p>
            <a:r>
              <a:rPr lang="sv-SE" dirty="0" err="1" smtClean="0"/>
              <a:t>Constructor</a:t>
            </a:r>
            <a:endParaRPr lang="sv-SE" dirty="0" smtClean="0"/>
          </a:p>
          <a:p>
            <a:pPr lvl="1"/>
            <a:r>
              <a:rPr lang="sv-SE" dirty="0" smtClean="0"/>
              <a:t>Public </a:t>
            </a:r>
            <a:r>
              <a:rPr lang="sv-SE" dirty="0" err="1" smtClean="0"/>
              <a:t>ctor</a:t>
            </a:r>
            <a:r>
              <a:rPr lang="sv-SE" dirty="0" smtClean="0"/>
              <a:t> endast om användaren ska kunna skapa instanser av klassen. T.ex. aldrig för abstract </a:t>
            </a:r>
            <a:r>
              <a:rPr lang="sv-SE" dirty="0" err="1" smtClean="0"/>
              <a:t>class</a:t>
            </a:r>
            <a:r>
              <a:rPr lang="sv-SE" dirty="0" smtClean="0"/>
              <a:t>.</a:t>
            </a:r>
          </a:p>
          <a:p>
            <a:pPr lvl="1"/>
            <a:r>
              <a:rPr lang="sv-SE" dirty="0" err="1" smtClean="0"/>
              <a:t>Protected</a:t>
            </a:r>
            <a:r>
              <a:rPr lang="sv-SE" dirty="0" smtClean="0"/>
              <a:t> </a:t>
            </a:r>
            <a:r>
              <a:rPr lang="sv-SE" dirty="0" err="1" smtClean="0"/>
              <a:t>ctor</a:t>
            </a:r>
            <a:r>
              <a:rPr lang="sv-SE" dirty="0" smtClean="0"/>
              <a:t> för t.ex. abstract </a:t>
            </a:r>
            <a:r>
              <a:rPr lang="sv-SE" dirty="0" err="1" smtClean="0"/>
              <a:t>class</a:t>
            </a:r>
            <a:endParaRPr lang="sv-SE" dirty="0" smtClean="0"/>
          </a:p>
          <a:p>
            <a:pPr lvl="1"/>
            <a:r>
              <a:rPr lang="sv-SE" dirty="0" err="1" smtClean="0"/>
              <a:t>Internal</a:t>
            </a:r>
            <a:r>
              <a:rPr lang="sv-SE" dirty="0" smtClean="0"/>
              <a:t> </a:t>
            </a:r>
            <a:r>
              <a:rPr lang="sv-SE" dirty="0" err="1" smtClean="0"/>
              <a:t>ctor</a:t>
            </a:r>
            <a:r>
              <a:rPr lang="sv-SE" dirty="0" smtClean="0"/>
              <a:t> för att begränsa </a:t>
            </a:r>
            <a:r>
              <a:rPr lang="sv-SE" dirty="0" err="1" smtClean="0"/>
              <a:t>instansiering</a:t>
            </a:r>
            <a:r>
              <a:rPr lang="sv-SE" dirty="0" smtClean="0"/>
              <a:t> till dess </a:t>
            </a:r>
            <a:r>
              <a:rPr lang="sv-SE" dirty="0" err="1" smtClean="0"/>
              <a:t>assembly</a:t>
            </a:r>
            <a:r>
              <a:rPr lang="sv-SE" dirty="0" smtClean="0"/>
              <a:t>. T.ex. för </a:t>
            </a:r>
            <a:r>
              <a:rPr lang="sv-SE" dirty="0" err="1" smtClean="0"/>
              <a:t>Factory</a:t>
            </a:r>
            <a:r>
              <a:rPr lang="sv-SE" dirty="0" smtClean="0"/>
              <a:t> </a:t>
            </a:r>
            <a:r>
              <a:rPr lang="sv-SE" dirty="0" err="1" smtClean="0"/>
              <a:t>pattern</a:t>
            </a:r>
            <a:r>
              <a:rPr lang="sv-SE" dirty="0" smtClean="0"/>
              <a:t>.</a:t>
            </a:r>
          </a:p>
          <a:p>
            <a:pPr lvl="1"/>
            <a:r>
              <a:rPr lang="sv-SE" dirty="0" smtClean="0"/>
              <a:t>Private </a:t>
            </a:r>
            <a:r>
              <a:rPr lang="sv-SE" dirty="0" err="1" smtClean="0"/>
              <a:t>ctor</a:t>
            </a:r>
            <a:r>
              <a:rPr lang="sv-SE" dirty="0" smtClean="0"/>
              <a:t> för t.ex. </a:t>
            </a:r>
            <a:r>
              <a:rPr lang="sv-SE" dirty="0" err="1" smtClean="0"/>
              <a:t>singleton</a:t>
            </a:r>
            <a:r>
              <a:rPr lang="sv-SE" dirty="0" smtClean="0"/>
              <a:t> </a:t>
            </a:r>
            <a:r>
              <a:rPr lang="sv-SE" dirty="0" err="1" smtClean="0"/>
              <a:t>pattern</a:t>
            </a:r>
            <a:r>
              <a:rPr lang="sv-SE" dirty="0" smtClean="0"/>
              <a:t>.</a:t>
            </a:r>
          </a:p>
          <a:p>
            <a:pPr lvl="1"/>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Guidelines</a:t>
            </a:r>
            <a:endParaRPr lang="en-US" dirty="0"/>
          </a:p>
        </p:txBody>
      </p:sp>
      <p:sp>
        <p:nvSpPr>
          <p:cNvPr id="3" name="Content Placeholder 2"/>
          <p:cNvSpPr>
            <a:spLocks noGrp="1"/>
          </p:cNvSpPr>
          <p:nvPr>
            <p:ph idx="1"/>
          </p:nvPr>
        </p:nvSpPr>
        <p:spPr/>
        <p:txBody>
          <a:bodyPr/>
          <a:lstStyle/>
          <a:p>
            <a:pPr>
              <a:buNone/>
            </a:pPr>
            <a:r>
              <a:rPr lang="sv-SE" sz="2400" u="sng" dirty="0" err="1" smtClean="0"/>
              <a:t>Exceptions</a:t>
            </a:r>
            <a:endParaRPr lang="sv-SE" sz="2400" u="sng" dirty="0" smtClean="0"/>
          </a:p>
          <a:p>
            <a:pPr lvl="1"/>
            <a:r>
              <a:rPr lang="sv-SE" sz="2000" dirty="0" smtClean="0"/>
              <a:t>Använd existerande </a:t>
            </a:r>
            <a:r>
              <a:rPr lang="sv-SE" sz="2000" dirty="0" err="1" smtClean="0"/>
              <a:t>exceptions</a:t>
            </a:r>
            <a:r>
              <a:rPr lang="sv-SE" sz="2000" dirty="0" smtClean="0"/>
              <a:t> så långt som möjligt men bara för matchande användarfall enligt: </a:t>
            </a:r>
            <a:r>
              <a:rPr lang="sv-SE" sz="2000" dirty="0" smtClean="0">
                <a:hlinkClick r:id="rId2"/>
              </a:rPr>
              <a:t>http://mikevallotton.wordpress.com/2009/07/08/net-exceptions-all-of-them/</a:t>
            </a:r>
            <a:endParaRPr lang="sv-SE" sz="2000" dirty="0" smtClean="0"/>
          </a:p>
          <a:p>
            <a:pPr lvl="1">
              <a:buNone/>
            </a:pPr>
            <a:r>
              <a:rPr lang="sv-SE" sz="2000" dirty="0" smtClean="0"/>
              <a:t>Bra läsning</a:t>
            </a:r>
          </a:p>
          <a:p>
            <a:pPr lvl="1"/>
            <a:r>
              <a:rPr lang="sv-SE" sz="2000" dirty="0" smtClean="0"/>
              <a:t>http://codebetter.com/karlseguin/2008/05/30/foundations-of-programming-pt-8-back-to-basics-exceptions/</a:t>
            </a:r>
          </a:p>
          <a:p>
            <a:pPr lvl="1"/>
            <a:r>
              <a:rPr lang="en-US" sz="2000" dirty="0" smtClean="0"/>
              <a:t>https://msdn.microsoft.com/en-us/library/ms173163.aspx</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Guidelines</a:t>
            </a:r>
            <a:endParaRPr lang="en-US" dirty="0"/>
          </a:p>
        </p:txBody>
      </p:sp>
      <p:sp>
        <p:nvSpPr>
          <p:cNvPr id="3" name="Content Placeholder 2"/>
          <p:cNvSpPr>
            <a:spLocks noGrp="1"/>
          </p:cNvSpPr>
          <p:nvPr>
            <p:ph idx="1"/>
          </p:nvPr>
        </p:nvSpPr>
        <p:spPr/>
        <p:txBody>
          <a:bodyPr>
            <a:normAutofit fontScale="40000" lnSpcReduction="20000"/>
          </a:bodyPr>
          <a:lstStyle/>
          <a:p>
            <a:pPr>
              <a:buNone/>
            </a:pPr>
            <a:r>
              <a:rPr lang="sv-SE" u="sng" dirty="0" err="1" smtClean="0"/>
              <a:t>Exceptions</a:t>
            </a:r>
            <a:r>
              <a:rPr lang="sv-SE" u="sng" dirty="0" smtClean="0"/>
              <a:t> forts…</a:t>
            </a:r>
          </a:p>
          <a:p>
            <a:r>
              <a:rPr lang="en-US" dirty="0" smtClean="0"/>
              <a:t>"</a:t>
            </a:r>
            <a:r>
              <a:rPr lang="en-US" i="1" dirty="0" smtClean="0"/>
              <a:t>Do not throw </a:t>
            </a:r>
            <a:r>
              <a:rPr lang="en-US" i="1" dirty="0" err="1" smtClean="0"/>
              <a:t>System.Exception</a:t>
            </a:r>
            <a:r>
              <a:rPr lang="en-US" i="1" dirty="0" smtClean="0"/>
              <a:t>, </a:t>
            </a:r>
            <a:r>
              <a:rPr lang="en-US" i="1" dirty="0" err="1" smtClean="0"/>
              <a:t>System.SystemException</a:t>
            </a:r>
            <a:r>
              <a:rPr lang="en-US" i="1" dirty="0" smtClean="0"/>
              <a:t>, </a:t>
            </a:r>
            <a:r>
              <a:rPr lang="en-US" i="1" dirty="0" err="1" smtClean="0"/>
              <a:t>System.NullReferenceException</a:t>
            </a:r>
            <a:r>
              <a:rPr lang="en-US" i="1" dirty="0" smtClean="0"/>
              <a:t>, or </a:t>
            </a:r>
            <a:r>
              <a:rPr lang="en-US" i="1" dirty="0" err="1" smtClean="0"/>
              <a:t>System.IndexOutOfRangeException</a:t>
            </a:r>
            <a:r>
              <a:rPr lang="en-US" i="1" dirty="0" smtClean="0"/>
              <a:t> intentionally from your own source code.</a:t>
            </a:r>
            <a:r>
              <a:rPr lang="en-US" dirty="0" smtClean="0"/>
              <a:t>"</a:t>
            </a:r>
          </a:p>
          <a:p>
            <a:pPr>
              <a:buNone/>
            </a:pPr>
            <a:r>
              <a:rPr lang="en-US" dirty="0" smtClean="0"/>
              <a:t>and</a:t>
            </a:r>
          </a:p>
          <a:p>
            <a:r>
              <a:rPr lang="en-US" dirty="0" smtClean="0"/>
              <a:t>"</a:t>
            </a:r>
            <a:r>
              <a:rPr lang="en-US" i="1" dirty="0" smtClean="0"/>
              <a:t>Do Not Throw General Exceptions</a:t>
            </a:r>
            <a:endParaRPr lang="en-US" dirty="0" smtClean="0"/>
          </a:p>
          <a:p>
            <a:r>
              <a:rPr lang="en-US" i="1" dirty="0" smtClean="0"/>
              <a:t>If you throw a general exception type, such as Exception or </a:t>
            </a:r>
            <a:r>
              <a:rPr lang="en-US" i="1" dirty="0" err="1" smtClean="0"/>
              <a:t>SystemException</a:t>
            </a:r>
            <a:r>
              <a:rPr lang="en-US" i="1" dirty="0" smtClean="0"/>
              <a:t> in a library or framework, it forces consumers to catch all exceptions, including unknown exceptions that they do not know how to handle.</a:t>
            </a:r>
          </a:p>
          <a:p>
            <a:r>
              <a:rPr lang="en-US" i="1" dirty="0" smtClean="0"/>
              <a:t>Instead, either throw a more derived type that already exists in the framework, or create your own type that derives from Exception.</a:t>
            </a:r>
            <a:r>
              <a:rPr lang="en-US" dirty="0" smtClean="0"/>
              <a:t>“</a:t>
            </a:r>
          </a:p>
          <a:p>
            <a:pPr>
              <a:buNone/>
            </a:pPr>
            <a:r>
              <a:rPr lang="en-US" dirty="0" smtClean="0"/>
              <a:t>The following exception types are too general to provide sufficient information to the user:</a:t>
            </a:r>
          </a:p>
          <a:p>
            <a:r>
              <a:rPr lang="en-US" dirty="0" err="1" smtClean="0"/>
              <a:t>System.Exception</a:t>
            </a:r>
            <a:endParaRPr lang="en-US" dirty="0" smtClean="0"/>
          </a:p>
          <a:p>
            <a:r>
              <a:rPr lang="en-US" dirty="0" err="1" smtClean="0"/>
              <a:t>System.ApplicationException</a:t>
            </a:r>
            <a:endParaRPr lang="en-US" dirty="0" smtClean="0"/>
          </a:p>
          <a:p>
            <a:r>
              <a:rPr lang="en-US" dirty="0" err="1" smtClean="0"/>
              <a:t>System.SystemException</a:t>
            </a:r>
            <a:endParaRPr lang="en-US" dirty="0" smtClean="0"/>
          </a:p>
          <a:p>
            <a:pPr>
              <a:buNone/>
            </a:pPr>
            <a:r>
              <a:rPr lang="en-US" dirty="0" smtClean="0"/>
              <a:t>The following exception types are reserved and should be thrown only by the common language runtime:</a:t>
            </a:r>
          </a:p>
          <a:p>
            <a:r>
              <a:rPr lang="en-US" dirty="0" err="1" smtClean="0"/>
              <a:t>System.ExecutionEngineException</a:t>
            </a:r>
            <a:endParaRPr lang="en-US" dirty="0" smtClean="0"/>
          </a:p>
          <a:p>
            <a:r>
              <a:rPr lang="en-US" dirty="0" err="1" smtClean="0"/>
              <a:t>System.IndexOutOfRangeException</a:t>
            </a:r>
            <a:endParaRPr lang="en-US" dirty="0" smtClean="0"/>
          </a:p>
          <a:p>
            <a:r>
              <a:rPr lang="en-US" dirty="0" err="1" smtClean="0"/>
              <a:t>System.NullReferenceException</a:t>
            </a:r>
            <a:endParaRPr lang="en-US" dirty="0" smtClean="0"/>
          </a:p>
          <a:p>
            <a:r>
              <a:rPr lang="en-US" dirty="0" err="1" smtClean="0"/>
              <a:t>System.OutOfMemoryException</a:t>
            </a:r>
            <a:endParaRPr lang="en-US" dirty="0" smtClean="0"/>
          </a:p>
          <a:p>
            <a:r>
              <a:rPr lang="en-US" dirty="0" smtClean="0"/>
              <a:t>So in theory you can raise any other framework exception type, providing you clearly understand the intent of the exception as described by Microsoft (see MSDN documentation).</a:t>
            </a:r>
          </a:p>
          <a:p>
            <a:endParaRPr lang="sv-SE"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Guidelines</a:t>
            </a:r>
            <a:endParaRPr lang="en-US" dirty="0"/>
          </a:p>
        </p:txBody>
      </p:sp>
      <p:sp>
        <p:nvSpPr>
          <p:cNvPr id="3" name="Content Placeholder 2"/>
          <p:cNvSpPr>
            <a:spLocks noGrp="1"/>
          </p:cNvSpPr>
          <p:nvPr>
            <p:ph idx="1"/>
          </p:nvPr>
        </p:nvSpPr>
        <p:spPr/>
        <p:txBody>
          <a:bodyPr>
            <a:normAutofit lnSpcReduction="10000"/>
          </a:bodyPr>
          <a:lstStyle/>
          <a:p>
            <a:r>
              <a:rPr lang="sv-SE" dirty="0" smtClean="0"/>
              <a:t>Dispose och </a:t>
            </a:r>
            <a:r>
              <a:rPr lang="sv-SE" dirty="0" err="1" smtClean="0"/>
              <a:t>IDisposable</a:t>
            </a:r>
            <a:endParaRPr lang="sv-SE" dirty="0" smtClean="0"/>
          </a:p>
          <a:p>
            <a:pPr lvl="1"/>
            <a:r>
              <a:rPr lang="sv-SE" sz="2400" dirty="0" smtClean="0"/>
              <a:t>Klasser som inte har några interna resurser som explicit måste </a:t>
            </a:r>
            <a:r>
              <a:rPr lang="sv-SE" sz="2400" dirty="0" err="1" smtClean="0"/>
              <a:t>disposas</a:t>
            </a:r>
            <a:r>
              <a:rPr lang="sv-SE" sz="2400" dirty="0" smtClean="0"/>
              <a:t> bör inte implementera </a:t>
            </a:r>
            <a:r>
              <a:rPr lang="sv-SE" sz="2400" dirty="0" err="1" smtClean="0"/>
              <a:t>IDisposable</a:t>
            </a:r>
            <a:r>
              <a:rPr lang="sv-SE" sz="2400" dirty="0" smtClean="0"/>
              <a:t>.</a:t>
            </a:r>
          </a:p>
          <a:p>
            <a:pPr lvl="1"/>
            <a:r>
              <a:rPr lang="sv-SE" sz="2400" dirty="0" smtClean="0"/>
              <a:t>Klasser vars livscykel inte sköts av en </a:t>
            </a:r>
            <a:r>
              <a:rPr lang="sv-SE" sz="2400" dirty="0" err="1" smtClean="0"/>
              <a:t>IoC</a:t>
            </a:r>
            <a:r>
              <a:rPr lang="sv-SE" sz="2400" dirty="0" smtClean="0"/>
              <a:t> container utan </a:t>
            </a:r>
            <a:r>
              <a:rPr lang="sv-SE" sz="2400" dirty="0" err="1" smtClean="0"/>
              <a:t>instansieras</a:t>
            </a:r>
            <a:r>
              <a:rPr lang="sv-SE" sz="2400" dirty="0" smtClean="0"/>
              <a:t> i </a:t>
            </a:r>
            <a:r>
              <a:rPr lang="sv-SE" sz="2400" dirty="0" err="1" smtClean="0"/>
              <a:t>run</a:t>
            </a:r>
            <a:r>
              <a:rPr lang="sv-SE" sz="2400" dirty="0" smtClean="0"/>
              <a:t> time genom t.ex. Abstract </a:t>
            </a:r>
            <a:r>
              <a:rPr lang="sv-SE" sz="2400" dirty="0" err="1" smtClean="0"/>
              <a:t>Factory</a:t>
            </a:r>
            <a:r>
              <a:rPr lang="sv-SE" sz="2400" dirty="0" smtClean="0"/>
              <a:t> </a:t>
            </a:r>
            <a:r>
              <a:rPr lang="sv-SE" sz="2400" dirty="0" err="1" smtClean="0"/>
              <a:t>Pattern</a:t>
            </a:r>
            <a:r>
              <a:rPr lang="sv-SE" sz="2400" dirty="0" smtClean="0"/>
              <a:t>, får implementera </a:t>
            </a:r>
            <a:r>
              <a:rPr lang="sv-SE" sz="2400" dirty="0" err="1" smtClean="0"/>
              <a:t>IDisposable</a:t>
            </a:r>
            <a:r>
              <a:rPr lang="sv-SE" sz="2400" dirty="0" smtClean="0"/>
              <a:t> ifall dess interna resurser kräver det. Det är då ok att klassens interface dekoreras med </a:t>
            </a:r>
            <a:r>
              <a:rPr lang="sv-SE" sz="2400" dirty="0" err="1" smtClean="0"/>
              <a:t>IDisposable</a:t>
            </a:r>
            <a:r>
              <a:rPr lang="sv-SE" sz="2400" dirty="0" smtClean="0"/>
              <a:t> som signal till att användaren har ansvaret att anropa Dispose.</a:t>
            </a:r>
          </a:p>
          <a:p>
            <a:pPr lvl="1"/>
            <a:r>
              <a:rPr lang="sv-SE" sz="2400" dirty="0" smtClean="0"/>
              <a:t>Länkar till korrekt </a:t>
            </a:r>
            <a:r>
              <a:rPr lang="sv-SE" sz="2400" dirty="0" err="1" smtClean="0"/>
              <a:t>implementation</a:t>
            </a:r>
            <a:r>
              <a:rPr lang="sv-SE" sz="2400" dirty="0" smtClean="0"/>
              <a:t> av </a:t>
            </a:r>
            <a:r>
              <a:rPr lang="sv-SE" sz="2400" dirty="0" err="1" smtClean="0"/>
              <a:t>IDisposable</a:t>
            </a:r>
            <a:r>
              <a:rPr lang="sv-SE" sz="2400" dirty="0" smtClean="0"/>
              <a:t>:</a:t>
            </a:r>
            <a:r>
              <a:rPr lang="sv-SE" dirty="0" smtClean="0"/>
              <a:t/>
            </a:r>
            <a:br>
              <a:rPr lang="sv-SE" dirty="0" smtClean="0"/>
            </a:br>
            <a:r>
              <a:rPr lang="sv-SE" sz="1400" dirty="0" smtClean="0">
                <a:hlinkClick r:id="rId2"/>
              </a:rPr>
              <a:t>http://www.codeproject.com/Articles/15360/Implementing-IDisposable-and-the-Dispose-Pattern-P</a:t>
            </a:r>
            <a:r>
              <a:rPr lang="sv-SE" sz="1400" dirty="0" smtClean="0"/>
              <a:t/>
            </a:r>
            <a:br>
              <a:rPr lang="sv-SE" sz="1400" dirty="0" smtClean="0"/>
            </a:br>
            <a:r>
              <a:rPr lang="sv-SE" sz="1400" dirty="0" smtClean="0">
                <a:hlinkClick r:id="rId3"/>
              </a:rPr>
              <a:t>https://msdn.microsoft.com/en-us/magazine/cc163324.aspx</a:t>
            </a:r>
            <a:r>
              <a:rPr lang="sv-SE" sz="1400" dirty="0" smtClean="0"/>
              <a:t/>
            </a:r>
            <a:br>
              <a:rPr lang="sv-SE" sz="1400" dirty="0" smtClean="0"/>
            </a:br>
            <a:r>
              <a:rPr lang="sv-SE" sz="1400" dirty="0" smtClean="0">
                <a:hlinkClick r:id="rId4"/>
              </a:rPr>
              <a:t>https://msdn.microsoft.com/en-us/library/b1yfkh5e(v=vs.110).</a:t>
            </a:r>
            <a:r>
              <a:rPr lang="sv-SE" sz="1400" dirty="0" err="1" smtClean="0">
                <a:hlinkClick r:id="rId4"/>
              </a:rPr>
              <a:t>aspx</a:t>
            </a:r>
            <a:r>
              <a:rPr lang="sv-SE" sz="1400" dirty="0" smtClean="0"/>
              <a:t/>
            </a:r>
            <a:br>
              <a:rPr lang="sv-SE" sz="1400" dirty="0" smtClean="0"/>
            </a:br>
            <a:endParaRPr lang="en-US" sz="1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Guidelines</a:t>
            </a:r>
            <a:endParaRPr lang="en-US" dirty="0"/>
          </a:p>
        </p:txBody>
      </p:sp>
      <p:sp>
        <p:nvSpPr>
          <p:cNvPr id="3" name="Content Placeholder 2"/>
          <p:cNvSpPr>
            <a:spLocks noGrp="1"/>
          </p:cNvSpPr>
          <p:nvPr>
            <p:ph idx="1"/>
          </p:nvPr>
        </p:nvSpPr>
        <p:spPr/>
        <p:txBody>
          <a:bodyPr>
            <a:normAutofit/>
          </a:bodyPr>
          <a:lstStyle/>
          <a:p>
            <a:pPr>
              <a:buNone/>
            </a:pPr>
            <a:r>
              <a:rPr lang="sv-SE" sz="1400" u="sng" dirty="0" smtClean="0"/>
              <a:t>Rekommenderad läsning</a:t>
            </a:r>
          </a:p>
          <a:p>
            <a:r>
              <a:rPr lang="sv-SE" sz="1400" dirty="0" smtClean="0">
                <a:hlinkClick r:id="rId2"/>
              </a:rPr>
              <a:t>http://openmymind.net/FoundationsOfProgramming.pdf</a:t>
            </a:r>
            <a:r>
              <a:rPr lang="sv-SE" sz="1400" dirty="0" smtClean="0"/>
              <a:t/>
            </a:r>
            <a:br>
              <a:rPr lang="sv-SE" sz="1400" dirty="0" smtClean="0"/>
            </a:br>
            <a:endParaRPr lang="en-US"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med rundade hörn 3"/>
          <p:cNvSpPr/>
          <p:nvPr/>
        </p:nvSpPr>
        <p:spPr>
          <a:xfrm>
            <a:off x="1114746" y="286303"/>
            <a:ext cx="7344816" cy="1915395"/>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solidFill>
                <a:sysClr val="windowText" lastClr="000000"/>
              </a:solidFill>
            </a:endParaRPr>
          </a:p>
        </p:txBody>
      </p:sp>
      <p:sp>
        <p:nvSpPr>
          <p:cNvPr id="64" name="Rektangel 63"/>
          <p:cNvSpPr/>
          <p:nvPr/>
        </p:nvSpPr>
        <p:spPr>
          <a:xfrm>
            <a:off x="3572271" y="548680"/>
            <a:ext cx="151216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textruta 4"/>
          <p:cNvSpPr txBox="1"/>
          <p:nvPr/>
        </p:nvSpPr>
        <p:spPr>
          <a:xfrm rot="16200000">
            <a:off x="-431842" y="944013"/>
            <a:ext cx="1869042" cy="646331"/>
          </a:xfrm>
          <a:prstGeom prst="rect">
            <a:avLst/>
          </a:prstGeom>
          <a:solidFill>
            <a:schemeClr val="accent3">
              <a:lumMod val="40000"/>
              <a:lumOff val="60000"/>
            </a:schemeClr>
          </a:solidFill>
        </p:spPr>
        <p:txBody>
          <a:bodyPr wrap="square" rtlCol="0">
            <a:spAutoFit/>
          </a:bodyPr>
          <a:lstStyle/>
          <a:p>
            <a:r>
              <a:rPr lang="sv-SE" dirty="0" smtClean="0"/>
              <a:t>Presentation </a:t>
            </a:r>
            <a:r>
              <a:rPr lang="sv-SE" dirty="0" err="1" smtClean="0"/>
              <a:t>Layer</a:t>
            </a:r>
            <a:endParaRPr lang="sv-SE" dirty="0"/>
          </a:p>
        </p:txBody>
      </p:sp>
      <p:sp>
        <p:nvSpPr>
          <p:cNvPr id="8" name="Rektangel med rundade hörn 7"/>
          <p:cNvSpPr/>
          <p:nvPr/>
        </p:nvSpPr>
        <p:spPr>
          <a:xfrm>
            <a:off x="1115616" y="5157192"/>
            <a:ext cx="7344816" cy="151216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solidFill>
                <a:sysClr val="windowText" lastClr="000000"/>
              </a:solidFill>
            </a:endParaRPr>
          </a:p>
        </p:txBody>
      </p:sp>
      <p:sp>
        <p:nvSpPr>
          <p:cNvPr id="9" name="textruta 8"/>
          <p:cNvSpPr txBox="1"/>
          <p:nvPr/>
        </p:nvSpPr>
        <p:spPr>
          <a:xfrm rot="16200000">
            <a:off x="-247890" y="5728609"/>
            <a:ext cx="1512170" cy="369332"/>
          </a:xfrm>
          <a:prstGeom prst="rect">
            <a:avLst/>
          </a:prstGeom>
          <a:solidFill>
            <a:schemeClr val="accent2">
              <a:lumMod val="40000"/>
              <a:lumOff val="60000"/>
            </a:schemeClr>
          </a:solidFill>
        </p:spPr>
        <p:txBody>
          <a:bodyPr wrap="square" rtlCol="0">
            <a:spAutoFit/>
          </a:bodyPr>
          <a:lstStyle/>
          <a:p>
            <a:r>
              <a:rPr lang="sv-SE" dirty="0" smtClean="0"/>
              <a:t>Data </a:t>
            </a:r>
            <a:r>
              <a:rPr lang="sv-SE" dirty="0" err="1" smtClean="0"/>
              <a:t>Layer</a:t>
            </a:r>
            <a:endParaRPr lang="sv-SE" dirty="0"/>
          </a:p>
        </p:txBody>
      </p:sp>
      <p:sp>
        <p:nvSpPr>
          <p:cNvPr id="11" name="Rektangel med rundade hörn 10"/>
          <p:cNvSpPr/>
          <p:nvPr/>
        </p:nvSpPr>
        <p:spPr>
          <a:xfrm>
            <a:off x="1115616" y="2348880"/>
            <a:ext cx="7344816" cy="237626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solidFill>
                <a:sysClr val="windowText" lastClr="000000"/>
              </a:solidFill>
            </a:endParaRPr>
          </a:p>
        </p:txBody>
      </p:sp>
      <p:sp>
        <p:nvSpPr>
          <p:cNvPr id="12" name="textruta 11"/>
          <p:cNvSpPr txBox="1"/>
          <p:nvPr/>
        </p:nvSpPr>
        <p:spPr>
          <a:xfrm rot="16200000">
            <a:off x="-643934" y="3388350"/>
            <a:ext cx="2304256" cy="369332"/>
          </a:xfrm>
          <a:prstGeom prst="rect">
            <a:avLst/>
          </a:prstGeom>
          <a:solidFill>
            <a:schemeClr val="accent1">
              <a:lumMod val="40000"/>
              <a:lumOff val="60000"/>
            </a:schemeClr>
          </a:solidFill>
        </p:spPr>
        <p:txBody>
          <a:bodyPr wrap="square" rtlCol="0">
            <a:spAutoFit/>
          </a:bodyPr>
          <a:lstStyle/>
          <a:p>
            <a:r>
              <a:rPr lang="sv-SE" dirty="0" smtClean="0"/>
              <a:t>Business </a:t>
            </a:r>
            <a:r>
              <a:rPr lang="sv-SE" dirty="0" err="1" smtClean="0"/>
              <a:t>Layer</a:t>
            </a:r>
            <a:endParaRPr lang="sv-SE" dirty="0"/>
          </a:p>
        </p:txBody>
      </p:sp>
      <p:grpSp>
        <p:nvGrpSpPr>
          <p:cNvPr id="16" name="Grupp 15"/>
          <p:cNvGrpSpPr/>
          <p:nvPr/>
        </p:nvGrpSpPr>
        <p:grpSpPr>
          <a:xfrm>
            <a:off x="1822544" y="468550"/>
            <a:ext cx="864096" cy="648072"/>
            <a:chOff x="1475656" y="1700808"/>
            <a:chExt cx="864096" cy="648072"/>
          </a:xfrm>
        </p:grpSpPr>
        <p:sp>
          <p:nvSpPr>
            <p:cNvPr id="14" name="Rektangel 13"/>
            <p:cNvSpPr/>
            <p:nvPr/>
          </p:nvSpPr>
          <p:spPr>
            <a:xfrm>
              <a:off x="1475656" y="1700808"/>
              <a:ext cx="864096"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 name="textruta 14"/>
            <p:cNvSpPr txBox="1"/>
            <p:nvPr/>
          </p:nvSpPr>
          <p:spPr>
            <a:xfrm>
              <a:off x="1475656" y="1772816"/>
              <a:ext cx="864096" cy="369332"/>
            </a:xfrm>
            <a:prstGeom prst="rect">
              <a:avLst/>
            </a:prstGeom>
            <a:noFill/>
          </p:spPr>
          <p:txBody>
            <a:bodyPr wrap="square" rtlCol="0">
              <a:spAutoFit/>
            </a:bodyPr>
            <a:lstStyle/>
            <a:p>
              <a:pPr algn="ctr"/>
              <a:r>
                <a:rPr lang="sv-SE" dirty="0" err="1" smtClean="0"/>
                <a:t>Views</a:t>
              </a:r>
              <a:endParaRPr lang="sv-SE" dirty="0"/>
            </a:p>
          </p:txBody>
        </p:sp>
      </p:grpSp>
      <p:sp>
        <p:nvSpPr>
          <p:cNvPr id="18" name="Rektangel 17"/>
          <p:cNvSpPr/>
          <p:nvPr/>
        </p:nvSpPr>
        <p:spPr>
          <a:xfrm>
            <a:off x="3419871" y="476672"/>
            <a:ext cx="151216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1" name="Rektangel 20"/>
          <p:cNvSpPr/>
          <p:nvPr/>
        </p:nvSpPr>
        <p:spPr>
          <a:xfrm>
            <a:off x="5499721" y="465526"/>
            <a:ext cx="936104"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solidFill>
                <a:schemeClr val="tx1"/>
              </a:solidFill>
            </a:endParaRPr>
          </a:p>
        </p:txBody>
      </p:sp>
      <p:sp>
        <p:nvSpPr>
          <p:cNvPr id="23" name="Rektangel 22"/>
          <p:cNvSpPr/>
          <p:nvPr/>
        </p:nvSpPr>
        <p:spPr>
          <a:xfrm>
            <a:off x="1403648" y="1825079"/>
            <a:ext cx="6768752" cy="307777"/>
          </a:xfrm>
          <a:prstGeom prst="rect">
            <a:avLst/>
          </a:prstGeom>
          <a:noFill/>
          <a:ln cap="flat">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sv-SE" sz="1400" dirty="0" err="1" smtClean="0">
                <a:solidFill>
                  <a:schemeClr val="tx1"/>
                </a:solidFill>
              </a:rPr>
              <a:t>ServiceRequests</a:t>
            </a:r>
            <a:endParaRPr lang="sv-SE" sz="1400" dirty="0">
              <a:solidFill>
                <a:schemeClr val="tx1"/>
              </a:solidFill>
            </a:endParaRPr>
          </a:p>
        </p:txBody>
      </p:sp>
      <p:sp>
        <p:nvSpPr>
          <p:cNvPr id="24" name="Rektangel 22"/>
          <p:cNvSpPr/>
          <p:nvPr/>
        </p:nvSpPr>
        <p:spPr>
          <a:xfrm>
            <a:off x="1475656" y="2492896"/>
            <a:ext cx="6768752" cy="307777"/>
          </a:xfrm>
          <a:prstGeom prst="rect">
            <a:avLst/>
          </a:prstGeom>
          <a:noFill/>
          <a:ln cap="flat">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sv-SE" sz="1400" dirty="0" smtClean="0">
                <a:solidFill>
                  <a:schemeClr val="tx1"/>
                </a:solidFill>
              </a:rPr>
              <a:t>Services</a:t>
            </a:r>
            <a:endParaRPr lang="sv-SE" sz="1400" dirty="0">
              <a:solidFill>
                <a:schemeClr val="tx1"/>
              </a:solidFill>
            </a:endParaRPr>
          </a:p>
        </p:txBody>
      </p:sp>
      <p:sp>
        <p:nvSpPr>
          <p:cNvPr id="25" name="Rektangel 22"/>
          <p:cNvSpPr/>
          <p:nvPr/>
        </p:nvSpPr>
        <p:spPr>
          <a:xfrm>
            <a:off x="1475656" y="4273351"/>
            <a:ext cx="6768752" cy="307777"/>
          </a:xfrm>
          <a:prstGeom prst="rect">
            <a:avLst/>
          </a:prstGeom>
          <a:noFill/>
          <a:ln cap="flat">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sv-SE" sz="1400" dirty="0" err="1" smtClean="0">
                <a:solidFill>
                  <a:schemeClr val="tx1"/>
                </a:solidFill>
              </a:rPr>
              <a:t>ServiceRequests</a:t>
            </a:r>
            <a:endParaRPr lang="sv-SE" sz="1400" dirty="0">
              <a:solidFill>
                <a:schemeClr val="tx1"/>
              </a:solidFill>
            </a:endParaRPr>
          </a:p>
        </p:txBody>
      </p:sp>
      <p:grpSp>
        <p:nvGrpSpPr>
          <p:cNvPr id="50" name="Group 49"/>
          <p:cNvGrpSpPr/>
          <p:nvPr/>
        </p:nvGrpSpPr>
        <p:grpSpPr>
          <a:xfrm>
            <a:off x="1403648" y="5643171"/>
            <a:ext cx="504056" cy="954181"/>
            <a:chOff x="1187624" y="5211122"/>
            <a:chExt cx="504056" cy="954181"/>
          </a:xfrm>
        </p:grpSpPr>
        <p:sp>
          <p:nvSpPr>
            <p:cNvPr id="27" name="Rektangel 13"/>
            <p:cNvSpPr/>
            <p:nvPr/>
          </p:nvSpPr>
          <p:spPr>
            <a:xfrm>
              <a:off x="1187624" y="5211122"/>
              <a:ext cx="504056" cy="9541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400"/>
            </a:p>
          </p:txBody>
        </p:sp>
        <p:sp>
          <p:nvSpPr>
            <p:cNvPr id="28" name="textruta 14"/>
            <p:cNvSpPr txBox="1"/>
            <p:nvPr/>
          </p:nvSpPr>
          <p:spPr>
            <a:xfrm rot="16200000">
              <a:off x="950406" y="5466419"/>
              <a:ext cx="936102" cy="461665"/>
            </a:xfrm>
            <a:prstGeom prst="rect">
              <a:avLst/>
            </a:prstGeom>
            <a:noFill/>
          </p:spPr>
          <p:txBody>
            <a:bodyPr wrap="square" rtlCol="0">
              <a:spAutoFit/>
            </a:bodyPr>
            <a:lstStyle/>
            <a:p>
              <a:pPr algn="ctr"/>
              <a:r>
                <a:rPr lang="sv-SE" sz="1200" dirty="0" err="1" smtClean="0"/>
                <a:t>DbChange</a:t>
              </a:r>
              <a:r>
                <a:rPr lang="sv-SE" sz="1200" dirty="0" smtClean="0"/>
                <a:t/>
              </a:r>
              <a:br>
                <a:rPr lang="sv-SE" sz="1200" dirty="0" smtClean="0"/>
              </a:br>
              <a:r>
                <a:rPr lang="sv-SE" sz="1200" dirty="0" err="1" smtClean="0"/>
                <a:t>Notification</a:t>
              </a:r>
              <a:endParaRPr lang="sv-SE" sz="1200" dirty="0"/>
            </a:p>
          </p:txBody>
        </p:sp>
      </p:grpSp>
      <p:grpSp>
        <p:nvGrpSpPr>
          <p:cNvPr id="29" name="Grupp 15"/>
          <p:cNvGrpSpPr/>
          <p:nvPr/>
        </p:nvGrpSpPr>
        <p:grpSpPr>
          <a:xfrm>
            <a:off x="2051720" y="5643171"/>
            <a:ext cx="864096" cy="648072"/>
            <a:chOff x="1475656" y="1700808"/>
            <a:chExt cx="864096" cy="648072"/>
          </a:xfrm>
        </p:grpSpPr>
        <p:sp>
          <p:nvSpPr>
            <p:cNvPr id="30" name="Rektangel 13"/>
            <p:cNvSpPr/>
            <p:nvPr/>
          </p:nvSpPr>
          <p:spPr>
            <a:xfrm>
              <a:off x="1475656" y="1700808"/>
              <a:ext cx="864096"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1" name="textruta 14"/>
            <p:cNvSpPr txBox="1"/>
            <p:nvPr/>
          </p:nvSpPr>
          <p:spPr>
            <a:xfrm>
              <a:off x="1475656" y="1772816"/>
              <a:ext cx="864096" cy="523220"/>
            </a:xfrm>
            <a:prstGeom prst="rect">
              <a:avLst/>
            </a:prstGeom>
            <a:noFill/>
          </p:spPr>
          <p:txBody>
            <a:bodyPr wrap="square" rtlCol="0">
              <a:spAutoFit/>
            </a:bodyPr>
            <a:lstStyle/>
            <a:p>
              <a:pPr algn="ctr"/>
              <a:r>
                <a:rPr lang="sv-SE" sz="1400" dirty="0" err="1" smtClean="0"/>
                <a:t>Db</a:t>
              </a:r>
              <a:r>
                <a:rPr lang="sv-SE" sz="1400" dirty="0" smtClean="0"/>
                <a:t/>
              </a:r>
              <a:br>
                <a:rPr lang="sv-SE" sz="1400" dirty="0" smtClean="0"/>
              </a:br>
              <a:r>
                <a:rPr lang="sv-SE" sz="1400" dirty="0" smtClean="0"/>
                <a:t>Access</a:t>
              </a:r>
              <a:endParaRPr lang="sv-SE" sz="1400" dirty="0"/>
            </a:p>
          </p:txBody>
        </p:sp>
      </p:grpSp>
      <p:grpSp>
        <p:nvGrpSpPr>
          <p:cNvPr id="32" name="Grupp 15"/>
          <p:cNvGrpSpPr/>
          <p:nvPr/>
        </p:nvGrpSpPr>
        <p:grpSpPr>
          <a:xfrm>
            <a:off x="3059832" y="5643171"/>
            <a:ext cx="864096" cy="648072"/>
            <a:chOff x="1475656" y="1700808"/>
            <a:chExt cx="864096" cy="648072"/>
          </a:xfrm>
        </p:grpSpPr>
        <p:sp>
          <p:nvSpPr>
            <p:cNvPr id="33" name="Rektangel 13"/>
            <p:cNvSpPr/>
            <p:nvPr/>
          </p:nvSpPr>
          <p:spPr>
            <a:xfrm>
              <a:off x="1475656" y="1700808"/>
              <a:ext cx="864096"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4" name="textruta 14"/>
            <p:cNvSpPr txBox="1"/>
            <p:nvPr/>
          </p:nvSpPr>
          <p:spPr>
            <a:xfrm>
              <a:off x="1475656" y="1772816"/>
              <a:ext cx="864096" cy="523220"/>
            </a:xfrm>
            <a:prstGeom prst="rect">
              <a:avLst/>
            </a:prstGeom>
            <a:noFill/>
          </p:spPr>
          <p:txBody>
            <a:bodyPr wrap="square" rtlCol="0">
              <a:spAutoFit/>
            </a:bodyPr>
            <a:lstStyle/>
            <a:p>
              <a:pPr algn="ctr"/>
              <a:r>
                <a:rPr lang="sv-SE" sz="1400" dirty="0" err="1" smtClean="0"/>
                <a:t>Jira</a:t>
              </a:r>
              <a:r>
                <a:rPr lang="sv-SE" sz="1400" dirty="0" smtClean="0"/>
                <a:t/>
              </a:r>
              <a:br>
                <a:rPr lang="sv-SE" sz="1400" dirty="0" smtClean="0"/>
              </a:br>
              <a:r>
                <a:rPr lang="sv-SE" sz="1400" dirty="0" smtClean="0"/>
                <a:t>Access</a:t>
              </a:r>
              <a:endParaRPr lang="sv-SE" sz="1400" dirty="0"/>
            </a:p>
          </p:txBody>
        </p:sp>
      </p:grpSp>
      <p:grpSp>
        <p:nvGrpSpPr>
          <p:cNvPr id="35" name="Grupp 15"/>
          <p:cNvGrpSpPr/>
          <p:nvPr/>
        </p:nvGrpSpPr>
        <p:grpSpPr>
          <a:xfrm>
            <a:off x="4067944" y="5643171"/>
            <a:ext cx="864096" cy="648072"/>
            <a:chOff x="1475656" y="1700808"/>
            <a:chExt cx="864096" cy="648072"/>
          </a:xfrm>
        </p:grpSpPr>
        <p:sp>
          <p:nvSpPr>
            <p:cNvPr id="36" name="Rektangel 13"/>
            <p:cNvSpPr/>
            <p:nvPr/>
          </p:nvSpPr>
          <p:spPr>
            <a:xfrm>
              <a:off x="1475656" y="1700808"/>
              <a:ext cx="864096"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7" name="textruta 14"/>
            <p:cNvSpPr txBox="1"/>
            <p:nvPr/>
          </p:nvSpPr>
          <p:spPr>
            <a:xfrm>
              <a:off x="1475656" y="1772816"/>
              <a:ext cx="864096" cy="523220"/>
            </a:xfrm>
            <a:prstGeom prst="rect">
              <a:avLst/>
            </a:prstGeom>
            <a:noFill/>
          </p:spPr>
          <p:txBody>
            <a:bodyPr wrap="square" rtlCol="0">
              <a:spAutoFit/>
            </a:bodyPr>
            <a:lstStyle/>
            <a:p>
              <a:pPr algn="ctr"/>
              <a:r>
                <a:rPr lang="sv-SE" sz="1400" dirty="0" smtClean="0"/>
                <a:t>OAS</a:t>
              </a:r>
              <a:br>
                <a:rPr lang="sv-SE" sz="1400" dirty="0" smtClean="0"/>
              </a:br>
              <a:r>
                <a:rPr lang="sv-SE" sz="1400" dirty="0" smtClean="0"/>
                <a:t>Access</a:t>
              </a:r>
              <a:endParaRPr lang="sv-SE" sz="1400" dirty="0"/>
            </a:p>
          </p:txBody>
        </p:sp>
      </p:grpSp>
      <p:grpSp>
        <p:nvGrpSpPr>
          <p:cNvPr id="38" name="Grupp 15"/>
          <p:cNvGrpSpPr/>
          <p:nvPr/>
        </p:nvGrpSpPr>
        <p:grpSpPr>
          <a:xfrm>
            <a:off x="5076056" y="5643171"/>
            <a:ext cx="864096" cy="648072"/>
            <a:chOff x="1475656" y="1700808"/>
            <a:chExt cx="864096" cy="648072"/>
          </a:xfrm>
        </p:grpSpPr>
        <p:sp>
          <p:nvSpPr>
            <p:cNvPr id="39" name="Rektangel 13"/>
            <p:cNvSpPr/>
            <p:nvPr/>
          </p:nvSpPr>
          <p:spPr>
            <a:xfrm>
              <a:off x="1475656" y="1700808"/>
              <a:ext cx="864096"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0" name="textruta 14"/>
            <p:cNvSpPr txBox="1"/>
            <p:nvPr/>
          </p:nvSpPr>
          <p:spPr>
            <a:xfrm>
              <a:off x="1475656" y="1772816"/>
              <a:ext cx="864096" cy="523220"/>
            </a:xfrm>
            <a:prstGeom prst="rect">
              <a:avLst/>
            </a:prstGeom>
            <a:noFill/>
          </p:spPr>
          <p:txBody>
            <a:bodyPr wrap="square" rtlCol="0">
              <a:spAutoFit/>
            </a:bodyPr>
            <a:lstStyle/>
            <a:p>
              <a:pPr algn="ctr"/>
              <a:r>
                <a:rPr lang="sv-SE" sz="1400" dirty="0" err="1" smtClean="0"/>
                <a:t>File</a:t>
              </a:r>
              <a:r>
                <a:rPr lang="sv-SE" sz="1400" dirty="0" smtClean="0"/>
                <a:t/>
              </a:r>
              <a:br>
                <a:rPr lang="sv-SE" sz="1400" dirty="0" smtClean="0"/>
              </a:br>
              <a:r>
                <a:rPr lang="sv-SE" sz="1400" dirty="0" smtClean="0"/>
                <a:t>Access</a:t>
              </a:r>
              <a:endParaRPr lang="sv-SE" sz="1400" dirty="0"/>
            </a:p>
          </p:txBody>
        </p:sp>
      </p:grpSp>
      <p:grpSp>
        <p:nvGrpSpPr>
          <p:cNvPr id="44" name="Grupp 15"/>
          <p:cNvGrpSpPr/>
          <p:nvPr/>
        </p:nvGrpSpPr>
        <p:grpSpPr>
          <a:xfrm>
            <a:off x="6660232" y="5643171"/>
            <a:ext cx="864096" cy="648072"/>
            <a:chOff x="1475656" y="1700808"/>
            <a:chExt cx="864096" cy="648072"/>
          </a:xfrm>
        </p:grpSpPr>
        <p:sp>
          <p:nvSpPr>
            <p:cNvPr id="45" name="Rektangel 13"/>
            <p:cNvSpPr/>
            <p:nvPr/>
          </p:nvSpPr>
          <p:spPr>
            <a:xfrm>
              <a:off x="1475656" y="1700808"/>
              <a:ext cx="864096"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6" name="textruta 14"/>
            <p:cNvSpPr txBox="1"/>
            <p:nvPr/>
          </p:nvSpPr>
          <p:spPr>
            <a:xfrm>
              <a:off x="1475656" y="1772816"/>
              <a:ext cx="864096" cy="523220"/>
            </a:xfrm>
            <a:prstGeom prst="rect">
              <a:avLst/>
            </a:prstGeom>
            <a:noFill/>
          </p:spPr>
          <p:txBody>
            <a:bodyPr wrap="square" rtlCol="0">
              <a:spAutoFit/>
            </a:bodyPr>
            <a:lstStyle/>
            <a:p>
              <a:pPr algn="ctr"/>
              <a:r>
                <a:rPr lang="sv-SE" sz="1400" dirty="0" err="1" smtClean="0"/>
                <a:t>Perforce</a:t>
              </a:r>
              <a:r>
                <a:rPr lang="sv-SE" sz="1400" dirty="0" smtClean="0"/>
                <a:t/>
              </a:r>
              <a:br>
                <a:rPr lang="sv-SE" sz="1400" dirty="0" smtClean="0"/>
              </a:br>
              <a:r>
                <a:rPr lang="sv-SE" sz="1400" dirty="0" smtClean="0"/>
                <a:t>Access</a:t>
              </a:r>
              <a:endParaRPr lang="sv-SE" sz="1400" dirty="0"/>
            </a:p>
          </p:txBody>
        </p:sp>
      </p:grpSp>
      <p:grpSp>
        <p:nvGrpSpPr>
          <p:cNvPr id="51" name="Group 50"/>
          <p:cNvGrpSpPr/>
          <p:nvPr/>
        </p:nvGrpSpPr>
        <p:grpSpPr>
          <a:xfrm>
            <a:off x="7668344" y="5643171"/>
            <a:ext cx="504056" cy="954181"/>
            <a:chOff x="1187624" y="5211122"/>
            <a:chExt cx="504056" cy="954181"/>
          </a:xfrm>
        </p:grpSpPr>
        <p:sp>
          <p:nvSpPr>
            <p:cNvPr id="52" name="Rektangel 13"/>
            <p:cNvSpPr/>
            <p:nvPr/>
          </p:nvSpPr>
          <p:spPr>
            <a:xfrm>
              <a:off x="1187624" y="5211122"/>
              <a:ext cx="504056" cy="9541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400"/>
            </a:p>
          </p:txBody>
        </p:sp>
        <p:sp>
          <p:nvSpPr>
            <p:cNvPr id="53" name="textruta 14"/>
            <p:cNvSpPr txBox="1"/>
            <p:nvPr/>
          </p:nvSpPr>
          <p:spPr>
            <a:xfrm rot="16200000">
              <a:off x="950406" y="5558752"/>
              <a:ext cx="936102" cy="276999"/>
            </a:xfrm>
            <a:prstGeom prst="rect">
              <a:avLst/>
            </a:prstGeom>
            <a:noFill/>
          </p:spPr>
          <p:txBody>
            <a:bodyPr wrap="square" rtlCol="0">
              <a:spAutoFit/>
            </a:bodyPr>
            <a:lstStyle/>
            <a:p>
              <a:pPr algn="ctr"/>
              <a:r>
                <a:rPr lang="sv-SE" sz="1200" dirty="0" err="1" smtClean="0"/>
                <a:t>DataUtils</a:t>
              </a:r>
              <a:endParaRPr lang="sv-SE" sz="1200" dirty="0"/>
            </a:p>
          </p:txBody>
        </p:sp>
      </p:grpSp>
      <p:sp>
        <p:nvSpPr>
          <p:cNvPr id="54" name="Rounded Rectangle 53"/>
          <p:cNvSpPr/>
          <p:nvPr/>
        </p:nvSpPr>
        <p:spPr>
          <a:xfrm>
            <a:off x="1475656" y="2924944"/>
            <a:ext cx="669674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err="1" smtClean="0"/>
              <a:t>Domain</a:t>
            </a:r>
            <a:endParaRPr lang="sv-SE" sz="1200" dirty="0" smtClean="0"/>
          </a:p>
          <a:p>
            <a:r>
              <a:rPr lang="sv-SE" sz="1200" dirty="0" err="1" smtClean="0"/>
              <a:t>abstraction</a:t>
            </a:r>
            <a:endParaRPr lang="sv-SE" sz="1200" dirty="0" smtClean="0"/>
          </a:p>
          <a:p>
            <a:r>
              <a:rPr lang="sv-SE" sz="1200" dirty="0" err="1" smtClean="0"/>
              <a:t>logic</a:t>
            </a:r>
            <a:endParaRPr lang="en-US" sz="1200" dirty="0"/>
          </a:p>
        </p:txBody>
      </p:sp>
      <p:sp>
        <p:nvSpPr>
          <p:cNvPr id="55" name="Rounded Rectangle 54"/>
          <p:cNvSpPr/>
          <p:nvPr/>
        </p:nvSpPr>
        <p:spPr>
          <a:xfrm>
            <a:off x="1475656" y="3573016"/>
            <a:ext cx="669674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t>Data</a:t>
            </a:r>
          </a:p>
          <a:p>
            <a:r>
              <a:rPr lang="sv-SE" sz="1200" dirty="0" err="1" smtClean="0"/>
              <a:t>abstraction</a:t>
            </a:r>
            <a:endParaRPr lang="sv-SE" sz="1200" dirty="0" smtClean="0"/>
          </a:p>
          <a:p>
            <a:r>
              <a:rPr lang="sv-SE" sz="1200" dirty="0" err="1" smtClean="0"/>
              <a:t>logic</a:t>
            </a:r>
            <a:endParaRPr lang="en-US" sz="1200" dirty="0"/>
          </a:p>
        </p:txBody>
      </p:sp>
      <p:sp>
        <p:nvSpPr>
          <p:cNvPr id="56" name="Rectangle 55"/>
          <p:cNvSpPr/>
          <p:nvPr/>
        </p:nvSpPr>
        <p:spPr>
          <a:xfrm>
            <a:off x="2699792" y="3068960"/>
            <a:ext cx="720080" cy="36004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dirty="0" err="1" smtClean="0">
                <a:solidFill>
                  <a:schemeClr val="tx1"/>
                </a:solidFill>
              </a:rPr>
              <a:t>Domain</a:t>
            </a:r>
            <a:r>
              <a:rPr lang="sv-SE" sz="1100" dirty="0" smtClean="0">
                <a:solidFill>
                  <a:schemeClr val="tx1"/>
                </a:solidFill>
              </a:rPr>
              <a:t/>
            </a:r>
            <a:br>
              <a:rPr lang="sv-SE" sz="1100" dirty="0" smtClean="0">
                <a:solidFill>
                  <a:schemeClr val="tx1"/>
                </a:solidFill>
              </a:rPr>
            </a:br>
            <a:r>
              <a:rPr lang="sv-SE" sz="1100" dirty="0" err="1" smtClean="0">
                <a:solidFill>
                  <a:schemeClr val="tx1"/>
                </a:solidFill>
              </a:rPr>
              <a:t>model</a:t>
            </a:r>
            <a:endParaRPr lang="en-US" sz="1100" dirty="0">
              <a:solidFill>
                <a:schemeClr val="tx1"/>
              </a:solidFill>
            </a:endParaRPr>
          </a:p>
        </p:txBody>
      </p:sp>
      <p:sp>
        <p:nvSpPr>
          <p:cNvPr id="57" name="Rectangle 56"/>
          <p:cNvSpPr/>
          <p:nvPr/>
        </p:nvSpPr>
        <p:spPr>
          <a:xfrm>
            <a:off x="3491880" y="3068960"/>
            <a:ext cx="720080" cy="36004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dirty="0" smtClean="0">
                <a:solidFill>
                  <a:schemeClr val="tx1"/>
                </a:solidFill>
              </a:rPr>
              <a:t>x</a:t>
            </a:r>
            <a:br>
              <a:rPr lang="sv-SE" sz="1100" dirty="0" smtClean="0">
                <a:solidFill>
                  <a:schemeClr val="tx1"/>
                </a:solidFill>
              </a:rPr>
            </a:br>
            <a:r>
              <a:rPr lang="sv-SE" sz="1100" dirty="0" err="1" smtClean="0">
                <a:solidFill>
                  <a:schemeClr val="tx1"/>
                </a:solidFill>
              </a:rPr>
              <a:t>model</a:t>
            </a:r>
            <a:endParaRPr lang="en-US" sz="1100" dirty="0">
              <a:solidFill>
                <a:schemeClr val="tx1"/>
              </a:solidFill>
            </a:endParaRPr>
          </a:p>
        </p:txBody>
      </p:sp>
      <p:sp>
        <p:nvSpPr>
          <p:cNvPr id="58" name="Rectangle 57"/>
          <p:cNvSpPr/>
          <p:nvPr/>
        </p:nvSpPr>
        <p:spPr>
          <a:xfrm>
            <a:off x="4283968" y="3068960"/>
            <a:ext cx="720080" cy="36004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dirty="0" smtClean="0">
                <a:solidFill>
                  <a:schemeClr val="tx1"/>
                </a:solidFill>
              </a:rPr>
              <a:t>y</a:t>
            </a:r>
            <a:br>
              <a:rPr lang="sv-SE" sz="1100" dirty="0" smtClean="0">
                <a:solidFill>
                  <a:schemeClr val="tx1"/>
                </a:solidFill>
              </a:rPr>
            </a:br>
            <a:r>
              <a:rPr lang="sv-SE" sz="1100" dirty="0" err="1" smtClean="0">
                <a:solidFill>
                  <a:schemeClr val="tx1"/>
                </a:solidFill>
              </a:rPr>
              <a:t>model</a:t>
            </a:r>
            <a:endParaRPr lang="en-US" sz="1100" dirty="0">
              <a:solidFill>
                <a:schemeClr val="tx1"/>
              </a:solidFill>
            </a:endParaRPr>
          </a:p>
        </p:txBody>
      </p:sp>
      <p:sp>
        <p:nvSpPr>
          <p:cNvPr id="59" name="Rectangle 58"/>
          <p:cNvSpPr/>
          <p:nvPr/>
        </p:nvSpPr>
        <p:spPr>
          <a:xfrm>
            <a:off x="5076056" y="3068960"/>
            <a:ext cx="720080" cy="36004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dirty="0" smtClean="0">
                <a:solidFill>
                  <a:schemeClr val="tx1"/>
                </a:solidFill>
              </a:rPr>
              <a:t>z</a:t>
            </a:r>
            <a:br>
              <a:rPr lang="sv-SE" sz="1100" dirty="0" smtClean="0">
                <a:solidFill>
                  <a:schemeClr val="tx1"/>
                </a:solidFill>
              </a:rPr>
            </a:br>
            <a:r>
              <a:rPr lang="sv-SE" sz="1100" dirty="0" err="1" smtClean="0">
                <a:solidFill>
                  <a:schemeClr val="tx1"/>
                </a:solidFill>
              </a:rPr>
              <a:t>model</a:t>
            </a:r>
            <a:endParaRPr lang="en-US" sz="1100" dirty="0">
              <a:solidFill>
                <a:schemeClr val="tx1"/>
              </a:solidFill>
            </a:endParaRPr>
          </a:p>
        </p:txBody>
      </p:sp>
      <p:sp>
        <p:nvSpPr>
          <p:cNvPr id="60" name="Rectangle 59"/>
          <p:cNvSpPr/>
          <p:nvPr/>
        </p:nvSpPr>
        <p:spPr>
          <a:xfrm>
            <a:off x="2699792" y="3645024"/>
            <a:ext cx="720080" cy="36004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dirty="0" smtClean="0">
                <a:solidFill>
                  <a:schemeClr val="tx1"/>
                </a:solidFill>
              </a:rPr>
              <a:t>Change</a:t>
            </a:r>
            <a:br>
              <a:rPr lang="sv-SE" sz="1100" dirty="0" smtClean="0">
                <a:solidFill>
                  <a:schemeClr val="tx1"/>
                </a:solidFill>
              </a:rPr>
            </a:br>
            <a:r>
              <a:rPr lang="sv-SE" sz="1100" dirty="0" smtClean="0">
                <a:solidFill>
                  <a:schemeClr val="tx1"/>
                </a:solidFill>
              </a:rPr>
              <a:t>manager</a:t>
            </a:r>
            <a:endParaRPr lang="en-US" sz="1100" dirty="0">
              <a:solidFill>
                <a:schemeClr val="tx1"/>
              </a:solidFill>
            </a:endParaRPr>
          </a:p>
        </p:txBody>
      </p:sp>
      <p:sp>
        <p:nvSpPr>
          <p:cNvPr id="61" name="Rectangle 60"/>
          <p:cNvSpPr/>
          <p:nvPr/>
        </p:nvSpPr>
        <p:spPr>
          <a:xfrm>
            <a:off x="3491880" y="3645024"/>
            <a:ext cx="720080" cy="36004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dirty="0" err="1" smtClean="0">
                <a:solidFill>
                  <a:schemeClr val="tx1"/>
                </a:solidFill>
              </a:rPr>
              <a:t>Object</a:t>
            </a:r>
            <a:r>
              <a:rPr lang="sv-SE" sz="1100" dirty="0" smtClean="0">
                <a:solidFill>
                  <a:schemeClr val="tx1"/>
                </a:solidFill>
              </a:rPr>
              <a:t> </a:t>
            </a:r>
            <a:br>
              <a:rPr lang="sv-SE" sz="1100" dirty="0" smtClean="0">
                <a:solidFill>
                  <a:schemeClr val="tx1"/>
                </a:solidFill>
              </a:rPr>
            </a:br>
            <a:r>
              <a:rPr lang="sv-SE" sz="1100" dirty="0" err="1" smtClean="0">
                <a:solidFill>
                  <a:schemeClr val="tx1"/>
                </a:solidFill>
              </a:rPr>
              <a:t>model</a:t>
            </a:r>
            <a:endParaRPr lang="en-US" sz="1100" dirty="0">
              <a:solidFill>
                <a:schemeClr val="tx1"/>
              </a:solidFill>
            </a:endParaRPr>
          </a:p>
        </p:txBody>
      </p:sp>
      <p:sp>
        <p:nvSpPr>
          <p:cNvPr id="62" name="Rectangle 61"/>
          <p:cNvSpPr/>
          <p:nvPr/>
        </p:nvSpPr>
        <p:spPr>
          <a:xfrm>
            <a:off x="4283968" y="3645024"/>
            <a:ext cx="720080" cy="50405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dirty="0" err="1" smtClean="0">
                <a:solidFill>
                  <a:schemeClr val="tx1"/>
                </a:solidFill>
              </a:rPr>
              <a:t>Object</a:t>
            </a:r>
            <a:r>
              <a:rPr lang="sv-SE" sz="1100" dirty="0" smtClean="0">
                <a:solidFill>
                  <a:schemeClr val="tx1"/>
                </a:solidFill>
              </a:rPr>
              <a:t/>
            </a:r>
            <a:br>
              <a:rPr lang="sv-SE" sz="1100" dirty="0" smtClean="0">
                <a:solidFill>
                  <a:schemeClr val="tx1"/>
                </a:solidFill>
              </a:rPr>
            </a:br>
            <a:r>
              <a:rPr lang="sv-SE" sz="1100" dirty="0" err="1" smtClean="0">
                <a:solidFill>
                  <a:schemeClr val="tx1"/>
                </a:solidFill>
              </a:rPr>
              <a:t>change</a:t>
            </a:r>
            <a:r>
              <a:rPr lang="sv-SE" sz="1100" dirty="0" smtClean="0">
                <a:solidFill>
                  <a:schemeClr val="tx1"/>
                </a:solidFill>
              </a:rPr>
              <a:t/>
            </a:r>
            <a:br>
              <a:rPr lang="sv-SE" sz="1100" dirty="0" smtClean="0">
                <a:solidFill>
                  <a:schemeClr val="tx1"/>
                </a:solidFill>
              </a:rPr>
            </a:br>
            <a:r>
              <a:rPr lang="sv-SE" sz="1100" dirty="0" err="1" smtClean="0">
                <a:solidFill>
                  <a:schemeClr val="tx1"/>
                </a:solidFill>
              </a:rPr>
              <a:t>model</a:t>
            </a:r>
            <a:endParaRPr lang="en-US" sz="1100" dirty="0">
              <a:solidFill>
                <a:schemeClr val="tx1"/>
              </a:solidFill>
            </a:endParaRPr>
          </a:p>
        </p:txBody>
      </p:sp>
      <p:sp>
        <p:nvSpPr>
          <p:cNvPr id="63" name="Rectangle 62"/>
          <p:cNvSpPr/>
          <p:nvPr/>
        </p:nvSpPr>
        <p:spPr>
          <a:xfrm>
            <a:off x="5076056" y="3645024"/>
            <a:ext cx="720080" cy="36004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dirty="0" smtClean="0">
                <a:solidFill>
                  <a:schemeClr val="tx1"/>
                </a:solidFill>
              </a:rPr>
              <a:t>w</a:t>
            </a:r>
            <a:br>
              <a:rPr lang="sv-SE" sz="1100" dirty="0" smtClean="0">
                <a:solidFill>
                  <a:schemeClr val="tx1"/>
                </a:solidFill>
              </a:rPr>
            </a:br>
            <a:r>
              <a:rPr lang="sv-SE" sz="1100" dirty="0" err="1" smtClean="0">
                <a:solidFill>
                  <a:schemeClr val="tx1"/>
                </a:solidFill>
              </a:rPr>
              <a:t>model</a:t>
            </a:r>
            <a:endParaRPr lang="en-US" sz="1100" dirty="0">
              <a:solidFill>
                <a:schemeClr val="tx1"/>
              </a:solidFill>
            </a:endParaRPr>
          </a:p>
        </p:txBody>
      </p:sp>
      <p:sp>
        <p:nvSpPr>
          <p:cNvPr id="49" name="Rektangel 22"/>
          <p:cNvSpPr/>
          <p:nvPr/>
        </p:nvSpPr>
        <p:spPr>
          <a:xfrm>
            <a:off x="1403648" y="5229200"/>
            <a:ext cx="6768752" cy="307777"/>
          </a:xfrm>
          <a:prstGeom prst="rect">
            <a:avLst/>
          </a:prstGeom>
          <a:noFill/>
          <a:ln cap="flat">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sv-SE" sz="1400" dirty="0" smtClean="0">
                <a:solidFill>
                  <a:schemeClr val="tx1"/>
                </a:solidFill>
              </a:rPr>
              <a:t>Services</a:t>
            </a:r>
            <a:endParaRPr lang="sv-SE" sz="1400" dirty="0">
              <a:solidFill>
                <a:schemeClr val="tx1"/>
              </a:solidFill>
            </a:endParaRPr>
          </a:p>
        </p:txBody>
      </p:sp>
      <p:sp>
        <p:nvSpPr>
          <p:cNvPr id="65" name="Rektangel 64"/>
          <p:cNvSpPr/>
          <p:nvPr/>
        </p:nvSpPr>
        <p:spPr>
          <a:xfrm>
            <a:off x="3724671" y="620688"/>
            <a:ext cx="151216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solidFill>
                  <a:schemeClr val="tx1"/>
                </a:solidFill>
              </a:rPr>
              <a:t>ViewModels</a:t>
            </a:r>
            <a:endParaRPr lang="sv-SE" dirty="0">
              <a:solidFill>
                <a:schemeClr val="tx1"/>
              </a:solidFill>
            </a:endParaRPr>
          </a:p>
        </p:txBody>
      </p:sp>
      <p:sp>
        <p:nvSpPr>
          <p:cNvPr id="69" name="Rektangel 68"/>
          <p:cNvSpPr/>
          <p:nvPr/>
        </p:nvSpPr>
        <p:spPr>
          <a:xfrm>
            <a:off x="5580112" y="548680"/>
            <a:ext cx="936104"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solidFill>
                <a:schemeClr val="tx1"/>
              </a:solidFill>
            </a:endParaRPr>
          </a:p>
        </p:txBody>
      </p:sp>
      <p:sp>
        <p:nvSpPr>
          <p:cNvPr id="70" name="Rektangel 69"/>
          <p:cNvSpPr/>
          <p:nvPr/>
        </p:nvSpPr>
        <p:spPr>
          <a:xfrm>
            <a:off x="5724128" y="620688"/>
            <a:ext cx="936104"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solidFill>
                  <a:schemeClr val="tx1"/>
                </a:solidFill>
              </a:rPr>
              <a:t>Models</a:t>
            </a:r>
            <a:endParaRPr lang="sv-SE" dirty="0">
              <a:solidFill>
                <a:schemeClr val="tx1"/>
              </a:solidFill>
            </a:endParaRPr>
          </a:p>
        </p:txBody>
      </p:sp>
      <p:sp>
        <p:nvSpPr>
          <p:cNvPr id="71" name="Rektangel 70"/>
          <p:cNvSpPr/>
          <p:nvPr/>
        </p:nvSpPr>
        <p:spPr>
          <a:xfrm>
            <a:off x="1403648" y="1471424"/>
            <a:ext cx="6768752" cy="307777"/>
          </a:xfrm>
          <a:prstGeom prst="rect">
            <a:avLst/>
          </a:prstGeom>
          <a:noFill/>
          <a:ln cap="rnd">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sv-SE" sz="1400" dirty="0" smtClean="0">
                <a:solidFill>
                  <a:schemeClr val="tx1"/>
                </a:solidFill>
              </a:rPr>
              <a:t>Communication Channels</a:t>
            </a:r>
            <a:endParaRPr lang="sv-SE" sz="1400" dirty="0">
              <a:solidFill>
                <a:schemeClr val="tx1"/>
              </a:solidFill>
            </a:endParaRPr>
          </a:p>
        </p:txBody>
      </p:sp>
      <p:cxnSp>
        <p:nvCxnSpPr>
          <p:cNvPr id="3" name="Rak 2"/>
          <p:cNvCxnSpPr/>
          <p:nvPr/>
        </p:nvCxnSpPr>
        <p:spPr>
          <a:xfrm>
            <a:off x="3491880" y="972025"/>
            <a:ext cx="0" cy="637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Rak 71"/>
          <p:cNvCxnSpPr/>
          <p:nvPr/>
        </p:nvCxnSpPr>
        <p:spPr>
          <a:xfrm>
            <a:off x="3644280" y="980728"/>
            <a:ext cx="0" cy="637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Rak 72"/>
          <p:cNvCxnSpPr/>
          <p:nvPr/>
        </p:nvCxnSpPr>
        <p:spPr>
          <a:xfrm>
            <a:off x="3851920" y="980728"/>
            <a:ext cx="0" cy="637030"/>
          </a:xfrm>
          <a:prstGeom prst="line">
            <a:avLst/>
          </a:prstGeom>
        </p:spPr>
        <p:style>
          <a:lnRef idx="1">
            <a:schemeClr val="accent1"/>
          </a:lnRef>
          <a:fillRef idx="0">
            <a:schemeClr val="accent1"/>
          </a:fillRef>
          <a:effectRef idx="0">
            <a:schemeClr val="accent1"/>
          </a:effectRef>
          <a:fontRef idx="minor">
            <a:schemeClr val="tx1"/>
          </a:fontRef>
        </p:style>
      </p:cxnSp>
      <p:sp>
        <p:nvSpPr>
          <p:cNvPr id="74" name="Rektangel 73"/>
          <p:cNvSpPr/>
          <p:nvPr/>
        </p:nvSpPr>
        <p:spPr>
          <a:xfrm>
            <a:off x="3724671" y="1916832"/>
            <a:ext cx="487289" cy="1329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5" name="Rektangel 74"/>
          <p:cNvSpPr/>
          <p:nvPr/>
        </p:nvSpPr>
        <p:spPr>
          <a:xfrm>
            <a:off x="4300735" y="1916832"/>
            <a:ext cx="487289" cy="1329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6" name="Rektangel 75"/>
          <p:cNvSpPr/>
          <p:nvPr/>
        </p:nvSpPr>
        <p:spPr>
          <a:xfrm>
            <a:off x="4876799" y="1916832"/>
            <a:ext cx="487289" cy="1329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cxnSp>
        <p:nvCxnSpPr>
          <p:cNvPr id="7" name="Rak 6"/>
          <p:cNvCxnSpPr/>
          <p:nvPr/>
        </p:nvCxnSpPr>
        <p:spPr>
          <a:xfrm flipV="1">
            <a:off x="4480755" y="1661511"/>
            <a:ext cx="0" cy="31745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Krav på arkitektur</a:t>
            </a:r>
            <a:endParaRPr lang="en-US" dirty="0"/>
          </a:p>
        </p:txBody>
      </p:sp>
      <p:sp>
        <p:nvSpPr>
          <p:cNvPr id="3" name="Content Placeholder 2"/>
          <p:cNvSpPr>
            <a:spLocks noGrp="1"/>
          </p:cNvSpPr>
          <p:nvPr>
            <p:ph idx="1"/>
          </p:nvPr>
        </p:nvSpPr>
        <p:spPr/>
        <p:txBody>
          <a:bodyPr>
            <a:normAutofit lnSpcReduction="10000"/>
          </a:bodyPr>
          <a:lstStyle/>
          <a:p>
            <a:r>
              <a:rPr lang="sv-SE" sz="2000" dirty="0" smtClean="0"/>
              <a:t>Funktionella krav</a:t>
            </a:r>
            <a:br>
              <a:rPr lang="sv-SE" sz="2000" dirty="0" smtClean="0"/>
            </a:br>
            <a:r>
              <a:rPr lang="sv-SE" sz="1100" dirty="0" smtClean="0"/>
              <a:t>Beskriver vad mjukvaran måste göra för att uppfylla sitt syftet. Dessutom inkluderas i den här kategorin krav på: spårbarhet, säkerhet (behörighetsreglering), och krav på att t.ex. stödja olika standarder eller format (kompatibilitet med omgivande system).</a:t>
            </a:r>
            <a:endParaRPr lang="sv-SE" sz="2000" dirty="0" smtClean="0"/>
          </a:p>
          <a:p>
            <a:r>
              <a:rPr lang="sv-SE" sz="2000" dirty="0" smtClean="0"/>
              <a:t>Tillförlitlighet</a:t>
            </a:r>
            <a:br>
              <a:rPr lang="sv-SE" sz="2000" dirty="0" smtClean="0"/>
            </a:br>
            <a:r>
              <a:rPr lang="sv-SE" sz="1100" dirty="0" smtClean="0"/>
              <a:t>Indikerar mjukvarans förmåga att upprätthålla sitt syfte under speciella omständigheter (ej normalfallet), t.ex. då externa resurser temporärt försvinner eller för extrema användarfall. Tillförlitlighet kan brytas ned i följande underkategorier:</a:t>
            </a:r>
            <a:br>
              <a:rPr lang="sv-SE" sz="1100" dirty="0" smtClean="0"/>
            </a:br>
            <a:r>
              <a:rPr lang="sv-SE" sz="1100" dirty="0" smtClean="0"/>
              <a:t>	- Mognad: mått på hur mycket användarupplevelsen påverkas vid interna </a:t>
            </a:r>
            <a:r>
              <a:rPr lang="sv-SE" sz="1100" dirty="0" err="1" smtClean="0"/>
              <a:t>mjukvarufel</a:t>
            </a:r>
            <a:r>
              <a:rPr lang="sv-SE" sz="1100" dirty="0" smtClean="0"/>
              <a:t>.</a:t>
            </a:r>
            <a:br>
              <a:rPr lang="sv-SE" sz="1100" dirty="0" smtClean="0"/>
            </a:br>
            <a:r>
              <a:rPr lang="sv-SE" sz="1100" dirty="0" smtClean="0"/>
              <a:t>	- Feltolerans: mått på förmåga att kontrollera fel och därmed förmåga att kunna upprätthålla en nivå av funktionalitet.</a:t>
            </a:r>
            <a:br>
              <a:rPr lang="sv-SE" sz="1100" dirty="0" smtClean="0"/>
            </a:br>
            <a:r>
              <a:rPr lang="sv-SE" sz="1100" dirty="0" smtClean="0"/>
              <a:t>	- Tillfrisknande: mått på förmåga att återgå till normalt beteende efter ett fel.</a:t>
            </a:r>
            <a:endParaRPr lang="sv-SE" sz="2000" dirty="0" smtClean="0"/>
          </a:p>
          <a:p>
            <a:r>
              <a:rPr lang="sv-SE" sz="2000" dirty="0" smtClean="0"/>
              <a:t>Användbarhet</a:t>
            </a:r>
            <a:br>
              <a:rPr lang="sv-SE" sz="2000" dirty="0" smtClean="0"/>
            </a:br>
            <a:r>
              <a:rPr lang="sv-SE" sz="1100" dirty="0" smtClean="0"/>
              <a:t>Krav som ställs i syfte att göra mjukvaran lättanvänd av användaren, så som: lättförståelig, intuitiv och främjande av ett effektivt arbetssätt.</a:t>
            </a:r>
          </a:p>
          <a:p>
            <a:r>
              <a:rPr lang="sv-SE" sz="2000" dirty="0" smtClean="0"/>
              <a:t>Effektivitet</a:t>
            </a:r>
            <a:br>
              <a:rPr lang="sv-SE" sz="2000" dirty="0" smtClean="0"/>
            </a:br>
            <a:r>
              <a:rPr lang="sv-SE" sz="1100" dirty="0" smtClean="0"/>
              <a:t>Krav på prestanda, både användarupplevd prestanda så som korta svarstider men också rimlig resursutnyttjande.</a:t>
            </a:r>
          </a:p>
          <a:p>
            <a:r>
              <a:rPr lang="sv-SE" sz="2000" dirty="0" smtClean="0"/>
              <a:t>Underhållbarhet</a:t>
            </a:r>
            <a:br>
              <a:rPr lang="sv-SE" sz="2000" dirty="0" smtClean="0"/>
            </a:br>
            <a:r>
              <a:rPr lang="sv-SE" sz="1100" dirty="0" smtClean="0"/>
              <a:t>Mått på hur enkelt det är att göra interna ändringar så som: Buggrättningar, förbättringar, vidareutveckling i termer av krav på ny funktionalitet eller förändring av befintlig funktionalitet. Dessutom ingår krav på testbarhet samt krav på (för en utvecklare) upplevd komplexitet.</a:t>
            </a:r>
          </a:p>
          <a:p>
            <a:r>
              <a:rPr lang="sv-SE" sz="2000" dirty="0" err="1" smtClean="0"/>
              <a:t>Mobilititet</a:t>
            </a:r>
            <a:r>
              <a:rPr lang="sv-SE" sz="2000" dirty="0" smtClean="0"/>
              <a:t/>
            </a:r>
            <a:br>
              <a:rPr lang="sv-SE" sz="2000" dirty="0" smtClean="0"/>
            </a:br>
            <a:r>
              <a:rPr lang="sv-SE" sz="1100" dirty="0" smtClean="0"/>
              <a:t>Mått på hur enkelt mjukvaran kan flyttas till andra plattformar. Men också förmåga att samexistera med andra mjukvaror på gemensam plattform och därmed dela gemensamma resurser. Även förmåga att byta ut en extern resurs mot en annan (t.ex. byta lokal databas mot molnbaserad databas).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Lager</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sv-SE" sz="1100" dirty="0" smtClean="0"/>
              <a:t>I nedbrytningen av de olika kvalitetskrav som ställs på en arkitektur har 3 principiella lager uppstått. Dessa utgör en tydlig gruppering av ansvar. Att man från första början hamnar i en lagerbaserad arkitektur följer framför allt ur </a:t>
            </a:r>
            <a:r>
              <a:rPr lang="sv-SE" sz="1100" dirty="0" smtClean="0"/>
              <a:t>arkitekturkraven </a:t>
            </a:r>
            <a:r>
              <a:rPr lang="sv-SE" sz="1100" dirty="0" smtClean="0"/>
              <a:t>Underhållbarhet och Mobilitet, men också ur </a:t>
            </a:r>
            <a:r>
              <a:rPr lang="sv-SE" sz="1100" dirty="0" err="1" smtClean="0"/>
              <a:t>designprinciper</a:t>
            </a:r>
            <a:r>
              <a:rPr lang="sv-SE" sz="1100" dirty="0" smtClean="0"/>
              <a:t> som </a:t>
            </a:r>
            <a:r>
              <a:rPr lang="sv-SE" sz="1100" dirty="0" smtClean="0"/>
              <a:t>SOLID och </a:t>
            </a:r>
            <a:r>
              <a:rPr lang="sv-SE" sz="1100" dirty="0" smtClean="0"/>
              <a:t>DRY.</a:t>
            </a:r>
          </a:p>
          <a:p>
            <a:r>
              <a:rPr lang="sv-SE" sz="1500" dirty="0" err="1" smtClean="0"/>
              <a:t>PresentationLayer</a:t>
            </a:r>
            <a:r>
              <a:rPr lang="sv-SE" sz="1500" dirty="0" smtClean="0"/>
              <a:t/>
            </a:r>
            <a:br>
              <a:rPr lang="sv-SE" sz="1500" dirty="0" smtClean="0"/>
            </a:br>
            <a:r>
              <a:rPr lang="sv-SE" sz="1100" dirty="0" smtClean="0"/>
              <a:t>Dess uppgift är att tillhandahålla ett grafiskt gränssnitt varigenom en användare kan utföra applikationens funktioner. De funktionella krav som logiskt hör ihop (funktioner som utförs tillsammans) har parats ihop med motsvarande krav på Användbarhet (användarfall och arbetssätt). Resultatet blir en ”</a:t>
            </a:r>
            <a:r>
              <a:rPr lang="sv-SE" sz="1100" dirty="0" err="1" smtClean="0"/>
              <a:t>domänvy</a:t>
            </a:r>
            <a:r>
              <a:rPr lang="sv-SE" sz="1100" dirty="0" smtClean="0"/>
              <a:t>” eller </a:t>
            </a:r>
            <a:r>
              <a:rPr lang="sv-SE" sz="1100" dirty="0" err="1" smtClean="0"/>
              <a:t>View</a:t>
            </a:r>
            <a:r>
              <a:rPr lang="sv-SE" sz="1100" dirty="0" smtClean="0"/>
              <a:t>. Det viktiga är att tänka på att detta är ett passivt lager. En vy får sin data </a:t>
            </a:r>
            <a:r>
              <a:rPr lang="sv-SE" sz="1100" dirty="0" err="1" smtClean="0"/>
              <a:t>färdigformatterad</a:t>
            </a:r>
            <a:r>
              <a:rPr lang="sv-SE" sz="1100" dirty="0" smtClean="0"/>
              <a:t> ”underifrån” och har som enda uppgift att visa upp den genom sina grafiska komponenter.</a:t>
            </a:r>
          </a:p>
          <a:p>
            <a:r>
              <a:rPr lang="sv-SE" sz="1500" dirty="0" err="1" smtClean="0"/>
              <a:t>BusinessLayer</a:t>
            </a:r>
            <a:r>
              <a:rPr lang="sv-SE" sz="1500" dirty="0" smtClean="0"/>
              <a:t/>
            </a:r>
            <a:br>
              <a:rPr lang="sv-SE" sz="1500" dirty="0" smtClean="0"/>
            </a:br>
            <a:r>
              <a:rPr lang="sv-SE" sz="1100" dirty="0" smtClean="0"/>
              <a:t>Detta lager är hjärnan för de funktionella kraven. All businesslogik inklusive alla </a:t>
            </a:r>
            <a:r>
              <a:rPr lang="sv-SE" sz="1100" dirty="0" err="1" smtClean="0"/>
              <a:t>användartriggade</a:t>
            </a:r>
            <a:r>
              <a:rPr lang="sv-SE" sz="1100" dirty="0" smtClean="0"/>
              <a:t> operationer utförs här. För varje </a:t>
            </a:r>
            <a:r>
              <a:rPr lang="sv-SE" sz="1100" dirty="0" err="1" smtClean="0"/>
              <a:t>domänvy</a:t>
            </a:r>
            <a:r>
              <a:rPr lang="sv-SE" sz="1100" dirty="0" smtClean="0"/>
              <a:t> i </a:t>
            </a:r>
            <a:r>
              <a:rPr lang="sv-SE" sz="1100" dirty="0" err="1" smtClean="0"/>
              <a:t>PresentationLayer</a:t>
            </a:r>
            <a:r>
              <a:rPr lang="sv-SE" sz="1100" dirty="0" smtClean="0"/>
              <a:t> finns i detta lager motsvarande domänmodell vars uppgift är att ta fram den </a:t>
            </a:r>
            <a:r>
              <a:rPr lang="sv-SE" sz="1100" dirty="0" err="1" smtClean="0"/>
              <a:t>färdigformatterade</a:t>
            </a:r>
            <a:r>
              <a:rPr lang="sv-SE" sz="1100" dirty="0" smtClean="0"/>
              <a:t> data som sin vy kräver.</a:t>
            </a:r>
            <a:endParaRPr lang="sv-SE" sz="1500" dirty="0" smtClean="0"/>
          </a:p>
          <a:p>
            <a:r>
              <a:rPr lang="sv-SE" sz="1500" dirty="0" err="1" smtClean="0"/>
              <a:t>DataLayer</a:t>
            </a:r>
            <a:endParaRPr lang="sv-SE" sz="1500" dirty="0" smtClean="0"/>
          </a:p>
          <a:p>
            <a:pPr>
              <a:buNone/>
            </a:pPr>
            <a:r>
              <a:rPr lang="sv-SE" sz="1100" dirty="0" smtClean="0"/>
              <a:t>	Dess uppgift är att ge åtkomst till persistent rådata med avseende på både läsning och skrivning ofta kallad för CRUD operationer. Ansvaret att säkerställa Datats integritet ligger här.</a:t>
            </a:r>
          </a:p>
          <a:p>
            <a:r>
              <a:rPr lang="sv-SE" sz="1500" dirty="0" smtClean="0"/>
              <a:t>Cross </a:t>
            </a:r>
            <a:r>
              <a:rPr lang="sv-SE" sz="1500" dirty="0" err="1" smtClean="0"/>
              <a:t>cutting</a:t>
            </a:r>
            <a:r>
              <a:rPr lang="sv-SE" sz="1500" dirty="0" smtClean="0"/>
              <a:t> </a:t>
            </a:r>
            <a:r>
              <a:rPr lang="sv-SE" sz="1500" dirty="0" err="1" smtClean="0"/>
              <a:t>concerns</a:t>
            </a:r>
            <a:endParaRPr lang="sv-SE" sz="1500" dirty="0"/>
          </a:p>
          <a:p>
            <a:pPr>
              <a:buNone/>
            </a:pPr>
            <a:r>
              <a:rPr lang="sv-SE" sz="1100" dirty="0"/>
              <a:t>	</a:t>
            </a:r>
            <a:r>
              <a:rPr lang="sv-SE" sz="1100" dirty="0" smtClean="0"/>
              <a:t>Kallas den typ av funktionalitet som ofta skär genom lagren. Exempel är loggning, felhantering etc.</a:t>
            </a:r>
            <a:endParaRPr lang="sv-SE" sz="1100" dirty="0"/>
          </a:p>
          <a:p>
            <a:endParaRPr lang="sv-SE" sz="1500" dirty="0"/>
          </a:p>
          <a:p>
            <a:pPr>
              <a:buNone/>
            </a:pPr>
            <a:endParaRPr lang="sv-SE" sz="1100" dirty="0" smtClean="0"/>
          </a:p>
          <a:p>
            <a:pPr marL="0" indent="0">
              <a:buNone/>
            </a:pPr>
            <a:r>
              <a:rPr lang="sv-SE" sz="1100" dirty="0" smtClean="0"/>
              <a:t>I den approach vi tagit är det viktigt att man förstår att ett lager är en skarp avgränsning som är frikopplad från andra lager. Det är vanligt att man ger lagren en hierarkisk placering (över, mitt-i-mellan, under) och en flödesorientering (uppifrån och ned, eller omvänt). Vi går ett steg längre när vi inför följande restriktioner:</a:t>
            </a:r>
          </a:p>
          <a:p>
            <a:pPr marL="0" indent="0"/>
            <a:r>
              <a:rPr lang="sv-SE" sz="1100" dirty="0" smtClean="0"/>
              <a:t> Information får flöda endast mellan närmast intilliggande lager.</a:t>
            </a:r>
          </a:p>
          <a:p>
            <a:pPr marL="0" indent="0"/>
            <a:r>
              <a:rPr lang="sv-SE" sz="1100" dirty="0" smtClean="0"/>
              <a:t> Ett lager högre upp får inte bero på detaljer i ett lager nedanför, båda ska i stället ta ett beroende till en abstraktion. Med andra ord ska det övre lagret inte förutsättas ha någon vetskap om den interna implementationen (klasser, typer etc.) i lagret under (och framför allt inte tvärtom) utan bägge lagren tar sitt beroende till ett gemensamt abstrakt </a:t>
            </a:r>
            <a:r>
              <a:rPr lang="sv-SE" sz="1100" dirty="0" smtClean="0"/>
              <a:t>gränssnitt och informationstyper (</a:t>
            </a:r>
            <a:r>
              <a:rPr lang="sv-SE" sz="1100" dirty="0" err="1" smtClean="0"/>
              <a:t>DTOer</a:t>
            </a:r>
            <a:r>
              <a:rPr lang="sv-SE" sz="1100" dirty="0" smtClean="0"/>
              <a:t>) som med fördel kan läggas i ett separat projekt.</a:t>
            </a:r>
            <a:endParaRPr lang="sv-SE" sz="1100" dirty="0" smtClean="0"/>
          </a:p>
          <a:p>
            <a:pPr marL="0" indent="0"/>
            <a:r>
              <a:rPr lang="sv-SE" sz="1100" dirty="0" smtClean="0"/>
              <a:t> Cross </a:t>
            </a:r>
            <a:r>
              <a:rPr lang="sv-SE" sz="1100" dirty="0" err="1" smtClean="0"/>
              <a:t>cutting</a:t>
            </a:r>
            <a:r>
              <a:rPr lang="sv-SE" sz="1100" dirty="0" smtClean="0"/>
              <a:t> </a:t>
            </a:r>
            <a:r>
              <a:rPr lang="sv-SE" sz="1100" dirty="0" err="1" smtClean="0"/>
              <a:t>concerns</a:t>
            </a:r>
            <a:r>
              <a:rPr lang="sv-SE" sz="1100" dirty="0" smtClean="0"/>
              <a:t> ska inte blandas med övrig logik utan hållas utanför. Metoden att åstadkomma detta kallas för ”</a:t>
            </a:r>
            <a:r>
              <a:rPr lang="sv-SE" sz="1100" dirty="0" err="1" smtClean="0"/>
              <a:t>Decorator</a:t>
            </a:r>
            <a:r>
              <a:rPr lang="sv-SE" sz="1100" dirty="0" smtClean="0"/>
              <a:t> </a:t>
            </a:r>
            <a:r>
              <a:rPr lang="sv-SE" sz="1100" dirty="0" err="1" smtClean="0"/>
              <a:t>pattern</a:t>
            </a:r>
            <a:r>
              <a:rPr lang="sv-SE" sz="1100" dirty="0" smtClean="0"/>
              <a:t>” eller om </a:t>
            </a:r>
            <a:r>
              <a:rPr lang="sv-SE" sz="1100" dirty="0" err="1" smtClean="0"/>
              <a:t>Unity</a:t>
            </a:r>
            <a:r>
              <a:rPr lang="sv-SE" sz="1100" dirty="0" smtClean="0"/>
              <a:t> gör det dynamiskt ”</a:t>
            </a:r>
            <a:r>
              <a:rPr lang="sv-SE" sz="1100" dirty="0" err="1" smtClean="0"/>
              <a:t>Instance</a:t>
            </a:r>
            <a:r>
              <a:rPr lang="sv-SE" sz="1100" dirty="0" smtClean="0"/>
              <a:t> </a:t>
            </a:r>
            <a:r>
              <a:rPr lang="sv-SE" sz="1100" dirty="0" err="1" smtClean="0"/>
              <a:t>Interception</a:t>
            </a:r>
            <a:r>
              <a:rPr lang="sv-SE" sz="1100" dirty="0" smtClean="0"/>
              <a:t>”.</a:t>
            </a:r>
            <a:endParaRPr lang="sv-SE" sz="1100" dirty="0"/>
          </a:p>
          <a:p>
            <a:pPr marL="0" indent="0">
              <a:buNone/>
            </a:pPr>
            <a:endParaRPr lang="sv-SE" sz="1100" dirty="0" smtClean="0"/>
          </a:p>
          <a:p>
            <a:pPr marL="0" indent="0"/>
            <a:endParaRPr lang="sv-SE" sz="1100" dirty="0" smtClean="0"/>
          </a:p>
          <a:p>
            <a:pPr marL="0" indent="0">
              <a:buNone/>
            </a:pPr>
            <a:r>
              <a:rPr lang="sv-SE" sz="1100" dirty="0" smtClean="0"/>
              <a:t>Vi tror att detta är nyckeln till att möta kraven på Underhållbarhet.</a:t>
            </a:r>
          </a:p>
          <a:p>
            <a:pPr>
              <a:buNone/>
            </a:pPr>
            <a:endParaRPr lang="sv-SE" sz="11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Rigid </a:t>
            </a:r>
            <a:r>
              <a:rPr lang="sv-SE" dirty="0">
                <a:sym typeface="Wingdings" panose="05000000000000000000" pitchFamily="2" charset="2"/>
              </a:rPr>
              <a:t></a:t>
            </a:r>
            <a:r>
              <a:rPr lang="sv-SE" dirty="0"/>
              <a:t> ömtålig</a:t>
            </a:r>
          </a:p>
        </p:txBody>
      </p:sp>
      <p:sp>
        <p:nvSpPr>
          <p:cNvPr id="3" name="Platshållare för innehåll 2"/>
          <p:cNvSpPr>
            <a:spLocks noGrp="1"/>
          </p:cNvSpPr>
          <p:nvPr>
            <p:ph idx="1"/>
          </p:nvPr>
        </p:nvSpPr>
        <p:spPr>
          <a:xfrm>
            <a:off x="457200" y="1395502"/>
            <a:ext cx="8229600" cy="4553778"/>
          </a:xfrm>
        </p:spPr>
        <p:txBody>
          <a:bodyPr/>
          <a:lstStyle/>
          <a:p>
            <a:pPr marL="0" indent="0">
              <a:buNone/>
            </a:pPr>
            <a:r>
              <a:rPr lang="sv-SE" dirty="0" smtClean="0"/>
              <a:t>Rigiditet eller styvhet är ett mått på hur mycket ett objekt motstår förändring. Ex. ett glas är ett rigid objekt som när det går sönder, ofta går sönder i flera delar.</a:t>
            </a:r>
          </a:p>
          <a:p>
            <a:pPr marL="0" indent="0">
              <a:buNone/>
            </a:pPr>
            <a:endParaRPr lang="sv-SE" dirty="0"/>
          </a:p>
          <a:p>
            <a:pPr marL="0" indent="0">
              <a:buNone/>
            </a:pPr>
            <a:r>
              <a:rPr lang="sv-SE" dirty="0" smtClean="0"/>
              <a:t>Analogi med mjukvara; om en mjukvara inför förändring går sönder på många ställen är den rigid för förändring och därför ömtålig.</a:t>
            </a:r>
          </a:p>
        </p:txBody>
      </p:sp>
    </p:spTree>
    <p:extLst>
      <p:ext uri="{BB962C8B-B14F-4D97-AF65-F5344CB8AC3E}">
        <p14:creationId xmlns:p14="http://schemas.microsoft.com/office/powerpoint/2010/main" val="994692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Varför rigid?</a:t>
            </a:r>
            <a:endParaRPr lang="sv-SE" dirty="0"/>
          </a:p>
        </p:txBody>
      </p:sp>
      <p:sp>
        <p:nvSpPr>
          <p:cNvPr id="3" name="Platshållare för innehåll 2"/>
          <p:cNvSpPr>
            <a:spLocks noGrp="1"/>
          </p:cNvSpPr>
          <p:nvPr>
            <p:ph idx="1"/>
          </p:nvPr>
        </p:nvSpPr>
        <p:spPr>
          <a:xfrm>
            <a:off x="457200" y="1395502"/>
            <a:ext cx="8229600" cy="4553778"/>
          </a:xfrm>
        </p:spPr>
        <p:txBody>
          <a:bodyPr/>
          <a:lstStyle/>
          <a:p>
            <a:pPr marL="0" indent="0">
              <a:buNone/>
            </a:pPr>
            <a:r>
              <a:rPr lang="sv-SE" dirty="0" err="1" smtClean="0"/>
              <a:t>Cohesion</a:t>
            </a:r>
            <a:r>
              <a:rPr lang="sv-SE" dirty="0" smtClean="0"/>
              <a:t> – är ett mått på samhörighet (</a:t>
            </a:r>
            <a:r>
              <a:rPr lang="sv-SE" dirty="0" err="1" smtClean="0"/>
              <a:t>class</a:t>
            </a:r>
            <a:r>
              <a:rPr lang="sv-SE" dirty="0" smtClean="0"/>
              <a:t>)</a:t>
            </a:r>
          </a:p>
          <a:p>
            <a:pPr marL="0" indent="0">
              <a:buNone/>
            </a:pPr>
            <a:r>
              <a:rPr lang="sv-SE" dirty="0" err="1" smtClean="0"/>
              <a:t>Coupling</a:t>
            </a:r>
            <a:r>
              <a:rPr lang="sv-SE" dirty="0" smtClean="0"/>
              <a:t> – är ett mått på beroenden</a:t>
            </a:r>
          </a:p>
          <a:p>
            <a:pPr marL="0" indent="0">
              <a:buNone/>
            </a:pPr>
            <a:endParaRPr lang="sv-SE" dirty="0" smtClean="0"/>
          </a:p>
          <a:p>
            <a:pPr marL="0" indent="0">
              <a:buNone/>
            </a:pPr>
            <a:r>
              <a:rPr lang="sv-SE" dirty="0" smtClean="0"/>
              <a:t>Dessa strukturella problem bidrar till rigid mjukvara, dvs som motstår förändringar (vidareutveckling) och går sönder på flera ställen när man ställs inför förändring.</a:t>
            </a:r>
          </a:p>
        </p:txBody>
      </p:sp>
    </p:spTree>
    <p:extLst>
      <p:ext uri="{BB962C8B-B14F-4D97-AF65-F5344CB8AC3E}">
        <p14:creationId xmlns:p14="http://schemas.microsoft.com/office/powerpoint/2010/main" val="6948440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Principer</a:t>
            </a:r>
            <a:endParaRPr lang="sv-SE" dirty="0"/>
          </a:p>
        </p:txBody>
      </p:sp>
      <p:sp>
        <p:nvSpPr>
          <p:cNvPr id="3" name="Platshållare för innehåll 2"/>
          <p:cNvSpPr>
            <a:spLocks noGrp="1"/>
          </p:cNvSpPr>
          <p:nvPr>
            <p:ph idx="1"/>
          </p:nvPr>
        </p:nvSpPr>
        <p:spPr>
          <a:xfrm>
            <a:off x="457200" y="1395502"/>
            <a:ext cx="8229600" cy="5057834"/>
          </a:xfrm>
        </p:spPr>
        <p:txBody>
          <a:bodyPr>
            <a:normAutofit/>
          </a:bodyPr>
          <a:lstStyle/>
          <a:p>
            <a:pPr marL="0" indent="0">
              <a:buNone/>
            </a:pPr>
            <a:r>
              <a:rPr lang="sv-SE" sz="2400" dirty="0" smtClean="0"/>
              <a:t>SOLID i stället för rigid.</a:t>
            </a:r>
          </a:p>
          <a:p>
            <a:pPr marL="0" indent="0">
              <a:buNone/>
            </a:pPr>
            <a:endParaRPr lang="sv-SE" sz="2400" dirty="0" smtClean="0"/>
          </a:p>
          <a:p>
            <a:pPr marL="0" indent="0">
              <a:buNone/>
            </a:pPr>
            <a:r>
              <a:rPr lang="sv-SE" sz="2400" dirty="0">
                <a:solidFill>
                  <a:schemeClr val="accent3">
                    <a:lumMod val="75000"/>
                  </a:schemeClr>
                </a:solidFill>
              </a:rPr>
              <a:t>S</a:t>
            </a:r>
            <a:r>
              <a:rPr lang="sv-SE" sz="2400" dirty="0"/>
              <a:t> </a:t>
            </a:r>
            <a:r>
              <a:rPr lang="sv-SE" sz="2400" dirty="0" err="1"/>
              <a:t>ingle</a:t>
            </a:r>
            <a:r>
              <a:rPr lang="sv-SE" sz="2400" dirty="0"/>
              <a:t> </a:t>
            </a:r>
            <a:r>
              <a:rPr lang="sv-SE" sz="2400" dirty="0" err="1"/>
              <a:t>responsibiblity</a:t>
            </a:r>
            <a:r>
              <a:rPr lang="sv-SE" sz="2400" dirty="0"/>
              <a:t> </a:t>
            </a:r>
            <a:r>
              <a:rPr lang="sv-SE" sz="2400" dirty="0" err="1" smtClean="0"/>
              <a:t>principle</a:t>
            </a:r>
            <a:r>
              <a:rPr lang="sv-SE" sz="2400" dirty="0" smtClean="0"/>
              <a:t> (SRP)</a:t>
            </a:r>
            <a:endParaRPr lang="sv-SE" sz="2400" dirty="0"/>
          </a:p>
          <a:p>
            <a:pPr marL="0" indent="0">
              <a:buNone/>
            </a:pPr>
            <a:r>
              <a:rPr lang="sv-SE" sz="2400" dirty="0">
                <a:solidFill>
                  <a:schemeClr val="accent3">
                    <a:lumMod val="75000"/>
                  </a:schemeClr>
                </a:solidFill>
              </a:rPr>
              <a:t>O</a:t>
            </a:r>
            <a:r>
              <a:rPr lang="sv-SE" sz="2400" dirty="0"/>
              <a:t> pen/</a:t>
            </a:r>
            <a:r>
              <a:rPr lang="sv-SE" sz="2400" dirty="0" err="1"/>
              <a:t>Closed</a:t>
            </a:r>
            <a:r>
              <a:rPr lang="sv-SE" sz="2400" dirty="0"/>
              <a:t> </a:t>
            </a:r>
            <a:r>
              <a:rPr lang="sv-SE" sz="2400" dirty="0" err="1" smtClean="0"/>
              <a:t>principle</a:t>
            </a:r>
            <a:r>
              <a:rPr lang="sv-SE" sz="2400" dirty="0" smtClean="0"/>
              <a:t> (OCP)</a:t>
            </a:r>
            <a:endParaRPr lang="sv-SE" sz="2400" dirty="0"/>
          </a:p>
          <a:p>
            <a:pPr marL="0" indent="0">
              <a:buNone/>
            </a:pPr>
            <a:r>
              <a:rPr lang="sv-SE" sz="2400" dirty="0">
                <a:solidFill>
                  <a:schemeClr val="accent3">
                    <a:lumMod val="75000"/>
                  </a:schemeClr>
                </a:solidFill>
              </a:rPr>
              <a:t>L</a:t>
            </a:r>
            <a:r>
              <a:rPr lang="sv-SE" sz="2400" dirty="0"/>
              <a:t> </a:t>
            </a:r>
            <a:r>
              <a:rPr lang="sv-SE" sz="2400" dirty="0" err="1"/>
              <a:t>iskov</a:t>
            </a:r>
            <a:r>
              <a:rPr lang="sv-SE" sz="2400" dirty="0"/>
              <a:t> substitution </a:t>
            </a:r>
            <a:r>
              <a:rPr lang="sv-SE" sz="2400" dirty="0" err="1" smtClean="0"/>
              <a:t>principle</a:t>
            </a:r>
            <a:r>
              <a:rPr lang="sv-SE" sz="2400" dirty="0" smtClean="0"/>
              <a:t> (LSP)</a:t>
            </a:r>
            <a:endParaRPr lang="sv-SE" sz="2400" dirty="0"/>
          </a:p>
          <a:p>
            <a:pPr marL="0" indent="0">
              <a:buNone/>
            </a:pPr>
            <a:r>
              <a:rPr lang="sv-SE" sz="2400" dirty="0">
                <a:solidFill>
                  <a:schemeClr val="accent3">
                    <a:lumMod val="75000"/>
                  </a:schemeClr>
                </a:solidFill>
              </a:rPr>
              <a:t>I</a:t>
            </a:r>
            <a:r>
              <a:rPr lang="sv-SE" sz="2400" dirty="0"/>
              <a:t> </a:t>
            </a:r>
            <a:r>
              <a:rPr lang="sv-SE" sz="2400" dirty="0" err="1"/>
              <a:t>nteface</a:t>
            </a:r>
            <a:r>
              <a:rPr lang="sv-SE" sz="2400" dirty="0"/>
              <a:t> </a:t>
            </a:r>
            <a:r>
              <a:rPr lang="sv-SE" sz="2400" dirty="0" smtClean="0"/>
              <a:t>segregation </a:t>
            </a:r>
            <a:r>
              <a:rPr lang="sv-SE" sz="2400" dirty="0" err="1" smtClean="0"/>
              <a:t>principle</a:t>
            </a:r>
            <a:r>
              <a:rPr lang="sv-SE" sz="2400" dirty="0" smtClean="0"/>
              <a:t> (ISP)</a:t>
            </a:r>
            <a:endParaRPr lang="sv-SE" sz="2400" dirty="0"/>
          </a:p>
          <a:p>
            <a:pPr marL="0" indent="0">
              <a:buNone/>
            </a:pPr>
            <a:r>
              <a:rPr lang="sv-SE" sz="2400" dirty="0">
                <a:solidFill>
                  <a:schemeClr val="accent3">
                    <a:lumMod val="75000"/>
                  </a:schemeClr>
                </a:solidFill>
              </a:rPr>
              <a:t>D</a:t>
            </a:r>
            <a:r>
              <a:rPr lang="sv-SE" sz="2400" dirty="0"/>
              <a:t> </a:t>
            </a:r>
            <a:r>
              <a:rPr lang="sv-SE" sz="2400" dirty="0" err="1"/>
              <a:t>ependency</a:t>
            </a:r>
            <a:r>
              <a:rPr lang="sv-SE" sz="2400" dirty="0"/>
              <a:t> </a:t>
            </a:r>
            <a:r>
              <a:rPr lang="sv-SE" sz="2400" dirty="0" smtClean="0"/>
              <a:t>inversion </a:t>
            </a:r>
            <a:r>
              <a:rPr lang="sv-SE" sz="2400" dirty="0" err="1"/>
              <a:t>principle</a:t>
            </a:r>
            <a:r>
              <a:rPr lang="sv-SE" sz="2400" dirty="0"/>
              <a:t> </a:t>
            </a:r>
            <a:r>
              <a:rPr lang="sv-SE" sz="2400" dirty="0" smtClean="0"/>
              <a:t>(DIP)</a:t>
            </a:r>
            <a:endParaRPr lang="sv-SE" sz="2400" dirty="0"/>
          </a:p>
        </p:txBody>
      </p:sp>
    </p:spTree>
    <p:extLst>
      <p:ext uri="{BB962C8B-B14F-4D97-AF65-F5344CB8AC3E}">
        <p14:creationId xmlns:p14="http://schemas.microsoft.com/office/powerpoint/2010/main" val="3066790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sv-SE" dirty="0" smtClean="0"/>
              <a:t>SRP</a:t>
            </a:r>
            <a:endParaRPr lang="sv-SE" dirty="0"/>
          </a:p>
        </p:txBody>
      </p:sp>
      <p:sp>
        <p:nvSpPr>
          <p:cNvPr id="9" name="Platshållare för innehåll 2"/>
          <p:cNvSpPr>
            <a:spLocks noGrp="1"/>
          </p:cNvSpPr>
          <p:nvPr>
            <p:ph idx="1"/>
          </p:nvPr>
        </p:nvSpPr>
        <p:spPr>
          <a:xfrm>
            <a:off x="457200" y="1395502"/>
            <a:ext cx="8229600" cy="4553778"/>
          </a:xfrm>
        </p:spPr>
        <p:txBody>
          <a:bodyPr>
            <a:normAutofit/>
          </a:bodyPr>
          <a:lstStyle/>
          <a:p>
            <a:pPr marL="0" indent="0">
              <a:buNone/>
            </a:pPr>
            <a:r>
              <a:rPr lang="sv-SE" sz="1800" dirty="0" smtClean="0"/>
              <a:t>SRP handlar om ”utövare” och ”roller” och om design av </a:t>
            </a:r>
            <a:r>
              <a:rPr lang="sv-SE" sz="1800" dirty="0" err="1" smtClean="0"/>
              <a:t>modulär</a:t>
            </a:r>
            <a:r>
              <a:rPr lang="sv-SE" sz="1800" dirty="0" smtClean="0"/>
              <a:t> arkitektur.</a:t>
            </a:r>
          </a:p>
          <a:p>
            <a:pPr marL="0" indent="0">
              <a:buNone/>
            </a:pPr>
            <a:r>
              <a:rPr lang="sv-SE" sz="1800" dirty="0" smtClean="0"/>
              <a:t>En ”</a:t>
            </a:r>
            <a:r>
              <a:rPr lang="sv-SE" sz="1800" dirty="0" err="1" smtClean="0"/>
              <a:t>responsibility</a:t>
            </a:r>
            <a:r>
              <a:rPr lang="sv-SE" sz="1800" dirty="0" smtClean="0"/>
              <a:t>” är en samling funktioner som betjänar en och endast en ”utövare”. Utövaren är i sin tur den enda källan som kan driva förändring av dess associerade samling funktioner.</a:t>
            </a:r>
          </a:p>
        </p:txBody>
      </p:sp>
      <p:sp>
        <p:nvSpPr>
          <p:cNvPr id="12" name="Rektangel 11"/>
          <p:cNvSpPr/>
          <p:nvPr/>
        </p:nvSpPr>
        <p:spPr>
          <a:xfrm>
            <a:off x="2771800" y="522972"/>
            <a:ext cx="5688632" cy="369332"/>
          </a:xfrm>
          <a:prstGeom prst="rect">
            <a:avLst/>
          </a:prstGeom>
        </p:spPr>
        <p:txBody>
          <a:bodyPr wrap="square">
            <a:spAutoFit/>
          </a:bodyPr>
          <a:lstStyle/>
          <a:p>
            <a:r>
              <a:rPr lang="sv-SE" dirty="0" smtClean="0"/>
              <a:t>”</a:t>
            </a:r>
            <a:r>
              <a:rPr lang="en-GB" dirty="0" smtClean="0"/>
              <a:t>A class should have only one reason to change.</a:t>
            </a:r>
            <a:r>
              <a:rPr lang="sv-SE" dirty="0" smtClean="0"/>
              <a:t>”</a:t>
            </a:r>
            <a:endParaRPr lang="sv-SE" dirty="0"/>
          </a:p>
        </p:txBody>
      </p:sp>
    </p:spTree>
    <p:extLst>
      <p:ext uri="{BB962C8B-B14F-4D97-AF65-F5344CB8AC3E}">
        <p14:creationId xmlns:p14="http://schemas.microsoft.com/office/powerpoint/2010/main" val="2447245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sv-SE" dirty="0" smtClean="0"/>
              <a:t>SRP</a:t>
            </a:r>
            <a:endParaRPr lang="sv-SE" dirty="0"/>
          </a:p>
        </p:txBody>
      </p:sp>
      <p:sp>
        <p:nvSpPr>
          <p:cNvPr id="9" name="Platshållare för innehåll 2"/>
          <p:cNvSpPr>
            <a:spLocks noGrp="1"/>
          </p:cNvSpPr>
          <p:nvPr>
            <p:ph idx="1"/>
          </p:nvPr>
        </p:nvSpPr>
        <p:spPr>
          <a:xfrm>
            <a:off x="457200" y="1395502"/>
            <a:ext cx="8229600" cy="4553778"/>
          </a:xfrm>
        </p:spPr>
        <p:txBody>
          <a:bodyPr>
            <a:normAutofit fontScale="62500" lnSpcReduction="20000"/>
          </a:bodyPr>
          <a:lstStyle/>
          <a:p>
            <a:pPr marL="0" indent="0">
              <a:buNone/>
            </a:pPr>
            <a:r>
              <a:rPr lang="sv-SE" sz="2000" dirty="0" err="1" smtClean="0"/>
              <a:t>Single</a:t>
            </a:r>
            <a:r>
              <a:rPr lang="sv-SE" sz="2000" dirty="0" smtClean="0"/>
              <a:t> </a:t>
            </a:r>
            <a:r>
              <a:rPr lang="sv-SE" sz="2000" dirty="0" err="1" smtClean="0"/>
              <a:t>responsibility</a:t>
            </a:r>
            <a:r>
              <a:rPr lang="sv-SE" sz="2000" dirty="0" smtClean="0"/>
              <a:t> kan översättas med ”endast en källa till förändring”, där källa är användaren. </a:t>
            </a:r>
          </a:p>
          <a:p>
            <a:pPr marL="0" indent="0">
              <a:buNone/>
            </a:pPr>
            <a:r>
              <a:rPr lang="sv-SE" sz="2000" dirty="0" smtClean="0"/>
              <a:t>Ordet </a:t>
            </a:r>
            <a:r>
              <a:rPr lang="sv-SE" sz="2000" dirty="0" err="1" smtClean="0"/>
              <a:t>Responsibility</a:t>
            </a:r>
            <a:r>
              <a:rPr lang="sv-SE" sz="2000" dirty="0" smtClean="0"/>
              <a:t> kan leda tankarna till en familj av metoder som ska tjäna en specifik användare.</a:t>
            </a:r>
          </a:p>
          <a:p>
            <a:pPr marL="0" indent="0">
              <a:buNone/>
            </a:pPr>
            <a:r>
              <a:rPr lang="sv-SE" sz="2000" dirty="0" smtClean="0"/>
              <a:t>Främjar </a:t>
            </a:r>
            <a:r>
              <a:rPr lang="sv-SE" sz="2000" dirty="0" err="1" smtClean="0"/>
              <a:t>Cohesion</a:t>
            </a:r>
            <a:r>
              <a:rPr lang="sv-SE" sz="2000" dirty="0" smtClean="0"/>
              <a:t> eftersom det är </a:t>
            </a:r>
            <a:r>
              <a:rPr lang="sv-SE" sz="2000" dirty="0" err="1" smtClean="0"/>
              <a:t>underföstått</a:t>
            </a:r>
            <a:r>
              <a:rPr lang="sv-SE" sz="2000" dirty="0" smtClean="0"/>
              <a:t> att med ”en användare” avses också ”ett användarbehov”.</a:t>
            </a:r>
          </a:p>
          <a:p>
            <a:pPr marL="0" indent="0">
              <a:buNone/>
            </a:pPr>
            <a:r>
              <a:rPr lang="sv-SE" sz="2000" dirty="0" smtClean="0"/>
              <a:t>Källa till förändring, och därmed SRP, utvärderas </a:t>
            </a:r>
            <a:r>
              <a:rPr lang="sv-SE" sz="2000" dirty="0" err="1"/>
              <a:t>m.a.p</a:t>
            </a:r>
            <a:r>
              <a:rPr lang="sv-SE" sz="2000" dirty="0"/>
              <a:t> ”användare</a:t>
            </a:r>
            <a:r>
              <a:rPr lang="sv-SE" sz="2000" dirty="0" smtClean="0"/>
              <a:t>”.</a:t>
            </a:r>
          </a:p>
          <a:p>
            <a:pPr marL="0" lvl="0" indent="0" eaLnBrk="0" fontAlgn="base" hangingPunct="0">
              <a:spcBef>
                <a:spcPct val="0"/>
              </a:spcBef>
              <a:spcAft>
                <a:spcPct val="0"/>
              </a:spcAft>
              <a:buNone/>
            </a:pPr>
            <a:endParaRPr lang="en-US" altLang="en-US" sz="1800" dirty="0" smtClean="0">
              <a:latin typeface="Consolas" panose="020B0609020204030204" pitchFamily="49" charset="0"/>
              <a:ea typeface="Source Code Pro"/>
              <a:cs typeface="Consolas" panose="020B0609020204030204" pitchFamily="49" charset="0"/>
            </a:endParaRPr>
          </a:p>
          <a:p>
            <a:pPr marL="0" lvl="0" indent="0" eaLnBrk="0" fontAlgn="base" hangingPunct="0">
              <a:spcBef>
                <a:spcPct val="0"/>
              </a:spcBef>
              <a:spcAft>
                <a:spcPct val="0"/>
              </a:spcAft>
              <a:buNone/>
            </a:pPr>
            <a:r>
              <a:rPr lang="en-US" altLang="en-US" sz="1800" dirty="0" smtClean="0">
                <a:latin typeface="Consolas" panose="020B0609020204030204" pitchFamily="49" charset="0"/>
                <a:ea typeface="Source Code Pro"/>
                <a:cs typeface="Consolas" panose="020B0609020204030204" pitchFamily="49" charset="0"/>
              </a:rPr>
              <a:t>class </a:t>
            </a:r>
            <a:r>
              <a:rPr lang="en-US" altLang="en-US" sz="1800" dirty="0">
                <a:latin typeface="Consolas" panose="020B0609020204030204" pitchFamily="49" charset="0"/>
                <a:ea typeface="Source Code Pro"/>
                <a:cs typeface="Consolas" panose="020B0609020204030204" pitchFamily="49" charset="0"/>
              </a:rPr>
              <a:t>Book {</a:t>
            </a:r>
          </a:p>
          <a:p>
            <a:pPr marL="0" lvl="0" indent="0" eaLnBrk="0" fontAlgn="base" hangingPunct="0">
              <a:spcBef>
                <a:spcPct val="0"/>
              </a:spcBef>
              <a:spcAft>
                <a:spcPct val="0"/>
              </a:spcAft>
              <a:buNone/>
            </a:pPr>
            <a:r>
              <a:rPr lang="en-US" altLang="en-US" sz="1800" dirty="0">
                <a:latin typeface="Consolas" panose="020B0609020204030204" pitchFamily="49" charset="0"/>
                <a:ea typeface="Source Code Pro"/>
                <a:cs typeface="Consolas" panose="020B0609020204030204" pitchFamily="49" charset="0"/>
              </a:rPr>
              <a:t> </a:t>
            </a:r>
          </a:p>
          <a:p>
            <a:pPr marL="0" lvl="0" indent="0" eaLnBrk="0" fontAlgn="base" hangingPunct="0">
              <a:spcBef>
                <a:spcPct val="0"/>
              </a:spcBef>
              <a:spcAft>
                <a:spcPct val="0"/>
              </a:spcAft>
              <a:buNone/>
            </a:pPr>
            <a:r>
              <a:rPr lang="en-US" altLang="en-US" sz="1800" dirty="0">
                <a:latin typeface="Consolas" panose="020B0609020204030204" pitchFamily="49" charset="0"/>
                <a:ea typeface="Source Code Pro"/>
                <a:cs typeface="Consolas" panose="020B0609020204030204" pitchFamily="49" charset="0"/>
              </a:rPr>
              <a:t>    function </a:t>
            </a:r>
            <a:r>
              <a:rPr lang="en-US" altLang="en-US" sz="1800" dirty="0" err="1">
                <a:latin typeface="Consolas" panose="020B0609020204030204" pitchFamily="49" charset="0"/>
                <a:ea typeface="Source Code Pro"/>
                <a:cs typeface="Consolas" panose="020B0609020204030204" pitchFamily="49" charset="0"/>
              </a:rPr>
              <a:t>getTitle</a:t>
            </a:r>
            <a:r>
              <a:rPr lang="en-US" altLang="en-US" sz="1800" dirty="0">
                <a:latin typeface="Consolas" panose="020B0609020204030204" pitchFamily="49" charset="0"/>
                <a:ea typeface="Source Code Pro"/>
                <a:cs typeface="Consolas" panose="020B0609020204030204" pitchFamily="49" charset="0"/>
              </a:rPr>
              <a:t>() {</a:t>
            </a:r>
          </a:p>
          <a:p>
            <a:pPr marL="0" lvl="0" indent="0" eaLnBrk="0" fontAlgn="base" hangingPunct="0">
              <a:spcBef>
                <a:spcPct val="0"/>
              </a:spcBef>
              <a:spcAft>
                <a:spcPct val="0"/>
              </a:spcAft>
              <a:buNone/>
            </a:pPr>
            <a:r>
              <a:rPr lang="en-US" altLang="en-US" sz="1800" dirty="0">
                <a:latin typeface="Consolas" panose="020B0609020204030204" pitchFamily="49" charset="0"/>
                <a:ea typeface="Source Code Pro"/>
                <a:cs typeface="Consolas" panose="020B0609020204030204" pitchFamily="49" charset="0"/>
              </a:rPr>
              <a:t>        return "A Great Book";</a:t>
            </a:r>
          </a:p>
          <a:p>
            <a:pPr marL="0" lvl="0" indent="0" eaLnBrk="0" fontAlgn="base" hangingPunct="0">
              <a:spcBef>
                <a:spcPct val="0"/>
              </a:spcBef>
              <a:spcAft>
                <a:spcPct val="0"/>
              </a:spcAft>
              <a:buNone/>
            </a:pPr>
            <a:r>
              <a:rPr lang="en-US" altLang="en-US" sz="1800" dirty="0">
                <a:latin typeface="Consolas" panose="020B0609020204030204" pitchFamily="49" charset="0"/>
                <a:ea typeface="Source Code Pro"/>
                <a:cs typeface="Consolas" panose="020B0609020204030204" pitchFamily="49" charset="0"/>
              </a:rPr>
              <a:t>    }</a:t>
            </a:r>
          </a:p>
          <a:p>
            <a:pPr marL="0" lvl="0" indent="0" eaLnBrk="0" fontAlgn="base" hangingPunct="0">
              <a:spcBef>
                <a:spcPct val="0"/>
              </a:spcBef>
              <a:spcAft>
                <a:spcPct val="0"/>
              </a:spcAft>
              <a:buNone/>
            </a:pPr>
            <a:r>
              <a:rPr lang="en-US" altLang="en-US" sz="1800" dirty="0">
                <a:latin typeface="Consolas" panose="020B0609020204030204" pitchFamily="49" charset="0"/>
                <a:ea typeface="Source Code Pro"/>
                <a:cs typeface="Consolas" panose="020B0609020204030204" pitchFamily="49" charset="0"/>
              </a:rPr>
              <a:t> </a:t>
            </a:r>
          </a:p>
          <a:p>
            <a:pPr marL="0" lvl="0" indent="0" eaLnBrk="0" fontAlgn="base" hangingPunct="0">
              <a:spcBef>
                <a:spcPct val="0"/>
              </a:spcBef>
              <a:spcAft>
                <a:spcPct val="0"/>
              </a:spcAft>
              <a:buNone/>
            </a:pPr>
            <a:r>
              <a:rPr lang="en-US" altLang="en-US" sz="1800" dirty="0">
                <a:latin typeface="Consolas" panose="020B0609020204030204" pitchFamily="49" charset="0"/>
                <a:ea typeface="Source Code Pro"/>
                <a:cs typeface="Consolas" panose="020B0609020204030204" pitchFamily="49" charset="0"/>
              </a:rPr>
              <a:t>    function </a:t>
            </a:r>
            <a:r>
              <a:rPr lang="en-US" altLang="en-US" sz="1800" dirty="0" err="1">
                <a:latin typeface="Consolas" panose="020B0609020204030204" pitchFamily="49" charset="0"/>
                <a:ea typeface="Source Code Pro"/>
                <a:cs typeface="Consolas" panose="020B0609020204030204" pitchFamily="49" charset="0"/>
              </a:rPr>
              <a:t>getAuthor</a:t>
            </a:r>
            <a:r>
              <a:rPr lang="en-US" altLang="en-US" sz="1800" dirty="0">
                <a:latin typeface="Consolas" panose="020B0609020204030204" pitchFamily="49" charset="0"/>
                <a:ea typeface="Source Code Pro"/>
                <a:cs typeface="Consolas" panose="020B0609020204030204" pitchFamily="49" charset="0"/>
              </a:rPr>
              <a:t>() {</a:t>
            </a:r>
          </a:p>
          <a:p>
            <a:pPr marL="0" lvl="0" indent="0" eaLnBrk="0" fontAlgn="base" hangingPunct="0">
              <a:spcBef>
                <a:spcPct val="0"/>
              </a:spcBef>
              <a:spcAft>
                <a:spcPct val="0"/>
              </a:spcAft>
              <a:buNone/>
            </a:pPr>
            <a:r>
              <a:rPr lang="en-US" altLang="en-US" sz="1800" dirty="0">
                <a:latin typeface="Consolas" panose="020B0609020204030204" pitchFamily="49" charset="0"/>
                <a:ea typeface="Source Code Pro"/>
                <a:cs typeface="Consolas" panose="020B0609020204030204" pitchFamily="49" charset="0"/>
              </a:rPr>
              <a:t>        return "John Doe";</a:t>
            </a:r>
          </a:p>
          <a:p>
            <a:pPr marL="0" lvl="0" indent="0" eaLnBrk="0" fontAlgn="base" hangingPunct="0">
              <a:spcBef>
                <a:spcPct val="0"/>
              </a:spcBef>
              <a:spcAft>
                <a:spcPct val="0"/>
              </a:spcAft>
              <a:buNone/>
            </a:pPr>
            <a:r>
              <a:rPr lang="en-US" altLang="en-US" sz="1800" dirty="0">
                <a:latin typeface="Consolas" panose="020B0609020204030204" pitchFamily="49" charset="0"/>
                <a:ea typeface="Source Code Pro"/>
                <a:cs typeface="Consolas" panose="020B0609020204030204" pitchFamily="49" charset="0"/>
              </a:rPr>
              <a:t>    }</a:t>
            </a:r>
          </a:p>
          <a:p>
            <a:pPr marL="0" lvl="0" indent="0" eaLnBrk="0" fontAlgn="base" hangingPunct="0">
              <a:spcBef>
                <a:spcPct val="0"/>
              </a:spcBef>
              <a:spcAft>
                <a:spcPct val="0"/>
              </a:spcAft>
              <a:buNone/>
            </a:pPr>
            <a:r>
              <a:rPr lang="en-US" altLang="en-US" sz="1800" dirty="0">
                <a:latin typeface="Consolas" panose="020B0609020204030204" pitchFamily="49" charset="0"/>
                <a:ea typeface="Source Code Pro"/>
                <a:cs typeface="Consolas" panose="020B0609020204030204" pitchFamily="49" charset="0"/>
              </a:rPr>
              <a:t> </a:t>
            </a:r>
          </a:p>
          <a:p>
            <a:pPr marL="0" lvl="0" indent="0" eaLnBrk="0" fontAlgn="base" hangingPunct="0">
              <a:spcBef>
                <a:spcPct val="0"/>
              </a:spcBef>
              <a:spcAft>
                <a:spcPct val="0"/>
              </a:spcAft>
              <a:buNone/>
            </a:pPr>
            <a:r>
              <a:rPr lang="en-US" altLang="en-US" sz="1800" dirty="0">
                <a:latin typeface="Consolas" panose="020B0609020204030204" pitchFamily="49" charset="0"/>
                <a:ea typeface="Source Code Pro"/>
                <a:cs typeface="Consolas" panose="020B0609020204030204" pitchFamily="49" charset="0"/>
              </a:rPr>
              <a:t>    function </a:t>
            </a:r>
            <a:r>
              <a:rPr lang="en-US" altLang="en-US" sz="1800" dirty="0" err="1">
                <a:latin typeface="Consolas" panose="020B0609020204030204" pitchFamily="49" charset="0"/>
                <a:ea typeface="Source Code Pro"/>
                <a:cs typeface="Consolas" panose="020B0609020204030204" pitchFamily="49" charset="0"/>
              </a:rPr>
              <a:t>turnPage</a:t>
            </a:r>
            <a:r>
              <a:rPr lang="en-US" altLang="en-US" sz="1800" dirty="0">
                <a:latin typeface="Consolas" panose="020B0609020204030204" pitchFamily="49" charset="0"/>
                <a:ea typeface="Source Code Pro"/>
                <a:cs typeface="Consolas" panose="020B0609020204030204" pitchFamily="49" charset="0"/>
              </a:rPr>
              <a:t>() {</a:t>
            </a:r>
          </a:p>
          <a:p>
            <a:pPr marL="0" lvl="0" indent="0" eaLnBrk="0" fontAlgn="base" hangingPunct="0">
              <a:spcBef>
                <a:spcPct val="0"/>
              </a:spcBef>
              <a:spcAft>
                <a:spcPct val="0"/>
              </a:spcAft>
              <a:buNone/>
            </a:pPr>
            <a:r>
              <a:rPr lang="en-US" altLang="en-US" sz="1800" dirty="0">
                <a:latin typeface="Consolas" panose="020B0609020204030204" pitchFamily="49" charset="0"/>
                <a:ea typeface="Source Code Pro"/>
                <a:cs typeface="Consolas" panose="020B0609020204030204" pitchFamily="49" charset="0"/>
              </a:rPr>
              <a:t>        // pointer to next page</a:t>
            </a:r>
          </a:p>
          <a:p>
            <a:pPr marL="0" lvl="0" indent="0" eaLnBrk="0" fontAlgn="base" hangingPunct="0">
              <a:spcBef>
                <a:spcPct val="0"/>
              </a:spcBef>
              <a:spcAft>
                <a:spcPct val="0"/>
              </a:spcAft>
              <a:buNone/>
            </a:pPr>
            <a:r>
              <a:rPr lang="en-US" altLang="en-US" sz="1800" dirty="0">
                <a:latin typeface="Consolas" panose="020B0609020204030204" pitchFamily="49" charset="0"/>
                <a:ea typeface="Source Code Pro"/>
                <a:cs typeface="Consolas" panose="020B0609020204030204" pitchFamily="49" charset="0"/>
              </a:rPr>
              <a:t>    }</a:t>
            </a:r>
          </a:p>
          <a:p>
            <a:pPr marL="0" lvl="0" indent="0" eaLnBrk="0" fontAlgn="base" hangingPunct="0">
              <a:spcBef>
                <a:spcPct val="0"/>
              </a:spcBef>
              <a:spcAft>
                <a:spcPct val="0"/>
              </a:spcAft>
              <a:buNone/>
            </a:pPr>
            <a:r>
              <a:rPr lang="en-US" altLang="en-US" sz="1800" dirty="0">
                <a:latin typeface="Consolas" panose="020B0609020204030204" pitchFamily="49" charset="0"/>
                <a:ea typeface="Source Code Pro"/>
                <a:cs typeface="Consolas" panose="020B0609020204030204" pitchFamily="49" charset="0"/>
              </a:rPr>
              <a:t> </a:t>
            </a:r>
          </a:p>
          <a:p>
            <a:pPr marL="0" lvl="0" indent="0" eaLnBrk="0" fontAlgn="base" hangingPunct="0">
              <a:spcBef>
                <a:spcPct val="0"/>
              </a:spcBef>
              <a:spcAft>
                <a:spcPct val="0"/>
              </a:spcAft>
              <a:buNone/>
            </a:pPr>
            <a:r>
              <a:rPr lang="en-US" altLang="en-US" sz="1800" dirty="0">
                <a:latin typeface="Consolas" panose="020B0609020204030204" pitchFamily="49" charset="0"/>
                <a:ea typeface="Source Code Pro"/>
                <a:cs typeface="Consolas" panose="020B0609020204030204" pitchFamily="49" charset="0"/>
              </a:rPr>
              <a:t>    function </a:t>
            </a:r>
            <a:r>
              <a:rPr lang="en-US" altLang="en-US" sz="1800" dirty="0" err="1">
                <a:latin typeface="Consolas" panose="020B0609020204030204" pitchFamily="49" charset="0"/>
                <a:ea typeface="Source Code Pro"/>
                <a:cs typeface="Consolas" panose="020B0609020204030204" pitchFamily="49" charset="0"/>
              </a:rPr>
              <a:t>printCurrentPage</a:t>
            </a:r>
            <a:r>
              <a:rPr lang="en-US" altLang="en-US" sz="1800" dirty="0">
                <a:latin typeface="Consolas" panose="020B0609020204030204" pitchFamily="49" charset="0"/>
                <a:ea typeface="Source Code Pro"/>
                <a:cs typeface="Consolas" panose="020B0609020204030204" pitchFamily="49" charset="0"/>
              </a:rPr>
              <a:t>() {</a:t>
            </a:r>
          </a:p>
          <a:p>
            <a:pPr marL="0" lvl="0" indent="0" eaLnBrk="0" fontAlgn="base" hangingPunct="0">
              <a:spcBef>
                <a:spcPct val="0"/>
              </a:spcBef>
              <a:spcAft>
                <a:spcPct val="0"/>
              </a:spcAft>
              <a:buNone/>
            </a:pPr>
            <a:r>
              <a:rPr lang="en-US" altLang="en-US" sz="1800" dirty="0">
                <a:latin typeface="Consolas" panose="020B0609020204030204" pitchFamily="49" charset="0"/>
                <a:ea typeface="Source Code Pro"/>
                <a:cs typeface="Consolas" panose="020B0609020204030204" pitchFamily="49" charset="0"/>
              </a:rPr>
              <a:t>        echo "current page content";</a:t>
            </a:r>
          </a:p>
          <a:p>
            <a:pPr marL="0" lvl="0" indent="0" eaLnBrk="0" fontAlgn="base" hangingPunct="0">
              <a:spcBef>
                <a:spcPct val="0"/>
              </a:spcBef>
              <a:spcAft>
                <a:spcPct val="0"/>
              </a:spcAft>
              <a:buNone/>
            </a:pPr>
            <a:r>
              <a:rPr lang="en-US" altLang="en-US" sz="1800" dirty="0">
                <a:latin typeface="Consolas" panose="020B0609020204030204" pitchFamily="49" charset="0"/>
                <a:ea typeface="Source Code Pro"/>
                <a:cs typeface="Consolas" panose="020B0609020204030204" pitchFamily="49" charset="0"/>
              </a:rPr>
              <a:t>    }</a:t>
            </a:r>
          </a:p>
          <a:p>
            <a:pPr marL="0" lvl="0" indent="0" eaLnBrk="0" fontAlgn="base" hangingPunct="0">
              <a:spcBef>
                <a:spcPct val="0"/>
              </a:spcBef>
              <a:spcAft>
                <a:spcPct val="0"/>
              </a:spcAft>
              <a:buNone/>
            </a:pPr>
            <a:r>
              <a:rPr lang="en-US" altLang="en-US" sz="1800" dirty="0">
                <a:latin typeface="Consolas" panose="020B0609020204030204" pitchFamily="49" charset="0"/>
                <a:ea typeface="Source Code Pro"/>
                <a:cs typeface="Consolas" panose="020B0609020204030204" pitchFamily="49" charset="0"/>
              </a:rPr>
              <a:t>}</a:t>
            </a:r>
            <a:endParaRPr lang="en-US" altLang="en-US" sz="3600" dirty="0">
              <a:latin typeface="Arial" panose="020B0604020202020204" pitchFamily="34" charset="0"/>
            </a:endParaRPr>
          </a:p>
          <a:p>
            <a:pPr marL="0" indent="0">
              <a:buNone/>
            </a:pPr>
            <a:endParaRPr lang="sv-SE" sz="1600" dirty="0" smtClean="0"/>
          </a:p>
          <a:p>
            <a:pPr marL="0" indent="0">
              <a:buNone/>
            </a:pPr>
            <a:r>
              <a:rPr lang="sv-SE" sz="1600" dirty="0" smtClean="0"/>
              <a:t>Vi kan t.ex. i sammanhanget tänka oss två olika ”användare”; bibliotekarien och boklånaren. </a:t>
            </a:r>
          </a:p>
          <a:p>
            <a:pPr marL="0" lvl="0" indent="0" eaLnBrk="0" fontAlgn="base" hangingPunct="0">
              <a:spcBef>
                <a:spcPct val="0"/>
              </a:spcBef>
              <a:spcAft>
                <a:spcPct val="0"/>
              </a:spcAft>
              <a:buNone/>
            </a:pPr>
            <a:r>
              <a:rPr lang="en-US" altLang="en-US" sz="1700" dirty="0">
                <a:latin typeface="Consolas" panose="020B0609020204030204" pitchFamily="49" charset="0"/>
                <a:ea typeface="Source Code Pro"/>
                <a:cs typeface="Consolas" panose="020B0609020204030204" pitchFamily="49" charset="0"/>
              </a:rPr>
              <a:t>function </a:t>
            </a:r>
            <a:r>
              <a:rPr lang="en-US" altLang="en-US" sz="1700" dirty="0" err="1" smtClean="0">
                <a:latin typeface="Consolas" panose="020B0609020204030204" pitchFamily="49" charset="0"/>
                <a:ea typeface="Source Code Pro"/>
                <a:cs typeface="Consolas" panose="020B0609020204030204" pitchFamily="49" charset="0"/>
              </a:rPr>
              <a:t>getCurrentPage</a:t>
            </a:r>
            <a:r>
              <a:rPr lang="en-US" altLang="en-US" sz="1700" dirty="0">
                <a:latin typeface="Consolas" panose="020B0609020204030204" pitchFamily="49" charset="0"/>
                <a:ea typeface="Source Code Pro"/>
                <a:cs typeface="Consolas" panose="020B0609020204030204" pitchFamily="49" charset="0"/>
              </a:rPr>
              <a:t>() {</a:t>
            </a:r>
          </a:p>
          <a:p>
            <a:pPr marL="0" lvl="0" indent="0" eaLnBrk="0" fontAlgn="base" hangingPunct="0">
              <a:spcBef>
                <a:spcPct val="0"/>
              </a:spcBef>
              <a:spcAft>
                <a:spcPct val="0"/>
              </a:spcAft>
              <a:buNone/>
            </a:pPr>
            <a:r>
              <a:rPr lang="en-US" altLang="en-US" sz="1700" dirty="0">
                <a:latin typeface="Consolas" panose="020B0609020204030204" pitchFamily="49" charset="0"/>
                <a:ea typeface="Source Code Pro"/>
                <a:cs typeface="Consolas" panose="020B0609020204030204" pitchFamily="49" charset="0"/>
              </a:rPr>
              <a:t> </a:t>
            </a:r>
            <a:r>
              <a:rPr lang="en-US" altLang="en-US" sz="1700" dirty="0" smtClean="0">
                <a:latin typeface="Consolas" panose="020B0609020204030204" pitchFamily="49" charset="0"/>
                <a:ea typeface="Source Code Pro"/>
                <a:cs typeface="Consolas" panose="020B0609020204030204" pitchFamily="49" charset="0"/>
              </a:rPr>
              <a:t>   return </a:t>
            </a:r>
            <a:r>
              <a:rPr lang="en-US" altLang="en-US" sz="1700" dirty="0">
                <a:latin typeface="Consolas" panose="020B0609020204030204" pitchFamily="49" charset="0"/>
                <a:ea typeface="Source Code Pro"/>
                <a:cs typeface="Consolas" panose="020B0609020204030204" pitchFamily="49" charset="0"/>
              </a:rPr>
              <a:t>"current page content";</a:t>
            </a:r>
          </a:p>
          <a:p>
            <a:pPr marL="0" lvl="0" indent="0" eaLnBrk="0" fontAlgn="base" hangingPunct="0">
              <a:spcBef>
                <a:spcPct val="0"/>
              </a:spcBef>
              <a:spcAft>
                <a:spcPct val="0"/>
              </a:spcAft>
              <a:buNone/>
            </a:pPr>
            <a:r>
              <a:rPr lang="en-US" altLang="en-US" sz="1700" dirty="0" smtClean="0">
                <a:latin typeface="Consolas" panose="020B0609020204030204" pitchFamily="49" charset="0"/>
                <a:ea typeface="Source Code Pro"/>
                <a:cs typeface="Consolas" panose="020B0609020204030204" pitchFamily="49" charset="0"/>
              </a:rPr>
              <a:t>}</a:t>
            </a:r>
            <a:endParaRPr lang="en-US" altLang="en-US" sz="1700" dirty="0">
              <a:latin typeface="Consolas" panose="020B0609020204030204" pitchFamily="49" charset="0"/>
              <a:ea typeface="Source Code Pro"/>
              <a:cs typeface="Consolas" panose="020B0609020204030204" pitchFamily="49" charset="0"/>
            </a:endParaRPr>
          </a:p>
          <a:p>
            <a:pPr marL="0" indent="0">
              <a:buNone/>
            </a:pPr>
            <a:endParaRPr lang="sv-SE" sz="1900" dirty="0" smtClean="0"/>
          </a:p>
        </p:txBody>
      </p:sp>
      <p:sp>
        <p:nvSpPr>
          <p:cNvPr id="12" name="Rektangel 11"/>
          <p:cNvSpPr/>
          <p:nvPr/>
        </p:nvSpPr>
        <p:spPr>
          <a:xfrm>
            <a:off x="2771800" y="522972"/>
            <a:ext cx="5688632" cy="369332"/>
          </a:xfrm>
          <a:prstGeom prst="rect">
            <a:avLst/>
          </a:prstGeom>
        </p:spPr>
        <p:txBody>
          <a:bodyPr wrap="square">
            <a:spAutoFit/>
          </a:bodyPr>
          <a:lstStyle/>
          <a:p>
            <a:r>
              <a:rPr lang="sv-SE" dirty="0" smtClean="0"/>
              <a:t>”</a:t>
            </a:r>
            <a:r>
              <a:rPr lang="en-GB" dirty="0" smtClean="0"/>
              <a:t>A class should have only one reason to change.</a:t>
            </a:r>
            <a:r>
              <a:rPr lang="sv-SE" dirty="0" smtClean="0"/>
              <a:t>”</a:t>
            </a:r>
            <a:endParaRPr lang="sv-SE" dirty="0"/>
          </a:p>
        </p:txBody>
      </p:sp>
    </p:spTree>
    <p:extLst>
      <p:ext uri="{BB962C8B-B14F-4D97-AF65-F5344CB8AC3E}">
        <p14:creationId xmlns:p14="http://schemas.microsoft.com/office/powerpoint/2010/main" val="12974639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40000"/>
            <a:lumOff val="60000"/>
          </a:schemeClr>
        </a:solidFill>
      </a:spPr>
      <a:bodyPr rtlCol="0" anchor="ctr"/>
      <a:lstStyle>
        <a:defPPr algn="ctr">
          <a:defRPr sz="11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ctr">
          <a:defRPr dirty="0" err="1" smtClean="0"/>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887</Words>
  <Application>Microsoft Office PowerPoint</Application>
  <PresentationFormat>Bildspel på skärmen (4:3)</PresentationFormat>
  <Paragraphs>163</Paragraphs>
  <Slides>16</Slides>
  <Notes>0</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16</vt:i4>
      </vt:variant>
    </vt:vector>
  </HeadingPairs>
  <TitlesOfParts>
    <vt:vector size="22" baseType="lpstr">
      <vt:lpstr>Source Code Pro</vt:lpstr>
      <vt:lpstr>Arial</vt:lpstr>
      <vt:lpstr>Calibri</vt:lpstr>
      <vt:lpstr>Consolas</vt:lpstr>
      <vt:lpstr>Wingdings</vt:lpstr>
      <vt:lpstr>Office-tema</vt:lpstr>
      <vt:lpstr>SesammTool v2</vt:lpstr>
      <vt:lpstr>PowerPoint-presentation</vt:lpstr>
      <vt:lpstr>Krav på arkitektur</vt:lpstr>
      <vt:lpstr>Lager</vt:lpstr>
      <vt:lpstr>Rigid  ömtålig</vt:lpstr>
      <vt:lpstr>Varför rigid?</vt:lpstr>
      <vt:lpstr>Principer</vt:lpstr>
      <vt:lpstr>SRP</vt:lpstr>
      <vt:lpstr>SRP</vt:lpstr>
      <vt:lpstr>OCP</vt:lpstr>
      <vt:lpstr>LSP</vt:lpstr>
      <vt:lpstr>Guidelines</vt:lpstr>
      <vt:lpstr>Guidelines</vt:lpstr>
      <vt:lpstr>Guidelines</vt:lpstr>
      <vt:lpstr>Guidelines</vt:lpstr>
      <vt:lpstr>Guidelines</vt:lpstr>
    </vt:vector>
  </TitlesOfParts>
  <Company>Scania CV AB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SesammTool v2</dc:title>
  <dc:creator>sssumb</dc:creator>
  <cp:lastModifiedBy>Kyllergård Magnus</cp:lastModifiedBy>
  <cp:revision>165</cp:revision>
  <dcterms:created xsi:type="dcterms:W3CDTF">2014-05-22T12:17:39Z</dcterms:created>
  <dcterms:modified xsi:type="dcterms:W3CDTF">2015-07-10T13:59:13Z</dcterms:modified>
</cp:coreProperties>
</file>