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2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 noChangeAspect="1"/>
          </p:cNvGrpSpPr>
          <p:nvPr userDrawn="1"/>
        </p:nvGrpSpPr>
        <p:grpSpPr bwMode="auto">
          <a:xfrm>
            <a:off x="9101668" y="6092825"/>
            <a:ext cx="2681817" cy="546100"/>
            <a:chOff x="4300" y="3838"/>
            <a:chExt cx="1267" cy="344"/>
          </a:xfrm>
        </p:grpSpPr>
        <p:sp>
          <p:nvSpPr>
            <p:cNvPr id="6" name="AutoShape 5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2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53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54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55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56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57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58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59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60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62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  <p:sp>
        <p:nvSpPr>
          <p:cNvPr id="3096" name="Rectangle 2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14400" y="1988841"/>
            <a:ext cx="10363200" cy="1076623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1424" y="3140969"/>
            <a:ext cx="10369152" cy="1008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8" name="Rectangle 3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9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FFFFFF"/>
                </a:solidFill>
              </a:rPr>
              <a:t>Info Class Internal     Department/Name/Subject</a:t>
            </a:r>
            <a:endParaRPr lang="sv-SE">
              <a:solidFill>
                <a:srgbClr val="FFFFFF"/>
              </a:solidFill>
            </a:endParaRPr>
          </a:p>
        </p:txBody>
      </p:sp>
      <p:sp>
        <p:nvSpPr>
          <p:cNvPr id="20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13A4-DD95-4770-9E88-868C7F1BE78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6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159A-D140-41EE-BCDF-A800DED9B0F9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4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4406901"/>
            <a:ext cx="10367435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3141664"/>
            <a:ext cx="10367435" cy="1265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D942-68B1-4828-9049-5B9A8B4E493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6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ACBB-3EC5-4E68-95B4-690EA453E1BB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1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641"/>
            <a:ext cx="113284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40768"/>
            <a:ext cx="5564717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174876"/>
            <a:ext cx="5564717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40768"/>
            <a:ext cx="5566833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566833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2DD7-17EF-42EA-8CE1-C97C231C68D1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8EF7-F02D-419E-8095-AE564229F2A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2BAA-6F21-44AB-9408-EFF71472D44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7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4"/>
            <a:ext cx="4128029" cy="936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04665"/>
            <a:ext cx="6993467" cy="54008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1" y="1341438"/>
            <a:ext cx="4188884" cy="4464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B1F93-834C-4C3E-B6C3-891C62B24E2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7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6112" y="404813"/>
            <a:ext cx="7315200" cy="43227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66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5C7F-032F-4DA4-B22B-EEFBFD07C3B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E35B2-AEB7-446D-9663-B3847C38B03C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7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28448" y="617538"/>
            <a:ext cx="1631752" cy="5187950"/>
          </a:xfrm>
        </p:spPr>
        <p:txBody>
          <a:bodyPr vert="eaVert"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17538"/>
            <a:ext cx="9408616" cy="518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821A-DC33-4D55-B196-141C44EADD7D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5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0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3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51BE-35D8-404B-AB83-0F9F3BC3E338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B69C-86D9-4CD0-A8FB-C11D39E7B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641"/>
            <a:ext cx="11328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1438"/>
            <a:ext cx="11328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16218" y="6454776"/>
            <a:ext cx="2017183" cy="214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err="1" smtClean="0">
                <a:solidFill>
                  <a:srgbClr val="FFFFFF"/>
                </a:solidFill>
              </a:rPr>
              <a:t>Your</a:t>
            </a:r>
            <a:r>
              <a:rPr lang="sv-SE" dirty="0" smtClean="0">
                <a:solidFill>
                  <a:srgbClr val="FFFFFF"/>
                </a:solidFill>
              </a:rPr>
              <a:t> date </a:t>
            </a:r>
            <a:r>
              <a:rPr lang="sv-SE" dirty="0" err="1" smtClean="0">
                <a:solidFill>
                  <a:srgbClr val="FFFFFF"/>
                </a:solidFill>
              </a:rPr>
              <a:t>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017" y="6199188"/>
            <a:ext cx="5698067" cy="2143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</a:bodyPr>
          <a:lstStyle>
            <a:lvl1pPr>
              <a:defRPr sz="800" noProof="1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smtClean="0">
                <a:solidFill>
                  <a:srgbClr val="FFFFFF"/>
                </a:solidFill>
              </a:rPr>
              <a:t>Info Class </a:t>
            </a:r>
            <a:r>
              <a:rPr lang="sv-SE" dirty="0" err="1" smtClean="0">
                <a:solidFill>
                  <a:srgbClr val="FFFFFF"/>
                </a:solidFill>
              </a:rPr>
              <a:t>Internal</a:t>
            </a:r>
            <a:r>
              <a:rPr lang="sv-SE" dirty="0" smtClean="0">
                <a:solidFill>
                  <a:srgbClr val="FFFFFF"/>
                </a:solidFill>
              </a:rPr>
              <a:t>     </a:t>
            </a: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16233" y="188913"/>
            <a:ext cx="163406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E90CDE-0427-4404-A9F7-6E4E4B25916C}" type="slidenum">
              <a:rPr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grpSp>
        <p:nvGrpSpPr>
          <p:cNvPr id="1032" name="Group 42"/>
          <p:cNvGrpSpPr>
            <a:grpSpLocks noChangeAspect="1"/>
          </p:cNvGrpSpPr>
          <p:nvPr/>
        </p:nvGrpSpPr>
        <p:grpSpPr bwMode="auto">
          <a:xfrm>
            <a:off x="9090166" y="6092825"/>
            <a:ext cx="2681817" cy="546100"/>
            <a:chOff x="4300" y="3838"/>
            <a:chExt cx="1267" cy="344"/>
          </a:xfrm>
        </p:grpSpPr>
        <p:sp>
          <p:nvSpPr>
            <p:cNvPr id="1065" name="AutoShape 4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50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2555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4863" indent="-2936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077913" indent="-269875" algn="l" defTabSz="808038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4pPr>
      <a:lvl5pPr marL="1350963" indent="-277813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AE Diagram meta </a:t>
            </a:r>
            <a:r>
              <a:rPr lang="sv-SE" dirty="0" err="1" smtClean="0"/>
              <a:t>model</a:t>
            </a:r>
            <a:r>
              <a:rPr lang="sv-SE" smtClean="0"/>
              <a:t>  (2017-05-16)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>
                <a:solidFill>
                  <a:srgbClr val="FFFFFF"/>
                </a:solidFill>
              </a:rPr>
              <a:t>2016-09-21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94336" y="4664473"/>
            <a:ext cx="1421038" cy="50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Title</a:t>
            </a:r>
            <a:r>
              <a:rPr lang="sv-SE" sz="1000" dirty="0" smtClean="0">
                <a:solidFill>
                  <a:srgbClr val="000000"/>
                </a:solidFill>
              </a:rPr>
              <a:t> : 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Component : string</a:t>
            </a:r>
            <a:endParaRPr lang="sv-SE" sz="1000" dirty="0">
              <a:solidFill>
                <a:srgbClr val="D2D6D9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80819" y="1476625"/>
            <a:ext cx="1569708" cy="829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Title</a:t>
            </a:r>
            <a:r>
              <a:rPr lang="sv-SE" sz="1000" dirty="0" smtClean="0">
                <a:solidFill>
                  <a:srgbClr val="000000"/>
                </a:solidFill>
              </a:rPr>
              <a:t> : 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MsgSig</a:t>
            </a:r>
            <a:r>
              <a:rPr lang="sv-SE" sz="1000" dirty="0" smtClean="0">
                <a:solidFill>
                  <a:srgbClr val="000000"/>
                </a:solidFill>
              </a:rPr>
              <a:t> : List&lt;string&gt;</a:t>
            </a:r>
            <a:endParaRPr lang="sv-SE" sz="10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13476" y="4206697"/>
            <a:ext cx="110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AeObject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4336" y="1193681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MessageObject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348" y="4467130"/>
            <a:ext cx="20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1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63266" y="2730793"/>
            <a:ext cx="2331191" cy="60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MessageObject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>
                <a:solidFill>
                  <a:srgbClr val="000000"/>
                </a:solidFill>
              </a:rPr>
              <a:t>AeOb</a:t>
            </a:r>
            <a:r>
              <a:rPr lang="sv-SE" sz="1000" dirty="0" err="1" smtClean="0">
                <a:solidFill>
                  <a:srgbClr val="000000"/>
                </a:solidFill>
              </a:rPr>
              <a:t>ject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  <a:endParaRPr lang="sv-SE" sz="1000" dirty="0">
              <a:solidFill>
                <a:srgbClr val="D2D6D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1274" y="2460427"/>
            <a:ext cx="1295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AePortTxObject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74592" y="2746058"/>
            <a:ext cx="2331191" cy="60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MessageObject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AeObject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0796" y="2506943"/>
            <a:ext cx="1295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AePortRxObject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7" idx="0"/>
            <a:endCxn id="26" idx="1"/>
          </p:cNvCxnSpPr>
          <p:nvPr/>
        </p:nvCxnSpPr>
        <p:spPr>
          <a:xfrm flipV="1">
            <a:off x="2628862" y="1891412"/>
            <a:ext cx="951957" cy="83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26" idx="3"/>
          </p:cNvCxnSpPr>
          <p:nvPr/>
        </p:nvCxnSpPr>
        <p:spPr>
          <a:xfrm flipH="1" flipV="1">
            <a:off x="5150527" y="1891412"/>
            <a:ext cx="889661" cy="85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16" idx="0"/>
          </p:cNvCxnSpPr>
          <p:nvPr/>
        </p:nvCxnSpPr>
        <p:spPr>
          <a:xfrm flipH="1">
            <a:off x="4404855" y="3352800"/>
            <a:ext cx="1635333" cy="131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6" idx="0"/>
          </p:cNvCxnSpPr>
          <p:nvPr/>
        </p:nvCxnSpPr>
        <p:spPr>
          <a:xfrm>
            <a:off x="2628862" y="3337535"/>
            <a:ext cx="1775993" cy="132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0544" y="4435585"/>
            <a:ext cx="20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1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3173" y="3333654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000000"/>
                </a:solidFill>
              </a:rPr>
              <a:t>*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50511" y="3333654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000000"/>
                </a:solidFill>
              </a:rPr>
              <a:t>*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9627" y="2564132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000000"/>
                </a:solidFill>
              </a:rPr>
              <a:t>*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67806" y="1941771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1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3216" y="2566406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000000"/>
                </a:solidFill>
              </a:rPr>
              <a:t>*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50527" y="1754539"/>
            <a:ext cx="21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1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3628" y="1385228"/>
            <a:ext cx="268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All </a:t>
            </a:r>
            <a:r>
              <a:rPr lang="sv-SE" sz="1000" b="1" dirty="0" err="1" smtClean="0">
                <a:solidFill>
                  <a:srgbClr val="000000"/>
                </a:solidFill>
              </a:rPr>
              <a:t>objects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are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allowed</a:t>
            </a:r>
            <a:r>
              <a:rPr lang="sv-SE" sz="1000" b="1" dirty="0" smtClean="0">
                <a:solidFill>
                  <a:srgbClr val="000000"/>
                </a:solidFill>
              </a:rPr>
              <a:t> to </a:t>
            </a:r>
            <a:r>
              <a:rPr lang="sv-SE" sz="1000" b="1" dirty="0" err="1" smtClean="0">
                <a:solidFill>
                  <a:srgbClr val="000000"/>
                </a:solidFill>
              </a:rPr>
              <a:t>have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optional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properties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that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can</a:t>
            </a:r>
            <a:r>
              <a:rPr lang="sv-SE" sz="1000" b="1" dirty="0" smtClean="0">
                <a:solidFill>
                  <a:srgbClr val="000000"/>
                </a:solidFill>
              </a:rPr>
              <a:t> be </a:t>
            </a:r>
            <a:r>
              <a:rPr lang="sv-SE" sz="1000" b="1" dirty="0" err="1" smtClean="0">
                <a:solidFill>
                  <a:srgbClr val="000000"/>
                </a:solidFill>
              </a:rPr>
              <a:t>used</a:t>
            </a:r>
            <a:r>
              <a:rPr lang="sv-SE" sz="1000" b="1" dirty="0" smtClean="0">
                <a:solidFill>
                  <a:srgbClr val="000000"/>
                </a:solidFill>
              </a:rPr>
              <a:t> in </a:t>
            </a:r>
            <a:r>
              <a:rPr lang="sv-SE" sz="1000" b="1" dirty="0" err="1" smtClean="0">
                <a:solidFill>
                  <a:srgbClr val="000000"/>
                </a:solidFill>
              </a:rPr>
              <a:t>specification</a:t>
            </a:r>
            <a:r>
              <a:rPr lang="sv-SE" sz="1000" b="1" dirty="0" smtClean="0">
                <a:solidFill>
                  <a:srgbClr val="000000"/>
                </a:solidFill>
              </a:rPr>
              <a:t> to </a:t>
            </a:r>
            <a:r>
              <a:rPr lang="sv-SE" sz="1000" b="1" dirty="0" err="1" smtClean="0">
                <a:solidFill>
                  <a:srgbClr val="000000"/>
                </a:solidFill>
              </a:rPr>
              <a:t>control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colour</a:t>
            </a:r>
            <a:r>
              <a:rPr lang="sv-SE" sz="1000" b="1" dirty="0" smtClean="0">
                <a:solidFill>
                  <a:srgbClr val="000000"/>
                </a:solidFill>
              </a:rPr>
              <a:t>, </a:t>
            </a:r>
            <a:r>
              <a:rPr lang="sv-SE" sz="1000" b="1" dirty="0" err="1" smtClean="0">
                <a:solidFill>
                  <a:srgbClr val="000000"/>
                </a:solidFill>
              </a:rPr>
              <a:t>shape</a:t>
            </a:r>
            <a:r>
              <a:rPr lang="sv-SE" sz="1000" b="1" dirty="0" smtClean="0">
                <a:solidFill>
                  <a:srgbClr val="000000"/>
                </a:solidFill>
              </a:rPr>
              <a:t>, </a:t>
            </a:r>
            <a:r>
              <a:rPr lang="sv-SE" sz="1000" b="1" dirty="0" err="1" smtClean="0">
                <a:solidFill>
                  <a:srgbClr val="000000"/>
                </a:solidFill>
              </a:rPr>
              <a:t>line</a:t>
            </a:r>
            <a:r>
              <a:rPr lang="sv-SE" sz="1000" b="1" dirty="0" smtClean="0">
                <a:solidFill>
                  <a:srgbClr val="000000"/>
                </a:solidFill>
              </a:rPr>
              <a:t> </a:t>
            </a:r>
            <a:r>
              <a:rPr lang="sv-SE" sz="1000" b="1" dirty="0" err="1" smtClean="0">
                <a:solidFill>
                  <a:srgbClr val="000000"/>
                </a:solidFill>
              </a:rPr>
              <a:t>type</a:t>
            </a:r>
            <a:r>
              <a:rPr lang="sv-SE" sz="1000" b="1" dirty="0">
                <a:solidFill>
                  <a:srgbClr val="000000"/>
                </a:solidFill>
              </a:rPr>
              <a:t> </a:t>
            </a:r>
            <a:r>
              <a:rPr lang="sv-SE" sz="1000" b="1" dirty="0" smtClean="0">
                <a:solidFill>
                  <a:srgbClr val="000000"/>
                </a:solidFill>
              </a:rPr>
              <a:t>and </a:t>
            </a:r>
            <a:r>
              <a:rPr lang="sv-SE" sz="1000" b="1" dirty="0" err="1" smtClean="0">
                <a:solidFill>
                  <a:srgbClr val="000000"/>
                </a:solidFill>
              </a:rPr>
              <a:t>more</a:t>
            </a:r>
            <a:endParaRPr lang="en-GB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>
                <a:solidFill>
                  <a:srgbClr val="FFFFFF"/>
                </a:solidFill>
              </a:rPr>
              <a:t>Info Class </a:t>
            </a:r>
            <a:r>
              <a:rPr lang="sv-SE" dirty="0" err="1" smtClean="0">
                <a:solidFill>
                  <a:srgbClr val="FFFFFF"/>
                </a:solidFill>
              </a:rPr>
              <a:t>Internal</a:t>
            </a:r>
            <a:r>
              <a:rPr lang="sv-SE" dirty="0" smtClean="0">
                <a:solidFill>
                  <a:srgbClr val="FFFFFF"/>
                </a:solidFill>
              </a:rPr>
              <a:t>     </a:t>
            </a: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703" y="3661070"/>
            <a:ext cx="1400432" cy="1353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Comp1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540" y="3661069"/>
            <a:ext cx="1400432" cy="1353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Comp2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4568" y="3916442"/>
            <a:ext cx="2817340" cy="10385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[Addr1]-&gt;Segment1-&gt;[]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Msg1.Sig1</a:t>
            </a:r>
          </a:p>
          <a:p>
            <a:pPr algn="ctr"/>
            <a:r>
              <a:rPr lang="sv-SE" kern="0" dirty="0" smtClean="0">
                <a:solidFill>
                  <a:prstClr val="white"/>
                </a:solidFill>
                <a:latin typeface="Calibri" panose="020F0502020204030204"/>
              </a:rPr>
              <a:t>Msg2.Sig2</a:t>
            </a:r>
            <a:endParaRPr lang="en-GB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704135" y="4336572"/>
            <a:ext cx="1400433" cy="9912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6921908" y="4336572"/>
            <a:ext cx="1400433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4614" y="239382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AeObject</a:t>
            </a:r>
            <a:endParaRPr lang="sv-SE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549411" y="23940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AeObject</a:t>
            </a:r>
            <a:endParaRPr lang="sv-SE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19403" y="236043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MessageObject</a:t>
            </a:r>
            <a:endParaRPr lang="sv-SE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12172" y="23604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AePortTxObject</a:t>
            </a:r>
            <a:endParaRPr lang="sv-SE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87479" y="239382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AePortRxObject</a:t>
            </a:r>
            <a:endParaRPr lang="sv-SE" dirty="0" smtClean="0"/>
          </a:p>
        </p:txBody>
      </p:sp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1051436" y="2763161"/>
            <a:ext cx="808626" cy="80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0038" y="2729763"/>
            <a:ext cx="263012" cy="154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</p:cNvCxnSpPr>
          <p:nvPr/>
        </p:nvCxnSpPr>
        <p:spPr>
          <a:xfrm flipH="1">
            <a:off x="5511326" y="2729763"/>
            <a:ext cx="1912" cy="114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632768" y="2729763"/>
            <a:ext cx="127150" cy="154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006253" y="2729762"/>
            <a:ext cx="1133644" cy="83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66" y="3453648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err="1" smtClean="0"/>
              <a:t>AeObject</a:t>
            </a:r>
            <a:r>
              <a:rPr lang="sv-SE" sz="900" dirty="0" smtClean="0"/>
              <a:t>: </a:t>
            </a:r>
            <a:r>
              <a:rPr lang="sv-SE" sz="900" dirty="0" err="1" smtClean="0"/>
              <a:t>Title</a:t>
            </a:r>
            <a:endParaRPr lang="sv-SE" sz="900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5702" y="3661069"/>
            <a:ext cx="1116129" cy="52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4602715"/>
            <a:ext cx="1571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 smtClean="0"/>
              <a:t>AeObject</a:t>
            </a:r>
            <a:r>
              <a:rPr lang="sv-SE" sz="900" dirty="0" smtClean="0"/>
              <a:t>: Component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02149" y="4490074"/>
            <a:ext cx="615672" cy="12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4349" y="3271720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err="1" smtClean="0"/>
              <a:t>MessageObject</a:t>
            </a:r>
            <a:r>
              <a:rPr lang="sv-SE" sz="900" dirty="0" smtClean="0"/>
              <a:t>: </a:t>
            </a:r>
            <a:r>
              <a:rPr lang="sv-SE" sz="900" dirty="0" err="1" smtClean="0"/>
              <a:t>Title</a:t>
            </a:r>
            <a:endParaRPr lang="sv-SE" sz="9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64723" y="3528172"/>
            <a:ext cx="754673" cy="51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96427" y="5192814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err="1" smtClean="0"/>
              <a:t>MessageObject</a:t>
            </a:r>
            <a:r>
              <a:rPr lang="sv-SE" sz="900" dirty="0" smtClean="0"/>
              <a:t>: List&lt;</a:t>
            </a:r>
            <a:r>
              <a:rPr lang="sv-SE" sz="900" dirty="0" err="1" smtClean="0"/>
              <a:t>MsgSig</a:t>
            </a:r>
            <a:r>
              <a:rPr lang="sv-SE" sz="900" dirty="0" smtClean="0"/>
              <a:t>&gt;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V="1">
            <a:off x="4071026" y="4577241"/>
            <a:ext cx="930820" cy="61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0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ania General template Grey STD">
  <a:themeElements>
    <a:clrScheme name="General template - Grey 1">
      <a:dk1>
        <a:srgbClr val="000000"/>
      </a:dk1>
      <a:lt1>
        <a:srgbClr val="D2D6D9"/>
      </a:lt1>
      <a:dk2>
        <a:srgbClr val="000000"/>
      </a:dk2>
      <a:lt2>
        <a:srgbClr val="808080"/>
      </a:lt2>
      <a:accent1>
        <a:srgbClr val="FFFFFF"/>
      </a:accent1>
      <a:accent2>
        <a:srgbClr val="05143F"/>
      </a:accent2>
      <a:accent3>
        <a:srgbClr val="E5E8E9"/>
      </a:accent3>
      <a:accent4>
        <a:srgbClr val="000000"/>
      </a:accent4>
      <a:accent5>
        <a:srgbClr val="FFFFFF"/>
      </a:accent5>
      <a:accent6>
        <a:srgbClr val="041138"/>
      </a:accent6>
      <a:hlink>
        <a:srgbClr val="CCA330"/>
      </a:hlink>
      <a:folHlink>
        <a:srgbClr val="D40026"/>
      </a:folHlink>
    </a:clrScheme>
    <a:fontScheme name="General template - Gr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 template - Grey 1">
        <a:dk1>
          <a:srgbClr val="000000"/>
        </a:dk1>
        <a:lt1>
          <a:srgbClr val="D2D6D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5143F"/>
        </a:accent2>
        <a:accent3>
          <a:srgbClr val="E5E8E9"/>
        </a:accent3>
        <a:accent4>
          <a:srgbClr val="000000"/>
        </a:accent4>
        <a:accent5>
          <a:srgbClr val="FFFFFF"/>
        </a:accent5>
        <a:accent6>
          <a:srgbClr val="041138"/>
        </a:accent6>
        <a:hlink>
          <a:srgbClr val="CCA330"/>
        </a:hlink>
        <a:folHlink>
          <a:srgbClr val="D400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Scania General template Grey STD</vt:lpstr>
      <vt:lpstr>AE Diagram meta model  (2017-05-16)</vt:lpstr>
      <vt:lpstr>Example of object mapping</vt:lpstr>
    </vt:vector>
  </TitlesOfParts>
  <Company>Scania CV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state diagram</dc:title>
  <dc:creator>Marcus Dahlberg</dc:creator>
  <cp:lastModifiedBy>Linder Henrik</cp:lastModifiedBy>
  <cp:revision>18</cp:revision>
  <dcterms:created xsi:type="dcterms:W3CDTF">2016-09-14T12:02:06Z</dcterms:created>
  <dcterms:modified xsi:type="dcterms:W3CDTF">2017-05-16T08:27:56Z</dcterms:modified>
</cp:coreProperties>
</file>