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87" r:id="rId4"/>
    <p:sldId id="288" r:id="rId5"/>
    <p:sldId id="289" r:id="rId6"/>
    <p:sldId id="290" r:id="rId7"/>
    <p:sldId id="257" r:id="rId8"/>
    <p:sldId id="277" r:id="rId9"/>
    <p:sldId id="278" r:id="rId10"/>
    <p:sldId id="279" r:id="rId11"/>
    <p:sldId id="280" r:id="rId12"/>
    <p:sldId id="281" r:id="rId13"/>
    <p:sldId id="282" r:id="rId14"/>
    <p:sldId id="283" r:id="rId15"/>
    <p:sldId id="284" r:id="rId16"/>
    <p:sldId id="285" r:id="rId17"/>
    <p:sldId id="286" r:id="rId18"/>
    <p:sldId id="258" r:id="rId19"/>
    <p:sldId id="292" r:id="rId20"/>
    <p:sldId id="293" r:id="rId21"/>
    <p:sldId id="259" r:id="rId22"/>
    <p:sldId id="294" r:id="rId23"/>
    <p:sldId id="318" r:id="rId24"/>
    <p:sldId id="295" r:id="rId25"/>
    <p:sldId id="261" r:id="rId26"/>
    <p:sldId id="296" r:id="rId27"/>
    <p:sldId id="262" r:id="rId28"/>
    <p:sldId id="297" r:id="rId29"/>
    <p:sldId id="299" r:id="rId30"/>
    <p:sldId id="301" r:id="rId31"/>
    <p:sldId id="302" r:id="rId32"/>
    <p:sldId id="303" r:id="rId33"/>
    <p:sldId id="300" r:id="rId34"/>
    <p:sldId id="304" r:id="rId35"/>
    <p:sldId id="264" r:id="rId36"/>
    <p:sldId id="265" r:id="rId37"/>
    <p:sldId id="305" r:id="rId38"/>
    <p:sldId id="266" r:id="rId39"/>
    <p:sldId id="298" r:id="rId40"/>
    <p:sldId id="306" r:id="rId41"/>
    <p:sldId id="307" r:id="rId42"/>
    <p:sldId id="308" r:id="rId43"/>
    <p:sldId id="309" r:id="rId44"/>
    <p:sldId id="267" r:id="rId45"/>
    <p:sldId id="268" r:id="rId46"/>
    <p:sldId id="269" r:id="rId47"/>
    <p:sldId id="276" r:id="rId48"/>
    <p:sldId id="270" r:id="rId49"/>
    <p:sldId id="271" r:id="rId50"/>
    <p:sldId id="272" r:id="rId51"/>
    <p:sldId id="273" r:id="rId52"/>
    <p:sldId id="274" r:id="rId53"/>
    <p:sldId id="275" r:id="rId54"/>
    <p:sldId id="311" r:id="rId55"/>
    <p:sldId id="312" r:id="rId56"/>
    <p:sldId id="313" r:id="rId57"/>
    <p:sldId id="314" r:id="rId58"/>
    <p:sldId id="315" r:id="rId59"/>
    <p:sldId id="310" r:id="rId60"/>
    <p:sldId id="316" r:id="rId61"/>
    <p:sldId id="317"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960B163-134F-433E-8A7E-69F2B48E692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7610003E-31CA-4F7C-8C09-9B78EDB518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B3696150-678C-4C87-A226-12BC4BDEC09A}"/>
              </a:ext>
            </a:extLst>
          </p:cNvPr>
          <p:cNvSpPr>
            <a:spLocks noGrp="1"/>
          </p:cNvSpPr>
          <p:nvPr>
            <p:ph type="dt" sz="half" idx="10"/>
          </p:nvPr>
        </p:nvSpPr>
        <p:spPr/>
        <p:txBody>
          <a:bodyPr/>
          <a:lstStyle/>
          <a:p>
            <a:fld id="{8629F89C-C49B-4942-AF99-807AC3AA3AAD}" type="datetimeFigureOut">
              <a:rPr lang="zh-CN" altLang="en-US" smtClean="0"/>
              <a:t>2018/6/23/Sat</a:t>
            </a:fld>
            <a:endParaRPr lang="zh-CN" altLang="en-US"/>
          </a:p>
        </p:txBody>
      </p:sp>
      <p:sp>
        <p:nvSpPr>
          <p:cNvPr id="5" name="页脚占位符 4">
            <a:extLst>
              <a:ext uri="{FF2B5EF4-FFF2-40B4-BE49-F238E27FC236}">
                <a16:creationId xmlns="" xmlns:a16="http://schemas.microsoft.com/office/drawing/2014/main" id="{2D76F734-6E7F-4440-B09C-1507BA67E6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92CF9491-7B10-4740-ACC7-F6EBAE2A5F0C}"/>
              </a:ext>
            </a:extLst>
          </p:cNvPr>
          <p:cNvSpPr>
            <a:spLocks noGrp="1"/>
          </p:cNvSpPr>
          <p:nvPr>
            <p:ph type="sldNum" sz="quarter" idx="12"/>
          </p:nvPr>
        </p:nvSpPr>
        <p:spPr/>
        <p:txBody>
          <a:bodyPr/>
          <a:lstStyle/>
          <a:p>
            <a:fld id="{43C04322-FD25-40A1-A502-43173CEA6BFF}" type="slidenum">
              <a:rPr lang="zh-CN" altLang="en-US" smtClean="0"/>
              <a:t>‹#›</a:t>
            </a:fld>
            <a:endParaRPr lang="zh-CN" altLang="en-US"/>
          </a:p>
        </p:txBody>
      </p:sp>
    </p:spTree>
    <p:extLst>
      <p:ext uri="{BB962C8B-B14F-4D97-AF65-F5344CB8AC3E}">
        <p14:creationId xmlns:p14="http://schemas.microsoft.com/office/powerpoint/2010/main" val="204757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FA76D0-95F3-4A33-B36B-129A3585A5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18B6264F-2198-4AF3-A775-D3E35B32052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35C5D05-8D58-47DE-8182-E141F81FBE3B}"/>
              </a:ext>
            </a:extLst>
          </p:cNvPr>
          <p:cNvSpPr>
            <a:spLocks noGrp="1"/>
          </p:cNvSpPr>
          <p:nvPr>
            <p:ph type="dt" sz="half" idx="10"/>
          </p:nvPr>
        </p:nvSpPr>
        <p:spPr/>
        <p:txBody>
          <a:bodyPr/>
          <a:lstStyle/>
          <a:p>
            <a:fld id="{8629F89C-C49B-4942-AF99-807AC3AA3AAD}" type="datetimeFigureOut">
              <a:rPr lang="zh-CN" altLang="en-US" smtClean="0"/>
              <a:t>2018/6/23/Sat</a:t>
            </a:fld>
            <a:endParaRPr lang="zh-CN" altLang="en-US"/>
          </a:p>
        </p:txBody>
      </p:sp>
      <p:sp>
        <p:nvSpPr>
          <p:cNvPr id="5" name="页脚占位符 4">
            <a:extLst>
              <a:ext uri="{FF2B5EF4-FFF2-40B4-BE49-F238E27FC236}">
                <a16:creationId xmlns="" xmlns:a16="http://schemas.microsoft.com/office/drawing/2014/main" id="{33B8EF2B-DAB1-47AE-8E86-C585B28719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AB90DEF-CA4C-422F-9CCA-1E5A187EAACF}"/>
              </a:ext>
            </a:extLst>
          </p:cNvPr>
          <p:cNvSpPr>
            <a:spLocks noGrp="1"/>
          </p:cNvSpPr>
          <p:nvPr>
            <p:ph type="sldNum" sz="quarter" idx="12"/>
          </p:nvPr>
        </p:nvSpPr>
        <p:spPr/>
        <p:txBody>
          <a:bodyPr/>
          <a:lstStyle/>
          <a:p>
            <a:fld id="{43C04322-FD25-40A1-A502-43173CEA6BFF}" type="slidenum">
              <a:rPr lang="zh-CN" altLang="en-US" smtClean="0"/>
              <a:t>‹#›</a:t>
            </a:fld>
            <a:endParaRPr lang="zh-CN" altLang="en-US"/>
          </a:p>
        </p:txBody>
      </p:sp>
    </p:spTree>
    <p:extLst>
      <p:ext uri="{BB962C8B-B14F-4D97-AF65-F5344CB8AC3E}">
        <p14:creationId xmlns:p14="http://schemas.microsoft.com/office/powerpoint/2010/main" val="161003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E78A3087-9F82-4918-8960-57D7E45E0C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3C3591DB-6654-4B07-846E-BD55BA8BD0D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12EF957-BDE0-4F2D-969D-DB5347D77B90}"/>
              </a:ext>
            </a:extLst>
          </p:cNvPr>
          <p:cNvSpPr>
            <a:spLocks noGrp="1"/>
          </p:cNvSpPr>
          <p:nvPr>
            <p:ph type="dt" sz="half" idx="10"/>
          </p:nvPr>
        </p:nvSpPr>
        <p:spPr/>
        <p:txBody>
          <a:bodyPr/>
          <a:lstStyle/>
          <a:p>
            <a:fld id="{8629F89C-C49B-4942-AF99-807AC3AA3AAD}" type="datetimeFigureOut">
              <a:rPr lang="zh-CN" altLang="en-US" smtClean="0"/>
              <a:t>2018/6/23/Sat</a:t>
            </a:fld>
            <a:endParaRPr lang="zh-CN" altLang="en-US"/>
          </a:p>
        </p:txBody>
      </p:sp>
      <p:sp>
        <p:nvSpPr>
          <p:cNvPr id="5" name="页脚占位符 4">
            <a:extLst>
              <a:ext uri="{FF2B5EF4-FFF2-40B4-BE49-F238E27FC236}">
                <a16:creationId xmlns="" xmlns:a16="http://schemas.microsoft.com/office/drawing/2014/main" id="{49293064-787D-418C-814F-4B1163C2D4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2EB4A11-7AE8-4271-87CC-A4A326A996D4}"/>
              </a:ext>
            </a:extLst>
          </p:cNvPr>
          <p:cNvSpPr>
            <a:spLocks noGrp="1"/>
          </p:cNvSpPr>
          <p:nvPr>
            <p:ph type="sldNum" sz="quarter" idx="12"/>
          </p:nvPr>
        </p:nvSpPr>
        <p:spPr/>
        <p:txBody>
          <a:bodyPr/>
          <a:lstStyle/>
          <a:p>
            <a:fld id="{43C04322-FD25-40A1-A502-43173CEA6BFF}" type="slidenum">
              <a:rPr lang="zh-CN" altLang="en-US" smtClean="0"/>
              <a:t>‹#›</a:t>
            </a:fld>
            <a:endParaRPr lang="zh-CN" altLang="en-US"/>
          </a:p>
        </p:txBody>
      </p:sp>
    </p:spTree>
    <p:extLst>
      <p:ext uri="{BB962C8B-B14F-4D97-AF65-F5344CB8AC3E}">
        <p14:creationId xmlns:p14="http://schemas.microsoft.com/office/powerpoint/2010/main" val="126522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AC9D5F6-1755-4D57-8540-538996055F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27E99ECC-EA79-406B-89F0-7EB162F6582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B71451E3-ED53-47B2-91A1-220B47A58516}"/>
              </a:ext>
            </a:extLst>
          </p:cNvPr>
          <p:cNvSpPr>
            <a:spLocks noGrp="1"/>
          </p:cNvSpPr>
          <p:nvPr>
            <p:ph type="dt" sz="half" idx="10"/>
          </p:nvPr>
        </p:nvSpPr>
        <p:spPr/>
        <p:txBody>
          <a:bodyPr/>
          <a:lstStyle/>
          <a:p>
            <a:fld id="{8629F89C-C49B-4942-AF99-807AC3AA3AAD}" type="datetimeFigureOut">
              <a:rPr lang="zh-CN" altLang="en-US" smtClean="0"/>
              <a:t>2018/6/23/Sat</a:t>
            </a:fld>
            <a:endParaRPr lang="zh-CN" altLang="en-US"/>
          </a:p>
        </p:txBody>
      </p:sp>
      <p:sp>
        <p:nvSpPr>
          <p:cNvPr id="5" name="页脚占位符 4">
            <a:extLst>
              <a:ext uri="{FF2B5EF4-FFF2-40B4-BE49-F238E27FC236}">
                <a16:creationId xmlns="" xmlns:a16="http://schemas.microsoft.com/office/drawing/2014/main" id="{C9BFCA62-6B0B-4CE6-B8F7-DCAD3882D6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E05F333-E344-4A86-AA0E-6A8222F003CE}"/>
              </a:ext>
            </a:extLst>
          </p:cNvPr>
          <p:cNvSpPr>
            <a:spLocks noGrp="1"/>
          </p:cNvSpPr>
          <p:nvPr>
            <p:ph type="sldNum" sz="quarter" idx="12"/>
          </p:nvPr>
        </p:nvSpPr>
        <p:spPr/>
        <p:txBody>
          <a:bodyPr/>
          <a:lstStyle/>
          <a:p>
            <a:fld id="{43C04322-FD25-40A1-A502-43173CEA6BFF}" type="slidenum">
              <a:rPr lang="zh-CN" altLang="en-US" smtClean="0"/>
              <a:t>‹#›</a:t>
            </a:fld>
            <a:endParaRPr lang="zh-CN" altLang="en-US"/>
          </a:p>
        </p:txBody>
      </p:sp>
    </p:spTree>
    <p:extLst>
      <p:ext uri="{BB962C8B-B14F-4D97-AF65-F5344CB8AC3E}">
        <p14:creationId xmlns:p14="http://schemas.microsoft.com/office/powerpoint/2010/main" val="241991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1FE19CA-E493-4E07-BCE7-587E0F39892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B0FF29E0-89BB-43E3-BA5A-78134C8EC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C0C1F8F9-7BA0-4D71-958A-17AE7192D082}"/>
              </a:ext>
            </a:extLst>
          </p:cNvPr>
          <p:cNvSpPr>
            <a:spLocks noGrp="1"/>
          </p:cNvSpPr>
          <p:nvPr>
            <p:ph type="dt" sz="half" idx="10"/>
          </p:nvPr>
        </p:nvSpPr>
        <p:spPr/>
        <p:txBody>
          <a:bodyPr/>
          <a:lstStyle/>
          <a:p>
            <a:fld id="{8629F89C-C49B-4942-AF99-807AC3AA3AAD}" type="datetimeFigureOut">
              <a:rPr lang="zh-CN" altLang="en-US" smtClean="0"/>
              <a:t>2018/6/23/Sat</a:t>
            </a:fld>
            <a:endParaRPr lang="zh-CN" altLang="en-US"/>
          </a:p>
        </p:txBody>
      </p:sp>
      <p:sp>
        <p:nvSpPr>
          <p:cNvPr id="5" name="页脚占位符 4">
            <a:extLst>
              <a:ext uri="{FF2B5EF4-FFF2-40B4-BE49-F238E27FC236}">
                <a16:creationId xmlns="" xmlns:a16="http://schemas.microsoft.com/office/drawing/2014/main" id="{810D349E-1C47-43D2-9E2C-1109CA4282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5ED0C4B-D1DC-48C6-B1DD-0443096D4A7B}"/>
              </a:ext>
            </a:extLst>
          </p:cNvPr>
          <p:cNvSpPr>
            <a:spLocks noGrp="1"/>
          </p:cNvSpPr>
          <p:nvPr>
            <p:ph type="sldNum" sz="quarter" idx="12"/>
          </p:nvPr>
        </p:nvSpPr>
        <p:spPr/>
        <p:txBody>
          <a:bodyPr/>
          <a:lstStyle/>
          <a:p>
            <a:fld id="{43C04322-FD25-40A1-A502-43173CEA6BFF}" type="slidenum">
              <a:rPr lang="zh-CN" altLang="en-US" smtClean="0"/>
              <a:t>‹#›</a:t>
            </a:fld>
            <a:endParaRPr lang="zh-CN" altLang="en-US"/>
          </a:p>
        </p:txBody>
      </p:sp>
    </p:spTree>
    <p:extLst>
      <p:ext uri="{BB962C8B-B14F-4D97-AF65-F5344CB8AC3E}">
        <p14:creationId xmlns:p14="http://schemas.microsoft.com/office/powerpoint/2010/main" val="297321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69870A9-94DC-499C-9B50-258C677409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AF8E331E-C787-4CE6-A5A2-3C6B737BD28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79D42783-E9FC-4C07-AA53-D46888E02BC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88D558E0-3BEB-4BA1-8C76-D4F4E1FD8B0D}"/>
              </a:ext>
            </a:extLst>
          </p:cNvPr>
          <p:cNvSpPr>
            <a:spLocks noGrp="1"/>
          </p:cNvSpPr>
          <p:nvPr>
            <p:ph type="dt" sz="half" idx="10"/>
          </p:nvPr>
        </p:nvSpPr>
        <p:spPr/>
        <p:txBody>
          <a:bodyPr/>
          <a:lstStyle/>
          <a:p>
            <a:fld id="{8629F89C-C49B-4942-AF99-807AC3AA3AAD}" type="datetimeFigureOut">
              <a:rPr lang="zh-CN" altLang="en-US" smtClean="0"/>
              <a:t>2018/6/23/Sat</a:t>
            </a:fld>
            <a:endParaRPr lang="zh-CN" altLang="en-US"/>
          </a:p>
        </p:txBody>
      </p:sp>
      <p:sp>
        <p:nvSpPr>
          <p:cNvPr id="6" name="页脚占位符 5">
            <a:extLst>
              <a:ext uri="{FF2B5EF4-FFF2-40B4-BE49-F238E27FC236}">
                <a16:creationId xmlns="" xmlns:a16="http://schemas.microsoft.com/office/drawing/2014/main" id="{56BD4B1A-6111-4B92-8399-D648E65158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6EBF3C3F-942A-4D1E-9237-6042F8953FC6}"/>
              </a:ext>
            </a:extLst>
          </p:cNvPr>
          <p:cNvSpPr>
            <a:spLocks noGrp="1"/>
          </p:cNvSpPr>
          <p:nvPr>
            <p:ph type="sldNum" sz="quarter" idx="12"/>
          </p:nvPr>
        </p:nvSpPr>
        <p:spPr/>
        <p:txBody>
          <a:bodyPr/>
          <a:lstStyle/>
          <a:p>
            <a:fld id="{43C04322-FD25-40A1-A502-43173CEA6BFF}" type="slidenum">
              <a:rPr lang="zh-CN" altLang="en-US" smtClean="0"/>
              <a:t>‹#›</a:t>
            </a:fld>
            <a:endParaRPr lang="zh-CN" altLang="en-US"/>
          </a:p>
        </p:txBody>
      </p:sp>
    </p:spTree>
    <p:extLst>
      <p:ext uri="{BB962C8B-B14F-4D97-AF65-F5344CB8AC3E}">
        <p14:creationId xmlns:p14="http://schemas.microsoft.com/office/powerpoint/2010/main" val="248336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45E3409-B2B8-495A-93E9-175005A268B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E8E547AD-F8C2-41F9-B0C6-2ED369346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CD5A3D59-41B1-4C40-8358-D81258A6F27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9CCA2DBE-6D8B-4093-B616-DE94007EB3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8BAAD4F9-4F4C-42D1-B7A2-456E5CE1BA7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BFC3B026-DC9E-4BBF-A066-F8F1A27163D1}"/>
              </a:ext>
            </a:extLst>
          </p:cNvPr>
          <p:cNvSpPr>
            <a:spLocks noGrp="1"/>
          </p:cNvSpPr>
          <p:nvPr>
            <p:ph type="dt" sz="half" idx="10"/>
          </p:nvPr>
        </p:nvSpPr>
        <p:spPr/>
        <p:txBody>
          <a:bodyPr/>
          <a:lstStyle/>
          <a:p>
            <a:fld id="{8629F89C-C49B-4942-AF99-807AC3AA3AAD}" type="datetimeFigureOut">
              <a:rPr lang="zh-CN" altLang="en-US" smtClean="0"/>
              <a:t>2018/6/23/Sat</a:t>
            </a:fld>
            <a:endParaRPr lang="zh-CN" altLang="en-US"/>
          </a:p>
        </p:txBody>
      </p:sp>
      <p:sp>
        <p:nvSpPr>
          <p:cNvPr id="8" name="页脚占位符 7">
            <a:extLst>
              <a:ext uri="{FF2B5EF4-FFF2-40B4-BE49-F238E27FC236}">
                <a16:creationId xmlns="" xmlns:a16="http://schemas.microsoft.com/office/drawing/2014/main" id="{1533270C-D69D-4F66-A246-E9CF72A9009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CD539318-9CEB-4BF9-8FDE-4125727A306B}"/>
              </a:ext>
            </a:extLst>
          </p:cNvPr>
          <p:cNvSpPr>
            <a:spLocks noGrp="1"/>
          </p:cNvSpPr>
          <p:nvPr>
            <p:ph type="sldNum" sz="quarter" idx="12"/>
          </p:nvPr>
        </p:nvSpPr>
        <p:spPr/>
        <p:txBody>
          <a:bodyPr/>
          <a:lstStyle/>
          <a:p>
            <a:fld id="{43C04322-FD25-40A1-A502-43173CEA6BFF}" type="slidenum">
              <a:rPr lang="zh-CN" altLang="en-US" smtClean="0"/>
              <a:t>‹#›</a:t>
            </a:fld>
            <a:endParaRPr lang="zh-CN" altLang="en-US"/>
          </a:p>
        </p:txBody>
      </p:sp>
    </p:spTree>
    <p:extLst>
      <p:ext uri="{BB962C8B-B14F-4D97-AF65-F5344CB8AC3E}">
        <p14:creationId xmlns:p14="http://schemas.microsoft.com/office/powerpoint/2010/main" val="386844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A601F76-2626-45AB-9231-EFDB9D71CF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B59171EC-F5FC-419A-95BC-1B7D0AA95752}"/>
              </a:ext>
            </a:extLst>
          </p:cNvPr>
          <p:cNvSpPr>
            <a:spLocks noGrp="1"/>
          </p:cNvSpPr>
          <p:nvPr>
            <p:ph type="dt" sz="half" idx="10"/>
          </p:nvPr>
        </p:nvSpPr>
        <p:spPr/>
        <p:txBody>
          <a:bodyPr/>
          <a:lstStyle/>
          <a:p>
            <a:fld id="{8629F89C-C49B-4942-AF99-807AC3AA3AAD}" type="datetimeFigureOut">
              <a:rPr lang="zh-CN" altLang="en-US" smtClean="0"/>
              <a:t>2018/6/23/Sat</a:t>
            </a:fld>
            <a:endParaRPr lang="zh-CN" altLang="en-US"/>
          </a:p>
        </p:txBody>
      </p:sp>
      <p:sp>
        <p:nvSpPr>
          <p:cNvPr id="4" name="页脚占位符 3">
            <a:extLst>
              <a:ext uri="{FF2B5EF4-FFF2-40B4-BE49-F238E27FC236}">
                <a16:creationId xmlns="" xmlns:a16="http://schemas.microsoft.com/office/drawing/2014/main" id="{7920B36F-4C73-4CF2-95AE-56D98CBAB7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0AF21608-67B1-4CC8-9CF0-8729006B545F}"/>
              </a:ext>
            </a:extLst>
          </p:cNvPr>
          <p:cNvSpPr>
            <a:spLocks noGrp="1"/>
          </p:cNvSpPr>
          <p:nvPr>
            <p:ph type="sldNum" sz="quarter" idx="12"/>
          </p:nvPr>
        </p:nvSpPr>
        <p:spPr/>
        <p:txBody>
          <a:bodyPr/>
          <a:lstStyle/>
          <a:p>
            <a:fld id="{43C04322-FD25-40A1-A502-43173CEA6BFF}" type="slidenum">
              <a:rPr lang="zh-CN" altLang="en-US" smtClean="0"/>
              <a:t>‹#›</a:t>
            </a:fld>
            <a:endParaRPr lang="zh-CN" altLang="en-US"/>
          </a:p>
        </p:txBody>
      </p:sp>
    </p:spTree>
    <p:extLst>
      <p:ext uri="{BB962C8B-B14F-4D97-AF65-F5344CB8AC3E}">
        <p14:creationId xmlns:p14="http://schemas.microsoft.com/office/powerpoint/2010/main" val="275031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B1966014-FDCD-4035-9EA2-B9CC9283BB30}"/>
              </a:ext>
            </a:extLst>
          </p:cNvPr>
          <p:cNvSpPr>
            <a:spLocks noGrp="1"/>
          </p:cNvSpPr>
          <p:nvPr>
            <p:ph type="dt" sz="half" idx="10"/>
          </p:nvPr>
        </p:nvSpPr>
        <p:spPr/>
        <p:txBody>
          <a:bodyPr/>
          <a:lstStyle/>
          <a:p>
            <a:fld id="{8629F89C-C49B-4942-AF99-807AC3AA3AAD}" type="datetimeFigureOut">
              <a:rPr lang="zh-CN" altLang="en-US" smtClean="0"/>
              <a:t>2018/6/23/Sat</a:t>
            </a:fld>
            <a:endParaRPr lang="zh-CN" altLang="en-US"/>
          </a:p>
        </p:txBody>
      </p:sp>
      <p:sp>
        <p:nvSpPr>
          <p:cNvPr id="3" name="页脚占位符 2">
            <a:extLst>
              <a:ext uri="{FF2B5EF4-FFF2-40B4-BE49-F238E27FC236}">
                <a16:creationId xmlns="" xmlns:a16="http://schemas.microsoft.com/office/drawing/2014/main" id="{5F12916F-7685-41CC-95BA-B34E1245F53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3EDAA8C1-4213-4EDD-AF75-A25994B01056}"/>
              </a:ext>
            </a:extLst>
          </p:cNvPr>
          <p:cNvSpPr>
            <a:spLocks noGrp="1"/>
          </p:cNvSpPr>
          <p:nvPr>
            <p:ph type="sldNum" sz="quarter" idx="12"/>
          </p:nvPr>
        </p:nvSpPr>
        <p:spPr/>
        <p:txBody>
          <a:bodyPr/>
          <a:lstStyle/>
          <a:p>
            <a:fld id="{43C04322-FD25-40A1-A502-43173CEA6BFF}" type="slidenum">
              <a:rPr lang="zh-CN" altLang="en-US" smtClean="0"/>
              <a:t>‹#›</a:t>
            </a:fld>
            <a:endParaRPr lang="zh-CN" altLang="en-US"/>
          </a:p>
        </p:txBody>
      </p:sp>
    </p:spTree>
    <p:extLst>
      <p:ext uri="{BB962C8B-B14F-4D97-AF65-F5344CB8AC3E}">
        <p14:creationId xmlns:p14="http://schemas.microsoft.com/office/powerpoint/2010/main" val="279325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A3CE45B-E61F-4901-83D4-BADAA6C2D4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504F564A-AD1D-400C-880C-113957EB7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43DC2D6F-3284-4383-AF0A-CAC654107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FAE7CB64-EB8B-42FC-8B31-217610A847DB}"/>
              </a:ext>
            </a:extLst>
          </p:cNvPr>
          <p:cNvSpPr>
            <a:spLocks noGrp="1"/>
          </p:cNvSpPr>
          <p:nvPr>
            <p:ph type="dt" sz="half" idx="10"/>
          </p:nvPr>
        </p:nvSpPr>
        <p:spPr/>
        <p:txBody>
          <a:bodyPr/>
          <a:lstStyle/>
          <a:p>
            <a:fld id="{8629F89C-C49B-4942-AF99-807AC3AA3AAD}" type="datetimeFigureOut">
              <a:rPr lang="zh-CN" altLang="en-US" smtClean="0"/>
              <a:t>2018/6/23/Sat</a:t>
            </a:fld>
            <a:endParaRPr lang="zh-CN" altLang="en-US"/>
          </a:p>
        </p:txBody>
      </p:sp>
      <p:sp>
        <p:nvSpPr>
          <p:cNvPr id="6" name="页脚占位符 5">
            <a:extLst>
              <a:ext uri="{FF2B5EF4-FFF2-40B4-BE49-F238E27FC236}">
                <a16:creationId xmlns="" xmlns:a16="http://schemas.microsoft.com/office/drawing/2014/main" id="{651C77DB-33A2-4AA7-93D2-BB9C607299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1D11ED15-480F-4EFF-9D79-4F5998272EC4}"/>
              </a:ext>
            </a:extLst>
          </p:cNvPr>
          <p:cNvSpPr>
            <a:spLocks noGrp="1"/>
          </p:cNvSpPr>
          <p:nvPr>
            <p:ph type="sldNum" sz="quarter" idx="12"/>
          </p:nvPr>
        </p:nvSpPr>
        <p:spPr/>
        <p:txBody>
          <a:bodyPr/>
          <a:lstStyle/>
          <a:p>
            <a:fld id="{43C04322-FD25-40A1-A502-43173CEA6BFF}" type="slidenum">
              <a:rPr lang="zh-CN" altLang="en-US" smtClean="0"/>
              <a:t>‹#›</a:t>
            </a:fld>
            <a:endParaRPr lang="zh-CN" altLang="en-US"/>
          </a:p>
        </p:txBody>
      </p:sp>
    </p:spTree>
    <p:extLst>
      <p:ext uri="{BB962C8B-B14F-4D97-AF65-F5344CB8AC3E}">
        <p14:creationId xmlns:p14="http://schemas.microsoft.com/office/powerpoint/2010/main" val="659749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2C0ABC-70C3-474E-8EDB-6F682D1C25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BFBC43A4-76A6-4273-87D9-446B93827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1423DE95-CBF8-4ABE-A67C-CD2B2DB6D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B933BD13-EF62-4B27-A069-8D24D940835C}"/>
              </a:ext>
            </a:extLst>
          </p:cNvPr>
          <p:cNvSpPr>
            <a:spLocks noGrp="1"/>
          </p:cNvSpPr>
          <p:nvPr>
            <p:ph type="dt" sz="half" idx="10"/>
          </p:nvPr>
        </p:nvSpPr>
        <p:spPr/>
        <p:txBody>
          <a:bodyPr/>
          <a:lstStyle/>
          <a:p>
            <a:fld id="{8629F89C-C49B-4942-AF99-807AC3AA3AAD}" type="datetimeFigureOut">
              <a:rPr lang="zh-CN" altLang="en-US" smtClean="0"/>
              <a:t>2018/6/23/Sat</a:t>
            </a:fld>
            <a:endParaRPr lang="zh-CN" altLang="en-US"/>
          </a:p>
        </p:txBody>
      </p:sp>
      <p:sp>
        <p:nvSpPr>
          <p:cNvPr id="6" name="页脚占位符 5">
            <a:extLst>
              <a:ext uri="{FF2B5EF4-FFF2-40B4-BE49-F238E27FC236}">
                <a16:creationId xmlns="" xmlns:a16="http://schemas.microsoft.com/office/drawing/2014/main" id="{918C48A5-711A-43EA-9C53-B24453D826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0F2D937-EBCE-4526-AEFD-C5E0572DD2CC}"/>
              </a:ext>
            </a:extLst>
          </p:cNvPr>
          <p:cNvSpPr>
            <a:spLocks noGrp="1"/>
          </p:cNvSpPr>
          <p:nvPr>
            <p:ph type="sldNum" sz="quarter" idx="12"/>
          </p:nvPr>
        </p:nvSpPr>
        <p:spPr/>
        <p:txBody>
          <a:bodyPr/>
          <a:lstStyle/>
          <a:p>
            <a:fld id="{43C04322-FD25-40A1-A502-43173CEA6BFF}" type="slidenum">
              <a:rPr lang="zh-CN" altLang="en-US" smtClean="0"/>
              <a:t>‹#›</a:t>
            </a:fld>
            <a:endParaRPr lang="zh-CN" altLang="en-US"/>
          </a:p>
        </p:txBody>
      </p:sp>
    </p:spTree>
    <p:extLst>
      <p:ext uri="{BB962C8B-B14F-4D97-AF65-F5344CB8AC3E}">
        <p14:creationId xmlns:p14="http://schemas.microsoft.com/office/powerpoint/2010/main" val="307746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674664A3-C1F2-4C66-88AB-4D7A0FD186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9715AA0A-93BB-4D34-A1E3-79D22B6F48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E90EE0DE-E072-4912-A6A6-A130066BB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9F89C-C49B-4942-AF99-807AC3AA3AAD}" type="datetimeFigureOut">
              <a:rPr lang="zh-CN" altLang="en-US" smtClean="0"/>
              <a:t>2018/6/23/Sat</a:t>
            </a:fld>
            <a:endParaRPr lang="zh-CN" altLang="en-US"/>
          </a:p>
        </p:txBody>
      </p:sp>
      <p:sp>
        <p:nvSpPr>
          <p:cNvPr id="5" name="页脚占位符 4">
            <a:extLst>
              <a:ext uri="{FF2B5EF4-FFF2-40B4-BE49-F238E27FC236}">
                <a16:creationId xmlns="" xmlns:a16="http://schemas.microsoft.com/office/drawing/2014/main" id="{B828CA5C-6DE6-4647-A3B0-225F4EA29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D23D3D7A-BD62-4FC5-9F71-5CED0A6F9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04322-FD25-40A1-A502-43173CEA6BFF}" type="slidenum">
              <a:rPr lang="zh-CN" altLang="en-US" smtClean="0"/>
              <a:t>‹#›</a:t>
            </a:fld>
            <a:endParaRPr lang="zh-CN" altLang="en-US"/>
          </a:p>
        </p:txBody>
      </p:sp>
    </p:spTree>
    <p:extLst>
      <p:ext uri="{BB962C8B-B14F-4D97-AF65-F5344CB8AC3E}">
        <p14:creationId xmlns:p14="http://schemas.microsoft.com/office/powerpoint/2010/main" val="1841991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Toblerity/Fiona"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mapbox/rasterio"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oblerity/Shapel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jswhit/pyproj"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Toblerity/rtre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geopandas/geopanda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pysal/pysa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aptalks/maptalks.js" TargetMode="External"/><Relationship Id="rId2" Type="http://schemas.openxmlformats.org/officeDocument/2006/relationships/hyperlink" Target="https://github.com/Leaflet/Leaflet" TargetMode="External"/><Relationship Id="rId1" Type="http://schemas.openxmlformats.org/officeDocument/2006/relationships/slideLayout" Target="../slideLayouts/slideLayout2.xml"/><Relationship Id="rId4" Type="http://schemas.openxmlformats.org/officeDocument/2006/relationships/hyperlink" Target="https://github.com/openlayers/openlayers"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mapbox/vector-tile-spec"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Turfjs/turf"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openstreetmap/Nominati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overpass-api.d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Project-OSRM/osrm-backend"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7A53221-1351-4B81-9E4F-D7F842C8ED7A}"/>
              </a:ext>
            </a:extLst>
          </p:cNvPr>
          <p:cNvSpPr>
            <a:spLocks noGrp="1"/>
          </p:cNvSpPr>
          <p:nvPr>
            <p:ph type="ctrTitle"/>
          </p:nvPr>
        </p:nvSpPr>
        <p:spPr/>
        <p:txBody>
          <a:bodyPr/>
          <a:lstStyle/>
          <a:p>
            <a:r>
              <a:rPr lang="zh-CN" altLang="en-US"/>
              <a:t>开源</a:t>
            </a:r>
            <a:r>
              <a:rPr lang="en-US" altLang="zh-CN" err="1"/>
              <a:t>gis</a:t>
            </a:r>
            <a:endParaRPr lang="zh-CN" altLang="en-US"/>
          </a:p>
        </p:txBody>
      </p:sp>
      <p:sp>
        <p:nvSpPr>
          <p:cNvPr id="3" name="副标题 2">
            <a:extLst>
              <a:ext uri="{FF2B5EF4-FFF2-40B4-BE49-F238E27FC236}">
                <a16:creationId xmlns="" xmlns:a16="http://schemas.microsoft.com/office/drawing/2014/main" id="{2112484D-394A-4C2D-BC4E-A5F267FB833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88837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1BABC7-636E-400C-B1F9-3F2FE78B6284}"/>
              </a:ext>
            </a:extLst>
          </p:cNvPr>
          <p:cNvSpPr>
            <a:spLocks noGrp="1"/>
          </p:cNvSpPr>
          <p:nvPr>
            <p:ph type="title"/>
          </p:nvPr>
        </p:nvSpPr>
        <p:spPr/>
        <p:txBody>
          <a:bodyPr/>
          <a:lstStyle/>
          <a:p>
            <a:r>
              <a:rPr lang="en-US" altLang="zh-CN"/>
              <a:t>git </a:t>
            </a:r>
            <a:r>
              <a:rPr lang="zh-CN" altLang="en-US"/>
              <a:t>基本概念</a:t>
            </a:r>
          </a:p>
        </p:txBody>
      </p:sp>
      <p:sp>
        <p:nvSpPr>
          <p:cNvPr id="3" name="内容占位符 2">
            <a:extLst>
              <a:ext uri="{FF2B5EF4-FFF2-40B4-BE49-F238E27FC236}">
                <a16:creationId xmlns="" xmlns:a16="http://schemas.microsoft.com/office/drawing/2014/main" id="{B3E2C3BB-692F-470D-9167-7901C44FB3CA}"/>
              </a:ext>
            </a:extLst>
          </p:cNvPr>
          <p:cNvSpPr>
            <a:spLocks noGrp="1"/>
          </p:cNvSpPr>
          <p:nvPr>
            <p:ph idx="1"/>
          </p:nvPr>
        </p:nvSpPr>
        <p:spPr/>
        <p:txBody>
          <a:bodyPr/>
          <a:lstStyle/>
          <a:p>
            <a:r>
              <a:rPr lang="en-US" altLang="zh-CN"/>
              <a:t>repository</a:t>
            </a:r>
            <a:r>
              <a:rPr lang="zh-CN" altLang="en-US"/>
              <a:t>中文件（文件夹）的状态。</a:t>
            </a:r>
            <a:endParaRPr lang="en-US" altLang="zh-CN"/>
          </a:p>
          <a:p>
            <a:r>
              <a:rPr lang="en-US" altLang="zh-CN"/>
              <a:t>ignore: </a:t>
            </a:r>
            <a:r>
              <a:rPr lang="zh-CN" altLang="en-US"/>
              <a:t>这个文件在</a:t>
            </a:r>
            <a:r>
              <a:rPr lang="en-US" altLang="zh-CN"/>
              <a:t>git</a:t>
            </a:r>
            <a:r>
              <a:rPr lang="zh-CN" altLang="en-US"/>
              <a:t>眼中不存在，</a:t>
            </a:r>
            <a:r>
              <a:rPr lang="en-US" altLang="zh-CN"/>
              <a:t>git</a:t>
            </a:r>
            <a:r>
              <a:rPr lang="zh-CN" altLang="en-US"/>
              <a:t>不会对它做版本控制</a:t>
            </a:r>
            <a:endParaRPr lang="en-US" altLang="zh-CN"/>
          </a:p>
          <a:p>
            <a:r>
              <a:rPr lang="en-US" altLang="zh-CN"/>
              <a:t>stage</a:t>
            </a:r>
            <a:r>
              <a:rPr lang="zh-CN" altLang="en-US"/>
              <a:t>：这个文件相对于上一个版本发生了修改</a:t>
            </a:r>
            <a:endParaRPr lang="en-US" altLang="zh-CN"/>
          </a:p>
          <a:p>
            <a:r>
              <a:rPr lang="en-US" altLang="zh-CN"/>
              <a:t>unstage</a:t>
            </a:r>
            <a:r>
              <a:rPr lang="zh-CN" altLang="en-US"/>
              <a:t>： 这个文件相对于上一个版本没有发生修改</a:t>
            </a:r>
            <a:endParaRPr lang="en-US" altLang="zh-CN"/>
          </a:p>
          <a:p>
            <a:endParaRPr lang="en-US" altLang="zh-CN"/>
          </a:p>
        </p:txBody>
      </p:sp>
    </p:spTree>
    <p:extLst>
      <p:ext uri="{BB962C8B-B14F-4D97-AF65-F5344CB8AC3E}">
        <p14:creationId xmlns:p14="http://schemas.microsoft.com/office/powerpoint/2010/main" val="127599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1BABC7-636E-400C-B1F9-3F2FE78B6284}"/>
              </a:ext>
            </a:extLst>
          </p:cNvPr>
          <p:cNvSpPr>
            <a:spLocks noGrp="1"/>
          </p:cNvSpPr>
          <p:nvPr>
            <p:ph type="title"/>
          </p:nvPr>
        </p:nvSpPr>
        <p:spPr/>
        <p:txBody>
          <a:bodyPr/>
          <a:lstStyle/>
          <a:p>
            <a:r>
              <a:rPr lang="en-US" altLang="zh-CN"/>
              <a:t>git </a:t>
            </a:r>
            <a:r>
              <a:rPr lang="zh-CN" altLang="en-US"/>
              <a:t>基本概念 </a:t>
            </a:r>
            <a:r>
              <a:rPr lang="en-US" altLang="zh-CN"/>
              <a:t>ignore</a:t>
            </a:r>
            <a:endParaRPr lang="zh-CN" altLang="en-US"/>
          </a:p>
        </p:txBody>
      </p:sp>
      <p:sp>
        <p:nvSpPr>
          <p:cNvPr id="3" name="内容占位符 2">
            <a:extLst>
              <a:ext uri="{FF2B5EF4-FFF2-40B4-BE49-F238E27FC236}">
                <a16:creationId xmlns="" xmlns:a16="http://schemas.microsoft.com/office/drawing/2014/main" id="{B3E2C3BB-692F-470D-9167-7901C44FB3CA}"/>
              </a:ext>
            </a:extLst>
          </p:cNvPr>
          <p:cNvSpPr>
            <a:spLocks noGrp="1"/>
          </p:cNvSpPr>
          <p:nvPr>
            <p:ph idx="1"/>
          </p:nvPr>
        </p:nvSpPr>
        <p:spPr/>
        <p:txBody>
          <a:bodyPr/>
          <a:lstStyle/>
          <a:p>
            <a:r>
              <a:rPr lang="zh-CN" altLang="en-US"/>
              <a:t>命令：</a:t>
            </a:r>
            <a:endParaRPr lang="en-US" altLang="zh-CN"/>
          </a:p>
          <a:p>
            <a:r>
              <a:rPr lang="en-US" altLang="zh-CN"/>
              <a:t>git add &lt;filename&gt; </a:t>
            </a:r>
            <a:r>
              <a:rPr lang="zh-CN" altLang="en-US"/>
              <a:t>通知</a:t>
            </a:r>
            <a:r>
              <a:rPr lang="en-US" altLang="zh-CN"/>
              <a:t>git</a:t>
            </a:r>
            <a:r>
              <a:rPr lang="zh-CN" altLang="en-US"/>
              <a:t>管理某个文件（不</a:t>
            </a:r>
            <a:r>
              <a:rPr lang="en-US" altLang="zh-CN"/>
              <a:t>ignore</a:t>
            </a:r>
            <a:r>
              <a:rPr lang="zh-CN" altLang="en-US"/>
              <a:t>它）</a:t>
            </a:r>
            <a:endParaRPr lang="en-US" altLang="zh-CN"/>
          </a:p>
          <a:p>
            <a:r>
              <a:rPr lang="en-US" altLang="zh-CN"/>
              <a:t>git add . </a:t>
            </a:r>
            <a:r>
              <a:rPr lang="zh-CN" altLang="en-US"/>
              <a:t>通知</a:t>
            </a:r>
            <a:r>
              <a:rPr lang="en-US" altLang="zh-CN"/>
              <a:t>git</a:t>
            </a:r>
            <a:r>
              <a:rPr lang="zh-CN" altLang="en-US"/>
              <a:t>管理所有未管理的文件（在</a:t>
            </a:r>
            <a:r>
              <a:rPr lang="en-US" altLang="zh-CN"/>
              <a:t>.gitignore</a:t>
            </a:r>
            <a:r>
              <a:rPr lang="zh-CN" altLang="en-US"/>
              <a:t>中声明的文件除外</a:t>
            </a:r>
            <a:r>
              <a:rPr lang="en-US" altLang="zh-CN"/>
              <a:t>)</a:t>
            </a:r>
          </a:p>
          <a:p>
            <a:r>
              <a:rPr lang="zh-CN" altLang="en-US"/>
              <a:t>新添加的文件未被管理，已经被管理的文件除非强制从</a:t>
            </a:r>
            <a:r>
              <a:rPr lang="en-US" altLang="zh-CN"/>
              <a:t>git</a:t>
            </a:r>
            <a:r>
              <a:rPr lang="zh-CN" altLang="en-US"/>
              <a:t>版本历史中删除否则一直被管理（直接删除文件是无效的，</a:t>
            </a:r>
            <a:r>
              <a:rPr lang="en-US" altLang="zh-CN"/>
              <a:t>git</a:t>
            </a:r>
            <a:r>
              <a:rPr lang="zh-CN" altLang="en-US"/>
              <a:t>会从版本历史中恢复它）</a:t>
            </a:r>
            <a:r>
              <a:rPr lang="en-US" altLang="zh-CN"/>
              <a:t>.</a:t>
            </a:r>
          </a:p>
          <a:p>
            <a:r>
              <a:rPr lang="en-US" altLang="zh-CN"/>
              <a:t>git rm –cache &lt;filename&gt; </a:t>
            </a:r>
            <a:r>
              <a:rPr lang="zh-CN" altLang="en-US"/>
              <a:t>将文件从</a:t>
            </a:r>
            <a:r>
              <a:rPr lang="en-US" altLang="zh-CN"/>
              <a:t>git</a:t>
            </a:r>
            <a:r>
              <a:rPr lang="zh-CN" altLang="en-US"/>
              <a:t>版本历史中删除，变为位管理状态</a:t>
            </a:r>
            <a:endParaRPr lang="en-US" altLang="zh-CN"/>
          </a:p>
          <a:p>
            <a:endParaRPr lang="zh-CN" altLang="en-US"/>
          </a:p>
          <a:p>
            <a:endParaRPr lang="zh-CN" altLang="en-US"/>
          </a:p>
        </p:txBody>
      </p:sp>
    </p:spTree>
    <p:extLst>
      <p:ext uri="{BB962C8B-B14F-4D97-AF65-F5344CB8AC3E}">
        <p14:creationId xmlns:p14="http://schemas.microsoft.com/office/powerpoint/2010/main" val="3467621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1BABC7-636E-400C-B1F9-3F2FE78B6284}"/>
              </a:ext>
            </a:extLst>
          </p:cNvPr>
          <p:cNvSpPr>
            <a:spLocks noGrp="1"/>
          </p:cNvSpPr>
          <p:nvPr>
            <p:ph type="title"/>
          </p:nvPr>
        </p:nvSpPr>
        <p:spPr/>
        <p:txBody>
          <a:bodyPr/>
          <a:lstStyle/>
          <a:p>
            <a:r>
              <a:rPr lang="en-US" altLang="zh-CN"/>
              <a:t>git </a:t>
            </a:r>
            <a:r>
              <a:rPr lang="zh-CN" altLang="en-US"/>
              <a:t>基本概念 </a:t>
            </a:r>
            <a:r>
              <a:rPr lang="en-US" altLang="zh-CN"/>
              <a:t>commit</a:t>
            </a:r>
            <a:endParaRPr lang="zh-CN" altLang="en-US"/>
          </a:p>
        </p:txBody>
      </p:sp>
      <p:sp>
        <p:nvSpPr>
          <p:cNvPr id="3" name="内容占位符 2">
            <a:extLst>
              <a:ext uri="{FF2B5EF4-FFF2-40B4-BE49-F238E27FC236}">
                <a16:creationId xmlns="" xmlns:a16="http://schemas.microsoft.com/office/drawing/2014/main" id="{B3E2C3BB-692F-470D-9167-7901C44FB3CA}"/>
              </a:ext>
            </a:extLst>
          </p:cNvPr>
          <p:cNvSpPr>
            <a:spLocks noGrp="1"/>
          </p:cNvSpPr>
          <p:nvPr>
            <p:ph idx="1"/>
          </p:nvPr>
        </p:nvSpPr>
        <p:spPr/>
        <p:txBody>
          <a:bodyPr/>
          <a:lstStyle/>
          <a:p>
            <a:r>
              <a:rPr lang="zh-CN" altLang="en-US"/>
              <a:t>命令：</a:t>
            </a:r>
            <a:endParaRPr lang="en-US" altLang="zh-CN"/>
          </a:p>
          <a:p>
            <a:r>
              <a:rPr lang="en-US" altLang="zh-CN"/>
              <a:t>git commit &lt;filename&gt; -m “&lt;message&gt;”</a:t>
            </a:r>
          </a:p>
          <a:p>
            <a:r>
              <a:rPr lang="zh-CN" altLang="en-US"/>
              <a:t>将一个状态为</a:t>
            </a:r>
            <a:r>
              <a:rPr lang="en-US" altLang="zh-CN"/>
              <a:t>stage</a:t>
            </a:r>
            <a:r>
              <a:rPr lang="zh-CN" altLang="en-US"/>
              <a:t>的文件上发生的修改</a:t>
            </a:r>
            <a:r>
              <a:rPr lang="en-US" altLang="zh-CN"/>
              <a:t>,</a:t>
            </a:r>
            <a:r>
              <a:rPr lang="zh-CN" altLang="en-US"/>
              <a:t>记录到版本历史中，并将文件的状态改为</a:t>
            </a:r>
            <a:r>
              <a:rPr lang="en-US" altLang="zh-CN"/>
              <a:t>unstage</a:t>
            </a:r>
            <a:r>
              <a:rPr lang="zh-CN" altLang="en-US"/>
              <a:t>。</a:t>
            </a:r>
            <a:endParaRPr lang="en-US" altLang="zh-CN"/>
          </a:p>
          <a:p>
            <a:r>
              <a:rPr lang="en-US" altLang="zh-CN"/>
              <a:t>git reset HEAD &lt;filename&gt;</a:t>
            </a:r>
          </a:p>
          <a:p>
            <a:r>
              <a:rPr lang="zh-CN" altLang="en-US"/>
              <a:t>将一个状态为</a:t>
            </a:r>
            <a:r>
              <a:rPr lang="en-US" altLang="zh-CN"/>
              <a:t>stage</a:t>
            </a:r>
            <a:r>
              <a:rPr lang="zh-CN" altLang="en-US"/>
              <a:t>文件上发生的修改删除，并将文件的状态改为</a:t>
            </a:r>
            <a:r>
              <a:rPr lang="en-US" altLang="zh-CN"/>
              <a:t>unstage.</a:t>
            </a:r>
          </a:p>
          <a:p>
            <a:endParaRPr lang="zh-CN" altLang="en-US"/>
          </a:p>
        </p:txBody>
      </p:sp>
    </p:spTree>
    <p:extLst>
      <p:ext uri="{BB962C8B-B14F-4D97-AF65-F5344CB8AC3E}">
        <p14:creationId xmlns:p14="http://schemas.microsoft.com/office/powerpoint/2010/main" val="11368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1BABC7-636E-400C-B1F9-3F2FE78B6284}"/>
              </a:ext>
            </a:extLst>
          </p:cNvPr>
          <p:cNvSpPr>
            <a:spLocks noGrp="1"/>
          </p:cNvSpPr>
          <p:nvPr>
            <p:ph type="title"/>
          </p:nvPr>
        </p:nvSpPr>
        <p:spPr/>
        <p:txBody>
          <a:bodyPr/>
          <a:lstStyle/>
          <a:p>
            <a:r>
              <a:rPr lang="en-US" altLang="zh-CN"/>
              <a:t>git </a:t>
            </a:r>
            <a:r>
              <a:rPr lang="zh-CN" altLang="en-US"/>
              <a:t>基本概念 </a:t>
            </a:r>
            <a:r>
              <a:rPr lang="en-US" altLang="zh-CN"/>
              <a:t>remote</a:t>
            </a:r>
            <a:endParaRPr lang="zh-CN" altLang="en-US"/>
          </a:p>
        </p:txBody>
      </p:sp>
      <p:sp>
        <p:nvSpPr>
          <p:cNvPr id="3" name="内容占位符 2">
            <a:extLst>
              <a:ext uri="{FF2B5EF4-FFF2-40B4-BE49-F238E27FC236}">
                <a16:creationId xmlns="" xmlns:a16="http://schemas.microsoft.com/office/drawing/2014/main" id="{B3E2C3BB-692F-470D-9167-7901C44FB3CA}"/>
              </a:ext>
            </a:extLst>
          </p:cNvPr>
          <p:cNvSpPr>
            <a:spLocks noGrp="1"/>
          </p:cNvSpPr>
          <p:nvPr>
            <p:ph idx="1"/>
          </p:nvPr>
        </p:nvSpPr>
        <p:spPr/>
        <p:txBody>
          <a:bodyPr>
            <a:normAutofit fontScale="92500"/>
          </a:bodyPr>
          <a:lstStyle/>
          <a:p>
            <a:r>
              <a:rPr lang="en-US" altLang="zh-CN"/>
              <a:t>github</a:t>
            </a:r>
            <a:r>
              <a:rPr lang="zh-CN" altLang="en-US"/>
              <a:t>通常充当远程服务器的作用（一台运行了</a:t>
            </a:r>
            <a:r>
              <a:rPr lang="en-US" altLang="zh-CN"/>
              <a:t>git</a:t>
            </a:r>
            <a:r>
              <a:rPr lang="zh-CN" altLang="en-US"/>
              <a:t>的电脑）。</a:t>
            </a:r>
            <a:endParaRPr lang="en-US" altLang="zh-CN"/>
          </a:p>
          <a:p>
            <a:r>
              <a:rPr lang="en-US" altLang="zh-CN"/>
              <a:t>git remote add &lt;remotename&gt; &lt;url&gt;</a:t>
            </a:r>
            <a:r>
              <a:rPr lang="zh-CN" altLang="en-US"/>
              <a:t>添加一个远程服务器，并取名</a:t>
            </a:r>
            <a:endParaRPr lang="en-US" altLang="zh-CN"/>
          </a:p>
          <a:p>
            <a:r>
              <a:rPr lang="en-US" altLang="zh-CN"/>
              <a:t>git remote set-url &lt;remotename&gt; &lt;url&gt; </a:t>
            </a:r>
            <a:r>
              <a:rPr lang="zh-CN" altLang="en-US"/>
              <a:t>更改一个远程服务器的</a:t>
            </a:r>
            <a:r>
              <a:rPr lang="en-US" altLang="zh-CN"/>
              <a:t>url</a:t>
            </a:r>
          </a:p>
          <a:p>
            <a:r>
              <a:rPr lang="en-US" altLang="zh-CN"/>
              <a:t>git push &lt;remotename&gt; &lt;branch&gt; </a:t>
            </a:r>
            <a:r>
              <a:rPr lang="zh-CN" altLang="en-US"/>
              <a:t>把</a:t>
            </a:r>
            <a:r>
              <a:rPr lang="en-US" altLang="zh-CN"/>
              <a:t>branch</a:t>
            </a:r>
            <a:r>
              <a:rPr lang="zh-CN" altLang="en-US"/>
              <a:t>分支的内容推到远程服务器的</a:t>
            </a:r>
            <a:r>
              <a:rPr lang="en-US" altLang="zh-CN"/>
              <a:t>branch</a:t>
            </a:r>
            <a:r>
              <a:rPr lang="zh-CN" altLang="en-US"/>
              <a:t>分支上</a:t>
            </a:r>
            <a:r>
              <a:rPr lang="en-US" altLang="zh-CN"/>
              <a:t>(</a:t>
            </a:r>
            <a:r>
              <a:rPr lang="zh-CN" altLang="en-US"/>
              <a:t>自动合并</a:t>
            </a:r>
            <a:r>
              <a:rPr lang="en-US" altLang="zh-CN"/>
              <a:t>)</a:t>
            </a:r>
            <a:r>
              <a:rPr lang="zh-CN" altLang="en-US"/>
              <a:t>。</a:t>
            </a:r>
            <a:endParaRPr lang="en-US" altLang="zh-CN"/>
          </a:p>
          <a:p>
            <a:r>
              <a:rPr lang="en-US" altLang="zh-CN"/>
              <a:t>git pull &lt;remotename&gt; &lt;branch&gt; </a:t>
            </a:r>
            <a:r>
              <a:rPr lang="zh-CN" altLang="en-US"/>
              <a:t>把远程服务器</a:t>
            </a:r>
            <a:r>
              <a:rPr lang="en-US" altLang="zh-CN"/>
              <a:t>branch</a:t>
            </a:r>
            <a:r>
              <a:rPr lang="zh-CN" altLang="en-US"/>
              <a:t>分支的内容拉到本地</a:t>
            </a:r>
            <a:r>
              <a:rPr lang="en-US" altLang="zh-CN"/>
              <a:t>branch</a:t>
            </a:r>
            <a:r>
              <a:rPr lang="zh-CN" altLang="en-US"/>
              <a:t>分支上</a:t>
            </a:r>
            <a:r>
              <a:rPr lang="en-US" altLang="zh-CN"/>
              <a:t>(</a:t>
            </a:r>
            <a:r>
              <a:rPr lang="zh-CN" altLang="en-US"/>
              <a:t>自动合并</a:t>
            </a:r>
            <a:r>
              <a:rPr lang="en-US" altLang="zh-CN"/>
              <a:t>) </a:t>
            </a:r>
            <a:r>
              <a:rPr lang="zh-CN" altLang="en-US"/>
              <a:t>。</a:t>
            </a:r>
            <a:endParaRPr lang="en-US" altLang="zh-CN"/>
          </a:p>
          <a:p>
            <a:r>
              <a:rPr lang="en-US" altLang="zh-CN"/>
              <a:t>git remote –v </a:t>
            </a:r>
            <a:r>
              <a:rPr lang="zh-CN" altLang="en-US"/>
              <a:t>查看所有远程服务器信息</a:t>
            </a:r>
            <a:endParaRPr lang="en-US" altLang="zh-CN"/>
          </a:p>
          <a:p>
            <a:r>
              <a:rPr lang="zh-CN" altLang="en-US"/>
              <a:t>通常把</a:t>
            </a:r>
            <a:r>
              <a:rPr lang="en-US" altLang="zh-CN"/>
              <a:t>&lt;remotename&gt;</a:t>
            </a:r>
            <a:r>
              <a:rPr lang="zh-CN" altLang="en-US"/>
              <a:t>叫为</a:t>
            </a:r>
            <a:r>
              <a:rPr lang="en-US" altLang="zh-CN"/>
              <a:t>origin</a:t>
            </a:r>
          </a:p>
          <a:p>
            <a:endParaRPr lang="zh-CN" altLang="en-US"/>
          </a:p>
        </p:txBody>
      </p:sp>
    </p:spTree>
    <p:extLst>
      <p:ext uri="{BB962C8B-B14F-4D97-AF65-F5344CB8AC3E}">
        <p14:creationId xmlns:p14="http://schemas.microsoft.com/office/powerpoint/2010/main" val="3249828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9DBA12-8A73-4E53-801B-EA9E1F1A6D8A}"/>
              </a:ext>
            </a:extLst>
          </p:cNvPr>
          <p:cNvSpPr>
            <a:spLocks noGrp="1"/>
          </p:cNvSpPr>
          <p:nvPr>
            <p:ph type="title"/>
          </p:nvPr>
        </p:nvSpPr>
        <p:spPr/>
        <p:txBody>
          <a:bodyPr/>
          <a:lstStyle/>
          <a:p>
            <a:r>
              <a:rPr lang="en-US" altLang="zh-CN"/>
              <a:t>git</a:t>
            </a:r>
            <a:r>
              <a:rPr lang="zh-CN" altLang="en-US"/>
              <a:t>基本概念 </a:t>
            </a:r>
            <a:r>
              <a:rPr lang="en-US" altLang="zh-CN"/>
              <a:t>fork, clone</a:t>
            </a:r>
            <a:endParaRPr lang="zh-CN" altLang="en-US"/>
          </a:p>
        </p:txBody>
      </p:sp>
      <p:sp>
        <p:nvSpPr>
          <p:cNvPr id="3" name="内容占位符 2">
            <a:extLst>
              <a:ext uri="{FF2B5EF4-FFF2-40B4-BE49-F238E27FC236}">
                <a16:creationId xmlns="" xmlns:a16="http://schemas.microsoft.com/office/drawing/2014/main" id="{9BE12BE0-C670-4AB0-B30D-B764E3744D9E}"/>
              </a:ext>
            </a:extLst>
          </p:cNvPr>
          <p:cNvSpPr>
            <a:spLocks noGrp="1"/>
          </p:cNvSpPr>
          <p:nvPr>
            <p:ph idx="1"/>
          </p:nvPr>
        </p:nvSpPr>
        <p:spPr/>
        <p:txBody>
          <a:bodyPr>
            <a:normAutofit lnSpcReduction="10000"/>
          </a:bodyPr>
          <a:lstStyle/>
          <a:p>
            <a:r>
              <a:rPr lang="en-US" altLang="zh-CN"/>
              <a:t>fork</a:t>
            </a:r>
            <a:r>
              <a:rPr lang="zh-CN" altLang="en-US"/>
              <a:t>是</a:t>
            </a:r>
            <a:r>
              <a:rPr lang="en-US" altLang="zh-CN"/>
              <a:t>github</a:t>
            </a:r>
            <a:r>
              <a:rPr lang="zh-CN" altLang="en-US"/>
              <a:t>的一个功能。通过</a:t>
            </a:r>
            <a:r>
              <a:rPr lang="en-US" altLang="zh-CN"/>
              <a:t>fork</a:t>
            </a:r>
            <a:r>
              <a:rPr lang="zh-CN" altLang="en-US"/>
              <a:t>一个项目，</a:t>
            </a:r>
            <a:r>
              <a:rPr lang="en-US" altLang="zh-CN"/>
              <a:t>github</a:t>
            </a:r>
            <a:r>
              <a:rPr lang="zh-CN" altLang="en-US"/>
              <a:t>把项目完整复制到属于你的服务器空间，让这个项目被你拥有，你可以对它进行修改。</a:t>
            </a:r>
            <a:endParaRPr lang="en-US" altLang="zh-CN"/>
          </a:p>
          <a:p>
            <a:r>
              <a:rPr lang="zh-CN" altLang="en-US"/>
              <a:t>在</a:t>
            </a:r>
            <a:r>
              <a:rPr lang="en-US" altLang="zh-CN"/>
              <a:t>git</a:t>
            </a:r>
            <a:r>
              <a:rPr lang="zh-CN" altLang="en-US"/>
              <a:t>看来</a:t>
            </a:r>
            <a:r>
              <a:rPr lang="en-US" altLang="zh-CN"/>
              <a:t>fork</a:t>
            </a:r>
            <a:r>
              <a:rPr lang="zh-CN" altLang="en-US"/>
              <a:t>的项目的自己的项目没有任何区别，虽然</a:t>
            </a:r>
            <a:r>
              <a:rPr lang="en-US" altLang="zh-CN"/>
              <a:t>github</a:t>
            </a:r>
            <a:r>
              <a:rPr lang="zh-CN" altLang="en-US"/>
              <a:t>知道某个项目是</a:t>
            </a:r>
            <a:r>
              <a:rPr lang="en-US" altLang="zh-CN"/>
              <a:t>fork</a:t>
            </a:r>
            <a:r>
              <a:rPr lang="zh-CN" altLang="en-US"/>
              <a:t>来的。</a:t>
            </a:r>
            <a:endParaRPr lang="en-US" altLang="zh-CN"/>
          </a:p>
          <a:p>
            <a:r>
              <a:rPr lang="en-US" altLang="zh-CN"/>
              <a:t>git clone &lt;url&gt; </a:t>
            </a:r>
            <a:r>
              <a:rPr lang="zh-CN" altLang="en-US"/>
              <a:t>可以在本地电脑建立一个与远程服务器一样的</a:t>
            </a:r>
            <a:r>
              <a:rPr lang="en-US" altLang="zh-CN"/>
              <a:t>repository</a:t>
            </a:r>
            <a:r>
              <a:rPr lang="zh-CN" altLang="en-US"/>
              <a:t>，并自动设置好</a:t>
            </a:r>
            <a:r>
              <a:rPr lang="en-US" altLang="zh-CN"/>
              <a:t>remote</a:t>
            </a:r>
            <a:r>
              <a:rPr lang="zh-CN" altLang="en-US"/>
              <a:t>（名称为</a:t>
            </a:r>
            <a:r>
              <a:rPr lang="en-US" altLang="zh-CN"/>
              <a:t>origin</a:t>
            </a:r>
            <a:r>
              <a:rPr lang="zh-CN" altLang="en-US"/>
              <a:t>，地址为远程服务器地址）。</a:t>
            </a:r>
            <a:endParaRPr lang="en-US" altLang="zh-CN"/>
          </a:p>
          <a:p>
            <a:r>
              <a:rPr lang="en-US" altLang="zh-CN"/>
              <a:t>fork</a:t>
            </a:r>
            <a:r>
              <a:rPr lang="zh-CN" altLang="en-US"/>
              <a:t>来的项目需要和</a:t>
            </a:r>
            <a:r>
              <a:rPr lang="en-US" altLang="zh-CN"/>
              <a:t>fork</a:t>
            </a:r>
            <a:r>
              <a:rPr lang="zh-CN" altLang="en-US"/>
              <a:t>源进行交流，获得最新内容，通常把</a:t>
            </a:r>
            <a:r>
              <a:rPr lang="en-US" altLang="zh-CN"/>
              <a:t>fork</a:t>
            </a:r>
            <a:r>
              <a:rPr lang="zh-CN" altLang="en-US"/>
              <a:t>源叫做</a:t>
            </a:r>
            <a:r>
              <a:rPr lang="en-US" altLang="zh-CN"/>
              <a:t>upstream</a:t>
            </a:r>
            <a:r>
              <a:rPr lang="zh-CN" altLang="en-US"/>
              <a:t>加入</a:t>
            </a:r>
            <a:r>
              <a:rPr lang="en-US" altLang="zh-CN"/>
              <a:t>remote</a:t>
            </a:r>
            <a:r>
              <a:rPr lang="zh-CN" altLang="en-US"/>
              <a:t>中。不过我们只有从它</a:t>
            </a:r>
            <a:r>
              <a:rPr lang="en-US" altLang="zh-CN"/>
              <a:t>pull</a:t>
            </a:r>
            <a:r>
              <a:rPr lang="zh-CN" altLang="en-US"/>
              <a:t>的权限没有</a:t>
            </a:r>
            <a:r>
              <a:rPr lang="en-US" altLang="zh-CN"/>
              <a:t>push</a:t>
            </a:r>
            <a:r>
              <a:rPr lang="zh-CN" altLang="en-US"/>
              <a:t>的权限。</a:t>
            </a:r>
            <a:endParaRPr lang="en-US" altLang="zh-CN"/>
          </a:p>
        </p:txBody>
      </p:sp>
    </p:spTree>
    <p:extLst>
      <p:ext uri="{BB962C8B-B14F-4D97-AF65-F5344CB8AC3E}">
        <p14:creationId xmlns:p14="http://schemas.microsoft.com/office/powerpoint/2010/main" val="3977694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9DBA12-8A73-4E53-801B-EA9E1F1A6D8A}"/>
              </a:ext>
            </a:extLst>
          </p:cNvPr>
          <p:cNvSpPr>
            <a:spLocks noGrp="1"/>
          </p:cNvSpPr>
          <p:nvPr>
            <p:ph type="title"/>
          </p:nvPr>
        </p:nvSpPr>
        <p:spPr/>
        <p:txBody>
          <a:bodyPr/>
          <a:lstStyle/>
          <a:p>
            <a:r>
              <a:rPr lang="en-US" altLang="zh-CN"/>
              <a:t>git</a:t>
            </a:r>
            <a:r>
              <a:rPr lang="zh-CN" altLang="en-US"/>
              <a:t>基本概念 </a:t>
            </a:r>
            <a:r>
              <a:rPr lang="en-US" altLang="zh-CN"/>
              <a:t>branch</a:t>
            </a:r>
            <a:endParaRPr lang="zh-CN" altLang="en-US"/>
          </a:p>
        </p:txBody>
      </p:sp>
      <p:sp>
        <p:nvSpPr>
          <p:cNvPr id="3" name="内容占位符 2">
            <a:extLst>
              <a:ext uri="{FF2B5EF4-FFF2-40B4-BE49-F238E27FC236}">
                <a16:creationId xmlns="" xmlns:a16="http://schemas.microsoft.com/office/drawing/2014/main" id="{9BE12BE0-C670-4AB0-B30D-B764E3744D9E}"/>
              </a:ext>
            </a:extLst>
          </p:cNvPr>
          <p:cNvSpPr>
            <a:spLocks noGrp="1"/>
          </p:cNvSpPr>
          <p:nvPr>
            <p:ph idx="1"/>
          </p:nvPr>
        </p:nvSpPr>
        <p:spPr/>
        <p:txBody>
          <a:bodyPr/>
          <a:lstStyle/>
          <a:p>
            <a:r>
              <a:rPr lang="zh-CN" altLang="en-US"/>
              <a:t>可以把一个分支理解为项目的一个完整拷贝，在一个分支上的修改对另一个分支没有影响</a:t>
            </a:r>
            <a:endParaRPr lang="en-US" altLang="zh-CN"/>
          </a:p>
          <a:p>
            <a:r>
              <a:rPr lang="en-US" altLang="zh-CN"/>
              <a:t>git branch &lt;branchname&gt; </a:t>
            </a:r>
            <a:r>
              <a:rPr lang="zh-CN" altLang="en-US"/>
              <a:t>新建分支</a:t>
            </a:r>
            <a:endParaRPr lang="en-US" altLang="zh-CN"/>
          </a:p>
          <a:p>
            <a:r>
              <a:rPr lang="en-US" altLang="zh-CN"/>
              <a:t>git</a:t>
            </a:r>
            <a:r>
              <a:rPr lang="zh-CN" altLang="en-US"/>
              <a:t> </a:t>
            </a:r>
            <a:r>
              <a:rPr lang="en-US" altLang="zh-CN"/>
              <a:t>checkout</a:t>
            </a:r>
            <a:r>
              <a:rPr lang="zh-CN" altLang="en-US"/>
              <a:t> </a:t>
            </a:r>
            <a:r>
              <a:rPr lang="en-US" altLang="zh-CN"/>
              <a:t>&lt;branchname&gt; </a:t>
            </a:r>
            <a:r>
              <a:rPr lang="zh-CN" altLang="en-US"/>
              <a:t>切换分支</a:t>
            </a:r>
            <a:endParaRPr lang="en-US" altLang="zh-CN"/>
          </a:p>
          <a:p>
            <a:r>
              <a:rPr lang="en-US" altLang="zh-CN"/>
              <a:t>git branch </a:t>
            </a:r>
            <a:r>
              <a:rPr lang="zh-CN" altLang="en-US"/>
              <a:t>列出所有分支名</a:t>
            </a:r>
            <a:endParaRPr lang="en-US" altLang="zh-CN"/>
          </a:p>
          <a:p>
            <a:r>
              <a:rPr lang="en-US" altLang="zh-CN"/>
              <a:t>git status </a:t>
            </a:r>
            <a:r>
              <a:rPr lang="zh-CN" altLang="en-US"/>
              <a:t>显示当前分支名</a:t>
            </a:r>
            <a:endParaRPr lang="en-US" altLang="zh-CN"/>
          </a:p>
          <a:p>
            <a:r>
              <a:rPr lang="zh-CN" altLang="en-US"/>
              <a:t>切换分支会按照分支的状态更改文件内容。（一个文件在编辑状态下，切换分支要很小心）</a:t>
            </a:r>
            <a:endParaRPr lang="en-US" altLang="zh-CN"/>
          </a:p>
          <a:p>
            <a:endParaRPr lang="en-US" altLang="zh-CN"/>
          </a:p>
        </p:txBody>
      </p:sp>
    </p:spTree>
    <p:extLst>
      <p:ext uri="{BB962C8B-B14F-4D97-AF65-F5344CB8AC3E}">
        <p14:creationId xmlns:p14="http://schemas.microsoft.com/office/powerpoint/2010/main" val="1126627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9DBA12-8A73-4E53-801B-EA9E1F1A6D8A}"/>
              </a:ext>
            </a:extLst>
          </p:cNvPr>
          <p:cNvSpPr>
            <a:spLocks noGrp="1"/>
          </p:cNvSpPr>
          <p:nvPr>
            <p:ph type="title"/>
          </p:nvPr>
        </p:nvSpPr>
        <p:spPr/>
        <p:txBody>
          <a:bodyPr/>
          <a:lstStyle/>
          <a:p>
            <a:r>
              <a:rPr lang="en-US" altLang="zh-CN"/>
              <a:t>git</a:t>
            </a:r>
            <a:r>
              <a:rPr lang="zh-CN" altLang="en-US"/>
              <a:t>基本概念</a:t>
            </a:r>
            <a:r>
              <a:rPr lang="en-US" altLang="zh-CN"/>
              <a:t> merge</a:t>
            </a:r>
            <a:endParaRPr lang="zh-CN" altLang="en-US"/>
          </a:p>
        </p:txBody>
      </p:sp>
      <p:sp>
        <p:nvSpPr>
          <p:cNvPr id="3" name="内容占位符 2">
            <a:extLst>
              <a:ext uri="{FF2B5EF4-FFF2-40B4-BE49-F238E27FC236}">
                <a16:creationId xmlns="" xmlns:a16="http://schemas.microsoft.com/office/drawing/2014/main" id="{9BE12BE0-C670-4AB0-B30D-B764E3744D9E}"/>
              </a:ext>
            </a:extLst>
          </p:cNvPr>
          <p:cNvSpPr>
            <a:spLocks noGrp="1"/>
          </p:cNvSpPr>
          <p:nvPr>
            <p:ph idx="1"/>
          </p:nvPr>
        </p:nvSpPr>
        <p:spPr/>
        <p:txBody>
          <a:bodyPr/>
          <a:lstStyle/>
          <a:p>
            <a:r>
              <a:rPr lang="en-US" altLang="zh-CN"/>
              <a:t>git merge &lt;branchname&gt; </a:t>
            </a:r>
            <a:r>
              <a:rPr lang="zh-CN" altLang="en-US"/>
              <a:t>把</a:t>
            </a:r>
            <a:r>
              <a:rPr lang="en-US" altLang="zh-CN"/>
              <a:t>branchname</a:t>
            </a:r>
            <a:r>
              <a:rPr lang="zh-CN" altLang="en-US"/>
              <a:t>分支合并到当前分支。</a:t>
            </a:r>
            <a:endParaRPr lang="en-US" altLang="zh-CN"/>
          </a:p>
          <a:p>
            <a:r>
              <a:rPr lang="zh-CN" altLang="en-US"/>
              <a:t>相对于把在</a:t>
            </a:r>
            <a:r>
              <a:rPr lang="en-US" altLang="zh-CN"/>
              <a:t>branchname</a:t>
            </a:r>
            <a:r>
              <a:rPr lang="zh-CN" altLang="en-US"/>
              <a:t>分支做过的所有操作在当前分支重复一遍，要确保不会发生冲突才能合并。</a:t>
            </a:r>
            <a:endParaRPr lang="en-US" altLang="zh-CN"/>
          </a:p>
          <a:p>
            <a:r>
              <a:rPr lang="en-US" altLang="zh-CN"/>
              <a:t>git branch –d &lt;branchname&gt; </a:t>
            </a:r>
            <a:r>
              <a:rPr lang="zh-CN" altLang="en-US"/>
              <a:t>删除一个分支</a:t>
            </a:r>
            <a:endParaRPr lang="en-US" altLang="zh-CN"/>
          </a:p>
          <a:p>
            <a:r>
              <a:rPr lang="en-US" altLang="zh-CN"/>
              <a:t>git push &lt;remotename&gt; --delete &lt;branchname&gt;</a:t>
            </a:r>
            <a:r>
              <a:rPr lang="zh-CN" altLang="en-US"/>
              <a:t>删除一个远程分支</a:t>
            </a:r>
            <a:endParaRPr lang="en-US" altLang="zh-CN"/>
          </a:p>
        </p:txBody>
      </p:sp>
    </p:spTree>
    <p:extLst>
      <p:ext uri="{BB962C8B-B14F-4D97-AF65-F5344CB8AC3E}">
        <p14:creationId xmlns:p14="http://schemas.microsoft.com/office/powerpoint/2010/main" val="2798213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27747EE-144E-4D70-9904-D743536F8C9C}"/>
              </a:ext>
            </a:extLst>
          </p:cNvPr>
          <p:cNvSpPr>
            <a:spLocks noGrp="1"/>
          </p:cNvSpPr>
          <p:nvPr>
            <p:ph type="title"/>
          </p:nvPr>
        </p:nvSpPr>
        <p:spPr/>
        <p:txBody>
          <a:bodyPr/>
          <a:lstStyle/>
          <a:p>
            <a:r>
              <a:rPr lang="en-US" altLang="zh-CN"/>
              <a:t>git</a:t>
            </a:r>
            <a:r>
              <a:rPr lang="zh-CN" altLang="en-US"/>
              <a:t>基本概念 </a:t>
            </a:r>
            <a:r>
              <a:rPr lang="en-US" altLang="zh-CN"/>
              <a:t>pull request</a:t>
            </a:r>
            <a:endParaRPr lang="zh-CN" altLang="en-US"/>
          </a:p>
        </p:txBody>
      </p:sp>
      <p:sp>
        <p:nvSpPr>
          <p:cNvPr id="3" name="内容占位符 2">
            <a:extLst>
              <a:ext uri="{FF2B5EF4-FFF2-40B4-BE49-F238E27FC236}">
                <a16:creationId xmlns="" xmlns:a16="http://schemas.microsoft.com/office/drawing/2014/main" id="{238A8EA6-0E6E-49E2-B8DD-026EC3FF5FF2}"/>
              </a:ext>
            </a:extLst>
          </p:cNvPr>
          <p:cNvSpPr>
            <a:spLocks noGrp="1"/>
          </p:cNvSpPr>
          <p:nvPr>
            <p:ph idx="1"/>
          </p:nvPr>
        </p:nvSpPr>
        <p:spPr/>
        <p:txBody>
          <a:bodyPr>
            <a:normAutofit/>
          </a:bodyPr>
          <a:lstStyle/>
          <a:p>
            <a:r>
              <a:rPr lang="en-US" altLang="zh-CN"/>
              <a:t>pull request(pr)</a:t>
            </a:r>
            <a:r>
              <a:rPr lang="zh-CN" altLang="en-US"/>
              <a:t>是</a:t>
            </a:r>
            <a:r>
              <a:rPr lang="en-US" altLang="zh-CN"/>
              <a:t>github</a:t>
            </a:r>
            <a:r>
              <a:rPr lang="zh-CN" altLang="en-US"/>
              <a:t>的一个功能，它是和</a:t>
            </a:r>
            <a:r>
              <a:rPr lang="en-US" altLang="zh-CN"/>
              <a:t>fork</a:t>
            </a:r>
            <a:r>
              <a:rPr lang="zh-CN" altLang="en-US"/>
              <a:t>配合使用的。是开源合作最重要的一个功能。</a:t>
            </a:r>
            <a:endParaRPr lang="en-US" altLang="zh-CN"/>
          </a:p>
          <a:p>
            <a:r>
              <a:rPr lang="zh-CN" altLang="en-US"/>
              <a:t>你</a:t>
            </a:r>
            <a:r>
              <a:rPr lang="en-US" altLang="zh-CN"/>
              <a:t>fork</a:t>
            </a:r>
            <a:r>
              <a:rPr lang="zh-CN" altLang="en-US"/>
              <a:t>了一个项目</a:t>
            </a:r>
            <a:r>
              <a:rPr lang="en-US" altLang="zh-CN"/>
              <a:t>,</a:t>
            </a:r>
            <a:r>
              <a:rPr lang="zh-CN" altLang="en-US"/>
              <a:t>并且在这个项目内做了修改，你希望最初的项目使用这个修改，也就是说希望项目的原作者</a:t>
            </a:r>
            <a:r>
              <a:rPr lang="en-US" altLang="zh-CN"/>
              <a:t>pull</a:t>
            </a:r>
            <a:r>
              <a:rPr lang="zh-CN" altLang="en-US"/>
              <a:t>这个项目。</a:t>
            </a:r>
            <a:endParaRPr lang="en-US" altLang="zh-CN"/>
          </a:p>
          <a:p>
            <a:r>
              <a:rPr lang="zh-CN" altLang="en-US"/>
              <a:t>需要向作者发起一个“拉请求”</a:t>
            </a:r>
            <a:r>
              <a:rPr lang="en-US" altLang="zh-CN"/>
              <a:t>pull request.</a:t>
            </a:r>
          </a:p>
          <a:p>
            <a:r>
              <a:rPr lang="zh-CN" altLang="en-US"/>
              <a:t>你需要在</a:t>
            </a:r>
            <a:r>
              <a:rPr lang="en-US" altLang="zh-CN"/>
              <a:t>pr</a:t>
            </a:r>
            <a:r>
              <a:rPr lang="zh-CN" altLang="en-US"/>
              <a:t>中说明为什么希望原作者接纳这个修改，原作者可以提出审核意见，你按照审核意见修改代码，直到大家同意接纳修改为止。</a:t>
            </a:r>
            <a:r>
              <a:rPr lang="en-US" altLang="zh-CN"/>
              <a:t>(</a:t>
            </a:r>
            <a:r>
              <a:rPr lang="zh-CN" altLang="en-US"/>
              <a:t>论坛</a:t>
            </a:r>
            <a:r>
              <a:rPr lang="en-US" altLang="zh-CN"/>
              <a:t>)</a:t>
            </a:r>
          </a:p>
          <a:p>
            <a:endParaRPr lang="en-US" altLang="zh-CN"/>
          </a:p>
          <a:p>
            <a:endParaRPr lang="zh-CN" altLang="en-US"/>
          </a:p>
        </p:txBody>
      </p:sp>
    </p:spTree>
    <p:extLst>
      <p:ext uri="{BB962C8B-B14F-4D97-AF65-F5344CB8AC3E}">
        <p14:creationId xmlns:p14="http://schemas.microsoft.com/office/powerpoint/2010/main" val="345648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ECF6394-BB6F-4252-810F-898A1512B810}"/>
              </a:ext>
            </a:extLst>
          </p:cNvPr>
          <p:cNvSpPr>
            <a:spLocks noGrp="1"/>
          </p:cNvSpPr>
          <p:nvPr>
            <p:ph type="title"/>
          </p:nvPr>
        </p:nvSpPr>
        <p:spPr>
          <a:xfrm>
            <a:off x="838200" y="365125"/>
            <a:ext cx="10515600" cy="1325563"/>
          </a:xfrm>
        </p:spPr>
        <p:txBody>
          <a:bodyPr/>
          <a:lstStyle/>
          <a:p>
            <a:r>
              <a:rPr lang="en-US" altLang="zh-CN"/>
              <a:t>Python </a:t>
            </a:r>
            <a:r>
              <a:rPr lang="en-US" altLang="zh-CN" err="1"/>
              <a:t>gis</a:t>
            </a:r>
            <a:r>
              <a:rPr lang="en-US" altLang="zh-CN"/>
              <a:t> </a:t>
            </a:r>
            <a:r>
              <a:rPr lang="zh-CN" altLang="en-US"/>
              <a:t>数据读写</a:t>
            </a:r>
          </a:p>
        </p:txBody>
      </p:sp>
      <p:sp>
        <p:nvSpPr>
          <p:cNvPr id="3" name="内容占位符 2">
            <a:extLst>
              <a:ext uri="{FF2B5EF4-FFF2-40B4-BE49-F238E27FC236}">
                <a16:creationId xmlns="" xmlns:a16="http://schemas.microsoft.com/office/drawing/2014/main" id="{EFADE710-3D08-494D-97FD-2ECC23458305}"/>
              </a:ext>
            </a:extLst>
          </p:cNvPr>
          <p:cNvSpPr>
            <a:spLocks noGrp="1"/>
          </p:cNvSpPr>
          <p:nvPr>
            <p:ph idx="1"/>
          </p:nvPr>
        </p:nvSpPr>
        <p:spPr>
          <a:xfrm>
            <a:off x="838200" y="1825625"/>
            <a:ext cx="3714923" cy="2728945"/>
          </a:xfrm>
        </p:spPr>
        <p:txBody>
          <a:bodyPr>
            <a:normAutofit/>
          </a:bodyPr>
          <a:lstStyle/>
          <a:p>
            <a:r>
              <a:rPr lang="en-US" altLang="zh-CN" dirty="0" err="1"/>
              <a:t>gdal</a:t>
            </a:r>
            <a:r>
              <a:rPr lang="en-US" altLang="zh-CN" dirty="0"/>
              <a:t>/</a:t>
            </a:r>
            <a:r>
              <a:rPr lang="en-US" altLang="zh-CN" dirty="0" err="1"/>
              <a:t>ogr</a:t>
            </a:r>
            <a:r>
              <a:rPr lang="en-US" altLang="zh-CN" dirty="0"/>
              <a:t>(</a:t>
            </a:r>
            <a:r>
              <a:rPr lang="zh-CN" altLang="en-US" dirty="0"/>
              <a:t>栅格</a:t>
            </a:r>
            <a:r>
              <a:rPr lang="en-US" altLang="zh-CN" dirty="0"/>
              <a:t>/</a:t>
            </a:r>
            <a:r>
              <a:rPr lang="zh-CN" altLang="en-US" dirty="0"/>
              <a:t>矢量</a:t>
            </a:r>
            <a:r>
              <a:rPr lang="en-US" altLang="zh-CN" dirty="0"/>
              <a:t>)</a:t>
            </a:r>
          </a:p>
          <a:p>
            <a:r>
              <a:rPr lang="en-US" altLang="zh-CN" dirty="0"/>
              <a:t>Fiona</a:t>
            </a:r>
            <a:r>
              <a:rPr lang="zh-CN" altLang="en-US" dirty="0"/>
              <a:t>（矢量）</a:t>
            </a:r>
            <a:endParaRPr lang="en-US" altLang="zh-CN" dirty="0"/>
          </a:p>
          <a:p>
            <a:r>
              <a:rPr lang="en-US" altLang="zh-CN" dirty="0" err="1"/>
              <a:t>rasterio</a:t>
            </a:r>
            <a:r>
              <a:rPr lang="zh-CN" altLang="en-US" dirty="0"/>
              <a:t>（栅格）</a:t>
            </a:r>
            <a:endParaRPr lang="en-US" altLang="zh-CN" dirty="0"/>
          </a:p>
        </p:txBody>
      </p:sp>
      <p:sp>
        <p:nvSpPr>
          <p:cNvPr id="4" name="矩形 3">
            <a:extLst>
              <a:ext uri="{FF2B5EF4-FFF2-40B4-BE49-F238E27FC236}">
                <a16:creationId xmlns="" xmlns:a16="http://schemas.microsoft.com/office/drawing/2014/main" id="{A6675120-0C9A-4659-8323-8B13C07DA355}"/>
              </a:ext>
            </a:extLst>
          </p:cNvPr>
          <p:cNvSpPr/>
          <p:nvPr/>
        </p:nvSpPr>
        <p:spPr>
          <a:xfrm>
            <a:off x="7638879" y="1690688"/>
            <a:ext cx="2286000"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 xmlns:a16="http://schemas.microsoft.com/office/drawing/2014/main" id="{0E806741-3045-4E3E-9307-D0881543F81A}"/>
              </a:ext>
            </a:extLst>
          </p:cNvPr>
          <p:cNvSpPr/>
          <p:nvPr/>
        </p:nvSpPr>
        <p:spPr>
          <a:xfrm>
            <a:off x="6242397" y="3746565"/>
            <a:ext cx="2286000"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 xmlns:a16="http://schemas.microsoft.com/office/drawing/2014/main" id="{04B0BCE6-35D5-44EC-A2D6-BDB8A6CE4E55}"/>
              </a:ext>
            </a:extLst>
          </p:cNvPr>
          <p:cNvSpPr/>
          <p:nvPr/>
        </p:nvSpPr>
        <p:spPr>
          <a:xfrm>
            <a:off x="9070912" y="3741795"/>
            <a:ext cx="2286000"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 xmlns:a16="http://schemas.microsoft.com/office/drawing/2014/main" id="{DDE822C0-7887-4C36-8AEA-D5E095235B8E}"/>
              </a:ext>
            </a:extLst>
          </p:cNvPr>
          <p:cNvCxnSpPr>
            <a:stCxn id="4" idx="2"/>
            <a:endCxn id="5" idx="0"/>
          </p:cNvCxnSpPr>
          <p:nvPr/>
        </p:nvCxnSpPr>
        <p:spPr>
          <a:xfrm flipH="1">
            <a:off x="7385397" y="3016251"/>
            <a:ext cx="1396482" cy="730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 xmlns:a16="http://schemas.microsoft.com/office/drawing/2014/main" id="{2E481630-0362-4E9F-84A0-03D02D670DA8}"/>
              </a:ext>
            </a:extLst>
          </p:cNvPr>
          <p:cNvCxnSpPr>
            <a:cxnSpLocks/>
            <a:stCxn id="4" idx="2"/>
            <a:endCxn id="6" idx="0"/>
          </p:cNvCxnSpPr>
          <p:nvPr/>
        </p:nvCxnSpPr>
        <p:spPr>
          <a:xfrm>
            <a:off x="8781879" y="3016251"/>
            <a:ext cx="1432033" cy="725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 xmlns:a16="http://schemas.microsoft.com/office/drawing/2014/main" id="{B9F625C9-FF29-452C-8D15-621C4937C0A2}"/>
              </a:ext>
            </a:extLst>
          </p:cNvPr>
          <p:cNvSpPr txBox="1"/>
          <p:nvPr/>
        </p:nvSpPr>
        <p:spPr>
          <a:xfrm>
            <a:off x="6505188" y="4185239"/>
            <a:ext cx="1760418" cy="523220"/>
          </a:xfrm>
          <a:prstGeom prst="rect">
            <a:avLst/>
          </a:prstGeom>
          <a:noFill/>
        </p:spPr>
        <p:txBody>
          <a:bodyPr wrap="none" rtlCol="0">
            <a:spAutoFit/>
          </a:bodyPr>
          <a:lstStyle/>
          <a:p>
            <a:r>
              <a:rPr lang="en-US" altLang="zh-CN" sz="2800"/>
              <a:t>Fiona(</a:t>
            </a:r>
            <a:r>
              <a:rPr lang="en-US" altLang="zh-CN" sz="2800" err="1"/>
              <a:t>ogr</a:t>
            </a:r>
            <a:r>
              <a:rPr lang="en-US" altLang="zh-CN" sz="2800"/>
              <a:t>)</a:t>
            </a:r>
            <a:endParaRPr lang="zh-CN" altLang="en-US" sz="2800"/>
          </a:p>
        </p:txBody>
      </p:sp>
      <p:sp>
        <p:nvSpPr>
          <p:cNvPr id="13" name="文本框 12">
            <a:extLst>
              <a:ext uri="{FF2B5EF4-FFF2-40B4-BE49-F238E27FC236}">
                <a16:creationId xmlns="" xmlns:a16="http://schemas.microsoft.com/office/drawing/2014/main" id="{C1E36E82-A953-4689-83DA-18217AE16D91}"/>
              </a:ext>
            </a:extLst>
          </p:cNvPr>
          <p:cNvSpPr txBox="1"/>
          <p:nvPr/>
        </p:nvSpPr>
        <p:spPr>
          <a:xfrm>
            <a:off x="7985882" y="2091859"/>
            <a:ext cx="1527982" cy="523220"/>
          </a:xfrm>
          <a:prstGeom prst="rect">
            <a:avLst/>
          </a:prstGeom>
          <a:noFill/>
        </p:spPr>
        <p:txBody>
          <a:bodyPr wrap="none" rtlCol="0">
            <a:spAutoFit/>
          </a:bodyPr>
          <a:lstStyle/>
          <a:p>
            <a:r>
              <a:rPr lang="en-US" altLang="zh-CN" sz="2800"/>
              <a:t>gdal/ogr</a:t>
            </a:r>
            <a:endParaRPr lang="zh-CN" altLang="en-US" sz="2800"/>
          </a:p>
        </p:txBody>
      </p:sp>
      <p:sp>
        <p:nvSpPr>
          <p:cNvPr id="14" name="文本框 13">
            <a:extLst>
              <a:ext uri="{FF2B5EF4-FFF2-40B4-BE49-F238E27FC236}">
                <a16:creationId xmlns="" xmlns:a16="http://schemas.microsoft.com/office/drawing/2014/main" id="{7F3DBCA5-F8CE-42BE-8523-E383FBEF07C9}"/>
              </a:ext>
            </a:extLst>
          </p:cNvPr>
          <p:cNvSpPr txBox="1"/>
          <p:nvPr/>
        </p:nvSpPr>
        <p:spPr>
          <a:xfrm>
            <a:off x="9104473" y="4166752"/>
            <a:ext cx="2218877" cy="523220"/>
          </a:xfrm>
          <a:prstGeom prst="rect">
            <a:avLst/>
          </a:prstGeom>
          <a:noFill/>
        </p:spPr>
        <p:txBody>
          <a:bodyPr wrap="none" rtlCol="0">
            <a:spAutoFit/>
          </a:bodyPr>
          <a:lstStyle/>
          <a:p>
            <a:r>
              <a:rPr lang="en-US" altLang="zh-CN" sz="2800"/>
              <a:t>rasterio(</a:t>
            </a:r>
            <a:r>
              <a:rPr lang="en-US" altLang="zh-CN" sz="2800" err="1"/>
              <a:t>gdal</a:t>
            </a:r>
            <a:r>
              <a:rPr lang="en-US" altLang="zh-CN" sz="2800"/>
              <a:t>)</a:t>
            </a:r>
            <a:endParaRPr lang="zh-CN" altLang="en-US" sz="2800"/>
          </a:p>
        </p:txBody>
      </p:sp>
    </p:spTree>
    <p:extLst>
      <p:ext uri="{BB962C8B-B14F-4D97-AF65-F5344CB8AC3E}">
        <p14:creationId xmlns:p14="http://schemas.microsoft.com/office/powerpoint/2010/main" val="671404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E11EBE0-9A6D-4F9F-9608-11D734733609}"/>
              </a:ext>
            </a:extLst>
          </p:cNvPr>
          <p:cNvSpPr>
            <a:spLocks noGrp="1"/>
          </p:cNvSpPr>
          <p:nvPr>
            <p:ph type="title"/>
          </p:nvPr>
        </p:nvSpPr>
        <p:spPr/>
        <p:txBody>
          <a:bodyPr/>
          <a:lstStyle/>
          <a:p>
            <a:r>
              <a:rPr lang="en-US" altLang="zh-CN"/>
              <a:t>python gis </a:t>
            </a:r>
            <a:r>
              <a:rPr lang="zh-CN" altLang="en-US"/>
              <a:t>数据读写</a:t>
            </a:r>
          </a:p>
        </p:txBody>
      </p:sp>
      <p:sp>
        <p:nvSpPr>
          <p:cNvPr id="3" name="内容占位符 2">
            <a:extLst>
              <a:ext uri="{FF2B5EF4-FFF2-40B4-BE49-F238E27FC236}">
                <a16:creationId xmlns="" xmlns:a16="http://schemas.microsoft.com/office/drawing/2014/main" id="{5E225896-A03C-4F72-9925-DF566FF89A8A}"/>
              </a:ext>
            </a:extLst>
          </p:cNvPr>
          <p:cNvSpPr>
            <a:spLocks noGrp="1"/>
          </p:cNvSpPr>
          <p:nvPr>
            <p:ph idx="1"/>
          </p:nvPr>
        </p:nvSpPr>
        <p:spPr/>
        <p:txBody>
          <a:bodyPr/>
          <a:lstStyle/>
          <a:p>
            <a:r>
              <a:rPr lang="en-US" altLang="zh-CN"/>
              <a:t>gdal</a:t>
            </a:r>
            <a:r>
              <a:rPr lang="zh-CN" altLang="en-US"/>
              <a:t>是一个矢量和栅格数据读写库</a:t>
            </a:r>
            <a:endParaRPr lang="en-US" altLang="zh-CN"/>
          </a:p>
          <a:p>
            <a:r>
              <a:rPr lang="en-US" altLang="zh-CN"/>
              <a:t>MIT</a:t>
            </a:r>
            <a:r>
              <a:rPr lang="zh-CN" altLang="en-US"/>
              <a:t>协议 </a:t>
            </a:r>
            <a:r>
              <a:rPr lang="en-US" altLang="zh-CN"/>
              <a:t>Open Source Geospatial Foundation.</a:t>
            </a:r>
          </a:p>
          <a:p>
            <a:r>
              <a:rPr lang="zh-CN" altLang="en-US"/>
              <a:t>它为所有支持的栅格格式提供一个统一的栅格数据模型（</a:t>
            </a:r>
            <a:r>
              <a:rPr lang="en-US" altLang="zh-CN"/>
              <a:t>gdal</a:t>
            </a:r>
            <a:r>
              <a:rPr lang="zh-CN" altLang="en-US"/>
              <a:t>）</a:t>
            </a:r>
            <a:endParaRPr lang="en-US" altLang="zh-CN"/>
          </a:p>
          <a:p>
            <a:r>
              <a:rPr lang="zh-CN" altLang="en-US"/>
              <a:t>它为所有支持的矢量格式提供一个统一的矢量数据模型 </a:t>
            </a:r>
            <a:r>
              <a:rPr lang="en-US" altLang="zh-CN"/>
              <a:t>(ogr)</a:t>
            </a:r>
          </a:p>
          <a:p>
            <a:r>
              <a:rPr lang="zh-CN" altLang="en-US"/>
              <a:t>独立的命令行程序：</a:t>
            </a:r>
            <a:endParaRPr lang="en-US" altLang="zh-CN"/>
          </a:p>
          <a:p>
            <a:r>
              <a:rPr lang="en-US" altLang="zh-CN"/>
              <a:t>gdal_translate: </a:t>
            </a:r>
            <a:r>
              <a:rPr lang="zh-CN" altLang="en-US"/>
              <a:t>任意栅格格式互相转换（</a:t>
            </a:r>
            <a:r>
              <a:rPr lang="en-US" altLang="zh-CN"/>
              <a:t>bin -&gt; tif</a:t>
            </a:r>
            <a:r>
              <a:rPr lang="zh-CN" altLang="en-US"/>
              <a:t>）</a:t>
            </a:r>
            <a:endParaRPr lang="en-US" altLang="zh-CN"/>
          </a:p>
          <a:p>
            <a:r>
              <a:rPr lang="en-US" altLang="zh-CN"/>
              <a:t>ogr2ogr</a:t>
            </a:r>
            <a:r>
              <a:rPr lang="zh-CN" altLang="en-US"/>
              <a:t>： 任意矢量格式互相转换</a:t>
            </a:r>
            <a:endParaRPr lang="en-US" altLang="zh-CN"/>
          </a:p>
          <a:p>
            <a:r>
              <a:rPr lang="en-US" altLang="zh-CN"/>
              <a:t>gdal2tiles.py: </a:t>
            </a:r>
            <a:r>
              <a:rPr lang="zh-CN" altLang="en-US"/>
              <a:t>生成各种格式的瓦片地图（金字塔，瓦片地图服务）</a:t>
            </a:r>
            <a:endParaRPr lang="en-US" altLang="zh-CN"/>
          </a:p>
          <a:p>
            <a:endParaRPr lang="zh-CN" altLang="en-US"/>
          </a:p>
        </p:txBody>
      </p:sp>
    </p:spTree>
    <p:extLst>
      <p:ext uri="{BB962C8B-B14F-4D97-AF65-F5344CB8AC3E}">
        <p14:creationId xmlns:p14="http://schemas.microsoft.com/office/powerpoint/2010/main" val="230856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C456D99-16CB-47B0-8E71-DCEB85319954}"/>
              </a:ext>
            </a:extLst>
          </p:cNvPr>
          <p:cNvSpPr>
            <a:spLocks noGrp="1"/>
          </p:cNvSpPr>
          <p:nvPr>
            <p:ph type="title"/>
          </p:nvPr>
        </p:nvSpPr>
        <p:spPr/>
        <p:txBody>
          <a:bodyPr/>
          <a:lstStyle/>
          <a:p>
            <a:r>
              <a:rPr lang="zh-CN" altLang="en-US"/>
              <a:t>开源</a:t>
            </a:r>
            <a:r>
              <a:rPr lang="en-US" altLang="zh-CN"/>
              <a:t>gis</a:t>
            </a:r>
            <a:endParaRPr lang="zh-CN" altLang="en-US"/>
          </a:p>
        </p:txBody>
      </p:sp>
      <p:sp>
        <p:nvSpPr>
          <p:cNvPr id="3" name="内容占位符 2">
            <a:extLst>
              <a:ext uri="{FF2B5EF4-FFF2-40B4-BE49-F238E27FC236}">
                <a16:creationId xmlns="" xmlns:a16="http://schemas.microsoft.com/office/drawing/2014/main" id="{156DD57A-1407-4C55-8440-ED105F9ED9E3}"/>
              </a:ext>
            </a:extLst>
          </p:cNvPr>
          <p:cNvSpPr>
            <a:spLocks noGrp="1"/>
          </p:cNvSpPr>
          <p:nvPr>
            <p:ph idx="1"/>
          </p:nvPr>
        </p:nvSpPr>
        <p:spPr/>
        <p:txBody>
          <a:bodyPr/>
          <a:lstStyle/>
          <a:p>
            <a:pPr marL="514350" indent="-514350">
              <a:buFont typeface="+mj-lt"/>
              <a:buAutoNum type="arabicPeriod"/>
            </a:pPr>
            <a:r>
              <a:rPr lang="zh-CN" altLang="en-US" dirty="0"/>
              <a:t>开源许可介绍</a:t>
            </a:r>
            <a:endParaRPr lang="en-US" altLang="zh-CN" dirty="0"/>
          </a:p>
          <a:p>
            <a:pPr marL="514350" indent="-514350">
              <a:buFont typeface="+mj-lt"/>
              <a:buAutoNum type="arabicPeriod"/>
            </a:pPr>
            <a:r>
              <a:rPr lang="en-US" altLang="zh-CN" dirty="0" err="1"/>
              <a:t>git</a:t>
            </a:r>
            <a:r>
              <a:rPr lang="zh-CN" altLang="en-US" dirty="0"/>
              <a:t>介绍</a:t>
            </a:r>
            <a:endParaRPr lang="en-US" altLang="zh-CN" dirty="0"/>
          </a:p>
          <a:p>
            <a:pPr marL="514350" indent="-514350">
              <a:buFont typeface="+mj-lt"/>
              <a:buAutoNum type="arabicPeriod"/>
            </a:pPr>
            <a:r>
              <a:rPr lang="en-US" altLang="zh-CN" dirty="0"/>
              <a:t>python </a:t>
            </a:r>
            <a:r>
              <a:rPr lang="zh-CN" altLang="en-US" dirty="0"/>
              <a:t>开源</a:t>
            </a:r>
            <a:r>
              <a:rPr lang="en-US" altLang="zh-CN" dirty="0" err="1"/>
              <a:t>gis</a:t>
            </a:r>
            <a:endParaRPr lang="en-US" altLang="zh-CN" dirty="0"/>
          </a:p>
          <a:p>
            <a:pPr marL="514350" indent="-514350">
              <a:buFont typeface="+mj-lt"/>
              <a:buAutoNum type="arabicPeriod"/>
            </a:pPr>
            <a:r>
              <a:rPr lang="en-US" altLang="zh-CN" dirty="0" err="1"/>
              <a:t>javascript</a:t>
            </a:r>
            <a:r>
              <a:rPr lang="en-US" altLang="zh-CN" dirty="0"/>
              <a:t> </a:t>
            </a:r>
            <a:r>
              <a:rPr lang="zh-CN" altLang="en-US" dirty="0"/>
              <a:t>开源</a:t>
            </a:r>
            <a:r>
              <a:rPr lang="en-US" altLang="zh-CN" dirty="0" err="1"/>
              <a:t>gis</a:t>
            </a:r>
            <a:endParaRPr lang="en-US" altLang="zh-CN" dirty="0"/>
          </a:p>
          <a:p>
            <a:pPr marL="514350" indent="-514350">
              <a:buFont typeface="+mj-lt"/>
              <a:buAutoNum type="arabicPeriod"/>
            </a:pPr>
            <a:r>
              <a:rPr lang="en-US" altLang="zh-CN" dirty="0" err="1" smtClean="0"/>
              <a:t>Openstreetmap</a:t>
            </a:r>
            <a:endParaRPr lang="en-US" altLang="zh-CN" dirty="0" smtClean="0"/>
          </a:p>
          <a:p>
            <a:pPr marL="514350" indent="-514350">
              <a:buFont typeface="+mj-lt"/>
              <a:buAutoNum type="arabicPeriod"/>
            </a:pPr>
            <a:r>
              <a:rPr lang="zh-CN" altLang="en-US" dirty="0" smtClean="0"/>
              <a:t>前端地图库实现</a:t>
            </a:r>
            <a:endParaRPr lang="en-US" altLang="zh-CN" dirty="0"/>
          </a:p>
          <a:p>
            <a:pPr marL="514350" indent="-514350">
              <a:buFont typeface="+mj-lt"/>
              <a:buAutoNum type="arabicPeriod"/>
            </a:pPr>
            <a:endParaRPr lang="zh-CN" altLang="en-US" dirty="0"/>
          </a:p>
        </p:txBody>
      </p:sp>
    </p:spTree>
    <p:extLst>
      <p:ext uri="{BB962C8B-B14F-4D97-AF65-F5344CB8AC3E}">
        <p14:creationId xmlns:p14="http://schemas.microsoft.com/office/powerpoint/2010/main" val="359014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DDCF3C2-25F4-414A-8645-DE2448994392}"/>
              </a:ext>
            </a:extLst>
          </p:cNvPr>
          <p:cNvSpPr>
            <a:spLocks noGrp="1"/>
          </p:cNvSpPr>
          <p:nvPr>
            <p:ph type="title"/>
          </p:nvPr>
        </p:nvSpPr>
        <p:spPr/>
        <p:txBody>
          <a:bodyPr/>
          <a:lstStyle/>
          <a:p>
            <a:r>
              <a:rPr lang="en-US" altLang="zh-CN"/>
              <a:t>python gdal</a:t>
            </a:r>
            <a:endParaRPr lang="zh-CN" altLang="en-US"/>
          </a:p>
        </p:txBody>
      </p:sp>
      <p:sp>
        <p:nvSpPr>
          <p:cNvPr id="3" name="内容占位符 2">
            <a:extLst>
              <a:ext uri="{FF2B5EF4-FFF2-40B4-BE49-F238E27FC236}">
                <a16:creationId xmlns="" xmlns:a16="http://schemas.microsoft.com/office/drawing/2014/main" id="{E70538CF-5B79-4684-B251-DFE0CCAF4F77}"/>
              </a:ext>
            </a:extLst>
          </p:cNvPr>
          <p:cNvSpPr>
            <a:spLocks noGrp="1"/>
          </p:cNvSpPr>
          <p:nvPr>
            <p:ph idx="1"/>
          </p:nvPr>
        </p:nvSpPr>
        <p:spPr/>
        <p:txBody>
          <a:bodyPr/>
          <a:lstStyle/>
          <a:p>
            <a:r>
              <a:rPr lang="en-US" altLang="zh-CN"/>
              <a:t>swig</a:t>
            </a:r>
            <a:r>
              <a:rPr lang="zh-CN" altLang="en-US"/>
              <a:t>工具自动生成的接口</a:t>
            </a:r>
            <a:endParaRPr lang="en-US" altLang="zh-CN"/>
          </a:p>
          <a:p>
            <a:r>
              <a:rPr lang="en-US" altLang="zh-CN"/>
              <a:t>c</a:t>
            </a:r>
            <a:r>
              <a:rPr lang="zh-CN" altLang="en-US"/>
              <a:t>风格的接口</a:t>
            </a:r>
            <a:endParaRPr lang="en-US" altLang="zh-CN"/>
          </a:p>
          <a:p>
            <a:r>
              <a:rPr lang="zh-CN" altLang="en-US"/>
              <a:t>悬垂指针问题（很难确定，对象是否还存在）</a:t>
            </a:r>
            <a:endParaRPr lang="en-US" altLang="zh-CN"/>
          </a:p>
          <a:p>
            <a:r>
              <a:rPr lang="zh-CN" altLang="en-US"/>
              <a:t>数据类型问题 </a:t>
            </a:r>
            <a:r>
              <a:rPr lang="en-US" altLang="zh-CN"/>
              <a:t>(</a:t>
            </a:r>
            <a:r>
              <a:rPr lang="zh-CN" altLang="en-US"/>
              <a:t>和</a:t>
            </a:r>
            <a:r>
              <a:rPr lang="en-US" altLang="zh-CN"/>
              <a:t>python</a:t>
            </a:r>
            <a:r>
              <a:rPr lang="zh-CN" altLang="en-US"/>
              <a:t>的基本数据类型不一致</a:t>
            </a:r>
            <a:r>
              <a:rPr lang="en-US" altLang="zh-CN"/>
              <a:t>)</a:t>
            </a:r>
          </a:p>
          <a:p>
            <a:r>
              <a:rPr lang="zh-CN" altLang="en-US"/>
              <a:t>无法和</a:t>
            </a:r>
            <a:r>
              <a:rPr lang="en-US" altLang="zh-CN"/>
              <a:t>python</a:t>
            </a:r>
            <a:r>
              <a:rPr lang="zh-CN" altLang="en-US"/>
              <a:t>程序很好的融合起来</a:t>
            </a:r>
            <a:endParaRPr lang="en-US" altLang="zh-CN"/>
          </a:p>
          <a:p>
            <a:endParaRPr lang="zh-CN" altLang="en-US"/>
          </a:p>
        </p:txBody>
      </p:sp>
    </p:spTree>
    <p:extLst>
      <p:ext uri="{BB962C8B-B14F-4D97-AF65-F5344CB8AC3E}">
        <p14:creationId xmlns:p14="http://schemas.microsoft.com/office/powerpoint/2010/main" val="1822031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252E17-B0AE-4BF5-8152-07F8CB6D0839}"/>
              </a:ext>
            </a:extLst>
          </p:cNvPr>
          <p:cNvSpPr>
            <a:spLocks noGrp="1"/>
          </p:cNvSpPr>
          <p:nvPr>
            <p:ph type="title"/>
          </p:nvPr>
        </p:nvSpPr>
        <p:spPr/>
        <p:txBody>
          <a:bodyPr/>
          <a:lstStyle/>
          <a:p>
            <a:r>
              <a:rPr lang="en-US" altLang="zh-CN"/>
              <a:t>Fiona</a:t>
            </a:r>
            <a:endParaRPr lang="zh-CN" altLang="en-US"/>
          </a:p>
        </p:txBody>
      </p:sp>
      <p:sp>
        <p:nvSpPr>
          <p:cNvPr id="3" name="内容占位符 2">
            <a:extLst>
              <a:ext uri="{FF2B5EF4-FFF2-40B4-BE49-F238E27FC236}">
                <a16:creationId xmlns="" xmlns:a16="http://schemas.microsoft.com/office/drawing/2014/main" id="{2C27BFB9-0EC2-4146-949D-85C6D10BC09E}"/>
              </a:ext>
            </a:extLst>
          </p:cNvPr>
          <p:cNvSpPr>
            <a:spLocks noGrp="1"/>
          </p:cNvSpPr>
          <p:nvPr>
            <p:ph idx="1"/>
          </p:nvPr>
        </p:nvSpPr>
        <p:spPr/>
        <p:txBody>
          <a:bodyPr/>
          <a:lstStyle/>
          <a:p>
            <a:r>
              <a:rPr lang="zh-CN" altLang="en-US"/>
              <a:t>仓库地址：</a:t>
            </a:r>
            <a:r>
              <a:rPr lang="en-US" altLang="zh-CN">
                <a:hlinkClick r:id="rId2"/>
              </a:rPr>
              <a:t>https://github.com/Toblerity/Fiona</a:t>
            </a:r>
            <a:endParaRPr lang="en-US" altLang="zh-CN"/>
          </a:p>
          <a:p>
            <a:r>
              <a:rPr lang="en-US" altLang="zh-CN"/>
              <a:t>ogr</a:t>
            </a:r>
            <a:r>
              <a:rPr lang="zh-CN" altLang="en-US"/>
              <a:t>的</a:t>
            </a:r>
            <a:r>
              <a:rPr lang="en-US" altLang="zh-CN"/>
              <a:t>python</a:t>
            </a:r>
            <a:r>
              <a:rPr lang="zh-CN" altLang="en-US"/>
              <a:t>接口不够友好（</a:t>
            </a:r>
            <a:r>
              <a:rPr lang="en-US" altLang="zh-CN"/>
              <a:t> swig</a:t>
            </a:r>
            <a:r>
              <a:rPr lang="zh-CN" altLang="en-US"/>
              <a:t>自动生成的接口）</a:t>
            </a:r>
            <a:endParaRPr lang="en-US" altLang="zh-CN"/>
          </a:p>
          <a:p>
            <a:r>
              <a:rPr lang="en-US" altLang="zh-CN"/>
              <a:t>Fiona</a:t>
            </a:r>
            <a:r>
              <a:rPr lang="zh-CN" altLang="en-US"/>
              <a:t>是</a:t>
            </a:r>
            <a:r>
              <a:rPr lang="en-US" altLang="zh-CN"/>
              <a:t>ogr</a:t>
            </a:r>
            <a:r>
              <a:rPr lang="zh-CN" altLang="en-US"/>
              <a:t>的一个封装</a:t>
            </a:r>
            <a:endParaRPr lang="en-US" altLang="zh-CN"/>
          </a:p>
          <a:p>
            <a:endParaRPr lang="en-US" altLang="zh-CN"/>
          </a:p>
          <a:p>
            <a:endParaRPr lang="en-US" altLang="zh-CN"/>
          </a:p>
          <a:p>
            <a:endParaRPr lang="zh-CN" altLang="en-US"/>
          </a:p>
        </p:txBody>
      </p:sp>
      <p:pic>
        <p:nvPicPr>
          <p:cNvPr id="4" name="图片 3">
            <a:extLst>
              <a:ext uri="{FF2B5EF4-FFF2-40B4-BE49-F238E27FC236}">
                <a16:creationId xmlns="" xmlns:a16="http://schemas.microsoft.com/office/drawing/2014/main" id="{232F81B5-AC86-4FC1-823D-C3499E5AD2BA}"/>
              </a:ext>
            </a:extLst>
          </p:cNvPr>
          <p:cNvPicPr>
            <a:picLocks noChangeAspect="1"/>
          </p:cNvPicPr>
          <p:nvPr/>
        </p:nvPicPr>
        <p:blipFill>
          <a:blip r:embed="rId3"/>
          <a:stretch>
            <a:fillRect/>
          </a:stretch>
        </p:blipFill>
        <p:spPr>
          <a:xfrm>
            <a:off x="1211206" y="3537280"/>
            <a:ext cx="5029636" cy="2545301"/>
          </a:xfrm>
          <a:prstGeom prst="rect">
            <a:avLst/>
          </a:prstGeom>
        </p:spPr>
      </p:pic>
      <p:pic>
        <p:nvPicPr>
          <p:cNvPr id="5" name="图片 4">
            <a:extLst>
              <a:ext uri="{FF2B5EF4-FFF2-40B4-BE49-F238E27FC236}">
                <a16:creationId xmlns="" xmlns:a16="http://schemas.microsoft.com/office/drawing/2014/main" id="{299C81EE-8979-41F3-AF4A-A6E2E660A957}"/>
              </a:ext>
            </a:extLst>
          </p:cNvPr>
          <p:cNvPicPr>
            <a:picLocks noChangeAspect="1"/>
          </p:cNvPicPr>
          <p:nvPr/>
        </p:nvPicPr>
        <p:blipFill>
          <a:blip r:embed="rId4"/>
          <a:stretch>
            <a:fillRect/>
          </a:stretch>
        </p:blipFill>
        <p:spPr>
          <a:xfrm>
            <a:off x="6547184" y="4482241"/>
            <a:ext cx="4229467" cy="655377"/>
          </a:xfrm>
          <a:prstGeom prst="rect">
            <a:avLst/>
          </a:prstGeom>
        </p:spPr>
      </p:pic>
    </p:spTree>
    <p:extLst>
      <p:ext uri="{BB962C8B-B14F-4D97-AF65-F5344CB8AC3E}">
        <p14:creationId xmlns:p14="http://schemas.microsoft.com/office/powerpoint/2010/main" val="2189862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D818137-3E0E-4D1F-91BA-F4ED130AAF13}"/>
              </a:ext>
            </a:extLst>
          </p:cNvPr>
          <p:cNvSpPr>
            <a:spLocks noGrp="1"/>
          </p:cNvSpPr>
          <p:nvPr>
            <p:ph type="title"/>
          </p:nvPr>
        </p:nvSpPr>
        <p:spPr/>
        <p:txBody>
          <a:bodyPr/>
          <a:lstStyle/>
          <a:p>
            <a:r>
              <a:rPr lang="en-US" altLang="zh-CN" dirty="0"/>
              <a:t>Fiona</a:t>
            </a:r>
            <a:endParaRPr lang="zh-CN" altLang="en-US" dirty="0"/>
          </a:p>
        </p:txBody>
      </p:sp>
      <p:sp>
        <p:nvSpPr>
          <p:cNvPr id="3" name="内容占位符 2">
            <a:extLst>
              <a:ext uri="{FF2B5EF4-FFF2-40B4-BE49-F238E27FC236}">
                <a16:creationId xmlns="" xmlns:a16="http://schemas.microsoft.com/office/drawing/2014/main" id="{28E5D00D-05F9-4E98-81BE-082DAEA8B1AE}"/>
              </a:ext>
            </a:extLst>
          </p:cNvPr>
          <p:cNvSpPr>
            <a:spLocks noGrp="1"/>
          </p:cNvSpPr>
          <p:nvPr>
            <p:ph idx="1"/>
          </p:nvPr>
        </p:nvSpPr>
        <p:spPr/>
        <p:txBody>
          <a:bodyPr/>
          <a:lstStyle/>
          <a:p>
            <a:r>
              <a:rPr lang="zh-CN" altLang="en-US"/>
              <a:t>专注于矢量数据的读写</a:t>
            </a:r>
            <a:endParaRPr lang="en-US" altLang="zh-CN"/>
          </a:p>
          <a:p>
            <a:r>
              <a:rPr lang="zh-CN" altLang="en-US"/>
              <a:t>使用标准的</a:t>
            </a:r>
            <a:r>
              <a:rPr lang="en-US" altLang="zh-CN"/>
              <a:t>python io</a:t>
            </a:r>
            <a:r>
              <a:rPr lang="zh-CN" altLang="en-US"/>
              <a:t>风格</a:t>
            </a:r>
            <a:r>
              <a:rPr lang="en-US" altLang="zh-CN"/>
              <a:t>(with, open, close,</a:t>
            </a:r>
            <a:r>
              <a:rPr lang="zh-CN" altLang="en-US"/>
              <a:t>和一般文件读写一致</a:t>
            </a:r>
            <a:r>
              <a:rPr lang="en-US" altLang="zh-CN"/>
              <a:t>)</a:t>
            </a:r>
          </a:p>
          <a:p>
            <a:r>
              <a:rPr lang="zh-CN" altLang="en-US"/>
              <a:t>使用</a:t>
            </a:r>
            <a:r>
              <a:rPr lang="en-US" altLang="zh-CN"/>
              <a:t>python</a:t>
            </a:r>
            <a:r>
              <a:rPr lang="zh-CN" altLang="en-US"/>
              <a:t>的内置数据类型，而不是自定类型</a:t>
            </a:r>
            <a:endParaRPr lang="en-US" altLang="zh-CN"/>
          </a:p>
          <a:p>
            <a:r>
              <a:rPr lang="zh-CN" altLang="en-US"/>
              <a:t>将数据直接复制到</a:t>
            </a:r>
            <a:r>
              <a:rPr lang="en-US" altLang="zh-CN"/>
              <a:t>python</a:t>
            </a:r>
            <a:r>
              <a:rPr lang="zh-CN" altLang="en-US"/>
              <a:t>内存中，没有使用指针（更安全，直观）</a:t>
            </a:r>
            <a:endParaRPr lang="en-US" altLang="zh-CN"/>
          </a:p>
          <a:p>
            <a:r>
              <a:rPr lang="zh-CN" altLang="en-US"/>
              <a:t>实现了</a:t>
            </a:r>
            <a:r>
              <a:rPr lang="en-US" altLang="zh-CN"/>
              <a:t>iterator,dictionary</a:t>
            </a:r>
            <a:r>
              <a:rPr lang="zh-CN" altLang="en-US"/>
              <a:t>等接口</a:t>
            </a:r>
            <a:endParaRPr lang="en-US" altLang="zh-CN"/>
          </a:p>
          <a:p>
            <a:r>
              <a:rPr lang="zh-CN" altLang="en-US"/>
              <a:t>使用</a:t>
            </a:r>
            <a:r>
              <a:rPr lang="en-US" altLang="zh-CN"/>
              <a:t>cython</a:t>
            </a:r>
            <a:r>
              <a:rPr lang="zh-CN" altLang="en-US"/>
              <a:t>实现，保证和</a:t>
            </a:r>
            <a:r>
              <a:rPr lang="en-US" altLang="zh-CN"/>
              <a:t>gdal</a:t>
            </a:r>
            <a:r>
              <a:rPr lang="zh-CN" altLang="en-US"/>
              <a:t>一样的高性能</a:t>
            </a:r>
            <a:endParaRPr lang="en-US" altLang="zh-CN"/>
          </a:p>
          <a:p>
            <a:r>
              <a:rPr lang="en-US" altLang="zh-CN"/>
              <a:t>geojson-like</a:t>
            </a:r>
          </a:p>
          <a:p>
            <a:endParaRPr lang="en-US" altLang="zh-CN"/>
          </a:p>
        </p:txBody>
      </p:sp>
    </p:spTree>
    <p:extLst>
      <p:ext uri="{BB962C8B-B14F-4D97-AF65-F5344CB8AC3E}">
        <p14:creationId xmlns:p14="http://schemas.microsoft.com/office/powerpoint/2010/main" val="2987235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Fiona</a:t>
            </a:r>
            <a:endParaRPr lang="zh-CN" altLang="en-US" dirty="0"/>
          </a:p>
        </p:txBody>
      </p:sp>
      <p:sp>
        <p:nvSpPr>
          <p:cNvPr id="3" name="内容占位符 2"/>
          <p:cNvSpPr>
            <a:spLocks noGrp="1"/>
          </p:cNvSpPr>
          <p:nvPr>
            <p:ph idx="1"/>
          </p:nvPr>
        </p:nvSpPr>
        <p:spPr>
          <a:xfrm>
            <a:off x="838200" y="1825625"/>
            <a:ext cx="10515600" cy="657599"/>
          </a:xfrm>
        </p:spPr>
        <p:txBody>
          <a:bodyPr>
            <a:normAutofit/>
          </a:bodyPr>
          <a:lstStyle/>
          <a:p>
            <a:r>
              <a:rPr lang="zh-CN" altLang="en-US" sz="2000" dirty="0" smtClean="0"/>
              <a:t>支持读写数据目录</a:t>
            </a:r>
            <a:endParaRPr lang="en-US" altLang="zh-CN" sz="2000" dirty="0" smtClean="0"/>
          </a:p>
        </p:txBody>
      </p:sp>
      <p:sp>
        <p:nvSpPr>
          <p:cNvPr id="4" name="文本框 3"/>
          <p:cNvSpPr txBox="1"/>
          <p:nvPr/>
        </p:nvSpPr>
        <p:spPr>
          <a:xfrm>
            <a:off x="1120587" y="2618161"/>
            <a:ext cx="6893859" cy="1477328"/>
          </a:xfrm>
          <a:prstGeom prst="rect">
            <a:avLst/>
          </a:prstGeom>
          <a:noFill/>
        </p:spPr>
        <p:txBody>
          <a:bodyPr wrap="square" rtlCol="0">
            <a:spAutoFit/>
          </a:bodyPr>
          <a:lstStyle/>
          <a:p>
            <a:r>
              <a:rPr lang="en-US" altLang="zh-CN" dirty="0"/>
              <a:t>with </a:t>
            </a:r>
            <a:r>
              <a:rPr lang="en-US" altLang="zh-CN" dirty="0" err="1"/>
              <a:t>fiona.drivers</a:t>
            </a:r>
            <a:r>
              <a:rPr lang="en-US" altLang="zh-CN" dirty="0"/>
              <a:t>():</a:t>
            </a:r>
          </a:p>
          <a:p>
            <a:endParaRPr lang="en-US" altLang="zh-CN" dirty="0"/>
          </a:p>
          <a:p>
            <a:r>
              <a:rPr lang="en-US" altLang="zh-CN" dirty="0"/>
              <a:t>    for </a:t>
            </a:r>
            <a:r>
              <a:rPr lang="en-US" altLang="zh-CN" dirty="0" err="1"/>
              <a:t>layername</a:t>
            </a:r>
            <a:r>
              <a:rPr lang="en-US" altLang="zh-CN" dirty="0"/>
              <a:t> in </a:t>
            </a:r>
            <a:r>
              <a:rPr lang="en-US" altLang="zh-CN" dirty="0" err="1"/>
              <a:t>fiona.listlayers</a:t>
            </a:r>
            <a:r>
              <a:rPr lang="en-US" altLang="zh-CN" dirty="0"/>
              <a:t>('tests/data'):</a:t>
            </a:r>
          </a:p>
          <a:p>
            <a:r>
              <a:rPr lang="en-US" altLang="zh-CN" dirty="0"/>
              <a:t>        with </a:t>
            </a:r>
            <a:r>
              <a:rPr lang="en-US" altLang="zh-CN" dirty="0" err="1"/>
              <a:t>fiona.open</a:t>
            </a:r>
            <a:r>
              <a:rPr lang="en-US" altLang="zh-CN" dirty="0"/>
              <a:t>('tests/data', layer=</a:t>
            </a:r>
            <a:r>
              <a:rPr lang="en-US" altLang="zh-CN" dirty="0" err="1"/>
              <a:t>layername</a:t>
            </a:r>
            <a:r>
              <a:rPr lang="en-US" altLang="zh-CN" dirty="0"/>
              <a:t>) as </a:t>
            </a:r>
            <a:r>
              <a:rPr lang="en-US" altLang="zh-CN" dirty="0" err="1"/>
              <a:t>src</a:t>
            </a:r>
            <a:r>
              <a:rPr lang="en-US" altLang="zh-CN" dirty="0"/>
              <a:t>:</a:t>
            </a:r>
          </a:p>
          <a:p>
            <a:r>
              <a:rPr lang="en-US" altLang="zh-CN" dirty="0"/>
              <a:t>            print(</a:t>
            </a:r>
            <a:r>
              <a:rPr lang="en-US" altLang="zh-CN" dirty="0" err="1"/>
              <a:t>layername</a:t>
            </a:r>
            <a:r>
              <a:rPr lang="en-US" altLang="zh-CN" dirty="0"/>
              <a:t>, </a:t>
            </a:r>
            <a:r>
              <a:rPr lang="en-US" altLang="zh-CN" dirty="0" err="1"/>
              <a:t>len</a:t>
            </a:r>
            <a:r>
              <a:rPr lang="en-US" altLang="zh-CN" dirty="0"/>
              <a:t>(</a:t>
            </a:r>
            <a:r>
              <a:rPr lang="en-US" altLang="zh-CN" dirty="0" err="1"/>
              <a:t>src</a:t>
            </a:r>
            <a:r>
              <a:rPr lang="en-US" altLang="zh-CN" dirty="0"/>
              <a:t>))</a:t>
            </a:r>
            <a:endParaRPr lang="zh-CN" altLang="en-US" dirty="0"/>
          </a:p>
        </p:txBody>
      </p:sp>
      <p:sp>
        <p:nvSpPr>
          <p:cNvPr id="7" name="文本框 6"/>
          <p:cNvSpPr txBox="1"/>
          <p:nvPr/>
        </p:nvSpPr>
        <p:spPr>
          <a:xfrm>
            <a:off x="838200" y="4383741"/>
            <a:ext cx="2582758"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smtClean="0"/>
              <a:t>支持多写压缩文档</a:t>
            </a:r>
            <a:endParaRPr lang="zh-CN" altLang="en-US" sz="2000" dirty="0"/>
          </a:p>
        </p:txBody>
      </p:sp>
      <p:sp>
        <p:nvSpPr>
          <p:cNvPr id="8" name="文本框 7"/>
          <p:cNvSpPr txBox="1"/>
          <p:nvPr/>
        </p:nvSpPr>
        <p:spPr>
          <a:xfrm>
            <a:off x="1120587" y="5072103"/>
            <a:ext cx="6744154" cy="646331"/>
          </a:xfrm>
          <a:prstGeom prst="rect">
            <a:avLst/>
          </a:prstGeom>
          <a:noFill/>
        </p:spPr>
        <p:txBody>
          <a:bodyPr wrap="none" rtlCol="0">
            <a:spAutoFit/>
          </a:bodyPr>
          <a:lstStyle/>
          <a:p>
            <a:r>
              <a:rPr lang="en-US" altLang="zh-CN" dirty="0"/>
              <a:t>with </a:t>
            </a:r>
            <a:r>
              <a:rPr lang="en-US" altLang="zh-CN" dirty="0" err="1"/>
              <a:t>fiona.open</a:t>
            </a:r>
            <a:r>
              <a:rPr lang="en-US" altLang="zh-CN" dirty="0"/>
              <a:t>('</a:t>
            </a:r>
            <a:r>
              <a:rPr lang="en-US" altLang="zh-CN" dirty="0" err="1"/>
              <a:t>zip+s3</a:t>
            </a:r>
            <a:r>
              <a:rPr lang="en-US" altLang="zh-CN" dirty="0"/>
              <a:t>://</a:t>
            </a:r>
            <a:r>
              <a:rPr lang="en-US" altLang="zh-CN" dirty="0" err="1"/>
              <a:t>mapbox</a:t>
            </a:r>
            <a:r>
              <a:rPr lang="en-US" altLang="zh-CN" dirty="0"/>
              <a:t>/</a:t>
            </a:r>
            <a:r>
              <a:rPr lang="en-US" altLang="zh-CN" dirty="0" err="1"/>
              <a:t>rasterio</a:t>
            </a:r>
            <a:r>
              <a:rPr lang="en-US" altLang="zh-CN" dirty="0"/>
              <a:t>/</a:t>
            </a:r>
            <a:r>
              <a:rPr lang="en-US" altLang="zh-CN" dirty="0" err="1"/>
              <a:t>coutwildrnp.zip</a:t>
            </a:r>
            <a:r>
              <a:rPr lang="en-US" altLang="zh-CN" dirty="0"/>
              <a:t>') as </a:t>
            </a:r>
            <a:r>
              <a:rPr lang="en-US" altLang="zh-CN" dirty="0" err="1"/>
              <a:t>src</a:t>
            </a:r>
            <a:r>
              <a:rPr lang="en-US" altLang="zh-CN" dirty="0"/>
              <a:t>:</a:t>
            </a:r>
          </a:p>
          <a:p>
            <a:r>
              <a:rPr lang="en-US" altLang="zh-CN" dirty="0"/>
              <a:t>    print(</a:t>
            </a:r>
            <a:r>
              <a:rPr lang="en-US" altLang="zh-CN" dirty="0" err="1"/>
              <a:t>len</a:t>
            </a:r>
            <a:r>
              <a:rPr lang="en-US" altLang="zh-CN" dirty="0"/>
              <a:t>(</a:t>
            </a:r>
            <a:r>
              <a:rPr lang="en-US" altLang="zh-CN" dirty="0" err="1"/>
              <a:t>src</a:t>
            </a:r>
            <a:r>
              <a:rPr lang="en-US" altLang="zh-CN" dirty="0"/>
              <a:t>))</a:t>
            </a:r>
            <a:endParaRPr lang="zh-CN" altLang="en-US" dirty="0"/>
          </a:p>
        </p:txBody>
      </p:sp>
    </p:spTree>
    <p:extLst>
      <p:ext uri="{BB962C8B-B14F-4D97-AF65-F5344CB8AC3E}">
        <p14:creationId xmlns:p14="http://schemas.microsoft.com/office/powerpoint/2010/main" val="2752271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75CCA9-43E2-48BA-BB0A-7DA0544D91E5}"/>
              </a:ext>
            </a:extLst>
          </p:cNvPr>
          <p:cNvSpPr>
            <a:spLocks noGrp="1"/>
          </p:cNvSpPr>
          <p:nvPr>
            <p:ph type="title"/>
          </p:nvPr>
        </p:nvSpPr>
        <p:spPr/>
        <p:txBody>
          <a:bodyPr/>
          <a:lstStyle/>
          <a:p>
            <a:r>
              <a:rPr lang="en-US" altLang="zh-CN"/>
              <a:t>Fiona</a:t>
            </a:r>
            <a:endParaRPr lang="zh-CN" altLang="en-US"/>
          </a:p>
        </p:txBody>
      </p:sp>
      <p:pic>
        <p:nvPicPr>
          <p:cNvPr id="10" name="图片 9">
            <a:extLst>
              <a:ext uri="{FF2B5EF4-FFF2-40B4-BE49-F238E27FC236}">
                <a16:creationId xmlns="" xmlns:a16="http://schemas.microsoft.com/office/drawing/2014/main" id="{D4163775-0EEC-47A5-BF4A-7F305E9FDF85}"/>
              </a:ext>
            </a:extLst>
          </p:cNvPr>
          <p:cNvPicPr>
            <a:picLocks noChangeAspect="1"/>
          </p:cNvPicPr>
          <p:nvPr/>
        </p:nvPicPr>
        <p:blipFill>
          <a:blip r:embed="rId2"/>
          <a:stretch>
            <a:fillRect/>
          </a:stretch>
        </p:blipFill>
        <p:spPr>
          <a:xfrm>
            <a:off x="838200" y="1482872"/>
            <a:ext cx="10515600" cy="5010003"/>
          </a:xfrm>
          <a:prstGeom prst="rect">
            <a:avLst/>
          </a:prstGeom>
        </p:spPr>
      </p:pic>
    </p:spTree>
    <p:extLst>
      <p:ext uri="{BB962C8B-B14F-4D97-AF65-F5344CB8AC3E}">
        <p14:creationId xmlns:p14="http://schemas.microsoft.com/office/powerpoint/2010/main" val="2895561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252E17-B0AE-4BF5-8152-07F8CB6D0839}"/>
              </a:ext>
            </a:extLst>
          </p:cNvPr>
          <p:cNvSpPr>
            <a:spLocks noGrp="1"/>
          </p:cNvSpPr>
          <p:nvPr>
            <p:ph type="title"/>
          </p:nvPr>
        </p:nvSpPr>
        <p:spPr/>
        <p:txBody>
          <a:bodyPr/>
          <a:lstStyle/>
          <a:p>
            <a:r>
              <a:rPr lang="en-US" altLang="zh-CN"/>
              <a:t>rasterio</a:t>
            </a:r>
            <a:endParaRPr lang="zh-CN" altLang="en-US"/>
          </a:p>
        </p:txBody>
      </p:sp>
      <p:sp>
        <p:nvSpPr>
          <p:cNvPr id="3" name="内容占位符 2">
            <a:extLst>
              <a:ext uri="{FF2B5EF4-FFF2-40B4-BE49-F238E27FC236}">
                <a16:creationId xmlns="" xmlns:a16="http://schemas.microsoft.com/office/drawing/2014/main" id="{2C27BFB9-0EC2-4146-949D-85C6D10BC09E}"/>
              </a:ext>
            </a:extLst>
          </p:cNvPr>
          <p:cNvSpPr>
            <a:spLocks noGrp="1"/>
          </p:cNvSpPr>
          <p:nvPr>
            <p:ph idx="1"/>
          </p:nvPr>
        </p:nvSpPr>
        <p:spPr/>
        <p:txBody>
          <a:bodyPr/>
          <a:lstStyle/>
          <a:p>
            <a:r>
              <a:rPr lang="zh-CN" altLang="en-US"/>
              <a:t>仓库地址：</a:t>
            </a:r>
            <a:r>
              <a:rPr lang="en-US" altLang="zh-CN"/>
              <a:t> </a:t>
            </a:r>
            <a:r>
              <a:rPr lang="en-US" altLang="zh-CN">
                <a:hlinkClick r:id="rId2"/>
              </a:rPr>
              <a:t>https://github.com/mapbox/rasterio</a:t>
            </a:r>
            <a:endParaRPr lang="en-US" altLang="zh-CN"/>
          </a:p>
          <a:p>
            <a:r>
              <a:rPr lang="en-US" altLang="zh-CN"/>
              <a:t>gdal</a:t>
            </a:r>
            <a:r>
              <a:rPr lang="zh-CN" altLang="en-US"/>
              <a:t>的</a:t>
            </a:r>
            <a:r>
              <a:rPr lang="en-US" altLang="zh-CN"/>
              <a:t>python</a:t>
            </a:r>
            <a:r>
              <a:rPr lang="zh-CN" altLang="en-US"/>
              <a:t>接口不够友好（</a:t>
            </a:r>
            <a:r>
              <a:rPr lang="en-US" altLang="zh-CN"/>
              <a:t>swig</a:t>
            </a:r>
            <a:r>
              <a:rPr lang="zh-CN" altLang="en-US"/>
              <a:t>自动生成的接口）</a:t>
            </a:r>
            <a:endParaRPr lang="en-US" altLang="zh-CN"/>
          </a:p>
          <a:p>
            <a:r>
              <a:rPr lang="en-US" altLang="zh-CN"/>
              <a:t>rasterio</a:t>
            </a:r>
            <a:r>
              <a:rPr lang="zh-CN" altLang="en-US"/>
              <a:t>是</a:t>
            </a:r>
            <a:r>
              <a:rPr lang="en-US" altLang="zh-CN"/>
              <a:t>gdal</a:t>
            </a:r>
            <a:r>
              <a:rPr lang="zh-CN" altLang="en-US"/>
              <a:t>的一个封装</a:t>
            </a:r>
            <a:endParaRPr lang="en-US" altLang="zh-CN"/>
          </a:p>
        </p:txBody>
      </p:sp>
      <p:pic>
        <p:nvPicPr>
          <p:cNvPr id="4" name="图片 3">
            <a:extLst>
              <a:ext uri="{FF2B5EF4-FFF2-40B4-BE49-F238E27FC236}">
                <a16:creationId xmlns="" xmlns:a16="http://schemas.microsoft.com/office/drawing/2014/main" id="{0DF8D5CF-FEAA-498B-9A11-28AF37FA6B20}"/>
              </a:ext>
            </a:extLst>
          </p:cNvPr>
          <p:cNvPicPr>
            <a:picLocks noChangeAspect="1"/>
          </p:cNvPicPr>
          <p:nvPr/>
        </p:nvPicPr>
        <p:blipFill>
          <a:blip r:embed="rId3"/>
          <a:stretch>
            <a:fillRect/>
          </a:stretch>
        </p:blipFill>
        <p:spPr>
          <a:xfrm>
            <a:off x="838200" y="3527209"/>
            <a:ext cx="5189670" cy="1707028"/>
          </a:xfrm>
          <a:prstGeom prst="rect">
            <a:avLst/>
          </a:prstGeom>
        </p:spPr>
      </p:pic>
      <p:pic>
        <p:nvPicPr>
          <p:cNvPr id="5" name="图片 4">
            <a:extLst>
              <a:ext uri="{FF2B5EF4-FFF2-40B4-BE49-F238E27FC236}">
                <a16:creationId xmlns="" xmlns:a16="http://schemas.microsoft.com/office/drawing/2014/main" id="{36D6AE9D-E33F-4012-980C-AD4627CDC4AA}"/>
              </a:ext>
            </a:extLst>
          </p:cNvPr>
          <p:cNvPicPr>
            <a:picLocks noChangeAspect="1"/>
          </p:cNvPicPr>
          <p:nvPr/>
        </p:nvPicPr>
        <p:blipFill>
          <a:blip r:embed="rId4"/>
          <a:stretch>
            <a:fillRect/>
          </a:stretch>
        </p:blipFill>
        <p:spPr>
          <a:xfrm>
            <a:off x="838199" y="5464898"/>
            <a:ext cx="5189669" cy="645098"/>
          </a:xfrm>
          <a:prstGeom prst="rect">
            <a:avLst/>
          </a:prstGeom>
        </p:spPr>
      </p:pic>
    </p:spTree>
    <p:extLst>
      <p:ext uri="{BB962C8B-B14F-4D97-AF65-F5344CB8AC3E}">
        <p14:creationId xmlns:p14="http://schemas.microsoft.com/office/powerpoint/2010/main" val="2034005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5071D98-58BF-455E-977D-9CDEB08DDAB4}"/>
              </a:ext>
            </a:extLst>
          </p:cNvPr>
          <p:cNvSpPr>
            <a:spLocks noGrp="1"/>
          </p:cNvSpPr>
          <p:nvPr>
            <p:ph type="title"/>
          </p:nvPr>
        </p:nvSpPr>
        <p:spPr/>
        <p:txBody>
          <a:bodyPr/>
          <a:lstStyle/>
          <a:p>
            <a:r>
              <a:rPr lang="zh-CN" altLang="en-US"/>
              <a:t>栅格数据模型</a:t>
            </a:r>
          </a:p>
        </p:txBody>
      </p:sp>
      <p:sp>
        <p:nvSpPr>
          <p:cNvPr id="3" name="内容占位符 2">
            <a:extLst>
              <a:ext uri="{FF2B5EF4-FFF2-40B4-BE49-F238E27FC236}">
                <a16:creationId xmlns="" xmlns:a16="http://schemas.microsoft.com/office/drawing/2014/main" id="{002CD585-4D0A-4CA9-B12F-AB9F69110AF4}"/>
              </a:ext>
            </a:extLst>
          </p:cNvPr>
          <p:cNvSpPr>
            <a:spLocks noGrp="1"/>
          </p:cNvSpPr>
          <p:nvPr>
            <p:ph idx="1"/>
          </p:nvPr>
        </p:nvSpPr>
        <p:spPr>
          <a:xfrm>
            <a:off x="838200" y="1825625"/>
            <a:ext cx="10515600" cy="642368"/>
          </a:xfrm>
        </p:spPr>
        <p:txBody>
          <a:bodyPr>
            <a:normAutofit fontScale="62500" lnSpcReduction="20000"/>
          </a:bodyPr>
          <a:lstStyle/>
          <a:p>
            <a:r>
              <a:rPr lang="zh-CN" altLang="en-US"/>
              <a:t>指定空间坐标系，并不能确定栅格数据的地理位置（地理位置的意义）</a:t>
            </a:r>
            <a:endParaRPr lang="en-US" altLang="zh-CN"/>
          </a:p>
          <a:p>
            <a:r>
              <a:rPr lang="zh-CN" altLang="en-US"/>
              <a:t>栅格坐标（</a:t>
            </a:r>
            <a:r>
              <a:rPr lang="en-US" altLang="zh-CN"/>
              <a:t>pixel/line</a:t>
            </a:r>
            <a:r>
              <a:rPr lang="zh-CN" altLang="en-US"/>
              <a:t>）和地理坐标的对应关系</a:t>
            </a:r>
            <a:r>
              <a:rPr lang="en-US" altLang="zh-CN"/>
              <a:t>(</a:t>
            </a:r>
            <a:r>
              <a:rPr lang="zh-CN" altLang="en-US"/>
              <a:t>确定每个像素的地理位置</a:t>
            </a:r>
            <a:r>
              <a:rPr lang="en-US" altLang="zh-CN"/>
              <a:t>)</a:t>
            </a:r>
          </a:p>
          <a:p>
            <a:endParaRPr lang="en-US" altLang="zh-CN"/>
          </a:p>
          <a:p>
            <a:endParaRPr lang="zh-CN" altLang="en-US"/>
          </a:p>
        </p:txBody>
      </p:sp>
      <p:pic>
        <p:nvPicPr>
          <p:cNvPr id="4" name="图片 3">
            <a:extLst>
              <a:ext uri="{FF2B5EF4-FFF2-40B4-BE49-F238E27FC236}">
                <a16:creationId xmlns="" xmlns:a16="http://schemas.microsoft.com/office/drawing/2014/main" id="{5AD29896-7299-45F3-BB60-E539EA5A15CC}"/>
              </a:ext>
            </a:extLst>
          </p:cNvPr>
          <p:cNvPicPr>
            <a:picLocks noChangeAspect="1"/>
          </p:cNvPicPr>
          <p:nvPr/>
        </p:nvPicPr>
        <p:blipFill>
          <a:blip r:embed="rId2"/>
          <a:stretch>
            <a:fillRect/>
          </a:stretch>
        </p:blipFill>
        <p:spPr>
          <a:xfrm>
            <a:off x="1903520" y="2716567"/>
            <a:ext cx="6426904" cy="1313875"/>
          </a:xfrm>
          <a:prstGeom prst="rect">
            <a:avLst/>
          </a:prstGeom>
        </p:spPr>
      </p:pic>
      <p:sp>
        <p:nvSpPr>
          <p:cNvPr id="5" name="文本框 4">
            <a:extLst>
              <a:ext uri="{FF2B5EF4-FFF2-40B4-BE49-F238E27FC236}">
                <a16:creationId xmlns="" xmlns:a16="http://schemas.microsoft.com/office/drawing/2014/main" id="{51553055-403A-4BBC-9061-3A5FFC7B8AC9}"/>
              </a:ext>
            </a:extLst>
          </p:cNvPr>
          <p:cNvSpPr txBox="1"/>
          <p:nvPr/>
        </p:nvSpPr>
        <p:spPr>
          <a:xfrm>
            <a:off x="1287262" y="4651899"/>
            <a:ext cx="7019870" cy="923330"/>
          </a:xfrm>
          <a:prstGeom prst="rect">
            <a:avLst/>
          </a:prstGeom>
          <a:noFill/>
        </p:spPr>
        <p:txBody>
          <a:bodyPr wrap="none" rtlCol="0">
            <a:spAutoFit/>
          </a:bodyPr>
          <a:lstStyle/>
          <a:p>
            <a:r>
              <a:rPr lang="zh-CN" altLang="en-US"/>
              <a:t>一般情况下（直角坐标系）</a:t>
            </a:r>
            <a:r>
              <a:rPr lang="en-US" altLang="zh-CN"/>
              <a:t>GT(2)</a:t>
            </a:r>
            <a:r>
              <a:rPr lang="zh-CN" altLang="en-US"/>
              <a:t>和</a:t>
            </a:r>
            <a:r>
              <a:rPr lang="en-US" altLang="zh-CN"/>
              <a:t>GT(4)</a:t>
            </a:r>
            <a:r>
              <a:rPr lang="zh-CN" altLang="en-US"/>
              <a:t>为</a:t>
            </a:r>
            <a:r>
              <a:rPr lang="en-US" altLang="zh-CN"/>
              <a:t>0.</a:t>
            </a:r>
          </a:p>
          <a:p>
            <a:r>
              <a:rPr lang="en-US" altLang="zh-CN"/>
              <a:t>GT(1)</a:t>
            </a:r>
            <a:r>
              <a:rPr lang="zh-CN" altLang="en-US"/>
              <a:t>是一个像素代表的地理宽度，</a:t>
            </a:r>
            <a:r>
              <a:rPr lang="en-US" altLang="zh-CN"/>
              <a:t>GT(2)</a:t>
            </a:r>
            <a:r>
              <a:rPr lang="zh-CN" altLang="en-US"/>
              <a:t>是一个像素代表的地理高度</a:t>
            </a:r>
            <a:endParaRPr lang="en-US" altLang="zh-CN"/>
          </a:p>
          <a:p>
            <a:r>
              <a:rPr lang="en-US" altLang="zh-CN"/>
              <a:t>(GT(0), GT(3)</a:t>
            </a:r>
            <a:r>
              <a:rPr lang="zh-CN" altLang="en-US"/>
              <a:t>）左上角像素的左上角的地理坐标。</a:t>
            </a:r>
          </a:p>
        </p:txBody>
      </p:sp>
    </p:spTree>
    <p:extLst>
      <p:ext uri="{BB962C8B-B14F-4D97-AF65-F5344CB8AC3E}">
        <p14:creationId xmlns:p14="http://schemas.microsoft.com/office/powerpoint/2010/main" val="4226280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252E17-B0AE-4BF5-8152-07F8CB6D0839}"/>
              </a:ext>
            </a:extLst>
          </p:cNvPr>
          <p:cNvSpPr>
            <a:spLocks noGrp="1"/>
          </p:cNvSpPr>
          <p:nvPr>
            <p:ph type="title"/>
          </p:nvPr>
        </p:nvSpPr>
        <p:spPr/>
        <p:txBody>
          <a:bodyPr/>
          <a:lstStyle/>
          <a:p>
            <a:r>
              <a:rPr lang="zh-CN" altLang="en-US" dirty="0"/>
              <a:t>基本空间分析（</a:t>
            </a:r>
            <a:r>
              <a:rPr lang="en-US" altLang="zh-CN" dirty="0"/>
              <a:t>shapely</a:t>
            </a:r>
            <a:r>
              <a:rPr lang="zh-CN" altLang="en-US" dirty="0"/>
              <a:t>）</a:t>
            </a:r>
          </a:p>
        </p:txBody>
      </p:sp>
      <p:sp>
        <p:nvSpPr>
          <p:cNvPr id="3" name="内容占位符 2">
            <a:extLst>
              <a:ext uri="{FF2B5EF4-FFF2-40B4-BE49-F238E27FC236}">
                <a16:creationId xmlns="" xmlns:a16="http://schemas.microsoft.com/office/drawing/2014/main" id="{2C27BFB9-0EC2-4146-949D-85C6D10BC09E}"/>
              </a:ext>
            </a:extLst>
          </p:cNvPr>
          <p:cNvSpPr>
            <a:spLocks noGrp="1"/>
          </p:cNvSpPr>
          <p:nvPr>
            <p:ph idx="1"/>
          </p:nvPr>
        </p:nvSpPr>
        <p:spPr/>
        <p:txBody>
          <a:bodyPr/>
          <a:lstStyle/>
          <a:p>
            <a:r>
              <a:rPr lang="zh-CN" altLang="en-US" dirty="0"/>
              <a:t>仓库地址 </a:t>
            </a:r>
            <a:r>
              <a:rPr lang="en-US" altLang="zh-CN" dirty="0">
                <a:hlinkClick r:id="rId2"/>
              </a:rPr>
              <a:t>https://</a:t>
            </a:r>
            <a:r>
              <a:rPr lang="en-US" altLang="zh-CN" dirty="0" err="1">
                <a:hlinkClick r:id="rId2"/>
              </a:rPr>
              <a:t>github.com</a:t>
            </a:r>
            <a:r>
              <a:rPr lang="en-US" altLang="zh-CN" dirty="0">
                <a:hlinkClick r:id="rId2"/>
              </a:rPr>
              <a:t>/</a:t>
            </a:r>
            <a:r>
              <a:rPr lang="en-US" altLang="zh-CN" dirty="0" err="1">
                <a:hlinkClick r:id="rId2"/>
              </a:rPr>
              <a:t>Toblerity</a:t>
            </a:r>
            <a:r>
              <a:rPr lang="en-US" altLang="zh-CN" dirty="0">
                <a:hlinkClick r:id="rId2"/>
              </a:rPr>
              <a:t>/Shapely</a:t>
            </a:r>
            <a:endParaRPr lang="en-US" altLang="zh-CN" dirty="0"/>
          </a:p>
          <a:p>
            <a:r>
              <a:rPr lang="zh-CN" altLang="en-US" dirty="0"/>
              <a:t>著名的</a:t>
            </a:r>
            <a:r>
              <a:rPr lang="en-US" altLang="zh-CN" dirty="0"/>
              <a:t>GEOS(</a:t>
            </a:r>
            <a:r>
              <a:rPr lang="en-US" altLang="zh-CN" dirty="0" err="1"/>
              <a:t>JTS</a:t>
            </a:r>
            <a:r>
              <a:rPr lang="en-US" altLang="zh-CN" dirty="0"/>
              <a:t>)</a:t>
            </a:r>
            <a:r>
              <a:rPr lang="zh-CN" altLang="en-US" dirty="0"/>
              <a:t>（</a:t>
            </a:r>
            <a:r>
              <a:rPr lang="en-US" altLang="zh-CN" dirty="0" err="1"/>
              <a:t>postgis</a:t>
            </a:r>
            <a:r>
              <a:rPr lang="zh-CN" altLang="en-US" dirty="0"/>
              <a:t>的底层引擎）的</a:t>
            </a:r>
            <a:r>
              <a:rPr lang="en-US" altLang="zh-CN" dirty="0"/>
              <a:t>python</a:t>
            </a:r>
            <a:r>
              <a:rPr lang="zh-CN" altLang="en-US" dirty="0"/>
              <a:t>移植版</a:t>
            </a:r>
            <a:endParaRPr lang="en-US" altLang="zh-CN" dirty="0"/>
          </a:p>
          <a:p>
            <a:r>
              <a:rPr lang="zh-CN" altLang="en-US" dirty="0"/>
              <a:t>处理平面直角坐标系上的几何对象。（需要我们自己完成数据读写（</a:t>
            </a:r>
            <a:r>
              <a:rPr lang="en-US" altLang="zh-CN" dirty="0" err="1"/>
              <a:t>fiona</a:t>
            </a:r>
            <a:r>
              <a:rPr lang="en-US" altLang="zh-CN" dirty="0"/>
              <a:t>/</a:t>
            </a:r>
            <a:r>
              <a:rPr lang="en-US" altLang="zh-CN" dirty="0" err="1"/>
              <a:t>rasterio</a:t>
            </a:r>
            <a:r>
              <a:rPr lang="zh-CN" altLang="en-US" dirty="0"/>
              <a:t>）</a:t>
            </a:r>
            <a:r>
              <a:rPr lang="en-US" altLang="zh-CN" dirty="0"/>
              <a:t>,</a:t>
            </a:r>
            <a:r>
              <a:rPr lang="zh-CN" altLang="en-US" dirty="0"/>
              <a:t>坐标系转换（</a:t>
            </a:r>
            <a:r>
              <a:rPr lang="en-US" altLang="zh-CN" dirty="0" err="1"/>
              <a:t>pyproj</a:t>
            </a:r>
            <a:r>
              <a:rPr lang="zh-CN" altLang="en-US" dirty="0"/>
              <a:t>））</a:t>
            </a:r>
            <a:endParaRPr lang="en-US" altLang="zh-CN" dirty="0"/>
          </a:p>
          <a:p>
            <a:r>
              <a:rPr lang="zh-CN" altLang="en-US" dirty="0"/>
              <a:t>基本操作：</a:t>
            </a:r>
            <a:endParaRPr lang="en-US" altLang="zh-CN" dirty="0"/>
          </a:p>
          <a:p>
            <a:r>
              <a:rPr lang="zh-CN" altLang="en-US" dirty="0"/>
              <a:t>点线面的长度面积</a:t>
            </a:r>
            <a:endParaRPr lang="en-US" altLang="zh-CN" dirty="0"/>
          </a:p>
          <a:p>
            <a:r>
              <a:rPr lang="zh-CN" altLang="en-US" dirty="0"/>
              <a:t>九交模型</a:t>
            </a:r>
          </a:p>
        </p:txBody>
      </p:sp>
    </p:spTree>
    <p:extLst>
      <p:ext uri="{BB962C8B-B14F-4D97-AF65-F5344CB8AC3E}">
        <p14:creationId xmlns:p14="http://schemas.microsoft.com/office/powerpoint/2010/main" val="2988277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F48E565-A39E-40C9-90E3-5B1A4C7E037F}"/>
              </a:ext>
            </a:extLst>
          </p:cNvPr>
          <p:cNvSpPr>
            <a:spLocks noGrp="1"/>
          </p:cNvSpPr>
          <p:nvPr>
            <p:ph type="title"/>
          </p:nvPr>
        </p:nvSpPr>
        <p:spPr/>
        <p:txBody>
          <a:bodyPr/>
          <a:lstStyle/>
          <a:p>
            <a:r>
              <a:rPr lang="en-US" altLang="zh-CN"/>
              <a:t>GEOS</a:t>
            </a:r>
            <a:endParaRPr lang="zh-CN" altLang="en-US"/>
          </a:p>
        </p:txBody>
      </p:sp>
      <p:sp>
        <p:nvSpPr>
          <p:cNvPr id="3" name="内容占位符 2">
            <a:extLst>
              <a:ext uri="{FF2B5EF4-FFF2-40B4-BE49-F238E27FC236}">
                <a16:creationId xmlns="" xmlns:a16="http://schemas.microsoft.com/office/drawing/2014/main" id="{2CECE3C3-8087-43D7-ADD2-8D45F5CA1ADA}"/>
              </a:ext>
            </a:extLst>
          </p:cNvPr>
          <p:cNvSpPr>
            <a:spLocks noGrp="1"/>
          </p:cNvSpPr>
          <p:nvPr>
            <p:ph idx="1"/>
          </p:nvPr>
        </p:nvSpPr>
        <p:spPr/>
        <p:txBody>
          <a:bodyPr/>
          <a:lstStyle/>
          <a:p>
            <a:r>
              <a:rPr lang="en-US" altLang="zh-CN" dirty="0"/>
              <a:t>GEOS(Geometry Engine – Open Source)</a:t>
            </a:r>
            <a:r>
              <a:rPr lang="zh-CN" altLang="en-US" dirty="0"/>
              <a:t>是</a:t>
            </a:r>
            <a:r>
              <a:rPr lang="en-US" altLang="zh-CN" dirty="0" err="1"/>
              <a:t>JTS</a:t>
            </a:r>
            <a:r>
              <a:rPr lang="zh-CN" altLang="en-US" dirty="0"/>
              <a:t>（</a:t>
            </a:r>
            <a:r>
              <a:rPr lang="en-US" altLang="zh-CN" dirty="0"/>
              <a:t>Java Topology Suite</a:t>
            </a:r>
            <a:r>
              <a:rPr lang="zh-CN" altLang="en-US" dirty="0"/>
              <a:t>）的</a:t>
            </a:r>
            <a:r>
              <a:rPr lang="en-US" altLang="zh-CN" dirty="0" err="1"/>
              <a:t>c++</a:t>
            </a:r>
            <a:r>
              <a:rPr lang="zh-CN" altLang="en-US" dirty="0"/>
              <a:t>移植版。实现</a:t>
            </a:r>
            <a:r>
              <a:rPr lang="en-US" altLang="zh-CN" dirty="0" err="1"/>
              <a:t>OpenGIS</a:t>
            </a:r>
            <a:r>
              <a:rPr lang="en-US" altLang="zh-CN" dirty="0"/>
              <a:t> Simple Features for SQL</a:t>
            </a:r>
            <a:r>
              <a:rPr lang="zh-CN" altLang="en-US" dirty="0"/>
              <a:t>规范中描述的空间数据模型，空间关系函数和空间操作函数。</a:t>
            </a:r>
            <a:endParaRPr lang="en-US" altLang="zh-CN" dirty="0"/>
          </a:p>
          <a:p>
            <a:r>
              <a:rPr lang="en-US" altLang="zh-CN" dirty="0" err="1"/>
              <a:t>LGPL</a:t>
            </a:r>
            <a:r>
              <a:rPr lang="zh-CN" altLang="en-US" dirty="0"/>
              <a:t>协议</a:t>
            </a:r>
            <a:endParaRPr lang="en-US" altLang="zh-CN" dirty="0"/>
          </a:p>
          <a:p>
            <a:endParaRPr lang="zh-CN" altLang="en-US" dirty="0"/>
          </a:p>
        </p:txBody>
      </p:sp>
    </p:spTree>
    <p:extLst>
      <p:ext uri="{BB962C8B-B14F-4D97-AF65-F5344CB8AC3E}">
        <p14:creationId xmlns:p14="http://schemas.microsoft.com/office/powerpoint/2010/main" val="1013666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16107A-A1B5-4AD5-A228-5A7E41FE7267}"/>
              </a:ext>
            </a:extLst>
          </p:cNvPr>
          <p:cNvSpPr>
            <a:spLocks noGrp="1"/>
          </p:cNvSpPr>
          <p:nvPr>
            <p:ph type="title"/>
          </p:nvPr>
        </p:nvSpPr>
        <p:spPr/>
        <p:txBody>
          <a:bodyPr/>
          <a:lstStyle/>
          <a:p>
            <a:r>
              <a:rPr lang="en-US" altLang="zh-CN"/>
              <a:t>GEOS</a:t>
            </a:r>
            <a:endParaRPr lang="zh-CN" altLang="en-US"/>
          </a:p>
        </p:txBody>
      </p:sp>
      <p:sp>
        <p:nvSpPr>
          <p:cNvPr id="3" name="内容占位符 2">
            <a:extLst>
              <a:ext uri="{FF2B5EF4-FFF2-40B4-BE49-F238E27FC236}">
                <a16:creationId xmlns="" xmlns:a16="http://schemas.microsoft.com/office/drawing/2014/main" id="{2C9CBBCF-65E1-48F0-AC31-9FD6BEE1A2C5}"/>
              </a:ext>
            </a:extLst>
          </p:cNvPr>
          <p:cNvSpPr>
            <a:spLocks noGrp="1"/>
          </p:cNvSpPr>
          <p:nvPr>
            <p:ph idx="1"/>
          </p:nvPr>
        </p:nvSpPr>
        <p:spPr/>
        <p:txBody>
          <a:bodyPr/>
          <a:lstStyle/>
          <a:p>
            <a:r>
              <a:rPr lang="zh-CN" altLang="en-US"/>
              <a:t>几何模型：</a:t>
            </a:r>
            <a:endParaRPr lang="en-US" altLang="zh-CN"/>
          </a:p>
          <a:p>
            <a:r>
              <a:rPr lang="en-US" altLang="zh-CN"/>
              <a:t>Point, LineString, Polygon, MultiPoint, MultiLineString, MultiPolygon, GeometryCollection</a:t>
            </a:r>
          </a:p>
          <a:p>
            <a:r>
              <a:rPr lang="zh-CN" altLang="en-US"/>
              <a:t>空间谓词：</a:t>
            </a:r>
            <a:endParaRPr lang="en-US" altLang="zh-CN"/>
          </a:p>
          <a:p>
            <a:r>
              <a:rPr lang="en-US" altLang="zh-CN"/>
              <a:t>Intersects, Touches, Disjoint, Crosses, Within, Contains, Overlaps, Equals, Covers</a:t>
            </a:r>
          </a:p>
          <a:p>
            <a:r>
              <a:rPr lang="zh-CN" altLang="en-US"/>
              <a:t>空间操作：</a:t>
            </a:r>
            <a:endParaRPr lang="en-US" altLang="zh-CN"/>
          </a:p>
          <a:p>
            <a:r>
              <a:rPr lang="en-US" altLang="zh-CN"/>
              <a:t>Union, Distance, Intersection, Symmetric Difference, Convex Hull, Envelope, Buffer, Simplify, Polygon Assembly, Valid, Area, Length</a:t>
            </a:r>
          </a:p>
        </p:txBody>
      </p:sp>
    </p:spTree>
    <p:extLst>
      <p:ext uri="{BB962C8B-B14F-4D97-AF65-F5344CB8AC3E}">
        <p14:creationId xmlns:p14="http://schemas.microsoft.com/office/powerpoint/2010/main" val="3062589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B597950-08D2-4855-B949-257532351479}"/>
              </a:ext>
            </a:extLst>
          </p:cNvPr>
          <p:cNvSpPr>
            <a:spLocks noGrp="1"/>
          </p:cNvSpPr>
          <p:nvPr>
            <p:ph type="title"/>
          </p:nvPr>
        </p:nvSpPr>
        <p:spPr/>
        <p:txBody>
          <a:bodyPr/>
          <a:lstStyle/>
          <a:p>
            <a:r>
              <a:rPr lang="zh-CN" altLang="en-US"/>
              <a:t>开源许可</a:t>
            </a:r>
          </a:p>
        </p:txBody>
      </p:sp>
      <p:sp>
        <p:nvSpPr>
          <p:cNvPr id="3" name="内容占位符 2">
            <a:extLst>
              <a:ext uri="{FF2B5EF4-FFF2-40B4-BE49-F238E27FC236}">
                <a16:creationId xmlns="" xmlns:a16="http://schemas.microsoft.com/office/drawing/2014/main" id="{CE6E09C5-9751-4617-ABFE-1A4F61775CF2}"/>
              </a:ext>
            </a:extLst>
          </p:cNvPr>
          <p:cNvSpPr>
            <a:spLocks noGrp="1"/>
          </p:cNvSpPr>
          <p:nvPr>
            <p:ph idx="1"/>
          </p:nvPr>
        </p:nvSpPr>
        <p:spPr/>
        <p:txBody>
          <a:bodyPr/>
          <a:lstStyle/>
          <a:p>
            <a:r>
              <a:rPr lang="zh-CN" altLang="en-US"/>
              <a:t>开源许可是一种法律协议，通过它，版权人明确允许用户使用，修改，分享软件。</a:t>
            </a:r>
            <a:endParaRPr lang="en-US" altLang="zh-CN"/>
          </a:p>
          <a:p>
            <a:r>
              <a:rPr lang="zh-CN" altLang="en-US"/>
              <a:t>版权法默认是禁止使用，修改，分享的。一个软件如果没有开源许可，就等同于保留版权，即使代码公开了</a:t>
            </a:r>
            <a:r>
              <a:rPr lang="en-US" altLang="zh-CN"/>
              <a:t>,</a:t>
            </a:r>
            <a:r>
              <a:rPr lang="zh-CN" altLang="en-US"/>
              <a:t>其它人也不能使用，否则就侵犯版权。</a:t>
            </a:r>
            <a:endParaRPr lang="en-US" altLang="zh-CN"/>
          </a:p>
          <a:p>
            <a:r>
              <a:rPr lang="zh-CN" altLang="en-US"/>
              <a:t>如果希望开源软件，需要明确授予开源许可。</a:t>
            </a:r>
          </a:p>
        </p:txBody>
      </p:sp>
    </p:spTree>
    <p:extLst>
      <p:ext uri="{BB962C8B-B14F-4D97-AF65-F5344CB8AC3E}">
        <p14:creationId xmlns:p14="http://schemas.microsoft.com/office/powerpoint/2010/main" val="649543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9D6A8A-A53C-46FA-BC9E-E1EA324ED0DD}"/>
              </a:ext>
            </a:extLst>
          </p:cNvPr>
          <p:cNvSpPr>
            <a:spLocks noGrp="1"/>
          </p:cNvSpPr>
          <p:nvPr>
            <p:ph type="title"/>
          </p:nvPr>
        </p:nvSpPr>
        <p:spPr/>
        <p:txBody>
          <a:bodyPr/>
          <a:lstStyle/>
          <a:p>
            <a:r>
              <a:rPr lang="en-US" altLang="zh-CN" dirty="0"/>
              <a:t>GEOS</a:t>
            </a:r>
            <a:endParaRPr lang="zh-CN" altLang="en-US" dirty="0"/>
          </a:p>
        </p:txBody>
      </p:sp>
      <p:sp>
        <p:nvSpPr>
          <p:cNvPr id="3" name="内容占位符 2">
            <a:extLst>
              <a:ext uri="{FF2B5EF4-FFF2-40B4-BE49-F238E27FC236}">
                <a16:creationId xmlns="" xmlns:a16="http://schemas.microsoft.com/office/drawing/2014/main" id="{684796C2-4C90-408E-8110-EA4083CD6768}"/>
              </a:ext>
            </a:extLst>
          </p:cNvPr>
          <p:cNvSpPr>
            <a:spLocks noGrp="1"/>
          </p:cNvSpPr>
          <p:nvPr>
            <p:ph idx="1"/>
          </p:nvPr>
        </p:nvSpPr>
        <p:spPr/>
        <p:txBody>
          <a:bodyPr/>
          <a:lstStyle/>
          <a:p>
            <a:r>
              <a:rPr lang="en-US" altLang="zh-CN"/>
              <a:t>ogc well known text(wkt) well known binary(wkb)</a:t>
            </a:r>
            <a:r>
              <a:rPr lang="zh-CN" altLang="en-US"/>
              <a:t>编码和解码</a:t>
            </a:r>
            <a:endParaRPr lang="en-US" altLang="zh-CN"/>
          </a:p>
          <a:p>
            <a:r>
              <a:rPr lang="en-US" altLang="zh-CN"/>
              <a:t>str spatial index (</a:t>
            </a:r>
            <a:r>
              <a:rPr lang="zh-CN" altLang="en-US"/>
              <a:t>静态</a:t>
            </a:r>
            <a:r>
              <a:rPr lang="en-US" altLang="zh-CN"/>
              <a:t>rtree</a:t>
            </a:r>
            <a:r>
              <a:rPr lang="zh-CN" altLang="en-US"/>
              <a:t>索引</a:t>
            </a:r>
            <a:r>
              <a:rPr lang="en-US" altLang="zh-CN"/>
              <a:t>)</a:t>
            </a:r>
            <a:endParaRPr lang="zh-CN" altLang="en-US"/>
          </a:p>
        </p:txBody>
      </p:sp>
    </p:spTree>
    <p:extLst>
      <p:ext uri="{BB962C8B-B14F-4D97-AF65-F5344CB8AC3E}">
        <p14:creationId xmlns:p14="http://schemas.microsoft.com/office/powerpoint/2010/main" val="4113813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7A43E03-481A-462B-A0C5-796F94B3BF5C}"/>
              </a:ext>
            </a:extLst>
          </p:cNvPr>
          <p:cNvSpPr>
            <a:spLocks noGrp="1"/>
          </p:cNvSpPr>
          <p:nvPr>
            <p:ph type="title"/>
          </p:nvPr>
        </p:nvSpPr>
        <p:spPr/>
        <p:txBody>
          <a:bodyPr/>
          <a:lstStyle/>
          <a:p>
            <a:r>
              <a:rPr lang="en-US" altLang="zh-CN"/>
              <a:t>postgis</a:t>
            </a:r>
            <a:endParaRPr lang="zh-CN" altLang="en-US"/>
          </a:p>
        </p:txBody>
      </p:sp>
      <p:sp>
        <p:nvSpPr>
          <p:cNvPr id="3" name="内容占位符 2">
            <a:extLst>
              <a:ext uri="{FF2B5EF4-FFF2-40B4-BE49-F238E27FC236}">
                <a16:creationId xmlns="" xmlns:a16="http://schemas.microsoft.com/office/drawing/2014/main" id="{4D01F371-ED27-4478-874C-FEC0D2E916CC}"/>
              </a:ext>
            </a:extLst>
          </p:cNvPr>
          <p:cNvSpPr>
            <a:spLocks noGrp="1"/>
          </p:cNvSpPr>
          <p:nvPr>
            <p:ph idx="1"/>
          </p:nvPr>
        </p:nvSpPr>
        <p:spPr>
          <a:xfrm>
            <a:off x="838200" y="1825625"/>
            <a:ext cx="10515600" cy="633490"/>
          </a:xfrm>
        </p:spPr>
        <p:txBody>
          <a:bodyPr/>
          <a:lstStyle/>
          <a:p>
            <a:r>
              <a:rPr lang="en-US" altLang="zh-CN" dirty="0" err="1"/>
              <a:t>postgis</a:t>
            </a:r>
            <a:r>
              <a:rPr lang="zh-CN" altLang="en-US" dirty="0"/>
              <a:t>是基于</a:t>
            </a:r>
            <a:r>
              <a:rPr lang="en-US" altLang="zh-CN" dirty="0"/>
              <a:t>GEOS</a:t>
            </a:r>
            <a:r>
              <a:rPr lang="zh-CN" altLang="en-US" dirty="0"/>
              <a:t>实现的</a:t>
            </a:r>
            <a:r>
              <a:rPr lang="en-US" altLang="zh-CN" dirty="0" err="1"/>
              <a:t>postgresqsl</a:t>
            </a:r>
            <a:r>
              <a:rPr lang="zh-CN" altLang="en-US" dirty="0"/>
              <a:t>的空间数据库扩展</a:t>
            </a:r>
            <a:endParaRPr lang="en-US" altLang="zh-CN" dirty="0"/>
          </a:p>
          <a:p>
            <a:endParaRPr lang="zh-CN" altLang="en-US" dirty="0"/>
          </a:p>
        </p:txBody>
      </p:sp>
      <p:sp>
        <p:nvSpPr>
          <p:cNvPr id="4" name="文本框 3">
            <a:extLst>
              <a:ext uri="{FF2B5EF4-FFF2-40B4-BE49-F238E27FC236}">
                <a16:creationId xmlns="" xmlns:a16="http://schemas.microsoft.com/office/drawing/2014/main" id="{CC021685-07E1-4885-B5F5-FB9174D66C1D}"/>
              </a:ext>
            </a:extLst>
          </p:cNvPr>
          <p:cNvSpPr txBox="1"/>
          <p:nvPr/>
        </p:nvSpPr>
        <p:spPr>
          <a:xfrm>
            <a:off x="665825" y="2716567"/>
            <a:ext cx="184731" cy="369332"/>
          </a:xfrm>
          <a:prstGeom prst="rect">
            <a:avLst/>
          </a:prstGeom>
          <a:noFill/>
        </p:spPr>
        <p:txBody>
          <a:bodyPr wrap="square" rtlCol="0">
            <a:spAutoFit/>
          </a:bodyPr>
          <a:lstStyle/>
          <a:p>
            <a:endParaRPr lang="zh-CN" altLang="en-US"/>
          </a:p>
        </p:txBody>
      </p:sp>
      <p:pic>
        <p:nvPicPr>
          <p:cNvPr id="5" name="图片 4">
            <a:extLst>
              <a:ext uri="{FF2B5EF4-FFF2-40B4-BE49-F238E27FC236}">
                <a16:creationId xmlns="" xmlns:a16="http://schemas.microsoft.com/office/drawing/2014/main" id="{98E3439E-01ED-424B-AB3E-8333DE53D85D}"/>
              </a:ext>
            </a:extLst>
          </p:cNvPr>
          <p:cNvPicPr>
            <a:picLocks noChangeAspect="1"/>
          </p:cNvPicPr>
          <p:nvPr/>
        </p:nvPicPr>
        <p:blipFill>
          <a:blip r:embed="rId2"/>
          <a:stretch>
            <a:fillRect/>
          </a:stretch>
        </p:blipFill>
        <p:spPr>
          <a:xfrm>
            <a:off x="850556" y="3424562"/>
            <a:ext cx="8245555" cy="2339543"/>
          </a:xfrm>
          <a:prstGeom prst="rect">
            <a:avLst/>
          </a:prstGeom>
        </p:spPr>
      </p:pic>
      <p:pic>
        <p:nvPicPr>
          <p:cNvPr id="6" name="图片 5">
            <a:extLst>
              <a:ext uri="{FF2B5EF4-FFF2-40B4-BE49-F238E27FC236}">
                <a16:creationId xmlns="" xmlns:a16="http://schemas.microsoft.com/office/drawing/2014/main" id="{0AADF8B2-1AEA-4E62-BD6D-C9DBFAE25463}"/>
              </a:ext>
            </a:extLst>
          </p:cNvPr>
          <p:cNvPicPr>
            <a:picLocks noChangeAspect="1"/>
          </p:cNvPicPr>
          <p:nvPr/>
        </p:nvPicPr>
        <p:blipFill>
          <a:blip r:embed="rId3"/>
          <a:stretch>
            <a:fillRect/>
          </a:stretch>
        </p:blipFill>
        <p:spPr>
          <a:xfrm>
            <a:off x="838200" y="2542485"/>
            <a:ext cx="6192915" cy="656527"/>
          </a:xfrm>
          <a:prstGeom prst="rect">
            <a:avLst/>
          </a:prstGeom>
        </p:spPr>
      </p:pic>
    </p:spTree>
    <p:extLst>
      <p:ext uri="{BB962C8B-B14F-4D97-AF65-F5344CB8AC3E}">
        <p14:creationId xmlns:p14="http://schemas.microsoft.com/office/powerpoint/2010/main" val="1325296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A6AC674F-6591-4B35-8881-5929FB015D21}"/>
              </a:ext>
            </a:extLst>
          </p:cNvPr>
          <p:cNvPicPr>
            <a:picLocks noChangeAspect="1"/>
          </p:cNvPicPr>
          <p:nvPr/>
        </p:nvPicPr>
        <p:blipFill>
          <a:blip r:embed="rId2"/>
          <a:stretch>
            <a:fillRect/>
          </a:stretch>
        </p:blipFill>
        <p:spPr>
          <a:xfrm>
            <a:off x="1084082" y="329081"/>
            <a:ext cx="4945809" cy="3909399"/>
          </a:xfrm>
          <a:prstGeom prst="rect">
            <a:avLst/>
          </a:prstGeom>
        </p:spPr>
      </p:pic>
      <p:pic>
        <p:nvPicPr>
          <p:cNvPr id="6" name="图片 5">
            <a:extLst>
              <a:ext uri="{FF2B5EF4-FFF2-40B4-BE49-F238E27FC236}">
                <a16:creationId xmlns="" xmlns:a16="http://schemas.microsoft.com/office/drawing/2014/main" id="{AB8317AF-3F6A-4BDD-BBEB-7CA1E4B6D697}"/>
              </a:ext>
            </a:extLst>
          </p:cNvPr>
          <p:cNvPicPr>
            <a:picLocks noChangeAspect="1"/>
          </p:cNvPicPr>
          <p:nvPr/>
        </p:nvPicPr>
        <p:blipFill>
          <a:blip r:embed="rId3"/>
          <a:stretch>
            <a:fillRect/>
          </a:stretch>
        </p:blipFill>
        <p:spPr>
          <a:xfrm>
            <a:off x="4368587" y="4238480"/>
            <a:ext cx="1661304" cy="602032"/>
          </a:xfrm>
          <a:prstGeom prst="rect">
            <a:avLst/>
          </a:prstGeom>
        </p:spPr>
      </p:pic>
    </p:spTree>
    <p:extLst>
      <p:ext uri="{BB962C8B-B14F-4D97-AF65-F5344CB8AC3E}">
        <p14:creationId xmlns:p14="http://schemas.microsoft.com/office/powerpoint/2010/main" val="977909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8703A5CE-5F59-4C16-B2F5-02A05B346D7D}"/>
              </a:ext>
            </a:extLst>
          </p:cNvPr>
          <p:cNvPicPr>
            <a:picLocks noChangeAspect="1"/>
          </p:cNvPicPr>
          <p:nvPr/>
        </p:nvPicPr>
        <p:blipFill>
          <a:blip r:embed="rId2"/>
          <a:stretch>
            <a:fillRect/>
          </a:stretch>
        </p:blipFill>
        <p:spPr>
          <a:xfrm>
            <a:off x="921571" y="222077"/>
            <a:ext cx="10348857" cy="6271803"/>
          </a:xfrm>
          <a:prstGeom prst="rect">
            <a:avLst/>
          </a:prstGeom>
        </p:spPr>
      </p:pic>
    </p:spTree>
    <p:extLst>
      <p:ext uri="{BB962C8B-B14F-4D97-AF65-F5344CB8AC3E}">
        <p14:creationId xmlns:p14="http://schemas.microsoft.com/office/powerpoint/2010/main" val="3025624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B72291B-BF3A-4B73-89B9-D669943B67DC}"/>
              </a:ext>
            </a:extLst>
          </p:cNvPr>
          <p:cNvSpPr>
            <a:spLocks noGrp="1"/>
          </p:cNvSpPr>
          <p:nvPr>
            <p:ph type="title"/>
          </p:nvPr>
        </p:nvSpPr>
        <p:spPr/>
        <p:txBody>
          <a:bodyPr/>
          <a:lstStyle/>
          <a:p>
            <a:r>
              <a:rPr lang="en-US" altLang="zh-CN"/>
              <a:t>shapely</a:t>
            </a:r>
            <a:endParaRPr lang="zh-CN" altLang="en-US"/>
          </a:p>
        </p:txBody>
      </p:sp>
      <p:sp>
        <p:nvSpPr>
          <p:cNvPr id="3" name="内容占位符 2">
            <a:extLst>
              <a:ext uri="{FF2B5EF4-FFF2-40B4-BE49-F238E27FC236}">
                <a16:creationId xmlns="" xmlns:a16="http://schemas.microsoft.com/office/drawing/2014/main" id="{83206453-AA26-4A98-8F8F-8964E564C485}"/>
              </a:ext>
            </a:extLst>
          </p:cNvPr>
          <p:cNvSpPr>
            <a:spLocks noGrp="1"/>
          </p:cNvSpPr>
          <p:nvPr>
            <p:ph idx="1"/>
          </p:nvPr>
        </p:nvSpPr>
        <p:spPr/>
        <p:txBody>
          <a:bodyPr/>
          <a:lstStyle/>
          <a:p>
            <a:r>
              <a:rPr lang="en-US" altLang="zh-CN" dirty="0" err="1"/>
              <a:t>postgis</a:t>
            </a:r>
            <a:r>
              <a:rPr lang="zh-CN" altLang="en-US" dirty="0"/>
              <a:t>偏向于</a:t>
            </a:r>
            <a:r>
              <a:rPr lang="en-US" altLang="zh-CN" dirty="0"/>
              <a:t>GIS</a:t>
            </a:r>
            <a:r>
              <a:rPr lang="zh-CN" altLang="en-US" dirty="0"/>
              <a:t>应用的后端不适合空间分析</a:t>
            </a:r>
            <a:endParaRPr lang="en-US" altLang="zh-CN" dirty="0"/>
          </a:p>
          <a:p>
            <a:r>
              <a:rPr lang="en-US" altLang="zh-CN" dirty="0" err="1"/>
              <a:t>sql</a:t>
            </a:r>
            <a:r>
              <a:rPr lang="zh-CN" altLang="en-US" dirty="0"/>
              <a:t>语句维护困难</a:t>
            </a:r>
            <a:endParaRPr lang="en-US" altLang="zh-CN" dirty="0"/>
          </a:p>
          <a:p>
            <a:r>
              <a:rPr lang="zh-CN" altLang="en-US" dirty="0"/>
              <a:t>在具体的分析应用中，将数据全部读入内存是可行的，相比于数据库反复的文件读写，效率要高</a:t>
            </a:r>
            <a:endParaRPr lang="en-US" altLang="zh-CN" dirty="0"/>
          </a:p>
        </p:txBody>
      </p:sp>
    </p:spTree>
    <p:extLst>
      <p:ext uri="{BB962C8B-B14F-4D97-AF65-F5344CB8AC3E}">
        <p14:creationId xmlns:p14="http://schemas.microsoft.com/office/powerpoint/2010/main" val="3253415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252E17-B0AE-4BF5-8152-07F8CB6D0839}"/>
              </a:ext>
            </a:extLst>
          </p:cNvPr>
          <p:cNvSpPr>
            <a:spLocks noGrp="1"/>
          </p:cNvSpPr>
          <p:nvPr>
            <p:ph type="title"/>
          </p:nvPr>
        </p:nvSpPr>
        <p:spPr/>
        <p:txBody>
          <a:bodyPr/>
          <a:lstStyle/>
          <a:p>
            <a:r>
              <a:rPr lang="zh-CN" altLang="en-US"/>
              <a:t>基本空间分析（</a:t>
            </a:r>
            <a:r>
              <a:rPr lang="en-US" altLang="zh-CN"/>
              <a:t>shapely</a:t>
            </a:r>
            <a:r>
              <a:rPr lang="zh-CN" altLang="en-US"/>
              <a:t>）</a:t>
            </a:r>
          </a:p>
        </p:txBody>
      </p:sp>
      <p:pic>
        <p:nvPicPr>
          <p:cNvPr id="4" name="图片 3">
            <a:extLst>
              <a:ext uri="{FF2B5EF4-FFF2-40B4-BE49-F238E27FC236}">
                <a16:creationId xmlns="" xmlns:a16="http://schemas.microsoft.com/office/drawing/2014/main" id="{03F5CCEF-22DF-4FE0-9EEE-3E6484AFCF3F}"/>
              </a:ext>
            </a:extLst>
          </p:cNvPr>
          <p:cNvPicPr>
            <a:picLocks noChangeAspect="1"/>
          </p:cNvPicPr>
          <p:nvPr/>
        </p:nvPicPr>
        <p:blipFill>
          <a:blip r:embed="rId2"/>
          <a:stretch>
            <a:fillRect/>
          </a:stretch>
        </p:blipFill>
        <p:spPr>
          <a:xfrm>
            <a:off x="838200" y="1653982"/>
            <a:ext cx="5609253" cy="4289618"/>
          </a:xfrm>
          <a:prstGeom prst="rect">
            <a:avLst/>
          </a:prstGeom>
        </p:spPr>
      </p:pic>
      <p:pic>
        <p:nvPicPr>
          <p:cNvPr id="5" name="图片 4">
            <a:extLst>
              <a:ext uri="{FF2B5EF4-FFF2-40B4-BE49-F238E27FC236}">
                <a16:creationId xmlns="" xmlns:a16="http://schemas.microsoft.com/office/drawing/2014/main" id="{282A2EA2-F174-482C-8FF7-45D997A14674}"/>
              </a:ext>
            </a:extLst>
          </p:cNvPr>
          <p:cNvPicPr>
            <a:picLocks noChangeAspect="1"/>
          </p:cNvPicPr>
          <p:nvPr/>
        </p:nvPicPr>
        <p:blipFill>
          <a:blip r:embed="rId3"/>
          <a:stretch>
            <a:fillRect/>
          </a:stretch>
        </p:blipFill>
        <p:spPr>
          <a:xfrm>
            <a:off x="6447453" y="1690688"/>
            <a:ext cx="5289888" cy="4252912"/>
          </a:xfrm>
          <a:prstGeom prst="rect">
            <a:avLst/>
          </a:prstGeom>
        </p:spPr>
      </p:pic>
    </p:spTree>
    <p:extLst>
      <p:ext uri="{BB962C8B-B14F-4D97-AF65-F5344CB8AC3E}">
        <p14:creationId xmlns:p14="http://schemas.microsoft.com/office/powerpoint/2010/main" val="3712523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252E17-B0AE-4BF5-8152-07F8CB6D0839}"/>
              </a:ext>
            </a:extLst>
          </p:cNvPr>
          <p:cNvSpPr>
            <a:spLocks noGrp="1"/>
          </p:cNvSpPr>
          <p:nvPr>
            <p:ph type="title"/>
          </p:nvPr>
        </p:nvSpPr>
        <p:spPr/>
        <p:txBody>
          <a:bodyPr/>
          <a:lstStyle/>
          <a:p>
            <a:r>
              <a:rPr lang="zh-CN" altLang="en-US"/>
              <a:t>投影（</a:t>
            </a:r>
            <a:r>
              <a:rPr lang="en-US" altLang="zh-CN"/>
              <a:t>pyproj</a:t>
            </a:r>
            <a:r>
              <a:rPr lang="zh-CN" altLang="en-US"/>
              <a:t>）</a:t>
            </a:r>
          </a:p>
        </p:txBody>
      </p:sp>
      <p:sp>
        <p:nvSpPr>
          <p:cNvPr id="6" name="文本框 5">
            <a:extLst>
              <a:ext uri="{FF2B5EF4-FFF2-40B4-BE49-F238E27FC236}">
                <a16:creationId xmlns="" xmlns:a16="http://schemas.microsoft.com/office/drawing/2014/main" id="{A5DDC217-25EB-4A44-9573-8282D28F35F4}"/>
              </a:ext>
            </a:extLst>
          </p:cNvPr>
          <p:cNvSpPr txBox="1"/>
          <p:nvPr/>
        </p:nvSpPr>
        <p:spPr>
          <a:xfrm>
            <a:off x="1156995" y="2052735"/>
            <a:ext cx="7333861" cy="2082621"/>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aseline="-25000" dirty="0"/>
              <a:t>仓库地址 </a:t>
            </a:r>
            <a:r>
              <a:rPr lang="en-US" altLang="zh-CN" sz="2800" baseline="-25000" dirty="0">
                <a:hlinkClick r:id="rId2"/>
              </a:rPr>
              <a:t>https://</a:t>
            </a:r>
            <a:r>
              <a:rPr lang="en-US" altLang="zh-CN" sz="2800" baseline="-25000" dirty="0" err="1">
                <a:hlinkClick r:id="rId2"/>
              </a:rPr>
              <a:t>github.com</a:t>
            </a:r>
            <a:r>
              <a:rPr lang="en-US" altLang="zh-CN" sz="2800" baseline="-25000" dirty="0">
                <a:hlinkClick r:id="rId2"/>
              </a:rPr>
              <a:t>/</a:t>
            </a:r>
            <a:r>
              <a:rPr lang="en-US" altLang="zh-CN" sz="2800" baseline="-25000" dirty="0" err="1">
                <a:hlinkClick r:id="rId2"/>
              </a:rPr>
              <a:t>jswhit</a:t>
            </a:r>
            <a:r>
              <a:rPr lang="en-US" altLang="zh-CN" sz="2800" baseline="-25000" dirty="0">
                <a:hlinkClick r:id="rId2"/>
              </a:rPr>
              <a:t>/</a:t>
            </a:r>
            <a:r>
              <a:rPr lang="en-US" altLang="zh-CN" sz="2800" baseline="-25000" dirty="0" err="1">
                <a:hlinkClick r:id="rId2"/>
              </a:rPr>
              <a:t>pyproj</a:t>
            </a:r>
            <a:endParaRPr lang="en-US" altLang="zh-CN" sz="2800" baseline="-25000" dirty="0"/>
          </a:p>
          <a:p>
            <a:pPr marL="457200" indent="-457200">
              <a:buFont typeface="Arial" panose="020B0604020202020204" pitchFamily="34" charset="0"/>
              <a:buChar char="•"/>
            </a:pPr>
            <a:r>
              <a:rPr lang="zh-CN" altLang="en-US" sz="2800" baseline="-25000" dirty="0"/>
              <a:t>著名的</a:t>
            </a:r>
            <a:r>
              <a:rPr lang="en-US" altLang="zh-CN" sz="2800" baseline="-25000" dirty="0" err="1"/>
              <a:t>proj4</a:t>
            </a:r>
            <a:r>
              <a:rPr lang="zh-CN" altLang="en-US" sz="2800" baseline="-25000" dirty="0"/>
              <a:t>库（</a:t>
            </a:r>
            <a:r>
              <a:rPr lang="en-US" altLang="zh-CN" sz="2800" baseline="-25000" dirty="0" err="1"/>
              <a:t>postgis</a:t>
            </a:r>
            <a:r>
              <a:rPr lang="zh-CN" altLang="en-US" sz="2800" baseline="-25000" dirty="0"/>
              <a:t>）的</a:t>
            </a:r>
            <a:r>
              <a:rPr lang="en-US" altLang="zh-CN" sz="2800" baseline="-25000" dirty="0"/>
              <a:t>python</a:t>
            </a:r>
            <a:r>
              <a:rPr lang="zh-CN" altLang="en-US" sz="2800" baseline="-25000" dirty="0"/>
              <a:t>接口</a:t>
            </a:r>
            <a:endParaRPr lang="en-US" altLang="zh-CN" sz="2800" baseline="-25000" dirty="0"/>
          </a:p>
          <a:p>
            <a:pPr marL="457200" indent="-457200">
              <a:buFont typeface="Arial" panose="020B0604020202020204" pitchFamily="34" charset="0"/>
              <a:buChar char="•"/>
            </a:pPr>
            <a:r>
              <a:rPr lang="zh-CN" altLang="en-US" sz="2800" baseline="-25000" dirty="0"/>
              <a:t>支持跨基准面的投影（</a:t>
            </a:r>
            <a:r>
              <a:rPr lang="en-US" altLang="zh-CN" sz="2800" baseline="-25000" dirty="0" err="1"/>
              <a:t>xian80</a:t>
            </a:r>
            <a:r>
              <a:rPr lang="en-US" altLang="zh-CN" sz="2800" baseline="-25000" dirty="0"/>
              <a:t> -&gt; </a:t>
            </a:r>
            <a:r>
              <a:rPr lang="en-US" altLang="zh-CN" sz="2800" baseline="-25000" dirty="0" err="1"/>
              <a:t>wgs84</a:t>
            </a:r>
            <a:r>
              <a:rPr lang="zh-CN" altLang="en-US" sz="2800" baseline="-25000" dirty="0"/>
              <a:t>）</a:t>
            </a:r>
            <a:r>
              <a:rPr lang="en-US" altLang="zh-CN" sz="2800" baseline="-25000" dirty="0"/>
              <a:t>(</a:t>
            </a:r>
            <a:r>
              <a:rPr lang="zh-CN" altLang="en-US" sz="2800" baseline="-25000" dirty="0"/>
              <a:t>可能是通过内置的参照点来执行，精度不高，</a:t>
            </a:r>
            <a:r>
              <a:rPr lang="en-US" altLang="zh-CN" sz="2800" baseline="-25000" dirty="0" err="1"/>
              <a:t>arcgis</a:t>
            </a:r>
            <a:r>
              <a:rPr lang="zh-CN" altLang="en-US" sz="2800" baseline="-25000" dirty="0"/>
              <a:t>如果不提供本地参照点无法进行跨基准面投影</a:t>
            </a:r>
            <a:r>
              <a:rPr lang="en-US" altLang="zh-CN" sz="2800" baseline="-25000" dirty="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p:txBody>
      </p:sp>
      <p:pic>
        <p:nvPicPr>
          <p:cNvPr id="7" name="图片 6">
            <a:extLst>
              <a:ext uri="{FF2B5EF4-FFF2-40B4-BE49-F238E27FC236}">
                <a16:creationId xmlns="" xmlns:a16="http://schemas.microsoft.com/office/drawing/2014/main" id="{E5C0B250-0F9A-4275-B477-9978AFC5927E}"/>
              </a:ext>
            </a:extLst>
          </p:cNvPr>
          <p:cNvPicPr>
            <a:picLocks noChangeAspect="1"/>
          </p:cNvPicPr>
          <p:nvPr/>
        </p:nvPicPr>
        <p:blipFill>
          <a:blip r:embed="rId3"/>
          <a:stretch>
            <a:fillRect/>
          </a:stretch>
        </p:blipFill>
        <p:spPr>
          <a:xfrm>
            <a:off x="1156995" y="4135356"/>
            <a:ext cx="6913984" cy="2392042"/>
          </a:xfrm>
          <a:prstGeom prst="rect">
            <a:avLst/>
          </a:prstGeom>
        </p:spPr>
      </p:pic>
    </p:spTree>
    <p:extLst>
      <p:ext uri="{BB962C8B-B14F-4D97-AF65-F5344CB8AC3E}">
        <p14:creationId xmlns:p14="http://schemas.microsoft.com/office/powerpoint/2010/main" val="1709947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E29A5C7-4137-48CA-9592-265B602E0346}"/>
              </a:ext>
            </a:extLst>
          </p:cNvPr>
          <p:cNvSpPr>
            <a:spLocks noGrp="1"/>
          </p:cNvSpPr>
          <p:nvPr>
            <p:ph type="title"/>
          </p:nvPr>
        </p:nvSpPr>
        <p:spPr/>
        <p:txBody>
          <a:bodyPr/>
          <a:lstStyle/>
          <a:p>
            <a:r>
              <a:rPr lang="zh-CN" altLang="en-US"/>
              <a:t>投影选择</a:t>
            </a:r>
          </a:p>
        </p:txBody>
      </p:sp>
      <p:sp>
        <p:nvSpPr>
          <p:cNvPr id="3" name="内容占位符 2">
            <a:extLst>
              <a:ext uri="{FF2B5EF4-FFF2-40B4-BE49-F238E27FC236}">
                <a16:creationId xmlns="" xmlns:a16="http://schemas.microsoft.com/office/drawing/2014/main" id="{D3B0A7C9-5A9B-42B7-BE79-33029C01776D}"/>
              </a:ext>
            </a:extLst>
          </p:cNvPr>
          <p:cNvSpPr>
            <a:spLocks noGrp="1"/>
          </p:cNvSpPr>
          <p:nvPr>
            <p:ph idx="1"/>
          </p:nvPr>
        </p:nvSpPr>
        <p:spPr/>
        <p:txBody>
          <a:bodyPr/>
          <a:lstStyle/>
          <a:p>
            <a:r>
              <a:rPr lang="zh-CN" altLang="en-US" dirty="0"/>
              <a:t>推荐</a:t>
            </a:r>
            <a:r>
              <a:rPr lang="en-US" altLang="zh-CN" dirty="0" err="1"/>
              <a:t>UTM</a:t>
            </a:r>
            <a:r>
              <a:rPr lang="zh-CN" altLang="en-US" dirty="0"/>
              <a:t>投影（</a:t>
            </a:r>
            <a:r>
              <a:rPr lang="en-US" altLang="zh-CN" dirty="0" err="1"/>
              <a:t>wgs84</a:t>
            </a:r>
            <a:r>
              <a:rPr lang="zh-CN" altLang="en-US" dirty="0"/>
              <a:t>基准面）</a:t>
            </a:r>
            <a:endParaRPr lang="en-US" altLang="zh-CN" dirty="0"/>
          </a:p>
          <a:p>
            <a:r>
              <a:rPr lang="zh-CN" altLang="en-US" dirty="0"/>
              <a:t>大量的数据源基于</a:t>
            </a:r>
            <a:r>
              <a:rPr lang="en-US" altLang="zh-CN" dirty="0" err="1"/>
              <a:t>wgs84</a:t>
            </a:r>
            <a:r>
              <a:rPr lang="zh-CN" altLang="en-US" dirty="0"/>
              <a:t>（</a:t>
            </a:r>
            <a:r>
              <a:rPr lang="en-US" altLang="zh-CN" dirty="0" err="1"/>
              <a:t>gps</a:t>
            </a:r>
            <a:r>
              <a:rPr lang="zh-CN" altLang="en-US" dirty="0"/>
              <a:t>数据，</a:t>
            </a:r>
            <a:r>
              <a:rPr lang="en-US" altLang="zh-CN" dirty="0" err="1"/>
              <a:t>osm</a:t>
            </a:r>
            <a:r>
              <a:rPr lang="zh-CN" altLang="en-US" dirty="0"/>
              <a:t>数据，</a:t>
            </a:r>
            <a:r>
              <a:rPr lang="en-US" altLang="zh-CN" dirty="0" err="1"/>
              <a:t>landsat</a:t>
            </a:r>
            <a:r>
              <a:rPr lang="zh-CN" altLang="en-US" dirty="0"/>
              <a:t>卫星数据）</a:t>
            </a:r>
            <a:endParaRPr lang="en-US" altLang="zh-CN" dirty="0"/>
          </a:p>
          <a:p>
            <a:r>
              <a:rPr lang="zh-CN" altLang="en-US" dirty="0"/>
              <a:t>选择基于</a:t>
            </a:r>
            <a:r>
              <a:rPr lang="en-US" altLang="zh-CN" dirty="0" err="1"/>
              <a:t>xian80</a:t>
            </a:r>
            <a:r>
              <a:rPr lang="zh-CN" altLang="en-US" dirty="0"/>
              <a:t>和</a:t>
            </a:r>
            <a:r>
              <a:rPr lang="en-US" altLang="zh-CN" dirty="0" err="1"/>
              <a:t>beijin54</a:t>
            </a:r>
            <a:r>
              <a:rPr lang="zh-CN" altLang="en-US" dirty="0"/>
              <a:t>基准面的高斯克吕格投影，需要进行跨基准面投影，需要相应控制点（难以获得）。</a:t>
            </a:r>
            <a:endParaRPr lang="en-US" altLang="zh-CN" dirty="0"/>
          </a:p>
          <a:p>
            <a:r>
              <a:rPr lang="zh-CN" altLang="en-US" dirty="0"/>
              <a:t>投影到平面直角坐标系后，运算简化为笛卡尔坐标系上的运算。不推荐直接使用经纬度进行运算。（球面距离公式）</a:t>
            </a:r>
            <a:endParaRPr lang="en-US" altLang="zh-CN" dirty="0"/>
          </a:p>
          <a:p>
            <a:r>
              <a:rPr lang="en-US" altLang="zh-CN" dirty="0" err="1"/>
              <a:t>EPSG</a:t>
            </a:r>
            <a:r>
              <a:rPr lang="zh-CN" altLang="en-US" dirty="0"/>
              <a:t>为每一种空间参照系指定了</a:t>
            </a:r>
            <a:r>
              <a:rPr lang="en-US" altLang="zh-CN" dirty="0" err="1"/>
              <a:t>SRID</a:t>
            </a:r>
            <a:r>
              <a:rPr lang="zh-CN" altLang="en-US" dirty="0"/>
              <a:t>，通常记为</a:t>
            </a:r>
            <a:r>
              <a:rPr lang="en-US" altLang="zh-CN" dirty="0" err="1"/>
              <a:t>EPSG:XXXX</a:t>
            </a:r>
            <a:endParaRPr lang="en-US" altLang="zh-CN" dirty="0"/>
          </a:p>
          <a:p>
            <a:endParaRPr lang="zh-CN" altLang="en-US" dirty="0"/>
          </a:p>
        </p:txBody>
      </p:sp>
      <p:pic>
        <p:nvPicPr>
          <p:cNvPr id="4" name="图片 3">
            <a:extLst>
              <a:ext uri="{FF2B5EF4-FFF2-40B4-BE49-F238E27FC236}">
                <a16:creationId xmlns="" xmlns:a16="http://schemas.microsoft.com/office/drawing/2014/main" id="{3B548140-D859-4998-8E10-5BD1CB81024E}"/>
              </a:ext>
            </a:extLst>
          </p:cNvPr>
          <p:cNvPicPr>
            <a:picLocks noChangeAspect="1"/>
          </p:cNvPicPr>
          <p:nvPr/>
        </p:nvPicPr>
        <p:blipFill>
          <a:blip r:embed="rId2"/>
          <a:stretch>
            <a:fillRect/>
          </a:stretch>
        </p:blipFill>
        <p:spPr>
          <a:xfrm>
            <a:off x="975625" y="5422518"/>
            <a:ext cx="4115157" cy="754445"/>
          </a:xfrm>
          <a:prstGeom prst="rect">
            <a:avLst/>
          </a:prstGeom>
        </p:spPr>
      </p:pic>
      <p:pic>
        <p:nvPicPr>
          <p:cNvPr id="5" name="图片 4">
            <a:extLst>
              <a:ext uri="{FF2B5EF4-FFF2-40B4-BE49-F238E27FC236}">
                <a16:creationId xmlns="" xmlns:a16="http://schemas.microsoft.com/office/drawing/2014/main" id="{2EB07287-4CB6-4B11-BA79-8B22950A3BA0}"/>
              </a:ext>
            </a:extLst>
          </p:cNvPr>
          <p:cNvPicPr>
            <a:picLocks noChangeAspect="1"/>
          </p:cNvPicPr>
          <p:nvPr/>
        </p:nvPicPr>
        <p:blipFill>
          <a:blip r:embed="rId3"/>
          <a:stretch>
            <a:fillRect/>
          </a:stretch>
        </p:blipFill>
        <p:spPr>
          <a:xfrm>
            <a:off x="5228207" y="5412598"/>
            <a:ext cx="5715495" cy="662997"/>
          </a:xfrm>
          <a:prstGeom prst="rect">
            <a:avLst/>
          </a:prstGeom>
        </p:spPr>
      </p:pic>
    </p:spTree>
    <p:extLst>
      <p:ext uri="{BB962C8B-B14F-4D97-AF65-F5344CB8AC3E}">
        <p14:creationId xmlns:p14="http://schemas.microsoft.com/office/powerpoint/2010/main" val="2439657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3F5E66-AF4E-4581-8A31-6106B9FEB42B}"/>
              </a:ext>
            </a:extLst>
          </p:cNvPr>
          <p:cNvSpPr>
            <a:spLocks noGrp="1"/>
          </p:cNvSpPr>
          <p:nvPr>
            <p:ph type="title"/>
          </p:nvPr>
        </p:nvSpPr>
        <p:spPr/>
        <p:txBody>
          <a:bodyPr/>
          <a:lstStyle/>
          <a:p>
            <a:r>
              <a:rPr lang="zh-CN" altLang="en-US"/>
              <a:t>空间索引（</a:t>
            </a:r>
            <a:r>
              <a:rPr lang="en-US" altLang="zh-CN"/>
              <a:t>rtree</a:t>
            </a:r>
            <a:r>
              <a:rPr lang="zh-CN" altLang="en-US"/>
              <a:t>）</a:t>
            </a:r>
          </a:p>
        </p:txBody>
      </p:sp>
      <p:sp>
        <p:nvSpPr>
          <p:cNvPr id="3" name="内容占位符 2">
            <a:extLst>
              <a:ext uri="{FF2B5EF4-FFF2-40B4-BE49-F238E27FC236}">
                <a16:creationId xmlns="" xmlns:a16="http://schemas.microsoft.com/office/drawing/2014/main" id="{F88131ED-C9AF-4368-8FE4-4162885057A8}"/>
              </a:ext>
            </a:extLst>
          </p:cNvPr>
          <p:cNvSpPr>
            <a:spLocks noGrp="1"/>
          </p:cNvSpPr>
          <p:nvPr>
            <p:ph idx="1"/>
          </p:nvPr>
        </p:nvSpPr>
        <p:spPr/>
        <p:txBody>
          <a:bodyPr/>
          <a:lstStyle/>
          <a:p>
            <a:r>
              <a:rPr lang="zh-CN" altLang="en-US"/>
              <a:t>仓库地址 </a:t>
            </a:r>
            <a:r>
              <a:rPr lang="en-US" altLang="zh-CN">
                <a:hlinkClick r:id="rId2"/>
              </a:rPr>
              <a:t>https://github.com/Toblerity/rtree</a:t>
            </a:r>
            <a:endParaRPr lang="en-US" altLang="zh-CN"/>
          </a:p>
          <a:p>
            <a:r>
              <a:rPr lang="en-US" altLang="zh-CN"/>
              <a:t>libspatialindex</a:t>
            </a:r>
            <a:r>
              <a:rPr lang="zh-CN" altLang="en-US"/>
              <a:t>的</a:t>
            </a:r>
            <a:r>
              <a:rPr lang="en-US" altLang="zh-CN"/>
              <a:t>python</a:t>
            </a:r>
            <a:r>
              <a:rPr lang="zh-CN" altLang="en-US"/>
              <a:t>接口</a:t>
            </a:r>
            <a:endParaRPr lang="en-US" altLang="zh-CN"/>
          </a:p>
          <a:p>
            <a:r>
              <a:rPr lang="zh-CN" altLang="en-US"/>
              <a:t>同时支持文件和内存索引，比</a:t>
            </a:r>
            <a:r>
              <a:rPr lang="en-US" altLang="zh-CN"/>
              <a:t>shapely</a:t>
            </a:r>
            <a:r>
              <a:rPr lang="zh-CN" altLang="en-US"/>
              <a:t>内置的</a:t>
            </a:r>
            <a:r>
              <a:rPr lang="en-US" altLang="zh-CN"/>
              <a:t>rtree</a:t>
            </a:r>
            <a:r>
              <a:rPr lang="zh-CN" altLang="en-US"/>
              <a:t>更灵活（</a:t>
            </a:r>
            <a:r>
              <a:rPr lang="en-US" altLang="zh-CN"/>
              <a:t>shapely</a:t>
            </a:r>
            <a:r>
              <a:rPr lang="zh-CN" altLang="en-US"/>
              <a:t>的</a:t>
            </a:r>
            <a:r>
              <a:rPr lang="en-US" altLang="zh-CN"/>
              <a:t>rtree</a:t>
            </a:r>
            <a:r>
              <a:rPr lang="zh-CN" altLang="en-US"/>
              <a:t>不能绑定属性信息，静态的）</a:t>
            </a:r>
            <a:endParaRPr lang="en-US" altLang="zh-CN"/>
          </a:p>
          <a:p>
            <a:r>
              <a:rPr lang="en-US" altLang="zh-CN"/>
              <a:t>rtree</a:t>
            </a:r>
            <a:r>
              <a:rPr lang="zh-CN" altLang="en-US"/>
              <a:t>可以是静态也可以是动态，可以绑定属性信息</a:t>
            </a:r>
            <a:endParaRPr lang="en-US" altLang="zh-CN"/>
          </a:p>
          <a:p>
            <a:endParaRPr lang="zh-CN" altLang="en-US"/>
          </a:p>
        </p:txBody>
      </p:sp>
    </p:spTree>
    <p:extLst>
      <p:ext uri="{BB962C8B-B14F-4D97-AF65-F5344CB8AC3E}">
        <p14:creationId xmlns:p14="http://schemas.microsoft.com/office/powerpoint/2010/main" val="431957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12028A0-E118-4C00-83CC-AB1BFAC20F49}"/>
              </a:ext>
            </a:extLst>
          </p:cNvPr>
          <p:cNvSpPr>
            <a:spLocks noGrp="1"/>
          </p:cNvSpPr>
          <p:nvPr>
            <p:ph type="title"/>
          </p:nvPr>
        </p:nvSpPr>
        <p:spPr/>
        <p:txBody>
          <a:bodyPr/>
          <a:lstStyle/>
          <a:p>
            <a:r>
              <a:rPr lang="en-US" altLang="zh-CN"/>
              <a:t>rtree</a:t>
            </a:r>
            <a:endParaRPr lang="zh-CN" altLang="en-US"/>
          </a:p>
        </p:txBody>
      </p:sp>
      <p:sp>
        <p:nvSpPr>
          <p:cNvPr id="3" name="内容占位符 2">
            <a:extLst>
              <a:ext uri="{FF2B5EF4-FFF2-40B4-BE49-F238E27FC236}">
                <a16:creationId xmlns="" xmlns:a16="http://schemas.microsoft.com/office/drawing/2014/main" id="{8C385496-6083-46FE-BF4A-607F56CF9801}"/>
              </a:ext>
            </a:extLst>
          </p:cNvPr>
          <p:cNvSpPr>
            <a:spLocks noGrp="1"/>
          </p:cNvSpPr>
          <p:nvPr>
            <p:ph idx="1"/>
          </p:nvPr>
        </p:nvSpPr>
        <p:spPr/>
        <p:txBody>
          <a:bodyPr/>
          <a:lstStyle/>
          <a:p>
            <a:r>
              <a:rPr lang="zh-CN" altLang="en-US"/>
              <a:t>只有当被查询要素的外包围矩形和查询要素的外包围矩形重叠很少时，索引的效果才能被发挥出来。（不相交立刻排除）</a:t>
            </a:r>
            <a:endParaRPr lang="en-US" altLang="zh-CN"/>
          </a:p>
          <a:p>
            <a:r>
              <a:rPr lang="zh-CN" altLang="en-US"/>
              <a:t>查询要素很大，被查询要素很大都不行。</a:t>
            </a:r>
            <a:endParaRPr lang="en-US" altLang="zh-CN"/>
          </a:p>
          <a:p>
            <a:r>
              <a:rPr lang="zh-CN" altLang="en-US"/>
              <a:t>通过</a:t>
            </a:r>
            <a:r>
              <a:rPr lang="zh-CN" altLang="en-US">
                <a:solidFill>
                  <a:srgbClr val="FF0000"/>
                </a:solidFill>
              </a:rPr>
              <a:t>将大的被查询要素拆分，可以提高效率</a:t>
            </a:r>
            <a:r>
              <a:rPr lang="zh-CN" altLang="en-US"/>
              <a:t>。（排除不需要判断的部分）。</a:t>
            </a:r>
            <a:endParaRPr lang="en-US" altLang="zh-CN"/>
          </a:p>
          <a:p>
            <a:endParaRPr lang="zh-CN" altLang="en-US"/>
          </a:p>
        </p:txBody>
      </p:sp>
    </p:spTree>
    <p:extLst>
      <p:ext uri="{BB962C8B-B14F-4D97-AF65-F5344CB8AC3E}">
        <p14:creationId xmlns:p14="http://schemas.microsoft.com/office/powerpoint/2010/main" val="90565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067B9C4-B183-443E-B146-E41E0938AE98}"/>
              </a:ext>
            </a:extLst>
          </p:cNvPr>
          <p:cNvSpPr>
            <a:spLocks noGrp="1"/>
          </p:cNvSpPr>
          <p:nvPr>
            <p:ph type="title"/>
          </p:nvPr>
        </p:nvSpPr>
        <p:spPr/>
        <p:txBody>
          <a:bodyPr/>
          <a:lstStyle/>
          <a:p>
            <a:r>
              <a:rPr lang="zh-CN" altLang="en-US"/>
              <a:t>开源许可</a:t>
            </a:r>
          </a:p>
        </p:txBody>
      </p:sp>
      <p:sp>
        <p:nvSpPr>
          <p:cNvPr id="3" name="内容占位符 2">
            <a:extLst>
              <a:ext uri="{FF2B5EF4-FFF2-40B4-BE49-F238E27FC236}">
                <a16:creationId xmlns="" xmlns:a16="http://schemas.microsoft.com/office/drawing/2014/main" id="{6AB303B3-55B0-4CA0-BF49-5068F1BC956B}"/>
              </a:ext>
            </a:extLst>
          </p:cNvPr>
          <p:cNvSpPr>
            <a:spLocks noGrp="1"/>
          </p:cNvSpPr>
          <p:nvPr>
            <p:ph idx="1"/>
          </p:nvPr>
        </p:nvSpPr>
        <p:spPr/>
        <p:txBody>
          <a:bodyPr/>
          <a:lstStyle/>
          <a:p>
            <a:r>
              <a:rPr lang="zh-CN" altLang="en-US"/>
              <a:t>宽松许可， </a:t>
            </a:r>
            <a:r>
              <a:rPr lang="en-US" altLang="zh-CN"/>
              <a:t>copyleft</a:t>
            </a:r>
            <a:r>
              <a:rPr lang="zh-CN" altLang="en-US"/>
              <a:t>许可</a:t>
            </a:r>
            <a:endParaRPr lang="en-US" altLang="zh-CN"/>
          </a:p>
          <a:p>
            <a:r>
              <a:rPr lang="zh-CN" altLang="en-US"/>
              <a:t>宽松许可对用户没有任何限制，代码修改后可以闭源。</a:t>
            </a:r>
            <a:endParaRPr lang="en-US" altLang="zh-CN"/>
          </a:p>
          <a:p>
            <a:r>
              <a:rPr lang="en-US" altLang="zh-CN"/>
              <a:t>copyleft</a:t>
            </a:r>
            <a:r>
              <a:rPr lang="zh-CN" altLang="en-US"/>
              <a:t>许可（</a:t>
            </a:r>
            <a:r>
              <a:rPr lang="en-US" altLang="zh-CN"/>
              <a:t>copyright</a:t>
            </a:r>
            <a:r>
              <a:rPr lang="zh-CN" altLang="en-US"/>
              <a:t>的对应词），代码修改后不可以闭源</a:t>
            </a:r>
            <a:endParaRPr lang="en-US" altLang="zh-CN"/>
          </a:p>
        </p:txBody>
      </p:sp>
    </p:spTree>
    <p:extLst>
      <p:ext uri="{BB962C8B-B14F-4D97-AF65-F5344CB8AC3E}">
        <p14:creationId xmlns:p14="http://schemas.microsoft.com/office/powerpoint/2010/main" val="1195459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98A2893-3959-4B5F-B4C8-B6DC580AEECC}"/>
              </a:ext>
            </a:extLst>
          </p:cNvPr>
          <p:cNvSpPr>
            <a:spLocks noGrp="1"/>
          </p:cNvSpPr>
          <p:nvPr>
            <p:ph type="title"/>
          </p:nvPr>
        </p:nvSpPr>
        <p:spPr/>
        <p:txBody>
          <a:bodyPr/>
          <a:lstStyle/>
          <a:p>
            <a:r>
              <a:rPr lang="en-US" altLang="zh-CN"/>
              <a:t>rtree</a:t>
            </a:r>
            <a:endParaRPr lang="zh-CN" altLang="en-US"/>
          </a:p>
        </p:txBody>
      </p:sp>
      <p:sp>
        <p:nvSpPr>
          <p:cNvPr id="3" name="内容占位符 2">
            <a:extLst>
              <a:ext uri="{FF2B5EF4-FFF2-40B4-BE49-F238E27FC236}">
                <a16:creationId xmlns="" xmlns:a16="http://schemas.microsoft.com/office/drawing/2014/main" id="{F51117F5-0ED3-4D9E-B502-208115FAC84C}"/>
              </a:ext>
            </a:extLst>
          </p:cNvPr>
          <p:cNvSpPr>
            <a:spLocks noGrp="1"/>
          </p:cNvSpPr>
          <p:nvPr>
            <p:ph idx="1"/>
          </p:nvPr>
        </p:nvSpPr>
        <p:spPr>
          <a:xfrm>
            <a:off x="838200" y="1825625"/>
            <a:ext cx="11030712" cy="915630"/>
          </a:xfrm>
        </p:spPr>
        <p:txBody>
          <a:bodyPr>
            <a:normAutofit lnSpcReduction="10000"/>
          </a:bodyPr>
          <a:lstStyle/>
          <a:p>
            <a:r>
              <a:rPr lang="zh-CN" altLang="en-US"/>
              <a:t>在空间分析的环境下，一般我们都是使用</a:t>
            </a:r>
            <a:r>
              <a:rPr lang="zh-CN" altLang="en-US">
                <a:solidFill>
                  <a:srgbClr val="FF0000"/>
                </a:solidFill>
              </a:rPr>
              <a:t>批插入</a:t>
            </a:r>
            <a:r>
              <a:rPr lang="zh-CN" altLang="en-US"/>
              <a:t>构建静态</a:t>
            </a:r>
            <a:r>
              <a:rPr lang="en-US" altLang="zh-CN"/>
              <a:t>rtree</a:t>
            </a:r>
            <a:r>
              <a:rPr lang="zh-CN" altLang="en-US"/>
              <a:t>。</a:t>
            </a:r>
            <a:endParaRPr lang="en-US" altLang="zh-CN"/>
          </a:p>
          <a:p>
            <a:r>
              <a:rPr lang="zh-CN" altLang="en-US"/>
              <a:t>在数据库环境下，才会遇到动态插入和删除。</a:t>
            </a:r>
            <a:endParaRPr lang="en-US" altLang="zh-CN"/>
          </a:p>
          <a:p>
            <a:endParaRPr lang="zh-CN" altLang="en-US"/>
          </a:p>
        </p:txBody>
      </p:sp>
      <p:pic>
        <p:nvPicPr>
          <p:cNvPr id="5" name="图片 4">
            <a:extLst>
              <a:ext uri="{FF2B5EF4-FFF2-40B4-BE49-F238E27FC236}">
                <a16:creationId xmlns="" xmlns:a16="http://schemas.microsoft.com/office/drawing/2014/main" id="{88BCCF85-289E-4EBF-A53E-C3A3E20D2601}"/>
              </a:ext>
            </a:extLst>
          </p:cNvPr>
          <p:cNvPicPr>
            <a:picLocks noChangeAspect="1"/>
          </p:cNvPicPr>
          <p:nvPr/>
        </p:nvPicPr>
        <p:blipFill>
          <a:blip r:embed="rId2"/>
          <a:stretch>
            <a:fillRect/>
          </a:stretch>
        </p:blipFill>
        <p:spPr>
          <a:xfrm>
            <a:off x="838200" y="2741255"/>
            <a:ext cx="10714649" cy="3932261"/>
          </a:xfrm>
          <a:prstGeom prst="rect">
            <a:avLst/>
          </a:prstGeom>
        </p:spPr>
      </p:pic>
    </p:spTree>
    <p:extLst>
      <p:ext uri="{BB962C8B-B14F-4D97-AF65-F5344CB8AC3E}">
        <p14:creationId xmlns:p14="http://schemas.microsoft.com/office/powerpoint/2010/main" val="2008319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AB4E83-EEEB-4AAE-A590-7A54DF03281B}"/>
              </a:ext>
            </a:extLst>
          </p:cNvPr>
          <p:cNvSpPr>
            <a:spLocks noGrp="1"/>
          </p:cNvSpPr>
          <p:nvPr>
            <p:ph type="title"/>
          </p:nvPr>
        </p:nvSpPr>
        <p:spPr/>
        <p:txBody>
          <a:bodyPr/>
          <a:lstStyle/>
          <a:p>
            <a:r>
              <a:rPr lang="en-US" altLang="zh-CN"/>
              <a:t>rtree </a:t>
            </a:r>
            <a:r>
              <a:rPr lang="zh-CN" altLang="en-US"/>
              <a:t>实验</a:t>
            </a:r>
          </a:p>
        </p:txBody>
      </p:sp>
      <p:sp>
        <p:nvSpPr>
          <p:cNvPr id="3" name="内容占位符 2">
            <a:extLst>
              <a:ext uri="{FF2B5EF4-FFF2-40B4-BE49-F238E27FC236}">
                <a16:creationId xmlns="" xmlns:a16="http://schemas.microsoft.com/office/drawing/2014/main" id="{B62B0554-465B-40B9-BF5E-3AF1A9AA36A0}"/>
              </a:ext>
            </a:extLst>
          </p:cNvPr>
          <p:cNvSpPr>
            <a:spLocks noGrp="1"/>
          </p:cNvSpPr>
          <p:nvPr>
            <p:ph idx="1"/>
          </p:nvPr>
        </p:nvSpPr>
        <p:spPr/>
        <p:txBody>
          <a:bodyPr>
            <a:normAutofit/>
          </a:bodyPr>
          <a:lstStyle/>
          <a:p>
            <a:r>
              <a:rPr lang="zh-CN" altLang="en-US"/>
              <a:t>深圳市</a:t>
            </a:r>
            <a:r>
              <a:rPr lang="en-US" altLang="zh-CN"/>
              <a:t>osm</a:t>
            </a:r>
            <a:r>
              <a:rPr lang="zh-CN" altLang="en-US"/>
              <a:t>路网（</a:t>
            </a:r>
            <a:r>
              <a:rPr lang="en-US" altLang="zh-CN"/>
              <a:t>60000+</a:t>
            </a:r>
            <a:r>
              <a:rPr lang="zh-CN" altLang="en-US"/>
              <a:t>）</a:t>
            </a:r>
          </a:p>
          <a:p>
            <a:r>
              <a:rPr lang="en-US" altLang="zh-CN"/>
              <a:t>1</a:t>
            </a:r>
            <a:r>
              <a:rPr lang="zh-CN" altLang="en-US"/>
              <a:t>万条出租车记录</a:t>
            </a:r>
          </a:p>
          <a:p>
            <a:r>
              <a:rPr lang="zh-CN" altLang="en-US"/>
              <a:t>找出距离路网大于</a:t>
            </a:r>
            <a:r>
              <a:rPr lang="en-US" altLang="zh-CN"/>
              <a:t>30</a:t>
            </a:r>
            <a:r>
              <a:rPr lang="zh-CN" altLang="en-US"/>
              <a:t>米的记录</a:t>
            </a:r>
            <a:endParaRPr lang="en-US" altLang="zh-CN"/>
          </a:p>
          <a:p>
            <a:endParaRPr lang="zh-CN" altLang="en-US"/>
          </a:p>
        </p:txBody>
      </p:sp>
    </p:spTree>
    <p:extLst>
      <p:ext uri="{BB962C8B-B14F-4D97-AF65-F5344CB8AC3E}">
        <p14:creationId xmlns:p14="http://schemas.microsoft.com/office/powerpoint/2010/main" val="859105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1852365-EE40-4459-9F15-CF6FE042DD3C}"/>
              </a:ext>
            </a:extLst>
          </p:cNvPr>
          <p:cNvSpPr>
            <a:spLocks noGrp="1"/>
          </p:cNvSpPr>
          <p:nvPr>
            <p:ph type="title"/>
          </p:nvPr>
        </p:nvSpPr>
        <p:spPr/>
        <p:txBody>
          <a:bodyPr/>
          <a:lstStyle/>
          <a:p>
            <a:r>
              <a:rPr lang="en-US" altLang="zh-CN"/>
              <a:t>rtree</a:t>
            </a:r>
            <a:endParaRPr lang="zh-CN" altLang="en-US"/>
          </a:p>
        </p:txBody>
      </p:sp>
      <p:sp>
        <p:nvSpPr>
          <p:cNvPr id="3" name="内容占位符 2">
            <a:extLst>
              <a:ext uri="{FF2B5EF4-FFF2-40B4-BE49-F238E27FC236}">
                <a16:creationId xmlns="" xmlns:a16="http://schemas.microsoft.com/office/drawing/2014/main" id="{CE0ACDAA-C515-48D6-8338-20D3E8601785}"/>
              </a:ext>
            </a:extLst>
          </p:cNvPr>
          <p:cNvSpPr>
            <a:spLocks noGrp="1"/>
          </p:cNvSpPr>
          <p:nvPr>
            <p:ph idx="1"/>
          </p:nvPr>
        </p:nvSpPr>
        <p:spPr/>
        <p:txBody>
          <a:bodyPr/>
          <a:lstStyle/>
          <a:p>
            <a:r>
              <a:rPr lang="en-US" altLang="zh-CN"/>
              <a:t>1.</a:t>
            </a:r>
            <a:r>
              <a:rPr lang="zh-CN" altLang="en-US"/>
              <a:t>遍历所有道路， 计算点到道路的距离， 如果存在距离</a:t>
            </a:r>
            <a:r>
              <a:rPr lang="en-US" altLang="zh-CN"/>
              <a:t>&lt;30m</a:t>
            </a:r>
            <a:r>
              <a:rPr lang="zh-CN" altLang="en-US"/>
              <a:t>的情况，则保留点</a:t>
            </a:r>
          </a:p>
          <a:p>
            <a:r>
              <a:rPr lang="en-US" altLang="zh-CN"/>
              <a:t>2.</a:t>
            </a:r>
            <a:r>
              <a:rPr lang="zh-CN" altLang="en-US"/>
              <a:t>为所有道路生成</a:t>
            </a:r>
            <a:r>
              <a:rPr lang="en-US" altLang="zh-CN"/>
              <a:t>30m</a:t>
            </a:r>
            <a:r>
              <a:rPr lang="zh-CN" altLang="en-US"/>
              <a:t>缓冲区， 遍历所有缓冲区， 判断点是否在缓冲区内部， 如果存在是的情况，则保留点。</a:t>
            </a:r>
          </a:p>
          <a:p>
            <a:r>
              <a:rPr lang="en-US" altLang="zh-CN"/>
              <a:t>3.</a:t>
            </a:r>
            <a:r>
              <a:rPr lang="zh-CN" altLang="en-US"/>
              <a:t>在</a:t>
            </a:r>
            <a:r>
              <a:rPr lang="en-US" altLang="zh-CN"/>
              <a:t>2</a:t>
            </a:r>
            <a:r>
              <a:rPr lang="zh-CN" altLang="en-US"/>
              <a:t>的基础上，为缓冲区建立</a:t>
            </a:r>
            <a:r>
              <a:rPr lang="en-US" altLang="zh-CN"/>
              <a:t>rtree</a:t>
            </a:r>
            <a:r>
              <a:rPr lang="zh-CN" altLang="en-US"/>
              <a:t>索引，来判断关系。</a:t>
            </a:r>
          </a:p>
          <a:p>
            <a:r>
              <a:rPr lang="en-US" altLang="zh-CN"/>
              <a:t>4.</a:t>
            </a:r>
            <a:r>
              <a:rPr lang="zh-CN" altLang="en-US"/>
              <a:t>在</a:t>
            </a:r>
            <a:r>
              <a:rPr lang="en-US" altLang="zh-CN"/>
              <a:t>2</a:t>
            </a:r>
            <a:r>
              <a:rPr lang="zh-CN" altLang="en-US"/>
              <a:t>的基础上，将所有缓冲区</a:t>
            </a:r>
            <a:r>
              <a:rPr lang="en-US" altLang="zh-CN"/>
              <a:t>union</a:t>
            </a:r>
            <a:r>
              <a:rPr lang="zh-CN" altLang="en-US"/>
              <a:t>为一个大的多边形（复杂多边形）， 判断点是否在多边形内部， 如果是，则保留点。</a:t>
            </a:r>
          </a:p>
          <a:p>
            <a:endParaRPr lang="zh-CN" altLang="en-US"/>
          </a:p>
        </p:txBody>
      </p:sp>
    </p:spTree>
    <p:extLst>
      <p:ext uri="{BB962C8B-B14F-4D97-AF65-F5344CB8AC3E}">
        <p14:creationId xmlns:p14="http://schemas.microsoft.com/office/powerpoint/2010/main" val="3170450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92E9D2-1BF3-4517-B206-C66B882FABDE}"/>
              </a:ext>
            </a:extLst>
          </p:cNvPr>
          <p:cNvSpPr>
            <a:spLocks noGrp="1"/>
          </p:cNvSpPr>
          <p:nvPr>
            <p:ph type="title"/>
          </p:nvPr>
        </p:nvSpPr>
        <p:spPr/>
        <p:txBody>
          <a:bodyPr/>
          <a:lstStyle/>
          <a:p>
            <a:r>
              <a:rPr lang="en-US" altLang="zh-CN"/>
              <a:t>rtree</a:t>
            </a:r>
            <a:endParaRPr lang="zh-CN" altLang="en-US"/>
          </a:p>
        </p:txBody>
      </p:sp>
      <p:sp>
        <p:nvSpPr>
          <p:cNvPr id="3" name="内容占位符 2">
            <a:extLst>
              <a:ext uri="{FF2B5EF4-FFF2-40B4-BE49-F238E27FC236}">
                <a16:creationId xmlns="" xmlns:a16="http://schemas.microsoft.com/office/drawing/2014/main" id="{E23EAA69-A7C2-41D5-BF00-451C7B56811A}"/>
              </a:ext>
            </a:extLst>
          </p:cNvPr>
          <p:cNvSpPr>
            <a:spLocks noGrp="1"/>
          </p:cNvSpPr>
          <p:nvPr>
            <p:ph idx="1"/>
          </p:nvPr>
        </p:nvSpPr>
        <p:spPr/>
        <p:txBody>
          <a:bodyPr/>
          <a:lstStyle/>
          <a:p>
            <a:r>
              <a:rPr lang="en-US" altLang="zh-CN"/>
              <a:t>1.</a:t>
            </a:r>
            <a:r>
              <a:rPr lang="zh-CN" altLang="en-US"/>
              <a:t>读入路网 </a:t>
            </a:r>
            <a:r>
              <a:rPr lang="en-US" altLang="zh-CN"/>
              <a:t>1.4 + </a:t>
            </a:r>
            <a:r>
              <a:rPr lang="zh-CN" altLang="en-US"/>
              <a:t>过滤时间 </a:t>
            </a:r>
            <a:r>
              <a:rPr lang="en-US" altLang="zh-CN"/>
              <a:t>1272.6 = 1274</a:t>
            </a:r>
          </a:p>
          <a:p>
            <a:r>
              <a:rPr lang="en-US" altLang="zh-CN"/>
              <a:t>2. </a:t>
            </a:r>
            <a:r>
              <a:rPr lang="zh-CN" altLang="en-US"/>
              <a:t>读入缓冲区 </a:t>
            </a:r>
            <a:r>
              <a:rPr lang="en-US" altLang="zh-CN"/>
              <a:t>3.1 + </a:t>
            </a:r>
            <a:r>
              <a:rPr lang="zh-CN" altLang="en-US"/>
              <a:t>过滤时间 </a:t>
            </a:r>
            <a:r>
              <a:rPr lang="en-US" altLang="zh-CN"/>
              <a:t>890.6 + </a:t>
            </a:r>
            <a:r>
              <a:rPr lang="zh-CN" altLang="en-US"/>
              <a:t>生成缓冲区的时间 </a:t>
            </a:r>
            <a:r>
              <a:rPr lang="en-US" altLang="zh-CN"/>
              <a:t>36.0 = 929.7</a:t>
            </a:r>
          </a:p>
          <a:p>
            <a:r>
              <a:rPr lang="en-US" altLang="zh-CN"/>
              <a:t>3.</a:t>
            </a:r>
            <a:r>
              <a:rPr lang="zh-CN" altLang="en-US"/>
              <a:t>读入缓冲区构建</a:t>
            </a:r>
            <a:r>
              <a:rPr lang="en-US" altLang="zh-CN"/>
              <a:t>rtree 3.1 + </a:t>
            </a:r>
            <a:r>
              <a:rPr lang="zh-CN" altLang="en-US"/>
              <a:t>过滤时间</a:t>
            </a:r>
            <a:r>
              <a:rPr lang="en-US" altLang="zh-CN"/>
              <a:t>22.93 + </a:t>
            </a:r>
            <a:r>
              <a:rPr lang="zh-CN" altLang="en-US"/>
              <a:t>生成缓冲区的时间 </a:t>
            </a:r>
            <a:r>
              <a:rPr lang="en-US" altLang="zh-CN"/>
              <a:t>36.0 = </a:t>
            </a:r>
            <a:r>
              <a:rPr lang="en-US" altLang="zh-CN">
                <a:solidFill>
                  <a:srgbClr val="FF0000"/>
                </a:solidFill>
              </a:rPr>
              <a:t>62.03</a:t>
            </a:r>
          </a:p>
          <a:p>
            <a:r>
              <a:rPr lang="en-US" altLang="zh-CN"/>
              <a:t>4.</a:t>
            </a:r>
            <a:r>
              <a:rPr lang="zh-CN" altLang="en-US"/>
              <a:t>读入合并缓冲 </a:t>
            </a:r>
            <a:r>
              <a:rPr lang="en-US" altLang="zh-CN"/>
              <a:t>0.2 + </a:t>
            </a:r>
            <a:r>
              <a:rPr lang="zh-CN" altLang="en-US"/>
              <a:t>过滤时间</a:t>
            </a:r>
            <a:r>
              <a:rPr lang="en-US" altLang="zh-CN"/>
              <a:t>7691.9 + </a:t>
            </a:r>
            <a:r>
              <a:rPr lang="zh-CN" altLang="en-US"/>
              <a:t>生成缓冲区时间 </a:t>
            </a:r>
            <a:r>
              <a:rPr lang="en-US" altLang="zh-CN"/>
              <a:t>36.0 + </a:t>
            </a:r>
            <a:r>
              <a:rPr lang="zh-CN" altLang="en-US"/>
              <a:t>合并缓冲区时间</a:t>
            </a:r>
            <a:r>
              <a:rPr lang="en-US" altLang="zh-CN"/>
              <a:t>98.4 = </a:t>
            </a:r>
            <a:r>
              <a:rPr lang="en-US" altLang="zh-CN">
                <a:solidFill>
                  <a:srgbClr val="0070C0"/>
                </a:solidFill>
              </a:rPr>
              <a:t>7826.5</a:t>
            </a:r>
          </a:p>
          <a:p>
            <a:r>
              <a:rPr lang="zh-CN" altLang="en-US"/>
              <a:t>复杂多边形（</a:t>
            </a:r>
            <a:r>
              <a:rPr lang="en-US" altLang="zh-CN"/>
              <a:t>400931</a:t>
            </a:r>
            <a:r>
              <a:rPr lang="zh-CN" altLang="en-US"/>
              <a:t>个顶点， </a:t>
            </a:r>
            <a:r>
              <a:rPr lang="en-US" altLang="zh-CN"/>
              <a:t>7685</a:t>
            </a:r>
            <a:r>
              <a:rPr lang="zh-CN" altLang="en-US"/>
              <a:t>个内环）</a:t>
            </a:r>
            <a:endParaRPr lang="en-US" altLang="zh-CN"/>
          </a:p>
          <a:p>
            <a:endParaRPr lang="zh-CN" altLang="en-US"/>
          </a:p>
        </p:txBody>
      </p:sp>
    </p:spTree>
    <p:extLst>
      <p:ext uri="{BB962C8B-B14F-4D97-AF65-F5344CB8AC3E}">
        <p14:creationId xmlns:p14="http://schemas.microsoft.com/office/powerpoint/2010/main" val="1929954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3830C7-FC28-4159-8C1F-F4C6E51D756B}"/>
              </a:ext>
            </a:extLst>
          </p:cNvPr>
          <p:cNvSpPr>
            <a:spLocks noGrp="1"/>
          </p:cNvSpPr>
          <p:nvPr>
            <p:ph type="title"/>
          </p:nvPr>
        </p:nvSpPr>
        <p:spPr/>
        <p:txBody>
          <a:bodyPr/>
          <a:lstStyle/>
          <a:p>
            <a:r>
              <a:rPr lang="en-US" altLang="zh-CN" dirty="0" err="1"/>
              <a:t>geopandas</a:t>
            </a:r>
            <a:endParaRPr lang="zh-CN" altLang="en-US" dirty="0"/>
          </a:p>
        </p:txBody>
      </p:sp>
      <p:sp>
        <p:nvSpPr>
          <p:cNvPr id="3" name="内容占位符 2">
            <a:extLst>
              <a:ext uri="{FF2B5EF4-FFF2-40B4-BE49-F238E27FC236}">
                <a16:creationId xmlns="" xmlns:a16="http://schemas.microsoft.com/office/drawing/2014/main" id="{1AB13EF8-2B26-43BA-B202-5467023E2029}"/>
              </a:ext>
            </a:extLst>
          </p:cNvPr>
          <p:cNvSpPr>
            <a:spLocks noGrp="1"/>
          </p:cNvSpPr>
          <p:nvPr>
            <p:ph idx="1"/>
          </p:nvPr>
        </p:nvSpPr>
        <p:spPr/>
        <p:txBody>
          <a:bodyPr/>
          <a:lstStyle/>
          <a:p>
            <a:r>
              <a:rPr lang="zh-CN" altLang="en-US" dirty="0"/>
              <a:t>仓库地址： </a:t>
            </a:r>
            <a:r>
              <a:rPr lang="en-US" altLang="zh-CN" dirty="0">
                <a:hlinkClick r:id="rId2"/>
              </a:rPr>
              <a:t>https://</a:t>
            </a:r>
            <a:r>
              <a:rPr lang="en-US" altLang="zh-CN" dirty="0" err="1">
                <a:hlinkClick r:id="rId2"/>
              </a:rPr>
              <a:t>github.com</a:t>
            </a:r>
            <a:r>
              <a:rPr lang="en-US" altLang="zh-CN" dirty="0">
                <a:hlinkClick r:id="rId2"/>
              </a:rPr>
              <a:t>/</a:t>
            </a:r>
            <a:r>
              <a:rPr lang="en-US" altLang="zh-CN" dirty="0" err="1">
                <a:hlinkClick r:id="rId2"/>
              </a:rPr>
              <a:t>geopandas</a:t>
            </a:r>
            <a:r>
              <a:rPr lang="en-US" altLang="zh-CN" dirty="0">
                <a:hlinkClick r:id="rId2"/>
              </a:rPr>
              <a:t>/</a:t>
            </a:r>
            <a:r>
              <a:rPr lang="en-US" altLang="zh-CN" dirty="0" err="1">
                <a:hlinkClick r:id="rId2"/>
              </a:rPr>
              <a:t>geopandas</a:t>
            </a:r>
            <a:endParaRPr lang="en-US" altLang="zh-CN" dirty="0"/>
          </a:p>
          <a:p>
            <a:r>
              <a:rPr lang="zh-CN" altLang="en-US" dirty="0"/>
              <a:t>集合了前面库的功能</a:t>
            </a:r>
            <a:r>
              <a:rPr lang="en-US" altLang="zh-CN" dirty="0"/>
              <a:t>+pandas</a:t>
            </a:r>
          </a:p>
          <a:p>
            <a:r>
              <a:rPr lang="zh-CN" altLang="en-US" dirty="0"/>
              <a:t>使用</a:t>
            </a:r>
            <a:r>
              <a:rPr lang="en-US" altLang="zh-CN" dirty="0" err="1"/>
              <a:t>fiona</a:t>
            </a:r>
            <a:r>
              <a:rPr lang="zh-CN" altLang="en-US" dirty="0"/>
              <a:t>进行矢量格式数据读写</a:t>
            </a:r>
            <a:endParaRPr lang="en-US" altLang="zh-CN" dirty="0"/>
          </a:p>
          <a:p>
            <a:r>
              <a:rPr lang="zh-CN" altLang="en-US" dirty="0"/>
              <a:t>使用</a:t>
            </a:r>
            <a:r>
              <a:rPr lang="en-US" altLang="zh-CN" dirty="0" err="1"/>
              <a:t>pyproj</a:t>
            </a:r>
            <a:r>
              <a:rPr lang="zh-CN" altLang="en-US" dirty="0"/>
              <a:t>进行空间操作系转换</a:t>
            </a:r>
            <a:endParaRPr lang="en-US" altLang="zh-CN" dirty="0"/>
          </a:p>
          <a:p>
            <a:r>
              <a:rPr lang="zh-CN" altLang="en-US" dirty="0"/>
              <a:t>使用</a:t>
            </a:r>
            <a:r>
              <a:rPr lang="en-US" altLang="zh-CN" dirty="0" err="1"/>
              <a:t>rtree</a:t>
            </a:r>
            <a:r>
              <a:rPr lang="zh-CN" altLang="en-US" dirty="0"/>
              <a:t>进行空间索引</a:t>
            </a:r>
            <a:endParaRPr lang="en-US" altLang="zh-CN" dirty="0"/>
          </a:p>
          <a:p>
            <a:r>
              <a:rPr lang="zh-CN" altLang="en-US" dirty="0"/>
              <a:t>使用</a:t>
            </a:r>
            <a:r>
              <a:rPr lang="en-US" altLang="zh-CN" dirty="0"/>
              <a:t>shapely</a:t>
            </a:r>
            <a:r>
              <a:rPr lang="zh-CN" altLang="en-US" dirty="0"/>
              <a:t>做基本的空间分析</a:t>
            </a:r>
          </a:p>
        </p:txBody>
      </p:sp>
    </p:spTree>
    <p:extLst>
      <p:ext uri="{BB962C8B-B14F-4D97-AF65-F5344CB8AC3E}">
        <p14:creationId xmlns:p14="http://schemas.microsoft.com/office/powerpoint/2010/main" val="1213824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3830C7-FC28-4159-8C1F-F4C6E51D756B}"/>
              </a:ext>
            </a:extLst>
          </p:cNvPr>
          <p:cNvSpPr>
            <a:spLocks noGrp="1"/>
          </p:cNvSpPr>
          <p:nvPr>
            <p:ph type="title"/>
          </p:nvPr>
        </p:nvSpPr>
        <p:spPr/>
        <p:txBody>
          <a:bodyPr/>
          <a:lstStyle/>
          <a:p>
            <a:r>
              <a:rPr lang="zh-CN" altLang="en-US" dirty="0"/>
              <a:t>高级空间分析 </a:t>
            </a:r>
            <a:r>
              <a:rPr lang="en-US" altLang="zh-CN" dirty="0" err="1"/>
              <a:t>PySAL</a:t>
            </a:r>
            <a:endParaRPr lang="zh-CN" altLang="en-US" dirty="0"/>
          </a:p>
        </p:txBody>
      </p:sp>
      <p:sp>
        <p:nvSpPr>
          <p:cNvPr id="3" name="内容占位符 2">
            <a:extLst>
              <a:ext uri="{FF2B5EF4-FFF2-40B4-BE49-F238E27FC236}">
                <a16:creationId xmlns="" xmlns:a16="http://schemas.microsoft.com/office/drawing/2014/main" id="{1AB13EF8-2B26-43BA-B202-5467023E2029}"/>
              </a:ext>
            </a:extLst>
          </p:cNvPr>
          <p:cNvSpPr>
            <a:spLocks noGrp="1"/>
          </p:cNvSpPr>
          <p:nvPr>
            <p:ph idx="1"/>
          </p:nvPr>
        </p:nvSpPr>
        <p:spPr/>
        <p:txBody>
          <a:bodyPr/>
          <a:lstStyle/>
          <a:p>
            <a:r>
              <a:rPr lang="zh-CN" altLang="en-US" dirty="0"/>
              <a:t>仓库地址 </a:t>
            </a:r>
            <a:r>
              <a:rPr lang="en-US" altLang="zh-CN" dirty="0">
                <a:hlinkClick r:id="rId2"/>
              </a:rPr>
              <a:t>https://</a:t>
            </a:r>
            <a:r>
              <a:rPr lang="en-US" altLang="zh-CN" dirty="0" err="1">
                <a:hlinkClick r:id="rId2"/>
              </a:rPr>
              <a:t>github.com</a:t>
            </a:r>
            <a:r>
              <a:rPr lang="en-US" altLang="zh-CN" dirty="0">
                <a:hlinkClick r:id="rId2"/>
              </a:rPr>
              <a:t>/</a:t>
            </a:r>
            <a:r>
              <a:rPr lang="en-US" altLang="zh-CN" dirty="0" err="1">
                <a:hlinkClick r:id="rId2"/>
              </a:rPr>
              <a:t>pysal</a:t>
            </a:r>
            <a:r>
              <a:rPr lang="en-US" altLang="zh-CN" dirty="0">
                <a:hlinkClick r:id="rId2"/>
              </a:rPr>
              <a:t>/</a:t>
            </a:r>
            <a:r>
              <a:rPr lang="en-US" altLang="zh-CN" dirty="0" err="1">
                <a:hlinkClick r:id="rId2"/>
              </a:rPr>
              <a:t>pysal</a:t>
            </a:r>
            <a:r>
              <a:rPr lang="en-US" altLang="zh-CN" dirty="0">
                <a:hlinkClick r:id="rId2"/>
              </a:rPr>
              <a:t>/</a:t>
            </a:r>
            <a:endParaRPr lang="en-US" altLang="zh-CN" dirty="0"/>
          </a:p>
          <a:p>
            <a:r>
              <a:rPr lang="en-US" altLang="zh-CN" dirty="0"/>
              <a:t>1. </a:t>
            </a:r>
            <a:r>
              <a:rPr lang="zh-CN" altLang="en-US" dirty="0"/>
              <a:t>空间自相关</a:t>
            </a:r>
            <a:r>
              <a:rPr lang="zh-CN" altLang="en-US" dirty="0" smtClean="0"/>
              <a:t>（</a:t>
            </a:r>
            <a:r>
              <a:rPr lang="en-US" altLang="zh-CN" dirty="0" smtClean="0"/>
              <a:t>Moran’s I</a:t>
            </a:r>
            <a:r>
              <a:rPr lang="en-US" altLang="zh-CN" dirty="0"/>
              <a:t>, Geary’s C</a:t>
            </a:r>
            <a:r>
              <a:rPr lang="zh-CN" altLang="en-US" dirty="0"/>
              <a:t>）</a:t>
            </a:r>
            <a:endParaRPr lang="en-US" altLang="zh-CN" dirty="0"/>
          </a:p>
          <a:p>
            <a:r>
              <a:rPr lang="en-US" altLang="zh-CN" dirty="0"/>
              <a:t>2. </a:t>
            </a:r>
            <a:r>
              <a:rPr lang="zh-CN" altLang="en-US" dirty="0" smtClean="0"/>
              <a:t>分区</a:t>
            </a:r>
            <a:endParaRPr lang="en-US" altLang="zh-CN" dirty="0"/>
          </a:p>
          <a:p>
            <a:endParaRPr lang="zh-CN" altLang="en-US" dirty="0"/>
          </a:p>
        </p:txBody>
      </p:sp>
    </p:spTree>
    <p:extLst>
      <p:ext uri="{BB962C8B-B14F-4D97-AF65-F5344CB8AC3E}">
        <p14:creationId xmlns:p14="http://schemas.microsoft.com/office/powerpoint/2010/main" val="3118776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3830C7-FC28-4159-8C1F-F4C6E51D756B}"/>
              </a:ext>
            </a:extLst>
          </p:cNvPr>
          <p:cNvSpPr>
            <a:spLocks noGrp="1"/>
          </p:cNvSpPr>
          <p:nvPr>
            <p:ph type="title"/>
          </p:nvPr>
        </p:nvSpPr>
        <p:spPr/>
        <p:txBody>
          <a:bodyPr/>
          <a:lstStyle/>
          <a:p>
            <a:r>
              <a:rPr lang="zh-CN" altLang="en-US"/>
              <a:t>前端地图显示库</a:t>
            </a:r>
          </a:p>
        </p:txBody>
      </p:sp>
      <p:sp>
        <p:nvSpPr>
          <p:cNvPr id="3" name="内容占位符 2">
            <a:extLst>
              <a:ext uri="{FF2B5EF4-FFF2-40B4-BE49-F238E27FC236}">
                <a16:creationId xmlns="" xmlns:a16="http://schemas.microsoft.com/office/drawing/2014/main" id="{1AB13EF8-2B26-43BA-B202-5467023E2029}"/>
              </a:ext>
            </a:extLst>
          </p:cNvPr>
          <p:cNvSpPr>
            <a:spLocks noGrp="1"/>
          </p:cNvSpPr>
          <p:nvPr>
            <p:ph idx="1"/>
          </p:nvPr>
        </p:nvSpPr>
        <p:spPr/>
        <p:txBody>
          <a:bodyPr/>
          <a:lstStyle/>
          <a:p>
            <a:r>
              <a:rPr lang="en-US" altLang="zh-CN"/>
              <a:t>Leaflet </a:t>
            </a:r>
            <a:r>
              <a:rPr lang="en-US" altLang="zh-CN">
                <a:hlinkClick r:id="rId2"/>
              </a:rPr>
              <a:t>https://github.com/Leaflet/Leaflet</a:t>
            </a:r>
            <a:r>
              <a:rPr lang="zh-CN" altLang="en-US"/>
              <a:t>（轻量）</a:t>
            </a:r>
            <a:endParaRPr lang="en-US" altLang="zh-CN"/>
          </a:p>
          <a:p>
            <a:r>
              <a:rPr lang="en-US" altLang="zh-CN"/>
              <a:t>maptalk </a:t>
            </a:r>
            <a:r>
              <a:rPr lang="en-US" altLang="zh-CN">
                <a:hlinkClick r:id="rId3"/>
              </a:rPr>
              <a:t>https://github.com/maptalks/maptalks.js</a:t>
            </a:r>
            <a:r>
              <a:rPr lang="zh-CN" altLang="en-US"/>
              <a:t>（</a:t>
            </a:r>
            <a:r>
              <a:rPr lang="en-US" altLang="zh-CN"/>
              <a:t>3D</a:t>
            </a:r>
            <a:r>
              <a:rPr lang="zh-CN" altLang="en-US"/>
              <a:t>）</a:t>
            </a:r>
            <a:endParaRPr lang="en-US" altLang="zh-CN"/>
          </a:p>
          <a:p>
            <a:r>
              <a:rPr lang="en-US" altLang="zh-CN"/>
              <a:t>mapbox-gl-js https://github.com/mapbox/mapbox-gl-js (3D</a:t>
            </a:r>
            <a:r>
              <a:rPr lang="zh-CN" altLang="en-US"/>
              <a:t>）</a:t>
            </a:r>
            <a:r>
              <a:rPr lang="en-US" altLang="zh-CN"/>
              <a:t>(vector-tile)</a:t>
            </a:r>
          </a:p>
          <a:p>
            <a:r>
              <a:rPr lang="en-US" altLang="zh-CN"/>
              <a:t>openlayers </a:t>
            </a:r>
            <a:r>
              <a:rPr lang="en-US" altLang="zh-CN">
                <a:hlinkClick r:id="rId4"/>
              </a:rPr>
              <a:t>https://github.com/openlayers/openlayers</a:t>
            </a:r>
            <a:endParaRPr lang="en-US" altLang="zh-CN"/>
          </a:p>
          <a:p>
            <a:r>
              <a:rPr lang="zh-CN" altLang="en-US"/>
              <a:t>投影，绘制，平移，缩放。</a:t>
            </a:r>
            <a:endParaRPr lang="en-US" altLang="zh-CN"/>
          </a:p>
          <a:p>
            <a:endParaRPr lang="en-US" altLang="zh-CN"/>
          </a:p>
        </p:txBody>
      </p:sp>
    </p:spTree>
    <p:extLst>
      <p:ext uri="{BB962C8B-B14F-4D97-AF65-F5344CB8AC3E}">
        <p14:creationId xmlns:p14="http://schemas.microsoft.com/office/powerpoint/2010/main" val="20417295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4A19E54-7B92-4E40-A2B7-9856CE1F7B48}"/>
              </a:ext>
            </a:extLst>
          </p:cNvPr>
          <p:cNvSpPr>
            <a:spLocks noGrp="1"/>
          </p:cNvSpPr>
          <p:nvPr>
            <p:ph type="title"/>
          </p:nvPr>
        </p:nvSpPr>
        <p:spPr/>
        <p:txBody>
          <a:bodyPr/>
          <a:lstStyle/>
          <a:p>
            <a:r>
              <a:rPr lang="en-US" altLang="zh-CN"/>
              <a:t>vector tile</a:t>
            </a:r>
            <a:endParaRPr lang="zh-CN" altLang="en-US"/>
          </a:p>
        </p:txBody>
      </p:sp>
      <p:sp>
        <p:nvSpPr>
          <p:cNvPr id="3" name="内容占位符 2">
            <a:extLst>
              <a:ext uri="{FF2B5EF4-FFF2-40B4-BE49-F238E27FC236}">
                <a16:creationId xmlns="" xmlns:a16="http://schemas.microsoft.com/office/drawing/2014/main" id="{2FB531AE-0C52-4602-BA21-D274D5394546}"/>
              </a:ext>
            </a:extLst>
          </p:cNvPr>
          <p:cNvSpPr>
            <a:spLocks noGrp="1"/>
          </p:cNvSpPr>
          <p:nvPr>
            <p:ph idx="1"/>
          </p:nvPr>
        </p:nvSpPr>
        <p:spPr/>
        <p:txBody>
          <a:bodyPr/>
          <a:lstStyle/>
          <a:p>
            <a:r>
              <a:rPr lang="en-US" altLang="zh-CN">
                <a:hlinkClick r:id="rId2"/>
              </a:rPr>
              <a:t>https://github.com/mapbox/vector-tile-spec</a:t>
            </a:r>
            <a:endParaRPr lang="en-US" altLang="zh-CN"/>
          </a:p>
          <a:p>
            <a:r>
              <a:rPr lang="zh-CN" altLang="en-US"/>
              <a:t>是一个矢量数据格式</a:t>
            </a:r>
            <a:endParaRPr lang="en-US" altLang="zh-CN"/>
          </a:p>
          <a:p>
            <a:r>
              <a:rPr lang="zh-CN" altLang="en-US"/>
              <a:t>和</a:t>
            </a:r>
            <a:r>
              <a:rPr lang="en-US" altLang="zh-CN"/>
              <a:t>osm.pbf</a:t>
            </a:r>
            <a:r>
              <a:rPr lang="zh-CN" altLang="en-US"/>
              <a:t>类似，使用谷歌的</a:t>
            </a:r>
            <a:r>
              <a:rPr lang="en-US" altLang="zh-CN"/>
              <a:t>protobuf</a:t>
            </a:r>
            <a:r>
              <a:rPr lang="zh-CN" altLang="en-US"/>
              <a:t>格式</a:t>
            </a:r>
            <a:endParaRPr lang="en-US" altLang="zh-CN"/>
          </a:p>
          <a:p>
            <a:r>
              <a:rPr lang="zh-CN" altLang="en-US"/>
              <a:t>二进制格式</a:t>
            </a:r>
            <a:endParaRPr lang="en-US" altLang="zh-CN"/>
          </a:p>
          <a:p>
            <a:r>
              <a:rPr lang="zh-CN" altLang="en-US"/>
              <a:t>思想，使用相对位置（小整数），变长的数字编码（小的数字用很少的位），属性值只保存一遍（词频排序）</a:t>
            </a:r>
            <a:endParaRPr lang="en-US" altLang="zh-CN"/>
          </a:p>
          <a:p>
            <a:r>
              <a:rPr lang="zh-CN" altLang="en-US"/>
              <a:t>保留瓦片地图的优点（加载速度快），还可以在前端对样式进行更改（自定义样式的地图）。</a:t>
            </a:r>
          </a:p>
        </p:txBody>
      </p:sp>
    </p:spTree>
    <p:extLst>
      <p:ext uri="{BB962C8B-B14F-4D97-AF65-F5344CB8AC3E}">
        <p14:creationId xmlns:p14="http://schemas.microsoft.com/office/powerpoint/2010/main" val="26518349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3830C7-FC28-4159-8C1F-F4C6E51D756B}"/>
              </a:ext>
            </a:extLst>
          </p:cNvPr>
          <p:cNvSpPr>
            <a:spLocks noGrp="1"/>
          </p:cNvSpPr>
          <p:nvPr>
            <p:ph type="title"/>
          </p:nvPr>
        </p:nvSpPr>
        <p:spPr/>
        <p:txBody>
          <a:bodyPr/>
          <a:lstStyle/>
          <a:p>
            <a:r>
              <a:rPr lang="zh-CN" altLang="en-US"/>
              <a:t>前端空间分析 </a:t>
            </a:r>
            <a:r>
              <a:rPr lang="en-US" altLang="zh-CN"/>
              <a:t>turf</a:t>
            </a:r>
            <a:endParaRPr lang="zh-CN" altLang="en-US"/>
          </a:p>
        </p:txBody>
      </p:sp>
      <p:sp>
        <p:nvSpPr>
          <p:cNvPr id="3" name="内容占位符 2">
            <a:extLst>
              <a:ext uri="{FF2B5EF4-FFF2-40B4-BE49-F238E27FC236}">
                <a16:creationId xmlns="" xmlns:a16="http://schemas.microsoft.com/office/drawing/2014/main" id="{1AB13EF8-2B26-43BA-B202-5467023E2029}"/>
              </a:ext>
            </a:extLst>
          </p:cNvPr>
          <p:cNvSpPr>
            <a:spLocks noGrp="1"/>
          </p:cNvSpPr>
          <p:nvPr>
            <p:ph idx="1"/>
          </p:nvPr>
        </p:nvSpPr>
        <p:spPr/>
        <p:txBody>
          <a:bodyPr/>
          <a:lstStyle/>
          <a:p>
            <a:r>
              <a:rPr lang="zh-CN" altLang="en-US"/>
              <a:t>仓库地址 </a:t>
            </a:r>
            <a:r>
              <a:rPr lang="en-US" altLang="zh-CN">
                <a:hlinkClick r:id="rId2"/>
              </a:rPr>
              <a:t>https://github.com/Turfjs/turf</a:t>
            </a:r>
            <a:endParaRPr lang="en-US" altLang="zh-CN"/>
          </a:p>
          <a:p>
            <a:r>
              <a:rPr lang="zh-CN" altLang="en-US"/>
              <a:t>模块化的仓库，包含很多子模块，支持许多空间分析操作</a:t>
            </a:r>
            <a:endParaRPr lang="en-US" altLang="zh-CN"/>
          </a:p>
          <a:p>
            <a:r>
              <a:rPr lang="zh-CN" altLang="en-US"/>
              <a:t>使用</a:t>
            </a:r>
            <a:r>
              <a:rPr lang="en-US" altLang="zh-CN"/>
              <a:t>geojson</a:t>
            </a:r>
            <a:r>
              <a:rPr lang="zh-CN" altLang="en-US"/>
              <a:t>作为输入输出格式</a:t>
            </a:r>
            <a:endParaRPr lang="en-US" altLang="zh-CN"/>
          </a:p>
          <a:p>
            <a:r>
              <a:rPr lang="en-US" altLang="zh-CN"/>
              <a:t>1.</a:t>
            </a:r>
            <a:r>
              <a:rPr lang="zh-CN" altLang="en-US"/>
              <a:t>距离面积测量</a:t>
            </a:r>
            <a:endParaRPr lang="en-US" altLang="zh-CN"/>
          </a:p>
          <a:p>
            <a:r>
              <a:rPr lang="en-US" altLang="zh-CN"/>
              <a:t>2.</a:t>
            </a:r>
            <a:r>
              <a:rPr lang="zh-CN" altLang="en-US"/>
              <a:t>聚类</a:t>
            </a:r>
            <a:endParaRPr lang="en-US" altLang="zh-CN"/>
          </a:p>
          <a:p>
            <a:r>
              <a:rPr lang="en-US" altLang="zh-CN"/>
              <a:t>3.</a:t>
            </a:r>
            <a:r>
              <a:rPr lang="zh-CN" altLang="en-US"/>
              <a:t>空间统计</a:t>
            </a:r>
          </a:p>
        </p:txBody>
      </p:sp>
    </p:spTree>
    <p:extLst>
      <p:ext uri="{BB962C8B-B14F-4D97-AF65-F5344CB8AC3E}">
        <p14:creationId xmlns:p14="http://schemas.microsoft.com/office/powerpoint/2010/main" val="4129802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3830C7-FC28-4159-8C1F-F4C6E51D756B}"/>
              </a:ext>
            </a:extLst>
          </p:cNvPr>
          <p:cNvSpPr>
            <a:spLocks noGrp="1"/>
          </p:cNvSpPr>
          <p:nvPr>
            <p:ph type="title"/>
          </p:nvPr>
        </p:nvSpPr>
        <p:spPr/>
        <p:txBody>
          <a:bodyPr/>
          <a:lstStyle/>
          <a:p>
            <a:r>
              <a:rPr lang="en-US" altLang="zh-CN"/>
              <a:t>openstreetmap </a:t>
            </a:r>
            <a:r>
              <a:rPr lang="zh-CN" altLang="en-US"/>
              <a:t>开源技术路线</a:t>
            </a:r>
          </a:p>
        </p:txBody>
      </p:sp>
      <p:sp>
        <p:nvSpPr>
          <p:cNvPr id="3" name="内容占位符 2">
            <a:extLst>
              <a:ext uri="{FF2B5EF4-FFF2-40B4-BE49-F238E27FC236}">
                <a16:creationId xmlns="" xmlns:a16="http://schemas.microsoft.com/office/drawing/2014/main" id="{1AB13EF8-2B26-43BA-B202-5467023E2029}"/>
              </a:ext>
            </a:extLst>
          </p:cNvPr>
          <p:cNvSpPr>
            <a:spLocks noGrp="1"/>
          </p:cNvSpPr>
          <p:nvPr>
            <p:ph idx="1"/>
          </p:nvPr>
        </p:nvSpPr>
        <p:spPr/>
        <p:txBody>
          <a:bodyPr>
            <a:normAutofit lnSpcReduction="10000"/>
          </a:bodyPr>
          <a:lstStyle/>
          <a:p>
            <a:r>
              <a:rPr lang="en-US" altLang="zh-CN"/>
              <a:t>mapnik</a:t>
            </a:r>
            <a:r>
              <a:rPr lang="zh-CN" altLang="en-US"/>
              <a:t>是一个地图渲染工具</a:t>
            </a:r>
            <a:endParaRPr lang="en-US" altLang="zh-CN"/>
          </a:p>
          <a:p>
            <a:r>
              <a:rPr lang="zh-CN" altLang="en-US"/>
              <a:t>通过指定</a:t>
            </a:r>
            <a:r>
              <a:rPr lang="en-US" altLang="zh-CN"/>
              <a:t>stylesheet</a:t>
            </a:r>
            <a:r>
              <a:rPr lang="zh-CN" altLang="en-US"/>
              <a:t>（</a:t>
            </a:r>
            <a:r>
              <a:rPr lang="en-US" altLang="zh-CN"/>
              <a:t>xml</a:t>
            </a:r>
            <a:r>
              <a:rPr lang="zh-CN" altLang="en-US"/>
              <a:t>）来将数据渲染为图片</a:t>
            </a:r>
            <a:endParaRPr lang="en-US" altLang="zh-CN"/>
          </a:p>
          <a:p>
            <a:r>
              <a:rPr lang="en-US" altLang="zh-CN"/>
              <a:t>openstreetmap</a:t>
            </a:r>
            <a:r>
              <a:rPr lang="zh-CN" altLang="en-US"/>
              <a:t>的瓦片地图就是通过</a:t>
            </a:r>
            <a:r>
              <a:rPr lang="en-US" altLang="zh-CN"/>
              <a:t>mapnik</a:t>
            </a:r>
            <a:r>
              <a:rPr lang="zh-CN" altLang="en-US"/>
              <a:t>渲染得到的</a:t>
            </a:r>
            <a:endParaRPr lang="en-US" altLang="zh-CN"/>
          </a:p>
          <a:p>
            <a:pPr marL="0" indent="0">
              <a:buNone/>
            </a:pPr>
            <a:r>
              <a:rPr lang="zh-CN" altLang="en-US"/>
              <a:t>流程：</a:t>
            </a:r>
            <a:endParaRPr lang="en-US" altLang="zh-CN"/>
          </a:p>
          <a:p>
            <a:pPr marL="514350" indent="-514350">
              <a:buAutoNum type="arabicPeriod"/>
            </a:pPr>
            <a:r>
              <a:rPr lang="zh-CN" altLang="en-US"/>
              <a:t>将</a:t>
            </a:r>
            <a:r>
              <a:rPr lang="en-US" altLang="zh-CN"/>
              <a:t>osm.pbf</a:t>
            </a:r>
            <a:r>
              <a:rPr lang="zh-CN" altLang="en-US"/>
              <a:t>文件导入数据库（</a:t>
            </a:r>
            <a:r>
              <a:rPr lang="en-US" altLang="zh-CN"/>
              <a:t>osm2pgsql</a:t>
            </a:r>
            <a:r>
              <a:rPr lang="zh-CN" altLang="en-US"/>
              <a:t>）</a:t>
            </a:r>
            <a:endParaRPr lang="en-US" altLang="zh-CN"/>
          </a:p>
          <a:p>
            <a:pPr marL="514350" indent="-514350">
              <a:buAutoNum type="arabicPeriod"/>
            </a:pPr>
            <a:r>
              <a:rPr lang="zh-CN" altLang="en-US"/>
              <a:t>每个</a:t>
            </a:r>
            <a:r>
              <a:rPr lang="en-US" altLang="zh-CN"/>
              <a:t>x/y/z</a:t>
            </a:r>
            <a:r>
              <a:rPr lang="zh-CN" altLang="en-US"/>
              <a:t>对应的查询语句</a:t>
            </a:r>
            <a:r>
              <a:rPr lang="en-US" altLang="zh-CN"/>
              <a:t>(</a:t>
            </a:r>
            <a:r>
              <a:rPr lang="zh-CN" altLang="en-US"/>
              <a:t>数据（支持很多格式）</a:t>
            </a:r>
            <a:r>
              <a:rPr lang="en-US" altLang="zh-CN"/>
              <a:t>)</a:t>
            </a:r>
          </a:p>
          <a:p>
            <a:pPr marL="514350" indent="-514350">
              <a:buAutoNum type="arabicPeriod"/>
            </a:pPr>
            <a:r>
              <a:rPr lang="zh-CN" altLang="en-US"/>
              <a:t>每种地图的渲染风格（</a:t>
            </a:r>
            <a:r>
              <a:rPr lang="en-US" altLang="zh-CN"/>
              <a:t>style</a:t>
            </a:r>
            <a:r>
              <a:rPr lang="zh-CN" altLang="en-US"/>
              <a:t>（</a:t>
            </a:r>
            <a:r>
              <a:rPr lang="en-US" altLang="zh-CN"/>
              <a:t>xml</a:t>
            </a:r>
            <a:r>
              <a:rPr lang="zh-CN" altLang="en-US"/>
              <a:t>文件，</a:t>
            </a:r>
            <a:r>
              <a:rPr lang="en-US" altLang="zh-CN"/>
              <a:t>cartocss</a:t>
            </a:r>
            <a:r>
              <a:rPr lang="zh-CN" altLang="en-US"/>
              <a:t>（编译成</a:t>
            </a:r>
            <a:r>
              <a:rPr lang="en-US" altLang="zh-CN"/>
              <a:t>xml</a:t>
            </a:r>
            <a:r>
              <a:rPr lang="zh-CN" altLang="en-US"/>
              <a:t>）））</a:t>
            </a:r>
            <a:endParaRPr lang="en-US" altLang="zh-CN"/>
          </a:p>
          <a:p>
            <a:pPr marL="514350" indent="-514350">
              <a:buAutoNum type="arabicPeriod"/>
            </a:pPr>
            <a:r>
              <a:rPr lang="zh-CN" altLang="en-US"/>
              <a:t>使用</a:t>
            </a:r>
            <a:r>
              <a:rPr lang="en-US" altLang="zh-CN"/>
              <a:t>mapnik</a:t>
            </a:r>
            <a:r>
              <a:rPr lang="zh-CN" altLang="en-US"/>
              <a:t>将数据和</a:t>
            </a:r>
            <a:r>
              <a:rPr lang="en-US" altLang="zh-CN"/>
              <a:t>style</a:t>
            </a:r>
            <a:r>
              <a:rPr lang="zh-CN" altLang="en-US"/>
              <a:t>渲染为瓦片（缓存）</a:t>
            </a:r>
            <a:endParaRPr lang="en-US" altLang="zh-CN"/>
          </a:p>
          <a:p>
            <a:endParaRPr lang="zh-CN" altLang="en-US"/>
          </a:p>
        </p:txBody>
      </p:sp>
    </p:spTree>
    <p:extLst>
      <p:ext uri="{BB962C8B-B14F-4D97-AF65-F5344CB8AC3E}">
        <p14:creationId xmlns:p14="http://schemas.microsoft.com/office/powerpoint/2010/main" val="157828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90C4DDF-2D98-4961-AA18-599ED8F58DF4}"/>
              </a:ext>
            </a:extLst>
          </p:cNvPr>
          <p:cNvSpPr>
            <a:spLocks noGrp="1"/>
          </p:cNvSpPr>
          <p:nvPr>
            <p:ph type="title"/>
          </p:nvPr>
        </p:nvSpPr>
        <p:spPr/>
        <p:txBody>
          <a:bodyPr/>
          <a:lstStyle/>
          <a:p>
            <a:r>
              <a:rPr lang="zh-CN" altLang="en-US"/>
              <a:t>宽松许可</a:t>
            </a:r>
          </a:p>
        </p:txBody>
      </p:sp>
      <p:sp>
        <p:nvSpPr>
          <p:cNvPr id="3" name="内容占位符 2">
            <a:extLst>
              <a:ext uri="{FF2B5EF4-FFF2-40B4-BE49-F238E27FC236}">
                <a16:creationId xmlns="" xmlns:a16="http://schemas.microsoft.com/office/drawing/2014/main" id="{B5B1D01C-F6A1-4926-A128-CE9444B3265A}"/>
              </a:ext>
            </a:extLst>
          </p:cNvPr>
          <p:cNvSpPr>
            <a:spLocks noGrp="1"/>
          </p:cNvSpPr>
          <p:nvPr>
            <p:ph idx="1"/>
          </p:nvPr>
        </p:nvSpPr>
        <p:spPr/>
        <p:txBody>
          <a:bodyPr/>
          <a:lstStyle/>
          <a:p>
            <a:r>
              <a:rPr lang="en-US" altLang="zh-CN"/>
              <a:t>BSD2 </a:t>
            </a:r>
            <a:r>
              <a:rPr lang="zh-CN" altLang="en-US"/>
              <a:t>分发软件时必须保留原始许可声明</a:t>
            </a:r>
            <a:endParaRPr lang="en-US" altLang="zh-CN"/>
          </a:p>
          <a:p>
            <a:r>
              <a:rPr lang="en-US" altLang="zh-CN"/>
              <a:t>BSD3 </a:t>
            </a:r>
            <a:r>
              <a:rPr lang="zh-CN" altLang="en-US"/>
              <a:t>分发软件时必须保留原始许可声明，不得使用原作者的名字作为宣传。</a:t>
            </a:r>
            <a:endParaRPr lang="en-US" altLang="zh-CN"/>
          </a:p>
          <a:p>
            <a:r>
              <a:rPr lang="en-US" altLang="zh-CN"/>
              <a:t>MIT </a:t>
            </a:r>
            <a:r>
              <a:rPr lang="zh-CN" altLang="en-US"/>
              <a:t>分发软件时必须保留原始许可声明（与</a:t>
            </a:r>
            <a:r>
              <a:rPr lang="en-US" altLang="zh-CN"/>
              <a:t>BSD2</a:t>
            </a:r>
            <a:r>
              <a:rPr lang="zh-CN" altLang="en-US"/>
              <a:t>一致）</a:t>
            </a:r>
            <a:endParaRPr lang="en-US" altLang="zh-CN"/>
          </a:p>
          <a:p>
            <a:r>
              <a:rPr lang="en-US" altLang="zh-CN"/>
              <a:t>Apache2 </a:t>
            </a:r>
            <a:r>
              <a:rPr lang="zh-CN" altLang="en-US"/>
              <a:t>分发软件时必须保留原始许可声明，没有修改过的文件许类型不能改变，修改过的文件必须说明文件已经修改过。</a:t>
            </a:r>
            <a:endParaRPr lang="en-US" altLang="zh-CN"/>
          </a:p>
          <a:p>
            <a:r>
              <a:rPr lang="zh-CN" altLang="en-US"/>
              <a:t>这些许可的共同点是要求必须保留原始许可声明</a:t>
            </a:r>
          </a:p>
        </p:txBody>
      </p:sp>
    </p:spTree>
    <p:extLst>
      <p:ext uri="{BB962C8B-B14F-4D97-AF65-F5344CB8AC3E}">
        <p14:creationId xmlns:p14="http://schemas.microsoft.com/office/powerpoint/2010/main" val="30844097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3830C7-FC28-4159-8C1F-F4C6E51D756B}"/>
              </a:ext>
            </a:extLst>
          </p:cNvPr>
          <p:cNvSpPr>
            <a:spLocks noGrp="1"/>
          </p:cNvSpPr>
          <p:nvPr>
            <p:ph type="title"/>
          </p:nvPr>
        </p:nvSpPr>
        <p:spPr/>
        <p:txBody>
          <a:bodyPr/>
          <a:lstStyle/>
          <a:p>
            <a:r>
              <a:rPr lang="en-US" altLang="zh-CN"/>
              <a:t>openstreetmap </a:t>
            </a:r>
            <a:r>
              <a:rPr lang="zh-CN" altLang="en-US"/>
              <a:t>开源技术路线</a:t>
            </a:r>
          </a:p>
        </p:txBody>
      </p:sp>
      <p:sp>
        <p:nvSpPr>
          <p:cNvPr id="3" name="内容占位符 2">
            <a:extLst>
              <a:ext uri="{FF2B5EF4-FFF2-40B4-BE49-F238E27FC236}">
                <a16:creationId xmlns="" xmlns:a16="http://schemas.microsoft.com/office/drawing/2014/main" id="{1AB13EF8-2B26-43BA-B202-5467023E2029}"/>
              </a:ext>
            </a:extLst>
          </p:cNvPr>
          <p:cNvSpPr>
            <a:spLocks noGrp="1"/>
          </p:cNvSpPr>
          <p:nvPr>
            <p:ph idx="1"/>
          </p:nvPr>
        </p:nvSpPr>
        <p:spPr/>
        <p:txBody>
          <a:bodyPr/>
          <a:lstStyle/>
          <a:p>
            <a:r>
              <a:rPr lang="en-US" altLang="zh-CN"/>
              <a:t>Nominatim (</a:t>
            </a:r>
            <a:r>
              <a:rPr lang="en-US" altLang="zh-CN">
                <a:hlinkClick r:id="rId2"/>
              </a:rPr>
              <a:t>https://github.com/openstreetmap/Nominatim</a:t>
            </a:r>
            <a:r>
              <a:rPr lang="en-US" altLang="zh-CN"/>
              <a:t>)</a:t>
            </a:r>
          </a:p>
          <a:p>
            <a:r>
              <a:rPr lang="zh-CN" altLang="en-US"/>
              <a:t>地理编码和反地理编码</a:t>
            </a:r>
            <a:endParaRPr lang="en-US" altLang="zh-CN"/>
          </a:p>
          <a:p>
            <a:r>
              <a:rPr lang="zh-CN" altLang="en-US"/>
              <a:t>通过名称和地址搜索对应的</a:t>
            </a:r>
            <a:r>
              <a:rPr lang="en-US" altLang="zh-CN"/>
              <a:t>osm</a:t>
            </a:r>
            <a:r>
              <a:rPr lang="zh-CN" altLang="en-US"/>
              <a:t>数据</a:t>
            </a:r>
            <a:endParaRPr lang="en-US" altLang="zh-CN"/>
          </a:p>
          <a:p>
            <a:r>
              <a:rPr lang="zh-CN" altLang="en-US"/>
              <a:t>对给定的点生成合成地址</a:t>
            </a:r>
            <a:endParaRPr lang="en-US" altLang="zh-CN"/>
          </a:p>
          <a:p>
            <a:r>
              <a:rPr lang="zh-CN" altLang="en-US"/>
              <a:t>支持</a:t>
            </a:r>
            <a:r>
              <a:rPr lang="en-US" altLang="zh-CN"/>
              <a:t>osm</a:t>
            </a:r>
            <a:r>
              <a:rPr lang="zh-CN" altLang="en-US"/>
              <a:t>网站上的搜索框</a:t>
            </a:r>
          </a:p>
        </p:txBody>
      </p:sp>
    </p:spTree>
    <p:extLst>
      <p:ext uri="{BB962C8B-B14F-4D97-AF65-F5344CB8AC3E}">
        <p14:creationId xmlns:p14="http://schemas.microsoft.com/office/powerpoint/2010/main" val="645177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3830C7-FC28-4159-8C1F-F4C6E51D756B}"/>
              </a:ext>
            </a:extLst>
          </p:cNvPr>
          <p:cNvSpPr>
            <a:spLocks noGrp="1"/>
          </p:cNvSpPr>
          <p:nvPr>
            <p:ph type="title"/>
          </p:nvPr>
        </p:nvSpPr>
        <p:spPr/>
        <p:txBody>
          <a:bodyPr/>
          <a:lstStyle/>
          <a:p>
            <a:r>
              <a:rPr lang="en-US" altLang="zh-CN"/>
              <a:t>openstreetmap </a:t>
            </a:r>
            <a:r>
              <a:rPr lang="zh-CN" altLang="en-US"/>
              <a:t>开源技术路线</a:t>
            </a:r>
          </a:p>
        </p:txBody>
      </p:sp>
      <p:sp>
        <p:nvSpPr>
          <p:cNvPr id="3" name="内容占位符 2">
            <a:extLst>
              <a:ext uri="{FF2B5EF4-FFF2-40B4-BE49-F238E27FC236}">
                <a16:creationId xmlns="" xmlns:a16="http://schemas.microsoft.com/office/drawing/2014/main" id="{1AB13EF8-2B26-43BA-B202-5467023E2029}"/>
              </a:ext>
            </a:extLst>
          </p:cNvPr>
          <p:cNvSpPr>
            <a:spLocks noGrp="1"/>
          </p:cNvSpPr>
          <p:nvPr>
            <p:ph idx="1"/>
          </p:nvPr>
        </p:nvSpPr>
        <p:spPr/>
        <p:txBody>
          <a:bodyPr/>
          <a:lstStyle/>
          <a:p>
            <a:r>
              <a:rPr lang="en-US" altLang="zh-CN"/>
              <a:t>overpass-api</a:t>
            </a:r>
          </a:p>
          <a:p>
            <a:r>
              <a:rPr lang="zh-CN" altLang="en-US"/>
              <a:t>一个查询</a:t>
            </a:r>
            <a:r>
              <a:rPr lang="en-US" altLang="zh-CN"/>
              <a:t>osm</a:t>
            </a:r>
            <a:r>
              <a:rPr lang="zh-CN" altLang="en-US"/>
              <a:t>数据的数据库引擎</a:t>
            </a:r>
            <a:r>
              <a:rPr lang="en-US" altLang="zh-CN"/>
              <a:t>(</a:t>
            </a:r>
            <a:r>
              <a:rPr lang="zh-CN" altLang="en-US"/>
              <a:t>程序</a:t>
            </a:r>
            <a:r>
              <a:rPr lang="en-US" altLang="zh-CN"/>
              <a:t>)</a:t>
            </a:r>
          </a:p>
          <a:p>
            <a:r>
              <a:rPr lang="zh-CN" altLang="en-US"/>
              <a:t>同时也规定了查询数据库的语法（语法）</a:t>
            </a:r>
            <a:endParaRPr lang="en-US" altLang="zh-CN"/>
          </a:p>
          <a:p>
            <a:r>
              <a:rPr lang="en-US" altLang="zh-CN"/>
              <a:t>way[type=hightway];</a:t>
            </a:r>
          </a:p>
          <a:p>
            <a:r>
              <a:rPr lang="en-US" altLang="zh-CN">
                <a:hlinkClick r:id="rId2"/>
              </a:rPr>
              <a:t>http://overpass-api.de/</a:t>
            </a:r>
            <a:endParaRPr lang="en-US" altLang="zh-CN"/>
          </a:p>
          <a:p>
            <a:endParaRPr lang="en-US" altLang="zh-CN"/>
          </a:p>
        </p:txBody>
      </p:sp>
    </p:spTree>
    <p:extLst>
      <p:ext uri="{BB962C8B-B14F-4D97-AF65-F5344CB8AC3E}">
        <p14:creationId xmlns:p14="http://schemas.microsoft.com/office/powerpoint/2010/main" val="1865616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3830C7-FC28-4159-8C1F-F4C6E51D756B}"/>
              </a:ext>
            </a:extLst>
          </p:cNvPr>
          <p:cNvSpPr>
            <a:spLocks noGrp="1"/>
          </p:cNvSpPr>
          <p:nvPr>
            <p:ph type="title"/>
          </p:nvPr>
        </p:nvSpPr>
        <p:spPr/>
        <p:txBody>
          <a:bodyPr/>
          <a:lstStyle/>
          <a:p>
            <a:r>
              <a:rPr lang="en-US" altLang="zh-CN"/>
              <a:t>openstreetmap </a:t>
            </a:r>
            <a:r>
              <a:rPr lang="zh-CN" altLang="en-US"/>
              <a:t>开源技术路线</a:t>
            </a:r>
          </a:p>
        </p:txBody>
      </p:sp>
      <p:sp>
        <p:nvSpPr>
          <p:cNvPr id="3" name="内容占位符 2">
            <a:extLst>
              <a:ext uri="{FF2B5EF4-FFF2-40B4-BE49-F238E27FC236}">
                <a16:creationId xmlns="" xmlns:a16="http://schemas.microsoft.com/office/drawing/2014/main" id="{1AB13EF8-2B26-43BA-B202-5467023E2029}"/>
              </a:ext>
            </a:extLst>
          </p:cNvPr>
          <p:cNvSpPr>
            <a:spLocks noGrp="1"/>
          </p:cNvSpPr>
          <p:nvPr>
            <p:ph idx="1"/>
          </p:nvPr>
        </p:nvSpPr>
        <p:spPr/>
        <p:txBody>
          <a:bodyPr/>
          <a:lstStyle/>
          <a:p>
            <a:r>
              <a:rPr lang="en-US" altLang="zh-CN"/>
              <a:t>osrm(open source routing matchine)</a:t>
            </a:r>
          </a:p>
          <a:p>
            <a:r>
              <a:rPr lang="en-US" altLang="zh-CN">
                <a:hlinkClick r:id="rId2"/>
              </a:rPr>
              <a:t>https://github.com/Project-OSRM/osrm-backend</a:t>
            </a:r>
            <a:endParaRPr lang="en-US" altLang="zh-CN"/>
          </a:p>
          <a:p>
            <a:r>
              <a:rPr lang="zh-CN" altLang="en-US"/>
              <a:t>使用</a:t>
            </a:r>
            <a:r>
              <a:rPr lang="en-US" altLang="zh-CN"/>
              <a:t>Multi-Level Dijkstra+ Contraction Hierarchies</a:t>
            </a:r>
          </a:p>
          <a:p>
            <a:r>
              <a:rPr lang="zh-CN" altLang="en-US"/>
              <a:t>支持大陆级别的最短路径计算</a:t>
            </a:r>
            <a:endParaRPr lang="en-US" altLang="zh-CN"/>
          </a:p>
          <a:p>
            <a:r>
              <a:rPr lang="zh-CN" altLang="en-US"/>
              <a:t>配套的</a:t>
            </a:r>
            <a:r>
              <a:rPr lang="en-US" altLang="zh-CN"/>
              <a:t>osrm-frontend, osrm-text-instructions</a:t>
            </a:r>
          </a:p>
          <a:p>
            <a:r>
              <a:rPr lang="zh-CN" altLang="en-US"/>
              <a:t>快速部署一个导航</a:t>
            </a:r>
            <a:r>
              <a:rPr lang="en-US" altLang="zh-CN"/>
              <a:t>app</a:t>
            </a:r>
          </a:p>
          <a:p>
            <a:endParaRPr lang="zh-CN" altLang="en-US"/>
          </a:p>
        </p:txBody>
      </p:sp>
    </p:spTree>
    <p:extLst>
      <p:ext uri="{BB962C8B-B14F-4D97-AF65-F5344CB8AC3E}">
        <p14:creationId xmlns:p14="http://schemas.microsoft.com/office/powerpoint/2010/main" val="1242072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3830C7-FC28-4159-8C1F-F4C6E51D756B}"/>
              </a:ext>
            </a:extLst>
          </p:cNvPr>
          <p:cNvSpPr>
            <a:spLocks noGrp="1"/>
          </p:cNvSpPr>
          <p:nvPr>
            <p:ph type="title"/>
          </p:nvPr>
        </p:nvSpPr>
        <p:spPr/>
        <p:txBody>
          <a:bodyPr/>
          <a:lstStyle/>
          <a:p>
            <a:r>
              <a:rPr lang="zh-CN" altLang="en-US" dirty="0"/>
              <a:t>前端地图库实现</a:t>
            </a:r>
          </a:p>
        </p:txBody>
      </p:sp>
      <p:sp>
        <p:nvSpPr>
          <p:cNvPr id="3" name="内容占位符 2">
            <a:extLst>
              <a:ext uri="{FF2B5EF4-FFF2-40B4-BE49-F238E27FC236}">
                <a16:creationId xmlns="" xmlns:a16="http://schemas.microsoft.com/office/drawing/2014/main" id="{1AB13EF8-2B26-43BA-B202-5467023E2029}"/>
              </a:ext>
            </a:extLst>
          </p:cNvPr>
          <p:cNvSpPr>
            <a:spLocks noGrp="1"/>
          </p:cNvSpPr>
          <p:nvPr>
            <p:ph idx="1"/>
          </p:nvPr>
        </p:nvSpPr>
        <p:spPr/>
        <p:txBody>
          <a:bodyPr>
            <a:normAutofit/>
          </a:bodyPr>
          <a:lstStyle/>
          <a:p>
            <a:r>
              <a:rPr lang="zh-CN" altLang="en-US" dirty="0"/>
              <a:t>假设我们的地图大小是</a:t>
            </a:r>
            <a:r>
              <a:rPr lang="en-US" altLang="zh-CN" dirty="0" err="1"/>
              <a:t>512px</a:t>
            </a:r>
            <a:r>
              <a:rPr lang="en-US" altLang="zh-CN" dirty="0"/>
              <a:t> * </a:t>
            </a:r>
            <a:r>
              <a:rPr lang="en-US" altLang="zh-CN" dirty="0" err="1"/>
              <a:t>512px</a:t>
            </a:r>
            <a:r>
              <a:rPr lang="en-US" altLang="zh-CN" dirty="0"/>
              <a:t>, </a:t>
            </a:r>
            <a:r>
              <a:rPr lang="zh-CN" altLang="en-US" dirty="0"/>
              <a:t>最少需要</a:t>
            </a:r>
            <a:r>
              <a:rPr lang="en-US" altLang="zh-CN" dirty="0"/>
              <a:t>4</a:t>
            </a:r>
            <a:r>
              <a:rPr lang="zh-CN" altLang="en-US" dirty="0"/>
              <a:t>张（如果有些图片只显示部分，则需要更多图片）</a:t>
            </a:r>
            <a:r>
              <a:rPr lang="en-US" altLang="zh-CN" dirty="0" err="1"/>
              <a:t>256px</a:t>
            </a:r>
            <a:r>
              <a:rPr lang="en-US" altLang="zh-CN" dirty="0"/>
              <a:t> * </a:t>
            </a:r>
            <a:r>
              <a:rPr lang="en-US" altLang="zh-CN" dirty="0" err="1"/>
              <a:t>256px</a:t>
            </a:r>
            <a:r>
              <a:rPr lang="zh-CN" altLang="en-US" dirty="0"/>
              <a:t>的图片才可以铺</a:t>
            </a:r>
            <a:r>
              <a:rPr lang="zh-CN" altLang="en-US" dirty="0" smtClean="0"/>
              <a:t>满。为了</a:t>
            </a:r>
            <a:r>
              <a:rPr lang="zh-CN" altLang="en-US" dirty="0"/>
              <a:t>确定究竟用那些图片来拼接地图，需要了解一套坐标系统</a:t>
            </a:r>
            <a:r>
              <a:rPr lang="zh-CN" altLang="en-US" dirty="0" smtClean="0"/>
              <a:t>。</a:t>
            </a: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23692182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前端地图库实现</a:t>
            </a:r>
          </a:p>
        </p:txBody>
      </p:sp>
      <p:sp>
        <p:nvSpPr>
          <p:cNvPr id="3" name="内容占位符 2"/>
          <p:cNvSpPr>
            <a:spLocks noGrp="1"/>
          </p:cNvSpPr>
          <p:nvPr>
            <p:ph idx="1"/>
          </p:nvPr>
        </p:nvSpPr>
        <p:spPr/>
        <p:txBody>
          <a:bodyPr>
            <a:normAutofit/>
          </a:bodyPr>
          <a:lstStyle/>
          <a:p>
            <a:r>
              <a:rPr lang="zh-CN" altLang="en-US" sz="2400" b="1" dirty="0"/>
              <a:t>地理坐标系统</a:t>
            </a:r>
            <a:r>
              <a:rPr lang="zh-CN" altLang="en-US" sz="2400" dirty="0"/>
              <a:t/>
            </a:r>
            <a:br>
              <a:rPr lang="zh-CN" altLang="en-US" sz="2400" dirty="0"/>
            </a:br>
            <a:r>
              <a:rPr lang="en-US" altLang="zh-CN" sz="2400" dirty="0" err="1"/>
              <a:t>gps</a:t>
            </a:r>
            <a:r>
              <a:rPr lang="zh-CN" altLang="en-US" sz="2400" dirty="0"/>
              <a:t>的流行，使得它所使用的地理坐标系统</a:t>
            </a:r>
            <a:r>
              <a:rPr lang="en-US" altLang="zh-CN" sz="2400" dirty="0" err="1"/>
              <a:t>wgs84</a:t>
            </a:r>
            <a:r>
              <a:rPr lang="zh-CN" altLang="en-US" sz="2400" dirty="0"/>
              <a:t>广泛流行。我们常说的东经</a:t>
            </a:r>
            <a:r>
              <a:rPr lang="en-US" altLang="zh-CN" sz="2400" dirty="0"/>
              <a:t>114°</a:t>
            </a:r>
            <a:r>
              <a:rPr lang="zh-CN" altLang="en-US" sz="2400" dirty="0"/>
              <a:t>北纬</a:t>
            </a:r>
            <a:r>
              <a:rPr lang="en-US" altLang="zh-CN" sz="2400" dirty="0"/>
              <a:t>23°</a:t>
            </a:r>
            <a:r>
              <a:rPr lang="zh-CN" altLang="en-US" sz="2400" dirty="0"/>
              <a:t>一般都假定是在</a:t>
            </a:r>
            <a:r>
              <a:rPr lang="en-US" altLang="zh-CN" sz="2400" dirty="0" err="1"/>
              <a:t>wgs84</a:t>
            </a:r>
            <a:r>
              <a:rPr lang="zh-CN" altLang="en-US" sz="2400" dirty="0"/>
              <a:t>下的坐标。但是地理坐标系统，是球面坐标系统，经度是球上过地心和赤道面垂直的两个面的夹角， 纬度是过地心的线和赤道面的夹角。球面坐标系统的问题是，无法无变形的绘制在平面上，无论如何绘制，都会导致长度，面积，角度中的一种或多种发生变形，这是立体和平面的本质所决定的</a:t>
            </a:r>
            <a:r>
              <a:rPr lang="zh-CN" altLang="en-US" sz="2400" dirty="0" smtClean="0"/>
              <a:t>。</a:t>
            </a:r>
            <a:r>
              <a:rPr lang="zh-CN" altLang="en-US" sz="2400" dirty="0"/>
              <a:t/>
            </a:r>
            <a:br>
              <a:rPr lang="zh-CN" altLang="en-US" sz="2400" dirty="0"/>
            </a:br>
            <a:r>
              <a:rPr lang="zh-CN" altLang="en-US" sz="2400" dirty="0"/>
              <a:t>为了满足各种各样的地图使用需求， 各种各样的地图投影被设计出来， 如等角投影，等积投影等</a:t>
            </a:r>
            <a:r>
              <a:rPr lang="zh-CN" altLang="en-US" sz="2400" dirty="0" smtClean="0"/>
              <a:t>。</a:t>
            </a:r>
            <a:endParaRPr lang="en-US" altLang="zh-CN" sz="2400" dirty="0" smtClean="0"/>
          </a:p>
          <a:p>
            <a:r>
              <a:rPr lang="zh-CN" altLang="en-US" sz="2400" dirty="0" smtClean="0"/>
              <a:t>直接把经度作为</a:t>
            </a:r>
            <a:r>
              <a:rPr lang="en-US" altLang="zh-CN" sz="2400" dirty="0" smtClean="0"/>
              <a:t>x,</a:t>
            </a:r>
            <a:r>
              <a:rPr lang="zh-CN" altLang="en-US" sz="2400" dirty="0" smtClean="0"/>
              <a:t>纬度作为</a:t>
            </a:r>
            <a:r>
              <a:rPr lang="en-US" altLang="zh-CN" sz="2400" dirty="0" smtClean="0"/>
              <a:t>y</a:t>
            </a:r>
            <a:r>
              <a:rPr lang="zh-CN" altLang="en-US" sz="2400" dirty="0" smtClean="0"/>
              <a:t>是一种投影（</a:t>
            </a:r>
            <a:r>
              <a:rPr lang="en-US" altLang="zh-CN" sz="2400" dirty="0" smtClean="0"/>
              <a:t>plate </a:t>
            </a:r>
            <a:r>
              <a:rPr lang="en-US" altLang="zh-CN" sz="2400" dirty="0" err="1" smtClean="0"/>
              <a:t>carree</a:t>
            </a:r>
            <a:r>
              <a:rPr lang="zh-CN" altLang="en-US" sz="2400" dirty="0" smtClean="0"/>
              <a:t>）</a:t>
            </a:r>
            <a:endParaRPr lang="zh-CN" altLang="en-US" sz="2400" dirty="0"/>
          </a:p>
          <a:p>
            <a:endParaRPr lang="zh-CN" altLang="en-US" dirty="0"/>
          </a:p>
        </p:txBody>
      </p:sp>
    </p:spTree>
    <p:extLst>
      <p:ext uri="{BB962C8B-B14F-4D97-AF65-F5344CB8AC3E}">
        <p14:creationId xmlns:p14="http://schemas.microsoft.com/office/powerpoint/2010/main" val="29792534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前端地图库实现</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投影坐标系</a:t>
            </a:r>
            <a:endParaRPr lang="en-US" altLang="zh-CN" sz="1800" dirty="0" smtClean="0"/>
          </a:p>
          <a:p>
            <a:r>
              <a:rPr lang="zh-CN" altLang="en-US" sz="1800" dirty="0" smtClean="0"/>
              <a:t>现在</a:t>
            </a:r>
            <a:r>
              <a:rPr lang="zh-CN" altLang="en-US" sz="1800" dirty="0"/>
              <a:t>的网络地图最常用的投影是， </a:t>
            </a:r>
            <a:r>
              <a:rPr lang="zh-CN" altLang="en-US" sz="1800" dirty="0" smtClean="0">
                <a:solidFill>
                  <a:srgbClr val="FF0000"/>
                </a:solidFill>
              </a:rPr>
              <a:t>球面墨卡托投影（</a:t>
            </a:r>
            <a:r>
              <a:rPr lang="en-US" altLang="zh-CN" sz="1800" dirty="0" err="1" smtClean="0">
                <a:solidFill>
                  <a:srgbClr val="FF0000"/>
                </a:solidFill>
              </a:rPr>
              <a:t>epsg:3857</a:t>
            </a:r>
            <a:r>
              <a:rPr lang="zh-CN" altLang="en-US" sz="1800" dirty="0" smtClean="0">
                <a:solidFill>
                  <a:srgbClr val="FF0000"/>
                </a:solidFill>
              </a:rPr>
              <a:t>）</a:t>
            </a:r>
            <a:r>
              <a:rPr lang="zh-CN" altLang="en-US" sz="1800" dirty="0" smtClean="0"/>
              <a:t>， </a:t>
            </a:r>
            <a:r>
              <a:rPr lang="zh-CN" altLang="en-US" sz="1800" dirty="0"/>
              <a:t>它具有以下特点</a:t>
            </a:r>
            <a:r>
              <a:rPr lang="zh-CN" altLang="en-US" sz="1800" dirty="0" smtClean="0"/>
              <a:t>：</a:t>
            </a:r>
            <a:endParaRPr lang="en-US" altLang="zh-CN" sz="1800" dirty="0" smtClean="0"/>
          </a:p>
          <a:p>
            <a:r>
              <a:rPr lang="en-US" altLang="zh-CN" sz="1800" dirty="0" smtClean="0"/>
              <a:t>1</a:t>
            </a:r>
            <a:r>
              <a:rPr lang="en-US" altLang="zh-CN" sz="1800" dirty="0"/>
              <a:t>.</a:t>
            </a:r>
            <a:r>
              <a:rPr lang="zh-CN" altLang="en-US" sz="1800" dirty="0"/>
              <a:t> 等角投影， 投影前后角度</a:t>
            </a:r>
            <a:r>
              <a:rPr lang="zh-CN" altLang="en-US" sz="1800" dirty="0" smtClean="0"/>
              <a:t>不变（形状不变）</a:t>
            </a:r>
            <a:endParaRPr lang="en-US" altLang="zh-CN" sz="1800" dirty="0"/>
          </a:p>
          <a:p>
            <a:r>
              <a:rPr lang="en-US" altLang="zh-CN" sz="1800" dirty="0" smtClean="0"/>
              <a:t>2</a:t>
            </a:r>
            <a:r>
              <a:rPr lang="en-US" altLang="zh-CN" sz="1800" dirty="0"/>
              <a:t>.</a:t>
            </a:r>
            <a:r>
              <a:rPr lang="zh-CN" altLang="en-US" sz="1800" dirty="0"/>
              <a:t> 在赤道上没有长度</a:t>
            </a:r>
            <a:r>
              <a:rPr lang="zh-CN" altLang="en-US" sz="1800" dirty="0" smtClean="0"/>
              <a:t>变形</a:t>
            </a:r>
            <a:endParaRPr lang="en-US" altLang="zh-CN" sz="1800" dirty="0" smtClean="0"/>
          </a:p>
          <a:p>
            <a:r>
              <a:rPr lang="zh-CN" altLang="en-US" sz="1800" dirty="0" smtClean="0"/>
              <a:t>根据</a:t>
            </a:r>
            <a:r>
              <a:rPr lang="zh-CN" altLang="en-US" sz="1800" dirty="0"/>
              <a:t>这两个性质可以推导出投影公式。</a:t>
            </a:r>
          </a:p>
          <a:p>
            <a:r>
              <a:rPr lang="zh-CN" altLang="en-US" sz="1800" dirty="0"/>
              <a:t/>
            </a:r>
            <a:br>
              <a:rPr lang="zh-CN" altLang="en-US" sz="1800" dirty="0"/>
            </a:br>
            <a:r>
              <a:rPr lang="zh-CN" altLang="en-US" sz="1800" dirty="0"/>
              <a:t>整个地球的坐标范围是 </a:t>
            </a:r>
            <a:r>
              <a:rPr lang="en-US" altLang="zh-CN" sz="1800" dirty="0"/>
              <a:t>[-πR</a:t>
            </a:r>
            <a:r>
              <a:rPr lang="zh-CN" altLang="en-US" sz="1800" dirty="0"/>
              <a:t>， </a:t>
            </a:r>
            <a:r>
              <a:rPr lang="en-US" altLang="zh-CN" sz="1800" dirty="0"/>
              <a:t>-πR] </a:t>
            </a:r>
            <a:r>
              <a:rPr lang="zh-CN" altLang="en-US" sz="1800" dirty="0"/>
              <a:t>到 </a:t>
            </a:r>
            <a:r>
              <a:rPr lang="en-US" altLang="zh-CN" sz="1800" dirty="0"/>
              <a:t>[πR</a:t>
            </a:r>
            <a:r>
              <a:rPr lang="zh-CN" altLang="en-US" sz="1800" dirty="0"/>
              <a:t>， </a:t>
            </a:r>
            <a:r>
              <a:rPr lang="en-US" altLang="zh-CN" sz="1800" dirty="0"/>
              <a:t>πR]</a:t>
            </a:r>
            <a:r>
              <a:rPr lang="zh-CN" altLang="en-US" sz="1800" dirty="0"/>
              <a:t>，其中</a:t>
            </a:r>
            <a:r>
              <a:rPr lang="en-US" altLang="zh-CN" sz="1800" dirty="0"/>
              <a:t>R</a:t>
            </a:r>
            <a:r>
              <a:rPr lang="zh-CN" altLang="en-US" sz="1800" dirty="0"/>
              <a:t>是球体的半径（半径是一个近似值）。</a:t>
            </a:r>
          </a:p>
          <a:p>
            <a:endParaRPr lang="zh-CN" altLang="en-US" dirty="0"/>
          </a:p>
        </p:txBody>
      </p:sp>
    </p:spTree>
    <p:extLst>
      <p:ext uri="{BB962C8B-B14F-4D97-AF65-F5344CB8AC3E}">
        <p14:creationId xmlns:p14="http://schemas.microsoft.com/office/powerpoint/2010/main" val="35836609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前端地图库实现</a:t>
            </a:r>
          </a:p>
        </p:txBody>
      </p:sp>
      <p:sp>
        <p:nvSpPr>
          <p:cNvPr id="3" name="内容占位符 2"/>
          <p:cNvSpPr>
            <a:spLocks noGrp="1"/>
          </p:cNvSpPr>
          <p:nvPr>
            <p:ph idx="1"/>
          </p:nvPr>
        </p:nvSpPr>
        <p:spPr>
          <a:xfrm>
            <a:off x="838200" y="1825625"/>
            <a:ext cx="5786718" cy="3481551"/>
          </a:xfrm>
        </p:spPr>
        <p:txBody>
          <a:bodyPr/>
          <a:lstStyle/>
          <a:p>
            <a:r>
              <a:rPr lang="zh-CN" altLang="en-US" dirty="0" smtClean="0"/>
              <a:t>瓦片坐标系</a:t>
            </a:r>
            <a:endParaRPr lang="en-US" altLang="zh-CN" dirty="0" smtClean="0"/>
          </a:p>
          <a:p>
            <a:r>
              <a:rPr lang="zh-CN" altLang="en-US" dirty="0" smtClean="0"/>
              <a:t>将全球分为 </a:t>
            </a:r>
            <a:r>
              <a:rPr lang="en-US" altLang="zh-CN" dirty="0" err="1" smtClean="0"/>
              <a:t>2^scale</a:t>
            </a:r>
            <a:r>
              <a:rPr lang="en-US" altLang="zh-CN" dirty="0" smtClean="0"/>
              <a:t> * </a:t>
            </a:r>
            <a:r>
              <a:rPr lang="en-US" altLang="zh-CN" dirty="0" err="1" smtClean="0"/>
              <a:t>2^scale</a:t>
            </a:r>
            <a:r>
              <a:rPr lang="zh-CN" altLang="en-US" dirty="0" smtClean="0"/>
              <a:t>个瓦片</a:t>
            </a:r>
            <a:endParaRPr lang="en-US" altLang="zh-CN" dirty="0" smtClean="0"/>
          </a:p>
          <a:p>
            <a:r>
              <a:rPr lang="zh-CN" altLang="en-US" dirty="0" smtClean="0"/>
              <a:t>按照从左上到右下递增的方式为每个瓦片给定一个坐标</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6897441" y="1945271"/>
            <a:ext cx="3542857" cy="3361905"/>
          </a:xfrm>
          <a:prstGeom prst="rect">
            <a:avLst/>
          </a:prstGeom>
        </p:spPr>
      </p:pic>
      <p:sp>
        <p:nvSpPr>
          <p:cNvPr id="5" name="矩形 4"/>
          <p:cNvSpPr/>
          <p:nvPr/>
        </p:nvSpPr>
        <p:spPr>
          <a:xfrm>
            <a:off x="1170448" y="4937844"/>
            <a:ext cx="4400564" cy="369332"/>
          </a:xfrm>
          <a:prstGeom prst="rect">
            <a:avLst/>
          </a:prstGeom>
        </p:spPr>
        <p:txBody>
          <a:bodyPr wrap="none">
            <a:spAutoFit/>
          </a:bodyPr>
          <a:lstStyle/>
          <a:p>
            <a:r>
              <a:rPr lang="zh-CN" altLang="en-US" dirty="0"/>
              <a:t>https://a.tile.openstreetmap.org/1/0/1.png</a:t>
            </a:r>
          </a:p>
        </p:txBody>
      </p:sp>
    </p:spTree>
    <p:extLst>
      <p:ext uri="{BB962C8B-B14F-4D97-AF65-F5344CB8AC3E}">
        <p14:creationId xmlns:p14="http://schemas.microsoft.com/office/powerpoint/2010/main" val="4013614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前端地图库实现</a:t>
            </a:r>
          </a:p>
        </p:txBody>
      </p:sp>
      <p:sp>
        <p:nvSpPr>
          <p:cNvPr id="3" name="内容占位符 2"/>
          <p:cNvSpPr>
            <a:spLocks noGrp="1"/>
          </p:cNvSpPr>
          <p:nvPr>
            <p:ph idx="1"/>
          </p:nvPr>
        </p:nvSpPr>
        <p:spPr>
          <a:xfrm>
            <a:off x="838200" y="1825625"/>
            <a:ext cx="9444318" cy="3840069"/>
          </a:xfrm>
        </p:spPr>
        <p:txBody>
          <a:bodyPr>
            <a:noAutofit/>
          </a:bodyPr>
          <a:lstStyle/>
          <a:p>
            <a:pPr marL="0" indent="0">
              <a:buNone/>
            </a:pPr>
            <a:r>
              <a:rPr lang="zh-CN" altLang="en-US" sz="2000" b="1" dirty="0" smtClean="0"/>
              <a:t>像素坐标系</a:t>
            </a:r>
            <a:endParaRPr lang="en-US" altLang="zh-CN" sz="2000" b="1" dirty="0" smtClean="0"/>
          </a:p>
          <a:p>
            <a:r>
              <a:rPr lang="zh-CN" altLang="en-US" sz="1600" dirty="0"/>
              <a:t>如果把 </a:t>
            </a:r>
            <a:r>
              <a:rPr lang="en-US" altLang="zh-CN" sz="1600" dirty="0"/>
              <a:t>[-πR</a:t>
            </a:r>
            <a:r>
              <a:rPr lang="zh-CN" altLang="en-US" sz="1600" dirty="0"/>
              <a:t>， </a:t>
            </a:r>
            <a:r>
              <a:rPr lang="en-US" altLang="zh-CN" sz="1600" dirty="0"/>
              <a:t>-πR] </a:t>
            </a:r>
            <a:r>
              <a:rPr lang="zh-CN" altLang="en-US" sz="1600" dirty="0"/>
              <a:t>到 </a:t>
            </a:r>
            <a:r>
              <a:rPr lang="en-US" altLang="zh-CN" sz="1600" dirty="0"/>
              <a:t>[πR</a:t>
            </a:r>
            <a:r>
              <a:rPr lang="zh-CN" altLang="en-US" sz="1600" dirty="0"/>
              <a:t>， </a:t>
            </a:r>
            <a:r>
              <a:rPr lang="en-US" altLang="zh-CN" sz="1600" dirty="0"/>
              <a:t>πR] </a:t>
            </a:r>
            <a:r>
              <a:rPr lang="zh-CN" altLang="en-US" sz="1600" dirty="0"/>
              <a:t>的一个平面，绘制在一张</a:t>
            </a:r>
            <a:r>
              <a:rPr lang="en-US" altLang="zh-CN" sz="1600" dirty="0" err="1"/>
              <a:t>256px</a:t>
            </a:r>
            <a:r>
              <a:rPr lang="en-US" altLang="zh-CN" sz="1600" dirty="0"/>
              <a:t>*</a:t>
            </a:r>
            <a:r>
              <a:rPr lang="en-US" altLang="zh-CN" sz="1600" dirty="0" err="1"/>
              <a:t>256px</a:t>
            </a:r>
            <a:r>
              <a:rPr lang="zh-CN" altLang="en-US" sz="1600" dirty="0"/>
              <a:t>的图片上， 那么</a:t>
            </a:r>
            <a:r>
              <a:rPr lang="en-US" altLang="zh-CN" sz="1600" dirty="0"/>
              <a:t>1</a:t>
            </a:r>
            <a:r>
              <a:rPr lang="zh-CN" altLang="en-US" sz="1600" dirty="0"/>
              <a:t>一个</a:t>
            </a:r>
            <a:r>
              <a:rPr lang="en-US" altLang="zh-CN" sz="1600" dirty="0" err="1"/>
              <a:t>px</a:t>
            </a:r>
            <a:r>
              <a:rPr lang="zh-CN" altLang="en-US" sz="1600" dirty="0"/>
              <a:t>代表的长度就是 </a:t>
            </a:r>
            <a:r>
              <a:rPr lang="en-US" altLang="zh-CN" sz="1600" dirty="0"/>
              <a:t>2πR / 256</a:t>
            </a:r>
            <a:r>
              <a:rPr lang="zh-CN" altLang="en-US" sz="1600" dirty="0" smtClean="0"/>
              <a:t>。这个</a:t>
            </a:r>
            <a:r>
              <a:rPr lang="zh-CN" altLang="en-US" sz="1600" dirty="0"/>
              <a:t>值就是</a:t>
            </a:r>
            <a:r>
              <a:rPr lang="zh-CN" altLang="en-US" sz="1600" b="1" dirty="0"/>
              <a:t>分辨率</a:t>
            </a:r>
            <a:r>
              <a:rPr lang="zh-CN" altLang="en-US" sz="1600" dirty="0"/>
              <a:t>。</a:t>
            </a:r>
          </a:p>
          <a:p>
            <a:r>
              <a:rPr lang="zh-CN" altLang="en-US" sz="1600" dirty="0" smtClean="0"/>
              <a:t>假设</a:t>
            </a:r>
            <a:r>
              <a:rPr lang="zh-CN" altLang="en-US" sz="1600" dirty="0"/>
              <a:t>给定了一个投影坐标</a:t>
            </a:r>
            <a:r>
              <a:rPr lang="en-US" altLang="zh-CN" sz="1600" dirty="0" err="1"/>
              <a:t>x,y</a:t>
            </a:r>
            <a:r>
              <a:rPr lang="en-US" altLang="zh-CN" sz="1600" dirty="0"/>
              <a:t> </a:t>
            </a:r>
            <a:r>
              <a:rPr lang="zh-CN" altLang="en-US" sz="1600" dirty="0"/>
              <a:t>除以</a:t>
            </a:r>
            <a:r>
              <a:rPr lang="zh-CN" altLang="en-US" sz="1600" b="1" dirty="0"/>
              <a:t>分辨率</a:t>
            </a:r>
            <a:r>
              <a:rPr lang="zh-CN" altLang="en-US" sz="1600" dirty="0"/>
              <a:t>就可以得到这个坐标所落在</a:t>
            </a:r>
            <a:r>
              <a:rPr lang="zh-CN" altLang="en-US" sz="1600" dirty="0" smtClean="0"/>
              <a:t>的像素坐标（</a:t>
            </a:r>
            <a:r>
              <a:rPr lang="zh-CN" altLang="en-US" sz="1600" dirty="0"/>
              <a:t>一般，像元的原点在左上角，所以</a:t>
            </a:r>
            <a:r>
              <a:rPr lang="en-US" altLang="zh-CN" sz="1600" dirty="0"/>
              <a:t>y</a:t>
            </a:r>
            <a:r>
              <a:rPr lang="zh-CN" altLang="en-US" sz="1600" dirty="0"/>
              <a:t>值需要修改一下）。</a:t>
            </a:r>
          </a:p>
          <a:p>
            <a:r>
              <a:rPr lang="zh-CN" altLang="en-US" sz="1600" dirty="0" smtClean="0"/>
              <a:t>假设</a:t>
            </a:r>
            <a:r>
              <a:rPr lang="zh-CN" altLang="en-US" sz="1600" dirty="0"/>
              <a:t>给定一个</a:t>
            </a:r>
            <a:r>
              <a:rPr lang="zh-CN" altLang="en-US" sz="1600" b="1" dirty="0"/>
              <a:t>投影坐标</a:t>
            </a:r>
            <a:r>
              <a:rPr lang="en-US" altLang="zh-CN" sz="1600" b="1" dirty="0"/>
              <a:t>x</a:t>
            </a:r>
            <a:r>
              <a:rPr lang="zh-CN" altLang="en-US" sz="1600" b="1" dirty="0"/>
              <a:t>，</a:t>
            </a:r>
            <a:r>
              <a:rPr lang="en-US" altLang="zh-CN" sz="1600" b="1" dirty="0"/>
              <a:t>y </a:t>
            </a:r>
            <a:r>
              <a:rPr lang="zh-CN" altLang="en-US" sz="1600" dirty="0"/>
              <a:t>除以</a:t>
            </a:r>
            <a:r>
              <a:rPr lang="zh-CN" altLang="en-US" sz="1600" b="1" dirty="0"/>
              <a:t>分辨率</a:t>
            </a:r>
            <a:r>
              <a:rPr lang="zh-CN" altLang="en-US" sz="1600" dirty="0"/>
              <a:t>就可以得到这个坐标所落在</a:t>
            </a:r>
            <a:r>
              <a:rPr lang="zh-CN" altLang="en-US" sz="1600" dirty="0" smtClean="0"/>
              <a:t>的</a:t>
            </a:r>
            <a:r>
              <a:rPr lang="zh-CN" altLang="en-US" sz="1600" b="1" dirty="0"/>
              <a:t>像素坐标</a:t>
            </a:r>
            <a:r>
              <a:rPr lang="zh-CN" altLang="en-US" sz="1600" dirty="0" smtClean="0"/>
              <a:t>，</a:t>
            </a:r>
            <a:r>
              <a:rPr lang="zh-CN" altLang="en-US" sz="1600" dirty="0"/>
              <a:t>假设再除以</a:t>
            </a:r>
            <a:r>
              <a:rPr lang="en-US" altLang="zh-CN" sz="1600" dirty="0"/>
              <a:t>256</a:t>
            </a:r>
            <a:r>
              <a:rPr lang="zh-CN" altLang="en-US" sz="1600" dirty="0"/>
              <a:t>，就可以知道，这个坐标是落在</a:t>
            </a:r>
            <a:r>
              <a:rPr lang="zh-CN" altLang="en-US" sz="1600" dirty="0" smtClean="0"/>
              <a:t>那个</a:t>
            </a:r>
            <a:r>
              <a:rPr lang="zh-CN" altLang="en-US" sz="1600" b="1" dirty="0" smtClean="0"/>
              <a:t>瓦片坐标</a:t>
            </a:r>
            <a:r>
              <a:rPr lang="zh-CN" altLang="en-US" sz="1600" dirty="0" smtClean="0"/>
              <a:t>上</a:t>
            </a:r>
            <a:r>
              <a:rPr lang="zh-CN" altLang="en-US" sz="1600" dirty="0"/>
              <a:t>。</a:t>
            </a:r>
          </a:p>
          <a:p>
            <a:r>
              <a:rPr lang="zh-CN" altLang="en-US" sz="1600" dirty="0" smtClean="0"/>
              <a:t>根据</a:t>
            </a:r>
            <a:r>
              <a:rPr lang="zh-CN" altLang="en-US" sz="1600" dirty="0"/>
              <a:t>这个规则，只要我们知道了显示范围左上角和右下角的</a:t>
            </a:r>
            <a:r>
              <a:rPr lang="zh-CN" altLang="en-US" sz="1600" b="1" dirty="0"/>
              <a:t>地理坐标</a:t>
            </a:r>
            <a:r>
              <a:rPr lang="zh-CN" altLang="en-US" sz="1600" dirty="0"/>
              <a:t>， 通过函数投影变化为</a:t>
            </a:r>
            <a:r>
              <a:rPr lang="zh-CN" altLang="en-US" sz="1600" b="1" dirty="0"/>
              <a:t>投影坐标</a:t>
            </a:r>
            <a:r>
              <a:rPr lang="zh-CN" altLang="en-US" sz="1600" dirty="0"/>
              <a:t>后， 根据缩放级别，计算</a:t>
            </a:r>
            <a:r>
              <a:rPr lang="zh-CN" altLang="en-US" sz="1600" b="1" dirty="0"/>
              <a:t>分辨率</a:t>
            </a:r>
            <a:r>
              <a:rPr lang="zh-CN" altLang="en-US" sz="1600" dirty="0"/>
              <a:t>，然后计算</a:t>
            </a:r>
            <a:r>
              <a:rPr lang="zh-CN" altLang="en-US" sz="1600" b="1" dirty="0"/>
              <a:t>像素坐标</a:t>
            </a:r>
            <a:r>
              <a:rPr lang="zh-CN" altLang="en-US" sz="1600" dirty="0"/>
              <a:t>，</a:t>
            </a:r>
          </a:p>
          <a:p>
            <a:r>
              <a:rPr lang="zh-CN" altLang="en-US" sz="1600" dirty="0"/>
              <a:t>就可以得到左上角</a:t>
            </a:r>
            <a:r>
              <a:rPr lang="zh-CN" altLang="en-US" sz="1600" dirty="0" smtClean="0"/>
              <a:t>的</a:t>
            </a:r>
            <a:r>
              <a:rPr lang="zh-CN" altLang="en-US" sz="1600" b="1" dirty="0"/>
              <a:t>瓦片坐标</a:t>
            </a:r>
            <a:r>
              <a:rPr lang="zh-CN" altLang="en-US" sz="1600" dirty="0" smtClean="0"/>
              <a:t>和</a:t>
            </a:r>
            <a:r>
              <a:rPr lang="zh-CN" altLang="en-US" sz="1600" dirty="0"/>
              <a:t>右下角</a:t>
            </a:r>
            <a:r>
              <a:rPr lang="zh-CN" altLang="en-US" sz="1600" dirty="0" smtClean="0"/>
              <a:t>的</a:t>
            </a:r>
            <a:r>
              <a:rPr lang="zh-CN" altLang="en-US" sz="1600" b="1" dirty="0"/>
              <a:t>瓦片坐标</a:t>
            </a:r>
            <a:r>
              <a:rPr lang="zh-CN" altLang="en-US" sz="1600" dirty="0" smtClean="0"/>
              <a:t>，</a:t>
            </a:r>
            <a:r>
              <a:rPr lang="zh-CN" altLang="en-US" sz="1600" dirty="0"/>
              <a:t>就确定了要加载的瓦片范围。</a:t>
            </a:r>
          </a:p>
          <a:p>
            <a:endParaRPr lang="zh-CN" altLang="en-US" sz="1800" dirty="0"/>
          </a:p>
        </p:txBody>
      </p:sp>
    </p:spTree>
    <p:extLst>
      <p:ext uri="{BB962C8B-B14F-4D97-AF65-F5344CB8AC3E}">
        <p14:creationId xmlns:p14="http://schemas.microsoft.com/office/powerpoint/2010/main" val="927631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前端地图库实现</a:t>
            </a:r>
          </a:p>
        </p:txBody>
      </p:sp>
      <p:sp>
        <p:nvSpPr>
          <p:cNvPr id="3" name="内容占位符 2"/>
          <p:cNvSpPr>
            <a:spLocks noGrp="1"/>
          </p:cNvSpPr>
          <p:nvPr>
            <p:ph idx="1"/>
          </p:nvPr>
        </p:nvSpPr>
        <p:spPr>
          <a:xfrm>
            <a:off x="838200" y="1825625"/>
            <a:ext cx="10385612" cy="4270375"/>
          </a:xfrm>
        </p:spPr>
        <p:txBody>
          <a:bodyPr>
            <a:normAutofit/>
          </a:bodyPr>
          <a:lstStyle/>
          <a:p>
            <a:r>
              <a:rPr lang="zh-CN" altLang="en-US" b="1" dirty="0"/>
              <a:t>浏览器</a:t>
            </a:r>
            <a:r>
              <a:rPr lang="zh-CN" altLang="en-US" b="1" dirty="0" smtClean="0"/>
              <a:t>坐标系</a:t>
            </a:r>
            <a:endParaRPr lang="en-US" altLang="zh-CN" dirty="0"/>
          </a:p>
          <a:p>
            <a:r>
              <a:rPr lang="zh-CN" altLang="en-US" sz="1600" dirty="0" smtClean="0"/>
              <a:t>对于</a:t>
            </a:r>
            <a:r>
              <a:rPr lang="zh-CN" altLang="en-US" sz="1600" dirty="0"/>
              <a:t>浏览器上的一个元素， 它的左上角的坐标是</a:t>
            </a:r>
            <a:r>
              <a:rPr lang="en-US" altLang="zh-CN" sz="1600" dirty="0"/>
              <a:t>(</a:t>
            </a:r>
            <a:r>
              <a:rPr lang="en-US" altLang="zh-CN" sz="1600" dirty="0" err="1"/>
              <a:t>0px,0px</a:t>
            </a:r>
            <a:r>
              <a:rPr lang="en-US" altLang="zh-CN" sz="1600" dirty="0"/>
              <a:t>), </a:t>
            </a:r>
            <a:r>
              <a:rPr lang="zh-CN" altLang="en-US" sz="1600" dirty="0"/>
              <a:t>右下角的坐标则是</a:t>
            </a:r>
            <a:r>
              <a:rPr lang="en-US" altLang="zh-CN" sz="1600" dirty="0"/>
              <a:t>(width </a:t>
            </a:r>
            <a:r>
              <a:rPr lang="en-US" altLang="zh-CN" sz="1600" dirty="0" err="1"/>
              <a:t>px</a:t>
            </a:r>
            <a:r>
              <a:rPr lang="en-US" altLang="zh-CN" sz="1600" dirty="0"/>
              <a:t>, height </a:t>
            </a:r>
            <a:r>
              <a:rPr lang="en-US" altLang="zh-CN" sz="1600" dirty="0" err="1"/>
              <a:t>px</a:t>
            </a:r>
            <a:r>
              <a:rPr lang="en-US" altLang="zh-CN" sz="1600" dirty="0"/>
              <a:t>)</a:t>
            </a:r>
            <a:r>
              <a:rPr lang="zh-CN" altLang="en-US" sz="1600" dirty="0"/>
              <a:t>。为了在浏览器坐标和地理坐标之间建立一个桥梁</a:t>
            </a:r>
            <a:r>
              <a:rPr lang="zh-CN" altLang="en-US" sz="1600" dirty="0" smtClean="0"/>
              <a:t>，一</a:t>
            </a:r>
            <a:r>
              <a:rPr lang="zh-CN" altLang="en-US" sz="1600" dirty="0"/>
              <a:t>开始我们要给定元素中一个点的地理坐标（一般给定中心的地理坐标）， 为了在地理坐标</a:t>
            </a:r>
            <a:r>
              <a:rPr lang="zh-CN" altLang="en-US" sz="1600" dirty="0" smtClean="0"/>
              <a:t>和像素坐标</a:t>
            </a:r>
            <a:r>
              <a:rPr lang="zh-CN" altLang="en-US" sz="1600" dirty="0"/>
              <a:t>之间建立一个桥梁，我们还要给定缩放等级</a:t>
            </a:r>
            <a:r>
              <a:rPr lang="zh-CN" altLang="en-US" sz="1600" dirty="0" smtClean="0"/>
              <a:t>。</a:t>
            </a:r>
            <a:endParaRPr lang="en-US" altLang="zh-CN" sz="1600" dirty="0" smtClean="0"/>
          </a:p>
          <a:p>
            <a:r>
              <a:rPr lang="zh-CN" altLang="en-US" sz="1600" dirty="0"/>
              <a:t/>
            </a:r>
            <a:br>
              <a:rPr lang="zh-CN" altLang="en-US" sz="1600" dirty="0"/>
            </a:br>
            <a:r>
              <a:rPr lang="zh-CN" altLang="en-US" sz="1600" dirty="0"/>
              <a:t>根据浏览器中心的</a:t>
            </a:r>
            <a:r>
              <a:rPr lang="zh-CN" altLang="en-US" sz="1600" b="1" dirty="0"/>
              <a:t>地理坐标</a:t>
            </a:r>
            <a:r>
              <a:rPr lang="zh-CN" altLang="en-US" sz="1600" dirty="0"/>
              <a:t>， 经过投影， 可以得到浏览器中心的</a:t>
            </a:r>
            <a:r>
              <a:rPr lang="zh-CN" altLang="en-US" sz="1600" b="1" dirty="0"/>
              <a:t>投影坐标</a:t>
            </a:r>
            <a:r>
              <a:rPr lang="zh-CN" altLang="en-US" sz="1600" dirty="0"/>
              <a:t>， 根据缩放级别，经过变换可以得到浏览器中心的</a:t>
            </a:r>
            <a:r>
              <a:rPr lang="zh-CN" altLang="en-US" sz="1600" b="1" dirty="0"/>
              <a:t>像素坐标</a:t>
            </a:r>
            <a:r>
              <a:rPr lang="zh-CN" altLang="en-US" sz="1600" dirty="0"/>
              <a:t>， 因为</a:t>
            </a:r>
            <a:r>
              <a:rPr lang="zh-CN" altLang="en-US" sz="1600" b="1" dirty="0"/>
              <a:t>像素坐标的大小和浏览器坐标的大小是一致的</a:t>
            </a:r>
            <a:r>
              <a:rPr lang="zh-CN" altLang="en-US" sz="1600" dirty="0"/>
              <a:t>， 根据像素距离就可以</a:t>
            </a:r>
            <a:r>
              <a:rPr lang="zh-CN" altLang="en-US" sz="1600" dirty="0" smtClean="0"/>
              <a:t>得到屏幕上任意</a:t>
            </a:r>
            <a:r>
              <a:rPr lang="zh-CN" altLang="en-US" sz="1600" dirty="0"/>
              <a:t>一点的像素坐标， 据此也可以反推得到，投影坐标和地理坐标</a:t>
            </a:r>
            <a:r>
              <a:rPr lang="zh-CN" altLang="en-US" sz="1600" dirty="0" smtClean="0"/>
              <a:t>。</a:t>
            </a:r>
            <a:r>
              <a:rPr lang="zh-CN" altLang="en-US" sz="1600" dirty="0"/>
              <a:t/>
            </a:r>
            <a:br>
              <a:rPr lang="zh-CN" altLang="en-US" sz="1600" dirty="0"/>
            </a:br>
            <a:r>
              <a:rPr lang="zh-CN" altLang="en-US" sz="1600" dirty="0"/>
              <a:t/>
            </a:r>
            <a:br>
              <a:rPr lang="zh-CN" altLang="en-US" sz="1600" dirty="0"/>
            </a:br>
            <a:r>
              <a:rPr lang="zh-CN" altLang="en-US" sz="1600" dirty="0"/>
              <a:t>至此，我们已经可以确定究竟需要加载那些瓦片了。然后根据瓦片，相对于元素左上角像素坐标的距离，将瓦片定位在相应的位置，即完成了瓦片的拼接。</a:t>
            </a:r>
          </a:p>
          <a:p>
            <a:endParaRPr lang="zh-CN" altLang="en-US" dirty="0"/>
          </a:p>
        </p:txBody>
      </p:sp>
    </p:spTree>
    <p:extLst>
      <p:ext uri="{BB962C8B-B14F-4D97-AF65-F5344CB8AC3E}">
        <p14:creationId xmlns:p14="http://schemas.microsoft.com/office/powerpoint/2010/main" val="26777527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前端地图库实现</a:t>
            </a:r>
            <a:endParaRPr lang="zh-CN" altLang="en-US" dirty="0"/>
          </a:p>
        </p:txBody>
      </p:sp>
      <p:pic>
        <p:nvPicPr>
          <p:cNvPr id="4" name="图片 3"/>
          <p:cNvPicPr>
            <a:picLocks noChangeAspect="1"/>
          </p:cNvPicPr>
          <p:nvPr/>
        </p:nvPicPr>
        <p:blipFill>
          <a:blip r:embed="rId2"/>
          <a:stretch>
            <a:fillRect/>
          </a:stretch>
        </p:blipFill>
        <p:spPr>
          <a:xfrm>
            <a:off x="2738768" y="1690688"/>
            <a:ext cx="4885714" cy="4914286"/>
          </a:xfrm>
          <a:prstGeom prst="rect">
            <a:avLst/>
          </a:prstGeom>
        </p:spPr>
      </p:pic>
    </p:spTree>
    <p:extLst>
      <p:ext uri="{BB962C8B-B14F-4D97-AF65-F5344CB8AC3E}">
        <p14:creationId xmlns:p14="http://schemas.microsoft.com/office/powerpoint/2010/main" val="53382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4C6C4F3-CF53-4CAC-8F48-4F5D95318E3B}"/>
              </a:ext>
            </a:extLst>
          </p:cNvPr>
          <p:cNvSpPr>
            <a:spLocks noGrp="1"/>
          </p:cNvSpPr>
          <p:nvPr>
            <p:ph type="title"/>
          </p:nvPr>
        </p:nvSpPr>
        <p:spPr/>
        <p:txBody>
          <a:bodyPr/>
          <a:lstStyle/>
          <a:p>
            <a:r>
              <a:rPr lang="en-US" altLang="zh-CN"/>
              <a:t>copyleft</a:t>
            </a:r>
            <a:r>
              <a:rPr lang="zh-CN" altLang="en-US"/>
              <a:t>许可</a:t>
            </a:r>
          </a:p>
        </p:txBody>
      </p:sp>
      <p:sp>
        <p:nvSpPr>
          <p:cNvPr id="3" name="内容占位符 2">
            <a:extLst>
              <a:ext uri="{FF2B5EF4-FFF2-40B4-BE49-F238E27FC236}">
                <a16:creationId xmlns="" xmlns:a16="http://schemas.microsoft.com/office/drawing/2014/main" id="{73ACFC60-96C7-4464-A491-0D4DF4EC89A5}"/>
              </a:ext>
            </a:extLst>
          </p:cNvPr>
          <p:cNvSpPr>
            <a:spLocks noGrp="1"/>
          </p:cNvSpPr>
          <p:nvPr>
            <p:ph idx="1"/>
          </p:nvPr>
        </p:nvSpPr>
        <p:spPr/>
        <p:txBody>
          <a:bodyPr>
            <a:normAutofit lnSpcReduction="10000"/>
          </a:bodyPr>
          <a:lstStyle/>
          <a:p>
            <a:r>
              <a:rPr lang="en-US" altLang="zh-CN"/>
              <a:t>GPL </a:t>
            </a:r>
            <a:r>
              <a:rPr lang="zh-CN" altLang="en-US"/>
              <a:t>如果项目使用了</a:t>
            </a:r>
            <a:r>
              <a:rPr lang="en-US" altLang="zh-CN"/>
              <a:t>GPL</a:t>
            </a:r>
            <a:r>
              <a:rPr lang="zh-CN" altLang="en-US"/>
              <a:t>许可的代码，整个项目必须也是</a:t>
            </a:r>
            <a:r>
              <a:rPr lang="en-US" altLang="zh-CN"/>
              <a:t>GPL</a:t>
            </a:r>
            <a:r>
              <a:rPr lang="zh-CN" altLang="en-US"/>
              <a:t>许可</a:t>
            </a:r>
            <a:endParaRPr lang="en-US" altLang="zh-CN"/>
          </a:p>
          <a:p>
            <a:r>
              <a:rPr lang="en-US" altLang="zh-CN"/>
              <a:t>LGPL </a:t>
            </a:r>
            <a:r>
              <a:rPr lang="zh-CN" altLang="en-US"/>
              <a:t>如果项目采用动态链接调用</a:t>
            </a:r>
            <a:r>
              <a:rPr lang="en-US" altLang="zh-CN"/>
              <a:t>LGPL</a:t>
            </a:r>
            <a:r>
              <a:rPr lang="zh-CN" altLang="en-US"/>
              <a:t>的库，项目可以不开源</a:t>
            </a:r>
            <a:endParaRPr lang="en-US" altLang="zh-CN"/>
          </a:p>
          <a:p>
            <a:r>
              <a:rPr lang="en-US" altLang="zh-CN"/>
              <a:t>mozilla </a:t>
            </a:r>
            <a:r>
              <a:rPr lang="zh-CN" altLang="en-US"/>
              <a:t>只要</a:t>
            </a:r>
            <a:r>
              <a:rPr lang="en-US" altLang="zh-CN"/>
              <a:t>mozilla</a:t>
            </a:r>
            <a:r>
              <a:rPr lang="zh-CN" altLang="en-US"/>
              <a:t>许可的代码在单独的文件中，新增的其它文件不用开源</a:t>
            </a:r>
            <a:endParaRPr lang="en-US" altLang="zh-CN"/>
          </a:p>
          <a:p>
            <a:r>
              <a:rPr lang="en-US" altLang="zh-CN"/>
              <a:t>AGPL </a:t>
            </a:r>
            <a:r>
              <a:rPr lang="zh-CN" altLang="en-US"/>
              <a:t>即使是云服务，主要使用了</a:t>
            </a:r>
            <a:r>
              <a:rPr lang="en-US" altLang="zh-CN"/>
              <a:t>AGPL</a:t>
            </a:r>
            <a:r>
              <a:rPr lang="zh-CN" altLang="en-US"/>
              <a:t>许可的代码也必须开源。</a:t>
            </a:r>
            <a:endParaRPr lang="en-US" altLang="zh-CN"/>
          </a:p>
          <a:p>
            <a:r>
              <a:rPr lang="zh-CN" altLang="en-US"/>
              <a:t>一般的许可都强调了在“分发”时生效，个人使用或者公司内部使用都不构成“分发“，云服务理论上也不构成软件分发（只有一个软件），但是</a:t>
            </a:r>
            <a:r>
              <a:rPr lang="en-US" altLang="zh-CN"/>
              <a:t>AGPL</a:t>
            </a:r>
            <a:r>
              <a:rPr lang="zh-CN" altLang="en-US"/>
              <a:t>要云服务也必须提供源代码。</a:t>
            </a:r>
            <a:endParaRPr lang="en-US" altLang="zh-CN"/>
          </a:p>
          <a:p>
            <a:r>
              <a:rPr lang="en-US" altLang="zh-CN"/>
              <a:t>GPL</a:t>
            </a:r>
            <a:r>
              <a:rPr lang="zh-CN" altLang="en-US"/>
              <a:t>是</a:t>
            </a:r>
            <a:r>
              <a:rPr lang="en-US" altLang="zh-CN"/>
              <a:t>GNU unix</a:t>
            </a:r>
            <a:r>
              <a:rPr lang="zh-CN" altLang="en-US"/>
              <a:t>使用的许可，它确保了所有使用</a:t>
            </a:r>
            <a:r>
              <a:rPr lang="en-US" altLang="zh-CN"/>
              <a:t>GPL</a:t>
            </a:r>
            <a:r>
              <a:rPr lang="zh-CN" altLang="en-US"/>
              <a:t>项目的代码也是开源的，来实现自由软件的目的。</a:t>
            </a:r>
            <a:endParaRPr lang="en-US" altLang="zh-CN"/>
          </a:p>
        </p:txBody>
      </p:sp>
    </p:spTree>
    <p:extLst>
      <p:ext uri="{BB962C8B-B14F-4D97-AF65-F5344CB8AC3E}">
        <p14:creationId xmlns:p14="http://schemas.microsoft.com/office/powerpoint/2010/main" val="40877306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前端地图库实现</a:t>
            </a:r>
          </a:p>
        </p:txBody>
      </p:sp>
      <p:sp>
        <p:nvSpPr>
          <p:cNvPr id="3" name="内容占位符 2"/>
          <p:cNvSpPr>
            <a:spLocks noGrp="1"/>
          </p:cNvSpPr>
          <p:nvPr>
            <p:ph idx="1"/>
          </p:nvPr>
        </p:nvSpPr>
        <p:spPr>
          <a:xfrm>
            <a:off x="838200" y="1825625"/>
            <a:ext cx="4092388" cy="3849034"/>
          </a:xfrm>
        </p:spPr>
        <p:txBody>
          <a:bodyPr/>
          <a:lstStyle/>
          <a:p>
            <a:r>
              <a:rPr lang="zh-CN" altLang="en-US" dirty="0" smtClean="0"/>
              <a:t>渲染瓦片的方式：</a:t>
            </a:r>
            <a:endParaRPr lang="en-US" altLang="zh-CN" dirty="0" smtClean="0"/>
          </a:p>
          <a:p>
            <a:r>
              <a:rPr lang="en-US" altLang="zh-CN" dirty="0" smtClean="0"/>
              <a:t>1. image </a:t>
            </a:r>
            <a:r>
              <a:rPr lang="en-US" altLang="zh-CN" dirty="0" err="1" smtClean="0"/>
              <a:t>dom</a:t>
            </a:r>
            <a:r>
              <a:rPr lang="en-US" altLang="zh-CN" dirty="0" smtClean="0"/>
              <a:t> &lt;</a:t>
            </a:r>
            <a:r>
              <a:rPr lang="en-US" altLang="zh-CN" dirty="0" err="1" smtClean="0"/>
              <a:t>img</a:t>
            </a:r>
            <a:r>
              <a:rPr lang="en-US" altLang="zh-CN" dirty="0" smtClean="0"/>
              <a:t>&gt;</a:t>
            </a:r>
          </a:p>
          <a:p>
            <a:r>
              <a:rPr lang="en-US" altLang="zh-CN" dirty="0" smtClean="0"/>
              <a:t>2. canvas </a:t>
            </a:r>
            <a:r>
              <a:rPr lang="en-US" altLang="zh-CN" dirty="0" err="1" smtClean="0"/>
              <a:t>2d</a:t>
            </a:r>
            <a:r>
              <a:rPr lang="en-US" altLang="zh-CN" dirty="0" smtClean="0"/>
              <a:t> &lt;canvas&gt;</a:t>
            </a:r>
          </a:p>
          <a:p>
            <a:r>
              <a:rPr lang="en-US" altLang="zh-CN" dirty="0" smtClean="0"/>
              <a:t>3. canvas </a:t>
            </a:r>
            <a:r>
              <a:rPr lang="en-US" altLang="zh-CN" dirty="0" err="1" smtClean="0"/>
              <a:t>3d</a:t>
            </a:r>
            <a:r>
              <a:rPr lang="en-US" altLang="zh-CN" dirty="0" smtClean="0"/>
              <a:t> </a:t>
            </a:r>
            <a:r>
              <a:rPr lang="en-US" altLang="zh-CN" dirty="0"/>
              <a:t>&lt;canvas&gt;</a:t>
            </a:r>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539664" y="1463199"/>
            <a:ext cx="5057143" cy="5076190"/>
          </a:xfrm>
          <a:prstGeom prst="rect">
            <a:avLst/>
          </a:prstGeom>
        </p:spPr>
      </p:pic>
    </p:spTree>
    <p:extLst>
      <p:ext uri="{BB962C8B-B14F-4D97-AF65-F5344CB8AC3E}">
        <p14:creationId xmlns:p14="http://schemas.microsoft.com/office/powerpoint/2010/main" val="18126172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前端地图库实现</a:t>
            </a:r>
          </a:p>
        </p:txBody>
      </p:sp>
      <p:sp>
        <p:nvSpPr>
          <p:cNvPr id="3" name="内容占位符 2"/>
          <p:cNvSpPr>
            <a:spLocks noGrp="1"/>
          </p:cNvSpPr>
          <p:nvPr>
            <p:ph idx="1"/>
          </p:nvPr>
        </p:nvSpPr>
        <p:spPr/>
        <p:txBody>
          <a:bodyPr/>
          <a:lstStyle/>
          <a:p>
            <a:r>
              <a:rPr lang="zh-CN" altLang="en-US" dirty="0" smtClean="0"/>
              <a:t>平移缩放，修改中心坐标，重新加载瓦片</a:t>
            </a:r>
            <a:endParaRPr lang="en-US" altLang="zh-CN" dirty="0" smtClean="0"/>
          </a:p>
          <a:p>
            <a:r>
              <a:rPr lang="zh-CN" altLang="en-US" dirty="0" smtClean="0"/>
              <a:t>缓存</a:t>
            </a:r>
            <a:endParaRPr lang="zh-CN" altLang="en-US" dirty="0"/>
          </a:p>
        </p:txBody>
      </p:sp>
    </p:spTree>
    <p:extLst>
      <p:ext uri="{BB962C8B-B14F-4D97-AF65-F5344CB8AC3E}">
        <p14:creationId xmlns:p14="http://schemas.microsoft.com/office/powerpoint/2010/main" val="47146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AA32266-80B6-41DB-B66A-DF3ADEB9D5BB}"/>
              </a:ext>
            </a:extLst>
          </p:cNvPr>
          <p:cNvSpPr>
            <a:spLocks noGrp="1"/>
          </p:cNvSpPr>
          <p:nvPr>
            <p:ph type="title"/>
          </p:nvPr>
        </p:nvSpPr>
        <p:spPr/>
        <p:txBody>
          <a:bodyPr/>
          <a:lstStyle/>
          <a:p>
            <a:r>
              <a:rPr lang="zh-CN" altLang="en-US"/>
              <a:t>开源协议介绍</a:t>
            </a:r>
          </a:p>
        </p:txBody>
      </p:sp>
      <p:pic>
        <p:nvPicPr>
          <p:cNvPr id="5" name="内容占位符 4">
            <a:extLst>
              <a:ext uri="{FF2B5EF4-FFF2-40B4-BE49-F238E27FC236}">
                <a16:creationId xmlns="" xmlns:a16="http://schemas.microsoft.com/office/drawing/2014/main" id="{E8C900B7-EFD8-4A35-A3A7-63CBEA7DF8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183" y="1090158"/>
            <a:ext cx="8138887" cy="5086805"/>
          </a:xfrm>
        </p:spPr>
      </p:pic>
    </p:spTree>
    <p:extLst>
      <p:ext uri="{BB962C8B-B14F-4D97-AF65-F5344CB8AC3E}">
        <p14:creationId xmlns:p14="http://schemas.microsoft.com/office/powerpoint/2010/main" val="32441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AED2E0-192C-4792-8BD6-424D44093284}"/>
              </a:ext>
            </a:extLst>
          </p:cNvPr>
          <p:cNvSpPr>
            <a:spLocks noGrp="1"/>
          </p:cNvSpPr>
          <p:nvPr>
            <p:ph type="title"/>
          </p:nvPr>
        </p:nvSpPr>
        <p:spPr/>
        <p:txBody>
          <a:bodyPr/>
          <a:lstStyle/>
          <a:p>
            <a:r>
              <a:rPr lang="en-US" altLang="zh-CN"/>
              <a:t>git</a:t>
            </a:r>
            <a:r>
              <a:rPr lang="zh-CN" altLang="en-US"/>
              <a:t>教程</a:t>
            </a:r>
          </a:p>
        </p:txBody>
      </p:sp>
      <p:sp>
        <p:nvSpPr>
          <p:cNvPr id="3" name="内容占位符 2">
            <a:extLst>
              <a:ext uri="{FF2B5EF4-FFF2-40B4-BE49-F238E27FC236}">
                <a16:creationId xmlns="" xmlns:a16="http://schemas.microsoft.com/office/drawing/2014/main" id="{707987EC-356F-4DBD-BD97-D6514A926999}"/>
              </a:ext>
            </a:extLst>
          </p:cNvPr>
          <p:cNvSpPr>
            <a:spLocks noGrp="1"/>
          </p:cNvSpPr>
          <p:nvPr>
            <p:ph idx="1"/>
          </p:nvPr>
        </p:nvSpPr>
        <p:spPr/>
        <p:txBody>
          <a:bodyPr/>
          <a:lstStyle/>
          <a:p>
            <a:r>
              <a:rPr lang="en-US" altLang="zh-CN"/>
              <a:t>git</a:t>
            </a:r>
            <a:r>
              <a:rPr lang="zh-CN" altLang="en-US"/>
              <a:t>与</a:t>
            </a:r>
            <a:r>
              <a:rPr lang="en-US" altLang="zh-CN"/>
              <a:t>github</a:t>
            </a:r>
          </a:p>
          <a:p>
            <a:r>
              <a:rPr lang="en-US" altLang="zh-CN"/>
              <a:t>git</a:t>
            </a:r>
            <a:r>
              <a:rPr lang="zh-CN" altLang="en-US"/>
              <a:t>是一个版本控制软件</a:t>
            </a:r>
            <a:endParaRPr lang="en-US" altLang="zh-CN"/>
          </a:p>
          <a:p>
            <a:r>
              <a:rPr lang="en-US" altLang="zh-CN"/>
              <a:t>github</a:t>
            </a:r>
            <a:r>
              <a:rPr lang="zh-CN" altLang="en-US"/>
              <a:t>是基于</a:t>
            </a:r>
            <a:r>
              <a:rPr lang="en-US" altLang="zh-CN"/>
              <a:t>git</a:t>
            </a:r>
            <a:r>
              <a:rPr lang="zh-CN" altLang="en-US"/>
              <a:t>的一个网站，它提供的服务包括：</a:t>
            </a:r>
            <a:r>
              <a:rPr lang="en-US" altLang="zh-CN"/>
              <a:t>git</a:t>
            </a:r>
            <a:r>
              <a:rPr lang="zh-CN" altLang="en-US"/>
              <a:t>远程服务器（运行</a:t>
            </a:r>
            <a:r>
              <a:rPr lang="en-US" altLang="zh-CN"/>
              <a:t>git</a:t>
            </a:r>
            <a:r>
              <a:rPr lang="zh-CN" altLang="en-US"/>
              <a:t>的一台电脑），讨论社区，协作开发模式（</a:t>
            </a:r>
            <a:r>
              <a:rPr lang="en-US" altLang="zh-CN"/>
              <a:t>fork, pull request</a:t>
            </a:r>
            <a:r>
              <a:rPr lang="zh-CN" altLang="en-US"/>
              <a:t>）</a:t>
            </a:r>
            <a:r>
              <a:rPr lang="en-US" altLang="zh-CN"/>
              <a:t>.</a:t>
            </a:r>
          </a:p>
          <a:p>
            <a:r>
              <a:rPr lang="en-US" altLang="zh-CN"/>
              <a:t>git</a:t>
            </a:r>
            <a:r>
              <a:rPr lang="zh-CN" altLang="en-US"/>
              <a:t>有一个很好的</a:t>
            </a:r>
            <a:r>
              <a:rPr lang="en-US" altLang="zh-CN"/>
              <a:t>windows</a:t>
            </a:r>
            <a:r>
              <a:rPr lang="zh-CN" altLang="en-US"/>
              <a:t>实现，不仅包含</a:t>
            </a:r>
            <a:r>
              <a:rPr lang="en-US" altLang="zh-CN"/>
              <a:t>git</a:t>
            </a:r>
            <a:r>
              <a:rPr lang="zh-CN" altLang="en-US"/>
              <a:t>本身还提供了很多</a:t>
            </a:r>
            <a:r>
              <a:rPr lang="en-US" altLang="zh-CN"/>
              <a:t>linux</a:t>
            </a:r>
            <a:r>
              <a:rPr lang="zh-CN" altLang="en-US"/>
              <a:t>命令（</a:t>
            </a:r>
            <a:r>
              <a:rPr lang="en-US" altLang="zh-CN"/>
              <a:t>mingwin</a:t>
            </a:r>
            <a:r>
              <a:rPr lang="zh-CN" altLang="en-US"/>
              <a:t>），可以用</a:t>
            </a:r>
            <a:r>
              <a:rPr lang="en-US" altLang="zh-CN"/>
              <a:t>git shell</a:t>
            </a:r>
            <a:r>
              <a:rPr lang="zh-CN" altLang="en-US"/>
              <a:t>来替代</a:t>
            </a:r>
            <a:r>
              <a:rPr lang="en-US" altLang="zh-CN"/>
              <a:t>cmd</a:t>
            </a:r>
            <a:r>
              <a:rPr lang="zh-CN" altLang="en-US"/>
              <a:t>。</a:t>
            </a:r>
            <a:endParaRPr lang="en-US" altLang="zh-CN"/>
          </a:p>
        </p:txBody>
      </p:sp>
      <p:pic>
        <p:nvPicPr>
          <p:cNvPr id="5" name="图片 4">
            <a:extLst>
              <a:ext uri="{FF2B5EF4-FFF2-40B4-BE49-F238E27FC236}">
                <a16:creationId xmlns="" xmlns:a16="http://schemas.microsoft.com/office/drawing/2014/main" id="{4439653C-81D9-47F7-93CE-7484884E822F}"/>
              </a:ext>
            </a:extLst>
          </p:cNvPr>
          <p:cNvPicPr>
            <a:picLocks noChangeAspect="1"/>
          </p:cNvPicPr>
          <p:nvPr/>
        </p:nvPicPr>
        <p:blipFill>
          <a:blip r:embed="rId2"/>
          <a:stretch>
            <a:fillRect/>
          </a:stretch>
        </p:blipFill>
        <p:spPr>
          <a:xfrm>
            <a:off x="9435536" y="4728517"/>
            <a:ext cx="1364098" cy="579170"/>
          </a:xfrm>
          <a:prstGeom prst="rect">
            <a:avLst/>
          </a:prstGeom>
        </p:spPr>
      </p:pic>
    </p:spTree>
    <p:extLst>
      <p:ext uri="{BB962C8B-B14F-4D97-AF65-F5344CB8AC3E}">
        <p14:creationId xmlns:p14="http://schemas.microsoft.com/office/powerpoint/2010/main" val="384201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1BABC7-636E-400C-B1F9-3F2FE78B6284}"/>
              </a:ext>
            </a:extLst>
          </p:cNvPr>
          <p:cNvSpPr>
            <a:spLocks noGrp="1"/>
          </p:cNvSpPr>
          <p:nvPr>
            <p:ph type="title"/>
          </p:nvPr>
        </p:nvSpPr>
        <p:spPr/>
        <p:txBody>
          <a:bodyPr/>
          <a:lstStyle/>
          <a:p>
            <a:r>
              <a:rPr lang="en-US" altLang="zh-CN"/>
              <a:t>git </a:t>
            </a:r>
            <a:r>
              <a:rPr lang="zh-CN" altLang="en-US"/>
              <a:t>基本概念</a:t>
            </a:r>
          </a:p>
        </p:txBody>
      </p:sp>
      <p:sp>
        <p:nvSpPr>
          <p:cNvPr id="3" name="内容占位符 2">
            <a:extLst>
              <a:ext uri="{FF2B5EF4-FFF2-40B4-BE49-F238E27FC236}">
                <a16:creationId xmlns="" xmlns:a16="http://schemas.microsoft.com/office/drawing/2014/main" id="{B3E2C3BB-692F-470D-9167-7901C44FB3CA}"/>
              </a:ext>
            </a:extLst>
          </p:cNvPr>
          <p:cNvSpPr>
            <a:spLocks noGrp="1"/>
          </p:cNvSpPr>
          <p:nvPr>
            <p:ph idx="1"/>
          </p:nvPr>
        </p:nvSpPr>
        <p:spPr/>
        <p:txBody>
          <a:bodyPr/>
          <a:lstStyle/>
          <a:p>
            <a:r>
              <a:rPr lang="en-US" altLang="zh-CN"/>
              <a:t>repository</a:t>
            </a:r>
          </a:p>
          <a:p>
            <a:r>
              <a:rPr lang="zh-CN" altLang="en-US"/>
              <a:t>在</a:t>
            </a:r>
            <a:r>
              <a:rPr lang="en-US" altLang="zh-CN"/>
              <a:t>git</a:t>
            </a:r>
            <a:r>
              <a:rPr lang="zh-CN" altLang="en-US"/>
              <a:t>中一个</a:t>
            </a:r>
            <a:r>
              <a:rPr lang="en-US" altLang="zh-CN"/>
              <a:t>repository</a:t>
            </a:r>
            <a:r>
              <a:rPr lang="zh-CN" altLang="en-US"/>
              <a:t>就是一个文件夹，就是一个项目</a:t>
            </a:r>
            <a:endParaRPr lang="en-US" altLang="zh-CN"/>
          </a:p>
          <a:p>
            <a:r>
              <a:rPr lang="zh-CN" altLang="en-US"/>
              <a:t>在文件夹的根处，使用</a:t>
            </a:r>
            <a:r>
              <a:rPr lang="en-US" altLang="zh-CN"/>
              <a:t>git init</a:t>
            </a:r>
            <a:r>
              <a:rPr lang="zh-CN" altLang="en-US"/>
              <a:t>命令，使得一个文件夹变为一个</a:t>
            </a:r>
            <a:r>
              <a:rPr lang="en-US" altLang="zh-CN"/>
              <a:t>repository</a:t>
            </a:r>
          </a:p>
          <a:p>
            <a:r>
              <a:rPr lang="zh-CN" altLang="en-US"/>
              <a:t>在文件夹内有一个隐藏文件夹</a:t>
            </a:r>
            <a:r>
              <a:rPr lang="en-US" altLang="zh-CN"/>
              <a:t>.git</a:t>
            </a:r>
            <a:r>
              <a:rPr lang="zh-CN" altLang="en-US"/>
              <a:t>，所有关于版本的信息都存储在内。</a:t>
            </a:r>
            <a:endParaRPr lang="en-US" altLang="zh-CN"/>
          </a:p>
          <a:p>
            <a:r>
              <a:rPr lang="zh-CN" altLang="en-US"/>
              <a:t>文件夹内的所有文件和子文件夹都会被</a:t>
            </a:r>
            <a:r>
              <a:rPr lang="en-US" altLang="zh-CN"/>
              <a:t>git</a:t>
            </a:r>
            <a:r>
              <a:rPr lang="zh-CN" altLang="en-US"/>
              <a:t>管理</a:t>
            </a:r>
            <a:endParaRPr lang="en-US" altLang="zh-CN"/>
          </a:p>
        </p:txBody>
      </p:sp>
    </p:spTree>
    <p:extLst>
      <p:ext uri="{BB962C8B-B14F-4D97-AF65-F5344CB8AC3E}">
        <p14:creationId xmlns:p14="http://schemas.microsoft.com/office/powerpoint/2010/main" val="8294807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3411</Words>
  <Application>Microsoft Office PowerPoint</Application>
  <PresentationFormat>宽屏</PresentationFormat>
  <Paragraphs>304</Paragraphs>
  <Slides>61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61</vt:i4>
      </vt:variant>
    </vt:vector>
  </HeadingPairs>
  <TitlesOfParts>
    <vt:vector size="65" baseType="lpstr">
      <vt:lpstr>等线</vt:lpstr>
      <vt:lpstr>等线 Light</vt:lpstr>
      <vt:lpstr>Arial</vt:lpstr>
      <vt:lpstr>Office 主题​​</vt:lpstr>
      <vt:lpstr>开源gis</vt:lpstr>
      <vt:lpstr>开源gis</vt:lpstr>
      <vt:lpstr>开源许可</vt:lpstr>
      <vt:lpstr>开源许可</vt:lpstr>
      <vt:lpstr>宽松许可</vt:lpstr>
      <vt:lpstr>copyleft许可</vt:lpstr>
      <vt:lpstr>开源协议介绍</vt:lpstr>
      <vt:lpstr>git教程</vt:lpstr>
      <vt:lpstr>git 基本概念</vt:lpstr>
      <vt:lpstr>git 基本概念</vt:lpstr>
      <vt:lpstr>git 基本概念 ignore</vt:lpstr>
      <vt:lpstr>git 基本概念 commit</vt:lpstr>
      <vt:lpstr>git 基本概念 remote</vt:lpstr>
      <vt:lpstr>git基本概念 fork, clone</vt:lpstr>
      <vt:lpstr>git基本概念 branch</vt:lpstr>
      <vt:lpstr>git基本概念 merge</vt:lpstr>
      <vt:lpstr>git基本概念 pull request</vt:lpstr>
      <vt:lpstr>Python gis 数据读写</vt:lpstr>
      <vt:lpstr>python gis 数据读写</vt:lpstr>
      <vt:lpstr>python gdal</vt:lpstr>
      <vt:lpstr>Fiona</vt:lpstr>
      <vt:lpstr>Fiona</vt:lpstr>
      <vt:lpstr>Fiona</vt:lpstr>
      <vt:lpstr>Fiona</vt:lpstr>
      <vt:lpstr>rasterio</vt:lpstr>
      <vt:lpstr>栅格数据模型</vt:lpstr>
      <vt:lpstr>基本空间分析（shapely）</vt:lpstr>
      <vt:lpstr>GEOS</vt:lpstr>
      <vt:lpstr>GEOS</vt:lpstr>
      <vt:lpstr>GEOS</vt:lpstr>
      <vt:lpstr>postgis</vt:lpstr>
      <vt:lpstr>PowerPoint 演示文稿</vt:lpstr>
      <vt:lpstr>PowerPoint 演示文稿</vt:lpstr>
      <vt:lpstr>shapely</vt:lpstr>
      <vt:lpstr>基本空间分析（shapely）</vt:lpstr>
      <vt:lpstr>投影（pyproj）</vt:lpstr>
      <vt:lpstr>投影选择</vt:lpstr>
      <vt:lpstr>空间索引（rtree）</vt:lpstr>
      <vt:lpstr>rtree</vt:lpstr>
      <vt:lpstr>rtree</vt:lpstr>
      <vt:lpstr>rtree 实验</vt:lpstr>
      <vt:lpstr>rtree</vt:lpstr>
      <vt:lpstr>rtree</vt:lpstr>
      <vt:lpstr>geopandas</vt:lpstr>
      <vt:lpstr>高级空间分析 PySAL</vt:lpstr>
      <vt:lpstr>前端地图显示库</vt:lpstr>
      <vt:lpstr>vector tile</vt:lpstr>
      <vt:lpstr>前端空间分析 turf</vt:lpstr>
      <vt:lpstr>openstreetmap 开源技术路线</vt:lpstr>
      <vt:lpstr>openstreetmap 开源技术路线</vt:lpstr>
      <vt:lpstr>openstreetmap 开源技术路线</vt:lpstr>
      <vt:lpstr>openstreetmap 开源技术路线</vt:lpstr>
      <vt:lpstr>前端地图库实现</vt:lpstr>
      <vt:lpstr>前端地图库实现</vt:lpstr>
      <vt:lpstr>前端地图库实现</vt:lpstr>
      <vt:lpstr>前端地图库实现</vt:lpstr>
      <vt:lpstr>前端地图库实现</vt:lpstr>
      <vt:lpstr>前端地图库实现</vt:lpstr>
      <vt:lpstr>前端地图库实现</vt:lpstr>
      <vt:lpstr>前端地图库实现</vt:lpstr>
      <vt:lpstr>前端地图库实现</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开源gis</dc:title>
  <dc:creator>庄浩铭</dc:creator>
  <cp:lastModifiedBy>庄 浩铭</cp:lastModifiedBy>
  <cp:revision>442</cp:revision>
  <dcterms:created xsi:type="dcterms:W3CDTF">2018-06-18T05:11:28Z</dcterms:created>
  <dcterms:modified xsi:type="dcterms:W3CDTF">2018-06-23T10:19:16Z</dcterms:modified>
</cp:coreProperties>
</file>