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2" r:id="rId24"/>
    <p:sldId id="287" r:id="rId25"/>
    <p:sldId id="289" r:id="rId26"/>
    <p:sldId id="290" r:id="rId27"/>
    <p:sldId id="291" r:id="rId28"/>
    <p:sldId id="293" r:id="rId29"/>
    <p:sldId id="294" r:id="rId30"/>
    <p:sldId id="295" r:id="rId31"/>
    <p:sldId id="296" r:id="rId32"/>
    <p:sldId id="31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38" r:id="rId53"/>
    <p:sldId id="339" r:id="rId54"/>
    <p:sldId id="340" r:id="rId55"/>
    <p:sldId id="317" r:id="rId56"/>
    <p:sldId id="319" r:id="rId57"/>
    <p:sldId id="318" r:id="rId58"/>
    <p:sldId id="320" r:id="rId59"/>
    <p:sldId id="336" r:id="rId60"/>
    <p:sldId id="337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184D-5809-4DFC-A02C-115E15B532D0}" type="datetimeFigureOut">
              <a:rPr lang="zh-CN" altLang="en-US" smtClean="0"/>
              <a:t>2018/6/7/Thu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1D0A1-900C-4688-916A-7CE1C06EA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4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1D0A1-900C-4688-916A-7CE1C06EA91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53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分配剩余空间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1D0A1-900C-4688-916A-7CE1C06EA91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47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6F6685-6070-4712-B6C9-B61E7403A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D9DC9A3-7A5E-419B-9755-D4703495B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47375E2-64DC-4E05-8235-5D430E1A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C594-DFCC-42DF-90FB-D2BE7D3F21B1}" type="datetimeFigureOut">
              <a:rPr lang="zh-CN" altLang="en-US" smtClean="0"/>
              <a:t>2018/6/7/Thu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28320C0-4F32-447C-8CA7-04D67643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0A2BD1-0F37-44FA-8B65-DDAF4C0D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28E4-E876-48B5-9C4B-4BBB2AC59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1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888F76-41A6-4DE1-BBB7-99142F76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A875AE2-5519-46FA-A86E-F5DC6BCEC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98ECEB5-8D2A-438B-9627-05060C15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C594-DFCC-42DF-90FB-D2BE7D3F21B1}" type="datetimeFigureOut">
              <a:rPr lang="zh-CN" altLang="en-US" smtClean="0"/>
              <a:t>2018/6/7/Thu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CC4D206-23C2-434A-84A4-4CDB7B67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B1D5B20-3BEE-45DE-A7BC-C6E5B6A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28E4-E876-48B5-9C4B-4BBB2AC59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6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B96682C-F6C9-44C5-9AE6-EB8686880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B03AA34-75CC-4097-9E0D-B732FA967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9C9ABCF-749D-45C0-B02C-ADE0C146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C594-DFCC-42DF-90FB-D2BE7D3F21B1}" type="datetimeFigureOut">
              <a:rPr lang="zh-CN" altLang="en-US" smtClean="0"/>
              <a:t>2018/6/7/Thu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FB6D914-448B-4889-9833-3F895DB4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D6F8CDA-1D73-44D0-9F92-5D008F1F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28E4-E876-48B5-9C4B-4BBB2AC59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12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52E5C7-D156-4A13-AF02-0B462075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8F662DB-7313-4C25-9A8F-636B41650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19C2BAD-3CDB-418D-99DA-61AFFBDE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C594-DFCC-42DF-90FB-D2BE7D3F21B1}" type="datetimeFigureOut">
              <a:rPr lang="zh-CN" altLang="en-US" smtClean="0"/>
              <a:t>2018/6/7/Thu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9FE2FE2-BB0F-4B39-AEEB-31FD8159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0115274-467D-41DE-AD18-E4CFB075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28E4-E876-48B5-9C4B-4BBB2AC59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9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D8D98C-F27E-4FE3-BA02-4C7349E2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38D1522-8781-4A0A-937F-D247E151D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6CF4F5A-9372-49CA-91AE-08463284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C594-DFCC-42DF-90FB-D2BE7D3F21B1}" type="datetimeFigureOut">
              <a:rPr lang="zh-CN" altLang="en-US" smtClean="0"/>
              <a:t>2018/6/7/Thu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D6DDA2-E8F3-4776-8938-E0D8C3BA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DDEA02C-F9E9-4369-8936-1064219F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28E4-E876-48B5-9C4B-4BBB2AC59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7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D6DB07-9A94-4CB5-A0EF-DFA68E8E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4C9A0D2-7A0F-49B5-A113-98696F05E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CDEA2E7-E17D-41A7-A045-36DFFF266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4D496E6-9F83-494E-A96A-60F5CB2C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C594-DFCC-42DF-90FB-D2BE7D3F21B1}" type="datetimeFigureOut">
              <a:rPr lang="zh-CN" altLang="en-US" smtClean="0"/>
              <a:t>2018/6/7/Thu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000070C-5C48-4E35-BB89-053F3A22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237569F-39E8-4365-B45E-E35D08B6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28E4-E876-48B5-9C4B-4BBB2AC59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5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A3253A-1290-4753-AFC5-E50F23AD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92EBC09-0D4B-4FC7-8AF0-57C1429E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54C41D0-DE92-4188-875B-7FD6E1C86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04EC9EC-1751-479C-9A3F-131B8F47B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1609DC92-F1A8-4D96-BC08-0E2063637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A9C108D-6236-4233-8669-518E6F40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C594-DFCC-42DF-90FB-D2BE7D3F21B1}" type="datetimeFigureOut">
              <a:rPr lang="zh-CN" altLang="en-US" smtClean="0"/>
              <a:t>2018/6/7/Thu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A408353-4449-4A8D-8BB2-34FDC8EB9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2EA0746-B3EF-4EBF-B85C-6E665C05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28E4-E876-48B5-9C4B-4BBB2AC59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1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F978EF-5947-4C4D-9FE8-7B5F98E5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02715AE-8616-4A34-9A29-C3676EE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C594-DFCC-42DF-90FB-D2BE7D3F21B1}" type="datetimeFigureOut">
              <a:rPr lang="zh-CN" altLang="en-US" smtClean="0"/>
              <a:t>2018/6/7/Thu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D6BFB06-B226-4059-8DEA-63434CEB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84A5C2B-B0CB-446C-B02E-7030DC0C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28E4-E876-48B5-9C4B-4BBB2AC59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8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FCAF59B-656D-4046-8B3F-39538057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C594-DFCC-42DF-90FB-D2BE7D3F21B1}" type="datetimeFigureOut">
              <a:rPr lang="zh-CN" altLang="en-US" smtClean="0"/>
              <a:t>2018/6/7/Thu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EDCE6DB-485B-4941-A056-F8A47E1D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8C29394-8A75-4826-8325-32093919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28E4-E876-48B5-9C4B-4BBB2AC59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6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7277B8-8828-43EF-B9AD-4B10901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DC69249-BB15-4E75-817C-697B6F06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06020A4-D63B-42CB-9DD9-3F1401D17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15AFC78-7733-4941-A2CD-4B909D7C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C594-DFCC-42DF-90FB-D2BE7D3F21B1}" type="datetimeFigureOut">
              <a:rPr lang="zh-CN" altLang="en-US" smtClean="0"/>
              <a:t>2018/6/7/Thu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61A4873-715E-46DD-B049-BA1C7FF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45C1CF7-CBC1-41B0-9BEB-15070BF8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28E4-E876-48B5-9C4B-4BBB2AC59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3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F4FCA5-6CCB-4B04-9C6F-F5073401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21AF841-F184-4249-B11F-576F252BA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9B22A42-0824-41B4-B95F-BF3658E9E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D0F0E9D-F0D8-4553-9D32-A1DCDC61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C594-DFCC-42DF-90FB-D2BE7D3F21B1}" type="datetimeFigureOut">
              <a:rPr lang="zh-CN" altLang="en-US" smtClean="0"/>
              <a:t>2018/6/7/Thu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AEEDB8B-AD2A-4990-A0CB-4836BDFE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3FE498D-2E4A-4994-B305-AA34DDAC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528E4-E876-48B5-9C4B-4BBB2AC59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484FCAC0-C0E6-43FF-AEDD-C9C9BA86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8B7456B-79F6-40E7-A303-2D8956C7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75EF76C-2C60-44DD-BEE2-1B156101D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FC594-DFCC-42DF-90FB-D2BE7D3F21B1}" type="datetimeFigureOut">
              <a:rPr lang="zh-CN" altLang="en-US" smtClean="0"/>
              <a:t>2018/6/7/Thu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AD9B31C-F5D6-4AFA-AA98-910C719CF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F325C8-125C-4219-B190-1560B6490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528E4-E876-48B5-9C4B-4BBB2AC594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4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F3EA59-3734-40D7-BACE-AE813EF98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139F4B4-8C4E-44B1-9E46-D100DAA2F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2" y="85725"/>
            <a:ext cx="102393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3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52400"/>
            <a:ext cx="90297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161925"/>
            <a:ext cx="90392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3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38112"/>
            <a:ext cx="90487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7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0" y="320585"/>
            <a:ext cx="10297990" cy="62119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6285" y="1548143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清单文件，描述组成</a:t>
            </a:r>
            <a:r>
              <a:rPr lang="en-US" altLang="zh-CN" dirty="0"/>
              <a:t>app</a:t>
            </a:r>
            <a:r>
              <a:rPr lang="zh-CN" altLang="en-US" dirty="0"/>
              <a:t>的组件，</a:t>
            </a:r>
            <a:r>
              <a:rPr lang="en-US" altLang="zh-CN" dirty="0"/>
              <a:t>app</a:t>
            </a:r>
            <a:r>
              <a:rPr lang="zh-CN" altLang="en-US" dirty="0"/>
              <a:t>需要的权限，其它元信息。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58822" y="2241662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</a:t>
            </a:r>
            <a:r>
              <a:rPr lang="en-US" altLang="zh-CN" dirty="0"/>
              <a:t>activity</a:t>
            </a:r>
            <a:r>
              <a:rPr lang="zh-CN" altLang="en-US" dirty="0"/>
              <a:t>，</a:t>
            </a:r>
            <a:r>
              <a:rPr lang="en-US" altLang="zh-CN" dirty="0"/>
              <a:t>app</a:t>
            </a:r>
            <a:r>
              <a:rPr lang="zh-CN" altLang="en-US" dirty="0"/>
              <a:t>的入口（类似于</a:t>
            </a:r>
            <a:r>
              <a:rPr lang="en-US" altLang="zh-CN" dirty="0"/>
              <a:t>main</a:t>
            </a:r>
            <a:r>
              <a:rPr lang="zh-CN" altLang="en-US" dirty="0"/>
              <a:t>函数）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58822" y="3508925"/>
            <a:ext cx="265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/>
              <a:t>activity UI</a:t>
            </a:r>
            <a:r>
              <a:rPr lang="zh-CN" altLang="en-US" dirty="0"/>
              <a:t>的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61711" y="4816444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配置文件</a:t>
            </a:r>
            <a:r>
              <a:rPr lang="en-US" altLang="zh-CN" dirty="0"/>
              <a:t>, app</a:t>
            </a:r>
            <a:r>
              <a:rPr lang="zh-CN" altLang="en-US" dirty="0"/>
              <a:t>的依赖，如何构建</a:t>
            </a:r>
          </a:p>
        </p:txBody>
      </p:sp>
    </p:spTree>
    <p:extLst>
      <p:ext uri="{BB962C8B-B14F-4D97-AF65-F5344CB8AC3E}">
        <p14:creationId xmlns:p14="http://schemas.microsoft.com/office/powerpoint/2010/main" val="209523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65" y="416459"/>
            <a:ext cx="10058400" cy="60614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62123" y="1896701"/>
            <a:ext cx="1430447" cy="239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88871" y="3956364"/>
            <a:ext cx="814812" cy="235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0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3" y="353085"/>
            <a:ext cx="10058400" cy="60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9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3" y="271604"/>
            <a:ext cx="10058400" cy="60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14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13" y="0"/>
            <a:ext cx="9873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90" y="0"/>
            <a:ext cx="9966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155380-CDFC-44DB-8F30-1E53F016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Android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822D982-27CA-4BAB-9B4E-D2894D1E8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85588" cy="4351338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是一个开源的基于</a:t>
            </a:r>
            <a:r>
              <a:rPr lang="en-US" altLang="zh-CN" dirty="0" err="1"/>
              <a:t>linux</a:t>
            </a:r>
            <a:r>
              <a:rPr lang="zh-CN" altLang="en-US" dirty="0"/>
              <a:t>的软件栈（一堆软件）</a:t>
            </a:r>
            <a:endParaRPr lang="en-US" altLang="zh-CN" dirty="0"/>
          </a:p>
          <a:p>
            <a:r>
              <a:rPr lang="zh-CN" altLang="en-US" dirty="0"/>
              <a:t>谷歌领导的开放手机联盟（</a:t>
            </a:r>
            <a:r>
              <a:rPr lang="en-US" altLang="zh-CN" i="1" dirty="0"/>
              <a:t>Open Handset Alliance</a:t>
            </a:r>
            <a:r>
              <a:rPr lang="zh-CN" altLang="en-US" dirty="0"/>
              <a:t>）开发</a:t>
            </a:r>
            <a:endParaRPr lang="en-US" altLang="zh-CN" dirty="0"/>
          </a:p>
          <a:p>
            <a:r>
              <a:rPr lang="zh-CN" altLang="en-US" dirty="0"/>
              <a:t>面向移动设备（手机，平板，穿戴，汽车）</a:t>
            </a:r>
            <a:endParaRPr lang="en-US" altLang="zh-CN" dirty="0"/>
          </a:p>
          <a:p>
            <a:r>
              <a:rPr lang="zh-CN" altLang="en-US" dirty="0"/>
              <a:t>系统版本（</a:t>
            </a:r>
            <a:r>
              <a:rPr lang="en-US" altLang="zh-CN" dirty="0"/>
              <a:t>4.2, 6.0, …),</a:t>
            </a:r>
          </a:p>
          <a:p>
            <a:r>
              <a:rPr lang="zh-CN" altLang="en-US" dirty="0"/>
              <a:t> </a:t>
            </a:r>
            <a:r>
              <a:rPr lang="en-US" altLang="zh-CN" dirty="0" err="1"/>
              <a:t>sdk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r>
              <a:rPr lang="en-US" altLang="zh-CN" dirty="0"/>
              <a:t> level(16, 17, …)</a:t>
            </a:r>
          </a:p>
          <a:p>
            <a:endParaRPr lang="zh-CN" altLang="en-US" dirty="0"/>
          </a:p>
        </p:txBody>
      </p:sp>
      <p:pic>
        <p:nvPicPr>
          <p:cNvPr id="4098" name="Picture 2" descr="Why Android">
            <a:extLst>
              <a:ext uri="{FF2B5EF4-FFF2-40B4-BE49-F238E27FC236}">
                <a16:creationId xmlns:a16="http://schemas.microsoft.com/office/drawing/2014/main" xmlns="" id="{2F2541F8-C52E-4CF9-946C-A1838C6D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90" y="1837996"/>
            <a:ext cx="3934408" cy="405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271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60" y="0"/>
            <a:ext cx="9994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5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9" y="0"/>
            <a:ext cx="10058400" cy="60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98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90" y="0"/>
            <a:ext cx="4454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61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86291C-122B-4334-9CB3-EAEA7E84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一般的开发方法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BC6BC366-68D8-495D-AB74-258B934B2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657" y="1825625"/>
            <a:ext cx="24046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55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33" y="1067095"/>
            <a:ext cx="7933333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32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03" y="0"/>
            <a:ext cx="7726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86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58" y="0"/>
            <a:ext cx="9334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8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26" y="0"/>
            <a:ext cx="3789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03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52D11D-1BDA-406B-A310-E5680C50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布局（</a:t>
            </a:r>
            <a:r>
              <a:rPr lang="en-US" altLang="zh-CN" dirty="0"/>
              <a:t>layout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462CCDB-AA22-4F54-91AF-AF08A7A6C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482" y="1912776"/>
            <a:ext cx="6306249" cy="2761861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F6F2BF4-580B-4749-902B-E6A307D27DD5}"/>
              </a:ext>
            </a:extLst>
          </p:cNvPr>
          <p:cNvSpPr txBox="1"/>
          <p:nvPr/>
        </p:nvSpPr>
        <p:spPr>
          <a:xfrm>
            <a:off x="838200" y="1912776"/>
            <a:ext cx="4368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中布局指的是</a:t>
            </a:r>
            <a:r>
              <a:rPr lang="en-US" altLang="zh-CN" dirty="0"/>
              <a:t>app</a:t>
            </a:r>
            <a:r>
              <a:rPr lang="zh-CN" altLang="en-US" dirty="0"/>
              <a:t>中的用户界面，它是由</a:t>
            </a:r>
            <a:r>
              <a:rPr lang="en-US" altLang="zh-CN" dirty="0"/>
              <a:t>View</a:t>
            </a:r>
            <a:r>
              <a:rPr lang="zh-CN" altLang="en-US" dirty="0"/>
              <a:t>和</a:t>
            </a:r>
            <a:r>
              <a:rPr lang="en-US" altLang="zh-CN" dirty="0" err="1"/>
              <a:t>ViewGroup</a:t>
            </a:r>
            <a:r>
              <a:rPr lang="zh-CN" altLang="en-US" dirty="0"/>
              <a:t>依照树结构组成。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View</a:t>
            </a:r>
            <a:r>
              <a:rPr lang="zh-CN" altLang="en-US" dirty="0"/>
              <a:t>是可见的元素用户可以和它交互。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ViewGroup</a:t>
            </a:r>
            <a:r>
              <a:rPr lang="zh-CN" altLang="en-US" dirty="0"/>
              <a:t>是不可见的容器，用来组织</a:t>
            </a:r>
            <a:r>
              <a:rPr lang="en-US" altLang="zh-CN" dirty="0"/>
              <a:t>View</a:t>
            </a:r>
            <a:r>
              <a:rPr lang="zh-CN" altLang="en-US" dirty="0"/>
              <a:t>和</a:t>
            </a:r>
            <a:r>
              <a:rPr lang="en-US" altLang="zh-CN" dirty="0" err="1"/>
              <a:t>ViewGroup</a:t>
            </a:r>
            <a:r>
              <a:rPr lang="en-US" altLang="zh-CN" dirty="0"/>
              <a:t>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View</a:t>
            </a:r>
            <a:r>
              <a:rPr lang="zh-CN" altLang="en-US" dirty="0"/>
              <a:t>有很多子类比如</a:t>
            </a:r>
            <a:r>
              <a:rPr lang="en-US" altLang="zh-CN" dirty="0"/>
              <a:t>Button, </a:t>
            </a:r>
            <a:r>
              <a:rPr lang="en-US" altLang="zh-CN" dirty="0" err="1"/>
              <a:t>TextView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ViewGroup</a:t>
            </a:r>
            <a:r>
              <a:rPr lang="zh-CN" altLang="en-US" dirty="0"/>
              <a:t>有很多子类比如</a:t>
            </a:r>
            <a:r>
              <a:rPr lang="en-US" altLang="zh-CN" dirty="0" err="1"/>
              <a:t>LinearLayout,RelativeLayout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View</a:t>
            </a:r>
            <a:r>
              <a:rPr lang="zh-CN" altLang="en-US" dirty="0"/>
              <a:t>通常被叫做</a:t>
            </a:r>
            <a:r>
              <a:rPr lang="en-US" altLang="zh-CN" dirty="0" err="1"/>
              <a:t>Widge</a:t>
            </a:r>
            <a:r>
              <a:rPr lang="zh-CN" altLang="en-US" dirty="0"/>
              <a:t>，</a:t>
            </a:r>
            <a:r>
              <a:rPr lang="en-US" altLang="zh-CN" dirty="0" err="1"/>
              <a:t>ViewGroup</a:t>
            </a:r>
            <a:r>
              <a:rPr lang="zh-CN" altLang="en-US" dirty="0"/>
              <a:t>通常被叫做</a:t>
            </a:r>
            <a:r>
              <a:rPr lang="en-US" altLang="zh-CN" dirty="0"/>
              <a:t>Layout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760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652ED4-4BF7-44B6-8802-78DA8B7A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E5AB678-2012-4F33-B696-688C9B83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有两种定义布局的方法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xml</a:t>
            </a:r>
            <a:r>
              <a:rPr lang="zh-CN" altLang="en-US" dirty="0"/>
              <a:t>文件来定义布局。</a:t>
            </a:r>
            <a:r>
              <a:rPr lang="en-US" altLang="zh-CN" dirty="0"/>
              <a:t>Android</a:t>
            </a:r>
            <a:r>
              <a:rPr lang="zh-CN" altLang="en-US" dirty="0"/>
              <a:t>为每种</a:t>
            </a:r>
            <a:r>
              <a:rPr lang="en-US" altLang="zh-CN" dirty="0"/>
              <a:t>widgets</a:t>
            </a:r>
            <a:r>
              <a:rPr lang="zh-CN" altLang="en-US" dirty="0"/>
              <a:t>和</a:t>
            </a:r>
            <a:r>
              <a:rPr lang="en-US" altLang="zh-CN" dirty="0"/>
              <a:t>layouts</a:t>
            </a:r>
            <a:r>
              <a:rPr lang="zh-CN" altLang="en-US" dirty="0"/>
              <a:t>都定义了对应的</a:t>
            </a:r>
            <a:r>
              <a:rPr lang="en-US" altLang="zh-CN" dirty="0"/>
              <a:t>xml</a:t>
            </a:r>
            <a:r>
              <a:rPr lang="zh-CN" altLang="en-US" dirty="0"/>
              <a:t>元素标签，可以通过编写</a:t>
            </a:r>
            <a:r>
              <a:rPr lang="en-US" altLang="zh-CN" dirty="0"/>
              <a:t>xml</a:t>
            </a:r>
            <a:r>
              <a:rPr lang="zh-CN" altLang="en-US" dirty="0"/>
              <a:t>文件的方法来定义布局。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直接在程序中实例化</a:t>
            </a:r>
            <a:r>
              <a:rPr lang="en-US" altLang="zh-CN" dirty="0"/>
              <a:t>widgets</a:t>
            </a:r>
            <a:r>
              <a:rPr lang="zh-CN" altLang="en-US" dirty="0"/>
              <a:t>或者</a:t>
            </a:r>
            <a:r>
              <a:rPr lang="en-US" altLang="zh-CN" dirty="0"/>
              <a:t>layouts</a:t>
            </a:r>
            <a:r>
              <a:rPr lang="zh-CN" altLang="en-US" dirty="0"/>
              <a:t>对象。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一般会通过使用</a:t>
            </a:r>
            <a:r>
              <a:rPr lang="en-US" altLang="zh-CN" dirty="0"/>
              <a:t>xml</a:t>
            </a:r>
            <a:r>
              <a:rPr lang="zh-CN" altLang="en-US" dirty="0"/>
              <a:t>文件的方法来定义布局，因为它分离了程序的表现层和行为层。使用</a:t>
            </a:r>
            <a:r>
              <a:rPr lang="en-US" altLang="zh-CN" dirty="0"/>
              <a:t>xml</a:t>
            </a:r>
            <a:r>
              <a:rPr lang="zh-CN" altLang="en-US" dirty="0"/>
              <a:t>文件可以更容易地为不同大小的屏幕提供不同的布局。</a:t>
            </a:r>
          </a:p>
        </p:txBody>
      </p:sp>
    </p:spTree>
    <p:extLst>
      <p:ext uri="{BB962C8B-B14F-4D97-AF65-F5344CB8AC3E}">
        <p14:creationId xmlns:p14="http://schemas.microsoft.com/office/powerpoint/2010/main" val="282197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510FE4-6A69-45DA-973B-89926040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软件栈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4765F436-C680-4ED2-8455-C8739F9D9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98" y="365125"/>
            <a:ext cx="4447592" cy="631559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D8DE06C-B841-468B-8F87-485526118BED}"/>
              </a:ext>
            </a:extLst>
          </p:cNvPr>
          <p:cNvSpPr txBox="1"/>
          <p:nvPr/>
        </p:nvSpPr>
        <p:spPr>
          <a:xfrm>
            <a:off x="838200" y="2080727"/>
            <a:ext cx="58031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组成</a:t>
            </a:r>
            <a:r>
              <a:rPr lang="en-US" altLang="zh-CN" dirty="0"/>
              <a:t>android</a:t>
            </a:r>
            <a:r>
              <a:rPr lang="zh-CN" altLang="en-US" dirty="0"/>
              <a:t>的软件按照一定的层次关系，形成软件栈，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从下到上分别是：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Linux</a:t>
            </a:r>
            <a:r>
              <a:rPr lang="zh-CN" altLang="en-US" dirty="0"/>
              <a:t>内核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硬件抽象层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原生库和</a:t>
            </a:r>
            <a:r>
              <a:rPr lang="en-US" altLang="zh-CN" dirty="0"/>
              <a:t>android</a:t>
            </a:r>
            <a:r>
              <a:rPr lang="zh-CN" altLang="en-US" dirty="0"/>
              <a:t>运行时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Android API</a:t>
            </a:r>
            <a:r>
              <a:rPr lang="zh-CN" altLang="en-US" dirty="0"/>
              <a:t> 框架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   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452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 </a:t>
            </a:r>
            <a:r>
              <a:rPr lang="en-US" altLang="zh-CN" dirty="0"/>
              <a:t>xml</a:t>
            </a:r>
            <a:r>
              <a:rPr lang="zh-CN" altLang="en-US" dirty="0"/>
              <a:t>文件编写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B107CE-5DE5-46FB-8CD1-C96A4433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每个</a:t>
            </a:r>
            <a:r>
              <a:rPr lang="en-US" altLang="zh-CN" dirty="0"/>
              <a:t>xml</a:t>
            </a:r>
            <a:r>
              <a:rPr lang="zh-CN" altLang="en-US" dirty="0"/>
              <a:t>文件只能有一个</a:t>
            </a:r>
            <a:r>
              <a:rPr lang="en-US" altLang="zh-CN" dirty="0"/>
              <a:t>root</a:t>
            </a:r>
            <a:r>
              <a:rPr lang="zh-CN" altLang="en-US" dirty="0"/>
              <a:t>元素，其它元素是</a:t>
            </a:r>
            <a:r>
              <a:rPr lang="en-US" altLang="zh-CN" dirty="0"/>
              <a:t>root</a:t>
            </a:r>
            <a:r>
              <a:rPr lang="zh-CN" altLang="en-US" dirty="0"/>
              <a:t>元素的后代元素，它们形成一个树结构（类似于</a:t>
            </a:r>
            <a:r>
              <a:rPr lang="en-US" altLang="zh-CN" dirty="0"/>
              <a:t>html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将文件以</a:t>
            </a:r>
            <a:r>
              <a:rPr lang="en-US" altLang="zh-CN" dirty="0"/>
              <a:t>.xml</a:t>
            </a:r>
            <a:r>
              <a:rPr lang="zh-CN" altLang="en-US" dirty="0"/>
              <a:t>为扩展名保存在</a:t>
            </a:r>
            <a:r>
              <a:rPr lang="en-US" altLang="zh-CN" dirty="0"/>
              <a:t>res/layout/</a:t>
            </a:r>
            <a:r>
              <a:rPr lang="zh-CN" altLang="en-US" dirty="0"/>
              <a:t>目录，文件就会被正确编译处理（</a:t>
            </a:r>
            <a:r>
              <a:rPr lang="en-US" altLang="zh-CN" dirty="0"/>
              <a:t>View</a:t>
            </a:r>
            <a:r>
              <a:rPr lang="zh-CN" altLang="en-US" dirty="0"/>
              <a:t>对象）。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根元素必须包含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</a:t>
            </a:r>
            <a:r>
              <a:rPr lang="en-US" altLang="zh-CN" dirty="0" err="1"/>
              <a:t>xmlns:android</a:t>
            </a:r>
            <a:r>
              <a:rPr lang="en-US" altLang="zh-CN" dirty="0"/>
              <a:t> attribute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属性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FF9B6AF2-4E77-4EBD-B54A-3D5A0569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723" y="3403043"/>
            <a:ext cx="5852667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30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 加载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B107CE-5DE5-46FB-8CD1-C96A4433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编译</a:t>
            </a:r>
            <a:r>
              <a:rPr lang="en-US" altLang="zh-CN" dirty="0"/>
              <a:t>app</a:t>
            </a:r>
            <a:r>
              <a:rPr lang="zh-CN" altLang="en-US" dirty="0"/>
              <a:t>的时候，每个</a:t>
            </a:r>
            <a:r>
              <a:rPr lang="en-US" altLang="zh-CN" dirty="0"/>
              <a:t>xml</a:t>
            </a:r>
            <a:r>
              <a:rPr lang="zh-CN" altLang="en-US" dirty="0"/>
              <a:t>布局文件会被编译（预处理）为一个</a:t>
            </a:r>
            <a:r>
              <a:rPr lang="en-US" altLang="zh-CN" dirty="0"/>
              <a:t>View</a:t>
            </a:r>
            <a:r>
              <a:rPr lang="zh-CN" altLang="en-US" dirty="0"/>
              <a:t>资源，需要在逻辑代码中加载它。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一般在 </a:t>
            </a:r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en-US" altLang="zh-CN" dirty="0" err="1"/>
              <a:t>onCreate</a:t>
            </a:r>
            <a:r>
              <a:rPr lang="en-US" altLang="zh-CN" dirty="0"/>
              <a:t>()</a:t>
            </a:r>
            <a:r>
              <a:rPr lang="zh-CN" altLang="en-US" dirty="0"/>
              <a:t>回调函数中加载。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通过调用</a:t>
            </a:r>
            <a:r>
              <a:rPr lang="en-US" altLang="zh-CN" dirty="0" err="1"/>
              <a:t>setContentView</a:t>
            </a:r>
            <a:r>
              <a:rPr lang="en-US" altLang="zh-CN" dirty="0"/>
              <a:t>()</a:t>
            </a:r>
            <a:r>
              <a:rPr lang="zh-CN" altLang="en-US" dirty="0"/>
              <a:t>函数，并将</a:t>
            </a:r>
            <a:r>
              <a:rPr lang="en-US" altLang="zh-CN" dirty="0"/>
              <a:t>View</a:t>
            </a:r>
            <a:r>
              <a:rPr lang="zh-CN" altLang="en-US" dirty="0"/>
              <a:t>资源的唯一标识传入作为参数来实现加载。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编译后，</a:t>
            </a:r>
            <a:r>
              <a:rPr lang="en-US" altLang="zh-CN" dirty="0"/>
              <a:t>View</a:t>
            </a:r>
            <a:r>
              <a:rPr lang="zh-CN" altLang="en-US" dirty="0"/>
              <a:t>资源的标识保存为</a:t>
            </a:r>
            <a:r>
              <a:rPr lang="en-US" altLang="zh-CN" dirty="0" err="1"/>
              <a:t>R.layout.layout_file_name</a:t>
            </a:r>
            <a:r>
              <a:rPr lang="zh-CN" altLang="en-US" dirty="0"/>
              <a:t>（</a:t>
            </a:r>
            <a:r>
              <a:rPr lang="en-US" altLang="zh-CN" dirty="0"/>
              <a:t>R</a:t>
            </a:r>
            <a:r>
              <a:rPr lang="zh-CN" altLang="en-US" dirty="0"/>
              <a:t>类下的</a:t>
            </a:r>
            <a:r>
              <a:rPr lang="en-US" altLang="zh-CN" dirty="0"/>
              <a:t>layout</a:t>
            </a:r>
            <a:r>
              <a:rPr lang="zh-CN" altLang="en-US" dirty="0"/>
              <a:t>静态类下的</a:t>
            </a:r>
            <a:r>
              <a:rPr lang="en-US" altLang="zh-CN" dirty="0" err="1"/>
              <a:t>layout_file_name</a:t>
            </a:r>
            <a:r>
              <a:rPr lang="zh-CN" altLang="en-US" dirty="0"/>
              <a:t>静态成员）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en-US" altLang="zh-CN" dirty="0" err="1"/>
              <a:t>Acitivity</a:t>
            </a:r>
            <a:r>
              <a:rPr lang="zh-CN" altLang="en-US" dirty="0"/>
              <a:t>启动的时候，</a:t>
            </a:r>
            <a:r>
              <a:rPr lang="en-US" altLang="zh-CN" dirty="0"/>
              <a:t>android</a:t>
            </a:r>
            <a:r>
              <a:rPr lang="zh-CN" altLang="en-US" dirty="0"/>
              <a:t>框架会调用它的</a:t>
            </a:r>
            <a:r>
              <a:rPr lang="en-US" altLang="zh-CN" dirty="0" err="1"/>
              <a:t>onCreate</a:t>
            </a:r>
            <a:r>
              <a:rPr lang="zh-CN" altLang="en-US" dirty="0"/>
              <a:t>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271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A04503-6705-4864-B155-12719B31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 加载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FB2E4D34-76C3-44DB-AB64-DA0B3BBE3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182"/>
            <a:ext cx="5387457" cy="15198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8E6B878-FC4C-4C10-B083-E5328072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86" y="3426011"/>
            <a:ext cx="5639289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88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 </a:t>
            </a:r>
            <a:r>
              <a:rPr lang="en-US" altLang="zh-CN" dirty="0"/>
              <a:t>xml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B107CE-5DE5-46FB-8CD1-C96A4433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每个</a:t>
            </a:r>
            <a:r>
              <a:rPr lang="en-US" altLang="zh-CN" dirty="0"/>
              <a:t>View</a:t>
            </a:r>
            <a:r>
              <a:rPr lang="zh-CN" altLang="en-US" dirty="0"/>
              <a:t>和</a:t>
            </a:r>
            <a:r>
              <a:rPr lang="en-US" altLang="zh-CN" dirty="0" err="1"/>
              <a:t>ViewGroup</a:t>
            </a:r>
            <a:r>
              <a:rPr lang="zh-CN" altLang="en-US" dirty="0"/>
              <a:t>类都有自己特有的属性和所有类共有的属性。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比如</a:t>
            </a:r>
            <a:r>
              <a:rPr lang="en-US" altLang="zh-CN" dirty="0" err="1"/>
              <a:t>TextView</a:t>
            </a:r>
            <a:r>
              <a:rPr lang="zh-CN" altLang="en-US" dirty="0"/>
              <a:t>类的</a:t>
            </a:r>
            <a:r>
              <a:rPr lang="en-US" altLang="zh-CN" dirty="0" err="1"/>
              <a:t>textSize</a:t>
            </a:r>
            <a:r>
              <a:rPr lang="zh-CN" altLang="en-US" dirty="0"/>
              <a:t>属性就是特有的</a:t>
            </a:r>
            <a:endParaRPr lang="en-US" altLang="zh-CN" dirty="0"/>
          </a:p>
          <a:p>
            <a:r>
              <a:rPr lang="en-US" altLang="zh-CN" dirty="0"/>
              <a:t>3. id</a:t>
            </a:r>
            <a:r>
              <a:rPr lang="zh-CN" altLang="en-US" dirty="0"/>
              <a:t>属性是所有类都共有的，它用于在</a:t>
            </a:r>
            <a:r>
              <a:rPr lang="en-US" altLang="zh-CN" dirty="0"/>
              <a:t>View</a:t>
            </a:r>
            <a:r>
              <a:rPr lang="zh-CN" altLang="en-US" dirty="0"/>
              <a:t>树中唯一标识一个对象（在</a:t>
            </a:r>
            <a:r>
              <a:rPr lang="en-US" altLang="zh-CN" dirty="0"/>
              <a:t>xml</a:t>
            </a:r>
            <a:r>
              <a:rPr lang="zh-CN" altLang="en-US" dirty="0"/>
              <a:t>文件内唯一）。</a:t>
            </a:r>
            <a:endParaRPr lang="en-US" altLang="zh-CN" dirty="0"/>
          </a:p>
          <a:p>
            <a:r>
              <a:rPr lang="en-US" altLang="zh-CN" dirty="0"/>
              <a:t>4. @</a:t>
            </a:r>
            <a:r>
              <a:rPr lang="zh-CN" altLang="en-US" dirty="0"/>
              <a:t>符号指示这是一个资源引用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+</a:t>
            </a:r>
            <a:r>
              <a:rPr lang="zh-CN" altLang="en-US" dirty="0"/>
              <a:t>符号指示新建一个资源，</a:t>
            </a:r>
            <a:r>
              <a:rPr lang="en-US" altLang="zh-CN" dirty="0"/>
              <a:t>id</a:t>
            </a:r>
            <a:r>
              <a:rPr lang="zh-CN" altLang="en-US" dirty="0"/>
              <a:t>指示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id</a:t>
            </a:r>
            <a:r>
              <a:rPr lang="zh-CN" altLang="en-US" dirty="0"/>
              <a:t>资源。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A0E9F01-36EE-4FB0-A732-C4A65CA0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30207"/>
            <a:ext cx="5546349" cy="110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 </a:t>
            </a:r>
            <a:r>
              <a:rPr lang="en-US" altLang="zh-CN" dirty="0"/>
              <a:t>xml</a:t>
            </a:r>
            <a:r>
              <a:rPr lang="zh-CN" altLang="en-US" dirty="0"/>
              <a:t>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B107CE-5DE5-46FB-8CD1-C96A4433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app</a:t>
            </a:r>
            <a:r>
              <a:rPr lang="zh-CN" altLang="en-US" dirty="0"/>
              <a:t>以后，</a:t>
            </a:r>
            <a:r>
              <a:rPr lang="en-US" altLang="zh-CN" dirty="0"/>
              <a:t>id</a:t>
            </a:r>
            <a:r>
              <a:rPr lang="zh-CN" altLang="en-US" dirty="0"/>
              <a:t>通过</a:t>
            </a:r>
            <a:r>
              <a:rPr lang="en-US" altLang="zh-CN" dirty="0" err="1"/>
              <a:t>R.id.id_name</a:t>
            </a:r>
            <a:r>
              <a:rPr lang="zh-CN" altLang="en-US" dirty="0"/>
              <a:t>标识。</a:t>
            </a:r>
            <a:endParaRPr lang="en-US" altLang="zh-CN" dirty="0"/>
          </a:p>
          <a:p>
            <a:r>
              <a:rPr lang="zh-CN" altLang="en-US" dirty="0"/>
              <a:t>在逻辑代码中需要引用某个具有特定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View</a:t>
            </a:r>
            <a:r>
              <a:rPr lang="zh-CN" altLang="en-US" dirty="0"/>
              <a:t>时，常见的应用模式是。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2C8CA67-9B9A-4931-8414-9E9085E3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39" y="3231518"/>
            <a:ext cx="6260089" cy="7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06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 </a:t>
            </a:r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B107CE-5DE5-46FB-8CD1-C96A4433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线性布局沿着一个给定的方向排列所有的子元素。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android:orientation</a:t>
            </a:r>
            <a:r>
              <a:rPr lang="zh-CN" altLang="en-US" dirty="0"/>
              <a:t>来指定</a:t>
            </a:r>
            <a:r>
              <a:rPr lang="en-US" altLang="zh-CN" dirty="0"/>
              <a:t>vertical</a:t>
            </a:r>
            <a:r>
              <a:rPr lang="zh-CN" altLang="en-US" dirty="0"/>
              <a:t>或者</a:t>
            </a:r>
            <a:r>
              <a:rPr lang="en-US" altLang="zh-CN" dirty="0"/>
              <a:t>horizontal</a:t>
            </a:r>
            <a:r>
              <a:rPr lang="zh-CN" altLang="en-US" dirty="0"/>
              <a:t>方向。</a:t>
            </a:r>
            <a:endParaRPr lang="en-US" altLang="zh-CN" dirty="0"/>
          </a:p>
          <a:p>
            <a:r>
              <a:rPr lang="en-US" altLang="zh-CN" dirty="0" err="1"/>
              <a:t>LinearLayout</a:t>
            </a:r>
            <a:r>
              <a:rPr lang="zh-CN" altLang="en-US" dirty="0"/>
              <a:t>只能形成一行或这一列（可以嵌套形成多行列）</a:t>
            </a:r>
            <a:endParaRPr lang="en-US" altLang="zh-CN" dirty="0"/>
          </a:p>
          <a:p>
            <a:r>
              <a:rPr lang="en-US" altLang="zh-CN" dirty="0"/>
              <a:t>Vertical</a:t>
            </a:r>
            <a:r>
              <a:rPr lang="zh-CN" altLang="en-US" dirty="0"/>
              <a:t>排列的列宽是（最宽那一行的宽）。</a:t>
            </a:r>
            <a:endParaRPr lang="en-US" altLang="zh-CN" dirty="0"/>
          </a:p>
          <a:p>
            <a:r>
              <a:rPr lang="en-US" altLang="zh-CN" dirty="0"/>
              <a:t>Horizontal</a:t>
            </a:r>
            <a:r>
              <a:rPr lang="zh-CN" altLang="en-US" dirty="0"/>
              <a:t>排列的行高是（最高的那一列高），</a:t>
            </a:r>
          </a:p>
        </p:txBody>
      </p:sp>
    </p:spTree>
    <p:extLst>
      <p:ext uri="{BB962C8B-B14F-4D97-AF65-F5344CB8AC3E}">
        <p14:creationId xmlns:p14="http://schemas.microsoft.com/office/powerpoint/2010/main" val="2755146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 </a:t>
            </a:r>
            <a:r>
              <a:rPr lang="en-US" altLang="zh-CN" dirty="0" err="1"/>
              <a:t>LinearLayout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A596ACF2-C88C-4171-B611-DE8260E8B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826" y="1690688"/>
            <a:ext cx="2445751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7C4E447-2960-42B5-A2BE-A248D549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20" y="1187695"/>
            <a:ext cx="3996125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48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 </a:t>
            </a:r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B107CE-5DE5-46FB-8CD1-C96A4433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对于</a:t>
            </a:r>
            <a:r>
              <a:rPr lang="en-US" altLang="zh-CN" dirty="0"/>
              <a:t>vertical</a:t>
            </a:r>
            <a:r>
              <a:rPr lang="zh-CN" altLang="en-US" dirty="0"/>
              <a:t>排列，如果希望得到等高布局，设置元素的</a:t>
            </a:r>
            <a:r>
              <a:rPr lang="en-US" altLang="zh-CN" dirty="0" err="1"/>
              <a:t>layout_height</a:t>
            </a:r>
            <a:r>
              <a:rPr lang="en-US" altLang="zh-CN" dirty="0"/>
              <a:t>=0dp,</a:t>
            </a:r>
            <a:r>
              <a:rPr lang="zh-CN" altLang="en-US" dirty="0"/>
              <a:t>然后设置</a:t>
            </a:r>
            <a:r>
              <a:rPr lang="en-US" altLang="zh-CN" dirty="0" err="1"/>
              <a:t>layout_weight</a:t>
            </a:r>
            <a:r>
              <a:rPr lang="en-US" altLang="zh-CN" dirty="0"/>
              <a:t>=1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对于</a:t>
            </a:r>
            <a:r>
              <a:rPr lang="en-US" altLang="zh-CN" dirty="0"/>
              <a:t>horizontal</a:t>
            </a:r>
            <a:r>
              <a:rPr lang="zh-CN" altLang="en-US" dirty="0"/>
              <a:t>排列，如果希望得到等宽布局，设置元素的</a:t>
            </a:r>
            <a:r>
              <a:rPr lang="en-US" altLang="zh-CN" dirty="0" err="1"/>
              <a:t>layout_width</a:t>
            </a:r>
            <a:r>
              <a:rPr lang="en-US" altLang="zh-CN" dirty="0"/>
              <a:t>=0dp,</a:t>
            </a:r>
            <a:r>
              <a:rPr lang="zh-CN" altLang="en-US" dirty="0"/>
              <a:t>然后设置</a:t>
            </a:r>
            <a:r>
              <a:rPr lang="en-US" altLang="zh-CN" dirty="0" err="1"/>
              <a:t>layout_weight</a:t>
            </a:r>
            <a:r>
              <a:rPr lang="en-US" altLang="zh-CN" dirty="0"/>
              <a:t>=1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layout_weight</a:t>
            </a:r>
            <a:r>
              <a:rPr lang="zh-CN" altLang="en-US" dirty="0"/>
              <a:t>决定了一行（列）剩余的空间如何分配，它按比例（</a:t>
            </a:r>
            <a:r>
              <a:rPr lang="en-US" altLang="zh-CN" dirty="0" err="1"/>
              <a:t>layout_weight</a:t>
            </a:r>
            <a:r>
              <a:rPr lang="zh-CN" altLang="en-US" dirty="0"/>
              <a:t>）分配给元素（默认</a:t>
            </a:r>
            <a:r>
              <a:rPr lang="en-US" altLang="zh-CN" dirty="0" err="1"/>
              <a:t>layout_weight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186226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 </a:t>
            </a:r>
            <a:r>
              <a:rPr lang="en-US" altLang="zh-CN" dirty="0" err="1"/>
              <a:t>LinearLayout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BB5F6279-B4ED-41B9-BA9D-1763C51CA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723" y="1440007"/>
            <a:ext cx="6009220" cy="45527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BA4A096-DEEB-4F37-9A6A-CD47FB8DA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601" y="1027906"/>
            <a:ext cx="2846023" cy="501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50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 </a:t>
            </a:r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B107CE-5DE5-46FB-8CD1-C96A4433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360696B-B310-4156-8C78-BDA8BEC2C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29" y="634286"/>
            <a:ext cx="3103471" cy="54973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CE5F7C3-7DFA-4F3E-BB73-87FD2026F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39" y="1890678"/>
            <a:ext cx="5787924" cy="43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9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2DD712-74CD-484B-9619-8D595975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软件栈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F8AFD6-156F-4F79-ABED-4E6BACF6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3000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软件栈的最底层是</a:t>
            </a:r>
            <a:r>
              <a:rPr lang="en-US" altLang="zh-CN" dirty="0"/>
              <a:t>Linux</a:t>
            </a:r>
            <a:r>
              <a:rPr lang="zh-CN" altLang="en-US" dirty="0"/>
              <a:t>内核。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内核为上层软件提供低级的文件，进（线）程，内存管理功能（操作系统的功能）。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使用更严格的内存管理策略（</a:t>
            </a:r>
            <a:r>
              <a:rPr lang="en-US" altLang="zh-CN" dirty="0"/>
              <a:t>Low Memory Killer </a:t>
            </a:r>
            <a:r>
              <a:rPr lang="zh-CN" altLang="en-US" dirty="0"/>
              <a:t>）（节约内存）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使用更严格的唤醒管理（</a:t>
            </a:r>
            <a:r>
              <a:rPr lang="en-US" altLang="zh-CN" dirty="0"/>
              <a:t>wake locks</a:t>
            </a:r>
            <a:r>
              <a:rPr lang="zh-CN" altLang="en-US" dirty="0"/>
              <a:t>）策略（节约电量）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Linux</a:t>
            </a:r>
            <a:r>
              <a:rPr lang="zh-CN" altLang="en-US" dirty="0"/>
              <a:t>内核方便硬件厂商开发硬件驱动（普通的驱动）。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EE8C214-C924-4B0F-8D06-32C81800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199" y="2583041"/>
            <a:ext cx="4825729" cy="305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06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 </a:t>
            </a:r>
            <a:r>
              <a:rPr lang="en-US" altLang="zh-CN" dirty="0" err="1"/>
              <a:t>RelativeLayout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B107CE-5DE5-46FB-8CD1-C96A4433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相对布局按照相对位置来显示子元素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元素的位置可以相对于兄弟元素来指定（</a:t>
            </a:r>
            <a:r>
              <a:rPr lang="en-US" altLang="zh-CN" dirty="0"/>
              <a:t>left-of</a:t>
            </a:r>
            <a:r>
              <a:rPr lang="zh-CN" altLang="en-US" dirty="0"/>
              <a:t>，元素的右边和另一个元素的左边对齐），或者相对父元素来指定（</a:t>
            </a:r>
            <a:r>
              <a:rPr lang="en-US" altLang="zh-CN" dirty="0"/>
              <a:t>align to bottom </a:t>
            </a:r>
            <a:r>
              <a:rPr lang="zh-CN" altLang="en-US" dirty="0"/>
              <a:t>元素的底边对齐到父元素的底边）。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相对布局是一个非常强大的工具，因为它可以避免嵌套。（一个扁平的布局比多层布局性能要好）。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en-US" altLang="zh-CN" dirty="0" err="1"/>
              <a:t>layout_alignParentTop</a:t>
            </a:r>
            <a:r>
              <a:rPr lang="en-US" altLang="zh-CN" dirty="0"/>
              <a:t>, </a:t>
            </a:r>
            <a:r>
              <a:rPr lang="en-US" altLang="zh-CN" dirty="0" err="1"/>
              <a:t>layout_centerVertical</a:t>
            </a:r>
            <a:r>
              <a:rPr lang="en-US" altLang="zh-CN" dirty="0"/>
              <a:t>, </a:t>
            </a:r>
            <a:r>
              <a:rPr lang="en-US" altLang="zh-CN" dirty="0" err="1"/>
              <a:t>layout_toRightOf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所有元素默认在左上角（重叠在一起）</a:t>
            </a:r>
          </a:p>
        </p:txBody>
      </p:sp>
    </p:spTree>
    <p:extLst>
      <p:ext uri="{BB962C8B-B14F-4D97-AF65-F5344CB8AC3E}">
        <p14:creationId xmlns:p14="http://schemas.microsoft.com/office/powerpoint/2010/main" val="1351530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 </a:t>
            </a:r>
            <a:r>
              <a:rPr lang="en-US" altLang="zh-CN" dirty="0" err="1"/>
              <a:t>RelativeLayout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83F18070-629B-4062-88DF-6A57EBEB7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3739" y="1284450"/>
            <a:ext cx="2801353" cy="50807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EA81E57-6EF9-460D-8109-75CDD90B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6027605" cy="44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74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 </a:t>
            </a:r>
            <a:r>
              <a:rPr lang="en-US" altLang="zh-CN" dirty="0" err="1"/>
              <a:t>RelativeLayout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3978B4F9-DFEF-42D1-91AE-8A38F1752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9050"/>
            <a:ext cx="5969980" cy="43958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E5B0996-8802-40EA-BE16-B290ACA95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311" y="444567"/>
            <a:ext cx="3269322" cy="583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61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B107CE-5DE5-46FB-8CD1-C96A4433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layout_height</a:t>
            </a:r>
            <a:r>
              <a:rPr lang="en-US" altLang="zh-CN" dirty="0"/>
              <a:t>, </a:t>
            </a:r>
            <a:r>
              <a:rPr lang="en-US" altLang="zh-CN" dirty="0" err="1"/>
              <a:t>layout_width</a:t>
            </a:r>
            <a:endParaRPr lang="en-US" altLang="zh-CN" dirty="0"/>
          </a:p>
          <a:p>
            <a:r>
              <a:rPr lang="zh-CN" altLang="en-US" dirty="0"/>
              <a:t>指定元素的宽和高</a:t>
            </a:r>
            <a:endParaRPr lang="en-US" altLang="zh-CN" dirty="0"/>
          </a:p>
          <a:p>
            <a:r>
              <a:rPr lang="zh-CN" altLang="en-US" dirty="0"/>
              <a:t>可以接受</a:t>
            </a:r>
            <a:r>
              <a:rPr lang="en-US" altLang="zh-CN" dirty="0"/>
              <a:t>2</a:t>
            </a:r>
            <a:r>
              <a:rPr lang="zh-CN" altLang="en-US" dirty="0"/>
              <a:t>个常量，</a:t>
            </a:r>
            <a:r>
              <a:rPr lang="en-US" altLang="zh-CN" dirty="0"/>
              <a:t>MATCH_PARENT(FILL_PARENT),WRAP_CONTETN</a:t>
            </a:r>
          </a:p>
          <a:p>
            <a:r>
              <a:rPr lang="en-US" altLang="zh-CN" dirty="0"/>
              <a:t>MATCH_PARENT</a:t>
            </a:r>
            <a:r>
              <a:rPr lang="zh-CN" altLang="en-US" dirty="0"/>
              <a:t>指定和父元素一样宽或高（减去父元素的</a:t>
            </a:r>
            <a:r>
              <a:rPr lang="en-US" altLang="zh-CN" dirty="0"/>
              <a:t>padding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WRAP_CONTENT</a:t>
            </a:r>
            <a:r>
              <a:rPr lang="zh-CN" altLang="en-US" dirty="0"/>
              <a:t>指定和内容一样宽或高（加上元素的</a:t>
            </a:r>
            <a:r>
              <a:rPr lang="en-US" altLang="zh-CN" dirty="0"/>
              <a:t>padding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绝对值（一般单位为</a:t>
            </a:r>
            <a:r>
              <a:rPr lang="en-US" altLang="zh-CN" dirty="0" err="1"/>
              <a:t>dp</a:t>
            </a:r>
            <a:r>
              <a:rPr lang="en-US" altLang="zh-CN" dirty="0"/>
              <a:t>(</a:t>
            </a:r>
            <a:r>
              <a:rPr lang="zh-CN" altLang="en-US" dirty="0"/>
              <a:t>密度独立像素单位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64508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常用属性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B107CE-5DE5-46FB-8CD1-C96A4433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layout_margin</a:t>
            </a:r>
            <a:r>
              <a:rPr lang="en-US" altLang="zh-CN" dirty="0"/>
              <a:t>, </a:t>
            </a:r>
            <a:r>
              <a:rPr lang="en-US" altLang="zh-CN" dirty="0" err="1"/>
              <a:t>layout_marginBottom</a:t>
            </a:r>
            <a:r>
              <a:rPr lang="en-US" altLang="zh-CN" dirty="0"/>
              <a:t>,…</a:t>
            </a:r>
          </a:p>
          <a:p>
            <a:r>
              <a:rPr lang="zh-CN" altLang="en-US" dirty="0"/>
              <a:t>指定元素的外边界大小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layout_margin</a:t>
            </a:r>
            <a:r>
              <a:rPr lang="zh-CN" altLang="en-US" dirty="0"/>
              <a:t>和</a:t>
            </a:r>
            <a:r>
              <a:rPr lang="en-US" altLang="zh-CN" dirty="0" err="1"/>
              <a:t>layout_marginBottom</a:t>
            </a:r>
            <a:r>
              <a:rPr lang="zh-CN" altLang="en-US" dirty="0"/>
              <a:t>一起指定，前者的优先级更高</a:t>
            </a:r>
            <a:endParaRPr lang="en-US" altLang="zh-CN" dirty="0"/>
          </a:p>
          <a:p>
            <a:r>
              <a:rPr lang="zh-CN" altLang="en-US" dirty="0"/>
              <a:t>接受单位</a:t>
            </a:r>
            <a:r>
              <a:rPr lang="en-US" altLang="zh-CN" dirty="0"/>
              <a:t>px, </a:t>
            </a:r>
            <a:r>
              <a:rPr lang="en-US" altLang="zh-CN" dirty="0" err="1"/>
              <a:t>dp</a:t>
            </a:r>
            <a:r>
              <a:rPr lang="en-US" altLang="zh-CN" dirty="0"/>
              <a:t>, </a:t>
            </a:r>
            <a:r>
              <a:rPr lang="en-US" altLang="zh-CN" dirty="0" err="1"/>
              <a:t>sp</a:t>
            </a:r>
            <a:r>
              <a:rPr lang="en-US" altLang="zh-CN" dirty="0"/>
              <a:t>, in, 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700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Widgets Button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B107CE-5DE5-46FB-8CD1-C96A4433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按钮是一个小部件，用户点击它来执行某个动作</a:t>
            </a:r>
            <a:endParaRPr lang="en-US" altLang="zh-CN" dirty="0"/>
          </a:p>
          <a:p>
            <a:r>
              <a:rPr lang="zh-CN" altLang="en-US" dirty="0"/>
              <a:t>按钮可以包含文本（</a:t>
            </a:r>
            <a:r>
              <a:rPr lang="en-US" altLang="zh-CN" dirty="0"/>
              <a:t>Button</a:t>
            </a:r>
            <a:r>
              <a:rPr lang="zh-CN" altLang="en-US" dirty="0"/>
              <a:t>），图像</a:t>
            </a:r>
            <a:r>
              <a:rPr lang="en-US" altLang="zh-CN" dirty="0"/>
              <a:t>(</a:t>
            </a:r>
            <a:r>
              <a:rPr lang="en-US" altLang="zh-CN" dirty="0" err="1"/>
              <a:t>ImageButton</a:t>
            </a:r>
            <a:r>
              <a:rPr lang="en-US" altLang="zh-CN" dirty="0"/>
              <a:t>)</a:t>
            </a:r>
            <a:r>
              <a:rPr lang="zh-CN" altLang="en-US" dirty="0"/>
              <a:t>或者同时包含</a:t>
            </a:r>
            <a:r>
              <a:rPr lang="en-US" altLang="zh-CN" dirty="0"/>
              <a:t>(Button </a:t>
            </a:r>
            <a:r>
              <a:rPr lang="en-US" altLang="zh-CN" dirty="0" err="1"/>
              <a:t>drawableLeft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672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Widgets Button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CA7428DE-89CD-4C53-B6A5-F0B29DB9F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3982" y="677959"/>
            <a:ext cx="3204173" cy="57147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0953D48-5FF7-4373-8C57-C1A1B65D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73" y="1690688"/>
            <a:ext cx="6149569" cy="49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03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Widgets Button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B107CE-5DE5-46FB-8CD1-C96A4433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添加点击事件响应函数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 err="1"/>
              <a:t>onClick</a:t>
            </a:r>
            <a:r>
              <a:rPr lang="zh-CN" altLang="en-US" dirty="0"/>
              <a:t>属性，值是函数名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载入布局的</a:t>
            </a:r>
            <a:r>
              <a:rPr lang="en-US" altLang="zh-CN" dirty="0"/>
              <a:t>Activity</a:t>
            </a:r>
            <a:r>
              <a:rPr lang="zh-CN" altLang="en-US" dirty="0"/>
              <a:t>一定要实现对应的函数，并且函数要满足</a:t>
            </a:r>
            <a:r>
              <a:rPr lang="en-US" altLang="zh-CN" dirty="0"/>
              <a:t>3</a:t>
            </a:r>
            <a:r>
              <a:rPr lang="zh-CN" altLang="en-US" dirty="0"/>
              <a:t>个条件：</a:t>
            </a:r>
            <a:r>
              <a:rPr lang="en-US" altLang="zh-CN" dirty="0"/>
              <a:t>public,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void,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是唯一参数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使用</a:t>
            </a:r>
            <a:r>
              <a:rPr lang="en-US" altLang="zh-CN" dirty="0" err="1"/>
              <a:t>OnClickListener</a:t>
            </a:r>
            <a:r>
              <a:rPr lang="zh-CN" altLang="en-US" dirty="0"/>
              <a:t>对象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289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Widgets Button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A5EC36D6-9FC4-4F9E-A0ED-2B23430D9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61918" cy="10525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E91F768-3CD5-4342-9321-B87433DE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676" y="365125"/>
            <a:ext cx="3513124" cy="65461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B10BB73-68B7-4D4E-992A-3986D4175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687" y="2918702"/>
            <a:ext cx="5248835" cy="21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99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Widgets Button </a:t>
            </a:r>
            <a:r>
              <a:rPr lang="zh-CN" altLang="en-US" dirty="0"/>
              <a:t>方法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AB942C70-1221-4ED1-A71C-A851DFBDC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422" y="2977343"/>
            <a:ext cx="6573694" cy="19267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E27020B-E02C-489B-B959-EBC9D5B70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75" y="1845193"/>
            <a:ext cx="2431921" cy="5247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C9627D8-137A-4556-833B-8E968DF39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87" y="2369976"/>
            <a:ext cx="5329513" cy="6520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7C388AD-8E88-497C-B23D-45BF28E59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22" y="4859401"/>
            <a:ext cx="5302890" cy="7296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89E0B823-7127-4123-B64B-9C31145266AC}"/>
              </a:ext>
            </a:extLst>
          </p:cNvPr>
          <p:cNvSpPr txBox="1"/>
          <p:nvPr/>
        </p:nvSpPr>
        <p:spPr>
          <a:xfrm>
            <a:off x="7063274" y="2107584"/>
            <a:ext cx="40783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setOnClickListener</a:t>
            </a:r>
            <a:r>
              <a:rPr lang="zh-CN" altLang="en-US" dirty="0"/>
              <a:t>方法要求一个实现了</a:t>
            </a:r>
            <a:endParaRPr lang="en-US" altLang="zh-CN" dirty="0"/>
          </a:p>
          <a:p>
            <a:r>
              <a:rPr lang="en-US" altLang="zh-CN" dirty="0" err="1"/>
              <a:t>OnClickListener</a:t>
            </a:r>
            <a:r>
              <a:rPr lang="zh-CN" altLang="en-US" dirty="0"/>
              <a:t>接口的对象作为参数。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 实现接口定义类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 匿名内部类</a:t>
            </a: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3</a:t>
            </a:r>
            <a:r>
              <a:rPr lang="zh-CN" altLang="en-US" dirty="0"/>
              <a:t>： 让</a:t>
            </a:r>
            <a:r>
              <a:rPr lang="en-US" altLang="zh-CN" dirty="0"/>
              <a:t>activity</a:t>
            </a:r>
            <a:r>
              <a:rPr lang="zh-CN" altLang="en-US" dirty="0"/>
              <a:t>实现接口</a:t>
            </a:r>
          </a:p>
        </p:txBody>
      </p:sp>
    </p:spTree>
    <p:extLst>
      <p:ext uri="{BB962C8B-B14F-4D97-AF65-F5344CB8AC3E}">
        <p14:creationId xmlns:p14="http://schemas.microsoft.com/office/powerpoint/2010/main" val="2228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2BE21DC-225B-4202-8D36-1BDE6954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软件栈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683B5A-670D-4772-B6A2-3E1CFF8D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硬件抽象层（</a:t>
            </a:r>
            <a:r>
              <a:rPr lang="en-US" altLang="zh-CN" dirty="0"/>
              <a:t>Hardware Abstraction Layer (HAL)</a:t>
            </a:r>
            <a:r>
              <a:rPr lang="zh-CN" altLang="en-US" dirty="0"/>
              <a:t>）定义了硬件驱动和</a:t>
            </a:r>
            <a:r>
              <a:rPr lang="en-US" altLang="zh-CN" dirty="0"/>
              <a:t>android </a:t>
            </a:r>
            <a:r>
              <a:rPr lang="en-US" altLang="zh-CN" dirty="0" err="1"/>
              <a:t>api</a:t>
            </a:r>
            <a:r>
              <a:rPr lang="zh-CN" altLang="en-US" dirty="0"/>
              <a:t>框架之间的接口，硬件厂家需要实现这个接口。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HAL</a:t>
            </a:r>
            <a:r>
              <a:rPr lang="zh-CN" altLang="en-US" dirty="0"/>
              <a:t>允许厂家实现不同的硬件驱动，同时保持</a:t>
            </a:r>
            <a:r>
              <a:rPr lang="en-US" altLang="zh-CN" dirty="0"/>
              <a:t>android </a:t>
            </a:r>
            <a:r>
              <a:rPr lang="en-US" altLang="zh-CN" dirty="0" err="1"/>
              <a:t>api</a:t>
            </a:r>
            <a:r>
              <a:rPr lang="zh-CN" altLang="en-US" dirty="0"/>
              <a:t>框架不变。</a:t>
            </a:r>
            <a:endParaRPr lang="en-US" altLang="zh-CN" dirty="0"/>
          </a:p>
          <a:p>
            <a:r>
              <a:rPr lang="en-US" altLang="zh-CN" dirty="0"/>
              <a:t>HAL</a:t>
            </a:r>
            <a:r>
              <a:rPr lang="zh-CN" altLang="en-US" dirty="0"/>
              <a:t>可以看作是硬件驱动和</a:t>
            </a:r>
            <a:r>
              <a:rPr lang="en-US" altLang="zh-CN" dirty="0"/>
              <a:t>android </a:t>
            </a:r>
            <a:r>
              <a:rPr lang="en-US" altLang="zh-CN" dirty="0" err="1"/>
              <a:t>api</a:t>
            </a:r>
            <a:r>
              <a:rPr lang="zh-CN" altLang="en-US" dirty="0"/>
              <a:t>框架之间的桥梁。</a:t>
            </a:r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en-US" altLang="zh-CN" dirty="0" err="1"/>
              <a:t>api</a:t>
            </a:r>
            <a:r>
              <a:rPr lang="zh-CN" altLang="en-US" dirty="0"/>
              <a:t>框架如果需要某个硬件功能（拍照）就会调用</a:t>
            </a:r>
            <a:r>
              <a:rPr lang="en-US" altLang="zh-CN" dirty="0"/>
              <a:t>HAL</a:t>
            </a:r>
            <a:r>
              <a:rPr lang="zh-CN" altLang="en-US" dirty="0"/>
              <a:t>来实现。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F56424A-B6C1-42F1-8560-6F1CD14F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465" y="4926176"/>
            <a:ext cx="7412919" cy="12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45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Widgets Button </a:t>
            </a:r>
            <a:r>
              <a:rPr lang="zh-CN" altLang="en-US" dirty="0"/>
              <a:t>方法</a:t>
            </a:r>
            <a:r>
              <a:rPr lang="en-US" altLang="zh-CN" dirty="0"/>
              <a:t>2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3B53B19-441F-4A90-AF44-A367FD9A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6" y="1690688"/>
            <a:ext cx="8949134" cy="28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2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CAD4F8-0DE4-4E73-8E34-FE9ECE5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Widgets Button </a:t>
            </a:r>
            <a:r>
              <a:rPr lang="zh-CN" altLang="en-US" dirty="0"/>
              <a:t>方法</a:t>
            </a:r>
            <a:r>
              <a:rPr lang="en-US" altLang="zh-CN" dirty="0"/>
              <a:t>3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CB70AC8-9725-4209-A53A-D597622A3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308" y="1996316"/>
            <a:ext cx="8473937" cy="21184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9F12CD5-0811-4CCC-8D9A-91365E52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20428"/>
            <a:ext cx="5487955" cy="100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77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Widgets </a:t>
            </a:r>
            <a:r>
              <a:rPr lang="en-US" altLang="zh-CN" dirty="0" err="1" smtClean="0"/>
              <a:t>TextView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23453" y="1955549"/>
            <a:ext cx="55515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用于</a:t>
            </a:r>
            <a:r>
              <a:rPr lang="zh-CN" altLang="en-US" dirty="0"/>
              <a:t>显示</a:t>
            </a:r>
            <a:r>
              <a:rPr lang="zh-CN" altLang="en-US" dirty="0" smtClean="0"/>
              <a:t>文本</a:t>
            </a:r>
            <a:endParaRPr lang="en-US" altLang="zh-CN" dirty="0"/>
          </a:p>
          <a:p>
            <a:r>
              <a:rPr lang="zh-CN" altLang="en-US" dirty="0" smtClean="0"/>
              <a:t>属性：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editable </a:t>
            </a:r>
            <a:r>
              <a:rPr lang="zh-CN" altLang="en-US" dirty="0" smtClean="0"/>
              <a:t>指定是否可以编辑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 hint </a:t>
            </a:r>
            <a:r>
              <a:rPr lang="zh-CN" altLang="en-US" dirty="0" smtClean="0"/>
              <a:t>提示文本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inputType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电话，日期，时间，密码等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/>
              <a:t> text </a:t>
            </a:r>
            <a:r>
              <a:rPr lang="zh-CN" altLang="en-US" dirty="0" smtClean="0"/>
              <a:t>显示文本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textColor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文本颜色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textIsSelectable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是否可以选择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textSize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文本大小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EditText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TextView</a:t>
            </a:r>
            <a:r>
              <a:rPr lang="zh-CN" altLang="en-US" dirty="0" smtClean="0"/>
              <a:t>的一个子类，它默认是可以编辑的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473" y="1955549"/>
            <a:ext cx="3304762" cy="1885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528" y="4090108"/>
            <a:ext cx="2219048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03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Widgtes</a:t>
            </a:r>
            <a:r>
              <a:rPr lang="en-US" altLang="zh-CN" dirty="0"/>
              <a:t> </a:t>
            </a:r>
            <a:r>
              <a:rPr lang="en-US" altLang="zh-CN" dirty="0" err="1"/>
              <a:t>AutoCompleteTextView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32219" cy="4351338"/>
          </a:xfrm>
        </p:spPr>
        <p:txBody>
          <a:bodyPr/>
          <a:lstStyle/>
          <a:p>
            <a:r>
              <a:rPr lang="en-US" altLang="zh-CN" dirty="0" err="1" smtClean="0"/>
              <a:t>AutoCompleteTextView</a:t>
            </a:r>
            <a:r>
              <a:rPr lang="zh-CN" altLang="en-US" dirty="0" smtClean="0"/>
              <a:t>类似于</a:t>
            </a:r>
            <a:r>
              <a:rPr lang="en-US" altLang="zh-CN" dirty="0" err="1" smtClean="0"/>
              <a:t>EditeText</a:t>
            </a:r>
            <a:r>
              <a:rPr lang="zh-CN" altLang="en-US" dirty="0" smtClean="0"/>
              <a:t>，但是会显示一个补全建议列表。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19" y="2429865"/>
            <a:ext cx="5285714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5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Widgets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596116" cy="4351338"/>
          </a:xfrm>
        </p:spPr>
        <p:txBody>
          <a:bodyPr/>
          <a:lstStyle/>
          <a:p>
            <a:r>
              <a:rPr lang="en-US" altLang="zh-CN" dirty="0" err="1" smtClean="0"/>
              <a:t>CheckBox</a:t>
            </a:r>
            <a:r>
              <a:rPr lang="zh-CN" altLang="en-US" dirty="0" smtClean="0"/>
              <a:t>是多选框</a:t>
            </a:r>
            <a:endParaRPr lang="en-US" altLang="zh-CN" dirty="0" smtClean="0"/>
          </a:p>
          <a:p>
            <a:r>
              <a:rPr lang="en-US" altLang="zh-CN" dirty="0" err="1" smtClean="0"/>
              <a:t>ToggleButton</a:t>
            </a:r>
            <a:r>
              <a:rPr lang="zh-CN" altLang="en-US" dirty="0" smtClean="0"/>
              <a:t>是开关</a:t>
            </a:r>
            <a:endParaRPr lang="en-US" altLang="zh-CN" dirty="0" smtClean="0"/>
          </a:p>
          <a:p>
            <a:r>
              <a:rPr lang="en-US" altLang="zh-CN" dirty="0" err="1" smtClean="0"/>
              <a:t>RadioButton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单选框</a:t>
            </a:r>
            <a:endParaRPr lang="en-US" altLang="zh-CN" dirty="0" smtClean="0"/>
          </a:p>
          <a:p>
            <a:r>
              <a:rPr lang="en-US" altLang="zh-CN" dirty="0" err="1" smtClean="0"/>
              <a:t>RadioButtonGroup</a:t>
            </a:r>
            <a:r>
              <a:rPr lang="en-US" altLang="zh-CN" dirty="0" smtClean="0"/>
              <a:t> </a:t>
            </a:r>
            <a:r>
              <a:rPr lang="zh-CN" altLang="en-US" dirty="0" smtClean="0"/>
              <a:t>单选框组</a:t>
            </a:r>
            <a:endParaRPr lang="en-US" altLang="zh-CN" dirty="0" smtClean="0"/>
          </a:p>
          <a:p>
            <a:r>
              <a:rPr lang="zh-CN" altLang="en-US" dirty="0" smtClean="0"/>
              <a:t>这些都是按钮的扩展，都使用</a:t>
            </a:r>
            <a:r>
              <a:rPr lang="en-US" altLang="zh-CN" dirty="0" err="1" smtClean="0"/>
              <a:t>onClickListener</a:t>
            </a:r>
            <a:r>
              <a:rPr lang="zh-CN" altLang="en-US" dirty="0" smtClean="0"/>
              <a:t>来对象作为点击监听器。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316" y="1417733"/>
            <a:ext cx="2773155" cy="438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576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EA89CF-E82A-47C0-9FB8-DCABA49E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是交互入口</a:t>
            </a:r>
            <a:endParaRPr lang="en-US" altLang="zh-CN" dirty="0"/>
          </a:p>
          <a:p>
            <a:r>
              <a:rPr lang="zh-CN" altLang="en-US" dirty="0"/>
              <a:t>它代表一个应用页面，例如一个邮箱</a:t>
            </a:r>
            <a:r>
              <a:rPr lang="en-US" altLang="zh-CN" dirty="0"/>
              <a:t>app</a:t>
            </a:r>
            <a:r>
              <a:rPr lang="zh-CN" altLang="en-US" dirty="0"/>
              <a:t>可以包含一个邮件列表</a:t>
            </a:r>
            <a:r>
              <a:rPr lang="en-US" altLang="zh-CN" dirty="0"/>
              <a:t>activity</a:t>
            </a:r>
            <a:r>
              <a:rPr lang="zh-CN" altLang="en-US" dirty="0"/>
              <a:t>，一个读邮件</a:t>
            </a:r>
            <a:r>
              <a:rPr lang="en-US" altLang="zh-CN" dirty="0"/>
              <a:t>activity</a:t>
            </a:r>
            <a:r>
              <a:rPr lang="zh-CN" altLang="en-US" dirty="0"/>
              <a:t>，一个写邮件</a:t>
            </a:r>
            <a:r>
              <a:rPr lang="en-US" altLang="zh-CN" dirty="0"/>
              <a:t>activity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app</a:t>
            </a:r>
            <a:r>
              <a:rPr lang="zh-CN" altLang="en-US" dirty="0"/>
              <a:t>内部的</a:t>
            </a:r>
            <a:r>
              <a:rPr lang="en-US" altLang="zh-CN" dirty="0"/>
              <a:t>activity</a:t>
            </a:r>
            <a:r>
              <a:rPr lang="zh-CN" altLang="en-US" dirty="0"/>
              <a:t>紧密结合来完成某种功能（邮箱）。</a:t>
            </a:r>
            <a:r>
              <a:rPr lang="en-US" altLang="zh-CN" dirty="0"/>
              <a:t>Activity</a:t>
            </a:r>
            <a:r>
              <a:rPr lang="zh-CN" altLang="en-US" dirty="0"/>
              <a:t>本身也是互相独立的，比如相机</a:t>
            </a:r>
            <a:r>
              <a:rPr lang="en-US" altLang="zh-CN" dirty="0"/>
              <a:t>app</a:t>
            </a:r>
            <a:r>
              <a:rPr lang="zh-CN" altLang="en-US" dirty="0"/>
              <a:t>可以启动写邮件</a:t>
            </a:r>
            <a:r>
              <a:rPr lang="en-US" altLang="zh-CN" dirty="0"/>
              <a:t>activity</a:t>
            </a:r>
            <a:r>
              <a:rPr lang="zh-CN" altLang="en-US" dirty="0"/>
              <a:t>来通过邮件分享图片。</a:t>
            </a:r>
            <a:endParaRPr lang="en-US" altLang="zh-CN" dirty="0"/>
          </a:p>
          <a:p>
            <a:r>
              <a:rPr lang="zh-CN" altLang="en-US" dirty="0"/>
              <a:t>框架调用</a:t>
            </a:r>
            <a:r>
              <a:rPr lang="en-US" altLang="zh-CN" dirty="0"/>
              <a:t>activity</a:t>
            </a:r>
            <a:r>
              <a:rPr lang="zh-CN" altLang="en-US" dirty="0"/>
              <a:t>生命周期不同的回调函数来开始它的逻辑（</a:t>
            </a:r>
            <a:r>
              <a:rPr lang="en-US" altLang="zh-CN" dirty="0"/>
              <a:t>main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845583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EA89CF-E82A-47C0-9FB8-DCABA49EF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zh-CN" altLang="en-US" dirty="0"/>
              <a:t>所有</a:t>
            </a:r>
            <a:r>
              <a:rPr lang="en-US" altLang="zh-CN" dirty="0"/>
              <a:t>activity</a:t>
            </a:r>
            <a:r>
              <a:rPr lang="zh-CN" altLang="en-US" dirty="0"/>
              <a:t>都必须在清单文件中声明（</a:t>
            </a:r>
            <a:r>
              <a:rPr lang="en-US" altLang="zh-CN" dirty="0"/>
              <a:t>AndroidManifest.xml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application</a:t>
            </a:r>
            <a:r>
              <a:rPr lang="zh-CN" altLang="en-US" dirty="0"/>
              <a:t>元素下加一个</a:t>
            </a:r>
            <a:r>
              <a:rPr lang="en-US" altLang="zh-CN" dirty="0"/>
              <a:t>activity</a:t>
            </a:r>
            <a:r>
              <a:rPr lang="zh-CN" altLang="en-US" dirty="0"/>
              <a:t>元素即可</a:t>
            </a:r>
            <a:endParaRPr lang="en-US" altLang="zh-CN" dirty="0"/>
          </a:p>
          <a:p>
            <a:r>
              <a:rPr lang="zh-CN" altLang="en-US" dirty="0"/>
              <a:t>唯一必须的属性是</a:t>
            </a:r>
            <a:r>
              <a:rPr lang="en-US" altLang="zh-CN" dirty="0"/>
              <a:t>name,</a:t>
            </a:r>
            <a:r>
              <a:rPr lang="zh-CN" altLang="en-US" dirty="0"/>
              <a:t>它是</a:t>
            </a:r>
            <a:r>
              <a:rPr lang="en-US" altLang="zh-CN" dirty="0"/>
              <a:t>activity</a:t>
            </a:r>
            <a:r>
              <a:rPr lang="zh-CN" altLang="en-US" dirty="0"/>
              <a:t>的类名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AF29BF3-4DA7-488C-88E7-AC504035A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355" y="1825625"/>
            <a:ext cx="6071568" cy="39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110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的生命周期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8432E664-18A4-4D3D-B265-C1443A3B8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4526163" cy="584960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CF106C8-EEA0-45B7-8DDC-B050305AE8B1}"/>
              </a:ext>
            </a:extLst>
          </p:cNvPr>
          <p:cNvSpPr txBox="1"/>
          <p:nvPr/>
        </p:nvSpPr>
        <p:spPr>
          <a:xfrm>
            <a:off x="1147664" y="2024742"/>
            <a:ext cx="42166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3200" dirty="0" err="1"/>
              <a:t>onCreate</a:t>
            </a:r>
            <a:r>
              <a:rPr lang="en-US" altLang="zh-CN" sz="3200" dirty="0"/>
              <a:t> </a:t>
            </a:r>
            <a:r>
              <a:rPr lang="zh-CN" altLang="en-US" sz="3200" dirty="0"/>
              <a:t>初始化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sz="3200" dirty="0" err="1"/>
              <a:t>onStart</a:t>
            </a:r>
            <a:r>
              <a:rPr lang="en-US" altLang="zh-CN" sz="3200" dirty="0"/>
              <a:t> </a:t>
            </a:r>
            <a:r>
              <a:rPr lang="zh-CN" altLang="en-US" sz="3200" dirty="0"/>
              <a:t>可见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sz="3200" dirty="0" err="1"/>
              <a:t>onResume</a:t>
            </a:r>
            <a:r>
              <a:rPr lang="en-US" altLang="zh-CN" sz="3200" dirty="0"/>
              <a:t> </a:t>
            </a:r>
            <a:r>
              <a:rPr lang="zh-CN" altLang="en-US" sz="3200" dirty="0"/>
              <a:t>可交互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sz="3200" dirty="0" err="1"/>
              <a:t>onPause</a:t>
            </a:r>
            <a:r>
              <a:rPr lang="en-US" altLang="zh-CN" sz="3200" dirty="0"/>
              <a:t> </a:t>
            </a:r>
            <a:r>
              <a:rPr lang="zh-CN" altLang="en-US" sz="3200" dirty="0"/>
              <a:t>不可交互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sz="3200" dirty="0" err="1"/>
              <a:t>onStop</a:t>
            </a:r>
            <a:r>
              <a:rPr lang="en-US" altLang="zh-CN" sz="3200" dirty="0"/>
              <a:t> </a:t>
            </a:r>
            <a:r>
              <a:rPr lang="zh-CN" altLang="en-US" sz="3200" dirty="0"/>
              <a:t>不可见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sz="3200" dirty="0" err="1"/>
              <a:t>onRestart</a:t>
            </a:r>
            <a:r>
              <a:rPr lang="en-US" altLang="zh-CN" sz="3200" dirty="0"/>
              <a:t> </a:t>
            </a:r>
            <a:r>
              <a:rPr lang="zh-CN" altLang="en-US" sz="3200" dirty="0"/>
              <a:t>重新可见</a:t>
            </a:r>
            <a:endParaRPr lang="en-US" altLang="zh-CN" sz="3200" dirty="0"/>
          </a:p>
          <a:p>
            <a:pPr marL="342900" indent="-342900">
              <a:buAutoNum type="arabicPeriod"/>
            </a:pPr>
            <a:r>
              <a:rPr lang="en-US" altLang="zh-CN" sz="3200" dirty="0" err="1"/>
              <a:t>onDestory</a:t>
            </a:r>
            <a:r>
              <a:rPr lang="en-US" altLang="zh-CN" sz="3200" dirty="0"/>
              <a:t> </a:t>
            </a:r>
            <a:r>
              <a:rPr lang="zh-CN" altLang="en-US" sz="3200" dirty="0"/>
              <a:t>销毁</a:t>
            </a:r>
          </a:p>
        </p:txBody>
      </p:sp>
    </p:spTree>
    <p:extLst>
      <p:ext uri="{BB962C8B-B14F-4D97-AF65-F5344CB8AC3E}">
        <p14:creationId xmlns:p14="http://schemas.microsoft.com/office/powerpoint/2010/main" val="1589937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EA89CF-E82A-47C0-9FB8-DCABA49E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onCreate</a:t>
            </a:r>
            <a:endParaRPr lang="en-US" altLang="zh-CN" dirty="0" smtClean="0"/>
          </a:p>
          <a:p>
            <a:r>
              <a:rPr lang="zh-CN" altLang="en-US" dirty="0" smtClean="0"/>
              <a:t>必须实现的回调函数，系统创造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时调用</a:t>
            </a:r>
            <a:endParaRPr lang="en-US" altLang="zh-CN" dirty="0" smtClean="0"/>
          </a:p>
          <a:p>
            <a:r>
              <a:rPr lang="zh-CN" altLang="en-US" dirty="0" smtClean="0"/>
              <a:t>执行一些在整个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生命周期中只需要执行一次的操作</a:t>
            </a:r>
            <a:endParaRPr lang="en-US" altLang="zh-CN" dirty="0" smtClean="0"/>
          </a:p>
          <a:p>
            <a:r>
              <a:rPr lang="zh-CN" altLang="en-US" dirty="0" smtClean="0"/>
              <a:t>定义变量，绑定布局</a:t>
            </a:r>
            <a:endParaRPr lang="en-US" altLang="zh-CN" dirty="0" smtClean="0"/>
          </a:p>
          <a:p>
            <a:r>
              <a:rPr lang="zh-CN" altLang="en-US" dirty="0" smtClean="0"/>
              <a:t>获得一个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对象包含先前保存的状态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2798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zh-CN" altLang="en-US" dirty="0" smtClean="0"/>
              <a:t>生命周期</a:t>
            </a:r>
            <a:r>
              <a:rPr lang="zh-CN" altLang="en-US" dirty="0"/>
              <a:t>保存状态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当改变手机的方向，或者系统因为其他原因需要销毁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，系统会自动保存当前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状态。（系统原因）</a:t>
            </a:r>
            <a:endParaRPr lang="en-US" altLang="zh-CN" dirty="0" smtClean="0"/>
          </a:p>
          <a:p>
            <a:r>
              <a:rPr lang="zh-CN" altLang="en-US" dirty="0" smtClean="0"/>
              <a:t>用户自己通过返回退出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UI</a:t>
            </a:r>
            <a:r>
              <a:rPr lang="zh-CN" altLang="en-US" dirty="0" smtClean="0"/>
              <a:t>状态不会保存。（用户原因）</a:t>
            </a:r>
            <a:endParaRPr lang="en-US" altLang="zh-CN" dirty="0" smtClean="0"/>
          </a:p>
          <a:p>
            <a:r>
              <a:rPr lang="zh-CN" altLang="en-US" dirty="0" smtClean="0"/>
              <a:t>如果需要在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因为系统原因被销毁时保存其它状态 可以使用</a:t>
            </a:r>
            <a:r>
              <a:rPr lang="en-US" altLang="zh-CN" dirty="0" err="1" smtClean="0"/>
              <a:t>onSaveInstanceState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回调函数。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onCreate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对象上获得保存的状态，或者在</a:t>
            </a:r>
            <a:r>
              <a:rPr lang="en-US" altLang="zh-CN" dirty="0" err="1" smtClean="0"/>
              <a:t>onRestoreInstanceState</a:t>
            </a:r>
            <a:r>
              <a:rPr lang="zh-CN" altLang="en-US" dirty="0"/>
              <a:t>回</a:t>
            </a:r>
            <a:r>
              <a:rPr lang="zh-CN" altLang="en-US" dirty="0" smtClean="0"/>
              <a:t>调函数获得保存的状态。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8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A20880-7609-4EEC-8723-123172A5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技术栈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6656E13-06D2-4546-9289-90009247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原生库和</a:t>
            </a:r>
            <a:r>
              <a:rPr lang="en-US" altLang="zh-CN" dirty="0"/>
              <a:t>android</a:t>
            </a:r>
            <a:r>
              <a:rPr lang="zh-CN" altLang="en-US" dirty="0"/>
              <a:t>运行时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运行时是一个针对移动设备优化的</a:t>
            </a:r>
            <a:r>
              <a:rPr lang="en-US" altLang="zh-CN" dirty="0"/>
              <a:t>java </a:t>
            </a:r>
            <a:r>
              <a:rPr lang="zh-CN" altLang="en-US" dirty="0"/>
              <a:t>虚拟机，每个</a:t>
            </a:r>
            <a:r>
              <a:rPr lang="en-US" altLang="zh-CN" dirty="0"/>
              <a:t>app</a:t>
            </a:r>
            <a:r>
              <a:rPr lang="zh-CN" altLang="en-US" dirty="0"/>
              <a:t>都运行在一个</a:t>
            </a:r>
            <a:r>
              <a:rPr lang="en-US" altLang="zh-CN" dirty="0"/>
              <a:t>android </a:t>
            </a:r>
            <a:r>
              <a:rPr lang="zh-CN" altLang="en-US" dirty="0"/>
              <a:t>运行时中，核心库（</a:t>
            </a:r>
            <a:r>
              <a:rPr lang="en-US" altLang="zh-CN" dirty="0" err="1"/>
              <a:t>jdk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运行时，</a:t>
            </a:r>
            <a:r>
              <a:rPr lang="en-US" altLang="zh-CN" dirty="0"/>
              <a:t>HAL</a:t>
            </a:r>
            <a:r>
              <a:rPr lang="zh-CN" altLang="en-US" dirty="0"/>
              <a:t>等都构建在原生库上（</a:t>
            </a:r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Android </a:t>
            </a:r>
            <a:r>
              <a:rPr lang="en-US" altLang="zh-CN" dirty="0" err="1"/>
              <a:t>api</a:t>
            </a:r>
            <a:r>
              <a:rPr lang="zh-CN" altLang="en-US" dirty="0"/>
              <a:t>框架也需要使用原生库来实现一些功能（浏览器（</a:t>
            </a:r>
            <a:r>
              <a:rPr lang="en-US" altLang="zh-CN" dirty="0" err="1"/>
              <a:t>webkit</a:t>
            </a:r>
            <a:r>
              <a:rPr lang="zh-CN" altLang="en-US" dirty="0"/>
              <a:t>），图形渲染</a:t>
            </a:r>
            <a:r>
              <a:rPr lang="en-US" altLang="zh-CN" dirty="0"/>
              <a:t>(</a:t>
            </a:r>
            <a:r>
              <a:rPr lang="en-US" altLang="zh-CN" dirty="0" err="1"/>
              <a:t>opengl</a:t>
            </a:r>
            <a:r>
              <a:rPr lang="en-US" altLang="zh-CN" dirty="0"/>
              <a:t>)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7E679C9-515A-433A-9A81-DFF93F67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05" y="4638727"/>
            <a:ext cx="6381030" cy="18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493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zh-CN" altLang="en-US" dirty="0" smtClean="0"/>
              <a:t>生命周期 保存状态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91" y="1690688"/>
            <a:ext cx="5123809" cy="31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91" y="4852593"/>
            <a:ext cx="4504762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008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zh-CN" altLang="en-US" dirty="0" smtClean="0"/>
              <a:t>生命周期</a:t>
            </a:r>
            <a:r>
              <a:rPr lang="zh-CN" altLang="en-US" dirty="0"/>
              <a:t>保存状态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299" y="1690688"/>
            <a:ext cx="2389816" cy="44513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587" y="1953238"/>
            <a:ext cx="4989214" cy="31647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514" y="1690688"/>
            <a:ext cx="2526468" cy="44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16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zh-CN" altLang="en-US" dirty="0" smtClean="0"/>
              <a:t>生命周期</a:t>
            </a:r>
            <a:r>
              <a:rPr lang="zh-CN" altLang="en-US" dirty="0"/>
              <a:t>保存状态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14126" cy="27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51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r>
              <a:rPr lang="zh-CN" altLang="en-US" dirty="0" smtClean="0"/>
              <a:t>状态切换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EA89CF-E82A-47C0-9FB8-DCABA49E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当配置改变时（切换手机方向，语言），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会销毁重建。（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onDestory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onStart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onResume</a:t>
            </a:r>
            <a:r>
              <a:rPr lang="zh-CN" altLang="en-US" dirty="0" smtClean="0"/>
              <a:t>）。系统会自动保存和恢复</a:t>
            </a:r>
            <a:r>
              <a:rPr lang="en-US" altLang="zh-CN" dirty="0" smtClean="0"/>
              <a:t>UI</a:t>
            </a:r>
            <a:r>
              <a:rPr lang="zh-CN" altLang="en-US" dirty="0" smtClean="0"/>
              <a:t>状态，其它状态需要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自己维护。</a:t>
            </a:r>
            <a:endParaRPr lang="en-US" altLang="zh-CN" dirty="0" smtClean="0"/>
          </a:p>
          <a:p>
            <a:r>
              <a:rPr lang="zh-CN" altLang="en-US" dirty="0" smtClean="0"/>
              <a:t>对话框弹出，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失去焦点。（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onResume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/>
              <a:t>跳</a:t>
            </a:r>
            <a:r>
              <a:rPr lang="zh-CN" altLang="en-US" dirty="0" smtClean="0"/>
              <a:t>到新的</a:t>
            </a:r>
            <a:r>
              <a:rPr lang="en-US" altLang="zh-CN" dirty="0" smtClean="0"/>
              <a:t>activity, activity</a:t>
            </a:r>
            <a:r>
              <a:rPr lang="zh-CN" altLang="en-US" dirty="0" smtClean="0"/>
              <a:t>不可见。（</a:t>
            </a:r>
            <a:r>
              <a:rPr lang="en-US" altLang="zh-CN" dirty="0" err="1" smtClean="0"/>
              <a:t>onPause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onStop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onStart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onResume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使用退出按钮， 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销毁，系统不会保存</a:t>
            </a:r>
            <a:r>
              <a:rPr lang="en-US" altLang="zh-CN" dirty="0" smtClean="0"/>
              <a:t>UI</a:t>
            </a:r>
            <a:r>
              <a:rPr lang="zh-CN" altLang="en-US" dirty="0" smtClean="0"/>
              <a:t>状态。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可以使用其它方法保存状态。（</a:t>
            </a:r>
            <a:r>
              <a:rPr lang="en-US" altLang="zh-CN" dirty="0"/>
              <a:t> </a:t>
            </a:r>
            <a:r>
              <a:rPr lang="en-US" altLang="zh-CN" dirty="0" err="1"/>
              <a:t>onPause</a:t>
            </a:r>
            <a:r>
              <a:rPr lang="en-US" altLang="zh-CN" dirty="0"/>
              <a:t>, </a:t>
            </a:r>
            <a:r>
              <a:rPr lang="en-US" altLang="zh-CN" dirty="0" err="1"/>
              <a:t>onStop</a:t>
            </a:r>
            <a:r>
              <a:rPr lang="en-US" altLang="zh-CN" dirty="0"/>
              <a:t>, </a:t>
            </a:r>
            <a:r>
              <a:rPr lang="en-US" altLang="zh-CN" dirty="0" err="1"/>
              <a:t>onDestory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系统关闭</a:t>
            </a:r>
            <a:r>
              <a:rPr lang="en-US" altLang="zh-CN" dirty="0" smtClean="0"/>
              <a:t>app</a:t>
            </a:r>
            <a:r>
              <a:rPr lang="zh-CN" altLang="en-US" dirty="0" smtClean="0"/>
              <a:t>进程，系统保存</a:t>
            </a:r>
            <a:r>
              <a:rPr lang="en-US" altLang="zh-CN" dirty="0" smtClean="0"/>
              <a:t>UI</a:t>
            </a:r>
            <a:r>
              <a:rPr lang="zh-CN" altLang="en-US" dirty="0" smtClean="0"/>
              <a:t>状态。（任何时候都可能关闭进程）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985067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 </a:t>
            </a:r>
            <a:r>
              <a:rPr lang="zh-CN" altLang="en-US" dirty="0" smtClean="0"/>
              <a:t>跳转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EA89CF-E82A-47C0-9FB8-DCABA49E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通常需要打开另外一个</a:t>
            </a:r>
            <a:r>
              <a:rPr lang="en-US" altLang="zh-CN" dirty="0" smtClean="0"/>
              <a:t>activity.</a:t>
            </a:r>
          </a:p>
          <a:p>
            <a:r>
              <a:rPr lang="zh-CN" altLang="en-US" dirty="0" smtClean="0"/>
              <a:t>取决于是否要从新打开的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中返回结果，可以使用</a:t>
            </a:r>
            <a:r>
              <a:rPr lang="en-US" altLang="zh-CN" dirty="0" err="1" smtClean="0"/>
              <a:t>startActivity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startActivityForResult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这两个方法都需要传入一个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</a:t>
            </a:r>
            <a:r>
              <a:rPr lang="zh-CN" altLang="en-US" dirty="0"/>
              <a:t>。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对象指定了要打开的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的类名（显式），或者要打开的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支持的</a:t>
            </a:r>
            <a:r>
              <a:rPr lang="en-US" altLang="zh-CN" dirty="0" err="1" smtClean="0"/>
              <a:t>action,data</a:t>
            </a:r>
            <a:r>
              <a:rPr lang="en-US" altLang="zh-CN" dirty="0" smtClean="0"/>
              <a:t> type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catageory</a:t>
            </a:r>
            <a:r>
              <a:rPr lang="zh-CN" altLang="en-US" dirty="0" smtClean="0"/>
              <a:t>，系统会弹出符合要求的列表供用户选择。</a:t>
            </a:r>
            <a:endParaRPr lang="en-US" altLang="zh-CN" dirty="0" smtClean="0"/>
          </a:p>
          <a:p>
            <a:r>
              <a:rPr lang="zh-CN" altLang="en-US" dirty="0" smtClean="0"/>
              <a:t>前者主要用于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内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跳转，后者用于不同</a:t>
            </a:r>
            <a:r>
              <a:rPr lang="en-US" altLang="zh-CN" dirty="0" smtClean="0"/>
              <a:t>app activity</a:t>
            </a:r>
            <a:r>
              <a:rPr lang="zh-CN" altLang="en-US" dirty="0" smtClean="0"/>
              <a:t>跳转。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609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</a:t>
            </a:r>
            <a:r>
              <a:rPr lang="zh-CN" altLang="en-US" dirty="0" smtClean="0"/>
              <a:t>无返回结果跳转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17" y="2257043"/>
            <a:ext cx="4865917" cy="254058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03" y="2257043"/>
            <a:ext cx="4865917" cy="254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668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</a:t>
            </a:r>
            <a:r>
              <a:rPr lang="zh-CN" altLang="en-US" dirty="0"/>
              <a:t>无返回结果跳</a:t>
            </a:r>
            <a:r>
              <a:rPr lang="zh-CN" altLang="en-US" dirty="0" smtClean="0"/>
              <a:t>转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00068" cy="236526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68" y="1515365"/>
            <a:ext cx="4865917" cy="254058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55952"/>
            <a:ext cx="5272889" cy="26802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267" y="4125760"/>
            <a:ext cx="4865917" cy="254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468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</a:t>
            </a:r>
            <a:r>
              <a:rPr lang="zh-CN" altLang="en-US" dirty="0"/>
              <a:t>有</a:t>
            </a:r>
            <a:r>
              <a:rPr lang="zh-CN" altLang="en-US" dirty="0" smtClean="0"/>
              <a:t>返回</a:t>
            </a:r>
            <a:r>
              <a:rPr lang="zh-CN" altLang="en-US" dirty="0"/>
              <a:t>结果跳转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576"/>
            <a:ext cx="3942857" cy="18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46" y="1828576"/>
            <a:ext cx="3942857" cy="18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10534"/>
            <a:ext cx="3942857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44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</a:t>
            </a:r>
            <a:r>
              <a:rPr lang="zh-CN" altLang="en-US" dirty="0"/>
              <a:t>有返回结果跳转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12802" cy="45515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002" y="1690688"/>
            <a:ext cx="3125797" cy="4911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06943" y="2457727"/>
            <a:ext cx="3069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可能打开多个不同的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返回不同的结果，但是回调函数只有一个，</a:t>
            </a:r>
            <a:endParaRPr lang="en-US" altLang="zh-CN" dirty="0" smtClean="0"/>
          </a:p>
          <a:p>
            <a:r>
              <a:rPr lang="zh-CN" altLang="en-US" dirty="0" smtClean="0"/>
              <a:t>所以需要不同的</a:t>
            </a:r>
            <a:r>
              <a:rPr lang="en-US" altLang="zh-CN" dirty="0" smtClean="0"/>
              <a:t>request code</a:t>
            </a:r>
            <a:r>
              <a:rPr lang="zh-CN" altLang="en-US" dirty="0" smtClean="0"/>
              <a:t>来区分。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06943" y="4477681"/>
            <a:ext cx="4066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resultCode</a:t>
            </a:r>
            <a:r>
              <a:rPr lang="zh-CN" altLang="en-US" dirty="0" smtClean="0"/>
              <a:t>代表返回结果的状态</a:t>
            </a:r>
            <a:endParaRPr lang="en-US" altLang="zh-CN" dirty="0" smtClean="0"/>
          </a:p>
          <a:p>
            <a:r>
              <a:rPr lang="en-US" altLang="zh-CN" dirty="0" err="1" smtClean="0"/>
              <a:t>Activity.RESULT_OK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代表有结果</a:t>
            </a:r>
            <a:endParaRPr lang="en-US" altLang="zh-CN" dirty="0" smtClean="0"/>
          </a:p>
          <a:p>
            <a:r>
              <a:rPr lang="en-US" altLang="zh-CN" dirty="0" err="1" smtClean="0"/>
              <a:t>Activity.RESULT_CANCEL</a:t>
            </a:r>
            <a:r>
              <a:rPr lang="en-US" altLang="zh-CN" dirty="0" smtClean="0"/>
              <a:t>,</a:t>
            </a:r>
            <a:r>
              <a:rPr lang="zh-CN" altLang="en-US" dirty="0" smtClean="0"/>
              <a:t>代表没有结果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2370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 </a:t>
            </a:r>
            <a:r>
              <a:rPr lang="zh-CN" altLang="en-US" dirty="0"/>
              <a:t>有返回结果跳转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96545" cy="266570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18764" y="2309091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setResult</a:t>
            </a:r>
            <a:r>
              <a:rPr lang="zh-CN" altLang="en-US" dirty="0" smtClean="0"/>
              <a:t>来返回结果</a:t>
            </a:r>
            <a:endParaRPr lang="en-US" altLang="zh-CN" dirty="0" smtClean="0"/>
          </a:p>
          <a:p>
            <a:r>
              <a:rPr lang="zh-CN" altLang="en-US" dirty="0" smtClean="0"/>
              <a:t>参数是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84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4DD1FD-9B61-4B88-B4DF-78F3F5CA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软件栈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B0E52D9-1C3E-4E82-8B8E-3FBF5ABF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框架（</a:t>
            </a:r>
            <a:r>
              <a:rPr lang="en-US" altLang="zh-CN" dirty="0"/>
              <a:t>java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前面讨论的所有功能都在此通过</a:t>
            </a:r>
            <a:r>
              <a:rPr lang="en-US" altLang="zh-CN" dirty="0"/>
              <a:t>java </a:t>
            </a:r>
            <a:r>
              <a:rPr lang="en-US" altLang="zh-CN" dirty="0" err="1"/>
              <a:t>api</a:t>
            </a:r>
            <a:r>
              <a:rPr lang="zh-CN" altLang="en-US" dirty="0"/>
              <a:t>提供出来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应用程序开发就是使用这些</a:t>
            </a:r>
            <a:r>
              <a:rPr lang="en-US" altLang="zh-CN" dirty="0" err="1"/>
              <a:t>api</a:t>
            </a:r>
            <a:r>
              <a:rPr lang="zh-CN" altLang="en-US" dirty="0"/>
              <a:t>来开发程序</a:t>
            </a:r>
            <a:endParaRPr lang="en-US" altLang="zh-CN" dirty="0"/>
          </a:p>
          <a:p>
            <a:r>
              <a:rPr lang="zh-CN" altLang="en-US" dirty="0"/>
              <a:t>框架（大）和库（小）的区别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4BC342F-6523-411F-8D11-2E395285D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05" y="4209621"/>
            <a:ext cx="6695143" cy="19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93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EA89CF-E82A-47C0-9FB8-DCABA49E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006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EA89CF-E82A-47C0-9FB8-DCABA49E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5701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EA89CF-E82A-47C0-9FB8-DCABA49E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7740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EA89CF-E82A-47C0-9FB8-DCABA49E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192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EA89CF-E82A-47C0-9FB8-DCABA49E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1934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9CEAA3-1D32-468B-9F43-982BD1D4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EA89CF-E82A-47C0-9FB8-DCABA49E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7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F31CB4-51B4-4655-97E5-6DB0B11C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studio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09B682-43CF-47E8-9764-2AA8E353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低网速下的安装方案：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ide + </a:t>
            </a:r>
            <a:r>
              <a:rPr lang="en-US" altLang="zh-CN" dirty="0" err="1"/>
              <a:t>sdk</a:t>
            </a:r>
            <a:r>
              <a:rPr lang="zh-CN" altLang="en-US" dirty="0"/>
              <a:t>的安装包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离线下载好</a:t>
            </a:r>
            <a:r>
              <a:rPr lang="en-US" altLang="zh-CN" dirty="0" err="1"/>
              <a:t>gradle</a:t>
            </a:r>
            <a:r>
              <a:rPr lang="zh-CN" altLang="en-US" dirty="0"/>
              <a:t>包放置到对应目录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en-US" altLang="zh-CN" dirty="0" err="1"/>
              <a:t>haxm</a:t>
            </a:r>
            <a:r>
              <a:rPr lang="zh-CN" altLang="en-US" dirty="0"/>
              <a:t>离线安装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3143718-EDBB-45EE-89A0-0CDE3942F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495" y="2058919"/>
            <a:ext cx="2728196" cy="8535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34C3CCF-8F01-4DE7-9047-2319530E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86" y="3320604"/>
            <a:ext cx="6561389" cy="9373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20CF882-BD52-462A-95DB-01C3DEE99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60" y="4366341"/>
            <a:ext cx="5692633" cy="15088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BCC9B00-223C-44D8-B0B2-AF807034B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57913"/>
            <a:ext cx="5578323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9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0" y="653143"/>
            <a:ext cx="10058400" cy="60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2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2161</Words>
  <Application>Microsoft Office PowerPoint</Application>
  <PresentationFormat>宽屏</PresentationFormat>
  <Paragraphs>217</Paragraphs>
  <Slides>75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9" baseType="lpstr">
      <vt:lpstr>等线</vt:lpstr>
      <vt:lpstr>等线 Light</vt:lpstr>
      <vt:lpstr>Arial</vt:lpstr>
      <vt:lpstr>Office 主题​​</vt:lpstr>
      <vt:lpstr>Android入门</vt:lpstr>
      <vt:lpstr>什么是Android</vt:lpstr>
      <vt:lpstr>Android软件栈</vt:lpstr>
      <vt:lpstr>Android软件栈</vt:lpstr>
      <vt:lpstr>Android软件栈</vt:lpstr>
      <vt:lpstr>Android技术栈</vt:lpstr>
      <vt:lpstr>Android软件栈</vt:lpstr>
      <vt:lpstr>Android studio 安装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一般的开发方法</vt:lpstr>
      <vt:lpstr>PowerPoint 演示文稿</vt:lpstr>
      <vt:lpstr>PowerPoint 演示文稿</vt:lpstr>
      <vt:lpstr>PowerPoint 演示文稿</vt:lpstr>
      <vt:lpstr>PowerPoint 演示文稿</vt:lpstr>
      <vt:lpstr>布局（layout）</vt:lpstr>
      <vt:lpstr>布局</vt:lpstr>
      <vt:lpstr>布局 xml文件编写</vt:lpstr>
      <vt:lpstr>布局 加载xml文件</vt:lpstr>
      <vt:lpstr>布局 加载xml文件</vt:lpstr>
      <vt:lpstr>布局 xml属性</vt:lpstr>
      <vt:lpstr>布局 xml属性</vt:lpstr>
      <vt:lpstr>布局 LinearLayout</vt:lpstr>
      <vt:lpstr>布局 LinearLayout</vt:lpstr>
      <vt:lpstr>布局 LinearLayout</vt:lpstr>
      <vt:lpstr>布局 LinearLayout</vt:lpstr>
      <vt:lpstr>布局 LinearLayout</vt:lpstr>
      <vt:lpstr>布局 RelativeLayout</vt:lpstr>
      <vt:lpstr>布局 RelativeLayout</vt:lpstr>
      <vt:lpstr>布局 RelativeLayout</vt:lpstr>
      <vt:lpstr>常用的属性</vt:lpstr>
      <vt:lpstr>常用属性</vt:lpstr>
      <vt:lpstr>Widgets Button</vt:lpstr>
      <vt:lpstr>Widgets Button</vt:lpstr>
      <vt:lpstr>Widgets Button </vt:lpstr>
      <vt:lpstr>Widgets Button </vt:lpstr>
      <vt:lpstr>Widgets Button 方法1</vt:lpstr>
      <vt:lpstr>Widgets Button 方法2 </vt:lpstr>
      <vt:lpstr>Widgets Button 方法3 </vt:lpstr>
      <vt:lpstr>Widgets TextView</vt:lpstr>
      <vt:lpstr>Widgtes AutoCompleteTextView</vt:lpstr>
      <vt:lpstr>Widgets</vt:lpstr>
      <vt:lpstr>activity</vt:lpstr>
      <vt:lpstr>activity</vt:lpstr>
      <vt:lpstr>Activity的生命周期</vt:lpstr>
      <vt:lpstr>Activity的生命周期</vt:lpstr>
      <vt:lpstr>Activity的生命周期保存状态</vt:lpstr>
      <vt:lpstr>Activity的生命周期 保存状态</vt:lpstr>
      <vt:lpstr>Activity的生命周期保存状态</vt:lpstr>
      <vt:lpstr>Activity的生命周期保存状态</vt:lpstr>
      <vt:lpstr>Activity状态切换</vt:lpstr>
      <vt:lpstr>Activity 跳转</vt:lpstr>
      <vt:lpstr>Activity 无返回结果跳转</vt:lpstr>
      <vt:lpstr>Activity 无返回结果跳转</vt:lpstr>
      <vt:lpstr>Activity 有返回结果跳转</vt:lpstr>
      <vt:lpstr>Activity 有返回结果跳转</vt:lpstr>
      <vt:lpstr>Activity 有返回结果跳转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庄浩铭</dc:creator>
  <cp:lastModifiedBy>庄 浩铭</cp:lastModifiedBy>
  <cp:revision>262</cp:revision>
  <dcterms:created xsi:type="dcterms:W3CDTF">2018-06-05T16:04:45Z</dcterms:created>
  <dcterms:modified xsi:type="dcterms:W3CDTF">2018-06-07T07:20:08Z</dcterms:modified>
</cp:coreProperties>
</file>