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346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302" r:id="rId53"/>
    <p:sldId id="292" r:id="rId54"/>
    <p:sldId id="293" r:id="rId55"/>
    <p:sldId id="294" r:id="rId56"/>
    <p:sldId id="296" r:id="rId57"/>
    <p:sldId id="297" r:id="rId58"/>
    <p:sldId id="298" r:id="rId59"/>
    <p:sldId id="299" r:id="rId60"/>
    <p:sldId id="300" r:id="rId61"/>
    <p:sldId id="301" r:id="rId62"/>
    <p:sldId id="303" r:id="rId63"/>
    <p:sldId id="304" r:id="rId64"/>
    <p:sldId id="305" r:id="rId65"/>
    <p:sldId id="306" r:id="rId66"/>
    <p:sldId id="307" r:id="rId67"/>
    <p:sldId id="314" r:id="rId68"/>
    <p:sldId id="308" r:id="rId69"/>
    <p:sldId id="309" r:id="rId70"/>
    <p:sldId id="310" r:id="rId71"/>
    <p:sldId id="312" r:id="rId72"/>
    <p:sldId id="313" r:id="rId73"/>
    <p:sldId id="315" r:id="rId74"/>
    <p:sldId id="316" r:id="rId75"/>
    <p:sldId id="317" r:id="rId76"/>
    <p:sldId id="318" r:id="rId77"/>
    <p:sldId id="319" r:id="rId78"/>
    <p:sldId id="320" r:id="rId79"/>
    <p:sldId id="331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庄浩铭" initials="庄浩铭" lastIdx="1" clrIdx="0">
    <p:extLst>
      <p:ext uri="{19B8F6BF-5375-455C-9EA6-DF929625EA0E}">
        <p15:presenceInfo xmlns:p15="http://schemas.microsoft.com/office/powerpoint/2012/main" userId="f70b4ee5f528a7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B66AC-C845-4D64-B315-B4E0AC6A1A5F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B9F4B-7008-40A0-9D8A-F2333C617B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09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3B9F4B-7008-40A0-9D8A-F2333C617B3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1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1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4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7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7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0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8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2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7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5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BF627-69FB-4955-8366-33FA1305A686}" type="datetimeFigureOut">
              <a:rPr lang="zh-CN" altLang="en-US" smtClean="0"/>
              <a:t>2018/7/2/Mon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732FE-B850-477B-8CA6-9B5009A0F0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2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oserver/wm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oserver/shenzhen_shp/wm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oserver/shenzhen_shp/wms?SERVICE=WMS&amp;VERSION=1.1.1&amp;REQUEST=GetFeatureInfo&amp;FORMAT=image/png&amp;TRANSPARENT=true&amp;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eoserver.org/latest/en/user/styling/index.html" TargetMode="External"/><Relationship Id="rId2" Type="http://schemas.openxmlformats.org/officeDocument/2006/relationships/hyperlink" Target="https://geoserver.geo-solutions.it/edu/en/pretty_maps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://localhost:3001/geoserver/world/wms?SERVICE=WMS&amp;VERSION=1.1.1&amp;REQUEST=GetMap&amp;FORMAT=image/png&amp;TRANSPARENT=true&amp;LAYERS=world:countries&amp;SRS=EPSG:4326&amp;WIDTH=768&amp;HEIGHT=370&amp;BBOX=-270,-132.890625,270,127.265625&amp;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localhost:3001/geoserver/world/wms?SERVICE=WMS&amp;VERSION=1.1.1&amp;REQUEST=GetMap&amp;FORMAT=image/png&amp;TRANSPARENT=true&amp;LAYERS=world:countries&amp;SRS=EPSG:4326&amp;WIDTH=768&amp;HEIGHT=370&amp;BBOX=-270,-132.890625,270,127.265625&amp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geoserver.org/stable/en/user/filter/function.html" TargetMode="External"/><Relationship Id="rId2" Type="http://schemas.openxmlformats.org/officeDocument/2006/relationships/hyperlink" Target="http://docs.geoserver.org/stable/en/user/tutorials/cql/cql_tutorial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1/geoserver/ows?service=WFS&amp;version=1.0.0&amp;request=GetCapabilit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://localhost:3001/geoserver/ows?service=WFS&amp;version=1.0.0&amp;request=DescribeFeatureType&amp;typename=world:countries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://127.0.0.1:3001/geoserver/world/ow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hyperlink" Target="http://127.0.0.1:3001/geoserver/world/ows?service=WFS&amp;verson=1.0.0&amp;request=GetFeature&amp;typeName=world:countries&amp;maxFeatures=50&amp;outputFormat=application/json&amp;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geoserver.org/latest/en/user/filter/filter_referenc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hyperlink" Target="http://localhost:3001/geoserver/ows?service=WCS&amp;version=2.0.0&amp;request=GetCapabilities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hyperlink" Target="http://localhost:3001/geoserver/ows?service=WCS&amp;version=2.0.0&amp;request=DescribeCoverage&amp;coverageId=ex_raster:dg_2010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1/geoserver/ows?service=WCS&amp;version=2.0.0&amp;request=GetCoverage&amp;coverageId=ex_raster:dg_2010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geoserver</a:t>
            </a:r>
            <a:r>
              <a:rPr lang="zh-CN" altLang="en-US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0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/>
              <a:t>GeoServer</a:t>
            </a:r>
            <a:r>
              <a:rPr lang="zh-CN" altLang="en-US" sz="1800" dirty="0"/>
              <a:t>安装完成后点击</a:t>
            </a:r>
            <a:r>
              <a:rPr lang="en-US" altLang="zh-CN" sz="1800" dirty="0"/>
              <a:t>Finish</a:t>
            </a:r>
            <a:r>
              <a:rPr lang="zh-CN" altLang="en-US" sz="1800" dirty="0"/>
              <a:t>以便关闭安装向导。如果你之前选择的启动方式是服务方式，这个时候它已经启动了，如果你选择的是手动方式，请在开始菜单中选择</a:t>
            </a:r>
            <a:r>
              <a:rPr lang="en-US" altLang="zh-CN" sz="1800" dirty="0"/>
              <a:t>Start </a:t>
            </a:r>
            <a:r>
              <a:rPr lang="en-US" altLang="zh-CN" sz="1800" dirty="0" err="1"/>
              <a:t>GeoServer</a:t>
            </a:r>
            <a:r>
              <a:rPr lang="zh-CN" altLang="en-US" sz="1800" dirty="0"/>
              <a:t>。 浏览地址</a:t>
            </a:r>
            <a:r>
              <a:rPr lang="en-US" altLang="zh-CN" sz="1800" dirty="0"/>
              <a:t>http://[</a:t>
            </a:r>
            <a:r>
              <a:rPr lang="en-US" altLang="zh-CN" sz="1800" dirty="0" err="1"/>
              <a:t>SERVER_URL</a:t>
            </a:r>
            <a:r>
              <a:rPr lang="en-US" altLang="zh-CN" sz="1800" dirty="0"/>
              <a:t>]:[PORT]/</a:t>
            </a:r>
            <a:r>
              <a:rPr lang="en-US" altLang="zh-CN" sz="1800" dirty="0" err="1"/>
              <a:t>geoserver</a:t>
            </a:r>
            <a:r>
              <a:rPr lang="en-US" altLang="zh-CN" sz="1800" dirty="0"/>
              <a:t>/ </a:t>
            </a:r>
          </a:p>
          <a:p>
            <a:r>
              <a:rPr lang="en-US" altLang="zh-CN" sz="1800" dirty="0"/>
              <a:t>(Ex: http://</a:t>
            </a:r>
            <a:r>
              <a:rPr lang="en-US" altLang="zh-CN" sz="1800" dirty="0" err="1"/>
              <a:t>localhost:8080</a:t>
            </a:r>
            <a:r>
              <a:rPr lang="en-US" altLang="zh-CN" sz="1800" dirty="0"/>
              <a:t>/</a:t>
            </a:r>
            <a:r>
              <a:rPr lang="en-US" altLang="zh-CN" sz="1800" dirty="0" err="1"/>
              <a:t>geoserver</a:t>
            </a:r>
            <a:r>
              <a:rPr lang="en-US" altLang="zh-CN" sz="1800" dirty="0"/>
              <a:t>/) </a:t>
            </a:r>
            <a:r>
              <a:rPr lang="zh-CN" altLang="en-US" sz="1800" dirty="0"/>
              <a:t>以访问</a:t>
            </a:r>
            <a:r>
              <a:rPr lang="en-US" altLang="zh-CN" sz="1800" dirty="0" err="1"/>
              <a:t>GeoServer</a:t>
            </a:r>
            <a:r>
              <a:rPr lang="zh-CN" altLang="en-US" sz="1800" dirty="0"/>
              <a:t>的</a:t>
            </a:r>
            <a:r>
              <a:rPr lang="en-US" altLang="zh-CN" sz="1800" dirty="0"/>
              <a:t>Web</a:t>
            </a:r>
            <a:r>
              <a:rPr lang="zh-CN" altLang="en-US" sz="1800" dirty="0"/>
              <a:t>管理</a:t>
            </a:r>
            <a:r>
              <a:rPr lang="zh-CN" altLang="en-US" sz="1800" dirty="0" smtClean="0"/>
              <a:t>界面（</a:t>
            </a:r>
            <a:r>
              <a:rPr lang="zh-CN" altLang="en-US" sz="1800" dirty="0" smtClean="0">
                <a:solidFill>
                  <a:srgbClr val="FF0000"/>
                </a:solidFill>
              </a:rPr>
              <a:t>管理接口，服务接口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39" b="15214"/>
          <a:stretch/>
        </p:blipFill>
        <p:spPr bwMode="auto">
          <a:xfrm>
            <a:off x="1955819" y="3159570"/>
            <a:ext cx="7767332" cy="41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3844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Layer Preview—</a:t>
            </a:r>
            <a:r>
              <a:rPr lang="zh-CN" altLang="en-US" sz="2000" dirty="0"/>
              <a:t>图层预览</a:t>
            </a:r>
          </a:p>
          <a:p>
            <a:r>
              <a:rPr lang="zh-CN" altLang="en-US" sz="2000" dirty="0"/>
              <a:t>图层预览可以查看已经发布的地图服务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8200" y="2649743"/>
            <a:ext cx="8811914" cy="3048000"/>
            <a:chOff x="315938" y="1988840"/>
            <a:chExt cx="8811914" cy="30480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938" y="1988840"/>
              <a:ext cx="6695141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8077" y="1988840"/>
              <a:ext cx="2009775" cy="30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420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Workspace—</a:t>
            </a:r>
            <a:r>
              <a:rPr lang="zh-CN" altLang="en-US" sz="1800" dirty="0"/>
              <a:t>工作空间</a:t>
            </a:r>
          </a:p>
          <a:p>
            <a:r>
              <a:rPr lang="zh-CN" altLang="en-US" sz="1800" dirty="0"/>
              <a:t>这个概念类似于命名空间，一个工作空间就是一个容器，它用来</a:t>
            </a:r>
            <a:r>
              <a:rPr lang="zh-CN" altLang="en-US" sz="1800" dirty="0" smtClean="0"/>
              <a:t>组织一个项目</a:t>
            </a:r>
            <a:r>
              <a:rPr lang="zh-CN" altLang="en-US" sz="1800" dirty="0"/>
              <a:t>。在</a:t>
            </a:r>
            <a:r>
              <a:rPr lang="en-US" altLang="zh-CN" sz="1800" dirty="0" err="1"/>
              <a:t>GeoServer</a:t>
            </a:r>
            <a:r>
              <a:rPr lang="zh-CN" altLang="en-US" sz="1800" dirty="0"/>
              <a:t>中，一个工作空间是用来组合一系列近似的图层，可识别的图层通常是指格式如：它们工作空间的名称</a:t>
            </a:r>
            <a:r>
              <a:rPr lang="en-US" altLang="zh-CN" sz="1800" dirty="0"/>
              <a:t>+</a:t>
            </a:r>
            <a:r>
              <a:rPr lang="zh-CN" altLang="en-US" sz="1800" dirty="0"/>
              <a:t>冒号</a:t>
            </a:r>
            <a:r>
              <a:rPr lang="en-US" altLang="zh-CN" sz="1800" dirty="0"/>
              <a:t>+</a:t>
            </a:r>
            <a:r>
              <a:rPr lang="zh-CN" altLang="en-US" sz="1800" dirty="0"/>
              <a:t>图层名称而组成。（例如：</a:t>
            </a:r>
            <a:r>
              <a:rPr lang="en-US" altLang="zh-CN" sz="1800" dirty="0" err="1"/>
              <a:t>topp:states</a:t>
            </a:r>
            <a:r>
              <a:rPr lang="zh-CN" altLang="en-US" sz="1800" dirty="0"/>
              <a:t>）在不同的工作空间下可以存在两个同名的图层。（例如：</a:t>
            </a:r>
            <a:r>
              <a:rPr lang="en-US" altLang="zh-CN" sz="1800" dirty="0" err="1"/>
              <a:t>sf:states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topp:states</a:t>
            </a:r>
            <a:r>
              <a:rPr lang="zh-CN" altLang="en-US" sz="1800" dirty="0"/>
              <a:t>）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87" y="3404358"/>
            <a:ext cx="7576350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390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smtClean="0"/>
              <a:t>Storage—</a:t>
            </a:r>
            <a:r>
              <a:rPr lang="zh-CN" altLang="en-US" sz="2000" dirty="0" smtClean="0"/>
              <a:t>数据仓库</a:t>
            </a:r>
          </a:p>
          <a:p>
            <a:r>
              <a:rPr lang="zh-CN" altLang="en-US" sz="2000" dirty="0" smtClean="0"/>
              <a:t>一个数据仓库配置一个到栅格或矢量数据源的连接。一个数据源可以包含多个或一个数据项。数据库（多个表），一个单独的文件（一个</a:t>
            </a:r>
            <a:r>
              <a:rPr lang="en-US" altLang="zh-CN" sz="2000" dirty="0" err="1" smtClean="0"/>
              <a:t>shapefile</a:t>
            </a:r>
            <a:r>
              <a:rPr lang="zh-CN" altLang="en-US" sz="2000" dirty="0" smtClean="0"/>
              <a:t>），或一个目录（多个</a:t>
            </a:r>
            <a:r>
              <a:rPr lang="en-US" altLang="zh-CN" sz="2000" dirty="0" err="1" smtClean="0"/>
              <a:t>shapefile</a:t>
            </a:r>
            <a:r>
              <a:rPr lang="zh-CN" altLang="en-US" sz="2000" dirty="0" smtClean="0"/>
              <a:t>）。</a:t>
            </a:r>
            <a:r>
              <a:rPr lang="zh-CN" altLang="en-US" sz="2000" dirty="0"/>
              <a:t>数据</a:t>
            </a:r>
            <a:r>
              <a:rPr lang="zh-CN" altLang="en-US" sz="2000" dirty="0" smtClean="0"/>
              <a:t>仓库建立时会需要指派一个工作空间。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2" y="3351297"/>
            <a:ext cx="6888656" cy="400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0"/>
          <a:stretch/>
        </p:blipFill>
        <p:spPr bwMode="auto">
          <a:xfrm>
            <a:off x="7404140" y="3071478"/>
            <a:ext cx="3469159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506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Layers—</a:t>
            </a:r>
            <a:r>
              <a:rPr lang="zh-CN" altLang="en-US" sz="2000" dirty="0"/>
              <a:t>图层</a:t>
            </a:r>
          </a:p>
          <a:p>
            <a:r>
              <a:rPr lang="zh-CN" altLang="en-US" sz="2000" dirty="0"/>
              <a:t>在</a:t>
            </a:r>
            <a:r>
              <a:rPr lang="en-US" altLang="zh-CN" sz="2000" dirty="0" err="1"/>
              <a:t>GeoServer</a:t>
            </a:r>
            <a:r>
              <a:rPr lang="zh-CN" altLang="en-US" sz="2000" dirty="0"/>
              <a:t>中，图层是指那些包含</a:t>
            </a:r>
            <a:r>
              <a:rPr lang="zh-CN" altLang="en-US" sz="2000" dirty="0" smtClean="0"/>
              <a:t>地理要素的</a:t>
            </a:r>
            <a:r>
              <a:rPr lang="zh-CN" altLang="en-US" sz="2000" dirty="0"/>
              <a:t>栅格或矢量数据。所有的图层都会有自己的一个数据源，这个</a:t>
            </a:r>
            <a:r>
              <a:rPr lang="zh-CN" altLang="en-US" sz="2000" dirty="0" smtClean="0"/>
              <a:t>数据源指向</a:t>
            </a:r>
            <a:r>
              <a:rPr lang="en-US" altLang="zh-CN" sz="2000" dirty="0" smtClean="0"/>
              <a:t>store</a:t>
            </a:r>
            <a:r>
              <a:rPr lang="zh-CN" altLang="en-US" sz="2000" dirty="0" smtClean="0"/>
              <a:t>中的一个数据项。</a:t>
            </a:r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86445"/>
            <a:ext cx="8270971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图层组</a:t>
            </a:r>
            <a:endParaRPr lang="en-US" altLang="zh-CN" sz="2000" dirty="0" smtClean="0"/>
          </a:p>
          <a:p>
            <a:r>
              <a:rPr lang="zh-CN" altLang="en-US" sz="2000" dirty="0" smtClean="0"/>
              <a:t>用于组织图层，简化</a:t>
            </a:r>
            <a:r>
              <a:rPr lang="en-US" altLang="zh-CN" sz="2000" dirty="0" err="1" smtClean="0"/>
              <a:t>wms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69" y="2708919"/>
            <a:ext cx="7180263" cy="295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315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GeoServer</a:t>
            </a:r>
            <a:r>
              <a:rPr lang="zh-CN" altLang="en-US" dirty="0"/>
              <a:t>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Styles—</a:t>
            </a:r>
            <a:r>
              <a:rPr lang="zh-CN" altLang="en-US" sz="2000" dirty="0" smtClean="0"/>
              <a:t>样式</a:t>
            </a:r>
            <a:endParaRPr lang="en-US" altLang="zh-CN" sz="2000" dirty="0" smtClean="0"/>
          </a:p>
          <a:p>
            <a:r>
              <a:rPr lang="zh-CN" altLang="en-US" sz="2000" dirty="0" smtClean="0"/>
              <a:t>设置</a:t>
            </a:r>
            <a:r>
              <a:rPr lang="en-US" altLang="zh-CN" sz="2000" dirty="0" err="1" smtClean="0"/>
              <a:t>wms</a:t>
            </a:r>
            <a:r>
              <a:rPr lang="zh-CN" altLang="en-US" sz="2000" dirty="0" smtClean="0"/>
              <a:t>图像的渲染样式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581"/>
          <a:stretch/>
        </p:blipFill>
        <p:spPr bwMode="auto">
          <a:xfrm>
            <a:off x="1010752" y="3175949"/>
            <a:ext cx="7409234" cy="249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731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18" y="1825625"/>
            <a:ext cx="5866667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3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91" y="1027906"/>
            <a:ext cx="4263109" cy="50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5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476" y="2448047"/>
            <a:ext cx="6219048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6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geoserver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的地图服务器</a:t>
            </a:r>
            <a:endParaRPr lang="en-US" altLang="zh-CN" dirty="0" smtClean="0"/>
          </a:p>
          <a:p>
            <a:r>
              <a:rPr lang="zh-CN" altLang="en-US" dirty="0" smtClean="0"/>
              <a:t>使用开发协议发布所有主要数据源</a:t>
            </a:r>
            <a:endParaRPr lang="en-US" altLang="zh-CN" dirty="0" smtClean="0"/>
          </a:p>
          <a:p>
            <a:r>
              <a:rPr lang="en-US" altLang="zh-CN" dirty="0" smtClean="0"/>
              <a:t>WCS</a:t>
            </a:r>
            <a:r>
              <a:rPr lang="zh-CN" altLang="en-US" dirty="0" smtClean="0"/>
              <a:t>协议，</a:t>
            </a:r>
            <a:r>
              <a:rPr lang="en-US" altLang="zh-CN" dirty="0" err="1" smtClean="0"/>
              <a:t>WFS</a:t>
            </a:r>
            <a:r>
              <a:rPr lang="zh-CN" altLang="en-US" dirty="0" smtClean="0"/>
              <a:t>协议的参考实现（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协议</a:t>
            </a:r>
            <a:r>
              <a:rPr lang="en-US" altLang="zh-CN" dirty="0" smtClean="0"/>
              <a:t>-&gt;http</a:t>
            </a:r>
            <a:r>
              <a:rPr lang="zh-CN" altLang="en-US" dirty="0" smtClean="0"/>
              <a:t>服务器）</a:t>
            </a:r>
            <a:endParaRPr lang="en-US" altLang="zh-CN" dirty="0" smtClean="0"/>
          </a:p>
          <a:p>
            <a:r>
              <a:rPr lang="en-US" altLang="zh-CN" dirty="0" err="1" smtClean="0"/>
              <a:t>WMS</a:t>
            </a:r>
            <a:r>
              <a:rPr lang="zh-CN" altLang="en-US" dirty="0" smtClean="0"/>
              <a:t>协议实现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706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96" y="1468372"/>
            <a:ext cx="10504762" cy="4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40" y="1569915"/>
            <a:ext cx="6257143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80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95" y="1966624"/>
            <a:ext cx="4761905" cy="2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25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7" y="1690688"/>
            <a:ext cx="4733333" cy="3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2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7919"/>
            <a:ext cx="5590476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0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38524"/>
            <a:ext cx="5704762" cy="6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65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5" y="1995666"/>
            <a:ext cx="10523809" cy="2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14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162" y="2366271"/>
            <a:ext cx="5419048" cy="2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53" y="2167095"/>
            <a:ext cx="4847619" cy="3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884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86" y="1825625"/>
            <a:ext cx="5257143" cy="2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915" y="2250282"/>
            <a:ext cx="338095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9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95" y="1776619"/>
            <a:ext cx="5123809" cy="3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1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 1.8</a:t>
            </a:r>
            <a:r>
              <a:rPr lang="zh-CN" altLang="en-US" dirty="0" smtClean="0"/>
              <a:t>（安装</a:t>
            </a:r>
            <a:r>
              <a:rPr lang="en-US" altLang="zh-CN" dirty="0" err="1" smtClean="0"/>
              <a:t>geoserver</a:t>
            </a:r>
            <a:r>
              <a:rPr lang="zh-CN" altLang="en-US" dirty="0" smtClean="0"/>
              <a:t>要求的版本来）</a:t>
            </a:r>
            <a:endParaRPr lang="en-US" altLang="zh-CN" dirty="0" smtClean="0"/>
          </a:p>
          <a:p>
            <a:r>
              <a:rPr lang="zh-CN" altLang="en-US" dirty="0" smtClean="0"/>
              <a:t>设置环境变量</a:t>
            </a:r>
            <a:r>
              <a:rPr lang="en-US" altLang="zh-CN" dirty="0" err="1" smtClean="0"/>
              <a:t>JAVE_HOME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安装路径</a:t>
            </a:r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err="1" smtClean="0"/>
              <a:t>JAVE_HOME</a:t>
            </a:r>
            <a:r>
              <a:rPr lang="en-US" altLang="zh-CN" dirty="0" smtClean="0"/>
              <a:t>/bin</a:t>
            </a:r>
            <a:r>
              <a:rPr lang="zh-CN" altLang="en-US" dirty="0" smtClean="0"/>
              <a:t>添加到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环境变量中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16" y="3515579"/>
            <a:ext cx="1942857" cy="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39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9981"/>
            <a:ext cx="10225135" cy="2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55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2" y="708692"/>
            <a:ext cx="6547158" cy="52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05" y="1990905"/>
            <a:ext cx="7676190" cy="2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4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57" y="1952809"/>
            <a:ext cx="10514286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57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46" y="2561921"/>
            <a:ext cx="2580952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60" y="2462333"/>
            <a:ext cx="4580952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9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21" y="1027906"/>
            <a:ext cx="5778143" cy="48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85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397" y="593609"/>
            <a:ext cx="5800000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17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687" y="2272211"/>
            <a:ext cx="3619048" cy="1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341" y="1898781"/>
            <a:ext cx="4895238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2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14" y="2405190"/>
            <a:ext cx="10428571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646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514" y="2232588"/>
            <a:ext cx="5609524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47" y="500062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/>
              <a:t>GeoServer</a:t>
            </a:r>
            <a:r>
              <a:rPr lang="zh-CN" altLang="en-US" dirty="0"/>
              <a:t>的下载页面</a:t>
            </a:r>
            <a:r>
              <a:rPr lang="en-US" altLang="zh-CN" dirty="0"/>
              <a:t>http://</a:t>
            </a:r>
            <a:r>
              <a:rPr lang="en-US" altLang="zh-CN" dirty="0" err="1"/>
              <a:t>geoserver.org</a:t>
            </a:r>
            <a:r>
              <a:rPr lang="en-US" altLang="zh-CN" dirty="0"/>
              <a:t>/</a:t>
            </a:r>
            <a:r>
              <a:rPr lang="zh-CN" altLang="en-US" dirty="0"/>
              <a:t>，选择</a:t>
            </a:r>
            <a:r>
              <a:rPr lang="en-US" altLang="zh-CN" dirty="0"/>
              <a:t>Stable</a:t>
            </a:r>
            <a:r>
              <a:rPr lang="zh-CN" altLang="en-US" dirty="0"/>
              <a:t>版本获取</a:t>
            </a:r>
            <a:r>
              <a:rPr lang="en-US" altLang="zh-CN" dirty="0"/>
              <a:t>Windows Installer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9"/>
          <a:stretch/>
        </p:blipFill>
        <p:spPr bwMode="auto">
          <a:xfrm>
            <a:off x="1620569" y="2674654"/>
            <a:ext cx="8899557" cy="37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606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65" y="1160021"/>
            <a:ext cx="6303512" cy="511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11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r>
              <a:rPr lang="en-US" altLang="zh-CN" dirty="0"/>
              <a:t>(open geospatial consortium)</a:t>
            </a:r>
            <a:r>
              <a:rPr lang="zh-CN" altLang="en-US" dirty="0"/>
              <a:t>负责制定数据标准和交换协议标准</a:t>
            </a:r>
            <a:endParaRPr lang="en-US" altLang="zh-CN" dirty="0"/>
          </a:p>
          <a:p>
            <a:r>
              <a:rPr lang="zh-CN" altLang="en-US" dirty="0"/>
              <a:t>数据标准：</a:t>
            </a:r>
            <a:endParaRPr lang="en-US" altLang="zh-CN" dirty="0"/>
          </a:p>
          <a:p>
            <a:r>
              <a:rPr lang="en-US" altLang="zh-CN" dirty="0" err="1"/>
              <a:t>GML</a:t>
            </a:r>
            <a:r>
              <a:rPr lang="zh-CN" altLang="en-US" dirty="0"/>
              <a:t>，</a:t>
            </a:r>
            <a:r>
              <a:rPr lang="en-US" altLang="zh-CN" dirty="0" err="1"/>
              <a:t>KML</a:t>
            </a:r>
            <a:r>
              <a:rPr lang="en-US" altLang="zh-CN" dirty="0"/>
              <a:t> </a:t>
            </a:r>
            <a:r>
              <a:rPr lang="zh-CN" altLang="en-US" dirty="0"/>
              <a:t>，</a:t>
            </a:r>
            <a:r>
              <a:rPr lang="en-US" altLang="zh-CN" dirty="0" err="1"/>
              <a:t>NetCDF</a:t>
            </a:r>
            <a:r>
              <a:rPr lang="zh-CN" altLang="en-US" dirty="0"/>
              <a:t>，</a:t>
            </a:r>
            <a:r>
              <a:rPr lang="en-US" altLang="zh-CN" dirty="0" err="1"/>
              <a:t>GeoPackage</a:t>
            </a:r>
            <a:endParaRPr lang="en-US" altLang="zh-CN" dirty="0"/>
          </a:p>
          <a:p>
            <a:r>
              <a:rPr lang="zh-CN" altLang="en-US" dirty="0"/>
              <a:t>样式标准：</a:t>
            </a:r>
            <a:endParaRPr lang="en-US" altLang="zh-CN" dirty="0"/>
          </a:p>
          <a:p>
            <a:r>
              <a:rPr lang="en-US" altLang="zh-CN" dirty="0" err="1"/>
              <a:t>SLD</a:t>
            </a:r>
            <a:r>
              <a:rPr lang="en-US" altLang="zh-CN" dirty="0"/>
              <a:t> (Styled Layer Descriptor)</a:t>
            </a:r>
          </a:p>
          <a:p>
            <a:r>
              <a:rPr lang="zh-CN" altLang="en-US" dirty="0"/>
              <a:t>协议标准：</a:t>
            </a:r>
            <a:endParaRPr lang="en-US" altLang="zh-CN" dirty="0"/>
          </a:p>
          <a:p>
            <a:r>
              <a:rPr lang="en-US" altLang="zh-CN" dirty="0" err="1"/>
              <a:t>WMS</a:t>
            </a:r>
            <a:r>
              <a:rPr lang="en-US" altLang="zh-CN" dirty="0"/>
              <a:t>, </a:t>
            </a:r>
            <a:r>
              <a:rPr lang="en-US" altLang="zh-CN" dirty="0" err="1"/>
              <a:t>WFS</a:t>
            </a:r>
            <a:r>
              <a:rPr lang="en-US" altLang="zh-CN" dirty="0"/>
              <a:t>, WCS, </a:t>
            </a:r>
            <a:r>
              <a:rPr lang="en-US" altLang="zh-CN" dirty="0" err="1"/>
              <a:t>WPS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96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浏览服务 </a:t>
            </a:r>
            <a:r>
              <a:rPr lang="en-US" altLang="zh-CN" dirty="0" err="1"/>
              <a:t>WMS</a:t>
            </a:r>
            <a:r>
              <a:rPr lang="zh-CN" altLang="en-US" dirty="0"/>
              <a:t>（</a:t>
            </a:r>
            <a:r>
              <a:rPr lang="en-US" altLang="zh-CN" dirty="0"/>
              <a:t>web map service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提供一系列的地图图像可以被组合和显示在客户端上，支持有限的查询，不支持修改。</a:t>
            </a:r>
            <a:endParaRPr lang="en-US" altLang="zh-CN" dirty="0"/>
          </a:p>
          <a:p>
            <a:r>
              <a:rPr lang="zh-CN" altLang="en-US" dirty="0"/>
              <a:t>下载服务 </a:t>
            </a:r>
            <a:r>
              <a:rPr lang="en-US" altLang="zh-CN" dirty="0" err="1"/>
              <a:t>WFS</a:t>
            </a:r>
            <a:r>
              <a:rPr lang="en-US" altLang="zh-CN" dirty="0"/>
              <a:t>(web feature service), WCS</a:t>
            </a:r>
            <a:r>
              <a:rPr lang="zh-CN" altLang="en-US" dirty="0"/>
              <a:t>（</a:t>
            </a:r>
            <a:r>
              <a:rPr lang="en-US" altLang="zh-CN" dirty="0"/>
              <a:t>web coverage service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获取地图图像背后的原始数据</a:t>
            </a:r>
            <a:endParaRPr lang="en-US" altLang="zh-CN" dirty="0"/>
          </a:p>
          <a:p>
            <a:r>
              <a:rPr lang="en-US" altLang="zh-CN" dirty="0" err="1"/>
              <a:t>WFS</a:t>
            </a:r>
            <a:r>
              <a:rPr lang="zh-CN" altLang="en-US" dirty="0"/>
              <a:t>矢量，</a:t>
            </a:r>
            <a:r>
              <a:rPr lang="en-US" altLang="zh-CN" dirty="0"/>
              <a:t>WCS</a:t>
            </a:r>
            <a:r>
              <a:rPr lang="zh-CN" altLang="en-US" dirty="0"/>
              <a:t>栅格</a:t>
            </a:r>
            <a:endParaRPr lang="en-US" altLang="zh-CN" dirty="0"/>
          </a:p>
          <a:p>
            <a:r>
              <a:rPr lang="zh-CN" altLang="en-US" dirty="0"/>
              <a:t>空间过滤，属性过滤</a:t>
            </a:r>
            <a:endParaRPr lang="en-US" altLang="zh-CN" dirty="0"/>
          </a:p>
          <a:p>
            <a:r>
              <a:rPr lang="zh-CN" altLang="en-US" dirty="0"/>
              <a:t>地理处理服务 </a:t>
            </a:r>
            <a:r>
              <a:rPr lang="en-US" altLang="zh-CN" dirty="0" err="1"/>
              <a:t>WPS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web processing service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598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r>
              <a:rPr lang="zh-CN" altLang="en-US" dirty="0"/>
              <a:t>一般请求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GetCapabilities</a:t>
            </a:r>
            <a:endParaRPr lang="en-US" altLang="zh-CN" dirty="0"/>
          </a:p>
          <a:p>
            <a:r>
              <a:rPr lang="zh-CN" altLang="en-US" dirty="0"/>
              <a:t>所有协议都有，一个</a:t>
            </a:r>
            <a:r>
              <a:rPr lang="en-US" altLang="zh-CN" dirty="0"/>
              <a:t>xml</a:t>
            </a:r>
            <a:r>
              <a:rPr lang="zh-CN" altLang="en-US" dirty="0"/>
              <a:t>描述服务的能力，协议实现的程度，支持的输出格式，有哪些图层</a:t>
            </a:r>
            <a:endParaRPr lang="en-US" altLang="zh-CN" dirty="0"/>
          </a:p>
          <a:p>
            <a:r>
              <a:rPr lang="en-US" altLang="zh-CN" dirty="0"/>
              <a:t>Describe&lt;Content&gt;</a:t>
            </a:r>
          </a:p>
          <a:p>
            <a:r>
              <a:rPr lang="zh-CN" altLang="en-US" dirty="0"/>
              <a:t>获得一个图层的详细信息，</a:t>
            </a:r>
            <a:r>
              <a:rPr lang="en-US" altLang="zh-CN" dirty="0" err="1"/>
              <a:t>wfs</a:t>
            </a:r>
            <a:r>
              <a:rPr lang="zh-CN" altLang="en-US" dirty="0"/>
              <a:t>中获得矢量图层的属性信息</a:t>
            </a:r>
            <a:endParaRPr lang="en-US" altLang="zh-CN" dirty="0"/>
          </a:p>
          <a:p>
            <a:r>
              <a:rPr lang="en-US" altLang="zh-CN" dirty="0"/>
              <a:t>Get&lt;Content&gt;</a:t>
            </a:r>
          </a:p>
          <a:p>
            <a:r>
              <a:rPr lang="zh-CN" altLang="en-US" dirty="0"/>
              <a:t>根据提供的参数取回特定的内容</a:t>
            </a:r>
            <a:r>
              <a:rPr lang="en-US" altLang="zh-CN" dirty="0" err="1"/>
              <a:t>GetMap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GetFeature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GetCoverage</a:t>
            </a:r>
            <a:r>
              <a:rPr lang="en-US" altLang="zh-CN" dirty="0"/>
              <a:t> 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69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5804"/>
            <a:ext cx="4543425" cy="3143250"/>
          </a:xfrm>
        </p:spPr>
      </p:pic>
    </p:spTree>
    <p:extLst>
      <p:ext uri="{BB962C8B-B14F-4D97-AF65-F5344CB8AC3E}">
        <p14:creationId xmlns:p14="http://schemas.microsoft.com/office/powerpoint/2010/main" val="4109298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ogc</a:t>
            </a:r>
            <a:r>
              <a:rPr lang="en-US" altLang="zh-CN" dirty="0"/>
              <a:t> </a:t>
            </a:r>
            <a:r>
              <a:rPr lang="zh-CN" altLang="en-US" dirty="0"/>
              <a:t>请求编码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GET: query</a:t>
            </a:r>
            <a:r>
              <a:rPr lang="zh-CN" altLang="en-US" dirty="0"/>
              <a:t>键值对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POST: xml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67" y="1810535"/>
            <a:ext cx="5695238" cy="11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4" y="3221681"/>
            <a:ext cx="5000267" cy="31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54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提供多个图层（每个图层都有自己的投影）</a:t>
            </a:r>
            <a:endParaRPr lang="en-US" altLang="zh-CN"/>
          </a:p>
          <a:p>
            <a:r>
              <a:rPr lang="zh-CN" altLang="en-US"/>
              <a:t>每个图层有一个或多个</a:t>
            </a:r>
            <a:r>
              <a:rPr lang="en-US" altLang="zh-CN"/>
              <a:t>style</a:t>
            </a:r>
          </a:p>
          <a:p>
            <a:r>
              <a:rPr lang="zh-CN" altLang="en-US"/>
              <a:t>请求允许自由组合一个或多个图层（图层至少有一个共同的目标投影，图层可以来自不同的服务器，</a:t>
            </a:r>
            <a:r>
              <a:rPr lang="en-US" altLang="zh-CN"/>
              <a:t>png</a:t>
            </a:r>
            <a:r>
              <a:rPr lang="zh-CN" altLang="en-US"/>
              <a:t>图像）</a:t>
            </a:r>
            <a:endParaRPr lang="en-US" altLang="zh-CN"/>
          </a:p>
          <a:p>
            <a:r>
              <a:rPr lang="zh-CN" altLang="en-US"/>
              <a:t>支持多个目标投影（整个</a:t>
            </a:r>
            <a:r>
              <a:rPr lang="en-US" altLang="zh-CN"/>
              <a:t>epsg</a:t>
            </a:r>
            <a:r>
              <a:rPr lang="zh-CN" altLang="en-US"/>
              <a:t>数据库）</a:t>
            </a:r>
            <a:endParaRPr lang="en-US" altLang="zh-CN"/>
          </a:p>
          <a:p>
            <a:r>
              <a:rPr lang="zh-CN" altLang="en-US"/>
              <a:t>图像大小和比例尺自定义</a:t>
            </a:r>
            <a:endParaRPr lang="en-US" altLang="zh-CN"/>
          </a:p>
          <a:p>
            <a:r>
              <a:rPr lang="zh-CN" altLang="en-US"/>
              <a:t>查询能力（某个位置的要素是什么）</a:t>
            </a:r>
          </a:p>
        </p:txBody>
      </p:sp>
    </p:spTree>
    <p:extLst>
      <p:ext uri="{BB962C8B-B14F-4D97-AF65-F5344CB8AC3E}">
        <p14:creationId xmlns:p14="http://schemas.microsoft.com/office/powerpoint/2010/main" val="20801770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401142"/>
          </a:xfrm>
        </p:spPr>
        <p:txBody>
          <a:bodyPr/>
          <a:lstStyle/>
          <a:p>
            <a:r>
              <a:rPr lang="en-US" altLang="zh-CN"/>
              <a:t>GetCapabilities</a:t>
            </a:r>
          </a:p>
          <a:p>
            <a:r>
              <a:rPr lang="en-US" altLang="zh-CN"/>
              <a:t>service: </a:t>
            </a:r>
            <a:r>
              <a:rPr lang="zh-CN" altLang="en-US"/>
              <a:t>联系人信息</a:t>
            </a:r>
            <a:endParaRPr lang="en-US" altLang="zh-CN"/>
          </a:p>
          <a:p>
            <a:r>
              <a:rPr lang="en-US" altLang="zh-CN"/>
              <a:t>capability: </a:t>
            </a:r>
            <a:r>
              <a:rPr lang="zh-CN" altLang="en-US"/>
              <a:t>服务可以处理的请求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F36AC12-8CE5-4D5E-A2D6-A81D55CC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61706"/>
            <a:ext cx="7140559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971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965814AF-F81E-4D16-B664-F3BDE7C69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253" y="653271"/>
            <a:ext cx="5233890" cy="11475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DAD7238-76EB-4658-B502-B109FA47F749}"/>
              </a:ext>
            </a:extLst>
          </p:cNvPr>
          <p:cNvSpPr txBox="1"/>
          <p:nvPr/>
        </p:nvSpPr>
        <p:spPr>
          <a:xfrm>
            <a:off x="1147665" y="1800808"/>
            <a:ext cx="484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支持的请求类型，并不是所有请求类型都强制要求实现。</a:t>
            </a:r>
            <a:endParaRPr lang="en-US" altLang="zh-CN"/>
          </a:p>
          <a:p>
            <a:r>
              <a:rPr lang="en-US" altLang="zh-CN"/>
              <a:t>GetCapabilities</a:t>
            </a:r>
            <a:r>
              <a:rPr lang="zh-CN" altLang="en-US"/>
              <a:t>和</a:t>
            </a:r>
            <a:r>
              <a:rPr lang="en-US" altLang="zh-CN"/>
              <a:t>GetMap</a:t>
            </a:r>
            <a:r>
              <a:rPr lang="zh-CN" altLang="en-US"/>
              <a:t>是强制要求。</a:t>
            </a:r>
            <a:endParaRPr lang="en-US" altLang="zh-CN"/>
          </a:p>
          <a:p>
            <a:r>
              <a:rPr lang="en-US" altLang="zh-CN"/>
              <a:t>GetFeatureInfo</a:t>
            </a:r>
            <a:r>
              <a:rPr lang="zh-CN" altLang="en-US"/>
              <a:t>不是强制要求。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B7ACC5D4-A931-4C4E-B365-74A13208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49" y="2088954"/>
            <a:ext cx="5022394" cy="4403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3E609A6-9F0A-4E26-84A5-2EE8DBF9C065}"/>
              </a:ext>
            </a:extLst>
          </p:cNvPr>
          <p:cNvSpPr txBox="1"/>
          <p:nvPr/>
        </p:nvSpPr>
        <p:spPr>
          <a:xfrm>
            <a:off x="1147665" y="3429000"/>
            <a:ext cx="5628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规范只要求实现</a:t>
            </a:r>
            <a:r>
              <a:rPr lang="en-US" altLang="zh-CN"/>
              <a:t>PNG,JPEG,GIF</a:t>
            </a:r>
            <a:r>
              <a:rPr lang="zh-CN" altLang="en-US"/>
              <a:t>中的其中一种输出格式。</a:t>
            </a:r>
            <a:endParaRPr lang="en-US" altLang="zh-CN"/>
          </a:p>
          <a:p>
            <a:r>
              <a:rPr lang="zh-CN" altLang="en-US"/>
              <a:t>实现提供了很多种输出格式。</a:t>
            </a:r>
          </a:p>
        </p:txBody>
      </p:sp>
    </p:spTree>
    <p:extLst>
      <p:ext uri="{BB962C8B-B14F-4D97-AF65-F5344CB8AC3E}">
        <p14:creationId xmlns:p14="http://schemas.microsoft.com/office/powerpoint/2010/main" val="279214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1653"/>
            <a:ext cx="5889171" cy="4542616"/>
          </a:xfrm>
        </p:spPr>
        <p:txBody>
          <a:bodyPr>
            <a:normAutofit/>
          </a:bodyPr>
          <a:lstStyle/>
          <a:p>
            <a:r>
              <a:rPr lang="en-US" altLang="zh-CN" sz="2000"/>
              <a:t>layers</a:t>
            </a:r>
          </a:p>
          <a:p>
            <a:r>
              <a:rPr lang="zh-CN" altLang="en-US" sz="2000"/>
              <a:t>图层以树的方式组织，请求父图层会返回它所有子图层，子图层会继承父图层的属性。</a:t>
            </a:r>
            <a:endParaRPr lang="en-US" altLang="zh-CN" sz="2000"/>
          </a:p>
          <a:p>
            <a:r>
              <a:rPr lang="zh-CN" altLang="en-US" sz="2000"/>
              <a:t>顶部是一个根图层，用于一次返回所有子图层。它列出了服务支持的所有目标投影（</a:t>
            </a:r>
            <a:r>
              <a:rPr lang="en-US" altLang="zh-CN" sz="2000"/>
              <a:t>geoserver</a:t>
            </a:r>
            <a:r>
              <a:rPr lang="zh-CN" altLang="en-US" sz="2000"/>
              <a:t>列出了</a:t>
            </a:r>
            <a:r>
              <a:rPr lang="en-US" altLang="zh-CN" sz="2000"/>
              <a:t>epsg</a:t>
            </a:r>
            <a:r>
              <a:rPr lang="zh-CN" altLang="en-US" sz="2000"/>
              <a:t>数据库中的所有投影，也就是说对客户端投影没有要求）。</a:t>
            </a:r>
            <a:endParaRPr lang="en-US" altLang="zh-CN" sz="2000"/>
          </a:p>
          <a:p>
            <a:r>
              <a:rPr lang="zh-CN" altLang="en-US" sz="2000"/>
              <a:t>根图层内部是一系列的子图层</a:t>
            </a:r>
            <a:r>
              <a:rPr lang="en-US" altLang="zh-CN" sz="2000"/>
              <a:t>(</a:t>
            </a:r>
            <a:r>
              <a:rPr lang="zh-CN" altLang="en-US" sz="2000"/>
              <a:t>继承父图层的属性</a:t>
            </a:r>
            <a:r>
              <a:rPr lang="en-US" altLang="zh-CN" sz="2000"/>
              <a:t>)</a:t>
            </a:r>
          </a:p>
          <a:p>
            <a:r>
              <a:rPr lang="zh-CN" altLang="en-US" sz="2000"/>
              <a:t>子图层指定了</a:t>
            </a:r>
            <a:r>
              <a:rPr lang="en-US" altLang="zh-CN" sz="2000"/>
              <a:t>style</a:t>
            </a:r>
            <a:r>
              <a:rPr lang="zh-CN" altLang="en-US" sz="2000"/>
              <a:t>，</a:t>
            </a:r>
            <a:r>
              <a:rPr lang="en-US" altLang="zh-CN" sz="2000"/>
              <a:t>bounding box</a:t>
            </a:r>
            <a:r>
              <a:rPr lang="zh-CN" altLang="en-US" sz="2000"/>
              <a:t>等属性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3137064-CD15-488A-BD76-F910FCA7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994" y="681036"/>
            <a:ext cx="4096539" cy="233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1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08" y="202627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858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C58E1CEC-B40E-4A18-8F89-A75A378C8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3665"/>
            <a:ext cx="9457240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48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/>
              <a:t>GetMap:</a:t>
            </a:r>
          </a:p>
          <a:p>
            <a:r>
              <a:rPr lang="en-US" altLang="zh-CN" sz="2000">
                <a:hlinkClick r:id="rId2"/>
              </a:rPr>
              <a:t>http://localhost:8080/geoserver/wms</a:t>
            </a:r>
            <a:r>
              <a:rPr lang="en-US" altLang="zh-CN" sz="2000"/>
              <a:t>?</a:t>
            </a:r>
          </a:p>
          <a:p>
            <a:r>
              <a:rPr lang="en-US" altLang="zh-CN" sz="2000"/>
              <a:t>SERVICE=WMS&amp;</a:t>
            </a:r>
          </a:p>
          <a:p>
            <a:r>
              <a:rPr lang="en-US" altLang="zh-CN" sz="2000"/>
              <a:t>VERSION=1.1.1&amp;</a:t>
            </a:r>
          </a:p>
          <a:p>
            <a:r>
              <a:rPr lang="en-US" altLang="zh-CN" sz="2000"/>
              <a:t>REQUEST=GetMap&amp;</a:t>
            </a:r>
          </a:p>
          <a:p>
            <a:r>
              <a:rPr lang="en-US" altLang="zh-CN" sz="2000"/>
              <a:t>FORMAT=image/png&amp;</a:t>
            </a:r>
          </a:p>
          <a:p>
            <a:r>
              <a:rPr lang="en-US" altLang="zh-CN" sz="2000"/>
              <a:t>TRANSPARENT=true&amp;</a:t>
            </a:r>
          </a:p>
          <a:p>
            <a:r>
              <a:rPr lang="en-US" altLang="zh-CN" sz="2000"/>
              <a:t>LAYERS=shenzhen_shp:shenzhen_polygon,shenzhen_shp:shenzhen_line&amp;</a:t>
            </a:r>
          </a:p>
          <a:p>
            <a:r>
              <a:rPr lang="en-US" altLang="zh-CN" sz="2000"/>
              <a:t>SRS=EPSG:3857&amp;</a:t>
            </a:r>
          </a:p>
          <a:p>
            <a:r>
              <a:rPr lang="en-US" altLang="zh-CN" sz="2000"/>
              <a:t>WIDTH=769&amp;</a:t>
            </a:r>
          </a:p>
          <a:p>
            <a:r>
              <a:rPr lang="en-US" altLang="zh-CN" sz="2000"/>
              <a:t>HEIGHT=347&amp;</a:t>
            </a:r>
          </a:p>
          <a:p>
            <a:r>
              <a:rPr lang="en-US" altLang="zh-CN" sz="2000"/>
              <a:t>BBOX=12695639.798242625,2575714.148131186,12697472.23330469,2576539.698302377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4192498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BD68CD-E5C0-440F-A9E1-3BBD4198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76B6FD4-4E2F-42D7-B3F4-CD7C8529A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>
                <a:hlinkClick r:id="rId2"/>
              </a:rPr>
              <a:t>http://localhost:8080/geoserver/shenzhen_shp/wms</a:t>
            </a:r>
            <a:r>
              <a:rPr lang="en-US" altLang="zh-CN" sz="2000"/>
              <a:t>?</a:t>
            </a:r>
          </a:p>
          <a:p>
            <a:r>
              <a:rPr lang="en-US" altLang="zh-CN" sz="2000"/>
              <a:t>SERVICE=WMS&amp;</a:t>
            </a:r>
          </a:p>
          <a:p>
            <a:r>
              <a:rPr lang="en-US" altLang="zh-CN" sz="2000"/>
              <a:t>VERSION=1.1.1&amp;</a:t>
            </a:r>
          </a:p>
          <a:p>
            <a:r>
              <a:rPr lang="en-US" altLang="zh-CN" sz="2000"/>
              <a:t>REQUEST=GetMap&amp;</a:t>
            </a:r>
          </a:p>
          <a:p>
            <a:r>
              <a:rPr lang="en-US" altLang="zh-CN" sz="2000"/>
              <a:t>FORMAT=image/png&amp;</a:t>
            </a:r>
          </a:p>
          <a:p>
            <a:r>
              <a:rPr lang="en-US" altLang="zh-CN" sz="2000"/>
              <a:t>TRANSPARENT=true&amp;</a:t>
            </a:r>
          </a:p>
          <a:p>
            <a:r>
              <a:rPr lang="en-US" altLang="zh-CN" sz="2000"/>
              <a:t>LAYERS=shenzhen_polygon,shenzhen_line&amp;</a:t>
            </a:r>
          </a:p>
          <a:p>
            <a:r>
              <a:rPr lang="en-US" altLang="zh-CN" sz="2000"/>
              <a:t>SRS=EPSG:3857&amp;</a:t>
            </a:r>
          </a:p>
          <a:p>
            <a:r>
              <a:rPr lang="en-US" altLang="zh-CN" sz="2000"/>
              <a:t>WIDTH=769&amp;</a:t>
            </a:r>
          </a:p>
          <a:p>
            <a:r>
              <a:rPr lang="en-US" altLang="zh-CN" sz="2000"/>
              <a:t>HEIGHT=347&amp;</a:t>
            </a:r>
          </a:p>
          <a:p>
            <a:r>
              <a:rPr lang="en-US" altLang="zh-CN" sz="2000"/>
              <a:t>BBOX=12695639.798242625,2575714.148131186,12697472.23330469,2576539.698302377</a:t>
            </a:r>
            <a:endParaRPr lang="zh-CN" altLang="en-US" sz="200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F4D2273-64C9-4383-96D0-49445CFAD721}"/>
              </a:ext>
            </a:extLst>
          </p:cNvPr>
          <p:cNvSpPr/>
          <p:nvPr/>
        </p:nvSpPr>
        <p:spPr>
          <a:xfrm>
            <a:off x="1054359" y="3965510"/>
            <a:ext cx="4833257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0F3268A7-8156-4506-A3F2-080C0E56833B}"/>
              </a:ext>
            </a:extLst>
          </p:cNvPr>
          <p:cNvSpPr/>
          <p:nvPr/>
        </p:nvSpPr>
        <p:spPr>
          <a:xfrm>
            <a:off x="1054359" y="1757167"/>
            <a:ext cx="5980923" cy="419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045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CE57EA4-C6C8-46F4-A83E-778267EA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13209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69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bbox</a:t>
            </a:r>
            <a:r>
              <a:rPr lang="zh-CN" altLang="en-US"/>
              <a:t>来确定比例尺和范围</a:t>
            </a:r>
            <a:endParaRPr lang="en-US" altLang="zh-CN"/>
          </a:p>
          <a:p>
            <a:r>
              <a:rPr lang="zh-CN" altLang="en-US"/>
              <a:t>小的</a:t>
            </a:r>
            <a:r>
              <a:rPr lang="en-US" altLang="zh-CN"/>
              <a:t>bbox</a:t>
            </a:r>
            <a:r>
              <a:rPr lang="zh-CN" altLang="en-US"/>
              <a:t>比例尺大</a:t>
            </a:r>
            <a:endParaRPr lang="en-US" altLang="zh-CN"/>
          </a:p>
          <a:p>
            <a:r>
              <a:rPr lang="zh-CN" altLang="en-US"/>
              <a:t>单位是在输出的坐标参照系，不是在原始的坐标参照系上</a:t>
            </a:r>
          </a:p>
        </p:txBody>
      </p:sp>
    </p:spTree>
    <p:extLst>
      <p:ext uri="{BB962C8B-B14F-4D97-AF65-F5344CB8AC3E}">
        <p14:creationId xmlns:p14="http://schemas.microsoft.com/office/powerpoint/2010/main" val="1759557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1803" y="1408922"/>
            <a:ext cx="10870163" cy="5083953"/>
          </a:xfrm>
        </p:spPr>
        <p:txBody>
          <a:bodyPr>
            <a:normAutofit/>
          </a:bodyPr>
          <a:lstStyle/>
          <a:p>
            <a:r>
              <a:rPr lang="en-US" altLang="zh-CN" sz="2000"/>
              <a:t>GetFeatureInfo</a:t>
            </a:r>
          </a:p>
          <a:p>
            <a:r>
              <a:rPr lang="en-US" altLang="zh-CN" sz="2000"/>
              <a:t>“</a:t>
            </a:r>
            <a:r>
              <a:rPr lang="zh-CN" altLang="en-US" sz="2000"/>
              <a:t>这里是什么</a:t>
            </a:r>
            <a:r>
              <a:rPr lang="en-US" altLang="zh-CN" sz="2000"/>
              <a:t>”</a:t>
            </a:r>
            <a:r>
              <a:rPr lang="zh-CN" altLang="en-US" sz="2000"/>
              <a:t>的请求</a:t>
            </a:r>
            <a:endParaRPr lang="en-US" altLang="zh-CN" sz="200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79F8AD1-48E7-4E39-9CAC-5BF5131DEBDB}"/>
              </a:ext>
            </a:extLst>
          </p:cNvPr>
          <p:cNvSpPr/>
          <p:nvPr/>
        </p:nvSpPr>
        <p:spPr>
          <a:xfrm>
            <a:off x="838199" y="2508103"/>
            <a:ext cx="97986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http://localhost:8080/geoserver/shenzhen_shp/wms?SERVICE=WMS&amp;VERSION=1.1.1&amp;REQUEST=GetFeatureInfo&amp;FORMAT=image</a:t>
            </a:r>
            <a:r>
              <a:rPr lang="en-US" altLang="zh-CN">
                <a:hlinkClick r:id="rId2"/>
              </a:rPr>
              <a:t>/</a:t>
            </a:r>
            <a:r>
              <a:rPr lang="zh-CN" altLang="en-US">
                <a:hlinkClick r:id="rId2"/>
              </a:rPr>
              <a:t>png&amp;TRANSPARENT=true&amp;</a:t>
            </a:r>
            <a:endParaRPr lang="en-US" altLang="zh-CN"/>
          </a:p>
          <a:p>
            <a:r>
              <a:rPr lang="zh-CN" altLang="en-US"/>
              <a:t>QUERY_LAYERS=shenzhen_polygon</a:t>
            </a:r>
            <a:r>
              <a:rPr lang="en-US" altLang="zh-CN"/>
              <a:t>,</a:t>
            </a:r>
            <a:r>
              <a:rPr lang="zh-CN" altLang="en-US"/>
              <a:t>shenzhen_line&amp;</a:t>
            </a:r>
            <a:endParaRPr lang="en-US" altLang="zh-CN"/>
          </a:p>
          <a:p>
            <a:r>
              <a:rPr lang="zh-CN" altLang="en-US"/>
              <a:t>LAYERS=shenzhen_polygon</a:t>
            </a:r>
            <a:r>
              <a:rPr lang="en-US" altLang="zh-CN"/>
              <a:t>,</a:t>
            </a:r>
            <a:r>
              <a:rPr lang="zh-CN" altLang="en-US"/>
              <a:t>shenzhen_line&amp;</a:t>
            </a:r>
            <a:endParaRPr lang="en-US" altLang="zh-CN"/>
          </a:p>
          <a:p>
            <a:r>
              <a:rPr lang="zh-CN" altLang="en-US"/>
              <a:t>INFO_FORMAT=text</a:t>
            </a:r>
            <a:r>
              <a:rPr lang="en-US" altLang="zh-CN"/>
              <a:t>/</a:t>
            </a:r>
            <a:r>
              <a:rPr lang="zh-CN" altLang="en-US"/>
              <a:t>html&amp;</a:t>
            </a:r>
            <a:endParaRPr lang="en-US" altLang="zh-CN"/>
          </a:p>
          <a:p>
            <a:r>
              <a:rPr lang="zh-CN" altLang="en-US"/>
              <a:t>FEATURE_COUNT=50&amp;</a:t>
            </a:r>
            <a:endParaRPr lang="en-US" altLang="zh-CN"/>
          </a:p>
          <a:p>
            <a:r>
              <a:rPr lang="zh-CN" altLang="en-US"/>
              <a:t>X=50&amp;</a:t>
            </a:r>
            <a:endParaRPr lang="en-US" altLang="zh-CN"/>
          </a:p>
          <a:p>
            <a:r>
              <a:rPr lang="zh-CN" altLang="en-US"/>
              <a:t>Y=50&amp;</a:t>
            </a:r>
            <a:endParaRPr lang="en-US" altLang="zh-CN"/>
          </a:p>
          <a:p>
            <a:r>
              <a:rPr lang="zh-CN" altLang="en-US"/>
              <a:t>SRS=EPSG</a:t>
            </a:r>
            <a:r>
              <a:rPr lang="en-US" altLang="zh-CN"/>
              <a:t>:</a:t>
            </a:r>
            <a:r>
              <a:rPr lang="zh-CN" altLang="en-US"/>
              <a:t>3857&amp;WIDTH=101&amp;HEIGHT=101&amp;</a:t>
            </a:r>
            <a:endParaRPr lang="en-US" altLang="zh-CN"/>
          </a:p>
          <a:p>
            <a:r>
              <a:rPr lang="zh-CN" altLang="en-US"/>
              <a:t>BBOX=12696370.147700544</a:t>
            </a:r>
            <a:r>
              <a:rPr lang="en-US" altLang="zh-CN"/>
              <a:t>,</a:t>
            </a:r>
            <a:r>
              <a:rPr lang="zh-CN" altLang="en-US"/>
              <a:t>2576198.74126966</a:t>
            </a:r>
            <a:r>
              <a:rPr lang="en-US" altLang="zh-CN"/>
              <a:t>,</a:t>
            </a:r>
            <a:r>
              <a:rPr lang="zh-CN" altLang="en-US"/>
              <a:t>12696611.131999072</a:t>
            </a:r>
            <a:r>
              <a:rPr lang="en-US" altLang="zh-CN"/>
              <a:t>,</a:t>
            </a:r>
            <a:r>
              <a:rPr lang="zh-CN" altLang="en-US"/>
              <a:t>2576439.7255681865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31B66B0-216D-4E30-A74A-66350B63785A}"/>
              </a:ext>
            </a:extLst>
          </p:cNvPr>
          <p:cNvSpPr/>
          <p:nvPr/>
        </p:nvSpPr>
        <p:spPr>
          <a:xfrm>
            <a:off x="838199" y="5010539"/>
            <a:ext cx="9294846" cy="359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E4C3150E-D76E-446C-8EA0-6FCDE6B21698}"/>
              </a:ext>
            </a:extLst>
          </p:cNvPr>
          <p:cNvCxnSpPr/>
          <p:nvPr/>
        </p:nvCxnSpPr>
        <p:spPr>
          <a:xfrm flipV="1">
            <a:off x="8780106" y="4366727"/>
            <a:ext cx="177282" cy="5131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46C87F1E-212F-4C94-A6BF-3EA40BBDFA8F}"/>
              </a:ext>
            </a:extLst>
          </p:cNvPr>
          <p:cNvSpPr txBox="1"/>
          <p:nvPr/>
        </p:nvSpPr>
        <p:spPr>
          <a:xfrm>
            <a:off x="9097347" y="41054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指定地理位置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17307CB2-E541-4893-A08D-74453F2504C3}"/>
              </a:ext>
            </a:extLst>
          </p:cNvPr>
          <p:cNvSpPr/>
          <p:nvPr/>
        </p:nvSpPr>
        <p:spPr>
          <a:xfrm>
            <a:off x="838199" y="4193124"/>
            <a:ext cx="813319" cy="5131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76056238-5F71-48E5-8D89-8C7E644E1353}"/>
              </a:ext>
            </a:extLst>
          </p:cNvPr>
          <p:cNvCxnSpPr>
            <a:cxnSpLocks/>
          </p:cNvCxnSpPr>
          <p:nvPr/>
        </p:nvCxnSpPr>
        <p:spPr>
          <a:xfrm flipV="1">
            <a:off x="1817914" y="4105469"/>
            <a:ext cx="3080657" cy="4963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F6B0194-7F8F-46DC-A6B9-0E5B6DA16911}"/>
              </a:ext>
            </a:extLst>
          </p:cNvPr>
          <p:cNvSpPr txBox="1"/>
          <p:nvPr/>
        </p:nvSpPr>
        <p:spPr>
          <a:xfrm>
            <a:off x="4952718" y="39508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指定像素位置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="" xmlns:a16="http://schemas.microsoft.com/office/drawing/2014/main" id="{4C7B3F9C-1BBE-4C26-88EA-588E0DBC3063}"/>
              </a:ext>
            </a:extLst>
          </p:cNvPr>
          <p:cNvCxnSpPr>
            <a:cxnSpLocks/>
          </p:cNvCxnSpPr>
          <p:nvPr/>
        </p:nvCxnSpPr>
        <p:spPr>
          <a:xfrm>
            <a:off x="6522378" y="4105469"/>
            <a:ext cx="2346369" cy="732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8615F7FA-1D61-4704-8808-65A2AAD62831}"/>
              </a:ext>
            </a:extLst>
          </p:cNvPr>
          <p:cNvSpPr/>
          <p:nvPr/>
        </p:nvSpPr>
        <p:spPr>
          <a:xfrm>
            <a:off x="838199" y="2508103"/>
            <a:ext cx="9828808" cy="1138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778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4834"/>
            <a:ext cx="679047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98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wms styling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安装</a:t>
            </a: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扩展</a:t>
            </a:r>
            <a:endParaRPr lang="en-US" altLang="zh-CN" sz="2000" dirty="0" smtClean="0"/>
          </a:p>
          <a:p>
            <a:r>
              <a:rPr lang="zh-CN" altLang="en-US" sz="2000" dirty="0" smtClean="0"/>
              <a:t>下载和</a:t>
            </a:r>
            <a:r>
              <a:rPr lang="en-US" altLang="zh-CN" sz="2000" dirty="0" err="1" smtClean="0"/>
              <a:t>geoserver</a:t>
            </a:r>
            <a:r>
              <a:rPr lang="zh-CN" altLang="en-US" sz="2000" dirty="0" smtClean="0"/>
              <a:t>版本号完全一致的扩展包</a:t>
            </a:r>
            <a:r>
              <a:rPr lang="en-US" altLang="zh-CN" sz="2000" dirty="0" err="1" smtClean="0"/>
              <a:t>geoserver-A.B.C-css-plugin.zip</a:t>
            </a:r>
            <a:endParaRPr lang="en-US" altLang="zh-CN" sz="2000" dirty="0" smtClean="0"/>
          </a:p>
          <a:p>
            <a:r>
              <a:rPr lang="zh-CN" altLang="en-US" sz="2000" dirty="0"/>
              <a:t>解</a:t>
            </a:r>
            <a:r>
              <a:rPr lang="zh-CN" altLang="en-US" sz="2000" dirty="0" smtClean="0"/>
              <a:t>压</a:t>
            </a:r>
            <a:r>
              <a:rPr lang="en-US" altLang="zh-CN" sz="2000" dirty="0" smtClean="0"/>
              <a:t>zip</a:t>
            </a:r>
            <a:r>
              <a:rPr lang="zh-CN" altLang="en-US" sz="2000" dirty="0" smtClean="0"/>
              <a:t>文件，将包中的</a:t>
            </a:r>
            <a:r>
              <a:rPr lang="en-US" altLang="zh-CN" sz="2000" dirty="0" smtClean="0"/>
              <a:t>jar</a:t>
            </a:r>
            <a:r>
              <a:rPr lang="zh-CN" altLang="en-US" sz="2000" dirty="0" smtClean="0"/>
              <a:t>文件复制到</a:t>
            </a:r>
            <a:r>
              <a:rPr lang="en-US" altLang="zh-CN" sz="2000" dirty="0" err="1" smtClean="0"/>
              <a:t>geoserver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WEB-INF</a:t>
            </a:r>
            <a:r>
              <a:rPr lang="zh-CN" altLang="en-US" sz="2000" dirty="0" smtClean="0"/>
              <a:t>目录下</a:t>
            </a:r>
            <a:endParaRPr lang="en-US" altLang="zh-CN" sz="2000" dirty="0" smtClean="0"/>
          </a:p>
          <a:p>
            <a:r>
              <a:rPr lang="zh-CN" altLang="en-US" sz="2000" dirty="0"/>
              <a:t>重</a:t>
            </a:r>
            <a:r>
              <a:rPr lang="zh-CN" altLang="en-US" sz="2000" dirty="0" smtClean="0"/>
              <a:t>启</a:t>
            </a:r>
            <a:r>
              <a:rPr lang="en-US" altLang="zh-CN" sz="2000" dirty="0" err="1" smtClean="0"/>
              <a:t>geoserver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38517"/>
            <a:ext cx="7142857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4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wms</a:t>
            </a:r>
            <a:r>
              <a:rPr lang="en-US" altLang="zh-CN" dirty="0" smtClean="0"/>
              <a:t> styling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渲染数据是</a:t>
            </a:r>
            <a:r>
              <a:rPr lang="en-US" altLang="zh-CN" sz="2000" dirty="0" err="1" smtClean="0"/>
              <a:t>wms</a:t>
            </a:r>
            <a:r>
              <a:rPr lang="zh-CN" altLang="en-US" sz="2000" dirty="0" smtClean="0"/>
              <a:t>最重要的一个功能</a:t>
            </a:r>
            <a:endParaRPr lang="en-US" altLang="zh-CN" sz="2000" dirty="0" smtClean="0"/>
          </a:p>
          <a:p>
            <a:r>
              <a:rPr lang="en-US" altLang="zh-CN" sz="2000" dirty="0" smtClean="0"/>
              <a:t>styles</a:t>
            </a:r>
            <a:r>
              <a:rPr lang="zh-CN" altLang="en-US" sz="2000" dirty="0" smtClean="0"/>
              <a:t>用来控制地理空间数据的外观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geoserver</a:t>
            </a:r>
            <a:r>
              <a:rPr lang="zh-CN" altLang="en-US" sz="2000" dirty="0" smtClean="0"/>
              <a:t>支持不同的</a:t>
            </a:r>
            <a:r>
              <a:rPr lang="en-US" altLang="zh-CN" sz="2000" dirty="0" smtClean="0"/>
              <a:t>styles</a:t>
            </a:r>
            <a:r>
              <a:rPr lang="zh-CN" altLang="en-US" sz="2000" dirty="0" smtClean="0"/>
              <a:t>语法</a:t>
            </a:r>
            <a:endParaRPr lang="en-US" altLang="zh-CN" sz="2000" dirty="0" smtClean="0"/>
          </a:p>
          <a:p>
            <a:r>
              <a:rPr lang="en-US" altLang="zh-CN" sz="2000" dirty="0" smtClean="0"/>
              <a:t>styled layer descriptor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sld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: </a:t>
            </a:r>
            <a:r>
              <a:rPr lang="en-US" altLang="zh-CN" sz="2000" dirty="0" err="1" smtClean="0"/>
              <a:t>ogc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标准， 默认语法</a:t>
            </a:r>
            <a:endParaRPr lang="en-US" altLang="zh-CN" sz="2000" dirty="0" smtClean="0"/>
          </a:p>
          <a:p>
            <a:r>
              <a:rPr lang="en-US" altLang="zh-CN" sz="2000" dirty="0" smtClean="0"/>
              <a:t>cascading style sheets (</a:t>
            </a:r>
            <a:r>
              <a:rPr lang="en-US" altLang="zh-CN" sz="2000" dirty="0" err="1" smtClean="0"/>
              <a:t>css</a:t>
            </a:r>
            <a:r>
              <a:rPr lang="en-US" altLang="zh-CN" sz="2000" dirty="0" smtClean="0"/>
              <a:t>): </a:t>
            </a:r>
            <a:r>
              <a:rPr lang="zh-CN" altLang="en-US" sz="2000" dirty="0" smtClean="0"/>
              <a:t>类</a:t>
            </a:r>
            <a:r>
              <a:rPr lang="en-US" altLang="zh-CN" sz="2000" dirty="0" err="1" smtClean="0"/>
              <a:t>css</a:t>
            </a:r>
            <a:r>
              <a:rPr lang="zh-CN" altLang="en-US" sz="2000" dirty="0" smtClean="0"/>
              <a:t>语法</a:t>
            </a:r>
            <a:endParaRPr lang="en-US" altLang="zh-CN" sz="2000" dirty="0" smtClean="0"/>
          </a:p>
          <a:p>
            <a:r>
              <a:rPr lang="en-US" altLang="zh-CN" sz="2000" dirty="0" err="1" smtClean="0"/>
              <a:t>YSLD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YAML</a:t>
            </a:r>
            <a:r>
              <a:rPr lang="zh-CN" altLang="en-US" sz="2000" dirty="0" smtClean="0"/>
              <a:t>语法</a:t>
            </a:r>
            <a:endParaRPr lang="en-US" altLang="zh-CN" sz="2000" dirty="0" smtClean="0"/>
          </a:p>
          <a:p>
            <a:r>
              <a:rPr lang="en-US" altLang="zh-CN" sz="2000" dirty="0" err="1" smtClean="0"/>
              <a:t>MBStyle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JSON</a:t>
            </a:r>
            <a:r>
              <a:rPr lang="zh-CN" altLang="en-US" sz="2000" dirty="0" smtClean="0"/>
              <a:t>语法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09412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</a:t>
            </a:r>
            <a:r>
              <a:rPr lang="en-US" altLang="zh-CN" dirty="0" smtClean="0"/>
              <a:t>styling </a:t>
            </a:r>
            <a:r>
              <a:rPr lang="en-US" altLang="zh-CN" dirty="0" err="1" smtClean="0"/>
              <a:t>css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8486"/>
            <a:ext cx="3252279" cy="5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0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589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83" y="1403425"/>
            <a:ext cx="7099083" cy="5114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440" y="2018923"/>
            <a:ext cx="4432830" cy="328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8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88" y="2034717"/>
            <a:ext cx="3828571" cy="27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56" y="2768051"/>
            <a:ext cx="2685714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3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6301"/>
            <a:ext cx="4702521" cy="2601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96301"/>
            <a:ext cx="3152381" cy="28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4978"/>
            <a:ext cx="4057143" cy="2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04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235" y="1690688"/>
            <a:ext cx="4533333" cy="2361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123" y="2373446"/>
            <a:ext cx="2790476" cy="113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23" y="4363870"/>
            <a:ext cx="3123809" cy="20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235" y="4182917"/>
            <a:ext cx="4533334" cy="220952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85180" y="5251010"/>
            <a:ext cx="651850" cy="3349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00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36" y="1690688"/>
            <a:ext cx="2933333" cy="2838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351" y="1690688"/>
            <a:ext cx="6866667" cy="2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74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styling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3095"/>
            <a:ext cx="3813883" cy="13318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59" y="1690688"/>
            <a:ext cx="4219048" cy="2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822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</a:t>
            </a:r>
            <a:r>
              <a:rPr lang="en-US" altLang="zh-CN" dirty="0" smtClean="0"/>
              <a:t>styling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 smtClean="0">
                <a:hlinkClick r:id="rId2"/>
              </a:rPr>
              <a:t>geoserver.geo-solutions.it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edu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en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pretty_maps</a:t>
            </a:r>
            <a:endParaRPr lang="en-US" altLang="zh-CN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err="1" smtClean="0">
                <a:hlinkClick r:id="rId3"/>
              </a:rPr>
              <a:t>docs.geoserver.org</a:t>
            </a:r>
            <a:r>
              <a:rPr lang="en-US" altLang="zh-CN" dirty="0" smtClean="0">
                <a:hlinkClick r:id="rId3"/>
              </a:rPr>
              <a:t>/latest/</a:t>
            </a:r>
            <a:r>
              <a:rPr lang="en-US" altLang="zh-CN" dirty="0" err="1" smtClean="0">
                <a:hlinkClick r:id="rId3"/>
              </a:rPr>
              <a:t>en</a:t>
            </a:r>
            <a:r>
              <a:rPr lang="en-US" altLang="zh-CN" dirty="0" smtClean="0">
                <a:hlinkClick r:id="rId3"/>
              </a:rPr>
              <a:t>/user/styling/</a:t>
            </a:r>
            <a:r>
              <a:rPr lang="en-US" altLang="zh-CN" dirty="0" err="1" smtClean="0">
                <a:hlinkClick r:id="rId3"/>
              </a:rPr>
              <a:t>index.html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1342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CQL</a:t>
            </a:r>
            <a:r>
              <a:rPr lang="en-US" altLang="zh-CN" dirty="0" smtClean="0"/>
              <a:t> (common query language)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数字或者字符串的简单比较</a:t>
            </a:r>
            <a:r>
              <a:rPr lang="en-US" altLang="zh-CN" dirty="0"/>
              <a:t>=, &lt;&gt;, &gt;, &gt;=,  &lt;, </a:t>
            </a:r>
            <a:r>
              <a:rPr lang="en-US" altLang="zh-CN" dirty="0" smtClean="0"/>
              <a:t>&lt;=.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支持算术操作</a:t>
            </a:r>
            <a:r>
              <a:rPr lang="en-US" altLang="zh-CN" dirty="0"/>
              <a:t>+, -, *, </a:t>
            </a:r>
            <a:r>
              <a:rPr lang="en-US" altLang="zh-CN" dirty="0" smtClean="0"/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支持通配符</a:t>
            </a:r>
            <a:r>
              <a:rPr lang="en-US" altLang="zh-CN" dirty="0" err="1"/>
              <a:t>STATE_NAME</a:t>
            </a:r>
            <a:r>
              <a:rPr lang="en-US" altLang="zh-CN" dirty="0"/>
              <a:t> LIKE 'N</a:t>
            </a:r>
            <a:r>
              <a:rPr lang="en-US" altLang="zh-CN" dirty="0" smtClean="0"/>
              <a:t>%‘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列表比较</a:t>
            </a:r>
            <a:r>
              <a:rPr lang="en-US" altLang="zh-CN" dirty="0" err="1"/>
              <a:t>STATE_NAME</a:t>
            </a:r>
            <a:r>
              <a:rPr lang="en-US" altLang="zh-CN" dirty="0"/>
              <a:t> IN ('New York', 'California', 'Montana</a:t>
            </a:r>
            <a:r>
              <a:rPr lang="en-US" altLang="zh-CN" dirty="0" smtClean="0"/>
              <a:t>')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过滤函数</a:t>
            </a:r>
            <a:r>
              <a:rPr lang="en-US" altLang="zh-CN" dirty="0" err="1" smtClean="0"/>
              <a:t>strToLowerCase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STATE_NAME</a:t>
            </a:r>
            <a:r>
              <a:rPr lang="en-US" altLang="zh-CN" dirty="0"/>
              <a:t>) like '%m</a:t>
            </a:r>
            <a:r>
              <a:rPr lang="en-US" altLang="zh-CN" dirty="0" smtClean="0"/>
              <a:t>%‘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几何过滤</a:t>
            </a:r>
            <a:r>
              <a:rPr lang="en-US" altLang="zh-CN" dirty="0" smtClean="0"/>
              <a:t>EQUALS</a:t>
            </a:r>
            <a:r>
              <a:rPr lang="en-US" altLang="zh-CN" dirty="0"/>
              <a:t>, DISJOINT, INTERSECTS, TOUCHES, CROSSES,  WITHIN, CONTAINS, OVERLAPS, RELATE, </a:t>
            </a:r>
            <a:r>
              <a:rPr lang="en-US" altLang="zh-CN" dirty="0" err="1"/>
              <a:t>DWITHIN</a:t>
            </a:r>
            <a:r>
              <a:rPr lang="en-US" altLang="zh-CN" dirty="0"/>
              <a:t>, BEYOND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6622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</a:t>
            </a:r>
            <a:r>
              <a:rPr lang="en-US" altLang="zh-CN" dirty="0" smtClean="0"/>
              <a:t>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</a:t>
            </a:r>
            <a:r>
              <a:rPr lang="en-US" altLang="zh-CN" sz="2400" dirty="0" err="1" smtClean="0">
                <a:hlinkClick r:id="rId2"/>
              </a:rPr>
              <a:t>localhost:3001</a:t>
            </a:r>
            <a:r>
              <a:rPr lang="en-US" altLang="zh-CN" sz="2400" dirty="0" smtClean="0">
                <a:hlinkClick r:id="rId2"/>
              </a:rPr>
              <a:t>/</a:t>
            </a:r>
            <a:r>
              <a:rPr lang="en-US" altLang="zh-CN" sz="2400" dirty="0" err="1" smtClean="0">
                <a:hlinkClick r:id="rId2"/>
              </a:rPr>
              <a:t>geoserver</a:t>
            </a:r>
            <a:r>
              <a:rPr lang="en-US" altLang="zh-CN" sz="2400" dirty="0" smtClean="0">
                <a:hlinkClick r:id="rId2"/>
              </a:rPr>
              <a:t>/world/</a:t>
            </a:r>
            <a:r>
              <a:rPr lang="en-US" altLang="zh-CN" sz="2400" dirty="0" err="1" smtClean="0">
                <a:hlinkClick r:id="rId2"/>
              </a:rPr>
              <a:t>wms?SERVICE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WMS&amp;VERSION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1.1.1&amp;REQUEST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GetMap&amp;FORMAT</a:t>
            </a:r>
            <a:r>
              <a:rPr lang="en-US" altLang="zh-CN" sz="2400" dirty="0" smtClean="0">
                <a:hlinkClick r:id="rId2"/>
              </a:rPr>
              <a:t>=image/</a:t>
            </a:r>
            <a:r>
              <a:rPr lang="en-US" altLang="zh-CN" sz="2400" dirty="0" err="1" smtClean="0">
                <a:hlinkClick r:id="rId2"/>
              </a:rPr>
              <a:t>png&amp;TRANSPARENT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true&amp;LAYERS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world:countries&amp;SRS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EPSG:4326&amp;WIDTH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768&amp;HEIGHT</a:t>
            </a:r>
            <a:r>
              <a:rPr lang="en-US" altLang="zh-CN" sz="2400" dirty="0" smtClean="0">
                <a:hlinkClick r:id="rId2"/>
              </a:rPr>
              <a:t>=</a:t>
            </a:r>
            <a:r>
              <a:rPr lang="en-US" altLang="zh-CN" sz="2400" dirty="0" err="1" smtClean="0">
                <a:hlinkClick r:id="rId2"/>
              </a:rPr>
              <a:t>370&amp;BBOX</a:t>
            </a:r>
            <a:r>
              <a:rPr lang="en-US" altLang="zh-CN" sz="2400" dirty="0">
                <a:hlinkClick r:id="rId2"/>
              </a:rPr>
              <a:t>=-</a:t>
            </a:r>
            <a:r>
              <a:rPr lang="en-US" altLang="zh-CN" sz="2400" dirty="0" smtClean="0">
                <a:hlinkClick r:id="rId2"/>
              </a:rPr>
              <a:t>270,-132.890625,270,127.265625&amp;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CQL_FILTER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POPDENS</a:t>
            </a:r>
            <a:r>
              <a:rPr lang="en-US" altLang="zh-CN" sz="2400" dirty="0" smtClean="0"/>
              <a:t>&gt;190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676" y="3804949"/>
            <a:ext cx="7952381" cy="26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924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>
                <a:hlinkClick r:id="rId2"/>
              </a:rPr>
              <a:t>localhost:3001</a:t>
            </a:r>
            <a:r>
              <a:rPr lang="en-US" altLang="zh-CN" dirty="0">
                <a:hlinkClick r:id="rId2"/>
              </a:rPr>
              <a:t>/</a:t>
            </a:r>
            <a:r>
              <a:rPr lang="en-US" altLang="zh-CN" dirty="0" err="1">
                <a:hlinkClick r:id="rId2"/>
              </a:rPr>
              <a:t>geoserver</a:t>
            </a:r>
            <a:r>
              <a:rPr lang="en-US" altLang="zh-CN" dirty="0">
                <a:hlinkClick r:id="rId2"/>
              </a:rPr>
              <a:t>/world/</a:t>
            </a:r>
            <a:r>
              <a:rPr lang="en-US" altLang="zh-CN" dirty="0" err="1">
                <a:hlinkClick r:id="rId2"/>
              </a:rPr>
              <a:t>wms?SERVICE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WMS&amp;VERSION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1.1.1&amp;REQUEST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GetMap&amp;FORMAT</a:t>
            </a:r>
            <a:r>
              <a:rPr lang="en-US" altLang="zh-CN" dirty="0">
                <a:hlinkClick r:id="rId2"/>
              </a:rPr>
              <a:t>=image/</a:t>
            </a:r>
            <a:r>
              <a:rPr lang="en-US" altLang="zh-CN" dirty="0" err="1">
                <a:hlinkClick r:id="rId2"/>
              </a:rPr>
              <a:t>png&amp;TRANSPARENT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true&amp;LAYERS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world:countries&amp;SRS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EPSG:4326&amp;WIDTH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768&amp;HEIGHT</a:t>
            </a:r>
            <a:r>
              <a:rPr lang="en-US" altLang="zh-CN" dirty="0">
                <a:hlinkClick r:id="rId2"/>
              </a:rPr>
              <a:t>=</a:t>
            </a:r>
            <a:r>
              <a:rPr lang="en-US" altLang="zh-CN" dirty="0" err="1">
                <a:hlinkClick r:id="rId2"/>
              </a:rPr>
              <a:t>370&amp;BBOX</a:t>
            </a:r>
            <a:r>
              <a:rPr lang="en-US" altLang="zh-CN" dirty="0">
                <a:hlinkClick r:id="rId2"/>
              </a:rPr>
              <a:t>=-270,-132.890625,270,127.265625&amp;</a:t>
            </a:r>
            <a:endParaRPr lang="en-US" altLang="zh-CN" dirty="0"/>
          </a:p>
          <a:p>
            <a:r>
              <a:rPr lang="en-US" altLang="zh-CN" dirty="0" err="1" smtClean="0"/>
              <a:t>CQL_FILTER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POPDENS</a:t>
            </a:r>
            <a:r>
              <a:rPr lang="en-US" altLang="zh-CN" dirty="0" smtClean="0"/>
              <a:t>&gt;190 AND </a:t>
            </a:r>
            <a:r>
              <a:rPr lang="en-US" altLang="zh-CN" dirty="0" err="1" smtClean="0"/>
              <a:t>POPDENS</a:t>
            </a:r>
            <a:r>
              <a:rPr lang="en-US" altLang="zh-CN" dirty="0" smtClean="0"/>
              <a:t>&lt;400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24" y="3445014"/>
            <a:ext cx="8190476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5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988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54582"/>
            <a:ext cx="7752381" cy="30952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38199" y="1987969"/>
            <a:ext cx="826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CQL_FILTER=DISJOINT(the_geom</a:t>
            </a:r>
            <a:r>
              <a:rPr lang="en-US" altLang="zh-CN" dirty="0"/>
              <a:t>,</a:t>
            </a:r>
            <a:r>
              <a:rPr lang="zh-CN" altLang="en-US" dirty="0"/>
              <a:t> POLYGON((-90 40</a:t>
            </a:r>
            <a:r>
              <a:rPr lang="en-US" altLang="zh-CN" dirty="0"/>
              <a:t>,</a:t>
            </a:r>
            <a:r>
              <a:rPr lang="zh-CN" altLang="en-US" dirty="0"/>
              <a:t> -90 45</a:t>
            </a:r>
            <a:r>
              <a:rPr lang="en-US" altLang="zh-CN" dirty="0"/>
              <a:t>,</a:t>
            </a:r>
            <a:r>
              <a:rPr lang="zh-CN" altLang="en-US" dirty="0"/>
              <a:t> -60 45</a:t>
            </a:r>
            <a:r>
              <a:rPr lang="en-US" altLang="zh-CN" dirty="0"/>
              <a:t>,</a:t>
            </a:r>
            <a:r>
              <a:rPr lang="zh-CN" altLang="en-US" dirty="0"/>
              <a:t> -60 40</a:t>
            </a:r>
            <a:r>
              <a:rPr lang="en-US" altLang="zh-CN" dirty="0"/>
              <a:t>,</a:t>
            </a:r>
            <a:r>
              <a:rPr lang="zh-CN" altLang="en-US" dirty="0"/>
              <a:t> -90 40)))</a:t>
            </a:r>
          </a:p>
        </p:txBody>
      </p:sp>
    </p:spTree>
    <p:extLst>
      <p:ext uri="{BB962C8B-B14F-4D97-AF65-F5344CB8AC3E}">
        <p14:creationId xmlns:p14="http://schemas.microsoft.com/office/powerpoint/2010/main" val="28741012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2689" y="1813885"/>
            <a:ext cx="30789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&amp;FEATUREID=countries.20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89" y="2871378"/>
            <a:ext cx="7428571" cy="24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9" y="2261154"/>
            <a:ext cx="7009524" cy="30476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22689" y="1474087"/>
            <a:ext cx="331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 </a:t>
            </a:r>
            <a:r>
              <a:rPr lang="zh-CN" altLang="en-US" dirty="0" smtClean="0"/>
              <a:t>CQL</a:t>
            </a:r>
            <a:r>
              <a:rPr lang="zh-CN" altLang="en-US" dirty="0"/>
              <a:t>_FILTER=</a:t>
            </a:r>
            <a:r>
              <a:rPr lang="zh-CN" altLang="en-US" dirty="0" smtClean="0"/>
              <a:t>IN  (</a:t>
            </a:r>
            <a:r>
              <a:rPr lang="en-US" altLang="zh-CN" dirty="0" smtClean="0"/>
              <a:t>‘</a:t>
            </a:r>
            <a:r>
              <a:rPr lang="zh-CN" altLang="en-US" dirty="0" smtClean="0"/>
              <a:t>countries</a:t>
            </a:r>
            <a:r>
              <a:rPr lang="zh-CN" altLang="en-US" dirty="0"/>
              <a:t>.</a:t>
            </a:r>
            <a:r>
              <a:rPr lang="zh-CN" altLang="en-US" dirty="0" smtClean="0"/>
              <a:t>20</a:t>
            </a:r>
            <a:r>
              <a:rPr lang="en-US" altLang="zh-CN" dirty="0" smtClean="0"/>
              <a:t>’</a:t>
            </a:r>
            <a:r>
              <a:rPr lang="zh-CN" altLang="en-US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6004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wms</a:t>
            </a:r>
            <a:r>
              <a:rPr lang="en-US" altLang="zh-CN" dirty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cql</a:t>
            </a:r>
            <a:r>
              <a:rPr lang="en-US" altLang="zh-CN" dirty="0" smtClean="0"/>
              <a:t> filter(GET query)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docs.geoserver.org</a:t>
            </a:r>
            <a:r>
              <a:rPr lang="en-US" altLang="zh-CN" dirty="0" smtClean="0">
                <a:hlinkClick r:id="rId2"/>
              </a:rPr>
              <a:t>/stable/</a:t>
            </a:r>
            <a:r>
              <a:rPr lang="en-US" altLang="zh-CN" dirty="0" err="1" smtClean="0">
                <a:hlinkClick r:id="rId2"/>
              </a:rPr>
              <a:t>en</a:t>
            </a:r>
            <a:r>
              <a:rPr lang="en-US" altLang="zh-CN" dirty="0" smtClean="0">
                <a:hlinkClick r:id="rId2"/>
              </a:rPr>
              <a:t>/user/tutorials/</a:t>
            </a:r>
            <a:r>
              <a:rPr lang="en-US" altLang="zh-CN" dirty="0" err="1" smtClean="0">
                <a:hlinkClick r:id="rId2"/>
              </a:rPr>
              <a:t>cql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cql_tutorial.html</a:t>
            </a:r>
            <a:endParaRPr lang="en-US" altLang="zh-CN" dirty="0" smtClean="0"/>
          </a:p>
          <a:p>
            <a:r>
              <a:rPr lang="en-US" altLang="zh-CN" dirty="0" err="1" smtClean="0"/>
              <a:t>ogc</a:t>
            </a:r>
            <a:r>
              <a:rPr lang="en-US" altLang="zh-CN" dirty="0" smtClean="0"/>
              <a:t> filter(POST xml)</a:t>
            </a:r>
          </a:p>
          <a:p>
            <a:r>
              <a:rPr lang="en-US" altLang="zh-CN" dirty="0" smtClean="0">
                <a:hlinkClick r:id="rId3"/>
              </a:rPr>
              <a:t>http</a:t>
            </a:r>
            <a:r>
              <a:rPr lang="en-US" altLang="zh-CN" dirty="0">
                <a:hlinkClick r:id="rId3"/>
              </a:rPr>
              <a:t>://</a:t>
            </a:r>
            <a:r>
              <a:rPr lang="en-US" altLang="zh-CN" dirty="0" err="1" smtClean="0">
                <a:hlinkClick r:id="rId3"/>
              </a:rPr>
              <a:t>docs.geoserver.org</a:t>
            </a:r>
            <a:r>
              <a:rPr lang="en-US" altLang="zh-CN" dirty="0" smtClean="0">
                <a:hlinkClick r:id="rId3"/>
              </a:rPr>
              <a:t>/stable/</a:t>
            </a:r>
            <a:r>
              <a:rPr lang="en-US" altLang="zh-CN" dirty="0" err="1" smtClean="0">
                <a:hlinkClick r:id="rId3"/>
              </a:rPr>
              <a:t>en</a:t>
            </a:r>
            <a:r>
              <a:rPr lang="en-US" altLang="zh-CN" dirty="0" smtClean="0">
                <a:hlinkClick r:id="rId3"/>
              </a:rPr>
              <a:t>/user/filter/</a:t>
            </a:r>
            <a:r>
              <a:rPr lang="en-US" altLang="zh-CN" dirty="0" err="1" smtClean="0">
                <a:hlinkClick r:id="rId3"/>
              </a:rPr>
              <a:t>function.html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28443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提供多个图层</a:t>
            </a:r>
            <a:endParaRPr lang="en-US" altLang="zh-CN" dirty="0" smtClean="0"/>
          </a:p>
          <a:p>
            <a:r>
              <a:rPr lang="zh-CN" altLang="en-US" dirty="0" smtClean="0"/>
              <a:t>获得每个图层的属性信息</a:t>
            </a:r>
            <a:endParaRPr lang="en-US" altLang="zh-CN" dirty="0" smtClean="0"/>
          </a:p>
          <a:p>
            <a:r>
              <a:rPr lang="zh-CN" altLang="en-US" dirty="0" smtClean="0"/>
              <a:t>获得图层的要素（空间过滤，属性过滤）</a:t>
            </a:r>
            <a:endParaRPr lang="en-US" altLang="zh-CN" dirty="0" smtClean="0"/>
          </a:p>
          <a:p>
            <a:r>
              <a:rPr lang="zh-CN" altLang="en-US" dirty="0" smtClean="0"/>
              <a:t>投影要素</a:t>
            </a:r>
            <a:endParaRPr lang="en-US" altLang="zh-CN" dirty="0" smtClean="0"/>
          </a:p>
          <a:p>
            <a:r>
              <a:rPr lang="zh-CN" altLang="en-US" dirty="0" smtClean="0"/>
              <a:t>编辑</a:t>
            </a:r>
            <a:endParaRPr lang="en-US" altLang="zh-CN" dirty="0" smtClean="0"/>
          </a:p>
          <a:p>
            <a:r>
              <a:rPr lang="zh-CN" altLang="en-US" dirty="0" smtClean="0"/>
              <a:t>允许客户获得原始数据，自己进行可视化和分析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48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2720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GetCapabilities</a:t>
            </a:r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http://</a:t>
            </a:r>
            <a:r>
              <a:rPr lang="en-US" altLang="zh-CN" sz="2000" dirty="0" err="1" smtClean="0">
                <a:hlinkClick r:id="rId3"/>
              </a:rPr>
              <a:t>localhost:3001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err="1" smtClean="0">
                <a:hlinkClick r:id="rId3"/>
              </a:rPr>
              <a:t>geoserver</a:t>
            </a:r>
            <a:r>
              <a:rPr lang="en-US" altLang="zh-CN" sz="2000" dirty="0" smtClean="0">
                <a:hlinkClick r:id="rId3"/>
              </a:rPr>
              <a:t>/</a:t>
            </a:r>
            <a:r>
              <a:rPr lang="en-US" altLang="zh-CN" sz="2000" dirty="0" err="1" smtClean="0">
                <a:hlinkClick r:id="rId3"/>
              </a:rPr>
              <a:t>ows?service</a:t>
            </a:r>
            <a:r>
              <a:rPr lang="en-US" altLang="zh-CN" sz="2000" dirty="0" smtClean="0">
                <a:hlinkClick r:id="rId3"/>
              </a:rPr>
              <a:t>=</a:t>
            </a:r>
            <a:r>
              <a:rPr lang="en-US" altLang="zh-CN" sz="2000" dirty="0" err="1" smtClean="0">
                <a:hlinkClick r:id="rId3"/>
              </a:rPr>
              <a:t>WFS&amp;version</a:t>
            </a:r>
            <a:r>
              <a:rPr lang="en-US" altLang="zh-CN" sz="2000" dirty="0" smtClean="0">
                <a:hlinkClick r:id="rId3"/>
              </a:rPr>
              <a:t>=</a:t>
            </a:r>
            <a:r>
              <a:rPr lang="en-US" altLang="zh-CN" sz="2000" dirty="0" err="1" smtClean="0">
                <a:hlinkClick r:id="rId3"/>
              </a:rPr>
              <a:t>1.0.0&amp;request</a:t>
            </a:r>
            <a:r>
              <a:rPr lang="en-US" altLang="zh-CN" sz="2000" dirty="0" smtClean="0">
                <a:hlinkClick r:id="rId3"/>
              </a:rPr>
              <a:t>=</a:t>
            </a:r>
            <a:r>
              <a:rPr lang="en-US" altLang="zh-CN" sz="2000" dirty="0" err="1" smtClean="0">
                <a:hlinkClick r:id="rId3"/>
              </a:rPr>
              <a:t>GetCapabilities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671617"/>
            <a:ext cx="4371429" cy="372380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04095" y="2951430"/>
            <a:ext cx="40235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service: </a:t>
            </a:r>
            <a:r>
              <a:rPr lang="zh-CN" altLang="en-US" dirty="0" smtClean="0"/>
              <a:t>联系信息</a:t>
            </a:r>
            <a:endParaRPr lang="en-US" altLang="zh-CN" dirty="0" smtClean="0"/>
          </a:p>
          <a:p>
            <a:r>
              <a:rPr lang="en-US" altLang="zh-CN" dirty="0" smtClean="0"/>
              <a:t>capability: </a:t>
            </a:r>
            <a:r>
              <a:rPr lang="zh-CN" altLang="en-US" dirty="0" smtClean="0"/>
              <a:t>允许的请求类型， 输出格式</a:t>
            </a:r>
            <a:endParaRPr lang="en-US" altLang="zh-CN" dirty="0" smtClean="0"/>
          </a:p>
          <a:p>
            <a:r>
              <a:rPr lang="en-US" altLang="zh-CN" dirty="0" err="1" smtClean="0"/>
              <a:t>featuretypelist</a:t>
            </a:r>
            <a:r>
              <a:rPr lang="en-US" altLang="zh-CN" dirty="0" smtClean="0"/>
              <a:t>: </a:t>
            </a:r>
            <a:r>
              <a:rPr lang="zh-CN" altLang="en-US" dirty="0" smtClean="0"/>
              <a:t>图层列表</a:t>
            </a:r>
            <a:endParaRPr lang="en-US" altLang="zh-CN" dirty="0" smtClean="0"/>
          </a:p>
          <a:p>
            <a:r>
              <a:rPr lang="en-US" altLang="zh-CN" dirty="0" err="1" smtClean="0"/>
              <a:t>filter_capabilities</a:t>
            </a:r>
            <a:r>
              <a:rPr lang="en-US" altLang="zh-CN" dirty="0" smtClean="0"/>
              <a:t>: </a:t>
            </a:r>
            <a:r>
              <a:rPr lang="zh-CN" altLang="en-US" dirty="0" smtClean="0"/>
              <a:t>支持的过滤类型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033" y="4364580"/>
            <a:ext cx="1790476" cy="172381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 flipH="1">
            <a:off x="7088863" y="4151759"/>
            <a:ext cx="263282" cy="474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9231379" y="3636162"/>
            <a:ext cx="42870" cy="752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106" y="4504844"/>
            <a:ext cx="1514286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19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4937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DescribeFeatureType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err="1" smtClean="0">
                <a:hlinkClick r:id="rId2"/>
              </a:rPr>
              <a:t>localhost:3001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err="1" smtClean="0">
                <a:hlinkClick r:id="rId2"/>
              </a:rPr>
              <a:t>geoserver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err="1" smtClean="0">
                <a:hlinkClick r:id="rId2"/>
              </a:rPr>
              <a:t>ows?service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WFS&amp;version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1.0.0&amp;request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DescribeFeatureType&amp;typename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world:countries</a:t>
            </a:r>
            <a:endParaRPr lang="en-US" altLang="zh-CN" sz="2000" dirty="0" smtClean="0"/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40" y="3955499"/>
            <a:ext cx="7219048" cy="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01285" cy="4351338"/>
          </a:xfrm>
        </p:spPr>
        <p:txBody>
          <a:bodyPr>
            <a:noAutofit/>
          </a:bodyPr>
          <a:lstStyle/>
          <a:p>
            <a:r>
              <a:rPr lang="en-US" altLang="zh-CN" sz="2000" dirty="0" err="1"/>
              <a:t>GetFeature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http://127.0.0.1:3001/</a:t>
            </a:r>
            <a:r>
              <a:rPr lang="en-US" altLang="zh-CN" sz="2000" dirty="0" err="1">
                <a:hlinkClick r:id="rId2"/>
              </a:rPr>
              <a:t>geoserver</a:t>
            </a:r>
            <a:r>
              <a:rPr lang="en-US" altLang="zh-CN" sz="2000" dirty="0">
                <a:hlinkClick r:id="rId2"/>
              </a:rPr>
              <a:t>/world/</a:t>
            </a:r>
            <a:r>
              <a:rPr lang="en-US" altLang="zh-CN" sz="2000" dirty="0" err="1">
                <a:hlinkClick r:id="rId2"/>
              </a:rPr>
              <a:t>ows</a:t>
            </a:r>
            <a:r>
              <a:rPr lang="en-US" altLang="zh-CN" sz="2000" dirty="0" smtClean="0"/>
              <a:t>?</a:t>
            </a:r>
          </a:p>
          <a:p>
            <a:r>
              <a:rPr lang="en-US" altLang="zh-CN" sz="2000" dirty="0" smtClean="0"/>
              <a:t>service=</a:t>
            </a:r>
            <a:r>
              <a:rPr lang="en-US" altLang="zh-CN" sz="2000" dirty="0" err="1" smtClean="0"/>
              <a:t>WFS</a:t>
            </a:r>
            <a:r>
              <a:rPr lang="en-US" altLang="zh-CN" sz="2000" dirty="0" smtClean="0"/>
              <a:t>&amp;</a:t>
            </a:r>
          </a:p>
          <a:p>
            <a:r>
              <a:rPr lang="en-US" altLang="zh-CN" sz="2000" dirty="0" smtClean="0"/>
              <a:t>version=1.0.0&amp;</a:t>
            </a:r>
          </a:p>
          <a:p>
            <a:r>
              <a:rPr lang="en-US" altLang="zh-CN" sz="2000" dirty="0" smtClean="0"/>
              <a:t>request=</a:t>
            </a:r>
            <a:r>
              <a:rPr lang="en-US" altLang="zh-CN" sz="2000" dirty="0" err="1" smtClean="0"/>
              <a:t>GetFeature</a:t>
            </a:r>
            <a:r>
              <a:rPr lang="en-US" altLang="zh-CN" sz="2000" dirty="0" smtClean="0"/>
              <a:t>&amp;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typeName</a:t>
            </a:r>
            <a:r>
              <a:rPr lang="en-US" altLang="zh-CN" sz="2000" dirty="0" smtClean="0">
                <a:solidFill>
                  <a:srgbClr val="FF0000"/>
                </a:solidFill>
              </a:rPr>
              <a:t>=countries</a:t>
            </a:r>
            <a:r>
              <a:rPr lang="en-US" altLang="zh-CN" sz="2000" dirty="0" smtClean="0"/>
              <a:t>&amp;</a:t>
            </a:r>
          </a:p>
          <a:p>
            <a:r>
              <a:rPr lang="en-US" altLang="zh-CN" sz="2000" dirty="0" err="1" smtClean="0"/>
              <a:t>maxFeatures</a:t>
            </a:r>
            <a:r>
              <a:rPr lang="en-US" altLang="zh-CN" sz="2000" dirty="0" smtClean="0"/>
              <a:t>=50&amp;</a:t>
            </a:r>
          </a:p>
          <a:p>
            <a:r>
              <a:rPr lang="en-US" altLang="zh-CN" sz="2000" dirty="0" err="1" smtClean="0">
                <a:solidFill>
                  <a:srgbClr val="FF0000"/>
                </a:solidFill>
              </a:rPr>
              <a:t>outputFormat</a:t>
            </a:r>
            <a:r>
              <a:rPr lang="en-US" altLang="zh-CN" sz="2000" dirty="0" smtClean="0">
                <a:solidFill>
                  <a:srgbClr val="FF0000"/>
                </a:solidFill>
              </a:rPr>
              <a:t>=application/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json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05" y="2173093"/>
            <a:ext cx="3104762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133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wfs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78176"/>
            <a:ext cx="3447619" cy="16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7473" y="16871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outputFormat</a:t>
            </a:r>
            <a:r>
              <a:rPr lang="zh-CN" altLang="en-US" dirty="0"/>
              <a:t>=SHAPE-ZIP</a:t>
            </a:r>
          </a:p>
        </p:txBody>
      </p:sp>
      <p:sp>
        <p:nvSpPr>
          <p:cNvPr id="6" name="矩形 5"/>
          <p:cNvSpPr/>
          <p:nvPr/>
        </p:nvSpPr>
        <p:spPr>
          <a:xfrm>
            <a:off x="757473" y="324433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outputFormat</a:t>
            </a:r>
            <a:r>
              <a:rPr lang="zh-CN" altLang="en-US" dirty="0"/>
              <a:t>=csv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30" y="1977666"/>
            <a:ext cx="1190476" cy="12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867" y="2056468"/>
            <a:ext cx="4266823" cy="167356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21656" y="14993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outputFormat</a:t>
            </a:r>
            <a:r>
              <a:rPr lang="zh-CN" altLang="en-US" dirty="0"/>
              <a:t>=</a:t>
            </a:r>
            <a:r>
              <a:rPr lang="zh-CN" altLang="en-US" dirty="0" smtClean="0"/>
              <a:t>application</a:t>
            </a:r>
            <a:r>
              <a:rPr lang="en-US" altLang="zh-CN" dirty="0" smtClean="0"/>
              <a:t>/</a:t>
            </a:r>
            <a:r>
              <a:rPr lang="zh-CN" altLang="en-US" dirty="0" smtClean="0"/>
              <a:t>vnd</a:t>
            </a:r>
            <a:r>
              <a:rPr lang="zh-CN" altLang="en-US" dirty="0"/>
              <a:t>.google-earth.</a:t>
            </a:r>
            <a:r>
              <a:rPr lang="zh-CN" altLang="en-US" dirty="0" smtClean="0"/>
              <a:t>kml</a:t>
            </a:r>
            <a:r>
              <a:rPr lang="en-US" altLang="zh-CN" dirty="0"/>
              <a:t>+</a:t>
            </a:r>
            <a:r>
              <a:rPr lang="zh-CN" altLang="en-US" dirty="0" smtClean="0"/>
              <a:t>xml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959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wfs</a:t>
            </a:r>
            <a:r>
              <a:rPr lang="en-US" altLang="zh-CN" dirty="0" smtClean="0"/>
              <a:t> filter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0371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hlinkClick r:id="rId2"/>
              </a:rPr>
              <a:t>http://</a:t>
            </a:r>
            <a:r>
              <a:rPr lang="en-US" altLang="zh-CN" sz="2000" dirty="0" smtClean="0">
                <a:hlinkClick r:id="rId2"/>
              </a:rPr>
              <a:t>127.0.0.1:3001/</a:t>
            </a:r>
            <a:r>
              <a:rPr lang="en-US" altLang="zh-CN" sz="2000" dirty="0" err="1" smtClean="0">
                <a:hlinkClick r:id="rId2"/>
              </a:rPr>
              <a:t>geoserver</a:t>
            </a:r>
            <a:r>
              <a:rPr lang="en-US" altLang="zh-CN" sz="2000" dirty="0" smtClean="0">
                <a:hlinkClick r:id="rId2"/>
              </a:rPr>
              <a:t>/world/</a:t>
            </a:r>
            <a:r>
              <a:rPr lang="en-US" altLang="zh-CN" sz="2000" dirty="0" err="1" smtClean="0">
                <a:hlinkClick r:id="rId2"/>
              </a:rPr>
              <a:t>ows?service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WFS&amp;verson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1.0.0&amp;request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GetFeature&amp;typeName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world:countries&amp;maxFeatures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50&amp;outputFormat</a:t>
            </a:r>
            <a:r>
              <a:rPr lang="en-US" altLang="zh-CN" sz="2000" dirty="0" smtClean="0">
                <a:hlinkClick r:id="rId2"/>
              </a:rPr>
              <a:t>=application/</a:t>
            </a:r>
            <a:r>
              <a:rPr lang="en-US" altLang="zh-CN" sz="2000" dirty="0" err="1" smtClean="0">
                <a:hlinkClick r:id="rId2"/>
              </a:rPr>
              <a:t>json</a:t>
            </a:r>
            <a:r>
              <a:rPr lang="en-US" altLang="zh-CN" sz="2000" dirty="0" smtClean="0">
                <a:hlinkClick r:id="rId2"/>
              </a:rPr>
              <a:t>&amp;</a:t>
            </a:r>
            <a:endParaRPr lang="en-US" altLang="zh-CN" sz="2000" dirty="0" smtClean="0"/>
          </a:p>
          <a:p>
            <a:r>
              <a:rPr lang="en-US" altLang="zh-CN" sz="2000" dirty="0" err="1" smtClean="0"/>
              <a:t>CQL_FILTER</a:t>
            </a:r>
            <a:r>
              <a:rPr lang="en-US" altLang="zh-CN" sz="2000" dirty="0" smtClean="0"/>
              <a:t>=IN </a:t>
            </a:r>
            <a:r>
              <a:rPr lang="en-US" altLang="zh-CN" sz="2000" dirty="0"/>
              <a:t>('</a:t>
            </a:r>
            <a:r>
              <a:rPr lang="en-US" altLang="zh-CN" sz="2000" dirty="0" err="1"/>
              <a:t>countries.20</a:t>
            </a:r>
            <a:r>
              <a:rPr lang="en-US" altLang="zh-CN" sz="2000" dirty="0"/>
              <a:t>')</a:t>
            </a:r>
          </a:p>
          <a:p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65" y="3606891"/>
            <a:ext cx="3371429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359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wfs</a:t>
            </a:r>
            <a:r>
              <a:rPr lang="zh-CN" altLang="en-US" dirty="0"/>
              <a:t>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事务可以创建更新删除</a:t>
            </a:r>
            <a:r>
              <a:rPr lang="en-US" altLang="zh-CN" dirty="0" err="1" smtClean="0"/>
              <a:t>WFS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 smtClean="0"/>
              <a:t>每个事务可以包含零或多个操作，操作按顺序执行</a:t>
            </a:r>
            <a:endParaRPr lang="en-US" altLang="zh-CN" dirty="0" smtClean="0"/>
          </a:p>
          <a:p>
            <a:r>
              <a:rPr lang="zh-CN" altLang="en-US" dirty="0" smtClean="0"/>
              <a:t>事务时原子的，只要有一个操作失败，数据就不会变化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736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390931" y="3413156"/>
            <a:ext cx="1656784" cy="10773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542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wfs</a:t>
            </a:r>
            <a:r>
              <a:rPr lang="zh-CN" altLang="en-US" dirty="0"/>
              <a:t>事务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853"/>
            <a:ext cx="2904798" cy="44027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675" y="1837853"/>
            <a:ext cx="1676190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75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wfs</a:t>
            </a:r>
            <a:r>
              <a:rPr lang="en-US" altLang="zh-CN" dirty="0" smtClean="0"/>
              <a:t> </a:t>
            </a:r>
            <a:r>
              <a:rPr lang="zh-CN" altLang="en-US" dirty="0"/>
              <a:t>事务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428" y="1908424"/>
            <a:ext cx="2809524" cy="990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428" y="2898900"/>
            <a:ext cx="2238095" cy="84761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4442"/>
            <a:ext cx="5733703" cy="47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0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Filter Encoding </a:t>
            </a:r>
            <a:r>
              <a:rPr lang="en-US" altLang="zh-CN" dirty="0" smtClean="0"/>
              <a:t>Reference:</a:t>
            </a:r>
          </a:p>
          <a:p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</a:t>
            </a:r>
            <a:r>
              <a:rPr lang="en-US" altLang="zh-CN" dirty="0" err="1" smtClean="0">
                <a:hlinkClick r:id="rId2"/>
              </a:rPr>
              <a:t>docs.geoserver.org</a:t>
            </a:r>
            <a:r>
              <a:rPr lang="en-US" altLang="zh-CN" dirty="0" smtClean="0">
                <a:hlinkClick r:id="rId2"/>
              </a:rPr>
              <a:t>/latest/</a:t>
            </a:r>
            <a:r>
              <a:rPr lang="en-US" altLang="zh-CN" dirty="0" err="1" smtClean="0">
                <a:hlinkClick r:id="rId2"/>
              </a:rPr>
              <a:t>en</a:t>
            </a:r>
            <a:r>
              <a:rPr lang="en-US" altLang="zh-CN" dirty="0" smtClean="0">
                <a:hlinkClick r:id="rId2"/>
              </a:rPr>
              <a:t>/user/filter/</a:t>
            </a:r>
            <a:r>
              <a:rPr lang="en-US" altLang="zh-CN" dirty="0" err="1" smtClean="0">
                <a:hlinkClick r:id="rId2"/>
              </a:rPr>
              <a:t>filter_reference.html</a:t>
            </a:r>
            <a:endParaRPr lang="en-US" altLang="zh-CN" dirty="0" smtClean="0"/>
          </a:p>
          <a:p>
            <a:r>
              <a:rPr lang="en-US" altLang="zh-CN" dirty="0" err="1"/>
              <a:t>WFS</a:t>
            </a:r>
            <a:r>
              <a:rPr lang="en-US" altLang="zh-CN" dirty="0"/>
              <a:t> </a:t>
            </a:r>
            <a:r>
              <a:rPr lang="en-US" altLang="zh-CN" dirty="0" smtClean="0"/>
              <a:t>reference</a:t>
            </a:r>
          </a:p>
          <a:p>
            <a:r>
              <a:rPr lang="en-US" altLang="zh-CN" dirty="0"/>
              <a:t>http://</a:t>
            </a:r>
            <a:r>
              <a:rPr lang="en-US" altLang="zh-CN" dirty="0" err="1"/>
              <a:t>docs.geoserver.org</a:t>
            </a:r>
            <a:r>
              <a:rPr lang="en-US" altLang="zh-CN" dirty="0"/>
              <a:t>/latest/</a:t>
            </a:r>
            <a:r>
              <a:rPr lang="en-US" altLang="zh-CN" dirty="0" err="1"/>
              <a:t>en</a:t>
            </a:r>
            <a:r>
              <a:rPr lang="en-US" altLang="zh-CN" dirty="0"/>
              <a:t>/user/services/</a:t>
            </a:r>
            <a:r>
              <a:rPr lang="en-US" altLang="zh-CN" dirty="0" err="1"/>
              <a:t>wfs</a:t>
            </a:r>
            <a:r>
              <a:rPr lang="en-US" altLang="zh-CN" dirty="0"/>
              <a:t>/</a:t>
            </a:r>
            <a:r>
              <a:rPr lang="en-US" altLang="zh-CN" dirty="0" err="1"/>
              <a:t>reference.html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8718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提供一系列栅格图层</a:t>
            </a:r>
            <a:endParaRPr lang="en-US" altLang="zh-CN" sz="2000" dirty="0" smtClean="0"/>
          </a:p>
          <a:p>
            <a:r>
              <a:rPr lang="zh-CN" altLang="en-US" sz="2000" dirty="0" smtClean="0"/>
              <a:t>获得栅格图层的信息（分辨率， 波段）</a:t>
            </a:r>
            <a:endParaRPr lang="en-US" altLang="zh-CN" sz="2000" dirty="0" smtClean="0"/>
          </a:p>
          <a:p>
            <a:r>
              <a:rPr lang="zh-CN" altLang="en-US" sz="2000" dirty="0" smtClean="0"/>
              <a:t>选择波段，波段组合，重采样，重投影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7040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/>
              <a:t>GetCapabilities</a:t>
            </a:r>
            <a:endParaRPr lang="en-US" altLang="zh-CN" sz="2000" dirty="0"/>
          </a:p>
          <a:p>
            <a:r>
              <a:rPr lang="en-US" altLang="zh-CN" sz="1800" dirty="0">
                <a:hlinkClick r:id="rId2"/>
              </a:rPr>
              <a:t>http://</a:t>
            </a:r>
            <a:r>
              <a:rPr lang="en-US" altLang="zh-CN" sz="1800" dirty="0" err="1" smtClean="0">
                <a:hlinkClick r:id="rId2"/>
              </a:rPr>
              <a:t>localhost:3001</a:t>
            </a:r>
            <a:r>
              <a:rPr lang="en-US" altLang="zh-CN" sz="1800" dirty="0" smtClean="0">
                <a:hlinkClick r:id="rId2"/>
              </a:rPr>
              <a:t>/</a:t>
            </a:r>
            <a:r>
              <a:rPr lang="en-US" altLang="zh-CN" sz="1800" dirty="0" err="1" smtClean="0">
                <a:hlinkClick r:id="rId2"/>
              </a:rPr>
              <a:t>geoserver</a:t>
            </a:r>
            <a:r>
              <a:rPr lang="en-US" altLang="zh-CN" sz="1800" dirty="0" smtClean="0">
                <a:hlinkClick r:id="rId2"/>
              </a:rPr>
              <a:t>/</a:t>
            </a:r>
            <a:r>
              <a:rPr lang="en-US" altLang="zh-CN" sz="1800" dirty="0" err="1" smtClean="0">
                <a:hlinkClick r:id="rId2"/>
              </a:rPr>
              <a:t>ows?service</a:t>
            </a:r>
            <a:r>
              <a:rPr lang="en-US" altLang="zh-CN" sz="1800" dirty="0" smtClean="0">
                <a:hlinkClick r:id="rId2"/>
              </a:rPr>
              <a:t>=</a:t>
            </a:r>
            <a:r>
              <a:rPr lang="en-US" altLang="zh-CN" sz="1800" dirty="0" err="1" smtClean="0">
                <a:hlinkClick r:id="rId2"/>
              </a:rPr>
              <a:t>WCS&amp;version</a:t>
            </a:r>
            <a:r>
              <a:rPr lang="en-US" altLang="zh-CN" sz="1800" dirty="0" smtClean="0">
                <a:hlinkClick r:id="rId2"/>
              </a:rPr>
              <a:t>=</a:t>
            </a:r>
            <a:r>
              <a:rPr lang="en-US" altLang="zh-CN" sz="1800" dirty="0" err="1" smtClean="0">
                <a:hlinkClick r:id="rId2"/>
              </a:rPr>
              <a:t>2.0.0&amp;request</a:t>
            </a:r>
            <a:r>
              <a:rPr lang="en-US" altLang="zh-CN" sz="1800" dirty="0" smtClean="0">
                <a:hlinkClick r:id="rId2"/>
              </a:rPr>
              <a:t>=</a:t>
            </a:r>
            <a:r>
              <a:rPr lang="en-US" altLang="zh-CN" sz="1800" dirty="0" err="1" smtClean="0">
                <a:hlinkClick r:id="rId2"/>
              </a:rPr>
              <a:t>GetCapabilities</a:t>
            </a:r>
            <a:endParaRPr lang="en-US" altLang="zh-CN" sz="1800" dirty="0" smtClean="0"/>
          </a:p>
          <a:p>
            <a:r>
              <a:rPr lang="en-US" altLang="zh-CN" sz="1800" dirty="0"/>
              <a:t>service identification </a:t>
            </a:r>
            <a:r>
              <a:rPr lang="zh-CN" altLang="en-US" sz="1800" dirty="0" smtClean="0"/>
              <a:t>： 实现的子模块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ServiceProvider</a:t>
            </a:r>
            <a:r>
              <a:rPr lang="zh-CN" altLang="en-US" sz="1800" dirty="0" smtClean="0"/>
              <a:t>：联系人</a:t>
            </a:r>
            <a:endParaRPr lang="en-US" altLang="zh-CN" sz="1800" dirty="0" smtClean="0"/>
          </a:p>
          <a:p>
            <a:r>
              <a:rPr lang="en-US" altLang="zh-CN" sz="1800" dirty="0" err="1" smtClean="0"/>
              <a:t>OperationsMetadata</a:t>
            </a:r>
            <a:r>
              <a:rPr lang="zh-CN" altLang="en-US" sz="1800" dirty="0" smtClean="0"/>
              <a:t>：可用的请求类型</a:t>
            </a:r>
            <a:endParaRPr lang="en-US" altLang="zh-CN" sz="1800" dirty="0" smtClean="0"/>
          </a:p>
          <a:p>
            <a:r>
              <a:rPr lang="en-US" altLang="zh-CN" sz="1800" dirty="0" err="1" smtClean="0"/>
              <a:t>ServiceMetadata</a:t>
            </a:r>
            <a:r>
              <a:rPr lang="zh-CN" altLang="en-US" sz="1800" dirty="0" smtClean="0"/>
              <a:t>：支持的返回格式和投影</a:t>
            </a:r>
            <a:endParaRPr lang="en-US" altLang="zh-CN" sz="1800" dirty="0" smtClean="0"/>
          </a:p>
          <a:p>
            <a:r>
              <a:rPr lang="en-US" altLang="zh-CN" sz="1800" dirty="0" smtClean="0"/>
              <a:t>Contents</a:t>
            </a:r>
            <a:r>
              <a:rPr lang="zh-CN" altLang="en-US" sz="1800" dirty="0" smtClean="0"/>
              <a:t>：栅格图层和信息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664" y="2620342"/>
            <a:ext cx="4085714" cy="1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2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DescribeCoverage</a:t>
            </a:r>
            <a:endParaRPr lang="en-US" altLang="zh-CN" sz="2000" dirty="0" smtClean="0"/>
          </a:p>
          <a:p>
            <a:r>
              <a:rPr lang="en-US" altLang="zh-CN" sz="2000" dirty="0" smtClean="0">
                <a:hlinkClick r:id="rId2"/>
              </a:rPr>
              <a:t>http</a:t>
            </a:r>
            <a:r>
              <a:rPr lang="en-US" altLang="zh-CN" sz="2000" dirty="0">
                <a:hlinkClick r:id="rId2"/>
              </a:rPr>
              <a:t>://</a:t>
            </a:r>
            <a:r>
              <a:rPr lang="en-US" altLang="zh-CN" sz="2000" dirty="0" err="1" smtClean="0">
                <a:hlinkClick r:id="rId2"/>
              </a:rPr>
              <a:t>localhost:3001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err="1" smtClean="0">
                <a:hlinkClick r:id="rId2"/>
              </a:rPr>
              <a:t>geoserver</a:t>
            </a:r>
            <a:r>
              <a:rPr lang="en-US" altLang="zh-CN" sz="2000" dirty="0" smtClean="0">
                <a:hlinkClick r:id="rId2"/>
              </a:rPr>
              <a:t>/</a:t>
            </a:r>
            <a:r>
              <a:rPr lang="en-US" altLang="zh-CN" sz="2000" dirty="0" err="1" smtClean="0">
                <a:hlinkClick r:id="rId2"/>
              </a:rPr>
              <a:t>ows?service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WCS&amp;version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2.0.0&amp;request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DescribeCoverage&amp;coverageId</a:t>
            </a:r>
            <a:r>
              <a:rPr lang="en-US" altLang="zh-CN" sz="2000" dirty="0" smtClean="0">
                <a:hlinkClick r:id="rId2"/>
              </a:rPr>
              <a:t>=</a:t>
            </a:r>
            <a:r>
              <a:rPr lang="en-US" altLang="zh-CN" sz="2000" dirty="0" err="1" smtClean="0">
                <a:hlinkClick r:id="rId2"/>
              </a:rPr>
              <a:t>ex_raster:dg_2010</a:t>
            </a:r>
            <a:endParaRPr lang="en-US" altLang="zh-CN" sz="2000" dirty="0" smtClean="0"/>
          </a:p>
          <a:p>
            <a:r>
              <a:rPr lang="en-US" altLang="zh-CN" sz="2000" dirty="0" err="1" smtClean="0"/>
              <a:t>boundedBy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栅格覆盖的地理范围</a:t>
            </a:r>
            <a:endParaRPr lang="en-US" altLang="zh-CN" sz="2000" dirty="0" smtClean="0"/>
          </a:p>
          <a:p>
            <a:r>
              <a:rPr lang="en-US" altLang="zh-CN" sz="2000" dirty="0" err="1" smtClean="0"/>
              <a:t>domainSet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分辨率，地理变换参数</a:t>
            </a:r>
            <a:endParaRPr lang="en-US" altLang="zh-CN" sz="2000" dirty="0" smtClean="0"/>
          </a:p>
          <a:p>
            <a:r>
              <a:rPr lang="en-US" altLang="zh-CN" sz="2000" dirty="0" err="1" smtClean="0"/>
              <a:t>rangeType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波段信息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62" y="2955511"/>
            <a:ext cx="3961905" cy="1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405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GetCoverage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</a:t>
            </a:r>
            <a:r>
              <a:rPr lang="en-US" altLang="zh-CN" dirty="0" err="1" smtClean="0">
                <a:hlinkClick r:id="rId2"/>
              </a:rPr>
              <a:t>localhost:3001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geoserver</a:t>
            </a:r>
            <a:r>
              <a:rPr lang="en-US" altLang="zh-CN" dirty="0" smtClean="0">
                <a:hlinkClick r:id="rId2"/>
              </a:rPr>
              <a:t>/</a:t>
            </a:r>
            <a:r>
              <a:rPr lang="en-US" altLang="zh-CN" dirty="0" err="1" smtClean="0">
                <a:hlinkClick r:id="rId2"/>
              </a:rPr>
              <a:t>ows</a:t>
            </a:r>
            <a:r>
              <a:rPr lang="en-US" altLang="zh-CN" dirty="0" smtClean="0">
                <a:hlinkClick r:id="rId2"/>
              </a:rPr>
              <a:t>?</a:t>
            </a:r>
          </a:p>
          <a:p>
            <a:r>
              <a:rPr lang="en-US" altLang="zh-CN" dirty="0" smtClean="0">
                <a:hlinkClick r:id="rId2"/>
              </a:rPr>
              <a:t>service=WCS&amp;</a:t>
            </a:r>
          </a:p>
          <a:p>
            <a:r>
              <a:rPr lang="en-US" altLang="zh-CN" dirty="0" smtClean="0">
                <a:hlinkClick r:id="rId2"/>
              </a:rPr>
              <a:t>version=2.0.0&amp;</a:t>
            </a:r>
          </a:p>
          <a:p>
            <a:r>
              <a:rPr lang="en-US" altLang="zh-CN" dirty="0" smtClean="0">
                <a:hlinkClick r:id="rId2"/>
              </a:rPr>
              <a:t>request=</a:t>
            </a:r>
            <a:r>
              <a:rPr lang="en-US" altLang="zh-CN" dirty="0" err="1" smtClean="0">
                <a:hlinkClick r:id="rId2"/>
              </a:rPr>
              <a:t>GetCoverage</a:t>
            </a:r>
            <a:r>
              <a:rPr lang="en-US" altLang="zh-CN" dirty="0" smtClean="0">
                <a:hlinkClick r:id="rId2"/>
              </a:rPr>
              <a:t>&amp;</a:t>
            </a:r>
          </a:p>
          <a:p>
            <a:r>
              <a:rPr lang="en-US" altLang="zh-CN" dirty="0" err="1" smtClean="0">
                <a:hlinkClick r:id="rId2"/>
              </a:rPr>
              <a:t>coverageId</a:t>
            </a:r>
            <a:r>
              <a:rPr lang="en-US" altLang="zh-CN" dirty="0" smtClean="0">
                <a:hlinkClick r:id="rId2"/>
              </a:rPr>
              <a:t>=</a:t>
            </a:r>
            <a:r>
              <a:rPr lang="en-US" altLang="zh-CN" dirty="0" err="1" smtClean="0">
                <a:hlinkClick r:id="rId2"/>
              </a:rPr>
              <a:t>ex_raster:dg_2010</a:t>
            </a:r>
            <a:endParaRPr lang="en-US" altLang="zh-CN" dirty="0" smtClean="0"/>
          </a:p>
          <a:p>
            <a:r>
              <a:rPr lang="zh-CN" altLang="en-US" dirty="0" smtClean="0"/>
              <a:t>下载整个图像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4623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37911" cy="455848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&amp;format=image/</a:t>
            </a:r>
            <a:r>
              <a:rPr lang="en-US" altLang="zh-CN" sz="2000" dirty="0" err="1" smtClean="0"/>
              <a:t>png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改变输出图像的格式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0" y="2406251"/>
            <a:ext cx="7914286" cy="9047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70960" y="3657244"/>
            <a:ext cx="5657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&amp;subset=E(800000,836523)&amp;subset=N(2527449,2567449)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256" y="4026576"/>
            <a:ext cx="2533410" cy="260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25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wcs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690688"/>
            <a:ext cx="4016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&amp;scalefactor=0.</a:t>
            </a:r>
            <a:r>
              <a:rPr lang="zh-CN" altLang="en-US" dirty="0" smtClean="0"/>
              <a:t>25 设置分辨率为</a:t>
            </a:r>
            <a:r>
              <a:rPr lang="en-US" altLang="zh-CN" dirty="0" smtClean="0"/>
              <a:t>0.25</a:t>
            </a:r>
            <a:r>
              <a:rPr lang="zh-CN" altLang="en-US" dirty="0" smtClean="0"/>
              <a:t>倍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38200" y="2411415"/>
            <a:ext cx="7246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&amp;outputCRS=http://www.opengis.net/def/crs/EPSG/</a:t>
            </a:r>
            <a:r>
              <a:rPr lang="zh-CN" altLang="en-US" dirty="0" smtClean="0"/>
              <a:t>0/4326</a:t>
            </a:r>
            <a:r>
              <a:rPr lang="en-US" altLang="zh-CN" dirty="0" smtClean="0"/>
              <a:t> </a:t>
            </a:r>
            <a:r>
              <a:rPr lang="zh-CN" altLang="en-US" dirty="0" smtClean="0"/>
              <a:t>修改输出投影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4334"/>
            <a:ext cx="6552381" cy="188571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8200" y="5408969"/>
            <a:ext cx="4790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&amp;rangesubset=PALETTE_</a:t>
            </a:r>
            <a:r>
              <a:rPr lang="zh-CN" altLang="en-US" dirty="0" smtClean="0"/>
              <a:t>INDEX 自定义波段组合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0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053431"/>
            <a:ext cx="4953000" cy="3895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28792" y="3431263"/>
            <a:ext cx="1611517" cy="742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1674</Words>
  <Application>Microsoft Office PowerPoint</Application>
  <PresentationFormat>宽屏</PresentationFormat>
  <Paragraphs>283</Paragraphs>
  <Slides>88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3" baseType="lpstr">
      <vt:lpstr>宋体</vt:lpstr>
      <vt:lpstr>Arial</vt:lpstr>
      <vt:lpstr>Calibri</vt:lpstr>
      <vt:lpstr>Calibri Light</vt:lpstr>
      <vt:lpstr>Office 主题</vt:lpstr>
      <vt:lpstr>geoserver介绍</vt:lpstr>
      <vt:lpstr>geoserver简介</vt:lpstr>
      <vt:lpstr>安装</vt:lpstr>
      <vt:lpstr>安装</vt:lpstr>
      <vt:lpstr>安装</vt:lpstr>
      <vt:lpstr>安装</vt:lpstr>
      <vt:lpstr>安装</vt:lpstr>
      <vt:lpstr>安装</vt:lpstr>
      <vt:lpstr>安装</vt:lpstr>
      <vt:lpstr>安装</vt:lpstr>
      <vt:lpstr>GeoServer基本概念</vt:lpstr>
      <vt:lpstr>GeoServer基本概念</vt:lpstr>
      <vt:lpstr>GeoServer基本概念</vt:lpstr>
      <vt:lpstr>GeoServer基本概念</vt:lpstr>
      <vt:lpstr>GeoServer基本概念</vt:lpstr>
      <vt:lpstr>GeoServer基本概念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PowerPoint 演示文稿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例子</vt:lpstr>
      <vt:lpstr>ogc</vt:lpstr>
      <vt:lpstr>ogc</vt:lpstr>
      <vt:lpstr>ogc一般请求</vt:lpstr>
      <vt:lpstr>ogc</vt:lpstr>
      <vt:lpstr>ogc 请求编码</vt:lpstr>
      <vt:lpstr>wms</vt:lpstr>
      <vt:lpstr>wms</vt:lpstr>
      <vt:lpstr>wms</vt:lpstr>
      <vt:lpstr>wms</vt:lpstr>
      <vt:lpstr>wms</vt:lpstr>
      <vt:lpstr>wms</vt:lpstr>
      <vt:lpstr>wms</vt:lpstr>
      <vt:lpstr>wms</vt:lpstr>
      <vt:lpstr>wms</vt:lpstr>
      <vt:lpstr>wms</vt:lpstr>
      <vt:lpstr>wms</vt:lpstr>
      <vt:lpstr>wms styling</vt:lpstr>
      <vt:lpstr>wms styling</vt:lpstr>
      <vt:lpstr>wms styling css</vt:lpstr>
      <vt:lpstr>wms styling css</vt:lpstr>
      <vt:lpstr>wms styling css</vt:lpstr>
      <vt:lpstr>wms styling css</vt:lpstr>
      <vt:lpstr>wms styling css</vt:lpstr>
      <vt:lpstr>wms styling css</vt:lpstr>
      <vt:lpstr>wms styling css</vt:lpstr>
      <vt:lpstr>wms styling</vt:lpstr>
      <vt:lpstr>wms filter</vt:lpstr>
      <vt:lpstr>wms filter</vt:lpstr>
      <vt:lpstr>wms filter</vt:lpstr>
      <vt:lpstr>wms filter</vt:lpstr>
      <vt:lpstr>wms filter</vt:lpstr>
      <vt:lpstr>wms filter</vt:lpstr>
      <vt:lpstr>wfs</vt:lpstr>
      <vt:lpstr>wfs</vt:lpstr>
      <vt:lpstr>wfs</vt:lpstr>
      <vt:lpstr>wfs</vt:lpstr>
      <vt:lpstr>wfs</vt:lpstr>
      <vt:lpstr>wfs filter</vt:lpstr>
      <vt:lpstr>wfs事务</vt:lpstr>
      <vt:lpstr>wfs事务</vt:lpstr>
      <vt:lpstr>wfs 事务</vt:lpstr>
      <vt:lpstr>wfs</vt:lpstr>
      <vt:lpstr>wcs</vt:lpstr>
      <vt:lpstr>wcs</vt:lpstr>
      <vt:lpstr>wcs</vt:lpstr>
      <vt:lpstr>wcs</vt:lpstr>
      <vt:lpstr>wcs</vt:lpstr>
      <vt:lpstr>wcs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 浩铭</dc:creator>
  <cp:lastModifiedBy>庄 浩铭</cp:lastModifiedBy>
  <cp:revision>403</cp:revision>
  <dcterms:created xsi:type="dcterms:W3CDTF">2018-07-02T02:12:35Z</dcterms:created>
  <dcterms:modified xsi:type="dcterms:W3CDTF">2018-07-02T12:25:04Z</dcterms:modified>
</cp:coreProperties>
</file>