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5"/>
  </p:notesMasterIdLst>
  <p:sldIdLst>
    <p:sldId id="256" r:id="rId3"/>
    <p:sldId id="257" r:id="rId4"/>
    <p:sldId id="264" r:id="rId5"/>
    <p:sldId id="271" r:id="rId6"/>
    <p:sldId id="272" r:id="rId7"/>
    <p:sldId id="273" r:id="rId8"/>
    <p:sldId id="268" r:id="rId9"/>
    <p:sldId id="258" r:id="rId10"/>
    <p:sldId id="274" r:id="rId11"/>
    <p:sldId id="259" r:id="rId12"/>
    <p:sldId id="260" r:id="rId13"/>
    <p:sldId id="263" r:id="rId14"/>
    <p:sldId id="269" r:id="rId15"/>
    <p:sldId id="275" r:id="rId16"/>
    <p:sldId id="276" r:id="rId17"/>
    <p:sldId id="277" r:id="rId18"/>
    <p:sldId id="278" r:id="rId19"/>
    <p:sldId id="281" r:id="rId20"/>
    <p:sldId id="280" r:id="rId21"/>
    <p:sldId id="279" r:id="rId22"/>
    <p:sldId id="282" r:id="rId23"/>
    <p:sldId id="283" r:id="rId24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500" autoAdjust="0"/>
  </p:normalViewPr>
  <p:slideViewPr>
    <p:cSldViewPr>
      <p:cViewPr varScale="1">
        <p:scale>
          <a:sx n="71" d="100"/>
          <a:sy n="71" d="100"/>
        </p:scale>
        <p:origin x="-1002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过程和步骤的列表，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或者带有媒体的演讲幻灯片。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10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  <a:endParaRPr lang="zh-CN" altLang="en-US" sz="1200" b="0" i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11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</a:p>
          <a:p>
            <a:pPr marL="0" algn="l" defTabSz="914400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16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17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18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19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20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21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有关可选的时间</a:t>
            </a: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目标阶段的日程设计。 </a:t>
            </a:r>
            <a:endParaRPr lang="zh-CN" altLang="en-US" sz="1200" b="0" i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6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7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相关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词汇表。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8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相关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词汇表。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9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6/7/2014 4:12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6/7/2014 4:12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6/7/2014 4:12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6/7/2014 4:12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6/7/2014 4:12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6/7/2014 4:12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6/7/2014 4:12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6/7/2014 4:12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6/7/2014 4:12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6/7/2014 4:12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6/7/2014 4:12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6/7/2014 4:12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072680" y="4343400"/>
            <a:ext cx="7420570" cy="14478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/>
              <a:t>Linux</a:t>
            </a:r>
            <a:r>
              <a:rPr lang="zh-CN" altLang="en-US" sz="3600" dirty="0"/>
              <a:t> </a:t>
            </a:r>
            <a:r>
              <a:rPr lang="en-US" altLang="zh-CN" sz="3600" dirty="0"/>
              <a:t>0.11</a:t>
            </a:r>
            <a:r>
              <a:rPr lang="zh-CN" altLang="en-US" sz="3600" dirty="0"/>
              <a:t>的虚拟内存交换功能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>庄乾坤 </a:t>
            </a:r>
            <a:r>
              <a:rPr lang="en-US" altLang="zh-CN" sz="2400" b="0" i="0" dirty="0" smtClean="0">
                <a:solidFill>
                  <a:srgbClr val="FFFFFF"/>
                </a:solidFill>
                <a:ea typeface="宋体" pitchFamily="2" charset="-122"/>
              </a:rPr>
              <a:t>1110310715</a:t>
            </a: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/>
            </a:r>
            <a:b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刘通</a:t>
            </a:r>
            <a:r>
              <a:rPr lang="en-US" altLang="zh-CN" sz="2400" dirty="0" smtClean="0">
                <a:ea typeface="宋体" pitchFamily="2" charset="-122"/>
              </a:rPr>
              <a:t>	1110310708</a:t>
            </a: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Swap.c</a:t>
            </a:r>
            <a:r>
              <a:rPr lang="zh-CN" altLang="en-US" dirty="0"/>
              <a:t>相关函数</a:t>
            </a:r>
            <a:endParaRPr lang="en-US" alt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3284488" cy="4572000"/>
          </a:xfrm>
        </p:spPr>
        <p:txBody>
          <a:bodyPr>
            <a:normAutofit/>
          </a:bodyPr>
          <a:lstStyle/>
          <a:p>
            <a:pPr>
              <a:buSzPct val="45000"/>
              <a:buFont typeface="StarSymbol"/>
              <a:buChar char=""/>
            </a:pPr>
            <a:r>
              <a:rPr lang="zh-CN" altLang="en-US" sz="2400" dirty="0"/>
              <a:t>注意这里我们采用第二块硬盘的第一个分区作为</a:t>
            </a:r>
            <a:r>
              <a:rPr lang="en-US" altLang="zh-CN" sz="2400" dirty="0"/>
              <a:t>swap</a:t>
            </a:r>
            <a:r>
              <a:rPr lang="zh-CN" altLang="en-US" sz="2400" dirty="0"/>
              <a:t>分区，因此</a:t>
            </a:r>
            <a:endParaRPr lang="en-US" altLang="zh-CN" sz="2400" dirty="0"/>
          </a:p>
          <a:p>
            <a:pPr>
              <a:buSzPct val="45000"/>
              <a:buFont typeface="StarSymbol"/>
              <a:buChar char=""/>
            </a:pPr>
            <a:r>
              <a:rPr lang="en-US" altLang="zh-CN" sz="2400" dirty="0"/>
              <a:t>SWAP_DEV=0x306</a:t>
            </a:r>
          </a:p>
          <a:p>
            <a:pPr>
              <a:buSzPct val="45000"/>
              <a:buFont typeface="StarSymbol"/>
              <a:buChar char=""/>
            </a:pPr>
            <a:endParaRPr lang="en-US" altLang="zh-CN" sz="2400" dirty="0"/>
          </a:p>
          <a:p>
            <a:pPr>
              <a:buSzPct val="45000"/>
              <a:buFont typeface="StarSymbol"/>
              <a:buChar char=""/>
            </a:pPr>
            <a:endParaRPr lang="en-US" altLang="zh-CN" sz="2400" dirty="0"/>
          </a:p>
          <a:p>
            <a:pPr>
              <a:buSzPct val="45000"/>
              <a:buFont typeface="StarSymbol"/>
              <a:buChar char=""/>
            </a:pPr>
            <a:endParaRPr lang="en-US" altLang="zh-CN" sz="24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628800"/>
            <a:ext cx="480940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二、</a:t>
            </a:r>
            <a:r>
              <a:rPr lang="en-US" altLang="zh-CN" dirty="0" err="1"/>
              <a:t>Swap.c</a:t>
            </a:r>
            <a:r>
              <a:rPr lang="zh-CN" altLang="en-US" dirty="0"/>
              <a:t>相关函数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32520" y="1628800"/>
            <a:ext cx="6336704" cy="46085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对于硬盘这类块设备，</a:t>
            </a:r>
            <a:r>
              <a:rPr lang="en-US" altLang="zh-CN" dirty="0" smtClean="0"/>
              <a:t>Linux0.11</a:t>
            </a:r>
            <a:r>
              <a:rPr lang="zh-CN" altLang="en-US" dirty="0" smtClean="0"/>
              <a:t>中只实现了</a:t>
            </a:r>
            <a:r>
              <a:rPr lang="en-US" altLang="zh-CN" dirty="0" err="1" smtClean="0"/>
              <a:t>ll_rw_block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，即按块读写的函数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分区的读写是按页进行的，为了方便我们要先实现一个</a:t>
            </a:r>
            <a:r>
              <a:rPr lang="en-US" altLang="zh-CN" dirty="0" err="1" smtClean="0"/>
              <a:t>ll_rw_page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函数。即每次访问作为一个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，添加到硬盘队列中去，这个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每次读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个扇区，即</a:t>
            </a:r>
            <a:r>
              <a:rPr lang="en-US" altLang="zh-CN" dirty="0" smtClean="0"/>
              <a:t>4KB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设备，它的设备号是固定的，因此我们可以用宏专门来进行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设备的读写，减少参数。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0" y="2780928"/>
            <a:ext cx="28289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6165304"/>
            <a:ext cx="5886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二、</a:t>
            </a:r>
            <a:r>
              <a:rPr lang="en-US" altLang="zh-CN" dirty="0" err="1"/>
              <a:t>Swap.c</a:t>
            </a:r>
            <a:r>
              <a:rPr lang="zh-CN" altLang="en-US" dirty="0"/>
              <a:t>相关函数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632520" y="1628800"/>
            <a:ext cx="8640960" cy="468052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get_swap_page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扫描</a:t>
            </a:r>
            <a:r>
              <a:rPr lang="en-US" altLang="zh-CN" dirty="0"/>
              <a:t>bitmap</a:t>
            </a:r>
            <a:r>
              <a:rPr lang="zh-CN" altLang="en-US" dirty="0"/>
              <a:t>，若找到有一位是</a:t>
            </a:r>
            <a:r>
              <a:rPr lang="en-US" altLang="zh-CN" dirty="0"/>
              <a:t>1</a:t>
            </a:r>
            <a:r>
              <a:rPr lang="zh-CN" altLang="en-US" dirty="0"/>
              <a:t>，就把它置为不可用，并返回它的序号，表示找到了这一页</a:t>
            </a:r>
            <a:r>
              <a:rPr lang="en-US" altLang="zh-CN" dirty="0"/>
              <a:t>free page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swap_free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nr)</a:t>
            </a:r>
          </a:p>
          <a:p>
            <a:pPr lvl="1"/>
            <a:r>
              <a:rPr lang="zh-CN" altLang="en-US" dirty="0"/>
              <a:t>检查第</a:t>
            </a:r>
            <a:r>
              <a:rPr lang="en-US" altLang="zh-CN" dirty="0"/>
              <a:t>nr</a:t>
            </a:r>
            <a:r>
              <a:rPr lang="zh-CN" altLang="en-US" dirty="0"/>
              <a:t>位是否是</a:t>
            </a:r>
            <a:r>
              <a:rPr lang="en-US" altLang="zh-CN" dirty="0"/>
              <a:t>0</a:t>
            </a:r>
            <a:r>
              <a:rPr lang="zh-CN" altLang="en-US" dirty="0"/>
              <a:t>，如果是，就置为</a:t>
            </a:r>
            <a:r>
              <a:rPr lang="en-US" altLang="zh-CN" dirty="0"/>
              <a:t>1</a:t>
            </a:r>
            <a:r>
              <a:rPr lang="zh-CN" altLang="en-US" dirty="0"/>
              <a:t>并返回。否则报</a:t>
            </a:r>
            <a:r>
              <a:rPr lang="zh-CN" altLang="en-US" dirty="0" smtClean="0"/>
              <a:t>错。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swap_in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设备调一页到内存中。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swap_out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从将内存中的一页移出到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设备中。</a:t>
            </a:r>
            <a:endParaRPr lang="en-US" altLang="zh-CN" dirty="0" smtClean="0"/>
          </a:p>
          <a:p>
            <a:pPr marL="36576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二、</a:t>
            </a:r>
            <a:r>
              <a:rPr lang="en-US" altLang="zh-CN" dirty="0" err="1"/>
              <a:t>Swap.c</a:t>
            </a:r>
            <a:r>
              <a:rPr lang="zh-CN" altLang="en-US" dirty="0"/>
              <a:t>相关函数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Swap out()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该函数在</a:t>
            </a:r>
            <a:r>
              <a:rPr lang="en-US" altLang="zh-CN" dirty="0" err="1" smtClean="0">
                <a:latin typeface="Tw Cen MT"/>
                <a:ea typeface="宋体" pitchFamily="2" charset="-122"/>
              </a:rPr>
              <a:t>get_free_page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()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中被调用。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原来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0.11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中，</a:t>
            </a:r>
            <a:r>
              <a:rPr lang="en-US" altLang="zh-CN" dirty="0" err="1" smtClean="0">
                <a:ea typeface="宋体" pitchFamily="2" charset="-122"/>
              </a:rPr>
              <a:t>get_free_page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是从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16MB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物理空间的尾部开始查找空闲的物理页。如果没有空闲的就返回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0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。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但是这里有了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swap</a:t>
            </a: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功能，如果扫描一遍没找到空闲物理页，就要调用</a:t>
            </a:r>
            <a:r>
              <a:rPr lang="en-US" altLang="zh-CN" sz="2900" b="0" i="0" dirty="0" err="1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swap_out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()</a:t>
            </a: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函数，然后再次申请页面。</a:t>
            </a:r>
            <a:endParaRPr lang="zh-CN" altLang="en-US" sz="29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二、</a:t>
            </a:r>
            <a:r>
              <a:rPr lang="en-US" altLang="zh-CN" dirty="0" err="1"/>
              <a:t>Swap.c</a:t>
            </a:r>
            <a:r>
              <a:rPr lang="zh-CN" altLang="en-US" dirty="0"/>
              <a:t>相关函数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Swap out()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查找可被换出的页面过程如下：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从线性空间中的任务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的第一页开始往后找</a:t>
            </a:r>
            <a:endParaRPr lang="en-US" altLang="zh-CN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查找页目录，找最低位为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1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的项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-&gt;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>
                <a:latin typeface="Tw Cen MT"/>
                <a:ea typeface="宋体" pitchFamily="2" charset="-122"/>
              </a:rPr>
              <a:t> 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 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查找页表，找到最低位为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1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的项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-&gt;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	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>
                <a:latin typeface="Tw Cen MT"/>
                <a:ea typeface="宋体" pitchFamily="2" charset="-122"/>
              </a:rPr>
              <a:t> 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 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尝试换出</a:t>
            </a:r>
            <a:r>
              <a:rPr lang="en-US" altLang="zh-CN" dirty="0" err="1" smtClean="0">
                <a:latin typeface="Tw Cen MT"/>
                <a:ea typeface="宋体" pitchFamily="2" charset="-122"/>
              </a:rPr>
              <a:t>try_to_swap_out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()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。若无法换出，继续查找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900" b="0" i="0" dirty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  </a:t>
            </a: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如果成功换出，则将</a:t>
            </a:r>
            <a:r>
              <a:rPr lang="en-US" altLang="zh-CN" sz="2900" b="0" i="0" dirty="0" err="1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swap_nr</a:t>
            </a: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左移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位存放到</a:t>
            </a:r>
            <a:r>
              <a:rPr lang="en-US" altLang="zh-CN" sz="2900" b="0" i="0" dirty="0" err="1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table_ptr</a:t>
            </a: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中，以备将来使用。</a:t>
            </a:r>
            <a:endParaRPr lang="en-US" altLang="zh-CN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80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二、</a:t>
            </a:r>
            <a:r>
              <a:rPr lang="en-US" altLang="zh-CN" dirty="0" err="1"/>
              <a:t>Swap.c</a:t>
            </a:r>
            <a:r>
              <a:rPr lang="zh-CN" altLang="en-US" dirty="0"/>
              <a:t>相关函数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sz="2900" b="0" i="0" dirty="0" err="1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Try_to_swap_out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():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在</a:t>
            </a:r>
            <a:r>
              <a:rPr lang="en-US" altLang="zh-CN" dirty="0" err="1" smtClean="0">
                <a:latin typeface="Tw Cen MT"/>
                <a:ea typeface="宋体" pitchFamily="2" charset="-122"/>
              </a:rPr>
              <a:t>swap_out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()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函数中，找到的只是有可能被换出的页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(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有对应物理内存的页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)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。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但这些页未必真的能换出，</a:t>
            </a:r>
            <a:r>
              <a:rPr lang="en-US" altLang="zh-CN" sz="2900" b="0" i="0" dirty="0" err="1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try_to_swap_out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()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还会做进一步检查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1.</a:t>
            </a: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再次检查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page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最低位是否为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1</a:t>
            </a:r>
            <a:endParaRPr lang="en-US" altLang="zh-CN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dirty="0" smtClean="0">
                <a:latin typeface="Tw Cen MT"/>
                <a:ea typeface="宋体" pitchFamily="2" charset="-122"/>
              </a:rPr>
              <a:t>2. page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大小是否越界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3. </a:t>
            </a: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如果该页未经修改过，则直接释放，而不用往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swap</a:t>
            </a: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设备上写</a:t>
            </a:r>
            <a:endParaRPr lang="en-US" altLang="zh-CN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dirty="0" smtClean="0">
                <a:latin typeface="Tw Cen MT"/>
                <a:ea typeface="宋体" pitchFamily="2" charset="-122"/>
              </a:rPr>
              <a:t>4. 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如果该内存页未被使用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(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异常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)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，或无法获得</a:t>
            </a:r>
            <a:r>
              <a:rPr lang="en-US" altLang="zh-CN" dirty="0" err="1" smtClean="0">
                <a:latin typeface="Tw Cen MT"/>
                <a:ea typeface="宋体" pitchFamily="2" charset="-122"/>
              </a:rPr>
              <a:t>swap_nr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(swap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设备已满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)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，则不能交换</a:t>
            </a:r>
            <a:endParaRPr lang="en-US" altLang="zh-CN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34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二、</a:t>
            </a:r>
            <a:r>
              <a:rPr lang="en-US" altLang="zh-CN" dirty="0" err="1"/>
              <a:t>Swap.c</a:t>
            </a:r>
            <a:r>
              <a:rPr lang="zh-CN" altLang="en-US" dirty="0"/>
              <a:t>相关函数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dirty="0" err="1" smtClean="0">
                <a:latin typeface="Tw Cen MT"/>
                <a:ea typeface="宋体" pitchFamily="2" charset="-122"/>
              </a:rPr>
              <a:t>Swap_in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():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在发生缺页中断时被调用。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dirty="0" err="1" smtClean="0">
                <a:latin typeface="Tw Cen MT"/>
                <a:ea typeface="宋体" pitchFamily="2" charset="-122"/>
              </a:rPr>
              <a:t>Swap_out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()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时已将该页在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swap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设备上的页码储存在</a:t>
            </a:r>
            <a:r>
              <a:rPr lang="en-US" altLang="zh-CN" dirty="0" err="1" smtClean="0">
                <a:latin typeface="Tw Cen MT"/>
                <a:ea typeface="宋体" pitchFamily="2" charset="-122"/>
              </a:rPr>
              <a:t>table_ptr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中。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通过它可以获得</a:t>
            </a:r>
            <a:r>
              <a:rPr lang="en-US" altLang="zh-CN" dirty="0" err="1" smtClean="0">
                <a:latin typeface="Tw Cen MT"/>
                <a:ea typeface="宋体" pitchFamily="2" charset="-122"/>
              </a:rPr>
              <a:t>swap_nr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，通过</a:t>
            </a:r>
            <a:r>
              <a:rPr lang="en-US" altLang="zh-CN" dirty="0" err="1" smtClean="0">
                <a:latin typeface="Tw Cen MT"/>
                <a:ea typeface="宋体" pitchFamily="2" charset="-122"/>
              </a:rPr>
              <a:t>read_swap_page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()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将其读回内存。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读回后，要修改对应的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bitmap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位。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还要修改</a:t>
            </a:r>
            <a:r>
              <a:rPr lang="en-US" altLang="zh-CN" dirty="0" err="1" smtClean="0">
                <a:latin typeface="Tw Cen MT"/>
                <a:ea typeface="宋体" pitchFamily="2" charset="-122"/>
              </a:rPr>
              <a:t>table_ptr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成新的物理内存地址，并将标志位置为已修改过。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 smtClean="0">
              <a:latin typeface="Tw Cen M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2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三、测试程序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不断</a:t>
            </a:r>
            <a:r>
              <a:rPr lang="en-US" altLang="zh-CN" dirty="0" err="1" smtClean="0">
                <a:latin typeface="Tw Cen MT"/>
                <a:ea typeface="宋体" pitchFamily="2" charset="-122"/>
              </a:rPr>
              <a:t>malloc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申请内存，并往内存中写入任意内容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(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如果不写的话，由于写时复制机制，系统不会真的分配物理内存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88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三、测试程序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344488" y="1628800"/>
            <a:ext cx="3281186" cy="4709120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在原始的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Linux0.11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系统上，申请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2960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页内存会发生</a:t>
            </a:r>
            <a:r>
              <a:rPr lang="en-US" altLang="zh-CN" dirty="0" err="1" smtClean="0">
                <a:latin typeface="Tw Cen MT"/>
                <a:ea typeface="宋体" pitchFamily="2" charset="-122"/>
              </a:rPr>
              <a:t>oom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错误</a:t>
            </a:r>
            <a:endParaRPr lang="en-US" altLang="zh-CN" dirty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 smtClean="0">
              <a:latin typeface="Tw Cen MT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72" y="1628800"/>
            <a:ext cx="58959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97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三、测试程序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0" y="1628800"/>
            <a:ext cx="2864768" cy="5040560"/>
          </a:xfrm>
        </p:spPr>
        <p:txBody>
          <a:bodyPr>
            <a:normAutofit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添加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Swap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后，运行效果如下：申请了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2960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页，超出</a:t>
            </a:r>
            <a:r>
              <a:rPr lang="en-US" altLang="zh-CN" dirty="0" smtClean="0">
                <a:latin typeface="Tw Cen MT"/>
                <a:ea typeface="宋体" pitchFamily="2" charset="-122"/>
              </a:rPr>
              <a:t>16MB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，发生换出操作。</a:t>
            </a: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在执行换出操作时打印了待换出的物理内存地址</a:t>
            </a:r>
            <a:endParaRPr lang="en-US" altLang="zh-CN" dirty="0" smtClean="0">
              <a:latin typeface="Tw Cen MT"/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76" y="1916832"/>
            <a:ext cx="68294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4F271C"/>
                </a:solidFill>
                <a:latin typeface="Tw Cen MT"/>
                <a:ea typeface="宋体" pitchFamily="2" charset="-122"/>
              </a:rPr>
              <a:t>主要内容：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469064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zh-CN" altLang="en-US" sz="3200" dirty="0"/>
              <a:t>一、格式化</a:t>
            </a:r>
            <a:r>
              <a:rPr lang="en-US" altLang="zh-CN" sz="3200" dirty="0"/>
              <a:t>Swap</a:t>
            </a:r>
            <a:r>
              <a:rPr lang="zh-CN" altLang="en-US" sz="3200" dirty="0"/>
              <a:t>设备及挂载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二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Swap.c</a:t>
            </a:r>
            <a:r>
              <a:rPr lang="zh-CN" altLang="en-US" sz="3200" dirty="0" smtClean="0"/>
              <a:t>相关函数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三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测试程序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三、测试程序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2561106" cy="4781128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dirty="0" smtClean="0">
                <a:latin typeface="Tw Cen MT"/>
                <a:ea typeface="宋体" pitchFamily="2" charset="-122"/>
              </a:rPr>
              <a:t>Swap in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 smtClean="0">
              <a:latin typeface="Tw Cen MT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09" y="1628800"/>
            <a:ext cx="662056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三、测试程序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2417090" cy="4709120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latin typeface="Tw Cen MT"/>
                <a:ea typeface="宋体" pitchFamily="2" charset="-122"/>
              </a:rPr>
              <a:t>一次换入过多，会发生奇怪的错误</a:t>
            </a:r>
            <a:endParaRPr lang="en-US" altLang="zh-CN" dirty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 smtClean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 smtClean="0">
              <a:latin typeface="Tw Cen MT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1526211"/>
            <a:ext cx="6749276" cy="442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74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>
                <a:solidFill>
                  <a:srgbClr val="4F271C"/>
                </a:solidFill>
                <a:latin typeface="Tw Cen MT" pitchFamily="18"/>
              </a:rPr>
              <a:t>组内分工</a:t>
            </a:r>
            <a:r>
              <a:rPr lang="en-US" altLang="zh-CN" dirty="0" smtClean="0">
                <a:solidFill>
                  <a:srgbClr val="4F271C"/>
                </a:solidFill>
                <a:latin typeface="Tw Cen MT" pitchFamily="18"/>
              </a:rPr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endParaRPr lang="en-US" altLang="zh-CN" sz="3200" dirty="0" smtClean="0">
              <a:solidFill>
                <a:srgbClr val="4F271C"/>
              </a:solidFill>
              <a:latin typeface="Tw Cen MT" pitchFamily="18"/>
            </a:endParaRPr>
          </a:p>
          <a:p>
            <a:pPr lvl="0">
              <a:buNone/>
            </a:pPr>
            <a:r>
              <a:rPr lang="en-US" altLang="zh-CN" sz="3200" dirty="0">
                <a:solidFill>
                  <a:srgbClr val="4F271C"/>
                </a:solidFill>
                <a:latin typeface="Tw Cen MT" pitchFamily="18"/>
              </a:rPr>
              <a:t>	</a:t>
            </a:r>
            <a:r>
              <a:rPr lang="en-US" altLang="zh-CN" sz="3200" dirty="0" err="1" smtClean="0">
                <a:solidFill>
                  <a:srgbClr val="4F271C"/>
                </a:solidFill>
                <a:latin typeface="Tw Cen MT" pitchFamily="18"/>
              </a:rPr>
              <a:t>庄乾坤</a:t>
            </a:r>
            <a:r>
              <a:rPr lang="en-US" altLang="zh-CN" sz="3200" dirty="0" err="1">
                <a:solidFill>
                  <a:srgbClr val="4F271C"/>
                </a:solidFill>
                <a:latin typeface="Tw Cen MT" pitchFamily="18"/>
              </a:rPr>
              <a:t>：Swap分区的格式化及管理；Swap设备的读写；内存页换出</a:t>
            </a:r>
            <a:r>
              <a:rPr lang="en-US" altLang="zh-CN" sz="3200" dirty="0">
                <a:solidFill>
                  <a:srgbClr val="4F271C"/>
                </a:solidFill>
                <a:latin typeface="Tw Cen MT" pitchFamily="18"/>
              </a:rPr>
              <a:t>；</a:t>
            </a:r>
            <a:br>
              <a:rPr lang="en-US" altLang="zh-CN" sz="3200" dirty="0">
                <a:solidFill>
                  <a:srgbClr val="4F271C"/>
                </a:solidFill>
                <a:latin typeface="Tw Cen MT" pitchFamily="18"/>
              </a:rPr>
            </a:br>
            <a:r>
              <a:rPr lang="en-US" altLang="zh-CN" sz="3200" dirty="0">
                <a:solidFill>
                  <a:srgbClr val="4F271C"/>
                </a:solidFill>
                <a:latin typeface="Tw Cen MT" pitchFamily="18"/>
              </a:rPr>
              <a:t/>
            </a:r>
            <a:br>
              <a:rPr lang="en-US" altLang="zh-CN" sz="3200" dirty="0">
                <a:solidFill>
                  <a:srgbClr val="4F271C"/>
                </a:solidFill>
                <a:latin typeface="Tw Cen MT" pitchFamily="18"/>
              </a:rPr>
            </a:br>
            <a:r>
              <a:rPr lang="en-US" altLang="zh-CN" sz="3200" dirty="0">
                <a:solidFill>
                  <a:srgbClr val="4F271C"/>
                </a:solidFill>
                <a:latin typeface="Tw Cen MT" pitchFamily="18"/>
              </a:rPr>
              <a:t/>
            </a:r>
            <a:br>
              <a:rPr lang="en-US" altLang="zh-CN" sz="3200" dirty="0">
                <a:solidFill>
                  <a:srgbClr val="4F271C"/>
                </a:solidFill>
                <a:latin typeface="Tw Cen MT" pitchFamily="18"/>
              </a:rPr>
            </a:br>
            <a:r>
              <a:rPr lang="en-US" altLang="zh-CN" sz="3200" dirty="0" err="1" smtClean="0">
                <a:solidFill>
                  <a:srgbClr val="4F271C"/>
                </a:solidFill>
                <a:latin typeface="Tw Cen MT" pitchFamily="18"/>
              </a:rPr>
              <a:t>刘通</a:t>
            </a:r>
            <a:r>
              <a:rPr lang="en-US" altLang="zh-CN" sz="3200" dirty="0" err="1">
                <a:solidFill>
                  <a:srgbClr val="4F271C"/>
                </a:solidFill>
                <a:latin typeface="Tw Cen MT" pitchFamily="18"/>
              </a:rPr>
              <a:t>：内存页换入；测试及比较</a:t>
            </a:r>
            <a:endParaRPr lang="en-US" altLang="zh-CN" sz="3200" dirty="0">
              <a:solidFill>
                <a:srgbClr val="4F271C"/>
              </a:solidFill>
              <a:latin typeface="Tw Cen MT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183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一、格式化</a:t>
            </a:r>
            <a:r>
              <a:rPr lang="en-US" altLang="zh-CN" dirty="0"/>
              <a:t>Swap</a:t>
            </a:r>
            <a:r>
              <a:rPr lang="zh-CN" altLang="en-US" dirty="0"/>
              <a:t>设备及挂载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SzPct val="45000"/>
              <a:buFont typeface="StarSymbol"/>
              <a:buChar char=""/>
            </a:pPr>
            <a:r>
              <a:rPr lang="en-US" altLang="zh-CN" dirty="0"/>
              <a:t>a. </a:t>
            </a:r>
            <a:r>
              <a:rPr lang="zh-CN" altLang="en-US" dirty="0"/>
              <a:t>第一个扇区用作</a:t>
            </a:r>
            <a:r>
              <a:rPr lang="en-US" altLang="zh-CN" dirty="0"/>
              <a:t>MBR</a:t>
            </a:r>
            <a:r>
              <a:rPr lang="zh-CN" altLang="en-US" dirty="0"/>
              <a:t>分区表 ，且第一个扇区最后有</a:t>
            </a:r>
            <a:r>
              <a:rPr lang="en-US" altLang="zh-CN" dirty="0"/>
              <a:t>Magic</a:t>
            </a:r>
            <a:r>
              <a:rPr lang="zh-CN" altLang="en-US" dirty="0"/>
              <a:t> </a:t>
            </a:r>
            <a:r>
              <a:rPr lang="en-US" altLang="zh-CN" dirty="0"/>
              <a:t>Number: 55aa</a:t>
            </a:r>
            <a:r>
              <a:rPr lang="zh-CN" altLang="en-US" dirty="0"/>
              <a:t>，表示分区</a:t>
            </a:r>
            <a:r>
              <a:rPr lang="zh-CN" altLang="en-US" dirty="0" smtClean="0"/>
              <a:t>有效</a:t>
            </a:r>
            <a:endParaRPr lang="en-US" altLang="zh-CN" dirty="0"/>
          </a:p>
          <a:p>
            <a:pPr lvl="1">
              <a:buSzPct val="75000"/>
              <a:buFont typeface="StarSymbol"/>
              <a:buChar char=""/>
            </a:pPr>
            <a:endParaRPr lang="zh-CN" altLang="en-US" dirty="0"/>
          </a:p>
          <a:p>
            <a:pPr>
              <a:buSzPct val="75000"/>
            </a:pPr>
            <a:r>
              <a:rPr lang="en-US" altLang="zh-CN" dirty="0"/>
              <a:t>  b. </a:t>
            </a:r>
            <a:r>
              <a:rPr lang="zh-CN" altLang="en-US" dirty="0"/>
              <a:t>接下来一页用作</a:t>
            </a:r>
            <a:r>
              <a:rPr lang="en-US" altLang="zh-CN" dirty="0" err="1"/>
              <a:t>bit_map</a:t>
            </a:r>
            <a:r>
              <a:rPr lang="zh-CN" altLang="en-US" dirty="0"/>
              <a:t>。</a:t>
            </a:r>
            <a:r>
              <a:rPr lang="en-US" altLang="zh-CN" dirty="0"/>
              <a:t>Swap</a:t>
            </a:r>
            <a:r>
              <a:rPr lang="zh-CN" altLang="en-US" dirty="0"/>
              <a:t>分区一共</a:t>
            </a:r>
            <a:r>
              <a:rPr lang="en-US" altLang="zh-CN" dirty="0"/>
              <a:t>32MB</a:t>
            </a:r>
            <a:r>
              <a:rPr lang="zh-CN" altLang="en-US" dirty="0"/>
              <a:t>，</a:t>
            </a:r>
            <a:r>
              <a:rPr lang="en-US" altLang="zh-CN" dirty="0"/>
              <a:t>8092</a:t>
            </a:r>
            <a:r>
              <a:rPr lang="zh-CN" altLang="en-US" dirty="0"/>
              <a:t>页。对应</a:t>
            </a:r>
            <a:r>
              <a:rPr lang="en-US" altLang="zh-CN" dirty="0"/>
              <a:t>8092</a:t>
            </a:r>
            <a:r>
              <a:rPr lang="zh-CN" altLang="en-US" dirty="0"/>
              <a:t>位，即</a:t>
            </a:r>
            <a:r>
              <a:rPr lang="en-US" altLang="zh-CN" dirty="0"/>
              <a:t>1024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/>
          </a:p>
          <a:p>
            <a:pPr>
              <a:buSzPct val="75000"/>
            </a:pPr>
            <a:endParaRPr lang="en-US" altLang="zh-CN" dirty="0"/>
          </a:p>
          <a:p>
            <a:pPr>
              <a:buSzPct val="75000"/>
            </a:pPr>
            <a:r>
              <a:rPr lang="en-US" altLang="zh-CN" dirty="0"/>
              <a:t>  c. </a:t>
            </a:r>
            <a:r>
              <a:rPr lang="zh-CN" altLang="en-US" dirty="0"/>
              <a:t>该页最后四个字节为签名</a:t>
            </a:r>
            <a:r>
              <a:rPr lang="en-US" altLang="zh-CN" dirty="0"/>
              <a:t>SWAP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一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格式化</a:t>
            </a:r>
            <a:r>
              <a:rPr lang="en-US" altLang="zh-CN" dirty="0"/>
              <a:t>Swap</a:t>
            </a:r>
            <a:r>
              <a:rPr lang="zh-CN" altLang="en-US" dirty="0"/>
              <a:t>设备及挂载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1778235"/>
            <a:ext cx="4401857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480" y="1543799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MBR</a:t>
            </a:r>
            <a:r>
              <a:rPr lang="zh-CN" altLang="en-US" sz="1600" dirty="0"/>
              <a:t>由三部分构成： </a:t>
            </a:r>
            <a:br>
              <a:rPr lang="zh-CN" altLang="en-US" sz="1600" dirty="0"/>
            </a:br>
            <a:r>
              <a:rPr lang="zh-CN" altLang="en-US" sz="1600" dirty="0"/>
              <a:t>      </a:t>
            </a:r>
            <a:r>
              <a:rPr lang="en-US" altLang="zh-CN" sz="1600" dirty="0"/>
              <a:t>1</a:t>
            </a:r>
            <a:r>
              <a:rPr lang="zh-CN" altLang="en-US" sz="1600" dirty="0"/>
              <a:t>．主引导程序代码，占</a:t>
            </a:r>
            <a:r>
              <a:rPr lang="en-US" altLang="zh-CN" sz="1600" dirty="0"/>
              <a:t>446</a:t>
            </a:r>
            <a:r>
              <a:rPr lang="zh-CN" altLang="en-US" sz="1600" dirty="0"/>
              <a:t>字节 </a:t>
            </a:r>
            <a:br>
              <a:rPr lang="zh-CN" altLang="en-US" sz="1600" dirty="0"/>
            </a:br>
            <a:r>
              <a:rPr lang="zh-CN" altLang="en-US" sz="1600" dirty="0"/>
              <a:t>      </a:t>
            </a:r>
            <a:r>
              <a:rPr lang="en-US" altLang="zh-CN" sz="1600" dirty="0"/>
              <a:t>2</a:t>
            </a:r>
            <a:r>
              <a:rPr lang="zh-CN" altLang="en-US" sz="1600" dirty="0"/>
              <a:t>．硬盘分区表</a:t>
            </a:r>
            <a:r>
              <a:rPr lang="en-US" altLang="zh-CN" sz="1600" dirty="0"/>
              <a:t>DPT</a:t>
            </a:r>
            <a:r>
              <a:rPr lang="zh-CN" altLang="en-US" sz="1600" dirty="0"/>
              <a:t>，占</a:t>
            </a:r>
            <a:r>
              <a:rPr lang="en-US" altLang="zh-CN" sz="1600" dirty="0"/>
              <a:t>64</a:t>
            </a:r>
            <a:r>
              <a:rPr lang="zh-CN" altLang="en-US" sz="1600" dirty="0" smtClean="0"/>
              <a:t>字节，最多支持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个分区 </a:t>
            </a:r>
            <a:r>
              <a:rPr lang="zh-CN" altLang="en-US" sz="1600" dirty="0"/>
              <a:t> </a:t>
            </a:r>
            <a:br>
              <a:rPr lang="zh-CN" altLang="en-US" sz="1600" dirty="0"/>
            </a:br>
            <a:r>
              <a:rPr lang="zh-CN" altLang="en-US" sz="1600" dirty="0"/>
              <a:t>      </a:t>
            </a:r>
            <a:r>
              <a:rPr lang="en-US" altLang="zh-CN" sz="1600" dirty="0"/>
              <a:t>3</a:t>
            </a:r>
            <a:r>
              <a:rPr lang="zh-CN" altLang="en-US" sz="1600" dirty="0"/>
              <a:t>．主引导扇区结束标志</a:t>
            </a:r>
            <a:r>
              <a:rPr lang="en-US" altLang="zh-CN" sz="1600" dirty="0" smtClean="0"/>
              <a:t>AA55H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5" y="3068960"/>
            <a:ext cx="41338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7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一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格式化</a:t>
            </a:r>
            <a:r>
              <a:rPr lang="en-US" altLang="zh-CN" dirty="0"/>
              <a:t>Swap</a:t>
            </a:r>
            <a:r>
              <a:rPr lang="zh-CN" altLang="en-US" dirty="0"/>
              <a:t>设备及挂载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8464" y="1772816"/>
            <a:ext cx="2664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这里使用新添加的一块硬盘作为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这块硬盘总大小</a:t>
            </a:r>
            <a:r>
              <a:rPr lang="en-US" altLang="zh-CN" dirty="0" smtClean="0"/>
              <a:t>64MB</a:t>
            </a:r>
            <a:r>
              <a:rPr lang="zh-CN" altLang="en-US" dirty="0" smtClean="0"/>
              <a:t>，这里只分了一个</a:t>
            </a:r>
            <a:r>
              <a:rPr lang="en-US" altLang="zh-CN" dirty="0" smtClean="0"/>
              <a:t>32MB</a:t>
            </a:r>
            <a:r>
              <a:rPr lang="zh-CN" altLang="en-US" dirty="0" smtClean="0"/>
              <a:t>的分区，作为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从右图的</a:t>
            </a:r>
            <a:r>
              <a:rPr lang="en-US" altLang="zh-CN" dirty="0" smtClean="0"/>
              <a:t>MBR</a:t>
            </a:r>
            <a:r>
              <a:rPr lang="zh-CN" altLang="en-US" dirty="0" smtClean="0"/>
              <a:t>表中可以看出，这一分区开始于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磁头，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扇区，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柱面。</a:t>
            </a:r>
            <a:r>
              <a:rPr lang="en-US" altLang="zh-CN" dirty="0" smtClean="0"/>
              <a:t>82</a:t>
            </a:r>
            <a:r>
              <a:rPr lang="zh-CN" altLang="en-US" dirty="0" smtClean="0"/>
              <a:t>标识</a:t>
            </a:r>
            <a:r>
              <a:rPr lang="en-US" altLang="zh-CN" dirty="0" smtClean="0"/>
              <a:t>Linux Swap</a:t>
            </a:r>
            <a:r>
              <a:rPr lang="zh-CN" altLang="en-US" dirty="0" smtClean="0"/>
              <a:t>分区。结束于</a:t>
            </a:r>
            <a:r>
              <a:rPr lang="en-US" altLang="zh-CN" dirty="0" smtClean="0"/>
              <a:t>15</a:t>
            </a:r>
            <a:r>
              <a:rPr lang="zh-CN" altLang="en-US" dirty="0" smtClean="0"/>
              <a:t>磁头，</a:t>
            </a:r>
            <a:r>
              <a:rPr lang="en-US" altLang="zh-CN" dirty="0" smtClean="0"/>
              <a:t>38</a:t>
            </a:r>
            <a:r>
              <a:rPr lang="zh-CN" altLang="en-US" dirty="0" smtClean="0"/>
              <a:t>扇区，</a:t>
            </a:r>
            <a:r>
              <a:rPr lang="en-US" altLang="zh-CN" dirty="0" smtClean="0"/>
              <a:t>107</a:t>
            </a:r>
            <a:r>
              <a:rPr lang="zh-CN" altLang="en-US" dirty="0" smtClean="0"/>
              <a:t>柱面。共</a:t>
            </a:r>
            <a:r>
              <a:rPr lang="en-US" altLang="zh-CN" dirty="0" smtClean="0"/>
              <a:t>15*38*107-2=65662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逻辑上始于第</a:t>
            </a:r>
            <a:r>
              <a:rPr lang="en-US" altLang="zh-CN" dirty="0" smtClean="0"/>
              <a:t>2</a:t>
            </a:r>
            <a:r>
              <a:rPr lang="zh-CN" altLang="en-US" dirty="0"/>
              <a:t>扇区</a:t>
            </a:r>
            <a:r>
              <a:rPr lang="zh-CN" altLang="en-US" dirty="0" smtClean="0"/>
              <a:t>，总共</a:t>
            </a:r>
            <a:r>
              <a:rPr lang="en-US" altLang="zh-CN" dirty="0" smtClean="0"/>
              <a:t>65662</a:t>
            </a:r>
            <a:r>
              <a:rPr lang="zh-CN" altLang="en-US" dirty="0"/>
              <a:t>扇区。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1612914"/>
            <a:ext cx="67532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2800" y="479715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0x1fe</a:t>
            </a:r>
            <a:r>
              <a:rPr lang="zh-CN" altLang="en-US" dirty="0" smtClean="0"/>
              <a:t>处还有</a:t>
            </a:r>
            <a:r>
              <a:rPr lang="en-US" altLang="zh-CN" dirty="0" smtClean="0"/>
              <a:t>Magic Number: 0xaa55</a:t>
            </a:r>
            <a:r>
              <a:rPr lang="zh-CN" altLang="en-US" dirty="0" smtClean="0"/>
              <a:t>，表示</a:t>
            </a:r>
            <a:r>
              <a:rPr lang="en-US" altLang="zh-CN" dirty="0" smtClean="0"/>
              <a:t>MBR</a:t>
            </a:r>
            <a:r>
              <a:rPr lang="zh-CN" altLang="en-US" dirty="0" smtClean="0"/>
              <a:t>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4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一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格式化</a:t>
            </a:r>
            <a:r>
              <a:rPr lang="en-US" altLang="zh-CN" dirty="0"/>
              <a:t>Swap</a:t>
            </a:r>
            <a:r>
              <a:rPr lang="zh-CN" altLang="en-US" dirty="0"/>
              <a:t>设备及挂载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8464" y="1772816"/>
            <a:ext cx="2664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0x400</a:t>
            </a:r>
            <a:r>
              <a:rPr lang="zh-CN" altLang="en-US" dirty="0" smtClean="0"/>
              <a:t>开始，也就是第</a:t>
            </a:r>
            <a:r>
              <a:rPr lang="en-US" altLang="zh-CN" dirty="0" smtClean="0"/>
              <a:t>1kb</a:t>
            </a:r>
            <a:r>
              <a:rPr lang="zh-CN" altLang="en-US" dirty="0" smtClean="0"/>
              <a:t>处，即第三个扇区，是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可以看出第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位已被标识成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，表示第一页已作它用，不能参与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之后一直到</a:t>
            </a:r>
            <a:r>
              <a:rPr lang="en-US" altLang="zh-CN" dirty="0" smtClean="0"/>
              <a:t>0x800</a:t>
            </a:r>
            <a:r>
              <a:rPr lang="zh-CN" altLang="en-US" dirty="0" smtClean="0"/>
              <a:t>都为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，表示可用，正好是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字节，即</a:t>
            </a:r>
            <a:r>
              <a:rPr lang="en-US" altLang="zh-CN" dirty="0" smtClean="0"/>
              <a:t>8096</a:t>
            </a:r>
            <a:r>
              <a:rPr lang="zh-CN" altLang="en-US" dirty="0" smtClean="0"/>
              <a:t>位，对应</a:t>
            </a:r>
            <a:r>
              <a:rPr lang="en-US" altLang="zh-CN" dirty="0" smtClean="0"/>
              <a:t>8096</a:t>
            </a:r>
            <a:r>
              <a:rPr lang="zh-CN" altLang="en-US" dirty="0" smtClean="0"/>
              <a:t>个页面，也就是</a:t>
            </a:r>
            <a:r>
              <a:rPr lang="en-US" altLang="zh-CN" dirty="0" smtClean="0"/>
              <a:t>32MB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超出</a:t>
            </a:r>
            <a:r>
              <a:rPr lang="en-US" altLang="zh-CN" dirty="0" smtClean="0"/>
              <a:t>32MB</a:t>
            </a:r>
            <a:r>
              <a:rPr lang="zh-CN" altLang="en-US" dirty="0" smtClean="0"/>
              <a:t>不可用，因此</a:t>
            </a:r>
            <a:r>
              <a:rPr lang="en-US" altLang="zh-CN" dirty="0" smtClean="0"/>
              <a:t>0x800</a:t>
            </a:r>
            <a:r>
              <a:rPr lang="zh-CN" altLang="en-US" dirty="0" smtClean="0"/>
              <a:t>之后到这一页结束，都置为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1612914"/>
            <a:ext cx="67532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0832" y="465313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注意在第一页的结尾有一个签名，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，用来标识这个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设备。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08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一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格式化</a:t>
            </a:r>
            <a:r>
              <a:rPr lang="en-US" altLang="zh-CN" dirty="0"/>
              <a:t>Swap</a:t>
            </a:r>
            <a:r>
              <a:rPr lang="zh-CN" altLang="en-US" dirty="0"/>
              <a:t>设备及挂载</a:t>
            </a:r>
            <a:endParaRPr lang="en-US" alt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495800"/>
          </a:xfrm>
        </p:spPr>
        <p:txBody>
          <a:bodyPr>
            <a:normAutofit/>
          </a:bodyPr>
          <a:lstStyle/>
          <a:p>
            <a:pPr>
              <a:buSzPct val="45000"/>
              <a:buFont typeface="StarSymbol"/>
              <a:buChar char=""/>
            </a:pPr>
            <a:r>
              <a:rPr lang="en-US" altLang="zh-CN" sz="2400" b="1" dirty="0"/>
              <a:t>2. Swap</a:t>
            </a:r>
            <a:r>
              <a:rPr lang="zh-CN" altLang="en-US" sz="2400" b="1" dirty="0"/>
              <a:t>设备挂载到</a:t>
            </a:r>
            <a:r>
              <a:rPr lang="en-US" altLang="zh-CN" sz="2400" b="1" dirty="0" err="1"/>
              <a:t>Bochs</a:t>
            </a:r>
            <a:endParaRPr lang="en-US" altLang="zh-CN" sz="2400" b="1" dirty="0"/>
          </a:p>
          <a:p>
            <a:pPr>
              <a:buSzPct val="45000"/>
              <a:buFont typeface="StarSymbol"/>
              <a:buChar char=""/>
            </a:pPr>
            <a:endParaRPr lang="en-US" altLang="zh-CN" sz="2800" b="1" dirty="0"/>
          </a:p>
          <a:p>
            <a:pPr lvl="1">
              <a:buSzPct val="75000"/>
              <a:buFont typeface="StarSymbol"/>
              <a:buChar char=""/>
            </a:pPr>
            <a:r>
              <a:rPr lang="zh-CN" altLang="en-US" sz="2800" dirty="0"/>
              <a:t>在</a:t>
            </a:r>
            <a:r>
              <a:rPr lang="en-US" altLang="zh-CN" sz="2800" dirty="0" err="1"/>
              <a:t>bochsrc.bxrc</a:t>
            </a:r>
            <a:r>
              <a:rPr lang="zh-CN" altLang="en-US" sz="2800" dirty="0"/>
              <a:t>中添加</a:t>
            </a:r>
          </a:p>
          <a:p>
            <a:pPr lvl="1">
              <a:buSzPct val="75000"/>
              <a:buFont typeface="StarSymbol"/>
              <a:buChar char=""/>
            </a:pPr>
            <a:endParaRPr lang="zh-CN" altLang="en-US" dirty="0"/>
          </a:p>
          <a:p>
            <a:pPr lvl="1">
              <a:buSzPct val="75000"/>
              <a:buFont typeface="StarSymbol"/>
              <a:buChar char=""/>
            </a:pPr>
            <a:r>
              <a:rPr lang="en-US" altLang="zh-CN" sz="2000" dirty="0"/>
              <a:t>ata0-slave:type=</a:t>
            </a:r>
            <a:r>
              <a:rPr lang="en-US" altLang="zh-CN" sz="2000" dirty="0" err="1"/>
              <a:t>disk,path</a:t>
            </a:r>
            <a:r>
              <a:rPr lang="en-US" altLang="zh-CN" sz="2000" dirty="0"/>
              <a:t>="$OSLAB_PATH/newdisk.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",mode=</a:t>
            </a:r>
            <a:r>
              <a:rPr lang="en-US" altLang="zh-CN" sz="2000" dirty="0" err="1"/>
              <a:t>flat,cylinders</a:t>
            </a:r>
            <a:r>
              <a:rPr lang="en-US" altLang="zh-CN" sz="2000" dirty="0"/>
              <a:t>=204, heads=16, </a:t>
            </a:r>
            <a:r>
              <a:rPr lang="en-US" altLang="zh-CN" sz="2000" dirty="0" err="1"/>
              <a:t>spt</a:t>
            </a:r>
            <a:r>
              <a:rPr lang="en-US" altLang="zh-CN" sz="2000" dirty="0"/>
              <a:t>=38</a:t>
            </a:r>
          </a:p>
          <a:p>
            <a:pPr lvl="1">
              <a:buSzPct val="75000"/>
              <a:buFont typeface="StarSymbol"/>
              <a:buChar char=""/>
            </a:pPr>
            <a:endParaRPr lang="en-US" altLang="zh-CN" sz="2000" dirty="0"/>
          </a:p>
          <a:p>
            <a:pPr lvl="1">
              <a:buSzPct val="75000"/>
              <a:buFont typeface="StarSymbol"/>
              <a:buChar char=""/>
            </a:pPr>
            <a:endParaRPr lang="en-US" altLang="zh-CN" sz="2000" dirty="0"/>
          </a:p>
          <a:p>
            <a:pPr lvl="1">
              <a:buSzPct val="75000"/>
              <a:buFont typeface="StarSymbol"/>
              <a:buChar char=""/>
            </a:pPr>
            <a:r>
              <a:rPr lang="en-US" altLang="zh-CN" sz="2000" dirty="0"/>
              <a:t>204*16*38*512</a:t>
            </a:r>
            <a:r>
              <a:rPr lang="zh-CN" altLang="en-US" sz="2000" dirty="0"/>
              <a:t>＝</a:t>
            </a:r>
            <a:r>
              <a:rPr lang="en-US" altLang="zh-CN" sz="2000" dirty="0" smtClean="0"/>
              <a:t>63.5M(</a:t>
            </a:r>
            <a:r>
              <a:rPr lang="zh-CN" altLang="en-US" sz="2000" dirty="0" smtClean="0"/>
              <a:t>注意这里</a:t>
            </a:r>
            <a:r>
              <a:rPr lang="en-US" altLang="zh-CN" sz="2000" dirty="0" smtClean="0"/>
              <a:t>1MB=1000KB</a:t>
            </a:r>
            <a:r>
              <a:rPr lang="zh-CN" altLang="en-US" sz="2000" dirty="0" smtClean="0"/>
              <a:t>，生成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img</a:t>
            </a:r>
            <a:r>
              <a:rPr lang="zh-CN" altLang="en-US" sz="2000" dirty="0" smtClean="0"/>
              <a:t>文件时</a:t>
            </a:r>
            <a:r>
              <a:rPr lang="en-US" altLang="zh-CN" sz="2000" dirty="0" smtClean="0"/>
              <a:t>)</a:t>
            </a:r>
          </a:p>
          <a:p>
            <a:pPr lvl="1">
              <a:buSzPct val="75000"/>
              <a:buFont typeface="StarSymbol"/>
              <a:buChar char=""/>
            </a:pPr>
            <a:r>
              <a:rPr lang="zh-CN" altLang="en-US" sz="2000" dirty="0" smtClean="0"/>
              <a:t>如果使用</a:t>
            </a:r>
            <a:r>
              <a:rPr lang="en-US" altLang="zh-CN" sz="2000" dirty="0" smtClean="0"/>
              <a:t>1024</a:t>
            </a:r>
            <a:r>
              <a:rPr lang="zh-CN" altLang="en-US" sz="2000" dirty="0" smtClean="0"/>
              <a:t>进制则为</a:t>
            </a:r>
            <a:r>
              <a:rPr lang="en-US" altLang="zh-CN" sz="2000" dirty="0" smtClean="0"/>
              <a:t>60MB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en-US" altLang="zh-CN" dirty="0" err="1"/>
              <a:t>Swap.c</a:t>
            </a:r>
            <a:r>
              <a:rPr lang="zh-CN" altLang="en-US" dirty="0"/>
              <a:t>相关函数</a:t>
            </a:r>
            <a:endParaRPr lang="en-US" alt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-159568" y="1597204"/>
            <a:ext cx="3152722" cy="4421088"/>
          </a:xfrm>
        </p:spPr>
        <p:txBody>
          <a:bodyPr>
            <a:normAutofit/>
          </a:bodyPr>
          <a:lstStyle/>
          <a:p>
            <a:pPr>
              <a:buSzPct val="45000"/>
              <a:buFont typeface="StarSymbol"/>
              <a:buChar char=""/>
            </a:pPr>
            <a:r>
              <a:rPr lang="en-US" altLang="zh-CN" sz="1800" b="1" dirty="0"/>
              <a:t>1. Linux</a:t>
            </a:r>
            <a:r>
              <a:rPr lang="zh-CN" altLang="en-US" sz="1800" b="1" dirty="0"/>
              <a:t>初始化时读取</a:t>
            </a:r>
            <a:r>
              <a:rPr lang="en-US" altLang="zh-CN" sz="1800" b="1" dirty="0"/>
              <a:t>Swap</a:t>
            </a:r>
            <a:r>
              <a:rPr lang="zh-CN" altLang="en-US" sz="1800" b="1" dirty="0"/>
              <a:t>设备信息并输出</a:t>
            </a:r>
            <a:endParaRPr lang="en-US" altLang="zh-CN" sz="1800" b="1" dirty="0"/>
          </a:p>
          <a:p>
            <a:pPr>
              <a:buSzPct val="45000"/>
              <a:buFont typeface="StarSymbol"/>
              <a:buChar char=""/>
            </a:pPr>
            <a:r>
              <a:rPr lang="zh-CN" altLang="en-US" sz="1800" dirty="0" smtClean="0"/>
              <a:t>在</a:t>
            </a:r>
            <a:r>
              <a:rPr lang="en-US" altLang="zh-CN" sz="1800" dirty="0" err="1"/>
              <a:t>hd.c</a:t>
            </a:r>
            <a:r>
              <a:rPr lang="zh-CN" altLang="en-US" sz="1800" dirty="0"/>
              <a:t>函数里面的</a:t>
            </a:r>
            <a:r>
              <a:rPr lang="en-US" altLang="zh-CN" sz="1800" dirty="0"/>
              <a:t>setup</a:t>
            </a:r>
            <a:r>
              <a:rPr lang="zh-CN" altLang="en-US" sz="1800" dirty="0"/>
              <a:t>系统调用可以读取系统挂载的所有硬盘</a:t>
            </a:r>
            <a:endParaRPr lang="en-US" altLang="zh-CN" sz="1800" dirty="0"/>
          </a:p>
          <a:p>
            <a:pPr>
              <a:buSzPct val="45000"/>
              <a:buFont typeface="StarSymbol"/>
              <a:buChar char=""/>
            </a:pPr>
            <a:r>
              <a:rPr lang="zh-CN" altLang="en-US" sz="1800" dirty="0"/>
              <a:t>的信息。输出效果</a:t>
            </a:r>
            <a:r>
              <a:rPr lang="zh-CN" altLang="en-US" sz="1800" dirty="0" smtClean="0"/>
              <a:t>如右图：</a:t>
            </a:r>
            <a:endParaRPr lang="en-US" altLang="zh-CN" sz="1800" dirty="0" smtClean="0"/>
          </a:p>
          <a:p>
            <a:pPr>
              <a:buSzPct val="45000"/>
              <a:buFont typeface="StarSymbol"/>
              <a:buChar char=""/>
            </a:pPr>
            <a:endParaRPr lang="en-US" altLang="zh-CN" sz="1800" dirty="0"/>
          </a:p>
          <a:p>
            <a:pPr>
              <a:buSzPct val="45000"/>
              <a:buFont typeface="StarSymbol"/>
              <a:buChar char=""/>
            </a:pPr>
            <a:r>
              <a:rPr lang="zh-CN" altLang="en-US" sz="1800" dirty="0" smtClean="0"/>
              <a:t>读取信息并输出结束后，会调用</a:t>
            </a:r>
            <a:r>
              <a:rPr lang="en-US" altLang="zh-CN" sz="1800" dirty="0" err="1" smtClean="0"/>
              <a:t>init_swapping</a:t>
            </a:r>
            <a:r>
              <a:rPr lang="zh-CN" altLang="en-US" sz="1800" dirty="0" smtClean="0"/>
              <a:t>函数。</a:t>
            </a:r>
            <a:endParaRPr lang="en-US" altLang="zh-CN" sz="1800" dirty="0"/>
          </a:p>
          <a:p>
            <a:pPr>
              <a:buSzPct val="45000"/>
              <a:buFont typeface="StarSymbol"/>
              <a:buChar char=""/>
            </a:pPr>
            <a:endParaRPr lang="en-US" altLang="zh-C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1262541"/>
            <a:ext cx="6494638" cy="475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en-US" altLang="zh-CN" dirty="0" err="1"/>
              <a:t>Swap.c</a:t>
            </a:r>
            <a:r>
              <a:rPr lang="zh-CN" altLang="en-US" dirty="0"/>
              <a:t>相关函数</a:t>
            </a:r>
            <a:endParaRPr lang="en-US" alt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00472" y="1628800"/>
            <a:ext cx="9577064" cy="48245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ClrTx/>
              <a:buSzPct val="45000"/>
              <a:buFont typeface="StarSymbol"/>
              <a:buChar char="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</a:rPr>
              <a:t>2.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Arial"/>
              </a:rPr>
              <a:t>Init_swapping</a:t>
            </a:r>
            <a:r>
              <a:rPr lang="zh-CN" altLang="en-US" sz="2400" b="1" dirty="0">
                <a:solidFill>
                  <a:prstClr val="black"/>
                </a:solidFill>
                <a:latin typeface="Arial"/>
              </a:rPr>
              <a:t>函数</a:t>
            </a:r>
            <a:endParaRPr lang="en-US" altLang="zh-CN" sz="2400" b="1" dirty="0">
              <a:solidFill>
                <a:prstClr val="black"/>
              </a:solidFill>
              <a:latin typeface="Arial"/>
            </a:endParaRPr>
          </a:p>
          <a:p>
            <a:pPr marL="0" lvl="0" indent="0">
              <a:spcBef>
                <a:spcPts val="0"/>
              </a:spcBef>
              <a:buClrTx/>
              <a:buSzPct val="45000"/>
              <a:buFont typeface="StarSymbol"/>
              <a:buChar char=""/>
              <a:defRPr/>
            </a:pPr>
            <a:endParaRPr lang="en-US" altLang="zh-CN" sz="2400" b="1" dirty="0">
              <a:solidFill>
                <a:prstClr val="black"/>
              </a:solidFill>
              <a:latin typeface="Arial"/>
            </a:endParaRPr>
          </a:p>
          <a:p>
            <a:r>
              <a:rPr lang="en-US" altLang="zh-CN" sz="1800" dirty="0"/>
              <a:t>        </a:t>
            </a:r>
            <a:r>
              <a:rPr lang="zh-CN" altLang="en-US" sz="1800" dirty="0"/>
              <a:t>输出所有硬盘的大小及分区后，就要执行</a:t>
            </a:r>
            <a:r>
              <a:rPr lang="en-US" altLang="zh-CN" sz="1800" dirty="0"/>
              <a:t>swap</a:t>
            </a:r>
            <a:r>
              <a:rPr lang="zh-CN" altLang="en-US" sz="1800" dirty="0"/>
              <a:t>分区的初始化。</a:t>
            </a:r>
            <a:endParaRPr lang="en-US" altLang="zh-CN" sz="1800" dirty="0"/>
          </a:p>
          <a:p>
            <a:r>
              <a:rPr lang="en-US" altLang="zh-CN" sz="1800" dirty="0"/>
              <a:t>        </a:t>
            </a:r>
            <a:r>
              <a:rPr lang="zh-CN" altLang="en-US" sz="1800" dirty="0"/>
              <a:t>即读取</a:t>
            </a:r>
            <a:r>
              <a:rPr lang="en-US" altLang="zh-CN" sz="1800" dirty="0"/>
              <a:t>swap</a:t>
            </a:r>
            <a:r>
              <a:rPr lang="zh-CN" altLang="en-US" sz="1800" dirty="0"/>
              <a:t>分区的大小，看其大小是否符合规范。 </a:t>
            </a:r>
            <a:endParaRPr lang="en-US" altLang="zh-CN" sz="1800" dirty="0"/>
          </a:p>
          <a:p>
            <a:r>
              <a:rPr lang="en-US" altLang="zh-CN" sz="1800" dirty="0"/>
              <a:t>        </a:t>
            </a:r>
            <a:r>
              <a:rPr lang="zh-CN" altLang="en-US" sz="1800" dirty="0" smtClean="0"/>
              <a:t>还要从</a:t>
            </a:r>
            <a:r>
              <a:rPr lang="en-US" altLang="zh-CN" sz="1800" dirty="0" smtClean="0"/>
              <a:t>swap</a:t>
            </a:r>
            <a:r>
              <a:rPr lang="zh-CN" altLang="en-US" sz="1800" dirty="0" smtClean="0"/>
              <a:t>分区第一页获得</a:t>
            </a:r>
            <a:r>
              <a:rPr lang="en-US" altLang="zh-CN" sz="1800" dirty="0" smtClean="0"/>
              <a:t>bitmap</a:t>
            </a:r>
            <a:r>
              <a:rPr lang="zh-CN" altLang="en-US" sz="1800" dirty="0"/>
              <a:t>，并检查其是否合法。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       bitmap</a:t>
            </a:r>
            <a:r>
              <a:rPr lang="zh-CN" altLang="en-US" sz="1800" dirty="0"/>
              <a:t>所在页需要满足以下条件：</a:t>
            </a:r>
            <a:endParaRPr lang="en-US" altLang="zh-CN" sz="1800" dirty="0"/>
          </a:p>
          <a:p>
            <a:r>
              <a:rPr lang="en-US" altLang="zh-CN" sz="1800" dirty="0"/>
              <a:t>        1. </a:t>
            </a:r>
            <a:r>
              <a:rPr lang="zh-CN" altLang="en-US" sz="1800" dirty="0"/>
              <a:t>页的最后四个字节为</a:t>
            </a:r>
            <a:r>
              <a:rPr lang="en-US" altLang="zh-CN" sz="1800" dirty="0"/>
              <a:t>SWAP;</a:t>
            </a:r>
          </a:p>
          <a:p>
            <a:r>
              <a:rPr lang="en-US" altLang="zh-CN" sz="1800" dirty="0"/>
              <a:t>        2. bitmap</a:t>
            </a:r>
            <a:r>
              <a:rPr lang="zh-CN" altLang="en-US" sz="1800" dirty="0"/>
              <a:t>的第一位为</a:t>
            </a:r>
            <a:r>
              <a:rPr lang="en-US" altLang="zh-CN" sz="1800" dirty="0"/>
              <a:t>0</a:t>
            </a:r>
            <a:r>
              <a:rPr lang="zh-CN" altLang="en-US" sz="1800" dirty="0"/>
              <a:t>，即不可用</a:t>
            </a:r>
            <a:r>
              <a:rPr lang="en-US" altLang="zh-CN" sz="1800" dirty="0"/>
              <a:t>(</a:t>
            </a:r>
            <a:r>
              <a:rPr lang="zh-CN" altLang="en-US" sz="1800" dirty="0"/>
              <a:t>被</a:t>
            </a:r>
            <a:r>
              <a:rPr lang="en-US" altLang="zh-CN" sz="1800" dirty="0"/>
              <a:t>bitmap</a:t>
            </a:r>
            <a:r>
              <a:rPr lang="zh-CN" altLang="en-US" sz="1800" dirty="0"/>
              <a:t>占用了</a:t>
            </a:r>
            <a:r>
              <a:rPr lang="en-US" altLang="zh-CN" sz="1800" dirty="0"/>
              <a:t>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en-US" altLang="zh-CN" sz="1800" dirty="0"/>
              <a:t>        3. </a:t>
            </a:r>
            <a:r>
              <a:rPr lang="zh-CN" altLang="en-US" sz="1800" dirty="0"/>
              <a:t>超过</a:t>
            </a:r>
            <a:r>
              <a:rPr lang="en-US" altLang="zh-CN" sz="1800" dirty="0" err="1"/>
              <a:t>swap_size</a:t>
            </a:r>
            <a:r>
              <a:rPr lang="zh-CN" altLang="en-US" sz="1800" dirty="0"/>
              <a:t>的那些位应为</a:t>
            </a:r>
            <a:r>
              <a:rPr lang="en-US" altLang="zh-CN" sz="1800" dirty="0"/>
              <a:t>0</a:t>
            </a:r>
            <a:r>
              <a:rPr lang="zh-CN" altLang="en-US" sz="1800" dirty="0"/>
              <a:t>，即不可用。比如这里</a:t>
            </a:r>
            <a:r>
              <a:rPr lang="en-US" altLang="zh-CN" sz="1800" dirty="0"/>
              <a:t>swap</a:t>
            </a:r>
            <a:r>
              <a:rPr lang="zh-CN" altLang="en-US" sz="1800" dirty="0"/>
              <a:t>分区只有</a:t>
            </a:r>
            <a:r>
              <a:rPr lang="en-US" altLang="zh-CN" sz="1800" dirty="0"/>
              <a:t>32M</a:t>
            </a:r>
            <a:r>
              <a:rPr lang="zh-CN" altLang="en-US" sz="1800" dirty="0"/>
              <a:t>，对应</a:t>
            </a:r>
            <a:endParaRPr lang="en-US" altLang="zh-CN" sz="1800" dirty="0"/>
          </a:p>
          <a:p>
            <a:r>
              <a:rPr lang="en-US" altLang="zh-CN" sz="1800" dirty="0"/>
              <a:t>            8092</a:t>
            </a:r>
            <a:r>
              <a:rPr lang="zh-CN" altLang="en-US" sz="1800" dirty="0"/>
              <a:t>个页，只需要</a:t>
            </a:r>
            <a:r>
              <a:rPr lang="en-US" altLang="zh-CN" sz="1800" dirty="0"/>
              <a:t>8092</a:t>
            </a:r>
            <a:r>
              <a:rPr lang="zh-CN" altLang="en-US" sz="1800" dirty="0"/>
              <a:t>位，也就是</a:t>
            </a:r>
            <a:r>
              <a:rPr lang="en-US" altLang="zh-CN" sz="1800" dirty="0"/>
              <a:t>1024</a:t>
            </a:r>
            <a:r>
              <a:rPr lang="zh-CN" altLang="en-US" sz="1800" dirty="0"/>
              <a:t>字节去表示。还剩</a:t>
            </a:r>
            <a:r>
              <a:rPr lang="en-US" altLang="zh-CN" sz="1800" dirty="0"/>
              <a:t>3072</a:t>
            </a:r>
            <a:r>
              <a:rPr lang="zh-CN" altLang="en-US" sz="1800" dirty="0"/>
              <a:t>字节，应该全置</a:t>
            </a:r>
            <a:endParaRPr lang="en-US" altLang="zh-CN" sz="1800" dirty="0"/>
          </a:p>
          <a:p>
            <a:r>
              <a:rPr lang="en-US" altLang="zh-CN" sz="1800" dirty="0"/>
              <a:t>            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  <a:r>
              <a:rPr lang="zh-CN" altLang="en-US" sz="1800" dirty="0"/>
              <a:t>，防止访问到</a:t>
            </a:r>
            <a:r>
              <a:rPr lang="en-US" altLang="zh-CN" sz="1800" dirty="0"/>
              <a:t>32MB</a:t>
            </a:r>
            <a:r>
              <a:rPr lang="zh-CN" altLang="en-US" sz="1800" dirty="0"/>
              <a:t>之外。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zh-CN" altLang="en-US" sz="1800" dirty="0"/>
              <a:t>最后，该函数要统计一下</a:t>
            </a:r>
            <a:r>
              <a:rPr lang="en-US" altLang="zh-CN" sz="1800" dirty="0"/>
              <a:t>swap</a:t>
            </a:r>
            <a:r>
              <a:rPr lang="zh-CN" altLang="en-US" sz="1800" dirty="0"/>
              <a:t>分区可用的页数有多少。如果可用的页数为</a:t>
            </a:r>
            <a:r>
              <a:rPr lang="en-US" altLang="zh-CN" sz="1800" dirty="0"/>
              <a:t>0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r>
              <a:rPr lang="en-US" altLang="zh-CN" sz="1800" dirty="0"/>
              <a:t>          </a:t>
            </a:r>
            <a:r>
              <a:rPr lang="zh-CN" altLang="en-US" sz="1800" dirty="0"/>
              <a:t>则该</a:t>
            </a:r>
            <a:r>
              <a:rPr lang="en-US" altLang="zh-CN" sz="1800" dirty="0"/>
              <a:t>swap</a:t>
            </a:r>
            <a:r>
              <a:rPr lang="zh-CN" altLang="en-US" sz="1800" dirty="0"/>
              <a:t>分区已不可用。</a:t>
            </a:r>
            <a:r>
              <a:rPr lang="en-US" altLang="zh-CN" sz="1800" dirty="0"/>
              <a:t>	 </a:t>
            </a:r>
          </a:p>
          <a:p>
            <a:pPr marL="0" lvl="0" indent="0">
              <a:spcBef>
                <a:spcPts val="0"/>
              </a:spcBef>
              <a:buClrTx/>
              <a:buSzPct val="45000"/>
              <a:buFont typeface="StarSymbol"/>
              <a:buChar char="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28313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AcademicPresentation1</Template>
  <TotalTime>0</TotalTime>
  <Words>1434</Words>
  <Application>Microsoft Office PowerPoint</Application>
  <PresentationFormat>A4 纸张(210x297 毫米)</PresentationFormat>
  <Paragraphs>176</Paragraphs>
  <Slides>22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AcademicPresentation1</vt:lpstr>
      <vt:lpstr>基于Linux 0.11的虚拟内存交换功能</vt:lpstr>
      <vt:lpstr>主要内容：</vt:lpstr>
      <vt:lpstr>一、格式化Swap设备及挂载</vt:lpstr>
      <vt:lpstr>一、格式化Swap设备及挂载</vt:lpstr>
      <vt:lpstr>一、格式化Swap设备及挂载</vt:lpstr>
      <vt:lpstr>一、格式化Swap设备及挂载</vt:lpstr>
      <vt:lpstr>一、格式化Swap设备及挂载</vt:lpstr>
      <vt:lpstr>二、Swap.c相关函数</vt:lpstr>
      <vt:lpstr>二、Swap.c相关函数</vt:lpstr>
      <vt:lpstr>二、Swap.c相关函数</vt:lpstr>
      <vt:lpstr>二、Swap.c相关函数</vt:lpstr>
      <vt:lpstr>二、Swap.c相关函数</vt:lpstr>
      <vt:lpstr>二、Swap.c相关函数</vt:lpstr>
      <vt:lpstr>二、Swap.c相关函数</vt:lpstr>
      <vt:lpstr>二、Swap.c相关函数</vt:lpstr>
      <vt:lpstr>二、Swap.c相关函数</vt:lpstr>
      <vt:lpstr>三、测试程序</vt:lpstr>
      <vt:lpstr>三、测试程序</vt:lpstr>
      <vt:lpstr>三、测试程序</vt:lpstr>
      <vt:lpstr>三、测试程序</vt:lpstr>
      <vt:lpstr>三、测试程序</vt:lpstr>
      <vt:lpstr>组内分工：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2014-06-06T15:37:31Z</dcterms:created>
  <dcterms:modified xsi:type="dcterms:W3CDTF">2014-06-07T08:13:16Z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