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E38598-B76B-4C77-AC3C-D3AE6765654F}" v="2124" dt="2023-11-25T09:59:23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365D7-7C1D-418D-85FB-817AE86BA2BB}" type="doc">
      <dgm:prSet loTypeId="urn:microsoft.com/office/officeart/2005/8/layout/process1" loCatId="process" qsTypeId="urn:microsoft.com/office/officeart/2005/8/quickstyle/simple5" qsCatId="simple" csTypeId="urn:microsoft.com/office/officeart/2005/8/colors/accent3_2" csCatId="accent3" phldr="1"/>
      <dgm:spPr/>
    </dgm:pt>
    <dgm:pt modelId="{67C1D52C-1B04-4444-A87A-FF4DD42F5B6E}">
      <dgm:prSet phldrT="[文本]" phldr="0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Light"/>
            </a:rPr>
            <a:t>开源人投入时间</a:t>
          </a:r>
          <a:endParaRPr lang="zh-CN" altLang="en-US" dirty="0"/>
        </a:p>
      </dgm:t>
    </dgm:pt>
    <dgm:pt modelId="{F5249BCF-740E-4B2E-A7FD-7A07B1B71B85}" type="parTrans" cxnId="{435C8E69-8358-41A9-975A-B5821BA6A93A}">
      <dgm:prSet/>
      <dgm:spPr/>
      <dgm:t>
        <a:bodyPr/>
        <a:lstStyle/>
        <a:p>
          <a:endParaRPr lang="zh-CN" altLang="en-US"/>
        </a:p>
      </dgm:t>
    </dgm:pt>
    <dgm:pt modelId="{EE10A0DE-4CFE-4693-B73B-F7AC0145DC3C}" type="sibTrans" cxnId="{435C8E69-8358-41A9-975A-B5821BA6A93A}">
      <dgm:prSet/>
      <dgm:spPr/>
      <dgm:t>
        <a:bodyPr/>
        <a:lstStyle/>
        <a:p>
          <a:endParaRPr lang="zh-CN" altLang="en-US"/>
        </a:p>
      </dgm:t>
    </dgm:pt>
    <dgm:pt modelId="{CF0AAADC-9956-4C74-8E39-4C6C005B9D93}">
      <dgm:prSet phldrT="[文本]" phldr="0"/>
      <dgm:spPr>
        <a:solidFill>
          <a:srgbClr val="00B050"/>
        </a:solidFill>
      </dgm:spPr>
      <dgm:t>
        <a:bodyPr/>
        <a:lstStyle/>
        <a:p>
          <a:r>
            <a:rPr lang="zh-CN" altLang="en-US">
              <a:latin typeface="Microsoft YaHei Light"/>
            </a:rPr>
            <a:t>数字知识公地</a:t>
          </a:r>
          <a:endParaRPr lang="zh-CN" altLang="en-US"/>
        </a:p>
      </dgm:t>
    </dgm:pt>
    <dgm:pt modelId="{30A0F199-89BB-48E2-9A4B-86E6F3FA133A}" type="parTrans" cxnId="{0FDA8840-1D32-4C3A-B9A3-F0850EA70678}">
      <dgm:prSet/>
      <dgm:spPr/>
      <dgm:t>
        <a:bodyPr/>
        <a:lstStyle/>
        <a:p>
          <a:endParaRPr lang="zh-CN" altLang="en-US"/>
        </a:p>
      </dgm:t>
    </dgm:pt>
    <dgm:pt modelId="{49DF8AA8-79C0-4EBF-9957-3AC81247A16C}" type="sibTrans" cxnId="{0FDA8840-1D32-4C3A-B9A3-F0850EA70678}">
      <dgm:prSet/>
      <dgm:spPr/>
      <dgm:t>
        <a:bodyPr/>
        <a:lstStyle/>
        <a:p>
          <a:endParaRPr lang="zh-CN" altLang="en-US"/>
        </a:p>
      </dgm:t>
    </dgm:pt>
    <dgm:pt modelId="{1205F10B-F84A-4507-9D87-A4A1EAE92E0D}">
      <dgm:prSet phldrT="[文本]" phldr="0"/>
      <dgm:spPr>
        <a:solidFill>
          <a:schemeClr val="accent2"/>
        </a:solidFill>
      </dgm:spPr>
      <dgm:t>
        <a:bodyPr/>
        <a:lstStyle/>
        <a:p>
          <a:r>
            <a:rPr lang="zh-CN" altLang="en-US">
              <a:latin typeface="Microsoft YaHei Light"/>
            </a:rPr>
            <a:t>为全世界节约的时间</a:t>
          </a:r>
          <a:endParaRPr lang="zh-CN" altLang="en-US"/>
        </a:p>
      </dgm:t>
    </dgm:pt>
    <dgm:pt modelId="{2F7D0A00-2135-4F84-B275-0330ACC27E8E}" type="parTrans" cxnId="{45EEE2C5-19E6-452C-9259-B0F1422E7A07}">
      <dgm:prSet/>
      <dgm:spPr/>
      <dgm:t>
        <a:bodyPr/>
        <a:lstStyle/>
        <a:p>
          <a:endParaRPr lang="zh-CN" altLang="en-US"/>
        </a:p>
      </dgm:t>
    </dgm:pt>
    <dgm:pt modelId="{BD0FB1D4-B711-44E4-A782-4AEE7150DAD2}" type="sibTrans" cxnId="{45EEE2C5-19E6-452C-9259-B0F1422E7A07}">
      <dgm:prSet/>
      <dgm:spPr/>
      <dgm:t>
        <a:bodyPr/>
        <a:lstStyle/>
        <a:p>
          <a:endParaRPr lang="en-US"/>
        </a:p>
      </dgm:t>
    </dgm:pt>
    <dgm:pt modelId="{A5FAD97E-99DE-4C18-97EC-98060D41D4E0}" type="pres">
      <dgm:prSet presAssocID="{99F365D7-7C1D-418D-85FB-817AE86BA2BB}" presName="Name0" presStyleCnt="0">
        <dgm:presLayoutVars>
          <dgm:dir/>
          <dgm:resizeHandles val="exact"/>
        </dgm:presLayoutVars>
      </dgm:prSet>
      <dgm:spPr/>
    </dgm:pt>
    <dgm:pt modelId="{A5A07BCB-FF2E-466F-B758-FE2128054D39}" type="pres">
      <dgm:prSet presAssocID="{67C1D52C-1B04-4444-A87A-FF4DD42F5B6E}" presName="node" presStyleLbl="node1" presStyleIdx="0" presStyleCnt="3">
        <dgm:presLayoutVars>
          <dgm:bulletEnabled val="1"/>
        </dgm:presLayoutVars>
      </dgm:prSet>
      <dgm:spPr/>
    </dgm:pt>
    <dgm:pt modelId="{FE9E8ECC-01F2-4726-8347-E7379D33FD4E}" type="pres">
      <dgm:prSet presAssocID="{EE10A0DE-4CFE-4693-B73B-F7AC0145DC3C}" presName="sibTrans" presStyleLbl="sibTrans2D1" presStyleIdx="0" presStyleCnt="2"/>
      <dgm:spPr/>
    </dgm:pt>
    <dgm:pt modelId="{72F7A31F-8F5C-4E76-8252-D4B2E01FE45D}" type="pres">
      <dgm:prSet presAssocID="{EE10A0DE-4CFE-4693-B73B-F7AC0145DC3C}" presName="connectorText" presStyleLbl="sibTrans2D1" presStyleIdx="0" presStyleCnt="2"/>
      <dgm:spPr/>
    </dgm:pt>
    <dgm:pt modelId="{5A604D49-3869-4539-904E-3F8955257D36}" type="pres">
      <dgm:prSet presAssocID="{CF0AAADC-9956-4C74-8E39-4C6C005B9D93}" presName="node" presStyleLbl="node1" presStyleIdx="1" presStyleCnt="3">
        <dgm:presLayoutVars>
          <dgm:bulletEnabled val="1"/>
        </dgm:presLayoutVars>
      </dgm:prSet>
      <dgm:spPr/>
    </dgm:pt>
    <dgm:pt modelId="{AB5D5C09-FA73-4289-93BA-78800B238909}" type="pres">
      <dgm:prSet presAssocID="{49DF8AA8-79C0-4EBF-9957-3AC81247A16C}" presName="sibTrans" presStyleLbl="sibTrans2D1" presStyleIdx="1" presStyleCnt="2"/>
      <dgm:spPr/>
    </dgm:pt>
    <dgm:pt modelId="{DAC41EDD-0DB4-4E2C-9BCC-D59BFB4098FD}" type="pres">
      <dgm:prSet presAssocID="{49DF8AA8-79C0-4EBF-9957-3AC81247A16C}" presName="connectorText" presStyleLbl="sibTrans2D1" presStyleIdx="1" presStyleCnt="2"/>
      <dgm:spPr/>
    </dgm:pt>
    <dgm:pt modelId="{99006646-E6BD-42D9-B0B6-725FE72147FB}" type="pres">
      <dgm:prSet presAssocID="{1205F10B-F84A-4507-9D87-A4A1EAE92E0D}" presName="node" presStyleLbl="node1" presStyleIdx="2" presStyleCnt="3">
        <dgm:presLayoutVars>
          <dgm:bulletEnabled val="1"/>
        </dgm:presLayoutVars>
      </dgm:prSet>
      <dgm:spPr/>
    </dgm:pt>
  </dgm:ptLst>
  <dgm:cxnLst>
    <dgm:cxn modelId="{9D921A01-B1B2-4224-A464-7AAD18ECD6A8}" type="presOf" srcId="{CF0AAADC-9956-4C74-8E39-4C6C005B9D93}" destId="{5A604D49-3869-4539-904E-3F8955257D36}" srcOrd="0" destOrd="0" presId="urn:microsoft.com/office/officeart/2005/8/layout/process1"/>
    <dgm:cxn modelId="{E4451429-3770-4AC8-AA55-E93435A5624D}" type="presOf" srcId="{49DF8AA8-79C0-4EBF-9957-3AC81247A16C}" destId="{AB5D5C09-FA73-4289-93BA-78800B238909}" srcOrd="0" destOrd="0" presId="urn:microsoft.com/office/officeart/2005/8/layout/process1"/>
    <dgm:cxn modelId="{F413BD32-44F3-445E-A479-6D3D3F092171}" type="presOf" srcId="{99F365D7-7C1D-418D-85FB-817AE86BA2BB}" destId="{A5FAD97E-99DE-4C18-97EC-98060D41D4E0}" srcOrd="0" destOrd="0" presId="urn:microsoft.com/office/officeart/2005/8/layout/process1"/>
    <dgm:cxn modelId="{9A54D93F-A039-4102-8D93-B77A0C3B18FE}" type="presOf" srcId="{EE10A0DE-4CFE-4693-B73B-F7AC0145DC3C}" destId="{FE9E8ECC-01F2-4726-8347-E7379D33FD4E}" srcOrd="0" destOrd="0" presId="urn:microsoft.com/office/officeart/2005/8/layout/process1"/>
    <dgm:cxn modelId="{0FDA8840-1D32-4C3A-B9A3-F0850EA70678}" srcId="{99F365D7-7C1D-418D-85FB-817AE86BA2BB}" destId="{CF0AAADC-9956-4C74-8E39-4C6C005B9D93}" srcOrd="1" destOrd="0" parTransId="{30A0F199-89BB-48E2-9A4B-86E6F3FA133A}" sibTransId="{49DF8AA8-79C0-4EBF-9957-3AC81247A16C}"/>
    <dgm:cxn modelId="{5BDAAD42-9C3A-4008-886F-D04CD95DBA70}" type="presOf" srcId="{EE10A0DE-4CFE-4693-B73B-F7AC0145DC3C}" destId="{72F7A31F-8F5C-4E76-8252-D4B2E01FE45D}" srcOrd="1" destOrd="0" presId="urn:microsoft.com/office/officeart/2005/8/layout/process1"/>
    <dgm:cxn modelId="{435C8E69-8358-41A9-975A-B5821BA6A93A}" srcId="{99F365D7-7C1D-418D-85FB-817AE86BA2BB}" destId="{67C1D52C-1B04-4444-A87A-FF4DD42F5B6E}" srcOrd="0" destOrd="0" parTransId="{F5249BCF-740E-4B2E-A7FD-7A07B1B71B85}" sibTransId="{EE10A0DE-4CFE-4693-B73B-F7AC0145DC3C}"/>
    <dgm:cxn modelId="{CF38436B-15DE-4A9F-845D-81E44EABD262}" type="presOf" srcId="{1205F10B-F84A-4507-9D87-A4A1EAE92E0D}" destId="{99006646-E6BD-42D9-B0B6-725FE72147FB}" srcOrd="0" destOrd="0" presId="urn:microsoft.com/office/officeart/2005/8/layout/process1"/>
    <dgm:cxn modelId="{2D424E6F-4EB9-40AE-9FDB-8D63CEE52E0A}" type="presOf" srcId="{49DF8AA8-79C0-4EBF-9957-3AC81247A16C}" destId="{DAC41EDD-0DB4-4E2C-9BCC-D59BFB4098FD}" srcOrd="1" destOrd="0" presId="urn:microsoft.com/office/officeart/2005/8/layout/process1"/>
    <dgm:cxn modelId="{45EEE2C5-19E6-452C-9259-B0F1422E7A07}" srcId="{99F365D7-7C1D-418D-85FB-817AE86BA2BB}" destId="{1205F10B-F84A-4507-9D87-A4A1EAE92E0D}" srcOrd="2" destOrd="0" parTransId="{2F7D0A00-2135-4F84-B275-0330ACC27E8E}" sibTransId="{BD0FB1D4-B711-44E4-A782-4AEE7150DAD2}"/>
    <dgm:cxn modelId="{3232B2CA-B0BC-4259-B66B-080D96593E2A}" type="presOf" srcId="{67C1D52C-1B04-4444-A87A-FF4DD42F5B6E}" destId="{A5A07BCB-FF2E-466F-B758-FE2128054D39}" srcOrd="0" destOrd="0" presId="urn:microsoft.com/office/officeart/2005/8/layout/process1"/>
    <dgm:cxn modelId="{3523D8FC-801E-4F2D-935D-060913450B75}" type="presParOf" srcId="{A5FAD97E-99DE-4C18-97EC-98060D41D4E0}" destId="{A5A07BCB-FF2E-466F-B758-FE2128054D39}" srcOrd="0" destOrd="0" presId="urn:microsoft.com/office/officeart/2005/8/layout/process1"/>
    <dgm:cxn modelId="{3561E6D1-7094-47C4-9499-807F1BC3E539}" type="presParOf" srcId="{A5FAD97E-99DE-4C18-97EC-98060D41D4E0}" destId="{FE9E8ECC-01F2-4726-8347-E7379D33FD4E}" srcOrd="1" destOrd="0" presId="urn:microsoft.com/office/officeart/2005/8/layout/process1"/>
    <dgm:cxn modelId="{5A2892F1-F9A8-44FB-9AAE-82B9EE88A231}" type="presParOf" srcId="{FE9E8ECC-01F2-4726-8347-E7379D33FD4E}" destId="{72F7A31F-8F5C-4E76-8252-D4B2E01FE45D}" srcOrd="0" destOrd="0" presId="urn:microsoft.com/office/officeart/2005/8/layout/process1"/>
    <dgm:cxn modelId="{63BC7AD7-0139-41A8-985B-3484863B1B19}" type="presParOf" srcId="{A5FAD97E-99DE-4C18-97EC-98060D41D4E0}" destId="{5A604D49-3869-4539-904E-3F8955257D36}" srcOrd="2" destOrd="0" presId="urn:microsoft.com/office/officeart/2005/8/layout/process1"/>
    <dgm:cxn modelId="{3194E126-319A-4BBB-A0CA-3FFE784408AA}" type="presParOf" srcId="{A5FAD97E-99DE-4C18-97EC-98060D41D4E0}" destId="{AB5D5C09-FA73-4289-93BA-78800B238909}" srcOrd="3" destOrd="0" presId="urn:microsoft.com/office/officeart/2005/8/layout/process1"/>
    <dgm:cxn modelId="{66E1D48C-E7C8-49C4-B5B1-49EF5A556C1B}" type="presParOf" srcId="{AB5D5C09-FA73-4289-93BA-78800B238909}" destId="{DAC41EDD-0DB4-4E2C-9BCC-D59BFB4098FD}" srcOrd="0" destOrd="0" presId="urn:microsoft.com/office/officeart/2005/8/layout/process1"/>
    <dgm:cxn modelId="{912813A4-2FC7-415E-8E4F-BF7B395003CA}" type="presParOf" srcId="{A5FAD97E-99DE-4C18-97EC-98060D41D4E0}" destId="{99006646-E6BD-42D9-B0B6-725FE72147F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07BCB-FF2E-466F-B758-FE2128054D39}">
      <dsp:nvSpPr>
        <dsp:cNvPr id="0" name=""/>
        <dsp:cNvSpPr/>
      </dsp:nvSpPr>
      <dsp:spPr>
        <a:xfrm>
          <a:off x="9236" y="624603"/>
          <a:ext cx="2760797" cy="165647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Microsoft YaHei Light"/>
            </a:rPr>
            <a:t>开源人投入时间</a:t>
          </a:r>
          <a:endParaRPr lang="zh-CN" altLang="en-US" sz="3300" kern="1200" dirty="0"/>
        </a:p>
      </dsp:txBody>
      <dsp:txXfrm>
        <a:off x="57753" y="673120"/>
        <a:ext cx="2663763" cy="1559444"/>
      </dsp:txXfrm>
    </dsp:sp>
    <dsp:sp modelId="{FE9E8ECC-01F2-4726-8347-E7379D33FD4E}">
      <dsp:nvSpPr>
        <dsp:cNvPr id="0" name=""/>
        <dsp:cNvSpPr/>
      </dsp:nvSpPr>
      <dsp:spPr>
        <a:xfrm>
          <a:off x="3046114" y="1110504"/>
          <a:ext cx="585289" cy="6846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3046114" y="1247439"/>
        <a:ext cx="409702" cy="410807"/>
      </dsp:txXfrm>
    </dsp:sp>
    <dsp:sp modelId="{5A604D49-3869-4539-904E-3F8955257D36}">
      <dsp:nvSpPr>
        <dsp:cNvPr id="0" name=""/>
        <dsp:cNvSpPr/>
      </dsp:nvSpPr>
      <dsp:spPr>
        <a:xfrm>
          <a:off x="3874353" y="624603"/>
          <a:ext cx="2760797" cy="1656478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>
              <a:latin typeface="Microsoft YaHei Light"/>
            </a:rPr>
            <a:t>数字知识公地</a:t>
          </a:r>
          <a:endParaRPr lang="zh-CN" altLang="en-US" sz="3300" kern="1200"/>
        </a:p>
      </dsp:txBody>
      <dsp:txXfrm>
        <a:off x="3922870" y="673120"/>
        <a:ext cx="2663763" cy="1559444"/>
      </dsp:txXfrm>
    </dsp:sp>
    <dsp:sp modelId="{AB5D5C09-FA73-4289-93BA-78800B238909}">
      <dsp:nvSpPr>
        <dsp:cNvPr id="0" name=""/>
        <dsp:cNvSpPr/>
      </dsp:nvSpPr>
      <dsp:spPr>
        <a:xfrm>
          <a:off x="6911230" y="1110504"/>
          <a:ext cx="585289" cy="6846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6911230" y="1247439"/>
        <a:ext cx="409702" cy="410807"/>
      </dsp:txXfrm>
    </dsp:sp>
    <dsp:sp modelId="{99006646-E6BD-42D9-B0B6-725FE72147FB}">
      <dsp:nvSpPr>
        <dsp:cNvPr id="0" name=""/>
        <dsp:cNvSpPr/>
      </dsp:nvSpPr>
      <dsp:spPr>
        <a:xfrm>
          <a:off x="7739469" y="624603"/>
          <a:ext cx="2760797" cy="165647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>
              <a:latin typeface="Microsoft YaHei Light"/>
            </a:rPr>
            <a:t>为全世界节约的时间</a:t>
          </a:r>
          <a:endParaRPr lang="zh-CN" altLang="en-US" sz="3300" kern="1200"/>
        </a:p>
      </dsp:txBody>
      <dsp:txXfrm>
        <a:off x="7787986" y="673120"/>
        <a:ext cx="2663763" cy="1559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26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8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8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0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0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0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7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8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6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2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publicgoods.net/standard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88B18B2B-7724-88F0-D9AF-FB3B97168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26" r="8" b="1336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zh-CN" sz="4800" cap="all">
                <a:solidFill>
                  <a:schemeClr val="bg1"/>
                </a:solidFill>
                <a:latin typeface="YouYuan"/>
                <a:ea typeface="YouYuan"/>
              </a:rPr>
              <a:t>一种可能的</a:t>
            </a:r>
            <a:br>
              <a:rPr lang="zh-CN" altLang="en-US" sz="4800" cap="all" dirty="0">
                <a:solidFill>
                  <a:schemeClr val="bg1"/>
                </a:solidFill>
                <a:latin typeface="YouYuan"/>
                <a:ea typeface="YouYuan"/>
              </a:rPr>
            </a:br>
            <a:r>
              <a:rPr lang="zh-CN" sz="4800" cap="all">
                <a:solidFill>
                  <a:schemeClr val="bg1"/>
                </a:solidFill>
                <a:latin typeface="YouYuan"/>
                <a:ea typeface="YouYuan"/>
              </a:rPr>
              <a:t>开源经济学</a:t>
            </a:r>
            <a:br>
              <a:rPr lang="zh-CN" altLang="en-US" sz="4800" cap="all" dirty="0">
                <a:solidFill>
                  <a:schemeClr val="bg1"/>
                </a:solidFill>
                <a:latin typeface="YouYuan"/>
                <a:ea typeface="YouYuan"/>
              </a:rPr>
            </a:br>
            <a:r>
              <a:rPr lang="zh-CN" sz="4800" cap="all">
                <a:solidFill>
                  <a:schemeClr val="bg1"/>
                </a:solidFill>
                <a:latin typeface="YouYuan"/>
                <a:ea typeface="YouYuan"/>
              </a:rPr>
              <a:t>模型</a:t>
            </a:r>
            <a:endParaRPr lang="zh-CN" sz="4800">
              <a:solidFill>
                <a:schemeClr val="bg1"/>
              </a:solidFill>
              <a:ea typeface="宋体"/>
              <a:cs typeface="Calibri Ligh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zh-CN" sz="1700">
                <a:solidFill>
                  <a:schemeClr val="bg1"/>
                </a:solidFill>
                <a:latin typeface="宋体"/>
                <a:ea typeface="宋体"/>
              </a:rPr>
              <a:t>庄表伟</a:t>
            </a:r>
            <a:endParaRPr lang="zh-CN" sz="17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zh-CN" sz="1700">
                <a:solidFill>
                  <a:schemeClr val="bg1"/>
                </a:solidFill>
                <a:latin typeface="宋体"/>
                <a:ea typeface="宋体"/>
              </a:rPr>
              <a:t>KCC@南京</a:t>
            </a:r>
            <a:endParaRPr lang="zh-CN" sz="17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zh-CN" sz="1700">
                <a:solidFill>
                  <a:schemeClr val="bg1"/>
                </a:solidFill>
                <a:latin typeface="宋体"/>
                <a:ea typeface="宋体"/>
              </a:rPr>
              <a:t>2023.11.26</a:t>
            </a:r>
            <a:endParaRPr lang="zh-CN" sz="1700">
              <a:solidFill>
                <a:schemeClr val="bg1"/>
              </a:solidFill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C28A69-9B26-45AC-AFF7-719A7A50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B751505-48BE-17EB-74FA-CE7359A8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654" y="991443"/>
            <a:ext cx="4646295" cy="1087819"/>
          </a:xfrm>
        </p:spPr>
        <p:txBody>
          <a:bodyPr anchor="b">
            <a:normAutofit/>
          </a:bodyPr>
          <a:lstStyle/>
          <a:p>
            <a:r>
              <a:rPr lang="zh-CN" altLang="en-US" sz="3400">
                <a:ea typeface="Microsoft YaHei Light"/>
              </a:rPr>
              <a:t>企业对外开源的逻辑</a:t>
            </a:r>
            <a:endParaRPr lang="zh-CN" altLang="en-US" sz="3400"/>
          </a:p>
        </p:txBody>
      </p:sp>
      <p:pic>
        <p:nvPicPr>
          <p:cNvPr id="5" name="Picture 4" descr="尺子特写">
            <a:extLst>
              <a:ext uri="{FF2B5EF4-FFF2-40B4-BE49-F238E27FC236}">
                <a16:creationId xmlns:a16="http://schemas.microsoft.com/office/drawing/2014/main" id="{EF8F9746-0A5B-3875-E97B-7B50EA643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75" r="21120" b="-3"/>
          <a:stretch/>
        </p:blipFill>
        <p:spPr>
          <a:xfrm>
            <a:off x="20" y="-1"/>
            <a:ext cx="6688434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7200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6BB6C-0014-47C1-8F43-5A28E75C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654" y="2684095"/>
            <a:ext cx="4646295" cy="3492868"/>
          </a:xfrm>
        </p:spPr>
        <p:txBody>
          <a:bodyPr lIns="109728" tIns="109728" rIns="109728" bIns="91440">
            <a:normAutofit/>
          </a:bodyPr>
          <a:lstStyle/>
          <a:p>
            <a:r>
              <a:rPr lang="zh-CN" altLang="en-US" sz="1700">
                <a:ea typeface="Microsoft YaHei"/>
              </a:rPr>
              <a:t>公地的价值 ↑，用户市场 ↑</a:t>
            </a:r>
          </a:p>
          <a:p>
            <a:r>
              <a:rPr lang="zh-CN" altLang="en-US" sz="1700">
                <a:ea typeface="Microsoft YaHei"/>
              </a:rPr>
              <a:t>知识落差 </a:t>
            </a:r>
            <a:r>
              <a:rPr lang="zh-CN" sz="1700">
                <a:ea typeface="Microsoft YaHei"/>
              </a:rPr>
              <a:t>↑</a:t>
            </a:r>
            <a:r>
              <a:rPr lang="zh-CN" altLang="en-US" sz="1700">
                <a:ea typeface="Microsoft YaHei"/>
              </a:rPr>
              <a:t>，销售价格 </a:t>
            </a:r>
            <a:r>
              <a:rPr lang="zh-CN" sz="1700">
                <a:ea typeface="Microsoft YaHei"/>
              </a:rPr>
              <a:t>↑</a:t>
            </a:r>
          </a:p>
          <a:p>
            <a:r>
              <a:rPr lang="zh-CN" altLang="en-US" sz="1700">
                <a:ea typeface="Microsoft YaHei"/>
              </a:rPr>
              <a:t>当一个企业对外开源，会带来两个结果</a:t>
            </a:r>
            <a:endParaRPr lang="zh-CN" sz="1700">
              <a:ea typeface="Microsoft YaHei"/>
            </a:endParaRPr>
          </a:p>
          <a:p>
            <a:pPr lvl="1"/>
            <a:r>
              <a:rPr lang="zh-CN" altLang="en-US" sz="1700">
                <a:ea typeface="Microsoft YaHei"/>
              </a:rPr>
              <a:t>公地的价值 </a:t>
            </a:r>
            <a:r>
              <a:rPr lang="zh-CN" sz="1700">
                <a:ea typeface="Microsoft YaHei"/>
              </a:rPr>
              <a:t>↑，知识</a:t>
            </a:r>
            <a:r>
              <a:rPr lang="en-US" altLang="zh-CN" sz="1700" dirty="0" err="1">
                <a:ea typeface="Microsoft YaHei"/>
              </a:rPr>
              <a:t>落差</a:t>
            </a:r>
            <a:r>
              <a:rPr lang="en-US" altLang="zh-CN" sz="1700" dirty="0">
                <a:ea typeface="Microsoft YaHei"/>
              </a:rPr>
              <a:t> ↓</a:t>
            </a:r>
          </a:p>
          <a:p>
            <a:r>
              <a:rPr lang="zh-CN" altLang="en-US" sz="1700">
                <a:ea typeface="Microsoft YaHei"/>
              </a:rPr>
              <a:t>当一个企业，积极贡献开源时，可能会带来另外两个结果</a:t>
            </a:r>
            <a:endParaRPr lang="en-US" altLang="zh-CN" sz="1700">
              <a:ea typeface="Microsoft YaHei"/>
            </a:endParaRPr>
          </a:p>
          <a:p>
            <a:pPr lvl="1"/>
            <a:r>
              <a:rPr lang="zh-CN" altLang="en-US" sz="1700">
                <a:ea typeface="Microsoft YaHei"/>
              </a:rPr>
              <a:t>提升自己在市场份额中的占比</a:t>
            </a:r>
          </a:p>
          <a:p>
            <a:pPr lvl="1"/>
            <a:r>
              <a:rPr lang="zh-CN" altLang="en-US" sz="1700">
                <a:ea typeface="Microsoft YaHei"/>
              </a:rPr>
              <a:t>培养自己潜在的竞争对手</a:t>
            </a:r>
          </a:p>
        </p:txBody>
      </p:sp>
    </p:spTree>
    <p:extLst>
      <p:ext uri="{BB962C8B-B14F-4D97-AF65-F5344CB8AC3E}">
        <p14:creationId xmlns:p14="http://schemas.microsoft.com/office/powerpoint/2010/main" val="93107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半空中的大型跳伞团队">
            <a:extLst>
              <a:ext uri="{FF2B5EF4-FFF2-40B4-BE49-F238E27FC236}">
                <a16:creationId xmlns:a16="http://schemas.microsoft.com/office/drawing/2014/main" id="{6B9BA9BC-3F44-48D3-7AC2-AB23D387F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32" r="-2" b="330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046021-7A18-9746-1F96-A11E2446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zh-CN" altLang="en-US" sz="6000">
                <a:solidFill>
                  <a:srgbClr val="FFFFFF"/>
                </a:solidFill>
                <a:ea typeface="Microsoft YaHei Light"/>
              </a:rPr>
              <a:t>企业对外开源的策略选择</a:t>
            </a:r>
            <a:endParaRPr lang="zh-CN" altLang="en-US" sz="60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7CD05-720C-8470-F330-9600FDC7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lIns="109728" tIns="109728" rIns="109728" bIns="91440"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FFFFFF"/>
                </a:solidFill>
                <a:ea typeface="Microsoft YaHei"/>
              </a:rPr>
              <a:t>在市场成长的早期阶段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solidFill>
                  <a:srgbClr val="FFFFFF"/>
                </a:solidFill>
                <a:ea typeface="Microsoft YaHei"/>
              </a:rPr>
              <a:t>尽可能多的对外开源，培育市场对“我”的品牌认知与忠诚度</a:t>
            </a: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FFFFFF"/>
                </a:solidFill>
                <a:ea typeface="Microsoft YaHei"/>
              </a:rPr>
              <a:t>在市场成长的中期阶段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solidFill>
                  <a:srgbClr val="FFFFFF"/>
                </a:solidFill>
                <a:ea typeface="Microsoft YaHei"/>
              </a:rPr>
              <a:t>有选择性的对外开源，保持节奏</a:t>
            </a:r>
            <a:endParaRPr lang="en-US" altLang="zh-CN" sz="2000" dirty="0">
              <a:solidFill>
                <a:srgbClr val="FFFFFF"/>
              </a:solidFill>
              <a:ea typeface="Microsoft YaHei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solidFill>
                  <a:srgbClr val="FFFFFF"/>
                </a:solidFill>
                <a:ea typeface="Microsoft YaHei"/>
              </a:rPr>
              <a:t>我开源的部分，是否能够获得来自开源社区的更多助力？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solidFill>
                  <a:srgbClr val="FFFFFF"/>
                </a:solidFill>
                <a:ea typeface="Microsoft YaHei"/>
              </a:rPr>
              <a:t>选择填平哪一段知识落差？竞争对手具有优势的那一段</a:t>
            </a: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FFFFFF"/>
                </a:solidFill>
                <a:ea typeface="Microsoft YaHei"/>
              </a:rPr>
              <a:t>在市场进入衰退期以后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solidFill>
                  <a:srgbClr val="FFFFFF"/>
                </a:solidFill>
                <a:ea typeface="Microsoft YaHei"/>
              </a:rPr>
              <a:t>减少投入，吃尽红利再走</a:t>
            </a:r>
          </a:p>
        </p:txBody>
      </p:sp>
    </p:spTree>
    <p:extLst>
      <p:ext uri="{BB962C8B-B14F-4D97-AF65-F5344CB8AC3E}">
        <p14:creationId xmlns:p14="http://schemas.microsoft.com/office/powerpoint/2010/main" val="91986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雪岭上的登山者">
            <a:extLst>
              <a:ext uri="{FF2B5EF4-FFF2-40B4-BE49-F238E27FC236}">
                <a16:creationId xmlns:a16="http://schemas.microsoft.com/office/drawing/2014/main" id="{5C3511CF-F5B1-6B85-A0B1-D76DC5577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195"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E73744D-7154-8120-A774-157762DC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zh-CN" sz="5600">
                <a:solidFill>
                  <a:srgbClr val="FFFFFF"/>
                </a:solidFill>
                <a:ea typeface="+mj-lt"/>
                <a:cs typeface="+mj-lt"/>
              </a:rPr>
              <a:t>如何判断开源组织的价值</a:t>
            </a:r>
            <a:endParaRPr lang="zh-CN" sz="5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757CD-5BC9-2F3F-2D26-40A114D23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lIns="109728" tIns="109728" rIns="109728" bIns="91440">
            <a:normAutofit/>
          </a:bodyPr>
          <a:lstStyle/>
          <a:p>
            <a:pPr>
              <a:lnSpc>
                <a:spcPct val="100000"/>
              </a:lnSpc>
            </a:pPr>
            <a:r>
              <a:rPr lang="zh-CN" sz="1400">
                <a:solidFill>
                  <a:srgbClr val="FFFFFF"/>
                </a:solidFill>
                <a:ea typeface="+mn-lt"/>
                <a:cs typeface="+mn-lt"/>
              </a:rPr>
              <a:t>帮助多少人，成为开源人？成为更好的开源人？</a:t>
            </a:r>
            <a:endParaRPr lang="zh-CN" altLang="en-US" sz="1400">
              <a:solidFill>
                <a:srgbClr val="FFFFFF"/>
              </a:solidFill>
              <a:ea typeface="Microsoft YaHei"/>
            </a:endParaRPr>
          </a:p>
          <a:p>
            <a:pPr lvl="1">
              <a:lnSpc>
                <a:spcPct val="100000"/>
              </a:lnSpc>
            </a:pPr>
            <a:r>
              <a:rPr lang="zh-CN" sz="1400">
                <a:solidFill>
                  <a:srgbClr val="FFFFFF"/>
                </a:solidFill>
                <a:ea typeface="+mn-lt"/>
                <a:cs typeface="+mn-lt"/>
              </a:rPr>
              <a:t>激励多少人，留在开源社区，持久贡献？</a:t>
            </a:r>
            <a:endParaRPr lang="zh-CN" sz="1400">
              <a:solidFill>
                <a:srgbClr val="FFFFFF"/>
              </a:solidFill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lang="zh-CN" sz="1400">
                <a:solidFill>
                  <a:srgbClr val="FFFFFF"/>
                </a:solidFill>
                <a:ea typeface="+mn-lt"/>
                <a:cs typeface="+mn-lt"/>
              </a:rPr>
              <a:t>帮助多少开源项目，变得更有价值？</a:t>
            </a:r>
            <a:endParaRPr lang="zh-CN" sz="140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sz="1400">
                <a:solidFill>
                  <a:srgbClr val="FFFFFF"/>
                </a:solidFill>
                <a:ea typeface="+mn-lt"/>
                <a:cs typeface="+mn-lt"/>
              </a:rPr>
              <a:t>更好用，更多人用？</a:t>
            </a:r>
            <a:endParaRPr lang="zh-CN" sz="1400">
              <a:solidFill>
                <a:srgbClr val="FFFFFF"/>
              </a:solidFill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lang="zh-CN" sz="1400">
                <a:solidFill>
                  <a:srgbClr val="FFFFFF"/>
                </a:solidFill>
                <a:ea typeface="+mn-lt"/>
                <a:cs typeface="+mn-lt"/>
              </a:rPr>
              <a:t>维护整个知识公地，保值增值</a:t>
            </a:r>
            <a:endParaRPr lang="zh-CN" sz="140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sz="1400">
                <a:solidFill>
                  <a:srgbClr val="FFFFFF"/>
                </a:solidFill>
                <a:ea typeface="+mn-lt"/>
                <a:cs typeface="+mn-lt"/>
              </a:rPr>
              <a:t>供应链安全</a:t>
            </a:r>
            <a:endParaRPr lang="zh-CN" sz="1400">
              <a:solidFill>
                <a:srgbClr val="FFFFFF"/>
              </a:solidFill>
              <a:ea typeface="Microsoft YaHei"/>
            </a:endParaRPr>
          </a:p>
          <a:p>
            <a:pPr lvl="1">
              <a:lnSpc>
                <a:spcPct val="100000"/>
              </a:lnSpc>
            </a:pPr>
            <a:r>
              <a:rPr lang="zh-CN" sz="1400">
                <a:solidFill>
                  <a:srgbClr val="FFFFFF"/>
                </a:solidFill>
                <a:ea typeface="+mn-lt"/>
                <a:cs typeface="+mn-lt"/>
              </a:rPr>
              <a:t>生态健康</a:t>
            </a:r>
            <a:endParaRPr lang="zh-CN" sz="1400">
              <a:solidFill>
                <a:srgbClr val="FFFFFF"/>
              </a:solidFill>
              <a:ea typeface="Microsoft YaHei"/>
            </a:endParaRPr>
          </a:p>
          <a:p>
            <a:pPr lvl="1">
              <a:lnSpc>
                <a:spcPct val="100000"/>
              </a:lnSpc>
            </a:pPr>
            <a:r>
              <a:rPr lang="zh-CN" sz="1400">
                <a:solidFill>
                  <a:srgbClr val="FFFFFF"/>
                </a:solidFill>
                <a:ea typeface="+mn-lt"/>
                <a:cs typeface="+mn-lt"/>
              </a:rPr>
              <a:t>凝聚共识</a:t>
            </a:r>
            <a:endParaRPr lang="zh-CN" sz="1400">
              <a:solidFill>
                <a:srgbClr val="FFFFFF"/>
              </a:solidFill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lang="zh-CN" sz="1400">
                <a:solidFill>
                  <a:srgbClr val="FFFFFF"/>
                </a:solidFill>
                <a:ea typeface="+mn-lt"/>
                <a:cs typeface="+mn-lt"/>
              </a:rPr>
              <a:t>间接贡献很难计算，却不可或缺</a:t>
            </a:r>
            <a:endParaRPr lang="zh-CN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35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用钢笔在文件上画图">
            <a:extLst>
              <a:ext uri="{FF2B5EF4-FFF2-40B4-BE49-F238E27FC236}">
                <a16:creationId xmlns:a16="http://schemas.microsoft.com/office/drawing/2014/main" id="{D35D6255-9EE6-8C98-32BF-0A9798540C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83" r="-2" b="1461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514E64-5399-2044-67DA-5C58B02A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zh-CN" altLang="en-US" sz="5600">
                <a:solidFill>
                  <a:srgbClr val="FFFFFF"/>
                </a:solidFill>
                <a:ea typeface="Microsoft YaHei Light"/>
              </a:rPr>
              <a:t>从时间、价值的角度，更多思考</a:t>
            </a:r>
            <a:endParaRPr lang="zh-CN" altLang="en-US" sz="5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65318-5E7F-88C9-31C4-87BD5B222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lIns="109728" tIns="109728" rIns="109728" bIns="91440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300">
                <a:solidFill>
                  <a:srgbClr val="FFFFFF"/>
                </a:solidFill>
                <a:ea typeface="Microsoft YaHei"/>
              </a:rPr>
              <a:t>点star的价值有多大？</a:t>
            </a:r>
          </a:p>
          <a:p>
            <a:pPr lvl="1">
              <a:lnSpc>
                <a:spcPct val="100000"/>
              </a:lnSpc>
            </a:pPr>
            <a:r>
              <a:rPr lang="zh-CN" altLang="en-US" sz="1300">
                <a:solidFill>
                  <a:srgbClr val="FFFFFF"/>
                </a:solidFill>
                <a:ea typeface="Microsoft YaHei"/>
              </a:rPr>
              <a:t>帮助传播，提升使用可能性</a:t>
            </a:r>
          </a:p>
          <a:p>
            <a:pPr lvl="1">
              <a:lnSpc>
                <a:spcPct val="100000"/>
              </a:lnSpc>
            </a:pPr>
            <a:r>
              <a:rPr lang="zh-CN" altLang="en-US" sz="1300">
                <a:solidFill>
                  <a:srgbClr val="FFFFFF"/>
                </a:solidFill>
                <a:ea typeface="Microsoft YaHei"/>
              </a:rPr>
              <a:t>总数几千、几万，带来的某种“认证”效果</a:t>
            </a:r>
          </a:p>
          <a:p>
            <a:pPr lvl="1">
              <a:lnSpc>
                <a:spcPct val="100000"/>
              </a:lnSpc>
            </a:pPr>
            <a:r>
              <a:rPr lang="zh-CN" altLang="en-US" sz="1300">
                <a:solidFill>
                  <a:srgbClr val="FFFFFF"/>
                </a:solidFill>
                <a:ea typeface="Microsoft YaHei"/>
              </a:rPr>
              <a:t>某个KOL点击star，带来的传播效果</a:t>
            </a:r>
          </a:p>
          <a:p>
            <a:pPr>
              <a:lnSpc>
                <a:spcPct val="100000"/>
              </a:lnSpc>
            </a:pPr>
            <a:r>
              <a:rPr lang="zh-CN" altLang="en-US" sz="1300">
                <a:solidFill>
                  <a:srgbClr val="FFFFFF"/>
                </a:solidFill>
                <a:ea typeface="Microsoft YaHei"/>
              </a:rPr>
              <a:t>提issue的价值有多大？</a:t>
            </a:r>
          </a:p>
          <a:p>
            <a:pPr lvl="1">
              <a:lnSpc>
                <a:spcPct val="100000"/>
              </a:lnSpc>
            </a:pPr>
            <a:r>
              <a:rPr lang="zh-CN" altLang="en-US" sz="1300">
                <a:solidFill>
                  <a:srgbClr val="FFFFFF"/>
                </a:solidFill>
                <a:ea typeface="Microsoft YaHei"/>
              </a:rPr>
              <a:t>改进开源项目，提升产品质量（增加功能）</a:t>
            </a:r>
          </a:p>
          <a:p>
            <a:pPr lvl="1">
              <a:lnSpc>
                <a:spcPct val="100000"/>
              </a:lnSpc>
            </a:pPr>
            <a:r>
              <a:rPr lang="zh-CN" altLang="en-US" sz="1300">
                <a:solidFill>
                  <a:srgbClr val="FFFFFF"/>
                </a:solidFill>
                <a:ea typeface="Microsoft YaHei"/>
              </a:rPr>
              <a:t>节约遇到同类问题的用户的时间</a:t>
            </a:r>
          </a:p>
          <a:p>
            <a:pPr lvl="1">
              <a:lnSpc>
                <a:spcPct val="100000"/>
              </a:lnSpc>
            </a:pPr>
            <a:r>
              <a:rPr lang="zh-CN" altLang="en-US" sz="1300">
                <a:solidFill>
                  <a:srgbClr val="FFFFFF"/>
                </a:solidFill>
                <a:ea typeface="Microsoft YaHei"/>
              </a:rPr>
              <a:t>增加同类用户使用的可能性</a:t>
            </a:r>
          </a:p>
          <a:p>
            <a:pPr>
              <a:lnSpc>
                <a:spcPct val="100000"/>
              </a:lnSpc>
            </a:pPr>
            <a:r>
              <a:rPr lang="zh-CN" altLang="en-US" sz="1300">
                <a:solidFill>
                  <a:srgbClr val="FFFFFF"/>
                </a:solidFill>
                <a:ea typeface="Microsoft YaHei"/>
              </a:rPr>
              <a:t>减少分裂的价值有多大？</a:t>
            </a:r>
          </a:p>
          <a:p>
            <a:pPr lvl="1">
              <a:lnSpc>
                <a:spcPct val="100000"/>
              </a:lnSpc>
            </a:pPr>
            <a:r>
              <a:rPr lang="zh-CN" altLang="en-US" sz="1300">
                <a:solidFill>
                  <a:srgbClr val="FFFFFF"/>
                </a:solidFill>
                <a:ea typeface="Microsoft YaHei"/>
              </a:rPr>
              <a:t>技术架构趋向一致，能够极大的节约开发者的时间</a:t>
            </a:r>
          </a:p>
        </p:txBody>
      </p:sp>
    </p:spTree>
    <p:extLst>
      <p:ext uri="{BB962C8B-B14F-4D97-AF65-F5344CB8AC3E}">
        <p14:creationId xmlns:p14="http://schemas.microsoft.com/office/powerpoint/2010/main" val="99449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pic>
        <p:nvPicPr>
          <p:cNvPr id="5" name="Picture 4" descr="地图上的红色图钉">
            <a:extLst>
              <a:ext uri="{FF2B5EF4-FFF2-40B4-BE49-F238E27FC236}">
                <a16:creationId xmlns:a16="http://schemas.microsoft.com/office/drawing/2014/main" id="{C58B3AB3-730B-E672-B6D7-F461283AF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875" b="81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A4F5208-0D32-424E-0731-C79163F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zh-CN" altLang="en-US" sz="5000" dirty="0">
                <a:solidFill>
                  <a:schemeClr val="bg1"/>
                </a:solidFill>
                <a:ea typeface="Microsoft YaHei Light"/>
              </a:rPr>
              <a:t>一种可能的开源经济学模型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428AE-4E8B-EC06-CBFB-4BE713EF1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lIns="109728" tIns="109728" rIns="109728" bIns="9144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Microsoft YaHei"/>
                <a:ea typeface="Microsoft YaHei"/>
                <a:cs typeface="+mn-lt"/>
              </a:rPr>
              <a:t>在知识与时间之间，建立相关联系：知识越多，越能够节约时间</a:t>
            </a:r>
            <a:endParaRPr lang="en-US" altLang="zh-CN" sz="2400" dirty="0">
              <a:solidFill>
                <a:schemeClr val="bg1"/>
              </a:solidFill>
              <a:latin typeface="Microsoft YaHei"/>
              <a:ea typeface="Microsoft YaHei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Microsoft YaHei"/>
                <a:ea typeface="Microsoft YaHei"/>
                <a:cs typeface="+mn-lt"/>
              </a:rPr>
              <a:t>将开源视作一种全世界共建数字知识公地的协作努力</a:t>
            </a:r>
            <a:endParaRPr lang="en-US" altLang="zh-CN" sz="2400" dirty="0">
              <a:solidFill>
                <a:schemeClr val="bg1"/>
              </a:solidFill>
              <a:latin typeface="Microsoft YaHei"/>
              <a:ea typeface="Microsoft YaHei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ea typeface="Microsoft YaHei"/>
                <a:cs typeface="+mn-lt"/>
              </a:rPr>
              <a:t>以时间为衡量单位，评估开源的价值</a:t>
            </a:r>
            <a:endParaRPr lang="en-US" altLang="zh-CN" sz="2400" dirty="0">
              <a:solidFill>
                <a:schemeClr val="bg1"/>
              </a:solidFill>
              <a:latin typeface="Microsoft YaHei"/>
              <a:ea typeface="Microsoft YaHei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Microsoft YaHei"/>
                <a:ea typeface="Microsoft YaHei"/>
                <a:cs typeface="+mn-lt"/>
              </a:rPr>
              <a:t>在这种模型之下，重新思考我们的公共政策</a:t>
            </a:r>
            <a:endParaRPr lang="en-US" altLang="zh-CN" sz="2400" dirty="0">
              <a:solidFill>
                <a:schemeClr val="bg1"/>
              </a:solidFill>
              <a:latin typeface="Microsoft YaHei"/>
              <a:ea typeface="Microsoft YaHei"/>
              <a:cs typeface="+mn-lt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Microsoft YaHei"/>
              <a:ea typeface="Microsoft YaHei"/>
              <a:cs typeface="+mn-lt"/>
            </a:endParaRPr>
          </a:p>
          <a:p>
            <a:pPr>
              <a:lnSpc>
                <a:spcPct val="150000"/>
              </a:lnSpc>
            </a:pPr>
            <a:endParaRPr lang="zh-CN" sz="2400" dirty="0">
              <a:solidFill>
                <a:schemeClr val="bg1"/>
              </a:solidFill>
              <a:latin typeface="Microsoft YaHei"/>
              <a:ea typeface="Microsoft YaHei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3660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双手握住彼此的手腕并绕成一个圆圈">
            <a:extLst>
              <a:ext uri="{FF2B5EF4-FFF2-40B4-BE49-F238E27FC236}">
                <a16:creationId xmlns:a16="http://schemas.microsoft.com/office/drawing/2014/main" id="{80B12A2C-E293-B3E6-C8F2-7AA6C3F74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5AD3C7-3736-A268-F3C6-13ABA806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4800">
                <a:solidFill>
                  <a:schemeClr val="bg1"/>
                </a:solidFill>
              </a:rPr>
              <a:t>谢谢大家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79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用钢笔在文件上画图">
            <a:extLst>
              <a:ext uri="{FF2B5EF4-FFF2-40B4-BE49-F238E27FC236}">
                <a16:creationId xmlns:a16="http://schemas.microsoft.com/office/drawing/2014/main" id="{950F2411-F049-B944-80FE-67E0C3BB2F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83" r="-2" b="1461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95D722-BBCA-54F5-31DB-2C3FA063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zh-CN" altLang="en-US" sz="6000">
                <a:solidFill>
                  <a:srgbClr val="FFFFFF"/>
                </a:solidFill>
                <a:ea typeface="Microsoft YaHei Light"/>
              </a:rPr>
              <a:t>开源的定义</a:t>
            </a:r>
            <a:endParaRPr lang="zh-CN" altLang="en-US" sz="60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F4957-DD7C-831B-D7FC-411211C1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sz="1700">
                <a:solidFill>
                  <a:srgbClr val="FFFFFF"/>
                </a:solidFill>
                <a:ea typeface="+mn-lt"/>
                <a:cs typeface="+mn-lt"/>
              </a:rPr>
              <a:t>开源</a:t>
            </a:r>
            <a:r>
              <a:rPr lang="zh-CN" altLang="en-US" sz="1700">
                <a:solidFill>
                  <a:srgbClr val="FFFFFF"/>
                </a:solidFill>
                <a:ea typeface="+mn-lt"/>
                <a:cs typeface="+mn-lt"/>
              </a:rPr>
              <a:t>：</a:t>
            </a:r>
            <a:r>
              <a:rPr lang="zh-CN" sz="1700">
                <a:solidFill>
                  <a:srgbClr val="FFFFFF"/>
                </a:solidFill>
                <a:ea typeface="+mn-lt"/>
                <a:cs typeface="+mn-lt"/>
              </a:rPr>
              <a:t>在软硬件开发、 数据与信息共享中广泛采用的开放式协作模式，协作的产出物符合</a:t>
            </a:r>
            <a:r>
              <a:rPr lang="zh-CN" sz="1700">
                <a:solidFill>
                  <a:schemeClr val="accent1"/>
                </a:solidFill>
                <a:ea typeface="+mn-lt"/>
                <a:cs typeface="+mn-lt"/>
              </a:rPr>
              <a:t>开源许可证</a:t>
            </a:r>
            <a:r>
              <a:rPr lang="zh-CN" sz="1700">
                <a:solidFill>
                  <a:srgbClr val="FFFFFF"/>
                </a:solidFill>
                <a:ea typeface="+mn-lt"/>
                <a:cs typeface="+mn-lt"/>
              </a:rPr>
              <a:t>条款的要求。</a:t>
            </a:r>
            <a:r>
              <a:rPr lang="zh-CN" altLang="en-US" sz="1700">
                <a:solidFill>
                  <a:srgbClr val="FFFFFF"/>
                </a:solidFill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170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700">
                <a:solidFill>
                  <a:srgbClr val="FFFFFF"/>
                </a:solidFill>
                <a:ea typeface="+mn-lt"/>
                <a:cs typeface="+mn-lt"/>
              </a:rPr>
              <a:t>开源综述：</a:t>
            </a:r>
            <a:r>
              <a:rPr lang="zh-CN" sz="1700">
                <a:solidFill>
                  <a:srgbClr val="FFFFFF"/>
                </a:solidFill>
                <a:ea typeface="+mn-lt"/>
                <a:cs typeface="+mn-lt"/>
              </a:rPr>
              <a:t>开源是</a:t>
            </a:r>
            <a:r>
              <a:rPr lang="zh-CN" sz="1700">
                <a:solidFill>
                  <a:schemeClr val="accent1"/>
                </a:solidFill>
                <a:ea typeface="+mn-lt"/>
                <a:cs typeface="+mn-lt"/>
              </a:rPr>
              <a:t>参与主体</a:t>
            </a:r>
            <a:r>
              <a:rPr lang="zh-CN" sz="1700">
                <a:solidFill>
                  <a:srgbClr val="FFFFFF"/>
                </a:solidFill>
                <a:ea typeface="+mn-lt"/>
                <a:cs typeface="+mn-lt"/>
              </a:rPr>
              <a:t>在</a:t>
            </a:r>
            <a:r>
              <a:rPr lang="zh-CN" sz="1700">
                <a:solidFill>
                  <a:schemeClr val="accent1"/>
                </a:solidFill>
                <a:ea typeface="+mn-lt"/>
                <a:cs typeface="+mn-lt"/>
              </a:rPr>
              <a:t>基础设施</a:t>
            </a:r>
            <a:r>
              <a:rPr lang="zh-CN" sz="1700">
                <a:solidFill>
                  <a:srgbClr val="FFFFFF"/>
                </a:solidFill>
                <a:ea typeface="+mn-lt"/>
                <a:cs typeface="+mn-lt"/>
              </a:rPr>
              <a:t>之上针对对象在遵循一定规则下的一种</a:t>
            </a:r>
            <a:r>
              <a:rPr lang="zh-CN" sz="1700">
                <a:solidFill>
                  <a:schemeClr val="accent1"/>
                </a:solidFill>
                <a:ea typeface="+mn-lt"/>
                <a:cs typeface="+mn-lt"/>
              </a:rPr>
              <a:t>开放式协作模式</a:t>
            </a:r>
            <a:r>
              <a:rPr lang="zh-CN" sz="1700">
                <a:solidFill>
                  <a:srgbClr val="FFFFFF"/>
                </a:solidFill>
                <a:ea typeface="+mn-lt"/>
                <a:cs typeface="+mn-lt"/>
              </a:rPr>
              <a:t>， 其目的是为了能产生</a:t>
            </a:r>
            <a:r>
              <a:rPr lang="zh-CN" sz="1700">
                <a:solidFill>
                  <a:schemeClr val="accent1"/>
                </a:solidFill>
                <a:ea typeface="+mn-lt"/>
                <a:cs typeface="+mn-lt"/>
              </a:rPr>
              <a:t>公开复用的产出物</a:t>
            </a:r>
            <a:r>
              <a:rPr lang="zh-CN" sz="1700">
                <a:solidFill>
                  <a:srgbClr val="FFFFFF"/>
                </a:solidFill>
                <a:ea typeface="+mn-lt"/>
                <a:cs typeface="+mn-lt"/>
              </a:rPr>
              <a:t>。 使用者通过</a:t>
            </a:r>
            <a:r>
              <a:rPr lang="zh-CN" sz="1700">
                <a:solidFill>
                  <a:schemeClr val="accent1"/>
                </a:solidFill>
                <a:ea typeface="+mn-lt"/>
                <a:cs typeface="+mn-lt"/>
              </a:rPr>
              <a:t>许可证</a:t>
            </a:r>
            <a:r>
              <a:rPr lang="zh-CN" sz="1700">
                <a:solidFill>
                  <a:srgbClr val="FFFFFF"/>
                </a:solidFill>
                <a:ea typeface="+mn-lt"/>
                <a:cs typeface="+mn-lt"/>
              </a:rPr>
              <a:t>的方式， 在遵守许可限制的条件下， 可自由获取源代码等，并可使用、 复制、 修改和再发布。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170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altLang="zh-CN" sz="1700" dirty="0">
                <a:solidFill>
                  <a:srgbClr val="FFFFFF"/>
                </a:solidFill>
                <a:ea typeface="+mn-lt"/>
                <a:cs typeface="+mn-lt"/>
              </a:rPr>
              <a:t>——《</a:t>
            </a:r>
            <a:r>
              <a:rPr lang="zh-CN" altLang="en-US" sz="1700">
                <a:solidFill>
                  <a:srgbClr val="FFFFFF"/>
                </a:solidFill>
                <a:ea typeface="+mn-lt"/>
                <a:cs typeface="+mn-lt"/>
              </a:rPr>
              <a:t>信息技术 开源 术语与综述</a:t>
            </a:r>
            <a:r>
              <a:rPr lang="en-US" altLang="zh-CN" sz="1700" dirty="0">
                <a:solidFill>
                  <a:srgbClr val="FFFFFF"/>
                </a:solidFill>
                <a:ea typeface="+mn-lt"/>
                <a:cs typeface="+mn-lt"/>
              </a:rPr>
              <a:t>》</a:t>
            </a:r>
            <a:endParaRPr lang="zh-CN" sz="1700" dirty="0">
              <a:solidFill>
                <a:srgbClr val="FFFFFF"/>
              </a:solidFill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96900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地图上的红色图钉">
            <a:extLst>
              <a:ext uri="{FF2B5EF4-FFF2-40B4-BE49-F238E27FC236}">
                <a16:creationId xmlns:a16="http://schemas.microsoft.com/office/drawing/2014/main" id="{C58B3AB3-730B-E672-B6D7-F461283AF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875" b="81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A4F5208-0D32-424E-0731-C79163F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zh-CN" altLang="en-US" sz="5000">
                <a:solidFill>
                  <a:schemeClr val="bg1"/>
                </a:solidFill>
                <a:ea typeface="Microsoft YaHei Light"/>
              </a:rPr>
              <a:t>开源的本质是什么？</a:t>
            </a:r>
            <a:endParaRPr lang="zh-CN" altLang="en-US" sz="500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428AE-4E8B-EC06-CBFB-4BE713EF1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lIns="109728" tIns="109728" rIns="109728" bIns="91440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700">
                <a:solidFill>
                  <a:schemeClr val="bg1"/>
                </a:solidFill>
                <a:ea typeface="Microsoft YaHei"/>
              </a:rPr>
              <a:t>开源定义中的关键词：</a:t>
            </a:r>
          </a:p>
          <a:p>
            <a:pPr lvl="1">
              <a:lnSpc>
                <a:spcPct val="100000"/>
              </a:lnSpc>
            </a:pPr>
            <a:r>
              <a:rPr lang="zh-CN" altLang="en-US" sz="1700">
                <a:solidFill>
                  <a:schemeClr val="bg1"/>
                </a:solidFill>
                <a:ea typeface="Microsoft YaHei"/>
              </a:rPr>
              <a:t>开放协作</a:t>
            </a:r>
          </a:p>
          <a:p>
            <a:pPr lvl="1">
              <a:lnSpc>
                <a:spcPct val="100000"/>
              </a:lnSpc>
            </a:pPr>
            <a:r>
              <a:rPr lang="zh-CN" altLang="en-US" sz="1700">
                <a:solidFill>
                  <a:schemeClr val="bg1"/>
                </a:solidFill>
                <a:ea typeface="Microsoft YaHei"/>
              </a:rPr>
              <a:t>公共复用的产出物</a:t>
            </a:r>
          </a:p>
          <a:p>
            <a:pPr>
              <a:lnSpc>
                <a:spcPct val="100000"/>
              </a:lnSpc>
            </a:pPr>
            <a:r>
              <a:rPr lang="zh-CN" altLang="en-US" sz="1700">
                <a:solidFill>
                  <a:schemeClr val="bg1"/>
                </a:solidFill>
                <a:ea typeface="Microsoft YaHei"/>
              </a:rPr>
              <a:t>对于公共复用的产出物，更加准确的定义是</a:t>
            </a:r>
          </a:p>
          <a:p>
            <a:pPr lvl="1">
              <a:lnSpc>
                <a:spcPct val="100000"/>
              </a:lnSpc>
            </a:pPr>
            <a:r>
              <a:rPr lang="zh-CN" altLang="en-US" sz="1700">
                <a:solidFill>
                  <a:schemeClr val="bg1"/>
                </a:solidFill>
                <a:ea typeface="+mn-lt"/>
                <a:cs typeface="+mn-lt"/>
              </a:rPr>
              <a:t>Digital Public Goods（数字公共产品）</a:t>
            </a:r>
          </a:p>
          <a:p>
            <a:pPr lvl="1">
              <a:lnSpc>
                <a:spcPct val="100000"/>
              </a:lnSpc>
            </a:pPr>
            <a:r>
              <a:rPr lang="zh-CN" sz="1700">
                <a:solidFill>
                  <a:schemeClr val="bg1"/>
                </a:solidFill>
                <a:ea typeface="+mn-lt"/>
                <a:cs typeface="+mn-lt"/>
                <a:hlinkClick r:id="rId3"/>
              </a:rPr>
              <a:t>https://digitalpublicgoods.net/standard/</a:t>
            </a:r>
          </a:p>
          <a:p>
            <a:pPr>
              <a:lnSpc>
                <a:spcPct val="100000"/>
              </a:lnSpc>
            </a:pPr>
            <a:r>
              <a:rPr lang="zh-CN" sz="1700">
                <a:solidFill>
                  <a:schemeClr val="bg1"/>
                </a:solidFill>
                <a:latin typeface="Microsoft YaHei"/>
                <a:ea typeface="Microsoft YaHei"/>
                <a:cs typeface="+mn-lt"/>
              </a:rPr>
              <a:t>开源：以开放式协作的方式，创造数字公共产品</a:t>
            </a:r>
          </a:p>
        </p:txBody>
      </p:sp>
    </p:spTree>
    <p:extLst>
      <p:ext uri="{BB962C8B-B14F-4D97-AF65-F5344CB8AC3E}">
        <p14:creationId xmlns:p14="http://schemas.microsoft.com/office/powerpoint/2010/main" val="257502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1EC2F2-B886-F98F-D045-01044E37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zh-CN" altLang="en-US" sz="4400">
                <a:ea typeface="Microsoft YaHei Light"/>
              </a:rPr>
              <a:t>数字公共产品的本质是什么？</a:t>
            </a:r>
            <a:endParaRPr lang="zh-CN" altLang="en-US" sz="4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ADCCB-1C63-D696-26AA-F0BC64E2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 lIns="109728" tIns="109728" rIns="109728" bIns="9144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500" dirty="0">
                <a:ea typeface="Microsoft YaHei"/>
              </a:rPr>
              <a:t>在DPG的定义里，列举如下：</a:t>
            </a:r>
          </a:p>
          <a:p>
            <a:pPr lvl="1">
              <a:lnSpc>
                <a:spcPct val="100000"/>
              </a:lnSpc>
            </a:pPr>
            <a:r>
              <a:rPr lang="zh-CN" sz="1500" dirty="0">
                <a:ea typeface="+mn-lt"/>
                <a:cs typeface="+mn-lt"/>
              </a:rPr>
              <a:t>digital public goods to be: open-source software, open standards, open data, open AI systems, and open content collections</a:t>
            </a:r>
          </a:p>
          <a:p>
            <a:pPr>
              <a:lnSpc>
                <a:spcPct val="100000"/>
              </a:lnSpc>
            </a:pPr>
            <a:r>
              <a:rPr lang="zh-CN" sz="1500" dirty="0">
                <a:ea typeface="Microsoft YaHei"/>
              </a:rPr>
              <a:t>在我</a:t>
            </a:r>
            <a:r>
              <a:rPr lang="zh-CN" altLang="en-US" sz="1500" dirty="0">
                <a:ea typeface="Microsoft YaHei"/>
              </a:rPr>
              <a:t>看来，数字公共产品，就是：</a:t>
            </a:r>
            <a:r>
              <a:rPr lang="zh-CN" altLang="en-US" sz="1500" b="1" dirty="0">
                <a:solidFill>
                  <a:srgbClr val="C00000"/>
                </a:solidFill>
                <a:ea typeface="Microsoft YaHei"/>
              </a:rPr>
              <a:t>以数字形式凝聚的人类知识</a:t>
            </a:r>
          </a:p>
          <a:p>
            <a:pPr lvl="1">
              <a:lnSpc>
                <a:spcPct val="100000"/>
              </a:lnSpc>
            </a:pPr>
            <a:r>
              <a:rPr lang="zh-CN" altLang="en-US" sz="1500" dirty="0">
                <a:ea typeface="Microsoft YaHei"/>
              </a:rPr>
              <a:t>分为两大类：能够被机器直接运用的知识，以及需要通过人类阅读才能应用的知识。</a:t>
            </a:r>
          </a:p>
          <a:p>
            <a:pPr lvl="1">
              <a:lnSpc>
                <a:spcPct val="100000"/>
              </a:lnSpc>
            </a:pPr>
            <a:r>
              <a:rPr lang="zh-CN" altLang="en-US" sz="1500" dirty="0">
                <a:ea typeface="Microsoft YaHei"/>
              </a:rPr>
              <a:t>前者包括：代码、数据、AI系统，后者包括：文档、标准</a:t>
            </a:r>
          </a:p>
          <a:p>
            <a:pPr>
              <a:lnSpc>
                <a:spcPct val="100000"/>
              </a:lnSpc>
            </a:pPr>
            <a:r>
              <a:rPr lang="zh-CN" altLang="en-US" sz="1500" dirty="0">
                <a:ea typeface="Microsoft YaHei"/>
              </a:rPr>
              <a:t>开源生态圈 = 数字知识公地</a:t>
            </a:r>
            <a:endParaRPr lang="en-US" altLang="zh-CN" sz="1500" dirty="0">
              <a:ea typeface="Microsoft YaHei"/>
            </a:endParaRPr>
          </a:p>
        </p:txBody>
      </p:sp>
      <p:pic>
        <p:nvPicPr>
          <p:cNvPr id="5" name="Picture 4" descr="计算机主板上的挂锁">
            <a:extLst>
              <a:ext uri="{FF2B5EF4-FFF2-40B4-BE49-F238E27FC236}">
                <a16:creationId xmlns:a16="http://schemas.microsoft.com/office/drawing/2014/main" id="{DE8CE5AA-C228-E815-E093-D2E2542B0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08" r="42118" b="4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0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D0CB53-E7BE-EF89-A157-5B109EC8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zh-CN" altLang="en-US" sz="6000">
                <a:solidFill>
                  <a:srgbClr val="FFFFFF"/>
                </a:solidFill>
                <a:ea typeface="Microsoft YaHei Light"/>
              </a:rPr>
              <a:t>开源的价值是什么？</a:t>
            </a:r>
            <a:endParaRPr lang="zh-CN" altLang="en-US" sz="6000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内容占位符 18">
            <a:extLst>
              <a:ext uri="{FF2B5EF4-FFF2-40B4-BE49-F238E27FC236}">
                <a16:creationId xmlns:a16="http://schemas.microsoft.com/office/drawing/2014/main" id="{B8C5FA14-F1AC-89D6-9D67-F14735C081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602259"/>
              </p:ext>
            </p:extLst>
          </p:nvPr>
        </p:nvGraphicFramePr>
        <p:xfrm>
          <a:off x="841248" y="3117134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3" name="文本框 312">
            <a:extLst>
              <a:ext uri="{FF2B5EF4-FFF2-40B4-BE49-F238E27FC236}">
                <a16:creationId xmlns:a16="http://schemas.microsoft.com/office/drawing/2014/main" id="{D1FCBE36-5BC0-37FA-5AA5-F3C134CED4CD}"/>
              </a:ext>
            </a:extLst>
          </p:cNvPr>
          <p:cNvSpPr txBox="1"/>
          <p:nvPr/>
        </p:nvSpPr>
        <p:spPr>
          <a:xfrm>
            <a:off x="4955048" y="3027191"/>
            <a:ext cx="22860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solidFill>
                  <a:srgbClr val="FFFFFF"/>
                </a:solidFill>
                <a:ea typeface="Microsoft YaHei"/>
              </a:rPr>
              <a:t>Promoter</a:t>
            </a:r>
            <a:endParaRPr lang="zh-CN"/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51E41812-DFBF-32FD-8FA8-8CC0B4A155B8}"/>
              </a:ext>
            </a:extLst>
          </p:cNvPr>
          <p:cNvSpPr txBox="1"/>
          <p:nvPr/>
        </p:nvSpPr>
        <p:spPr>
          <a:xfrm>
            <a:off x="1064365" y="3027191"/>
            <a:ext cx="22860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solidFill>
                  <a:srgbClr val="FFFFFF"/>
                </a:solidFill>
                <a:ea typeface="Microsoft YaHei"/>
              </a:rPr>
              <a:t>Coder</a:t>
            </a:r>
            <a:endParaRPr lang="zh-CN" altLang="en-US" dirty="0">
              <a:solidFill>
                <a:srgbClr val="FFFFFF"/>
              </a:solidFill>
              <a:ea typeface="Microsoft YaHei"/>
            </a:endParaRPr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CFAD60C8-B53E-FCB8-FF75-799B58014EFD}"/>
              </a:ext>
            </a:extLst>
          </p:cNvPr>
          <p:cNvSpPr txBox="1"/>
          <p:nvPr/>
        </p:nvSpPr>
        <p:spPr>
          <a:xfrm>
            <a:off x="8791941" y="3027190"/>
            <a:ext cx="22860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solidFill>
                  <a:srgbClr val="FFFFFF"/>
                </a:solidFill>
                <a:ea typeface="Microsoft YaHei"/>
              </a:rPr>
              <a:t>User</a:t>
            </a:r>
            <a:endParaRPr 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7CBA73-F729-40A8-8C70-F41E623CC095}"/>
              </a:ext>
            </a:extLst>
          </p:cNvPr>
          <p:cNvSpPr/>
          <p:nvPr/>
        </p:nvSpPr>
        <p:spPr>
          <a:xfrm>
            <a:off x="2977457" y="6071288"/>
            <a:ext cx="6288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ea typeface="Microsoft YaHei"/>
              </a:rPr>
              <a:t>作为数字公共产品为全世界节约的时间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99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用钢笔在文件上画图">
            <a:extLst>
              <a:ext uri="{FF2B5EF4-FFF2-40B4-BE49-F238E27FC236}">
                <a16:creationId xmlns:a16="http://schemas.microsoft.com/office/drawing/2014/main" id="{AD19DC27-4670-DC24-40D5-94FA0FBB0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83" r="-2" b="1461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A3CC95-4D8A-EEC6-F4E9-2C18DBDB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zh-CN" altLang="en-US" sz="6000">
                <a:solidFill>
                  <a:srgbClr val="FFFFFF"/>
                </a:solidFill>
                <a:ea typeface="Microsoft YaHei Light"/>
              </a:rPr>
              <a:t>一个开源项目的价值</a:t>
            </a:r>
            <a:endParaRPr lang="zh-CN" altLang="en-US" sz="60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F5471-F780-BB33-EC43-1CD7887B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lIns="109728" tIns="109728" rIns="109728" bIns="91440">
            <a:normAutofit/>
          </a:bodyPr>
          <a:lstStyle/>
          <a:p>
            <a:pPr>
              <a:lnSpc>
                <a:spcPct val="100000"/>
              </a:lnSpc>
            </a:pPr>
            <a:r>
              <a:rPr lang="zh-CN" sz="1700">
                <a:solidFill>
                  <a:srgbClr val="FFFFFF"/>
                </a:solidFill>
                <a:ea typeface="+mn-lt"/>
                <a:cs typeface="+mn-lt"/>
              </a:rPr>
              <a:t>一个开源项目，创造出来的产品，为全世界节约的时间</a:t>
            </a:r>
          </a:p>
          <a:p>
            <a:pPr lvl="1">
              <a:lnSpc>
                <a:spcPct val="100000"/>
              </a:lnSpc>
            </a:pPr>
            <a:r>
              <a:rPr lang="zh-CN" altLang="en-US" sz="1700">
                <a:solidFill>
                  <a:srgbClr val="FFFFFF"/>
                </a:solidFill>
                <a:ea typeface="+mn-lt"/>
                <a:cs typeface="+mn-lt"/>
              </a:rPr>
              <a:t>用户数量 </a:t>
            </a:r>
            <a:r>
              <a:rPr lang="en-US" altLang="zh-CN" sz="1700">
                <a:solidFill>
                  <a:srgbClr val="FFFFFF"/>
                </a:solidFill>
                <a:ea typeface="+mn-lt"/>
                <a:cs typeface="+mn-lt"/>
              </a:rPr>
              <a:t>×</a:t>
            </a:r>
            <a:r>
              <a:rPr lang="zh-CN" altLang="en-US" sz="1700">
                <a:solidFill>
                  <a:srgbClr val="FFFFFF"/>
                </a:solidFill>
                <a:ea typeface="+mn-lt"/>
                <a:cs typeface="+mn-lt"/>
              </a:rPr>
              <a:t> 节约的单位时间 </a:t>
            </a:r>
            <a:r>
              <a:rPr lang="en-US" altLang="zh-CN" sz="1700">
                <a:solidFill>
                  <a:srgbClr val="FFFFFF"/>
                </a:solidFill>
                <a:ea typeface="+mn-lt"/>
                <a:cs typeface="+mn-lt"/>
              </a:rPr>
              <a:t>=</a:t>
            </a:r>
            <a:r>
              <a:rPr lang="zh-CN" altLang="en-US" sz="1700">
                <a:solidFill>
                  <a:srgbClr val="FFFFFF"/>
                </a:solidFill>
                <a:ea typeface="+mn-lt"/>
                <a:cs typeface="+mn-lt"/>
              </a:rPr>
              <a:t> 总的节约时间</a:t>
            </a:r>
          </a:p>
          <a:p>
            <a:pPr>
              <a:lnSpc>
                <a:spcPct val="100000"/>
              </a:lnSpc>
            </a:pPr>
            <a:r>
              <a:rPr lang="zh-CN" sz="1700">
                <a:solidFill>
                  <a:srgbClr val="FFFFFF"/>
                </a:solidFill>
                <a:ea typeface="+mn-lt"/>
                <a:cs typeface="+mn-lt"/>
              </a:rPr>
              <a:t>即使一个项目，不再有社区继续维护</a:t>
            </a:r>
          </a:p>
          <a:p>
            <a:pPr lvl="1">
              <a:lnSpc>
                <a:spcPct val="100000"/>
              </a:lnSpc>
            </a:pPr>
            <a:r>
              <a:rPr lang="zh-CN" altLang="en-US" sz="1700">
                <a:solidFill>
                  <a:srgbClr val="FFFFFF"/>
                </a:solidFill>
                <a:ea typeface="+mn-lt"/>
                <a:cs typeface="+mn-lt"/>
              </a:rPr>
              <a:t>只要还有用户继续使用，就会持续的为社会创造价值</a:t>
            </a:r>
            <a:endParaRPr lang="zh-CN" sz="17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zh-CN" altLang="en-US" sz="1700">
                <a:solidFill>
                  <a:srgbClr val="FFFFFF"/>
                </a:solidFill>
                <a:ea typeface="Microsoft YaHei"/>
              </a:rPr>
              <a:t>节约时间的多种形式</a:t>
            </a:r>
          </a:p>
          <a:p>
            <a:pPr lvl="1">
              <a:lnSpc>
                <a:spcPct val="100000"/>
              </a:lnSpc>
            </a:pPr>
            <a:r>
              <a:rPr lang="zh-CN" altLang="en-US" sz="1700">
                <a:solidFill>
                  <a:srgbClr val="FFFFFF"/>
                </a:solidFill>
                <a:ea typeface="Microsoft YaHei"/>
              </a:rPr>
              <a:t>源代码直接就能运行</a:t>
            </a:r>
          </a:p>
          <a:p>
            <a:pPr lvl="1">
              <a:lnSpc>
                <a:spcPct val="100000"/>
              </a:lnSpc>
            </a:pPr>
            <a:r>
              <a:rPr lang="zh-CN" altLang="en-US" sz="1700">
                <a:solidFill>
                  <a:srgbClr val="FFFFFF"/>
                </a:solidFill>
                <a:ea typeface="Microsoft YaHei"/>
              </a:rPr>
              <a:t>好的文档，也能节约时间</a:t>
            </a:r>
          </a:p>
          <a:p>
            <a:pPr lvl="1">
              <a:lnSpc>
                <a:spcPct val="100000"/>
              </a:lnSpc>
            </a:pPr>
            <a:r>
              <a:rPr lang="zh-CN" altLang="en-US" sz="1700">
                <a:solidFill>
                  <a:srgbClr val="FFFFFF"/>
                </a:solidFill>
                <a:ea typeface="Microsoft YaHei"/>
              </a:rPr>
              <a:t>好的社区，还能节约时间</a:t>
            </a:r>
          </a:p>
        </p:txBody>
      </p:sp>
    </p:spTree>
    <p:extLst>
      <p:ext uri="{BB962C8B-B14F-4D97-AF65-F5344CB8AC3E}">
        <p14:creationId xmlns:p14="http://schemas.microsoft.com/office/powerpoint/2010/main" val="264271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昏暗仓库的内部">
            <a:extLst>
              <a:ext uri="{FF2B5EF4-FFF2-40B4-BE49-F238E27FC236}">
                <a16:creationId xmlns:a16="http://schemas.microsoft.com/office/drawing/2014/main" id="{68C03515-EC27-5F60-5D9E-21E262D14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98" r="9493" b="-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701E2-CF61-FAF1-2BD3-97387875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6378567" cy="1124712"/>
          </a:xfrm>
        </p:spPr>
        <p:txBody>
          <a:bodyPr anchor="b"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  <a:ea typeface="Microsoft YaHei Light"/>
              </a:rPr>
              <a:t>两家企业的竞争力对比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24141-525E-66BF-DEAB-7185EA3C6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11503488" cy="3207258"/>
          </a:xfrm>
        </p:spPr>
        <p:txBody>
          <a:bodyPr lIns="109728" tIns="109728" rIns="109728" bIns="9144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ea typeface="Microsoft YaHei"/>
              </a:rPr>
              <a:t>A企业与B企业，生产同类产品，假设开发一个产品的复杂度，都是100人年。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ea typeface="Microsoft YaHei"/>
              </a:rPr>
              <a:t>A企业的产品中，包含80%的开源成分，B企业的产品中，包含90%的开源成分。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ea typeface="Microsoft YaHei"/>
              </a:rPr>
              <a:t>合理推论：A企业的开发人员，大约20人，B企业的开发人员，大约10人。</a:t>
            </a:r>
          </a:p>
          <a:p>
            <a:pPr lvl="1"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ea typeface="Microsoft YaHei"/>
              </a:rPr>
              <a:t>B企业的经营成本，大约只有A企业的50%。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ea typeface="Microsoft YaHei"/>
              </a:rPr>
              <a:t>越是善于使用开源的企业，竞争力越强</a:t>
            </a:r>
            <a:endParaRPr lang="zh-CN" altLang="en-US" sz="2400" dirty="0">
              <a:solidFill>
                <a:schemeClr val="bg1"/>
              </a:solidFill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73402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黄色背景上的灯泡以及描绘的光线和电线">
            <a:extLst>
              <a:ext uri="{FF2B5EF4-FFF2-40B4-BE49-F238E27FC236}">
                <a16:creationId xmlns:a16="http://schemas.microsoft.com/office/drawing/2014/main" id="{6AF3AA6B-7846-B82C-9239-91A7BAF6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4" r="3" b="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CFDC3A-4B6C-BCB1-C3CF-9E9F9CBD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7122637" cy="1124712"/>
          </a:xfrm>
        </p:spPr>
        <p:txBody>
          <a:bodyPr anchor="b">
            <a:noAutofit/>
          </a:bodyPr>
          <a:lstStyle/>
          <a:p>
            <a:r>
              <a:rPr lang="zh-CN" altLang="en-US" sz="3200">
                <a:solidFill>
                  <a:schemeClr val="bg1"/>
                </a:solidFill>
                <a:ea typeface="Microsoft YaHei Light"/>
              </a:rPr>
              <a:t>所谓不善于使用开源，是什么原因？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E646A-0A10-5020-7809-41706AEB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7126609" cy="3207258"/>
          </a:xfrm>
        </p:spPr>
        <p:txBody>
          <a:bodyPr lIns="109728" tIns="109728" rIns="109728" bIns="9144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Microsoft YaHei"/>
              </a:rPr>
              <a:t>数字知识分为两大类：能够被机器直接运用的知识，以及需要通过人类阅读才能应用的知识。</a:t>
            </a:r>
          </a:p>
          <a:p>
            <a:pPr lvl="1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Microsoft YaHei"/>
              </a:rPr>
              <a:t>其实还有一类知识：尚未被数字化，并放入公地的知识</a:t>
            </a:r>
          </a:p>
          <a:p>
            <a:pPr lvl="1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Microsoft YaHei"/>
              </a:rPr>
              <a:t>一些人，比另一些人，更加擅长处理复杂的问题 =&gt; 高手</a:t>
            </a:r>
          </a:p>
          <a:p>
            <a:pPr lvl="1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Microsoft YaHei"/>
              </a:rPr>
              <a:t>一些公司，比另一些公司，更加擅长于某一领域 =&gt; 高竞争力企业</a:t>
            </a:r>
          </a:p>
          <a:p>
            <a:pPr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Microsoft YaHei"/>
              </a:rPr>
              <a:t>企业的策略选择</a:t>
            </a:r>
          </a:p>
          <a:p>
            <a:pPr lvl="1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Microsoft YaHei"/>
              </a:rPr>
              <a:t>全部自己开发</a:t>
            </a:r>
          </a:p>
          <a:p>
            <a:pPr lvl="1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Microsoft YaHei"/>
              </a:rPr>
              <a:t>使用开源，并招聘足够多的高手</a:t>
            </a:r>
          </a:p>
          <a:p>
            <a:pPr lvl="1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Microsoft YaHei"/>
              </a:rPr>
              <a:t>使用开源，并花钱购买外部服务</a:t>
            </a:r>
          </a:p>
        </p:txBody>
      </p:sp>
    </p:spTree>
    <p:extLst>
      <p:ext uri="{BB962C8B-B14F-4D97-AF65-F5344CB8AC3E}">
        <p14:creationId xmlns:p14="http://schemas.microsoft.com/office/powerpoint/2010/main" val="389050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505D8-643E-288C-FE86-CA2DDEE5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Microsoft YaHei Light"/>
              </a:rPr>
              <a:t>金钱是如何流动的？</a:t>
            </a:r>
            <a:endParaRPr lang="zh-CN" altLang="en-US"/>
          </a:p>
        </p:txBody>
      </p:sp>
      <p:pic>
        <p:nvPicPr>
          <p:cNvPr id="13" name="图片 12" descr="形状&#10;&#10;已自动生成说明">
            <a:extLst>
              <a:ext uri="{FF2B5EF4-FFF2-40B4-BE49-F238E27FC236}">
                <a16:creationId xmlns:a16="http://schemas.microsoft.com/office/drawing/2014/main" id="{1B706388-FBEC-EB16-3424-BC0F9E14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80" y="2806758"/>
            <a:ext cx="6891866" cy="31040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719E714-7E14-5592-16BE-C3B7D0D329B9}"/>
              </a:ext>
            </a:extLst>
          </p:cNvPr>
          <p:cNvSpPr txBox="1"/>
          <p:nvPr/>
        </p:nvSpPr>
        <p:spPr>
          <a:xfrm>
            <a:off x="478891" y="2350301"/>
            <a:ext cx="2173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ea typeface="Microsoft YaHei"/>
              </a:rPr>
              <a:t>A企业：知识高地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345FC8-4922-9C49-D1DB-81ED164EA9F5}"/>
              </a:ext>
            </a:extLst>
          </p:cNvPr>
          <p:cNvSpPr txBox="1"/>
          <p:nvPr/>
        </p:nvSpPr>
        <p:spPr>
          <a:xfrm>
            <a:off x="2002891" y="5943931"/>
            <a:ext cx="2173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ea typeface="Microsoft YaHei"/>
              </a:rPr>
              <a:t>B企业：知识洼地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4A1DC2-1265-7C53-5498-AF55604F042B}"/>
              </a:ext>
            </a:extLst>
          </p:cNvPr>
          <p:cNvSpPr txBox="1"/>
          <p:nvPr/>
        </p:nvSpPr>
        <p:spPr>
          <a:xfrm>
            <a:off x="5380152" y="3723783"/>
            <a:ext cx="2173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ea typeface="Microsoft YaHei"/>
              </a:rPr>
              <a:t>知识公地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495272-4C70-9D7E-1159-DACC6F7F1284}"/>
              </a:ext>
            </a:extLst>
          </p:cNvPr>
          <p:cNvCxnSpPr/>
          <p:nvPr/>
        </p:nvCxnSpPr>
        <p:spPr>
          <a:xfrm flipH="1" flipV="1">
            <a:off x="1899398" y="2751322"/>
            <a:ext cx="1237128" cy="293145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C1CDE47-C469-DA8C-6A07-87881E3EDD67}"/>
              </a:ext>
            </a:extLst>
          </p:cNvPr>
          <p:cNvCxnSpPr>
            <a:cxnSpLocks/>
          </p:cNvCxnSpPr>
          <p:nvPr/>
        </p:nvCxnSpPr>
        <p:spPr>
          <a:xfrm>
            <a:off x="2329703" y="2733391"/>
            <a:ext cx="3021106" cy="10309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2EAACA-AF3D-8DB0-0643-3957319C8ED6}"/>
              </a:ext>
            </a:extLst>
          </p:cNvPr>
          <p:cNvCxnSpPr>
            <a:cxnSpLocks/>
          </p:cNvCxnSpPr>
          <p:nvPr/>
        </p:nvCxnSpPr>
        <p:spPr>
          <a:xfrm flipH="1">
            <a:off x="3315820" y="3970521"/>
            <a:ext cx="1783976" cy="173915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F102BD6-0718-4078-7137-DF7F39492981}"/>
              </a:ext>
            </a:extLst>
          </p:cNvPr>
          <p:cNvSpPr txBox="1"/>
          <p:nvPr/>
        </p:nvSpPr>
        <p:spPr>
          <a:xfrm>
            <a:off x="8759845" y="3482732"/>
            <a:ext cx="29404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a typeface="Microsoft YaHei"/>
              </a:rPr>
              <a:t>-&gt;  贡献开源</a:t>
            </a:r>
          </a:p>
          <a:p>
            <a:endParaRPr lang="zh-CN" altLang="en-US" dirty="0">
              <a:solidFill>
                <a:schemeClr val="accent1"/>
              </a:solidFill>
              <a:ea typeface="Microsoft YaHei"/>
            </a:endParaRPr>
          </a:p>
          <a:p>
            <a:r>
              <a:rPr lang="zh-CN" altLang="en-US">
                <a:solidFill>
                  <a:srgbClr val="00B050"/>
                </a:solidFill>
                <a:ea typeface="Microsoft YaHei"/>
              </a:rPr>
              <a:t>-&gt;  使用开源</a:t>
            </a:r>
          </a:p>
          <a:p>
            <a:endParaRPr lang="zh-CN" altLang="en-US" dirty="0">
              <a:solidFill>
                <a:srgbClr val="00B050"/>
              </a:solidFill>
              <a:ea typeface="Microsoft YaHei"/>
            </a:endParaRPr>
          </a:p>
          <a:p>
            <a:r>
              <a:rPr lang="zh-CN" altLang="en-US">
                <a:solidFill>
                  <a:schemeClr val="accent6"/>
                </a:solidFill>
                <a:ea typeface="Microsoft YaHei"/>
              </a:rPr>
              <a:t>-&gt;  购买服务</a:t>
            </a:r>
            <a:endParaRPr lang="zh-CN" altLang="en-US" dirty="0">
              <a:solidFill>
                <a:schemeClr val="accent6"/>
              </a:solidFill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22235533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B252F"/>
      </a:dk2>
      <a:lt2>
        <a:srgbClr val="F3F1F0"/>
      </a:lt2>
      <a:accent1>
        <a:srgbClr val="22B0C1"/>
      </a:accent1>
      <a:accent2>
        <a:srgbClr val="1772D5"/>
      </a:accent2>
      <a:accent3>
        <a:srgbClr val="2C38E7"/>
      </a:accent3>
      <a:accent4>
        <a:srgbClr val="5A17D5"/>
      </a:accent4>
      <a:accent5>
        <a:srgbClr val="BB29E7"/>
      </a:accent5>
      <a:accent6>
        <a:srgbClr val="D517B1"/>
      </a:accent6>
      <a:hlink>
        <a:srgbClr val="BF4D3F"/>
      </a:hlink>
      <a:folHlink>
        <a:srgbClr val="7F7F7F"/>
      </a:folHlink>
    </a:clrScheme>
    <a:fontScheme name="Avenir">
      <a:majorFont>
        <a:latin typeface="Microsoft YaHei Light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1081</Words>
  <Application>Microsoft Office PowerPoint</Application>
  <PresentationFormat>宽屏</PresentationFormat>
  <Paragraphs>110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Microsoft YaHei Light</vt:lpstr>
      <vt:lpstr>宋体</vt:lpstr>
      <vt:lpstr>Microsoft YaHei</vt:lpstr>
      <vt:lpstr>YouYuan</vt:lpstr>
      <vt:lpstr>Arial</vt:lpstr>
      <vt:lpstr>Avenir Next LT Pro</vt:lpstr>
      <vt:lpstr>Calibri</vt:lpstr>
      <vt:lpstr>Calibri Light</vt:lpstr>
      <vt:lpstr>AccentBoxVTI</vt:lpstr>
      <vt:lpstr>一种可能的 开源经济学 模型</vt:lpstr>
      <vt:lpstr>开源的定义</vt:lpstr>
      <vt:lpstr>开源的本质是什么？</vt:lpstr>
      <vt:lpstr>数字公共产品的本质是什么？</vt:lpstr>
      <vt:lpstr>开源的价值是什么？</vt:lpstr>
      <vt:lpstr>一个开源项目的价值</vt:lpstr>
      <vt:lpstr>两家企业的竞争力对比</vt:lpstr>
      <vt:lpstr>所谓不善于使用开源，是什么原因？</vt:lpstr>
      <vt:lpstr>金钱是如何流动的？</vt:lpstr>
      <vt:lpstr>企业对外开源的逻辑</vt:lpstr>
      <vt:lpstr>企业对外开源的策略选择</vt:lpstr>
      <vt:lpstr>如何判断开源组织的价值</vt:lpstr>
      <vt:lpstr>从时间、价值的角度，更多思考</vt:lpstr>
      <vt:lpstr>一种可能的开源经济学模型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zhuangbiaowei</cp:lastModifiedBy>
  <cp:revision>404</cp:revision>
  <dcterms:created xsi:type="dcterms:W3CDTF">2023-11-24T12:09:58Z</dcterms:created>
  <dcterms:modified xsi:type="dcterms:W3CDTF">2023-11-25T23:17:46Z</dcterms:modified>
</cp:coreProperties>
</file>