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3"/>
  </p:notesMasterIdLst>
  <p:handoutMasterIdLst>
    <p:handoutMasterId r:id="rId24"/>
  </p:handoutMasterIdLst>
  <p:sldIdLst>
    <p:sldId id="387" r:id="rId2"/>
    <p:sldId id="398" r:id="rId3"/>
    <p:sldId id="416" r:id="rId4"/>
    <p:sldId id="399" r:id="rId5"/>
    <p:sldId id="400" r:id="rId6"/>
    <p:sldId id="401" r:id="rId7"/>
    <p:sldId id="420" r:id="rId8"/>
    <p:sldId id="407" r:id="rId9"/>
    <p:sldId id="408" r:id="rId10"/>
    <p:sldId id="427" r:id="rId11"/>
    <p:sldId id="394" r:id="rId12"/>
    <p:sldId id="422" r:id="rId13"/>
    <p:sldId id="393" r:id="rId14"/>
    <p:sldId id="423" r:id="rId15"/>
    <p:sldId id="426" r:id="rId16"/>
    <p:sldId id="419" r:id="rId17"/>
    <p:sldId id="425" r:id="rId18"/>
    <p:sldId id="415" r:id="rId19"/>
    <p:sldId id="413" r:id="rId20"/>
    <p:sldId id="406" r:id="rId21"/>
    <p:sldId id="421" r:id="rId22"/>
  </p:sldIdLst>
  <p:sldSz cx="9144000" cy="6858000" type="screen4x3"/>
  <p:notesSz cx="7099300" cy="10234613"/>
  <p:defaultTextStyle>
    <a:defPPr>
      <a:defRPr lang="en-GB"/>
    </a:defPPr>
    <a:lvl1pPr algn="l" defTabSz="449263" rtl="0" eaLnBrk="0" fontAlgn="base" hangingPunct="0">
      <a:spcBef>
        <a:spcPct val="0"/>
      </a:spcBef>
      <a:spcAft>
        <a:spcPct val="0"/>
      </a:spcAft>
      <a:defRPr sz="1000" b="1" kern="1200">
        <a:solidFill>
          <a:srgbClr val="000000"/>
        </a:solidFill>
        <a:latin typeface="Arial" charset="0"/>
        <a:ea typeface="ＭＳ Ｐゴシック" charset="0"/>
        <a:cs typeface="ＭＳ Ｐゴシック" charset="0"/>
      </a:defRPr>
    </a:lvl1pPr>
    <a:lvl2pPr marL="457200" algn="l" defTabSz="449263" rtl="0" eaLnBrk="0" fontAlgn="base" hangingPunct="0">
      <a:spcBef>
        <a:spcPct val="0"/>
      </a:spcBef>
      <a:spcAft>
        <a:spcPct val="0"/>
      </a:spcAft>
      <a:defRPr sz="1000" b="1" kern="1200">
        <a:solidFill>
          <a:srgbClr val="000000"/>
        </a:solidFill>
        <a:latin typeface="Arial" charset="0"/>
        <a:ea typeface="ＭＳ Ｐゴシック" charset="0"/>
        <a:cs typeface="ＭＳ Ｐゴシック" charset="0"/>
      </a:defRPr>
    </a:lvl2pPr>
    <a:lvl3pPr marL="914400" algn="l" defTabSz="449263" rtl="0" eaLnBrk="0" fontAlgn="base" hangingPunct="0">
      <a:spcBef>
        <a:spcPct val="0"/>
      </a:spcBef>
      <a:spcAft>
        <a:spcPct val="0"/>
      </a:spcAft>
      <a:defRPr sz="1000" b="1" kern="1200">
        <a:solidFill>
          <a:srgbClr val="000000"/>
        </a:solidFill>
        <a:latin typeface="Arial" charset="0"/>
        <a:ea typeface="ＭＳ Ｐゴシック" charset="0"/>
        <a:cs typeface="ＭＳ Ｐゴシック" charset="0"/>
      </a:defRPr>
    </a:lvl3pPr>
    <a:lvl4pPr marL="1371600" algn="l" defTabSz="449263" rtl="0" eaLnBrk="0" fontAlgn="base" hangingPunct="0">
      <a:spcBef>
        <a:spcPct val="0"/>
      </a:spcBef>
      <a:spcAft>
        <a:spcPct val="0"/>
      </a:spcAft>
      <a:defRPr sz="1000" b="1" kern="1200">
        <a:solidFill>
          <a:srgbClr val="000000"/>
        </a:solidFill>
        <a:latin typeface="Arial" charset="0"/>
        <a:ea typeface="ＭＳ Ｐゴシック" charset="0"/>
        <a:cs typeface="ＭＳ Ｐゴシック" charset="0"/>
      </a:defRPr>
    </a:lvl4pPr>
    <a:lvl5pPr marL="1828800" algn="l" defTabSz="449263" rtl="0" eaLnBrk="0" fontAlgn="base" hangingPunct="0">
      <a:spcBef>
        <a:spcPct val="0"/>
      </a:spcBef>
      <a:spcAft>
        <a:spcPct val="0"/>
      </a:spcAft>
      <a:defRPr sz="1000" b="1" kern="1200">
        <a:solidFill>
          <a:srgbClr val="000000"/>
        </a:solidFill>
        <a:latin typeface="Arial" charset="0"/>
        <a:ea typeface="ＭＳ Ｐゴシック" charset="0"/>
        <a:cs typeface="ＭＳ Ｐゴシック" charset="0"/>
      </a:defRPr>
    </a:lvl5pPr>
    <a:lvl6pPr marL="2286000" algn="l" defTabSz="457200" rtl="0" eaLnBrk="1" latinLnBrk="0" hangingPunct="1">
      <a:defRPr sz="1000" b="1" kern="1200">
        <a:solidFill>
          <a:srgbClr val="000000"/>
        </a:solidFill>
        <a:latin typeface="Arial" charset="0"/>
        <a:ea typeface="ＭＳ Ｐゴシック" charset="0"/>
        <a:cs typeface="ＭＳ Ｐゴシック" charset="0"/>
      </a:defRPr>
    </a:lvl6pPr>
    <a:lvl7pPr marL="2743200" algn="l" defTabSz="457200" rtl="0" eaLnBrk="1" latinLnBrk="0" hangingPunct="1">
      <a:defRPr sz="1000" b="1" kern="1200">
        <a:solidFill>
          <a:srgbClr val="000000"/>
        </a:solidFill>
        <a:latin typeface="Arial" charset="0"/>
        <a:ea typeface="ＭＳ Ｐゴシック" charset="0"/>
        <a:cs typeface="ＭＳ Ｐゴシック" charset="0"/>
      </a:defRPr>
    </a:lvl7pPr>
    <a:lvl8pPr marL="3200400" algn="l" defTabSz="457200" rtl="0" eaLnBrk="1" latinLnBrk="0" hangingPunct="1">
      <a:defRPr sz="1000" b="1" kern="1200">
        <a:solidFill>
          <a:srgbClr val="000000"/>
        </a:solidFill>
        <a:latin typeface="Arial" charset="0"/>
        <a:ea typeface="ＭＳ Ｐゴシック" charset="0"/>
        <a:cs typeface="ＭＳ Ｐゴシック" charset="0"/>
      </a:defRPr>
    </a:lvl8pPr>
    <a:lvl9pPr marL="3657600" algn="l" defTabSz="457200" rtl="0" eaLnBrk="1" latinLnBrk="0" hangingPunct="1">
      <a:defRPr sz="1000" b="1" kern="1200">
        <a:solidFill>
          <a:srgbClr val="000000"/>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C5087"/>
    <a:srgbClr val="9277FF"/>
    <a:srgbClr val="6699FF"/>
    <a:srgbClr val="FFFF9B"/>
    <a:srgbClr val="FF6719"/>
    <a:srgbClr val="FFB360"/>
    <a:srgbClr val="1FFFEE"/>
    <a:srgbClr val="1E74F3"/>
    <a:srgbClr val="40008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575" autoAdjust="0"/>
    <p:restoredTop sz="97400" autoAdjust="0"/>
  </p:normalViewPr>
  <p:slideViewPr>
    <p:cSldViewPr snapToGrid="0">
      <p:cViewPr>
        <p:scale>
          <a:sx n="135" d="100"/>
          <a:sy n="135" d="100"/>
        </p:scale>
        <p:origin x="-688" y="-8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8" d="100"/>
          <a:sy n="68" d="100"/>
        </p:scale>
        <p:origin x="-3077" y="-82"/>
      </p:cViewPr>
      <p:guideLst>
        <p:guide orient="horz" pos="3224"/>
        <p:guide pos="2236"/>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hdr"/>
          </p:nvPr>
        </p:nvSpPr>
        <p:spPr bwMode="auto">
          <a:xfrm>
            <a:off x="0" y="0"/>
            <a:ext cx="1588" cy="1588"/>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defTabSz="487363" eaLnBrk="1" hangingPunct="1">
              <a:buClr>
                <a:srgbClr val="000000"/>
              </a:buClr>
              <a:buSzPct val="100000"/>
              <a:buFont typeface="Arial" charset="0"/>
              <a:buNone/>
              <a:tabLst>
                <a:tab pos="0" algn="l"/>
                <a:tab pos="495300" algn="l"/>
                <a:tab pos="990600" algn="l"/>
                <a:tab pos="1485900" algn="l"/>
                <a:tab pos="1981200" algn="l"/>
                <a:tab pos="2476500" algn="l"/>
                <a:tab pos="2971800" algn="l"/>
                <a:tab pos="3467100" algn="l"/>
                <a:tab pos="3960813" algn="l"/>
                <a:tab pos="4457700" algn="l"/>
                <a:tab pos="4953000" algn="l"/>
                <a:tab pos="5448300" algn="l"/>
                <a:tab pos="5942013" algn="l"/>
                <a:tab pos="6437313" algn="l"/>
                <a:tab pos="6932613" algn="l"/>
                <a:tab pos="7429500" algn="l"/>
                <a:tab pos="7924800" algn="l"/>
                <a:tab pos="8418513" algn="l"/>
                <a:tab pos="8913813" algn="l"/>
                <a:tab pos="9409113" algn="l"/>
                <a:tab pos="9904413" algn="l"/>
              </a:tabLst>
              <a:defRPr b="0">
                <a:ea typeface="宋体" charset="0"/>
                <a:cs typeface="宋体" charset="0"/>
              </a:defRPr>
            </a:lvl1pPr>
          </a:lstStyle>
          <a:p>
            <a:pPr>
              <a:defRPr/>
            </a:pPr>
            <a:endParaRPr lang="en-GB" altLang="zh-CN"/>
          </a:p>
        </p:txBody>
      </p:sp>
      <p:sp>
        <p:nvSpPr>
          <p:cNvPr id="3074" name="Rectangle 2"/>
          <p:cNvSpPr>
            <a:spLocks noGrp="1" noChangeArrowheads="1"/>
          </p:cNvSpPr>
          <p:nvPr>
            <p:ph type="dt" idx="1"/>
          </p:nvPr>
        </p:nvSpPr>
        <p:spPr bwMode="auto">
          <a:xfrm>
            <a:off x="0" y="0"/>
            <a:ext cx="1588" cy="1588"/>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defTabSz="487363" eaLnBrk="1" hangingPunct="1">
              <a:buClr>
                <a:srgbClr val="000000"/>
              </a:buClr>
              <a:buSzPct val="100000"/>
              <a:buFont typeface="Arial" charset="0"/>
              <a:buNone/>
              <a:tabLst>
                <a:tab pos="0" algn="l"/>
                <a:tab pos="495300" algn="l"/>
                <a:tab pos="990600" algn="l"/>
                <a:tab pos="1485900" algn="l"/>
                <a:tab pos="1981200" algn="l"/>
                <a:tab pos="2476500" algn="l"/>
                <a:tab pos="2971800" algn="l"/>
                <a:tab pos="3467100" algn="l"/>
                <a:tab pos="3960813" algn="l"/>
                <a:tab pos="4457700" algn="l"/>
                <a:tab pos="4953000" algn="l"/>
                <a:tab pos="5448300" algn="l"/>
                <a:tab pos="5942013" algn="l"/>
                <a:tab pos="6437313" algn="l"/>
                <a:tab pos="6932613" algn="l"/>
                <a:tab pos="7429500" algn="l"/>
                <a:tab pos="7924800" algn="l"/>
                <a:tab pos="8418513" algn="l"/>
                <a:tab pos="8913813" algn="l"/>
                <a:tab pos="9409113" algn="l"/>
                <a:tab pos="9904413" algn="l"/>
              </a:tabLst>
              <a:defRPr b="0">
                <a:ea typeface="宋体" charset="0"/>
                <a:cs typeface="宋体" charset="0"/>
              </a:defRPr>
            </a:lvl1pPr>
          </a:lstStyle>
          <a:p>
            <a:pPr>
              <a:defRPr/>
            </a:pPr>
            <a:fld id="{F7E86D8D-CA06-DD4D-87F1-B027DD61CB40}" type="datetime1">
              <a:rPr lang="zh-CN" altLang="en-US"/>
              <a:pPr>
                <a:defRPr/>
              </a:pPr>
              <a:t>9/04/15</a:t>
            </a:fld>
            <a:endParaRPr lang="en-GB" altLang="zh-CN"/>
          </a:p>
        </p:txBody>
      </p:sp>
      <p:sp>
        <p:nvSpPr>
          <p:cNvPr id="3075" name="Rectangle 3"/>
          <p:cNvSpPr>
            <a:spLocks noGrp="1" noChangeArrowheads="1"/>
          </p:cNvSpPr>
          <p:nvPr>
            <p:ph type="ftr" idx="2"/>
          </p:nvPr>
        </p:nvSpPr>
        <p:spPr bwMode="auto">
          <a:xfrm>
            <a:off x="0" y="0"/>
            <a:ext cx="1588" cy="1588"/>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defTabSz="487363" eaLnBrk="1" hangingPunct="1">
              <a:buClr>
                <a:srgbClr val="000000"/>
              </a:buClr>
              <a:buSzPct val="100000"/>
              <a:buFont typeface="Arial" charset="0"/>
              <a:buNone/>
              <a:tabLst>
                <a:tab pos="0" algn="l"/>
                <a:tab pos="495300" algn="l"/>
                <a:tab pos="990600" algn="l"/>
                <a:tab pos="1485900" algn="l"/>
                <a:tab pos="1981200" algn="l"/>
                <a:tab pos="2476500" algn="l"/>
                <a:tab pos="2971800" algn="l"/>
                <a:tab pos="3467100" algn="l"/>
                <a:tab pos="3960813" algn="l"/>
                <a:tab pos="4457700" algn="l"/>
                <a:tab pos="4953000" algn="l"/>
                <a:tab pos="5448300" algn="l"/>
                <a:tab pos="5942013" algn="l"/>
                <a:tab pos="6437313" algn="l"/>
                <a:tab pos="6932613" algn="l"/>
                <a:tab pos="7429500" algn="l"/>
                <a:tab pos="7924800" algn="l"/>
                <a:tab pos="8418513" algn="l"/>
                <a:tab pos="8913813" algn="l"/>
                <a:tab pos="9409113" algn="l"/>
                <a:tab pos="9904413" algn="l"/>
              </a:tabLst>
              <a:defRPr b="0">
                <a:ea typeface="宋体" charset="0"/>
                <a:cs typeface="宋体" charset="0"/>
              </a:defRPr>
            </a:lvl1pPr>
          </a:lstStyle>
          <a:p>
            <a:pPr>
              <a:defRPr/>
            </a:pPr>
            <a:endParaRPr lang="en-GB" altLang="zh-CN"/>
          </a:p>
        </p:txBody>
      </p:sp>
      <p:sp>
        <p:nvSpPr>
          <p:cNvPr id="3076" name="Rectangle 4"/>
          <p:cNvSpPr>
            <a:spLocks noGrp="1" noChangeArrowheads="1"/>
          </p:cNvSpPr>
          <p:nvPr>
            <p:ph type="sldNum" idx="3"/>
          </p:nvPr>
        </p:nvSpPr>
        <p:spPr bwMode="auto">
          <a:xfrm>
            <a:off x="0" y="0"/>
            <a:ext cx="1588" cy="45720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defTabSz="487363" eaLnBrk="1" hangingPunct="1">
              <a:buClr>
                <a:srgbClr val="000000"/>
              </a:buClr>
              <a:buSzPct val="100000"/>
              <a:buFont typeface="Arial" charset="0"/>
              <a:buNone/>
              <a:tabLst>
                <a:tab pos="0" algn="l"/>
                <a:tab pos="495300" algn="l"/>
                <a:tab pos="990600" algn="l"/>
                <a:tab pos="1485900" algn="l"/>
                <a:tab pos="1981200" algn="l"/>
                <a:tab pos="2476500" algn="l"/>
                <a:tab pos="2971800" algn="l"/>
                <a:tab pos="3467100" algn="l"/>
                <a:tab pos="3960813" algn="l"/>
                <a:tab pos="4457700" algn="l"/>
                <a:tab pos="4953000" algn="l"/>
                <a:tab pos="5448300" algn="l"/>
                <a:tab pos="5942013" algn="l"/>
                <a:tab pos="6437313" algn="l"/>
                <a:tab pos="6932613" algn="l"/>
                <a:tab pos="7429500" algn="l"/>
                <a:tab pos="7924800" algn="l"/>
                <a:tab pos="8418513" algn="l"/>
                <a:tab pos="8913813" algn="l"/>
                <a:tab pos="9409113" algn="l"/>
                <a:tab pos="9904413" algn="l"/>
              </a:tabLst>
              <a:defRPr b="0">
                <a:ea typeface="宋体" charset="0"/>
                <a:cs typeface="宋体" charset="0"/>
              </a:defRPr>
            </a:lvl1pPr>
          </a:lstStyle>
          <a:p>
            <a:pPr>
              <a:defRPr/>
            </a:pPr>
            <a:fld id="{CCAD9DFA-C7B4-BE44-95C8-CE744C413022}" type="slidenum">
              <a:rPr lang="zh-CN" altLang="en-GB"/>
              <a:pPr>
                <a:defRPr/>
              </a:pPr>
              <a:t>‹#›</a:t>
            </a:fld>
            <a:endParaRPr lang="en-GB" altLang="zh-CN"/>
          </a:p>
        </p:txBody>
      </p:sp>
    </p:spTree>
    <p:extLst>
      <p:ext uri="{BB962C8B-B14F-4D97-AF65-F5344CB8AC3E}">
        <p14:creationId xmlns:p14="http://schemas.microsoft.com/office/powerpoint/2010/main" val="3760006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hdr"/>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9047" tIns="49523" rIns="99047" bIns="49523" numCol="1" anchor="ctr" anchorCtr="0" compatLnSpc="1">
            <a:prstTxWarp prst="textNoShape">
              <a:avLst/>
            </a:prstTxWarp>
          </a:bodyPr>
          <a:lstStyle>
            <a:lvl1pPr defTabSz="487363" eaLnBrk="1" hangingPunct="1">
              <a:buClr>
                <a:srgbClr val="000000"/>
              </a:buClr>
              <a:buSzPct val="100000"/>
              <a:buFont typeface="Arial" charset="0"/>
              <a:buNone/>
              <a:defRPr b="0">
                <a:ea typeface="宋体" charset="0"/>
                <a:cs typeface="宋体" charset="0"/>
              </a:defRPr>
            </a:lvl1pPr>
          </a:lstStyle>
          <a:p>
            <a:pPr>
              <a:defRPr/>
            </a:pPr>
            <a:endParaRPr lang="zh-CN" altLang="en-US"/>
          </a:p>
        </p:txBody>
      </p:sp>
      <p:sp>
        <p:nvSpPr>
          <p:cNvPr id="2050" name="Rectangle 2"/>
          <p:cNvSpPr>
            <a:spLocks noGrp="1" noChangeArrowheads="1"/>
          </p:cNvSpPr>
          <p:nvPr>
            <p:ph type="dt" idx="1"/>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9047" tIns="49523" rIns="99047" bIns="49523" numCol="1" anchor="ctr" anchorCtr="0" compatLnSpc="1">
            <a:prstTxWarp prst="textNoShape">
              <a:avLst/>
            </a:prstTxWarp>
          </a:bodyPr>
          <a:lstStyle>
            <a:lvl1pPr defTabSz="487363" eaLnBrk="1" hangingPunct="1">
              <a:buClr>
                <a:srgbClr val="000000"/>
              </a:buClr>
              <a:buSzPct val="100000"/>
              <a:buFont typeface="Arial" charset="0"/>
              <a:buNone/>
              <a:defRPr b="0">
                <a:ea typeface="宋体" charset="0"/>
                <a:cs typeface="宋体" charset="0"/>
              </a:defRPr>
            </a:lvl1pPr>
          </a:lstStyle>
          <a:p>
            <a:pPr>
              <a:defRPr/>
            </a:pPr>
            <a:endParaRPr lang="zh-CN" altLang="en-US"/>
          </a:p>
        </p:txBody>
      </p:sp>
      <p:sp>
        <p:nvSpPr>
          <p:cNvPr id="5124" name="Rectangle 3"/>
          <p:cNvSpPr>
            <a:spLocks noGrp="1" noRot="1" noChangeAspect="1" noChangeArrowheads="1" noTextEdit="1"/>
          </p:cNvSpPr>
          <p:nvPr>
            <p:ph type="sldImg" idx="2"/>
          </p:nvPr>
        </p:nvSpPr>
        <p:spPr bwMode="auto">
          <a:xfrm>
            <a:off x="992188" y="768350"/>
            <a:ext cx="5116512" cy="38369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2052" name="Text Box 4"/>
          <p:cNvSpPr txBox="1">
            <a:spLocks noGrp="1" noChangeArrowheads="1"/>
          </p:cNvSpPr>
          <p:nvPr>
            <p:ph type="body" idx="3"/>
          </p:nvPr>
        </p:nvSpPr>
        <p:spPr bwMode="auto">
          <a:xfrm>
            <a:off x="711200" y="4860925"/>
            <a:ext cx="5676900"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7" tIns="49523" rIns="99047" bIns="49523" numCol="1" anchor="t" anchorCtr="0" compatLnSpc="1">
            <a:prstTxWarp prst="textNoShape">
              <a:avLst/>
            </a:prstTxWarp>
          </a:bodyPr>
          <a:lstStyle/>
          <a:p>
            <a:pPr lvl="0"/>
            <a:r>
              <a:rPr lang="en-GB" altLang="zh-CN" noProof="0" smtClean="0"/>
              <a:t>Click to edit the notes format</a:t>
            </a:r>
          </a:p>
        </p:txBody>
      </p:sp>
      <p:sp>
        <p:nvSpPr>
          <p:cNvPr id="2053" name="Rectangle 5"/>
          <p:cNvSpPr>
            <a:spLocks noGrp="1" noChangeArrowheads="1"/>
          </p:cNvSpPr>
          <p:nvPr>
            <p:ph type="ftr" idx="4"/>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9047" tIns="49523" rIns="99047" bIns="49523" numCol="1" anchor="ctr" anchorCtr="0" compatLnSpc="1">
            <a:prstTxWarp prst="textNoShape">
              <a:avLst/>
            </a:prstTxWarp>
          </a:bodyPr>
          <a:lstStyle>
            <a:lvl1pPr defTabSz="487363" eaLnBrk="1" hangingPunct="1">
              <a:buClr>
                <a:srgbClr val="000000"/>
              </a:buClr>
              <a:buSzPct val="100000"/>
              <a:buFont typeface="Arial" charset="0"/>
              <a:buNone/>
              <a:defRPr b="0">
                <a:ea typeface="宋体" charset="0"/>
                <a:cs typeface="宋体" charset="0"/>
              </a:defRPr>
            </a:lvl1pPr>
          </a:lstStyle>
          <a:p>
            <a:pPr>
              <a:defRPr/>
            </a:pPr>
            <a:endParaRPr lang="zh-CN" altLang="en-US"/>
          </a:p>
        </p:txBody>
      </p:sp>
      <p:sp>
        <p:nvSpPr>
          <p:cNvPr id="2054" name="Rectangle 6"/>
          <p:cNvSpPr>
            <a:spLocks noGrp="1" noChangeArrowheads="1"/>
          </p:cNvSpPr>
          <p:nvPr>
            <p:ph type="sldNum" idx="5"/>
          </p:nvPr>
        </p:nvSpPr>
        <p:spPr bwMode="auto">
          <a:xfrm>
            <a:off x="-98425" y="-587375"/>
            <a:ext cx="19685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7" tIns="49523" rIns="99047" bIns="49523" numCol="1" anchor="b" anchorCtr="0" compatLnSpc="1">
            <a:prstTxWarp prst="textNoShape">
              <a:avLst/>
            </a:prstTxWarp>
            <a:spAutoFit/>
          </a:bodyPr>
          <a:lstStyle>
            <a:lvl1pPr algn="r" defTabSz="487363" eaLnBrk="1" hangingPunct="1">
              <a:lnSpc>
                <a:spcPct val="90000"/>
              </a:lnSpc>
              <a:buClr>
                <a:srgbClr val="000000"/>
              </a:buClr>
              <a:buSzPct val="100000"/>
              <a:buFont typeface="Arial" charset="0"/>
              <a:buNone/>
              <a:tabLst>
                <a:tab pos="0" algn="l"/>
                <a:tab pos="495300" algn="l"/>
                <a:tab pos="990600" algn="l"/>
                <a:tab pos="1485900" algn="l"/>
                <a:tab pos="1981200" algn="l"/>
                <a:tab pos="2476500" algn="l"/>
                <a:tab pos="2971800" algn="l"/>
                <a:tab pos="3467100" algn="l"/>
                <a:tab pos="3960813" algn="l"/>
                <a:tab pos="4457700" algn="l"/>
                <a:tab pos="4953000" algn="l"/>
                <a:tab pos="5448300" algn="l"/>
                <a:tab pos="5942013" algn="l"/>
                <a:tab pos="6437313" algn="l"/>
                <a:tab pos="6932613" algn="l"/>
                <a:tab pos="7429500" algn="l"/>
                <a:tab pos="7924800" algn="l"/>
                <a:tab pos="8418513" algn="l"/>
                <a:tab pos="8913813" algn="l"/>
                <a:tab pos="9409113" algn="l"/>
                <a:tab pos="9904413" algn="l"/>
              </a:tabLst>
              <a:defRPr sz="1300" b="0">
                <a:ea typeface="宋体" charset="0"/>
                <a:cs typeface="宋体" charset="0"/>
              </a:defRPr>
            </a:lvl1pPr>
          </a:lstStyle>
          <a:p>
            <a:pPr>
              <a:defRPr/>
            </a:pPr>
            <a:fld id="{AF9E197E-5DFB-1F48-8E65-CE3D99C831AC}" type="slidenum">
              <a:rPr lang="zh-CN" altLang="en-GB"/>
              <a:pPr>
                <a:defRPr/>
              </a:pPr>
              <a:t>‹#›</a:t>
            </a:fld>
            <a:endParaRPr lang="en-GB" altLang="zh-CN"/>
          </a:p>
        </p:txBody>
      </p:sp>
    </p:spTree>
    <p:extLst>
      <p:ext uri="{BB962C8B-B14F-4D97-AF65-F5344CB8AC3E}">
        <p14:creationId xmlns:p14="http://schemas.microsoft.com/office/powerpoint/2010/main" val="3790733875"/>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Arial" charset="0"/>
      <a:defRPr sz="1200" kern="1200">
        <a:solidFill>
          <a:srgbClr val="000000"/>
        </a:solidFill>
        <a:latin typeface="Arial" pitchFamily="34" charset="0"/>
        <a:ea typeface="ＭＳ Ｐゴシック" charset="0"/>
        <a:cs typeface="ＭＳ Ｐゴシック" charset="0"/>
      </a:defRPr>
    </a:lvl1pPr>
    <a:lvl2pPr marL="742950" indent="-285750" algn="l" defTabSz="449263" rtl="0" eaLnBrk="0" fontAlgn="base" hangingPunct="0">
      <a:spcBef>
        <a:spcPct val="30000"/>
      </a:spcBef>
      <a:spcAft>
        <a:spcPct val="0"/>
      </a:spcAft>
      <a:buClr>
        <a:srgbClr val="000000"/>
      </a:buClr>
      <a:buSzPct val="100000"/>
      <a:buFont typeface="Arial" charset="0"/>
      <a:defRPr sz="1200" kern="1200">
        <a:solidFill>
          <a:srgbClr val="000000"/>
        </a:solidFill>
        <a:latin typeface="Arial" pitchFamily="34" charset="0"/>
        <a:ea typeface="ＭＳ Ｐゴシック" charset="0"/>
        <a:cs typeface="+mn-cs"/>
      </a:defRPr>
    </a:lvl2pPr>
    <a:lvl3pPr marL="1143000" indent="-228600" algn="l" defTabSz="449263" rtl="0" eaLnBrk="0" fontAlgn="base" hangingPunct="0">
      <a:spcBef>
        <a:spcPct val="30000"/>
      </a:spcBef>
      <a:spcAft>
        <a:spcPct val="0"/>
      </a:spcAft>
      <a:buClr>
        <a:srgbClr val="000000"/>
      </a:buClr>
      <a:buSzPct val="100000"/>
      <a:buFont typeface="Arial" charset="0"/>
      <a:defRPr sz="1200" kern="1200">
        <a:solidFill>
          <a:srgbClr val="000000"/>
        </a:solidFill>
        <a:latin typeface="Arial" pitchFamily="34" charset="0"/>
        <a:ea typeface="ＭＳ Ｐゴシック" charset="0"/>
        <a:cs typeface="+mn-cs"/>
      </a:defRPr>
    </a:lvl3pPr>
    <a:lvl4pPr marL="1600200" indent="-228600" algn="l" defTabSz="449263" rtl="0" eaLnBrk="0" fontAlgn="base" hangingPunct="0">
      <a:spcBef>
        <a:spcPct val="30000"/>
      </a:spcBef>
      <a:spcAft>
        <a:spcPct val="0"/>
      </a:spcAft>
      <a:buClr>
        <a:srgbClr val="000000"/>
      </a:buClr>
      <a:buSzPct val="100000"/>
      <a:buFont typeface="Arial" charset="0"/>
      <a:defRPr sz="1200" kern="1200">
        <a:solidFill>
          <a:srgbClr val="000000"/>
        </a:solidFill>
        <a:latin typeface="Arial" pitchFamily="34" charset="0"/>
        <a:ea typeface="ＭＳ Ｐゴシック" charset="0"/>
        <a:cs typeface="+mn-cs"/>
      </a:defRPr>
    </a:lvl4pPr>
    <a:lvl5pPr marL="2057400" indent="-228600" algn="l" defTabSz="449263" rtl="0" eaLnBrk="0" fontAlgn="base" hangingPunct="0">
      <a:spcBef>
        <a:spcPct val="30000"/>
      </a:spcBef>
      <a:spcAft>
        <a:spcPct val="0"/>
      </a:spcAft>
      <a:buClr>
        <a:srgbClr val="000000"/>
      </a:buClr>
      <a:buSzPct val="100000"/>
      <a:buFont typeface="Arial" charset="0"/>
      <a:defRPr sz="1200" kern="1200">
        <a:solidFill>
          <a:srgbClr val="000000"/>
        </a:solidFill>
        <a:latin typeface="Arial"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18434" name="Rectangle 3"/>
          <p:cNvSpPr txBox="1">
            <a:spLocks noGrp="1" noChangeArrowheads="1"/>
          </p:cNvSpPr>
          <p:nvPr>
            <p:ph type="body" idx="1"/>
          </p:nvPr>
        </p:nvSpPr>
        <p:spPr>
          <a:noFill/>
          <a:extLst>
            <a:ext uri="{FAA26D3D-D897-4be2-8F04-BA451C77F1D7}">
              <ma14:placeholderFlag xmlns:ma14="http://schemas.microsoft.com/office/mac/drawingml/2011/main" val="1"/>
            </a:ext>
          </a:extLst>
        </p:spPr>
        <p:txBody>
          <a:bodyPr/>
          <a:lstStyle/>
          <a:p>
            <a:endParaRPr lang="zh-CN" altLang="en-US">
              <a:latin typeface="Arial" charset="0"/>
              <a:ea typeface="宋体" charset="0"/>
              <a:cs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7"/>
          <p:cNvSpPr>
            <a:spLocks noGrp="1" noChangeArrowheads="1"/>
          </p:cNvSpPr>
          <p:nvPr>
            <p:ph type="sldNum"/>
          </p:nvPr>
        </p:nvSpPr>
        <p:spPr>
          <a:xfrm>
            <a:off x="-98425" y="-234184"/>
            <a:ext cx="196850" cy="283397"/>
          </a:xfrm>
          <a:ln/>
        </p:spPr>
        <p:txBody>
          <a:bodyPr/>
          <a:lstStyle/>
          <a:p>
            <a:fld id="{6A32D197-CC36-A549-8D49-31BEAB5B7966}" type="slidenum">
              <a:rPr lang="en-US"/>
              <a:pPr/>
              <a:t>15</a:t>
            </a:fld>
            <a:endParaRPr lang="en-US"/>
          </a:p>
        </p:txBody>
      </p:sp>
      <p:sp>
        <p:nvSpPr>
          <p:cNvPr id="102401" name="Text Box 1"/>
          <p:cNvSpPr txBox="1">
            <a:spLocks noGrp="1" noRot="1" noChangeAspect="1" noChangeArrowheads="1"/>
          </p:cNvSpPr>
          <p:nvPr>
            <p:ph type="sldImg"/>
          </p:nvPr>
        </p:nvSpPr>
        <p:spPr bwMode="auto">
          <a:xfrm>
            <a:off x="990600" y="777875"/>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2402" name="Text Box 2"/>
          <p:cNvSpPr txBox="1">
            <a:spLocks noGrp="1" noChangeArrowheads="1"/>
          </p:cNvSpPr>
          <p:nvPr>
            <p:ph type="body" idx="1"/>
          </p:nvPr>
        </p:nvSpPr>
        <p:spPr bwMode="auto">
          <a:xfrm>
            <a:off x="709930" y="4861441"/>
            <a:ext cx="5679440" cy="4605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 name="Picture 10" descr="Global_cover_010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 y="3667125"/>
            <a:ext cx="859313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Line 4"/>
          <p:cNvSpPr>
            <a:spLocks noChangeShapeType="1"/>
          </p:cNvSpPr>
          <p:nvPr/>
        </p:nvSpPr>
        <p:spPr bwMode="auto">
          <a:xfrm flipV="1">
            <a:off x="274638" y="1050925"/>
            <a:ext cx="8594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grpSp>
        <p:nvGrpSpPr>
          <p:cNvPr id="4" name="Group 12"/>
          <p:cNvGrpSpPr>
            <a:grpSpLocks/>
          </p:cNvGrpSpPr>
          <p:nvPr/>
        </p:nvGrpSpPr>
        <p:grpSpPr bwMode="auto">
          <a:xfrm>
            <a:off x="274638" y="3663950"/>
            <a:ext cx="8594725" cy="2233613"/>
            <a:chOff x="0" y="0"/>
            <a:chExt cx="5437" cy="1399"/>
          </a:xfrm>
        </p:grpSpPr>
        <p:sp>
          <p:nvSpPr>
            <p:cNvPr id="5" name="Rectangle 13"/>
            <p:cNvSpPr>
              <a:spLocks noChangeArrowheads="1"/>
            </p:cNvSpPr>
            <p:nvPr/>
          </p:nvSpPr>
          <p:spPr bwMode="auto">
            <a:xfrm>
              <a:off x="0" y="0"/>
              <a:ext cx="858" cy="288"/>
            </a:xfrm>
            <a:prstGeom prst="rect">
              <a:avLst/>
            </a:prstGeom>
            <a:solidFill>
              <a:schemeClr val="bg1">
                <a:alpha val="4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Arial" charset="0"/>
                <a:buNone/>
              </a:pPr>
              <a:endParaRPr lang="zh-CN" altLang="en-US"/>
            </a:p>
          </p:txBody>
        </p:sp>
        <p:sp>
          <p:nvSpPr>
            <p:cNvPr id="6" name="Rectangle 14"/>
            <p:cNvSpPr>
              <a:spLocks noChangeArrowheads="1"/>
            </p:cNvSpPr>
            <p:nvPr/>
          </p:nvSpPr>
          <p:spPr bwMode="auto">
            <a:xfrm>
              <a:off x="0" y="554"/>
              <a:ext cx="858" cy="289"/>
            </a:xfrm>
            <a:prstGeom prst="rect">
              <a:avLst/>
            </a:prstGeom>
            <a:solidFill>
              <a:schemeClr val="bg1">
                <a:alpha val="4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Arial" charset="0"/>
                <a:buNone/>
              </a:pPr>
              <a:endParaRPr lang="zh-CN" altLang="en-US"/>
            </a:p>
          </p:txBody>
        </p:sp>
        <p:sp>
          <p:nvSpPr>
            <p:cNvPr id="7" name="Rectangle 15"/>
            <p:cNvSpPr>
              <a:spLocks noChangeArrowheads="1"/>
            </p:cNvSpPr>
            <p:nvPr/>
          </p:nvSpPr>
          <p:spPr bwMode="auto">
            <a:xfrm>
              <a:off x="0" y="1111"/>
              <a:ext cx="269" cy="288"/>
            </a:xfrm>
            <a:prstGeom prst="rect">
              <a:avLst/>
            </a:prstGeom>
            <a:solidFill>
              <a:schemeClr val="bg1">
                <a:alpha val="4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Arial" charset="0"/>
                <a:buNone/>
              </a:pPr>
              <a:endParaRPr lang="zh-CN" altLang="en-US"/>
            </a:p>
          </p:txBody>
        </p:sp>
        <p:sp>
          <p:nvSpPr>
            <p:cNvPr id="8" name="Rectangle 16"/>
            <p:cNvSpPr>
              <a:spLocks noChangeArrowheads="1"/>
            </p:cNvSpPr>
            <p:nvPr/>
          </p:nvSpPr>
          <p:spPr bwMode="auto">
            <a:xfrm>
              <a:off x="4579" y="0"/>
              <a:ext cx="858" cy="288"/>
            </a:xfrm>
            <a:prstGeom prst="rect">
              <a:avLst/>
            </a:prstGeom>
            <a:solidFill>
              <a:schemeClr val="bg1">
                <a:alpha val="4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Arial" charset="0"/>
                <a:buNone/>
              </a:pPr>
              <a:endParaRPr lang="zh-CN" altLang="en-US"/>
            </a:p>
          </p:txBody>
        </p:sp>
        <p:sp>
          <p:nvSpPr>
            <p:cNvPr id="9" name="Rectangle 17"/>
            <p:cNvSpPr>
              <a:spLocks noChangeArrowheads="1"/>
            </p:cNvSpPr>
            <p:nvPr/>
          </p:nvSpPr>
          <p:spPr bwMode="auto">
            <a:xfrm>
              <a:off x="4579" y="554"/>
              <a:ext cx="858" cy="289"/>
            </a:xfrm>
            <a:prstGeom prst="rect">
              <a:avLst/>
            </a:prstGeom>
            <a:solidFill>
              <a:schemeClr val="bg1">
                <a:alpha val="4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Arial" charset="0"/>
                <a:buNone/>
              </a:pPr>
              <a:endParaRPr lang="zh-CN" altLang="en-US"/>
            </a:p>
          </p:txBody>
        </p:sp>
        <p:sp>
          <p:nvSpPr>
            <p:cNvPr id="10" name="Rectangle 18"/>
            <p:cNvSpPr>
              <a:spLocks noChangeArrowheads="1"/>
            </p:cNvSpPr>
            <p:nvPr/>
          </p:nvSpPr>
          <p:spPr bwMode="auto">
            <a:xfrm>
              <a:off x="5168" y="1111"/>
              <a:ext cx="269" cy="288"/>
            </a:xfrm>
            <a:prstGeom prst="rect">
              <a:avLst/>
            </a:prstGeom>
            <a:solidFill>
              <a:schemeClr val="bg1">
                <a:alpha val="4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Arial" charset="0"/>
                <a:buNone/>
              </a:pPr>
              <a:endParaRPr lang="zh-CN" altLang="en-US"/>
            </a:p>
          </p:txBody>
        </p:sp>
        <p:sp>
          <p:nvSpPr>
            <p:cNvPr id="11" name="Freeform 19"/>
            <p:cNvSpPr>
              <a:spLocks/>
            </p:cNvSpPr>
            <p:nvPr/>
          </p:nvSpPr>
          <p:spPr bwMode="auto">
            <a:xfrm>
              <a:off x="1145" y="0"/>
              <a:ext cx="2862" cy="288"/>
            </a:xfrm>
            <a:custGeom>
              <a:avLst/>
              <a:gdLst>
                <a:gd name="T0" fmla="*/ 0 w 2880"/>
                <a:gd name="T1" fmla="*/ 0 h 288"/>
                <a:gd name="T2" fmla="*/ 0 w 2880"/>
                <a:gd name="T3" fmla="*/ 288 h 288"/>
                <a:gd name="T4" fmla="*/ 2756 w 2880"/>
                <a:gd name="T5" fmla="*/ 288 h 288"/>
                <a:gd name="T6" fmla="*/ 2716 w 2880"/>
                <a:gd name="T7" fmla="*/ 256 h 288"/>
                <a:gd name="T8" fmla="*/ 2546 w 2880"/>
                <a:gd name="T9" fmla="*/ 134 h 288"/>
                <a:gd name="T10" fmla="*/ 2325 w 2880"/>
                <a:gd name="T11" fmla="*/ 46 h 288"/>
                <a:gd name="T12" fmla="*/ 2134 w 2880"/>
                <a:gd name="T13" fmla="*/ 10 h 288"/>
                <a:gd name="T14" fmla="*/ 2021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chemeClr val="bg1">
                <a:alpha val="4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2" name="Freeform 20"/>
            <p:cNvSpPr>
              <a:spLocks/>
            </p:cNvSpPr>
            <p:nvPr/>
          </p:nvSpPr>
          <p:spPr bwMode="auto">
            <a:xfrm>
              <a:off x="1145" y="554"/>
              <a:ext cx="3174" cy="291"/>
            </a:xfrm>
            <a:custGeom>
              <a:avLst/>
              <a:gdLst>
                <a:gd name="T0" fmla="*/ 0 w 3194"/>
                <a:gd name="T1" fmla="*/ 0 h 290"/>
                <a:gd name="T2" fmla="*/ 0 w 3194"/>
                <a:gd name="T3" fmla="*/ 295 h 290"/>
                <a:gd name="T4" fmla="*/ 3057 w 3194"/>
                <a:gd name="T5" fmla="*/ 297 h 290"/>
                <a:gd name="T6" fmla="*/ 3051 w 3194"/>
                <a:gd name="T7" fmla="*/ 263 h 290"/>
                <a:gd name="T8" fmla="*/ 3024 w 3194"/>
                <a:gd name="T9" fmla="*/ 153 h 290"/>
                <a:gd name="T10" fmla="*/ 2984 w 3194"/>
                <a:gd name="T11" fmla="*/ 34 h 290"/>
                <a:gd name="T12" fmla="*/ 2969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chemeClr val="bg1">
                <a:alpha val="4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3" name="Freeform 21"/>
            <p:cNvSpPr>
              <a:spLocks/>
            </p:cNvSpPr>
            <p:nvPr/>
          </p:nvSpPr>
          <p:spPr bwMode="auto">
            <a:xfrm>
              <a:off x="3435" y="1109"/>
              <a:ext cx="916" cy="290"/>
            </a:xfrm>
            <a:custGeom>
              <a:avLst/>
              <a:gdLst>
                <a:gd name="T0" fmla="*/ 0 w 3194"/>
                <a:gd name="T1" fmla="*/ 290 h 290"/>
                <a:gd name="T2" fmla="*/ 0 w 3194"/>
                <a:gd name="T3" fmla="*/ 2 h 290"/>
                <a:gd name="T4" fmla="*/ 1 w 3194"/>
                <a:gd name="T5" fmla="*/ 0 h 290"/>
                <a:gd name="T6" fmla="*/ 1 w 3194"/>
                <a:gd name="T7" fmla="*/ 156 h 290"/>
                <a:gd name="T8" fmla="*/ 1 w 3194"/>
                <a:gd name="T9" fmla="*/ 254 h 290"/>
                <a:gd name="T10" fmla="*/ 1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chemeClr val="bg1">
                <a:alpha val="4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4" name="Rectangle 22"/>
            <p:cNvSpPr>
              <a:spLocks noChangeArrowheads="1"/>
            </p:cNvSpPr>
            <p:nvPr/>
          </p:nvSpPr>
          <p:spPr bwMode="auto">
            <a:xfrm>
              <a:off x="1717" y="1111"/>
              <a:ext cx="858" cy="288"/>
            </a:xfrm>
            <a:prstGeom prst="rect">
              <a:avLst/>
            </a:prstGeom>
            <a:solidFill>
              <a:schemeClr val="bg1">
                <a:alpha val="4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Arial" charset="0"/>
                <a:buNone/>
              </a:pPr>
              <a:endParaRPr lang="zh-CN" altLang="en-US"/>
            </a:p>
          </p:txBody>
        </p:sp>
      </p:grpSp>
      <p:sp>
        <p:nvSpPr>
          <p:cNvPr id="15" name="Rectangle 23"/>
          <p:cNvSpPr>
            <a:spLocks noChangeArrowheads="1"/>
          </p:cNvSpPr>
          <p:nvPr/>
        </p:nvSpPr>
        <p:spPr bwMode="auto">
          <a:xfrm>
            <a:off x="7589838" y="6453188"/>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r" eaLnBrk="1" hangingPunct="1"/>
            <a:r>
              <a:rPr lang="ca-ES" altLang="zh-CN" sz="800" b="0">
                <a:solidFill>
                  <a:schemeClr val="tx1"/>
                </a:solidFill>
              </a:rPr>
              <a:t>© 2011 IBM Corporation</a:t>
            </a:r>
            <a:endParaRPr lang="ca-ES" altLang="zh-CN" sz="1800" b="0">
              <a:solidFill>
                <a:schemeClr val="tx1"/>
              </a:solidFill>
            </a:endParaRPr>
          </a:p>
        </p:txBody>
      </p:sp>
      <p:pic>
        <p:nvPicPr>
          <p:cNvPr id="16" name="Picture 24" descr="5300_IBMpos_black_PPT_bkg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684213"/>
            <a:ext cx="5857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20"/>
          <p:cNvSpPr txBox="1">
            <a:spLocks noChangeArrowheads="1"/>
          </p:cNvSpPr>
          <p:nvPr userDrawn="1"/>
        </p:nvSpPr>
        <p:spPr bwMode="auto">
          <a:xfrm>
            <a:off x="323850" y="692150"/>
            <a:ext cx="2420938"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defTabSz="457200">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b="1">
                <a:solidFill>
                  <a:srgbClr val="000000"/>
                </a:solidFill>
                <a:latin typeface="Arial" charset="0"/>
                <a:ea typeface="宋体" charset="0"/>
                <a:cs typeface="宋体" charset="0"/>
              </a:defRPr>
            </a:lvl1pPr>
            <a:lvl2pPr marL="742950" indent="-285750" defTabSz="457200">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b="1">
                <a:solidFill>
                  <a:srgbClr val="000000"/>
                </a:solidFill>
                <a:latin typeface="Arial" charset="0"/>
                <a:ea typeface="宋体" charset="0"/>
                <a:cs typeface="宋体" charset="0"/>
              </a:defRPr>
            </a:lvl2pPr>
            <a:lvl3pPr marL="1143000" indent="-228600" defTabSz="457200">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b="1">
                <a:solidFill>
                  <a:srgbClr val="000000"/>
                </a:solidFill>
                <a:latin typeface="Arial" charset="0"/>
                <a:ea typeface="宋体" charset="0"/>
                <a:cs typeface="宋体" charset="0"/>
              </a:defRPr>
            </a:lvl3pPr>
            <a:lvl4pPr marL="1600200" indent="-228600" defTabSz="457200">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b="1">
                <a:solidFill>
                  <a:srgbClr val="000000"/>
                </a:solidFill>
                <a:latin typeface="Arial" charset="0"/>
                <a:ea typeface="宋体" charset="0"/>
                <a:cs typeface="宋体" charset="0"/>
              </a:defRPr>
            </a:lvl4pPr>
            <a:lvl5pPr marL="2057400" indent="-228600" defTabSz="457200">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b="1">
                <a:solidFill>
                  <a:srgbClr val="000000"/>
                </a:solidFill>
                <a:latin typeface="Arial" charset="0"/>
                <a:ea typeface="宋体" charset="0"/>
                <a:cs typeface="宋体" charset="0"/>
              </a:defRPr>
            </a:lvl5pPr>
            <a:lvl6pPr marL="2514600" indent="-228600" eaLnBrk="0" fontAlgn="base" hangingPunct="0">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b="1">
                <a:solidFill>
                  <a:srgbClr val="000000"/>
                </a:solidFill>
                <a:latin typeface="Arial" charset="0"/>
                <a:ea typeface="宋体" charset="0"/>
                <a:cs typeface="宋体" charset="0"/>
              </a:defRPr>
            </a:lvl6pPr>
            <a:lvl7pPr marL="2971800" indent="-228600" eaLnBrk="0" fontAlgn="base" hangingPunct="0">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b="1">
                <a:solidFill>
                  <a:srgbClr val="000000"/>
                </a:solidFill>
                <a:latin typeface="Arial" charset="0"/>
                <a:ea typeface="宋体" charset="0"/>
                <a:cs typeface="宋体" charset="0"/>
              </a:defRPr>
            </a:lvl7pPr>
            <a:lvl8pPr marL="3429000" indent="-228600" eaLnBrk="0" fontAlgn="base" hangingPunct="0">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b="1">
                <a:solidFill>
                  <a:srgbClr val="000000"/>
                </a:solidFill>
                <a:latin typeface="Arial" charset="0"/>
                <a:ea typeface="宋体" charset="0"/>
                <a:cs typeface="宋体" charset="0"/>
              </a:defRPr>
            </a:lvl8pPr>
            <a:lvl9pPr marL="3886200" indent="-228600" eaLnBrk="0" fontAlgn="base" hangingPunct="0">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b="1">
                <a:solidFill>
                  <a:srgbClr val="000000"/>
                </a:solidFill>
                <a:latin typeface="Arial" charset="0"/>
                <a:ea typeface="宋体" charset="0"/>
                <a:cs typeface="宋体" charset="0"/>
              </a:defRPr>
            </a:lvl9pPr>
          </a:lstStyle>
          <a:p>
            <a:pPr eaLnBrk="1" hangingPunct="1">
              <a:spcAft>
                <a:spcPts val="900"/>
              </a:spcAft>
              <a:buFont typeface="Times New Roman" charset="0"/>
              <a:buNone/>
              <a:defRPr/>
            </a:pPr>
            <a:r>
              <a:rPr lang="en-US" altLang="zh-CN" sz="1600" b="0" smtClean="0">
                <a:solidFill>
                  <a:schemeClr val="tx1"/>
                </a:solidFill>
              </a:rPr>
              <a:t>IBM Research - China</a:t>
            </a:r>
            <a:endParaRPr lang="en-US" altLang="zh-CN" sz="1600" b="0" smtClean="0">
              <a:solidFill>
                <a:schemeClr val="tx1"/>
              </a:solidFill>
              <a:ea typeface="MS PGothic" charset="0"/>
              <a:cs typeface="MS PGothic" charset="0"/>
            </a:endParaRPr>
          </a:p>
        </p:txBody>
      </p:sp>
      <p:sp>
        <p:nvSpPr>
          <p:cNvPr id="18" name="Text Box 21"/>
          <p:cNvSpPr txBox="1">
            <a:spLocks noChangeArrowheads="1"/>
          </p:cNvSpPr>
          <p:nvPr userDrawn="1"/>
        </p:nvSpPr>
        <p:spPr bwMode="auto">
          <a:xfrm>
            <a:off x="3263900" y="6583363"/>
            <a:ext cx="3038475" cy="2444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b="1">
                <a:solidFill>
                  <a:srgbClr val="000000"/>
                </a:solidFill>
                <a:latin typeface="Arial" panose="020B0604020202020204" pitchFamily="34" charset="0"/>
                <a:ea typeface="宋体" panose="02010600030101010101" pitchFamily="2" charset="-122"/>
              </a:defRPr>
            </a:lvl1pPr>
            <a:lvl2pPr marL="742950" indent="-285750" eaLnBrk="0" hangingPunct="0">
              <a:defRPr sz="1000" b="1">
                <a:solidFill>
                  <a:srgbClr val="000000"/>
                </a:solidFill>
                <a:latin typeface="Arial" panose="020B0604020202020204" pitchFamily="34" charset="0"/>
                <a:ea typeface="宋体" panose="02010600030101010101" pitchFamily="2" charset="-122"/>
              </a:defRPr>
            </a:lvl2pPr>
            <a:lvl3pPr marL="1143000" indent="-228600" eaLnBrk="0" hangingPunct="0">
              <a:defRPr sz="1000" b="1">
                <a:solidFill>
                  <a:srgbClr val="000000"/>
                </a:solidFill>
                <a:latin typeface="Arial" panose="020B0604020202020204" pitchFamily="34" charset="0"/>
                <a:ea typeface="宋体" panose="02010600030101010101" pitchFamily="2" charset="-122"/>
              </a:defRPr>
            </a:lvl3pPr>
            <a:lvl4pPr marL="1600200" indent="-228600" eaLnBrk="0" hangingPunct="0">
              <a:defRPr sz="1000" b="1">
                <a:solidFill>
                  <a:srgbClr val="000000"/>
                </a:solidFill>
                <a:latin typeface="Arial" panose="020B0604020202020204" pitchFamily="34" charset="0"/>
                <a:ea typeface="宋体" panose="02010600030101010101" pitchFamily="2" charset="-122"/>
              </a:defRPr>
            </a:lvl4pPr>
            <a:lvl5pPr marL="2057400" indent="-228600" eaLnBrk="0" hangingPunct="0">
              <a:defRPr sz="1000" b="1">
                <a:solidFill>
                  <a:srgbClr val="000000"/>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Arial" panose="020B0604020202020204" pitchFamily="34" charset="0"/>
              <a:defRPr sz="1000" b="1">
                <a:solidFill>
                  <a:srgbClr val="000000"/>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Arial" panose="020B0604020202020204" pitchFamily="34" charset="0"/>
              <a:defRPr sz="1000" b="1">
                <a:solidFill>
                  <a:srgbClr val="000000"/>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Arial" panose="020B0604020202020204" pitchFamily="34" charset="0"/>
              <a:defRPr sz="1000" b="1">
                <a:solidFill>
                  <a:srgbClr val="000000"/>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Arial" panose="020B0604020202020204" pitchFamily="34" charset="0"/>
              <a:defRPr sz="10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Clr>
                <a:srgbClr val="000000"/>
              </a:buClr>
              <a:buSzPct val="100000"/>
              <a:buFont typeface="Arial" panose="020B0604020202020204" pitchFamily="34" charset="0"/>
              <a:buNone/>
              <a:defRPr/>
            </a:pPr>
            <a:r>
              <a:rPr lang="en-US" altLang="zh-CN" smtClean="0">
                <a:solidFill>
                  <a:srgbClr val="0000FF"/>
                </a:solidFill>
                <a:cs typeface="Arial" panose="020B0604020202020204" pitchFamily="34" charset="0"/>
              </a:rPr>
              <a:t>IBM Confidential</a:t>
            </a:r>
          </a:p>
        </p:txBody>
      </p:sp>
    </p:spTree>
    <p:extLst>
      <p:ext uri="{BB962C8B-B14F-4D97-AF65-F5344CB8AC3E}">
        <p14:creationId xmlns:p14="http://schemas.microsoft.com/office/powerpoint/2010/main" val="101483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D053F3DC-4641-4E49-B4DD-DFF73B5A7B38}" type="slidenum">
              <a:rPr lang="zh-CN" altLang="ca-ES"/>
              <a:pPr>
                <a:defRPr/>
              </a:pPr>
              <a:t>‹#›</a:t>
            </a:fld>
            <a:endParaRPr lang="ca-E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ca-ES" altLang="zh-CN"/>
          </a:p>
        </p:txBody>
      </p:sp>
      <p:sp>
        <p:nvSpPr>
          <p:cNvPr id="6" name="Rectangle 8"/>
          <p:cNvSpPr>
            <a:spLocks noGrp="1" noChangeArrowheads="1"/>
          </p:cNvSpPr>
          <p:nvPr>
            <p:ph type="dt" sz="half" idx="12"/>
          </p:nvPr>
        </p:nvSpPr>
        <p:spPr>
          <a:ln/>
        </p:spPr>
        <p:txBody>
          <a:bodyPr/>
          <a:lstStyle>
            <a:lvl1pPr>
              <a:defRPr/>
            </a:lvl1pPr>
          </a:lstStyle>
          <a:p>
            <a:pPr>
              <a:defRPr/>
            </a:pPr>
            <a:fld id="{C2E1262C-EA0B-2441-94F6-773E0104D7FC}" type="datetime1">
              <a:rPr lang="zh-CN" altLang="en-US"/>
              <a:pPr>
                <a:defRPr/>
              </a:pPr>
              <a:t>9/04/15</a:t>
            </a:fld>
            <a:endParaRPr lang="ca-ES" altLang="zh-CN"/>
          </a:p>
        </p:txBody>
      </p:sp>
    </p:spTree>
    <p:extLst>
      <p:ext uri="{BB962C8B-B14F-4D97-AF65-F5344CB8AC3E}">
        <p14:creationId xmlns:p14="http://schemas.microsoft.com/office/powerpoint/2010/main" val="409384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7663" y="593725"/>
            <a:ext cx="2171700" cy="57610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563" y="593725"/>
            <a:ext cx="6362700" cy="5761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472FDF86-5000-EB4B-9E8C-0B4375B2A0D1}" type="slidenum">
              <a:rPr lang="zh-CN" altLang="ca-ES"/>
              <a:pPr>
                <a:defRPr/>
              </a:pPr>
              <a:t>‹#›</a:t>
            </a:fld>
            <a:endParaRPr lang="ca-E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ca-ES" altLang="zh-CN"/>
          </a:p>
        </p:txBody>
      </p:sp>
      <p:sp>
        <p:nvSpPr>
          <p:cNvPr id="6" name="Rectangle 8"/>
          <p:cNvSpPr>
            <a:spLocks noGrp="1" noChangeArrowheads="1"/>
          </p:cNvSpPr>
          <p:nvPr>
            <p:ph type="dt" sz="half" idx="12"/>
          </p:nvPr>
        </p:nvSpPr>
        <p:spPr>
          <a:ln/>
        </p:spPr>
        <p:txBody>
          <a:bodyPr/>
          <a:lstStyle>
            <a:lvl1pPr>
              <a:defRPr/>
            </a:lvl1pPr>
          </a:lstStyle>
          <a:p>
            <a:pPr>
              <a:defRPr/>
            </a:pPr>
            <a:fld id="{30F0BFA7-E724-AD4A-9440-BE5A82E2539B}" type="datetime1">
              <a:rPr lang="zh-CN" altLang="en-US"/>
              <a:pPr>
                <a:defRPr/>
              </a:pPr>
              <a:t>9/04/15</a:t>
            </a:fld>
            <a:endParaRPr lang="ca-ES" altLang="zh-CN"/>
          </a:p>
        </p:txBody>
      </p:sp>
    </p:spTree>
    <p:extLst>
      <p:ext uri="{BB962C8B-B14F-4D97-AF65-F5344CB8AC3E}">
        <p14:creationId xmlns:p14="http://schemas.microsoft.com/office/powerpoint/2010/main" val="1978437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2563" y="593725"/>
            <a:ext cx="8686800" cy="457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82563" y="1239838"/>
            <a:ext cx="4267200" cy="5114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02163" y="1239838"/>
            <a:ext cx="4267200" cy="24812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02163" y="3873500"/>
            <a:ext cx="4267200" cy="2481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A79F8BFA-D1F4-AD47-9987-03A81F19D221}" type="slidenum">
              <a:rPr lang="zh-CN" altLang="ca-ES"/>
              <a:pPr>
                <a:defRPr/>
              </a:pPr>
              <a:t>‹#›</a:t>
            </a:fld>
            <a:endParaRPr lang="ca-E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ca-ES" altLang="zh-CN"/>
          </a:p>
        </p:txBody>
      </p:sp>
      <p:sp>
        <p:nvSpPr>
          <p:cNvPr id="8" name="Rectangle 8"/>
          <p:cNvSpPr>
            <a:spLocks noGrp="1" noChangeArrowheads="1"/>
          </p:cNvSpPr>
          <p:nvPr>
            <p:ph type="dt" sz="half" idx="12"/>
          </p:nvPr>
        </p:nvSpPr>
        <p:spPr>
          <a:ln/>
        </p:spPr>
        <p:txBody>
          <a:bodyPr/>
          <a:lstStyle>
            <a:lvl1pPr>
              <a:defRPr/>
            </a:lvl1pPr>
          </a:lstStyle>
          <a:p>
            <a:pPr>
              <a:defRPr/>
            </a:pPr>
            <a:fld id="{A86F1723-185B-0F41-BF55-658F698E7D81}" type="datetime1">
              <a:rPr lang="zh-CN" altLang="en-US"/>
              <a:pPr>
                <a:defRPr/>
              </a:pPr>
              <a:t>9/04/15</a:t>
            </a:fld>
            <a:endParaRPr lang="ca-ES" altLang="zh-CN"/>
          </a:p>
        </p:txBody>
      </p:sp>
    </p:spTree>
    <p:extLst>
      <p:ext uri="{BB962C8B-B14F-4D97-AF65-F5344CB8AC3E}">
        <p14:creationId xmlns:p14="http://schemas.microsoft.com/office/powerpoint/2010/main" val="2802092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2563" y="593725"/>
            <a:ext cx="8686800" cy="457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82563" y="1239838"/>
            <a:ext cx="8686800" cy="5114925"/>
          </a:xfrm>
        </p:spPr>
        <p:txBody>
          <a:bodyPr/>
          <a:lstStyle/>
          <a:p>
            <a:pPr lvl="0"/>
            <a:endParaRPr lang="zh-CN" altLang="en-US" noProof="0" smtClean="0"/>
          </a:p>
        </p:txBody>
      </p:sp>
      <p:sp>
        <p:nvSpPr>
          <p:cNvPr id="4" name="Rectangle 6"/>
          <p:cNvSpPr>
            <a:spLocks noGrp="1" noChangeArrowheads="1"/>
          </p:cNvSpPr>
          <p:nvPr>
            <p:ph type="sldNum" sz="quarter" idx="10"/>
          </p:nvPr>
        </p:nvSpPr>
        <p:spPr>
          <a:ln/>
        </p:spPr>
        <p:txBody>
          <a:bodyPr/>
          <a:lstStyle>
            <a:lvl1pPr>
              <a:defRPr/>
            </a:lvl1pPr>
          </a:lstStyle>
          <a:p>
            <a:pPr>
              <a:defRPr/>
            </a:pPr>
            <a:fld id="{22069146-328D-654D-BBB4-EE4BFFCE4F26}" type="slidenum">
              <a:rPr lang="zh-CN" altLang="ca-ES"/>
              <a:pPr>
                <a:defRPr/>
              </a:pPr>
              <a:t>‹#›</a:t>
            </a:fld>
            <a:endParaRPr lang="ca-E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ca-ES" altLang="zh-CN"/>
          </a:p>
        </p:txBody>
      </p:sp>
      <p:sp>
        <p:nvSpPr>
          <p:cNvPr id="6" name="Rectangle 8"/>
          <p:cNvSpPr>
            <a:spLocks noGrp="1" noChangeArrowheads="1"/>
          </p:cNvSpPr>
          <p:nvPr>
            <p:ph type="dt" sz="half" idx="12"/>
          </p:nvPr>
        </p:nvSpPr>
        <p:spPr>
          <a:ln/>
        </p:spPr>
        <p:txBody>
          <a:bodyPr/>
          <a:lstStyle>
            <a:lvl1pPr>
              <a:defRPr/>
            </a:lvl1pPr>
          </a:lstStyle>
          <a:p>
            <a:pPr>
              <a:defRPr/>
            </a:pPr>
            <a:fld id="{B751DA07-DE29-6B43-A0AF-D4AAFD52E601}" type="datetime1">
              <a:rPr lang="zh-CN" altLang="en-US"/>
              <a:pPr>
                <a:defRPr/>
              </a:pPr>
              <a:t>9/04/15</a:t>
            </a:fld>
            <a:endParaRPr lang="ca-ES" altLang="zh-CN"/>
          </a:p>
        </p:txBody>
      </p:sp>
    </p:spTree>
    <p:extLst>
      <p:ext uri="{BB962C8B-B14F-4D97-AF65-F5344CB8AC3E}">
        <p14:creationId xmlns:p14="http://schemas.microsoft.com/office/powerpoint/2010/main" val="106630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dirty="0"/>
          </a:p>
        </p:txBody>
      </p:sp>
      <p:sp>
        <p:nvSpPr>
          <p:cNvPr id="3" name="内容占位符 2"/>
          <p:cNvSpPr>
            <a:spLocks noGrp="1"/>
          </p:cNvSpPr>
          <p:nvPr>
            <p:ph idx="1"/>
          </p:nvPr>
        </p:nvSpPr>
        <p:spPr/>
        <p:txBody>
          <a:bodyPr/>
          <a:lstStyle>
            <a:lvl1pPr marL="0" indent="0">
              <a:buNone/>
              <a:defRPr/>
            </a:lvl1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AB2E061A-70AF-154D-B0B3-E523E2E991D9}" type="slidenum">
              <a:rPr lang="zh-CN" altLang="ca-ES"/>
              <a:pPr>
                <a:defRPr/>
              </a:pPr>
              <a:t>‹#›</a:t>
            </a:fld>
            <a:endParaRPr lang="ca-E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ca-ES" altLang="zh-CN"/>
          </a:p>
        </p:txBody>
      </p:sp>
      <p:sp>
        <p:nvSpPr>
          <p:cNvPr id="6" name="Rectangle 8"/>
          <p:cNvSpPr>
            <a:spLocks noGrp="1" noChangeArrowheads="1"/>
          </p:cNvSpPr>
          <p:nvPr>
            <p:ph type="dt" sz="half" idx="12"/>
          </p:nvPr>
        </p:nvSpPr>
        <p:spPr>
          <a:ln/>
        </p:spPr>
        <p:txBody>
          <a:bodyPr/>
          <a:lstStyle>
            <a:lvl1pPr>
              <a:defRPr/>
            </a:lvl1pPr>
          </a:lstStyle>
          <a:p>
            <a:pPr>
              <a:defRPr/>
            </a:pPr>
            <a:fld id="{90AE205B-5DC4-C248-A2F1-DAD420B8BF47}" type="datetime1">
              <a:rPr lang="zh-CN" altLang="en-US"/>
              <a:pPr>
                <a:defRPr/>
              </a:pPr>
              <a:t>9/04/15</a:t>
            </a:fld>
            <a:endParaRPr lang="ca-ES" altLang="zh-CN"/>
          </a:p>
        </p:txBody>
      </p:sp>
    </p:spTree>
    <p:extLst>
      <p:ext uri="{BB962C8B-B14F-4D97-AF65-F5344CB8AC3E}">
        <p14:creationId xmlns:p14="http://schemas.microsoft.com/office/powerpoint/2010/main" val="229946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3"/>
          <p:cNvSpPr txBox="1">
            <a:spLocks noChangeArrowheads="1"/>
          </p:cNvSpPr>
          <p:nvPr userDrawn="1"/>
        </p:nvSpPr>
        <p:spPr bwMode="auto">
          <a:xfrm>
            <a:off x="338138" y="179388"/>
            <a:ext cx="868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1436" tIns="45719" rIns="91436" bIns="45719"/>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pPr eaLnBrk="1" hangingPunct="1">
              <a:defRPr/>
            </a:pPr>
            <a:r>
              <a:rPr lang="en-US" altLang="zh-CN" dirty="0" smtClean="0">
                <a:latin typeface="Calibri" charset="0"/>
                <a:ea typeface="宋体" charset="0"/>
              </a:rPr>
              <a:t>Why</a:t>
            </a:r>
            <a:r>
              <a:rPr lang="zh-CN" altLang="en-US" dirty="0" smtClean="0">
                <a:latin typeface="Calibri" charset="0"/>
                <a:ea typeface="宋体" charset="0"/>
              </a:rPr>
              <a:t> </a:t>
            </a:r>
            <a:r>
              <a:rPr lang="en-US" altLang="zh-CN" dirty="0" smtClean="0">
                <a:latin typeface="Calibri" charset="0"/>
                <a:ea typeface="宋体" charset="0"/>
              </a:rPr>
              <a:t>is</a:t>
            </a:r>
            <a:r>
              <a:rPr lang="zh-CN" altLang="en-US" dirty="0" smtClean="0">
                <a:latin typeface="Calibri" charset="0"/>
                <a:ea typeface="宋体" charset="0"/>
              </a:rPr>
              <a:t> </a:t>
            </a:r>
            <a:r>
              <a:rPr lang="en-US" altLang="zh-CN" dirty="0" smtClean="0">
                <a:latin typeface="Calibri" charset="0"/>
                <a:ea typeface="宋体" charset="0"/>
              </a:rPr>
              <a:t>virtualizing</a:t>
            </a:r>
            <a:r>
              <a:rPr lang="zh-CN" altLang="en-US" dirty="0" smtClean="0">
                <a:latin typeface="Calibri" charset="0"/>
                <a:ea typeface="宋体" charset="0"/>
              </a:rPr>
              <a:t> </a:t>
            </a:r>
            <a:r>
              <a:rPr lang="en-US" altLang="zh-CN" dirty="0" smtClean="0">
                <a:latin typeface="Calibri" charset="0"/>
                <a:ea typeface="宋体" charset="0"/>
              </a:rPr>
              <a:t>FPGA</a:t>
            </a:r>
            <a:r>
              <a:rPr lang="zh-CN" altLang="en-US" dirty="0" smtClean="0">
                <a:latin typeface="Calibri" charset="0"/>
                <a:ea typeface="宋体" charset="0"/>
              </a:rPr>
              <a:t> </a:t>
            </a:r>
            <a:r>
              <a:rPr lang="en-US" altLang="zh-CN" dirty="0" smtClean="0">
                <a:latin typeface="Calibri" charset="0"/>
                <a:ea typeface="宋体" charset="0"/>
              </a:rPr>
              <a:t>important</a:t>
            </a:r>
            <a:r>
              <a:rPr lang="zh-CN" altLang="en-US" dirty="0" smtClean="0">
                <a:latin typeface="Calibri" charset="0"/>
                <a:ea typeface="宋体" charset="0"/>
              </a:rPr>
              <a:t>  </a:t>
            </a:r>
            <a:endParaRPr lang="en-US" altLang="zh-CN" dirty="0">
              <a:latin typeface="Calibri" charset="0"/>
              <a:ea typeface="宋体" charset="0"/>
            </a:endParaRPr>
          </a:p>
        </p:txBody>
      </p:sp>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6966B39C-4216-5745-BC46-69E961EF518E}" type="slidenum">
              <a:rPr lang="zh-CN" altLang="ca-ES"/>
              <a:pPr>
                <a:defRPr/>
              </a:pPr>
              <a:t>‹#›</a:t>
            </a:fld>
            <a:endParaRPr lang="ca-ES" altLang="zh-CN"/>
          </a:p>
        </p:txBody>
      </p:sp>
      <p:sp>
        <p:nvSpPr>
          <p:cNvPr id="6" name="Rectangle 7"/>
          <p:cNvSpPr>
            <a:spLocks noGrp="1" noChangeArrowheads="1"/>
          </p:cNvSpPr>
          <p:nvPr>
            <p:ph type="ftr" sz="quarter" idx="11"/>
          </p:nvPr>
        </p:nvSpPr>
        <p:spPr/>
        <p:txBody>
          <a:bodyPr/>
          <a:lstStyle>
            <a:lvl1pPr>
              <a:defRPr/>
            </a:lvl1pPr>
          </a:lstStyle>
          <a:p>
            <a:pPr>
              <a:defRPr/>
            </a:pPr>
            <a:endParaRPr lang="ca-ES" altLang="zh-CN"/>
          </a:p>
        </p:txBody>
      </p:sp>
      <p:sp>
        <p:nvSpPr>
          <p:cNvPr id="7" name="Rectangle 8"/>
          <p:cNvSpPr>
            <a:spLocks noGrp="1" noChangeArrowheads="1"/>
          </p:cNvSpPr>
          <p:nvPr>
            <p:ph type="dt" sz="half" idx="12"/>
          </p:nvPr>
        </p:nvSpPr>
        <p:spPr/>
        <p:txBody>
          <a:bodyPr/>
          <a:lstStyle>
            <a:lvl1pPr>
              <a:defRPr/>
            </a:lvl1pPr>
          </a:lstStyle>
          <a:p>
            <a:pPr>
              <a:defRPr/>
            </a:pPr>
            <a:fld id="{15AA3160-EF14-C947-8106-9A915A9E53AC}" type="datetime1">
              <a:rPr lang="zh-CN" altLang="en-US"/>
              <a:pPr>
                <a:defRPr/>
              </a:pPr>
              <a:t>9/04/15</a:t>
            </a:fld>
            <a:endParaRPr lang="ca-ES" altLang="zh-CN"/>
          </a:p>
        </p:txBody>
      </p:sp>
    </p:spTree>
    <p:extLst>
      <p:ext uri="{BB962C8B-B14F-4D97-AF65-F5344CB8AC3E}">
        <p14:creationId xmlns:p14="http://schemas.microsoft.com/office/powerpoint/2010/main" val="277279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3"/>
          <p:cNvSpPr txBox="1">
            <a:spLocks noChangeArrowheads="1"/>
          </p:cNvSpPr>
          <p:nvPr userDrawn="1"/>
        </p:nvSpPr>
        <p:spPr bwMode="auto">
          <a:xfrm>
            <a:off x="182563" y="179388"/>
            <a:ext cx="868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1436" tIns="45719" rIns="91436" bIns="45719"/>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pPr eaLnBrk="1" hangingPunct="1">
              <a:defRPr/>
            </a:pPr>
            <a:r>
              <a:rPr lang="en-US" altLang="zh-CN" dirty="0" smtClean="0">
                <a:latin typeface="Calibri" charset="0"/>
                <a:ea typeface="宋体" charset="0"/>
              </a:rPr>
              <a:t>What</a:t>
            </a:r>
            <a:r>
              <a:rPr lang="zh-CN" altLang="en-US" dirty="0" smtClean="0">
                <a:latin typeface="Calibri" charset="0"/>
                <a:ea typeface="宋体" charset="0"/>
              </a:rPr>
              <a:t> </a:t>
            </a:r>
            <a:r>
              <a:rPr lang="en-US" altLang="zh-CN" dirty="0" smtClean="0">
                <a:latin typeface="Calibri" charset="0"/>
                <a:ea typeface="宋体" charset="0"/>
              </a:rPr>
              <a:t>is</a:t>
            </a:r>
            <a:r>
              <a:rPr lang="zh-CN" altLang="en-US" dirty="0" smtClean="0">
                <a:latin typeface="Calibri" charset="0"/>
                <a:ea typeface="宋体" charset="0"/>
              </a:rPr>
              <a:t> </a:t>
            </a:r>
            <a:r>
              <a:rPr lang="en-US" altLang="zh-CN" dirty="0" smtClean="0">
                <a:latin typeface="Calibri" charset="0"/>
                <a:ea typeface="宋体" charset="0"/>
              </a:rPr>
              <a:t>RDMA</a:t>
            </a:r>
            <a:endParaRPr lang="en-US" altLang="zh-CN" dirty="0">
              <a:latin typeface="Calibri" charset="0"/>
              <a:ea typeface="宋体" charset="0"/>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82563" y="1239838"/>
            <a:ext cx="4267200" cy="5114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2163" y="1239838"/>
            <a:ext cx="4267200" cy="5114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p:txBody>
          <a:bodyPr/>
          <a:lstStyle>
            <a:lvl1pPr>
              <a:defRPr/>
            </a:lvl1pPr>
          </a:lstStyle>
          <a:p>
            <a:pPr>
              <a:defRPr/>
            </a:pPr>
            <a:fld id="{8F1EF8C4-E461-0341-8584-621663343515}" type="slidenum">
              <a:rPr lang="zh-CN" altLang="ca-ES"/>
              <a:pPr>
                <a:defRPr/>
              </a:pPr>
              <a:t>‹#›</a:t>
            </a:fld>
            <a:endParaRPr lang="ca-ES" altLang="zh-CN"/>
          </a:p>
        </p:txBody>
      </p:sp>
      <p:sp>
        <p:nvSpPr>
          <p:cNvPr id="7" name="Rectangle 7"/>
          <p:cNvSpPr>
            <a:spLocks noGrp="1" noChangeArrowheads="1"/>
          </p:cNvSpPr>
          <p:nvPr>
            <p:ph type="ftr" sz="quarter" idx="11"/>
          </p:nvPr>
        </p:nvSpPr>
        <p:spPr/>
        <p:txBody>
          <a:bodyPr/>
          <a:lstStyle>
            <a:lvl1pPr>
              <a:defRPr/>
            </a:lvl1pPr>
          </a:lstStyle>
          <a:p>
            <a:pPr>
              <a:defRPr/>
            </a:pPr>
            <a:endParaRPr lang="ca-ES" altLang="zh-CN"/>
          </a:p>
        </p:txBody>
      </p:sp>
      <p:sp>
        <p:nvSpPr>
          <p:cNvPr id="8" name="Rectangle 8"/>
          <p:cNvSpPr>
            <a:spLocks noGrp="1" noChangeArrowheads="1"/>
          </p:cNvSpPr>
          <p:nvPr>
            <p:ph type="dt" sz="half" idx="12"/>
          </p:nvPr>
        </p:nvSpPr>
        <p:spPr/>
        <p:txBody>
          <a:bodyPr/>
          <a:lstStyle>
            <a:lvl1pPr>
              <a:defRPr/>
            </a:lvl1pPr>
          </a:lstStyle>
          <a:p>
            <a:pPr>
              <a:defRPr/>
            </a:pPr>
            <a:fld id="{9C0B1B07-1A4A-6A49-9668-8D3DCD4D4EE3}" type="datetime1">
              <a:rPr lang="zh-CN" altLang="en-US"/>
              <a:pPr>
                <a:defRPr/>
              </a:pPr>
              <a:t>9/04/15</a:t>
            </a:fld>
            <a:endParaRPr lang="ca-ES" altLang="zh-CN"/>
          </a:p>
        </p:txBody>
      </p:sp>
    </p:spTree>
    <p:extLst>
      <p:ext uri="{BB962C8B-B14F-4D97-AF65-F5344CB8AC3E}">
        <p14:creationId xmlns:p14="http://schemas.microsoft.com/office/powerpoint/2010/main" val="2554219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97CB6AB2-E6B2-A641-85D6-FD5EE65ECD96}" type="slidenum">
              <a:rPr lang="zh-CN" altLang="ca-ES"/>
              <a:pPr>
                <a:defRPr/>
              </a:pPr>
              <a:t>‹#›</a:t>
            </a:fld>
            <a:endParaRPr lang="ca-E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ca-ES" altLang="zh-CN"/>
          </a:p>
        </p:txBody>
      </p:sp>
      <p:sp>
        <p:nvSpPr>
          <p:cNvPr id="9" name="Rectangle 8"/>
          <p:cNvSpPr>
            <a:spLocks noGrp="1" noChangeArrowheads="1"/>
          </p:cNvSpPr>
          <p:nvPr>
            <p:ph type="dt" sz="half" idx="12"/>
          </p:nvPr>
        </p:nvSpPr>
        <p:spPr>
          <a:ln/>
        </p:spPr>
        <p:txBody>
          <a:bodyPr/>
          <a:lstStyle>
            <a:lvl1pPr>
              <a:defRPr/>
            </a:lvl1pPr>
          </a:lstStyle>
          <a:p>
            <a:pPr>
              <a:defRPr/>
            </a:pPr>
            <a:fld id="{3B79F70F-5650-284E-AE85-23AD97610AE6}" type="datetime1">
              <a:rPr lang="zh-CN" altLang="en-US"/>
              <a:pPr>
                <a:defRPr/>
              </a:pPr>
              <a:t>9/04/15</a:t>
            </a:fld>
            <a:endParaRPr lang="ca-ES" altLang="zh-CN"/>
          </a:p>
        </p:txBody>
      </p:sp>
    </p:spTree>
    <p:extLst>
      <p:ext uri="{BB962C8B-B14F-4D97-AF65-F5344CB8AC3E}">
        <p14:creationId xmlns:p14="http://schemas.microsoft.com/office/powerpoint/2010/main" val="176864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9AB3D664-8E6D-F748-9341-85941C991AFD}" type="slidenum">
              <a:rPr lang="zh-CN" altLang="ca-ES"/>
              <a:pPr>
                <a:defRPr/>
              </a:pPr>
              <a:t>‹#›</a:t>
            </a:fld>
            <a:endParaRPr lang="ca-E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ca-ES" altLang="zh-CN"/>
          </a:p>
        </p:txBody>
      </p:sp>
      <p:sp>
        <p:nvSpPr>
          <p:cNvPr id="5" name="Rectangle 8"/>
          <p:cNvSpPr>
            <a:spLocks noGrp="1" noChangeArrowheads="1"/>
          </p:cNvSpPr>
          <p:nvPr>
            <p:ph type="dt" sz="half" idx="12"/>
          </p:nvPr>
        </p:nvSpPr>
        <p:spPr>
          <a:ln/>
        </p:spPr>
        <p:txBody>
          <a:bodyPr/>
          <a:lstStyle>
            <a:lvl1pPr>
              <a:defRPr/>
            </a:lvl1pPr>
          </a:lstStyle>
          <a:p>
            <a:pPr>
              <a:defRPr/>
            </a:pPr>
            <a:fld id="{8FB0032B-AC88-9948-A62E-209810D9ED09}" type="datetime1">
              <a:rPr lang="zh-CN" altLang="en-US"/>
              <a:pPr>
                <a:defRPr/>
              </a:pPr>
              <a:t>9/04/15</a:t>
            </a:fld>
            <a:endParaRPr lang="ca-ES" altLang="zh-CN"/>
          </a:p>
        </p:txBody>
      </p:sp>
    </p:spTree>
    <p:extLst>
      <p:ext uri="{BB962C8B-B14F-4D97-AF65-F5344CB8AC3E}">
        <p14:creationId xmlns:p14="http://schemas.microsoft.com/office/powerpoint/2010/main" val="204386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0A9FF19-56A1-EC4F-A8CC-F8919EAE2A52}" type="slidenum">
              <a:rPr lang="zh-CN" altLang="ca-ES"/>
              <a:pPr>
                <a:defRPr/>
              </a:pPr>
              <a:t>‹#›</a:t>
            </a:fld>
            <a:endParaRPr lang="ca-E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ca-ES" altLang="zh-CN"/>
          </a:p>
        </p:txBody>
      </p:sp>
      <p:sp>
        <p:nvSpPr>
          <p:cNvPr id="4" name="Rectangle 8"/>
          <p:cNvSpPr>
            <a:spLocks noGrp="1" noChangeArrowheads="1"/>
          </p:cNvSpPr>
          <p:nvPr>
            <p:ph type="dt" sz="half" idx="12"/>
          </p:nvPr>
        </p:nvSpPr>
        <p:spPr>
          <a:ln/>
        </p:spPr>
        <p:txBody>
          <a:bodyPr/>
          <a:lstStyle>
            <a:lvl1pPr>
              <a:defRPr/>
            </a:lvl1pPr>
          </a:lstStyle>
          <a:p>
            <a:pPr>
              <a:defRPr/>
            </a:pPr>
            <a:fld id="{80FE05ED-E4F2-DA41-9E9D-18B09CAEFD44}" type="datetime1">
              <a:rPr lang="zh-CN" altLang="en-US"/>
              <a:pPr>
                <a:defRPr/>
              </a:pPr>
              <a:t>9/04/15</a:t>
            </a:fld>
            <a:endParaRPr lang="ca-ES" altLang="zh-CN"/>
          </a:p>
        </p:txBody>
      </p:sp>
    </p:spTree>
    <p:extLst>
      <p:ext uri="{BB962C8B-B14F-4D97-AF65-F5344CB8AC3E}">
        <p14:creationId xmlns:p14="http://schemas.microsoft.com/office/powerpoint/2010/main" val="356394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6F72BD5A-B578-5D43-BCDE-67F3D75E88B7}" type="slidenum">
              <a:rPr lang="zh-CN" altLang="ca-ES"/>
              <a:pPr>
                <a:defRPr/>
              </a:pPr>
              <a:t>‹#›</a:t>
            </a:fld>
            <a:endParaRPr lang="ca-E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ca-ES" altLang="zh-CN"/>
          </a:p>
        </p:txBody>
      </p:sp>
      <p:sp>
        <p:nvSpPr>
          <p:cNvPr id="7" name="Rectangle 8"/>
          <p:cNvSpPr>
            <a:spLocks noGrp="1" noChangeArrowheads="1"/>
          </p:cNvSpPr>
          <p:nvPr>
            <p:ph type="dt" sz="half" idx="12"/>
          </p:nvPr>
        </p:nvSpPr>
        <p:spPr>
          <a:ln/>
        </p:spPr>
        <p:txBody>
          <a:bodyPr/>
          <a:lstStyle>
            <a:lvl1pPr>
              <a:defRPr/>
            </a:lvl1pPr>
          </a:lstStyle>
          <a:p>
            <a:pPr>
              <a:defRPr/>
            </a:pPr>
            <a:fld id="{8289E3FB-D484-BF4B-910E-842FC969B65F}" type="datetime1">
              <a:rPr lang="zh-CN" altLang="en-US"/>
              <a:pPr>
                <a:defRPr/>
              </a:pPr>
              <a:t>9/04/15</a:t>
            </a:fld>
            <a:endParaRPr lang="ca-ES" altLang="zh-CN"/>
          </a:p>
        </p:txBody>
      </p:sp>
    </p:spTree>
    <p:extLst>
      <p:ext uri="{BB962C8B-B14F-4D97-AF65-F5344CB8AC3E}">
        <p14:creationId xmlns:p14="http://schemas.microsoft.com/office/powerpoint/2010/main" val="10816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22C2762F-A0D3-BF4E-B39B-32258D7BAF9C}" type="slidenum">
              <a:rPr lang="zh-CN" altLang="ca-ES"/>
              <a:pPr>
                <a:defRPr/>
              </a:pPr>
              <a:t>‹#›</a:t>
            </a:fld>
            <a:endParaRPr lang="ca-E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ca-ES" altLang="zh-CN"/>
          </a:p>
        </p:txBody>
      </p:sp>
      <p:sp>
        <p:nvSpPr>
          <p:cNvPr id="7" name="Rectangle 8"/>
          <p:cNvSpPr>
            <a:spLocks noGrp="1" noChangeArrowheads="1"/>
          </p:cNvSpPr>
          <p:nvPr>
            <p:ph type="dt" sz="half" idx="12"/>
          </p:nvPr>
        </p:nvSpPr>
        <p:spPr>
          <a:ln/>
        </p:spPr>
        <p:txBody>
          <a:bodyPr/>
          <a:lstStyle>
            <a:lvl1pPr>
              <a:defRPr/>
            </a:lvl1pPr>
          </a:lstStyle>
          <a:p>
            <a:pPr>
              <a:defRPr/>
            </a:pPr>
            <a:fld id="{C8D92F7C-F3EE-7C4A-836D-A9428FF28DAF}" type="datetime1">
              <a:rPr lang="zh-CN" altLang="en-US"/>
              <a:pPr>
                <a:defRPr/>
              </a:pPr>
              <a:t>9/04/15</a:t>
            </a:fld>
            <a:endParaRPr lang="ca-ES" altLang="zh-CN"/>
          </a:p>
        </p:txBody>
      </p:sp>
    </p:spTree>
    <p:extLst>
      <p:ext uri="{BB962C8B-B14F-4D97-AF65-F5344CB8AC3E}">
        <p14:creationId xmlns:p14="http://schemas.microsoft.com/office/powerpoint/2010/main" val="23509351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95451" y="593725"/>
            <a:ext cx="868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ca-ES" altLang="zh-CN"/>
              <a:t>Click to edit Master title style</a:t>
            </a:r>
          </a:p>
        </p:txBody>
      </p:sp>
      <p:sp>
        <p:nvSpPr>
          <p:cNvPr id="1027" name="Rectangle 3"/>
          <p:cNvSpPr>
            <a:spLocks noGrp="1" noChangeArrowheads="1"/>
          </p:cNvSpPr>
          <p:nvPr>
            <p:ph type="body" idx="1"/>
          </p:nvPr>
        </p:nvSpPr>
        <p:spPr bwMode="auto">
          <a:xfrm>
            <a:off x="296333" y="1239838"/>
            <a:ext cx="8573030" cy="511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ca-ES" altLang="zh-CN"/>
              <a:t>Click to edit Master text styles</a:t>
            </a:r>
          </a:p>
          <a:p>
            <a:pPr lvl="1"/>
            <a:r>
              <a:rPr lang="ca-ES" altLang="zh-CN"/>
              <a:t>Second level</a:t>
            </a:r>
          </a:p>
          <a:p>
            <a:pPr lvl="2"/>
            <a:r>
              <a:rPr lang="ca-ES" altLang="zh-CN"/>
              <a:t>Third level</a:t>
            </a:r>
          </a:p>
        </p:txBody>
      </p:sp>
      <p:sp>
        <p:nvSpPr>
          <p:cNvPr id="1028" name="Line 4"/>
          <p:cNvSpPr>
            <a:spLocks noChangeShapeType="1"/>
          </p:cNvSpPr>
          <p:nvPr/>
        </p:nvSpPr>
        <p:spPr bwMode="auto">
          <a:xfrm flipV="1">
            <a:off x="274638" y="549275"/>
            <a:ext cx="8594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29" name="Rectangle 5"/>
          <p:cNvSpPr>
            <a:spLocks noChangeArrowheads="1"/>
          </p:cNvSpPr>
          <p:nvPr/>
        </p:nvSpPr>
        <p:spPr bwMode="auto">
          <a:xfrm>
            <a:off x="7589838" y="6537325"/>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r" eaLnBrk="1" hangingPunct="1"/>
            <a:r>
              <a:rPr lang="ca-ES" altLang="zh-CN" sz="800" b="0">
                <a:solidFill>
                  <a:schemeClr val="tx1"/>
                </a:solidFill>
              </a:rPr>
              <a:t>© 2010 IBM Corporation</a:t>
            </a:r>
            <a:endParaRPr lang="ca-ES" altLang="zh-CN" sz="1800" b="0">
              <a:solidFill>
                <a:schemeClr val="tx1"/>
              </a:solidFill>
            </a:endParaRPr>
          </a:p>
        </p:txBody>
      </p:sp>
      <p:sp>
        <p:nvSpPr>
          <p:cNvPr id="381958" name="Rectangle 6"/>
          <p:cNvSpPr>
            <a:spLocks noGrp="1" noChangeArrowheads="1"/>
          </p:cNvSpPr>
          <p:nvPr>
            <p:ph type="sldNum" sz="quarter" idx="4"/>
          </p:nvPr>
        </p:nvSpPr>
        <p:spPr bwMode="auto">
          <a:xfrm>
            <a:off x="182563" y="6537325"/>
            <a:ext cx="366712" cy="18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eaLnBrk="1" hangingPunct="1">
              <a:defRPr sz="800" b="0">
                <a:solidFill>
                  <a:schemeClr val="tx1"/>
                </a:solidFill>
                <a:ea typeface="宋体" charset="0"/>
                <a:cs typeface="宋体" charset="0"/>
              </a:defRPr>
            </a:lvl1pPr>
          </a:lstStyle>
          <a:p>
            <a:pPr>
              <a:defRPr/>
            </a:pPr>
            <a:fld id="{9BED7FE3-C273-1144-A7BE-7C080C0D54D0}" type="slidenum">
              <a:rPr lang="zh-CN" altLang="ca-ES"/>
              <a:pPr>
                <a:defRPr/>
              </a:pPr>
              <a:t>‹#›</a:t>
            </a:fld>
            <a:endParaRPr lang="ca-ES" altLang="zh-CN"/>
          </a:p>
        </p:txBody>
      </p:sp>
      <p:sp>
        <p:nvSpPr>
          <p:cNvPr id="381959" name="Rectangle 7"/>
          <p:cNvSpPr>
            <a:spLocks noGrp="1" noChangeArrowheads="1"/>
          </p:cNvSpPr>
          <p:nvPr>
            <p:ph type="ftr" sz="quarter" idx="3"/>
          </p:nvPr>
        </p:nvSpPr>
        <p:spPr bwMode="auto">
          <a:xfrm>
            <a:off x="1554163" y="6537325"/>
            <a:ext cx="5943600" cy="18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eaLnBrk="1" hangingPunct="1">
              <a:defRPr sz="800" b="0">
                <a:solidFill>
                  <a:schemeClr val="tx1"/>
                </a:solidFill>
                <a:ea typeface="宋体" charset="0"/>
                <a:cs typeface="宋体" charset="0"/>
              </a:defRPr>
            </a:lvl1pPr>
          </a:lstStyle>
          <a:p>
            <a:pPr>
              <a:defRPr/>
            </a:pPr>
            <a:endParaRPr lang="ca-ES" altLang="zh-CN"/>
          </a:p>
        </p:txBody>
      </p:sp>
      <p:sp>
        <p:nvSpPr>
          <p:cNvPr id="381960" name="Rectangle 8"/>
          <p:cNvSpPr>
            <a:spLocks noGrp="1" noChangeArrowheads="1"/>
          </p:cNvSpPr>
          <p:nvPr>
            <p:ph type="dt" sz="half" idx="2"/>
          </p:nvPr>
        </p:nvSpPr>
        <p:spPr bwMode="auto">
          <a:xfrm>
            <a:off x="549275" y="6537325"/>
            <a:ext cx="1004888" cy="18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eaLnBrk="1" hangingPunct="1">
              <a:defRPr sz="800" b="0">
                <a:solidFill>
                  <a:schemeClr val="tx1"/>
                </a:solidFill>
                <a:ea typeface="宋体" charset="0"/>
                <a:cs typeface="宋体" charset="0"/>
              </a:defRPr>
            </a:lvl1pPr>
          </a:lstStyle>
          <a:p>
            <a:pPr>
              <a:defRPr/>
            </a:pPr>
            <a:fld id="{2C99D0B4-7D63-B54B-87B7-98DE1970E466}" type="datetime1">
              <a:rPr lang="zh-CN" altLang="en-US"/>
              <a:pPr>
                <a:defRPr/>
              </a:pPr>
              <a:t>9/04/15</a:t>
            </a:fld>
            <a:endParaRPr lang="ca-ES" altLang="zh-CN"/>
          </a:p>
        </p:txBody>
      </p:sp>
      <p:pic>
        <p:nvPicPr>
          <p:cNvPr id="1033" name="Picture 9" descr="5300_IBMpos_black_PPT_bkg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83575" y="228600"/>
            <a:ext cx="5857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1"/>
          <p:cNvSpPr txBox="1">
            <a:spLocks noChangeArrowheads="1"/>
          </p:cNvSpPr>
          <p:nvPr userDrawn="1"/>
        </p:nvSpPr>
        <p:spPr bwMode="auto">
          <a:xfrm>
            <a:off x="3263900" y="6583363"/>
            <a:ext cx="3038475" cy="2444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b="1">
                <a:solidFill>
                  <a:srgbClr val="000000"/>
                </a:solidFill>
                <a:latin typeface="Arial" panose="020B0604020202020204" pitchFamily="34" charset="0"/>
                <a:ea typeface="宋体" panose="02010600030101010101" pitchFamily="2" charset="-122"/>
              </a:defRPr>
            </a:lvl1pPr>
            <a:lvl2pPr marL="742950" indent="-285750" eaLnBrk="0" hangingPunct="0">
              <a:defRPr sz="1000" b="1">
                <a:solidFill>
                  <a:srgbClr val="000000"/>
                </a:solidFill>
                <a:latin typeface="Arial" panose="020B0604020202020204" pitchFamily="34" charset="0"/>
                <a:ea typeface="宋体" panose="02010600030101010101" pitchFamily="2" charset="-122"/>
              </a:defRPr>
            </a:lvl2pPr>
            <a:lvl3pPr marL="1143000" indent="-228600" eaLnBrk="0" hangingPunct="0">
              <a:defRPr sz="1000" b="1">
                <a:solidFill>
                  <a:srgbClr val="000000"/>
                </a:solidFill>
                <a:latin typeface="Arial" panose="020B0604020202020204" pitchFamily="34" charset="0"/>
                <a:ea typeface="宋体" panose="02010600030101010101" pitchFamily="2" charset="-122"/>
              </a:defRPr>
            </a:lvl3pPr>
            <a:lvl4pPr marL="1600200" indent="-228600" eaLnBrk="0" hangingPunct="0">
              <a:defRPr sz="1000" b="1">
                <a:solidFill>
                  <a:srgbClr val="000000"/>
                </a:solidFill>
                <a:latin typeface="Arial" panose="020B0604020202020204" pitchFamily="34" charset="0"/>
                <a:ea typeface="宋体" panose="02010600030101010101" pitchFamily="2" charset="-122"/>
              </a:defRPr>
            </a:lvl4pPr>
            <a:lvl5pPr marL="2057400" indent="-228600" eaLnBrk="0" hangingPunct="0">
              <a:defRPr sz="1000" b="1">
                <a:solidFill>
                  <a:srgbClr val="000000"/>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Arial" panose="020B0604020202020204" pitchFamily="34" charset="0"/>
              <a:defRPr sz="1000" b="1">
                <a:solidFill>
                  <a:srgbClr val="000000"/>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Arial" panose="020B0604020202020204" pitchFamily="34" charset="0"/>
              <a:defRPr sz="1000" b="1">
                <a:solidFill>
                  <a:srgbClr val="000000"/>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Arial" panose="020B0604020202020204" pitchFamily="34" charset="0"/>
              <a:defRPr sz="1000" b="1">
                <a:solidFill>
                  <a:srgbClr val="000000"/>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Arial" panose="020B0604020202020204" pitchFamily="34" charset="0"/>
              <a:defRPr sz="10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Clr>
                <a:srgbClr val="000000"/>
              </a:buClr>
              <a:buSzPct val="100000"/>
              <a:buFont typeface="Arial" panose="020B0604020202020204" pitchFamily="34" charset="0"/>
              <a:buNone/>
              <a:defRPr/>
            </a:pPr>
            <a:r>
              <a:rPr lang="en-US" altLang="zh-CN" smtClean="0">
                <a:solidFill>
                  <a:srgbClr val="0000FF"/>
                </a:solidFill>
                <a:cs typeface="Arial" panose="020B0604020202020204" pitchFamily="34" charset="0"/>
              </a:rPr>
              <a:t>IBM Confidential</a:t>
            </a:r>
          </a:p>
        </p:txBody>
      </p:sp>
    </p:spTree>
  </p:cSld>
  <p:clrMap bg1="lt1" tx1="dk1" bg2="lt2" tx2="dk2" accent1="accent1" accent2="accent2" accent3="accent3" accent4="accent4" accent5="accent5" accent6="accent6" hlink="hlink" folHlink="folHlink"/>
  <p:sldLayoutIdLst>
    <p:sldLayoutId id="2147483807" r:id="rId1"/>
    <p:sldLayoutId id="2147483797" r:id="rId2"/>
    <p:sldLayoutId id="2147483808" r:id="rId3"/>
    <p:sldLayoutId id="2147483809"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Lst>
  <p:hf hdr="0" ftr="0" dt="0"/>
  <p:txStyles>
    <p:title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p:titleStyle>
    <p:bodyStyle>
      <a:lvl1pPr marL="173038" indent="-173038" algn="l" rtl="0" eaLnBrk="0" fontAlgn="base" hangingPunct="0">
        <a:spcBef>
          <a:spcPct val="20000"/>
        </a:spcBef>
        <a:spcAft>
          <a:spcPct val="0"/>
        </a:spcAft>
        <a:buClr>
          <a:schemeClr val="tx1"/>
        </a:buClr>
        <a:buFont typeface="Wingdings" charset="0"/>
        <a:buChar char="§"/>
        <a:defRPr sz="2400">
          <a:solidFill>
            <a:schemeClr val="tx1"/>
          </a:solidFill>
          <a:latin typeface="+mn-lt"/>
          <a:ea typeface="+mn-ea"/>
          <a:cs typeface="+mn-cs"/>
        </a:defRPr>
      </a:lvl1pPr>
      <a:lvl2pPr marL="509588" indent="-163513" algn="l" rtl="0" eaLnBrk="0" fontAlgn="base" hangingPunct="0">
        <a:spcBef>
          <a:spcPct val="20000"/>
        </a:spcBef>
        <a:spcAft>
          <a:spcPct val="0"/>
        </a:spcAft>
        <a:buClr>
          <a:schemeClr val="tx1"/>
        </a:buClr>
        <a:buFont typeface="Arial" charset="0"/>
        <a:buChar char="–"/>
        <a:defRPr sz="2000">
          <a:solidFill>
            <a:schemeClr val="tx1"/>
          </a:solidFill>
          <a:latin typeface="+mn-lt"/>
          <a:ea typeface="+mn-ea"/>
          <a:cs typeface="+mn-cs"/>
        </a:defRPr>
      </a:lvl2pPr>
      <a:lvl3pPr marL="855663" indent="-173038" algn="l" rtl="0" eaLnBrk="0" fontAlgn="base" hangingPunct="0">
        <a:spcBef>
          <a:spcPct val="20000"/>
        </a:spcBef>
        <a:spcAft>
          <a:spcPct val="0"/>
        </a:spcAft>
        <a:buClr>
          <a:schemeClr val="tx1"/>
        </a:buClr>
        <a:buChar char="•"/>
        <a:defRPr>
          <a:solidFill>
            <a:schemeClr val="tx1"/>
          </a:solidFill>
          <a:latin typeface="+mn-lt"/>
          <a:ea typeface="+mn-ea"/>
          <a:cs typeface="+mn-cs"/>
        </a:defRPr>
      </a:lvl3pPr>
      <a:lvl4pPr marL="1203325" indent="-173038" algn="l" rtl="0" eaLnBrk="0" fontAlgn="base" hangingPunct="0">
        <a:spcBef>
          <a:spcPct val="20000"/>
        </a:spcBef>
        <a:spcAft>
          <a:spcPct val="0"/>
        </a:spcAft>
        <a:defRPr sz="1600">
          <a:solidFill>
            <a:schemeClr val="bg1"/>
          </a:solidFill>
          <a:latin typeface="Arial" pitchFamily="34" charset="0"/>
          <a:ea typeface="+mn-ea"/>
        </a:defRPr>
      </a:lvl4pPr>
      <a:lvl5pPr marL="1539875" indent="-163513" algn="l" rtl="0" eaLnBrk="0" fontAlgn="base" hangingPunct="0">
        <a:spcBef>
          <a:spcPct val="20000"/>
        </a:spcBef>
        <a:spcAft>
          <a:spcPct val="0"/>
        </a:spcAft>
        <a:buChar char="»"/>
        <a:defRPr sz="1600">
          <a:solidFill>
            <a:schemeClr val="bg1"/>
          </a:solidFill>
          <a:latin typeface="Arial" pitchFamily="34" charset="0"/>
          <a:ea typeface="+mn-ea"/>
        </a:defRPr>
      </a:lvl5pPr>
      <a:lvl6pPr marL="1997075" indent="-163513" algn="l" rtl="0" fontAlgn="base">
        <a:spcBef>
          <a:spcPct val="20000"/>
        </a:spcBef>
        <a:spcAft>
          <a:spcPct val="0"/>
        </a:spcAft>
        <a:buChar char="»"/>
        <a:defRPr sz="1600">
          <a:solidFill>
            <a:schemeClr val="bg1"/>
          </a:solidFill>
          <a:latin typeface="Arial" pitchFamily="34" charset="0"/>
          <a:ea typeface="+mn-ea"/>
        </a:defRPr>
      </a:lvl6pPr>
      <a:lvl7pPr marL="2454275" indent="-163513" algn="l" rtl="0" fontAlgn="base">
        <a:spcBef>
          <a:spcPct val="20000"/>
        </a:spcBef>
        <a:spcAft>
          <a:spcPct val="0"/>
        </a:spcAft>
        <a:buChar char="»"/>
        <a:defRPr sz="1600">
          <a:solidFill>
            <a:schemeClr val="bg1"/>
          </a:solidFill>
          <a:latin typeface="Arial" pitchFamily="34" charset="0"/>
          <a:ea typeface="+mn-ea"/>
        </a:defRPr>
      </a:lvl7pPr>
      <a:lvl8pPr marL="2911475" indent="-163513" algn="l" rtl="0" fontAlgn="base">
        <a:spcBef>
          <a:spcPct val="20000"/>
        </a:spcBef>
        <a:spcAft>
          <a:spcPct val="0"/>
        </a:spcAft>
        <a:buChar char="»"/>
        <a:defRPr sz="1600">
          <a:solidFill>
            <a:schemeClr val="bg1"/>
          </a:solidFill>
          <a:latin typeface="Arial" pitchFamily="34" charset="0"/>
          <a:ea typeface="+mn-ea"/>
        </a:defRPr>
      </a:lvl8pPr>
      <a:lvl9pPr marL="3368675" indent="-163513" algn="l" rtl="0" fontAlgn="base">
        <a:spcBef>
          <a:spcPct val="20000"/>
        </a:spcBef>
        <a:spcAft>
          <a:spcPct val="0"/>
        </a:spcAft>
        <a:buChar char="»"/>
        <a:defRPr sz="1600">
          <a:solidFill>
            <a:schemeClr val="bg1"/>
          </a:solidFill>
          <a:latin typeface="Arial"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idx="4294967295"/>
          </p:nvPr>
        </p:nvSpPr>
        <p:spPr>
          <a:xfrm>
            <a:off x="515938" y="1728788"/>
            <a:ext cx="8280400" cy="1079500"/>
          </a:xfrm>
        </p:spPr>
        <p:txBody>
          <a:bodyPr/>
          <a:lstStyle/>
          <a:p>
            <a:pPr eaLnBrk="1" hangingPunct="1"/>
            <a:r>
              <a:rPr lang="en-US" altLang="zh-CN" sz="4000" dirty="0">
                <a:solidFill>
                  <a:srgbClr val="6699FF"/>
                </a:solidFill>
                <a:latin typeface="Trebuchet MS" charset="0"/>
                <a:ea typeface="方正姚体" charset="0"/>
                <a:cs typeface="方正姚体" charset="0"/>
              </a:rPr>
              <a:t>Enabling </a:t>
            </a:r>
            <a:r>
              <a:rPr lang="en-US" altLang="zh-CN" sz="4000" dirty="0" smtClean="0">
                <a:solidFill>
                  <a:srgbClr val="6699FF"/>
                </a:solidFill>
                <a:latin typeface="Trebuchet MS" charset="0"/>
                <a:ea typeface="方正姚体" charset="0"/>
                <a:cs typeface="方正姚体" charset="0"/>
              </a:rPr>
              <a:t>FPGA</a:t>
            </a:r>
            <a:r>
              <a:rPr lang="zh-CN" altLang="en-US" sz="4000" dirty="0" smtClean="0">
                <a:solidFill>
                  <a:srgbClr val="6699FF"/>
                </a:solidFill>
                <a:latin typeface="Trebuchet MS" charset="0"/>
                <a:ea typeface="方正姚体" charset="0"/>
                <a:cs typeface="方正姚体" charset="0"/>
              </a:rPr>
              <a:t> </a:t>
            </a:r>
            <a:r>
              <a:rPr lang="en-US" altLang="zh-CN" sz="4000" dirty="0" smtClean="0">
                <a:solidFill>
                  <a:srgbClr val="6699FF"/>
                </a:solidFill>
                <a:latin typeface="Trebuchet MS" charset="0"/>
                <a:ea typeface="方正姚体" charset="0"/>
                <a:cs typeface="方正姚体" charset="0"/>
              </a:rPr>
              <a:t>Remote</a:t>
            </a:r>
            <a:r>
              <a:rPr lang="zh-CN" altLang="en-US" sz="4000" dirty="0" smtClean="0">
                <a:solidFill>
                  <a:srgbClr val="6699FF"/>
                </a:solidFill>
                <a:latin typeface="Trebuchet MS" charset="0"/>
                <a:ea typeface="方正姚体" charset="0"/>
                <a:cs typeface="方正姚体" charset="0"/>
              </a:rPr>
              <a:t> </a:t>
            </a:r>
            <a:r>
              <a:rPr lang="en-US" altLang="zh-CN" sz="4000" dirty="0" smtClean="0">
                <a:solidFill>
                  <a:srgbClr val="6699FF"/>
                </a:solidFill>
                <a:latin typeface="Trebuchet MS" charset="0"/>
                <a:ea typeface="方正姚体" charset="0"/>
                <a:cs typeface="方正姚体" charset="0"/>
              </a:rPr>
              <a:t>Access </a:t>
            </a:r>
            <a:r>
              <a:rPr lang="en-US" altLang="zh-CN" sz="4000" dirty="0">
                <a:solidFill>
                  <a:srgbClr val="6699FF"/>
                </a:solidFill>
                <a:latin typeface="Trebuchet MS" charset="0"/>
                <a:ea typeface="方正姚体" charset="0"/>
                <a:cs typeface="方正姚体" charset="0"/>
              </a:rPr>
              <a:t>in the Cloud</a:t>
            </a:r>
            <a:r>
              <a:rPr lang="zh-CN" altLang="en-US" sz="4000" dirty="0">
                <a:solidFill>
                  <a:srgbClr val="6699FF"/>
                </a:solidFill>
                <a:latin typeface="Trebuchet MS" charset="0"/>
                <a:ea typeface="方正姚体" charset="0"/>
                <a:cs typeface="方正姚体" charset="0"/>
              </a:rPr>
              <a:t> </a:t>
            </a:r>
            <a:r>
              <a:rPr lang="en-US" altLang="zh-CN" sz="4000" dirty="0">
                <a:solidFill>
                  <a:srgbClr val="6699FF"/>
                </a:solidFill>
                <a:latin typeface="Trebuchet MS" charset="0"/>
                <a:ea typeface="方正姚体" charset="0"/>
                <a:cs typeface="方正姚体" charset="0"/>
              </a:rPr>
              <a:t>with</a:t>
            </a:r>
            <a:r>
              <a:rPr lang="zh-CN" altLang="en-US" sz="4000" dirty="0">
                <a:solidFill>
                  <a:srgbClr val="6699FF"/>
                </a:solidFill>
                <a:latin typeface="Trebuchet MS" charset="0"/>
                <a:ea typeface="方正姚体" charset="0"/>
                <a:cs typeface="方正姚体" charset="0"/>
              </a:rPr>
              <a:t> </a:t>
            </a:r>
            <a:r>
              <a:rPr lang="en-US" altLang="zh-CN" sz="4000" dirty="0">
                <a:solidFill>
                  <a:srgbClr val="6699FF"/>
                </a:solidFill>
                <a:latin typeface="Trebuchet MS" charset="0"/>
                <a:ea typeface="方正姚体" charset="0"/>
                <a:cs typeface="方正姚体" charset="0"/>
              </a:rPr>
              <a:t>RDMA</a:t>
            </a:r>
            <a:r>
              <a:rPr lang="zh-CN" altLang="en-US" sz="4000" dirty="0">
                <a:solidFill>
                  <a:srgbClr val="6699FF"/>
                </a:solidFill>
                <a:latin typeface="Trebuchet MS" charset="0"/>
                <a:ea typeface="方正姚体" charset="0"/>
                <a:cs typeface="方正姚体" charset="0"/>
              </a:rPr>
              <a:t> </a:t>
            </a:r>
            <a:r>
              <a:rPr lang="en-US" altLang="zh-CN" sz="4000" dirty="0">
                <a:solidFill>
                  <a:srgbClr val="6699FF"/>
                </a:solidFill>
                <a:latin typeface="Trebuchet MS" charset="0"/>
                <a:ea typeface="方正姚体" charset="0"/>
                <a:cs typeface="方正姚体" charset="0"/>
              </a:rPr>
              <a:t>solution</a:t>
            </a:r>
            <a:endParaRPr lang="zh-CN" altLang="ca-ES" sz="4000" dirty="0">
              <a:solidFill>
                <a:srgbClr val="6699FF"/>
              </a:solidFill>
              <a:latin typeface="Trebuchet MS" charset="0"/>
              <a:ea typeface="方正姚体" charset="0"/>
              <a:cs typeface="方正姚体" charset="0"/>
            </a:endParaRPr>
          </a:p>
        </p:txBody>
      </p:sp>
      <p:sp>
        <p:nvSpPr>
          <p:cNvPr id="6" name="Rectangle 3"/>
          <p:cNvSpPr>
            <a:spLocks noChangeArrowheads="1"/>
          </p:cNvSpPr>
          <p:nvPr/>
        </p:nvSpPr>
        <p:spPr bwMode="auto">
          <a:xfrm>
            <a:off x="203200" y="3098800"/>
            <a:ext cx="8629650" cy="3698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buClr>
                <a:srgbClr val="000000"/>
              </a:buClr>
              <a:buSzPct val="100000"/>
              <a:buFont typeface="Arial" charset="0"/>
              <a:buNone/>
              <a:defRPr/>
            </a:pPr>
            <a:r>
              <a:rPr lang="en-US" altLang="zh-CN" sz="1800" b="0" dirty="0" err="1">
                <a:solidFill>
                  <a:schemeClr val="tx1"/>
                </a:solidFill>
                <a:ea typeface="宋体" charset="0"/>
                <a:cs typeface="宋体" charset="0"/>
              </a:rPr>
              <a:t>Zhuangdi</a:t>
            </a:r>
            <a:r>
              <a:rPr lang="zh-CN" altLang="en-US" sz="1800" b="0" dirty="0">
                <a:solidFill>
                  <a:schemeClr val="tx1"/>
                </a:solidFill>
                <a:ea typeface="宋体" charset="0"/>
                <a:cs typeface="宋体" charset="0"/>
              </a:rPr>
              <a:t> </a:t>
            </a:r>
            <a:r>
              <a:rPr lang="en-US" altLang="zh-CN" sz="1800" b="0" dirty="0">
                <a:solidFill>
                  <a:schemeClr val="tx1"/>
                </a:solidFill>
                <a:ea typeface="宋体" charset="0"/>
                <a:cs typeface="宋体" charset="0"/>
              </a:rPr>
              <a:t>Zhu, </a:t>
            </a:r>
            <a:r>
              <a:rPr lang="en-US" altLang="zh-CN" sz="1800" b="0" dirty="0" err="1">
                <a:solidFill>
                  <a:schemeClr val="tx1"/>
                </a:solidFill>
                <a:ea typeface="宋体" charset="0"/>
                <a:cs typeface="宋体" charset="0"/>
              </a:rPr>
              <a:t>Fei</a:t>
            </a:r>
            <a:r>
              <a:rPr lang="en-US" altLang="zh-CN" sz="1800" b="0" dirty="0">
                <a:solidFill>
                  <a:schemeClr val="tx1"/>
                </a:solidFill>
                <a:ea typeface="宋体" charset="0"/>
                <a:cs typeface="宋体" charset="0"/>
              </a:rPr>
              <a:t> Chen, Michael</a:t>
            </a:r>
            <a:r>
              <a:rPr lang="zh-CN" altLang="en-US" sz="1800" b="0" dirty="0">
                <a:solidFill>
                  <a:schemeClr val="tx1"/>
                </a:solidFill>
                <a:ea typeface="宋体" charset="0"/>
                <a:cs typeface="宋体" charset="0"/>
              </a:rPr>
              <a:t> </a:t>
            </a:r>
            <a:r>
              <a:rPr lang="en-US" altLang="zh-CN" sz="1800" b="0" dirty="0">
                <a:solidFill>
                  <a:schemeClr val="tx1"/>
                </a:solidFill>
                <a:ea typeface="宋体" charset="0"/>
                <a:cs typeface="宋体" charset="0"/>
              </a:rPr>
              <a:t>R</a:t>
            </a:r>
            <a:r>
              <a:rPr lang="zh-CN" altLang="en-US" sz="1800" b="0" dirty="0">
                <a:solidFill>
                  <a:schemeClr val="tx1"/>
                </a:solidFill>
                <a:ea typeface="宋体" charset="0"/>
                <a:cs typeface="宋体" charset="0"/>
              </a:rPr>
              <a:t> </a:t>
            </a:r>
            <a:r>
              <a:rPr lang="en-US" altLang="zh-CN" sz="1800" b="0" dirty="0" smtClean="0">
                <a:solidFill>
                  <a:schemeClr val="tx1"/>
                </a:solidFill>
                <a:ea typeface="宋体" charset="0"/>
                <a:cs typeface="宋体" charset="0"/>
              </a:rPr>
              <a:t>Hines,</a:t>
            </a:r>
            <a:r>
              <a:rPr lang="zh-CN" altLang="en-US" sz="1800" b="0" dirty="0" smtClean="0">
                <a:solidFill>
                  <a:schemeClr val="tx1"/>
                </a:solidFill>
                <a:ea typeface="宋体" charset="0"/>
                <a:cs typeface="宋体" charset="0"/>
              </a:rPr>
              <a:t> </a:t>
            </a:r>
            <a:r>
              <a:rPr lang="en-US" altLang="zh-CN" sz="1800" b="0" dirty="0" smtClean="0">
                <a:solidFill>
                  <a:schemeClr val="tx1"/>
                </a:solidFill>
                <a:ea typeface="宋体" charset="0"/>
                <a:cs typeface="宋体" charset="0"/>
              </a:rPr>
              <a:t>Salman</a:t>
            </a:r>
            <a:r>
              <a:rPr lang="zh-CN" altLang="en-US" sz="1800" b="0" dirty="0" smtClean="0">
                <a:solidFill>
                  <a:schemeClr val="tx1"/>
                </a:solidFill>
                <a:ea typeface="宋体" charset="0"/>
                <a:cs typeface="宋体" charset="0"/>
              </a:rPr>
              <a:t> </a:t>
            </a:r>
            <a:r>
              <a:rPr lang="en-US" altLang="zh-CN" sz="1800" b="0" dirty="0" smtClean="0">
                <a:solidFill>
                  <a:schemeClr val="tx1"/>
                </a:solidFill>
                <a:ea typeface="宋体" charset="0"/>
                <a:cs typeface="宋体" charset="0"/>
              </a:rPr>
              <a:t>A</a:t>
            </a:r>
            <a:r>
              <a:rPr lang="zh-CN" altLang="en-US" sz="1800" b="0" dirty="0" smtClean="0">
                <a:solidFill>
                  <a:schemeClr val="tx1"/>
                </a:solidFill>
                <a:ea typeface="宋体" charset="0"/>
                <a:cs typeface="宋体" charset="0"/>
              </a:rPr>
              <a:t> </a:t>
            </a:r>
            <a:r>
              <a:rPr lang="en-US" altLang="zh-CN" sz="1800" b="0" dirty="0" err="1" smtClean="0">
                <a:solidFill>
                  <a:schemeClr val="tx1"/>
                </a:solidFill>
                <a:ea typeface="宋体" charset="0"/>
                <a:cs typeface="宋体" charset="0"/>
              </a:rPr>
              <a:t>Baset</a:t>
            </a:r>
            <a:r>
              <a:rPr lang="zh-CN" altLang="en-US" sz="1800" b="0" dirty="0" smtClean="0">
                <a:solidFill>
                  <a:schemeClr val="tx1"/>
                </a:solidFill>
                <a:ea typeface="宋体" charset="0"/>
                <a:cs typeface="宋体" charset="0"/>
              </a:rPr>
              <a:t> </a:t>
            </a:r>
            <a:r>
              <a:rPr lang="en-US" altLang="zh-CN" sz="1800" b="0" dirty="0" smtClean="0">
                <a:solidFill>
                  <a:schemeClr val="tx1"/>
                </a:solidFill>
                <a:ea typeface="宋体" charset="0"/>
                <a:cs typeface="宋体" charset="0"/>
              </a:rPr>
              <a:t>and </a:t>
            </a:r>
            <a:r>
              <a:rPr lang="en-US" altLang="zh-CN" sz="1800" b="0" dirty="0" err="1">
                <a:solidFill>
                  <a:schemeClr val="tx1"/>
                </a:solidFill>
                <a:ea typeface="宋体" charset="0"/>
                <a:cs typeface="宋体" charset="0"/>
              </a:rPr>
              <a:t>Yonghua</a:t>
            </a:r>
            <a:r>
              <a:rPr lang="en-US" altLang="zh-CN" sz="1800" b="0" dirty="0">
                <a:solidFill>
                  <a:schemeClr val="tx1"/>
                </a:solidFill>
                <a:ea typeface="宋体" charset="0"/>
                <a:cs typeface="宋体" charset="0"/>
              </a:rPr>
              <a:t> Lin</a:t>
            </a:r>
            <a:endParaRPr lang="zh-CN" altLang="en-US" sz="1800" b="0" dirty="0">
              <a:solidFill>
                <a:schemeClr val="tx1"/>
              </a:solidFill>
              <a:ea typeface="宋体" charset="0"/>
              <a:cs typeface="宋体"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78325" y="1239838"/>
            <a:ext cx="4071437" cy="5114925"/>
          </a:xfrm>
        </p:spPr>
        <p:txBody>
          <a:bodyPr/>
          <a:lstStyle/>
          <a:p>
            <a:pPr>
              <a:buClr>
                <a:srgbClr val="3366FF"/>
              </a:buClr>
            </a:pPr>
            <a:r>
              <a:rPr lang="en-AU" sz="2000" dirty="0" smtClean="0"/>
              <a:t>RDMA_CM Programming</a:t>
            </a:r>
          </a:p>
          <a:p>
            <a:pPr lvl="1">
              <a:buClr>
                <a:srgbClr val="3366FF"/>
              </a:buClr>
            </a:pPr>
            <a:r>
              <a:rPr lang="en-AU" sz="1800" dirty="0" smtClean="0"/>
              <a:t>RDMA Communication </a:t>
            </a:r>
            <a:r>
              <a:rPr lang="en-US" altLang="zh-CN" sz="1800" dirty="0" smtClean="0"/>
              <a:t>Manager</a:t>
            </a:r>
          </a:p>
          <a:p>
            <a:pPr lvl="1">
              <a:buClr>
                <a:srgbClr val="3366FF"/>
              </a:buClr>
            </a:pPr>
            <a:r>
              <a:rPr lang="en-US" sz="1800" dirty="0"/>
              <a:t>#include &lt;</a:t>
            </a:r>
            <a:r>
              <a:rPr lang="en-US" sz="1800" dirty="0" err="1"/>
              <a:t>rdma</a:t>
            </a:r>
            <a:r>
              <a:rPr lang="en-US" sz="1800" dirty="0"/>
              <a:t>/</a:t>
            </a:r>
            <a:r>
              <a:rPr lang="en-US" sz="1800" dirty="0" err="1"/>
              <a:t>rdma_cma.h</a:t>
            </a:r>
            <a:r>
              <a:rPr lang="en-US" sz="1800" dirty="0" smtClean="0"/>
              <a:t>&gt;</a:t>
            </a:r>
          </a:p>
          <a:p>
            <a:pPr lvl="1">
              <a:buClr>
                <a:srgbClr val="3366FF"/>
              </a:buClr>
            </a:pPr>
            <a:r>
              <a:rPr lang="en-US" sz="1800" dirty="0"/>
              <a:t>Used to establish communication over RDMA transports</a:t>
            </a:r>
            <a:r>
              <a:rPr lang="en-US" sz="1800" dirty="0" smtClean="0"/>
              <a:t>.</a:t>
            </a:r>
          </a:p>
          <a:p>
            <a:pPr lvl="1">
              <a:buClr>
                <a:srgbClr val="3366FF"/>
              </a:buClr>
            </a:pPr>
            <a:r>
              <a:rPr lang="en-US" sz="1800" dirty="0" err="1" smtClean="0"/>
              <a:t>rdma_xxxx</a:t>
            </a:r>
            <a:r>
              <a:rPr lang="en-US" sz="1800" dirty="0" smtClean="0"/>
              <a:t> and </a:t>
            </a:r>
            <a:r>
              <a:rPr lang="en-US" sz="1800" dirty="0" err="1" smtClean="0"/>
              <a:t>rdma</a:t>
            </a:r>
            <a:r>
              <a:rPr lang="en-US" sz="1800" dirty="0" smtClean="0"/>
              <a:t> data structure</a:t>
            </a:r>
          </a:p>
          <a:p>
            <a:pPr marL="346075" lvl="1" indent="0">
              <a:buClr>
                <a:srgbClr val="3366FF"/>
              </a:buClr>
              <a:buNone/>
            </a:pPr>
            <a:endParaRPr lang="en-AU" sz="1800" dirty="0" smtClean="0"/>
          </a:p>
          <a:p>
            <a:pPr>
              <a:buClr>
                <a:srgbClr val="3366FF"/>
              </a:buClr>
            </a:pPr>
            <a:r>
              <a:rPr lang="en-AU" sz="2000" dirty="0" smtClean="0"/>
              <a:t>IBVERBS Programming</a:t>
            </a:r>
          </a:p>
          <a:p>
            <a:pPr lvl="1">
              <a:buClr>
                <a:srgbClr val="3366FF"/>
              </a:buClr>
            </a:pPr>
            <a:r>
              <a:rPr lang="en-AU" sz="1800" dirty="0" err="1"/>
              <a:t>libibverbs</a:t>
            </a:r>
            <a:r>
              <a:rPr lang="en-AU" sz="1800" dirty="0"/>
              <a:t> is an implementation of the RDMA verbs </a:t>
            </a:r>
            <a:endParaRPr lang="en-AU" sz="1800" dirty="0" smtClean="0"/>
          </a:p>
          <a:p>
            <a:pPr lvl="1">
              <a:buClr>
                <a:srgbClr val="3366FF"/>
              </a:buClr>
            </a:pPr>
            <a:r>
              <a:rPr lang="en-AU" sz="1800" dirty="0"/>
              <a:t>#include &lt;</a:t>
            </a:r>
            <a:r>
              <a:rPr lang="en-AU" sz="1800" dirty="0" err="1"/>
              <a:t>infiniband</a:t>
            </a:r>
            <a:r>
              <a:rPr lang="en-AU" sz="1800" dirty="0"/>
              <a:t>/</a:t>
            </a:r>
            <a:r>
              <a:rPr lang="en-AU" sz="1800" dirty="0" err="1"/>
              <a:t>verbs.h</a:t>
            </a:r>
            <a:r>
              <a:rPr lang="en-AU" sz="1800" dirty="0" smtClean="0"/>
              <a:t>&gt;</a:t>
            </a:r>
          </a:p>
          <a:p>
            <a:pPr lvl="1">
              <a:buClr>
                <a:srgbClr val="3366FF"/>
              </a:buClr>
            </a:pPr>
            <a:r>
              <a:rPr lang="en-AU" sz="1800" dirty="0"/>
              <a:t> It handles the control path of creating, modifying, querying and destroying </a:t>
            </a:r>
            <a:r>
              <a:rPr lang="en-AU" sz="1800" dirty="0" smtClean="0"/>
              <a:t>resources</a:t>
            </a:r>
          </a:p>
          <a:p>
            <a:pPr lvl="1">
              <a:buClr>
                <a:srgbClr val="3366FF"/>
              </a:buClr>
            </a:pPr>
            <a:r>
              <a:rPr lang="en-AU" sz="1800" dirty="0" err="1" smtClean="0"/>
              <a:t>ibv_xxxx</a:t>
            </a:r>
            <a:r>
              <a:rPr lang="en-AU" sz="1800" dirty="0" smtClean="0"/>
              <a:t> and </a:t>
            </a:r>
            <a:r>
              <a:rPr lang="en-AU" sz="1800" dirty="0" err="1" smtClean="0"/>
              <a:t>ibv</a:t>
            </a:r>
            <a:r>
              <a:rPr lang="en-AU" sz="1800" dirty="0" smtClean="0"/>
              <a:t> data structure</a:t>
            </a:r>
            <a:endParaRPr lang="en-AU" sz="1800" dirty="0"/>
          </a:p>
        </p:txBody>
      </p:sp>
      <p:sp>
        <p:nvSpPr>
          <p:cNvPr id="6" name="Slide Number Placeholder 5"/>
          <p:cNvSpPr>
            <a:spLocks noGrp="1"/>
          </p:cNvSpPr>
          <p:nvPr>
            <p:ph type="sldNum" sz="quarter" idx="10"/>
          </p:nvPr>
        </p:nvSpPr>
        <p:spPr/>
        <p:txBody>
          <a:bodyPr/>
          <a:lstStyle/>
          <a:p>
            <a:pPr>
              <a:defRPr/>
            </a:pPr>
            <a:fld id="{A79F8BFA-D1F4-AD47-9987-03A81F19D221}" type="slidenum">
              <a:rPr lang="zh-CN" altLang="ca-ES" smtClean="0"/>
              <a:pPr>
                <a:defRPr/>
              </a:pPr>
              <a:t>10</a:t>
            </a:fld>
            <a:endParaRPr lang="ca-ES" altLang="zh-CN"/>
          </a:p>
        </p:txBody>
      </p:sp>
      <p:sp>
        <p:nvSpPr>
          <p:cNvPr id="7" name="Rounded Rectangle 5"/>
          <p:cNvSpPr>
            <a:spLocks noChangeArrowheads="1"/>
          </p:cNvSpPr>
          <p:nvPr/>
        </p:nvSpPr>
        <p:spPr bwMode="auto">
          <a:xfrm>
            <a:off x="4962151" y="1614943"/>
            <a:ext cx="1319213" cy="627062"/>
          </a:xfrm>
          <a:prstGeom prst="roundRect">
            <a:avLst>
              <a:gd name="adj" fmla="val 16667"/>
            </a:avLst>
          </a:prstGeom>
          <a:solidFill>
            <a:srgbClr val="CCFFCC"/>
          </a:solidFill>
          <a:ln w="9525">
            <a:solidFill>
              <a:schemeClr val="tx1"/>
            </a:solidFill>
            <a:round/>
            <a:headEnd/>
            <a:tailEnd/>
          </a:ln>
        </p:spPr>
        <p:txBody>
          <a:bodyPr/>
          <a:lstStyle/>
          <a:p>
            <a:pPr eaLnBrk="1" hangingPunct="1">
              <a:lnSpc>
                <a:spcPct val="130000"/>
              </a:lnSpc>
              <a:buClr>
                <a:srgbClr val="000000"/>
              </a:buClr>
              <a:buSzPct val="100000"/>
              <a:buFont typeface="Arial" charset="0"/>
              <a:buNone/>
            </a:pPr>
            <a:r>
              <a:rPr lang="en-US" sz="2000" b="0">
                <a:cs typeface="Arial" charset="0"/>
              </a:rPr>
              <a:t>A</a:t>
            </a:r>
            <a:r>
              <a:rPr lang="en-US" altLang="zh-CN" sz="2000" b="0">
                <a:cs typeface="Arial" charset="0"/>
              </a:rPr>
              <a:t>pp</a:t>
            </a:r>
            <a:endParaRPr lang="en-US" sz="2000" b="0">
              <a:cs typeface="Arial" charset="0"/>
            </a:endParaRPr>
          </a:p>
        </p:txBody>
      </p:sp>
      <p:sp>
        <p:nvSpPr>
          <p:cNvPr id="8" name="Rounded Rectangle 6"/>
          <p:cNvSpPr>
            <a:spLocks noChangeArrowheads="1"/>
          </p:cNvSpPr>
          <p:nvPr/>
        </p:nvSpPr>
        <p:spPr bwMode="auto">
          <a:xfrm>
            <a:off x="5571751" y="1730830"/>
            <a:ext cx="660400" cy="446088"/>
          </a:xfrm>
          <a:prstGeom prst="roundRect">
            <a:avLst>
              <a:gd name="adj" fmla="val 16667"/>
            </a:avLst>
          </a:prstGeom>
          <a:solidFill>
            <a:srgbClr val="CCECFF"/>
          </a:solidFill>
          <a:ln w="9525">
            <a:solidFill>
              <a:schemeClr val="tx1"/>
            </a:solidFill>
            <a:round/>
            <a:headEnd/>
            <a:tailEnd/>
          </a:ln>
        </p:spPr>
        <p:txBody>
          <a:bodyPr/>
          <a:lstStyle/>
          <a:p>
            <a:pPr eaLnBrk="1" hangingPunct="1">
              <a:buClr>
                <a:srgbClr val="000000"/>
              </a:buClr>
              <a:buSzPct val="100000"/>
              <a:buFont typeface="Arial" charset="0"/>
              <a:buNone/>
            </a:pPr>
            <a:r>
              <a:rPr lang="en-US" sz="2000" b="0">
                <a:cs typeface="Arial" charset="0"/>
              </a:rPr>
              <a:t>Buf</a:t>
            </a:r>
            <a:endParaRPr lang="en-US" b="0">
              <a:cs typeface="Arial" charset="0"/>
            </a:endParaRPr>
          </a:p>
        </p:txBody>
      </p:sp>
      <p:sp>
        <p:nvSpPr>
          <p:cNvPr id="9" name="Rectangle 8"/>
          <p:cNvSpPr/>
          <p:nvPr/>
        </p:nvSpPr>
        <p:spPr bwMode="auto">
          <a:xfrm>
            <a:off x="4863726" y="1467305"/>
            <a:ext cx="1616075" cy="1747838"/>
          </a:xfrm>
          <a:prstGeom prst="rect">
            <a:avLst/>
          </a:prstGeom>
          <a:solidFill>
            <a:schemeClr val="accent2">
              <a:lumMod val="20000"/>
              <a:lumOff val="80000"/>
              <a:alpha val="20000"/>
            </a:schemeClr>
          </a:solidFill>
          <a:ln w="3175" cap="flat" cmpd="sng" algn="ctr">
            <a:solidFill>
              <a:schemeClr val="bg1"/>
            </a:solidFill>
            <a:prstDash val="solid"/>
            <a:round/>
            <a:headEnd type="none" w="med" len="med"/>
            <a:tailEnd type="none" w="med" len="med"/>
          </a:ln>
          <a:effectLst/>
          <a:extLst/>
        </p:spPr>
        <p:txBody>
          <a:bodyPr/>
          <a:lstStyle/>
          <a:p>
            <a:pPr eaLnBrk="1" hangingPunct="1">
              <a:buClr>
                <a:srgbClr val="000000"/>
              </a:buClr>
              <a:buSzPct val="100000"/>
              <a:buFont typeface="Arial" pitchFamily="34" charset="0"/>
              <a:buNone/>
              <a:defRPr/>
            </a:pPr>
            <a:endParaRPr lang="en-US">
              <a:latin typeface="Arial" pitchFamily="34" charset="0"/>
              <a:cs typeface="Arial" pitchFamily="34" charset="0"/>
            </a:endParaRPr>
          </a:p>
        </p:txBody>
      </p:sp>
      <p:sp>
        <p:nvSpPr>
          <p:cNvPr id="10" name="Rounded Rectangle 21"/>
          <p:cNvSpPr>
            <a:spLocks noChangeArrowheads="1"/>
          </p:cNvSpPr>
          <p:nvPr/>
        </p:nvSpPr>
        <p:spPr bwMode="auto">
          <a:xfrm>
            <a:off x="7210051" y="1619705"/>
            <a:ext cx="1319213" cy="627063"/>
          </a:xfrm>
          <a:prstGeom prst="roundRect">
            <a:avLst>
              <a:gd name="adj" fmla="val 16667"/>
            </a:avLst>
          </a:prstGeom>
          <a:solidFill>
            <a:srgbClr val="CCFFCC"/>
          </a:solidFill>
          <a:ln w="9525">
            <a:solidFill>
              <a:schemeClr val="tx1"/>
            </a:solidFill>
            <a:round/>
            <a:headEnd/>
            <a:tailEnd/>
          </a:ln>
        </p:spPr>
        <p:txBody>
          <a:bodyPr/>
          <a:lstStyle/>
          <a:p>
            <a:pPr eaLnBrk="1" hangingPunct="1">
              <a:lnSpc>
                <a:spcPct val="130000"/>
              </a:lnSpc>
              <a:buClr>
                <a:srgbClr val="000000"/>
              </a:buClr>
              <a:buSzPct val="100000"/>
              <a:buFont typeface="Arial" charset="0"/>
              <a:buNone/>
            </a:pPr>
            <a:r>
              <a:rPr lang="zh-CN" altLang="en-US" sz="2000" b="0">
                <a:cs typeface="Arial" charset="0"/>
              </a:rPr>
              <a:t>        </a:t>
            </a:r>
            <a:r>
              <a:rPr lang="en-US" sz="2000" b="0">
                <a:cs typeface="Arial" charset="0"/>
              </a:rPr>
              <a:t>A</a:t>
            </a:r>
            <a:r>
              <a:rPr lang="en-US" altLang="zh-CN" sz="2000" b="0">
                <a:cs typeface="Arial" charset="0"/>
              </a:rPr>
              <a:t>pp</a:t>
            </a:r>
            <a:endParaRPr lang="en-US" sz="2000" b="0">
              <a:cs typeface="Arial" charset="0"/>
            </a:endParaRPr>
          </a:p>
        </p:txBody>
      </p:sp>
      <p:sp>
        <p:nvSpPr>
          <p:cNvPr id="11" name="Rounded Rectangle 22"/>
          <p:cNvSpPr>
            <a:spLocks noChangeArrowheads="1"/>
          </p:cNvSpPr>
          <p:nvPr/>
        </p:nvSpPr>
        <p:spPr bwMode="auto">
          <a:xfrm>
            <a:off x="7241801" y="1735593"/>
            <a:ext cx="660400" cy="444500"/>
          </a:xfrm>
          <a:prstGeom prst="roundRect">
            <a:avLst>
              <a:gd name="adj" fmla="val 16667"/>
            </a:avLst>
          </a:prstGeom>
          <a:solidFill>
            <a:srgbClr val="CCECFF"/>
          </a:solidFill>
          <a:ln w="9525">
            <a:solidFill>
              <a:schemeClr val="tx1"/>
            </a:solidFill>
            <a:round/>
            <a:headEnd/>
            <a:tailEnd/>
          </a:ln>
        </p:spPr>
        <p:txBody>
          <a:bodyPr/>
          <a:lstStyle/>
          <a:p>
            <a:pPr eaLnBrk="1" hangingPunct="1">
              <a:buClr>
                <a:srgbClr val="000000"/>
              </a:buClr>
              <a:buSzPct val="100000"/>
              <a:buFont typeface="Arial" charset="0"/>
              <a:buNone/>
            </a:pPr>
            <a:r>
              <a:rPr lang="en-US" sz="2000" b="0">
                <a:cs typeface="Arial" charset="0"/>
              </a:rPr>
              <a:t>Buf</a:t>
            </a:r>
            <a:endParaRPr lang="en-US" b="0">
              <a:cs typeface="Arial" charset="0"/>
            </a:endParaRPr>
          </a:p>
        </p:txBody>
      </p:sp>
      <p:sp>
        <p:nvSpPr>
          <p:cNvPr id="12" name="Rounded Rectangle 11"/>
          <p:cNvSpPr/>
          <p:nvPr/>
        </p:nvSpPr>
        <p:spPr bwMode="auto">
          <a:xfrm>
            <a:off x="7984751" y="2342018"/>
            <a:ext cx="527050" cy="728662"/>
          </a:xfrm>
          <a:prstGeom prst="round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a:lstStyle/>
          <a:p>
            <a:pPr eaLnBrk="1" hangingPunct="1">
              <a:lnSpc>
                <a:spcPct val="200000"/>
              </a:lnSpc>
              <a:buClr>
                <a:srgbClr val="000000"/>
              </a:buClr>
              <a:buSzPct val="100000"/>
              <a:buFont typeface="Arial" pitchFamily="34" charset="0"/>
              <a:buNone/>
              <a:defRPr/>
            </a:pPr>
            <a:r>
              <a:rPr lang="en-US" sz="1600" b="0" dirty="0">
                <a:solidFill>
                  <a:srgbClr val="000000"/>
                </a:solidFill>
                <a:latin typeface="Arial" pitchFamily="34" charset="0"/>
                <a:cs typeface="Arial" pitchFamily="34" charset="0"/>
              </a:rPr>
              <a:t>OS</a:t>
            </a:r>
          </a:p>
        </p:txBody>
      </p:sp>
      <p:sp>
        <p:nvSpPr>
          <p:cNvPr id="13" name="Rounded Rectangle 24"/>
          <p:cNvSpPr>
            <a:spLocks noChangeArrowheads="1"/>
          </p:cNvSpPr>
          <p:nvPr/>
        </p:nvSpPr>
        <p:spPr bwMode="auto">
          <a:xfrm>
            <a:off x="7241801" y="2461080"/>
            <a:ext cx="611188" cy="576263"/>
          </a:xfrm>
          <a:prstGeom prst="roundRect">
            <a:avLst>
              <a:gd name="adj" fmla="val 16667"/>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buClr>
                <a:srgbClr val="000000"/>
              </a:buClr>
              <a:buSzPct val="100000"/>
              <a:buFont typeface="Arial" charset="0"/>
              <a:buNone/>
            </a:pPr>
            <a:r>
              <a:rPr lang="en-US" sz="1600" b="0">
                <a:cs typeface="Arial" charset="0"/>
              </a:rPr>
              <a:t>NIC</a:t>
            </a:r>
          </a:p>
        </p:txBody>
      </p:sp>
      <p:sp>
        <p:nvSpPr>
          <p:cNvPr id="14" name="Rectangle 13"/>
          <p:cNvSpPr/>
          <p:nvPr/>
        </p:nvSpPr>
        <p:spPr bwMode="auto">
          <a:xfrm>
            <a:off x="7076701" y="1487943"/>
            <a:ext cx="1617663" cy="1747837"/>
          </a:xfrm>
          <a:prstGeom prst="rect">
            <a:avLst/>
          </a:prstGeom>
          <a:solidFill>
            <a:schemeClr val="accent2">
              <a:lumMod val="20000"/>
              <a:lumOff val="80000"/>
              <a:alpha val="20000"/>
            </a:schemeClr>
          </a:solidFill>
          <a:ln w="3175" cap="flat" cmpd="sng" algn="ctr">
            <a:solidFill>
              <a:schemeClr val="bg1"/>
            </a:solidFill>
            <a:prstDash val="solid"/>
            <a:round/>
            <a:headEnd type="none" w="med" len="med"/>
            <a:tailEnd type="none" w="med" len="med"/>
          </a:ln>
          <a:effectLst/>
          <a:extLst/>
        </p:spPr>
        <p:txBody>
          <a:bodyPr/>
          <a:lstStyle/>
          <a:p>
            <a:pPr eaLnBrk="1" hangingPunct="1">
              <a:buClr>
                <a:srgbClr val="000000"/>
              </a:buClr>
              <a:buSzPct val="100000"/>
              <a:buFont typeface="Arial" pitchFamily="34" charset="0"/>
              <a:buNone/>
              <a:defRPr/>
            </a:pPr>
            <a:endParaRPr lang="en-US">
              <a:latin typeface="Arial" pitchFamily="34" charset="0"/>
              <a:cs typeface="Arial" pitchFamily="34" charset="0"/>
            </a:endParaRPr>
          </a:p>
        </p:txBody>
      </p:sp>
      <p:cxnSp>
        <p:nvCxnSpPr>
          <p:cNvPr id="15" name="Straight Connector 17"/>
          <p:cNvCxnSpPr>
            <a:cxnSpLocks noChangeShapeType="1"/>
          </p:cNvCxnSpPr>
          <p:nvPr/>
        </p:nvCxnSpPr>
        <p:spPr bwMode="auto">
          <a:xfrm>
            <a:off x="6363914" y="1862593"/>
            <a:ext cx="74295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31"/>
          <p:cNvCxnSpPr>
            <a:cxnSpLocks noChangeShapeType="1"/>
          </p:cNvCxnSpPr>
          <p:nvPr/>
        </p:nvCxnSpPr>
        <p:spPr bwMode="auto">
          <a:xfrm>
            <a:off x="6368676" y="1932443"/>
            <a:ext cx="741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ounded Rectangle 16"/>
          <p:cNvSpPr/>
          <p:nvPr/>
        </p:nvSpPr>
        <p:spPr bwMode="auto">
          <a:xfrm>
            <a:off x="5011364" y="2357893"/>
            <a:ext cx="528637" cy="725487"/>
          </a:xfrm>
          <a:prstGeom prst="round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a:lstStyle/>
          <a:p>
            <a:pPr eaLnBrk="1" hangingPunct="1">
              <a:lnSpc>
                <a:spcPct val="200000"/>
              </a:lnSpc>
              <a:buClr>
                <a:srgbClr val="000000"/>
              </a:buClr>
              <a:buSzPct val="100000"/>
              <a:buFont typeface="Arial" pitchFamily="34" charset="0"/>
              <a:buNone/>
              <a:defRPr/>
            </a:pPr>
            <a:r>
              <a:rPr lang="en-US" sz="1600" b="0" dirty="0">
                <a:solidFill>
                  <a:srgbClr val="000000"/>
                </a:solidFill>
                <a:latin typeface="Arial" pitchFamily="34" charset="0"/>
                <a:cs typeface="Arial" pitchFamily="34" charset="0"/>
              </a:rPr>
              <a:t>OS</a:t>
            </a:r>
          </a:p>
        </p:txBody>
      </p:sp>
      <p:sp>
        <p:nvSpPr>
          <p:cNvPr id="18" name="Rounded Rectangle 100"/>
          <p:cNvSpPr>
            <a:spLocks noChangeArrowheads="1"/>
          </p:cNvSpPr>
          <p:nvPr/>
        </p:nvSpPr>
        <p:spPr bwMode="auto">
          <a:xfrm>
            <a:off x="5638426" y="2456318"/>
            <a:ext cx="609600" cy="577850"/>
          </a:xfrm>
          <a:prstGeom prst="roundRect">
            <a:avLst>
              <a:gd name="adj" fmla="val 16667"/>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buClr>
                <a:srgbClr val="000000"/>
              </a:buClr>
              <a:buSzPct val="100000"/>
              <a:buFont typeface="Arial" charset="0"/>
              <a:buNone/>
            </a:pPr>
            <a:r>
              <a:rPr lang="en-US" sz="1600" b="0">
                <a:cs typeface="Arial" charset="0"/>
              </a:rPr>
              <a:t>NIC</a:t>
            </a:r>
          </a:p>
        </p:txBody>
      </p:sp>
      <p:cxnSp>
        <p:nvCxnSpPr>
          <p:cNvPr id="19" name="Straight Arrow Connector 32780"/>
          <p:cNvCxnSpPr>
            <a:cxnSpLocks noChangeShapeType="1"/>
          </p:cNvCxnSpPr>
          <p:nvPr/>
        </p:nvCxnSpPr>
        <p:spPr bwMode="auto">
          <a:xfrm flipV="1">
            <a:off x="7564064" y="3059568"/>
            <a:ext cx="0" cy="479425"/>
          </a:xfrm>
          <a:prstGeom prst="straightConnector1">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Elbow Connector 32785"/>
          <p:cNvCxnSpPr>
            <a:cxnSpLocks noChangeShapeType="1"/>
          </p:cNvCxnSpPr>
          <p:nvPr/>
        </p:nvCxnSpPr>
        <p:spPr bwMode="auto">
          <a:xfrm rot="10800000">
            <a:off x="5927351" y="3088143"/>
            <a:ext cx="1636713" cy="436562"/>
          </a:xfrm>
          <a:prstGeom prst="bentConnector3">
            <a:avLst>
              <a:gd name="adj1" fmla="val 100000"/>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32789"/>
          <p:cNvSpPr txBox="1">
            <a:spLocks noChangeArrowheads="1"/>
          </p:cNvSpPr>
          <p:nvPr/>
        </p:nvSpPr>
        <p:spPr bwMode="auto">
          <a:xfrm>
            <a:off x="6421064" y="3256418"/>
            <a:ext cx="742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r>
              <a:rPr lang="en-US" altLang="zh-CN" sz="1400"/>
              <a:t>switch</a:t>
            </a:r>
            <a:endParaRPr lang="en-US" sz="1400"/>
          </a:p>
        </p:txBody>
      </p:sp>
      <p:sp>
        <p:nvSpPr>
          <p:cNvPr id="22" name="Title 1"/>
          <p:cNvSpPr txBox="1">
            <a:spLocks/>
          </p:cNvSpPr>
          <p:nvPr/>
        </p:nvSpPr>
        <p:spPr bwMode="auto">
          <a:xfrm>
            <a:off x="295451" y="156284"/>
            <a:ext cx="868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r>
              <a:rPr lang="en-US" dirty="0" smtClean="0">
                <a:solidFill>
                  <a:srgbClr val="6699FF"/>
                </a:solidFill>
              </a:rPr>
              <a:t>B</a:t>
            </a:r>
            <a:r>
              <a:rPr lang="en-US" altLang="zh-CN" dirty="0" smtClean="0">
                <a:solidFill>
                  <a:srgbClr val="6699FF"/>
                </a:solidFill>
              </a:rPr>
              <a:t>ackground</a:t>
            </a:r>
            <a:endParaRPr lang="en-AU" dirty="0">
              <a:solidFill>
                <a:srgbClr val="6699FF"/>
              </a:solidFill>
            </a:endParaRPr>
          </a:p>
        </p:txBody>
      </p:sp>
      <p:sp>
        <p:nvSpPr>
          <p:cNvPr id="23" name="Rectangle 10"/>
          <p:cNvSpPr txBox="1">
            <a:spLocks noChangeArrowheads="1"/>
          </p:cNvSpPr>
          <p:nvPr/>
        </p:nvSpPr>
        <p:spPr bwMode="auto">
          <a:xfrm>
            <a:off x="366888" y="718433"/>
            <a:ext cx="845255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pPr eaLnBrk="1" hangingPunct="1"/>
            <a:r>
              <a:rPr lang="en-US" altLang="zh-CN" dirty="0" smtClean="0">
                <a:solidFill>
                  <a:srgbClr val="6699FF"/>
                </a:solidFill>
                <a:latin typeface="Calibri" charset="0"/>
                <a:ea typeface="宋体" charset="0"/>
              </a:rPr>
              <a:t>RDMA</a:t>
            </a:r>
            <a:r>
              <a:rPr lang="zh-CN" altLang="en-US" dirty="0" smtClean="0">
                <a:solidFill>
                  <a:srgbClr val="6699FF"/>
                </a:solidFill>
                <a:latin typeface="Calibri" charset="0"/>
                <a:ea typeface="宋体" charset="0"/>
              </a:rPr>
              <a:t> </a:t>
            </a:r>
            <a:r>
              <a:rPr lang="en-US" altLang="zh-CN" dirty="0" smtClean="0">
                <a:solidFill>
                  <a:srgbClr val="6699FF"/>
                </a:solidFill>
                <a:latin typeface="Calibri" charset="0"/>
                <a:ea typeface="宋体" charset="0"/>
              </a:rPr>
              <a:t>Programming</a:t>
            </a:r>
            <a:endParaRPr lang="en-US" altLang="zh-CN" dirty="0">
              <a:solidFill>
                <a:srgbClr val="6699FF"/>
              </a:solidFill>
              <a:latin typeface="Calibri" charset="0"/>
              <a:ea typeface="宋体" charset="0"/>
            </a:endParaRPr>
          </a:p>
        </p:txBody>
      </p:sp>
    </p:spTree>
    <p:extLst>
      <p:ext uri="{BB962C8B-B14F-4D97-AF65-F5344CB8AC3E}">
        <p14:creationId xmlns:p14="http://schemas.microsoft.com/office/powerpoint/2010/main" val="3752236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765191" y="5424431"/>
            <a:ext cx="1531523" cy="884100"/>
          </a:xfrm>
          <a:prstGeom prst="roundRect">
            <a:avLst/>
          </a:prstGeom>
          <a:effectLst>
            <a:innerShdw blurRad="63500" dist="50800" dir="16200000">
              <a:prstClr val="black">
                <a:alpha val="50000"/>
              </a:prstClr>
            </a:innerShdw>
            <a:reflection blurRad="6350" stA="50000" endA="300" endPos="55000" dir="5400000" sy="-100000" algn="bl" rotWithShape="0"/>
          </a:effectLst>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1400" dirty="0" smtClean="0">
                <a:solidFill>
                  <a:schemeClr val="tx1"/>
                </a:solidFill>
              </a:rPr>
              <a:t>Scheduler</a:t>
            </a:r>
            <a:endParaRPr lang="en-US" sz="1400" dirty="0">
              <a:solidFill>
                <a:schemeClr val="tx1"/>
              </a:solidFill>
            </a:endParaRPr>
          </a:p>
        </p:txBody>
      </p:sp>
      <p:sp>
        <p:nvSpPr>
          <p:cNvPr id="28" name="Rectangle 3"/>
          <p:cNvSpPr txBox="1">
            <a:spLocks noChangeArrowheads="1"/>
          </p:cNvSpPr>
          <p:nvPr/>
        </p:nvSpPr>
        <p:spPr bwMode="auto">
          <a:xfrm>
            <a:off x="294141" y="1209307"/>
            <a:ext cx="4543956" cy="1344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173038" indent="-173038" algn="l" rtl="0" eaLnBrk="0" fontAlgn="base" hangingPunct="0">
              <a:spcBef>
                <a:spcPct val="20000"/>
              </a:spcBef>
              <a:spcAft>
                <a:spcPct val="0"/>
              </a:spcAft>
              <a:buClr>
                <a:schemeClr val="tx1"/>
              </a:buClr>
              <a:buFont typeface="Wingdings" charset="0"/>
              <a:buChar char="§"/>
              <a:defRPr sz="2400">
                <a:solidFill>
                  <a:schemeClr val="tx1"/>
                </a:solidFill>
                <a:latin typeface="+mn-lt"/>
                <a:ea typeface="+mn-ea"/>
                <a:cs typeface="+mn-cs"/>
              </a:defRPr>
            </a:lvl1pPr>
            <a:lvl2pPr marL="509588" indent="-163513" algn="l" rtl="0" eaLnBrk="0" fontAlgn="base" hangingPunct="0">
              <a:spcBef>
                <a:spcPct val="20000"/>
              </a:spcBef>
              <a:spcAft>
                <a:spcPct val="0"/>
              </a:spcAft>
              <a:buClr>
                <a:schemeClr val="tx1"/>
              </a:buClr>
              <a:buFont typeface="Arial" charset="0"/>
              <a:buChar char="–"/>
              <a:defRPr sz="2000">
                <a:solidFill>
                  <a:schemeClr val="tx1"/>
                </a:solidFill>
                <a:latin typeface="+mn-lt"/>
                <a:ea typeface="+mn-ea"/>
                <a:cs typeface="+mn-cs"/>
              </a:defRPr>
            </a:lvl2pPr>
            <a:lvl3pPr marL="855663" indent="-173038" algn="l" rtl="0" eaLnBrk="0" fontAlgn="base" hangingPunct="0">
              <a:spcBef>
                <a:spcPct val="20000"/>
              </a:spcBef>
              <a:spcAft>
                <a:spcPct val="0"/>
              </a:spcAft>
              <a:buClr>
                <a:schemeClr val="tx1"/>
              </a:buClr>
              <a:buChar char="•"/>
              <a:defRPr>
                <a:solidFill>
                  <a:schemeClr val="tx1"/>
                </a:solidFill>
                <a:latin typeface="+mn-lt"/>
                <a:ea typeface="+mn-ea"/>
                <a:cs typeface="+mn-cs"/>
              </a:defRPr>
            </a:lvl3pPr>
            <a:lvl4pPr marL="1203325" indent="-173038" algn="l" rtl="0" eaLnBrk="0" fontAlgn="base" hangingPunct="0">
              <a:spcBef>
                <a:spcPct val="20000"/>
              </a:spcBef>
              <a:spcAft>
                <a:spcPct val="0"/>
              </a:spcAft>
              <a:defRPr sz="1600">
                <a:solidFill>
                  <a:schemeClr val="bg1"/>
                </a:solidFill>
                <a:latin typeface="Arial" pitchFamily="34" charset="0"/>
                <a:ea typeface="+mn-ea"/>
              </a:defRPr>
            </a:lvl4pPr>
            <a:lvl5pPr marL="1539875" indent="-163513" algn="l" rtl="0" eaLnBrk="0" fontAlgn="base" hangingPunct="0">
              <a:spcBef>
                <a:spcPct val="20000"/>
              </a:spcBef>
              <a:spcAft>
                <a:spcPct val="0"/>
              </a:spcAft>
              <a:buChar char="»"/>
              <a:defRPr sz="1600">
                <a:solidFill>
                  <a:schemeClr val="bg1"/>
                </a:solidFill>
                <a:latin typeface="Arial" pitchFamily="34" charset="0"/>
                <a:ea typeface="+mn-ea"/>
              </a:defRPr>
            </a:lvl5pPr>
            <a:lvl6pPr marL="1997075" indent="-163513" algn="l" rtl="0" fontAlgn="base">
              <a:spcBef>
                <a:spcPct val="20000"/>
              </a:spcBef>
              <a:spcAft>
                <a:spcPct val="0"/>
              </a:spcAft>
              <a:buChar char="»"/>
              <a:defRPr sz="1600">
                <a:solidFill>
                  <a:schemeClr val="bg1"/>
                </a:solidFill>
                <a:latin typeface="Arial" pitchFamily="34" charset="0"/>
                <a:ea typeface="+mn-ea"/>
              </a:defRPr>
            </a:lvl6pPr>
            <a:lvl7pPr marL="2454275" indent="-163513" algn="l" rtl="0" fontAlgn="base">
              <a:spcBef>
                <a:spcPct val="20000"/>
              </a:spcBef>
              <a:spcAft>
                <a:spcPct val="0"/>
              </a:spcAft>
              <a:buChar char="»"/>
              <a:defRPr sz="1600">
                <a:solidFill>
                  <a:schemeClr val="bg1"/>
                </a:solidFill>
                <a:latin typeface="Arial" pitchFamily="34" charset="0"/>
                <a:ea typeface="+mn-ea"/>
              </a:defRPr>
            </a:lvl7pPr>
            <a:lvl8pPr marL="2911475" indent="-163513" algn="l" rtl="0" fontAlgn="base">
              <a:spcBef>
                <a:spcPct val="20000"/>
              </a:spcBef>
              <a:spcAft>
                <a:spcPct val="0"/>
              </a:spcAft>
              <a:buChar char="»"/>
              <a:defRPr sz="1600">
                <a:solidFill>
                  <a:schemeClr val="bg1"/>
                </a:solidFill>
                <a:latin typeface="Arial" pitchFamily="34" charset="0"/>
                <a:ea typeface="+mn-ea"/>
              </a:defRPr>
            </a:lvl8pPr>
            <a:lvl9pPr marL="3368675" indent="-163513" algn="l" rtl="0" fontAlgn="base">
              <a:spcBef>
                <a:spcPct val="20000"/>
              </a:spcBef>
              <a:spcAft>
                <a:spcPct val="0"/>
              </a:spcAft>
              <a:buChar char="»"/>
              <a:defRPr sz="1600">
                <a:solidFill>
                  <a:schemeClr val="bg1"/>
                </a:solidFill>
                <a:latin typeface="Arial" pitchFamily="34" charset="0"/>
                <a:ea typeface="+mn-ea"/>
              </a:defRPr>
            </a:lvl9pPr>
          </a:lstStyle>
          <a:p>
            <a:pPr>
              <a:lnSpc>
                <a:spcPct val="110000"/>
              </a:lnSpc>
              <a:buClr>
                <a:srgbClr val="3366FF"/>
              </a:buClr>
              <a:defRPr/>
            </a:pPr>
            <a:r>
              <a:rPr lang="en-AU" altLang="zh-CN" sz="2000" b="0" dirty="0" smtClean="0"/>
              <a:t>Classification</a:t>
            </a:r>
            <a:endParaRPr lang="en-US" altLang="zh-CN" sz="2000" b="0" dirty="0" smtClean="0"/>
          </a:p>
          <a:p>
            <a:pPr lvl="1" eaLnBrk="1" hangingPunct="1">
              <a:spcBef>
                <a:spcPct val="0"/>
              </a:spcBef>
              <a:buClr>
                <a:srgbClr val="3366FF"/>
              </a:buClr>
              <a:defRPr/>
            </a:pPr>
            <a:r>
              <a:rPr lang="en-US" altLang="zh-CN" sz="1600" b="0" dirty="0">
                <a:latin typeface="Calibri" charset="0"/>
                <a:ea typeface="宋体" charset="0"/>
              </a:rPr>
              <a:t>Transparent</a:t>
            </a:r>
            <a:r>
              <a:rPr lang="zh-CN" altLang="en-US" sz="1600" b="0" dirty="0">
                <a:latin typeface="Calibri" charset="0"/>
                <a:ea typeface="宋体" charset="0"/>
              </a:rPr>
              <a:t> </a:t>
            </a:r>
            <a:r>
              <a:rPr lang="en-US" altLang="zh-CN" sz="1600" b="0" dirty="0">
                <a:latin typeface="Calibri" charset="0"/>
                <a:ea typeface="宋体" charset="0"/>
              </a:rPr>
              <a:t>Accelerator</a:t>
            </a:r>
            <a:r>
              <a:rPr lang="zh-CN" altLang="en-US" sz="1600" b="0" dirty="0">
                <a:latin typeface="Calibri" charset="0"/>
                <a:ea typeface="宋体" charset="0"/>
              </a:rPr>
              <a:t> </a:t>
            </a:r>
            <a:r>
              <a:rPr lang="en-US" altLang="zh-CN" sz="1600" b="0" dirty="0">
                <a:latin typeface="Calibri" charset="0"/>
                <a:ea typeface="宋体" charset="0"/>
              </a:rPr>
              <a:t>Service</a:t>
            </a:r>
            <a:r>
              <a:rPr lang="zh-CN" altLang="en-US" sz="1600" b="0" dirty="0">
                <a:latin typeface="Calibri" charset="0"/>
                <a:ea typeface="宋体" charset="0"/>
              </a:rPr>
              <a:t> </a:t>
            </a:r>
            <a:r>
              <a:rPr lang="en-US" altLang="zh-CN" sz="1600" b="0" dirty="0" smtClean="0">
                <a:latin typeface="Calibri" charset="0"/>
                <a:ea typeface="宋体" charset="0"/>
              </a:rPr>
              <a:t>Layer</a:t>
            </a:r>
          </a:p>
          <a:p>
            <a:pPr lvl="1" eaLnBrk="1" hangingPunct="1">
              <a:spcBef>
                <a:spcPct val="0"/>
              </a:spcBef>
              <a:buClr>
                <a:srgbClr val="3366FF"/>
              </a:buClr>
              <a:defRPr/>
            </a:pPr>
            <a:r>
              <a:rPr lang="en-US" altLang="zh-CN" sz="1600" b="0" dirty="0" smtClean="0">
                <a:latin typeface="Calibri" charset="0"/>
                <a:ea typeface="宋体" charset="0"/>
              </a:rPr>
              <a:t>Scheduler</a:t>
            </a:r>
            <a:endParaRPr lang="en-AU" altLang="zh-CN" sz="1600" b="0" dirty="0" smtClean="0">
              <a:latin typeface="Calibri" charset="0"/>
              <a:ea typeface="宋体" charset="0"/>
            </a:endParaRPr>
          </a:p>
          <a:p>
            <a:pPr lvl="1" eaLnBrk="1" hangingPunct="1">
              <a:spcBef>
                <a:spcPct val="0"/>
              </a:spcBef>
              <a:buClr>
                <a:srgbClr val="3366FF"/>
              </a:buClr>
              <a:defRPr/>
            </a:pPr>
            <a:r>
              <a:rPr lang="en-US" altLang="zh-CN" sz="1600" b="0" dirty="0" smtClean="0">
                <a:latin typeface="Calibri" charset="0"/>
                <a:ea typeface="宋体" charset="0"/>
              </a:rPr>
              <a:t>Client(Application/VM/Container)</a:t>
            </a:r>
            <a:endParaRPr lang="en-AU" altLang="zh-CN" sz="1600" b="0" dirty="0" smtClean="0">
              <a:latin typeface="Calibri" charset="0"/>
              <a:ea typeface="宋体" charset="0"/>
            </a:endParaRPr>
          </a:p>
          <a:p>
            <a:pPr marL="346075" lvl="1" indent="0" eaLnBrk="1" hangingPunct="1">
              <a:spcBef>
                <a:spcPct val="0"/>
              </a:spcBef>
              <a:buFont typeface="Arial" charset="0"/>
              <a:buNone/>
              <a:defRPr/>
            </a:pPr>
            <a:endParaRPr lang="en-US" altLang="zh-CN" sz="1800" dirty="0" smtClean="0">
              <a:latin typeface="Calibri" charset="0"/>
              <a:ea typeface="宋体" charset="0"/>
            </a:endParaRPr>
          </a:p>
          <a:p>
            <a:pPr marL="346075" lvl="1" indent="0" eaLnBrk="1" hangingPunct="1">
              <a:spcBef>
                <a:spcPct val="0"/>
              </a:spcBef>
              <a:buFont typeface="Arial" charset="0"/>
              <a:buNone/>
              <a:defRPr/>
            </a:pPr>
            <a:endParaRPr lang="zh-CN" altLang="en-US" sz="1800" dirty="0">
              <a:latin typeface="Calibri" charset="0"/>
              <a:ea typeface="宋体" charset="0"/>
            </a:endParaRPr>
          </a:p>
        </p:txBody>
      </p:sp>
      <p:sp>
        <p:nvSpPr>
          <p:cNvPr id="29" name="Rectangle 3"/>
          <p:cNvSpPr txBox="1">
            <a:spLocks noChangeArrowheads="1"/>
          </p:cNvSpPr>
          <p:nvPr/>
        </p:nvSpPr>
        <p:spPr bwMode="auto">
          <a:xfrm>
            <a:off x="4680696" y="1185336"/>
            <a:ext cx="4003686" cy="2552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173038" indent="-173038" algn="l" rtl="0" eaLnBrk="0" fontAlgn="base" hangingPunct="0">
              <a:spcBef>
                <a:spcPct val="20000"/>
              </a:spcBef>
              <a:spcAft>
                <a:spcPct val="0"/>
              </a:spcAft>
              <a:buClr>
                <a:schemeClr val="tx1"/>
              </a:buClr>
              <a:buFont typeface="Wingdings" charset="0"/>
              <a:buChar char="§"/>
              <a:defRPr sz="2400">
                <a:solidFill>
                  <a:schemeClr val="tx1"/>
                </a:solidFill>
                <a:latin typeface="+mn-lt"/>
                <a:ea typeface="+mn-ea"/>
                <a:cs typeface="+mn-cs"/>
              </a:defRPr>
            </a:lvl1pPr>
            <a:lvl2pPr marL="509588" indent="-163513" algn="l" rtl="0" eaLnBrk="0" fontAlgn="base" hangingPunct="0">
              <a:spcBef>
                <a:spcPct val="20000"/>
              </a:spcBef>
              <a:spcAft>
                <a:spcPct val="0"/>
              </a:spcAft>
              <a:buClr>
                <a:schemeClr val="tx1"/>
              </a:buClr>
              <a:buFont typeface="Arial" charset="0"/>
              <a:buChar char="–"/>
              <a:defRPr sz="2000">
                <a:solidFill>
                  <a:schemeClr val="tx1"/>
                </a:solidFill>
                <a:latin typeface="+mn-lt"/>
                <a:ea typeface="+mn-ea"/>
                <a:cs typeface="+mn-cs"/>
              </a:defRPr>
            </a:lvl2pPr>
            <a:lvl3pPr marL="855663" indent="-173038" algn="l" rtl="0" eaLnBrk="0" fontAlgn="base" hangingPunct="0">
              <a:spcBef>
                <a:spcPct val="20000"/>
              </a:spcBef>
              <a:spcAft>
                <a:spcPct val="0"/>
              </a:spcAft>
              <a:buClr>
                <a:schemeClr val="tx1"/>
              </a:buClr>
              <a:buChar char="•"/>
              <a:defRPr>
                <a:solidFill>
                  <a:schemeClr val="tx1"/>
                </a:solidFill>
                <a:latin typeface="+mn-lt"/>
                <a:ea typeface="+mn-ea"/>
                <a:cs typeface="+mn-cs"/>
              </a:defRPr>
            </a:lvl3pPr>
            <a:lvl4pPr marL="1203325" indent="-173038" algn="l" rtl="0" eaLnBrk="0" fontAlgn="base" hangingPunct="0">
              <a:spcBef>
                <a:spcPct val="20000"/>
              </a:spcBef>
              <a:spcAft>
                <a:spcPct val="0"/>
              </a:spcAft>
              <a:defRPr sz="1600">
                <a:solidFill>
                  <a:schemeClr val="bg1"/>
                </a:solidFill>
                <a:latin typeface="Arial" pitchFamily="34" charset="0"/>
                <a:ea typeface="+mn-ea"/>
              </a:defRPr>
            </a:lvl4pPr>
            <a:lvl5pPr marL="1539875" indent="-163513" algn="l" rtl="0" eaLnBrk="0" fontAlgn="base" hangingPunct="0">
              <a:spcBef>
                <a:spcPct val="20000"/>
              </a:spcBef>
              <a:spcAft>
                <a:spcPct val="0"/>
              </a:spcAft>
              <a:buChar char="»"/>
              <a:defRPr sz="1600">
                <a:solidFill>
                  <a:schemeClr val="bg1"/>
                </a:solidFill>
                <a:latin typeface="Arial" pitchFamily="34" charset="0"/>
                <a:ea typeface="+mn-ea"/>
              </a:defRPr>
            </a:lvl5pPr>
            <a:lvl6pPr marL="1997075" indent="-163513" algn="l" rtl="0" fontAlgn="base">
              <a:spcBef>
                <a:spcPct val="20000"/>
              </a:spcBef>
              <a:spcAft>
                <a:spcPct val="0"/>
              </a:spcAft>
              <a:buChar char="»"/>
              <a:defRPr sz="1600">
                <a:solidFill>
                  <a:schemeClr val="bg1"/>
                </a:solidFill>
                <a:latin typeface="Arial" pitchFamily="34" charset="0"/>
                <a:ea typeface="+mn-ea"/>
              </a:defRPr>
            </a:lvl6pPr>
            <a:lvl7pPr marL="2454275" indent="-163513" algn="l" rtl="0" fontAlgn="base">
              <a:spcBef>
                <a:spcPct val="20000"/>
              </a:spcBef>
              <a:spcAft>
                <a:spcPct val="0"/>
              </a:spcAft>
              <a:buChar char="»"/>
              <a:defRPr sz="1600">
                <a:solidFill>
                  <a:schemeClr val="bg1"/>
                </a:solidFill>
                <a:latin typeface="Arial" pitchFamily="34" charset="0"/>
                <a:ea typeface="+mn-ea"/>
              </a:defRPr>
            </a:lvl7pPr>
            <a:lvl8pPr marL="2911475" indent="-163513" algn="l" rtl="0" fontAlgn="base">
              <a:spcBef>
                <a:spcPct val="20000"/>
              </a:spcBef>
              <a:spcAft>
                <a:spcPct val="0"/>
              </a:spcAft>
              <a:buChar char="»"/>
              <a:defRPr sz="1600">
                <a:solidFill>
                  <a:schemeClr val="bg1"/>
                </a:solidFill>
                <a:latin typeface="Arial" pitchFamily="34" charset="0"/>
                <a:ea typeface="+mn-ea"/>
              </a:defRPr>
            </a:lvl8pPr>
            <a:lvl9pPr marL="3368675" indent="-163513" algn="l" rtl="0" fontAlgn="base">
              <a:spcBef>
                <a:spcPct val="20000"/>
              </a:spcBef>
              <a:spcAft>
                <a:spcPct val="0"/>
              </a:spcAft>
              <a:buChar char="»"/>
              <a:defRPr sz="1600">
                <a:solidFill>
                  <a:schemeClr val="bg1"/>
                </a:solidFill>
                <a:latin typeface="Arial" pitchFamily="34" charset="0"/>
                <a:ea typeface="+mn-ea"/>
              </a:defRPr>
            </a:lvl9pPr>
          </a:lstStyle>
          <a:p>
            <a:pPr>
              <a:lnSpc>
                <a:spcPct val="110000"/>
              </a:lnSpc>
              <a:buClr>
                <a:srgbClr val="3366FF"/>
              </a:buClr>
              <a:defRPr/>
            </a:pPr>
            <a:r>
              <a:rPr lang="en-US" altLang="zh-CN" sz="2000" b="0" dirty="0" smtClean="0"/>
              <a:t>Communication</a:t>
            </a:r>
          </a:p>
          <a:p>
            <a:pPr lvl="1">
              <a:lnSpc>
                <a:spcPct val="110000"/>
              </a:lnSpc>
              <a:buClr>
                <a:srgbClr val="3366FF"/>
              </a:buClr>
              <a:defRPr/>
            </a:pPr>
            <a:r>
              <a:rPr lang="en-US" altLang="zh-CN" sz="1600" b="0" dirty="0" smtClean="0"/>
              <a:t>TCP/IP</a:t>
            </a:r>
          </a:p>
          <a:p>
            <a:pPr lvl="2">
              <a:lnSpc>
                <a:spcPct val="110000"/>
              </a:lnSpc>
              <a:buClr>
                <a:srgbClr val="3366FF"/>
              </a:buClr>
              <a:defRPr/>
            </a:pPr>
            <a:r>
              <a:rPr lang="en-AU" altLang="zh-CN" sz="1400" b="0" dirty="0">
                <a:latin typeface="Calibri" charset="0"/>
                <a:ea typeface="宋体" charset="0"/>
              </a:rPr>
              <a:t>Client &lt;- - -&gt; Service </a:t>
            </a:r>
            <a:r>
              <a:rPr lang="en-AU" altLang="zh-CN" sz="1400" b="0" dirty="0" smtClean="0">
                <a:latin typeface="Calibri" charset="0"/>
                <a:ea typeface="宋体" charset="0"/>
              </a:rPr>
              <a:t>Layer</a:t>
            </a:r>
            <a:endParaRPr lang="en-US" altLang="zh-CN" sz="600" b="0" dirty="0" smtClean="0"/>
          </a:p>
          <a:p>
            <a:pPr lvl="2" eaLnBrk="1" hangingPunct="1">
              <a:spcBef>
                <a:spcPct val="0"/>
              </a:spcBef>
              <a:buClr>
                <a:srgbClr val="3366FF"/>
              </a:buClr>
              <a:defRPr/>
            </a:pPr>
            <a:r>
              <a:rPr lang="en-AU" altLang="zh-CN" sz="1400" b="0" dirty="0" smtClean="0">
                <a:latin typeface="Calibri" charset="0"/>
                <a:ea typeface="宋体" charset="0"/>
              </a:rPr>
              <a:t>Service</a:t>
            </a:r>
            <a:r>
              <a:rPr lang="zh-CN" altLang="en-US" sz="1400" b="0" dirty="0" smtClean="0">
                <a:latin typeface="Calibri" charset="0"/>
                <a:ea typeface="宋体" charset="0"/>
              </a:rPr>
              <a:t> </a:t>
            </a:r>
            <a:r>
              <a:rPr lang="en-US" altLang="zh-CN" sz="1400" b="0" dirty="0" smtClean="0">
                <a:latin typeface="Calibri" charset="0"/>
                <a:ea typeface="宋体" charset="0"/>
              </a:rPr>
              <a:t>Layer</a:t>
            </a:r>
            <a:r>
              <a:rPr lang="zh-CN" altLang="en-US" sz="1400" b="0" dirty="0" smtClean="0">
                <a:latin typeface="Calibri" charset="0"/>
                <a:ea typeface="宋体" charset="0"/>
              </a:rPr>
              <a:t> </a:t>
            </a:r>
            <a:r>
              <a:rPr lang="en-US" altLang="zh-CN" sz="1400" b="0" dirty="0" smtClean="0">
                <a:latin typeface="Calibri" charset="0"/>
                <a:ea typeface="宋体" charset="0"/>
                <a:sym typeface="Wingdings"/>
              </a:rPr>
              <a:t>&lt;- - -</a:t>
            </a:r>
            <a:r>
              <a:rPr lang="en-US" altLang="zh-CN" sz="1400" b="0" dirty="0" smtClean="0">
                <a:latin typeface="Calibri" charset="0"/>
                <a:ea typeface="宋体" charset="0"/>
              </a:rPr>
              <a:t>&gt; Scheduler</a:t>
            </a:r>
            <a:endParaRPr lang="en-AU" altLang="zh-CN" sz="1400" b="0" dirty="0" smtClean="0">
              <a:latin typeface="Calibri" charset="0"/>
              <a:ea typeface="宋体" charset="0"/>
            </a:endParaRPr>
          </a:p>
          <a:p>
            <a:pPr lvl="1">
              <a:lnSpc>
                <a:spcPct val="110000"/>
              </a:lnSpc>
              <a:buClr>
                <a:srgbClr val="3366FF"/>
              </a:buClr>
              <a:defRPr/>
            </a:pPr>
            <a:r>
              <a:rPr lang="en-US" altLang="zh-CN" sz="1600" b="0" dirty="0" smtClean="0"/>
              <a:t>RDMA</a:t>
            </a:r>
            <a:endParaRPr lang="en-US" altLang="zh-CN" sz="1600" b="0" dirty="0"/>
          </a:p>
          <a:p>
            <a:pPr lvl="2" eaLnBrk="1" hangingPunct="1">
              <a:spcBef>
                <a:spcPct val="0"/>
              </a:spcBef>
              <a:buClr>
                <a:srgbClr val="3366FF"/>
              </a:buClr>
              <a:defRPr/>
            </a:pPr>
            <a:r>
              <a:rPr lang="en-US" altLang="zh-CN" sz="1400" b="0" dirty="0">
                <a:latin typeface="Calibri" charset="0"/>
                <a:ea typeface="宋体" charset="0"/>
              </a:rPr>
              <a:t>RDMA </a:t>
            </a:r>
            <a:r>
              <a:rPr lang="en-US" altLang="zh-CN" sz="1400" b="0" dirty="0" smtClean="0">
                <a:latin typeface="Calibri" charset="0"/>
                <a:ea typeface="宋体" charset="0"/>
              </a:rPr>
              <a:t>HCA &lt;- - -&gt; RDMA HCA</a:t>
            </a:r>
            <a:endParaRPr lang="en-AU" altLang="zh-CN" sz="1400" b="0" dirty="0">
              <a:latin typeface="Calibri" charset="0"/>
              <a:ea typeface="宋体" charset="0"/>
            </a:endParaRPr>
          </a:p>
          <a:p>
            <a:pPr lvl="1">
              <a:lnSpc>
                <a:spcPct val="110000"/>
              </a:lnSpc>
              <a:buClr>
                <a:srgbClr val="3366FF"/>
              </a:buClr>
              <a:defRPr/>
            </a:pPr>
            <a:r>
              <a:rPr lang="en-US" altLang="zh-CN" sz="1600" b="0" dirty="0" smtClean="0"/>
              <a:t>DMA</a:t>
            </a:r>
            <a:endParaRPr lang="en-US" altLang="zh-CN" sz="1600" b="0" dirty="0"/>
          </a:p>
          <a:p>
            <a:pPr lvl="2" eaLnBrk="1" hangingPunct="1">
              <a:spcBef>
                <a:spcPct val="0"/>
              </a:spcBef>
              <a:buClr>
                <a:srgbClr val="3366FF"/>
              </a:buClr>
              <a:defRPr/>
            </a:pPr>
            <a:r>
              <a:rPr lang="en-US" altLang="zh-CN" sz="1400" b="0" dirty="0" smtClean="0">
                <a:latin typeface="Calibri" charset="0"/>
                <a:ea typeface="宋体" charset="0"/>
              </a:rPr>
              <a:t>FPGA</a:t>
            </a:r>
            <a:r>
              <a:rPr lang="en-US" altLang="zh-CN" sz="1400" b="0" dirty="0" smtClean="0">
                <a:latin typeface="Calibri" charset="0"/>
                <a:ea typeface="宋体" charset="0"/>
                <a:sym typeface="Wingdings"/>
              </a:rPr>
              <a:t>&lt;</a:t>
            </a:r>
            <a:r>
              <a:rPr lang="en-US" altLang="zh-CN" sz="1400" b="0" dirty="0">
                <a:latin typeface="Calibri" charset="0"/>
                <a:ea typeface="宋体" charset="0"/>
                <a:sym typeface="Wingdings"/>
              </a:rPr>
              <a:t>- - -</a:t>
            </a:r>
            <a:r>
              <a:rPr lang="en-US" altLang="zh-CN" sz="1400" b="0" dirty="0">
                <a:latin typeface="Calibri" charset="0"/>
                <a:ea typeface="宋体" charset="0"/>
              </a:rPr>
              <a:t>&gt; </a:t>
            </a:r>
            <a:r>
              <a:rPr lang="en-US" altLang="zh-CN" sz="1400" b="0" dirty="0" smtClean="0">
                <a:latin typeface="Calibri" charset="0"/>
                <a:ea typeface="宋体" charset="0"/>
              </a:rPr>
              <a:t>RDMA HCA</a:t>
            </a:r>
            <a:endParaRPr lang="en-AU" altLang="zh-CN" sz="1400" b="0" dirty="0">
              <a:latin typeface="Calibri" charset="0"/>
              <a:ea typeface="宋体" charset="0"/>
            </a:endParaRPr>
          </a:p>
          <a:p>
            <a:pPr lvl="2" eaLnBrk="1" hangingPunct="1">
              <a:spcBef>
                <a:spcPct val="0"/>
              </a:spcBef>
              <a:buClr>
                <a:srgbClr val="3366FF"/>
              </a:buClr>
              <a:defRPr/>
            </a:pPr>
            <a:endParaRPr lang="en-AU" altLang="zh-CN" sz="800" b="0" dirty="0">
              <a:latin typeface="Calibri" charset="0"/>
              <a:ea typeface="宋体" charset="0"/>
            </a:endParaRPr>
          </a:p>
          <a:p>
            <a:pPr lvl="2" eaLnBrk="1" hangingPunct="1">
              <a:spcBef>
                <a:spcPct val="0"/>
              </a:spcBef>
              <a:buClr>
                <a:srgbClr val="3366FF"/>
              </a:buClr>
              <a:defRPr/>
            </a:pPr>
            <a:endParaRPr lang="en-US" altLang="zh-CN" sz="800" b="0" dirty="0" smtClean="0">
              <a:latin typeface="Calibri" charset="0"/>
              <a:ea typeface="宋体" charset="0"/>
            </a:endParaRPr>
          </a:p>
          <a:p>
            <a:pPr marL="682625" lvl="2" indent="0" eaLnBrk="1" hangingPunct="1">
              <a:spcBef>
                <a:spcPct val="0"/>
              </a:spcBef>
              <a:buClr>
                <a:srgbClr val="3366FF"/>
              </a:buClr>
              <a:buNone/>
              <a:defRPr/>
            </a:pPr>
            <a:endParaRPr lang="en-US" altLang="zh-CN" sz="800" b="0" dirty="0" smtClean="0">
              <a:latin typeface="Calibri" charset="0"/>
              <a:ea typeface="宋体" charset="0"/>
            </a:endParaRPr>
          </a:p>
          <a:p>
            <a:pPr marL="346075" lvl="1" indent="0" eaLnBrk="1" hangingPunct="1">
              <a:spcBef>
                <a:spcPct val="0"/>
              </a:spcBef>
              <a:buFont typeface="Arial" charset="0"/>
              <a:buNone/>
              <a:defRPr/>
            </a:pPr>
            <a:endParaRPr lang="en-US" altLang="zh-CN" sz="1800" dirty="0" smtClean="0">
              <a:latin typeface="Calibri" charset="0"/>
              <a:ea typeface="宋体" charset="0"/>
            </a:endParaRPr>
          </a:p>
          <a:p>
            <a:pPr marL="346075" lvl="1" indent="0" eaLnBrk="1" hangingPunct="1">
              <a:spcBef>
                <a:spcPct val="0"/>
              </a:spcBef>
              <a:buFont typeface="Arial" charset="0"/>
              <a:buNone/>
              <a:defRPr/>
            </a:pPr>
            <a:endParaRPr lang="zh-CN" altLang="en-US" sz="1800" dirty="0">
              <a:latin typeface="Calibri" charset="0"/>
              <a:ea typeface="宋体" charset="0"/>
            </a:endParaRPr>
          </a:p>
        </p:txBody>
      </p:sp>
      <p:sp>
        <p:nvSpPr>
          <p:cNvPr id="31" name="Title 1"/>
          <p:cNvSpPr txBox="1">
            <a:spLocks/>
          </p:cNvSpPr>
          <p:nvPr/>
        </p:nvSpPr>
        <p:spPr bwMode="auto">
          <a:xfrm>
            <a:off x="295451" y="156284"/>
            <a:ext cx="868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r>
              <a:rPr lang="en-AU" altLang="zh-CN" dirty="0" smtClean="0">
                <a:solidFill>
                  <a:srgbClr val="6699FF"/>
                </a:solidFill>
              </a:rPr>
              <a:t>Design</a:t>
            </a:r>
            <a:r>
              <a:rPr lang="zh-CN" altLang="en-US" dirty="0" smtClean="0">
                <a:solidFill>
                  <a:srgbClr val="6699FF"/>
                </a:solidFill>
              </a:rPr>
              <a:t> </a:t>
            </a:r>
            <a:r>
              <a:rPr lang="en-US" altLang="zh-CN" dirty="0" smtClean="0">
                <a:solidFill>
                  <a:srgbClr val="6699FF"/>
                </a:solidFill>
              </a:rPr>
              <a:t>and</a:t>
            </a:r>
            <a:r>
              <a:rPr lang="zh-CN" altLang="en-US" dirty="0" smtClean="0">
                <a:solidFill>
                  <a:srgbClr val="6699FF"/>
                </a:solidFill>
              </a:rPr>
              <a:t> </a:t>
            </a:r>
            <a:r>
              <a:rPr lang="en-US" altLang="zh-CN" dirty="0" smtClean="0">
                <a:solidFill>
                  <a:srgbClr val="6699FF"/>
                </a:solidFill>
              </a:rPr>
              <a:t>Implementation</a:t>
            </a:r>
            <a:r>
              <a:rPr lang="zh-CN" altLang="en-US" dirty="0" smtClean="0">
                <a:solidFill>
                  <a:srgbClr val="6699FF"/>
                </a:solidFill>
              </a:rPr>
              <a:t> </a:t>
            </a:r>
            <a:endParaRPr lang="en-AU" dirty="0">
              <a:solidFill>
                <a:srgbClr val="6699FF"/>
              </a:solidFill>
            </a:endParaRPr>
          </a:p>
        </p:txBody>
      </p:sp>
      <p:sp>
        <p:nvSpPr>
          <p:cNvPr id="32" name="Rectangle 31"/>
          <p:cNvSpPr/>
          <p:nvPr/>
        </p:nvSpPr>
        <p:spPr bwMode="auto">
          <a:xfrm>
            <a:off x="314475" y="3883336"/>
            <a:ext cx="2818189" cy="1620000"/>
          </a:xfrm>
          <a:prstGeom prst="rect">
            <a:avLst/>
          </a:prstGeom>
          <a:solidFill>
            <a:schemeClr val="bg1">
              <a:lumMod val="75000"/>
              <a:alpha val="20000"/>
            </a:schemeClr>
          </a:solidFill>
          <a:ln w="3175" cap="flat" cmpd="sng" algn="ctr">
            <a:solidFill>
              <a:schemeClr val="bg1"/>
            </a:solidFill>
            <a:prstDash val="solid"/>
            <a:round/>
            <a:headEnd type="none" w="med" len="med"/>
            <a:tailEnd type="none" w="med" len="med"/>
          </a:ln>
          <a:effectLst/>
          <a:extLst/>
        </p:spPr>
        <p:txBody>
          <a:bodyPr/>
          <a:lstStyle/>
          <a:p>
            <a:pPr eaLnBrk="1" hangingPunct="1">
              <a:buClr>
                <a:srgbClr val="000000"/>
              </a:buClr>
              <a:buSzPct val="100000"/>
              <a:buFont typeface="Arial" pitchFamily="34" charset="0"/>
              <a:buNone/>
              <a:defRPr/>
            </a:pPr>
            <a:endParaRPr lang="en-US" dirty="0">
              <a:latin typeface="Arial" pitchFamily="34" charset="0"/>
              <a:cs typeface="Arial" pitchFamily="34" charset="0"/>
            </a:endParaRPr>
          </a:p>
        </p:txBody>
      </p:sp>
      <p:sp>
        <p:nvSpPr>
          <p:cNvPr id="35" name="Rectangle 34"/>
          <p:cNvSpPr/>
          <p:nvPr/>
        </p:nvSpPr>
        <p:spPr>
          <a:xfrm>
            <a:off x="2152954" y="5334003"/>
            <a:ext cx="763209" cy="168643"/>
          </a:xfrm>
          <a:prstGeom prst="rect">
            <a:avLst/>
          </a:prstGeom>
          <a:solidFill>
            <a:srgbClr val="9277FF"/>
          </a:solidFill>
          <a:ln>
            <a:solidFill>
              <a:srgbClr val="9277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RDMA</a:t>
            </a:r>
          </a:p>
        </p:txBody>
      </p:sp>
      <p:sp>
        <p:nvSpPr>
          <p:cNvPr id="48" name="Rectangle 47"/>
          <p:cNvSpPr/>
          <p:nvPr/>
        </p:nvSpPr>
        <p:spPr bwMode="auto">
          <a:xfrm>
            <a:off x="5977770" y="3906764"/>
            <a:ext cx="2670323" cy="1712688"/>
          </a:xfrm>
          <a:prstGeom prst="rect">
            <a:avLst/>
          </a:prstGeom>
          <a:solidFill>
            <a:schemeClr val="bg1">
              <a:lumMod val="75000"/>
              <a:alpha val="20000"/>
            </a:schemeClr>
          </a:solidFill>
          <a:ln w="3175" cap="flat" cmpd="sng" algn="ctr">
            <a:solidFill>
              <a:schemeClr val="bg1"/>
            </a:solidFill>
            <a:prstDash val="solid"/>
            <a:round/>
            <a:headEnd type="none" w="med" len="med"/>
            <a:tailEnd type="none" w="med" len="med"/>
          </a:ln>
          <a:effectLst/>
          <a:extLst/>
        </p:spPr>
        <p:txBody>
          <a:bodyPr/>
          <a:lstStyle/>
          <a:p>
            <a:pPr eaLnBrk="1" hangingPunct="1">
              <a:buClr>
                <a:srgbClr val="000000"/>
              </a:buClr>
              <a:buSzPct val="100000"/>
              <a:buFont typeface="Arial" pitchFamily="34" charset="0"/>
              <a:buNone/>
              <a:defRPr/>
            </a:pPr>
            <a:endParaRPr lang="en-US" dirty="0">
              <a:latin typeface="Arial" pitchFamily="34" charset="0"/>
              <a:cs typeface="Arial" pitchFamily="34" charset="0"/>
            </a:endParaRPr>
          </a:p>
        </p:txBody>
      </p:sp>
      <p:sp>
        <p:nvSpPr>
          <p:cNvPr id="53" name="Rectangle 52"/>
          <p:cNvSpPr/>
          <p:nvPr/>
        </p:nvSpPr>
        <p:spPr>
          <a:xfrm>
            <a:off x="6208357" y="5354561"/>
            <a:ext cx="718608" cy="203723"/>
          </a:xfrm>
          <a:prstGeom prst="rect">
            <a:avLst/>
          </a:prstGeom>
          <a:solidFill>
            <a:srgbClr val="9277FF"/>
          </a:solidFill>
          <a:ln>
            <a:solidFill>
              <a:srgbClr val="9277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RDMA</a:t>
            </a:r>
          </a:p>
        </p:txBody>
      </p:sp>
      <p:sp>
        <p:nvSpPr>
          <p:cNvPr id="63" name="Rectangle 62"/>
          <p:cNvSpPr/>
          <p:nvPr/>
        </p:nvSpPr>
        <p:spPr>
          <a:xfrm>
            <a:off x="7243709" y="5373913"/>
            <a:ext cx="718608" cy="203723"/>
          </a:xfrm>
          <a:prstGeom prst="rect">
            <a:avLst/>
          </a:prstGeom>
          <a:solidFill>
            <a:srgbClr val="000090"/>
          </a:solidFill>
          <a:ln>
            <a:solidFill>
              <a:srgbClr val="9277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smtClean="0"/>
              <a:t>FPGA</a:t>
            </a:r>
            <a:endParaRPr lang="en-US" sz="1400" dirty="0"/>
          </a:p>
        </p:txBody>
      </p:sp>
      <p:cxnSp>
        <p:nvCxnSpPr>
          <p:cNvPr id="65" name="Straight Arrow Connector 64"/>
          <p:cNvCxnSpPr/>
          <p:nvPr/>
        </p:nvCxnSpPr>
        <p:spPr>
          <a:xfrm>
            <a:off x="2721430" y="4959051"/>
            <a:ext cx="1026055" cy="587295"/>
          </a:xfrm>
          <a:prstGeom prst="straightConnector1">
            <a:avLst/>
          </a:prstGeom>
          <a:ln>
            <a:prstDash val="solid"/>
            <a:tailEnd type="arrow"/>
          </a:ln>
        </p:spPr>
        <p:style>
          <a:lnRef idx="2">
            <a:schemeClr val="accent5"/>
          </a:lnRef>
          <a:fillRef idx="0">
            <a:schemeClr val="accent5"/>
          </a:fillRef>
          <a:effectRef idx="1">
            <a:schemeClr val="accent5"/>
          </a:effectRef>
          <a:fontRef idx="minor">
            <a:schemeClr val="tx1"/>
          </a:fontRef>
        </p:style>
      </p:cxnSp>
      <p:cxnSp>
        <p:nvCxnSpPr>
          <p:cNvPr id="68" name="Straight Arrow Connector 67"/>
          <p:cNvCxnSpPr/>
          <p:nvPr/>
        </p:nvCxnSpPr>
        <p:spPr>
          <a:xfrm flipH="1">
            <a:off x="5351316" y="4959051"/>
            <a:ext cx="950305" cy="546173"/>
          </a:xfrm>
          <a:prstGeom prst="straightConnector1">
            <a:avLst/>
          </a:prstGeom>
          <a:ln>
            <a:prstDash val="solid"/>
            <a:tailEnd type="arrow"/>
          </a:ln>
        </p:spPr>
        <p:style>
          <a:lnRef idx="2">
            <a:schemeClr val="accent5"/>
          </a:lnRef>
          <a:fillRef idx="0">
            <a:schemeClr val="accent5"/>
          </a:fillRef>
          <a:effectRef idx="1">
            <a:schemeClr val="accent5"/>
          </a:effectRef>
          <a:fontRef idx="minor">
            <a:schemeClr val="tx1"/>
          </a:fontRef>
        </p:style>
      </p:cxnSp>
      <p:sp>
        <p:nvSpPr>
          <p:cNvPr id="75" name="Rounded Rectangle 74"/>
          <p:cNvSpPr/>
          <p:nvPr/>
        </p:nvSpPr>
        <p:spPr bwMode="auto">
          <a:xfrm>
            <a:off x="6030688" y="3979042"/>
            <a:ext cx="1032931" cy="297838"/>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20000"/>
              </a:lnSpc>
              <a:spcBef>
                <a:spcPct val="0"/>
              </a:spcBef>
              <a:spcAft>
                <a:spcPct val="0"/>
              </a:spcAft>
              <a:buClr>
                <a:srgbClr val="000000"/>
              </a:buClr>
              <a:buSzPct val="100000"/>
              <a:buFont typeface="Arial" pitchFamily="34" charset="0"/>
              <a:buNone/>
              <a:tabLst/>
            </a:pPr>
            <a:r>
              <a:rPr lang="en-US" dirty="0" smtClean="0">
                <a:solidFill>
                  <a:schemeClr val="tx1"/>
                </a:solidFill>
                <a:latin typeface="Arial" pitchFamily="34" charset="0"/>
                <a:cs typeface="Arial" pitchFamily="34" charset="0"/>
              </a:rPr>
              <a:t>Application</a:t>
            </a:r>
            <a:endParaRPr kumimoji="0" lang="en-US" i="0" u="none" strike="noStrike" cap="none" normalizeH="0" baseline="0" dirty="0" smtClean="0">
              <a:ln>
                <a:noFill/>
              </a:ln>
              <a:solidFill>
                <a:srgbClr val="CCFFCC"/>
              </a:solidFill>
              <a:effectLst/>
              <a:latin typeface="Arial" pitchFamily="34" charset="0"/>
              <a:cs typeface="Arial" pitchFamily="34" charset="0"/>
            </a:endParaRPr>
          </a:p>
        </p:txBody>
      </p:sp>
      <p:sp>
        <p:nvSpPr>
          <p:cNvPr id="77" name="Rounded Rectangle 76"/>
          <p:cNvSpPr/>
          <p:nvPr/>
        </p:nvSpPr>
        <p:spPr bwMode="auto">
          <a:xfrm>
            <a:off x="7137409" y="3979041"/>
            <a:ext cx="647096" cy="309934"/>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20000"/>
              </a:lnSpc>
              <a:spcBef>
                <a:spcPct val="0"/>
              </a:spcBef>
              <a:spcAft>
                <a:spcPct val="0"/>
              </a:spcAft>
              <a:buClr>
                <a:srgbClr val="000000"/>
              </a:buClr>
              <a:buSzPct val="100000"/>
              <a:buFont typeface="Arial" pitchFamily="34" charset="0"/>
              <a:buNone/>
              <a:tabLst/>
            </a:pPr>
            <a:r>
              <a:rPr lang="en-US" sz="1050" dirty="0" smtClean="0">
                <a:solidFill>
                  <a:schemeClr val="tx1"/>
                </a:solidFill>
                <a:latin typeface="Arial" pitchFamily="34" charset="0"/>
                <a:cs typeface="Arial" pitchFamily="34" charset="0"/>
              </a:rPr>
              <a:t>VM</a:t>
            </a:r>
            <a:endParaRPr kumimoji="0" lang="en-US" sz="1050" i="0" u="none" strike="noStrike" cap="none" normalizeH="0" baseline="0" dirty="0" smtClean="0">
              <a:ln>
                <a:noFill/>
              </a:ln>
              <a:solidFill>
                <a:srgbClr val="CCFFCC"/>
              </a:solidFill>
              <a:effectLst/>
              <a:latin typeface="Arial" pitchFamily="34" charset="0"/>
              <a:cs typeface="Arial" pitchFamily="34" charset="0"/>
            </a:endParaRPr>
          </a:p>
        </p:txBody>
      </p:sp>
      <p:sp>
        <p:nvSpPr>
          <p:cNvPr id="90" name="TextBox 89"/>
          <p:cNvSpPr txBox="1"/>
          <p:nvPr/>
        </p:nvSpPr>
        <p:spPr>
          <a:xfrm>
            <a:off x="169333" y="4644573"/>
            <a:ext cx="8708574" cy="276999"/>
          </a:xfrm>
          <a:prstGeom prst="rect">
            <a:avLst/>
          </a:prstGeom>
          <a:noFill/>
          <a:ln w="28575" cmpd="sng">
            <a:solidFill>
              <a:srgbClr val="000090"/>
            </a:solidFill>
            <a:prstDash val="sysDash"/>
          </a:ln>
        </p:spPr>
        <p:txBody>
          <a:bodyPr wrap="square" rtlCol="0">
            <a:spAutoFit/>
          </a:bodyPr>
          <a:lstStyle/>
          <a:p>
            <a:r>
              <a:rPr lang="en-US" sz="1200" dirty="0" smtClean="0"/>
              <a:t>Transparent</a:t>
            </a:r>
            <a:r>
              <a:rPr lang="zh-CN" altLang="en-US" sz="1200" dirty="0" smtClean="0"/>
              <a:t> </a:t>
            </a:r>
            <a:r>
              <a:rPr lang="en-US" altLang="zh-CN" sz="1200" dirty="0" smtClean="0"/>
              <a:t>Accelerator</a:t>
            </a:r>
            <a:r>
              <a:rPr lang="zh-CN" altLang="en-US" sz="1200" dirty="0" smtClean="0"/>
              <a:t> </a:t>
            </a:r>
            <a:r>
              <a:rPr lang="en-US" altLang="zh-CN" sz="1200" dirty="0" smtClean="0"/>
              <a:t>Service</a:t>
            </a:r>
            <a:r>
              <a:rPr lang="zh-CN" altLang="en-US" sz="1200" dirty="0" smtClean="0"/>
              <a:t> </a:t>
            </a:r>
            <a:r>
              <a:rPr lang="en-US" altLang="zh-CN" sz="1200" dirty="0" smtClean="0"/>
              <a:t>Layer                                                                      Transparent Accelerator Service Layer</a:t>
            </a:r>
            <a:endParaRPr lang="en-US" sz="1200" dirty="0"/>
          </a:p>
        </p:txBody>
      </p:sp>
      <p:sp>
        <p:nvSpPr>
          <p:cNvPr id="114" name="Rounded Rectangle 113"/>
          <p:cNvSpPr/>
          <p:nvPr/>
        </p:nvSpPr>
        <p:spPr bwMode="auto">
          <a:xfrm>
            <a:off x="7834094" y="3974203"/>
            <a:ext cx="874477" cy="309934"/>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20000"/>
              </a:lnSpc>
              <a:spcBef>
                <a:spcPct val="0"/>
              </a:spcBef>
              <a:spcAft>
                <a:spcPct val="0"/>
              </a:spcAft>
              <a:buClr>
                <a:srgbClr val="000000"/>
              </a:buClr>
              <a:buSzPct val="100000"/>
              <a:buFont typeface="Arial" pitchFamily="34" charset="0"/>
              <a:buNone/>
              <a:tabLst/>
            </a:pPr>
            <a:r>
              <a:rPr lang="en-US" sz="1050" dirty="0" smtClean="0">
                <a:solidFill>
                  <a:schemeClr val="tx1"/>
                </a:solidFill>
                <a:latin typeface="Arial" pitchFamily="34" charset="0"/>
                <a:cs typeface="Arial" pitchFamily="34" charset="0"/>
              </a:rPr>
              <a:t>Container</a:t>
            </a:r>
            <a:endParaRPr kumimoji="0" lang="en-US" sz="1050" i="0" u="none" strike="noStrike" cap="none" normalizeH="0" baseline="0" dirty="0" smtClean="0">
              <a:ln>
                <a:noFill/>
              </a:ln>
              <a:solidFill>
                <a:srgbClr val="CCFFCC"/>
              </a:solidFill>
              <a:effectLst/>
              <a:latin typeface="Arial" pitchFamily="34" charset="0"/>
              <a:cs typeface="Arial" pitchFamily="34" charset="0"/>
            </a:endParaRPr>
          </a:p>
        </p:txBody>
      </p:sp>
      <p:sp>
        <p:nvSpPr>
          <p:cNvPr id="116" name="Rounded Rectangle 115"/>
          <p:cNvSpPr/>
          <p:nvPr/>
        </p:nvSpPr>
        <p:spPr bwMode="auto">
          <a:xfrm>
            <a:off x="353184" y="3950014"/>
            <a:ext cx="1032931" cy="297838"/>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20000"/>
              </a:lnSpc>
              <a:spcBef>
                <a:spcPct val="0"/>
              </a:spcBef>
              <a:spcAft>
                <a:spcPct val="0"/>
              </a:spcAft>
              <a:buClr>
                <a:srgbClr val="000000"/>
              </a:buClr>
              <a:buSzPct val="100000"/>
              <a:buFont typeface="Arial" pitchFamily="34" charset="0"/>
              <a:buNone/>
              <a:tabLst/>
            </a:pPr>
            <a:r>
              <a:rPr lang="en-US" dirty="0" smtClean="0">
                <a:solidFill>
                  <a:schemeClr val="tx1"/>
                </a:solidFill>
                <a:latin typeface="Arial" pitchFamily="34" charset="0"/>
                <a:cs typeface="Arial" pitchFamily="34" charset="0"/>
              </a:rPr>
              <a:t>Application</a:t>
            </a:r>
            <a:endParaRPr kumimoji="0" lang="en-US" i="0" u="none" strike="noStrike" cap="none" normalizeH="0" baseline="0" dirty="0" smtClean="0">
              <a:ln>
                <a:noFill/>
              </a:ln>
              <a:solidFill>
                <a:srgbClr val="CCFFCC"/>
              </a:solidFill>
              <a:effectLst/>
              <a:latin typeface="Arial" pitchFamily="34" charset="0"/>
              <a:cs typeface="Arial" pitchFamily="34" charset="0"/>
            </a:endParaRPr>
          </a:p>
        </p:txBody>
      </p:sp>
      <p:sp>
        <p:nvSpPr>
          <p:cNvPr id="117" name="Rounded Rectangle 116"/>
          <p:cNvSpPr/>
          <p:nvPr/>
        </p:nvSpPr>
        <p:spPr bwMode="auto">
          <a:xfrm>
            <a:off x="1459905" y="3950013"/>
            <a:ext cx="647096" cy="309934"/>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20000"/>
              </a:lnSpc>
              <a:spcBef>
                <a:spcPct val="0"/>
              </a:spcBef>
              <a:spcAft>
                <a:spcPct val="0"/>
              </a:spcAft>
              <a:buClr>
                <a:srgbClr val="000000"/>
              </a:buClr>
              <a:buSzPct val="100000"/>
              <a:buFont typeface="Arial" pitchFamily="34" charset="0"/>
              <a:buNone/>
              <a:tabLst/>
            </a:pPr>
            <a:r>
              <a:rPr lang="en-US" sz="1050" dirty="0" smtClean="0">
                <a:solidFill>
                  <a:schemeClr val="tx1"/>
                </a:solidFill>
                <a:latin typeface="Arial" pitchFamily="34" charset="0"/>
                <a:cs typeface="Arial" pitchFamily="34" charset="0"/>
              </a:rPr>
              <a:t>VM</a:t>
            </a:r>
            <a:endParaRPr kumimoji="0" lang="en-US" sz="1050" i="0" u="none" strike="noStrike" cap="none" normalizeH="0" baseline="0" dirty="0" smtClean="0">
              <a:ln>
                <a:noFill/>
              </a:ln>
              <a:solidFill>
                <a:srgbClr val="CCFFCC"/>
              </a:solidFill>
              <a:effectLst/>
              <a:latin typeface="Arial" pitchFamily="34" charset="0"/>
              <a:cs typeface="Arial" pitchFamily="34" charset="0"/>
            </a:endParaRPr>
          </a:p>
        </p:txBody>
      </p:sp>
      <p:sp>
        <p:nvSpPr>
          <p:cNvPr id="118" name="Rounded Rectangle 117"/>
          <p:cNvSpPr/>
          <p:nvPr/>
        </p:nvSpPr>
        <p:spPr bwMode="auto">
          <a:xfrm>
            <a:off x="2156590" y="3945175"/>
            <a:ext cx="874477" cy="309934"/>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20000"/>
              </a:lnSpc>
              <a:spcBef>
                <a:spcPct val="0"/>
              </a:spcBef>
              <a:spcAft>
                <a:spcPct val="0"/>
              </a:spcAft>
              <a:buClr>
                <a:srgbClr val="000000"/>
              </a:buClr>
              <a:buSzPct val="100000"/>
              <a:buFont typeface="Arial" pitchFamily="34" charset="0"/>
              <a:buNone/>
              <a:tabLst/>
            </a:pPr>
            <a:r>
              <a:rPr lang="en-US" sz="1050" dirty="0" smtClean="0">
                <a:solidFill>
                  <a:schemeClr val="tx1"/>
                </a:solidFill>
                <a:latin typeface="Arial" pitchFamily="34" charset="0"/>
                <a:cs typeface="Arial" pitchFamily="34" charset="0"/>
              </a:rPr>
              <a:t>Container</a:t>
            </a:r>
            <a:endParaRPr kumimoji="0" lang="en-US" sz="1050" i="0" u="none" strike="noStrike" cap="none" normalizeH="0" baseline="0" dirty="0" smtClean="0">
              <a:ln>
                <a:noFill/>
              </a:ln>
              <a:solidFill>
                <a:srgbClr val="CCFFCC"/>
              </a:solidFill>
              <a:effectLst/>
              <a:latin typeface="Arial" pitchFamily="34" charset="0"/>
              <a:cs typeface="Arial" pitchFamily="34" charset="0"/>
            </a:endParaRPr>
          </a:p>
        </p:txBody>
      </p:sp>
      <p:sp>
        <p:nvSpPr>
          <p:cNvPr id="21" name="Rectangle 10"/>
          <p:cNvSpPr txBox="1">
            <a:spLocks noChangeArrowheads="1"/>
          </p:cNvSpPr>
          <p:nvPr/>
        </p:nvSpPr>
        <p:spPr bwMode="auto">
          <a:xfrm>
            <a:off x="342698" y="657958"/>
            <a:ext cx="845255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pPr eaLnBrk="1" hangingPunct="1"/>
            <a:r>
              <a:rPr lang="en-US" altLang="zh-CN" dirty="0" smtClean="0">
                <a:solidFill>
                  <a:srgbClr val="6699FF"/>
                </a:solidFill>
                <a:latin typeface="Calibri" charset="0"/>
                <a:ea typeface="宋体" charset="0"/>
              </a:rPr>
              <a:t>Architecture</a:t>
            </a:r>
            <a:r>
              <a:rPr lang="zh-CN" altLang="en-US" dirty="0" smtClean="0">
                <a:solidFill>
                  <a:srgbClr val="6699FF"/>
                </a:solidFill>
                <a:latin typeface="Calibri" charset="0"/>
                <a:ea typeface="宋体" charset="0"/>
              </a:rPr>
              <a:t> </a:t>
            </a:r>
            <a:r>
              <a:rPr lang="en-US" altLang="zh-CN" dirty="0" smtClean="0">
                <a:solidFill>
                  <a:srgbClr val="6699FF"/>
                </a:solidFill>
                <a:latin typeface="Calibri" charset="0"/>
                <a:ea typeface="宋体" charset="0"/>
              </a:rPr>
              <a:t>Overview</a:t>
            </a:r>
            <a:endParaRPr lang="en-US" altLang="zh-CN" dirty="0">
              <a:solidFill>
                <a:srgbClr val="6699FF"/>
              </a:solidFill>
              <a:latin typeface="Calibri" charset="0"/>
              <a:ea typeface="宋体"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
          <p:cNvSpPr txBox="1">
            <a:spLocks noChangeArrowheads="1"/>
          </p:cNvSpPr>
          <p:nvPr/>
        </p:nvSpPr>
        <p:spPr bwMode="auto">
          <a:xfrm>
            <a:off x="366712" y="1052062"/>
            <a:ext cx="3632732" cy="1344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173038" indent="-173038" algn="l" rtl="0" eaLnBrk="0" fontAlgn="base" hangingPunct="0">
              <a:spcBef>
                <a:spcPct val="20000"/>
              </a:spcBef>
              <a:spcAft>
                <a:spcPct val="0"/>
              </a:spcAft>
              <a:buClr>
                <a:schemeClr val="tx1"/>
              </a:buClr>
              <a:buFont typeface="Wingdings" charset="0"/>
              <a:buChar char="§"/>
              <a:defRPr sz="2400">
                <a:solidFill>
                  <a:schemeClr val="tx1"/>
                </a:solidFill>
                <a:latin typeface="+mn-lt"/>
                <a:ea typeface="+mn-ea"/>
                <a:cs typeface="+mn-cs"/>
              </a:defRPr>
            </a:lvl1pPr>
            <a:lvl2pPr marL="509588" indent="-163513" algn="l" rtl="0" eaLnBrk="0" fontAlgn="base" hangingPunct="0">
              <a:spcBef>
                <a:spcPct val="20000"/>
              </a:spcBef>
              <a:spcAft>
                <a:spcPct val="0"/>
              </a:spcAft>
              <a:buClr>
                <a:schemeClr val="tx1"/>
              </a:buClr>
              <a:buFont typeface="Arial" charset="0"/>
              <a:buChar char="–"/>
              <a:defRPr sz="2000">
                <a:solidFill>
                  <a:schemeClr val="tx1"/>
                </a:solidFill>
                <a:latin typeface="+mn-lt"/>
                <a:ea typeface="+mn-ea"/>
                <a:cs typeface="+mn-cs"/>
              </a:defRPr>
            </a:lvl2pPr>
            <a:lvl3pPr marL="855663" indent="-173038" algn="l" rtl="0" eaLnBrk="0" fontAlgn="base" hangingPunct="0">
              <a:spcBef>
                <a:spcPct val="20000"/>
              </a:spcBef>
              <a:spcAft>
                <a:spcPct val="0"/>
              </a:spcAft>
              <a:buClr>
                <a:schemeClr val="tx1"/>
              </a:buClr>
              <a:buChar char="•"/>
              <a:defRPr>
                <a:solidFill>
                  <a:schemeClr val="tx1"/>
                </a:solidFill>
                <a:latin typeface="+mn-lt"/>
                <a:ea typeface="+mn-ea"/>
                <a:cs typeface="+mn-cs"/>
              </a:defRPr>
            </a:lvl3pPr>
            <a:lvl4pPr marL="1203325" indent="-173038" algn="l" rtl="0" eaLnBrk="0" fontAlgn="base" hangingPunct="0">
              <a:spcBef>
                <a:spcPct val="20000"/>
              </a:spcBef>
              <a:spcAft>
                <a:spcPct val="0"/>
              </a:spcAft>
              <a:defRPr sz="1600">
                <a:solidFill>
                  <a:schemeClr val="bg1"/>
                </a:solidFill>
                <a:latin typeface="Arial" pitchFamily="34" charset="0"/>
                <a:ea typeface="+mn-ea"/>
              </a:defRPr>
            </a:lvl4pPr>
            <a:lvl5pPr marL="1539875" indent="-163513" algn="l" rtl="0" eaLnBrk="0" fontAlgn="base" hangingPunct="0">
              <a:spcBef>
                <a:spcPct val="20000"/>
              </a:spcBef>
              <a:spcAft>
                <a:spcPct val="0"/>
              </a:spcAft>
              <a:buChar char="»"/>
              <a:defRPr sz="1600">
                <a:solidFill>
                  <a:schemeClr val="bg1"/>
                </a:solidFill>
                <a:latin typeface="Arial" pitchFamily="34" charset="0"/>
                <a:ea typeface="+mn-ea"/>
              </a:defRPr>
            </a:lvl5pPr>
            <a:lvl6pPr marL="1997075" indent="-163513" algn="l" rtl="0" fontAlgn="base">
              <a:spcBef>
                <a:spcPct val="20000"/>
              </a:spcBef>
              <a:spcAft>
                <a:spcPct val="0"/>
              </a:spcAft>
              <a:buChar char="»"/>
              <a:defRPr sz="1600">
                <a:solidFill>
                  <a:schemeClr val="bg1"/>
                </a:solidFill>
                <a:latin typeface="Arial" pitchFamily="34" charset="0"/>
                <a:ea typeface="+mn-ea"/>
              </a:defRPr>
            </a:lvl6pPr>
            <a:lvl7pPr marL="2454275" indent="-163513" algn="l" rtl="0" fontAlgn="base">
              <a:spcBef>
                <a:spcPct val="20000"/>
              </a:spcBef>
              <a:spcAft>
                <a:spcPct val="0"/>
              </a:spcAft>
              <a:buChar char="»"/>
              <a:defRPr sz="1600">
                <a:solidFill>
                  <a:schemeClr val="bg1"/>
                </a:solidFill>
                <a:latin typeface="Arial" pitchFamily="34" charset="0"/>
                <a:ea typeface="+mn-ea"/>
              </a:defRPr>
            </a:lvl7pPr>
            <a:lvl8pPr marL="2911475" indent="-163513" algn="l" rtl="0" fontAlgn="base">
              <a:spcBef>
                <a:spcPct val="20000"/>
              </a:spcBef>
              <a:spcAft>
                <a:spcPct val="0"/>
              </a:spcAft>
              <a:buChar char="»"/>
              <a:defRPr sz="1600">
                <a:solidFill>
                  <a:schemeClr val="bg1"/>
                </a:solidFill>
                <a:latin typeface="Arial" pitchFamily="34" charset="0"/>
                <a:ea typeface="+mn-ea"/>
              </a:defRPr>
            </a:lvl8pPr>
            <a:lvl9pPr marL="3368675" indent="-163513" algn="l" rtl="0" fontAlgn="base">
              <a:spcBef>
                <a:spcPct val="20000"/>
              </a:spcBef>
              <a:spcAft>
                <a:spcPct val="0"/>
              </a:spcAft>
              <a:buChar char="»"/>
              <a:defRPr sz="1600">
                <a:solidFill>
                  <a:schemeClr val="bg1"/>
                </a:solidFill>
                <a:latin typeface="Arial" pitchFamily="34" charset="0"/>
                <a:ea typeface="+mn-ea"/>
              </a:defRPr>
            </a:lvl9pPr>
          </a:lstStyle>
          <a:p>
            <a:pPr>
              <a:lnSpc>
                <a:spcPct val="110000"/>
              </a:lnSpc>
              <a:buClr>
                <a:srgbClr val="3366FF"/>
              </a:buClr>
              <a:defRPr/>
            </a:pPr>
            <a:r>
              <a:rPr lang="en-US" altLang="zh-CN" sz="2000" b="0" dirty="0" smtClean="0"/>
              <a:t>Remote</a:t>
            </a:r>
            <a:r>
              <a:rPr lang="zh-CN" altLang="en-US" sz="2000" b="0" dirty="0" smtClean="0"/>
              <a:t> </a:t>
            </a:r>
            <a:r>
              <a:rPr lang="en-US" altLang="zh-CN" sz="2000" b="0" dirty="0" smtClean="0"/>
              <a:t>Access</a:t>
            </a:r>
          </a:p>
          <a:p>
            <a:pPr lvl="1">
              <a:lnSpc>
                <a:spcPct val="110000"/>
              </a:lnSpc>
              <a:buClr>
                <a:srgbClr val="3366FF"/>
              </a:buClr>
              <a:defRPr/>
            </a:pPr>
            <a:r>
              <a:rPr lang="en-US" altLang="zh-CN" sz="1400" b="0" dirty="0" smtClean="0">
                <a:latin typeface="Calibri" charset="0"/>
                <a:ea typeface="宋体" charset="0"/>
              </a:rPr>
              <a:t>Client&lt;---&gt;</a:t>
            </a:r>
            <a:r>
              <a:rPr lang="zh-CN" altLang="en-US" sz="1400" b="0" dirty="0" smtClean="0">
                <a:latin typeface="Calibri" charset="0"/>
                <a:ea typeface="宋体" charset="0"/>
              </a:rPr>
              <a:t> </a:t>
            </a:r>
            <a:r>
              <a:rPr lang="en-US" altLang="zh-CN" sz="1400" b="0" dirty="0" smtClean="0">
                <a:latin typeface="Calibri" charset="0"/>
                <a:ea typeface="宋体" charset="0"/>
              </a:rPr>
              <a:t>Service</a:t>
            </a:r>
            <a:r>
              <a:rPr lang="zh-CN" altLang="en-US" sz="1400" b="0" dirty="0" smtClean="0">
                <a:latin typeface="Calibri" charset="0"/>
                <a:ea typeface="宋体" charset="0"/>
              </a:rPr>
              <a:t> </a:t>
            </a:r>
            <a:r>
              <a:rPr lang="en-US" altLang="zh-CN" sz="1400" b="0" dirty="0" smtClean="0">
                <a:latin typeface="Calibri" charset="0"/>
                <a:ea typeface="宋体" charset="0"/>
              </a:rPr>
              <a:t>Layer</a:t>
            </a:r>
          </a:p>
          <a:p>
            <a:pPr lvl="1">
              <a:lnSpc>
                <a:spcPct val="110000"/>
              </a:lnSpc>
              <a:buClr>
                <a:srgbClr val="3366FF"/>
              </a:buClr>
              <a:defRPr/>
            </a:pPr>
            <a:r>
              <a:rPr lang="en-US" altLang="zh-CN" sz="1400" b="0" dirty="0" smtClean="0">
                <a:latin typeface="Calibri" charset="0"/>
                <a:ea typeface="宋体" charset="0"/>
              </a:rPr>
              <a:t>Service</a:t>
            </a:r>
            <a:r>
              <a:rPr lang="zh-CN" altLang="en-US" sz="1400" b="0" dirty="0" smtClean="0">
                <a:latin typeface="Calibri" charset="0"/>
                <a:ea typeface="宋体" charset="0"/>
              </a:rPr>
              <a:t> </a:t>
            </a:r>
            <a:r>
              <a:rPr lang="en-US" altLang="zh-CN" sz="1400" b="0" dirty="0" smtClean="0">
                <a:latin typeface="Calibri" charset="0"/>
                <a:ea typeface="宋体" charset="0"/>
              </a:rPr>
              <a:t>Layer&lt;</a:t>
            </a:r>
            <a:r>
              <a:rPr lang="zh-CN" altLang="en-US" sz="1400" b="0" dirty="0" smtClean="0">
                <a:latin typeface="Calibri" charset="0"/>
                <a:ea typeface="宋体" charset="0"/>
              </a:rPr>
              <a:t> </a:t>
            </a:r>
            <a:r>
              <a:rPr lang="en-US" altLang="zh-CN" sz="1400" b="0" dirty="0" smtClean="0">
                <a:latin typeface="Calibri" charset="0"/>
                <a:ea typeface="宋体" charset="0"/>
              </a:rPr>
              <a:t>---&gt;</a:t>
            </a:r>
            <a:r>
              <a:rPr lang="zh-CN" altLang="en-US" sz="1400" b="0" dirty="0" smtClean="0">
                <a:latin typeface="Calibri" charset="0"/>
                <a:ea typeface="宋体" charset="0"/>
              </a:rPr>
              <a:t> </a:t>
            </a:r>
            <a:r>
              <a:rPr lang="en-US" altLang="zh-CN" sz="1400" b="0" dirty="0" smtClean="0">
                <a:latin typeface="Calibri" charset="0"/>
                <a:ea typeface="宋体" charset="0"/>
              </a:rPr>
              <a:t>Scheduler</a:t>
            </a:r>
          </a:p>
          <a:p>
            <a:pPr lvl="1">
              <a:lnSpc>
                <a:spcPct val="110000"/>
              </a:lnSpc>
              <a:buClr>
                <a:srgbClr val="3366FF"/>
              </a:buClr>
              <a:defRPr/>
            </a:pPr>
            <a:r>
              <a:rPr lang="en-US" altLang="zh-CN" sz="1400" b="0" dirty="0" smtClean="0">
                <a:latin typeface="Calibri" charset="0"/>
                <a:ea typeface="宋体" charset="0"/>
              </a:rPr>
              <a:t>Scheduler&lt;</a:t>
            </a:r>
            <a:r>
              <a:rPr lang="zh-CN" altLang="en-US" sz="1400" b="0" dirty="0" smtClean="0">
                <a:latin typeface="Calibri" charset="0"/>
                <a:ea typeface="宋体" charset="0"/>
              </a:rPr>
              <a:t> </a:t>
            </a:r>
            <a:r>
              <a:rPr lang="en-US" altLang="zh-CN" sz="1400" b="0" dirty="0" smtClean="0">
                <a:latin typeface="Calibri" charset="0"/>
                <a:ea typeface="宋体" charset="0"/>
              </a:rPr>
              <a:t>---</a:t>
            </a:r>
            <a:r>
              <a:rPr lang="zh-CN" altLang="en-US" sz="1400" b="0" dirty="0" smtClean="0">
                <a:latin typeface="Calibri" charset="0"/>
                <a:ea typeface="宋体" charset="0"/>
              </a:rPr>
              <a:t> </a:t>
            </a:r>
            <a:r>
              <a:rPr lang="en-US" altLang="zh-CN" sz="1400" b="0" dirty="0" smtClean="0">
                <a:latin typeface="Calibri" charset="0"/>
                <a:ea typeface="宋体" charset="0"/>
              </a:rPr>
              <a:t>&gt;</a:t>
            </a:r>
            <a:r>
              <a:rPr lang="zh-CN" altLang="en-US" sz="1400" b="0" dirty="0" smtClean="0">
                <a:latin typeface="Calibri" charset="0"/>
                <a:ea typeface="宋体" charset="0"/>
              </a:rPr>
              <a:t> </a:t>
            </a:r>
            <a:r>
              <a:rPr lang="en-US" altLang="zh-CN" sz="1400" b="0" dirty="0" smtClean="0">
                <a:latin typeface="Calibri" charset="0"/>
                <a:ea typeface="宋体" charset="0"/>
              </a:rPr>
              <a:t>FPGA</a:t>
            </a:r>
            <a:r>
              <a:rPr lang="zh-CN" altLang="en-US" sz="1400" b="0" dirty="0" smtClean="0">
                <a:latin typeface="Calibri" charset="0"/>
                <a:ea typeface="宋体" charset="0"/>
              </a:rPr>
              <a:t> </a:t>
            </a:r>
            <a:r>
              <a:rPr lang="en-US" altLang="zh-CN" sz="1400" b="0" dirty="0">
                <a:latin typeface="Calibri" charset="0"/>
                <a:ea typeface="宋体" charset="0"/>
              </a:rPr>
              <a:t>U</a:t>
            </a:r>
            <a:r>
              <a:rPr lang="en-US" altLang="zh-CN" sz="1400" b="0" dirty="0" smtClean="0">
                <a:latin typeface="Calibri" charset="0"/>
                <a:ea typeface="宋体" charset="0"/>
              </a:rPr>
              <a:t>sage</a:t>
            </a:r>
            <a:r>
              <a:rPr lang="zh-CN" altLang="en-US" sz="1400" b="0" dirty="0" smtClean="0">
                <a:latin typeface="Calibri" charset="0"/>
                <a:ea typeface="宋体" charset="0"/>
              </a:rPr>
              <a:t> </a:t>
            </a:r>
            <a:endParaRPr lang="en-US" altLang="zh-CN" sz="1400" b="0" dirty="0" smtClean="0">
              <a:latin typeface="Calibri" charset="0"/>
              <a:ea typeface="宋体" charset="0"/>
            </a:endParaRPr>
          </a:p>
        </p:txBody>
      </p:sp>
      <p:sp>
        <p:nvSpPr>
          <p:cNvPr id="29" name="Rectangle 3"/>
          <p:cNvSpPr txBox="1">
            <a:spLocks noChangeArrowheads="1"/>
          </p:cNvSpPr>
          <p:nvPr/>
        </p:nvSpPr>
        <p:spPr bwMode="auto">
          <a:xfrm>
            <a:off x="4680695" y="1044872"/>
            <a:ext cx="4007287" cy="1535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173038" indent="-173038" algn="l" rtl="0" eaLnBrk="0" fontAlgn="base" hangingPunct="0">
              <a:spcBef>
                <a:spcPct val="20000"/>
              </a:spcBef>
              <a:spcAft>
                <a:spcPct val="0"/>
              </a:spcAft>
              <a:buClr>
                <a:schemeClr val="tx1"/>
              </a:buClr>
              <a:buFont typeface="Wingdings" charset="0"/>
              <a:buChar char="§"/>
              <a:defRPr sz="2400">
                <a:solidFill>
                  <a:schemeClr val="tx1"/>
                </a:solidFill>
                <a:latin typeface="+mn-lt"/>
                <a:ea typeface="+mn-ea"/>
                <a:cs typeface="+mn-cs"/>
              </a:defRPr>
            </a:lvl1pPr>
            <a:lvl2pPr marL="509588" indent="-163513" algn="l" rtl="0" eaLnBrk="0" fontAlgn="base" hangingPunct="0">
              <a:spcBef>
                <a:spcPct val="20000"/>
              </a:spcBef>
              <a:spcAft>
                <a:spcPct val="0"/>
              </a:spcAft>
              <a:buClr>
                <a:schemeClr val="tx1"/>
              </a:buClr>
              <a:buFont typeface="Arial" charset="0"/>
              <a:buChar char="–"/>
              <a:defRPr sz="2000">
                <a:solidFill>
                  <a:schemeClr val="tx1"/>
                </a:solidFill>
                <a:latin typeface="+mn-lt"/>
                <a:ea typeface="+mn-ea"/>
                <a:cs typeface="+mn-cs"/>
              </a:defRPr>
            </a:lvl2pPr>
            <a:lvl3pPr marL="855663" indent="-173038" algn="l" rtl="0" eaLnBrk="0" fontAlgn="base" hangingPunct="0">
              <a:spcBef>
                <a:spcPct val="20000"/>
              </a:spcBef>
              <a:spcAft>
                <a:spcPct val="0"/>
              </a:spcAft>
              <a:buClr>
                <a:schemeClr val="tx1"/>
              </a:buClr>
              <a:buChar char="•"/>
              <a:defRPr>
                <a:solidFill>
                  <a:schemeClr val="tx1"/>
                </a:solidFill>
                <a:latin typeface="+mn-lt"/>
                <a:ea typeface="+mn-ea"/>
                <a:cs typeface="+mn-cs"/>
              </a:defRPr>
            </a:lvl3pPr>
            <a:lvl4pPr marL="1203325" indent="-173038" algn="l" rtl="0" eaLnBrk="0" fontAlgn="base" hangingPunct="0">
              <a:spcBef>
                <a:spcPct val="20000"/>
              </a:spcBef>
              <a:spcAft>
                <a:spcPct val="0"/>
              </a:spcAft>
              <a:defRPr sz="1600">
                <a:solidFill>
                  <a:schemeClr val="bg1"/>
                </a:solidFill>
                <a:latin typeface="Arial" pitchFamily="34" charset="0"/>
                <a:ea typeface="+mn-ea"/>
              </a:defRPr>
            </a:lvl4pPr>
            <a:lvl5pPr marL="1539875" indent="-163513" algn="l" rtl="0" eaLnBrk="0" fontAlgn="base" hangingPunct="0">
              <a:spcBef>
                <a:spcPct val="20000"/>
              </a:spcBef>
              <a:spcAft>
                <a:spcPct val="0"/>
              </a:spcAft>
              <a:buChar char="»"/>
              <a:defRPr sz="1600">
                <a:solidFill>
                  <a:schemeClr val="bg1"/>
                </a:solidFill>
                <a:latin typeface="Arial" pitchFamily="34" charset="0"/>
                <a:ea typeface="+mn-ea"/>
              </a:defRPr>
            </a:lvl5pPr>
            <a:lvl6pPr marL="1997075" indent="-163513" algn="l" rtl="0" fontAlgn="base">
              <a:spcBef>
                <a:spcPct val="20000"/>
              </a:spcBef>
              <a:spcAft>
                <a:spcPct val="0"/>
              </a:spcAft>
              <a:buChar char="»"/>
              <a:defRPr sz="1600">
                <a:solidFill>
                  <a:schemeClr val="bg1"/>
                </a:solidFill>
                <a:latin typeface="Arial" pitchFamily="34" charset="0"/>
                <a:ea typeface="+mn-ea"/>
              </a:defRPr>
            </a:lvl6pPr>
            <a:lvl7pPr marL="2454275" indent="-163513" algn="l" rtl="0" fontAlgn="base">
              <a:spcBef>
                <a:spcPct val="20000"/>
              </a:spcBef>
              <a:spcAft>
                <a:spcPct val="0"/>
              </a:spcAft>
              <a:buChar char="»"/>
              <a:defRPr sz="1600">
                <a:solidFill>
                  <a:schemeClr val="bg1"/>
                </a:solidFill>
                <a:latin typeface="Arial" pitchFamily="34" charset="0"/>
                <a:ea typeface="+mn-ea"/>
              </a:defRPr>
            </a:lvl7pPr>
            <a:lvl8pPr marL="2911475" indent="-163513" algn="l" rtl="0" fontAlgn="base">
              <a:spcBef>
                <a:spcPct val="20000"/>
              </a:spcBef>
              <a:spcAft>
                <a:spcPct val="0"/>
              </a:spcAft>
              <a:buChar char="»"/>
              <a:defRPr sz="1600">
                <a:solidFill>
                  <a:schemeClr val="bg1"/>
                </a:solidFill>
                <a:latin typeface="Arial" pitchFamily="34" charset="0"/>
                <a:ea typeface="+mn-ea"/>
              </a:defRPr>
            </a:lvl8pPr>
            <a:lvl9pPr marL="3368675" indent="-163513" algn="l" rtl="0" fontAlgn="base">
              <a:spcBef>
                <a:spcPct val="20000"/>
              </a:spcBef>
              <a:spcAft>
                <a:spcPct val="0"/>
              </a:spcAft>
              <a:buChar char="»"/>
              <a:defRPr sz="1600">
                <a:solidFill>
                  <a:schemeClr val="bg1"/>
                </a:solidFill>
                <a:latin typeface="Arial" pitchFamily="34" charset="0"/>
                <a:ea typeface="+mn-ea"/>
              </a:defRPr>
            </a:lvl9pPr>
          </a:lstStyle>
          <a:p>
            <a:pPr>
              <a:lnSpc>
                <a:spcPct val="110000"/>
              </a:lnSpc>
              <a:buClr>
                <a:srgbClr val="3366FF"/>
              </a:buClr>
              <a:defRPr/>
            </a:pPr>
            <a:r>
              <a:rPr lang="en-US" altLang="zh-CN" sz="2000" b="0" dirty="0" smtClean="0"/>
              <a:t>Local</a:t>
            </a:r>
            <a:r>
              <a:rPr lang="zh-CN" altLang="en-US" sz="2000" b="0" dirty="0" smtClean="0"/>
              <a:t> </a:t>
            </a:r>
            <a:r>
              <a:rPr lang="en-US" altLang="zh-CN" sz="2000" b="0" dirty="0" smtClean="0"/>
              <a:t>Access</a:t>
            </a:r>
            <a:endParaRPr lang="en-US" altLang="zh-CN" sz="2000" b="0" dirty="0"/>
          </a:p>
          <a:p>
            <a:pPr lvl="1">
              <a:lnSpc>
                <a:spcPct val="110000"/>
              </a:lnSpc>
              <a:buClr>
                <a:srgbClr val="3366FF"/>
              </a:buClr>
              <a:defRPr/>
            </a:pPr>
            <a:r>
              <a:rPr lang="en-US" altLang="zh-CN" sz="1400" b="0" dirty="0" smtClean="0">
                <a:latin typeface="Calibri" charset="0"/>
                <a:ea typeface="宋体" charset="0"/>
              </a:rPr>
              <a:t>Client</a:t>
            </a:r>
            <a:r>
              <a:rPr lang="zh-CN" altLang="en-US" sz="1400" b="0" dirty="0" smtClean="0">
                <a:latin typeface="Calibri" charset="0"/>
                <a:ea typeface="宋体" charset="0"/>
              </a:rPr>
              <a:t> </a:t>
            </a:r>
            <a:r>
              <a:rPr lang="en-US" altLang="zh-CN" sz="1400" b="0" dirty="0">
                <a:latin typeface="Calibri" charset="0"/>
                <a:ea typeface="宋体" charset="0"/>
              </a:rPr>
              <a:t>&lt;</a:t>
            </a:r>
            <a:r>
              <a:rPr lang="en-US" altLang="zh-CN" sz="1400" b="0" dirty="0" smtClean="0">
                <a:latin typeface="Calibri" charset="0"/>
                <a:ea typeface="宋体" charset="0"/>
              </a:rPr>
              <a:t>-</a:t>
            </a:r>
            <a:r>
              <a:rPr lang="en-US" altLang="zh-CN" sz="1400" b="0" dirty="0">
                <a:latin typeface="Calibri" charset="0"/>
                <a:ea typeface="宋体" charset="0"/>
              </a:rPr>
              <a:t>--&gt;</a:t>
            </a:r>
            <a:r>
              <a:rPr lang="zh-CN" altLang="en-US" sz="1400" b="0" dirty="0">
                <a:latin typeface="Calibri" charset="0"/>
                <a:ea typeface="宋体" charset="0"/>
              </a:rPr>
              <a:t> </a:t>
            </a:r>
            <a:r>
              <a:rPr lang="en-US" altLang="zh-CN" sz="1400" b="0" dirty="0" smtClean="0">
                <a:latin typeface="Calibri" charset="0"/>
                <a:ea typeface="宋体" charset="0"/>
              </a:rPr>
              <a:t>Service</a:t>
            </a:r>
            <a:r>
              <a:rPr lang="zh-CN" altLang="en-US" sz="1400" b="0" dirty="0" smtClean="0">
                <a:latin typeface="Calibri" charset="0"/>
                <a:ea typeface="宋体" charset="0"/>
              </a:rPr>
              <a:t> </a:t>
            </a:r>
            <a:r>
              <a:rPr lang="en-US" altLang="zh-CN" sz="1400" b="0" dirty="0" smtClean="0">
                <a:latin typeface="Calibri" charset="0"/>
                <a:ea typeface="宋体" charset="0"/>
              </a:rPr>
              <a:t>Layer</a:t>
            </a:r>
          </a:p>
          <a:p>
            <a:pPr lvl="1">
              <a:lnSpc>
                <a:spcPct val="110000"/>
              </a:lnSpc>
              <a:buClr>
                <a:srgbClr val="3366FF"/>
              </a:buClr>
              <a:defRPr/>
            </a:pPr>
            <a:r>
              <a:rPr lang="en-US" altLang="zh-CN" sz="1400" b="0" dirty="0">
                <a:latin typeface="Calibri" charset="0"/>
                <a:ea typeface="宋体" charset="0"/>
              </a:rPr>
              <a:t>Service</a:t>
            </a:r>
            <a:r>
              <a:rPr lang="zh-CN" altLang="en-US" sz="1400" b="0" dirty="0">
                <a:latin typeface="Calibri" charset="0"/>
                <a:ea typeface="宋体" charset="0"/>
              </a:rPr>
              <a:t> </a:t>
            </a:r>
            <a:r>
              <a:rPr lang="en-US" altLang="zh-CN" sz="1400" b="0" dirty="0" smtClean="0">
                <a:latin typeface="Calibri" charset="0"/>
                <a:ea typeface="宋体" charset="0"/>
              </a:rPr>
              <a:t>Layer&lt;</a:t>
            </a:r>
            <a:r>
              <a:rPr lang="zh-CN" altLang="en-US" sz="1400" b="0" dirty="0" smtClean="0">
                <a:latin typeface="Calibri" charset="0"/>
                <a:ea typeface="宋体" charset="0"/>
              </a:rPr>
              <a:t> </a:t>
            </a:r>
            <a:r>
              <a:rPr lang="en-US" altLang="zh-CN" sz="1400" b="0" dirty="0">
                <a:latin typeface="Calibri" charset="0"/>
                <a:ea typeface="宋体" charset="0"/>
              </a:rPr>
              <a:t>---&gt;</a:t>
            </a:r>
            <a:r>
              <a:rPr lang="zh-CN" altLang="en-US" sz="1400" b="0" dirty="0">
                <a:latin typeface="Calibri" charset="0"/>
                <a:ea typeface="宋体" charset="0"/>
              </a:rPr>
              <a:t> </a:t>
            </a:r>
            <a:r>
              <a:rPr lang="en-US" altLang="zh-CN" sz="1400" b="0" dirty="0">
                <a:latin typeface="Calibri" charset="0"/>
                <a:ea typeface="宋体" charset="0"/>
              </a:rPr>
              <a:t>Scheduler</a:t>
            </a:r>
          </a:p>
          <a:p>
            <a:pPr lvl="1">
              <a:lnSpc>
                <a:spcPct val="110000"/>
              </a:lnSpc>
              <a:buClr>
                <a:srgbClr val="3366FF"/>
              </a:buClr>
              <a:defRPr/>
            </a:pPr>
            <a:r>
              <a:rPr lang="en-US" altLang="zh-CN" sz="1400" b="0" dirty="0">
                <a:latin typeface="Calibri" charset="0"/>
                <a:ea typeface="宋体" charset="0"/>
              </a:rPr>
              <a:t>Scheduler</a:t>
            </a:r>
            <a:r>
              <a:rPr lang="zh-CN" altLang="en-US" sz="1400" b="0" dirty="0">
                <a:latin typeface="Calibri" charset="0"/>
                <a:ea typeface="宋体" charset="0"/>
              </a:rPr>
              <a:t> </a:t>
            </a:r>
            <a:r>
              <a:rPr lang="en-US" altLang="zh-CN" sz="1400" b="0" dirty="0" smtClean="0">
                <a:latin typeface="Calibri" charset="0"/>
                <a:ea typeface="宋体" charset="0"/>
              </a:rPr>
              <a:t>&lt;-</a:t>
            </a:r>
            <a:r>
              <a:rPr lang="en-US" altLang="zh-CN" sz="1400" b="0" dirty="0">
                <a:latin typeface="Calibri" charset="0"/>
                <a:ea typeface="宋体" charset="0"/>
              </a:rPr>
              <a:t>--</a:t>
            </a:r>
            <a:r>
              <a:rPr lang="zh-CN" altLang="en-US" sz="1400" b="0" dirty="0">
                <a:latin typeface="Calibri" charset="0"/>
                <a:ea typeface="宋体" charset="0"/>
              </a:rPr>
              <a:t> </a:t>
            </a:r>
            <a:r>
              <a:rPr lang="en-US" altLang="zh-CN" sz="1400" b="0" dirty="0">
                <a:latin typeface="Calibri" charset="0"/>
                <a:ea typeface="宋体" charset="0"/>
              </a:rPr>
              <a:t>&gt;</a:t>
            </a:r>
            <a:r>
              <a:rPr lang="zh-CN" altLang="en-US" sz="1400" b="0" dirty="0">
                <a:latin typeface="Calibri" charset="0"/>
                <a:ea typeface="宋体" charset="0"/>
              </a:rPr>
              <a:t> </a:t>
            </a:r>
            <a:r>
              <a:rPr lang="en-US" altLang="zh-CN" sz="1400" b="0" dirty="0">
                <a:latin typeface="Calibri" charset="0"/>
                <a:ea typeface="宋体" charset="0"/>
              </a:rPr>
              <a:t>FPGA</a:t>
            </a:r>
            <a:r>
              <a:rPr lang="zh-CN" altLang="en-US" sz="1400" b="0" dirty="0">
                <a:latin typeface="Calibri" charset="0"/>
                <a:ea typeface="宋体" charset="0"/>
              </a:rPr>
              <a:t> </a:t>
            </a:r>
            <a:r>
              <a:rPr lang="en-US" altLang="zh-CN" sz="1400" b="0" dirty="0">
                <a:latin typeface="Calibri" charset="0"/>
                <a:ea typeface="宋体" charset="0"/>
              </a:rPr>
              <a:t>Usage</a:t>
            </a:r>
            <a:r>
              <a:rPr lang="zh-CN" altLang="en-US" sz="1400" b="0" dirty="0">
                <a:latin typeface="Calibri" charset="0"/>
                <a:ea typeface="宋体" charset="0"/>
              </a:rPr>
              <a:t> </a:t>
            </a:r>
            <a:endParaRPr lang="en-US" altLang="zh-CN" sz="1400" b="0" dirty="0">
              <a:latin typeface="Calibri" charset="0"/>
              <a:ea typeface="宋体" charset="0"/>
            </a:endParaRPr>
          </a:p>
          <a:p>
            <a:pPr marL="346075" lvl="1" indent="0">
              <a:lnSpc>
                <a:spcPct val="110000"/>
              </a:lnSpc>
              <a:buClr>
                <a:srgbClr val="3366FF"/>
              </a:buClr>
              <a:buNone/>
              <a:defRPr/>
            </a:pPr>
            <a:endParaRPr lang="en-US" altLang="zh-CN" sz="1400" b="0" dirty="0" smtClean="0">
              <a:latin typeface="Calibri" charset="0"/>
              <a:ea typeface="宋体" charset="0"/>
            </a:endParaRPr>
          </a:p>
          <a:p>
            <a:pPr marL="346075" lvl="1" indent="0" eaLnBrk="1" hangingPunct="1">
              <a:spcBef>
                <a:spcPct val="0"/>
              </a:spcBef>
              <a:buFont typeface="Arial" charset="0"/>
              <a:buNone/>
              <a:defRPr/>
            </a:pPr>
            <a:endParaRPr lang="en-US" altLang="zh-CN" sz="1800" dirty="0" smtClean="0">
              <a:latin typeface="Calibri" charset="0"/>
              <a:ea typeface="宋体" charset="0"/>
            </a:endParaRPr>
          </a:p>
          <a:p>
            <a:pPr marL="346075" lvl="1" indent="0" eaLnBrk="1" hangingPunct="1">
              <a:spcBef>
                <a:spcPct val="0"/>
              </a:spcBef>
              <a:buFont typeface="Arial" charset="0"/>
              <a:buNone/>
              <a:defRPr/>
            </a:pPr>
            <a:endParaRPr lang="zh-CN" altLang="en-US" sz="1800" dirty="0">
              <a:latin typeface="Calibri" charset="0"/>
              <a:ea typeface="宋体" charset="0"/>
            </a:endParaRPr>
          </a:p>
        </p:txBody>
      </p:sp>
      <p:sp>
        <p:nvSpPr>
          <p:cNvPr id="32" name="TextBox 54"/>
          <p:cNvSpPr txBox="1">
            <a:spLocks noChangeArrowheads="1"/>
          </p:cNvSpPr>
          <p:nvPr/>
        </p:nvSpPr>
        <p:spPr bwMode="auto">
          <a:xfrm>
            <a:off x="5877758" y="3917321"/>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endParaRPr lang="en-US"/>
          </a:p>
        </p:txBody>
      </p:sp>
      <p:sp>
        <p:nvSpPr>
          <p:cNvPr id="33" name="Rectangle 32"/>
          <p:cNvSpPr/>
          <p:nvPr/>
        </p:nvSpPr>
        <p:spPr bwMode="auto">
          <a:xfrm>
            <a:off x="830037" y="2812883"/>
            <a:ext cx="2190750" cy="1692574"/>
          </a:xfrm>
          <a:prstGeom prst="rect">
            <a:avLst/>
          </a:prstGeom>
          <a:solidFill>
            <a:schemeClr val="bg1">
              <a:lumMod val="75000"/>
              <a:alpha val="20000"/>
            </a:schemeClr>
          </a:solidFill>
          <a:ln w="3175" cap="flat" cmpd="sng" algn="ctr">
            <a:solidFill>
              <a:schemeClr val="bg1"/>
            </a:solidFill>
            <a:prstDash val="solid"/>
            <a:round/>
            <a:headEnd type="none" w="med" len="med"/>
            <a:tailEnd type="none" w="med" len="med"/>
          </a:ln>
          <a:effectLst/>
          <a:extLst/>
        </p:spPr>
        <p:txBody>
          <a:bodyPr/>
          <a:lstStyle/>
          <a:p>
            <a:pPr eaLnBrk="1" hangingPunct="1">
              <a:buClr>
                <a:srgbClr val="000000"/>
              </a:buClr>
              <a:buSzPct val="100000"/>
              <a:buFont typeface="Arial" pitchFamily="34" charset="0"/>
              <a:buNone/>
              <a:defRPr/>
            </a:pPr>
            <a:endParaRPr lang="en-US" dirty="0">
              <a:latin typeface="Arial" pitchFamily="34" charset="0"/>
              <a:cs typeface="Arial" pitchFamily="34" charset="0"/>
            </a:endParaRPr>
          </a:p>
        </p:txBody>
      </p:sp>
      <p:sp>
        <p:nvSpPr>
          <p:cNvPr id="35" name="Rounded Rectangle 34"/>
          <p:cNvSpPr/>
          <p:nvPr/>
        </p:nvSpPr>
        <p:spPr bwMode="auto">
          <a:xfrm>
            <a:off x="1009952" y="2816665"/>
            <a:ext cx="1873249" cy="402161"/>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20000"/>
              </a:lnSpc>
              <a:spcBef>
                <a:spcPct val="0"/>
              </a:spcBef>
              <a:spcAft>
                <a:spcPct val="0"/>
              </a:spcAft>
              <a:buClr>
                <a:srgbClr val="000000"/>
              </a:buClr>
              <a:buSzPct val="100000"/>
              <a:buFont typeface="Arial" pitchFamily="34" charset="0"/>
              <a:buNone/>
              <a:tabLst/>
            </a:pPr>
            <a:r>
              <a:rPr lang="en-US" sz="1600" b="0" dirty="0" smtClean="0">
                <a:solidFill>
                  <a:schemeClr val="tx1"/>
                </a:solidFill>
                <a:latin typeface="Arial" pitchFamily="34" charset="0"/>
                <a:cs typeface="Arial" pitchFamily="34" charset="0"/>
              </a:rPr>
              <a:t>Client</a:t>
            </a:r>
            <a:endParaRPr kumimoji="0" lang="en-US" sz="1600" b="0" i="0" u="none" strike="noStrike" cap="none" normalizeH="0" baseline="0" dirty="0" smtClean="0">
              <a:ln>
                <a:noFill/>
              </a:ln>
              <a:solidFill>
                <a:srgbClr val="CCFFCC"/>
              </a:solidFill>
              <a:effectLst/>
              <a:latin typeface="Arial" pitchFamily="34" charset="0"/>
              <a:cs typeface="Arial" pitchFamily="34" charset="0"/>
            </a:endParaRPr>
          </a:p>
        </p:txBody>
      </p:sp>
      <p:sp>
        <p:nvSpPr>
          <p:cNvPr id="37" name="Rectangle 36"/>
          <p:cNvSpPr/>
          <p:nvPr/>
        </p:nvSpPr>
        <p:spPr bwMode="auto">
          <a:xfrm>
            <a:off x="5681407" y="2827701"/>
            <a:ext cx="2190750" cy="1653565"/>
          </a:xfrm>
          <a:prstGeom prst="rect">
            <a:avLst/>
          </a:prstGeom>
          <a:solidFill>
            <a:srgbClr val="BFBFBF">
              <a:alpha val="20000"/>
            </a:srgbClr>
          </a:solidFill>
          <a:ln w="3175" cap="flat" cmpd="sng" algn="ctr">
            <a:solidFill>
              <a:schemeClr val="bg1"/>
            </a:solidFill>
            <a:prstDash val="solid"/>
            <a:round/>
            <a:headEnd type="none" w="med" len="med"/>
            <a:tailEnd type="none" w="med" len="med"/>
          </a:ln>
          <a:effectLst/>
          <a:extLst/>
        </p:spPr>
        <p:txBody>
          <a:bodyPr/>
          <a:lstStyle/>
          <a:p>
            <a:pPr eaLnBrk="1" hangingPunct="1">
              <a:buClr>
                <a:srgbClr val="000000"/>
              </a:buClr>
              <a:buSzPct val="100000"/>
              <a:buFont typeface="Arial" pitchFamily="34" charset="0"/>
              <a:buNone/>
              <a:defRPr/>
            </a:pPr>
            <a:endParaRPr lang="en-US" dirty="0">
              <a:latin typeface="Arial" pitchFamily="34" charset="0"/>
              <a:cs typeface="Arial" pitchFamily="34" charset="0"/>
            </a:endParaRPr>
          </a:p>
        </p:txBody>
      </p:sp>
      <p:sp>
        <p:nvSpPr>
          <p:cNvPr id="40" name="Rounded Rectangle 39"/>
          <p:cNvSpPr/>
          <p:nvPr/>
        </p:nvSpPr>
        <p:spPr bwMode="auto">
          <a:xfrm>
            <a:off x="5850740" y="2849625"/>
            <a:ext cx="1873249" cy="373737"/>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20000"/>
              </a:lnSpc>
              <a:spcBef>
                <a:spcPct val="0"/>
              </a:spcBef>
              <a:spcAft>
                <a:spcPct val="0"/>
              </a:spcAft>
              <a:buClr>
                <a:srgbClr val="000000"/>
              </a:buClr>
              <a:buSzPct val="100000"/>
              <a:buFont typeface="Arial" pitchFamily="34" charset="0"/>
              <a:buNone/>
              <a:tabLst/>
            </a:pPr>
            <a:r>
              <a:rPr lang="en-US" sz="1600" b="0" dirty="0" smtClean="0">
                <a:solidFill>
                  <a:schemeClr val="tx1"/>
                </a:solidFill>
                <a:latin typeface="Arial" pitchFamily="34" charset="0"/>
                <a:cs typeface="Arial" pitchFamily="34" charset="0"/>
              </a:rPr>
              <a:t>Client</a:t>
            </a:r>
            <a:endParaRPr kumimoji="0" lang="en-US" sz="1600" b="0" i="0" u="none" strike="noStrike" cap="none" normalizeH="0" baseline="0" dirty="0" smtClean="0">
              <a:ln>
                <a:noFill/>
              </a:ln>
              <a:solidFill>
                <a:srgbClr val="CCFFCC"/>
              </a:solidFill>
              <a:effectLst/>
              <a:latin typeface="Arial" pitchFamily="34" charset="0"/>
              <a:cs typeface="Arial" pitchFamily="34" charset="0"/>
            </a:endParaRPr>
          </a:p>
        </p:txBody>
      </p:sp>
      <p:sp>
        <p:nvSpPr>
          <p:cNvPr id="41" name="Rectangle 40"/>
          <p:cNvSpPr/>
          <p:nvPr/>
        </p:nvSpPr>
        <p:spPr>
          <a:xfrm>
            <a:off x="5847566" y="4231797"/>
            <a:ext cx="718608" cy="203723"/>
          </a:xfrm>
          <a:prstGeom prst="rect">
            <a:avLst/>
          </a:prstGeom>
          <a:solidFill>
            <a:srgbClr val="9277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RDMA</a:t>
            </a:r>
          </a:p>
        </p:txBody>
      </p:sp>
      <p:sp>
        <p:nvSpPr>
          <p:cNvPr id="42" name="Rectangle 41"/>
          <p:cNvSpPr/>
          <p:nvPr/>
        </p:nvSpPr>
        <p:spPr>
          <a:xfrm>
            <a:off x="2137078" y="4228471"/>
            <a:ext cx="718608" cy="203723"/>
          </a:xfrm>
          <a:prstGeom prst="rect">
            <a:avLst/>
          </a:prstGeom>
          <a:solidFill>
            <a:srgbClr val="9277FF"/>
          </a:solidFill>
          <a:ln>
            <a:solidFill>
              <a:srgbClr val="9277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RDMA</a:t>
            </a:r>
          </a:p>
        </p:txBody>
      </p:sp>
      <p:cxnSp>
        <p:nvCxnSpPr>
          <p:cNvPr id="43" name="Straight Arrow Connector 42"/>
          <p:cNvCxnSpPr/>
          <p:nvPr/>
        </p:nvCxnSpPr>
        <p:spPr bwMode="auto">
          <a:xfrm>
            <a:off x="1338037" y="3229409"/>
            <a:ext cx="0" cy="412752"/>
          </a:xfrm>
          <a:prstGeom prst="straightConnector1">
            <a:avLst/>
          </a:prstGeom>
          <a:ln w="28575" cmpd="sng">
            <a:solidFill>
              <a:srgbClr val="6699FF"/>
            </a:solidFill>
            <a:prstDash val="solid"/>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44" name="TextBox 43"/>
          <p:cNvSpPr txBox="1"/>
          <p:nvPr/>
        </p:nvSpPr>
        <p:spPr>
          <a:xfrm>
            <a:off x="3289904" y="3415373"/>
            <a:ext cx="255987" cy="246221"/>
          </a:xfrm>
          <a:prstGeom prst="rect">
            <a:avLst/>
          </a:prstGeom>
          <a:noFill/>
        </p:spPr>
        <p:txBody>
          <a:bodyPr wrap="none" rtlCol="0">
            <a:spAutoFit/>
          </a:bodyPr>
          <a:lstStyle/>
          <a:p>
            <a:r>
              <a:rPr lang="en-US" altLang="zh-CN" dirty="0" smtClean="0">
                <a:solidFill>
                  <a:srgbClr val="6699FF"/>
                </a:solidFill>
              </a:rPr>
              <a:t>2</a:t>
            </a:r>
            <a:endParaRPr lang="en-US" dirty="0">
              <a:solidFill>
                <a:srgbClr val="6699FF"/>
              </a:solidFill>
            </a:endParaRPr>
          </a:p>
        </p:txBody>
      </p:sp>
      <p:sp>
        <p:nvSpPr>
          <p:cNvPr id="45" name="TextBox 44"/>
          <p:cNvSpPr txBox="1"/>
          <p:nvPr/>
        </p:nvSpPr>
        <p:spPr>
          <a:xfrm>
            <a:off x="4895087" y="3395719"/>
            <a:ext cx="255987" cy="246221"/>
          </a:xfrm>
          <a:prstGeom prst="rect">
            <a:avLst/>
          </a:prstGeom>
          <a:noFill/>
        </p:spPr>
        <p:txBody>
          <a:bodyPr wrap="none" rtlCol="0">
            <a:spAutoFit/>
          </a:bodyPr>
          <a:lstStyle/>
          <a:p>
            <a:r>
              <a:rPr lang="en-US" altLang="zh-CN" dirty="0" smtClean="0">
                <a:solidFill>
                  <a:srgbClr val="6699FF"/>
                </a:solidFill>
              </a:rPr>
              <a:t>3</a:t>
            </a:r>
            <a:endParaRPr lang="en-US" dirty="0">
              <a:solidFill>
                <a:srgbClr val="6699FF"/>
              </a:solidFill>
            </a:endParaRPr>
          </a:p>
        </p:txBody>
      </p:sp>
      <p:sp>
        <p:nvSpPr>
          <p:cNvPr id="48" name="Rectangle 47"/>
          <p:cNvSpPr/>
          <p:nvPr/>
        </p:nvSpPr>
        <p:spPr>
          <a:xfrm>
            <a:off x="7004884" y="4178881"/>
            <a:ext cx="685800" cy="263520"/>
          </a:xfrm>
          <a:prstGeom prst="rect">
            <a:avLst/>
          </a:prstGeom>
          <a:solidFill>
            <a:srgbClr val="00009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bg1"/>
                </a:solidFill>
              </a:rPr>
              <a:t>FPGA</a:t>
            </a:r>
          </a:p>
        </p:txBody>
      </p:sp>
      <p:cxnSp>
        <p:nvCxnSpPr>
          <p:cNvPr id="55" name="Straight Arrow Connector 54"/>
          <p:cNvCxnSpPr/>
          <p:nvPr/>
        </p:nvCxnSpPr>
        <p:spPr bwMode="auto">
          <a:xfrm>
            <a:off x="6325805" y="3235459"/>
            <a:ext cx="12101" cy="374950"/>
          </a:xfrm>
          <a:prstGeom prst="straightConnector1">
            <a:avLst/>
          </a:prstGeom>
          <a:ln w="28575" cmpd="sng">
            <a:solidFill>
              <a:srgbClr val="FF6719"/>
            </a:solidFill>
            <a:prstDash val="solid"/>
            <a:headEnd type="none" w="med" len="med"/>
            <a:tailEnd type="arrow"/>
          </a:ln>
          <a:extLst/>
        </p:spPr>
        <p:style>
          <a:lnRef idx="3">
            <a:schemeClr val="accent3"/>
          </a:lnRef>
          <a:fillRef idx="0">
            <a:schemeClr val="accent3"/>
          </a:fillRef>
          <a:effectRef idx="2">
            <a:schemeClr val="accent3"/>
          </a:effectRef>
          <a:fontRef idx="minor">
            <a:schemeClr val="tx1"/>
          </a:fontRef>
        </p:style>
      </p:cxnSp>
      <p:cxnSp>
        <p:nvCxnSpPr>
          <p:cNvPr id="56" name="Straight Arrow Connector 55"/>
          <p:cNvCxnSpPr/>
          <p:nvPr/>
        </p:nvCxnSpPr>
        <p:spPr bwMode="auto">
          <a:xfrm flipH="1">
            <a:off x="4922763" y="3949076"/>
            <a:ext cx="991809" cy="193524"/>
          </a:xfrm>
          <a:prstGeom prst="straightConnector1">
            <a:avLst/>
          </a:prstGeom>
          <a:ln w="28575" cmpd="sng">
            <a:solidFill>
              <a:srgbClr val="FF6719"/>
            </a:solidFill>
            <a:prstDash val="solid"/>
            <a:headEnd type="none" w="med" len="med"/>
            <a:tailEnd type="arrow"/>
          </a:ln>
          <a:extLst/>
        </p:spPr>
        <p:style>
          <a:lnRef idx="3">
            <a:schemeClr val="accent3"/>
          </a:lnRef>
          <a:fillRef idx="0">
            <a:schemeClr val="accent3"/>
          </a:fillRef>
          <a:effectRef idx="2">
            <a:schemeClr val="accent3"/>
          </a:effectRef>
          <a:fontRef idx="minor">
            <a:schemeClr val="tx1"/>
          </a:fontRef>
        </p:style>
      </p:cxnSp>
      <p:cxnSp>
        <p:nvCxnSpPr>
          <p:cNvPr id="58" name="Straight Arrow Connector 57"/>
          <p:cNvCxnSpPr/>
          <p:nvPr/>
        </p:nvCxnSpPr>
        <p:spPr bwMode="auto">
          <a:xfrm flipV="1">
            <a:off x="2987525" y="3344316"/>
            <a:ext cx="870855" cy="278189"/>
          </a:xfrm>
          <a:prstGeom prst="straightConnector1">
            <a:avLst/>
          </a:prstGeom>
          <a:ln w="28575" cmpd="sng">
            <a:solidFill>
              <a:srgbClr val="6699FF"/>
            </a:solidFill>
            <a:prstDash val="solid"/>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65" name="TextBox 64"/>
          <p:cNvSpPr txBox="1"/>
          <p:nvPr/>
        </p:nvSpPr>
        <p:spPr>
          <a:xfrm>
            <a:off x="2927047" y="5352124"/>
            <a:ext cx="255987" cy="246221"/>
          </a:xfrm>
          <a:prstGeom prst="rect">
            <a:avLst/>
          </a:prstGeom>
          <a:noFill/>
        </p:spPr>
        <p:txBody>
          <a:bodyPr wrap="none" rtlCol="0">
            <a:spAutoFit/>
          </a:bodyPr>
          <a:lstStyle/>
          <a:p>
            <a:r>
              <a:rPr lang="en-US" altLang="zh-CN" dirty="0" smtClean="0">
                <a:solidFill>
                  <a:srgbClr val="008000"/>
                </a:solidFill>
              </a:rPr>
              <a:t>3</a:t>
            </a:r>
            <a:endParaRPr lang="en-US" dirty="0">
              <a:solidFill>
                <a:srgbClr val="008000"/>
              </a:solidFill>
            </a:endParaRPr>
          </a:p>
        </p:txBody>
      </p:sp>
      <p:sp>
        <p:nvSpPr>
          <p:cNvPr id="71" name="TextBox 70"/>
          <p:cNvSpPr txBox="1"/>
          <p:nvPr/>
        </p:nvSpPr>
        <p:spPr>
          <a:xfrm>
            <a:off x="1273024" y="3303493"/>
            <a:ext cx="255987" cy="246221"/>
          </a:xfrm>
          <a:prstGeom prst="rect">
            <a:avLst/>
          </a:prstGeom>
          <a:noFill/>
        </p:spPr>
        <p:txBody>
          <a:bodyPr wrap="none" rtlCol="0">
            <a:spAutoFit/>
          </a:bodyPr>
          <a:lstStyle/>
          <a:p>
            <a:r>
              <a:rPr lang="en-US" altLang="zh-CN" dirty="0" smtClean="0">
                <a:solidFill>
                  <a:srgbClr val="6699FF"/>
                </a:solidFill>
              </a:rPr>
              <a:t>1</a:t>
            </a:r>
            <a:endParaRPr lang="en-US" dirty="0">
              <a:solidFill>
                <a:srgbClr val="6699FF"/>
              </a:solidFill>
            </a:endParaRPr>
          </a:p>
        </p:txBody>
      </p:sp>
      <p:sp>
        <p:nvSpPr>
          <p:cNvPr id="72" name="TextBox 71"/>
          <p:cNvSpPr txBox="1"/>
          <p:nvPr/>
        </p:nvSpPr>
        <p:spPr>
          <a:xfrm>
            <a:off x="6277424" y="3283838"/>
            <a:ext cx="255987" cy="246221"/>
          </a:xfrm>
          <a:prstGeom prst="rect">
            <a:avLst/>
          </a:prstGeom>
          <a:noFill/>
        </p:spPr>
        <p:txBody>
          <a:bodyPr wrap="none" rtlCol="0">
            <a:spAutoFit/>
          </a:bodyPr>
          <a:lstStyle/>
          <a:p>
            <a:r>
              <a:rPr lang="en-US" altLang="zh-CN" dirty="0" smtClean="0">
                <a:solidFill>
                  <a:srgbClr val="FF6719"/>
                </a:solidFill>
              </a:rPr>
              <a:t>1</a:t>
            </a:r>
            <a:endParaRPr lang="en-US" dirty="0">
              <a:solidFill>
                <a:srgbClr val="FF6719"/>
              </a:solidFill>
            </a:endParaRPr>
          </a:p>
        </p:txBody>
      </p:sp>
      <p:sp>
        <p:nvSpPr>
          <p:cNvPr id="73" name="TextBox 72"/>
          <p:cNvSpPr txBox="1"/>
          <p:nvPr/>
        </p:nvSpPr>
        <p:spPr>
          <a:xfrm>
            <a:off x="5261428" y="3840221"/>
            <a:ext cx="255987" cy="246221"/>
          </a:xfrm>
          <a:prstGeom prst="rect">
            <a:avLst/>
          </a:prstGeom>
          <a:noFill/>
        </p:spPr>
        <p:txBody>
          <a:bodyPr wrap="none" rtlCol="0">
            <a:spAutoFit/>
          </a:bodyPr>
          <a:lstStyle/>
          <a:p>
            <a:r>
              <a:rPr lang="en-US" altLang="zh-CN" dirty="0" smtClean="0">
                <a:solidFill>
                  <a:srgbClr val="FF6719"/>
                </a:solidFill>
              </a:rPr>
              <a:t>2</a:t>
            </a:r>
            <a:endParaRPr lang="en-US" dirty="0">
              <a:solidFill>
                <a:srgbClr val="FF6719"/>
              </a:solidFill>
            </a:endParaRPr>
          </a:p>
        </p:txBody>
      </p:sp>
      <p:sp>
        <p:nvSpPr>
          <p:cNvPr id="25601" name="TextBox 25600"/>
          <p:cNvSpPr txBox="1"/>
          <p:nvPr/>
        </p:nvSpPr>
        <p:spPr>
          <a:xfrm>
            <a:off x="6156481" y="4469172"/>
            <a:ext cx="1377751" cy="276999"/>
          </a:xfrm>
          <a:prstGeom prst="rect">
            <a:avLst/>
          </a:prstGeom>
          <a:noFill/>
        </p:spPr>
        <p:txBody>
          <a:bodyPr wrap="none" rtlCol="0">
            <a:spAutoFit/>
          </a:bodyPr>
          <a:lstStyle/>
          <a:p>
            <a:r>
              <a:rPr lang="en-US" altLang="zh-CN" sz="1200" dirty="0" smtClean="0"/>
              <a:t>Remote</a:t>
            </a:r>
            <a:r>
              <a:rPr lang="zh-CN" altLang="en-US" sz="1200" dirty="0" smtClean="0"/>
              <a:t> </a:t>
            </a:r>
            <a:r>
              <a:rPr lang="en-US" altLang="zh-CN" sz="1200" dirty="0" smtClean="0"/>
              <a:t>Access</a:t>
            </a:r>
            <a:endParaRPr lang="en-US" sz="1200" dirty="0"/>
          </a:p>
        </p:txBody>
      </p:sp>
      <p:sp>
        <p:nvSpPr>
          <p:cNvPr id="112" name="TextBox 111"/>
          <p:cNvSpPr txBox="1"/>
          <p:nvPr/>
        </p:nvSpPr>
        <p:spPr>
          <a:xfrm>
            <a:off x="1337736" y="4524808"/>
            <a:ext cx="1325152" cy="276999"/>
          </a:xfrm>
          <a:prstGeom prst="rect">
            <a:avLst/>
          </a:prstGeom>
          <a:noFill/>
        </p:spPr>
        <p:txBody>
          <a:bodyPr wrap="none" rtlCol="0">
            <a:spAutoFit/>
          </a:bodyPr>
          <a:lstStyle/>
          <a:p>
            <a:r>
              <a:rPr lang="en-US" altLang="zh-CN" sz="1200" dirty="0"/>
              <a:t>R</a:t>
            </a:r>
            <a:r>
              <a:rPr lang="en-US" altLang="zh-CN" sz="1200" dirty="0" smtClean="0">
                <a:solidFill>
                  <a:schemeClr val="tx1"/>
                </a:solidFill>
              </a:rPr>
              <a:t>emote</a:t>
            </a:r>
            <a:r>
              <a:rPr lang="zh-CN" altLang="en-US" sz="1200" dirty="0" smtClean="0">
                <a:solidFill>
                  <a:schemeClr val="tx1"/>
                </a:solidFill>
              </a:rPr>
              <a:t> </a:t>
            </a:r>
            <a:r>
              <a:rPr lang="en-US" altLang="zh-CN" sz="1200" dirty="0" smtClean="0">
                <a:solidFill>
                  <a:schemeClr val="tx1"/>
                </a:solidFill>
              </a:rPr>
              <a:t>Access</a:t>
            </a:r>
            <a:endParaRPr lang="en-US" sz="1200" dirty="0">
              <a:solidFill>
                <a:schemeClr val="tx1"/>
              </a:solidFill>
            </a:endParaRPr>
          </a:p>
        </p:txBody>
      </p:sp>
      <p:sp>
        <p:nvSpPr>
          <p:cNvPr id="117" name="TextBox 54"/>
          <p:cNvSpPr txBox="1">
            <a:spLocks noChangeArrowheads="1"/>
          </p:cNvSpPr>
          <p:nvPr/>
        </p:nvSpPr>
        <p:spPr bwMode="auto">
          <a:xfrm>
            <a:off x="998538" y="6004960"/>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endParaRPr lang="en-US"/>
          </a:p>
        </p:txBody>
      </p:sp>
      <p:sp>
        <p:nvSpPr>
          <p:cNvPr id="118" name="Rectangle 117"/>
          <p:cNvSpPr/>
          <p:nvPr/>
        </p:nvSpPr>
        <p:spPr bwMode="auto">
          <a:xfrm>
            <a:off x="802187" y="4915340"/>
            <a:ext cx="2190750" cy="1653565"/>
          </a:xfrm>
          <a:prstGeom prst="rect">
            <a:avLst/>
          </a:prstGeom>
          <a:solidFill>
            <a:srgbClr val="BFBFBF">
              <a:alpha val="20000"/>
            </a:srgbClr>
          </a:solidFill>
          <a:ln w="3175" cap="flat" cmpd="sng" algn="ctr">
            <a:solidFill>
              <a:schemeClr val="bg1"/>
            </a:solidFill>
            <a:prstDash val="solid"/>
            <a:round/>
            <a:headEnd type="none" w="med" len="med"/>
            <a:tailEnd type="none" w="med" len="med"/>
          </a:ln>
          <a:effectLst/>
          <a:extLst/>
        </p:spPr>
        <p:txBody>
          <a:bodyPr/>
          <a:lstStyle/>
          <a:p>
            <a:pPr eaLnBrk="1" hangingPunct="1">
              <a:buClr>
                <a:srgbClr val="000000"/>
              </a:buClr>
              <a:buSzPct val="100000"/>
              <a:buFont typeface="Arial" pitchFamily="34" charset="0"/>
              <a:buNone/>
              <a:defRPr/>
            </a:pPr>
            <a:endParaRPr lang="en-US" dirty="0">
              <a:latin typeface="Arial" pitchFamily="34" charset="0"/>
              <a:cs typeface="Arial" pitchFamily="34" charset="0"/>
            </a:endParaRPr>
          </a:p>
        </p:txBody>
      </p:sp>
      <p:sp>
        <p:nvSpPr>
          <p:cNvPr id="119" name="TextBox 118"/>
          <p:cNvSpPr txBox="1"/>
          <p:nvPr/>
        </p:nvSpPr>
        <p:spPr>
          <a:xfrm>
            <a:off x="602619" y="5700766"/>
            <a:ext cx="2525113" cy="246221"/>
          </a:xfrm>
          <a:prstGeom prst="rect">
            <a:avLst/>
          </a:prstGeom>
          <a:noFill/>
          <a:ln w="28575" cmpd="sng">
            <a:solidFill>
              <a:srgbClr val="000090"/>
            </a:solidFill>
            <a:prstDash val="sysDash"/>
          </a:ln>
        </p:spPr>
        <p:txBody>
          <a:bodyPr wrap="none" rtlCol="0">
            <a:spAutoFit/>
          </a:bodyPr>
          <a:lstStyle/>
          <a:p>
            <a:r>
              <a:rPr lang="en-US" dirty="0" smtClean="0"/>
              <a:t>Transparent</a:t>
            </a:r>
            <a:r>
              <a:rPr lang="zh-CN" altLang="en-US" dirty="0" smtClean="0"/>
              <a:t> </a:t>
            </a:r>
            <a:r>
              <a:rPr lang="en-US" altLang="zh-CN" dirty="0" smtClean="0"/>
              <a:t>Accelerator</a:t>
            </a:r>
            <a:r>
              <a:rPr lang="zh-CN" altLang="en-US" dirty="0" smtClean="0"/>
              <a:t> </a:t>
            </a:r>
            <a:r>
              <a:rPr lang="en-US" altLang="zh-CN" dirty="0" smtClean="0"/>
              <a:t>Service</a:t>
            </a:r>
            <a:r>
              <a:rPr lang="zh-CN" altLang="en-US" dirty="0" smtClean="0"/>
              <a:t> </a:t>
            </a:r>
            <a:r>
              <a:rPr lang="en-US" altLang="zh-CN" dirty="0" smtClean="0"/>
              <a:t>Layer</a:t>
            </a:r>
            <a:endParaRPr lang="en-US" dirty="0"/>
          </a:p>
        </p:txBody>
      </p:sp>
      <p:sp>
        <p:nvSpPr>
          <p:cNvPr id="121" name="Rectangle 120"/>
          <p:cNvSpPr/>
          <p:nvPr/>
        </p:nvSpPr>
        <p:spPr>
          <a:xfrm>
            <a:off x="968346" y="6319436"/>
            <a:ext cx="718608" cy="203723"/>
          </a:xfrm>
          <a:prstGeom prst="rect">
            <a:avLst/>
          </a:prstGeom>
          <a:solidFill>
            <a:srgbClr val="9277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RDMA</a:t>
            </a:r>
          </a:p>
        </p:txBody>
      </p:sp>
      <p:sp>
        <p:nvSpPr>
          <p:cNvPr id="122" name="Rectangle 121"/>
          <p:cNvSpPr/>
          <p:nvPr/>
        </p:nvSpPr>
        <p:spPr>
          <a:xfrm>
            <a:off x="2125664" y="6266520"/>
            <a:ext cx="685800" cy="263520"/>
          </a:xfrm>
          <a:prstGeom prst="rect">
            <a:avLst/>
          </a:prstGeom>
          <a:solidFill>
            <a:srgbClr val="00009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bg1"/>
                </a:solidFill>
              </a:rPr>
              <a:t>FPGA</a:t>
            </a:r>
          </a:p>
        </p:txBody>
      </p:sp>
      <p:sp>
        <p:nvSpPr>
          <p:cNvPr id="123" name="TextBox 122"/>
          <p:cNvSpPr txBox="1"/>
          <p:nvPr/>
        </p:nvSpPr>
        <p:spPr>
          <a:xfrm>
            <a:off x="1487411" y="5968679"/>
            <a:ext cx="261610" cy="246221"/>
          </a:xfrm>
          <a:prstGeom prst="rect">
            <a:avLst/>
          </a:prstGeom>
          <a:noFill/>
        </p:spPr>
        <p:txBody>
          <a:bodyPr wrap="none" rtlCol="0">
            <a:spAutoFit/>
          </a:bodyPr>
          <a:lstStyle/>
          <a:p>
            <a:r>
              <a:rPr lang="en-US" altLang="zh-CN" b="0" dirty="0" smtClean="0"/>
              <a:t>4</a:t>
            </a:r>
            <a:endParaRPr lang="en-US" b="0" dirty="0"/>
          </a:p>
        </p:txBody>
      </p:sp>
      <p:sp>
        <p:nvSpPr>
          <p:cNvPr id="129" name="TextBox 128"/>
          <p:cNvSpPr txBox="1"/>
          <p:nvPr/>
        </p:nvSpPr>
        <p:spPr>
          <a:xfrm>
            <a:off x="2015049" y="5407764"/>
            <a:ext cx="255987" cy="246221"/>
          </a:xfrm>
          <a:prstGeom prst="rect">
            <a:avLst/>
          </a:prstGeom>
          <a:noFill/>
        </p:spPr>
        <p:txBody>
          <a:bodyPr wrap="none" rtlCol="0">
            <a:spAutoFit/>
          </a:bodyPr>
          <a:lstStyle/>
          <a:p>
            <a:r>
              <a:rPr lang="en-US" altLang="zh-CN" dirty="0" smtClean="0">
                <a:solidFill>
                  <a:srgbClr val="008000"/>
                </a:solidFill>
              </a:rPr>
              <a:t>1</a:t>
            </a:r>
            <a:endParaRPr lang="en-US" dirty="0">
              <a:solidFill>
                <a:srgbClr val="008000"/>
              </a:solidFill>
            </a:endParaRPr>
          </a:p>
        </p:txBody>
      </p:sp>
      <p:sp>
        <p:nvSpPr>
          <p:cNvPr id="130" name="TextBox 129"/>
          <p:cNvSpPr txBox="1"/>
          <p:nvPr/>
        </p:nvSpPr>
        <p:spPr>
          <a:xfrm>
            <a:off x="1942495" y="6000430"/>
            <a:ext cx="255987" cy="246221"/>
          </a:xfrm>
          <a:prstGeom prst="rect">
            <a:avLst/>
          </a:prstGeom>
          <a:noFill/>
        </p:spPr>
        <p:txBody>
          <a:bodyPr wrap="none" rtlCol="0">
            <a:spAutoFit/>
          </a:bodyPr>
          <a:lstStyle/>
          <a:p>
            <a:r>
              <a:rPr lang="en-US" altLang="zh-CN" dirty="0" smtClean="0"/>
              <a:t>2</a:t>
            </a:r>
            <a:endParaRPr lang="en-US" dirty="0"/>
          </a:p>
        </p:txBody>
      </p:sp>
      <p:sp>
        <p:nvSpPr>
          <p:cNvPr id="132" name="TextBox 131"/>
          <p:cNvSpPr txBox="1"/>
          <p:nvPr/>
        </p:nvSpPr>
        <p:spPr>
          <a:xfrm>
            <a:off x="3018972" y="4899764"/>
            <a:ext cx="261610" cy="246221"/>
          </a:xfrm>
          <a:prstGeom prst="rect">
            <a:avLst/>
          </a:prstGeom>
          <a:noFill/>
        </p:spPr>
        <p:txBody>
          <a:bodyPr wrap="none" rtlCol="0">
            <a:spAutoFit/>
          </a:bodyPr>
          <a:lstStyle/>
          <a:p>
            <a:r>
              <a:rPr lang="zh-CN" altLang="zh-CN" dirty="0">
                <a:solidFill>
                  <a:srgbClr val="008000"/>
                </a:solidFill>
              </a:rPr>
              <a:t>2</a:t>
            </a:r>
            <a:endParaRPr lang="en-US" dirty="0">
              <a:solidFill>
                <a:srgbClr val="008000"/>
              </a:solidFill>
            </a:endParaRPr>
          </a:p>
        </p:txBody>
      </p:sp>
      <p:sp>
        <p:nvSpPr>
          <p:cNvPr id="133" name="TextBox 132"/>
          <p:cNvSpPr txBox="1"/>
          <p:nvPr/>
        </p:nvSpPr>
        <p:spPr>
          <a:xfrm>
            <a:off x="1482876" y="6581001"/>
            <a:ext cx="1162698" cy="276999"/>
          </a:xfrm>
          <a:prstGeom prst="rect">
            <a:avLst/>
          </a:prstGeom>
          <a:noFill/>
        </p:spPr>
        <p:txBody>
          <a:bodyPr wrap="none" rtlCol="0">
            <a:spAutoFit/>
          </a:bodyPr>
          <a:lstStyle/>
          <a:p>
            <a:r>
              <a:rPr lang="en-US" altLang="zh-CN" sz="1200" dirty="0" smtClean="0"/>
              <a:t>Local</a:t>
            </a:r>
            <a:r>
              <a:rPr lang="zh-CN" altLang="en-US" sz="1200" dirty="0" smtClean="0"/>
              <a:t> </a:t>
            </a:r>
            <a:r>
              <a:rPr lang="en-US" altLang="zh-CN" sz="1200" dirty="0" smtClean="0"/>
              <a:t>Access</a:t>
            </a:r>
            <a:endParaRPr lang="en-US" sz="1200" dirty="0"/>
          </a:p>
        </p:txBody>
      </p:sp>
      <p:cxnSp>
        <p:nvCxnSpPr>
          <p:cNvPr id="147" name="Straight Arrow Connector 146"/>
          <p:cNvCxnSpPr/>
          <p:nvPr/>
        </p:nvCxnSpPr>
        <p:spPr bwMode="auto">
          <a:xfrm flipH="1">
            <a:off x="2564192" y="4432886"/>
            <a:ext cx="2104571" cy="1802190"/>
          </a:xfrm>
          <a:prstGeom prst="straightConnector1">
            <a:avLst/>
          </a:prstGeom>
          <a:ln w="28575" cmpd="sng">
            <a:solidFill>
              <a:srgbClr val="FF6719"/>
            </a:solidFill>
            <a:prstDash val="solid"/>
            <a:headEnd type="none" w="med" len="med"/>
            <a:tailEnd type="arrow"/>
          </a:ln>
          <a:extLst/>
        </p:spPr>
        <p:style>
          <a:lnRef idx="3">
            <a:schemeClr val="accent3"/>
          </a:lnRef>
          <a:fillRef idx="0">
            <a:schemeClr val="accent3"/>
          </a:fillRef>
          <a:effectRef idx="2">
            <a:schemeClr val="accent3"/>
          </a:effectRef>
          <a:fontRef idx="minor">
            <a:schemeClr val="tx1"/>
          </a:fontRef>
        </p:style>
      </p:cxnSp>
      <p:sp>
        <p:nvSpPr>
          <p:cNvPr id="92" name="TextBox 91"/>
          <p:cNvSpPr txBox="1"/>
          <p:nvPr/>
        </p:nvSpPr>
        <p:spPr>
          <a:xfrm>
            <a:off x="4318001" y="4686888"/>
            <a:ext cx="255987" cy="246221"/>
          </a:xfrm>
          <a:prstGeom prst="rect">
            <a:avLst/>
          </a:prstGeom>
          <a:noFill/>
        </p:spPr>
        <p:txBody>
          <a:bodyPr wrap="none" rtlCol="0">
            <a:spAutoFit/>
          </a:bodyPr>
          <a:lstStyle/>
          <a:p>
            <a:r>
              <a:rPr lang="en-US" altLang="zh-CN" dirty="0" smtClean="0">
                <a:solidFill>
                  <a:srgbClr val="FF6719"/>
                </a:solidFill>
              </a:rPr>
              <a:t>3</a:t>
            </a:r>
            <a:endParaRPr lang="en-US" dirty="0">
              <a:solidFill>
                <a:srgbClr val="FF6719"/>
              </a:solidFill>
            </a:endParaRPr>
          </a:p>
        </p:txBody>
      </p:sp>
      <p:cxnSp>
        <p:nvCxnSpPr>
          <p:cNvPr id="158" name="Straight Arrow Connector 157"/>
          <p:cNvCxnSpPr/>
          <p:nvPr/>
        </p:nvCxnSpPr>
        <p:spPr bwMode="auto">
          <a:xfrm>
            <a:off x="2051330" y="5190051"/>
            <a:ext cx="0" cy="532190"/>
          </a:xfrm>
          <a:prstGeom prst="straightConnector1">
            <a:avLst/>
          </a:prstGeom>
          <a:ln w="28575" cmpd="sng">
            <a:solidFill>
              <a:srgbClr val="008000"/>
            </a:solidFill>
            <a:prstDash val="solid"/>
            <a:headEnd type="none" w="med" len="med"/>
            <a:tailEnd type="arrow"/>
          </a:ln>
          <a:extLst/>
        </p:spPr>
        <p:style>
          <a:lnRef idx="3">
            <a:schemeClr val="accent3"/>
          </a:lnRef>
          <a:fillRef idx="0">
            <a:schemeClr val="accent3"/>
          </a:fillRef>
          <a:effectRef idx="2">
            <a:schemeClr val="accent3"/>
          </a:effectRef>
          <a:fontRef idx="minor">
            <a:schemeClr val="tx1"/>
          </a:fontRef>
        </p:style>
      </p:cxnSp>
      <p:cxnSp>
        <p:nvCxnSpPr>
          <p:cNvPr id="159" name="Straight Arrow Connector 158"/>
          <p:cNvCxnSpPr/>
          <p:nvPr/>
        </p:nvCxnSpPr>
        <p:spPr bwMode="auto">
          <a:xfrm flipV="1">
            <a:off x="2479524" y="4460099"/>
            <a:ext cx="1572658" cy="1254879"/>
          </a:xfrm>
          <a:prstGeom prst="straightConnector1">
            <a:avLst/>
          </a:prstGeom>
          <a:ln w="28575" cmpd="sng">
            <a:solidFill>
              <a:srgbClr val="008000"/>
            </a:solidFill>
            <a:prstDash val="solid"/>
            <a:headEnd type="none" w="med" len="med"/>
            <a:tailEnd type="arrow"/>
          </a:ln>
          <a:extLst/>
        </p:spPr>
        <p:style>
          <a:lnRef idx="3">
            <a:schemeClr val="accent3"/>
          </a:lnRef>
          <a:fillRef idx="0">
            <a:schemeClr val="accent3"/>
          </a:fillRef>
          <a:effectRef idx="2">
            <a:schemeClr val="accent3"/>
          </a:effectRef>
          <a:fontRef idx="minor">
            <a:schemeClr val="tx1"/>
          </a:fontRef>
        </p:style>
      </p:cxnSp>
      <p:sp>
        <p:nvSpPr>
          <p:cNvPr id="165" name="Rounded Rectangle 164"/>
          <p:cNvSpPr/>
          <p:nvPr/>
        </p:nvSpPr>
        <p:spPr bwMode="auto">
          <a:xfrm>
            <a:off x="971520" y="4937264"/>
            <a:ext cx="1873249" cy="373737"/>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20000"/>
              </a:lnSpc>
              <a:spcBef>
                <a:spcPct val="0"/>
              </a:spcBef>
              <a:spcAft>
                <a:spcPct val="0"/>
              </a:spcAft>
              <a:buClr>
                <a:srgbClr val="000000"/>
              </a:buClr>
              <a:buSzPct val="100000"/>
              <a:buFont typeface="Arial" pitchFamily="34" charset="0"/>
              <a:buNone/>
              <a:tabLst/>
            </a:pPr>
            <a:r>
              <a:rPr lang="en-US" sz="1600" b="0" dirty="0" smtClean="0">
                <a:solidFill>
                  <a:schemeClr val="tx1"/>
                </a:solidFill>
                <a:latin typeface="Arial" pitchFamily="34" charset="0"/>
                <a:cs typeface="Arial" pitchFamily="34" charset="0"/>
              </a:rPr>
              <a:t>Client</a:t>
            </a:r>
            <a:endParaRPr kumimoji="0" lang="en-US" sz="1600" b="0" i="0" u="none" strike="noStrike" cap="none" normalizeH="0" baseline="0" dirty="0" smtClean="0">
              <a:ln>
                <a:noFill/>
              </a:ln>
              <a:solidFill>
                <a:srgbClr val="CCFFCC"/>
              </a:solidFill>
              <a:effectLst/>
              <a:latin typeface="Arial" pitchFamily="34" charset="0"/>
              <a:cs typeface="Arial" pitchFamily="34" charset="0"/>
            </a:endParaRPr>
          </a:p>
        </p:txBody>
      </p:sp>
      <p:cxnSp>
        <p:nvCxnSpPr>
          <p:cNvPr id="216" name="Straight Arrow Connector 215"/>
          <p:cNvCxnSpPr/>
          <p:nvPr/>
        </p:nvCxnSpPr>
        <p:spPr bwMode="auto">
          <a:xfrm flipH="1">
            <a:off x="2298097" y="4423816"/>
            <a:ext cx="2092752" cy="1774975"/>
          </a:xfrm>
          <a:prstGeom prst="straightConnector1">
            <a:avLst/>
          </a:prstGeom>
          <a:ln w="28575" cmpd="sng">
            <a:solidFill>
              <a:srgbClr val="008000"/>
            </a:solidFill>
            <a:prstDash val="solid"/>
            <a:headEnd type="none" w="med" len="med"/>
            <a:tailEnd type="arrow"/>
          </a:ln>
          <a:extLst/>
        </p:spPr>
        <p:style>
          <a:lnRef idx="3">
            <a:schemeClr val="accent3"/>
          </a:lnRef>
          <a:fillRef idx="0">
            <a:schemeClr val="accent3"/>
          </a:fillRef>
          <a:effectRef idx="2">
            <a:schemeClr val="accent3"/>
          </a:effectRef>
          <a:fontRef idx="minor">
            <a:schemeClr val="tx1"/>
          </a:fontRef>
        </p:style>
      </p:cxnSp>
      <p:grpSp>
        <p:nvGrpSpPr>
          <p:cNvPr id="225" name="Group 224"/>
          <p:cNvGrpSpPr/>
          <p:nvPr/>
        </p:nvGrpSpPr>
        <p:grpSpPr>
          <a:xfrm>
            <a:off x="6047621" y="5473076"/>
            <a:ext cx="1983629" cy="723548"/>
            <a:chOff x="56413" y="4771057"/>
            <a:chExt cx="3615701" cy="974181"/>
          </a:xfrm>
        </p:grpSpPr>
        <p:sp>
          <p:nvSpPr>
            <p:cNvPr id="226" name="Text Box 35"/>
            <p:cNvSpPr txBox="1">
              <a:spLocks noChangeArrowheads="1"/>
            </p:cNvSpPr>
            <p:nvPr/>
          </p:nvSpPr>
          <p:spPr bwMode="auto">
            <a:xfrm>
              <a:off x="56413" y="4771057"/>
              <a:ext cx="3249614"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dirty="0" smtClean="0"/>
                <a:t> </a:t>
              </a:r>
              <a:r>
                <a:rPr lang="en-US" sz="1000" b="0" dirty="0"/>
                <a:t>B</a:t>
              </a:r>
              <a:r>
                <a:rPr lang="en-US" sz="1000" b="0" dirty="0" smtClean="0"/>
                <a:t>lue</a:t>
              </a:r>
              <a:r>
                <a:rPr lang="zh-CN" altLang="en-US" sz="1000" b="0" dirty="0" smtClean="0"/>
                <a:t> </a:t>
              </a:r>
              <a:r>
                <a:rPr lang="en-US" sz="1000" b="0" dirty="0" smtClean="0"/>
                <a:t>lines</a:t>
              </a:r>
              <a:r>
                <a:rPr lang="en-US" sz="1000" b="0" dirty="0"/>
                <a:t>: </a:t>
              </a:r>
              <a:r>
                <a:rPr lang="en-US" sz="1000" b="0" dirty="0" smtClean="0"/>
                <a:t>remote</a:t>
              </a:r>
              <a:r>
                <a:rPr lang="zh-CN" altLang="en-US" sz="1000" b="0" dirty="0" smtClean="0"/>
                <a:t> </a:t>
              </a:r>
              <a:r>
                <a:rPr lang="en-US" altLang="zh-CN" sz="1000" b="0" dirty="0" smtClean="0"/>
                <a:t>access</a:t>
              </a:r>
              <a:endParaRPr lang="en-US" sz="1000" b="0" dirty="0"/>
            </a:p>
          </p:txBody>
        </p:sp>
        <p:sp>
          <p:nvSpPr>
            <p:cNvPr id="227" name="Text Box 47"/>
            <p:cNvSpPr txBox="1">
              <a:spLocks noChangeArrowheads="1"/>
            </p:cNvSpPr>
            <p:nvPr/>
          </p:nvSpPr>
          <p:spPr bwMode="auto">
            <a:xfrm>
              <a:off x="93303" y="5135563"/>
              <a:ext cx="2206626" cy="303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altLang="zh-CN" sz="1000" b="0" dirty="0" smtClean="0"/>
                <a:t>Orange</a:t>
              </a:r>
              <a:r>
                <a:rPr lang="zh-CN" altLang="en-US" sz="1000" b="0" dirty="0" smtClean="0"/>
                <a:t> </a:t>
              </a:r>
              <a:r>
                <a:rPr lang="en-US" sz="1000" b="0" dirty="0" smtClean="0"/>
                <a:t>lines</a:t>
              </a:r>
              <a:r>
                <a:rPr lang="en-US" sz="1000" b="0" dirty="0"/>
                <a:t>: </a:t>
              </a:r>
              <a:r>
                <a:rPr lang="en-US" sz="1000" b="0" dirty="0" smtClean="0"/>
                <a:t>remote</a:t>
              </a:r>
              <a:r>
                <a:rPr lang="zh-CN" altLang="en-US" sz="1000" b="0" dirty="0" smtClean="0"/>
                <a:t> </a:t>
              </a:r>
              <a:r>
                <a:rPr lang="en-US" altLang="zh-CN" sz="1000" b="0" dirty="0" smtClean="0"/>
                <a:t>access</a:t>
              </a:r>
              <a:endParaRPr lang="en-US" sz="1000" b="0" dirty="0"/>
            </a:p>
          </p:txBody>
        </p:sp>
        <p:sp>
          <p:nvSpPr>
            <p:cNvPr id="228" name="Text Box 49"/>
            <p:cNvSpPr txBox="1">
              <a:spLocks noChangeArrowheads="1"/>
            </p:cNvSpPr>
            <p:nvPr/>
          </p:nvSpPr>
          <p:spPr bwMode="auto">
            <a:xfrm>
              <a:off x="91488" y="5428041"/>
              <a:ext cx="3159125"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00" b="0" dirty="0"/>
                <a:t>G</a:t>
              </a:r>
              <a:r>
                <a:rPr lang="en-US" sz="1000" b="0" dirty="0" smtClean="0"/>
                <a:t>reen lines</a:t>
              </a:r>
              <a:r>
                <a:rPr lang="en-US" sz="1000" b="0" dirty="0"/>
                <a:t>: </a:t>
              </a:r>
              <a:r>
                <a:rPr lang="en-US" sz="1000" b="0" dirty="0" smtClean="0"/>
                <a:t>local</a:t>
              </a:r>
              <a:r>
                <a:rPr lang="zh-CN" altLang="en-US" sz="1000" b="0" dirty="0" smtClean="0"/>
                <a:t> </a:t>
              </a:r>
              <a:r>
                <a:rPr lang="en-US" altLang="zh-CN" sz="1000" b="0" dirty="0" smtClean="0"/>
                <a:t>access</a:t>
              </a:r>
              <a:endParaRPr lang="en-US" sz="1000" b="0" dirty="0"/>
            </a:p>
          </p:txBody>
        </p:sp>
        <p:cxnSp>
          <p:nvCxnSpPr>
            <p:cNvPr id="229" name="Straight Arrow Connector 228"/>
            <p:cNvCxnSpPr/>
            <p:nvPr/>
          </p:nvCxnSpPr>
          <p:spPr bwMode="auto">
            <a:xfrm>
              <a:off x="84667" y="5430762"/>
              <a:ext cx="3587447" cy="7259"/>
            </a:xfrm>
            <a:prstGeom prst="straightConnector1">
              <a:avLst/>
            </a:prstGeom>
            <a:ln w="28575" cmpd="sng">
              <a:solidFill>
                <a:srgbClr val="FF6719"/>
              </a:solidFill>
              <a:prstDash val="solid"/>
              <a:headEnd type="none" w="med" len="med"/>
              <a:tailEnd type="arrow"/>
            </a:ln>
            <a:extLst/>
          </p:spPr>
          <p:style>
            <a:lnRef idx="3">
              <a:schemeClr val="accent3"/>
            </a:lnRef>
            <a:fillRef idx="0">
              <a:schemeClr val="accent3"/>
            </a:fillRef>
            <a:effectRef idx="2">
              <a:schemeClr val="accent3"/>
            </a:effectRef>
            <a:fontRef idx="minor">
              <a:schemeClr val="tx1"/>
            </a:fontRef>
          </p:style>
        </p:cxnSp>
        <p:cxnSp>
          <p:nvCxnSpPr>
            <p:cNvPr id="230" name="Straight Arrow Connector 229"/>
            <p:cNvCxnSpPr/>
            <p:nvPr/>
          </p:nvCxnSpPr>
          <p:spPr bwMode="auto">
            <a:xfrm>
              <a:off x="96762" y="5128381"/>
              <a:ext cx="3543905" cy="12095"/>
            </a:xfrm>
            <a:prstGeom prst="straightConnector1">
              <a:avLst/>
            </a:prstGeom>
            <a:ln w="28575" cmpd="sng">
              <a:solidFill>
                <a:srgbClr val="6699FF"/>
              </a:solidFill>
              <a:prstDash val="solid"/>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231" name="Straight Arrow Connector 230"/>
            <p:cNvCxnSpPr/>
            <p:nvPr/>
          </p:nvCxnSpPr>
          <p:spPr bwMode="auto">
            <a:xfrm>
              <a:off x="116114" y="5728297"/>
              <a:ext cx="3524553" cy="16941"/>
            </a:xfrm>
            <a:prstGeom prst="straightConnector1">
              <a:avLst/>
            </a:prstGeom>
            <a:ln w="28575" cmpd="sng">
              <a:solidFill>
                <a:srgbClr val="008000"/>
              </a:solidFill>
              <a:prstDash val="solid"/>
              <a:headEnd type="none" w="med" len="med"/>
              <a:tailEnd type="arrow"/>
            </a:ln>
            <a:extLst/>
          </p:spPr>
          <p:style>
            <a:lnRef idx="3">
              <a:schemeClr val="accent3"/>
            </a:lnRef>
            <a:fillRef idx="0">
              <a:schemeClr val="accent3"/>
            </a:fillRef>
            <a:effectRef idx="2">
              <a:schemeClr val="accent3"/>
            </a:effectRef>
            <a:fontRef idx="minor">
              <a:schemeClr val="tx1"/>
            </a:fontRef>
          </p:style>
        </p:cxnSp>
      </p:grpSp>
      <p:sp>
        <p:nvSpPr>
          <p:cNvPr id="237" name="Title 1"/>
          <p:cNvSpPr txBox="1">
            <a:spLocks/>
          </p:cNvSpPr>
          <p:nvPr/>
        </p:nvSpPr>
        <p:spPr bwMode="auto">
          <a:xfrm>
            <a:off x="295451" y="156284"/>
            <a:ext cx="868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r>
              <a:rPr lang="en-US" dirty="0" smtClean="0">
                <a:solidFill>
                  <a:srgbClr val="6699FF"/>
                </a:solidFill>
              </a:rPr>
              <a:t>Design</a:t>
            </a:r>
            <a:r>
              <a:rPr lang="zh-CN" altLang="en-US" dirty="0" smtClean="0">
                <a:solidFill>
                  <a:srgbClr val="6699FF"/>
                </a:solidFill>
              </a:rPr>
              <a:t> </a:t>
            </a:r>
            <a:r>
              <a:rPr lang="en-US" altLang="zh-CN" dirty="0" smtClean="0">
                <a:solidFill>
                  <a:srgbClr val="6699FF"/>
                </a:solidFill>
              </a:rPr>
              <a:t>and</a:t>
            </a:r>
            <a:r>
              <a:rPr lang="zh-CN" altLang="en-US" dirty="0" smtClean="0">
                <a:solidFill>
                  <a:srgbClr val="6699FF"/>
                </a:solidFill>
              </a:rPr>
              <a:t> </a:t>
            </a:r>
            <a:r>
              <a:rPr lang="en-US" altLang="zh-CN" dirty="0" smtClean="0">
                <a:solidFill>
                  <a:srgbClr val="6699FF"/>
                </a:solidFill>
              </a:rPr>
              <a:t>Implementation</a:t>
            </a:r>
            <a:endParaRPr lang="en-AU" dirty="0">
              <a:solidFill>
                <a:srgbClr val="6699FF"/>
              </a:solidFill>
            </a:endParaRPr>
          </a:p>
        </p:txBody>
      </p:sp>
      <p:sp>
        <p:nvSpPr>
          <p:cNvPr id="3" name="TextBox 2"/>
          <p:cNvSpPr txBox="1"/>
          <p:nvPr/>
        </p:nvSpPr>
        <p:spPr>
          <a:xfrm>
            <a:off x="592668" y="3646695"/>
            <a:ext cx="7462762" cy="246221"/>
          </a:xfrm>
          <a:prstGeom prst="rect">
            <a:avLst/>
          </a:prstGeom>
          <a:noFill/>
          <a:ln w="28575" cmpd="sng">
            <a:solidFill>
              <a:srgbClr val="000090"/>
            </a:solidFill>
            <a:prstDash val="sysDash"/>
          </a:ln>
        </p:spPr>
        <p:txBody>
          <a:bodyPr wrap="square" rtlCol="0">
            <a:spAutoFit/>
          </a:bodyPr>
          <a:lstStyle/>
          <a:p>
            <a:r>
              <a:rPr lang="en-US" dirty="0" smtClean="0"/>
              <a:t>Transparent</a:t>
            </a:r>
            <a:r>
              <a:rPr lang="zh-CN" altLang="en-US" dirty="0" smtClean="0"/>
              <a:t> </a:t>
            </a:r>
            <a:r>
              <a:rPr lang="en-US" altLang="zh-CN" dirty="0" smtClean="0"/>
              <a:t>Accelerator</a:t>
            </a:r>
            <a:r>
              <a:rPr lang="zh-CN" altLang="en-US" dirty="0" smtClean="0"/>
              <a:t> </a:t>
            </a:r>
            <a:r>
              <a:rPr lang="en-US" altLang="zh-CN" dirty="0" smtClean="0"/>
              <a:t>Service</a:t>
            </a:r>
            <a:r>
              <a:rPr lang="zh-CN" altLang="en-US" dirty="0" smtClean="0"/>
              <a:t> </a:t>
            </a:r>
            <a:r>
              <a:rPr lang="en-US" altLang="zh-CN" dirty="0" smtClean="0"/>
              <a:t>Layer</a:t>
            </a:r>
            <a:r>
              <a:rPr lang="zh-CN" altLang="en-US" dirty="0" smtClean="0"/>
              <a:t>                                                                        </a:t>
            </a:r>
            <a:r>
              <a:rPr lang="en-US" altLang="zh-CN" dirty="0" smtClean="0"/>
              <a:t>Transparent</a:t>
            </a:r>
            <a:r>
              <a:rPr lang="zh-CN" altLang="en-US" dirty="0" smtClean="0"/>
              <a:t> </a:t>
            </a:r>
            <a:r>
              <a:rPr lang="en-US" altLang="zh-CN" dirty="0" smtClean="0"/>
              <a:t>Accelerator</a:t>
            </a:r>
            <a:r>
              <a:rPr lang="zh-CN" altLang="en-US" dirty="0" smtClean="0"/>
              <a:t> </a:t>
            </a:r>
            <a:r>
              <a:rPr lang="en-US" altLang="zh-CN" dirty="0" smtClean="0"/>
              <a:t>Service</a:t>
            </a:r>
            <a:r>
              <a:rPr lang="zh-CN" altLang="en-US" dirty="0" smtClean="0"/>
              <a:t> </a:t>
            </a:r>
            <a:r>
              <a:rPr lang="en-US" altLang="zh-CN" dirty="0" smtClean="0"/>
              <a:t>Layer</a:t>
            </a:r>
            <a:endParaRPr lang="en-US" dirty="0"/>
          </a:p>
        </p:txBody>
      </p:sp>
      <p:cxnSp>
        <p:nvCxnSpPr>
          <p:cNvPr id="63" name="Straight Arrow Connector 62"/>
          <p:cNvCxnSpPr/>
          <p:nvPr/>
        </p:nvCxnSpPr>
        <p:spPr bwMode="auto">
          <a:xfrm>
            <a:off x="4910668" y="3308029"/>
            <a:ext cx="2286001" cy="846668"/>
          </a:xfrm>
          <a:prstGeom prst="straightConnector1">
            <a:avLst/>
          </a:prstGeom>
          <a:ln w="28575" cmpd="sng">
            <a:solidFill>
              <a:srgbClr val="6699FF"/>
            </a:solidFill>
            <a:prstDash val="solid"/>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67" name="Rounded Rectangle 66"/>
          <p:cNvSpPr/>
          <p:nvPr/>
        </p:nvSpPr>
        <p:spPr>
          <a:xfrm>
            <a:off x="3839277" y="3134162"/>
            <a:ext cx="1078953" cy="1301749"/>
          </a:xfrm>
          <a:prstGeom prst="roundRect">
            <a:avLst/>
          </a:prstGeom>
          <a:effectLst>
            <a:innerShdw blurRad="63500" dist="50800" dir="16200000">
              <a:prstClr val="black">
                <a:alpha val="50000"/>
              </a:prstClr>
            </a:innerShdw>
            <a:reflection blurRad="6350" stA="50000" endA="300" endPos="55000" dir="5400000" sy="-100000" algn="bl" rotWithShape="0"/>
          </a:effectLst>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1400" dirty="0" smtClean="0">
                <a:solidFill>
                  <a:schemeClr val="tx1"/>
                </a:solidFill>
              </a:rPr>
              <a:t>Scheduler</a:t>
            </a:r>
          </a:p>
          <a:p>
            <a:pPr algn="ctr">
              <a:defRPr/>
            </a:pPr>
            <a:endParaRPr lang="en-US" sz="1400" dirty="0">
              <a:solidFill>
                <a:schemeClr val="tx1"/>
              </a:solidFill>
            </a:endParaRPr>
          </a:p>
          <a:p>
            <a:pPr algn="ctr">
              <a:defRPr/>
            </a:pPr>
            <a:endParaRPr lang="en-US" sz="1400" dirty="0" smtClean="0">
              <a:solidFill>
                <a:schemeClr val="tx1"/>
              </a:solidFill>
            </a:endParaRPr>
          </a:p>
          <a:p>
            <a:pPr algn="ctr">
              <a:defRPr/>
            </a:pPr>
            <a:endParaRPr lang="en-US" sz="1400" dirty="0">
              <a:solidFill>
                <a:schemeClr val="tx1"/>
              </a:solidFill>
            </a:endParaRPr>
          </a:p>
        </p:txBody>
      </p:sp>
      <p:sp>
        <p:nvSpPr>
          <p:cNvPr id="51" name="Rectangle 10"/>
          <p:cNvSpPr txBox="1">
            <a:spLocks noChangeArrowheads="1"/>
          </p:cNvSpPr>
          <p:nvPr/>
        </p:nvSpPr>
        <p:spPr bwMode="auto">
          <a:xfrm>
            <a:off x="342698" y="657958"/>
            <a:ext cx="845255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pPr eaLnBrk="1" hangingPunct="1"/>
            <a:r>
              <a:rPr lang="en-US" altLang="zh-CN" dirty="0" smtClean="0">
                <a:solidFill>
                  <a:srgbClr val="6699FF"/>
                </a:solidFill>
                <a:latin typeface="Calibri" charset="0"/>
                <a:ea typeface="宋体" charset="0"/>
              </a:rPr>
              <a:t>Scheduler</a:t>
            </a:r>
            <a:r>
              <a:rPr lang="zh-CN" altLang="en-US" dirty="0" smtClean="0">
                <a:solidFill>
                  <a:srgbClr val="6699FF"/>
                </a:solidFill>
                <a:latin typeface="Calibri" charset="0"/>
                <a:ea typeface="宋体" charset="0"/>
              </a:rPr>
              <a:t> </a:t>
            </a:r>
            <a:r>
              <a:rPr lang="en-US" altLang="zh-CN" dirty="0" smtClean="0">
                <a:solidFill>
                  <a:srgbClr val="6699FF"/>
                </a:solidFill>
                <a:latin typeface="Calibri" charset="0"/>
                <a:ea typeface="宋体" charset="0"/>
              </a:rPr>
              <a:t>Workflow</a:t>
            </a:r>
            <a:r>
              <a:rPr lang="zh-CN" altLang="en-US" dirty="0" smtClean="0">
                <a:solidFill>
                  <a:srgbClr val="6699FF"/>
                </a:solidFill>
                <a:latin typeface="Calibri" charset="0"/>
                <a:ea typeface="宋体" charset="0"/>
              </a:rPr>
              <a:t> </a:t>
            </a:r>
            <a:r>
              <a:rPr lang="en-US" altLang="zh-CN" dirty="0" smtClean="0">
                <a:solidFill>
                  <a:srgbClr val="6699FF"/>
                </a:solidFill>
                <a:latin typeface="Calibri" charset="0"/>
                <a:ea typeface="宋体" charset="0"/>
              </a:rPr>
              <a:t>------</a:t>
            </a:r>
            <a:r>
              <a:rPr lang="zh-CN" altLang="en-US" dirty="0" smtClean="0">
                <a:solidFill>
                  <a:srgbClr val="6699FF"/>
                </a:solidFill>
                <a:latin typeface="Calibri" charset="0"/>
                <a:ea typeface="宋体" charset="0"/>
              </a:rPr>
              <a:t> </a:t>
            </a:r>
            <a:r>
              <a:rPr lang="en-US" altLang="zh-CN" dirty="0" smtClean="0">
                <a:solidFill>
                  <a:srgbClr val="6699FF"/>
                </a:solidFill>
                <a:latin typeface="Calibri" charset="0"/>
                <a:ea typeface="宋体" charset="0"/>
              </a:rPr>
              <a:t>Connection</a:t>
            </a:r>
            <a:r>
              <a:rPr lang="zh-CN" altLang="en-US" dirty="0" smtClean="0">
                <a:solidFill>
                  <a:srgbClr val="6699FF"/>
                </a:solidFill>
                <a:latin typeface="Calibri" charset="0"/>
                <a:ea typeface="宋体" charset="0"/>
              </a:rPr>
              <a:t> </a:t>
            </a:r>
            <a:r>
              <a:rPr lang="en-US" altLang="zh-CN" dirty="0" smtClean="0">
                <a:solidFill>
                  <a:srgbClr val="6699FF"/>
                </a:solidFill>
                <a:latin typeface="Calibri" charset="0"/>
                <a:ea typeface="宋体" charset="0"/>
              </a:rPr>
              <a:t>Setup</a:t>
            </a:r>
            <a:r>
              <a:rPr lang="zh-CN" altLang="en-US" dirty="0" smtClean="0">
                <a:solidFill>
                  <a:srgbClr val="6699FF"/>
                </a:solidFill>
                <a:latin typeface="Calibri" charset="0"/>
                <a:ea typeface="宋体" charset="0"/>
              </a:rPr>
              <a:t> </a:t>
            </a:r>
            <a:endParaRPr lang="en-US" altLang="zh-CN" dirty="0">
              <a:solidFill>
                <a:srgbClr val="6699FF"/>
              </a:solidFill>
              <a:latin typeface="Calibri" charset="0"/>
              <a:ea typeface="宋体" charset="0"/>
            </a:endParaRPr>
          </a:p>
        </p:txBody>
      </p:sp>
    </p:spTree>
    <p:extLst>
      <p:ext uri="{BB962C8B-B14F-4D97-AF65-F5344CB8AC3E}">
        <p14:creationId xmlns:p14="http://schemas.microsoft.com/office/powerpoint/2010/main" val="34761155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211842" y="171450"/>
            <a:ext cx="8242300" cy="498475"/>
          </a:xfrm>
        </p:spPr>
        <p:txBody>
          <a:bodyPr/>
          <a:lstStyle/>
          <a:p>
            <a:pPr eaLnBrk="1" hangingPunct="1"/>
            <a:r>
              <a:rPr lang="en-US" altLang="zh-CN" dirty="0" smtClean="0">
                <a:solidFill>
                  <a:srgbClr val="6699FF"/>
                </a:solidFill>
                <a:latin typeface="Calibri" charset="0"/>
                <a:ea typeface="宋体" charset="0"/>
              </a:rPr>
              <a:t>Design</a:t>
            </a:r>
            <a:r>
              <a:rPr lang="zh-CN" altLang="en-US" dirty="0" smtClean="0">
                <a:solidFill>
                  <a:srgbClr val="6699FF"/>
                </a:solidFill>
                <a:latin typeface="Calibri" charset="0"/>
                <a:ea typeface="宋体" charset="0"/>
              </a:rPr>
              <a:t> </a:t>
            </a:r>
            <a:r>
              <a:rPr lang="en-US" altLang="zh-CN" dirty="0" smtClean="0">
                <a:solidFill>
                  <a:srgbClr val="6699FF"/>
                </a:solidFill>
                <a:latin typeface="Calibri" charset="0"/>
                <a:ea typeface="宋体" charset="0"/>
              </a:rPr>
              <a:t>and</a:t>
            </a:r>
            <a:r>
              <a:rPr lang="zh-CN" altLang="en-US" dirty="0" smtClean="0">
                <a:solidFill>
                  <a:srgbClr val="6699FF"/>
                </a:solidFill>
                <a:latin typeface="Calibri" charset="0"/>
                <a:ea typeface="宋体" charset="0"/>
              </a:rPr>
              <a:t> </a:t>
            </a:r>
            <a:r>
              <a:rPr lang="en-US" altLang="zh-CN" dirty="0" smtClean="0">
                <a:solidFill>
                  <a:srgbClr val="6699FF"/>
                </a:solidFill>
                <a:latin typeface="Calibri" charset="0"/>
                <a:ea typeface="宋体" charset="0"/>
              </a:rPr>
              <a:t>Implementation</a:t>
            </a:r>
            <a:endParaRPr lang="en-US" altLang="zh-CN" dirty="0">
              <a:solidFill>
                <a:srgbClr val="6699FF"/>
              </a:solidFill>
              <a:latin typeface="Calibri" charset="0"/>
              <a:ea typeface="宋体" charset="0"/>
            </a:endParaRPr>
          </a:p>
        </p:txBody>
      </p:sp>
      <p:sp>
        <p:nvSpPr>
          <p:cNvPr id="26626" name="灯片编号占位符 5"/>
          <p:cNvSpPr>
            <a:spLocks noGrp="1"/>
          </p:cNvSpPr>
          <p:nvPr>
            <p:ph type="sldNum" sz="quarter" idx="10"/>
          </p:nvPr>
        </p:nvSpPr>
        <p:spPr>
          <a:noFill/>
        </p:spPr>
        <p:txBody>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fld id="{5CA4D7A0-1EA2-C745-B90C-74BF8FF17EAF}" type="slidenum">
              <a:rPr lang="zh-CN" altLang="ca-ES" sz="800" b="0">
                <a:solidFill>
                  <a:schemeClr val="tx1"/>
                </a:solidFill>
                <a:cs typeface="Arial" charset="0"/>
              </a:rPr>
              <a:pPr/>
              <a:t>13</a:t>
            </a:fld>
            <a:endParaRPr lang="ca-ES" altLang="zh-CN" sz="800" b="0">
              <a:solidFill>
                <a:schemeClr val="tx1"/>
              </a:solidFill>
              <a:cs typeface="Arial" charset="0"/>
            </a:endParaRPr>
          </a:p>
        </p:txBody>
      </p:sp>
      <p:sp>
        <p:nvSpPr>
          <p:cNvPr id="26627" name="Content Placeholder 3"/>
          <p:cNvSpPr>
            <a:spLocks noGrp="1"/>
          </p:cNvSpPr>
          <p:nvPr>
            <p:ph sz="quarter" idx="3"/>
          </p:nvPr>
        </p:nvSpPr>
        <p:spPr>
          <a:xfrm>
            <a:off x="418922" y="3663242"/>
            <a:ext cx="8245475" cy="1430338"/>
          </a:xfrm>
        </p:spPr>
        <p:txBody>
          <a:bodyPr/>
          <a:lstStyle/>
          <a:p>
            <a:pPr marL="0" indent="0">
              <a:buNone/>
            </a:pPr>
            <a:r>
              <a:rPr lang="en-US" altLang="zh-CN" sz="1800" dirty="0">
                <a:latin typeface="Calibri" charset="0"/>
                <a:ea typeface="宋体" charset="0"/>
              </a:rPr>
              <a:t>First</a:t>
            </a:r>
            <a:r>
              <a:rPr lang="zh-CN" altLang="en-US" sz="1800" dirty="0">
                <a:latin typeface="Calibri" charset="0"/>
                <a:ea typeface="宋体" charset="0"/>
              </a:rPr>
              <a:t> </a:t>
            </a:r>
            <a:r>
              <a:rPr lang="en-US" altLang="zh-CN" sz="1800" dirty="0">
                <a:latin typeface="Calibri" charset="0"/>
                <a:ea typeface="宋体" charset="0"/>
              </a:rPr>
              <a:t>Come</a:t>
            </a:r>
            <a:r>
              <a:rPr lang="zh-CN" altLang="en-US" sz="1800" dirty="0">
                <a:latin typeface="Calibri" charset="0"/>
                <a:ea typeface="宋体" charset="0"/>
              </a:rPr>
              <a:t> </a:t>
            </a:r>
            <a:r>
              <a:rPr lang="en-US" altLang="zh-CN" sz="1800" dirty="0">
                <a:latin typeface="Calibri" charset="0"/>
                <a:ea typeface="宋体" charset="0"/>
              </a:rPr>
              <a:t>First</a:t>
            </a:r>
            <a:r>
              <a:rPr lang="zh-CN" altLang="en-US" sz="1800" dirty="0">
                <a:latin typeface="Calibri" charset="0"/>
                <a:ea typeface="宋体" charset="0"/>
              </a:rPr>
              <a:t> </a:t>
            </a:r>
            <a:r>
              <a:rPr lang="en-US" altLang="zh-CN" sz="1800" dirty="0">
                <a:latin typeface="Calibri" charset="0"/>
                <a:ea typeface="宋体" charset="0"/>
              </a:rPr>
              <a:t>Service</a:t>
            </a:r>
            <a:r>
              <a:rPr lang="zh-CN" altLang="en-US" sz="1800" dirty="0">
                <a:latin typeface="Calibri" charset="0"/>
                <a:ea typeface="宋体" charset="0"/>
              </a:rPr>
              <a:t> </a:t>
            </a:r>
            <a:r>
              <a:rPr lang="en-US" altLang="zh-CN" sz="1800" dirty="0">
                <a:latin typeface="Calibri" charset="0"/>
                <a:ea typeface="宋体" charset="0"/>
              </a:rPr>
              <a:t>Scheduling</a:t>
            </a:r>
          </a:p>
        </p:txBody>
      </p:sp>
      <p:sp>
        <p:nvSpPr>
          <p:cNvPr id="19" name="Rectangle 3"/>
          <p:cNvSpPr txBox="1">
            <a:spLocks noChangeArrowheads="1"/>
          </p:cNvSpPr>
          <p:nvPr/>
        </p:nvSpPr>
        <p:spPr bwMode="auto">
          <a:xfrm>
            <a:off x="366712" y="1138233"/>
            <a:ext cx="4050065" cy="1344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173038" indent="-173038" algn="l" rtl="0" eaLnBrk="0" fontAlgn="base" hangingPunct="0">
              <a:spcBef>
                <a:spcPct val="20000"/>
              </a:spcBef>
              <a:spcAft>
                <a:spcPct val="0"/>
              </a:spcAft>
              <a:buClr>
                <a:schemeClr val="tx1"/>
              </a:buClr>
              <a:buFont typeface="Wingdings" charset="0"/>
              <a:buChar char="§"/>
              <a:defRPr sz="2400">
                <a:solidFill>
                  <a:schemeClr val="tx1"/>
                </a:solidFill>
                <a:latin typeface="+mn-lt"/>
                <a:ea typeface="+mn-ea"/>
                <a:cs typeface="+mn-cs"/>
              </a:defRPr>
            </a:lvl1pPr>
            <a:lvl2pPr marL="509588" indent="-163513" algn="l" rtl="0" eaLnBrk="0" fontAlgn="base" hangingPunct="0">
              <a:spcBef>
                <a:spcPct val="20000"/>
              </a:spcBef>
              <a:spcAft>
                <a:spcPct val="0"/>
              </a:spcAft>
              <a:buClr>
                <a:schemeClr val="tx1"/>
              </a:buClr>
              <a:buFont typeface="Arial" charset="0"/>
              <a:buChar char="–"/>
              <a:defRPr sz="2000">
                <a:solidFill>
                  <a:schemeClr val="tx1"/>
                </a:solidFill>
                <a:latin typeface="+mn-lt"/>
                <a:ea typeface="+mn-ea"/>
                <a:cs typeface="+mn-cs"/>
              </a:defRPr>
            </a:lvl2pPr>
            <a:lvl3pPr marL="855663" indent="-173038" algn="l" rtl="0" eaLnBrk="0" fontAlgn="base" hangingPunct="0">
              <a:spcBef>
                <a:spcPct val="20000"/>
              </a:spcBef>
              <a:spcAft>
                <a:spcPct val="0"/>
              </a:spcAft>
              <a:buClr>
                <a:schemeClr val="tx1"/>
              </a:buClr>
              <a:buChar char="•"/>
              <a:defRPr>
                <a:solidFill>
                  <a:schemeClr val="tx1"/>
                </a:solidFill>
                <a:latin typeface="+mn-lt"/>
                <a:ea typeface="+mn-ea"/>
                <a:cs typeface="+mn-cs"/>
              </a:defRPr>
            </a:lvl3pPr>
            <a:lvl4pPr marL="1203325" indent="-173038" algn="l" rtl="0" eaLnBrk="0" fontAlgn="base" hangingPunct="0">
              <a:spcBef>
                <a:spcPct val="20000"/>
              </a:spcBef>
              <a:spcAft>
                <a:spcPct val="0"/>
              </a:spcAft>
              <a:defRPr sz="1600">
                <a:solidFill>
                  <a:schemeClr val="bg1"/>
                </a:solidFill>
                <a:latin typeface="Arial" pitchFamily="34" charset="0"/>
                <a:ea typeface="+mn-ea"/>
              </a:defRPr>
            </a:lvl4pPr>
            <a:lvl5pPr marL="1539875" indent="-163513" algn="l" rtl="0" eaLnBrk="0" fontAlgn="base" hangingPunct="0">
              <a:spcBef>
                <a:spcPct val="20000"/>
              </a:spcBef>
              <a:spcAft>
                <a:spcPct val="0"/>
              </a:spcAft>
              <a:buChar char="»"/>
              <a:defRPr sz="1600">
                <a:solidFill>
                  <a:schemeClr val="bg1"/>
                </a:solidFill>
                <a:latin typeface="Arial" pitchFamily="34" charset="0"/>
                <a:ea typeface="+mn-ea"/>
              </a:defRPr>
            </a:lvl5pPr>
            <a:lvl6pPr marL="1997075" indent="-163513" algn="l" rtl="0" fontAlgn="base">
              <a:spcBef>
                <a:spcPct val="20000"/>
              </a:spcBef>
              <a:spcAft>
                <a:spcPct val="0"/>
              </a:spcAft>
              <a:buChar char="»"/>
              <a:defRPr sz="1600">
                <a:solidFill>
                  <a:schemeClr val="bg1"/>
                </a:solidFill>
                <a:latin typeface="Arial" pitchFamily="34" charset="0"/>
                <a:ea typeface="+mn-ea"/>
              </a:defRPr>
            </a:lvl6pPr>
            <a:lvl7pPr marL="2454275" indent="-163513" algn="l" rtl="0" fontAlgn="base">
              <a:spcBef>
                <a:spcPct val="20000"/>
              </a:spcBef>
              <a:spcAft>
                <a:spcPct val="0"/>
              </a:spcAft>
              <a:buChar char="»"/>
              <a:defRPr sz="1600">
                <a:solidFill>
                  <a:schemeClr val="bg1"/>
                </a:solidFill>
                <a:latin typeface="Arial" pitchFamily="34" charset="0"/>
                <a:ea typeface="+mn-ea"/>
              </a:defRPr>
            </a:lvl7pPr>
            <a:lvl8pPr marL="2911475" indent="-163513" algn="l" rtl="0" fontAlgn="base">
              <a:spcBef>
                <a:spcPct val="20000"/>
              </a:spcBef>
              <a:spcAft>
                <a:spcPct val="0"/>
              </a:spcAft>
              <a:buChar char="»"/>
              <a:defRPr sz="1600">
                <a:solidFill>
                  <a:schemeClr val="bg1"/>
                </a:solidFill>
                <a:latin typeface="Arial" pitchFamily="34" charset="0"/>
                <a:ea typeface="+mn-ea"/>
              </a:defRPr>
            </a:lvl8pPr>
            <a:lvl9pPr marL="3368675" indent="-163513" algn="l" rtl="0" fontAlgn="base">
              <a:spcBef>
                <a:spcPct val="20000"/>
              </a:spcBef>
              <a:spcAft>
                <a:spcPct val="0"/>
              </a:spcAft>
              <a:buChar char="»"/>
              <a:defRPr sz="1600">
                <a:solidFill>
                  <a:schemeClr val="bg1"/>
                </a:solidFill>
                <a:latin typeface="Arial" pitchFamily="34" charset="0"/>
                <a:ea typeface="+mn-ea"/>
              </a:defRPr>
            </a:lvl9pPr>
          </a:lstStyle>
          <a:p>
            <a:pPr>
              <a:lnSpc>
                <a:spcPct val="110000"/>
              </a:lnSpc>
              <a:defRPr/>
            </a:pPr>
            <a:r>
              <a:rPr lang="en-US" altLang="zh-CN" sz="2000" dirty="0" smtClean="0"/>
              <a:t>Scheduling</a:t>
            </a:r>
            <a:r>
              <a:rPr lang="zh-CN" altLang="en-US" sz="2000" dirty="0" smtClean="0"/>
              <a:t> </a:t>
            </a:r>
            <a:r>
              <a:rPr lang="en-US" altLang="zh-CN" sz="2000" dirty="0" smtClean="0"/>
              <a:t>Algorithm</a:t>
            </a:r>
          </a:p>
          <a:p>
            <a:pPr lvl="1" eaLnBrk="1" hangingPunct="1">
              <a:spcBef>
                <a:spcPct val="0"/>
              </a:spcBef>
              <a:defRPr/>
            </a:pPr>
            <a:r>
              <a:rPr lang="en-US" altLang="zh-CN" sz="1800" b="0" dirty="0" smtClean="0">
                <a:latin typeface="Calibri" charset="0"/>
                <a:ea typeface="宋体" charset="0"/>
              </a:rPr>
              <a:t>First</a:t>
            </a:r>
            <a:r>
              <a:rPr lang="zh-CN" altLang="en-US" sz="1800" b="0" dirty="0" smtClean="0">
                <a:latin typeface="Calibri" charset="0"/>
                <a:ea typeface="宋体" charset="0"/>
              </a:rPr>
              <a:t> </a:t>
            </a:r>
            <a:r>
              <a:rPr lang="en-US" altLang="zh-CN" sz="1800" b="0" dirty="0" smtClean="0">
                <a:latin typeface="Calibri" charset="0"/>
                <a:ea typeface="宋体" charset="0"/>
              </a:rPr>
              <a:t>Come</a:t>
            </a:r>
            <a:r>
              <a:rPr lang="zh-CN" altLang="en-US" sz="1800" b="0" dirty="0" smtClean="0">
                <a:latin typeface="Calibri" charset="0"/>
                <a:ea typeface="宋体" charset="0"/>
              </a:rPr>
              <a:t> </a:t>
            </a:r>
            <a:r>
              <a:rPr lang="en-US" altLang="zh-CN" sz="1800" b="0" dirty="0" smtClean="0">
                <a:latin typeface="Calibri" charset="0"/>
                <a:ea typeface="宋体" charset="0"/>
              </a:rPr>
              <a:t>First</a:t>
            </a:r>
            <a:r>
              <a:rPr lang="zh-CN" altLang="en-US" sz="1800" b="0" dirty="0" smtClean="0">
                <a:latin typeface="Calibri" charset="0"/>
                <a:ea typeface="宋体" charset="0"/>
              </a:rPr>
              <a:t> </a:t>
            </a:r>
            <a:r>
              <a:rPr lang="en-US" altLang="zh-CN" sz="1800" b="0" dirty="0" smtClean="0">
                <a:latin typeface="Calibri" charset="0"/>
                <a:ea typeface="宋体" charset="0"/>
              </a:rPr>
              <a:t>Service</a:t>
            </a:r>
          </a:p>
          <a:p>
            <a:pPr lvl="1" eaLnBrk="1" hangingPunct="1">
              <a:spcBef>
                <a:spcPct val="0"/>
              </a:spcBef>
              <a:defRPr/>
            </a:pPr>
            <a:r>
              <a:rPr lang="en-US" altLang="zh-CN" sz="1800" b="0" dirty="0" smtClean="0">
                <a:latin typeface="Calibri" charset="0"/>
                <a:ea typeface="宋体" charset="0"/>
              </a:rPr>
              <a:t>Priority Scheduling</a:t>
            </a:r>
          </a:p>
          <a:p>
            <a:pPr marL="346075" lvl="1" indent="0" eaLnBrk="1" hangingPunct="1">
              <a:spcBef>
                <a:spcPct val="0"/>
              </a:spcBef>
              <a:buFont typeface="Arial" charset="0"/>
              <a:buNone/>
              <a:defRPr/>
            </a:pPr>
            <a:endParaRPr lang="en-US" altLang="zh-CN" sz="1800" dirty="0" smtClean="0">
              <a:latin typeface="Calibri" charset="0"/>
              <a:ea typeface="宋体" charset="0"/>
            </a:endParaRPr>
          </a:p>
          <a:p>
            <a:pPr marL="346075" lvl="1" indent="0" eaLnBrk="1" hangingPunct="1">
              <a:spcBef>
                <a:spcPct val="0"/>
              </a:spcBef>
              <a:buFont typeface="Arial" charset="0"/>
              <a:buNone/>
              <a:defRPr/>
            </a:pPr>
            <a:endParaRPr lang="zh-CN" altLang="en-US" sz="1800" dirty="0">
              <a:latin typeface="Calibri" charset="0"/>
              <a:ea typeface="宋体" charset="0"/>
            </a:endParaRPr>
          </a:p>
        </p:txBody>
      </p:sp>
      <p:graphicFrame>
        <p:nvGraphicFramePr>
          <p:cNvPr id="27" name="Table 26"/>
          <p:cNvGraphicFramePr>
            <a:graphicFrameLocks noGrp="1"/>
          </p:cNvGraphicFramePr>
          <p:nvPr>
            <p:extLst>
              <p:ext uri="{D42A27DB-BD31-4B8C-83A1-F6EECF244321}">
                <p14:modId xmlns:p14="http://schemas.microsoft.com/office/powerpoint/2010/main" val="1260763676"/>
              </p:ext>
            </p:extLst>
          </p:nvPr>
        </p:nvGraphicFramePr>
        <p:xfrm>
          <a:off x="4514850" y="1276880"/>
          <a:ext cx="4287973" cy="1926924"/>
        </p:xfrm>
        <a:graphic>
          <a:graphicData uri="http://schemas.openxmlformats.org/drawingml/2006/table">
            <a:tbl>
              <a:tblPr firstRow="1" bandRow="1">
                <a:tableStyleId>{5C22544A-7EE6-4342-B048-85BDC9FD1C3A}</a:tableStyleId>
              </a:tblPr>
              <a:tblGrid>
                <a:gridCol w="959809"/>
                <a:gridCol w="1154596"/>
                <a:gridCol w="1224328"/>
                <a:gridCol w="949240"/>
              </a:tblGrid>
              <a:tr h="579010">
                <a:tc>
                  <a:txBody>
                    <a:bodyPr/>
                    <a:lstStyle/>
                    <a:p>
                      <a:r>
                        <a:rPr lang="en-US" sz="1600" dirty="0" smtClean="0"/>
                        <a:t>Process</a:t>
                      </a:r>
                      <a:endParaRPr lang="en-US" sz="1600" dirty="0">
                        <a:solidFill>
                          <a:srgbClr val="000000"/>
                        </a:solidFill>
                      </a:endParaRPr>
                    </a:p>
                  </a:txBody>
                  <a:tcPr marL="91464" marR="91464" marT="45678" marB="45678"/>
                </a:tc>
                <a:tc>
                  <a:txBody>
                    <a:bodyPr/>
                    <a:lstStyle/>
                    <a:p>
                      <a:r>
                        <a:rPr lang="en-US" sz="1600" dirty="0" smtClean="0"/>
                        <a:t>Burst</a:t>
                      </a:r>
                      <a:r>
                        <a:rPr lang="zh-CN" altLang="en-US" sz="1600" dirty="0" smtClean="0"/>
                        <a:t> </a:t>
                      </a:r>
                      <a:r>
                        <a:rPr lang="en-US" altLang="zh-CN" sz="1600" dirty="0" smtClean="0"/>
                        <a:t>Time</a:t>
                      </a:r>
                      <a:r>
                        <a:rPr lang="zh-CN" altLang="en-US" sz="1600" dirty="0" smtClean="0"/>
                        <a:t> </a:t>
                      </a:r>
                      <a:endParaRPr lang="en-US" sz="1600" dirty="0">
                        <a:solidFill>
                          <a:srgbClr val="000000"/>
                        </a:solidFill>
                      </a:endParaRPr>
                    </a:p>
                  </a:txBody>
                  <a:tcPr marL="91464" marR="91464" marT="45678" marB="45678"/>
                </a:tc>
                <a:tc>
                  <a:txBody>
                    <a:bodyPr/>
                    <a:lstStyle/>
                    <a:p>
                      <a:r>
                        <a:rPr lang="en-US" sz="1600" dirty="0" smtClean="0"/>
                        <a:t>Arrival</a:t>
                      </a:r>
                      <a:r>
                        <a:rPr lang="zh-CN" altLang="en-US" sz="1600" dirty="0" smtClean="0"/>
                        <a:t> </a:t>
                      </a:r>
                      <a:r>
                        <a:rPr lang="en-US" altLang="zh-CN" sz="1600" dirty="0" smtClean="0"/>
                        <a:t>Time</a:t>
                      </a:r>
                      <a:endParaRPr lang="en-US" sz="1600" dirty="0">
                        <a:solidFill>
                          <a:srgbClr val="000000"/>
                        </a:solidFill>
                      </a:endParaRPr>
                    </a:p>
                  </a:txBody>
                  <a:tcPr marL="91464" marR="91464" marT="45678" marB="45678"/>
                </a:tc>
                <a:tc>
                  <a:txBody>
                    <a:bodyPr/>
                    <a:lstStyle/>
                    <a:p>
                      <a:r>
                        <a:rPr lang="en-US" sz="1600" dirty="0" smtClean="0"/>
                        <a:t>P</a:t>
                      </a:r>
                      <a:r>
                        <a:rPr lang="en-US" altLang="zh-CN" sz="1600" dirty="0" smtClean="0"/>
                        <a:t>riority</a:t>
                      </a:r>
                      <a:endParaRPr lang="en-US" sz="1600" dirty="0">
                        <a:solidFill>
                          <a:srgbClr val="000000"/>
                        </a:solidFill>
                      </a:endParaRPr>
                    </a:p>
                  </a:txBody>
                  <a:tcPr marL="91464" marR="91464" marT="45678" marB="45678"/>
                </a:tc>
              </a:tr>
              <a:tr h="274227">
                <a:tc>
                  <a:txBody>
                    <a:bodyPr/>
                    <a:lstStyle/>
                    <a:p>
                      <a:r>
                        <a:rPr lang="en-US" sz="1600" dirty="0" smtClean="0"/>
                        <a:t>P</a:t>
                      </a:r>
                      <a:r>
                        <a:rPr lang="en-US" altLang="zh-CN" sz="1600" dirty="0" smtClean="0"/>
                        <a:t>1</a:t>
                      </a:r>
                      <a:endParaRPr lang="en-US" sz="1600" dirty="0"/>
                    </a:p>
                  </a:txBody>
                  <a:tcPr marL="91464" marR="91464" marT="45678" marB="45678"/>
                </a:tc>
                <a:tc>
                  <a:txBody>
                    <a:bodyPr/>
                    <a:lstStyle/>
                    <a:p>
                      <a:r>
                        <a:rPr lang="en-US" altLang="zh-CN" sz="1600" dirty="0" smtClean="0"/>
                        <a:t>7</a:t>
                      </a:r>
                      <a:endParaRPr lang="en-US" sz="1600" dirty="0"/>
                    </a:p>
                  </a:txBody>
                  <a:tcPr marL="91464" marR="91464" marT="45678" marB="45678"/>
                </a:tc>
                <a:tc>
                  <a:txBody>
                    <a:bodyPr/>
                    <a:lstStyle/>
                    <a:p>
                      <a:r>
                        <a:rPr lang="en-US" altLang="zh-CN" sz="1600" dirty="0" smtClean="0"/>
                        <a:t>0.0</a:t>
                      </a:r>
                      <a:endParaRPr lang="en-US" sz="1600" dirty="0">
                        <a:latin typeface="+mn-lt"/>
                      </a:endParaRPr>
                    </a:p>
                  </a:txBody>
                  <a:tcPr marL="91464" marR="91464" marT="45678" marB="45678"/>
                </a:tc>
                <a:tc>
                  <a:txBody>
                    <a:bodyPr/>
                    <a:lstStyle/>
                    <a:p>
                      <a:r>
                        <a:rPr lang="en-AU" altLang="zh-CN" sz="1600" dirty="0" smtClean="0"/>
                        <a:t>3</a:t>
                      </a:r>
                      <a:endParaRPr lang="zh-CN" altLang="zh-CN" sz="1600" dirty="0" smtClean="0">
                        <a:latin typeface="+mn-lt"/>
                      </a:endParaRPr>
                    </a:p>
                  </a:txBody>
                  <a:tcPr marL="91464" marR="91464" marT="45678" marB="45678"/>
                </a:tc>
              </a:tr>
              <a:tr h="338761">
                <a:tc>
                  <a:txBody>
                    <a:bodyPr/>
                    <a:lstStyle/>
                    <a:p>
                      <a:r>
                        <a:rPr lang="en-US" sz="1600" dirty="0" smtClean="0"/>
                        <a:t>P</a:t>
                      </a:r>
                      <a:r>
                        <a:rPr lang="en-US" altLang="zh-CN" sz="1600" dirty="0" smtClean="0"/>
                        <a:t>2</a:t>
                      </a:r>
                      <a:endParaRPr lang="en-US" sz="1600" dirty="0"/>
                    </a:p>
                  </a:txBody>
                  <a:tcPr marL="91464" marR="91464" marT="45678" marB="45678"/>
                </a:tc>
                <a:tc>
                  <a:txBody>
                    <a:bodyPr/>
                    <a:lstStyle/>
                    <a:p>
                      <a:r>
                        <a:rPr lang="en-US" altLang="zh-CN" sz="1600" dirty="0" smtClean="0"/>
                        <a:t>4</a:t>
                      </a:r>
                      <a:endParaRPr lang="en-US" sz="1600" dirty="0"/>
                    </a:p>
                  </a:txBody>
                  <a:tcPr marL="91464" marR="91464" marT="45678" marB="45678"/>
                </a:tc>
                <a:tc>
                  <a:txBody>
                    <a:bodyPr/>
                    <a:lstStyle/>
                    <a:p>
                      <a:r>
                        <a:rPr lang="en-US" altLang="zh-CN" sz="1600" dirty="0" smtClean="0"/>
                        <a:t>2.0</a:t>
                      </a:r>
                      <a:endParaRPr lang="en-US" sz="1600" dirty="0"/>
                    </a:p>
                  </a:txBody>
                  <a:tcPr marL="91464" marR="91464" marT="45678" marB="45678"/>
                </a:tc>
                <a:tc>
                  <a:txBody>
                    <a:bodyPr/>
                    <a:lstStyle/>
                    <a:p>
                      <a:r>
                        <a:rPr lang="en-US" altLang="zh-CN" sz="1600" dirty="0" smtClean="0"/>
                        <a:t>2</a:t>
                      </a:r>
                      <a:endParaRPr lang="en-US" sz="1600" dirty="0"/>
                    </a:p>
                  </a:txBody>
                  <a:tcPr marL="91464" marR="91464" marT="45678" marB="45678"/>
                </a:tc>
              </a:tr>
              <a:tr h="338761">
                <a:tc>
                  <a:txBody>
                    <a:bodyPr/>
                    <a:lstStyle/>
                    <a:p>
                      <a:r>
                        <a:rPr lang="en-US" sz="1600" dirty="0" smtClean="0"/>
                        <a:t>P</a:t>
                      </a:r>
                      <a:r>
                        <a:rPr lang="en-US" altLang="zh-CN" sz="1600" dirty="0" smtClean="0"/>
                        <a:t>3</a:t>
                      </a:r>
                      <a:endParaRPr lang="en-US" sz="1600" dirty="0"/>
                    </a:p>
                  </a:txBody>
                  <a:tcPr marL="91464" marR="91464" marT="45678" marB="45678"/>
                </a:tc>
                <a:tc>
                  <a:txBody>
                    <a:bodyPr/>
                    <a:lstStyle/>
                    <a:p>
                      <a:r>
                        <a:rPr lang="en-US" altLang="zh-CN" sz="1600" dirty="0" smtClean="0"/>
                        <a:t>1</a:t>
                      </a:r>
                      <a:endParaRPr lang="en-US" sz="1600" dirty="0"/>
                    </a:p>
                  </a:txBody>
                  <a:tcPr marL="91464" marR="91464" marT="45678" marB="45678"/>
                </a:tc>
                <a:tc>
                  <a:txBody>
                    <a:bodyPr/>
                    <a:lstStyle/>
                    <a:p>
                      <a:r>
                        <a:rPr lang="en-US" altLang="zh-CN" sz="1600" dirty="0" smtClean="0"/>
                        <a:t>4.0</a:t>
                      </a:r>
                      <a:endParaRPr lang="en-US" sz="1600" dirty="0"/>
                    </a:p>
                  </a:txBody>
                  <a:tcPr marL="91464" marR="91464" marT="45678" marB="45678"/>
                </a:tc>
                <a:tc>
                  <a:txBody>
                    <a:bodyPr/>
                    <a:lstStyle/>
                    <a:p>
                      <a:r>
                        <a:rPr lang="en-US" altLang="zh-CN" sz="1600" dirty="0" smtClean="0"/>
                        <a:t>1</a:t>
                      </a:r>
                      <a:endParaRPr lang="en-US" sz="1600" dirty="0"/>
                    </a:p>
                  </a:txBody>
                  <a:tcPr marL="91464" marR="91464" marT="45678" marB="45678"/>
                </a:tc>
              </a:tr>
              <a:tr h="274227">
                <a:tc>
                  <a:txBody>
                    <a:bodyPr/>
                    <a:lstStyle/>
                    <a:p>
                      <a:r>
                        <a:rPr lang="en-US" sz="1600" dirty="0" smtClean="0"/>
                        <a:t>P</a:t>
                      </a:r>
                      <a:r>
                        <a:rPr lang="en-US" altLang="zh-CN" sz="1600" dirty="0" smtClean="0"/>
                        <a:t>4</a:t>
                      </a:r>
                      <a:endParaRPr lang="en-US" sz="1600" dirty="0"/>
                    </a:p>
                  </a:txBody>
                  <a:tcPr marL="91464" marR="91464" marT="45678" marB="45678"/>
                </a:tc>
                <a:tc>
                  <a:txBody>
                    <a:bodyPr/>
                    <a:lstStyle/>
                    <a:p>
                      <a:r>
                        <a:rPr lang="en-US" altLang="zh-CN" sz="1600" dirty="0" smtClean="0"/>
                        <a:t>4</a:t>
                      </a:r>
                      <a:endParaRPr lang="en-US" sz="1600" dirty="0"/>
                    </a:p>
                  </a:txBody>
                  <a:tcPr marL="91464" marR="91464" marT="45678" marB="45678"/>
                </a:tc>
                <a:tc>
                  <a:txBody>
                    <a:bodyPr/>
                    <a:lstStyle/>
                    <a:p>
                      <a:r>
                        <a:rPr lang="en-US" altLang="zh-CN" sz="1600" dirty="0" smtClean="0"/>
                        <a:t>5.0</a:t>
                      </a:r>
                      <a:endParaRPr lang="en-US" sz="1600" dirty="0"/>
                    </a:p>
                  </a:txBody>
                  <a:tcPr marL="91464" marR="91464" marT="45678" marB="45678"/>
                </a:tc>
                <a:tc>
                  <a:txBody>
                    <a:bodyPr/>
                    <a:lstStyle/>
                    <a:p>
                      <a:r>
                        <a:rPr lang="en-US" altLang="zh-CN" sz="1600" dirty="0" smtClean="0"/>
                        <a:t>2</a:t>
                      </a:r>
                      <a:endParaRPr lang="en-US" sz="1600" dirty="0"/>
                    </a:p>
                  </a:txBody>
                  <a:tcPr marL="91464" marR="91464" marT="45678" marB="45678"/>
                </a:tc>
              </a:tr>
            </a:tbl>
          </a:graphicData>
        </a:graphic>
      </p:graphicFrame>
      <p:sp>
        <p:nvSpPr>
          <p:cNvPr id="26659" name="TextBox 2"/>
          <p:cNvSpPr txBox="1">
            <a:spLocks noChangeArrowheads="1"/>
          </p:cNvSpPr>
          <p:nvPr/>
        </p:nvSpPr>
        <p:spPr bwMode="auto">
          <a:xfrm>
            <a:off x="4331935" y="860602"/>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r>
              <a:rPr lang="en-US" sz="1400" dirty="0"/>
              <a:t>Example</a:t>
            </a:r>
          </a:p>
        </p:txBody>
      </p:sp>
      <p:sp>
        <p:nvSpPr>
          <p:cNvPr id="28" name="Rectangle 27"/>
          <p:cNvSpPr/>
          <p:nvPr/>
        </p:nvSpPr>
        <p:spPr>
          <a:xfrm>
            <a:off x="454025" y="4087280"/>
            <a:ext cx="2489200" cy="336550"/>
          </a:xfrm>
          <a:prstGeom prst="rect">
            <a:avLst/>
          </a:prstGeom>
          <a:solidFill>
            <a:srgbClr val="53A4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t>p</a:t>
            </a:r>
            <a:r>
              <a:rPr lang="en-US" altLang="zh-CN" sz="1200" dirty="0"/>
              <a:t>1</a:t>
            </a:r>
            <a:endParaRPr lang="en-US" sz="1200" dirty="0"/>
          </a:p>
        </p:txBody>
      </p:sp>
      <p:sp>
        <p:nvSpPr>
          <p:cNvPr id="29" name="Rectangle 28"/>
          <p:cNvSpPr/>
          <p:nvPr/>
        </p:nvSpPr>
        <p:spPr>
          <a:xfrm>
            <a:off x="3282774" y="5153025"/>
            <a:ext cx="1431925" cy="336550"/>
          </a:xfrm>
          <a:prstGeom prst="rect">
            <a:avLst/>
          </a:prstGeom>
          <a:solidFill>
            <a:srgbClr val="74BFD9"/>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t>P</a:t>
            </a:r>
            <a:r>
              <a:rPr lang="en-US" altLang="zh-CN" sz="1200" dirty="0"/>
              <a:t>2</a:t>
            </a:r>
            <a:endParaRPr lang="en-US" sz="1200" dirty="0"/>
          </a:p>
        </p:txBody>
      </p:sp>
      <p:sp>
        <p:nvSpPr>
          <p:cNvPr id="30" name="Rectangle 29"/>
          <p:cNvSpPr/>
          <p:nvPr/>
        </p:nvSpPr>
        <p:spPr>
          <a:xfrm>
            <a:off x="4389438" y="4087457"/>
            <a:ext cx="349250" cy="33655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000000"/>
                </a:solidFill>
              </a:rPr>
              <a:t>P</a:t>
            </a:r>
            <a:r>
              <a:rPr lang="en-US" altLang="zh-CN" sz="1200" dirty="0">
                <a:solidFill>
                  <a:srgbClr val="000000"/>
                </a:solidFill>
              </a:rPr>
              <a:t>3</a:t>
            </a:r>
            <a:endParaRPr lang="en-US" sz="1200" dirty="0">
              <a:solidFill>
                <a:srgbClr val="000000"/>
              </a:solidFill>
            </a:endParaRPr>
          </a:p>
        </p:txBody>
      </p:sp>
      <p:sp>
        <p:nvSpPr>
          <p:cNvPr id="31" name="Rectangle 30"/>
          <p:cNvSpPr/>
          <p:nvPr/>
        </p:nvSpPr>
        <p:spPr>
          <a:xfrm>
            <a:off x="4752975" y="4087457"/>
            <a:ext cx="1431925" cy="336550"/>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200" dirty="0"/>
              <a:t>P</a:t>
            </a:r>
            <a:r>
              <a:rPr lang="en-US" altLang="zh-CN" sz="1200" dirty="0"/>
              <a:t>4</a:t>
            </a:r>
            <a:endParaRPr lang="en-US" sz="1200" dirty="0"/>
          </a:p>
        </p:txBody>
      </p:sp>
      <p:sp>
        <p:nvSpPr>
          <p:cNvPr id="26664" name="TextBox 4"/>
          <p:cNvSpPr txBox="1">
            <a:spLocks noChangeArrowheads="1"/>
          </p:cNvSpPr>
          <p:nvPr/>
        </p:nvSpPr>
        <p:spPr bwMode="auto">
          <a:xfrm>
            <a:off x="395288" y="4436530"/>
            <a:ext cx="284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r>
              <a:rPr lang="en-US" altLang="zh-CN" sz="1400" b="0"/>
              <a:t>0</a:t>
            </a:r>
            <a:endParaRPr lang="en-US" sz="1400" b="0"/>
          </a:p>
        </p:txBody>
      </p:sp>
      <p:sp>
        <p:nvSpPr>
          <p:cNvPr id="26665" name="TextBox 32"/>
          <p:cNvSpPr txBox="1">
            <a:spLocks noChangeArrowheads="1"/>
          </p:cNvSpPr>
          <p:nvPr/>
        </p:nvSpPr>
        <p:spPr bwMode="auto">
          <a:xfrm>
            <a:off x="2762250" y="4444468"/>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r>
              <a:rPr lang="en-US" altLang="zh-CN" sz="1400" b="0"/>
              <a:t>7</a:t>
            </a:r>
            <a:endParaRPr lang="en-US" sz="1400" b="0"/>
          </a:p>
        </p:txBody>
      </p:sp>
      <p:sp>
        <p:nvSpPr>
          <p:cNvPr id="26666" name="TextBox 33"/>
          <p:cNvSpPr txBox="1">
            <a:spLocks noChangeArrowheads="1"/>
          </p:cNvSpPr>
          <p:nvPr/>
        </p:nvSpPr>
        <p:spPr bwMode="auto">
          <a:xfrm>
            <a:off x="4202113" y="4461930"/>
            <a:ext cx="371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r>
              <a:rPr lang="en-US" altLang="zh-CN" sz="1400" b="0"/>
              <a:t>11</a:t>
            </a:r>
            <a:endParaRPr lang="en-US" sz="1400" b="0"/>
          </a:p>
        </p:txBody>
      </p:sp>
      <p:sp>
        <p:nvSpPr>
          <p:cNvPr id="26667" name="TextBox 34"/>
          <p:cNvSpPr txBox="1">
            <a:spLocks noChangeArrowheads="1"/>
          </p:cNvSpPr>
          <p:nvPr/>
        </p:nvSpPr>
        <p:spPr bwMode="auto">
          <a:xfrm>
            <a:off x="4583113" y="4465105"/>
            <a:ext cx="384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r>
              <a:rPr lang="en-US" altLang="zh-CN" sz="1400" b="0"/>
              <a:t>12</a:t>
            </a:r>
            <a:endParaRPr lang="en-US" sz="1400" b="0"/>
          </a:p>
        </p:txBody>
      </p:sp>
      <p:sp>
        <p:nvSpPr>
          <p:cNvPr id="26668" name="TextBox 35"/>
          <p:cNvSpPr txBox="1">
            <a:spLocks noChangeArrowheads="1"/>
          </p:cNvSpPr>
          <p:nvPr/>
        </p:nvSpPr>
        <p:spPr bwMode="auto">
          <a:xfrm>
            <a:off x="5895975" y="4433355"/>
            <a:ext cx="384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r>
              <a:rPr lang="en-US" altLang="zh-CN" sz="1400" b="0"/>
              <a:t>16</a:t>
            </a:r>
            <a:endParaRPr lang="en-US" sz="1400" b="0"/>
          </a:p>
        </p:txBody>
      </p:sp>
      <p:sp>
        <p:nvSpPr>
          <p:cNvPr id="38" name="Rectangle 37"/>
          <p:cNvSpPr/>
          <p:nvPr/>
        </p:nvSpPr>
        <p:spPr>
          <a:xfrm>
            <a:off x="436386" y="5157788"/>
            <a:ext cx="2490788" cy="334962"/>
          </a:xfrm>
          <a:prstGeom prst="rect">
            <a:avLst/>
          </a:prstGeom>
          <a:solidFill>
            <a:srgbClr val="53A4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t>p</a:t>
            </a:r>
            <a:r>
              <a:rPr lang="en-US" altLang="zh-CN" sz="1200" dirty="0"/>
              <a:t>1</a:t>
            </a:r>
            <a:endParaRPr lang="en-US" sz="1200" dirty="0"/>
          </a:p>
        </p:txBody>
      </p:sp>
      <p:sp>
        <p:nvSpPr>
          <p:cNvPr id="39" name="Rectangle 38"/>
          <p:cNvSpPr/>
          <p:nvPr/>
        </p:nvSpPr>
        <p:spPr>
          <a:xfrm>
            <a:off x="2947988" y="4090455"/>
            <a:ext cx="1431925" cy="336550"/>
          </a:xfrm>
          <a:prstGeom prst="rect">
            <a:avLst/>
          </a:prstGeom>
          <a:solidFill>
            <a:srgbClr val="74BFD9"/>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t>P</a:t>
            </a:r>
            <a:r>
              <a:rPr lang="en-US" altLang="zh-CN" sz="1200" dirty="0"/>
              <a:t>2</a:t>
            </a:r>
            <a:endParaRPr lang="en-US" sz="1200" dirty="0"/>
          </a:p>
        </p:txBody>
      </p:sp>
      <p:sp>
        <p:nvSpPr>
          <p:cNvPr id="41" name="Rectangle 40"/>
          <p:cNvSpPr/>
          <p:nvPr/>
        </p:nvSpPr>
        <p:spPr>
          <a:xfrm>
            <a:off x="4725811" y="5151438"/>
            <a:ext cx="1431925" cy="336550"/>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200" dirty="0"/>
              <a:t>P</a:t>
            </a:r>
            <a:r>
              <a:rPr lang="en-US" altLang="zh-CN" sz="1200" dirty="0"/>
              <a:t>4</a:t>
            </a:r>
            <a:endParaRPr lang="en-US" sz="1200" dirty="0"/>
          </a:p>
        </p:txBody>
      </p:sp>
      <p:sp>
        <p:nvSpPr>
          <p:cNvPr id="44" name="Rectangle 43"/>
          <p:cNvSpPr/>
          <p:nvPr/>
        </p:nvSpPr>
        <p:spPr>
          <a:xfrm>
            <a:off x="2933524" y="5157788"/>
            <a:ext cx="347662" cy="334962"/>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000000"/>
                </a:solidFill>
              </a:rPr>
              <a:t>P</a:t>
            </a:r>
            <a:r>
              <a:rPr lang="en-US" altLang="zh-CN" sz="1200" dirty="0">
                <a:solidFill>
                  <a:srgbClr val="000000"/>
                </a:solidFill>
              </a:rPr>
              <a:t>3</a:t>
            </a:r>
            <a:endParaRPr lang="en-US" sz="1200" dirty="0">
              <a:solidFill>
                <a:srgbClr val="000000"/>
              </a:solidFill>
            </a:endParaRPr>
          </a:p>
        </p:txBody>
      </p:sp>
      <p:sp>
        <p:nvSpPr>
          <p:cNvPr id="26673" name="Content Placeholder 3"/>
          <p:cNvSpPr>
            <a:spLocks noGrp="1"/>
          </p:cNvSpPr>
          <p:nvPr>
            <p:ph sz="quarter" idx="3"/>
          </p:nvPr>
        </p:nvSpPr>
        <p:spPr>
          <a:xfrm>
            <a:off x="415925" y="4775200"/>
            <a:ext cx="8245475" cy="1430338"/>
          </a:xfrm>
        </p:spPr>
        <p:txBody>
          <a:bodyPr/>
          <a:lstStyle/>
          <a:p>
            <a:pPr marL="0" indent="0">
              <a:buNone/>
            </a:pPr>
            <a:r>
              <a:rPr lang="en-US" altLang="zh-CN" sz="1800" dirty="0">
                <a:latin typeface="Calibri" charset="0"/>
                <a:ea typeface="宋体" charset="0"/>
              </a:rPr>
              <a:t>Priority</a:t>
            </a:r>
            <a:r>
              <a:rPr lang="zh-CN" altLang="en-US" sz="1800" dirty="0">
                <a:latin typeface="Calibri" charset="0"/>
                <a:ea typeface="宋体" charset="0"/>
              </a:rPr>
              <a:t> </a:t>
            </a:r>
            <a:r>
              <a:rPr lang="en-US" altLang="zh-CN" sz="1800" dirty="0">
                <a:latin typeface="Calibri" charset="0"/>
                <a:ea typeface="宋体" charset="0"/>
              </a:rPr>
              <a:t>Scheduling</a:t>
            </a:r>
          </a:p>
        </p:txBody>
      </p:sp>
      <p:sp>
        <p:nvSpPr>
          <p:cNvPr id="22" name="Rectangle 10"/>
          <p:cNvSpPr txBox="1">
            <a:spLocks noChangeArrowheads="1"/>
          </p:cNvSpPr>
          <p:nvPr/>
        </p:nvSpPr>
        <p:spPr bwMode="auto">
          <a:xfrm>
            <a:off x="342698" y="657958"/>
            <a:ext cx="845255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pPr eaLnBrk="1" hangingPunct="1"/>
            <a:r>
              <a:rPr lang="en-US" altLang="zh-CN" dirty="0" smtClean="0">
                <a:solidFill>
                  <a:srgbClr val="6699FF"/>
                </a:solidFill>
                <a:latin typeface="Calibri" charset="0"/>
                <a:ea typeface="宋体" charset="0"/>
              </a:rPr>
              <a:t>Scheduler</a:t>
            </a:r>
            <a:endParaRPr lang="en-US" altLang="zh-CN" dirty="0">
              <a:solidFill>
                <a:srgbClr val="6699FF"/>
              </a:solidFill>
              <a:latin typeface="Calibri" charset="0"/>
              <a:ea typeface="宋体"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p:cNvSpPr txBox="1">
            <a:spLocks noChangeArrowheads="1"/>
          </p:cNvSpPr>
          <p:nvPr/>
        </p:nvSpPr>
        <p:spPr bwMode="auto">
          <a:xfrm>
            <a:off x="5793620" y="725715"/>
            <a:ext cx="2108172" cy="155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173038" indent="-173038" algn="l" rtl="0" eaLnBrk="0" fontAlgn="base" hangingPunct="0">
              <a:spcBef>
                <a:spcPct val="20000"/>
              </a:spcBef>
              <a:spcAft>
                <a:spcPct val="0"/>
              </a:spcAft>
              <a:buClr>
                <a:schemeClr val="tx1"/>
              </a:buClr>
              <a:buFont typeface="Wingdings" charset="0"/>
              <a:buChar char="§"/>
              <a:defRPr sz="2400">
                <a:solidFill>
                  <a:schemeClr val="tx1"/>
                </a:solidFill>
                <a:latin typeface="+mn-lt"/>
                <a:ea typeface="+mn-ea"/>
                <a:cs typeface="+mn-cs"/>
              </a:defRPr>
            </a:lvl1pPr>
            <a:lvl2pPr marL="509588" indent="-163513" algn="l" rtl="0" eaLnBrk="0" fontAlgn="base" hangingPunct="0">
              <a:spcBef>
                <a:spcPct val="20000"/>
              </a:spcBef>
              <a:spcAft>
                <a:spcPct val="0"/>
              </a:spcAft>
              <a:buClr>
                <a:schemeClr val="tx1"/>
              </a:buClr>
              <a:buFont typeface="Arial" charset="0"/>
              <a:buChar char="–"/>
              <a:defRPr sz="2000">
                <a:solidFill>
                  <a:schemeClr val="tx1"/>
                </a:solidFill>
                <a:latin typeface="+mn-lt"/>
                <a:ea typeface="+mn-ea"/>
                <a:cs typeface="+mn-cs"/>
              </a:defRPr>
            </a:lvl2pPr>
            <a:lvl3pPr marL="855663" indent="-173038" algn="l" rtl="0" eaLnBrk="0" fontAlgn="base" hangingPunct="0">
              <a:spcBef>
                <a:spcPct val="20000"/>
              </a:spcBef>
              <a:spcAft>
                <a:spcPct val="0"/>
              </a:spcAft>
              <a:buClr>
                <a:schemeClr val="tx1"/>
              </a:buClr>
              <a:buChar char="•"/>
              <a:defRPr>
                <a:solidFill>
                  <a:schemeClr val="tx1"/>
                </a:solidFill>
                <a:latin typeface="+mn-lt"/>
                <a:ea typeface="+mn-ea"/>
                <a:cs typeface="+mn-cs"/>
              </a:defRPr>
            </a:lvl3pPr>
            <a:lvl4pPr marL="1203325" indent="-173038" algn="l" rtl="0" eaLnBrk="0" fontAlgn="base" hangingPunct="0">
              <a:spcBef>
                <a:spcPct val="20000"/>
              </a:spcBef>
              <a:spcAft>
                <a:spcPct val="0"/>
              </a:spcAft>
              <a:defRPr sz="1600">
                <a:solidFill>
                  <a:schemeClr val="bg1"/>
                </a:solidFill>
                <a:latin typeface="Arial" pitchFamily="34" charset="0"/>
                <a:ea typeface="+mn-ea"/>
              </a:defRPr>
            </a:lvl4pPr>
            <a:lvl5pPr marL="1539875" indent="-163513" algn="l" rtl="0" eaLnBrk="0" fontAlgn="base" hangingPunct="0">
              <a:spcBef>
                <a:spcPct val="20000"/>
              </a:spcBef>
              <a:spcAft>
                <a:spcPct val="0"/>
              </a:spcAft>
              <a:buChar char="»"/>
              <a:defRPr sz="1600">
                <a:solidFill>
                  <a:schemeClr val="bg1"/>
                </a:solidFill>
                <a:latin typeface="Arial" pitchFamily="34" charset="0"/>
                <a:ea typeface="+mn-ea"/>
              </a:defRPr>
            </a:lvl5pPr>
            <a:lvl6pPr marL="1997075" indent="-163513" algn="l" rtl="0" fontAlgn="base">
              <a:spcBef>
                <a:spcPct val="20000"/>
              </a:spcBef>
              <a:spcAft>
                <a:spcPct val="0"/>
              </a:spcAft>
              <a:buChar char="»"/>
              <a:defRPr sz="1600">
                <a:solidFill>
                  <a:schemeClr val="bg1"/>
                </a:solidFill>
                <a:latin typeface="Arial" pitchFamily="34" charset="0"/>
                <a:ea typeface="+mn-ea"/>
              </a:defRPr>
            </a:lvl6pPr>
            <a:lvl7pPr marL="2454275" indent="-163513" algn="l" rtl="0" fontAlgn="base">
              <a:spcBef>
                <a:spcPct val="20000"/>
              </a:spcBef>
              <a:spcAft>
                <a:spcPct val="0"/>
              </a:spcAft>
              <a:buChar char="»"/>
              <a:defRPr sz="1600">
                <a:solidFill>
                  <a:schemeClr val="bg1"/>
                </a:solidFill>
                <a:latin typeface="Arial" pitchFamily="34" charset="0"/>
                <a:ea typeface="+mn-ea"/>
              </a:defRPr>
            </a:lvl7pPr>
            <a:lvl8pPr marL="2911475" indent="-163513" algn="l" rtl="0" fontAlgn="base">
              <a:spcBef>
                <a:spcPct val="20000"/>
              </a:spcBef>
              <a:spcAft>
                <a:spcPct val="0"/>
              </a:spcAft>
              <a:buChar char="»"/>
              <a:defRPr sz="1600">
                <a:solidFill>
                  <a:schemeClr val="bg1"/>
                </a:solidFill>
                <a:latin typeface="Arial" pitchFamily="34" charset="0"/>
                <a:ea typeface="+mn-ea"/>
              </a:defRPr>
            </a:lvl8pPr>
            <a:lvl9pPr marL="3368675" indent="-163513" algn="l" rtl="0" fontAlgn="base">
              <a:spcBef>
                <a:spcPct val="20000"/>
              </a:spcBef>
              <a:spcAft>
                <a:spcPct val="0"/>
              </a:spcAft>
              <a:buChar char="»"/>
              <a:defRPr sz="1600">
                <a:solidFill>
                  <a:schemeClr val="bg1"/>
                </a:solidFill>
                <a:latin typeface="Arial" pitchFamily="34" charset="0"/>
                <a:ea typeface="+mn-ea"/>
              </a:defRPr>
            </a:lvl9pPr>
          </a:lstStyle>
          <a:p>
            <a:pPr>
              <a:lnSpc>
                <a:spcPct val="110000"/>
              </a:lnSpc>
              <a:buClr>
                <a:srgbClr val="3366FF"/>
              </a:buClr>
              <a:defRPr/>
            </a:pPr>
            <a:r>
              <a:rPr lang="en-US" altLang="zh-CN" sz="2000" b="0" dirty="0" smtClean="0"/>
              <a:t>Local</a:t>
            </a:r>
            <a:r>
              <a:rPr lang="zh-CN" altLang="en-US" sz="2000" b="0" dirty="0" smtClean="0"/>
              <a:t> </a:t>
            </a:r>
            <a:r>
              <a:rPr lang="en-US" altLang="zh-CN" sz="2000" b="0" dirty="0" smtClean="0"/>
              <a:t>Client</a:t>
            </a:r>
            <a:endParaRPr lang="en-US" altLang="zh-CN" sz="2000" b="0" dirty="0"/>
          </a:p>
          <a:p>
            <a:pPr lvl="1">
              <a:lnSpc>
                <a:spcPct val="110000"/>
              </a:lnSpc>
              <a:buClr>
                <a:srgbClr val="3366FF"/>
              </a:buClr>
              <a:defRPr/>
            </a:pPr>
            <a:r>
              <a:rPr lang="en-US" altLang="zh-CN" sz="1400" b="0" dirty="0" smtClean="0">
                <a:latin typeface="Calibri" charset="0"/>
                <a:ea typeface="宋体" charset="0"/>
              </a:rPr>
              <a:t>DMA</a:t>
            </a:r>
            <a:r>
              <a:rPr lang="zh-CN" altLang="en-US" sz="1400" b="0" dirty="0" smtClean="0">
                <a:latin typeface="Calibri" charset="0"/>
                <a:ea typeface="宋体" charset="0"/>
              </a:rPr>
              <a:t> </a:t>
            </a:r>
            <a:r>
              <a:rPr lang="en-US" altLang="zh-CN" sz="1400" b="0" dirty="0" smtClean="0">
                <a:latin typeface="Calibri" charset="0"/>
                <a:ea typeface="宋体" charset="0"/>
              </a:rPr>
              <a:t>Transfer</a:t>
            </a:r>
          </a:p>
          <a:p>
            <a:pPr>
              <a:lnSpc>
                <a:spcPct val="110000"/>
              </a:lnSpc>
              <a:buClr>
                <a:srgbClr val="3366FF"/>
              </a:buClr>
              <a:defRPr/>
            </a:pPr>
            <a:r>
              <a:rPr lang="en-US" altLang="zh-CN" sz="2000" b="0" dirty="0"/>
              <a:t>Remote</a:t>
            </a:r>
            <a:r>
              <a:rPr lang="zh-CN" altLang="en-US" sz="2000" b="0" dirty="0"/>
              <a:t> </a:t>
            </a:r>
            <a:r>
              <a:rPr lang="en-US" altLang="zh-CN" sz="2000" b="0" dirty="0" smtClean="0"/>
              <a:t>Client</a:t>
            </a:r>
            <a:endParaRPr lang="en-US" altLang="zh-CN" sz="2000" b="0" dirty="0"/>
          </a:p>
          <a:p>
            <a:pPr lvl="1">
              <a:lnSpc>
                <a:spcPct val="110000"/>
              </a:lnSpc>
              <a:buClr>
                <a:srgbClr val="3366FF"/>
              </a:buClr>
              <a:defRPr/>
            </a:pPr>
            <a:r>
              <a:rPr lang="en-US" altLang="zh-CN" sz="1400" b="0" dirty="0">
                <a:latin typeface="Calibri" charset="0"/>
                <a:ea typeface="宋体" charset="0"/>
              </a:rPr>
              <a:t>RDMA</a:t>
            </a:r>
            <a:r>
              <a:rPr lang="zh-CN" altLang="en-US" sz="1400" b="0" dirty="0">
                <a:latin typeface="Calibri" charset="0"/>
                <a:ea typeface="宋体" charset="0"/>
              </a:rPr>
              <a:t> </a:t>
            </a:r>
            <a:r>
              <a:rPr lang="en-US" altLang="zh-CN" sz="1400" b="0" dirty="0">
                <a:latin typeface="Calibri" charset="0"/>
                <a:ea typeface="宋体" charset="0"/>
              </a:rPr>
              <a:t>Transfer</a:t>
            </a:r>
            <a:endParaRPr lang="zh-CN" altLang="en-US" sz="1400" dirty="0">
              <a:latin typeface="Calibri" charset="0"/>
              <a:ea typeface="宋体" charset="0"/>
            </a:endParaRPr>
          </a:p>
          <a:p>
            <a:pPr lvl="1">
              <a:lnSpc>
                <a:spcPct val="110000"/>
              </a:lnSpc>
              <a:buClr>
                <a:srgbClr val="3366FF"/>
              </a:buClr>
              <a:defRPr/>
            </a:pPr>
            <a:endParaRPr lang="en-US" altLang="zh-CN" sz="1400" b="0" dirty="0">
              <a:latin typeface="Calibri" charset="0"/>
              <a:ea typeface="宋体" charset="0"/>
            </a:endParaRPr>
          </a:p>
          <a:p>
            <a:pPr lvl="1">
              <a:lnSpc>
                <a:spcPct val="110000"/>
              </a:lnSpc>
              <a:buClr>
                <a:srgbClr val="3366FF"/>
              </a:buClr>
              <a:defRPr/>
            </a:pPr>
            <a:endParaRPr lang="en-US" altLang="zh-CN" sz="1400" b="0" dirty="0" smtClean="0">
              <a:latin typeface="Calibri" charset="0"/>
              <a:ea typeface="宋体" charset="0"/>
            </a:endParaRPr>
          </a:p>
          <a:p>
            <a:pPr marL="346075" lvl="1" indent="0" eaLnBrk="1" hangingPunct="1">
              <a:spcBef>
                <a:spcPct val="0"/>
              </a:spcBef>
              <a:buFont typeface="Arial" charset="0"/>
              <a:buNone/>
              <a:defRPr/>
            </a:pPr>
            <a:endParaRPr lang="en-US" altLang="zh-CN" sz="1800" dirty="0" smtClean="0">
              <a:latin typeface="Calibri" charset="0"/>
              <a:ea typeface="宋体" charset="0"/>
            </a:endParaRPr>
          </a:p>
          <a:p>
            <a:pPr marL="346075" lvl="1" indent="0" eaLnBrk="1" hangingPunct="1">
              <a:spcBef>
                <a:spcPct val="0"/>
              </a:spcBef>
              <a:buFont typeface="Arial" charset="0"/>
              <a:buNone/>
              <a:defRPr/>
            </a:pPr>
            <a:endParaRPr lang="zh-CN" altLang="en-US" sz="1800" dirty="0">
              <a:latin typeface="Calibri" charset="0"/>
              <a:ea typeface="宋体" charset="0"/>
            </a:endParaRPr>
          </a:p>
        </p:txBody>
      </p:sp>
      <p:sp>
        <p:nvSpPr>
          <p:cNvPr id="31" name="Title 1"/>
          <p:cNvSpPr txBox="1">
            <a:spLocks/>
          </p:cNvSpPr>
          <p:nvPr/>
        </p:nvSpPr>
        <p:spPr bwMode="auto">
          <a:xfrm>
            <a:off x="295451" y="156284"/>
            <a:ext cx="868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r>
              <a:rPr lang="en-US" dirty="0" smtClean="0">
                <a:solidFill>
                  <a:srgbClr val="6699FF"/>
                </a:solidFill>
              </a:rPr>
              <a:t> Design</a:t>
            </a:r>
            <a:r>
              <a:rPr lang="zh-CN" altLang="en-US" dirty="0" smtClean="0">
                <a:solidFill>
                  <a:srgbClr val="6699FF"/>
                </a:solidFill>
              </a:rPr>
              <a:t> </a:t>
            </a:r>
            <a:r>
              <a:rPr lang="en-US" altLang="zh-CN" dirty="0" smtClean="0">
                <a:solidFill>
                  <a:srgbClr val="6699FF"/>
                </a:solidFill>
              </a:rPr>
              <a:t>and</a:t>
            </a:r>
            <a:r>
              <a:rPr lang="zh-CN" altLang="en-US" dirty="0" smtClean="0">
                <a:solidFill>
                  <a:srgbClr val="6699FF"/>
                </a:solidFill>
              </a:rPr>
              <a:t> </a:t>
            </a:r>
            <a:r>
              <a:rPr lang="en-US" altLang="zh-CN" dirty="0" smtClean="0">
                <a:solidFill>
                  <a:srgbClr val="6699FF"/>
                </a:solidFill>
              </a:rPr>
              <a:t>Implementation</a:t>
            </a:r>
            <a:endParaRPr lang="en-AU" dirty="0">
              <a:solidFill>
                <a:srgbClr val="6699FF"/>
              </a:solidFill>
            </a:endParaRPr>
          </a:p>
        </p:txBody>
      </p:sp>
      <p:sp>
        <p:nvSpPr>
          <p:cNvPr id="32" name="TextBox 54"/>
          <p:cNvSpPr txBox="1">
            <a:spLocks noChangeArrowheads="1"/>
          </p:cNvSpPr>
          <p:nvPr/>
        </p:nvSpPr>
        <p:spPr bwMode="auto">
          <a:xfrm>
            <a:off x="5926138" y="352424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endParaRPr lang="en-US"/>
          </a:p>
        </p:txBody>
      </p:sp>
      <p:sp>
        <p:nvSpPr>
          <p:cNvPr id="33" name="Rectangle 32"/>
          <p:cNvSpPr/>
          <p:nvPr/>
        </p:nvSpPr>
        <p:spPr bwMode="auto">
          <a:xfrm>
            <a:off x="878417" y="2419807"/>
            <a:ext cx="2190750" cy="1692574"/>
          </a:xfrm>
          <a:prstGeom prst="rect">
            <a:avLst/>
          </a:prstGeom>
          <a:solidFill>
            <a:schemeClr val="bg1">
              <a:lumMod val="75000"/>
              <a:alpha val="20000"/>
            </a:schemeClr>
          </a:solidFill>
          <a:ln w="3175" cap="flat" cmpd="sng" algn="ctr">
            <a:solidFill>
              <a:schemeClr val="bg1"/>
            </a:solidFill>
            <a:prstDash val="solid"/>
            <a:round/>
            <a:headEnd type="none" w="med" len="med"/>
            <a:tailEnd type="none" w="med" len="med"/>
          </a:ln>
          <a:effectLst/>
          <a:extLst/>
        </p:spPr>
        <p:txBody>
          <a:bodyPr/>
          <a:lstStyle/>
          <a:p>
            <a:pPr eaLnBrk="1" hangingPunct="1">
              <a:buClr>
                <a:srgbClr val="000000"/>
              </a:buClr>
              <a:buSzPct val="100000"/>
              <a:buFont typeface="Arial" pitchFamily="34" charset="0"/>
              <a:buNone/>
              <a:defRPr/>
            </a:pPr>
            <a:endParaRPr lang="en-US" dirty="0">
              <a:latin typeface="Arial" pitchFamily="34" charset="0"/>
              <a:cs typeface="Arial" pitchFamily="34" charset="0"/>
            </a:endParaRPr>
          </a:p>
        </p:txBody>
      </p:sp>
      <p:sp>
        <p:nvSpPr>
          <p:cNvPr id="35" name="Rounded Rectangle 34"/>
          <p:cNvSpPr/>
          <p:nvPr/>
        </p:nvSpPr>
        <p:spPr bwMode="auto">
          <a:xfrm>
            <a:off x="1058332" y="2423589"/>
            <a:ext cx="1873249" cy="402161"/>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20000"/>
              </a:lnSpc>
              <a:spcBef>
                <a:spcPct val="0"/>
              </a:spcBef>
              <a:spcAft>
                <a:spcPct val="0"/>
              </a:spcAft>
              <a:buClr>
                <a:srgbClr val="000000"/>
              </a:buClr>
              <a:buSzPct val="100000"/>
              <a:buFont typeface="Arial" pitchFamily="34" charset="0"/>
              <a:buNone/>
              <a:tabLst/>
            </a:pPr>
            <a:r>
              <a:rPr lang="en-US" sz="1600" b="0" dirty="0" smtClean="0">
                <a:solidFill>
                  <a:schemeClr val="tx1"/>
                </a:solidFill>
                <a:latin typeface="Arial" pitchFamily="34" charset="0"/>
                <a:cs typeface="Arial" pitchFamily="34" charset="0"/>
              </a:rPr>
              <a:t>Client</a:t>
            </a:r>
            <a:endParaRPr kumimoji="0" lang="en-US" sz="1600" b="0" i="0" u="none" strike="noStrike" cap="none" normalizeH="0" baseline="0" dirty="0" smtClean="0">
              <a:ln>
                <a:noFill/>
              </a:ln>
              <a:solidFill>
                <a:srgbClr val="CCFFCC"/>
              </a:solidFill>
              <a:effectLst/>
              <a:latin typeface="Arial" pitchFamily="34" charset="0"/>
              <a:cs typeface="Arial" pitchFamily="34" charset="0"/>
            </a:endParaRPr>
          </a:p>
        </p:txBody>
      </p:sp>
      <p:sp>
        <p:nvSpPr>
          <p:cNvPr id="37" name="Rectangle 36"/>
          <p:cNvSpPr/>
          <p:nvPr/>
        </p:nvSpPr>
        <p:spPr bwMode="auto">
          <a:xfrm>
            <a:off x="5729787" y="2434625"/>
            <a:ext cx="2190750" cy="1653565"/>
          </a:xfrm>
          <a:prstGeom prst="rect">
            <a:avLst/>
          </a:prstGeom>
          <a:solidFill>
            <a:srgbClr val="BFBFBF">
              <a:alpha val="20000"/>
            </a:srgbClr>
          </a:solidFill>
          <a:ln w="3175" cap="flat" cmpd="sng" algn="ctr">
            <a:solidFill>
              <a:schemeClr val="bg1"/>
            </a:solidFill>
            <a:prstDash val="solid"/>
            <a:round/>
            <a:headEnd type="none" w="med" len="med"/>
            <a:tailEnd type="none" w="med" len="med"/>
          </a:ln>
          <a:effectLst/>
          <a:extLst/>
        </p:spPr>
        <p:txBody>
          <a:bodyPr/>
          <a:lstStyle/>
          <a:p>
            <a:pPr eaLnBrk="1" hangingPunct="1">
              <a:buClr>
                <a:srgbClr val="000000"/>
              </a:buClr>
              <a:buSzPct val="100000"/>
              <a:buFont typeface="Arial" pitchFamily="34" charset="0"/>
              <a:buNone/>
              <a:defRPr/>
            </a:pPr>
            <a:endParaRPr lang="en-US" dirty="0">
              <a:latin typeface="Arial" pitchFamily="34" charset="0"/>
              <a:cs typeface="Arial" pitchFamily="34" charset="0"/>
            </a:endParaRPr>
          </a:p>
        </p:txBody>
      </p:sp>
      <p:sp>
        <p:nvSpPr>
          <p:cNvPr id="40" name="Rounded Rectangle 39"/>
          <p:cNvSpPr/>
          <p:nvPr/>
        </p:nvSpPr>
        <p:spPr bwMode="auto">
          <a:xfrm>
            <a:off x="5899120" y="2456549"/>
            <a:ext cx="1873249" cy="373737"/>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20000"/>
              </a:lnSpc>
              <a:spcBef>
                <a:spcPct val="0"/>
              </a:spcBef>
              <a:spcAft>
                <a:spcPct val="0"/>
              </a:spcAft>
              <a:buClr>
                <a:srgbClr val="000000"/>
              </a:buClr>
              <a:buSzPct val="100000"/>
              <a:buFont typeface="Arial" pitchFamily="34" charset="0"/>
              <a:buNone/>
              <a:tabLst/>
            </a:pPr>
            <a:r>
              <a:rPr lang="en-US" sz="1600" b="0" dirty="0" smtClean="0">
                <a:solidFill>
                  <a:schemeClr val="tx1"/>
                </a:solidFill>
                <a:latin typeface="Arial" pitchFamily="34" charset="0"/>
                <a:cs typeface="Arial" pitchFamily="34" charset="0"/>
              </a:rPr>
              <a:t>Application</a:t>
            </a:r>
            <a:endParaRPr kumimoji="0" lang="en-US" sz="1600" b="0" i="0" u="none" strike="noStrike" cap="none" normalizeH="0" baseline="0" dirty="0" smtClean="0">
              <a:ln>
                <a:noFill/>
              </a:ln>
              <a:solidFill>
                <a:srgbClr val="CCFFCC"/>
              </a:solidFill>
              <a:effectLst/>
              <a:latin typeface="Arial" pitchFamily="34" charset="0"/>
              <a:cs typeface="Arial" pitchFamily="34" charset="0"/>
            </a:endParaRPr>
          </a:p>
        </p:txBody>
      </p:sp>
      <p:sp>
        <p:nvSpPr>
          <p:cNvPr id="41" name="Rectangle 40"/>
          <p:cNvSpPr/>
          <p:nvPr/>
        </p:nvSpPr>
        <p:spPr>
          <a:xfrm>
            <a:off x="5895946" y="3838721"/>
            <a:ext cx="718608" cy="203723"/>
          </a:xfrm>
          <a:prstGeom prst="rect">
            <a:avLst/>
          </a:prstGeom>
          <a:solidFill>
            <a:srgbClr val="9277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RDMA</a:t>
            </a:r>
          </a:p>
        </p:txBody>
      </p:sp>
      <p:sp>
        <p:nvSpPr>
          <p:cNvPr id="42" name="Rectangle 41"/>
          <p:cNvSpPr/>
          <p:nvPr/>
        </p:nvSpPr>
        <p:spPr>
          <a:xfrm>
            <a:off x="2185458" y="3835395"/>
            <a:ext cx="718608" cy="203723"/>
          </a:xfrm>
          <a:prstGeom prst="rect">
            <a:avLst/>
          </a:prstGeom>
          <a:solidFill>
            <a:srgbClr val="9277FF"/>
          </a:solidFill>
          <a:ln>
            <a:solidFill>
              <a:srgbClr val="9277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RDMA</a:t>
            </a:r>
          </a:p>
        </p:txBody>
      </p:sp>
      <p:sp>
        <p:nvSpPr>
          <p:cNvPr id="48" name="Rectangle 47"/>
          <p:cNvSpPr/>
          <p:nvPr/>
        </p:nvSpPr>
        <p:spPr>
          <a:xfrm>
            <a:off x="7053264" y="3785805"/>
            <a:ext cx="685800" cy="263520"/>
          </a:xfrm>
          <a:prstGeom prst="rect">
            <a:avLst/>
          </a:prstGeom>
          <a:solidFill>
            <a:srgbClr val="00009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bg1"/>
                </a:solidFill>
              </a:rPr>
              <a:t>FPGA</a:t>
            </a:r>
          </a:p>
        </p:txBody>
      </p:sp>
      <p:sp>
        <p:nvSpPr>
          <p:cNvPr id="25601" name="TextBox 25600"/>
          <p:cNvSpPr txBox="1"/>
          <p:nvPr/>
        </p:nvSpPr>
        <p:spPr>
          <a:xfrm>
            <a:off x="6204861" y="4076096"/>
            <a:ext cx="1162698" cy="276999"/>
          </a:xfrm>
          <a:prstGeom prst="rect">
            <a:avLst/>
          </a:prstGeom>
          <a:noFill/>
        </p:spPr>
        <p:txBody>
          <a:bodyPr wrap="none" rtlCol="0">
            <a:spAutoFit/>
          </a:bodyPr>
          <a:lstStyle/>
          <a:p>
            <a:r>
              <a:rPr lang="en-US" sz="1200" dirty="0" smtClean="0"/>
              <a:t>Local</a:t>
            </a:r>
            <a:r>
              <a:rPr lang="zh-CN" altLang="en-US" sz="1200" dirty="0" smtClean="0"/>
              <a:t> </a:t>
            </a:r>
            <a:r>
              <a:rPr lang="en-US" altLang="zh-CN" sz="1200" dirty="0" smtClean="0"/>
              <a:t>Access</a:t>
            </a:r>
            <a:endParaRPr lang="en-US" sz="1200" dirty="0"/>
          </a:p>
        </p:txBody>
      </p:sp>
      <p:sp>
        <p:nvSpPr>
          <p:cNvPr id="112" name="TextBox 111"/>
          <p:cNvSpPr txBox="1"/>
          <p:nvPr/>
        </p:nvSpPr>
        <p:spPr>
          <a:xfrm>
            <a:off x="1386116" y="4131732"/>
            <a:ext cx="1325152" cy="276999"/>
          </a:xfrm>
          <a:prstGeom prst="rect">
            <a:avLst/>
          </a:prstGeom>
          <a:noFill/>
        </p:spPr>
        <p:txBody>
          <a:bodyPr wrap="none" rtlCol="0">
            <a:spAutoFit/>
          </a:bodyPr>
          <a:lstStyle/>
          <a:p>
            <a:r>
              <a:rPr lang="en-US" altLang="zh-CN" sz="1200" dirty="0"/>
              <a:t>R</a:t>
            </a:r>
            <a:r>
              <a:rPr lang="en-US" altLang="zh-CN" sz="1200" dirty="0" smtClean="0">
                <a:solidFill>
                  <a:schemeClr val="tx1"/>
                </a:solidFill>
              </a:rPr>
              <a:t>emote</a:t>
            </a:r>
            <a:r>
              <a:rPr lang="zh-CN" altLang="en-US" sz="1200" dirty="0" smtClean="0">
                <a:solidFill>
                  <a:schemeClr val="tx1"/>
                </a:solidFill>
              </a:rPr>
              <a:t> </a:t>
            </a:r>
            <a:r>
              <a:rPr lang="en-US" altLang="zh-CN" sz="1200" dirty="0" smtClean="0">
                <a:solidFill>
                  <a:schemeClr val="tx1"/>
                </a:solidFill>
              </a:rPr>
              <a:t>Access</a:t>
            </a:r>
            <a:endParaRPr lang="en-US" sz="1200" dirty="0">
              <a:solidFill>
                <a:schemeClr val="tx1"/>
              </a:solidFill>
            </a:endParaRPr>
          </a:p>
        </p:txBody>
      </p:sp>
      <p:sp>
        <p:nvSpPr>
          <p:cNvPr id="117" name="TextBox 54"/>
          <p:cNvSpPr txBox="1">
            <a:spLocks noChangeArrowheads="1"/>
          </p:cNvSpPr>
          <p:nvPr/>
        </p:nvSpPr>
        <p:spPr bwMode="auto">
          <a:xfrm>
            <a:off x="1046918" y="5611884"/>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endParaRPr lang="en-US"/>
          </a:p>
        </p:txBody>
      </p:sp>
      <p:sp>
        <p:nvSpPr>
          <p:cNvPr id="118" name="Rectangle 117"/>
          <p:cNvSpPr/>
          <p:nvPr/>
        </p:nvSpPr>
        <p:spPr bwMode="auto">
          <a:xfrm>
            <a:off x="850567" y="4522264"/>
            <a:ext cx="2190750" cy="1653565"/>
          </a:xfrm>
          <a:prstGeom prst="rect">
            <a:avLst/>
          </a:prstGeom>
          <a:solidFill>
            <a:srgbClr val="BFBFBF">
              <a:alpha val="20000"/>
            </a:srgbClr>
          </a:solidFill>
          <a:ln w="3175" cap="flat" cmpd="sng" algn="ctr">
            <a:solidFill>
              <a:schemeClr val="bg1"/>
            </a:solidFill>
            <a:prstDash val="solid"/>
            <a:round/>
            <a:headEnd type="none" w="med" len="med"/>
            <a:tailEnd type="none" w="med" len="med"/>
          </a:ln>
          <a:effectLst/>
          <a:extLst/>
        </p:spPr>
        <p:txBody>
          <a:bodyPr/>
          <a:lstStyle/>
          <a:p>
            <a:pPr eaLnBrk="1" hangingPunct="1">
              <a:buClr>
                <a:srgbClr val="000000"/>
              </a:buClr>
              <a:buSzPct val="100000"/>
              <a:buFont typeface="Arial" pitchFamily="34" charset="0"/>
              <a:buNone/>
              <a:defRPr/>
            </a:pPr>
            <a:endParaRPr lang="en-US" dirty="0">
              <a:latin typeface="Arial" pitchFamily="34" charset="0"/>
              <a:cs typeface="Arial" pitchFamily="34" charset="0"/>
            </a:endParaRPr>
          </a:p>
        </p:txBody>
      </p:sp>
      <p:sp>
        <p:nvSpPr>
          <p:cNvPr id="119" name="TextBox 118"/>
          <p:cNvSpPr txBox="1"/>
          <p:nvPr/>
        </p:nvSpPr>
        <p:spPr>
          <a:xfrm>
            <a:off x="892899" y="5307690"/>
            <a:ext cx="2175646" cy="246221"/>
          </a:xfrm>
          <a:prstGeom prst="rect">
            <a:avLst/>
          </a:prstGeom>
          <a:noFill/>
        </p:spPr>
        <p:txBody>
          <a:bodyPr wrap="none" rtlCol="0">
            <a:spAutoFit/>
          </a:bodyPr>
          <a:lstStyle/>
          <a:p>
            <a:r>
              <a:rPr lang="en-US" dirty="0" smtClean="0"/>
              <a:t>Transparent</a:t>
            </a:r>
            <a:r>
              <a:rPr lang="zh-CN" altLang="en-US" dirty="0" smtClean="0"/>
              <a:t> </a:t>
            </a:r>
            <a:r>
              <a:rPr lang="en-US" altLang="zh-CN" dirty="0" smtClean="0"/>
              <a:t>FPGA</a:t>
            </a:r>
            <a:r>
              <a:rPr lang="zh-CN" altLang="en-US" dirty="0" smtClean="0"/>
              <a:t> </a:t>
            </a:r>
            <a:r>
              <a:rPr lang="en-US" altLang="zh-CN" dirty="0" smtClean="0"/>
              <a:t>Service</a:t>
            </a:r>
            <a:r>
              <a:rPr lang="zh-CN" altLang="en-US" dirty="0" smtClean="0"/>
              <a:t> </a:t>
            </a:r>
            <a:r>
              <a:rPr lang="en-US" altLang="zh-CN" dirty="0" smtClean="0"/>
              <a:t>Layer</a:t>
            </a:r>
            <a:endParaRPr lang="en-US" dirty="0"/>
          </a:p>
        </p:txBody>
      </p:sp>
      <p:sp>
        <p:nvSpPr>
          <p:cNvPr id="122" name="Rectangle 121"/>
          <p:cNvSpPr/>
          <p:nvPr/>
        </p:nvSpPr>
        <p:spPr>
          <a:xfrm>
            <a:off x="1049187" y="5897635"/>
            <a:ext cx="685800" cy="263520"/>
          </a:xfrm>
          <a:prstGeom prst="rect">
            <a:avLst/>
          </a:prstGeom>
          <a:solidFill>
            <a:srgbClr val="00009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bg1"/>
                </a:solidFill>
              </a:rPr>
              <a:t>FPGA</a:t>
            </a:r>
          </a:p>
        </p:txBody>
      </p:sp>
      <p:sp>
        <p:nvSpPr>
          <p:cNvPr id="133" name="TextBox 132"/>
          <p:cNvSpPr txBox="1"/>
          <p:nvPr/>
        </p:nvSpPr>
        <p:spPr>
          <a:xfrm>
            <a:off x="1531256" y="6187925"/>
            <a:ext cx="1325152" cy="276999"/>
          </a:xfrm>
          <a:prstGeom prst="rect">
            <a:avLst/>
          </a:prstGeom>
          <a:noFill/>
        </p:spPr>
        <p:txBody>
          <a:bodyPr wrap="none" rtlCol="0">
            <a:spAutoFit/>
          </a:bodyPr>
          <a:lstStyle/>
          <a:p>
            <a:r>
              <a:rPr lang="en-US" sz="1200" dirty="0" smtClean="0"/>
              <a:t>Remote</a:t>
            </a:r>
            <a:r>
              <a:rPr lang="zh-CN" altLang="en-US" sz="1200" dirty="0" smtClean="0"/>
              <a:t> </a:t>
            </a:r>
            <a:r>
              <a:rPr lang="en-US" altLang="zh-CN" sz="1200" dirty="0" smtClean="0"/>
              <a:t>Access</a:t>
            </a:r>
            <a:endParaRPr lang="en-US" sz="1200" dirty="0"/>
          </a:p>
        </p:txBody>
      </p:sp>
      <p:cxnSp>
        <p:nvCxnSpPr>
          <p:cNvPr id="135" name="Straight Connector 134"/>
          <p:cNvCxnSpPr/>
          <p:nvPr/>
        </p:nvCxnSpPr>
        <p:spPr bwMode="auto">
          <a:xfrm flipV="1">
            <a:off x="743219" y="5545557"/>
            <a:ext cx="2419353" cy="3853"/>
          </a:xfrm>
          <a:prstGeom prst="line">
            <a:avLst/>
          </a:prstGeom>
          <a:ln>
            <a:solidFill>
              <a:srgbClr val="000090"/>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sp>
        <p:nvSpPr>
          <p:cNvPr id="165" name="Rounded Rectangle 164"/>
          <p:cNvSpPr/>
          <p:nvPr/>
        </p:nvSpPr>
        <p:spPr bwMode="auto">
          <a:xfrm>
            <a:off x="1019900" y="4544188"/>
            <a:ext cx="1873249" cy="373737"/>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20000"/>
              </a:lnSpc>
              <a:spcBef>
                <a:spcPct val="0"/>
              </a:spcBef>
              <a:spcAft>
                <a:spcPct val="0"/>
              </a:spcAft>
              <a:buClr>
                <a:srgbClr val="000000"/>
              </a:buClr>
              <a:buSzPct val="100000"/>
              <a:buFont typeface="Arial" pitchFamily="34" charset="0"/>
              <a:buNone/>
              <a:tabLst/>
            </a:pPr>
            <a:r>
              <a:rPr lang="en-US" sz="1600" b="0" dirty="0" smtClean="0">
                <a:solidFill>
                  <a:schemeClr val="tx1"/>
                </a:solidFill>
                <a:latin typeface="Arial" pitchFamily="34" charset="0"/>
                <a:cs typeface="Arial" pitchFamily="34" charset="0"/>
              </a:rPr>
              <a:t>Application</a:t>
            </a:r>
            <a:endParaRPr kumimoji="0" lang="en-US" sz="1600" b="0" i="0" u="none" strike="noStrike" cap="none" normalizeH="0" baseline="0" dirty="0" smtClean="0">
              <a:ln>
                <a:noFill/>
              </a:ln>
              <a:solidFill>
                <a:srgbClr val="CCFFCC"/>
              </a:solidFill>
              <a:effectLst/>
              <a:latin typeface="Arial" pitchFamily="34" charset="0"/>
              <a:cs typeface="Arial" pitchFamily="34" charset="0"/>
            </a:endParaRPr>
          </a:p>
        </p:txBody>
      </p:sp>
      <p:cxnSp>
        <p:nvCxnSpPr>
          <p:cNvPr id="59" name="Straight Arrow Connector 58"/>
          <p:cNvCxnSpPr/>
          <p:nvPr/>
        </p:nvCxnSpPr>
        <p:spPr bwMode="auto">
          <a:xfrm>
            <a:off x="2914952" y="3979335"/>
            <a:ext cx="2963610" cy="15121"/>
          </a:xfrm>
          <a:prstGeom prst="straightConnector1">
            <a:avLst/>
          </a:prstGeom>
          <a:ln w="28575" cmpd="sng">
            <a:solidFill>
              <a:srgbClr val="6699FF"/>
            </a:solidFill>
            <a:prstDash val="solid"/>
            <a:headEnd type="none" w="med" len="med"/>
            <a:tailEnd type="arrow"/>
          </a:ln>
          <a:extLst/>
        </p:spPr>
        <p:style>
          <a:lnRef idx="3">
            <a:schemeClr val="accent3"/>
          </a:lnRef>
          <a:fillRef idx="0">
            <a:schemeClr val="accent3"/>
          </a:fillRef>
          <a:effectRef idx="2">
            <a:schemeClr val="accent3"/>
          </a:effectRef>
          <a:fontRef idx="minor">
            <a:schemeClr val="tx1"/>
          </a:fontRef>
        </p:style>
      </p:cxnSp>
      <p:sp>
        <p:nvSpPr>
          <p:cNvPr id="3" name="TextBox 2"/>
          <p:cNvSpPr txBox="1"/>
          <p:nvPr/>
        </p:nvSpPr>
        <p:spPr>
          <a:xfrm>
            <a:off x="3765680" y="4124478"/>
            <a:ext cx="1481614" cy="253916"/>
          </a:xfrm>
          <a:prstGeom prst="rect">
            <a:avLst/>
          </a:prstGeom>
          <a:noFill/>
        </p:spPr>
        <p:txBody>
          <a:bodyPr wrap="none" rtlCol="0">
            <a:spAutoFit/>
          </a:bodyPr>
          <a:lstStyle/>
          <a:p>
            <a:r>
              <a:rPr lang="en-US" sz="1050" dirty="0" smtClean="0">
                <a:solidFill>
                  <a:srgbClr val="6699FF"/>
                </a:solidFill>
              </a:rPr>
              <a:t>RDMA</a:t>
            </a:r>
            <a:r>
              <a:rPr lang="zh-CN" altLang="en-US" sz="1050" dirty="0" smtClean="0">
                <a:solidFill>
                  <a:srgbClr val="6699FF"/>
                </a:solidFill>
              </a:rPr>
              <a:t> </a:t>
            </a:r>
            <a:r>
              <a:rPr lang="en-US" altLang="zh-CN" sz="1050" dirty="0" smtClean="0">
                <a:solidFill>
                  <a:srgbClr val="6699FF"/>
                </a:solidFill>
              </a:rPr>
              <a:t>Data</a:t>
            </a:r>
            <a:r>
              <a:rPr lang="zh-CN" altLang="en-US" sz="1050" dirty="0" smtClean="0">
                <a:solidFill>
                  <a:srgbClr val="6699FF"/>
                </a:solidFill>
              </a:rPr>
              <a:t> </a:t>
            </a:r>
            <a:r>
              <a:rPr lang="en-US" altLang="zh-CN" sz="1050" dirty="0" smtClean="0">
                <a:solidFill>
                  <a:srgbClr val="6699FF"/>
                </a:solidFill>
              </a:rPr>
              <a:t>Transfer</a:t>
            </a:r>
            <a:endParaRPr lang="en-US" sz="1050" dirty="0">
              <a:solidFill>
                <a:srgbClr val="6699FF"/>
              </a:solidFill>
            </a:endParaRPr>
          </a:p>
        </p:txBody>
      </p:sp>
      <p:cxnSp>
        <p:nvCxnSpPr>
          <p:cNvPr id="63" name="Straight Arrow Connector 62"/>
          <p:cNvCxnSpPr/>
          <p:nvPr/>
        </p:nvCxnSpPr>
        <p:spPr bwMode="auto">
          <a:xfrm flipH="1">
            <a:off x="1519466" y="4910667"/>
            <a:ext cx="4534" cy="975180"/>
          </a:xfrm>
          <a:prstGeom prst="straightConnector1">
            <a:avLst/>
          </a:prstGeom>
          <a:ln w="28575" cmpd="sng">
            <a:solidFill>
              <a:srgbClr val="008000"/>
            </a:solidFill>
            <a:prstDash val="solid"/>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427238" y="5055809"/>
            <a:ext cx="1013656" cy="246221"/>
          </a:xfrm>
          <a:prstGeom prst="rect">
            <a:avLst/>
          </a:prstGeom>
          <a:noFill/>
        </p:spPr>
        <p:txBody>
          <a:bodyPr wrap="none" rtlCol="0">
            <a:spAutoFit/>
          </a:bodyPr>
          <a:lstStyle/>
          <a:p>
            <a:r>
              <a:rPr lang="en-US" dirty="0" smtClean="0">
                <a:solidFill>
                  <a:srgbClr val="008000"/>
                </a:solidFill>
              </a:rPr>
              <a:t>DMA</a:t>
            </a:r>
            <a:r>
              <a:rPr lang="zh-CN" altLang="en-US" dirty="0" smtClean="0">
                <a:solidFill>
                  <a:srgbClr val="008000"/>
                </a:solidFill>
              </a:rPr>
              <a:t> </a:t>
            </a:r>
            <a:r>
              <a:rPr lang="en-US" altLang="zh-CN" dirty="0" smtClean="0">
                <a:solidFill>
                  <a:srgbClr val="008000"/>
                </a:solidFill>
              </a:rPr>
              <a:t>Transfer</a:t>
            </a:r>
            <a:endParaRPr lang="en-US" dirty="0">
              <a:solidFill>
                <a:srgbClr val="008000"/>
              </a:solidFill>
            </a:endParaRPr>
          </a:p>
        </p:txBody>
      </p:sp>
      <p:cxnSp>
        <p:nvCxnSpPr>
          <p:cNvPr id="68" name="Straight Arrow Connector 67"/>
          <p:cNvCxnSpPr/>
          <p:nvPr/>
        </p:nvCxnSpPr>
        <p:spPr bwMode="auto">
          <a:xfrm flipH="1">
            <a:off x="2902857" y="4071257"/>
            <a:ext cx="3277533" cy="1867505"/>
          </a:xfrm>
          <a:prstGeom prst="straightConnector1">
            <a:avLst/>
          </a:prstGeom>
          <a:ln w="28575" cmpd="sng">
            <a:solidFill>
              <a:srgbClr val="FF6600"/>
            </a:solidFill>
            <a:prstDash val="solid"/>
            <a:headEnd type="none" w="med" len="med"/>
            <a:tailEnd type="arrow"/>
          </a:ln>
          <a:extLst/>
        </p:spPr>
        <p:style>
          <a:lnRef idx="3">
            <a:schemeClr val="accent3"/>
          </a:lnRef>
          <a:fillRef idx="0">
            <a:schemeClr val="accent3"/>
          </a:fillRef>
          <a:effectRef idx="2">
            <a:schemeClr val="accent3"/>
          </a:effectRef>
          <a:fontRef idx="minor">
            <a:schemeClr val="tx1"/>
          </a:fontRef>
        </p:style>
      </p:cxnSp>
      <p:sp>
        <p:nvSpPr>
          <p:cNvPr id="11" name="TextBox 10"/>
          <p:cNvSpPr txBox="1"/>
          <p:nvPr/>
        </p:nvSpPr>
        <p:spPr>
          <a:xfrm>
            <a:off x="4257524" y="5067905"/>
            <a:ext cx="1106267" cy="246221"/>
          </a:xfrm>
          <a:prstGeom prst="rect">
            <a:avLst/>
          </a:prstGeom>
          <a:noFill/>
        </p:spPr>
        <p:txBody>
          <a:bodyPr wrap="none" rtlCol="0">
            <a:spAutoFit/>
          </a:bodyPr>
          <a:lstStyle/>
          <a:p>
            <a:r>
              <a:rPr lang="en-US" dirty="0" smtClean="0">
                <a:solidFill>
                  <a:srgbClr val="FF6600"/>
                </a:solidFill>
              </a:rPr>
              <a:t>RDMA</a:t>
            </a:r>
            <a:r>
              <a:rPr lang="zh-CN" altLang="en-US" dirty="0" smtClean="0">
                <a:solidFill>
                  <a:srgbClr val="FF6600"/>
                </a:solidFill>
              </a:rPr>
              <a:t> </a:t>
            </a:r>
            <a:r>
              <a:rPr lang="en-US" altLang="zh-CN" dirty="0" smtClean="0">
                <a:solidFill>
                  <a:srgbClr val="FF6600"/>
                </a:solidFill>
              </a:rPr>
              <a:t>Transfer</a:t>
            </a:r>
            <a:endParaRPr lang="en-US" dirty="0">
              <a:solidFill>
                <a:srgbClr val="FF6600"/>
              </a:solidFill>
            </a:endParaRPr>
          </a:p>
        </p:txBody>
      </p:sp>
      <p:sp>
        <p:nvSpPr>
          <p:cNvPr id="74" name="Rounded Rectangle 73"/>
          <p:cNvSpPr/>
          <p:nvPr/>
        </p:nvSpPr>
        <p:spPr>
          <a:xfrm>
            <a:off x="3887657" y="2599976"/>
            <a:ext cx="1078953" cy="1301749"/>
          </a:xfrm>
          <a:prstGeom prst="roundRect">
            <a:avLst/>
          </a:prstGeom>
          <a:effectLst>
            <a:innerShdw blurRad="63500" dist="50800" dir="16200000">
              <a:prstClr val="black">
                <a:alpha val="50000"/>
              </a:prstClr>
            </a:innerShdw>
            <a:reflection blurRad="6350" stA="50000" endA="300" endPos="55000" dir="5400000" sy="-100000" algn="bl" rotWithShape="0"/>
          </a:effectLst>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1400" dirty="0" smtClean="0">
                <a:solidFill>
                  <a:schemeClr val="tx1"/>
                </a:solidFill>
              </a:rPr>
              <a:t>Scheduler</a:t>
            </a:r>
          </a:p>
          <a:p>
            <a:pPr algn="ctr">
              <a:defRPr/>
            </a:pPr>
            <a:endParaRPr lang="en-US" sz="1400" dirty="0">
              <a:solidFill>
                <a:schemeClr val="tx1"/>
              </a:solidFill>
            </a:endParaRPr>
          </a:p>
          <a:p>
            <a:pPr algn="ctr">
              <a:defRPr/>
            </a:pPr>
            <a:endParaRPr lang="en-US" sz="1400" dirty="0" smtClean="0">
              <a:solidFill>
                <a:schemeClr val="tx1"/>
              </a:solidFill>
            </a:endParaRPr>
          </a:p>
          <a:p>
            <a:pPr algn="ctr">
              <a:defRPr/>
            </a:pPr>
            <a:endParaRPr lang="en-US" sz="1400" dirty="0">
              <a:solidFill>
                <a:schemeClr val="tx1"/>
              </a:solidFill>
            </a:endParaRPr>
          </a:p>
          <a:p>
            <a:pPr algn="ctr">
              <a:defRPr/>
            </a:pPr>
            <a:endParaRPr lang="en-US" sz="1400" dirty="0">
              <a:solidFill>
                <a:schemeClr val="tx1"/>
              </a:solidFill>
            </a:endParaRPr>
          </a:p>
        </p:txBody>
      </p:sp>
      <p:cxnSp>
        <p:nvCxnSpPr>
          <p:cNvPr id="75" name="Straight Arrow Connector 74"/>
          <p:cNvCxnSpPr/>
          <p:nvPr/>
        </p:nvCxnSpPr>
        <p:spPr bwMode="auto">
          <a:xfrm>
            <a:off x="6628190" y="3979333"/>
            <a:ext cx="430867" cy="10285"/>
          </a:xfrm>
          <a:prstGeom prst="straightConnector1">
            <a:avLst/>
          </a:prstGeom>
          <a:ln w="28575" cmpd="sng">
            <a:solidFill>
              <a:srgbClr val="6699FF"/>
            </a:solidFill>
            <a:prstDash val="solid"/>
            <a:headEnd type="none" w="med" len="med"/>
            <a:tailEnd type="arrow"/>
          </a:ln>
          <a:extLst/>
        </p:spPr>
        <p:style>
          <a:lnRef idx="3">
            <a:schemeClr val="accent3"/>
          </a:lnRef>
          <a:fillRef idx="0">
            <a:schemeClr val="accent3"/>
          </a:fillRef>
          <a:effectRef idx="2">
            <a:schemeClr val="accent3"/>
          </a:effectRef>
          <a:fontRef idx="minor">
            <a:schemeClr val="tx1"/>
          </a:fontRef>
        </p:style>
      </p:cxnSp>
      <p:cxnSp>
        <p:nvCxnSpPr>
          <p:cNvPr id="76" name="Straight Arrow Connector 75"/>
          <p:cNvCxnSpPr/>
          <p:nvPr/>
        </p:nvCxnSpPr>
        <p:spPr bwMode="auto">
          <a:xfrm flipH="1">
            <a:off x="2496381" y="2854476"/>
            <a:ext cx="7333" cy="993014"/>
          </a:xfrm>
          <a:prstGeom prst="straightConnector1">
            <a:avLst/>
          </a:prstGeom>
          <a:ln w="28575" cmpd="sng">
            <a:solidFill>
              <a:srgbClr val="6699FF"/>
            </a:solidFill>
            <a:prstDash val="solid"/>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84" name="Straight Arrow Connector 83"/>
          <p:cNvCxnSpPr/>
          <p:nvPr/>
        </p:nvCxnSpPr>
        <p:spPr bwMode="auto">
          <a:xfrm flipH="1">
            <a:off x="6337829" y="2849638"/>
            <a:ext cx="7333" cy="993014"/>
          </a:xfrm>
          <a:prstGeom prst="straightConnector1">
            <a:avLst/>
          </a:prstGeom>
          <a:ln w="28575" cmpd="sng">
            <a:solidFill>
              <a:srgbClr val="FF6600"/>
            </a:solidFill>
            <a:prstDash val="solid"/>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85" name="Straight Arrow Connector 84"/>
          <p:cNvCxnSpPr/>
          <p:nvPr/>
        </p:nvCxnSpPr>
        <p:spPr bwMode="auto">
          <a:xfrm flipH="1">
            <a:off x="1698700" y="6028222"/>
            <a:ext cx="539644" cy="13268"/>
          </a:xfrm>
          <a:prstGeom prst="straightConnector1">
            <a:avLst/>
          </a:prstGeom>
          <a:ln w="28575" cmpd="sng">
            <a:solidFill>
              <a:srgbClr val="FF6600"/>
            </a:solidFill>
            <a:prstDash val="solid"/>
            <a:headEnd type="none" w="med" len="med"/>
            <a:tailEnd type="arrow"/>
          </a:ln>
          <a:extLst/>
        </p:spPr>
        <p:style>
          <a:lnRef idx="3">
            <a:schemeClr val="accent3"/>
          </a:lnRef>
          <a:fillRef idx="0">
            <a:schemeClr val="accent3"/>
          </a:fillRef>
          <a:effectRef idx="2">
            <a:schemeClr val="accent3"/>
          </a:effectRef>
          <a:fontRef idx="minor">
            <a:schemeClr val="tx1"/>
          </a:fontRef>
        </p:style>
      </p:cxnSp>
      <p:sp>
        <p:nvSpPr>
          <p:cNvPr id="96" name="Rectangle 95"/>
          <p:cNvSpPr/>
          <p:nvPr/>
        </p:nvSpPr>
        <p:spPr>
          <a:xfrm>
            <a:off x="2177869" y="5914265"/>
            <a:ext cx="718608" cy="203723"/>
          </a:xfrm>
          <a:prstGeom prst="rect">
            <a:avLst/>
          </a:prstGeom>
          <a:solidFill>
            <a:srgbClr val="9277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RDMA</a:t>
            </a:r>
          </a:p>
        </p:txBody>
      </p:sp>
      <p:grpSp>
        <p:nvGrpSpPr>
          <p:cNvPr id="106" name="Group 105"/>
          <p:cNvGrpSpPr/>
          <p:nvPr/>
        </p:nvGrpSpPr>
        <p:grpSpPr>
          <a:xfrm>
            <a:off x="6350000" y="5684762"/>
            <a:ext cx="1983629" cy="723547"/>
            <a:chOff x="56413" y="4771058"/>
            <a:chExt cx="3615701" cy="974180"/>
          </a:xfrm>
        </p:grpSpPr>
        <p:sp>
          <p:nvSpPr>
            <p:cNvPr id="107" name="Text Box 35"/>
            <p:cNvSpPr txBox="1">
              <a:spLocks noChangeArrowheads="1"/>
            </p:cNvSpPr>
            <p:nvPr/>
          </p:nvSpPr>
          <p:spPr bwMode="auto">
            <a:xfrm>
              <a:off x="56413" y="4771058"/>
              <a:ext cx="3249613"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dirty="0" smtClean="0"/>
                <a:t> </a:t>
              </a:r>
              <a:r>
                <a:rPr lang="en-US" sz="1000" b="0" dirty="0"/>
                <a:t>B</a:t>
              </a:r>
              <a:r>
                <a:rPr lang="en-US" sz="1000" b="0" dirty="0" smtClean="0"/>
                <a:t>lue</a:t>
              </a:r>
              <a:r>
                <a:rPr lang="zh-CN" altLang="en-US" sz="1000" b="0" dirty="0" smtClean="0"/>
                <a:t> </a:t>
              </a:r>
              <a:r>
                <a:rPr lang="en-US" sz="1000" b="0" dirty="0" smtClean="0"/>
                <a:t>lines</a:t>
              </a:r>
              <a:r>
                <a:rPr lang="en-US" sz="1000" b="0" dirty="0"/>
                <a:t>: </a:t>
              </a:r>
              <a:r>
                <a:rPr lang="en-US" sz="1000" b="0" dirty="0" smtClean="0"/>
                <a:t>remote</a:t>
              </a:r>
              <a:r>
                <a:rPr lang="zh-CN" altLang="en-US" sz="1000" b="0" dirty="0" smtClean="0"/>
                <a:t> </a:t>
              </a:r>
              <a:r>
                <a:rPr lang="en-US" altLang="zh-CN" sz="1000" b="0" dirty="0" smtClean="0"/>
                <a:t>access</a:t>
              </a:r>
              <a:endParaRPr lang="en-US" sz="1000" b="0" dirty="0"/>
            </a:p>
          </p:txBody>
        </p:sp>
        <p:sp>
          <p:nvSpPr>
            <p:cNvPr id="108" name="Text Box 47"/>
            <p:cNvSpPr txBox="1">
              <a:spLocks noChangeArrowheads="1"/>
            </p:cNvSpPr>
            <p:nvPr/>
          </p:nvSpPr>
          <p:spPr bwMode="auto">
            <a:xfrm>
              <a:off x="93303" y="5135563"/>
              <a:ext cx="2206626" cy="303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altLang="zh-CN" sz="1000" b="0" dirty="0" smtClean="0"/>
                <a:t>Orange</a:t>
              </a:r>
              <a:r>
                <a:rPr lang="zh-CN" altLang="en-US" sz="1000" b="0" dirty="0" smtClean="0"/>
                <a:t> </a:t>
              </a:r>
              <a:r>
                <a:rPr lang="en-US" sz="1000" b="0" dirty="0" smtClean="0"/>
                <a:t>lines</a:t>
              </a:r>
              <a:r>
                <a:rPr lang="en-US" sz="1000" b="0" dirty="0"/>
                <a:t>: </a:t>
              </a:r>
              <a:r>
                <a:rPr lang="en-US" sz="1000" b="0" dirty="0" smtClean="0"/>
                <a:t>remote</a:t>
              </a:r>
              <a:r>
                <a:rPr lang="zh-CN" altLang="en-US" sz="1000" b="0" dirty="0" smtClean="0"/>
                <a:t> </a:t>
              </a:r>
              <a:r>
                <a:rPr lang="en-US" altLang="zh-CN" sz="1000" b="0" dirty="0" smtClean="0"/>
                <a:t>access</a:t>
              </a:r>
              <a:endParaRPr lang="en-US" sz="1000" b="0" dirty="0"/>
            </a:p>
          </p:txBody>
        </p:sp>
        <p:sp>
          <p:nvSpPr>
            <p:cNvPr id="109" name="Text Box 49"/>
            <p:cNvSpPr txBox="1">
              <a:spLocks noChangeArrowheads="1"/>
            </p:cNvSpPr>
            <p:nvPr/>
          </p:nvSpPr>
          <p:spPr bwMode="auto">
            <a:xfrm>
              <a:off x="91488" y="5428041"/>
              <a:ext cx="3159125"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00" b="0" dirty="0"/>
                <a:t>G</a:t>
              </a:r>
              <a:r>
                <a:rPr lang="en-US" sz="1000" b="0" dirty="0" smtClean="0"/>
                <a:t>reen lines</a:t>
              </a:r>
              <a:r>
                <a:rPr lang="en-US" sz="1000" b="0" dirty="0"/>
                <a:t>: </a:t>
              </a:r>
              <a:r>
                <a:rPr lang="en-US" sz="1000" b="0" dirty="0" smtClean="0"/>
                <a:t>local</a:t>
              </a:r>
              <a:r>
                <a:rPr lang="zh-CN" altLang="en-US" sz="1000" b="0" dirty="0" smtClean="0"/>
                <a:t> </a:t>
              </a:r>
              <a:r>
                <a:rPr lang="en-US" altLang="zh-CN" sz="1000" b="0" dirty="0" smtClean="0"/>
                <a:t>access</a:t>
              </a:r>
              <a:endParaRPr lang="en-US" sz="1000" b="0" dirty="0"/>
            </a:p>
          </p:txBody>
        </p:sp>
        <p:cxnSp>
          <p:nvCxnSpPr>
            <p:cNvPr id="111" name="Straight Arrow Connector 110"/>
            <p:cNvCxnSpPr/>
            <p:nvPr/>
          </p:nvCxnSpPr>
          <p:spPr bwMode="auto">
            <a:xfrm>
              <a:off x="84667" y="5430762"/>
              <a:ext cx="3587447" cy="7259"/>
            </a:xfrm>
            <a:prstGeom prst="straightConnector1">
              <a:avLst/>
            </a:prstGeom>
            <a:ln w="28575" cmpd="sng">
              <a:solidFill>
                <a:srgbClr val="FF6719"/>
              </a:solidFill>
              <a:prstDash val="solid"/>
              <a:headEnd type="none" w="med" len="med"/>
              <a:tailEnd type="arrow"/>
            </a:ln>
            <a:extLst/>
          </p:spPr>
          <p:style>
            <a:lnRef idx="3">
              <a:schemeClr val="accent3"/>
            </a:lnRef>
            <a:fillRef idx="0">
              <a:schemeClr val="accent3"/>
            </a:fillRef>
            <a:effectRef idx="2">
              <a:schemeClr val="accent3"/>
            </a:effectRef>
            <a:fontRef idx="minor">
              <a:schemeClr val="tx1"/>
            </a:fontRef>
          </p:style>
        </p:cxnSp>
        <p:cxnSp>
          <p:nvCxnSpPr>
            <p:cNvPr id="113" name="Straight Arrow Connector 112"/>
            <p:cNvCxnSpPr/>
            <p:nvPr/>
          </p:nvCxnSpPr>
          <p:spPr bwMode="auto">
            <a:xfrm>
              <a:off x="96762" y="5128381"/>
              <a:ext cx="3543905" cy="12095"/>
            </a:xfrm>
            <a:prstGeom prst="straightConnector1">
              <a:avLst/>
            </a:prstGeom>
            <a:ln w="28575" cmpd="sng">
              <a:solidFill>
                <a:srgbClr val="6699FF"/>
              </a:solidFill>
              <a:prstDash val="solid"/>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14" name="Straight Arrow Connector 113"/>
            <p:cNvCxnSpPr/>
            <p:nvPr/>
          </p:nvCxnSpPr>
          <p:spPr bwMode="auto">
            <a:xfrm>
              <a:off x="116114" y="5728297"/>
              <a:ext cx="3524553" cy="16941"/>
            </a:xfrm>
            <a:prstGeom prst="straightConnector1">
              <a:avLst/>
            </a:prstGeom>
            <a:ln w="28575" cmpd="sng">
              <a:solidFill>
                <a:srgbClr val="008000"/>
              </a:solidFill>
              <a:prstDash val="solid"/>
              <a:headEnd type="none" w="med" len="med"/>
              <a:tailEnd type="arrow"/>
            </a:ln>
            <a:extLst/>
          </p:spPr>
          <p:style>
            <a:lnRef idx="3">
              <a:schemeClr val="accent3"/>
            </a:lnRef>
            <a:fillRef idx="0">
              <a:schemeClr val="accent3"/>
            </a:fillRef>
            <a:effectRef idx="2">
              <a:schemeClr val="accent3"/>
            </a:effectRef>
            <a:fontRef idx="minor">
              <a:schemeClr val="tx1"/>
            </a:fontRef>
          </p:style>
        </p:cxnSp>
      </p:grpSp>
      <p:sp>
        <p:nvSpPr>
          <p:cNvPr id="45" name="TextBox 44"/>
          <p:cNvSpPr txBox="1"/>
          <p:nvPr/>
        </p:nvSpPr>
        <p:spPr>
          <a:xfrm>
            <a:off x="626937" y="3253619"/>
            <a:ext cx="7462762" cy="246221"/>
          </a:xfrm>
          <a:prstGeom prst="rect">
            <a:avLst/>
          </a:prstGeom>
          <a:noFill/>
          <a:ln w="28575" cmpd="sng">
            <a:solidFill>
              <a:srgbClr val="000090"/>
            </a:solidFill>
            <a:prstDash val="sysDash"/>
          </a:ln>
        </p:spPr>
        <p:txBody>
          <a:bodyPr wrap="square" rtlCol="0">
            <a:spAutoFit/>
          </a:bodyPr>
          <a:lstStyle/>
          <a:p>
            <a:r>
              <a:rPr lang="en-US" dirty="0" smtClean="0"/>
              <a:t>Transparent</a:t>
            </a:r>
            <a:r>
              <a:rPr lang="zh-CN" altLang="en-US" dirty="0" smtClean="0"/>
              <a:t> </a:t>
            </a:r>
            <a:r>
              <a:rPr lang="en-US" altLang="zh-CN" dirty="0" smtClean="0"/>
              <a:t>Accelerator</a:t>
            </a:r>
            <a:r>
              <a:rPr lang="zh-CN" altLang="en-US" dirty="0" smtClean="0"/>
              <a:t> </a:t>
            </a:r>
            <a:r>
              <a:rPr lang="en-US" altLang="zh-CN" dirty="0" smtClean="0"/>
              <a:t>Service</a:t>
            </a:r>
            <a:r>
              <a:rPr lang="zh-CN" altLang="en-US" dirty="0" smtClean="0"/>
              <a:t> </a:t>
            </a:r>
            <a:r>
              <a:rPr lang="en-US" altLang="zh-CN" dirty="0" smtClean="0"/>
              <a:t>Layer</a:t>
            </a:r>
            <a:r>
              <a:rPr lang="zh-CN" altLang="en-US" dirty="0" smtClean="0"/>
              <a:t>                                                                        </a:t>
            </a:r>
            <a:r>
              <a:rPr lang="en-US" altLang="zh-CN" dirty="0" smtClean="0"/>
              <a:t>Transparent</a:t>
            </a:r>
            <a:r>
              <a:rPr lang="zh-CN" altLang="en-US" dirty="0" smtClean="0"/>
              <a:t> </a:t>
            </a:r>
            <a:r>
              <a:rPr lang="en-US" altLang="zh-CN" dirty="0" smtClean="0"/>
              <a:t>Accelerator</a:t>
            </a:r>
            <a:r>
              <a:rPr lang="zh-CN" altLang="en-US" dirty="0" smtClean="0"/>
              <a:t> </a:t>
            </a:r>
            <a:r>
              <a:rPr lang="en-US" altLang="zh-CN" dirty="0" smtClean="0"/>
              <a:t>Service</a:t>
            </a:r>
            <a:r>
              <a:rPr lang="zh-CN" altLang="en-US" dirty="0" smtClean="0"/>
              <a:t> </a:t>
            </a:r>
            <a:r>
              <a:rPr lang="en-US" altLang="zh-CN" dirty="0" smtClean="0"/>
              <a:t>Layer</a:t>
            </a:r>
            <a:endParaRPr lang="en-US" dirty="0"/>
          </a:p>
        </p:txBody>
      </p:sp>
      <p:sp>
        <p:nvSpPr>
          <p:cNvPr id="43" name="Rectangle 10"/>
          <p:cNvSpPr txBox="1">
            <a:spLocks noChangeArrowheads="1"/>
          </p:cNvSpPr>
          <p:nvPr/>
        </p:nvSpPr>
        <p:spPr bwMode="auto">
          <a:xfrm>
            <a:off x="342698" y="657958"/>
            <a:ext cx="845255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pPr eaLnBrk="1" hangingPunct="1"/>
            <a:r>
              <a:rPr lang="en-US" altLang="zh-CN" dirty="0" smtClean="0">
                <a:solidFill>
                  <a:srgbClr val="6699FF"/>
                </a:solidFill>
                <a:latin typeface="Calibri" charset="0"/>
                <a:ea typeface="宋体" charset="0"/>
              </a:rPr>
              <a:t>Computing</a:t>
            </a:r>
            <a:r>
              <a:rPr lang="zh-CN" altLang="en-US" dirty="0" smtClean="0">
                <a:solidFill>
                  <a:srgbClr val="6699FF"/>
                </a:solidFill>
                <a:latin typeface="Calibri" charset="0"/>
                <a:ea typeface="宋体" charset="0"/>
              </a:rPr>
              <a:t> </a:t>
            </a:r>
            <a:r>
              <a:rPr lang="en-US" altLang="zh-CN" dirty="0" smtClean="0">
                <a:solidFill>
                  <a:srgbClr val="6699FF"/>
                </a:solidFill>
                <a:latin typeface="Calibri" charset="0"/>
                <a:ea typeface="宋体" charset="0"/>
              </a:rPr>
              <a:t>Data</a:t>
            </a:r>
            <a:r>
              <a:rPr lang="zh-CN" altLang="en-US" dirty="0" smtClean="0">
                <a:solidFill>
                  <a:srgbClr val="6699FF"/>
                </a:solidFill>
                <a:latin typeface="Calibri" charset="0"/>
                <a:ea typeface="宋体" charset="0"/>
              </a:rPr>
              <a:t> </a:t>
            </a:r>
            <a:r>
              <a:rPr lang="en-US" altLang="zh-CN" dirty="0" smtClean="0">
                <a:solidFill>
                  <a:srgbClr val="6699FF"/>
                </a:solidFill>
                <a:latin typeface="Calibri" charset="0"/>
                <a:ea typeface="宋体" charset="0"/>
              </a:rPr>
              <a:t>Transfer</a:t>
            </a:r>
            <a:endParaRPr lang="en-US" altLang="zh-CN" dirty="0">
              <a:solidFill>
                <a:srgbClr val="6699FF"/>
              </a:solidFill>
              <a:latin typeface="Calibri" charset="0"/>
              <a:ea typeface="宋体" charset="0"/>
            </a:endParaRPr>
          </a:p>
        </p:txBody>
      </p:sp>
    </p:spTree>
    <p:extLst>
      <p:ext uri="{BB962C8B-B14F-4D97-AF65-F5344CB8AC3E}">
        <p14:creationId xmlns:p14="http://schemas.microsoft.com/office/powerpoint/2010/main" val="75433023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7714" y="5854095"/>
            <a:ext cx="3406549" cy="723825"/>
            <a:chOff x="236538" y="5734957"/>
            <a:chExt cx="3387725" cy="842963"/>
          </a:xfrm>
        </p:grpSpPr>
        <p:sp>
          <p:nvSpPr>
            <p:cNvPr id="24611" name="Text Box 35"/>
            <p:cNvSpPr txBox="1">
              <a:spLocks noChangeArrowheads="1"/>
            </p:cNvSpPr>
            <p:nvPr/>
          </p:nvSpPr>
          <p:spPr bwMode="auto">
            <a:xfrm>
              <a:off x="374650" y="5734957"/>
              <a:ext cx="3249613"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100" dirty="0" smtClean="0"/>
                <a:t> </a:t>
              </a:r>
              <a:r>
                <a:rPr lang="en-US" sz="1100" b="0" dirty="0" smtClean="0"/>
                <a:t>blue</a:t>
              </a:r>
              <a:r>
                <a:rPr lang="zh-CN" altLang="en-US" sz="1100" b="0" dirty="0" smtClean="0"/>
                <a:t> </a:t>
              </a:r>
              <a:r>
                <a:rPr lang="en-US" altLang="zh-CN" sz="1100" b="0" dirty="0" smtClean="0"/>
                <a:t>real</a:t>
              </a:r>
              <a:r>
                <a:rPr lang="zh-CN" altLang="en-US" sz="1100" b="0" dirty="0" smtClean="0"/>
                <a:t> </a:t>
              </a:r>
              <a:r>
                <a:rPr lang="en-US" sz="1100" b="0" dirty="0" smtClean="0"/>
                <a:t>lines</a:t>
              </a:r>
              <a:r>
                <a:rPr lang="en-US" sz="1100" b="0" dirty="0"/>
                <a:t>: control information</a:t>
              </a:r>
            </a:p>
          </p:txBody>
        </p:sp>
        <p:sp>
          <p:nvSpPr>
            <p:cNvPr id="24612" name="Line 36"/>
            <p:cNvSpPr>
              <a:spLocks noChangeShapeType="1"/>
            </p:cNvSpPr>
            <p:nvPr/>
          </p:nvSpPr>
          <p:spPr bwMode="auto">
            <a:xfrm>
              <a:off x="236538" y="5974670"/>
              <a:ext cx="3319462" cy="1587"/>
            </a:xfrm>
            <a:prstGeom prst="line">
              <a:avLst/>
            </a:prstGeom>
            <a:noFill/>
            <a:ln w="18360">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800"/>
            </a:p>
          </p:txBody>
        </p:sp>
        <p:sp>
          <p:nvSpPr>
            <p:cNvPr id="24623" name="Text Box 47"/>
            <p:cNvSpPr txBox="1">
              <a:spLocks noChangeArrowheads="1"/>
            </p:cNvSpPr>
            <p:nvPr/>
          </p:nvSpPr>
          <p:spPr bwMode="auto">
            <a:xfrm>
              <a:off x="387350" y="6006420"/>
              <a:ext cx="2206625"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altLang="zh-CN" sz="1100" b="0" dirty="0" smtClean="0"/>
                <a:t>dotted</a:t>
              </a:r>
              <a:r>
                <a:rPr lang="en-US" sz="1100" b="0" dirty="0" smtClean="0"/>
                <a:t> </a:t>
              </a:r>
              <a:r>
                <a:rPr lang="en-US" sz="1100" b="0" dirty="0"/>
                <a:t>lines: user data</a:t>
              </a:r>
            </a:p>
          </p:txBody>
        </p:sp>
        <p:sp>
          <p:nvSpPr>
            <p:cNvPr id="24624" name="Line 48"/>
            <p:cNvSpPr>
              <a:spLocks noChangeShapeType="1"/>
            </p:cNvSpPr>
            <p:nvPr/>
          </p:nvSpPr>
          <p:spPr bwMode="auto">
            <a:xfrm>
              <a:off x="248633" y="6242957"/>
              <a:ext cx="3319462" cy="1588"/>
            </a:xfrm>
            <a:prstGeom prst="line">
              <a:avLst/>
            </a:prstGeom>
            <a:noFill/>
            <a:ln w="18360">
              <a:solidFill>
                <a:srgbClr val="66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800"/>
            </a:p>
          </p:txBody>
        </p:sp>
        <p:sp>
          <p:nvSpPr>
            <p:cNvPr id="24625" name="Text Box 49"/>
            <p:cNvSpPr txBox="1">
              <a:spLocks noChangeArrowheads="1"/>
            </p:cNvSpPr>
            <p:nvPr/>
          </p:nvSpPr>
          <p:spPr bwMode="auto">
            <a:xfrm>
              <a:off x="349250" y="6274707"/>
              <a:ext cx="3159125"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100" b="0" dirty="0"/>
                <a:t>green lines: control and data</a:t>
              </a:r>
            </a:p>
          </p:txBody>
        </p:sp>
        <p:sp>
          <p:nvSpPr>
            <p:cNvPr id="24626" name="Line 50"/>
            <p:cNvSpPr>
              <a:spLocks noChangeShapeType="1"/>
            </p:cNvSpPr>
            <p:nvPr/>
          </p:nvSpPr>
          <p:spPr bwMode="auto">
            <a:xfrm>
              <a:off x="236538" y="6511245"/>
              <a:ext cx="3319462" cy="1587"/>
            </a:xfrm>
            <a:prstGeom prst="line">
              <a:avLst/>
            </a:prstGeom>
            <a:noFill/>
            <a:ln w="1836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800"/>
            </a:p>
          </p:txBody>
        </p:sp>
      </p:grpSp>
      <p:sp>
        <p:nvSpPr>
          <p:cNvPr id="24628" name="Text Box 52"/>
          <p:cNvSpPr txBox="1">
            <a:spLocks noChangeArrowheads="1"/>
          </p:cNvSpPr>
          <p:nvPr/>
        </p:nvSpPr>
        <p:spPr bwMode="auto">
          <a:xfrm>
            <a:off x="2252663" y="873125"/>
            <a:ext cx="23495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AU"/>
          </a:p>
        </p:txBody>
      </p:sp>
      <p:sp>
        <p:nvSpPr>
          <p:cNvPr id="66" name="Title 1"/>
          <p:cNvSpPr txBox="1">
            <a:spLocks/>
          </p:cNvSpPr>
          <p:nvPr/>
        </p:nvSpPr>
        <p:spPr bwMode="auto">
          <a:xfrm>
            <a:off x="295451" y="156284"/>
            <a:ext cx="868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r>
              <a:rPr lang="en-AU" dirty="0" smtClean="0">
                <a:solidFill>
                  <a:srgbClr val="6699FF"/>
                </a:solidFill>
              </a:rPr>
              <a:t>TCP</a:t>
            </a:r>
            <a:r>
              <a:rPr lang="en-US" altLang="zh-CN" dirty="0" smtClean="0">
                <a:solidFill>
                  <a:srgbClr val="6699FF"/>
                </a:solidFill>
              </a:rPr>
              <a:t>/IP</a:t>
            </a:r>
            <a:r>
              <a:rPr lang="zh-CN" altLang="en-US" dirty="0" smtClean="0">
                <a:solidFill>
                  <a:srgbClr val="6699FF"/>
                </a:solidFill>
              </a:rPr>
              <a:t> </a:t>
            </a:r>
            <a:r>
              <a:rPr lang="en-US" altLang="zh-CN" dirty="0" smtClean="0">
                <a:solidFill>
                  <a:srgbClr val="6699FF"/>
                </a:solidFill>
              </a:rPr>
              <a:t>VS.</a:t>
            </a:r>
            <a:r>
              <a:rPr lang="zh-CN" altLang="en-US" dirty="0" smtClean="0">
                <a:solidFill>
                  <a:srgbClr val="6699FF"/>
                </a:solidFill>
              </a:rPr>
              <a:t> </a:t>
            </a:r>
            <a:r>
              <a:rPr lang="en-US" altLang="zh-CN" dirty="0" smtClean="0">
                <a:solidFill>
                  <a:srgbClr val="6699FF"/>
                </a:solidFill>
              </a:rPr>
              <a:t>RDMA</a:t>
            </a:r>
            <a:r>
              <a:rPr lang="en-AU" dirty="0" smtClean="0"/>
              <a:t> </a:t>
            </a:r>
            <a:endParaRPr lang="en-AU" dirty="0"/>
          </a:p>
        </p:txBody>
      </p:sp>
      <p:grpSp>
        <p:nvGrpSpPr>
          <p:cNvPr id="2" name="Group 1"/>
          <p:cNvGrpSpPr/>
          <p:nvPr/>
        </p:nvGrpSpPr>
        <p:grpSpPr>
          <a:xfrm>
            <a:off x="798283" y="3060098"/>
            <a:ext cx="7197802" cy="2636761"/>
            <a:chOff x="278191" y="939800"/>
            <a:chExt cx="8697611" cy="3556303"/>
          </a:xfrm>
        </p:grpSpPr>
        <p:sp>
          <p:nvSpPr>
            <p:cNvPr id="24580" name="Text Box 4"/>
            <p:cNvSpPr txBox="1">
              <a:spLocks noChangeArrowheads="1"/>
            </p:cNvSpPr>
            <p:nvPr/>
          </p:nvSpPr>
          <p:spPr bwMode="auto">
            <a:xfrm>
              <a:off x="500745" y="4117975"/>
              <a:ext cx="8429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100" b="0" dirty="0"/>
                <a:t>Wire</a:t>
              </a:r>
            </a:p>
          </p:txBody>
        </p:sp>
        <p:sp>
          <p:nvSpPr>
            <p:cNvPr id="24584" name="Text Box 8"/>
            <p:cNvSpPr txBox="1">
              <a:spLocks noChangeArrowheads="1"/>
            </p:cNvSpPr>
            <p:nvPr/>
          </p:nvSpPr>
          <p:spPr bwMode="auto">
            <a:xfrm>
              <a:off x="1858963" y="954088"/>
              <a:ext cx="118586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600" dirty="0">
                  <a:solidFill>
                    <a:srgbClr val="6699FF"/>
                  </a:solidFill>
                </a:rPr>
                <a:t>client</a:t>
              </a:r>
            </a:p>
          </p:txBody>
        </p:sp>
        <p:sp>
          <p:nvSpPr>
            <p:cNvPr id="24585" name="Text Box 9"/>
            <p:cNvSpPr txBox="1">
              <a:spLocks noChangeArrowheads="1"/>
            </p:cNvSpPr>
            <p:nvPr/>
          </p:nvSpPr>
          <p:spPr bwMode="auto">
            <a:xfrm>
              <a:off x="6021388" y="976313"/>
              <a:ext cx="13319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600" dirty="0">
                  <a:solidFill>
                    <a:srgbClr val="6699FF"/>
                  </a:solidFill>
                </a:rPr>
                <a:t>server</a:t>
              </a:r>
            </a:p>
          </p:txBody>
        </p:sp>
        <p:sp>
          <p:nvSpPr>
            <p:cNvPr id="24627" name="Text Box 51"/>
            <p:cNvSpPr txBox="1">
              <a:spLocks noChangeArrowheads="1"/>
            </p:cNvSpPr>
            <p:nvPr/>
          </p:nvSpPr>
          <p:spPr bwMode="auto">
            <a:xfrm>
              <a:off x="2371725" y="939800"/>
              <a:ext cx="23495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AU" sz="700"/>
            </a:p>
          </p:txBody>
        </p:sp>
        <p:cxnSp>
          <p:nvCxnSpPr>
            <p:cNvPr id="3" name="Straight Connector 2"/>
            <p:cNvCxnSpPr/>
            <p:nvPr/>
          </p:nvCxnSpPr>
          <p:spPr bwMode="auto">
            <a:xfrm>
              <a:off x="278191" y="2394856"/>
              <a:ext cx="3846285" cy="12096"/>
            </a:xfrm>
            <a:prstGeom prst="line">
              <a:avLst/>
            </a:prstGeom>
            <a:ln>
              <a:solidFill>
                <a:srgbClr val="3366FF"/>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cxnSp>
          <p:nvCxnSpPr>
            <p:cNvPr id="70" name="Straight Connector 69"/>
            <p:cNvCxnSpPr/>
            <p:nvPr/>
          </p:nvCxnSpPr>
          <p:spPr bwMode="auto">
            <a:xfrm>
              <a:off x="285448" y="3236685"/>
              <a:ext cx="3846285" cy="12096"/>
            </a:xfrm>
            <a:prstGeom prst="line">
              <a:avLst/>
            </a:prstGeom>
            <a:ln>
              <a:solidFill>
                <a:srgbClr val="3366FF"/>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cxnSp>
          <p:nvCxnSpPr>
            <p:cNvPr id="71" name="Straight Connector 70"/>
            <p:cNvCxnSpPr/>
            <p:nvPr/>
          </p:nvCxnSpPr>
          <p:spPr bwMode="auto">
            <a:xfrm>
              <a:off x="280610" y="4018038"/>
              <a:ext cx="3846285" cy="12096"/>
            </a:xfrm>
            <a:prstGeom prst="line">
              <a:avLst/>
            </a:prstGeom>
            <a:ln>
              <a:solidFill>
                <a:srgbClr val="3366FF"/>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sp>
          <p:nvSpPr>
            <p:cNvPr id="74" name="Rounded Rectangle 73"/>
            <p:cNvSpPr/>
            <p:nvPr/>
          </p:nvSpPr>
          <p:spPr bwMode="auto">
            <a:xfrm>
              <a:off x="435427" y="2479525"/>
              <a:ext cx="3459238" cy="677333"/>
            </a:xfrm>
            <a:prstGeom prst="roundRect">
              <a:avLst/>
            </a:prstGeom>
            <a:solidFill>
              <a:schemeClr val="bg1">
                <a:lumMod val="95000"/>
              </a:schemeClr>
            </a:solidFill>
            <a:ln>
              <a:solidFill>
                <a:srgbClr val="6699FF"/>
              </a:solidFill>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700" b="1" i="0" u="none" strike="noStrike" cap="none" normalizeH="0" baseline="0" smtClean="0">
                <a:ln>
                  <a:noFill/>
                </a:ln>
                <a:solidFill>
                  <a:srgbClr val="000000"/>
                </a:solidFill>
                <a:effectLst/>
                <a:latin typeface="Arial" pitchFamily="34" charset="0"/>
                <a:cs typeface="Arial" pitchFamily="34" charset="0"/>
              </a:endParaRPr>
            </a:p>
          </p:txBody>
        </p:sp>
        <p:sp>
          <p:nvSpPr>
            <p:cNvPr id="84" name="Text Box 2"/>
            <p:cNvSpPr txBox="1">
              <a:spLocks noChangeArrowheads="1"/>
            </p:cNvSpPr>
            <p:nvPr/>
          </p:nvSpPr>
          <p:spPr bwMode="auto">
            <a:xfrm>
              <a:off x="430440" y="2515810"/>
              <a:ext cx="1087438"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Kernel</a:t>
              </a:r>
            </a:p>
            <a:p>
              <a:pPr>
                <a:buClrTx/>
                <a:buFontTx/>
                <a:buNone/>
              </a:pPr>
              <a:r>
                <a:rPr lang="en-US" sz="1050" b="0" dirty="0"/>
                <a:t>Stack</a:t>
              </a:r>
            </a:p>
          </p:txBody>
        </p:sp>
        <p:sp>
          <p:nvSpPr>
            <p:cNvPr id="85" name="Rounded Rectangle 84"/>
            <p:cNvSpPr/>
            <p:nvPr/>
          </p:nvSpPr>
          <p:spPr bwMode="auto">
            <a:xfrm>
              <a:off x="442683" y="3297163"/>
              <a:ext cx="3459238" cy="677333"/>
            </a:xfrm>
            <a:prstGeom prst="roundRect">
              <a:avLst/>
            </a:prstGeom>
            <a:solidFill>
              <a:schemeClr val="bg1">
                <a:lumMod val="95000"/>
              </a:schemeClr>
            </a:solidFill>
            <a:ln>
              <a:solidFill>
                <a:srgbClr val="6699FF"/>
              </a:solidFill>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700" b="1" i="0" u="none" strike="noStrike" cap="none" normalizeH="0" baseline="0" smtClean="0">
                <a:ln>
                  <a:noFill/>
                </a:ln>
                <a:solidFill>
                  <a:srgbClr val="000000"/>
                </a:solidFill>
                <a:effectLst/>
                <a:latin typeface="Arial" pitchFamily="34" charset="0"/>
                <a:cs typeface="Arial" pitchFamily="34" charset="0"/>
              </a:endParaRPr>
            </a:p>
          </p:txBody>
        </p:sp>
        <p:sp>
          <p:nvSpPr>
            <p:cNvPr id="88" name="Text Box 3"/>
            <p:cNvSpPr txBox="1">
              <a:spLocks noChangeArrowheads="1"/>
            </p:cNvSpPr>
            <p:nvPr/>
          </p:nvSpPr>
          <p:spPr bwMode="auto">
            <a:xfrm>
              <a:off x="467933" y="3462110"/>
              <a:ext cx="64611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smtClean="0"/>
                <a:t>HCA</a:t>
              </a:r>
              <a:endParaRPr lang="en-US" sz="1050" b="0" dirty="0"/>
            </a:p>
          </p:txBody>
        </p:sp>
        <p:sp>
          <p:nvSpPr>
            <p:cNvPr id="89" name="Rounded Rectangle 88"/>
            <p:cNvSpPr/>
            <p:nvPr/>
          </p:nvSpPr>
          <p:spPr bwMode="auto">
            <a:xfrm>
              <a:off x="454779" y="1652210"/>
              <a:ext cx="3459238" cy="677333"/>
            </a:xfrm>
            <a:prstGeom prst="roundRect">
              <a:avLst/>
            </a:prstGeom>
            <a:solidFill>
              <a:schemeClr val="bg1">
                <a:lumMod val="95000"/>
              </a:schemeClr>
            </a:solidFill>
            <a:ln>
              <a:solidFill>
                <a:srgbClr val="6699FF"/>
              </a:solidFill>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700" b="1" i="0" u="none" strike="noStrike" cap="none" normalizeH="0" baseline="0" smtClean="0">
                <a:ln>
                  <a:noFill/>
                </a:ln>
                <a:solidFill>
                  <a:srgbClr val="000000"/>
                </a:solidFill>
                <a:effectLst/>
                <a:latin typeface="Arial" pitchFamily="34" charset="0"/>
                <a:cs typeface="Arial" pitchFamily="34" charset="0"/>
              </a:endParaRPr>
            </a:p>
          </p:txBody>
        </p:sp>
        <p:sp>
          <p:nvSpPr>
            <p:cNvPr id="90" name="AutoShape 38"/>
            <p:cNvSpPr>
              <a:spLocks noChangeArrowheads="1"/>
            </p:cNvSpPr>
            <p:nvPr/>
          </p:nvSpPr>
          <p:spPr bwMode="auto">
            <a:xfrm>
              <a:off x="3107117" y="1659696"/>
              <a:ext cx="711200" cy="469900"/>
            </a:xfrm>
            <a:prstGeom prst="roundRect">
              <a:avLst>
                <a:gd name="adj" fmla="val 333"/>
              </a:avLst>
            </a:prstGeom>
            <a:solidFill>
              <a:srgbClr val="6699FF"/>
            </a:solidFill>
            <a:ln>
              <a:headEnd/>
              <a:tailEnd/>
            </a:ln>
            <a:extLst/>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chemeClr val="bg1"/>
                  </a:solidFill>
                </a:rPr>
                <a:t>data</a:t>
              </a:r>
            </a:p>
          </p:txBody>
        </p:sp>
        <p:sp>
          <p:nvSpPr>
            <p:cNvPr id="92" name="Line 57"/>
            <p:cNvSpPr>
              <a:spLocks noChangeShapeType="1"/>
            </p:cNvSpPr>
            <p:nvPr/>
          </p:nvSpPr>
          <p:spPr bwMode="auto">
            <a:xfrm>
              <a:off x="3435048" y="2189238"/>
              <a:ext cx="5065" cy="2132315"/>
            </a:xfrm>
            <a:prstGeom prst="line">
              <a:avLst/>
            </a:prstGeom>
            <a:noFill/>
            <a:ln w="38100" cmpd="sng">
              <a:solidFill>
                <a:srgbClr val="6699FF"/>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94" name="Text Box 58"/>
            <p:cNvSpPr txBox="1">
              <a:spLocks noChangeArrowheads="1"/>
            </p:cNvSpPr>
            <p:nvPr/>
          </p:nvSpPr>
          <p:spPr bwMode="auto">
            <a:xfrm>
              <a:off x="3352803" y="2030416"/>
              <a:ext cx="854075"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solidFill>
                    <a:schemeClr val="tx1"/>
                  </a:solidFill>
                </a:rPr>
                <a:t>copy</a:t>
              </a:r>
            </a:p>
          </p:txBody>
        </p:sp>
        <p:sp>
          <p:nvSpPr>
            <p:cNvPr id="95" name="Text Box 10"/>
            <p:cNvSpPr txBox="1">
              <a:spLocks noChangeArrowheads="1"/>
            </p:cNvSpPr>
            <p:nvPr/>
          </p:nvSpPr>
          <p:spPr bwMode="auto">
            <a:xfrm>
              <a:off x="1511825" y="1551592"/>
              <a:ext cx="10239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setup</a:t>
              </a:r>
            </a:p>
          </p:txBody>
        </p:sp>
        <p:sp>
          <p:nvSpPr>
            <p:cNvPr id="96" name="Text Box 15"/>
            <p:cNvSpPr txBox="1">
              <a:spLocks noChangeArrowheads="1"/>
            </p:cNvSpPr>
            <p:nvPr/>
          </p:nvSpPr>
          <p:spPr bwMode="auto">
            <a:xfrm>
              <a:off x="1382484" y="1930401"/>
              <a:ext cx="915611"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altLang="zh-CN" sz="1050" b="0" dirty="0" err="1"/>
                <a:t>r</a:t>
              </a:r>
              <a:r>
                <a:rPr lang="en-US" altLang="zh-CN" sz="1050" b="0" dirty="0" err="1" smtClean="0"/>
                <a:t>dma</a:t>
              </a:r>
              <a:r>
                <a:rPr lang="en-US" altLang="zh-CN" sz="1050" b="0" dirty="0" smtClean="0"/>
                <a:t>_</a:t>
              </a:r>
            </a:p>
            <a:p>
              <a:pPr>
                <a:buClrTx/>
                <a:buFontTx/>
                <a:buNone/>
              </a:pPr>
              <a:r>
                <a:rPr lang="en-US" sz="1050" b="0" dirty="0" smtClean="0"/>
                <a:t>connect</a:t>
              </a:r>
              <a:endParaRPr lang="en-US" sz="1050" b="0" dirty="0"/>
            </a:p>
          </p:txBody>
        </p:sp>
        <p:sp>
          <p:nvSpPr>
            <p:cNvPr id="97" name="Text Box 53"/>
            <p:cNvSpPr txBox="1">
              <a:spLocks noChangeArrowheads="1"/>
            </p:cNvSpPr>
            <p:nvPr/>
          </p:nvSpPr>
          <p:spPr bwMode="auto">
            <a:xfrm>
              <a:off x="2305959" y="1548040"/>
              <a:ext cx="14827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  transfer</a:t>
              </a:r>
            </a:p>
          </p:txBody>
        </p:sp>
        <p:sp>
          <p:nvSpPr>
            <p:cNvPr id="98" name="Text Box 39"/>
            <p:cNvSpPr txBox="1">
              <a:spLocks noChangeArrowheads="1"/>
            </p:cNvSpPr>
            <p:nvPr/>
          </p:nvSpPr>
          <p:spPr bwMode="auto">
            <a:xfrm>
              <a:off x="2454351" y="1727957"/>
              <a:ext cx="874712"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err="1"/>
                <a:t>r</a:t>
              </a:r>
              <a:r>
                <a:rPr lang="en-US" sz="1050" b="0" dirty="0" err="1" smtClean="0"/>
                <a:t>dma</a:t>
              </a:r>
              <a:r>
                <a:rPr lang="en-US" altLang="zh-CN" sz="1050" b="0" dirty="0" smtClean="0"/>
                <a:t>_</a:t>
              </a:r>
            </a:p>
            <a:p>
              <a:pPr>
                <a:buClrTx/>
                <a:buFontTx/>
                <a:buNone/>
              </a:pPr>
              <a:r>
                <a:rPr lang="en-US" sz="1050" b="0" dirty="0"/>
                <a:t>p</a:t>
              </a:r>
              <a:r>
                <a:rPr lang="en-US" sz="1050" b="0" dirty="0" smtClean="0"/>
                <a:t>ost</a:t>
              </a:r>
              <a:r>
                <a:rPr lang="en-US" altLang="zh-CN" sz="1050" b="0" dirty="0" smtClean="0"/>
                <a:t>_</a:t>
              </a:r>
            </a:p>
            <a:p>
              <a:pPr>
                <a:buClrTx/>
                <a:buFontTx/>
                <a:buNone/>
              </a:pPr>
              <a:r>
                <a:rPr lang="en-US" sz="1050" b="0" dirty="0" smtClean="0"/>
                <a:t>send</a:t>
              </a:r>
              <a:endParaRPr lang="en-US" sz="1050" b="0" dirty="0"/>
            </a:p>
          </p:txBody>
        </p:sp>
        <p:sp>
          <p:nvSpPr>
            <p:cNvPr id="99" name="Line 28"/>
            <p:cNvSpPr>
              <a:spLocks noChangeShapeType="1"/>
            </p:cNvSpPr>
            <p:nvPr/>
          </p:nvSpPr>
          <p:spPr bwMode="auto">
            <a:xfrm>
              <a:off x="1778000" y="2282825"/>
              <a:ext cx="1588" cy="403225"/>
            </a:xfrm>
            <a:prstGeom prst="line">
              <a:avLst/>
            </a:prstGeom>
            <a:noFill/>
            <a:ln w="1836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00" name="Line 29"/>
            <p:cNvSpPr>
              <a:spLocks noChangeShapeType="1"/>
            </p:cNvSpPr>
            <p:nvPr/>
          </p:nvSpPr>
          <p:spPr bwMode="auto">
            <a:xfrm>
              <a:off x="1778000" y="2954338"/>
              <a:ext cx="1588" cy="536575"/>
            </a:xfrm>
            <a:prstGeom prst="line">
              <a:avLst/>
            </a:prstGeom>
            <a:noFill/>
            <a:ln w="18360">
              <a:solidFill>
                <a:srgbClr val="66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01" name="Line 29"/>
            <p:cNvSpPr>
              <a:spLocks noChangeShapeType="1"/>
            </p:cNvSpPr>
            <p:nvPr/>
          </p:nvSpPr>
          <p:spPr bwMode="auto">
            <a:xfrm>
              <a:off x="1761067" y="3747782"/>
              <a:ext cx="1588" cy="536575"/>
            </a:xfrm>
            <a:prstGeom prst="line">
              <a:avLst/>
            </a:prstGeom>
            <a:noFill/>
            <a:ln w="18360">
              <a:solidFill>
                <a:srgbClr val="66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02" name="Line 14"/>
            <p:cNvSpPr>
              <a:spLocks noChangeShapeType="1"/>
            </p:cNvSpPr>
            <p:nvPr/>
          </p:nvSpPr>
          <p:spPr bwMode="auto">
            <a:xfrm>
              <a:off x="2408160" y="1611313"/>
              <a:ext cx="1588" cy="2417762"/>
            </a:xfrm>
            <a:prstGeom prst="line">
              <a:avLst/>
            </a:prstGeom>
            <a:noFill/>
            <a:ln w="9360">
              <a:solidFill>
                <a:srgbClr val="0000FF"/>
              </a:solidFill>
              <a:prstDash val="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03" name="Line 14"/>
            <p:cNvSpPr>
              <a:spLocks noChangeShapeType="1"/>
            </p:cNvSpPr>
            <p:nvPr/>
          </p:nvSpPr>
          <p:spPr bwMode="auto">
            <a:xfrm>
              <a:off x="1133323" y="1630666"/>
              <a:ext cx="1588" cy="2417762"/>
            </a:xfrm>
            <a:prstGeom prst="line">
              <a:avLst/>
            </a:prstGeom>
            <a:noFill/>
            <a:ln w="9360">
              <a:solidFill>
                <a:srgbClr val="0000FF"/>
              </a:solidFill>
              <a:prstDash val="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04" name="Text Box 1"/>
            <p:cNvSpPr txBox="1">
              <a:spLocks noChangeArrowheads="1"/>
            </p:cNvSpPr>
            <p:nvPr/>
          </p:nvSpPr>
          <p:spPr bwMode="auto">
            <a:xfrm>
              <a:off x="459618" y="1710948"/>
              <a:ext cx="641047"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User</a:t>
              </a:r>
            </a:p>
            <a:p>
              <a:pPr>
                <a:buClrTx/>
                <a:buFontTx/>
                <a:buNone/>
              </a:pPr>
              <a:r>
                <a:rPr lang="en-US" sz="1050" b="0" dirty="0"/>
                <a:t>App</a:t>
              </a:r>
            </a:p>
          </p:txBody>
        </p:sp>
        <p:cxnSp>
          <p:nvCxnSpPr>
            <p:cNvPr id="105" name="Straight Connector 104"/>
            <p:cNvCxnSpPr/>
            <p:nvPr/>
          </p:nvCxnSpPr>
          <p:spPr bwMode="auto">
            <a:xfrm>
              <a:off x="5026780" y="2402115"/>
              <a:ext cx="3846285" cy="12096"/>
            </a:xfrm>
            <a:prstGeom prst="line">
              <a:avLst/>
            </a:prstGeom>
            <a:ln>
              <a:solidFill>
                <a:srgbClr val="3366FF"/>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sp>
          <p:nvSpPr>
            <p:cNvPr id="106" name="Rounded Rectangle 105"/>
            <p:cNvSpPr/>
            <p:nvPr/>
          </p:nvSpPr>
          <p:spPr bwMode="auto">
            <a:xfrm>
              <a:off x="5184016" y="2486784"/>
              <a:ext cx="3459238" cy="677333"/>
            </a:xfrm>
            <a:prstGeom prst="roundRect">
              <a:avLst/>
            </a:prstGeom>
            <a:solidFill>
              <a:schemeClr val="bg1">
                <a:lumMod val="95000"/>
              </a:schemeClr>
            </a:solidFill>
            <a:ln>
              <a:solidFill>
                <a:srgbClr val="6699FF"/>
              </a:solidFill>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700" b="1" i="0" u="none" strike="noStrike" cap="none" normalizeH="0" baseline="0" smtClean="0">
                <a:ln>
                  <a:noFill/>
                </a:ln>
                <a:solidFill>
                  <a:srgbClr val="000000"/>
                </a:solidFill>
                <a:effectLst/>
                <a:latin typeface="Arial" pitchFamily="34" charset="0"/>
                <a:cs typeface="Arial" pitchFamily="34" charset="0"/>
              </a:endParaRPr>
            </a:p>
          </p:txBody>
        </p:sp>
        <p:sp>
          <p:nvSpPr>
            <p:cNvPr id="107" name="Rounded Rectangle 106"/>
            <p:cNvSpPr/>
            <p:nvPr/>
          </p:nvSpPr>
          <p:spPr bwMode="auto">
            <a:xfrm>
              <a:off x="5191272" y="3304422"/>
              <a:ext cx="3459238" cy="677333"/>
            </a:xfrm>
            <a:prstGeom prst="roundRect">
              <a:avLst/>
            </a:prstGeom>
            <a:solidFill>
              <a:schemeClr val="bg1">
                <a:lumMod val="95000"/>
              </a:schemeClr>
            </a:solidFill>
            <a:ln>
              <a:solidFill>
                <a:srgbClr val="6699FF"/>
              </a:solidFill>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700" b="1" i="0" u="none" strike="noStrike" cap="none" normalizeH="0" baseline="0" smtClean="0">
                <a:ln>
                  <a:noFill/>
                </a:ln>
                <a:solidFill>
                  <a:srgbClr val="000000"/>
                </a:solidFill>
                <a:effectLst/>
                <a:latin typeface="Arial" pitchFamily="34" charset="0"/>
                <a:cs typeface="Arial" pitchFamily="34" charset="0"/>
              </a:endParaRPr>
            </a:p>
          </p:txBody>
        </p:sp>
        <p:sp>
          <p:nvSpPr>
            <p:cNvPr id="108" name="Rounded Rectangle 107"/>
            <p:cNvSpPr/>
            <p:nvPr/>
          </p:nvSpPr>
          <p:spPr bwMode="auto">
            <a:xfrm>
              <a:off x="5203368" y="1659469"/>
              <a:ext cx="3459238" cy="677333"/>
            </a:xfrm>
            <a:prstGeom prst="roundRect">
              <a:avLst/>
            </a:prstGeom>
            <a:solidFill>
              <a:schemeClr val="bg1">
                <a:lumMod val="95000"/>
              </a:schemeClr>
            </a:solidFill>
            <a:ln>
              <a:solidFill>
                <a:srgbClr val="6699FF"/>
              </a:solidFill>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700" b="1" i="0" u="none" strike="noStrike" cap="none" normalizeH="0" baseline="0" smtClean="0">
                <a:ln>
                  <a:noFill/>
                </a:ln>
                <a:solidFill>
                  <a:srgbClr val="000000"/>
                </a:solidFill>
                <a:effectLst/>
                <a:latin typeface="Arial" pitchFamily="34" charset="0"/>
                <a:cs typeface="Arial" pitchFamily="34" charset="0"/>
              </a:endParaRPr>
            </a:p>
          </p:txBody>
        </p:sp>
        <p:sp>
          <p:nvSpPr>
            <p:cNvPr id="110" name="Line 14"/>
            <p:cNvSpPr>
              <a:spLocks noChangeShapeType="1"/>
            </p:cNvSpPr>
            <p:nvPr/>
          </p:nvSpPr>
          <p:spPr bwMode="auto">
            <a:xfrm>
              <a:off x="6709225" y="1606477"/>
              <a:ext cx="1588" cy="2417762"/>
            </a:xfrm>
            <a:prstGeom prst="line">
              <a:avLst/>
            </a:prstGeom>
            <a:noFill/>
            <a:ln w="9360">
              <a:solidFill>
                <a:srgbClr val="0000FF"/>
              </a:solidFill>
              <a:prstDash val="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11" name="Line 14"/>
            <p:cNvSpPr>
              <a:spLocks noChangeShapeType="1"/>
            </p:cNvSpPr>
            <p:nvPr/>
          </p:nvSpPr>
          <p:spPr bwMode="auto">
            <a:xfrm>
              <a:off x="5325531" y="1650020"/>
              <a:ext cx="1588" cy="2417762"/>
            </a:xfrm>
            <a:prstGeom prst="line">
              <a:avLst/>
            </a:prstGeom>
            <a:noFill/>
            <a:ln w="9360">
              <a:solidFill>
                <a:srgbClr val="0000FF"/>
              </a:solidFill>
              <a:prstDash val="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cxnSp>
          <p:nvCxnSpPr>
            <p:cNvPr id="112" name="Straight Connector 111"/>
            <p:cNvCxnSpPr/>
            <p:nvPr/>
          </p:nvCxnSpPr>
          <p:spPr bwMode="auto">
            <a:xfrm>
              <a:off x="5009847" y="3231849"/>
              <a:ext cx="3846285" cy="12096"/>
            </a:xfrm>
            <a:prstGeom prst="line">
              <a:avLst/>
            </a:prstGeom>
            <a:ln>
              <a:solidFill>
                <a:srgbClr val="3366FF"/>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cxnSp>
          <p:nvCxnSpPr>
            <p:cNvPr id="113" name="Straight Connector 112"/>
            <p:cNvCxnSpPr/>
            <p:nvPr/>
          </p:nvCxnSpPr>
          <p:spPr bwMode="auto">
            <a:xfrm>
              <a:off x="4992915" y="4061581"/>
              <a:ext cx="3846285" cy="12096"/>
            </a:xfrm>
            <a:prstGeom prst="line">
              <a:avLst/>
            </a:prstGeom>
            <a:ln>
              <a:solidFill>
                <a:srgbClr val="3366FF"/>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sp>
          <p:nvSpPr>
            <p:cNvPr id="118" name="AutoShape 38"/>
            <p:cNvSpPr>
              <a:spLocks noChangeArrowheads="1"/>
            </p:cNvSpPr>
            <p:nvPr/>
          </p:nvSpPr>
          <p:spPr bwMode="auto">
            <a:xfrm>
              <a:off x="5339896" y="1679048"/>
              <a:ext cx="711200" cy="469900"/>
            </a:xfrm>
            <a:prstGeom prst="roundRect">
              <a:avLst>
                <a:gd name="adj" fmla="val 333"/>
              </a:avLst>
            </a:prstGeom>
            <a:solidFill>
              <a:srgbClr val="6699FF"/>
            </a:solidFill>
            <a:ln>
              <a:headEnd/>
              <a:tailEnd/>
            </a:ln>
            <a:extLst/>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chemeClr val="bg1"/>
                  </a:solidFill>
                </a:rPr>
                <a:t>data</a:t>
              </a:r>
            </a:p>
          </p:txBody>
        </p:sp>
        <p:sp>
          <p:nvSpPr>
            <p:cNvPr id="120" name="Line 57"/>
            <p:cNvSpPr>
              <a:spLocks noChangeShapeType="1"/>
            </p:cNvSpPr>
            <p:nvPr/>
          </p:nvSpPr>
          <p:spPr bwMode="auto">
            <a:xfrm flipH="1" flipV="1">
              <a:off x="5696857" y="2177143"/>
              <a:ext cx="12094" cy="2116667"/>
            </a:xfrm>
            <a:prstGeom prst="line">
              <a:avLst/>
            </a:prstGeom>
            <a:noFill/>
            <a:ln w="38100" cmpd="sng">
              <a:solidFill>
                <a:srgbClr val="6699FF"/>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22" name="Text Box 58"/>
            <p:cNvSpPr txBox="1">
              <a:spLocks noChangeArrowheads="1"/>
            </p:cNvSpPr>
            <p:nvPr/>
          </p:nvSpPr>
          <p:spPr bwMode="auto">
            <a:xfrm>
              <a:off x="6173394" y="1730463"/>
              <a:ext cx="854075"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err="1" smtClean="0">
                  <a:solidFill>
                    <a:schemeClr val="tx1"/>
                  </a:solidFill>
                </a:rPr>
                <a:t>rdma</a:t>
              </a:r>
              <a:r>
                <a:rPr lang="en-US" altLang="zh-CN" sz="1050" b="0" dirty="0" smtClean="0">
                  <a:solidFill>
                    <a:schemeClr val="tx1"/>
                  </a:solidFill>
                </a:rPr>
                <a:t>_</a:t>
              </a:r>
            </a:p>
            <a:p>
              <a:pPr>
                <a:buClrTx/>
                <a:buFontTx/>
                <a:buNone/>
              </a:pPr>
              <a:r>
                <a:rPr lang="en-US" sz="1050" b="0" dirty="0">
                  <a:solidFill>
                    <a:schemeClr val="tx1"/>
                  </a:solidFill>
                </a:rPr>
                <a:t>p</a:t>
              </a:r>
              <a:r>
                <a:rPr lang="en-US" sz="1050" b="0" dirty="0" smtClean="0">
                  <a:solidFill>
                    <a:schemeClr val="tx1"/>
                  </a:solidFill>
                </a:rPr>
                <a:t>ost</a:t>
              </a:r>
              <a:r>
                <a:rPr lang="en-US" altLang="zh-CN" sz="1050" b="0" dirty="0" smtClean="0">
                  <a:solidFill>
                    <a:schemeClr val="tx1"/>
                  </a:solidFill>
                </a:rPr>
                <a:t>_</a:t>
              </a:r>
            </a:p>
            <a:p>
              <a:pPr>
                <a:buClrTx/>
                <a:buFontTx/>
                <a:buNone/>
              </a:pPr>
              <a:r>
                <a:rPr lang="en-US" sz="1050" b="0" dirty="0" err="1" smtClean="0">
                  <a:solidFill>
                    <a:schemeClr val="tx1"/>
                  </a:solidFill>
                </a:rPr>
                <a:t>recv</a:t>
              </a:r>
              <a:endParaRPr lang="en-US" sz="1050" b="0" dirty="0">
                <a:solidFill>
                  <a:schemeClr val="tx1"/>
                </a:solidFill>
              </a:endParaRPr>
            </a:p>
          </p:txBody>
        </p:sp>
        <p:sp>
          <p:nvSpPr>
            <p:cNvPr id="126" name="Line 28"/>
            <p:cNvSpPr>
              <a:spLocks noChangeShapeType="1"/>
            </p:cNvSpPr>
            <p:nvPr/>
          </p:nvSpPr>
          <p:spPr bwMode="auto">
            <a:xfrm flipH="1">
              <a:off x="6458857" y="2290083"/>
              <a:ext cx="7257" cy="1205441"/>
            </a:xfrm>
            <a:prstGeom prst="line">
              <a:avLst/>
            </a:prstGeom>
            <a:noFill/>
            <a:ln w="1836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28" name="Line 29"/>
            <p:cNvSpPr>
              <a:spLocks noChangeShapeType="1"/>
            </p:cNvSpPr>
            <p:nvPr/>
          </p:nvSpPr>
          <p:spPr bwMode="auto">
            <a:xfrm>
              <a:off x="6461276" y="3767135"/>
              <a:ext cx="1588" cy="536575"/>
            </a:xfrm>
            <a:prstGeom prst="line">
              <a:avLst/>
            </a:prstGeom>
            <a:noFill/>
            <a:ln w="18360">
              <a:solidFill>
                <a:srgbClr val="66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29" name="Text Box 10"/>
            <p:cNvSpPr txBox="1">
              <a:spLocks noChangeArrowheads="1"/>
            </p:cNvSpPr>
            <p:nvPr/>
          </p:nvSpPr>
          <p:spPr bwMode="auto">
            <a:xfrm>
              <a:off x="6816794" y="1570946"/>
              <a:ext cx="10239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setup</a:t>
              </a:r>
            </a:p>
          </p:txBody>
        </p:sp>
        <p:sp>
          <p:nvSpPr>
            <p:cNvPr id="130" name="Text Box 58"/>
            <p:cNvSpPr txBox="1">
              <a:spLocks noChangeArrowheads="1"/>
            </p:cNvSpPr>
            <p:nvPr/>
          </p:nvSpPr>
          <p:spPr bwMode="auto">
            <a:xfrm>
              <a:off x="6591894" y="1725627"/>
              <a:ext cx="1294205"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lgn="ctr">
                <a:buClrTx/>
                <a:buFontTx/>
                <a:buNone/>
              </a:pPr>
              <a:r>
                <a:rPr lang="en-US" sz="1050" b="0" dirty="0" err="1">
                  <a:solidFill>
                    <a:schemeClr val="tx1"/>
                  </a:solidFill>
                </a:rPr>
                <a:t>r</a:t>
              </a:r>
              <a:r>
                <a:rPr lang="en-US" sz="1050" b="0" dirty="0" err="1" smtClean="0">
                  <a:solidFill>
                    <a:schemeClr val="tx1"/>
                  </a:solidFill>
                </a:rPr>
                <a:t>dma</a:t>
              </a:r>
              <a:r>
                <a:rPr lang="en-US" altLang="zh-CN" sz="1050" b="0" dirty="0" err="1" smtClean="0">
                  <a:solidFill>
                    <a:schemeClr val="tx1"/>
                  </a:solidFill>
                </a:rPr>
                <a:t>_</a:t>
              </a:r>
              <a:r>
                <a:rPr lang="en-US" sz="1050" b="0" dirty="0" err="1" smtClean="0">
                  <a:solidFill>
                    <a:schemeClr val="tx1"/>
                  </a:solidFill>
                </a:rPr>
                <a:t>bind</a:t>
              </a:r>
              <a:endParaRPr lang="en-US" sz="1050" b="0" dirty="0" smtClean="0">
                <a:solidFill>
                  <a:schemeClr val="tx1"/>
                </a:solidFill>
              </a:endParaRPr>
            </a:p>
            <a:p>
              <a:pPr algn="ctr">
                <a:buClrTx/>
                <a:buFontTx/>
                <a:buNone/>
              </a:pPr>
              <a:r>
                <a:rPr lang="en-US" altLang="zh-CN" sz="1050" b="0" dirty="0" err="1" smtClean="0">
                  <a:solidFill>
                    <a:schemeClr val="tx1"/>
                  </a:solidFill>
                </a:rPr>
                <a:t>rdma</a:t>
              </a:r>
              <a:r>
                <a:rPr lang="zh-CN" altLang="en-US" sz="1050" b="0" dirty="0" smtClean="0">
                  <a:solidFill>
                    <a:schemeClr val="tx1"/>
                  </a:solidFill>
                </a:rPr>
                <a:t>_</a:t>
              </a:r>
              <a:r>
                <a:rPr lang="en-US" sz="1050" b="0" dirty="0" smtClean="0">
                  <a:solidFill>
                    <a:schemeClr val="tx1"/>
                  </a:solidFill>
                </a:rPr>
                <a:t>listen</a:t>
              </a:r>
            </a:p>
            <a:p>
              <a:pPr algn="ctr">
                <a:buClrTx/>
                <a:buFontTx/>
                <a:buNone/>
              </a:pPr>
              <a:r>
                <a:rPr lang="en-US" sz="1050" b="0" dirty="0" err="1">
                  <a:solidFill>
                    <a:schemeClr val="tx1"/>
                  </a:solidFill>
                </a:rPr>
                <a:t>r</a:t>
              </a:r>
              <a:r>
                <a:rPr lang="en-US" sz="1050" b="0" dirty="0" err="1" smtClean="0">
                  <a:solidFill>
                    <a:schemeClr val="tx1"/>
                  </a:solidFill>
                </a:rPr>
                <a:t>dma</a:t>
              </a:r>
              <a:r>
                <a:rPr lang="en-US" altLang="zh-CN" sz="1050" b="0" dirty="0" err="1" smtClean="0">
                  <a:solidFill>
                    <a:schemeClr val="tx1"/>
                  </a:solidFill>
                </a:rPr>
                <a:t>_</a:t>
              </a:r>
              <a:r>
                <a:rPr lang="en-US" sz="1050" b="0" dirty="0" err="1" smtClean="0">
                  <a:solidFill>
                    <a:schemeClr val="tx1"/>
                  </a:solidFill>
                </a:rPr>
                <a:t>accept</a:t>
              </a:r>
              <a:endParaRPr lang="en-US" sz="1050" b="0" dirty="0" smtClean="0">
                <a:solidFill>
                  <a:schemeClr val="tx1"/>
                </a:solidFill>
              </a:endParaRPr>
            </a:p>
          </p:txBody>
        </p:sp>
        <p:sp>
          <p:nvSpPr>
            <p:cNvPr id="131" name="Line 28"/>
            <p:cNvSpPr>
              <a:spLocks noChangeShapeType="1"/>
            </p:cNvSpPr>
            <p:nvPr/>
          </p:nvSpPr>
          <p:spPr bwMode="auto">
            <a:xfrm>
              <a:off x="7235373" y="2309435"/>
              <a:ext cx="1588" cy="403225"/>
            </a:xfrm>
            <a:prstGeom prst="line">
              <a:avLst/>
            </a:prstGeom>
            <a:noFill/>
            <a:ln w="1836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32" name="Line 29"/>
            <p:cNvSpPr>
              <a:spLocks noChangeShapeType="1"/>
            </p:cNvSpPr>
            <p:nvPr/>
          </p:nvSpPr>
          <p:spPr bwMode="auto">
            <a:xfrm>
              <a:off x="7235373" y="2980948"/>
              <a:ext cx="1588" cy="536575"/>
            </a:xfrm>
            <a:prstGeom prst="line">
              <a:avLst/>
            </a:prstGeom>
            <a:noFill/>
            <a:ln w="18360">
              <a:solidFill>
                <a:srgbClr val="66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33" name="Line 29"/>
            <p:cNvSpPr>
              <a:spLocks noChangeShapeType="1"/>
            </p:cNvSpPr>
            <p:nvPr/>
          </p:nvSpPr>
          <p:spPr bwMode="auto">
            <a:xfrm>
              <a:off x="7230535" y="3786487"/>
              <a:ext cx="1588" cy="536575"/>
            </a:xfrm>
            <a:prstGeom prst="line">
              <a:avLst/>
            </a:prstGeom>
            <a:noFill/>
            <a:ln w="18360">
              <a:solidFill>
                <a:srgbClr val="66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34" name="Line 14"/>
            <p:cNvSpPr>
              <a:spLocks noChangeShapeType="1"/>
            </p:cNvSpPr>
            <p:nvPr/>
          </p:nvSpPr>
          <p:spPr bwMode="auto">
            <a:xfrm>
              <a:off x="7708291" y="1650020"/>
              <a:ext cx="1588" cy="2417762"/>
            </a:xfrm>
            <a:prstGeom prst="line">
              <a:avLst/>
            </a:prstGeom>
            <a:noFill/>
            <a:ln w="9360">
              <a:solidFill>
                <a:srgbClr val="0000FF"/>
              </a:solidFill>
              <a:prstDash val="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35" name="Text Box 2"/>
            <p:cNvSpPr txBox="1">
              <a:spLocks noChangeArrowheads="1"/>
            </p:cNvSpPr>
            <p:nvPr/>
          </p:nvSpPr>
          <p:spPr bwMode="auto">
            <a:xfrm>
              <a:off x="7888364" y="2535163"/>
              <a:ext cx="1087438"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Kernel</a:t>
              </a:r>
            </a:p>
            <a:p>
              <a:pPr>
                <a:buClrTx/>
                <a:buFontTx/>
                <a:buNone/>
              </a:pPr>
              <a:r>
                <a:rPr lang="en-US" sz="1050" b="0" dirty="0"/>
                <a:t>Stack</a:t>
              </a:r>
            </a:p>
          </p:txBody>
        </p:sp>
        <p:sp>
          <p:nvSpPr>
            <p:cNvPr id="136" name="Text Box 3"/>
            <p:cNvSpPr txBox="1">
              <a:spLocks noChangeArrowheads="1"/>
            </p:cNvSpPr>
            <p:nvPr/>
          </p:nvSpPr>
          <p:spPr bwMode="auto">
            <a:xfrm>
              <a:off x="7925857" y="3481463"/>
              <a:ext cx="64611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smtClean="0"/>
                <a:t>HCA</a:t>
              </a:r>
              <a:endParaRPr lang="en-US" sz="1050" b="0" dirty="0"/>
            </a:p>
          </p:txBody>
        </p:sp>
        <p:sp>
          <p:nvSpPr>
            <p:cNvPr id="137" name="Text Box 1"/>
            <p:cNvSpPr txBox="1">
              <a:spLocks noChangeArrowheads="1"/>
            </p:cNvSpPr>
            <p:nvPr/>
          </p:nvSpPr>
          <p:spPr bwMode="auto">
            <a:xfrm>
              <a:off x="7917542" y="1730301"/>
              <a:ext cx="641047"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User</a:t>
              </a:r>
            </a:p>
            <a:p>
              <a:pPr>
                <a:buClrTx/>
                <a:buFontTx/>
                <a:buNone/>
              </a:pPr>
              <a:r>
                <a:rPr lang="en-US" sz="1050" b="0" dirty="0"/>
                <a:t>App</a:t>
              </a:r>
            </a:p>
          </p:txBody>
        </p:sp>
        <p:sp>
          <p:nvSpPr>
            <p:cNvPr id="138" name="Text Box 4"/>
            <p:cNvSpPr txBox="1">
              <a:spLocks noChangeArrowheads="1"/>
            </p:cNvSpPr>
            <p:nvPr/>
          </p:nvSpPr>
          <p:spPr bwMode="auto">
            <a:xfrm>
              <a:off x="7801431" y="4137328"/>
              <a:ext cx="8429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100" b="0" dirty="0"/>
                <a:t>Wire</a:t>
              </a:r>
            </a:p>
          </p:txBody>
        </p:sp>
        <p:sp>
          <p:nvSpPr>
            <p:cNvPr id="67" name="Line 28"/>
            <p:cNvSpPr>
              <a:spLocks noChangeShapeType="1"/>
            </p:cNvSpPr>
            <p:nvPr/>
          </p:nvSpPr>
          <p:spPr bwMode="auto">
            <a:xfrm flipH="1">
              <a:off x="2740781" y="2382762"/>
              <a:ext cx="4838" cy="1144209"/>
            </a:xfrm>
            <a:prstGeom prst="line">
              <a:avLst/>
            </a:prstGeom>
            <a:noFill/>
            <a:ln w="1836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68" name="Line 29"/>
            <p:cNvSpPr>
              <a:spLocks noChangeShapeType="1"/>
            </p:cNvSpPr>
            <p:nvPr/>
          </p:nvSpPr>
          <p:spPr bwMode="auto">
            <a:xfrm>
              <a:off x="2743200" y="3798582"/>
              <a:ext cx="1588" cy="536575"/>
            </a:xfrm>
            <a:prstGeom prst="line">
              <a:avLst/>
            </a:prstGeom>
            <a:noFill/>
            <a:ln w="18360">
              <a:solidFill>
                <a:srgbClr val="66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69" name="Line 34"/>
            <p:cNvSpPr>
              <a:spLocks noChangeShapeType="1"/>
            </p:cNvSpPr>
            <p:nvPr/>
          </p:nvSpPr>
          <p:spPr bwMode="auto">
            <a:xfrm>
              <a:off x="1778000" y="4318000"/>
              <a:ext cx="5442858" cy="12091"/>
            </a:xfrm>
            <a:prstGeom prst="line">
              <a:avLst/>
            </a:prstGeom>
            <a:noFill/>
            <a:ln w="18360">
              <a:solidFill>
                <a:srgbClr val="00FF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72" name="Line 14"/>
            <p:cNvSpPr>
              <a:spLocks noChangeShapeType="1"/>
            </p:cNvSpPr>
            <p:nvPr/>
          </p:nvSpPr>
          <p:spPr bwMode="auto">
            <a:xfrm>
              <a:off x="3818465" y="1654856"/>
              <a:ext cx="1588" cy="2417762"/>
            </a:xfrm>
            <a:prstGeom prst="line">
              <a:avLst/>
            </a:prstGeom>
            <a:noFill/>
            <a:ln w="9360">
              <a:solidFill>
                <a:srgbClr val="0000FF"/>
              </a:solidFill>
              <a:prstDash val="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grpSp>
      <p:grpSp>
        <p:nvGrpSpPr>
          <p:cNvPr id="73" name="Group 72"/>
          <p:cNvGrpSpPr/>
          <p:nvPr/>
        </p:nvGrpSpPr>
        <p:grpSpPr>
          <a:xfrm>
            <a:off x="701522" y="560286"/>
            <a:ext cx="7179732" cy="2448101"/>
            <a:chOff x="278191" y="873125"/>
            <a:chExt cx="8594874" cy="3622978"/>
          </a:xfrm>
        </p:grpSpPr>
        <p:sp>
          <p:nvSpPr>
            <p:cNvPr id="75" name="Text Box 4"/>
            <p:cNvSpPr txBox="1">
              <a:spLocks noChangeArrowheads="1"/>
            </p:cNvSpPr>
            <p:nvPr/>
          </p:nvSpPr>
          <p:spPr bwMode="auto">
            <a:xfrm>
              <a:off x="500745" y="4117975"/>
              <a:ext cx="8429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Wire</a:t>
              </a:r>
            </a:p>
          </p:txBody>
        </p:sp>
        <p:sp>
          <p:nvSpPr>
            <p:cNvPr id="76" name="Text Box 7"/>
            <p:cNvSpPr txBox="1">
              <a:spLocks noChangeArrowheads="1"/>
            </p:cNvSpPr>
            <p:nvPr/>
          </p:nvSpPr>
          <p:spPr bwMode="auto">
            <a:xfrm>
              <a:off x="346863" y="1046345"/>
              <a:ext cx="8513772" cy="4957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lgn="ctr">
                <a:buClrTx/>
                <a:buFontTx/>
                <a:buNone/>
              </a:pPr>
              <a:r>
                <a:rPr lang="en-US" sz="1600" dirty="0" smtClean="0">
                  <a:solidFill>
                    <a:srgbClr val="6699FF"/>
                  </a:solidFill>
                  <a:latin typeface="+mj-lt"/>
                </a:rPr>
                <a:t>TCP</a:t>
              </a:r>
              <a:r>
                <a:rPr lang="en-US" altLang="zh-CN" sz="1600" dirty="0" smtClean="0">
                  <a:solidFill>
                    <a:srgbClr val="6699FF"/>
                  </a:solidFill>
                  <a:latin typeface="+mj-lt"/>
                </a:rPr>
                <a:t>/IP</a:t>
              </a:r>
              <a:r>
                <a:rPr lang="zh-CN" altLang="en-US" sz="1600" dirty="0" smtClean="0">
                  <a:solidFill>
                    <a:srgbClr val="6699FF"/>
                  </a:solidFill>
                  <a:latin typeface="+mj-lt"/>
                </a:rPr>
                <a:t> </a:t>
              </a:r>
              <a:r>
                <a:rPr lang="en-US" altLang="zh-CN" sz="1600" dirty="0" smtClean="0">
                  <a:solidFill>
                    <a:srgbClr val="6699FF"/>
                  </a:solidFill>
                  <a:latin typeface="+mj-lt"/>
                </a:rPr>
                <a:t>transfer</a:t>
              </a:r>
              <a:endParaRPr lang="en-US" sz="1600" dirty="0">
                <a:solidFill>
                  <a:srgbClr val="6699FF"/>
                </a:solidFill>
                <a:latin typeface="+mj-lt"/>
              </a:endParaRPr>
            </a:p>
          </p:txBody>
        </p:sp>
        <p:sp>
          <p:nvSpPr>
            <p:cNvPr id="77" name="Text Box 8"/>
            <p:cNvSpPr txBox="1">
              <a:spLocks noChangeArrowheads="1"/>
            </p:cNvSpPr>
            <p:nvPr/>
          </p:nvSpPr>
          <p:spPr bwMode="auto">
            <a:xfrm>
              <a:off x="1858963" y="954088"/>
              <a:ext cx="118586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600" dirty="0">
                  <a:solidFill>
                    <a:srgbClr val="6699FF"/>
                  </a:solidFill>
                </a:rPr>
                <a:t>client</a:t>
              </a:r>
            </a:p>
          </p:txBody>
        </p:sp>
        <p:sp>
          <p:nvSpPr>
            <p:cNvPr id="78" name="Text Box 9"/>
            <p:cNvSpPr txBox="1">
              <a:spLocks noChangeArrowheads="1"/>
            </p:cNvSpPr>
            <p:nvPr/>
          </p:nvSpPr>
          <p:spPr bwMode="auto">
            <a:xfrm>
              <a:off x="6021388" y="976313"/>
              <a:ext cx="13319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600" dirty="0">
                  <a:solidFill>
                    <a:srgbClr val="6699FF"/>
                  </a:solidFill>
                </a:rPr>
                <a:t>server</a:t>
              </a:r>
            </a:p>
          </p:txBody>
        </p:sp>
        <p:sp>
          <p:nvSpPr>
            <p:cNvPr id="79" name="Line 34"/>
            <p:cNvSpPr>
              <a:spLocks noChangeShapeType="1"/>
            </p:cNvSpPr>
            <p:nvPr/>
          </p:nvSpPr>
          <p:spPr bwMode="auto">
            <a:xfrm>
              <a:off x="1765905" y="4330095"/>
              <a:ext cx="5563810" cy="48380"/>
            </a:xfrm>
            <a:prstGeom prst="line">
              <a:avLst/>
            </a:prstGeom>
            <a:noFill/>
            <a:ln w="18360">
              <a:solidFill>
                <a:srgbClr val="00FF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80" name="Text Box 51"/>
            <p:cNvSpPr txBox="1">
              <a:spLocks noChangeArrowheads="1"/>
            </p:cNvSpPr>
            <p:nvPr/>
          </p:nvSpPr>
          <p:spPr bwMode="auto">
            <a:xfrm>
              <a:off x="2371725" y="939800"/>
              <a:ext cx="23495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AU" sz="700"/>
            </a:p>
          </p:txBody>
        </p:sp>
        <p:sp>
          <p:nvSpPr>
            <p:cNvPr id="81" name="Text Box 52"/>
            <p:cNvSpPr txBox="1">
              <a:spLocks noChangeArrowheads="1"/>
            </p:cNvSpPr>
            <p:nvPr/>
          </p:nvSpPr>
          <p:spPr bwMode="auto">
            <a:xfrm>
              <a:off x="2252663" y="873125"/>
              <a:ext cx="23495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AU" sz="700"/>
            </a:p>
          </p:txBody>
        </p:sp>
        <p:cxnSp>
          <p:nvCxnSpPr>
            <p:cNvPr id="82" name="Straight Connector 81"/>
            <p:cNvCxnSpPr/>
            <p:nvPr/>
          </p:nvCxnSpPr>
          <p:spPr bwMode="auto">
            <a:xfrm>
              <a:off x="278191" y="2394856"/>
              <a:ext cx="3846285" cy="12096"/>
            </a:xfrm>
            <a:prstGeom prst="line">
              <a:avLst/>
            </a:prstGeom>
            <a:ln>
              <a:solidFill>
                <a:srgbClr val="3366FF"/>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cxnSp>
          <p:nvCxnSpPr>
            <p:cNvPr id="86" name="Straight Connector 85"/>
            <p:cNvCxnSpPr/>
            <p:nvPr/>
          </p:nvCxnSpPr>
          <p:spPr bwMode="auto">
            <a:xfrm>
              <a:off x="285448" y="3236685"/>
              <a:ext cx="3846285" cy="12096"/>
            </a:xfrm>
            <a:prstGeom prst="line">
              <a:avLst/>
            </a:prstGeom>
            <a:ln>
              <a:solidFill>
                <a:srgbClr val="3366FF"/>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cxnSp>
          <p:nvCxnSpPr>
            <p:cNvPr id="87" name="Straight Connector 86"/>
            <p:cNvCxnSpPr/>
            <p:nvPr/>
          </p:nvCxnSpPr>
          <p:spPr bwMode="auto">
            <a:xfrm>
              <a:off x="280610" y="4018038"/>
              <a:ext cx="3846285" cy="12096"/>
            </a:xfrm>
            <a:prstGeom prst="line">
              <a:avLst/>
            </a:prstGeom>
            <a:ln>
              <a:solidFill>
                <a:srgbClr val="3366FF"/>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sp>
          <p:nvSpPr>
            <p:cNvPr id="109" name="Rounded Rectangle 108"/>
            <p:cNvSpPr/>
            <p:nvPr/>
          </p:nvSpPr>
          <p:spPr bwMode="auto">
            <a:xfrm>
              <a:off x="435427" y="2479525"/>
              <a:ext cx="3459238" cy="677333"/>
            </a:xfrm>
            <a:prstGeom prst="roundRect">
              <a:avLst/>
            </a:prstGeom>
            <a:solidFill>
              <a:schemeClr val="bg1">
                <a:lumMod val="95000"/>
              </a:schemeClr>
            </a:solidFill>
            <a:ln>
              <a:solidFill>
                <a:srgbClr val="6699FF"/>
              </a:solidFill>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700" b="1" i="0" u="none" strike="noStrike" cap="none" normalizeH="0" baseline="0" smtClean="0">
                <a:ln>
                  <a:noFill/>
                </a:ln>
                <a:solidFill>
                  <a:srgbClr val="000000"/>
                </a:solidFill>
                <a:effectLst/>
                <a:latin typeface="Arial" pitchFamily="34" charset="0"/>
                <a:cs typeface="Arial" pitchFamily="34" charset="0"/>
              </a:endParaRPr>
            </a:p>
          </p:txBody>
        </p:sp>
        <p:sp>
          <p:nvSpPr>
            <p:cNvPr id="114" name="AutoShape 38"/>
            <p:cNvSpPr>
              <a:spLocks noChangeArrowheads="1"/>
            </p:cNvSpPr>
            <p:nvPr/>
          </p:nvSpPr>
          <p:spPr bwMode="auto">
            <a:xfrm>
              <a:off x="3090182" y="2537809"/>
              <a:ext cx="711200" cy="469900"/>
            </a:xfrm>
            <a:prstGeom prst="roundRect">
              <a:avLst>
                <a:gd name="adj" fmla="val 333"/>
              </a:avLst>
            </a:prstGeom>
            <a:solidFill>
              <a:srgbClr val="6699FF"/>
            </a:solidFill>
            <a:ln>
              <a:headEnd/>
              <a:tailEnd/>
            </a:ln>
            <a:extLst/>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chemeClr val="bg1"/>
                  </a:solidFill>
                </a:rPr>
                <a:t>data</a:t>
              </a:r>
            </a:p>
          </p:txBody>
        </p:sp>
        <p:sp>
          <p:nvSpPr>
            <p:cNvPr id="115" name="Text Box 2"/>
            <p:cNvSpPr txBox="1">
              <a:spLocks noChangeArrowheads="1"/>
            </p:cNvSpPr>
            <p:nvPr/>
          </p:nvSpPr>
          <p:spPr bwMode="auto">
            <a:xfrm>
              <a:off x="430440" y="2515810"/>
              <a:ext cx="1087438"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Kernel</a:t>
              </a:r>
            </a:p>
            <a:p>
              <a:pPr>
                <a:buClrTx/>
                <a:buFontTx/>
                <a:buNone/>
              </a:pPr>
              <a:r>
                <a:rPr lang="en-US" sz="1050" b="0" dirty="0"/>
                <a:t>Stack</a:t>
              </a:r>
            </a:p>
          </p:txBody>
        </p:sp>
        <p:sp>
          <p:nvSpPr>
            <p:cNvPr id="116" name="Rounded Rectangle 115"/>
            <p:cNvSpPr/>
            <p:nvPr/>
          </p:nvSpPr>
          <p:spPr bwMode="auto">
            <a:xfrm>
              <a:off x="442683" y="3297163"/>
              <a:ext cx="3459238" cy="677333"/>
            </a:xfrm>
            <a:prstGeom prst="roundRect">
              <a:avLst/>
            </a:prstGeom>
            <a:solidFill>
              <a:schemeClr val="bg1">
                <a:lumMod val="95000"/>
              </a:schemeClr>
            </a:solidFill>
            <a:ln>
              <a:solidFill>
                <a:srgbClr val="6699FF"/>
              </a:solidFill>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700" b="1" i="0" u="none" strike="noStrike" cap="none" normalizeH="0" baseline="0" smtClean="0">
                <a:ln>
                  <a:noFill/>
                </a:ln>
                <a:solidFill>
                  <a:srgbClr val="000000"/>
                </a:solidFill>
                <a:effectLst/>
                <a:latin typeface="Arial" pitchFamily="34" charset="0"/>
                <a:cs typeface="Arial" pitchFamily="34" charset="0"/>
              </a:endParaRPr>
            </a:p>
          </p:txBody>
        </p:sp>
        <p:sp>
          <p:nvSpPr>
            <p:cNvPr id="123" name="Text Box 3"/>
            <p:cNvSpPr txBox="1">
              <a:spLocks noChangeArrowheads="1"/>
            </p:cNvSpPr>
            <p:nvPr/>
          </p:nvSpPr>
          <p:spPr bwMode="auto">
            <a:xfrm>
              <a:off x="467933" y="3462110"/>
              <a:ext cx="64611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smtClean="0"/>
                <a:t>HCA</a:t>
              </a:r>
              <a:endParaRPr lang="en-US" sz="1050" b="0" dirty="0"/>
            </a:p>
          </p:txBody>
        </p:sp>
        <p:sp>
          <p:nvSpPr>
            <p:cNvPr id="124" name="Rounded Rectangle 123"/>
            <p:cNvSpPr/>
            <p:nvPr/>
          </p:nvSpPr>
          <p:spPr bwMode="auto">
            <a:xfrm>
              <a:off x="454779" y="1652210"/>
              <a:ext cx="3459238" cy="677333"/>
            </a:xfrm>
            <a:prstGeom prst="roundRect">
              <a:avLst/>
            </a:prstGeom>
            <a:solidFill>
              <a:schemeClr val="bg1">
                <a:lumMod val="95000"/>
              </a:schemeClr>
            </a:solidFill>
            <a:ln>
              <a:solidFill>
                <a:srgbClr val="6699FF"/>
              </a:solidFill>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700" b="1" i="0" u="none" strike="noStrike" cap="none" normalizeH="0" baseline="0" smtClean="0">
                <a:ln>
                  <a:noFill/>
                </a:ln>
                <a:solidFill>
                  <a:srgbClr val="000000"/>
                </a:solidFill>
                <a:effectLst/>
                <a:latin typeface="Arial" pitchFamily="34" charset="0"/>
                <a:cs typeface="Arial" pitchFamily="34" charset="0"/>
              </a:endParaRPr>
            </a:p>
          </p:txBody>
        </p:sp>
        <p:sp>
          <p:nvSpPr>
            <p:cNvPr id="125" name="AutoShape 38"/>
            <p:cNvSpPr>
              <a:spLocks noChangeArrowheads="1"/>
            </p:cNvSpPr>
            <p:nvPr/>
          </p:nvSpPr>
          <p:spPr bwMode="auto">
            <a:xfrm>
              <a:off x="3107117" y="1659696"/>
              <a:ext cx="711200" cy="469900"/>
            </a:xfrm>
            <a:prstGeom prst="roundRect">
              <a:avLst>
                <a:gd name="adj" fmla="val 333"/>
              </a:avLst>
            </a:prstGeom>
            <a:solidFill>
              <a:srgbClr val="6699FF"/>
            </a:solidFill>
            <a:ln>
              <a:headEnd/>
              <a:tailEnd/>
            </a:ln>
            <a:extLst/>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chemeClr val="bg1"/>
                  </a:solidFill>
                </a:rPr>
                <a:t>data</a:t>
              </a:r>
            </a:p>
          </p:txBody>
        </p:sp>
        <p:sp>
          <p:nvSpPr>
            <p:cNvPr id="139" name="Line 14"/>
            <p:cNvSpPr>
              <a:spLocks noChangeShapeType="1"/>
            </p:cNvSpPr>
            <p:nvPr/>
          </p:nvSpPr>
          <p:spPr bwMode="auto">
            <a:xfrm>
              <a:off x="3794277" y="1618570"/>
              <a:ext cx="1588" cy="2417762"/>
            </a:xfrm>
            <a:prstGeom prst="line">
              <a:avLst/>
            </a:prstGeom>
            <a:noFill/>
            <a:ln w="936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40" name="Line 57"/>
            <p:cNvSpPr>
              <a:spLocks noChangeShapeType="1"/>
            </p:cNvSpPr>
            <p:nvPr/>
          </p:nvSpPr>
          <p:spPr bwMode="auto">
            <a:xfrm>
              <a:off x="3438525" y="3021013"/>
              <a:ext cx="1588" cy="1276350"/>
            </a:xfrm>
            <a:prstGeom prst="line">
              <a:avLst/>
            </a:prstGeom>
            <a:noFill/>
            <a:ln w="38100" cmpd="sng">
              <a:solidFill>
                <a:srgbClr val="6699FF"/>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41" name="Line 57"/>
            <p:cNvSpPr>
              <a:spLocks noChangeShapeType="1"/>
            </p:cNvSpPr>
            <p:nvPr/>
          </p:nvSpPr>
          <p:spPr bwMode="auto">
            <a:xfrm>
              <a:off x="3421592" y="2084841"/>
              <a:ext cx="1360" cy="479349"/>
            </a:xfrm>
            <a:prstGeom prst="line">
              <a:avLst/>
            </a:prstGeom>
            <a:noFill/>
            <a:ln w="38100" cmpd="sng">
              <a:solidFill>
                <a:srgbClr val="6699FF"/>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42" name="Text Box 58"/>
            <p:cNvSpPr txBox="1">
              <a:spLocks noChangeArrowheads="1"/>
            </p:cNvSpPr>
            <p:nvPr/>
          </p:nvSpPr>
          <p:spPr bwMode="auto">
            <a:xfrm>
              <a:off x="3352803" y="2030416"/>
              <a:ext cx="854075"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solidFill>
                    <a:schemeClr val="tx1"/>
                  </a:solidFill>
                </a:rPr>
                <a:t>copy</a:t>
              </a:r>
            </a:p>
          </p:txBody>
        </p:sp>
        <p:sp>
          <p:nvSpPr>
            <p:cNvPr id="143" name="Text Box 10"/>
            <p:cNvSpPr txBox="1">
              <a:spLocks noChangeArrowheads="1"/>
            </p:cNvSpPr>
            <p:nvPr/>
          </p:nvSpPr>
          <p:spPr bwMode="auto">
            <a:xfrm>
              <a:off x="1511825" y="1551592"/>
              <a:ext cx="10239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setup</a:t>
              </a:r>
            </a:p>
          </p:txBody>
        </p:sp>
        <p:sp>
          <p:nvSpPr>
            <p:cNvPr id="144" name="Text Box 15"/>
            <p:cNvSpPr txBox="1">
              <a:spLocks noChangeArrowheads="1"/>
            </p:cNvSpPr>
            <p:nvPr/>
          </p:nvSpPr>
          <p:spPr bwMode="auto">
            <a:xfrm>
              <a:off x="1382484" y="1978781"/>
              <a:ext cx="915611"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connect</a:t>
              </a:r>
            </a:p>
          </p:txBody>
        </p:sp>
        <p:sp>
          <p:nvSpPr>
            <p:cNvPr id="145" name="Text Box 53"/>
            <p:cNvSpPr txBox="1">
              <a:spLocks noChangeArrowheads="1"/>
            </p:cNvSpPr>
            <p:nvPr/>
          </p:nvSpPr>
          <p:spPr bwMode="auto">
            <a:xfrm>
              <a:off x="2305959" y="1548040"/>
              <a:ext cx="14827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  transfer</a:t>
              </a:r>
            </a:p>
          </p:txBody>
        </p:sp>
        <p:sp>
          <p:nvSpPr>
            <p:cNvPr id="146" name="Text Box 39"/>
            <p:cNvSpPr txBox="1">
              <a:spLocks noChangeArrowheads="1"/>
            </p:cNvSpPr>
            <p:nvPr/>
          </p:nvSpPr>
          <p:spPr bwMode="auto">
            <a:xfrm>
              <a:off x="2490637" y="1981956"/>
              <a:ext cx="874712"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send</a:t>
              </a:r>
            </a:p>
          </p:txBody>
        </p:sp>
        <p:sp>
          <p:nvSpPr>
            <p:cNvPr id="147" name="Line 28"/>
            <p:cNvSpPr>
              <a:spLocks noChangeShapeType="1"/>
            </p:cNvSpPr>
            <p:nvPr/>
          </p:nvSpPr>
          <p:spPr bwMode="auto">
            <a:xfrm>
              <a:off x="1778000" y="2282825"/>
              <a:ext cx="1588" cy="403225"/>
            </a:xfrm>
            <a:prstGeom prst="line">
              <a:avLst/>
            </a:prstGeom>
            <a:noFill/>
            <a:ln w="1836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48" name="Line 29"/>
            <p:cNvSpPr>
              <a:spLocks noChangeShapeType="1"/>
            </p:cNvSpPr>
            <p:nvPr/>
          </p:nvSpPr>
          <p:spPr bwMode="auto">
            <a:xfrm>
              <a:off x="1778000" y="2954338"/>
              <a:ext cx="1588" cy="536575"/>
            </a:xfrm>
            <a:prstGeom prst="line">
              <a:avLst/>
            </a:prstGeom>
            <a:noFill/>
            <a:ln w="18360">
              <a:solidFill>
                <a:srgbClr val="66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49" name="Line 29"/>
            <p:cNvSpPr>
              <a:spLocks noChangeShapeType="1"/>
            </p:cNvSpPr>
            <p:nvPr/>
          </p:nvSpPr>
          <p:spPr bwMode="auto">
            <a:xfrm>
              <a:off x="1773162" y="3759877"/>
              <a:ext cx="1588" cy="536575"/>
            </a:xfrm>
            <a:prstGeom prst="line">
              <a:avLst/>
            </a:prstGeom>
            <a:noFill/>
            <a:ln w="18360">
              <a:solidFill>
                <a:srgbClr val="66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50" name="Line 14"/>
            <p:cNvSpPr>
              <a:spLocks noChangeShapeType="1"/>
            </p:cNvSpPr>
            <p:nvPr/>
          </p:nvSpPr>
          <p:spPr bwMode="auto">
            <a:xfrm>
              <a:off x="2408160" y="1611313"/>
              <a:ext cx="1588" cy="2417762"/>
            </a:xfrm>
            <a:prstGeom prst="line">
              <a:avLst/>
            </a:prstGeom>
            <a:noFill/>
            <a:ln w="9360">
              <a:solidFill>
                <a:srgbClr val="0000FF"/>
              </a:solidFill>
              <a:prstDash val="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51" name="Line 14"/>
            <p:cNvSpPr>
              <a:spLocks noChangeShapeType="1"/>
            </p:cNvSpPr>
            <p:nvPr/>
          </p:nvSpPr>
          <p:spPr bwMode="auto">
            <a:xfrm>
              <a:off x="1133323" y="1630666"/>
              <a:ext cx="1588" cy="2417762"/>
            </a:xfrm>
            <a:prstGeom prst="line">
              <a:avLst/>
            </a:prstGeom>
            <a:noFill/>
            <a:ln w="9360">
              <a:solidFill>
                <a:srgbClr val="0000FF"/>
              </a:solidFill>
              <a:prstDash val="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52" name="Text Box 1"/>
            <p:cNvSpPr txBox="1">
              <a:spLocks noChangeArrowheads="1"/>
            </p:cNvSpPr>
            <p:nvPr/>
          </p:nvSpPr>
          <p:spPr bwMode="auto">
            <a:xfrm>
              <a:off x="459618" y="1710948"/>
              <a:ext cx="641047"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User</a:t>
              </a:r>
            </a:p>
            <a:p>
              <a:pPr>
                <a:buClrTx/>
                <a:buFontTx/>
                <a:buNone/>
              </a:pPr>
              <a:r>
                <a:rPr lang="en-US" sz="1050" b="0" dirty="0"/>
                <a:t>App</a:t>
              </a:r>
            </a:p>
          </p:txBody>
        </p:sp>
        <p:cxnSp>
          <p:nvCxnSpPr>
            <p:cNvPr id="153" name="Straight Connector 152"/>
            <p:cNvCxnSpPr/>
            <p:nvPr/>
          </p:nvCxnSpPr>
          <p:spPr bwMode="auto">
            <a:xfrm>
              <a:off x="5026780" y="2402115"/>
              <a:ext cx="3846285" cy="12096"/>
            </a:xfrm>
            <a:prstGeom prst="line">
              <a:avLst/>
            </a:prstGeom>
            <a:ln>
              <a:solidFill>
                <a:srgbClr val="3366FF"/>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sp>
          <p:nvSpPr>
            <p:cNvPr id="154" name="Rounded Rectangle 153"/>
            <p:cNvSpPr/>
            <p:nvPr/>
          </p:nvSpPr>
          <p:spPr bwMode="auto">
            <a:xfrm>
              <a:off x="5184016" y="2486784"/>
              <a:ext cx="3459238" cy="677333"/>
            </a:xfrm>
            <a:prstGeom prst="roundRect">
              <a:avLst/>
            </a:prstGeom>
            <a:solidFill>
              <a:schemeClr val="bg1">
                <a:lumMod val="95000"/>
              </a:schemeClr>
            </a:solidFill>
            <a:ln>
              <a:solidFill>
                <a:srgbClr val="6699FF"/>
              </a:solidFill>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700" b="1" i="0" u="none" strike="noStrike" cap="none" normalizeH="0" baseline="0" smtClean="0">
                <a:ln>
                  <a:noFill/>
                </a:ln>
                <a:solidFill>
                  <a:srgbClr val="000000"/>
                </a:solidFill>
                <a:effectLst/>
                <a:latin typeface="Arial" pitchFamily="34" charset="0"/>
                <a:cs typeface="Arial" pitchFamily="34" charset="0"/>
              </a:endParaRPr>
            </a:p>
          </p:txBody>
        </p:sp>
        <p:sp>
          <p:nvSpPr>
            <p:cNvPr id="155" name="Rounded Rectangle 154"/>
            <p:cNvSpPr/>
            <p:nvPr/>
          </p:nvSpPr>
          <p:spPr bwMode="auto">
            <a:xfrm>
              <a:off x="5191272" y="3304422"/>
              <a:ext cx="3459238" cy="677333"/>
            </a:xfrm>
            <a:prstGeom prst="roundRect">
              <a:avLst/>
            </a:prstGeom>
            <a:solidFill>
              <a:schemeClr val="bg1">
                <a:lumMod val="95000"/>
              </a:schemeClr>
            </a:solidFill>
            <a:ln>
              <a:solidFill>
                <a:srgbClr val="6699FF"/>
              </a:solidFill>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700" b="1" i="0" u="none" strike="noStrike" cap="none" normalizeH="0" baseline="0" smtClean="0">
                <a:ln>
                  <a:noFill/>
                </a:ln>
                <a:solidFill>
                  <a:srgbClr val="000000"/>
                </a:solidFill>
                <a:effectLst/>
                <a:latin typeface="Arial" pitchFamily="34" charset="0"/>
                <a:cs typeface="Arial" pitchFamily="34" charset="0"/>
              </a:endParaRPr>
            </a:p>
          </p:txBody>
        </p:sp>
        <p:sp>
          <p:nvSpPr>
            <p:cNvPr id="156" name="Rounded Rectangle 155"/>
            <p:cNvSpPr/>
            <p:nvPr/>
          </p:nvSpPr>
          <p:spPr bwMode="auto">
            <a:xfrm>
              <a:off x="5203368" y="1659469"/>
              <a:ext cx="3459238" cy="677333"/>
            </a:xfrm>
            <a:prstGeom prst="roundRect">
              <a:avLst/>
            </a:prstGeom>
            <a:solidFill>
              <a:schemeClr val="bg1">
                <a:lumMod val="95000"/>
              </a:schemeClr>
            </a:solidFill>
            <a:ln>
              <a:solidFill>
                <a:srgbClr val="6699FF"/>
              </a:solidFill>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700" b="1" i="0" u="none" strike="noStrike" cap="none" normalizeH="0" baseline="0" smtClean="0">
                <a:ln>
                  <a:noFill/>
                </a:ln>
                <a:solidFill>
                  <a:srgbClr val="000000"/>
                </a:solidFill>
                <a:effectLst/>
                <a:latin typeface="Arial" pitchFamily="34" charset="0"/>
                <a:cs typeface="Arial" pitchFamily="34" charset="0"/>
              </a:endParaRPr>
            </a:p>
          </p:txBody>
        </p:sp>
        <p:sp>
          <p:nvSpPr>
            <p:cNvPr id="157" name="Line 14"/>
            <p:cNvSpPr>
              <a:spLocks noChangeShapeType="1"/>
            </p:cNvSpPr>
            <p:nvPr/>
          </p:nvSpPr>
          <p:spPr bwMode="auto">
            <a:xfrm>
              <a:off x="6709225" y="1606477"/>
              <a:ext cx="1588" cy="2417762"/>
            </a:xfrm>
            <a:prstGeom prst="line">
              <a:avLst/>
            </a:prstGeom>
            <a:noFill/>
            <a:ln w="9360">
              <a:solidFill>
                <a:srgbClr val="0000FF"/>
              </a:solidFill>
              <a:prstDash val="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58" name="Line 14"/>
            <p:cNvSpPr>
              <a:spLocks noChangeShapeType="1"/>
            </p:cNvSpPr>
            <p:nvPr/>
          </p:nvSpPr>
          <p:spPr bwMode="auto">
            <a:xfrm>
              <a:off x="5325531" y="1650020"/>
              <a:ext cx="1588" cy="2417762"/>
            </a:xfrm>
            <a:prstGeom prst="line">
              <a:avLst/>
            </a:prstGeom>
            <a:noFill/>
            <a:ln w="9360">
              <a:solidFill>
                <a:srgbClr val="0000FF"/>
              </a:solidFill>
              <a:prstDash val="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cxnSp>
          <p:nvCxnSpPr>
            <p:cNvPr id="159" name="Straight Connector 158"/>
            <p:cNvCxnSpPr/>
            <p:nvPr/>
          </p:nvCxnSpPr>
          <p:spPr bwMode="auto">
            <a:xfrm>
              <a:off x="5009847" y="3231849"/>
              <a:ext cx="3846285" cy="12096"/>
            </a:xfrm>
            <a:prstGeom prst="line">
              <a:avLst/>
            </a:prstGeom>
            <a:ln>
              <a:solidFill>
                <a:srgbClr val="3366FF"/>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cxnSp>
          <p:nvCxnSpPr>
            <p:cNvPr id="160" name="Straight Connector 159"/>
            <p:cNvCxnSpPr/>
            <p:nvPr/>
          </p:nvCxnSpPr>
          <p:spPr bwMode="auto">
            <a:xfrm>
              <a:off x="4992915" y="4061581"/>
              <a:ext cx="3846285" cy="12096"/>
            </a:xfrm>
            <a:prstGeom prst="line">
              <a:avLst/>
            </a:prstGeom>
            <a:ln>
              <a:solidFill>
                <a:srgbClr val="3366FF"/>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sp>
          <p:nvSpPr>
            <p:cNvPr id="161" name="AutoShape 38"/>
            <p:cNvSpPr>
              <a:spLocks noChangeArrowheads="1"/>
            </p:cNvSpPr>
            <p:nvPr/>
          </p:nvSpPr>
          <p:spPr bwMode="auto">
            <a:xfrm>
              <a:off x="5322961" y="2557161"/>
              <a:ext cx="711200" cy="469900"/>
            </a:xfrm>
            <a:prstGeom prst="roundRect">
              <a:avLst>
                <a:gd name="adj" fmla="val 333"/>
              </a:avLst>
            </a:prstGeom>
            <a:solidFill>
              <a:srgbClr val="6699FF"/>
            </a:solidFill>
            <a:ln>
              <a:headEnd/>
              <a:tailEnd/>
            </a:ln>
            <a:extLst/>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chemeClr val="bg1"/>
                  </a:solidFill>
                </a:rPr>
                <a:t>data</a:t>
              </a:r>
            </a:p>
          </p:txBody>
        </p:sp>
        <p:sp>
          <p:nvSpPr>
            <p:cNvPr id="162" name="AutoShape 38"/>
            <p:cNvSpPr>
              <a:spLocks noChangeArrowheads="1"/>
            </p:cNvSpPr>
            <p:nvPr/>
          </p:nvSpPr>
          <p:spPr bwMode="auto">
            <a:xfrm>
              <a:off x="5339896" y="1679048"/>
              <a:ext cx="711200" cy="469900"/>
            </a:xfrm>
            <a:prstGeom prst="roundRect">
              <a:avLst>
                <a:gd name="adj" fmla="val 333"/>
              </a:avLst>
            </a:prstGeom>
            <a:solidFill>
              <a:srgbClr val="6699FF"/>
            </a:solidFill>
            <a:ln>
              <a:headEnd/>
              <a:tailEnd/>
            </a:ln>
            <a:extLst/>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chemeClr val="bg1"/>
                  </a:solidFill>
                </a:rPr>
                <a:t>data</a:t>
              </a:r>
            </a:p>
          </p:txBody>
        </p:sp>
        <p:sp>
          <p:nvSpPr>
            <p:cNvPr id="163" name="Line 57"/>
            <p:cNvSpPr>
              <a:spLocks noChangeShapeType="1"/>
            </p:cNvSpPr>
            <p:nvPr/>
          </p:nvSpPr>
          <p:spPr bwMode="auto">
            <a:xfrm flipH="1" flipV="1">
              <a:off x="5704113" y="2087637"/>
              <a:ext cx="4840" cy="585411"/>
            </a:xfrm>
            <a:prstGeom prst="line">
              <a:avLst/>
            </a:prstGeom>
            <a:noFill/>
            <a:ln w="38100" cmpd="sng">
              <a:solidFill>
                <a:srgbClr val="6699FF"/>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64" name="Line 57"/>
            <p:cNvSpPr>
              <a:spLocks noChangeShapeType="1"/>
            </p:cNvSpPr>
            <p:nvPr/>
          </p:nvSpPr>
          <p:spPr bwMode="auto">
            <a:xfrm flipH="1" flipV="1">
              <a:off x="5708950" y="3023804"/>
              <a:ext cx="1" cy="1270006"/>
            </a:xfrm>
            <a:prstGeom prst="line">
              <a:avLst/>
            </a:prstGeom>
            <a:noFill/>
            <a:ln w="38100" cmpd="sng">
              <a:solidFill>
                <a:srgbClr val="6699FF"/>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65" name="Text Box 58"/>
            <p:cNvSpPr txBox="1">
              <a:spLocks noChangeArrowheads="1"/>
            </p:cNvSpPr>
            <p:nvPr/>
          </p:nvSpPr>
          <p:spPr bwMode="auto">
            <a:xfrm>
              <a:off x="5138047" y="2037675"/>
              <a:ext cx="854075"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100" b="0" dirty="0">
                  <a:solidFill>
                    <a:schemeClr val="tx1"/>
                  </a:solidFill>
                </a:rPr>
                <a:t>copy</a:t>
              </a:r>
            </a:p>
          </p:txBody>
        </p:sp>
        <p:sp>
          <p:nvSpPr>
            <p:cNvPr id="166" name="Text Box 58"/>
            <p:cNvSpPr txBox="1">
              <a:spLocks noChangeArrowheads="1"/>
            </p:cNvSpPr>
            <p:nvPr/>
          </p:nvSpPr>
          <p:spPr bwMode="auto">
            <a:xfrm>
              <a:off x="6161300" y="1996556"/>
              <a:ext cx="854075"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err="1" smtClean="0">
                  <a:solidFill>
                    <a:schemeClr val="tx1"/>
                  </a:solidFill>
                </a:rPr>
                <a:t>recv</a:t>
              </a:r>
              <a:endParaRPr lang="en-US" sz="1050" b="0" dirty="0">
                <a:solidFill>
                  <a:schemeClr val="tx1"/>
                </a:solidFill>
              </a:endParaRPr>
            </a:p>
          </p:txBody>
        </p:sp>
        <p:sp>
          <p:nvSpPr>
            <p:cNvPr id="167" name="Line 28"/>
            <p:cNvSpPr>
              <a:spLocks noChangeShapeType="1"/>
            </p:cNvSpPr>
            <p:nvPr/>
          </p:nvSpPr>
          <p:spPr bwMode="auto">
            <a:xfrm>
              <a:off x="6466114" y="2290083"/>
              <a:ext cx="1588" cy="403225"/>
            </a:xfrm>
            <a:prstGeom prst="line">
              <a:avLst/>
            </a:prstGeom>
            <a:noFill/>
            <a:ln w="1836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68" name="Line 29"/>
            <p:cNvSpPr>
              <a:spLocks noChangeShapeType="1"/>
            </p:cNvSpPr>
            <p:nvPr/>
          </p:nvSpPr>
          <p:spPr bwMode="auto">
            <a:xfrm>
              <a:off x="6466114" y="2961596"/>
              <a:ext cx="1588" cy="536575"/>
            </a:xfrm>
            <a:prstGeom prst="line">
              <a:avLst/>
            </a:prstGeom>
            <a:noFill/>
            <a:ln w="18360">
              <a:solidFill>
                <a:srgbClr val="66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69" name="Line 29"/>
            <p:cNvSpPr>
              <a:spLocks noChangeShapeType="1"/>
            </p:cNvSpPr>
            <p:nvPr/>
          </p:nvSpPr>
          <p:spPr bwMode="auto">
            <a:xfrm>
              <a:off x="6461276" y="3767135"/>
              <a:ext cx="1588" cy="536575"/>
            </a:xfrm>
            <a:prstGeom prst="line">
              <a:avLst/>
            </a:prstGeom>
            <a:noFill/>
            <a:ln w="18360">
              <a:solidFill>
                <a:srgbClr val="66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70" name="Text Box 10"/>
            <p:cNvSpPr txBox="1">
              <a:spLocks noChangeArrowheads="1"/>
            </p:cNvSpPr>
            <p:nvPr/>
          </p:nvSpPr>
          <p:spPr bwMode="auto">
            <a:xfrm>
              <a:off x="6816794" y="1570946"/>
              <a:ext cx="10239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setup</a:t>
              </a:r>
            </a:p>
          </p:txBody>
        </p:sp>
        <p:sp>
          <p:nvSpPr>
            <p:cNvPr id="171" name="Text Box 58"/>
            <p:cNvSpPr txBox="1">
              <a:spLocks noChangeArrowheads="1"/>
            </p:cNvSpPr>
            <p:nvPr/>
          </p:nvSpPr>
          <p:spPr bwMode="auto">
            <a:xfrm>
              <a:off x="6543514" y="1822387"/>
              <a:ext cx="1294205"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lgn="ctr">
                <a:buClrTx/>
                <a:buFontTx/>
                <a:buNone/>
              </a:pPr>
              <a:r>
                <a:rPr lang="en-US" sz="1050" b="0" dirty="0" smtClean="0">
                  <a:solidFill>
                    <a:schemeClr val="tx1"/>
                  </a:solidFill>
                </a:rPr>
                <a:t>bind</a:t>
              </a:r>
              <a:r>
                <a:rPr lang="zh-CN" altLang="en-US" sz="1050" b="0" dirty="0" smtClean="0">
                  <a:solidFill>
                    <a:schemeClr val="tx1"/>
                  </a:solidFill>
                </a:rPr>
                <a:t> </a:t>
              </a:r>
              <a:r>
                <a:rPr lang="en-US" sz="1050" b="0" dirty="0" smtClean="0">
                  <a:solidFill>
                    <a:schemeClr val="tx1"/>
                  </a:solidFill>
                </a:rPr>
                <a:t>listen</a:t>
              </a:r>
            </a:p>
            <a:p>
              <a:pPr algn="ctr">
                <a:buClrTx/>
                <a:buFontTx/>
                <a:buNone/>
              </a:pPr>
              <a:r>
                <a:rPr lang="en-US" sz="1050" b="0" dirty="0">
                  <a:solidFill>
                    <a:schemeClr val="tx1"/>
                  </a:solidFill>
                </a:rPr>
                <a:t>a</a:t>
              </a:r>
              <a:r>
                <a:rPr lang="en-US" sz="1050" b="0" dirty="0" smtClean="0">
                  <a:solidFill>
                    <a:schemeClr val="tx1"/>
                  </a:solidFill>
                </a:rPr>
                <a:t>ccept</a:t>
              </a:r>
            </a:p>
          </p:txBody>
        </p:sp>
        <p:sp>
          <p:nvSpPr>
            <p:cNvPr id="172" name="Line 28"/>
            <p:cNvSpPr>
              <a:spLocks noChangeShapeType="1"/>
            </p:cNvSpPr>
            <p:nvPr/>
          </p:nvSpPr>
          <p:spPr bwMode="auto">
            <a:xfrm>
              <a:off x="7320038" y="2309435"/>
              <a:ext cx="1588" cy="403225"/>
            </a:xfrm>
            <a:prstGeom prst="line">
              <a:avLst/>
            </a:prstGeom>
            <a:noFill/>
            <a:ln w="1836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73" name="Line 29"/>
            <p:cNvSpPr>
              <a:spLocks noChangeShapeType="1"/>
            </p:cNvSpPr>
            <p:nvPr/>
          </p:nvSpPr>
          <p:spPr bwMode="auto">
            <a:xfrm>
              <a:off x="7320038" y="2980948"/>
              <a:ext cx="1588" cy="536575"/>
            </a:xfrm>
            <a:prstGeom prst="line">
              <a:avLst/>
            </a:prstGeom>
            <a:noFill/>
            <a:ln w="18360">
              <a:solidFill>
                <a:srgbClr val="66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74" name="Line 29"/>
            <p:cNvSpPr>
              <a:spLocks noChangeShapeType="1"/>
            </p:cNvSpPr>
            <p:nvPr/>
          </p:nvSpPr>
          <p:spPr bwMode="auto">
            <a:xfrm>
              <a:off x="7315200" y="3786487"/>
              <a:ext cx="1588" cy="536575"/>
            </a:xfrm>
            <a:prstGeom prst="line">
              <a:avLst/>
            </a:prstGeom>
            <a:noFill/>
            <a:ln w="18360">
              <a:solidFill>
                <a:srgbClr val="66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75" name="Line 14"/>
            <p:cNvSpPr>
              <a:spLocks noChangeShapeType="1"/>
            </p:cNvSpPr>
            <p:nvPr/>
          </p:nvSpPr>
          <p:spPr bwMode="auto">
            <a:xfrm>
              <a:off x="7708291" y="1662115"/>
              <a:ext cx="1588" cy="2417762"/>
            </a:xfrm>
            <a:prstGeom prst="line">
              <a:avLst/>
            </a:prstGeom>
            <a:noFill/>
            <a:ln w="9360">
              <a:solidFill>
                <a:srgbClr val="0000FF"/>
              </a:solidFill>
              <a:prstDash val="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AU" sz="700"/>
            </a:p>
          </p:txBody>
        </p:sp>
        <p:sp>
          <p:nvSpPr>
            <p:cNvPr id="176" name="Text Box 3"/>
            <p:cNvSpPr txBox="1">
              <a:spLocks noChangeArrowheads="1"/>
            </p:cNvSpPr>
            <p:nvPr/>
          </p:nvSpPr>
          <p:spPr bwMode="auto">
            <a:xfrm>
              <a:off x="7925857" y="3481463"/>
              <a:ext cx="64611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smtClean="0"/>
                <a:t>HCA</a:t>
              </a:r>
              <a:endParaRPr lang="en-US" sz="1050" b="0" dirty="0"/>
            </a:p>
          </p:txBody>
        </p:sp>
        <p:sp>
          <p:nvSpPr>
            <p:cNvPr id="177" name="Text Box 1"/>
            <p:cNvSpPr txBox="1">
              <a:spLocks noChangeArrowheads="1"/>
            </p:cNvSpPr>
            <p:nvPr/>
          </p:nvSpPr>
          <p:spPr bwMode="auto">
            <a:xfrm>
              <a:off x="7917542" y="1730301"/>
              <a:ext cx="641047"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User</a:t>
              </a:r>
            </a:p>
            <a:p>
              <a:pPr>
                <a:buClrTx/>
                <a:buFontTx/>
                <a:buNone/>
              </a:pPr>
              <a:r>
                <a:rPr lang="en-US" sz="1050" b="0" dirty="0"/>
                <a:t>App</a:t>
              </a:r>
            </a:p>
          </p:txBody>
        </p:sp>
        <p:sp>
          <p:nvSpPr>
            <p:cNvPr id="178" name="Text Box 4"/>
            <p:cNvSpPr txBox="1">
              <a:spLocks noChangeArrowheads="1"/>
            </p:cNvSpPr>
            <p:nvPr/>
          </p:nvSpPr>
          <p:spPr bwMode="auto">
            <a:xfrm>
              <a:off x="7934476" y="4137328"/>
              <a:ext cx="616855"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buClrTx/>
                <a:buFontTx/>
                <a:buNone/>
              </a:pPr>
              <a:r>
                <a:rPr lang="en-US" sz="1050" b="0" dirty="0"/>
                <a:t>Wire</a:t>
              </a:r>
            </a:p>
          </p:txBody>
        </p:sp>
      </p:grpSp>
      <p:sp>
        <p:nvSpPr>
          <p:cNvPr id="179" name="Text Box 7"/>
          <p:cNvSpPr txBox="1">
            <a:spLocks noChangeArrowheads="1"/>
          </p:cNvSpPr>
          <p:nvPr/>
        </p:nvSpPr>
        <p:spPr bwMode="auto">
          <a:xfrm>
            <a:off x="838715" y="3272971"/>
            <a:ext cx="7111983" cy="3349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AR PL UMing CN" charset="0"/>
              </a:defRPr>
            </a:lvl9pPr>
          </a:lstStyle>
          <a:p>
            <a:pPr algn="ctr">
              <a:buClrTx/>
              <a:buFontTx/>
              <a:buNone/>
            </a:pPr>
            <a:r>
              <a:rPr lang="en-US" sz="1600" dirty="0" smtClean="0">
                <a:solidFill>
                  <a:srgbClr val="6699FF"/>
                </a:solidFill>
                <a:latin typeface="+mj-lt"/>
              </a:rPr>
              <a:t>RDMA</a:t>
            </a:r>
            <a:r>
              <a:rPr lang="zh-CN" altLang="en-US" sz="1600" dirty="0" smtClean="0">
                <a:solidFill>
                  <a:srgbClr val="6699FF"/>
                </a:solidFill>
                <a:latin typeface="+mj-lt"/>
              </a:rPr>
              <a:t> </a:t>
            </a:r>
            <a:r>
              <a:rPr lang="en-US" altLang="zh-CN" sz="1600" dirty="0" smtClean="0">
                <a:solidFill>
                  <a:srgbClr val="6699FF"/>
                </a:solidFill>
                <a:latin typeface="+mj-lt"/>
              </a:rPr>
              <a:t>transfer</a:t>
            </a:r>
            <a:endParaRPr lang="en-US" sz="1600" dirty="0">
              <a:solidFill>
                <a:srgbClr val="6699FF"/>
              </a:solidFill>
              <a:latin typeface="+mj-lt"/>
            </a:endParaRPr>
          </a:p>
        </p:txBody>
      </p:sp>
    </p:spTree>
    <p:extLst>
      <p:ext uri="{BB962C8B-B14F-4D97-AF65-F5344CB8AC3E}">
        <p14:creationId xmlns:p14="http://schemas.microsoft.com/office/powerpoint/2010/main" val="275083420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bwMode="auto">
          <a:xfrm>
            <a:off x="295451" y="156284"/>
            <a:ext cx="868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r>
              <a:rPr lang="en-AU" dirty="0" smtClean="0">
                <a:solidFill>
                  <a:srgbClr val="6699FF"/>
                </a:solidFill>
              </a:rPr>
              <a:t>Process</a:t>
            </a:r>
            <a:r>
              <a:rPr lang="zh-CN" altLang="en-US" dirty="0" smtClean="0">
                <a:solidFill>
                  <a:srgbClr val="6699FF"/>
                </a:solidFill>
              </a:rPr>
              <a:t> </a:t>
            </a:r>
            <a:r>
              <a:rPr lang="en-US" altLang="zh-CN" dirty="0" smtClean="0">
                <a:solidFill>
                  <a:srgbClr val="6699FF"/>
                </a:solidFill>
              </a:rPr>
              <a:t>of</a:t>
            </a:r>
            <a:r>
              <a:rPr lang="zh-CN" altLang="en-US" dirty="0" smtClean="0">
                <a:solidFill>
                  <a:srgbClr val="6699FF"/>
                </a:solidFill>
              </a:rPr>
              <a:t> </a:t>
            </a:r>
            <a:r>
              <a:rPr lang="en-US" altLang="zh-CN" dirty="0" smtClean="0">
                <a:solidFill>
                  <a:srgbClr val="6699FF"/>
                </a:solidFill>
              </a:rPr>
              <a:t>Computing </a:t>
            </a:r>
            <a:r>
              <a:rPr lang="en-AU" dirty="0" smtClean="0">
                <a:solidFill>
                  <a:srgbClr val="6699FF"/>
                </a:solidFill>
              </a:rPr>
              <a:t>Data</a:t>
            </a:r>
            <a:r>
              <a:rPr lang="zh-CN" altLang="en-US" dirty="0" smtClean="0">
                <a:solidFill>
                  <a:srgbClr val="6699FF"/>
                </a:solidFill>
              </a:rPr>
              <a:t> </a:t>
            </a:r>
            <a:r>
              <a:rPr lang="en-US" altLang="zh-CN" dirty="0" smtClean="0">
                <a:solidFill>
                  <a:srgbClr val="6699FF"/>
                </a:solidFill>
              </a:rPr>
              <a:t>Transfer</a:t>
            </a:r>
            <a:r>
              <a:rPr lang="zh-CN" altLang="en-US" dirty="0" smtClean="0">
                <a:solidFill>
                  <a:srgbClr val="6699FF"/>
                </a:solidFill>
              </a:rPr>
              <a:t> </a:t>
            </a:r>
            <a:r>
              <a:rPr lang="en-AU" dirty="0" smtClean="0">
                <a:solidFill>
                  <a:srgbClr val="6699FF"/>
                </a:solidFill>
              </a:rPr>
              <a:t> </a:t>
            </a:r>
            <a:endParaRPr lang="en-AU" dirty="0">
              <a:solidFill>
                <a:srgbClr val="6699FF"/>
              </a:solidFill>
            </a:endParaRPr>
          </a:p>
        </p:txBody>
      </p:sp>
      <p:sp>
        <p:nvSpPr>
          <p:cNvPr id="51" name="Rectangle 99"/>
          <p:cNvSpPr>
            <a:spLocks noChangeArrowheads="1"/>
          </p:cNvSpPr>
          <p:nvPr/>
        </p:nvSpPr>
        <p:spPr bwMode="auto">
          <a:xfrm>
            <a:off x="4723946" y="855208"/>
            <a:ext cx="3987800" cy="2713037"/>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Clr>
                <a:srgbClr val="000000"/>
              </a:buClr>
              <a:buFont typeface="Arial" charset="0"/>
              <a:buNone/>
              <a:defRPr/>
            </a:pPr>
            <a:endParaRPr lang="zh-CN" altLang="en-US">
              <a:ea typeface="宋体" charset="0"/>
              <a:cs typeface="Arial" charset="0"/>
            </a:endParaRPr>
          </a:p>
        </p:txBody>
      </p:sp>
      <p:sp>
        <p:nvSpPr>
          <p:cNvPr id="52" name="Rectangle 51"/>
          <p:cNvSpPr/>
          <p:nvPr/>
        </p:nvSpPr>
        <p:spPr bwMode="auto">
          <a:xfrm>
            <a:off x="6120190" y="846664"/>
            <a:ext cx="2561166" cy="1100669"/>
          </a:xfrm>
          <a:prstGeom prst="rect">
            <a:avLst/>
          </a:prstGeom>
          <a:solidFill>
            <a:schemeClr val="bg1">
              <a:lumMod val="75000"/>
              <a:alpha val="20000"/>
            </a:schemeClr>
          </a:solidFill>
          <a:ln w="3175" cap="flat" cmpd="sng" algn="ctr">
            <a:solidFill>
              <a:schemeClr val="bg1"/>
            </a:solidFill>
            <a:prstDash val="solid"/>
            <a:round/>
            <a:headEnd type="none" w="med" len="med"/>
            <a:tailEnd type="none" w="med" len="med"/>
          </a:ln>
          <a:effectLst/>
          <a:extLst/>
        </p:spPr>
        <p:txBody>
          <a:bodyPr/>
          <a:lstStyle/>
          <a:p>
            <a:pPr eaLnBrk="1" hangingPunct="1">
              <a:buClr>
                <a:srgbClr val="000000"/>
              </a:buClr>
              <a:buSzPct val="100000"/>
              <a:buFont typeface="Arial" pitchFamily="34" charset="0"/>
              <a:buNone/>
              <a:defRPr/>
            </a:pPr>
            <a:endParaRPr lang="en-US" dirty="0">
              <a:latin typeface="Arial" pitchFamily="34" charset="0"/>
              <a:cs typeface="Arial" pitchFamily="34" charset="0"/>
            </a:endParaRPr>
          </a:p>
        </p:txBody>
      </p:sp>
      <p:sp>
        <p:nvSpPr>
          <p:cNvPr id="55" name="Rectangle 54"/>
          <p:cNvSpPr/>
          <p:nvPr/>
        </p:nvSpPr>
        <p:spPr>
          <a:xfrm>
            <a:off x="7821838" y="2347678"/>
            <a:ext cx="718608" cy="203723"/>
          </a:xfrm>
          <a:prstGeom prst="rect">
            <a:avLst/>
          </a:prstGeom>
          <a:solidFill>
            <a:srgbClr val="000090"/>
          </a:solidFill>
          <a:ln>
            <a:solidFill>
              <a:srgbClr val="9277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smtClean="0"/>
              <a:t>FPGA</a:t>
            </a:r>
            <a:endParaRPr lang="en-US" sz="1400" dirty="0"/>
          </a:p>
        </p:txBody>
      </p:sp>
      <p:sp>
        <p:nvSpPr>
          <p:cNvPr id="58" name="Rectangle 57"/>
          <p:cNvSpPr/>
          <p:nvPr/>
        </p:nvSpPr>
        <p:spPr>
          <a:xfrm>
            <a:off x="6227690" y="2128761"/>
            <a:ext cx="932695" cy="388778"/>
          </a:xfrm>
          <a:prstGeom prst="rect">
            <a:avLst/>
          </a:prstGeom>
          <a:solidFill>
            <a:srgbClr val="6699FF"/>
          </a:solidFill>
          <a:ln>
            <a:solidFill>
              <a:srgbClr val="9277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smtClean="0"/>
              <a:t>E</a:t>
            </a:r>
            <a:r>
              <a:rPr lang="en-US" altLang="zh-CN" sz="1400" dirty="0" smtClean="0"/>
              <a:t>thernet/RDMA</a:t>
            </a:r>
            <a:endParaRPr lang="en-US" sz="1400" dirty="0" smtClean="0"/>
          </a:p>
        </p:txBody>
      </p:sp>
      <p:cxnSp>
        <p:nvCxnSpPr>
          <p:cNvPr id="61" name="Straight Arrow Connector 60"/>
          <p:cNvCxnSpPr/>
          <p:nvPr/>
        </p:nvCxnSpPr>
        <p:spPr bwMode="auto">
          <a:xfrm flipH="1" flipV="1">
            <a:off x="6676571" y="2564189"/>
            <a:ext cx="1" cy="314476"/>
          </a:xfrm>
          <a:prstGeom prst="straightConnector1">
            <a:avLst/>
          </a:prstGeom>
          <a:ln w="28575" cmpd="sng">
            <a:solidFill>
              <a:srgbClr val="1E74F3"/>
            </a:solidFill>
            <a:prstDash val="solid"/>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71" name="Rectangle 70"/>
          <p:cNvSpPr/>
          <p:nvPr/>
        </p:nvSpPr>
        <p:spPr>
          <a:xfrm>
            <a:off x="4720619" y="2754081"/>
            <a:ext cx="718608" cy="203723"/>
          </a:xfrm>
          <a:prstGeom prst="rect">
            <a:avLst/>
          </a:prstGeom>
          <a:solidFill>
            <a:srgbClr val="6699FF"/>
          </a:solidFill>
          <a:ln>
            <a:solidFill>
              <a:srgbClr val="9277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RDMA</a:t>
            </a:r>
          </a:p>
        </p:txBody>
      </p:sp>
      <p:sp>
        <p:nvSpPr>
          <p:cNvPr id="72" name="Rounded Rectangle 71"/>
          <p:cNvSpPr/>
          <p:nvPr/>
        </p:nvSpPr>
        <p:spPr bwMode="auto">
          <a:xfrm>
            <a:off x="7724016" y="1494971"/>
            <a:ext cx="810380" cy="314476"/>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90000"/>
              </a:lnSpc>
              <a:spcBef>
                <a:spcPct val="0"/>
              </a:spcBef>
              <a:spcAft>
                <a:spcPct val="0"/>
              </a:spcAft>
              <a:buClr>
                <a:srgbClr val="000000"/>
              </a:buClr>
              <a:buSzPct val="100000"/>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FPGA</a:t>
            </a:r>
          </a:p>
          <a:p>
            <a:pPr marL="0" marR="0" indent="0" algn="ctr" defTabSz="449263" rtl="0" eaLnBrk="1" fontAlgn="base" latinLnBrk="0" hangingPunct="1">
              <a:lnSpc>
                <a:spcPct val="90000"/>
              </a:lnSpc>
              <a:spcBef>
                <a:spcPct val="0"/>
              </a:spcBef>
              <a:spcAft>
                <a:spcPct val="0"/>
              </a:spcAft>
              <a:buClr>
                <a:srgbClr val="000000"/>
              </a:buClr>
              <a:buSzPct val="100000"/>
              <a:buFont typeface="Arial" pitchFamily="34" charset="0"/>
              <a:buNone/>
              <a:tabLst/>
            </a:pPr>
            <a:r>
              <a:rPr lang="en-US" sz="900" dirty="0" smtClean="0">
                <a:solidFill>
                  <a:schemeClr val="tx1"/>
                </a:solidFill>
                <a:latin typeface="Arial" pitchFamily="34" charset="0"/>
                <a:cs typeface="Arial" pitchFamily="34" charset="0"/>
              </a:rPr>
              <a:t>Buffer</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p:txBody>
      </p:sp>
      <p:sp>
        <p:nvSpPr>
          <p:cNvPr id="82" name="Rounded Rectangle 81"/>
          <p:cNvSpPr/>
          <p:nvPr/>
        </p:nvSpPr>
        <p:spPr bwMode="auto">
          <a:xfrm>
            <a:off x="6398381" y="1475618"/>
            <a:ext cx="810380" cy="314476"/>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90000"/>
              </a:lnSpc>
              <a:spcBef>
                <a:spcPct val="0"/>
              </a:spcBef>
              <a:spcAft>
                <a:spcPct val="0"/>
              </a:spcAft>
              <a:buClr>
                <a:srgbClr val="000000"/>
              </a:buClr>
              <a:buSzPct val="100000"/>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HCA</a:t>
            </a:r>
          </a:p>
          <a:p>
            <a:pPr marL="0" marR="0" indent="0" algn="ctr" defTabSz="449263" rtl="0" eaLnBrk="1" fontAlgn="base" latinLnBrk="0" hangingPunct="1">
              <a:lnSpc>
                <a:spcPct val="90000"/>
              </a:lnSpc>
              <a:spcBef>
                <a:spcPct val="0"/>
              </a:spcBef>
              <a:spcAft>
                <a:spcPct val="0"/>
              </a:spcAft>
              <a:buClr>
                <a:srgbClr val="000000"/>
              </a:buClr>
              <a:buSzPct val="100000"/>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Buffe</a:t>
            </a:r>
            <a:r>
              <a:rPr lang="en-US" sz="900" dirty="0" smtClean="0">
                <a:solidFill>
                  <a:schemeClr val="tx1"/>
                </a:solidFill>
                <a:latin typeface="Arial" pitchFamily="34" charset="0"/>
                <a:cs typeface="Arial" pitchFamily="34" charset="0"/>
              </a:rPr>
              <a:t>r</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p:txBody>
      </p:sp>
      <p:cxnSp>
        <p:nvCxnSpPr>
          <p:cNvPr id="25604" name="Straight Arrow Connector 25603"/>
          <p:cNvCxnSpPr>
            <a:endCxn id="55" idx="0"/>
          </p:cNvCxnSpPr>
          <p:nvPr/>
        </p:nvCxnSpPr>
        <p:spPr bwMode="auto">
          <a:xfrm>
            <a:off x="8181033" y="1837544"/>
            <a:ext cx="109" cy="510134"/>
          </a:xfrm>
          <a:prstGeom prst="straightConnector1">
            <a:avLst/>
          </a:prstGeom>
          <a:ln w="28575" cmpd="sng">
            <a:solidFill>
              <a:srgbClr val="1E74F3"/>
            </a:solidFill>
            <a:headEnd type="none" w="med" len="med"/>
            <a:tailEnd type="arrow"/>
          </a:ln>
          <a:extLst/>
        </p:spPr>
        <p:style>
          <a:lnRef idx="3">
            <a:schemeClr val="accent3"/>
          </a:lnRef>
          <a:fillRef idx="0">
            <a:schemeClr val="accent3"/>
          </a:fillRef>
          <a:effectRef idx="2">
            <a:schemeClr val="accent3"/>
          </a:effectRef>
          <a:fontRef idx="minor">
            <a:schemeClr val="tx1"/>
          </a:fontRef>
        </p:style>
      </p:cxnSp>
      <p:sp>
        <p:nvSpPr>
          <p:cNvPr id="97" name="Rectangle 99"/>
          <p:cNvSpPr>
            <a:spLocks noChangeArrowheads="1"/>
          </p:cNvSpPr>
          <p:nvPr/>
        </p:nvSpPr>
        <p:spPr bwMode="auto">
          <a:xfrm>
            <a:off x="4709029" y="3874180"/>
            <a:ext cx="3987800" cy="2713037"/>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Clr>
                <a:srgbClr val="000000"/>
              </a:buClr>
              <a:buFont typeface="Arial" charset="0"/>
              <a:buNone/>
              <a:defRPr/>
            </a:pPr>
            <a:endParaRPr lang="zh-CN" altLang="en-US">
              <a:ea typeface="宋体" charset="0"/>
              <a:cs typeface="Arial" charset="0"/>
            </a:endParaRPr>
          </a:p>
        </p:txBody>
      </p:sp>
      <p:sp>
        <p:nvSpPr>
          <p:cNvPr id="98" name="Rectangle 97"/>
          <p:cNvSpPr/>
          <p:nvPr/>
        </p:nvSpPr>
        <p:spPr bwMode="auto">
          <a:xfrm>
            <a:off x="6108095" y="3877731"/>
            <a:ext cx="2582535" cy="1226459"/>
          </a:xfrm>
          <a:prstGeom prst="rect">
            <a:avLst/>
          </a:prstGeom>
          <a:solidFill>
            <a:schemeClr val="bg1">
              <a:lumMod val="75000"/>
              <a:alpha val="20000"/>
            </a:schemeClr>
          </a:solidFill>
          <a:ln w="3175" cap="flat" cmpd="sng" algn="ctr">
            <a:solidFill>
              <a:schemeClr val="bg1"/>
            </a:solidFill>
            <a:prstDash val="solid"/>
            <a:round/>
            <a:headEnd type="none" w="med" len="med"/>
            <a:tailEnd type="none" w="med" len="med"/>
          </a:ln>
          <a:effectLst/>
          <a:extLst/>
        </p:spPr>
        <p:txBody>
          <a:bodyPr/>
          <a:lstStyle/>
          <a:p>
            <a:pPr eaLnBrk="1" hangingPunct="1">
              <a:buClr>
                <a:srgbClr val="000000"/>
              </a:buClr>
              <a:buSzPct val="100000"/>
              <a:buFont typeface="Arial" pitchFamily="34" charset="0"/>
              <a:buNone/>
              <a:defRPr/>
            </a:pPr>
            <a:endParaRPr lang="en-US" dirty="0">
              <a:latin typeface="Arial" pitchFamily="34" charset="0"/>
              <a:cs typeface="Arial" pitchFamily="34" charset="0"/>
            </a:endParaRPr>
          </a:p>
        </p:txBody>
      </p:sp>
      <p:sp>
        <p:nvSpPr>
          <p:cNvPr id="99" name="Rectangle 98"/>
          <p:cNvSpPr/>
          <p:nvPr/>
        </p:nvSpPr>
        <p:spPr>
          <a:xfrm>
            <a:off x="7806921" y="5366650"/>
            <a:ext cx="718608" cy="203723"/>
          </a:xfrm>
          <a:prstGeom prst="rect">
            <a:avLst/>
          </a:prstGeom>
          <a:solidFill>
            <a:srgbClr val="000090"/>
          </a:solidFill>
          <a:ln>
            <a:solidFill>
              <a:srgbClr val="9277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smtClean="0"/>
              <a:t>FPGA</a:t>
            </a:r>
            <a:endParaRPr lang="en-US" sz="1400" dirty="0"/>
          </a:p>
        </p:txBody>
      </p:sp>
      <p:cxnSp>
        <p:nvCxnSpPr>
          <p:cNvPr id="102" name="Straight Arrow Connector 101"/>
          <p:cNvCxnSpPr/>
          <p:nvPr/>
        </p:nvCxnSpPr>
        <p:spPr bwMode="auto">
          <a:xfrm flipH="1" flipV="1">
            <a:off x="6732209" y="5583161"/>
            <a:ext cx="1" cy="314476"/>
          </a:xfrm>
          <a:prstGeom prst="straightConnector1">
            <a:avLst/>
          </a:prstGeom>
          <a:ln w="28575" cmpd="sng">
            <a:solidFill>
              <a:srgbClr val="1E74F3"/>
            </a:solidFill>
            <a:prstDash val="solid"/>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03" name="Straight Connector 102"/>
          <p:cNvCxnSpPr/>
          <p:nvPr/>
        </p:nvCxnSpPr>
        <p:spPr bwMode="auto">
          <a:xfrm flipH="1" flipV="1">
            <a:off x="5494865" y="5874915"/>
            <a:ext cx="1237346" cy="10628"/>
          </a:xfrm>
          <a:prstGeom prst="line">
            <a:avLst/>
          </a:prstGeom>
          <a:ln w="28575" cmpd="sng">
            <a:solidFill>
              <a:srgbClr val="1E74F3"/>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sp>
        <p:nvSpPr>
          <p:cNvPr id="104" name="Rectangle 103"/>
          <p:cNvSpPr/>
          <p:nvPr/>
        </p:nvSpPr>
        <p:spPr>
          <a:xfrm>
            <a:off x="4748035" y="5758942"/>
            <a:ext cx="718608" cy="203723"/>
          </a:xfrm>
          <a:prstGeom prst="rect">
            <a:avLst/>
          </a:prstGeom>
          <a:solidFill>
            <a:srgbClr val="6699FF"/>
          </a:solidFill>
          <a:ln>
            <a:solidFill>
              <a:srgbClr val="9277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RDMA</a:t>
            </a:r>
          </a:p>
        </p:txBody>
      </p:sp>
      <p:sp>
        <p:nvSpPr>
          <p:cNvPr id="105" name="Rounded Rectangle 104"/>
          <p:cNvSpPr/>
          <p:nvPr/>
        </p:nvSpPr>
        <p:spPr bwMode="auto">
          <a:xfrm>
            <a:off x="7709099" y="4513943"/>
            <a:ext cx="810380" cy="314476"/>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90000"/>
              </a:lnSpc>
              <a:spcBef>
                <a:spcPct val="0"/>
              </a:spcBef>
              <a:spcAft>
                <a:spcPct val="0"/>
              </a:spcAft>
              <a:buClr>
                <a:srgbClr val="000000"/>
              </a:buClr>
              <a:buSzPct val="100000"/>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FPGA</a:t>
            </a:r>
          </a:p>
          <a:p>
            <a:pPr marL="0" marR="0" indent="0" algn="ctr" defTabSz="449263" rtl="0" eaLnBrk="1" fontAlgn="base" latinLnBrk="0" hangingPunct="1">
              <a:lnSpc>
                <a:spcPct val="90000"/>
              </a:lnSpc>
              <a:spcBef>
                <a:spcPct val="0"/>
              </a:spcBef>
              <a:spcAft>
                <a:spcPct val="0"/>
              </a:spcAft>
              <a:buClr>
                <a:srgbClr val="000000"/>
              </a:buClr>
              <a:buSzPct val="100000"/>
              <a:buFont typeface="Arial" pitchFamily="34" charset="0"/>
              <a:buNone/>
              <a:tabLst/>
            </a:pPr>
            <a:r>
              <a:rPr lang="en-US" sz="900" dirty="0" smtClean="0">
                <a:solidFill>
                  <a:schemeClr val="tx1"/>
                </a:solidFill>
                <a:latin typeface="Arial" pitchFamily="34" charset="0"/>
                <a:cs typeface="Arial" pitchFamily="34" charset="0"/>
              </a:rPr>
              <a:t>Buffer</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p:txBody>
      </p:sp>
      <p:cxnSp>
        <p:nvCxnSpPr>
          <p:cNvPr id="116" name="Straight Arrow Connector 115"/>
          <p:cNvCxnSpPr>
            <a:endCxn id="99" idx="0"/>
          </p:cNvCxnSpPr>
          <p:nvPr/>
        </p:nvCxnSpPr>
        <p:spPr bwMode="auto">
          <a:xfrm>
            <a:off x="8166116" y="4856516"/>
            <a:ext cx="109" cy="510134"/>
          </a:xfrm>
          <a:prstGeom prst="straightConnector1">
            <a:avLst/>
          </a:prstGeom>
          <a:ln w="28575" cmpd="sng">
            <a:solidFill>
              <a:srgbClr val="1E74F3"/>
            </a:solidFill>
            <a:headEnd type="none" w="med" len="med"/>
            <a:tailEnd type="arrow"/>
          </a:ln>
          <a:extLst/>
        </p:spPr>
        <p:style>
          <a:lnRef idx="3">
            <a:schemeClr val="accent3"/>
          </a:lnRef>
          <a:fillRef idx="0">
            <a:schemeClr val="accent3"/>
          </a:fillRef>
          <a:effectRef idx="2">
            <a:schemeClr val="accent3"/>
          </a:effectRef>
          <a:fontRef idx="minor">
            <a:schemeClr val="tx1"/>
          </a:fontRef>
        </p:style>
      </p:cxnSp>
      <p:sp>
        <p:nvSpPr>
          <p:cNvPr id="134" name="Rectangle 133"/>
          <p:cNvSpPr/>
          <p:nvPr/>
        </p:nvSpPr>
        <p:spPr>
          <a:xfrm>
            <a:off x="6438545" y="5346897"/>
            <a:ext cx="718608" cy="203723"/>
          </a:xfrm>
          <a:prstGeom prst="rect">
            <a:avLst/>
          </a:prstGeom>
          <a:solidFill>
            <a:srgbClr val="6699FF"/>
          </a:solidFill>
          <a:ln>
            <a:solidFill>
              <a:srgbClr val="9277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RDMA</a:t>
            </a:r>
          </a:p>
        </p:txBody>
      </p:sp>
      <p:cxnSp>
        <p:nvCxnSpPr>
          <p:cNvPr id="25610" name="Straight Connector 25609"/>
          <p:cNvCxnSpPr/>
          <p:nvPr/>
        </p:nvCxnSpPr>
        <p:spPr bwMode="auto">
          <a:xfrm>
            <a:off x="6749142" y="4678066"/>
            <a:ext cx="3116" cy="668831"/>
          </a:xfrm>
          <a:prstGeom prst="line">
            <a:avLst/>
          </a:prstGeom>
          <a:ln w="28575" cmpd="sng">
            <a:solidFill>
              <a:srgbClr val="1E74F3"/>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cxnSp>
        <p:nvCxnSpPr>
          <p:cNvPr id="136" name="Straight Arrow Connector 135"/>
          <p:cNvCxnSpPr/>
          <p:nvPr/>
        </p:nvCxnSpPr>
        <p:spPr bwMode="auto">
          <a:xfrm>
            <a:off x="6749143" y="4688920"/>
            <a:ext cx="888315" cy="1799"/>
          </a:xfrm>
          <a:prstGeom prst="straightConnector1">
            <a:avLst/>
          </a:prstGeom>
          <a:ln w="28575" cmpd="sng">
            <a:solidFill>
              <a:srgbClr val="1E74F3"/>
            </a:solidFill>
            <a:prstDash val="solid"/>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138" name="右箭头 154"/>
          <p:cNvSpPr>
            <a:spLocks noChangeArrowheads="1"/>
          </p:cNvSpPr>
          <p:nvPr/>
        </p:nvSpPr>
        <p:spPr bwMode="auto">
          <a:xfrm rot="5400000">
            <a:off x="6716524" y="3526856"/>
            <a:ext cx="282575" cy="417513"/>
          </a:xfrm>
          <a:prstGeom prst="rightArrow">
            <a:avLst>
              <a:gd name="adj1" fmla="val 50000"/>
              <a:gd name="adj2" fmla="val 50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buClr>
                <a:srgbClr val="000000"/>
              </a:buClr>
              <a:buFont typeface="Arial" charset="0"/>
              <a:buNone/>
            </a:pPr>
            <a:endParaRPr lang="zh-CN" altLang="en-US">
              <a:cs typeface="Arial" charset="0"/>
            </a:endParaRPr>
          </a:p>
        </p:txBody>
      </p:sp>
      <p:sp>
        <p:nvSpPr>
          <p:cNvPr id="139" name="右箭头 184"/>
          <p:cNvSpPr>
            <a:spLocks noChangeArrowheads="1"/>
          </p:cNvSpPr>
          <p:nvPr/>
        </p:nvSpPr>
        <p:spPr bwMode="auto">
          <a:xfrm rot="10800000">
            <a:off x="4403725" y="5006975"/>
            <a:ext cx="282575" cy="417513"/>
          </a:xfrm>
          <a:prstGeom prst="rightArrow">
            <a:avLst>
              <a:gd name="adj1" fmla="val 50000"/>
              <a:gd name="adj2" fmla="val 50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buClr>
                <a:srgbClr val="000000"/>
              </a:buClr>
              <a:buFont typeface="Arial" charset="0"/>
              <a:buNone/>
            </a:pPr>
            <a:endParaRPr lang="zh-CN" altLang="en-US">
              <a:cs typeface="Arial" charset="0"/>
            </a:endParaRPr>
          </a:p>
        </p:txBody>
      </p:sp>
      <p:sp>
        <p:nvSpPr>
          <p:cNvPr id="140" name="Rectangle 99"/>
          <p:cNvSpPr>
            <a:spLocks noChangeArrowheads="1"/>
          </p:cNvSpPr>
          <p:nvPr/>
        </p:nvSpPr>
        <p:spPr bwMode="auto">
          <a:xfrm>
            <a:off x="398286" y="3893533"/>
            <a:ext cx="3987800" cy="2713037"/>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Clr>
                <a:srgbClr val="000000"/>
              </a:buClr>
              <a:buFont typeface="Arial" charset="0"/>
              <a:buNone/>
              <a:defRPr/>
            </a:pPr>
            <a:endParaRPr lang="zh-CN" altLang="en-US">
              <a:ea typeface="宋体" charset="0"/>
              <a:cs typeface="Arial" charset="0"/>
            </a:endParaRPr>
          </a:p>
        </p:txBody>
      </p:sp>
      <p:sp>
        <p:nvSpPr>
          <p:cNvPr id="141" name="Rectangle 140"/>
          <p:cNvSpPr/>
          <p:nvPr/>
        </p:nvSpPr>
        <p:spPr bwMode="auto">
          <a:xfrm>
            <a:off x="1850571" y="3897084"/>
            <a:ext cx="2529316" cy="1098249"/>
          </a:xfrm>
          <a:prstGeom prst="rect">
            <a:avLst/>
          </a:prstGeom>
          <a:solidFill>
            <a:schemeClr val="bg1">
              <a:lumMod val="75000"/>
              <a:alpha val="20000"/>
            </a:schemeClr>
          </a:solidFill>
          <a:ln w="3175" cap="flat" cmpd="sng" algn="ctr">
            <a:solidFill>
              <a:schemeClr val="bg1"/>
            </a:solidFill>
            <a:prstDash val="solid"/>
            <a:round/>
            <a:headEnd type="none" w="med" len="med"/>
            <a:tailEnd type="none" w="med" len="med"/>
          </a:ln>
          <a:effectLst/>
          <a:extLst/>
        </p:spPr>
        <p:txBody>
          <a:bodyPr/>
          <a:lstStyle/>
          <a:p>
            <a:pPr eaLnBrk="1" hangingPunct="1">
              <a:buClr>
                <a:srgbClr val="000000"/>
              </a:buClr>
              <a:buSzPct val="100000"/>
              <a:buFont typeface="Arial" pitchFamily="34" charset="0"/>
              <a:buNone/>
              <a:defRPr/>
            </a:pPr>
            <a:endParaRPr lang="en-US" dirty="0">
              <a:latin typeface="Arial" pitchFamily="34" charset="0"/>
              <a:cs typeface="Arial" pitchFamily="34" charset="0"/>
            </a:endParaRPr>
          </a:p>
        </p:txBody>
      </p:sp>
      <p:sp>
        <p:nvSpPr>
          <p:cNvPr id="142" name="Rectangle 141"/>
          <p:cNvSpPr/>
          <p:nvPr/>
        </p:nvSpPr>
        <p:spPr>
          <a:xfrm>
            <a:off x="3496178" y="5386003"/>
            <a:ext cx="718608" cy="203723"/>
          </a:xfrm>
          <a:prstGeom prst="rect">
            <a:avLst/>
          </a:prstGeom>
          <a:solidFill>
            <a:srgbClr val="000090"/>
          </a:solidFill>
          <a:ln>
            <a:solidFill>
              <a:srgbClr val="9277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smtClean="0"/>
              <a:t>FPGA</a:t>
            </a:r>
            <a:endParaRPr lang="en-US" sz="1400" dirty="0"/>
          </a:p>
        </p:txBody>
      </p:sp>
      <p:cxnSp>
        <p:nvCxnSpPr>
          <p:cNvPr id="143" name="Straight Arrow Connector 142"/>
          <p:cNvCxnSpPr/>
          <p:nvPr/>
        </p:nvCxnSpPr>
        <p:spPr bwMode="auto">
          <a:xfrm flipH="1" flipV="1">
            <a:off x="2421466" y="5602514"/>
            <a:ext cx="1" cy="314476"/>
          </a:xfrm>
          <a:prstGeom prst="straightConnector1">
            <a:avLst/>
          </a:prstGeom>
          <a:ln w="28575" cmpd="sng">
            <a:solidFill>
              <a:srgbClr val="1E74F3"/>
            </a:solidFill>
            <a:prstDash val="solid"/>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44" name="Straight Connector 143"/>
          <p:cNvCxnSpPr/>
          <p:nvPr/>
        </p:nvCxnSpPr>
        <p:spPr bwMode="auto">
          <a:xfrm flipH="1" flipV="1">
            <a:off x="1184122" y="5894268"/>
            <a:ext cx="1237346" cy="10628"/>
          </a:xfrm>
          <a:prstGeom prst="line">
            <a:avLst/>
          </a:prstGeom>
          <a:ln w="28575" cmpd="sng">
            <a:solidFill>
              <a:srgbClr val="1E74F3"/>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sp>
        <p:nvSpPr>
          <p:cNvPr id="145" name="Rectangle 144"/>
          <p:cNvSpPr/>
          <p:nvPr/>
        </p:nvSpPr>
        <p:spPr>
          <a:xfrm>
            <a:off x="437292" y="5778295"/>
            <a:ext cx="718608" cy="203723"/>
          </a:xfrm>
          <a:prstGeom prst="rect">
            <a:avLst/>
          </a:prstGeom>
          <a:solidFill>
            <a:srgbClr val="6699FF"/>
          </a:solidFill>
          <a:ln>
            <a:solidFill>
              <a:srgbClr val="9277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RDMA</a:t>
            </a:r>
          </a:p>
        </p:txBody>
      </p:sp>
      <p:sp>
        <p:nvSpPr>
          <p:cNvPr id="146" name="Rounded Rectangle 145"/>
          <p:cNvSpPr/>
          <p:nvPr/>
        </p:nvSpPr>
        <p:spPr bwMode="auto">
          <a:xfrm>
            <a:off x="3398356" y="4533296"/>
            <a:ext cx="810380" cy="314476"/>
          </a:xfrm>
          <a:prstGeom prst="roundRect">
            <a:avLst/>
          </a:prstGeom>
          <a:solidFill>
            <a:schemeClr val="bg1">
              <a:lumMod val="95000"/>
            </a:schemeClr>
          </a:solidFill>
          <a:ln>
            <a:solidFill>
              <a:schemeClr val="tx1"/>
            </a:solidFill>
            <a:prstDash val="dot"/>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90000"/>
              </a:lnSpc>
              <a:spcBef>
                <a:spcPct val="0"/>
              </a:spcBef>
              <a:spcAft>
                <a:spcPct val="0"/>
              </a:spcAft>
              <a:buClr>
                <a:srgbClr val="000000"/>
              </a:buClr>
              <a:buSzPct val="100000"/>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FPGA</a:t>
            </a:r>
          </a:p>
          <a:p>
            <a:pPr marL="0" marR="0" indent="0" algn="ctr" defTabSz="449263" rtl="0" eaLnBrk="1" fontAlgn="base" latinLnBrk="0" hangingPunct="1">
              <a:lnSpc>
                <a:spcPct val="90000"/>
              </a:lnSpc>
              <a:spcBef>
                <a:spcPct val="0"/>
              </a:spcBef>
              <a:spcAft>
                <a:spcPct val="0"/>
              </a:spcAft>
              <a:buClr>
                <a:srgbClr val="000000"/>
              </a:buClr>
              <a:buSzPct val="100000"/>
              <a:buFont typeface="Arial" pitchFamily="34" charset="0"/>
              <a:buNone/>
              <a:tabLst/>
            </a:pPr>
            <a:r>
              <a:rPr lang="en-US" sz="900" dirty="0" smtClean="0">
                <a:solidFill>
                  <a:schemeClr val="tx1"/>
                </a:solidFill>
                <a:latin typeface="Arial" pitchFamily="34" charset="0"/>
                <a:cs typeface="Arial" pitchFamily="34" charset="0"/>
              </a:rPr>
              <a:t>Buffer</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p:txBody>
      </p:sp>
      <p:cxnSp>
        <p:nvCxnSpPr>
          <p:cNvPr id="147" name="Straight Arrow Connector 146"/>
          <p:cNvCxnSpPr>
            <a:endCxn id="142" idx="0"/>
          </p:cNvCxnSpPr>
          <p:nvPr/>
        </p:nvCxnSpPr>
        <p:spPr bwMode="auto">
          <a:xfrm>
            <a:off x="3855373" y="4875869"/>
            <a:ext cx="109" cy="510134"/>
          </a:xfrm>
          <a:prstGeom prst="straightConnector1">
            <a:avLst/>
          </a:prstGeom>
          <a:ln w="28575" cmpd="sng">
            <a:solidFill>
              <a:srgbClr val="1E74F3"/>
            </a:solidFill>
            <a:prstDash val="dot"/>
            <a:headEnd type="none" w="med" len="med"/>
            <a:tailEnd type="arrow"/>
          </a:ln>
          <a:extLst/>
        </p:spPr>
        <p:style>
          <a:lnRef idx="3">
            <a:schemeClr val="accent3"/>
          </a:lnRef>
          <a:fillRef idx="0">
            <a:schemeClr val="accent3"/>
          </a:fillRef>
          <a:effectRef idx="2">
            <a:schemeClr val="accent3"/>
          </a:effectRef>
          <a:fontRef idx="minor">
            <a:schemeClr val="tx1"/>
          </a:fontRef>
        </p:style>
      </p:cxnSp>
      <p:sp>
        <p:nvSpPr>
          <p:cNvPr id="148" name="Rectangle 147"/>
          <p:cNvSpPr/>
          <p:nvPr/>
        </p:nvSpPr>
        <p:spPr>
          <a:xfrm>
            <a:off x="2127802" y="5366250"/>
            <a:ext cx="718608" cy="203723"/>
          </a:xfrm>
          <a:prstGeom prst="rect">
            <a:avLst/>
          </a:prstGeom>
          <a:solidFill>
            <a:srgbClr val="6699FF"/>
          </a:solidFill>
          <a:ln>
            <a:solidFill>
              <a:srgbClr val="9277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RDMA</a:t>
            </a:r>
          </a:p>
        </p:txBody>
      </p:sp>
      <p:cxnSp>
        <p:nvCxnSpPr>
          <p:cNvPr id="149" name="Straight Connector 148"/>
          <p:cNvCxnSpPr/>
          <p:nvPr/>
        </p:nvCxnSpPr>
        <p:spPr bwMode="auto">
          <a:xfrm>
            <a:off x="2438399" y="4697419"/>
            <a:ext cx="3116" cy="668831"/>
          </a:xfrm>
          <a:prstGeom prst="line">
            <a:avLst/>
          </a:prstGeom>
          <a:ln w="28575" cmpd="sng">
            <a:solidFill>
              <a:srgbClr val="1E74F3"/>
            </a:solidFill>
            <a:prstDash val="dot"/>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cxnSp>
        <p:nvCxnSpPr>
          <p:cNvPr id="150" name="Straight Arrow Connector 149"/>
          <p:cNvCxnSpPr/>
          <p:nvPr/>
        </p:nvCxnSpPr>
        <p:spPr bwMode="auto">
          <a:xfrm>
            <a:off x="2438400" y="4708273"/>
            <a:ext cx="888315" cy="1799"/>
          </a:xfrm>
          <a:prstGeom prst="straightConnector1">
            <a:avLst/>
          </a:prstGeom>
          <a:ln w="28575" cmpd="sng">
            <a:solidFill>
              <a:srgbClr val="1E74F3"/>
            </a:solidFill>
            <a:prstDash val="dot"/>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25615" name="Rectangle 25614"/>
          <p:cNvSpPr/>
          <p:nvPr/>
        </p:nvSpPr>
        <p:spPr bwMode="auto">
          <a:xfrm>
            <a:off x="2576285" y="4995333"/>
            <a:ext cx="1185334" cy="193524"/>
          </a:xfrm>
          <a:prstGeom prst="rect">
            <a:avLst/>
          </a:prstGeom>
          <a:solidFill>
            <a:srgbClr val="008000"/>
          </a:solidFill>
          <a:ln>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US" sz="1000" b="1" i="0" u="none" strike="noStrike" cap="none" normalizeH="0" baseline="0" dirty="0" err="1" smtClean="0">
                <a:ln>
                  <a:noFill/>
                </a:ln>
                <a:solidFill>
                  <a:schemeClr val="bg1"/>
                </a:solidFill>
                <a:effectLst/>
                <a:latin typeface="Arial" pitchFamily="34" charset="0"/>
                <a:cs typeface="Arial" pitchFamily="34" charset="0"/>
              </a:rPr>
              <a:t>PCI</a:t>
            </a:r>
            <a:r>
              <a:rPr lang="en-US" altLang="zh-CN" dirty="0" err="1" smtClean="0">
                <a:solidFill>
                  <a:schemeClr val="bg1"/>
                </a:solidFill>
                <a:latin typeface="Arial" pitchFamily="34" charset="0"/>
                <a:cs typeface="Arial" pitchFamily="34" charset="0"/>
              </a:rPr>
              <a:t>e</a:t>
            </a:r>
            <a:r>
              <a:rPr lang="zh-CN" altLang="en-US" dirty="0" smtClean="0">
                <a:solidFill>
                  <a:schemeClr val="bg1"/>
                </a:solidFill>
                <a:latin typeface="Arial" pitchFamily="34" charset="0"/>
                <a:cs typeface="Arial" pitchFamily="34" charset="0"/>
              </a:rPr>
              <a:t> </a:t>
            </a:r>
            <a:r>
              <a:rPr lang="en-US" altLang="zh-CN" dirty="0" smtClean="0">
                <a:solidFill>
                  <a:schemeClr val="bg1"/>
                </a:solidFill>
                <a:latin typeface="Arial" pitchFamily="34" charset="0"/>
                <a:cs typeface="Arial" pitchFamily="34" charset="0"/>
              </a:rPr>
              <a:t>Bridge</a:t>
            </a:r>
            <a:endParaRPr kumimoji="0" lang="en-US" sz="1000" b="1" i="0" u="none" strike="noStrike" cap="none" normalizeH="0" baseline="0" dirty="0" smtClean="0">
              <a:ln>
                <a:noFill/>
              </a:ln>
              <a:solidFill>
                <a:schemeClr val="bg1"/>
              </a:solidFill>
              <a:effectLst/>
              <a:latin typeface="Arial" pitchFamily="34" charset="0"/>
              <a:cs typeface="Arial" pitchFamily="34" charset="0"/>
            </a:endParaRPr>
          </a:p>
        </p:txBody>
      </p:sp>
      <p:cxnSp>
        <p:nvCxnSpPr>
          <p:cNvPr id="154" name="Straight Arrow Connector 153"/>
          <p:cNvCxnSpPr/>
          <p:nvPr/>
        </p:nvCxnSpPr>
        <p:spPr bwMode="auto">
          <a:xfrm flipV="1">
            <a:off x="2600476" y="5222724"/>
            <a:ext cx="433010" cy="111276"/>
          </a:xfrm>
          <a:prstGeom prst="straightConnector1">
            <a:avLst/>
          </a:prstGeom>
          <a:ln w="28575" cmpd="sng">
            <a:solidFill>
              <a:srgbClr val="1E74F3"/>
            </a:solidFill>
            <a:prstDash val="solid"/>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59" name="Straight Arrow Connector 158"/>
          <p:cNvCxnSpPr/>
          <p:nvPr/>
        </p:nvCxnSpPr>
        <p:spPr bwMode="auto">
          <a:xfrm>
            <a:off x="3335387" y="5204574"/>
            <a:ext cx="377851" cy="189902"/>
          </a:xfrm>
          <a:prstGeom prst="straightConnector1">
            <a:avLst/>
          </a:prstGeom>
          <a:ln w="28575" cmpd="sng">
            <a:solidFill>
              <a:srgbClr val="1E74F3"/>
            </a:solidFill>
            <a:prstDash val="solid"/>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164" name="Rectangle 99"/>
          <p:cNvSpPr>
            <a:spLocks noChangeArrowheads="1"/>
          </p:cNvSpPr>
          <p:nvPr/>
        </p:nvSpPr>
        <p:spPr bwMode="auto">
          <a:xfrm>
            <a:off x="401107" y="886656"/>
            <a:ext cx="3987800" cy="2713037"/>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Clr>
                <a:srgbClr val="000000"/>
              </a:buClr>
              <a:buFont typeface="Arial" charset="0"/>
              <a:buNone/>
              <a:defRPr/>
            </a:pPr>
            <a:endParaRPr lang="zh-CN" altLang="en-US">
              <a:ea typeface="宋体" charset="0"/>
              <a:cs typeface="Arial" charset="0"/>
            </a:endParaRPr>
          </a:p>
        </p:txBody>
      </p:sp>
      <p:sp>
        <p:nvSpPr>
          <p:cNvPr id="166" name="Rectangle 165"/>
          <p:cNvSpPr/>
          <p:nvPr/>
        </p:nvSpPr>
        <p:spPr bwMode="auto">
          <a:xfrm>
            <a:off x="1802190" y="890208"/>
            <a:ext cx="2580518" cy="1069222"/>
          </a:xfrm>
          <a:prstGeom prst="rect">
            <a:avLst/>
          </a:prstGeom>
          <a:solidFill>
            <a:schemeClr val="bg1">
              <a:lumMod val="75000"/>
              <a:alpha val="20000"/>
            </a:schemeClr>
          </a:solidFill>
          <a:ln w="3175" cap="flat" cmpd="sng" algn="ctr">
            <a:solidFill>
              <a:schemeClr val="bg1"/>
            </a:solidFill>
            <a:prstDash val="solid"/>
            <a:round/>
            <a:headEnd type="none" w="med" len="med"/>
            <a:tailEnd type="none" w="med" len="med"/>
          </a:ln>
          <a:effectLst/>
          <a:extLst/>
        </p:spPr>
        <p:txBody>
          <a:bodyPr/>
          <a:lstStyle/>
          <a:p>
            <a:pPr eaLnBrk="1" hangingPunct="1">
              <a:buClr>
                <a:srgbClr val="000000"/>
              </a:buClr>
              <a:buSzPct val="100000"/>
              <a:buFont typeface="Arial" pitchFamily="34" charset="0"/>
              <a:buNone/>
              <a:defRPr/>
            </a:pPr>
            <a:endParaRPr lang="en-US" dirty="0">
              <a:latin typeface="Arial" pitchFamily="34" charset="0"/>
              <a:cs typeface="Arial" pitchFamily="34" charset="0"/>
            </a:endParaRPr>
          </a:p>
        </p:txBody>
      </p:sp>
      <p:sp>
        <p:nvSpPr>
          <p:cNvPr id="167" name="Rectangle 166"/>
          <p:cNvSpPr/>
          <p:nvPr/>
        </p:nvSpPr>
        <p:spPr>
          <a:xfrm>
            <a:off x="2591857" y="2379126"/>
            <a:ext cx="718608" cy="203723"/>
          </a:xfrm>
          <a:prstGeom prst="rect">
            <a:avLst/>
          </a:prstGeom>
          <a:solidFill>
            <a:srgbClr val="000090"/>
          </a:solidFill>
          <a:ln>
            <a:solidFill>
              <a:srgbClr val="9277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smtClean="0"/>
              <a:t>FPGA</a:t>
            </a:r>
            <a:endParaRPr lang="en-US" sz="1400" dirty="0"/>
          </a:p>
        </p:txBody>
      </p:sp>
      <p:sp>
        <p:nvSpPr>
          <p:cNvPr id="175" name="Rounded Rectangle 174"/>
          <p:cNvSpPr/>
          <p:nvPr/>
        </p:nvSpPr>
        <p:spPr bwMode="auto">
          <a:xfrm>
            <a:off x="2310190" y="890208"/>
            <a:ext cx="1294191" cy="488649"/>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90000"/>
              </a:lnSpc>
              <a:spcBef>
                <a:spcPct val="0"/>
              </a:spcBef>
              <a:spcAft>
                <a:spcPct val="0"/>
              </a:spcAft>
              <a:buClr>
                <a:srgbClr val="000000"/>
              </a:buClr>
              <a:buSzPct val="100000"/>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Application</a:t>
            </a:r>
          </a:p>
        </p:txBody>
      </p:sp>
      <p:cxnSp>
        <p:nvCxnSpPr>
          <p:cNvPr id="176" name="Straight Arrow Connector 175"/>
          <p:cNvCxnSpPr>
            <a:stCxn id="175" idx="2"/>
            <a:endCxn id="167" idx="0"/>
          </p:cNvCxnSpPr>
          <p:nvPr/>
        </p:nvCxnSpPr>
        <p:spPr bwMode="auto">
          <a:xfrm flipH="1">
            <a:off x="2951161" y="1378857"/>
            <a:ext cx="6125" cy="1000269"/>
          </a:xfrm>
          <a:prstGeom prst="straightConnector1">
            <a:avLst/>
          </a:prstGeom>
          <a:ln w="28575" cmpd="sng">
            <a:solidFill>
              <a:srgbClr val="1E74F3"/>
            </a:solidFill>
            <a:headEnd type="none" w="med" len="med"/>
            <a:tailEnd type="arrow"/>
          </a:ln>
          <a:extLst/>
        </p:spPr>
        <p:style>
          <a:lnRef idx="3">
            <a:schemeClr val="accent3"/>
          </a:lnRef>
          <a:fillRef idx="0">
            <a:schemeClr val="accent3"/>
          </a:fillRef>
          <a:effectRef idx="2">
            <a:schemeClr val="accent3"/>
          </a:effectRef>
          <a:fontRef idx="minor">
            <a:schemeClr val="tx1"/>
          </a:fontRef>
        </p:style>
      </p:cxnSp>
      <p:sp>
        <p:nvSpPr>
          <p:cNvPr id="25631" name="TextBox 25630"/>
          <p:cNvSpPr txBox="1"/>
          <p:nvPr/>
        </p:nvSpPr>
        <p:spPr>
          <a:xfrm>
            <a:off x="3386666" y="3205239"/>
            <a:ext cx="1013656" cy="400110"/>
          </a:xfrm>
          <a:prstGeom prst="rect">
            <a:avLst/>
          </a:prstGeom>
          <a:noFill/>
        </p:spPr>
        <p:txBody>
          <a:bodyPr wrap="none" rtlCol="0">
            <a:spAutoFit/>
          </a:bodyPr>
          <a:lstStyle/>
          <a:p>
            <a:r>
              <a:rPr lang="en-US" dirty="0" smtClean="0"/>
              <a:t>DMA</a:t>
            </a:r>
            <a:r>
              <a:rPr lang="zh-CN" altLang="en-US" dirty="0" smtClean="0"/>
              <a:t> </a:t>
            </a:r>
            <a:r>
              <a:rPr lang="en-US" altLang="zh-CN" dirty="0" smtClean="0"/>
              <a:t>Transfer</a:t>
            </a:r>
          </a:p>
          <a:p>
            <a:endParaRPr lang="en-US" dirty="0"/>
          </a:p>
        </p:txBody>
      </p:sp>
      <p:sp>
        <p:nvSpPr>
          <p:cNvPr id="64" name="TextBox 63"/>
          <p:cNvSpPr txBox="1"/>
          <p:nvPr/>
        </p:nvSpPr>
        <p:spPr>
          <a:xfrm>
            <a:off x="7595810" y="3156857"/>
            <a:ext cx="1106267" cy="400110"/>
          </a:xfrm>
          <a:prstGeom prst="rect">
            <a:avLst/>
          </a:prstGeom>
          <a:noFill/>
        </p:spPr>
        <p:txBody>
          <a:bodyPr wrap="none" rtlCol="0">
            <a:spAutoFit/>
          </a:bodyPr>
          <a:lstStyle/>
          <a:p>
            <a:r>
              <a:rPr lang="en-US" dirty="0" smtClean="0"/>
              <a:t>RDMA</a:t>
            </a:r>
            <a:r>
              <a:rPr lang="zh-CN" altLang="en-US" dirty="0" smtClean="0"/>
              <a:t> </a:t>
            </a:r>
            <a:r>
              <a:rPr lang="en-US" altLang="zh-CN" dirty="0" smtClean="0"/>
              <a:t>Transfer</a:t>
            </a:r>
          </a:p>
          <a:p>
            <a:r>
              <a:rPr lang="en-US" dirty="0"/>
              <a:t>w</a:t>
            </a:r>
            <a:r>
              <a:rPr lang="en-US" dirty="0" smtClean="0"/>
              <a:t>ith</a:t>
            </a:r>
            <a:r>
              <a:rPr lang="zh-CN" altLang="en-US" dirty="0" smtClean="0"/>
              <a:t> </a:t>
            </a:r>
            <a:r>
              <a:rPr lang="en-US" altLang="zh-CN" dirty="0"/>
              <a:t>T</a:t>
            </a:r>
            <a:r>
              <a:rPr lang="en-US" altLang="zh-CN" dirty="0" smtClean="0"/>
              <a:t>wo</a:t>
            </a:r>
            <a:r>
              <a:rPr lang="zh-CN" altLang="en-US" dirty="0" smtClean="0"/>
              <a:t> </a:t>
            </a:r>
            <a:r>
              <a:rPr lang="en-US" altLang="zh-CN" dirty="0"/>
              <a:t>C</a:t>
            </a:r>
            <a:r>
              <a:rPr lang="en-US" altLang="zh-CN" dirty="0" smtClean="0"/>
              <a:t>opy</a:t>
            </a:r>
            <a:endParaRPr lang="en-US" dirty="0"/>
          </a:p>
        </p:txBody>
      </p:sp>
      <p:sp>
        <p:nvSpPr>
          <p:cNvPr id="65" name="TextBox 64"/>
          <p:cNvSpPr txBox="1"/>
          <p:nvPr/>
        </p:nvSpPr>
        <p:spPr>
          <a:xfrm>
            <a:off x="7607901" y="6168571"/>
            <a:ext cx="1209525" cy="400110"/>
          </a:xfrm>
          <a:prstGeom prst="rect">
            <a:avLst/>
          </a:prstGeom>
          <a:noFill/>
        </p:spPr>
        <p:txBody>
          <a:bodyPr wrap="square" rtlCol="0">
            <a:spAutoFit/>
          </a:bodyPr>
          <a:lstStyle/>
          <a:p>
            <a:r>
              <a:rPr lang="en-US" dirty="0" smtClean="0"/>
              <a:t>RDMA</a:t>
            </a:r>
            <a:r>
              <a:rPr lang="zh-CN" altLang="en-US" dirty="0" smtClean="0"/>
              <a:t> </a:t>
            </a:r>
            <a:r>
              <a:rPr lang="en-US" altLang="zh-CN" dirty="0" smtClean="0"/>
              <a:t>Transfer</a:t>
            </a:r>
          </a:p>
          <a:p>
            <a:r>
              <a:rPr lang="en-US" dirty="0"/>
              <a:t>w</a:t>
            </a:r>
            <a:r>
              <a:rPr lang="en-US" dirty="0" smtClean="0"/>
              <a:t>ith</a:t>
            </a:r>
            <a:r>
              <a:rPr lang="zh-CN" altLang="en-US" dirty="0" smtClean="0"/>
              <a:t> </a:t>
            </a:r>
            <a:r>
              <a:rPr lang="en-US" altLang="zh-CN" dirty="0"/>
              <a:t>O</a:t>
            </a:r>
            <a:r>
              <a:rPr lang="en-US" altLang="zh-CN" dirty="0" smtClean="0"/>
              <a:t>ne</a:t>
            </a:r>
            <a:r>
              <a:rPr lang="zh-CN" altLang="en-US" dirty="0" smtClean="0"/>
              <a:t> </a:t>
            </a:r>
            <a:r>
              <a:rPr lang="en-US" altLang="zh-CN" dirty="0"/>
              <a:t>C</a:t>
            </a:r>
            <a:r>
              <a:rPr lang="en-US" altLang="zh-CN" dirty="0" smtClean="0"/>
              <a:t>opy</a:t>
            </a:r>
            <a:endParaRPr lang="en-US" dirty="0"/>
          </a:p>
        </p:txBody>
      </p:sp>
      <p:sp>
        <p:nvSpPr>
          <p:cNvPr id="66" name="TextBox 65"/>
          <p:cNvSpPr txBox="1"/>
          <p:nvPr/>
        </p:nvSpPr>
        <p:spPr>
          <a:xfrm>
            <a:off x="3265714" y="6216952"/>
            <a:ext cx="1106267" cy="400110"/>
          </a:xfrm>
          <a:prstGeom prst="rect">
            <a:avLst/>
          </a:prstGeom>
          <a:noFill/>
        </p:spPr>
        <p:txBody>
          <a:bodyPr wrap="none" rtlCol="0">
            <a:spAutoFit/>
          </a:bodyPr>
          <a:lstStyle/>
          <a:p>
            <a:r>
              <a:rPr lang="en-US" dirty="0" smtClean="0"/>
              <a:t>RDMA</a:t>
            </a:r>
            <a:r>
              <a:rPr lang="zh-CN" altLang="en-US" dirty="0" smtClean="0"/>
              <a:t> </a:t>
            </a:r>
            <a:r>
              <a:rPr lang="en-US" altLang="zh-CN" dirty="0" smtClean="0"/>
              <a:t>Transfer</a:t>
            </a:r>
            <a:r>
              <a:rPr lang="zh-CN" altLang="en-US" dirty="0" smtClean="0"/>
              <a:t> </a:t>
            </a:r>
            <a:endParaRPr lang="en-US" altLang="zh-CN" dirty="0" smtClean="0"/>
          </a:p>
          <a:p>
            <a:r>
              <a:rPr lang="en-US" dirty="0"/>
              <a:t>w</a:t>
            </a:r>
            <a:r>
              <a:rPr lang="en-US" dirty="0" smtClean="0"/>
              <a:t>ithout</a:t>
            </a:r>
            <a:r>
              <a:rPr lang="zh-CN" altLang="en-US" dirty="0" smtClean="0"/>
              <a:t> </a:t>
            </a:r>
            <a:r>
              <a:rPr lang="en-US" altLang="zh-CN" dirty="0"/>
              <a:t>C</a:t>
            </a:r>
            <a:r>
              <a:rPr lang="en-US" altLang="zh-CN" dirty="0" smtClean="0"/>
              <a:t>opy</a:t>
            </a:r>
            <a:endParaRPr lang="en-US" dirty="0"/>
          </a:p>
        </p:txBody>
      </p:sp>
      <p:pic>
        <p:nvPicPr>
          <p:cNvPr id="180" name="图片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0978" y="3185055"/>
            <a:ext cx="4079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 name="图片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8331" y="3156027"/>
            <a:ext cx="4079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Rectangle 66"/>
          <p:cNvSpPr/>
          <p:nvPr/>
        </p:nvSpPr>
        <p:spPr bwMode="auto">
          <a:xfrm>
            <a:off x="2588381" y="1161143"/>
            <a:ext cx="774095" cy="181428"/>
          </a:xfrm>
          <a:prstGeom prst="rect">
            <a:avLst/>
          </a:prstGeom>
          <a:solidFill>
            <a:srgbClr val="CCFFCC"/>
          </a:solidFill>
          <a:ln>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US" sz="900" i="0" u="none" strike="noStrike" cap="none" normalizeH="0" baseline="0" dirty="0" smtClean="0">
                <a:ln>
                  <a:noFill/>
                </a:ln>
                <a:solidFill>
                  <a:srgbClr val="000000"/>
                </a:solidFill>
                <a:effectLst/>
                <a:latin typeface="Arial" pitchFamily="34" charset="0"/>
                <a:cs typeface="Arial" pitchFamily="34" charset="0"/>
              </a:rPr>
              <a:t>Buffer</a:t>
            </a:r>
          </a:p>
        </p:txBody>
      </p:sp>
      <p:cxnSp>
        <p:nvCxnSpPr>
          <p:cNvPr id="57" name="Straight Arrow Connector 56"/>
          <p:cNvCxnSpPr/>
          <p:nvPr/>
        </p:nvCxnSpPr>
        <p:spPr bwMode="auto">
          <a:xfrm flipH="1" flipV="1">
            <a:off x="5467048" y="2866571"/>
            <a:ext cx="1209523" cy="12096"/>
          </a:xfrm>
          <a:prstGeom prst="straightConnector1">
            <a:avLst/>
          </a:prstGeom>
          <a:ln w="28575" cmpd="sng">
            <a:solidFill>
              <a:srgbClr val="1E74F3"/>
            </a:solidFill>
            <a:prstDash val="solid"/>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a:endCxn id="58" idx="0"/>
          </p:cNvCxnSpPr>
          <p:nvPr/>
        </p:nvCxnSpPr>
        <p:spPr bwMode="auto">
          <a:xfrm>
            <a:off x="6688667" y="1814286"/>
            <a:ext cx="5371" cy="314475"/>
          </a:xfrm>
          <a:prstGeom prst="straightConnector1">
            <a:avLst/>
          </a:prstGeom>
          <a:ln w="28575" cmpd="sng">
            <a:solidFill>
              <a:srgbClr val="3366FF"/>
            </a:solidFill>
            <a:headEnd type="arrow"/>
            <a:tailEnd type="arrow"/>
          </a:ln>
          <a:extLst/>
        </p:spPr>
        <p:style>
          <a:lnRef idx="3">
            <a:schemeClr val="accent3"/>
          </a:lnRef>
          <a:fillRef idx="0">
            <a:schemeClr val="accent3"/>
          </a:fillRef>
          <a:effectRef idx="2">
            <a:schemeClr val="accent3"/>
          </a:effectRef>
          <a:fontRef idx="minor">
            <a:schemeClr val="tx1"/>
          </a:fontRef>
        </p:style>
      </p:cxnSp>
      <p:cxnSp>
        <p:nvCxnSpPr>
          <p:cNvPr id="62" name="Straight Arrow Connector 61"/>
          <p:cNvCxnSpPr/>
          <p:nvPr/>
        </p:nvCxnSpPr>
        <p:spPr bwMode="auto">
          <a:xfrm>
            <a:off x="7216019" y="1676403"/>
            <a:ext cx="512838" cy="4838"/>
          </a:xfrm>
          <a:prstGeom prst="straightConnector1">
            <a:avLst/>
          </a:prstGeom>
          <a:ln w="28575" cmpd="sng">
            <a:solidFill>
              <a:srgbClr val="3366FF"/>
            </a:solidFill>
            <a:headEnd type="arrow"/>
            <a:tailEnd type="arrow"/>
          </a:ln>
          <a:ex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1168561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B2E061A-70AF-154D-B0B3-E523E2E991D9}" type="slidenum">
              <a:rPr lang="zh-CN" altLang="ca-ES" smtClean="0"/>
              <a:pPr>
                <a:defRPr/>
              </a:pPr>
              <a:t>17</a:t>
            </a:fld>
            <a:endParaRPr lang="ca-ES" altLang="zh-CN"/>
          </a:p>
        </p:txBody>
      </p:sp>
    </p:spTree>
    <p:extLst>
      <p:ext uri="{BB962C8B-B14F-4D97-AF65-F5344CB8AC3E}">
        <p14:creationId xmlns:p14="http://schemas.microsoft.com/office/powerpoint/2010/main" val="42436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0A9FF19-56A1-EC4F-A8CC-F8919EAE2A52}" type="slidenum">
              <a:rPr lang="zh-CN" altLang="ca-ES" smtClean="0"/>
              <a:pPr>
                <a:defRPr/>
              </a:pPr>
              <a:t>18</a:t>
            </a:fld>
            <a:endParaRPr lang="ca-ES" altLang="zh-CN"/>
          </a:p>
        </p:txBody>
      </p:sp>
      <p:sp>
        <p:nvSpPr>
          <p:cNvPr id="3" name="Title 1"/>
          <p:cNvSpPr txBox="1">
            <a:spLocks/>
          </p:cNvSpPr>
          <p:nvPr/>
        </p:nvSpPr>
        <p:spPr bwMode="auto">
          <a:xfrm>
            <a:off x="295451" y="156284"/>
            <a:ext cx="868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r>
              <a:rPr lang="en-US" dirty="0" smtClean="0"/>
              <a:t>P</a:t>
            </a:r>
            <a:r>
              <a:rPr lang="en-US" altLang="zh-CN" dirty="0" smtClean="0"/>
              <a:t>roject</a:t>
            </a:r>
            <a:r>
              <a:rPr lang="zh-CN" altLang="en-US" dirty="0" smtClean="0"/>
              <a:t> </a:t>
            </a:r>
            <a:r>
              <a:rPr lang="en-US" altLang="zh-CN" dirty="0" smtClean="0"/>
              <a:t>Road</a:t>
            </a:r>
            <a:r>
              <a:rPr lang="zh-CN" altLang="en-US" dirty="0" smtClean="0"/>
              <a:t> </a:t>
            </a:r>
            <a:r>
              <a:rPr lang="en-US" altLang="zh-CN" dirty="0" smtClean="0"/>
              <a:t>Map</a:t>
            </a:r>
            <a:endParaRPr lang="en-AU" dirty="0"/>
          </a:p>
        </p:txBody>
      </p:sp>
      <p:cxnSp>
        <p:nvCxnSpPr>
          <p:cNvPr id="8" name="Straight Connector 7"/>
          <p:cNvCxnSpPr/>
          <p:nvPr/>
        </p:nvCxnSpPr>
        <p:spPr bwMode="auto">
          <a:xfrm flipV="1">
            <a:off x="1746250" y="1883827"/>
            <a:ext cx="2709348" cy="6"/>
          </a:xfrm>
          <a:prstGeom prst="line">
            <a:avLst/>
          </a:prstGeom>
          <a:ln w="57150" cmpd="sng">
            <a:solidFill>
              <a:srgbClr val="FF6600"/>
            </a:solidFill>
            <a:headEnd type="none" w="med" len="med"/>
            <a:tailEnd type="none" w="med" len="med"/>
          </a:ln>
          <a:effectLst>
            <a:outerShdw blurRad="50800" dist="38100" dir="18900000" algn="bl" rotWithShape="0">
              <a:prstClr val="black">
                <a:alpha val="40000"/>
              </a:prstClr>
            </a:outerShdw>
          </a:effectLst>
          <a:extLst/>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bwMode="auto">
          <a:xfrm>
            <a:off x="4445015" y="1862662"/>
            <a:ext cx="656167" cy="889000"/>
          </a:xfrm>
          <a:prstGeom prst="line">
            <a:avLst/>
          </a:prstGeom>
          <a:ln w="57150" cmpd="sng">
            <a:solidFill>
              <a:srgbClr val="FF6600"/>
            </a:solidFill>
            <a:headEnd type="none" w="med" len="med"/>
            <a:tailEnd type="none" w="med" len="med"/>
          </a:ln>
          <a:effectLst>
            <a:outerShdw blurRad="50800" dist="38100" dir="18900000" algn="bl" rotWithShape="0">
              <a:prstClr val="black">
                <a:alpha val="40000"/>
              </a:prstClr>
            </a:outerShdw>
          </a:effectLst>
          <a:extLst/>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bwMode="auto">
          <a:xfrm>
            <a:off x="5187965" y="2728377"/>
            <a:ext cx="1441435" cy="14823"/>
          </a:xfrm>
          <a:prstGeom prst="line">
            <a:avLst/>
          </a:prstGeom>
          <a:solidFill>
            <a:srgbClr val="00B8FF"/>
          </a:solidFill>
          <a:ln w="57150" cap="flat" cmpd="sng" algn="ctr">
            <a:solidFill>
              <a:srgbClr val="FF6600"/>
            </a:solidFill>
            <a:prstDash val="solid"/>
            <a:round/>
            <a:headEnd type="none" w="med" len="med"/>
            <a:tailEnd type="none" w="med" len="med"/>
          </a:ln>
          <a:effectLst>
            <a:outerShdw dist="35921" dir="2700000" algn="ctr" rotWithShape="0">
              <a:schemeClr val="bg2"/>
            </a:outerShdw>
          </a:effectLst>
          <a:extLst/>
        </p:spPr>
      </p:cxnSp>
      <p:sp>
        <p:nvSpPr>
          <p:cNvPr id="15" name="Oval 14"/>
          <p:cNvSpPr/>
          <p:nvPr/>
        </p:nvSpPr>
        <p:spPr bwMode="auto">
          <a:xfrm>
            <a:off x="4349751" y="1756834"/>
            <a:ext cx="311150" cy="300574"/>
          </a:xfrm>
          <a:prstGeom prst="ellipse">
            <a:avLst/>
          </a:prstGeom>
          <a:solidFill>
            <a:srgbClr val="FFFFFF"/>
          </a:solidFill>
          <a:ln w="38100" cmpd="sng">
            <a:solidFill>
              <a:srgbClr val="FF6600"/>
            </a:solidFill>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16" name="Rounded Rectangular Callout 15"/>
          <p:cNvSpPr/>
          <p:nvPr/>
        </p:nvSpPr>
        <p:spPr bwMode="auto">
          <a:xfrm>
            <a:off x="2709334" y="762000"/>
            <a:ext cx="1756834" cy="686737"/>
          </a:xfrm>
          <a:prstGeom prst="wedgeRoundRectCallout">
            <a:avLst>
              <a:gd name="adj1" fmla="val -40509"/>
              <a:gd name="adj2" fmla="val 87702"/>
              <a:gd name="adj3" fmla="val 16667"/>
            </a:avLst>
          </a:prstGeom>
          <a:solidFill>
            <a:srgbClr val="FFFF9B"/>
          </a:solidFill>
          <a:ln>
            <a:solidFill>
              <a:srgbClr val="FFFFFF"/>
            </a:solidFill>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lang="en-US" altLang="zh-CN" dirty="0" smtClean="0">
                <a:solidFill>
                  <a:srgbClr val="FF6719"/>
                </a:solidFill>
                <a:latin typeface="Arial" pitchFamily="34" charset="0"/>
                <a:cs typeface="Arial" pitchFamily="34" charset="0"/>
              </a:rPr>
              <a:t>1.</a:t>
            </a:r>
            <a:r>
              <a:rPr lang="zh-CN" altLang="en-US" dirty="0" smtClean="0">
                <a:solidFill>
                  <a:srgbClr val="FF6719"/>
                </a:solidFill>
                <a:latin typeface="Arial" pitchFamily="34" charset="0"/>
                <a:cs typeface="Arial" pitchFamily="34" charset="0"/>
              </a:rPr>
              <a:t> </a:t>
            </a:r>
            <a:r>
              <a:rPr lang="en-US" dirty="0" smtClean="0">
                <a:solidFill>
                  <a:srgbClr val="FF6719"/>
                </a:solidFill>
                <a:latin typeface="Arial" pitchFamily="34" charset="0"/>
                <a:cs typeface="Arial" pitchFamily="34" charset="0"/>
              </a:rPr>
              <a:t>Presentation</a:t>
            </a:r>
            <a:endParaRPr kumimoji="0" lang="en-US" sz="1000" b="1" i="0" u="none" strike="noStrike" cap="none" normalizeH="0" baseline="0" dirty="0">
              <a:ln>
                <a:noFill/>
              </a:ln>
              <a:solidFill>
                <a:srgbClr val="FF6719"/>
              </a:solidFill>
              <a:effectLst/>
              <a:latin typeface="Arial" pitchFamily="34" charset="0"/>
              <a:cs typeface="Arial" pitchFamily="34"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lang="en-US" altLang="zh-CN" dirty="0" smtClean="0">
                <a:solidFill>
                  <a:srgbClr val="FF6719"/>
                </a:solidFill>
                <a:latin typeface="Arial" pitchFamily="34" charset="0"/>
                <a:cs typeface="Arial" pitchFamily="34" charset="0"/>
              </a:rPr>
              <a:t>2.</a:t>
            </a:r>
            <a:r>
              <a:rPr lang="zh-CN" altLang="en-US" dirty="0" smtClean="0">
                <a:solidFill>
                  <a:srgbClr val="FF6719"/>
                </a:solidFill>
                <a:latin typeface="Arial" pitchFamily="34" charset="0"/>
                <a:cs typeface="Arial" pitchFamily="34" charset="0"/>
              </a:rPr>
              <a:t> </a:t>
            </a:r>
            <a:r>
              <a:rPr lang="en-US" altLang="zh-CN" dirty="0" smtClean="0">
                <a:solidFill>
                  <a:srgbClr val="FF6719"/>
                </a:solidFill>
                <a:latin typeface="Arial" pitchFamily="34" charset="0"/>
                <a:cs typeface="Arial" pitchFamily="34" charset="0"/>
              </a:rPr>
              <a:t>Code</a:t>
            </a:r>
            <a:r>
              <a:rPr lang="zh-CN" altLang="en-US" dirty="0" smtClean="0">
                <a:solidFill>
                  <a:srgbClr val="FF6719"/>
                </a:solidFill>
                <a:latin typeface="Arial" pitchFamily="34" charset="0"/>
                <a:cs typeface="Arial" pitchFamily="34" charset="0"/>
              </a:rPr>
              <a:t> </a:t>
            </a:r>
            <a:r>
              <a:rPr lang="en-US" altLang="zh-CN" dirty="0" smtClean="0">
                <a:solidFill>
                  <a:srgbClr val="FF6719"/>
                </a:solidFill>
                <a:latin typeface="Arial" pitchFamily="34" charset="0"/>
                <a:cs typeface="Arial" pitchFamily="34" charset="0"/>
              </a:rPr>
              <a:t>for</a:t>
            </a:r>
            <a:r>
              <a:rPr lang="zh-CN" altLang="en-US" dirty="0" smtClean="0">
                <a:solidFill>
                  <a:srgbClr val="FF6719"/>
                </a:solidFill>
                <a:latin typeface="Arial" pitchFamily="34" charset="0"/>
                <a:cs typeface="Arial" pitchFamily="34" charset="0"/>
              </a:rPr>
              <a:t> </a:t>
            </a:r>
            <a:r>
              <a:rPr lang="en-US" altLang="zh-CN" dirty="0" smtClean="0">
                <a:solidFill>
                  <a:srgbClr val="FF6719"/>
                </a:solidFill>
                <a:latin typeface="Arial" pitchFamily="34" charset="0"/>
                <a:cs typeface="Arial" pitchFamily="34" charset="0"/>
              </a:rPr>
              <a:t>RPC</a:t>
            </a:r>
            <a:r>
              <a:rPr lang="zh-CN" altLang="en-US" dirty="0" smtClean="0">
                <a:solidFill>
                  <a:srgbClr val="FF6719"/>
                </a:solidFill>
                <a:latin typeface="Arial" pitchFamily="34" charset="0"/>
                <a:cs typeface="Arial" pitchFamily="34" charset="0"/>
              </a:rPr>
              <a:t> </a:t>
            </a:r>
            <a:r>
              <a:rPr lang="en-US" dirty="0" smtClean="0">
                <a:solidFill>
                  <a:srgbClr val="FF6719"/>
                </a:solidFill>
                <a:latin typeface="Arial" pitchFamily="34" charset="0"/>
                <a:cs typeface="Arial" pitchFamily="34" charset="0"/>
              </a:rPr>
              <a:t>Client</a:t>
            </a:r>
            <a:r>
              <a:rPr lang="zh-CN" altLang="zh-CN" dirty="0">
                <a:solidFill>
                  <a:srgbClr val="FF6719"/>
                </a:solidFill>
                <a:latin typeface="Arial" pitchFamily="34" charset="0"/>
                <a:cs typeface="Arial" pitchFamily="34" charset="0"/>
              </a:rPr>
              <a:t>-</a:t>
            </a:r>
            <a:r>
              <a:rPr lang="en-US" altLang="zh-CN" dirty="0" smtClean="0">
                <a:solidFill>
                  <a:srgbClr val="FF6719"/>
                </a:solidFill>
                <a:latin typeface="Arial" pitchFamily="34" charset="0"/>
                <a:cs typeface="Arial" pitchFamily="34" charset="0"/>
              </a:rPr>
              <a:t>Server</a:t>
            </a:r>
            <a:r>
              <a:rPr lang="zh-CN" altLang="en-US" dirty="0" smtClean="0">
                <a:solidFill>
                  <a:srgbClr val="FF6719"/>
                </a:solidFill>
                <a:latin typeface="Arial" pitchFamily="34" charset="0"/>
                <a:cs typeface="Arial" pitchFamily="34" charset="0"/>
              </a:rPr>
              <a:t> </a:t>
            </a:r>
            <a:r>
              <a:rPr lang="en-US" altLang="zh-CN" dirty="0" smtClean="0">
                <a:solidFill>
                  <a:srgbClr val="FF6719"/>
                </a:solidFill>
                <a:latin typeface="Arial" pitchFamily="34" charset="0"/>
                <a:cs typeface="Arial" pitchFamily="34" charset="0"/>
              </a:rPr>
              <a:t>Program</a:t>
            </a:r>
            <a:endParaRPr kumimoji="0" lang="en-US" sz="1000" b="1" i="0" u="none" strike="noStrike" cap="none" normalizeH="0" baseline="0" dirty="0" smtClean="0">
              <a:ln>
                <a:noFill/>
              </a:ln>
              <a:solidFill>
                <a:srgbClr val="FF6719"/>
              </a:solidFill>
              <a:effectLst/>
              <a:latin typeface="Arial" pitchFamily="34" charset="0"/>
              <a:cs typeface="Arial" pitchFamily="34" charset="0"/>
            </a:endParaRPr>
          </a:p>
        </p:txBody>
      </p:sp>
      <p:sp>
        <p:nvSpPr>
          <p:cNvPr id="19" name="Oval 18"/>
          <p:cNvSpPr/>
          <p:nvPr/>
        </p:nvSpPr>
        <p:spPr bwMode="auto">
          <a:xfrm>
            <a:off x="5048253" y="2645836"/>
            <a:ext cx="169337" cy="167224"/>
          </a:xfrm>
          <a:prstGeom prst="ellipse">
            <a:avLst/>
          </a:prstGeom>
          <a:solidFill>
            <a:schemeClr val="bg1"/>
          </a:solidFill>
          <a:ln w="38100" cmpd="sng">
            <a:solidFill>
              <a:srgbClr val="FF6600"/>
            </a:solidFill>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22" name="Oval 21"/>
          <p:cNvSpPr/>
          <p:nvPr/>
        </p:nvSpPr>
        <p:spPr bwMode="auto">
          <a:xfrm>
            <a:off x="1665819" y="1813986"/>
            <a:ext cx="169337" cy="167224"/>
          </a:xfrm>
          <a:prstGeom prst="ellipse">
            <a:avLst/>
          </a:prstGeom>
          <a:solidFill>
            <a:schemeClr val="bg1"/>
          </a:solidFill>
          <a:ln w="38100" cmpd="sng">
            <a:solidFill>
              <a:srgbClr val="FF6600"/>
            </a:solidFill>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24" name="Oval 23"/>
          <p:cNvSpPr/>
          <p:nvPr/>
        </p:nvSpPr>
        <p:spPr bwMode="auto">
          <a:xfrm>
            <a:off x="2861736" y="1792819"/>
            <a:ext cx="169337" cy="167224"/>
          </a:xfrm>
          <a:prstGeom prst="ellipse">
            <a:avLst/>
          </a:prstGeom>
          <a:solidFill>
            <a:schemeClr val="bg1"/>
          </a:solidFill>
          <a:ln w="38100" cmpd="sng">
            <a:solidFill>
              <a:srgbClr val="FF6600"/>
            </a:solidFill>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25" name="TextBox 24"/>
          <p:cNvSpPr txBox="1"/>
          <p:nvPr/>
        </p:nvSpPr>
        <p:spPr>
          <a:xfrm>
            <a:off x="1566330" y="2028611"/>
            <a:ext cx="400110" cy="990453"/>
          </a:xfrm>
          <a:prstGeom prst="rect">
            <a:avLst/>
          </a:prstGeom>
          <a:noFill/>
        </p:spPr>
        <p:txBody>
          <a:bodyPr vert="vert270" wrap="none" rtlCol="0">
            <a:spAutoFit/>
          </a:bodyPr>
          <a:lstStyle/>
          <a:p>
            <a:r>
              <a:rPr lang="en-US" sz="1400" b="0" dirty="0" smtClean="0">
                <a:solidFill>
                  <a:srgbClr val="FF6719"/>
                </a:solidFill>
              </a:rPr>
              <a:t>M</a:t>
            </a:r>
            <a:r>
              <a:rPr lang="en-US" altLang="zh-CN" sz="1400" b="0" dirty="0" smtClean="0">
                <a:solidFill>
                  <a:srgbClr val="FF6719"/>
                </a:solidFill>
              </a:rPr>
              <a:t>arch</a:t>
            </a:r>
            <a:r>
              <a:rPr lang="zh-CN" altLang="en-US" sz="1400" b="0" dirty="0" smtClean="0">
                <a:solidFill>
                  <a:srgbClr val="FF6719"/>
                </a:solidFill>
              </a:rPr>
              <a:t> </a:t>
            </a:r>
            <a:r>
              <a:rPr lang="en-US" altLang="zh-CN" sz="1400" b="0" dirty="0" smtClean="0">
                <a:solidFill>
                  <a:srgbClr val="FF6719"/>
                </a:solidFill>
              </a:rPr>
              <a:t>19th</a:t>
            </a:r>
            <a:endParaRPr lang="en-US" sz="1400" b="0" dirty="0">
              <a:solidFill>
                <a:srgbClr val="FF6719"/>
              </a:solidFill>
            </a:endParaRPr>
          </a:p>
        </p:txBody>
      </p:sp>
      <p:sp>
        <p:nvSpPr>
          <p:cNvPr id="27" name="TextBox 26"/>
          <p:cNvSpPr txBox="1"/>
          <p:nvPr/>
        </p:nvSpPr>
        <p:spPr>
          <a:xfrm>
            <a:off x="3090335" y="1924834"/>
            <a:ext cx="400110" cy="850804"/>
          </a:xfrm>
          <a:prstGeom prst="rect">
            <a:avLst/>
          </a:prstGeom>
          <a:solidFill>
            <a:schemeClr val="bg1"/>
          </a:solidFill>
        </p:spPr>
        <p:txBody>
          <a:bodyPr vert="vert270" wrap="none" rtlCol="0">
            <a:spAutoFit/>
          </a:bodyPr>
          <a:lstStyle/>
          <a:p>
            <a:r>
              <a:rPr lang="en-US" sz="1400" b="0" dirty="0" smtClean="0">
                <a:solidFill>
                  <a:srgbClr val="FF6719"/>
                </a:solidFill>
              </a:rPr>
              <a:t>April</a:t>
            </a:r>
            <a:r>
              <a:rPr lang="zh-CN" altLang="en-US" sz="1400" b="0" dirty="0" smtClean="0">
                <a:solidFill>
                  <a:srgbClr val="FF6719"/>
                </a:solidFill>
              </a:rPr>
              <a:t> </a:t>
            </a:r>
            <a:r>
              <a:rPr lang="en-US" altLang="zh-CN" sz="1400" b="0" dirty="0" smtClean="0">
                <a:solidFill>
                  <a:srgbClr val="FF6719"/>
                </a:solidFill>
              </a:rPr>
              <a:t>10th</a:t>
            </a:r>
            <a:endParaRPr lang="en-US" sz="1400" b="0" dirty="0">
              <a:solidFill>
                <a:srgbClr val="FF6719"/>
              </a:solidFill>
            </a:endParaRPr>
          </a:p>
        </p:txBody>
      </p:sp>
      <p:sp>
        <p:nvSpPr>
          <p:cNvPr id="28" name="TextBox 27"/>
          <p:cNvSpPr txBox="1"/>
          <p:nvPr/>
        </p:nvSpPr>
        <p:spPr>
          <a:xfrm>
            <a:off x="4258735" y="2087314"/>
            <a:ext cx="400110" cy="840722"/>
          </a:xfrm>
          <a:prstGeom prst="rect">
            <a:avLst/>
          </a:prstGeom>
          <a:noFill/>
        </p:spPr>
        <p:txBody>
          <a:bodyPr vert="vert270" wrap="none" rtlCol="0">
            <a:spAutoFit/>
          </a:bodyPr>
          <a:lstStyle/>
          <a:p>
            <a:r>
              <a:rPr lang="en-US" altLang="zh-CN" sz="1400" b="0" dirty="0" smtClean="0">
                <a:solidFill>
                  <a:srgbClr val="FF6719"/>
                </a:solidFill>
              </a:rPr>
              <a:t>April</a:t>
            </a:r>
            <a:r>
              <a:rPr lang="zh-CN" altLang="en-US" sz="1400" b="0" dirty="0" smtClean="0">
                <a:solidFill>
                  <a:srgbClr val="FF6719"/>
                </a:solidFill>
              </a:rPr>
              <a:t> </a:t>
            </a:r>
            <a:r>
              <a:rPr lang="zh-CN" altLang="zh-CN" sz="1400" b="0" dirty="0" smtClean="0">
                <a:solidFill>
                  <a:srgbClr val="FF6719"/>
                </a:solidFill>
              </a:rPr>
              <a:t>2</a:t>
            </a:r>
            <a:r>
              <a:rPr lang="en-US" altLang="zh-CN" sz="1400" b="0" dirty="0" smtClean="0">
                <a:solidFill>
                  <a:srgbClr val="FF6719"/>
                </a:solidFill>
              </a:rPr>
              <a:t>0th</a:t>
            </a:r>
            <a:endParaRPr lang="en-US" sz="1400" b="0" dirty="0">
              <a:solidFill>
                <a:srgbClr val="FF6719"/>
              </a:solidFill>
            </a:endParaRPr>
          </a:p>
        </p:txBody>
      </p:sp>
      <p:sp>
        <p:nvSpPr>
          <p:cNvPr id="29" name="TextBox 28"/>
          <p:cNvSpPr txBox="1"/>
          <p:nvPr/>
        </p:nvSpPr>
        <p:spPr>
          <a:xfrm>
            <a:off x="4931833" y="2854989"/>
            <a:ext cx="400110" cy="830816"/>
          </a:xfrm>
          <a:prstGeom prst="rect">
            <a:avLst/>
          </a:prstGeom>
          <a:noFill/>
        </p:spPr>
        <p:txBody>
          <a:bodyPr vert="vert270" wrap="none" rtlCol="0">
            <a:spAutoFit/>
          </a:bodyPr>
          <a:lstStyle/>
          <a:p>
            <a:r>
              <a:rPr lang="en-US" sz="1400" b="0" dirty="0" smtClean="0">
                <a:solidFill>
                  <a:srgbClr val="FF6719"/>
                </a:solidFill>
              </a:rPr>
              <a:t>M</a:t>
            </a:r>
            <a:r>
              <a:rPr lang="en-US" altLang="zh-CN" sz="1400" b="0" dirty="0" smtClean="0">
                <a:solidFill>
                  <a:srgbClr val="FF6719"/>
                </a:solidFill>
              </a:rPr>
              <a:t>ay</a:t>
            </a:r>
            <a:r>
              <a:rPr lang="zh-CN" altLang="en-US" sz="1400" b="0" dirty="0" smtClean="0">
                <a:solidFill>
                  <a:srgbClr val="FF6719"/>
                </a:solidFill>
              </a:rPr>
              <a:t> </a:t>
            </a:r>
            <a:r>
              <a:rPr lang="en-US" altLang="zh-CN" sz="1400" b="0" dirty="0" smtClean="0">
                <a:solidFill>
                  <a:srgbClr val="FF6719"/>
                </a:solidFill>
              </a:rPr>
              <a:t>31th</a:t>
            </a:r>
            <a:endParaRPr lang="en-US" sz="1400" b="0" dirty="0">
              <a:solidFill>
                <a:srgbClr val="FF6719"/>
              </a:solidFill>
            </a:endParaRPr>
          </a:p>
        </p:txBody>
      </p:sp>
      <p:sp>
        <p:nvSpPr>
          <p:cNvPr id="31" name="Rounded Rectangular Callout 30"/>
          <p:cNvSpPr/>
          <p:nvPr/>
        </p:nvSpPr>
        <p:spPr bwMode="auto">
          <a:xfrm>
            <a:off x="1792814" y="1132417"/>
            <a:ext cx="556686" cy="299386"/>
          </a:xfrm>
          <a:prstGeom prst="wedgeRoundRectCallout">
            <a:avLst>
              <a:gd name="adj1" fmla="val -43981"/>
              <a:gd name="adj2" fmla="val 124689"/>
              <a:gd name="adj3" fmla="val 16667"/>
            </a:avLst>
          </a:prstGeom>
          <a:solidFill>
            <a:srgbClr val="FFFF9B"/>
          </a:solidFill>
          <a:ln>
            <a:solidFill>
              <a:schemeClr val="bg1"/>
            </a:solidFill>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R="0" algn="l" defTabSz="449263" rtl="0" eaLnBrk="1" fontAlgn="base" latinLnBrk="0" hangingPunct="1">
              <a:lnSpc>
                <a:spcPct val="100000"/>
              </a:lnSpc>
              <a:spcBef>
                <a:spcPct val="0"/>
              </a:spcBef>
              <a:spcAft>
                <a:spcPct val="0"/>
              </a:spcAft>
              <a:buClr>
                <a:srgbClr val="000000"/>
              </a:buClr>
              <a:buSzPct val="100000"/>
              <a:tabLst/>
            </a:pPr>
            <a:r>
              <a:rPr lang="en-US" altLang="zh-CN" dirty="0" smtClean="0">
                <a:solidFill>
                  <a:srgbClr val="FF6719"/>
                </a:solidFill>
                <a:latin typeface="Arial" pitchFamily="34" charset="0"/>
                <a:cs typeface="Arial" pitchFamily="34" charset="0"/>
              </a:rPr>
              <a:t>Entry</a:t>
            </a:r>
            <a:endParaRPr lang="en-US" altLang="zh-CN" dirty="0">
              <a:solidFill>
                <a:srgbClr val="FF6719"/>
              </a:solidFill>
              <a:latin typeface="Arial" pitchFamily="34" charset="0"/>
              <a:cs typeface="Arial" pitchFamily="34" charset="0"/>
            </a:endParaRPr>
          </a:p>
        </p:txBody>
      </p:sp>
      <p:sp>
        <p:nvSpPr>
          <p:cNvPr id="32" name="Rounded Rectangular Callout 31"/>
          <p:cNvSpPr/>
          <p:nvPr/>
        </p:nvSpPr>
        <p:spPr bwMode="auto">
          <a:xfrm>
            <a:off x="4603750" y="872074"/>
            <a:ext cx="2042584" cy="612648"/>
          </a:xfrm>
          <a:prstGeom prst="wedgeRoundRectCallout">
            <a:avLst>
              <a:gd name="adj1" fmla="val -43811"/>
              <a:gd name="adj2" fmla="val 97050"/>
              <a:gd name="adj3" fmla="val 16667"/>
            </a:avLst>
          </a:prstGeom>
          <a:solidFill>
            <a:srgbClr val="FFFF9B"/>
          </a:solidFill>
          <a:ln>
            <a:solidFill>
              <a:srgbClr val="FFFFFF"/>
            </a:solidFill>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R="0" algn="l" defTabSz="449263" rtl="0" eaLnBrk="1" fontAlgn="base" latinLnBrk="0" hangingPunct="1">
              <a:lnSpc>
                <a:spcPct val="100000"/>
              </a:lnSpc>
              <a:spcBef>
                <a:spcPct val="0"/>
              </a:spcBef>
              <a:spcAft>
                <a:spcPct val="0"/>
              </a:spcAft>
              <a:buClr>
                <a:srgbClr val="000000"/>
              </a:buClr>
              <a:buSzPct val="100000"/>
              <a:tabLst/>
            </a:pPr>
            <a:r>
              <a:rPr lang="en-US" altLang="zh-CN" dirty="0" smtClean="0">
                <a:solidFill>
                  <a:srgbClr val="FF6719"/>
                </a:solidFill>
                <a:latin typeface="Arial" pitchFamily="34" charset="0"/>
                <a:cs typeface="Arial" pitchFamily="34" charset="0"/>
              </a:rPr>
              <a:t>1.</a:t>
            </a:r>
            <a:r>
              <a:rPr lang="zh-CN" altLang="en-US" dirty="0" smtClean="0">
                <a:solidFill>
                  <a:srgbClr val="FF6719"/>
                </a:solidFill>
                <a:latin typeface="Arial" pitchFamily="34" charset="0"/>
                <a:cs typeface="Arial" pitchFamily="34" charset="0"/>
              </a:rPr>
              <a:t> </a:t>
            </a:r>
            <a:r>
              <a:rPr lang="en-US" altLang="zh-CN" dirty="0" smtClean="0">
                <a:solidFill>
                  <a:srgbClr val="FF6719"/>
                </a:solidFill>
                <a:latin typeface="Arial" pitchFamily="34" charset="0"/>
                <a:cs typeface="Arial" pitchFamily="34" charset="0"/>
              </a:rPr>
              <a:t>Code</a:t>
            </a:r>
            <a:r>
              <a:rPr lang="zh-CN" altLang="en-US" dirty="0" smtClean="0">
                <a:solidFill>
                  <a:srgbClr val="FF6719"/>
                </a:solidFill>
                <a:latin typeface="Arial" pitchFamily="34" charset="0"/>
                <a:cs typeface="Arial" pitchFamily="34" charset="0"/>
              </a:rPr>
              <a:t> </a:t>
            </a:r>
            <a:r>
              <a:rPr lang="en-US" altLang="zh-CN" dirty="0" smtClean="0">
                <a:solidFill>
                  <a:srgbClr val="FF6719"/>
                </a:solidFill>
                <a:latin typeface="Arial" pitchFamily="34" charset="0"/>
                <a:cs typeface="Arial" pitchFamily="34" charset="0"/>
              </a:rPr>
              <a:t>for</a:t>
            </a:r>
            <a:r>
              <a:rPr lang="zh-CN" altLang="en-US" dirty="0" smtClean="0">
                <a:solidFill>
                  <a:srgbClr val="FF6719"/>
                </a:solidFill>
                <a:latin typeface="Arial" pitchFamily="34" charset="0"/>
                <a:cs typeface="Arial" pitchFamily="34" charset="0"/>
              </a:rPr>
              <a:t> </a:t>
            </a:r>
            <a:r>
              <a:rPr lang="en-US" dirty="0" smtClean="0">
                <a:solidFill>
                  <a:srgbClr val="FF6719"/>
                </a:solidFill>
                <a:latin typeface="Arial" pitchFamily="34" charset="0"/>
                <a:cs typeface="Arial" pitchFamily="34" charset="0"/>
              </a:rPr>
              <a:t>RDMA</a:t>
            </a:r>
            <a:r>
              <a:rPr lang="zh-CN" altLang="en-US" dirty="0" smtClean="0">
                <a:solidFill>
                  <a:srgbClr val="FF6719"/>
                </a:solidFill>
                <a:latin typeface="Arial" pitchFamily="34" charset="0"/>
                <a:cs typeface="Arial" pitchFamily="34" charset="0"/>
              </a:rPr>
              <a:t> </a:t>
            </a:r>
            <a:r>
              <a:rPr lang="en-US" altLang="zh-CN" dirty="0">
                <a:solidFill>
                  <a:srgbClr val="FF6719"/>
                </a:solidFill>
                <a:latin typeface="Arial" pitchFamily="34" charset="0"/>
                <a:cs typeface="Arial" pitchFamily="34" charset="0"/>
              </a:rPr>
              <a:t>T</a:t>
            </a:r>
            <a:r>
              <a:rPr lang="en-US" altLang="zh-CN" dirty="0" smtClean="0">
                <a:solidFill>
                  <a:srgbClr val="FF6719"/>
                </a:solidFill>
                <a:latin typeface="Arial" pitchFamily="34" charset="0"/>
                <a:cs typeface="Arial" pitchFamily="34" charset="0"/>
              </a:rPr>
              <a:t>ransfer</a:t>
            </a:r>
            <a:r>
              <a:rPr lang="zh-CN" altLang="en-US" dirty="0" smtClean="0">
                <a:solidFill>
                  <a:srgbClr val="FF6719"/>
                </a:solidFill>
                <a:latin typeface="Arial" pitchFamily="34" charset="0"/>
                <a:cs typeface="Arial" pitchFamily="34" charset="0"/>
              </a:rPr>
              <a:t> </a:t>
            </a:r>
            <a:endParaRPr lang="en-US" altLang="zh-CN" dirty="0" smtClean="0">
              <a:solidFill>
                <a:srgbClr val="FF6719"/>
              </a:solidFill>
              <a:latin typeface="Arial" pitchFamily="34" charset="0"/>
              <a:cs typeface="Arial" pitchFamily="34" charset="0"/>
            </a:endParaRPr>
          </a:p>
          <a:p>
            <a:pPr marR="0" algn="l" defTabSz="449263" rtl="0" eaLnBrk="1" fontAlgn="base" latinLnBrk="0" hangingPunct="1">
              <a:lnSpc>
                <a:spcPct val="100000"/>
              </a:lnSpc>
              <a:spcBef>
                <a:spcPct val="0"/>
              </a:spcBef>
              <a:spcAft>
                <a:spcPct val="0"/>
              </a:spcAft>
              <a:buClr>
                <a:srgbClr val="000000"/>
              </a:buClr>
              <a:buSzPct val="100000"/>
              <a:tabLst/>
            </a:pPr>
            <a:r>
              <a:rPr lang="en-US" altLang="zh-CN" dirty="0" smtClean="0">
                <a:solidFill>
                  <a:srgbClr val="FF6719"/>
                </a:solidFill>
                <a:latin typeface="Arial" pitchFamily="34" charset="0"/>
                <a:cs typeface="Arial" pitchFamily="34" charset="0"/>
              </a:rPr>
              <a:t>2.</a:t>
            </a:r>
            <a:r>
              <a:rPr lang="zh-CN" altLang="en-US" dirty="0" smtClean="0">
                <a:solidFill>
                  <a:srgbClr val="FF6719"/>
                </a:solidFill>
                <a:latin typeface="Arial" pitchFamily="34" charset="0"/>
                <a:cs typeface="Arial" pitchFamily="34" charset="0"/>
              </a:rPr>
              <a:t> </a:t>
            </a:r>
            <a:r>
              <a:rPr kumimoji="0" lang="en-US" sz="1000" b="1" i="0" u="none" strike="noStrike" cap="none" normalizeH="0" baseline="0" dirty="0" smtClean="0">
                <a:ln>
                  <a:noFill/>
                </a:ln>
                <a:solidFill>
                  <a:srgbClr val="FF6719"/>
                </a:solidFill>
                <a:effectLst/>
                <a:latin typeface="Arial" pitchFamily="34" charset="0"/>
                <a:cs typeface="Arial" pitchFamily="34" charset="0"/>
              </a:rPr>
              <a:t>Skeleton</a:t>
            </a:r>
            <a:r>
              <a:rPr kumimoji="0" lang="zh-CN" altLang="en-US" sz="1000" b="1" i="0" u="none" strike="noStrike" cap="none" normalizeH="0" baseline="0" dirty="0" smtClean="0">
                <a:ln>
                  <a:noFill/>
                </a:ln>
                <a:solidFill>
                  <a:srgbClr val="FF6719"/>
                </a:solidFill>
                <a:effectLst/>
                <a:latin typeface="Arial" pitchFamily="34" charset="0"/>
                <a:cs typeface="Arial" pitchFamily="34" charset="0"/>
              </a:rPr>
              <a:t> </a:t>
            </a:r>
            <a:r>
              <a:rPr kumimoji="0" lang="en-US" altLang="zh-CN" sz="1000" b="1" i="0" u="none" strike="noStrike" cap="none" normalizeH="0" baseline="0" dirty="0" smtClean="0">
                <a:ln>
                  <a:noFill/>
                </a:ln>
                <a:solidFill>
                  <a:srgbClr val="FF6719"/>
                </a:solidFill>
                <a:effectLst/>
                <a:latin typeface="Arial" pitchFamily="34" charset="0"/>
                <a:cs typeface="Arial" pitchFamily="34" charset="0"/>
              </a:rPr>
              <a:t>of</a:t>
            </a:r>
            <a:r>
              <a:rPr kumimoji="0" lang="zh-CN" altLang="en-US" sz="1000" b="1" i="0" u="none" strike="noStrike" cap="none" normalizeH="0" baseline="0" dirty="0" smtClean="0">
                <a:ln>
                  <a:noFill/>
                </a:ln>
                <a:solidFill>
                  <a:srgbClr val="FF6719"/>
                </a:solidFill>
                <a:effectLst/>
                <a:latin typeface="Arial" pitchFamily="34" charset="0"/>
                <a:cs typeface="Arial" pitchFamily="34" charset="0"/>
              </a:rPr>
              <a:t> </a:t>
            </a:r>
            <a:r>
              <a:rPr kumimoji="0" lang="en-US" altLang="zh-CN" sz="1000" b="1" i="0" u="none" strike="noStrike" cap="none" normalizeH="0" baseline="0" dirty="0" smtClean="0">
                <a:ln>
                  <a:noFill/>
                </a:ln>
                <a:solidFill>
                  <a:srgbClr val="FF6719"/>
                </a:solidFill>
                <a:effectLst/>
                <a:latin typeface="Arial" pitchFamily="34" charset="0"/>
                <a:cs typeface="Arial" pitchFamily="34" charset="0"/>
              </a:rPr>
              <a:t>the</a:t>
            </a:r>
            <a:r>
              <a:rPr kumimoji="0" lang="zh-CN" altLang="en-US" sz="1000" b="1" i="0" u="none" strike="noStrike" cap="none" normalizeH="0" baseline="0" dirty="0" smtClean="0">
                <a:ln>
                  <a:noFill/>
                </a:ln>
                <a:solidFill>
                  <a:srgbClr val="FF6719"/>
                </a:solidFill>
                <a:effectLst/>
                <a:latin typeface="Arial" pitchFamily="34" charset="0"/>
                <a:cs typeface="Arial" pitchFamily="34" charset="0"/>
              </a:rPr>
              <a:t> </a:t>
            </a:r>
            <a:r>
              <a:rPr lang="en-US" altLang="zh-CN" dirty="0">
                <a:solidFill>
                  <a:srgbClr val="FF6719"/>
                </a:solidFill>
                <a:latin typeface="Arial" pitchFamily="34" charset="0"/>
                <a:cs typeface="Arial" pitchFamily="34" charset="0"/>
              </a:rPr>
              <a:t>T</a:t>
            </a:r>
            <a:r>
              <a:rPr lang="en-US" altLang="zh-CN" dirty="0" smtClean="0">
                <a:solidFill>
                  <a:srgbClr val="FF6719"/>
                </a:solidFill>
                <a:latin typeface="Arial" pitchFamily="34" charset="0"/>
                <a:cs typeface="Arial" pitchFamily="34" charset="0"/>
              </a:rPr>
              <a:t>hesis</a:t>
            </a:r>
            <a:r>
              <a:rPr lang="zh-CN" altLang="en-US" dirty="0" smtClean="0">
                <a:solidFill>
                  <a:srgbClr val="FF6719"/>
                </a:solidFill>
                <a:latin typeface="Arial" pitchFamily="34" charset="0"/>
                <a:cs typeface="Arial" pitchFamily="34" charset="0"/>
              </a:rPr>
              <a:t> </a:t>
            </a:r>
            <a:endParaRPr kumimoji="0" lang="en-US" sz="1000" b="1" i="0" u="none" strike="noStrike" cap="none" normalizeH="0" baseline="0" dirty="0" smtClean="0">
              <a:ln>
                <a:noFill/>
              </a:ln>
              <a:solidFill>
                <a:srgbClr val="FF6719"/>
              </a:solidFill>
              <a:effectLst/>
              <a:latin typeface="Arial" pitchFamily="34" charset="0"/>
              <a:cs typeface="Arial" pitchFamily="34" charset="0"/>
            </a:endParaRPr>
          </a:p>
        </p:txBody>
      </p:sp>
      <p:sp>
        <p:nvSpPr>
          <p:cNvPr id="33" name="Rounded Rectangular Callout 32"/>
          <p:cNvSpPr/>
          <p:nvPr/>
        </p:nvSpPr>
        <p:spPr bwMode="auto">
          <a:xfrm>
            <a:off x="5503333" y="1767416"/>
            <a:ext cx="1463524" cy="525873"/>
          </a:xfrm>
          <a:prstGeom prst="wedgeRoundRectCallout">
            <a:avLst>
              <a:gd name="adj1" fmla="val -66388"/>
              <a:gd name="adj2" fmla="val 112580"/>
              <a:gd name="adj3" fmla="val 16667"/>
            </a:avLst>
          </a:prstGeom>
          <a:solidFill>
            <a:srgbClr val="FFFF9B"/>
          </a:solidFill>
          <a:ln>
            <a:solidFill>
              <a:srgbClr val="FFFFFF"/>
            </a:solidFill>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228600" marR="0" indent="-228600" algn="l" defTabSz="449263" rtl="0" eaLnBrk="1" fontAlgn="base" latinLnBrk="0" hangingPunct="1">
              <a:lnSpc>
                <a:spcPct val="100000"/>
              </a:lnSpc>
              <a:spcBef>
                <a:spcPct val="0"/>
              </a:spcBef>
              <a:spcAft>
                <a:spcPct val="0"/>
              </a:spcAft>
              <a:buClr>
                <a:srgbClr val="000000"/>
              </a:buClr>
              <a:buSzPct val="100000"/>
              <a:buFont typeface="Arial" pitchFamily="34" charset="0"/>
              <a:buAutoNum type="arabicPeriod"/>
              <a:tabLst/>
            </a:pPr>
            <a:r>
              <a:rPr lang="en-US" altLang="zh-CN" dirty="0" smtClean="0">
                <a:solidFill>
                  <a:srgbClr val="FF6719"/>
                </a:solidFill>
                <a:latin typeface="Arial" pitchFamily="34" charset="0"/>
                <a:cs typeface="Arial" pitchFamily="34" charset="0"/>
              </a:rPr>
              <a:t>Code</a:t>
            </a:r>
            <a:r>
              <a:rPr lang="zh-CN" altLang="en-US" dirty="0" smtClean="0">
                <a:solidFill>
                  <a:srgbClr val="FF6719"/>
                </a:solidFill>
                <a:latin typeface="Arial" pitchFamily="34" charset="0"/>
                <a:cs typeface="Arial" pitchFamily="34" charset="0"/>
              </a:rPr>
              <a:t> </a:t>
            </a:r>
            <a:r>
              <a:rPr lang="en-US" altLang="zh-CN" dirty="0" smtClean="0">
                <a:solidFill>
                  <a:srgbClr val="FF6719"/>
                </a:solidFill>
                <a:latin typeface="Arial" pitchFamily="34" charset="0"/>
                <a:cs typeface="Arial" pitchFamily="34" charset="0"/>
              </a:rPr>
              <a:t>for</a:t>
            </a:r>
            <a:r>
              <a:rPr lang="zh-CN" altLang="en-US" dirty="0" smtClean="0">
                <a:solidFill>
                  <a:srgbClr val="FF6719"/>
                </a:solidFill>
                <a:latin typeface="Arial" pitchFamily="34" charset="0"/>
                <a:cs typeface="Arial" pitchFamily="34" charset="0"/>
              </a:rPr>
              <a:t> </a:t>
            </a:r>
            <a:r>
              <a:rPr lang="en-US" dirty="0" err="1" smtClean="0">
                <a:solidFill>
                  <a:srgbClr val="FF6719"/>
                </a:solidFill>
                <a:latin typeface="Arial" pitchFamily="34" charset="0"/>
                <a:cs typeface="Arial" pitchFamily="34" charset="0"/>
              </a:rPr>
              <a:t>Scheduler</a:t>
            </a:r>
            <a:r>
              <a:rPr kumimoji="0" lang="en-US" sz="1000" b="1" i="0" u="none" strike="noStrike" cap="none" normalizeH="0" baseline="0" dirty="0" err="1" smtClean="0">
                <a:ln>
                  <a:noFill/>
                </a:ln>
                <a:solidFill>
                  <a:srgbClr val="FF6719"/>
                </a:solidFill>
                <a:effectLst/>
                <a:latin typeface="Arial" pitchFamily="34" charset="0"/>
                <a:cs typeface="Arial" pitchFamily="34" charset="0"/>
              </a:rPr>
              <a:t>rogram</a:t>
            </a:r>
            <a:r>
              <a:rPr kumimoji="0" lang="zh-CN" altLang="en-US" sz="1000" b="1" i="0" u="none" strike="noStrike" cap="none" normalizeH="0" baseline="0" dirty="0" smtClean="0">
                <a:ln>
                  <a:noFill/>
                </a:ln>
                <a:solidFill>
                  <a:srgbClr val="FF6719"/>
                </a:solidFill>
                <a:effectLst/>
                <a:latin typeface="Arial" pitchFamily="34" charset="0"/>
                <a:cs typeface="Arial" pitchFamily="34" charset="0"/>
              </a:rPr>
              <a:t> </a:t>
            </a:r>
            <a:r>
              <a:rPr lang="en-US" altLang="zh-CN" dirty="0">
                <a:solidFill>
                  <a:srgbClr val="FF6719"/>
                </a:solidFill>
                <a:latin typeface="Arial" pitchFamily="34" charset="0"/>
                <a:cs typeface="Arial" pitchFamily="34" charset="0"/>
              </a:rPr>
              <a:t>c</a:t>
            </a:r>
            <a:r>
              <a:rPr kumimoji="0" lang="en-US" altLang="zh-CN" sz="1000" b="1" i="0" u="none" strike="noStrike" cap="none" normalizeH="0" baseline="0" dirty="0" smtClean="0">
                <a:ln>
                  <a:noFill/>
                </a:ln>
                <a:solidFill>
                  <a:srgbClr val="FF6719"/>
                </a:solidFill>
                <a:effectLst/>
                <a:latin typeface="Arial" pitchFamily="34" charset="0"/>
                <a:cs typeface="Arial" pitchFamily="34" charset="0"/>
              </a:rPr>
              <a:t>ode</a:t>
            </a:r>
            <a:endParaRPr kumimoji="0" lang="en-US" sz="1000" b="1" i="0" u="none" strike="noStrike" cap="none" normalizeH="0" baseline="0" dirty="0" smtClean="0">
              <a:ln>
                <a:noFill/>
              </a:ln>
              <a:solidFill>
                <a:srgbClr val="FF6719"/>
              </a:solidFill>
              <a:effectLst/>
              <a:latin typeface="Arial" pitchFamily="34" charset="0"/>
              <a:cs typeface="Arial" pitchFamily="34"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lang="en-US" altLang="zh-CN" dirty="0" smtClean="0">
                <a:solidFill>
                  <a:srgbClr val="FF6719"/>
                </a:solidFill>
                <a:latin typeface="Arial" pitchFamily="34" charset="0"/>
                <a:cs typeface="Arial" pitchFamily="34" charset="0"/>
              </a:rPr>
              <a:t>2.</a:t>
            </a:r>
            <a:r>
              <a:rPr lang="zh-CN" altLang="en-US" dirty="0" smtClean="0">
                <a:solidFill>
                  <a:srgbClr val="FF6719"/>
                </a:solidFill>
                <a:latin typeface="Arial" pitchFamily="34" charset="0"/>
                <a:cs typeface="Arial" pitchFamily="34" charset="0"/>
              </a:rPr>
              <a:t> </a:t>
            </a:r>
            <a:r>
              <a:rPr lang="en-US" altLang="zh-CN" dirty="0" smtClean="0">
                <a:solidFill>
                  <a:srgbClr val="FF6719"/>
                </a:solidFill>
                <a:latin typeface="Arial" pitchFamily="34" charset="0"/>
                <a:cs typeface="Arial" pitchFamily="34" charset="0"/>
              </a:rPr>
              <a:t>Finish</a:t>
            </a:r>
            <a:r>
              <a:rPr lang="zh-CN" altLang="en-US" dirty="0" smtClean="0">
                <a:solidFill>
                  <a:srgbClr val="FF6719"/>
                </a:solidFill>
                <a:latin typeface="Arial" pitchFamily="34" charset="0"/>
                <a:cs typeface="Arial" pitchFamily="34" charset="0"/>
              </a:rPr>
              <a:t> </a:t>
            </a:r>
            <a:r>
              <a:rPr lang="en-US" altLang="zh-CN" dirty="0" smtClean="0">
                <a:solidFill>
                  <a:srgbClr val="FF6719"/>
                </a:solidFill>
                <a:latin typeface="Arial" pitchFamily="34" charset="0"/>
                <a:cs typeface="Arial" pitchFamily="34" charset="0"/>
              </a:rPr>
              <a:t>my</a:t>
            </a:r>
            <a:r>
              <a:rPr lang="zh-CN" altLang="en-US" dirty="0" smtClean="0">
                <a:solidFill>
                  <a:srgbClr val="FF6719"/>
                </a:solidFill>
                <a:latin typeface="Arial" pitchFamily="34" charset="0"/>
                <a:cs typeface="Arial" pitchFamily="34" charset="0"/>
              </a:rPr>
              <a:t> </a:t>
            </a:r>
            <a:r>
              <a:rPr lang="en-US" altLang="zh-CN" dirty="0" smtClean="0">
                <a:solidFill>
                  <a:srgbClr val="FF6719"/>
                </a:solidFill>
                <a:latin typeface="Arial" pitchFamily="34" charset="0"/>
                <a:cs typeface="Arial" pitchFamily="34" charset="0"/>
              </a:rPr>
              <a:t>thesis</a:t>
            </a:r>
            <a:endParaRPr kumimoji="0" lang="en-US" sz="1000" b="1" i="0" u="none" strike="noStrike" cap="none" normalizeH="0" baseline="0" dirty="0" smtClean="0">
              <a:ln>
                <a:noFill/>
              </a:ln>
              <a:solidFill>
                <a:srgbClr val="FF6719"/>
              </a:solidFill>
              <a:effectLst/>
              <a:latin typeface="Arial" pitchFamily="34" charset="0"/>
              <a:cs typeface="Arial" pitchFamily="34" charset="0"/>
            </a:endParaRPr>
          </a:p>
        </p:txBody>
      </p:sp>
      <p:sp>
        <p:nvSpPr>
          <p:cNvPr id="34" name="Rounded Rectangular Callout 33"/>
          <p:cNvSpPr/>
          <p:nvPr/>
        </p:nvSpPr>
        <p:spPr bwMode="auto">
          <a:xfrm>
            <a:off x="7357531" y="1663710"/>
            <a:ext cx="1098552" cy="612648"/>
          </a:xfrm>
          <a:prstGeom prst="wedgeRoundRectCallout">
            <a:avLst>
              <a:gd name="adj1" fmla="val -105323"/>
              <a:gd name="adj2" fmla="val 91868"/>
              <a:gd name="adj3" fmla="val 16667"/>
            </a:avLst>
          </a:prstGeom>
          <a:solidFill>
            <a:srgbClr val="FFFF9B"/>
          </a:solidFill>
          <a:ln>
            <a:solidFill>
              <a:srgbClr val="FFFFFF"/>
            </a:solidFill>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US" sz="1000" b="1" i="0" u="none" strike="noStrike" cap="none" normalizeH="0" baseline="0" dirty="0" smtClean="0">
                <a:ln>
                  <a:noFill/>
                </a:ln>
                <a:solidFill>
                  <a:srgbClr val="FF6719"/>
                </a:solidFill>
                <a:effectLst/>
                <a:latin typeface="Arial" pitchFamily="34" charset="0"/>
                <a:cs typeface="Arial" pitchFamily="34" charset="0"/>
              </a:rPr>
              <a:t>System</a:t>
            </a:r>
            <a:r>
              <a:rPr kumimoji="0" lang="zh-CN" altLang="en-US" sz="1000" b="1" i="0" u="none" strike="noStrike" cap="none" normalizeH="0" baseline="0" dirty="0" smtClean="0">
                <a:ln>
                  <a:noFill/>
                </a:ln>
                <a:solidFill>
                  <a:srgbClr val="FF6719"/>
                </a:solidFill>
                <a:effectLst/>
                <a:latin typeface="Arial" pitchFamily="34" charset="0"/>
                <a:cs typeface="Arial" pitchFamily="34" charset="0"/>
              </a:rPr>
              <a:t> </a:t>
            </a:r>
            <a:r>
              <a:rPr kumimoji="0" lang="en-US" altLang="zh-CN" sz="1000" b="1" i="0" u="none" strike="noStrike" cap="none" normalizeH="0" baseline="0" dirty="0" smtClean="0">
                <a:ln>
                  <a:noFill/>
                </a:ln>
                <a:solidFill>
                  <a:srgbClr val="FF6719"/>
                </a:solidFill>
                <a:effectLst/>
                <a:latin typeface="Arial" pitchFamily="34" charset="0"/>
                <a:cs typeface="Arial" pitchFamily="34" charset="0"/>
              </a:rPr>
              <a:t>Improvement</a:t>
            </a:r>
            <a:r>
              <a:rPr kumimoji="0" lang="zh-CN" altLang="en-US" sz="1000" b="1" i="0" u="none" strike="noStrike" cap="none" normalizeH="0" baseline="0" dirty="0" smtClean="0">
                <a:ln>
                  <a:noFill/>
                </a:ln>
                <a:solidFill>
                  <a:srgbClr val="FF6719"/>
                </a:solidFill>
                <a:effectLst/>
                <a:latin typeface="Arial" pitchFamily="34" charset="0"/>
                <a:cs typeface="Arial" pitchFamily="34" charset="0"/>
              </a:rPr>
              <a:t> </a:t>
            </a:r>
            <a:endParaRPr kumimoji="0" lang="en-US" altLang="zh-CN" sz="1000" b="1" i="0" u="none" strike="noStrike" cap="none" normalizeH="0" baseline="0" dirty="0" smtClean="0">
              <a:ln>
                <a:noFill/>
              </a:ln>
              <a:solidFill>
                <a:srgbClr val="FF6719"/>
              </a:solidFill>
              <a:effectLst/>
              <a:latin typeface="Arial" pitchFamily="34" charset="0"/>
              <a:cs typeface="Arial" pitchFamily="34"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dirty="0" smtClean="0">
              <a:ln>
                <a:noFill/>
              </a:ln>
              <a:solidFill>
                <a:srgbClr val="000000"/>
              </a:solidFill>
              <a:effectLst/>
              <a:latin typeface="Arial" pitchFamily="34" charset="0"/>
              <a:cs typeface="Arial" pitchFamily="34" charset="0"/>
            </a:endParaRPr>
          </a:p>
        </p:txBody>
      </p:sp>
      <p:cxnSp>
        <p:nvCxnSpPr>
          <p:cNvPr id="36" name="Straight Connector 35"/>
          <p:cNvCxnSpPr/>
          <p:nvPr/>
        </p:nvCxnSpPr>
        <p:spPr bwMode="auto">
          <a:xfrm>
            <a:off x="1968488" y="4021665"/>
            <a:ext cx="2148426" cy="10582"/>
          </a:xfrm>
          <a:prstGeom prst="line">
            <a:avLst/>
          </a:prstGeom>
          <a:ln w="57150" cmpd="sng">
            <a:solidFill>
              <a:srgbClr val="008000"/>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cxnSp>
        <p:nvCxnSpPr>
          <p:cNvPr id="41" name="Straight Connector 40"/>
          <p:cNvCxnSpPr/>
          <p:nvPr/>
        </p:nvCxnSpPr>
        <p:spPr bwMode="auto">
          <a:xfrm flipV="1">
            <a:off x="4116905" y="3291415"/>
            <a:ext cx="624417" cy="709083"/>
          </a:xfrm>
          <a:prstGeom prst="line">
            <a:avLst/>
          </a:prstGeom>
          <a:ln w="57150" cmpd="sng">
            <a:solidFill>
              <a:srgbClr val="008000"/>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cxnSp>
        <p:nvCxnSpPr>
          <p:cNvPr id="43" name="Straight Connector 42"/>
          <p:cNvCxnSpPr/>
          <p:nvPr/>
        </p:nvCxnSpPr>
        <p:spPr bwMode="auto">
          <a:xfrm>
            <a:off x="4741324" y="3301998"/>
            <a:ext cx="1005426" cy="2"/>
          </a:xfrm>
          <a:prstGeom prst="line">
            <a:avLst/>
          </a:prstGeom>
          <a:ln w="57150" cmpd="sng">
            <a:solidFill>
              <a:srgbClr val="008000"/>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sp>
        <p:nvSpPr>
          <p:cNvPr id="50" name="Oval 49"/>
          <p:cNvSpPr/>
          <p:nvPr/>
        </p:nvSpPr>
        <p:spPr bwMode="auto">
          <a:xfrm>
            <a:off x="1871123" y="3966635"/>
            <a:ext cx="169337" cy="167224"/>
          </a:xfrm>
          <a:prstGeom prst="ellipse">
            <a:avLst/>
          </a:prstGeom>
          <a:solidFill>
            <a:schemeClr val="bg1"/>
          </a:solidFill>
          <a:ln w="38100" cmpd="sng">
            <a:solidFill>
              <a:srgbClr val="008000"/>
            </a:solidFill>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51" name="Oval 50"/>
          <p:cNvSpPr/>
          <p:nvPr/>
        </p:nvSpPr>
        <p:spPr bwMode="auto">
          <a:xfrm>
            <a:off x="4019542" y="3924301"/>
            <a:ext cx="169337" cy="167224"/>
          </a:xfrm>
          <a:prstGeom prst="ellipse">
            <a:avLst/>
          </a:prstGeom>
          <a:solidFill>
            <a:schemeClr val="bg1"/>
          </a:solidFill>
          <a:ln w="38100" cmpd="sng">
            <a:solidFill>
              <a:srgbClr val="008000"/>
            </a:solidFill>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52" name="Oval 51"/>
          <p:cNvSpPr/>
          <p:nvPr/>
        </p:nvSpPr>
        <p:spPr bwMode="auto">
          <a:xfrm>
            <a:off x="4633375" y="3215217"/>
            <a:ext cx="169337" cy="167224"/>
          </a:xfrm>
          <a:prstGeom prst="ellipse">
            <a:avLst/>
          </a:prstGeom>
          <a:solidFill>
            <a:schemeClr val="bg1"/>
          </a:solidFill>
          <a:ln w="38100" cmpd="sng">
            <a:solidFill>
              <a:srgbClr val="008000"/>
            </a:solidFill>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54" name="Rounded Rectangular Callout 53"/>
          <p:cNvSpPr/>
          <p:nvPr/>
        </p:nvSpPr>
        <p:spPr bwMode="auto">
          <a:xfrm>
            <a:off x="2125118" y="4756147"/>
            <a:ext cx="1202270" cy="458137"/>
          </a:xfrm>
          <a:prstGeom prst="wedgeRoundRectCallout">
            <a:avLst>
              <a:gd name="adj1" fmla="val -58946"/>
              <a:gd name="adj2" fmla="val -175622"/>
              <a:gd name="adj3" fmla="val 16667"/>
            </a:avLst>
          </a:prstGeom>
          <a:solidFill>
            <a:srgbClr val="CCFFCC"/>
          </a:solidFill>
          <a:ln>
            <a:solidFill>
              <a:srgbClr val="FFFFFF"/>
            </a:solidFill>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dirty="0" smtClean="0">
              <a:ln>
                <a:noFill/>
              </a:ln>
              <a:solidFill>
                <a:srgbClr val="000000"/>
              </a:solidFill>
              <a:effectLst/>
              <a:latin typeface="Arial" pitchFamily="34" charset="0"/>
              <a:cs typeface="Arial" pitchFamily="34" charset="0"/>
            </a:endParaRPr>
          </a:p>
        </p:txBody>
      </p:sp>
      <p:sp>
        <p:nvSpPr>
          <p:cNvPr id="55" name="Rounded Rectangular Callout 54"/>
          <p:cNvSpPr/>
          <p:nvPr/>
        </p:nvSpPr>
        <p:spPr bwMode="auto">
          <a:xfrm>
            <a:off x="4288351" y="4760381"/>
            <a:ext cx="1202270" cy="478368"/>
          </a:xfrm>
          <a:prstGeom prst="wedgeRoundRectCallout">
            <a:avLst>
              <a:gd name="adj1" fmla="val -58946"/>
              <a:gd name="adj2" fmla="val -175622"/>
              <a:gd name="adj3" fmla="val 16667"/>
            </a:avLst>
          </a:prstGeom>
          <a:solidFill>
            <a:srgbClr val="CCFFCC"/>
          </a:solidFill>
          <a:ln>
            <a:solidFill>
              <a:srgbClr val="FFFFFF"/>
            </a:solidFill>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US" sz="1000" b="1" i="0" u="none" strike="noStrike" cap="none" normalizeH="0" baseline="0" dirty="0" smtClean="0">
                <a:ln>
                  <a:noFill/>
                </a:ln>
                <a:solidFill>
                  <a:srgbClr val="008000"/>
                </a:solidFill>
                <a:effectLst/>
                <a:latin typeface="Arial" pitchFamily="34" charset="0"/>
                <a:cs typeface="Arial" pitchFamily="34" charset="0"/>
              </a:rPr>
              <a:t>FPGA</a:t>
            </a:r>
            <a:r>
              <a:rPr kumimoji="0" lang="zh-CN" altLang="en-US" sz="1000" b="1" i="0" u="none" strike="noStrike" cap="none" normalizeH="0" baseline="0" dirty="0" smtClean="0">
                <a:ln>
                  <a:noFill/>
                </a:ln>
                <a:solidFill>
                  <a:srgbClr val="008000"/>
                </a:solidFill>
                <a:effectLst/>
                <a:latin typeface="Arial" pitchFamily="34" charset="0"/>
                <a:cs typeface="Arial" pitchFamily="34" charset="0"/>
              </a:rPr>
              <a:t> </a:t>
            </a:r>
            <a:r>
              <a:rPr lang="en-US" altLang="zh-CN" dirty="0" smtClean="0">
                <a:solidFill>
                  <a:srgbClr val="008000"/>
                </a:solidFill>
                <a:latin typeface="Arial" pitchFamily="34" charset="0"/>
                <a:cs typeface="Arial" pitchFamily="34" charset="0"/>
              </a:rPr>
              <a:t>Global</a:t>
            </a:r>
            <a:r>
              <a:rPr lang="zh-CN" altLang="en-US" dirty="0" smtClean="0">
                <a:solidFill>
                  <a:srgbClr val="008000"/>
                </a:solidFill>
                <a:latin typeface="Arial" pitchFamily="34" charset="0"/>
                <a:cs typeface="Arial" pitchFamily="34" charset="0"/>
              </a:rPr>
              <a:t> </a:t>
            </a:r>
            <a:r>
              <a:rPr lang="en-US" altLang="zh-CN" dirty="0" err="1" smtClean="0">
                <a:solidFill>
                  <a:srgbClr val="008000"/>
                </a:solidFill>
                <a:latin typeface="Arial" pitchFamily="34" charset="0"/>
                <a:cs typeface="Arial" pitchFamily="34" charset="0"/>
              </a:rPr>
              <a:t>Sceduler</a:t>
            </a:r>
            <a:r>
              <a:rPr lang="zh-CN" altLang="en-US" dirty="0" smtClean="0">
                <a:solidFill>
                  <a:srgbClr val="008000"/>
                </a:solidFill>
                <a:latin typeface="Arial" pitchFamily="34" charset="0"/>
                <a:cs typeface="Arial" pitchFamily="34" charset="0"/>
              </a:rPr>
              <a:t> </a:t>
            </a:r>
            <a:r>
              <a:rPr lang="en-US" altLang="zh-CN" dirty="0" smtClean="0">
                <a:solidFill>
                  <a:srgbClr val="008000"/>
                </a:solidFill>
                <a:latin typeface="Arial" pitchFamily="34" charset="0"/>
                <a:cs typeface="Arial" pitchFamily="34" charset="0"/>
              </a:rPr>
              <a:t>API</a:t>
            </a:r>
            <a:endParaRPr kumimoji="0" lang="en-US" sz="1000" b="1" i="0" u="none" strike="noStrike" cap="none" normalizeH="0" baseline="0" dirty="0" smtClean="0">
              <a:ln>
                <a:noFill/>
              </a:ln>
              <a:solidFill>
                <a:srgbClr val="008000"/>
              </a:solidFill>
              <a:effectLst/>
              <a:latin typeface="Arial" pitchFamily="34" charset="0"/>
              <a:cs typeface="Arial" pitchFamily="34" charset="0"/>
            </a:endParaRPr>
          </a:p>
        </p:txBody>
      </p:sp>
      <p:sp>
        <p:nvSpPr>
          <p:cNvPr id="56" name="Rounded Rectangular Callout 55"/>
          <p:cNvSpPr/>
          <p:nvPr/>
        </p:nvSpPr>
        <p:spPr bwMode="auto">
          <a:xfrm>
            <a:off x="4986851" y="3884082"/>
            <a:ext cx="1045637" cy="604186"/>
          </a:xfrm>
          <a:prstGeom prst="wedgeRoundRectCallout">
            <a:avLst>
              <a:gd name="adj1" fmla="val -65108"/>
              <a:gd name="adj2" fmla="val -123072"/>
              <a:gd name="adj3" fmla="val 16667"/>
            </a:avLst>
          </a:prstGeom>
          <a:solidFill>
            <a:srgbClr val="CCFFCC"/>
          </a:solidFill>
          <a:ln>
            <a:solidFill>
              <a:srgbClr val="FFFFFF"/>
            </a:solidFill>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US" sz="1000" b="1" i="0" u="none" strike="noStrike" cap="none" normalizeH="0" baseline="0" dirty="0" smtClean="0">
                <a:ln>
                  <a:noFill/>
                </a:ln>
                <a:solidFill>
                  <a:srgbClr val="008000"/>
                </a:solidFill>
                <a:effectLst/>
                <a:latin typeface="Arial" pitchFamily="34" charset="0"/>
                <a:cs typeface="Arial" pitchFamily="34" charset="0"/>
              </a:rPr>
              <a:t>RDMA</a:t>
            </a:r>
            <a:r>
              <a:rPr kumimoji="0" lang="zh-CN" altLang="en-US" sz="1000" b="1" i="0" u="none" strike="noStrike" cap="none" normalizeH="0" baseline="0" dirty="0" smtClean="0">
                <a:ln>
                  <a:noFill/>
                </a:ln>
                <a:solidFill>
                  <a:srgbClr val="008000"/>
                </a:solidFill>
                <a:effectLst/>
                <a:latin typeface="Arial" pitchFamily="34" charset="0"/>
                <a:cs typeface="Arial" pitchFamily="34" charset="0"/>
              </a:rPr>
              <a:t> </a:t>
            </a:r>
            <a:r>
              <a:rPr lang="en-US" altLang="zh-CN" dirty="0" smtClean="0">
                <a:solidFill>
                  <a:srgbClr val="008000"/>
                </a:solidFill>
                <a:latin typeface="Arial" pitchFamily="34" charset="0"/>
                <a:cs typeface="Arial" pitchFamily="34" charset="0"/>
              </a:rPr>
              <a:t>Environment</a:t>
            </a:r>
          </a:p>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US" sz="1000" b="1" i="0" u="none" strike="noStrike" cap="none" normalizeH="0" baseline="0" dirty="0" smtClean="0">
                <a:ln>
                  <a:noFill/>
                </a:ln>
                <a:solidFill>
                  <a:srgbClr val="008000"/>
                </a:solidFill>
                <a:effectLst/>
                <a:latin typeface="Arial" pitchFamily="34" charset="0"/>
                <a:cs typeface="Arial" pitchFamily="34" charset="0"/>
              </a:rPr>
              <a:t>Tuning</a:t>
            </a:r>
            <a:r>
              <a:rPr kumimoji="0" lang="zh-CN" altLang="en-US" sz="1000" b="1" i="0" u="none" strike="noStrike" cap="none" normalizeH="0" baseline="0" dirty="0" smtClean="0">
                <a:ln>
                  <a:noFill/>
                </a:ln>
                <a:solidFill>
                  <a:srgbClr val="008000"/>
                </a:solidFill>
                <a:effectLst/>
                <a:latin typeface="Arial" pitchFamily="34" charset="0"/>
                <a:cs typeface="Arial" pitchFamily="34" charset="0"/>
              </a:rPr>
              <a:t> </a:t>
            </a:r>
            <a:endParaRPr kumimoji="0" lang="en-US" sz="1000" b="1" i="0" u="none" strike="noStrike" cap="none" normalizeH="0" baseline="0" dirty="0" smtClean="0">
              <a:ln>
                <a:noFill/>
              </a:ln>
              <a:solidFill>
                <a:srgbClr val="008000"/>
              </a:solidFill>
              <a:effectLst/>
              <a:latin typeface="Arial" pitchFamily="34" charset="0"/>
              <a:cs typeface="Arial" pitchFamily="34" charset="0"/>
            </a:endParaRPr>
          </a:p>
        </p:txBody>
      </p:sp>
      <p:sp>
        <p:nvSpPr>
          <p:cNvPr id="57" name="Rounded Rectangular Callout 56"/>
          <p:cNvSpPr/>
          <p:nvPr/>
        </p:nvSpPr>
        <p:spPr bwMode="auto">
          <a:xfrm>
            <a:off x="7431602" y="4040713"/>
            <a:ext cx="1202270" cy="679451"/>
          </a:xfrm>
          <a:prstGeom prst="wedgeRoundRectCallout">
            <a:avLst>
              <a:gd name="adj1" fmla="val -54545"/>
              <a:gd name="adj2" fmla="val -128893"/>
              <a:gd name="adj3" fmla="val 16667"/>
            </a:avLst>
          </a:prstGeom>
          <a:solidFill>
            <a:srgbClr val="CCFFCC"/>
          </a:solidFill>
          <a:ln>
            <a:solidFill>
              <a:srgbClr val="FFFFFF"/>
            </a:solidFill>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dirty="0" smtClean="0">
              <a:ln>
                <a:noFill/>
              </a:ln>
              <a:solidFill>
                <a:srgbClr val="000000"/>
              </a:solidFill>
              <a:effectLst/>
              <a:latin typeface="Arial" pitchFamily="34" charset="0"/>
              <a:cs typeface="Arial" pitchFamily="34" charset="0"/>
            </a:endParaRPr>
          </a:p>
        </p:txBody>
      </p:sp>
      <p:sp>
        <p:nvSpPr>
          <p:cNvPr id="58" name="Rectangle 57"/>
          <p:cNvSpPr/>
          <p:nvPr/>
        </p:nvSpPr>
        <p:spPr bwMode="auto">
          <a:xfrm>
            <a:off x="656164" y="1725082"/>
            <a:ext cx="910167" cy="359834"/>
          </a:xfrm>
          <a:prstGeom prst="rect">
            <a:avLst/>
          </a:prstGeom>
          <a:solidFill>
            <a:srgbClr val="FF6719"/>
          </a:solidFill>
          <a:ln>
            <a:headEnd type="none" w="med" len="med"/>
            <a:tailEnd type="none" w="med" len="med"/>
          </a:ln>
          <a:extLst/>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US" sz="1000" b="1" i="0" u="none" strike="noStrike" cap="none" normalizeH="0" baseline="0" dirty="0" smtClean="0">
                <a:ln>
                  <a:noFill/>
                </a:ln>
                <a:solidFill>
                  <a:schemeClr val="bg1"/>
                </a:solidFill>
                <a:effectLst/>
                <a:latin typeface="Arial" pitchFamily="34" charset="0"/>
                <a:cs typeface="Arial" pitchFamily="34" charset="0"/>
              </a:rPr>
              <a:t>My</a:t>
            </a:r>
            <a:r>
              <a:rPr kumimoji="0" lang="zh-CN" altLang="en-US" sz="1000" b="1" i="0" u="none" strike="noStrike" cap="none" normalizeH="0" baseline="0" dirty="0" smtClean="0">
                <a:ln>
                  <a:noFill/>
                </a:ln>
                <a:solidFill>
                  <a:schemeClr val="bg1"/>
                </a:solidFill>
                <a:effectLst/>
                <a:latin typeface="Arial" pitchFamily="34" charset="0"/>
                <a:cs typeface="Arial" pitchFamily="34" charset="0"/>
              </a:rPr>
              <a:t> </a:t>
            </a:r>
            <a:r>
              <a:rPr kumimoji="0" lang="en-US" altLang="zh-CN" sz="1000" b="1" i="0" u="none" strike="noStrike" cap="none" normalizeH="0" baseline="0" dirty="0" smtClean="0">
                <a:ln>
                  <a:noFill/>
                </a:ln>
                <a:solidFill>
                  <a:schemeClr val="bg1"/>
                </a:solidFill>
                <a:effectLst/>
                <a:latin typeface="Arial" pitchFamily="34" charset="0"/>
                <a:cs typeface="Arial" pitchFamily="34" charset="0"/>
              </a:rPr>
              <a:t>timeline</a:t>
            </a:r>
            <a:endParaRPr kumimoji="0" lang="en-US" sz="1000" b="1" i="0" u="none" strike="noStrike" cap="none" normalizeH="0" baseline="0" dirty="0" smtClean="0">
              <a:ln>
                <a:noFill/>
              </a:ln>
              <a:solidFill>
                <a:schemeClr val="bg1"/>
              </a:solidFill>
              <a:effectLst/>
              <a:latin typeface="Arial" pitchFamily="34" charset="0"/>
              <a:cs typeface="Arial" pitchFamily="34" charset="0"/>
            </a:endParaRPr>
          </a:p>
        </p:txBody>
      </p:sp>
      <p:sp>
        <p:nvSpPr>
          <p:cNvPr id="62" name="Rectangle 61"/>
          <p:cNvSpPr/>
          <p:nvPr/>
        </p:nvSpPr>
        <p:spPr bwMode="auto">
          <a:xfrm>
            <a:off x="370417" y="3630083"/>
            <a:ext cx="1090083" cy="603250"/>
          </a:xfrm>
          <a:prstGeom prst="rect">
            <a:avLst/>
          </a:prstGeom>
          <a:solidFill>
            <a:srgbClr val="008000"/>
          </a:solidFill>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US" sz="1000" b="1" i="0" u="none" strike="noStrike" cap="none" normalizeH="0" baseline="0" dirty="0" err="1" smtClean="0">
                <a:ln>
                  <a:noFill/>
                </a:ln>
                <a:solidFill>
                  <a:srgbClr val="FFFFFF"/>
                </a:solidFill>
                <a:effectLst/>
                <a:latin typeface="Arial" pitchFamily="34" charset="0"/>
                <a:cs typeface="Arial" pitchFamily="34" charset="0"/>
              </a:rPr>
              <a:t>Chei</a:t>
            </a:r>
            <a:r>
              <a:rPr kumimoji="0" lang="zh-CN" altLang="en-US" sz="1000" b="1" i="0" u="none" strike="noStrike" cap="none" normalizeH="0" baseline="0" dirty="0" smtClean="0">
                <a:ln>
                  <a:noFill/>
                </a:ln>
                <a:solidFill>
                  <a:srgbClr val="FFFFFF"/>
                </a:solidFill>
                <a:effectLst/>
                <a:latin typeface="Arial" pitchFamily="34" charset="0"/>
                <a:cs typeface="Arial" pitchFamily="34" charset="0"/>
              </a:rPr>
              <a:t> </a:t>
            </a:r>
            <a:r>
              <a:rPr kumimoji="0" lang="en-US" altLang="zh-CN" sz="1000" b="1" i="0" u="none" strike="noStrike" cap="none" normalizeH="0" baseline="0" dirty="0" err="1" smtClean="0">
                <a:ln>
                  <a:noFill/>
                </a:ln>
                <a:solidFill>
                  <a:srgbClr val="FFFFFF"/>
                </a:solidFill>
                <a:effectLst/>
                <a:latin typeface="Arial" pitchFamily="34" charset="0"/>
                <a:cs typeface="Arial" pitchFamily="34" charset="0"/>
              </a:rPr>
              <a:t>Fei</a:t>
            </a:r>
            <a:r>
              <a:rPr kumimoji="0" lang="zh-CN" altLang="en-US" sz="1000" b="1" i="0" u="none" strike="noStrike" cap="none" normalizeH="0" baseline="0" dirty="0" smtClean="0">
                <a:ln>
                  <a:noFill/>
                </a:ln>
                <a:solidFill>
                  <a:srgbClr val="FFFFFF"/>
                </a:solidFill>
                <a:effectLst/>
                <a:latin typeface="Arial" pitchFamily="34" charset="0"/>
                <a:cs typeface="Arial" pitchFamily="34" charset="0"/>
              </a:rPr>
              <a:t> </a:t>
            </a:r>
            <a:r>
              <a:rPr kumimoji="0" lang="en-US" altLang="zh-CN" sz="1000" b="1" i="0" u="none" strike="noStrike" cap="none" normalizeH="0" baseline="0" dirty="0" smtClean="0">
                <a:ln>
                  <a:noFill/>
                </a:ln>
                <a:solidFill>
                  <a:srgbClr val="FFFFFF"/>
                </a:solidFill>
                <a:effectLst/>
                <a:latin typeface="Arial" pitchFamily="34" charset="0"/>
                <a:cs typeface="Arial" pitchFamily="34" charset="0"/>
              </a:rPr>
              <a:t>and</a:t>
            </a:r>
            <a:r>
              <a:rPr kumimoji="0" lang="zh-CN" altLang="en-US" sz="1000" b="1" i="0" u="none" strike="noStrike" cap="none" normalizeH="0" baseline="0" dirty="0" smtClean="0">
                <a:ln>
                  <a:noFill/>
                </a:ln>
                <a:solidFill>
                  <a:srgbClr val="FFFFFF"/>
                </a:solidFill>
                <a:effectLst/>
                <a:latin typeface="Arial" pitchFamily="34" charset="0"/>
                <a:cs typeface="Arial" pitchFamily="34" charset="0"/>
              </a:rPr>
              <a:t> </a:t>
            </a:r>
            <a:r>
              <a:rPr kumimoji="0" lang="en-US" altLang="zh-CN" sz="1000" b="1" i="0" u="none" strike="noStrike" cap="none" normalizeH="0" baseline="0" dirty="0" smtClean="0">
                <a:ln>
                  <a:noFill/>
                </a:ln>
                <a:solidFill>
                  <a:srgbClr val="FFFFFF"/>
                </a:solidFill>
                <a:effectLst/>
                <a:latin typeface="Arial" pitchFamily="34" charset="0"/>
                <a:cs typeface="Arial" pitchFamily="34" charset="0"/>
              </a:rPr>
              <a:t>Michael’s</a:t>
            </a:r>
          </a:p>
          <a:p>
            <a:pPr marL="0" marR="0" indent="0" algn="ctr"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zh-CN" altLang="en-US" sz="1000" b="1" i="0" u="none" strike="noStrike" cap="none" normalizeH="0" baseline="0" dirty="0" smtClean="0">
                <a:ln>
                  <a:noFill/>
                </a:ln>
                <a:solidFill>
                  <a:srgbClr val="FFFFFF"/>
                </a:solidFill>
                <a:effectLst/>
                <a:latin typeface="Arial" pitchFamily="34" charset="0"/>
                <a:cs typeface="Arial" pitchFamily="34" charset="0"/>
              </a:rPr>
              <a:t> </a:t>
            </a:r>
            <a:r>
              <a:rPr kumimoji="0" lang="en-US" altLang="zh-CN" sz="1000" b="1" i="0" u="none" strike="noStrike" cap="none" normalizeH="0" baseline="0" dirty="0" smtClean="0">
                <a:ln>
                  <a:noFill/>
                </a:ln>
                <a:solidFill>
                  <a:srgbClr val="FFFFFF"/>
                </a:solidFill>
                <a:effectLst/>
                <a:latin typeface="Arial" pitchFamily="34" charset="0"/>
                <a:cs typeface="Arial" pitchFamily="34" charset="0"/>
              </a:rPr>
              <a:t>time</a:t>
            </a:r>
            <a:r>
              <a:rPr kumimoji="0" lang="zh-CN" altLang="en-US" sz="1000" b="1" i="0" u="none" strike="noStrike" cap="none" normalizeH="0" baseline="0" dirty="0" smtClean="0">
                <a:ln>
                  <a:noFill/>
                </a:ln>
                <a:solidFill>
                  <a:srgbClr val="FFFFFF"/>
                </a:solidFill>
                <a:effectLst/>
                <a:latin typeface="Arial" pitchFamily="34" charset="0"/>
                <a:cs typeface="Arial" pitchFamily="34" charset="0"/>
              </a:rPr>
              <a:t> </a:t>
            </a:r>
            <a:r>
              <a:rPr kumimoji="0" lang="en-US" altLang="zh-CN" sz="1000" b="1" i="0" u="none" strike="noStrike" cap="none" normalizeH="0" baseline="0" dirty="0" smtClean="0">
                <a:ln>
                  <a:noFill/>
                </a:ln>
                <a:solidFill>
                  <a:srgbClr val="FFFFFF"/>
                </a:solidFill>
                <a:effectLst/>
                <a:latin typeface="Arial" pitchFamily="34" charset="0"/>
                <a:cs typeface="Arial" pitchFamily="34" charset="0"/>
              </a:rPr>
              <a:t>line</a:t>
            </a:r>
            <a:endParaRPr kumimoji="0" lang="en-US" sz="1000" b="1" i="0" u="none" strike="noStrike" cap="none" normalizeH="0" baseline="0" dirty="0" smtClean="0">
              <a:ln>
                <a:noFill/>
              </a:ln>
              <a:solidFill>
                <a:srgbClr val="FFFFFF"/>
              </a:solidFill>
              <a:effectLst/>
              <a:latin typeface="Arial" pitchFamily="34" charset="0"/>
              <a:cs typeface="Arial" pitchFamily="34" charset="0"/>
            </a:endParaRPr>
          </a:p>
        </p:txBody>
      </p:sp>
      <p:sp>
        <p:nvSpPr>
          <p:cNvPr id="35" name="TextBox 34"/>
          <p:cNvSpPr txBox="1"/>
          <p:nvPr/>
        </p:nvSpPr>
        <p:spPr>
          <a:xfrm>
            <a:off x="6671735" y="2882661"/>
            <a:ext cx="400110" cy="870879"/>
          </a:xfrm>
          <a:prstGeom prst="rect">
            <a:avLst/>
          </a:prstGeom>
          <a:noFill/>
        </p:spPr>
        <p:txBody>
          <a:bodyPr vert="vert270" wrap="none" rtlCol="0">
            <a:spAutoFit/>
          </a:bodyPr>
          <a:lstStyle/>
          <a:p>
            <a:r>
              <a:rPr lang="en-US" sz="1400" b="0" dirty="0" smtClean="0">
                <a:solidFill>
                  <a:srgbClr val="FF6719"/>
                </a:solidFill>
              </a:rPr>
              <a:t>Jun</a:t>
            </a:r>
            <a:r>
              <a:rPr lang="en-US" altLang="zh-CN" sz="1400" b="0" dirty="0" smtClean="0">
                <a:solidFill>
                  <a:srgbClr val="FF6719"/>
                </a:solidFill>
              </a:rPr>
              <a:t>e</a:t>
            </a:r>
            <a:r>
              <a:rPr lang="zh-CN" altLang="en-US" sz="1400" b="0" dirty="0" smtClean="0">
                <a:solidFill>
                  <a:srgbClr val="FF6719"/>
                </a:solidFill>
              </a:rPr>
              <a:t> </a:t>
            </a:r>
            <a:r>
              <a:rPr lang="zh-CN" altLang="zh-CN" sz="1400" b="0" dirty="0" smtClean="0">
                <a:solidFill>
                  <a:srgbClr val="FF6719"/>
                </a:solidFill>
              </a:rPr>
              <a:t>1</a:t>
            </a:r>
            <a:r>
              <a:rPr lang="en-US" altLang="zh-CN" sz="1400" b="0" dirty="0" smtClean="0">
                <a:solidFill>
                  <a:srgbClr val="FF6719"/>
                </a:solidFill>
              </a:rPr>
              <a:t>0th</a:t>
            </a:r>
            <a:endParaRPr lang="en-US" sz="1400" b="0" dirty="0">
              <a:solidFill>
                <a:srgbClr val="FF6719"/>
              </a:solidFill>
            </a:endParaRPr>
          </a:p>
        </p:txBody>
      </p:sp>
      <p:cxnSp>
        <p:nvCxnSpPr>
          <p:cNvPr id="37" name="Straight Connector 36"/>
          <p:cNvCxnSpPr/>
          <p:nvPr/>
        </p:nvCxnSpPr>
        <p:spPr bwMode="auto">
          <a:xfrm flipV="1">
            <a:off x="5729808" y="2777067"/>
            <a:ext cx="840325" cy="529164"/>
          </a:xfrm>
          <a:prstGeom prst="line">
            <a:avLst/>
          </a:prstGeom>
          <a:ln w="57150" cmpd="sng">
            <a:solidFill>
              <a:srgbClr val="008000"/>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sp>
        <p:nvSpPr>
          <p:cNvPr id="44" name="Oval 43"/>
          <p:cNvSpPr/>
          <p:nvPr/>
        </p:nvSpPr>
        <p:spPr bwMode="auto">
          <a:xfrm>
            <a:off x="6508753" y="2681821"/>
            <a:ext cx="169337" cy="167224"/>
          </a:xfrm>
          <a:prstGeom prst="ellipse">
            <a:avLst/>
          </a:prstGeom>
          <a:solidFill>
            <a:schemeClr val="bg1"/>
          </a:solidFill>
          <a:ln w="38100" cmpd="sng">
            <a:solidFill>
              <a:srgbClr val="FF6600"/>
            </a:solidFill>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cxnSp>
        <p:nvCxnSpPr>
          <p:cNvPr id="45" name="Straight Connector 44"/>
          <p:cNvCxnSpPr/>
          <p:nvPr/>
        </p:nvCxnSpPr>
        <p:spPr bwMode="auto">
          <a:xfrm>
            <a:off x="6661165" y="2745311"/>
            <a:ext cx="1441435" cy="14823"/>
          </a:xfrm>
          <a:prstGeom prst="line">
            <a:avLst/>
          </a:prstGeom>
          <a:solidFill>
            <a:srgbClr val="00B8FF"/>
          </a:solidFill>
          <a:ln w="57150" cap="flat" cmpd="sng" algn="ctr">
            <a:solidFill>
              <a:srgbClr val="3366FF"/>
            </a:solidFill>
            <a:prstDash val="solid"/>
            <a:round/>
            <a:headEnd type="none" w="med" len="med"/>
            <a:tailEnd type="none" w="med" len="med"/>
          </a:ln>
          <a:effectLst>
            <a:outerShdw dist="35921" dir="2700000" algn="ctr" rotWithShape="0">
              <a:schemeClr val="bg2"/>
            </a:outerShdw>
          </a:effectLst>
          <a:extLst/>
        </p:spPr>
      </p:cxnSp>
      <p:sp>
        <p:nvSpPr>
          <p:cNvPr id="46" name="Oval 45"/>
          <p:cNvSpPr/>
          <p:nvPr/>
        </p:nvSpPr>
        <p:spPr bwMode="auto">
          <a:xfrm>
            <a:off x="8000992" y="2673351"/>
            <a:ext cx="169337" cy="167224"/>
          </a:xfrm>
          <a:prstGeom prst="ellipse">
            <a:avLst/>
          </a:prstGeom>
          <a:solidFill>
            <a:schemeClr val="bg1"/>
          </a:solidFill>
          <a:ln w="38100" cmpd="sng">
            <a:solidFill>
              <a:srgbClr val="3366FF"/>
            </a:solidFill>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Tree>
    <p:extLst>
      <p:ext uri="{BB962C8B-B14F-4D97-AF65-F5344CB8AC3E}">
        <p14:creationId xmlns:p14="http://schemas.microsoft.com/office/powerpoint/2010/main" val="81592527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0A9FF19-56A1-EC4F-A8CC-F8919EAE2A52}" type="slidenum">
              <a:rPr lang="zh-CN" altLang="ca-ES" smtClean="0"/>
              <a:pPr>
                <a:defRPr/>
              </a:pPr>
              <a:t>19</a:t>
            </a:fld>
            <a:endParaRPr lang="ca-ES" altLang="zh-CN"/>
          </a:p>
        </p:txBody>
      </p:sp>
    </p:spTree>
    <p:extLst>
      <p:ext uri="{BB962C8B-B14F-4D97-AF65-F5344CB8AC3E}">
        <p14:creationId xmlns:p14="http://schemas.microsoft.com/office/powerpoint/2010/main" val="20540590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999" y="156284"/>
            <a:ext cx="8615363" cy="457200"/>
          </a:xfrm>
        </p:spPr>
        <p:txBody>
          <a:bodyPr/>
          <a:lstStyle/>
          <a:p>
            <a:r>
              <a:rPr lang="en-US" altLang="zh-CN" dirty="0" smtClean="0">
                <a:solidFill>
                  <a:srgbClr val="6699FF"/>
                </a:solidFill>
              </a:rPr>
              <a:t>Outline</a:t>
            </a:r>
            <a:endParaRPr lang="en-AU" dirty="0">
              <a:solidFill>
                <a:srgbClr val="6699FF"/>
              </a:solidFill>
            </a:endParaRPr>
          </a:p>
        </p:txBody>
      </p:sp>
      <p:sp>
        <p:nvSpPr>
          <p:cNvPr id="3" name="Content Placeholder 2"/>
          <p:cNvSpPr>
            <a:spLocks noGrp="1"/>
          </p:cNvSpPr>
          <p:nvPr>
            <p:ph idx="1"/>
          </p:nvPr>
        </p:nvSpPr>
        <p:spPr>
          <a:xfrm>
            <a:off x="479778" y="872949"/>
            <a:ext cx="8375474" cy="5114925"/>
          </a:xfrm>
        </p:spPr>
        <p:txBody>
          <a:bodyPr/>
          <a:lstStyle/>
          <a:p>
            <a:pPr marL="342900" indent="-342900">
              <a:buClr>
                <a:srgbClr val="3366FF"/>
              </a:buClr>
              <a:buFont typeface="Arial"/>
              <a:buChar char="•"/>
            </a:pPr>
            <a:r>
              <a:rPr lang="en-AU" sz="1800" dirty="0" smtClean="0"/>
              <a:t>Introduction</a:t>
            </a:r>
          </a:p>
          <a:p>
            <a:pPr marL="342900" indent="-342900">
              <a:buClr>
                <a:srgbClr val="3366FF"/>
              </a:buClr>
              <a:buFont typeface="Arial"/>
              <a:buChar char="•"/>
            </a:pPr>
            <a:r>
              <a:rPr lang="en-AU" sz="1800" dirty="0" smtClean="0"/>
              <a:t>Background</a:t>
            </a:r>
          </a:p>
          <a:p>
            <a:pPr marL="342900" indent="-342900">
              <a:buClr>
                <a:srgbClr val="3366FF"/>
              </a:buClr>
              <a:buFont typeface="Arial"/>
              <a:buChar char="•"/>
            </a:pPr>
            <a:r>
              <a:rPr lang="en-AU" sz="1800" dirty="0" smtClean="0"/>
              <a:t>Architecture</a:t>
            </a:r>
            <a:r>
              <a:rPr lang="zh-CN" altLang="en-US" sz="1800" dirty="0" smtClean="0"/>
              <a:t> </a:t>
            </a:r>
            <a:r>
              <a:rPr lang="en-US" altLang="zh-CN" sz="1800" dirty="0" smtClean="0"/>
              <a:t>Overview</a:t>
            </a:r>
            <a:endParaRPr lang="en-AU" altLang="zh-CN" sz="1800" dirty="0"/>
          </a:p>
          <a:p>
            <a:pPr marL="342900" indent="-342900">
              <a:buClr>
                <a:srgbClr val="3366FF"/>
              </a:buClr>
              <a:buFont typeface="Arial"/>
              <a:buChar char="•"/>
            </a:pPr>
            <a:r>
              <a:rPr lang="en-US" altLang="zh-CN" sz="1800" dirty="0" smtClean="0"/>
              <a:t>Design</a:t>
            </a:r>
            <a:r>
              <a:rPr lang="zh-CN" altLang="en-US" sz="1800" dirty="0" smtClean="0"/>
              <a:t> </a:t>
            </a:r>
            <a:r>
              <a:rPr lang="en-US" altLang="zh-CN" sz="1800" dirty="0" smtClean="0"/>
              <a:t>and</a:t>
            </a:r>
            <a:r>
              <a:rPr lang="zh-CN" altLang="en-US" sz="1800" dirty="0" smtClean="0"/>
              <a:t> </a:t>
            </a:r>
            <a:r>
              <a:rPr lang="en-US" altLang="zh-CN" sz="1800" dirty="0" smtClean="0"/>
              <a:t>Implementation</a:t>
            </a:r>
            <a:r>
              <a:rPr lang="zh-CN" altLang="en-US" sz="1800" dirty="0" smtClean="0"/>
              <a:t> </a:t>
            </a:r>
            <a:endParaRPr lang="en-AU" sz="1800" dirty="0" smtClean="0"/>
          </a:p>
          <a:p>
            <a:pPr marL="342900" indent="-342900">
              <a:buClr>
                <a:srgbClr val="3366FF"/>
              </a:buClr>
              <a:buFont typeface="Arial"/>
              <a:buChar char="•"/>
            </a:pPr>
            <a:r>
              <a:rPr lang="en-AU" sz="1800" dirty="0" smtClean="0"/>
              <a:t>Project Road</a:t>
            </a:r>
            <a:r>
              <a:rPr lang="zh-CN" altLang="en-US" sz="1800" dirty="0" smtClean="0"/>
              <a:t> </a:t>
            </a:r>
            <a:r>
              <a:rPr lang="en-US" altLang="zh-CN" sz="1800" dirty="0" smtClean="0"/>
              <a:t>Map</a:t>
            </a:r>
            <a:endParaRPr lang="en-AU" sz="1800" dirty="0"/>
          </a:p>
          <a:p>
            <a:pPr marL="342900" indent="-342900">
              <a:buClr>
                <a:srgbClr val="3366FF"/>
              </a:buClr>
              <a:buFont typeface="Arial"/>
              <a:buChar char="•"/>
            </a:pPr>
            <a:endParaRPr lang="en-US" altLang="zh-CN" dirty="0" smtClean="0"/>
          </a:p>
        </p:txBody>
      </p:sp>
      <p:sp>
        <p:nvSpPr>
          <p:cNvPr id="4" name="Slide Number Placeholder 3"/>
          <p:cNvSpPr>
            <a:spLocks noGrp="1"/>
          </p:cNvSpPr>
          <p:nvPr>
            <p:ph type="sldNum" sz="quarter" idx="10"/>
          </p:nvPr>
        </p:nvSpPr>
        <p:spPr/>
        <p:txBody>
          <a:bodyPr/>
          <a:lstStyle/>
          <a:p>
            <a:pPr>
              <a:defRPr/>
            </a:pPr>
            <a:fld id="{AB2E061A-70AF-154D-B0B3-E523E2E991D9}" type="slidenum">
              <a:rPr lang="zh-CN" altLang="ca-ES" smtClean="0"/>
              <a:pPr>
                <a:defRPr/>
              </a:pPr>
              <a:t>2</a:t>
            </a:fld>
            <a:endParaRPr lang="ca-ES" altLang="zh-CN"/>
          </a:p>
        </p:txBody>
      </p:sp>
    </p:spTree>
    <p:extLst>
      <p:ext uri="{BB962C8B-B14F-4D97-AF65-F5344CB8AC3E}">
        <p14:creationId xmlns:p14="http://schemas.microsoft.com/office/powerpoint/2010/main" val="385579877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B2E061A-70AF-154D-B0B3-E523E2E991D9}" type="slidenum">
              <a:rPr lang="zh-CN" altLang="ca-ES" smtClean="0"/>
              <a:pPr>
                <a:defRPr/>
              </a:pPr>
              <a:t>20</a:t>
            </a:fld>
            <a:endParaRPr lang="ca-ES" altLang="zh-CN"/>
          </a:p>
        </p:txBody>
      </p:sp>
      <p:sp>
        <p:nvSpPr>
          <p:cNvPr id="5" name="TextBox 4"/>
          <p:cNvSpPr txBox="1"/>
          <p:nvPr/>
        </p:nvSpPr>
        <p:spPr>
          <a:xfrm>
            <a:off x="2469445" y="2511778"/>
            <a:ext cx="4543778" cy="1107996"/>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r>
              <a:rPr lang="en-AU" sz="6600" dirty="0" smtClean="0">
                <a:ln w="50800"/>
                <a:solidFill>
                  <a:srgbClr val="6699FF"/>
                </a:solidFill>
              </a:rPr>
              <a:t>Thank You</a:t>
            </a:r>
            <a:endParaRPr lang="en-AU" sz="6600" dirty="0">
              <a:ln w="50800"/>
              <a:solidFill>
                <a:srgbClr val="6699FF"/>
              </a:solidFill>
            </a:endParaRPr>
          </a:p>
        </p:txBody>
      </p:sp>
    </p:spTree>
    <p:extLst>
      <p:ext uri="{BB962C8B-B14F-4D97-AF65-F5344CB8AC3E}">
        <p14:creationId xmlns:p14="http://schemas.microsoft.com/office/powerpoint/2010/main" val="186433094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
          <p:cNvSpPr>
            <a:spLocks noGrp="1" noChangeArrowheads="1"/>
          </p:cNvSpPr>
          <p:nvPr>
            <p:ph type="title"/>
          </p:nvPr>
        </p:nvSpPr>
        <p:spPr>
          <a:xfrm>
            <a:off x="366888" y="718433"/>
            <a:ext cx="8452555" cy="457200"/>
          </a:xfrm>
        </p:spPr>
        <p:txBody>
          <a:bodyPr/>
          <a:lstStyle/>
          <a:p>
            <a:pPr eaLnBrk="1" hangingPunct="1"/>
            <a:r>
              <a:rPr lang="en-US" altLang="zh-CN" dirty="0">
                <a:solidFill>
                  <a:srgbClr val="6699FF"/>
                </a:solidFill>
                <a:latin typeface="Calibri" charset="0"/>
                <a:ea typeface="宋体" charset="0"/>
              </a:rPr>
              <a:t>What</a:t>
            </a:r>
            <a:r>
              <a:rPr lang="zh-CN" altLang="en-US" dirty="0">
                <a:solidFill>
                  <a:srgbClr val="6699FF"/>
                </a:solidFill>
                <a:latin typeface="Calibri" charset="0"/>
                <a:ea typeface="宋体" charset="0"/>
              </a:rPr>
              <a:t> </a:t>
            </a:r>
            <a:r>
              <a:rPr lang="en-US" altLang="zh-CN" dirty="0">
                <a:solidFill>
                  <a:srgbClr val="6699FF"/>
                </a:solidFill>
                <a:latin typeface="Calibri" charset="0"/>
                <a:ea typeface="宋体" charset="0"/>
              </a:rPr>
              <a:t>is</a:t>
            </a:r>
            <a:r>
              <a:rPr lang="zh-CN" altLang="en-US" dirty="0">
                <a:solidFill>
                  <a:srgbClr val="6699FF"/>
                </a:solidFill>
                <a:latin typeface="Calibri" charset="0"/>
                <a:ea typeface="宋体" charset="0"/>
              </a:rPr>
              <a:t> </a:t>
            </a:r>
            <a:r>
              <a:rPr lang="en-US" altLang="zh-CN" dirty="0">
                <a:solidFill>
                  <a:srgbClr val="6699FF"/>
                </a:solidFill>
                <a:latin typeface="Calibri" charset="0"/>
                <a:ea typeface="宋体" charset="0"/>
              </a:rPr>
              <a:t>RDMA</a:t>
            </a:r>
          </a:p>
        </p:txBody>
      </p:sp>
      <p:sp>
        <p:nvSpPr>
          <p:cNvPr id="27650" name="灯片编号占位符 3"/>
          <p:cNvSpPr>
            <a:spLocks noGrp="1"/>
          </p:cNvSpPr>
          <p:nvPr>
            <p:ph type="sldNum" sz="quarter" idx="10"/>
          </p:nvPr>
        </p:nvSpPr>
        <p:spPr>
          <a:noFill/>
        </p:spPr>
        <p:txBody>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fld id="{5B3595E2-D4B3-7742-A643-A879100F67F6}" type="slidenum">
              <a:rPr lang="zh-CN" altLang="ca-ES" sz="800" b="0">
                <a:solidFill>
                  <a:schemeClr val="tx1"/>
                </a:solidFill>
                <a:cs typeface="Arial" charset="0"/>
              </a:rPr>
              <a:pPr/>
              <a:t>21</a:t>
            </a:fld>
            <a:endParaRPr lang="ca-ES" altLang="zh-CN" sz="800" b="0">
              <a:solidFill>
                <a:schemeClr val="tx1"/>
              </a:solidFill>
              <a:cs typeface="Arial" charset="0"/>
            </a:endParaRPr>
          </a:p>
        </p:txBody>
      </p:sp>
      <p:cxnSp>
        <p:nvCxnSpPr>
          <p:cNvPr id="27652" name="Straight Arrow Connector 58"/>
          <p:cNvCxnSpPr>
            <a:cxnSpLocks noChangeShapeType="1"/>
          </p:cNvCxnSpPr>
          <p:nvPr/>
        </p:nvCxnSpPr>
        <p:spPr bwMode="auto">
          <a:xfrm>
            <a:off x="7411965" y="2323507"/>
            <a:ext cx="0" cy="22225"/>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3" name="Straight Connector 59"/>
          <p:cNvCxnSpPr>
            <a:cxnSpLocks noChangeShapeType="1"/>
          </p:cNvCxnSpPr>
          <p:nvPr/>
        </p:nvCxnSpPr>
        <p:spPr bwMode="auto">
          <a:xfrm>
            <a:off x="7402440" y="2699744"/>
            <a:ext cx="1690687" cy="17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4" name="Straight Connector 60"/>
          <p:cNvCxnSpPr>
            <a:cxnSpLocks noChangeShapeType="1"/>
          </p:cNvCxnSpPr>
          <p:nvPr/>
        </p:nvCxnSpPr>
        <p:spPr bwMode="auto">
          <a:xfrm>
            <a:off x="9083602" y="2445744"/>
            <a:ext cx="0" cy="15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Rectangle 61"/>
          <p:cNvSpPr/>
          <p:nvPr/>
        </p:nvSpPr>
        <p:spPr>
          <a:xfrm>
            <a:off x="3609902" y="1315444"/>
            <a:ext cx="5480050" cy="52387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0" dirty="0"/>
              <a:t>Your Application</a:t>
            </a:r>
          </a:p>
        </p:txBody>
      </p:sp>
      <p:sp>
        <p:nvSpPr>
          <p:cNvPr id="63" name="Rectangle 62"/>
          <p:cNvSpPr/>
          <p:nvPr/>
        </p:nvSpPr>
        <p:spPr>
          <a:xfrm>
            <a:off x="3609902" y="3250607"/>
            <a:ext cx="5480050" cy="13620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4" name="Rectangle 63"/>
          <p:cNvSpPr/>
          <p:nvPr/>
        </p:nvSpPr>
        <p:spPr>
          <a:xfrm>
            <a:off x="3609902" y="2256832"/>
            <a:ext cx="5480050" cy="1062037"/>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p:txBody>
      </p:sp>
      <p:sp>
        <p:nvSpPr>
          <p:cNvPr id="65" name="Rectangle 64"/>
          <p:cNvSpPr/>
          <p:nvPr/>
        </p:nvSpPr>
        <p:spPr>
          <a:xfrm>
            <a:off x="6527727" y="2848969"/>
            <a:ext cx="1897063" cy="64135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400" dirty="0"/>
              <a:t>Socket Layer</a:t>
            </a:r>
          </a:p>
        </p:txBody>
      </p:sp>
      <p:sp>
        <p:nvSpPr>
          <p:cNvPr id="66" name="Rectangle 65"/>
          <p:cNvSpPr/>
          <p:nvPr/>
        </p:nvSpPr>
        <p:spPr>
          <a:xfrm>
            <a:off x="6532490" y="3460157"/>
            <a:ext cx="966787" cy="5111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400" dirty="0"/>
              <a:t>TCP</a:t>
            </a:r>
          </a:p>
        </p:txBody>
      </p:sp>
      <p:sp>
        <p:nvSpPr>
          <p:cNvPr id="67" name="Rectangle 66"/>
          <p:cNvSpPr/>
          <p:nvPr/>
        </p:nvSpPr>
        <p:spPr>
          <a:xfrm>
            <a:off x="7456415" y="3460157"/>
            <a:ext cx="968375" cy="5111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400" dirty="0"/>
              <a:t>UDP</a:t>
            </a:r>
          </a:p>
        </p:txBody>
      </p:sp>
      <p:sp>
        <p:nvSpPr>
          <p:cNvPr id="68" name="Rectangle 67"/>
          <p:cNvSpPr/>
          <p:nvPr/>
        </p:nvSpPr>
        <p:spPr>
          <a:xfrm>
            <a:off x="6534077" y="3958632"/>
            <a:ext cx="1897063" cy="64135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400" dirty="0"/>
              <a:t>IP</a:t>
            </a:r>
          </a:p>
        </p:txBody>
      </p:sp>
      <p:sp>
        <p:nvSpPr>
          <p:cNvPr id="69" name="Rectangle 68"/>
          <p:cNvSpPr/>
          <p:nvPr/>
        </p:nvSpPr>
        <p:spPr>
          <a:xfrm>
            <a:off x="6521377" y="4561882"/>
            <a:ext cx="1897063" cy="64293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400" dirty="0"/>
              <a:t>Ethernet Drive</a:t>
            </a:r>
            <a:r>
              <a:rPr lang="en-US" altLang="zh-CN" sz="1400" dirty="0"/>
              <a:t>r</a:t>
            </a:r>
            <a:endParaRPr lang="en-US" sz="1400" dirty="0"/>
          </a:p>
        </p:txBody>
      </p:sp>
      <p:sp>
        <p:nvSpPr>
          <p:cNvPr id="70" name="Rectangle 69"/>
          <p:cNvSpPr/>
          <p:nvPr/>
        </p:nvSpPr>
        <p:spPr>
          <a:xfrm>
            <a:off x="4611615" y="5182594"/>
            <a:ext cx="3794125" cy="3667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400" dirty="0"/>
              <a:t>Adapter Driver</a:t>
            </a:r>
          </a:p>
        </p:txBody>
      </p:sp>
      <p:sp>
        <p:nvSpPr>
          <p:cNvPr id="71" name="Rectangle 70"/>
          <p:cNvSpPr/>
          <p:nvPr/>
        </p:nvSpPr>
        <p:spPr>
          <a:xfrm>
            <a:off x="3613077" y="5539782"/>
            <a:ext cx="4792663" cy="366712"/>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400" dirty="0"/>
              <a:t>RDMA Enabled Channel Adapter Card</a:t>
            </a:r>
          </a:p>
        </p:txBody>
      </p:sp>
      <p:sp>
        <p:nvSpPr>
          <p:cNvPr id="72" name="Rectangle 71"/>
          <p:cNvSpPr/>
          <p:nvPr/>
        </p:nvSpPr>
        <p:spPr>
          <a:xfrm>
            <a:off x="4622727" y="3068044"/>
            <a:ext cx="1897063" cy="27305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400" dirty="0" err="1"/>
              <a:t>uverbs</a:t>
            </a:r>
            <a:endParaRPr lang="en-US" dirty="0"/>
          </a:p>
        </p:txBody>
      </p:sp>
      <p:sp>
        <p:nvSpPr>
          <p:cNvPr id="73" name="Rectangle 72"/>
          <p:cNvSpPr/>
          <p:nvPr/>
        </p:nvSpPr>
        <p:spPr>
          <a:xfrm>
            <a:off x="4622727" y="4288832"/>
            <a:ext cx="1897063" cy="27305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400" dirty="0"/>
              <a:t>Kernel mod</a:t>
            </a:r>
          </a:p>
        </p:txBody>
      </p:sp>
      <p:cxnSp>
        <p:nvCxnSpPr>
          <p:cNvPr id="74" name="Straight Arrow Connector 73"/>
          <p:cNvCxnSpPr/>
          <p:nvPr/>
        </p:nvCxnSpPr>
        <p:spPr>
          <a:xfrm>
            <a:off x="4343327" y="1605957"/>
            <a:ext cx="0" cy="3954462"/>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p:nvPr/>
        </p:nvCxnSpPr>
        <p:spPr>
          <a:xfrm>
            <a:off x="5680002" y="1759944"/>
            <a:ext cx="0" cy="1323975"/>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endCxn id="65" idx="0"/>
          </p:cNvCxnSpPr>
          <p:nvPr/>
        </p:nvCxnSpPr>
        <p:spPr>
          <a:xfrm>
            <a:off x="7447772" y="1780404"/>
            <a:ext cx="28487" cy="1068565"/>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77" name="Straight Arrow Connector 76"/>
          <p:cNvCxnSpPr/>
          <p:nvPr/>
        </p:nvCxnSpPr>
        <p:spPr>
          <a:xfrm>
            <a:off x="5330752" y="4561882"/>
            <a:ext cx="0" cy="64293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7671" name="TextBox 77"/>
          <p:cNvSpPr txBox="1">
            <a:spLocks noChangeArrowheads="1"/>
          </p:cNvSpPr>
          <p:nvPr/>
        </p:nvSpPr>
        <p:spPr bwMode="auto">
          <a:xfrm>
            <a:off x="4417940" y="2282232"/>
            <a:ext cx="15097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pPr algn="ctr"/>
            <a:r>
              <a:rPr lang="en-US" sz="1600" b="0"/>
              <a:t>Command Channel</a:t>
            </a:r>
          </a:p>
        </p:txBody>
      </p:sp>
      <p:sp>
        <p:nvSpPr>
          <p:cNvPr id="27672" name="TextBox 78"/>
          <p:cNvSpPr txBox="1">
            <a:spLocks noChangeArrowheads="1"/>
          </p:cNvSpPr>
          <p:nvPr/>
        </p:nvSpPr>
        <p:spPr bwMode="auto">
          <a:xfrm>
            <a:off x="4419527" y="3453807"/>
            <a:ext cx="12350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pPr algn="ctr"/>
            <a:r>
              <a:rPr lang="en-US" sz="1600" b="0"/>
              <a:t>Data Channel</a:t>
            </a:r>
          </a:p>
        </p:txBody>
      </p:sp>
      <p:sp>
        <p:nvSpPr>
          <p:cNvPr id="80" name="TextBox 79"/>
          <p:cNvSpPr txBox="1"/>
          <p:nvPr/>
        </p:nvSpPr>
        <p:spPr>
          <a:xfrm>
            <a:off x="3650722" y="2332248"/>
            <a:ext cx="680947" cy="966862"/>
          </a:xfrm>
          <a:prstGeom prst="rect">
            <a:avLst/>
          </a:prstGeom>
          <a:noFill/>
        </p:spPr>
        <p:txBody>
          <a:bodyPr vert="vert270">
            <a:spAutoFit/>
          </a:bodyPr>
          <a:lstStyle/>
          <a:p>
            <a:pPr algn="ctr">
              <a:defRPr/>
            </a:pPr>
            <a:r>
              <a:rPr lang="en-US" sz="1600" b="0" dirty="0">
                <a:cs typeface="宋体" charset="0"/>
              </a:rPr>
              <a:t>User  Space</a:t>
            </a:r>
          </a:p>
        </p:txBody>
      </p:sp>
      <p:sp>
        <p:nvSpPr>
          <p:cNvPr id="81" name="TextBox 80"/>
          <p:cNvSpPr txBox="1"/>
          <p:nvPr/>
        </p:nvSpPr>
        <p:spPr>
          <a:xfrm>
            <a:off x="3639036" y="3484440"/>
            <a:ext cx="430887" cy="966862"/>
          </a:xfrm>
          <a:prstGeom prst="rect">
            <a:avLst/>
          </a:prstGeom>
          <a:noFill/>
        </p:spPr>
        <p:txBody>
          <a:bodyPr vert="vert270">
            <a:spAutoFit/>
          </a:bodyPr>
          <a:lstStyle/>
          <a:p>
            <a:pPr algn="ctr">
              <a:defRPr/>
            </a:pPr>
            <a:r>
              <a:rPr lang="en-US" sz="1600" b="0" dirty="0">
                <a:cs typeface="宋体" charset="0"/>
              </a:rPr>
              <a:t>Kernel</a:t>
            </a:r>
          </a:p>
        </p:txBody>
      </p:sp>
      <p:sp>
        <p:nvSpPr>
          <p:cNvPr id="28" name="Title 1"/>
          <p:cNvSpPr txBox="1">
            <a:spLocks/>
          </p:cNvSpPr>
          <p:nvPr/>
        </p:nvSpPr>
        <p:spPr bwMode="auto">
          <a:xfrm>
            <a:off x="295451" y="156284"/>
            <a:ext cx="868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r>
              <a:rPr lang="en-AU" dirty="0" smtClean="0">
                <a:solidFill>
                  <a:srgbClr val="6699FF"/>
                </a:solidFill>
              </a:rPr>
              <a:t>Background</a:t>
            </a:r>
            <a:r>
              <a:rPr lang="en-AU" dirty="0" smtClean="0"/>
              <a:t> </a:t>
            </a:r>
            <a:endParaRPr lang="en-AU" dirty="0"/>
          </a:p>
        </p:txBody>
      </p:sp>
      <p:sp>
        <p:nvSpPr>
          <p:cNvPr id="29" name="Text Box 2"/>
          <p:cNvSpPr txBox="1">
            <a:spLocks noChangeArrowheads="1"/>
          </p:cNvSpPr>
          <p:nvPr/>
        </p:nvSpPr>
        <p:spPr bwMode="auto">
          <a:xfrm>
            <a:off x="144067" y="1478027"/>
            <a:ext cx="3368957" cy="4452851"/>
          </a:xfrm>
          <a:prstGeom prst="rect">
            <a:avLst/>
          </a:prstGeom>
          <a:solidFill>
            <a:srgbClr val="CCECFF"/>
          </a:solidFill>
          <a:ln/>
        </p:spPr>
        <p:style>
          <a:lnRef idx="3">
            <a:schemeClr val="lt1"/>
          </a:lnRef>
          <a:fillRef idx="1">
            <a:schemeClr val="accent2"/>
          </a:fillRef>
          <a:effectRef idx="1">
            <a:schemeClr val="accent2"/>
          </a:effectRef>
          <a:fontRef idx="minor">
            <a:schemeClr val="lt1"/>
          </a:fontRef>
        </p:style>
        <p:txBody>
          <a:bodyPr lIns="90000" tIns="46800" rIns="90000" bIns="46800"/>
          <a:lstStyle>
            <a:lvl1pPr marL="150813" indent="-150813">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charset="0"/>
                <a:ea typeface="ＭＳ Ｐゴシック" charset="0"/>
                <a:cs typeface="AR PL UMing CN" charset="0"/>
              </a:defRPr>
            </a:lvl1pPr>
            <a:lvl2pPr marL="579438" indent="-122238">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charset="0"/>
                <a:ea typeface="ＭＳ Ｐゴシック" charset="0"/>
                <a:cs typeface="AR PL UMing CN" charset="0"/>
              </a:defRPr>
            </a:lvl2pPr>
            <a:lvl3pPr>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charset="0"/>
                <a:ea typeface="ＭＳ Ｐゴシック" charset="0"/>
                <a:cs typeface="AR PL UMing CN" charset="0"/>
              </a:defRPr>
            </a:lvl3pPr>
            <a:lvl4pPr>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charset="0"/>
                <a:ea typeface="ＭＳ Ｐゴシック" charset="0"/>
                <a:cs typeface="AR PL UMing CN" charset="0"/>
              </a:defRPr>
            </a:lvl4pPr>
            <a:lvl5pPr>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charset="0"/>
                <a:ea typeface="ＭＳ Ｐゴシック" charset="0"/>
                <a:cs typeface="AR PL UMing CN" charset="0"/>
              </a:defRPr>
            </a:lvl5pPr>
            <a:lvl6pPr marL="2514600" indent="-228600" fontAlgn="base">
              <a:spcBef>
                <a:spcPct val="0"/>
              </a:spcBef>
              <a:spcAft>
                <a:spcPct val="0"/>
              </a:spcAft>
              <a:buClr>
                <a:srgbClr val="000000"/>
              </a:buClr>
              <a:buSzPct val="100000"/>
              <a:buFont typeface="Times New Roman" charset="0"/>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charset="0"/>
                <a:ea typeface="ＭＳ Ｐゴシック" charset="0"/>
                <a:cs typeface="AR PL UMing CN" charset="0"/>
              </a:defRPr>
            </a:lvl6pPr>
            <a:lvl7pPr marL="2971800" indent="-228600" fontAlgn="base">
              <a:spcBef>
                <a:spcPct val="0"/>
              </a:spcBef>
              <a:spcAft>
                <a:spcPct val="0"/>
              </a:spcAft>
              <a:buClr>
                <a:srgbClr val="000000"/>
              </a:buClr>
              <a:buSzPct val="100000"/>
              <a:buFont typeface="Times New Roman" charset="0"/>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charset="0"/>
                <a:ea typeface="ＭＳ Ｐゴシック" charset="0"/>
                <a:cs typeface="AR PL UMing CN" charset="0"/>
              </a:defRPr>
            </a:lvl7pPr>
            <a:lvl8pPr marL="3429000" indent="-228600" fontAlgn="base">
              <a:spcBef>
                <a:spcPct val="0"/>
              </a:spcBef>
              <a:spcAft>
                <a:spcPct val="0"/>
              </a:spcAft>
              <a:buClr>
                <a:srgbClr val="000000"/>
              </a:buClr>
              <a:buSzPct val="100000"/>
              <a:buFont typeface="Times New Roman" charset="0"/>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charset="0"/>
                <a:ea typeface="ＭＳ Ｐゴシック" charset="0"/>
                <a:cs typeface="AR PL UMing CN" charset="0"/>
              </a:defRPr>
            </a:lvl8pPr>
            <a:lvl9pPr marL="3886200" indent="-228600" fontAlgn="base">
              <a:spcBef>
                <a:spcPct val="0"/>
              </a:spcBef>
              <a:spcAft>
                <a:spcPct val="0"/>
              </a:spcAft>
              <a:buClr>
                <a:srgbClr val="000000"/>
              </a:buClr>
              <a:buSzPct val="100000"/>
              <a:buFont typeface="Times New Roman" charset="0"/>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charset="0"/>
                <a:ea typeface="ＭＳ Ｐゴシック" charset="0"/>
                <a:cs typeface="AR PL UMing CN" charset="0"/>
              </a:defRPr>
            </a:lvl9pPr>
          </a:lstStyle>
          <a:p>
            <a:pPr marL="0" indent="0">
              <a:spcBef>
                <a:spcPts val="700"/>
              </a:spcBef>
              <a:buClr>
                <a:srgbClr val="3366FF"/>
              </a:buClr>
            </a:pPr>
            <a:r>
              <a:rPr lang="en-US" sz="1600" b="1" dirty="0">
                <a:solidFill>
                  <a:srgbClr val="FF0066"/>
                </a:solidFill>
              </a:rPr>
              <a:t>R</a:t>
            </a:r>
            <a:r>
              <a:rPr lang="en-US" sz="1600" dirty="0"/>
              <a:t>emote</a:t>
            </a:r>
          </a:p>
          <a:p>
            <a:pPr marL="457200" lvl="1" indent="0">
              <a:spcBef>
                <a:spcPts val="700"/>
              </a:spcBef>
              <a:buClr>
                <a:srgbClr val="3366FF"/>
              </a:buClr>
            </a:pPr>
            <a:r>
              <a:rPr lang="en-US" sz="1400" dirty="0"/>
              <a:t>data transfers between nodes in a network</a:t>
            </a:r>
          </a:p>
          <a:p>
            <a:pPr marL="0" indent="0">
              <a:spcBef>
                <a:spcPts val="700"/>
              </a:spcBef>
              <a:buClr>
                <a:srgbClr val="3366FF"/>
              </a:buClr>
            </a:pPr>
            <a:r>
              <a:rPr lang="en-US" sz="1600" b="1" dirty="0">
                <a:solidFill>
                  <a:srgbClr val="FF0066"/>
                </a:solidFill>
              </a:rPr>
              <a:t>D</a:t>
            </a:r>
            <a:r>
              <a:rPr lang="en-US" sz="1600" dirty="0"/>
              <a:t>irect</a:t>
            </a:r>
          </a:p>
          <a:p>
            <a:pPr marL="457200" lvl="1" indent="0">
              <a:spcBef>
                <a:spcPts val="700"/>
              </a:spcBef>
              <a:buClr>
                <a:srgbClr val="3366FF"/>
              </a:buClr>
            </a:pPr>
            <a:r>
              <a:rPr lang="en-US" sz="1400" dirty="0"/>
              <a:t>no Operating System Kernel involvement in transfers</a:t>
            </a:r>
          </a:p>
          <a:p>
            <a:pPr marL="457200" lvl="1" indent="0">
              <a:spcBef>
                <a:spcPts val="700"/>
              </a:spcBef>
              <a:buClr>
                <a:srgbClr val="3366FF"/>
              </a:buClr>
            </a:pPr>
            <a:r>
              <a:rPr lang="en-US" sz="1400" dirty="0"/>
              <a:t>everything about a transfer offloaded onto Interface Card</a:t>
            </a:r>
          </a:p>
          <a:p>
            <a:pPr marL="0" indent="0">
              <a:spcBef>
                <a:spcPts val="700"/>
              </a:spcBef>
              <a:buClr>
                <a:srgbClr val="3366FF"/>
              </a:buClr>
            </a:pPr>
            <a:r>
              <a:rPr lang="en-US" sz="1600" b="1" dirty="0">
                <a:solidFill>
                  <a:srgbClr val="FF0066"/>
                </a:solidFill>
              </a:rPr>
              <a:t>M</a:t>
            </a:r>
            <a:r>
              <a:rPr lang="en-US" sz="1600" dirty="0"/>
              <a:t>emory</a:t>
            </a:r>
          </a:p>
          <a:p>
            <a:pPr marL="457200" lvl="1" indent="0">
              <a:spcBef>
                <a:spcPts val="700"/>
              </a:spcBef>
              <a:buClr>
                <a:srgbClr val="3366FF"/>
              </a:buClr>
            </a:pPr>
            <a:r>
              <a:rPr lang="en-US" sz="1400" dirty="0"/>
              <a:t>transfers between user space application virtual memory</a:t>
            </a:r>
          </a:p>
          <a:p>
            <a:pPr marL="457200" lvl="1" indent="0">
              <a:spcBef>
                <a:spcPts val="700"/>
              </a:spcBef>
              <a:buClr>
                <a:srgbClr val="3366FF"/>
              </a:buClr>
            </a:pPr>
            <a:r>
              <a:rPr lang="en-US" sz="1400" dirty="0"/>
              <a:t>no extra copying or buffering </a:t>
            </a:r>
          </a:p>
          <a:p>
            <a:pPr marL="0" indent="0">
              <a:spcBef>
                <a:spcPts val="700"/>
              </a:spcBef>
              <a:buClr>
                <a:srgbClr val="3366FF"/>
              </a:buClr>
            </a:pPr>
            <a:r>
              <a:rPr lang="en-US" sz="1600" b="1" dirty="0">
                <a:solidFill>
                  <a:srgbClr val="FF0066"/>
                </a:solidFill>
              </a:rPr>
              <a:t>A</a:t>
            </a:r>
            <a:r>
              <a:rPr lang="en-US" sz="1600" dirty="0"/>
              <a:t>ccess</a:t>
            </a:r>
          </a:p>
          <a:p>
            <a:pPr marL="457200" lvl="1" indent="0">
              <a:spcBef>
                <a:spcPts val="700"/>
              </a:spcBef>
              <a:buClr>
                <a:srgbClr val="3366FF"/>
              </a:buClr>
            </a:pPr>
            <a:r>
              <a:rPr lang="en-US" sz="1400" dirty="0"/>
              <a:t>send, receive, read, write, atomic operations</a:t>
            </a:r>
          </a:p>
        </p:txBody>
      </p:sp>
    </p:spTree>
    <p:extLst>
      <p:ext uri="{BB962C8B-B14F-4D97-AF65-F5344CB8AC3E}">
        <p14:creationId xmlns:p14="http://schemas.microsoft.com/office/powerpoint/2010/main" val="5639271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007048" y="1307027"/>
            <a:ext cx="892926" cy="858013"/>
          </a:xfrm>
          <a:prstGeom prst="rect">
            <a:avLst/>
          </a:prstGeom>
        </p:spPr>
      </p:pic>
      <p:sp>
        <p:nvSpPr>
          <p:cNvPr id="2" name="Title 1"/>
          <p:cNvSpPr>
            <a:spLocks noGrp="1"/>
          </p:cNvSpPr>
          <p:nvPr>
            <p:ph type="title"/>
          </p:nvPr>
        </p:nvSpPr>
        <p:spPr>
          <a:xfrm>
            <a:off x="295451" y="564444"/>
            <a:ext cx="8686800" cy="925412"/>
          </a:xfrm>
        </p:spPr>
        <p:txBody>
          <a:bodyPr/>
          <a:lstStyle/>
          <a:p>
            <a:r>
              <a:rPr lang="en-AU" altLang="zh-TW" dirty="0" smtClean="0"/>
              <a:t/>
            </a:r>
            <a:br>
              <a:rPr lang="en-AU" altLang="zh-TW" dirty="0" smtClean="0"/>
            </a:br>
            <a:r>
              <a:rPr lang="en-AU" altLang="zh-TW" dirty="0" smtClean="0">
                <a:solidFill>
                  <a:srgbClr val="6699FF"/>
                </a:solidFill>
              </a:rPr>
              <a:t>ZHU, ZHUANGDI </a:t>
            </a:r>
            <a:r>
              <a:rPr lang="zh-CN" altLang="en-US" dirty="0" smtClean="0">
                <a:solidFill>
                  <a:srgbClr val="6699FF"/>
                </a:solidFill>
              </a:rPr>
              <a:t> </a:t>
            </a:r>
            <a:r>
              <a:rPr lang="zh-TW" altLang="en-US" dirty="0" smtClean="0">
                <a:solidFill>
                  <a:srgbClr val="6699FF"/>
                </a:solidFill>
                <a:latin typeface="Yuppy SC Regular"/>
                <a:cs typeface="Yuppy SC Regular"/>
              </a:rPr>
              <a:t>朱庄翟</a:t>
            </a:r>
            <a:r>
              <a:rPr lang="zh-TW" altLang="en-US" dirty="0" smtClean="0">
                <a:solidFill>
                  <a:srgbClr val="6699FF"/>
                </a:solidFill>
              </a:rPr>
              <a:t> </a:t>
            </a:r>
            <a:r>
              <a:rPr lang="en-AU" altLang="zh-TW" b="0" dirty="0" smtClean="0">
                <a:solidFill>
                  <a:srgbClr val="6699FF"/>
                </a:solidFill>
              </a:rPr>
              <a:t>(d</a:t>
            </a:r>
            <a:r>
              <a:rPr lang="en-US" altLang="zh-CN" b="0" dirty="0" err="1" smtClean="0">
                <a:solidFill>
                  <a:srgbClr val="6699FF"/>
                </a:solidFill>
              </a:rPr>
              <a:t>í</a:t>
            </a:r>
            <a:r>
              <a:rPr lang="en-AU" altLang="zh-TW" b="0" dirty="0" smtClean="0">
                <a:solidFill>
                  <a:srgbClr val="6699FF"/>
                </a:solidFill>
              </a:rPr>
              <a:t>)</a:t>
            </a:r>
            <a:r>
              <a:rPr lang="zh-TW" altLang="en-US" b="0" dirty="0" smtClean="0">
                <a:solidFill>
                  <a:srgbClr val="6699FF"/>
                </a:solidFill>
              </a:rPr>
              <a:t> </a:t>
            </a:r>
            <a:r>
              <a:rPr lang="zh-TW" altLang="en-US" b="0" dirty="0">
                <a:solidFill>
                  <a:srgbClr val="6699FF"/>
                </a:solidFill>
              </a:rPr>
              <a:t/>
            </a:r>
            <a:br>
              <a:rPr lang="zh-TW" altLang="en-US" b="0" dirty="0">
                <a:solidFill>
                  <a:srgbClr val="6699FF"/>
                </a:solidFill>
              </a:rPr>
            </a:br>
            <a:endParaRPr lang="en-AU" b="0" dirty="0">
              <a:solidFill>
                <a:srgbClr val="6699FF"/>
              </a:solidFill>
            </a:endParaRPr>
          </a:p>
        </p:txBody>
      </p:sp>
      <p:sp>
        <p:nvSpPr>
          <p:cNvPr id="3" name="Content Placeholder 2"/>
          <p:cNvSpPr>
            <a:spLocks noGrp="1"/>
          </p:cNvSpPr>
          <p:nvPr>
            <p:ph idx="1"/>
          </p:nvPr>
        </p:nvSpPr>
        <p:spPr>
          <a:xfrm>
            <a:off x="296333" y="1428978"/>
            <a:ext cx="8573030" cy="5114925"/>
          </a:xfrm>
        </p:spPr>
        <p:txBody>
          <a:bodyPr/>
          <a:lstStyle/>
          <a:p>
            <a:pPr marL="342900" indent="-342900">
              <a:buFont typeface="Arial"/>
              <a:buChar char="•"/>
            </a:pPr>
            <a:r>
              <a:rPr lang="pl-PL" sz="2000" b="1" dirty="0"/>
              <a:t>2011.9</a:t>
            </a:r>
            <a:r>
              <a:rPr lang="pl-PL" sz="2000" b="1" dirty="0" smtClean="0"/>
              <a:t>-now </a:t>
            </a:r>
            <a:r>
              <a:rPr lang="en-US" sz="2000" dirty="0" smtClean="0"/>
              <a:t>Undergraduate </a:t>
            </a:r>
            <a:r>
              <a:rPr lang="en-US" sz="2000" dirty="0"/>
              <a:t>Student </a:t>
            </a:r>
            <a:endParaRPr lang="en-US" sz="2000" dirty="0" smtClean="0"/>
          </a:p>
          <a:p>
            <a:r>
              <a:rPr lang="en-US" sz="2000" dirty="0" smtClean="0"/>
              <a:t>Nanjing </a:t>
            </a:r>
            <a:r>
              <a:rPr lang="en-US" sz="2000" dirty="0"/>
              <a:t>University of Science and Technology </a:t>
            </a:r>
            <a:endParaRPr lang="en-US" sz="2000" dirty="0" smtClean="0"/>
          </a:p>
          <a:p>
            <a:pPr marL="342900" indent="-342900">
              <a:buFont typeface="Arial"/>
              <a:buChar char="•"/>
            </a:pPr>
            <a:r>
              <a:rPr lang="pl-PL" sz="2000" b="1" dirty="0" smtClean="0"/>
              <a:t>2014.10</a:t>
            </a:r>
            <a:r>
              <a:rPr lang="pl-PL" sz="2000" b="1" dirty="0"/>
              <a:t>-now </a:t>
            </a:r>
            <a:r>
              <a:rPr lang="en-US" sz="2000" dirty="0" smtClean="0"/>
              <a:t>Admission </a:t>
            </a:r>
            <a:r>
              <a:rPr lang="en-US" sz="2000" dirty="0"/>
              <a:t>to Master’s </a:t>
            </a:r>
            <a:r>
              <a:rPr lang="en-US" sz="2000" dirty="0" smtClean="0"/>
              <a:t>Degree</a:t>
            </a:r>
          </a:p>
          <a:p>
            <a:r>
              <a:rPr lang="en-US" sz="2000" dirty="0" smtClean="0"/>
              <a:t>Nanjing </a:t>
            </a:r>
            <a:r>
              <a:rPr lang="en-US" sz="2000" dirty="0"/>
              <a:t>University </a:t>
            </a:r>
            <a:endParaRPr lang="en-US" sz="2000" dirty="0" smtClean="0"/>
          </a:p>
          <a:p>
            <a:pPr marL="342900" indent="-342900">
              <a:buFont typeface="Arial"/>
              <a:buChar char="•"/>
            </a:pPr>
            <a:r>
              <a:rPr lang="en-US" sz="2000" b="1" dirty="0"/>
              <a:t>2014.7-2014.12 </a:t>
            </a:r>
            <a:r>
              <a:rPr lang="en-US" sz="2000" dirty="0"/>
              <a:t>Exchange Student (CSC Full Scholarship) </a:t>
            </a:r>
          </a:p>
          <a:p>
            <a:r>
              <a:rPr lang="en-US" sz="2000" dirty="0"/>
              <a:t>Australian National University </a:t>
            </a:r>
          </a:p>
          <a:p>
            <a:endParaRPr lang="en-US" dirty="0"/>
          </a:p>
          <a:p>
            <a:r>
              <a:rPr lang="en-US" sz="2000" dirty="0" smtClean="0"/>
              <a:t>Previous Project:</a:t>
            </a:r>
            <a:br>
              <a:rPr lang="en-US" sz="2000" dirty="0" smtClean="0"/>
            </a:br>
            <a:r>
              <a:rPr lang="en-US" sz="2000" dirty="0" smtClean="0"/>
              <a:t>working with</a:t>
            </a:r>
            <a:r>
              <a:rPr lang="zh-CN" altLang="en-US" sz="2000" dirty="0" smtClean="0"/>
              <a:t> </a:t>
            </a:r>
            <a:r>
              <a:rPr lang="en-US" sz="2000" dirty="0" smtClean="0"/>
              <a:t>Michael</a:t>
            </a:r>
            <a:r>
              <a:rPr lang="zh-CN" altLang="en-US" sz="2000" dirty="0" smtClean="0"/>
              <a:t> </a:t>
            </a:r>
            <a:r>
              <a:rPr lang="en-US" altLang="zh-CN" sz="2000" dirty="0" smtClean="0"/>
              <a:t>Hines(IBM</a:t>
            </a:r>
            <a:r>
              <a:rPr lang="zh-CN" altLang="en-US" sz="2000" dirty="0" smtClean="0"/>
              <a:t> </a:t>
            </a:r>
            <a:r>
              <a:rPr lang="en-US" altLang="zh-CN" sz="2000" dirty="0" smtClean="0"/>
              <a:t>CRL),</a:t>
            </a:r>
            <a:r>
              <a:rPr lang="zh-CN" altLang="en-US" sz="2000" dirty="0" smtClean="0"/>
              <a:t> </a:t>
            </a:r>
            <a:r>
              <a:rPr lang="en-US" sz="2000" dirty="0" smtClean="0"/>
              <a:t>Salman </a:t>
            </a:r>
            <a:r>
              <a:rPr lang="en-US" sz="2000" dirty="0" err="1" smtClean="0"/>
              <a:t>Baset</a:t>
            </a:r>
            <a:r>
              <a:rPr lang="en-US" sz="2000" dirty="0" smtClean="0"/>
              <a:t> (IBM Watson) and Alex Liu (Michigan State </a:t>
            </a:r>
            <a:r>
              <a:rPr lang="en-US" sz="2000" dirty="0" err="1" smtClean="0"/>
              <a:t>Univ</a:t>
            </a:r>
            <a:r>
              <a:rPr lang="en-US" sz="2000" dirty="0" smtClean="0"/>
              <a:t> and Nanjing </a:t>
            </a:r>
            <a:r>
              <a:rPr lang="en-US" sz="2000" dirty="0" err="1" smtClean="0"/>
              <a:t>Univ</a:t>
            </a:r>
            <a:r>
              <a:rPr lang="en-US" sz="2000" dirty="0" smtClean="0"/>
              <a:t>) on</a:t>
            </a:r>
            <a:r>
              <a:rPr lang="en-US" sz="1800" dirty="0" smtClean="0"/>
              <a:t> </a:t>
            </a:r>
            <a:r>
              <a:rPr lang="zh-CN" altLang="en-US" sz="1800" dirty="0" smtClean="0"/>
              <a:t> </a:t>
            </a:r>
            <a:r>
              <a:rPr lang="en-AU" altLang="zh-CN" sz="1800" dirty="0" smtClean="0"/>
              <a:t/>
            </a:r>
            <a:br>
              <a:rPr lang="en-AU" altLang="zh-CN" sz="1800" dirty="0" smtClean="0"/>
            </a:br>
            <a:r>
              <a:rPr lang="en-US" sz="1800" i="1" dirty="0" smtClean="0">
                <a:solidFill>
                  <a:srgbClr val="6699FF"/>
                </a:solidFill>
              </a:rPr>
              <a:t>A</a:t>
            </a:r>
            <a:r>
              <a:rPr lang="en-US" sz="1800" dirty="0" smtClean="0">
                <a:solidFill>
                  <a:srgbClr val="6699FF"/>
                </a:solidFill>
              </a:rPr>
              <a:t> </a:t>
            </a:r>
            <a:r>
              <a:rPr lang="en-US" sz="1800" i="1" dirty="0" smtClean="0">
                <a:solidFill>
                  <a:srgbClr val="6699FF"/>
                </a:solidFill>
              </a:rPr>
              <a:t>Measurement Study of RDMA Performance on Multi-tenant Environment - VMs and Containers</a:t>
            </a:r>
            <a:endParaRPr lang="en-US" sz="1800" i="1" dirty="0">
              <a:solidFill>
                <a:srgbClr val="6699FF"/>
              </a:solidFill>
            </a:endParaRPr>
          </a:p>
        </p:txBody>
      </p:sp>
      <p:sp>
        <p:nvSpPr>
          <p:cNvPr id="4" name="Slide Number Placeholder 3"/>
          <p:cNvSpPr>
            <a:spLocks noGrp="1"/>
          </p:cNvSpPr>
          <p:nvPr>
            <p:ph type="sldNum" sz="quarter" idx="10"/>
          </p:nvPr>
        </p:nvSpPr>
        <p:spPr/>
        <p:txBody>
          <a:bodyPr/>
          <a:lstStyle/>
          <a:p>
            <a:pPr>
              <a:defRPr/>
            </a:pPr>
            <a:fld id="{AB2E061A-70AF-154D-B0B3-E523E2E991D9}" type="slidenum">
              <a:rPr lang="zh-CN" altLang="ca-ES" smtClean="0"/>
              <a:pPr>
                <a:defRPr/>
              </a:pPr>
              <a:t>3</a:t>
            </a:fld>
            <a:endParaRPr lang="ca-ES" altLang="zh-CN"/>
          </a:p>
        </p:txBody>
      </p:sp>
      <p:sp>
        <p:nvSpPr>
          <p:cNvPr id="5" name="Title 1"/>
          <p:cNvSpPr txBox="1">
            <a:spLocks/>
          </p:cNvSpPr>
          <p:nvPr/>
        </p:nvSpPr>
        <p:spPr bwMode="auto">
          <a:xfrm>
            <a:off x="253999" y="156284"/>
            <a:ext cx="861536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r>
              <a:rPr lang="en-US" altLang="zh-CN" dirty="0" smtClean="0">
                <a:solidFill>
                  <a:srgbClr val="6699FF"/>
                </a:solidFill>
              </a:rPr>
              <a:t>Introduction</a:t>
            </a:r>
            <a:endParaRPr lang="en-AU" dirty="0">
              <a:solidFill>
                <a:srgbClr val="6699FF"/>
              </a:solidFill>
            </a:endParaRPr>
          </a:p>
        </p:txBody>
      </p:sp>
      <p:pic>
        <p:nvPicPr>
          <p:cNvPr id="6" name="Picture 5"/>
          <p:cNvPicPr>
            <a:picLocks noChangeAspect="1"/>
          </p:cNvPicPr>
          <p:nvPr/>
        </p:nvPicPr>
        <p:blipFill>
          <a:blip r:embed="rId3"/>
          <a:stretch>
            <a:fillRect/>
          </a:stretch>
        </p:blipFill>
        <p:spPr>
          <a:xfrm>
            <a:off x="7930444" y="3091533"/>
            <a:ext cx="1058129" cy="871675"/>
          </a:xfrm>
          <a:prstGeom prst="rect">
            <a:avLst/>
          </a:prstGeom>
        </p:spPr>
      </p:pic>
      <p:pic>
        <p:nvPicPr>
          <p:cNvPr id="7" name="Picture 6"/>
          <p:cNvPicPr>
            <a:picLocks noChangeAspect="1"/>
          </p:cNvPicPr>
          <p:nvPr/>
        </p:nvPicPr>
        <p:blipFill>
          <a:blip r:embed="rId4"/>
          <a:stretch>
            <a:fillRect/>
          </a:stretch>
        </p:blipFill>
        <p:spPr>
          <a:xfrm>
            <a:off x="8140095" y="2212162"/>
            <a:ext cx="647233" cy="813664"/>
          </a:xfrm>
          <a:prstGeom prst="rect">
            <a:avLst/>
          </a:prstGeom>
        </p:spPr>
      </p:pic>
    </p:spTree>
    <p:extLst>
      <p:ext uri="{BB962C8B-B14F-4D97-AF65-F5344CB8AC3E}">
        <p14:creationId xmlns:p14="http://schemas.microsoft.com/office/powerpoint/2010/main" val="7784424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50" y="848248"/>
            <a:ext cx="8573030" cy="2132718"/>
          </a:xfrm>
        </p:spPr>
        <p:txBody>
          <a:bodyPr/>
          <a:lstStyle/>
          <a:p>
            <a:pPr marL="342900" indent="-342900">
              <a:buClr>
                <a:srgbClr val="3366FF"/>
              </a:buClr>
              <a:buFont typeface="Arial"/>
              <a:buChar char="•"/>
            </a:pPr>
            <a:r>
              <a:rPr lang="en-AU" sz="1800" dirty="0" smtClean="0"/>
              <a:t>Intern Project in IBM CRL</a:t>
            </a:r>
          </a:p>
          <a:p>
            <a:pPr marL="342900" indent="-342900">
              <a:buClr>
                <a:srgbClr val="3366FF"/>
              </a:buClr>
              <a:buFont typeface="Arial"/>
              <a:buChar char="•"/>
            </a:pPr>
            <a:r>
              <a:rPr lang="en-AU" sz="1800" dirty="0" smtClean="0"/>
              <a:t>Proposed Topic:</a:t>
            </a:r>
            <a:br>
              <a:rPr lang="en-AU" sz="1800" dirty="0" smtClean="0"/>
            </a:br>
            <a:r>
              <a:rPr lang="en-AU" sz="1800" dirty="0" smtClean="0"/>
              <a:t>Utilizing RDMA to Enable FPGA Remote</a:t>
            </a:r>
            <a:r>
              <a:rPr lang="zh-CN" altLang="en-US" sz="1800" dirty="0" smtClean="0"/>
              <a:t> </a:t>
            </a:r>
            <a:r>
              <a:rPr lang="en-US" altLang="zh-CN" sz="1800" dirty="0" smtClean="0"/>
              <a:t>Access</a:t>
            </a:r>
            <a:r>
              <a:rPr lang="zh-CN" altLang="en-US" sz="1800" dirty="0" smtClean="0"/>
              <a:t> </a:t>
            </a:r>
            <a:r>
              <a:rPr lang="en-AU" sz="1800" dirty="0" smtClean="0"/>
              <a:t>in the Cloud</a:t>
            </a:r>
            <a:endParaRPr lang="en-AU" sz="1800" dirty="0"/>
          </a:p>
        </p:txBody>
      </p:sp>
      <p:sp>
        <p:nvSpPr>
          <p:cNvPr id="4" name="Slide Number Placeholder 3"/>
          <p:cNvSpPr>
            <a:spLocks noGrp="1"/>
          </p:cNvSpPr>
          <p:nvPr>
            <p:ph type="sldNum" sz="quarter" idx="10"/>
          </p:nvPr>
        </p:nvSpPr>
        <p:spPr/>
        <p:txBody>
          <a:bodyPr/>
          <a:lstStyle/>
          <a:p>
            <a:pPr>
              <a:defRPr/>
            </a:pPr>
            <a:fld id="{AB2E061A-70AF-154D-B0B3-E523E2E991D9}" type="slidenum">
              <a:rPr lang="zh-CN" altLang="ca-ES" smtClean="0"/>
              <a:pPr>
                <a:defRPr/>
              </a:pPr>
              <a:t>4</a:t>
            </a:fld>
            <a:endParaRPr lang="ca-ES" altLang="zh-CN"/>
          </a:p>
        </p:txBody>
      </p:sp>
      <p:sp>
        <p:nvSpPr>
          <p:cNvPr id="9" name="Oval 8"/>
          <p:cNvSpPr/>
          <p:nvPr/>
        </p:nvSpPr>
        <p:spPr bwMode="auto">
          <a:xfrm>
            <a:off x="3708400" y="3512593"/>
            <a:ext cx="2425883" cy="1014250"/>
          </a:xfrm>
          <a:prstGeom prst="ellipse">
            <a:avLst/>
          </a:prstGeom>
          <a:solidFill>
            <a:schemeClr val="tx1">
              <a:lumMod val="50000"/>
              <a:lumOff val="50000"/>
            </a:schemeClr>
          </a:solidFill>
          <a:ln w="76200" cmpd="sng">
            <a:solidFill>
              <a:schemeClr val="bg1"/>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lang="en-AU" sz="2000" dirty="0" smtClean="0">
                <a:solidFill>
                  <a:schemeClr val="bg1"/>
                </a:solidFill>
                <a:cs typeface="Arial" pitchFamily="34" charset="0"/>
              </a:rPr>
              <a:t>High Performance Computing</a:t>
            </a:r>
            <a:endParaRPr kumimoji="0" lang="en-AU" sz="2000" b="1" i="0" u="none" strike="noStrike" cap="none" normalizeH="0" baseline="0" dirty="0" smtClean="0">
              <a:ln>
                <a:noFill/>
              </a:ln>
              <a:solidFill>
                <a:schemeClr val="bg1"/>
              </a:solidFill>
              <a:effectLst/>
              <a:cs typeface="Arial" pitchFamily="34" charset="0"/>
            </a:endParaRPr>
          </a:p>
        </p:txBody>
      </p:sp>
      <p:sp>
        <p:nvSpPr>
          <p:cNvPr id="10" name="Oval 9"/>
          <p:cNvSpPr/>
          <p:nvPr/>
        </p:nvSpPr>
        <p:spPr bwMode="auto">
          <a:xfrm>
            <a:off x="3299180" y="5218290"/>
            <a:ext cx="3403599" cy="1199444"/>
          </a:xfrm>
          <a:prstGeom prst="ellipse">
            <a:avLst/>
          </a:prstGeom>
          <a:solidFill>
            <a:srgbClr val="9277FF"/>
          </a:solidFill>
          <a:ln w="76200" cmpd="sng">
            <a:solidFill>
              <a:srgbClr val="FFFFFF"/>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AU" sz="2400" b="1" i="0" u="none" strike="noStrike" cap="none" normalizeH="0" baseline="0" dirty="0" smtClean="0">
                <a:ln>
                  <a:noFill/>
                </a:ln>
                <a:solidFill>
                  <a:srgbClr val="FFFFFF"/>
                </a:solidFill>
                <a:effectLst/>
                <a:cs typeface="Arial" pitchFamily="34" charset="0"/>
              </a:rPr>
              <a:t>High Performance Network</a:t>
            </a:r>
            <a:endParaRPr kumimoji="0" lang="en-AU" sz="2000" b="1" i="0" u="none" strike="noStrike" cap="none" normalizeH="0" baseline="0" dirty="0" smtClean="0">
              <a:ln>
                <a:noFill/>
              </a:ln>
              <a:solidFill>
                <a:srgbClr val="FFFFFF"/>
              </a:solidFill>
              <a:effectLst/>
              <a:cs typeface="Arial" pitchFamily="34" charset="0"/>
            </a:endParaRPr>
          </a:p>
        </p:txBody>
      </p:sp>
      <p:grpSp>
        <p:nvGrpSpPr>
          <p:cNvPr id="17" name="Group 16"/>
          <p:cNvGrpSpPr/>
          <p:nvPr/>
        </p:nvGrpSpPr>
        <p:grpSpPr>
          <a:xfrm>
            <a:off x="620889" y="3450168"/>
            <a:ext cx="3048000" cy="3429000"/>
            <a:chOff x="5461000" y="2956278"/>
            <a:chExt cx="3048000" cy="3429000"/>
          </a:xfrm>
        </p:grpSpPr>
        <p:pic>
          <p:nvPicPr>
            <p:cNvPr id="13" name="Picture 12"/>
            <p:cNvPicPr>
              <a:picLocks noChangeAspect="1"/>
            </p:cNvPicPr>
            <p:nvPr/>
          </p:nvPicPr>
          <p:blipFill>
            <a:blip r:embed="rId2"/>
            <a:stretch>
              <a:fillRect/>
            </a:stretch>
          </p:blipFill>
          <p:spPr>
            <a:xfrm>
              <a:off x="5461000" y="2956278"/>
              <a:ext cx="3048000" cy="3429000"/>
            </a:xfrm>
            <a:prstGeom prst="rect">
              <a:avLst/>
            </a:prstGeom>
          </p:spPr>
        </p:pic>
        <p:sp>
          <p:nvSpPr>
            <p:cNvPr id="14" name="Rectangle 13"/>
            <p:cNvSpPr/>
            <p:nvPr/>
          </p:nvSpPr>
          <p:spPr>
            <a:xfrm rot="19963666">
              <a:off x="6826607" y="4527168"/>
              <a:ext cx="796562" cy="400110"/>
            </a:xfrm>
            <a:prstGeom prst="rect">
              <a:avLst/>
            </a:prstGeom>
          </p:spPr>
          <p:txBody>
            <a:bodyPr wrap="none">
              <a:spAutoFit/>
            </a:bodyPr>
            <a:lstStyle/>
            <a:p>
              <a:pPr algn="ctr" eaLnBrk="1" hangingPunct="1">
                <a:buClr>
                  <a:srgbClr val="000000"/>
                </a:buClr>
                <a:buSzPct val="100000"/>
              </a:pPr>
              <a:r>
                <a:rPr lang="en-AU" sz="2000" dirty="0">
                  <a:solidFill>
                    <a:schemeClr val="bg1"/>
                  </a:solidFill>
                  <a:latin typeface="+mn-lt"/>
                  <a:cs typeface="Arial" pitchFamily="34" charset="0"/>
                </a:rPr>
                <a:t>Cloud</a:t>
              </a:r>
            </a:p>
          </p:txBody>
        </p:sp>
        <p:sp>
          <p:nvSpPr>
            <p:cNvPr id="15" name="Rectangle 14"/>
            <p:cNvSpPr/>
            <p:nvPr/>
          </p:nvSpPr>
          <p:spPr>
            <a:xfrm rot="19963666">
              <a:off x="6389637" y="3607124"/>
              <a:ext cx="761747" cy="400110"/>
            </a:xfrm>
            <a:prstGeom prst="rect">
              <a:avLst/>
            </a:prstGeom>
          </p:spPr>
          <p:txBody>
            <a:bodyPr wrap="none">
              <a:spAutoFit/>
            </a:bodyPr>
            <a:lstStyle/>
            <a:p>
              <a:pPr algn="ctr" eaLnBrk="1" hangingPunct="1">
                <a:buClr>
                  <a:srgbClr val="000000"/>
                </a:buClr>
                <a:buSzPct val="100000"/>
              </a:pPr>
              <a:r>
                <a:rPr lang="en-AU" sz="2000" dirty="0" smtClean="0">
                  <a:solidFill>
                    <a:schemeClr val="bg1"/>
                  </a:solidFill>
                  <a:latin typeface="+mn-lt"/>
                  <a:cs typeface="Arial" pitchFamily="34" charset="0"/>
                </a:rPr>
                <a:t>FPGA</a:t>
              </a:r>
              <a:endParaRPr lang="en-AU" sz="2000" dirty="0">
                <a:solidFill>
                  <a:schemeClr val="bg1"/>
                </a:solidFill>
                <a:latin typeface="+mn-lt"/>
                <a:cs typeface="Arial" pitchFamily="34" charset="0"/>
              </a:endParaRPr>
            </a:p>
          </p:txBody>
        </p:sp>
        <p:sp>
          <p:nvSpPr>
            <p:cNvPr id="16" name="Rectangle 15"/>
            <p:cNvSpPr/>
            <p:nvPr/>
          </p:nvSpPr>
          <p:spPr>
            <a:xfrm rot="19963666">
              <a:off x="5813236" y="5032345"/>
              <a:ext cx="870325" cy="400110"/>
            </a:xfrm>
            <a:prstGeom prst="rect">
              <a:avLst/>
            </a:prstGeom>
          </p:spPr>
          <p:txBody>
            <a:bodyPr wrap="none">
              <a:spAutoFit/>
            </a:bodyPr>
            <a:lstStyle/>
            <a:p>
              <a:pPr algn="ctr" eaLnBrk="1" hangingPunct="1">
                <a:buClr>
                  <a:srgbClr val="000000"/>
                </a:buClr>
                <a:buSzPct val="100000"/>
              </a:pPr>
              <a:r>
                <a:rPr lang="en-AU" sz="2000" dirty="0" smtClean="0">
                  <a:solidFill>
                    <a:schemeClr val="bg1"/>
                  </a:solidFill>
                  <a:latin typeface="+mn-lt"/>
                  <a:cs typeface="Arial" pitchFamily="34" charset="0"/>
                </a:rPr>
                <a:t>RDMA</a:t>
              </a:r>
              <a:endParaRPr lang="en-AU" sz="2000" dirty="0">
                <a:solidFill>
                  <a:schemeClr val="bg1"/>
                </a:solidFill>
                <a:latin typeface="+mn-lt"/>
                <a:cs typeface="Arial" pitchFamily="34" charset="0"/>
              </a:endParaRPr>
            </a:p>
          </p:txBody>
        </p:sp>
      </p:grpSp>
      <p:sp>
        <p:nvSpPr>
          <p:cNvPr id="7" name="Oval 6"/>
          <p:cNvSpPr/>
          <p:nvPr/>
        </p:nvSpPr>
        <p:spPr bwMode="auto">
          <a:xfrm>
            <a:off x="5926668" y="4107032"/>
            <a:ext cx="3004524" cy="1441039"/>
          </a:xfrm>
          <a:prstGeom prst="ellipse">
            <a:avLst/>
          </a:prstGeom>
          <a:solidFill>
            <a:srgbClr val="800000"/>
          </a:solidFill>
          <a:ln w="76200" cmpd="sng">
            <a:solidFill>
              <a:schemeClr val="bg1"/>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AU" sz="2400" b="1" i="0" u="none" strike="noStrike" cap="none" normalizeH="0" baseline="0" dirty="0" smtClean="0">
                <a:ln>
                  <a:noFill/>
                </a:ln>
                <a:solidFill>
                  <a:srgbClr val="FFFFFF"/>
                </a:solidFill>
                <a:effectLst/>
                <a:cs typeface="Arial" pitchFamily="34" charset="0"/>
              </a:rPr>
              <a:t>Virtualization</a:t>
            </a:r>
            <a:endParaRPr kumimoji="0" lang="en-AU" sz="2000" b="1" i="0" u="none" strike="noStrike" cap="none" normalizeH="0" baseline="0" dirty="0" smtClean="0">
              <a:ln>
                <a:noFill/>
              </a:ln>
              <a:solidFill>
                <a:srgbClr val="FFFFFF"/>
              </a:solidFill>
              <a:effectLst/>
              <a:cs typeface="Arial" pitchFamily="34" charset="0"/>
            </a:endParaRPr>
          </a:p>
        </p:txBody>
      </p:sp>
      <p:cxnSp>
        <p:nvCxnSpPr>
          <p:cNvPr id="19" name="Straight Arrow Connector 18"/>
          <p:cNvCxnSpPr/>
          <p:nvPr/>
        </p:nvCxnSpPr>
        <p:spPr bwMode="auto">
          <a:xfrm>
            <a:off x="2737556" y="3937000"/>
            <a:ext cx="860777" cy="0"/>
          </a:xfrm>
          <a:prstGeom prst="straightConnector1">
            <a:avLst/>
          </a:prstGeom>
          <a:ln>
            <a:solidFill>
              <a:schemeClr val="tx1">
                <a:lumMod val="50000"/>
                <a:lumOff val="50000"/>
              </a:schemeClr>
            </a:solidFill>
            <a:headEnd type="none" w="med" len="med"/>
            <a:tailEnd type="arrow"/>
          </a:ln>
          <a:extLst/>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bwMode="auto">
          <a:xfrm flipV="1">
            <a:off x="3228623" y="4936042"/>
            <a:ext cx="2542823" cy="4234"/>
          </a:xfrm>
          <a:prstGeom prst="straightConnector1">
            <a:avLst/>
          </a:prstGeom>
          <a:ln>
            <a:solidFill>
              <a:srgbClr val="800000"/>
            </a:solidFill>
            <a:headEnd type="none" w="med" len="med"/>
            <a:tailEnd type="arrow"/>
          </a:ln>
          <a:ex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1845734" y="6234289"/>
            <a:ext cx="1569155" cy="0"/>
          </a:xfrm>
          <a:prstGeom prst="straightConnector1">
            <a:avLst/>
          </a:prstGeom>
          <a:ln>
            <a:solidFill>
              <a:srgbClr val="9277FF"/>
            </a:solidFill>
            <a:headEnd type="none" w="med" len="med"/>
            <a:tailEnd type="arrow"/>
          </a:ln>
          <a:extLst/>
        </p:spPr>
        <p:style>
          <a:lnRef idx="3">
            <a:schemeClr val="accent3"/>
          </a:lnRef>
          <a:fillRef idx="0">
            <a:schemeClr val="accent3"/>
          </a:fillRef>
          <a:effectRef idx="2">
            <a:schemeClr val="accent3"/>
          </a:effectRef>
          <a:fontRef idx="minor">
            <a:schemeClr val="tx1"/>
          </a:fontRef>
        </p:style>
      </p:cxnSp>
      <p:sp>
        <p:nvSpPr>
          <p:cNvPr id="18" name="Title 1"/>
          <p:cNvSpPr txBox="1">
            <a:spLocks/>
          </p:cNvSpPr>
          <p:nvPr/>
        </p:nvSpPr>
        <p:spPr bwMode="auto">
          <a:xfrm>
            <a:off x="253999" y="156284"/>
            <a:ext cx="861536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r>
              <a:rPr lang="en-US" altLang="zh-CN" dirty="0" smtClean="0">
                <a:solidFill>
                  <a:srgbClr val="6699FF"/>
                </a:solidFill>
              </a:rPr>
              <a:t>Introduction</a:t>
            </a:r>
            <a:endParaRPr lang="en-AU" dirty="0">
              <a:solidFill>
                <a:srgbClr val="6699FF"/>
              </a:solidFill>
            </a:endParaRPr>
          </a:p>
        </p:txBody>
      </p:sp>
    </p:spTree>
    <p:extLst>
      <p:ext uri="{BB962C8B-B14F-4D97-AF65-F5344CB8AC3E}">
        <p14:creationId xmlns:p14="http://schemas.microsoft.com/office/powerpoint/2010/main" val="42234123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29" y="170392"/>
            <a:ext cx="8686800" cy="457200"/>
          </a:xfrm>
        </p:spPr>
        <p:txBody>
          <a:bodyPr/>
          <a:lstStyle/>
          <a:p>
            <a:r>
              <a:rPr lang="en-AU" dirty="0" smtClean="0">
                <a:solidFill>
                  <a:srgbClr val="6699FF"/>
                </a:solidFill>
              </a:rPr>
              <a:t>Background</a:t>
            </a:r>
            <a:endParaRPr lang="en-AU" dirty="0">
              <a:solidFill>
                <a:srgbClr val="6699FF"/>
              </a:solidFill>
            </a:endParaRPr>
          </a:p>
        </p:txBody>
      </p:sp>
      <p:sp>
        <p:nvSpPr>
          <p:cNvPr id="3" name="Content Placeholder 2"/>
          <p:cNvSpPr>
            <a:spLocks noGrp="1"/>
          </p:cNvSpPr>
          <p:nvPr>
            <p:ph idx="1"/>
          </p:nvPr>
        </p:nvSpPr>
        <p:spPr>
          <a:xfrm>
            <a:off x="310444" y="816504"/>
            <a:ext cx="8573030" cy="5114925"/>
          </a:xfrm>
        </p:spPr>
        <p:txBody>
          <a:bodyPr/>
          <a:lstStyle/>
          <a:p>
            <a:r>
              <a:rPr lang="en-AU" b="1" dirty="0">
                <a:solidFill>
                  <a:srgbClr val="6699FF"/>
                </a:solidFill>
                <a:latin typeface="+mj-lt"/>
                <a:ea typeface="+mj-ea"/>
                <a:cs typeface="+mj-cs"/>
              </a:rPr>
              <a:t>Accelerator/FPGA</a:t>
            </a:r>
          </a:p>
          <a:p>
            <a:pPr marL="342900" indent="-342900">
              <a:buClr>
                <a:srgbClr val="3366FF"/>
              </a:buClr>
              <a:buFont typeface="Arial"/>
              <a:buChar char="•"/>
            </a:pPr>
            <a:r>
              <a:rPr lang="en-AU" sz="2000" dirty="0" smtClean="0"/>
              <a:t>Heterogeneous computing (CPU + Accelerator) is becoming a trend in clusters</a:t>
            </a:r>
            <a:br>
              <a:rPr lang="en-AU" sz="2000" dirty="0" smtClean="0"/>
            </a:br>
            <a:endParaRPr lang="en-AU" sz="2000" dirty="0" smtClean="0"/>
          </a:p>
          <a:p>
            <a:pPr marL="342900" indent="-342900">
              <a:buClr>
                <a:srgbClr val="3366FF"/>
              </a:buClr>
              <a:buFont typeface="Arial"/>
              <a:buChar char="•"/>
            </a:pPr>
            <a:r>
              <a:rPr lang="en-AU" sz="2000" dirty="0" smtClean="0"/>
              <a:t>Accelerators</a:t>
            </a:r>
            <a:endParaRPr lang="en-AU" sz="2000" dirty="0"/>
          </a:p>
          <a:p>
            <a:pPr marL="852488" lvl="1" indent="-342900">
              <a:buClr>
                <a:srgbClr val="3366FF"/>
              </a:buClr>
              <a:buFont typeface="Arial"/>
              <a:buChar char="•"/>
            </a:pPr>
            <a:r>
              <a:rPr lang="en-AU" sz="1800" dirty="0" smtClean="0"/>
              <a:t>GPGPU</a:t>
            </a:r>
          </a:p>
          <a:p>
            <a:pPr marL="852488" lvl="1" indent="-342900">
              <a:buClr>
                <a:srgbClr val="3366FF"/>
              </a:buClr>
              <a:buFont typeface="Arial"/>
              <a:buChar char="•"/>
            </a:pPr>
            <a:r>
              <a:rPr lang="en-AU" sz="1800" dirty="0" smtClean="0"/>
              <a:t>Xeon Phi</a:t>
            </a:r>
          </a:p>
          <a:p>
            <a:pPr marL="852488" lvl="1" indent="-342900">
              <a:buClr>
                <a:srgbClr val="3366FF"/>
              </a:buClr>
              <a:buFont typeface="Arial"/>
              <a:buChar char="•"/>
            </a:pPr>
            <a:r>
              <a:rPr lang="en-AU" sz="1800" b="1" dirty="0" smtClean="0">
                <a:solidFill>
                  <a:srgbClr val="3366FF"/>
                </a:solidFill>
              </a:rPr>
              <a:t>FPGA</a:t>
            </a:r>
            <a:r>
              <a:rPr lang="en-AU" sz="1800" dirty="0" smtClean="0"/>
              <a:t/>
            </a:r>
            <a:br>
              <a:rPr lang="en-AU" sz="1800" dirty="0" smtClean="0"/>
            </a:br>
            <a:endParaRPr lang="en-AU" sz="1800" dirty="0" smtClean="0"/>
          </a:p>
          <a:p>
            <a:pPr lvl="1" indent="0">
              <a:buClr>
                <a:srgbClr val="3366FF"/>
              </a:buClr>
              <a:buNone/>
            </a:pPr>
            <a:endParaRPr lang="en-AU" sz="1800" dirty="0" smtClean="0"/>
          </a:p>
          <a:p>
            <a:pPr marL="342900" indent="-342900">
              <a:buClr>
                <a:srgbClr val="3366FF"/>
              </a:buClr>
              <a:buFont typeface="Arial"/>
              <a:buChar char="•"/>
            </a:pPr>
            <a:r>
              <a:rPr lang="en-AU" sz="2000" dirty="0" smtClean="0"/>
              <a:t>FPGA hardware acceleration</a:t>
            </a:r>
          </a:p>
          <a:p>
            <a:pPr marL="852488" lvl="1" indent="-342900">
              <a:buClr>
                <a:srgbClr val="3366FF"/>
              </a:buClr>
              <a:buFont typeface="Arial"/>
              <a:buChar char="•"/>
            </a:pPr>
            <a:r>
              <a:rPr lang="en-AU" sz="1800" dirty="0" smtClean="0"/>
              <a:t>Move bottleneck computations from software to FPGA</a:t>
            </a:r>
          </a:p>
          <a:p>
            <a:pPr marL="852488" lvl="1" indent="-342900">
              <a:buClr>
                <a:srgbClr val="3366FF"/>
              </a:buClr>
              <a:buFont typeface="Arial"/>
              <a:buChar char="•"/>
            </a:pPr>
            <a:r>
              <a:rPr lang="en-AU" sz="1800" dirty="0" smtClean="0"/>
              <a:t>Performance and power saving</a:t>
            </a:r>
          </a:p>
        </p:txBody>
      </p:sp>
      <p:sp>
        <p:nvSpPr>
          <p:cNvPr id="4" name="Slide Number Placeholder 3"/>
          <p:cNvSpPr>
            <a:spLocks noGrp="1"/>
          </p:cNvSpPr>
          <p:nvPr>
            <p:ph type="sldNum" sz="quarter" idx="10"/>
          </p:nvPr>
        </p:nvSpPr>
        <p:spPr/>
        <p:txBody>
          <a:bodyPr/>
          <a:lstStyle/>
          <a:p>
            <a:pPr>
              <a:defRPr/>
            </a:pPr>
            <a:fld id="{AB2E061A-70AF-154D-B0B3-E523E2E991D9}" type="slidenum">
              <a:rPr lang="zh-CN" altLang="ca-ES" smtClean="0"/>
              <a:pPr>
                <a:defRPr/>
              </a:pPr>
              <a:t>5</a:t>
            </a:fld>
            <a:endParaRPr lang="ca-ES" altLang="zh-CN"/>
          </a:p>
        </p:txBody>
      </p:sp>
      <p:pic>
        <p:nvPicPr>
          <p:cNvPr id="5" name="Picture 4"/>
          <p:cNvPicPr>
            <a:picLocks noChangeAspect="1"/>
          </p:cNvPicPr>
          <p:nvPr/>
        </p:nvPicPr>
        <p:blipFill>
          <a:blip r:embed="rId2"/>
          <a:stretch>
            <a:fillRect/>
          </a:stretch>
        </p:blipFill>
        <p:spPr>
          <a:xfrm>
            <a:off x="4896556" y="2493360"/>
            <a:ext cx="2542402" cy="1703284"/>
          </a:xfrm>
          <a:prstGeom prst="rect">
            <a:avLst/>
          </a:prstGeom>
        </p:spPr>
      </p:pic>
      <p:sp>
        <p:nvSpPr>
          <p:cNvPr id="8" name="Rectangle 7"/>
          <p:cNvSpPr/>
          <p:nvPr/>
        </p:nvSpPr>
        <p:spPr>
          <a:xfrm>
            <a:off x="3133445" y="3404667"/>
            <a:ext cx="1550662" cy="246221"/>
          </a:xfrm>
          <a:prstGeom prst="rect">
            <a:avLst/>
          </a:prstGeom>
        </p:spPr>
        <p:txBody>
          <a:bodyPr wrap="none">
            <a:spAutoFit/>
          </a:bodyPr>
          <a:lstStyle/>
          <a:p>
            <a:r>
              <a:rPr lang="en-AU" dirty="0" err="1" smtClean="0"/>
              <a:t>Nvidia</a:t>
            </a:r>
            <a:r>
              <a:rPr lang="en-AU" dirty="0" smtClean="0"/>
              <a:t> Tesla GPU K80</a:t>
            </a:r>
            <a:endParaRPr lang="en-AU" dirty="0"/>
          </a:p>
        </p:txBody>
      </p:sp>
      <p:sp>
        <p:nvSpPr>
          <p:cNvPr id="9" name="Rectangle 8"/>
          <p:cNvSpPr/>
          <p:nvPr/>
        </p:nvSpPr>
        <p:spPr>
          <a:xfrm>
            <a:off x="5389401" y="2396734"/>
            <a:ext cx="1441420" cy="246221"/>
          </a:xfrm>
          <a:prstGeom prst="rect">
            <a:avLst/>
          </a:prstGeom>
        </p:spPr>
        <p:txBody>
          <a:bodyPr wrap="none">
            <a:spAutoFit/>
          </a:bodyPr>
          <a:lstStyle/>
          <a:p>
            <a:r>
              <a:rPr lang="en-AU" dirty="0" smtClean="0"/>
              <a:t>Intel Xeon Phi 7120X</a:t>
            </a:r>
            <a:endParaRPr lang="en-AU" dirty="0"/>
          </a:p>
        </p:txBody>
      </p:sp>
      <p:sp>
        <p:nvSpPr>
          <p:cNvPr id="10" name="Rectangle 9"/>
          <p:cNvSpPr/>
          <p:nvPr/>
        </p:nvSpPr>
        <p:spPr>
          <a:xfrm>
            <a:off x="7322647" y="3249446"/>
            <a:ext cx="1533881" cy="246221"/>
          </a:xfrm>
          <a:prstGeom prst="rect">
            <a:avLst/>
          </a:prstGeom>
        </p:spPr>
        <p:txBody>
          <a:bodyPr wrap="none">
            <a:spAutoFit/>
          </a:bodyPr>
          <a:lstStyle/>
          <a:p>
            <a:r>
              <a:rPr lang="en-US" dirty="0"/>
              <a:t>Altera Stratus V </a:t>
            </a:r>
            <a:r>
              <a:rPr lang="en-AU" dirty="0" smtClean="0"/>
              <a:t>FPGA</a:t>
            </a:r>
            <a:endParaRPr lang="en-AU" dirty="0"/>
          </a:p>
        </p:txBody>
      </p:sp>
      <p:pic>
        <p:nvPicPr>
          <p:cNvPr id="12" name="Picture 11"/>
          <p:cNvPicPr>
            <a:picLocks noChangeAspect="1"/>
          </p:cNvPicPr>
          <p:nvPr/>
        </p:nvPicPr>
        <p:blipFill>
          <a:blip r:embed="rId3"/>
          <a:stretch>
            <a:fillRect/>
          </a:stretch>
        </p:blipFill>
        <p:spPr>
          <a:xfrm>
            <a:off x="7447844" y="1706034"/>
            <a:ext cx="1473200" cy="1498600"/>
          </a:xfrm>
          <a:prstGeom prst="rect">
            <a:avLst/>
          </a:prstGeom>
        </p:spPr>
      </p:pic>
      <p:pic>
        <p:nvPicPr>
          <p:cNvPr id="11" name="Picture 10"/>
          <p:cNvPicPr>
            <a:picLocks noChangeAspect="1"/>
          </p:cNvPicPr>
          <p:nvPr/>
        </p:nvPicPr>
        <p:blipFill>
          <a:blip r:embed="rId4"/>
          <a:stretch>
            <a:fillRect/>
          </a:stretch>
        </p:blipFill>
        <p:spPr>
          <a:xfrm>
            <a:off x="2861731" y="1924754"/>
            <a:ext cx="2438400" cy="1459289"/>
          </a:xfrm>
          <a:prstGeom prst="rect">
            <a:avLst/>
          </a:prstGeom>
        </p:spPr>
      </p:pic>
    </p:spTree>
    <p:extLst>
      <p:ext uri="{BB962C8B-B14F-4D97-AF65-F5344CB8AC3E}">
        <p14:creationId xmlns:p14="http://schemas.microsoft.com/office/powerpoint/2010/main" val="26161438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51" y="142173"/>
            <a:ext cx="8686800" cy="457200"/>
          </a:xfrm>
          <a:ln>
            <a:solidFill>
              <a:schemeClr val="bg1"/>
            </a:solidFill>
          </a:ln>
        </p:spPr>
        <p:txBody>
          <a:bodyPr/>
          <a:lstStyle/>
          <a:p>
            <a:r>
              <a:rPr lang="en-US" dirty="0" smtClean="0">
                <a:solidFill>
                  <a:srgbClr val="6699FF"/>
                </a:solidFill>
              </a:rPr>
              <a:t>B</a:t>
            </a:r>
            <a:r>
              <a:rPr lang="en-US" altLang="zh-CN" dirty="0" smtClean="0">
                <a:solidFill>
                  <a:srgbClr val="6699FF"/>
                </a:solidFill>
              </a:rPr>
              <a:t>ackground</a:t>
            </a:r>
            <a:endParaRPr lang="en-AU" dirty="0">
              <a:solidFill>
                <a:srgbClr val="6699FF"/>
              </a:solidFill>
            </a:endParaRPr>
          </a:p>
        </p:txBody>
      </p:sp>
      <p:sp>
        <p:nvSpPr>
          <p:cNvPr id="3" name="Content Placeholder 2"/>
          <p:cNvSpPr>
            <a:spLocks noGrp="1"/>
          </p:cNvSpPr>
          <p:nvPr>
            <p:ph idx="1"/>
          </p:nvPr>
        </p:nvSpPr>
        <p:spPr>
          <a:xfrm>
            <a:off x="324555" y="816504"/>
            <a:ext cx="8573030" cy="5114925"/>
          </a:xfrm>
        </p:spPr>
        <p:txBody>
          <a:bodyPr/>
          <a:lstStyle/>
          <a:p>
            <a:pPr marL="342900" indent="-342900" eaLnBrk="1" hangingPunct="1">
              <a:buClr>
                <a:srgbClr val="3366FF"/>
              </a:buClr>
              <a:buFont typeface="Arial"/>
              <a:buChar char="•"/>
              <a:defRPr/>
            </a:pPr>
            <a:endParaRPr lang="en-US" altLang="zh-CN" b="1" dirty="0" smtClean="0">
              <a:solidFill>
                <a:srgbClr val="6699FF"/>
              </a:solidFill>
              <a:latin typeface="+mj-lt"/>
              <a:ea typeface="+mj-ea"/>
              <a:cs typeface="+mj-cs"/>
            </a:endParaRPr>
          </a:p>
          <a:p>
            <a:pPr marL="342900" indent="-342900" eaLnBrk="1" hangingPunct="1">
              <a:buClr>
                <a:srgbClr val="3366FF"/>
              </a:buClr>
              <a:buFont typeface="Arial"/>
              <a:buChar char="•"/>
              <a:defRPr/>
            </a:pPr>
            <a:r>
              <a:rPr lang="en-US" altLang="zh-CN" b="1" dirty="0" smtClean="0">
                <a:solidFill>
                  <a:srgbClr val="6699FF"/>
                </a:solidFill>
                <a:latin typeface="+mj-lt"/>
                <a:ea typeface="+mj-ea"/>
                <a:cs typeface="+mj-cs"/>
              </a:rPr>
              <a:t>Existing </a:t>
            </a:r>
            <a:r>
              <a:rPr lang="en-US" altLang="zh-CN" b="1" dirty="0">
                <a:solidFill>
                  <a:srgbClr val="6699FF"/>
                </a:solidFill>
                <a:latin typeface="+mj-lt"/>
                <a:ea typeface="+mj-ea"/>
                <a:cs typeface="+mj-cs"/>
              </a:rPr>
              <a:t>work</a:t>
            </a:r>
          </a:p>
        </p:txBody>
      </p:sp>
      <p:sp>
        <p:nvSpPr>
          <p:cNvPr id="4" name="Slide Number Placeholder 3"/>
          <p:cNvSpPr>
            <a:spLocks noGrp="1"/>
          </p:cNvSpPr>
          <p:nvPr>
            <p:ph type="sldNum" sz="quarter" idx="10"/>
          </p:nvPr>
        </p:nvSpPr>
        <p:spPr/>
        <p:txBody>
          <a:bodyPr/>
          <a:lstStyle/>
          <a:p>
            <a:pPr>
              <a:defRPr/>
            </a:pPr>
            <a:fld id="{AB2E061A-70AF-154D-B0B3-E523E2E991D9}" type="slidenum">
              <a:rPr lang="zh-CN" altLang="ca-ES" smtClean="0"/>
              <a:pPr>
                <a:defRPr/>
              </a:pPr>
              <a:t>6</a:t>
            </a:fld>
            <a:endParaRPr lang="ca-ES" altLang="zh-CN"/>
          </a:p>
        </p:txBody>
      </p:sp>
      <p:grpSp>
        <p:nvGrpSpPr>
          <p:cNvPr id="65" name="Group 64"/>
          <p:cNvGrpSpPr/>
          <p:nvPr/>
        </p:nvGrpSpPr>
        <p:grpSpPr>
          <a:xfrm>
            <a:off x="1707442" y="2102554"/>
            <a:ext cx="5392611" cy="2776144"/>
            <a:chOff x="5024438" y="2011363"/>
            <a:chExt cx="3582987" cy="1270000"/>
          </a:xfrm>
        </p:grpSpPr>
        <p:sp>
          <p:nvSpPr>
            <p:cNvPr id="66" name="Rectangle 22"/>
            <p:cNvSpPr>
              <a:spLocks noChangeArrowheads="1"/>
            </p:cNvSpPr>
            <p:nvPr/>
          </p:nvSpPr>
          <p:spPr bwMode="auto">
            <a:xfrm>
              <a:off x="5024438" y="2303463"/>
              <a:ext cx="479425" cy="231775"/>
            </a:xfrm>
            <a:prstGeom prst="rect">
              <a:avLst/>
            </a:prstGeom>
            <a:solidFill>
              <a:srgbClr val="FFFF99"/>
            </a:solidFill>
            <a:ln w="9525">
              <a:solidFill>
                <a:srgbClr val="B2B2B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Clr>
                  <a:srgbClr val="000000"/>
                </a:buClr>
                <a:buFont typeface="Arial" charset="0"/>
                <a:buNone/>
                <a:defRPr/>
              </a:pPr>
              <a:r>
                <a:rPr lang="en-US" altLang="zh-CN">
                  <a:ea typeface="宋体" charset="0"/>
                  <a:cs typeface="Arial" charset="0"/>
                </a:rPr>
                <a:t>App.</a:t>
              </a:r>
            </a:p>
          </p:txBody>
        </p:sp>
        <p:sp>
          <p:nvSpPr>
            <p:cNvPr id="67" name="Rectangle 23"/>
            <p:cNvSpPr>
              <a:spLocks noChangeArrowheads="1"/>
            </p:cNvSpPr>
            <p:nvPr/>
          </p:nvSpPr>
          <p:spPr bwMode="auto">
            <a:xfrm>
              <a:off x="5345113" y="2011363"/>
              <a:ext cx="479425" cy="231775"/>
            </a:xfrm>
            <a:prstGeom prst="rect">
              <a:avLst/>
            </a:prstGeom>
            <a:solidFill>
              <a:srgbClr val="FFFF99"/>
            </a:solidFill>
            <a:ln w="9525">
              <a:solidFill>
                <a:srgbClr val="B2B2B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Clr>
                  <a:srgbClr val="000000"/>
                </a:buClr>
                <a:buFont typeface="Arial" charset="0"/>
                <a:buNone/>
                <a:defRPr/>
              </a:pPr>
              <a:r>
                <a:rPr lang="en-US" altLang="zh-CN">
                  <a:ea typeface="宋体" charset="0"/>
                  <a:cs typeface="Arial" charset="0"/>
                </a:rPr>
                <a:t>App.</a:t>
              </a:r>
            </a:p>
          </p:txBody>
        </p:sp>
        <p:sp>
          <p:nvSpPr>
            <p:cNvPr id="68" name="Rectangle 24"/>
            <p:cNvSpPr>
              <a:spLocks noChangeArrowheads="1"/>
            </p:cNvSpPr>
            <p:nvPr/>
          </p:nvSpPr>
          <p:spPr bwMode="auto">
            <a:xfrm>
              <a:off x="5618163" y="2316163"/>
              <a:ext cx="479425" cy="231775"/>
            </a:xfrm>
            <a:prstGeom prst="rect">
              <a:avLst/>
            </a:prstGeom>
            <a:solidFill>
              <a:srgbClr val="FFFF99"/>
            </a:solidFill>
            <a:ln w="9525">
              <a:solidFill>
                <a:srgbClr val="B2B2B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Clr>
                  <a:srgbClr val="000000"/>
                </a:buClr>
                <a:buFont typeface="Arial" charset="0"/>
                <a:buNone/>
                <a:defRPr/>
              </a:pPr>
              <a:r>
                <a:rPr lang="en-US" altLang="zh-CN">
                  <a:ea typeface="宋体" charset="0"/>
                  <a:cs typeface="Arial" charset="0"/>
                </a:rPr>
                <a:t>App.</a:t>
              </a:r>
            </a:p>
          </p:txBody>
        </p:sp>
        <p:sp>
          <p:nvSpPr>
            <p:cNvPr id="69" name="Rectangle 32"/>
            <p:cNvSpPr>
              <a:spLocks noChangeArrowheads="1"/>
            </p:cNvSpPr>
            <p:nvPr/>
          </p:nvSpPr>
          <p:spPr bwMode="auto">
            <a:xfrm>
              <a:off x="6283325" y="2303463"/>
              <a:ext cx="479425" cy="231775"/>
            </a:xfrm>
            <a:prstGeom prst="rect">
              <a:avLst/>
            </a:prstGeom>
            <a:solidFill>
              <a:srgbClr val="CCFF99"/>
            </a:solidFill>
            <a:ln w="9525">
              <a:solidFill>
                <a:srgbClr val="B2B2B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Clr>
                  <a:srgbClr val="000000"/>
                </a:buClr>
                <a:buFont typeface="Arial" charset="0"/>
                <a:buNone/>
                <a:defRPr/>
              </a:pPr>
              <a:r>
                <a:rPr lang="en-US" altLang="zh-CN">
                  <a:ea typeface="宋体" charset="0"/>
                  <a:cs typeface="Arial" charset="0"/>
                </a:rPr>
                <a:t>VM</a:t>
              </a:r>
            </a:p>
          </p:txBody>
        </p:sp>
        <p:sp>
          <p:nvSpPr>
            <p:cNvPr id="70" name="Rectangle 33"/>
            <p:cNvSpPr>
              <a:spLocks noChangeArrowheads="1"/>
            </p:cNvSpPr>
            <p:nvPr/>
          </p:nvSpPr>
          <p:spPr bwMode="auto">
            <a:xfrm>
              <a:off x="6604000" y="2011363"/>
              <a:ext cx="479425" cy="231775"/>
            </a:xfrm>
            <a:prstGeom prst="rect">
              <a:avLst/>
            </a:prstGeom>
            <a:solidFill>
              <a:srgbClr val="CCFF99"/>
            </a:solidFill>
            <a:ln w="9525">
              <a:solidFill>
                <a:srgbClr val="B2B2B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Clr>
                  <a:srgbClr val="000000"/>
                </a:buClr>
                <a:buFont typeface="Arial" charset="0"/>
                <a:buNone/>
                <a:defRPr/>
              </a:pPr>
              <a:r>
                <a:rPr lang="en-US" altLang="zh-CN">
                  <a:ea typeface="宋体" charset="0"/>
                  <a:cs typeface="Arial" charset="0"/>
                </a:rPr>
                <a:t>VM</a:t>
              </a:r>
            </a:p>
          </p:txBody>
        </p:sp>
        <p:sp>
          <p:nvSpPr>
            <p:cNvPr id="71" name="Rectangle 34"/>
            <p:cNvSpPr>
              <a:spLocks noChangeArrowheads="1"/>
            </p:cNvSpPr>
            <p:nvPr/>
          </p:nvSpPr>
          <p:spPr bwMode="auto">
            <a:xfrm>
              <a:off x="6877050" y="2316163"/>
              <a:ext cx="479425" cy="231775"/>
            </a:xfrm>
            <a:prstGeom prst="rect">
              <a:avLst/>
            </a:prstGeom>
            <a:solidFill>
              <a:srgbClr val="CCFF99"/>
            </a:solidFill>
            <a:ln w="9525">
              <a:solidFill>
                <a:srgbClr val="B2B2B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Clr>
                  <a:srgbClr val="000000"/>
                </a:buClr>
                <a:buFont typeface="Arial" charset="0"/>
                <a:buNone/>
                <a:defRPr/>
              </a:pPr>
              <a:r>
                <a:rPr lang="en-US" altLang="zh-CN">
                  <a:ea typeface="宋体" charset="0"/>
                  <a:cs typeface="Arial" charset="0"/>
                </a:rPr>
                <a:t>VM</a:t>
              </a:r>
            </a:p>
          </p:txBody>
        </p:sp>
        <p:sp>
          <p:nvSpPr>
            <p:cNvPr id="72" name="Rectangle 35"/>
            <p:cNvSpPr>
              <a:spLocks noChangeArrowheads="1"/>
            </p:cNvSpPr>
            <p:nvPr/>
          </p:nvSpPr>
          <p:spPr bwMode="auto">
            <a:xfrm>
              <a:off x="7527925" y="2305050"/>
              <a:ext cx="479425" cy="231775"/>
            </a:xfrm>
            <a:prstGeom prst="rect">
              <a:avLst/>
            </a:prstGeom>
            <a:solidFill>
              <a:srgbClr val="CCECFF"/>
            </a:solidFill>
            <a:ln w="9525">
              <a:solidFill>
                <a:srgbClr val="B2B2B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Clr>
                  <a:srgbClr val="000000"/>
                </a:buClr>
                <a:buFont typeface="Arial" charset="0"/>
                <a:buNone/>
                <a:defRPr/>
              </a:pPr>
              <a:r>
                <a:rPr lang="en-US" altLang="zh-CN">
                  <a:ea typeface="宋体" charset="0"/>
                  <a:cs typeface="Arial" charset="0"/>
                </a:rPr>
                <a:t>Container</a:t>
              </a:r>
            </a:p>
          </p:txBody>
        </p:sp>
        <p:sp>
          <p:nvSpPr>
            <p:cNvPr id="73" name="Rectangle 36"/>
            <p:cNvSpPr>
              <a:spLocks noChangeArrowheads="1"/>
            </p:cNvSpPr>
            <p:nvPr/>
          </p:nvSpPr>
          <p:spPr bwMode="auto">
            <a:xfrm>
              <a:off x="7848600" y="2012950"/>
              <a:ext cx="479425" cy="231775"/>
            </a:xfrm>
            <a:prstGeom prst="rect">
              <a:avLst/>
            </a:prstGeom>
            <a:solidFill>
              <a:srgbClr val="CCECFF"/>
            </a:solidFill>
            <a:ln w="9525">
              <a:solidFill>
                <a:srgbClr val="B2B2B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Clr>
                  <a:srgbClr val="000000"/>
                </a:buClr>
                <a:buFont typeface="Arial" charset="0"/>
                <a:buNone/>
                <a:defRPr/>
              </a:pPr>
              <a:r>
                <a:rPr lang="en-US" altLang="zh-CN" dirty="0">
                  <a:ea typeface="宋体" charset="0"/>
                  <a:cs typeface="Arial" charset="0"/>
                </a:rPr>
                <a:t>Container</a:t>
              </a:r>
            </a:p>
          </p:txBody>
        </p:sp>
        <p:sp>
          <p:nvSpPr>
            <p:cNvPr id="74" name="Rectangle 37"/>
            <p:cNvSpPr>
              <a:spLocks noChangeArrowheads="1"/>
            </p:cNvSpPr>
            <p:nvPr/>
          </p:nvSpPr>
          <p:spPr bwMode="auto">
            <a:xfrm>
              <a:off x="8121650" y="2303463"/>
              <a:ext cx="479425" cy="231775"/>
            </a:xfrm>
            <a:prstGeom prst="rect">
              <a:avLst/>
            </a:prstGeom>
            <a:solidFill>
              <a:srgbClr val="CCECFF"/>
            </a:solidFill>
            <a:ln w="9525">
              <a:solidFill>
                <a:srgbClr val="B2B2B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Clr>
                  <a:srgbClr val="000000"/>
                </a:buClr>
                <a:buFont typeface="Arial" charset="0"/>
                <a:buNone/>
                <a:defRPr/>
              </a:pPr>
              <a:r>
                <a:rPr lang="en-US" altLang="zh-CN">
                  <a:ea typeface="宋体" charset="0"/>
                  <a:cs typeface="Arial" charset="0"/>
                </a:rPr>
                <a:t>Container</a:t>
              </a:r>
            </a:p>
          </p:txBody>
        </p:sp>
        <p:sp>
          <p:nvSpPr>
            <p:cNvPr id="75" name="Line 38"/>
            <p:cNvSpPr>
              <a:spLocks noChangeShapeType="1"/>
            </p:cNvSpPr>
            <p:nvPr/>
          </p:nvSpPr>
          <p:spPr bwMode="auto">
            <a:xfrm>
              <a:off x="5038725" y="2592388"/>
              <a:ext cx="1044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宋体" charset="0"/>
                <a:cs typeface="宋体" charset="0"/>
              </a:endParaRPr>
            </a:p>
          </p:txBody>
        </p:sp>
        <p:sp>
          <p:nvSpPr>
            <p:cNvPr id="76" name="Line 39"/>
            <p:cNvSpPr>
              <a:spLocks noChangeShapeType="1"/>
            </p:cNvSpPr>
            <p:nvPr/>
          </p:nvSpPr>
          <p:spPr bwMode="auto">
            <a:xfrm>
              <a:off x="6300788" y="2592388"/>
              <a:ext cx="1044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宋体" charset="0"/>
                <a:cs typeface="宋体" charset="0"/>
              </a:endParaRPr>
            </a:p>
          </p:txBody>
        </p:sp>
        <p:sp>
          <p:nvSpPr>
            <p:cNvPr id="77" name="Line 40"/>
            <p:cNvSpPr>
              <a:spLocks noChangeShapeType="1"/>
            </p:cNvSpPr>
            <p:nvPr/>
          </p:nvSpPr>
          <p:spPr bwMode="auto">
            <a:xfrm>
              <a:off x="7562850" y="2606675"/>
              <a:ext cx="1044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宋体" charset="0"/>
                <a:cs typeface="宋体" charset="0"/>
              </a:endParaRPr>
            </a:p>
          </p:txBody>
        </p:sp>
        <p:sp>
          <p:nvSpPr>
            <p:cNvPr id="78" name="Line 41"/>
            <p:cNvSpPr>
              <a:spLocks noChangeShapeType="1"/>
            </p:cNvSpPr>
            <p:nvPr/>
          </p:nvSpPr>
          <p:spPr bwMode="auto">
            <a:xfrm>
              <a:off x="5605463" y="2606675"/>
              <a:ext cx="0" cy="333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宋体" charset="0"/>
                <a:cs typeface="宋体" charset="0"/>
              </a:endParaRPr>
            </a:p>
          </p:txBody>
        </p:sp>
        <p:sp>
          <p:nvSpPr>
            <p:cNvPr id="79" name="Line 42"/>
            <p:cNvSpPr>
              <a:spLocks noChangeShapeType="1"/>
            </p:cNvSpPr>
            <p:nvPr/>
          </p:nvSpPr>
          <p:spPr bwMode="auto">
            <a:xfrm flipH="1">
              <a:off x="5605463" y="2954338"/>
              <a:ext cx="81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宋体" charset="0"/>
                <a:cs typeface="宋体" charset="0"/>
              </a:endParaRPr>
            </a:p>
          </p:txBody>
        </p:sp>
        <p:sp>
          <p:nvSpPr>
            <p:cNvPr id="80" name="Line 43"/>
            <p:cNvSpPr>
              <a:spLocks noChangeShapeType="1"/>
            </p:cNvSpPr>
            <p:nvPr/>
          </p:nvSpPr>
          <p:spPr bwMode="auto">
            <a:xfrm>
              <a:off x="6824663" y="2606675"/>
              <a:ext cx="0" cy="333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宋体" charset="0"/>
                <a:cs typeface="宋体" charset="0"/>
              </a:endParaRPr>
            </a:p>
          </p:txBody>
        </p:sp>
        <p:sp>
          <p:nvSpPr>
            <p:cNvPr id="81" name="Line 44"/>
            <p:cNvSpPr>
              <a:spLocks noChangeShapeType="1"/>
            </p:cNvSpPr>
            <p:nvPr/>
          </p:nvSpPr>
          <p:spPr bwMode="auto">
            <a:xfrm>
              <a:off x="8058150" y="2606675"/>
              <a:ext cx="0" cy="333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宋体" charset="0"/>
                <a:cs typeface="宋体" charset="0"/>
              </a:endParaRPr>
            </a:p>
          </p:txBody>
        </p:sp>
        <p:sp>
          <p:nvSpPr>
            <p:cNvPr id="82" name="Line 45"/>
            <p:cNvSpPr>
              <a:spLocks noChangeShapeType="1"/>
            </p:cNvSpPr>
            <p:nvPr/>
          </p:nvSpPr>
          <p:spPr bwMode="auto">
            <a:xfrm flipH="1">
              <a:off x="7245350" y="2940050"/>
              <a:ext cx="81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宋体" charset="0"/>
                <a:cs typeface="宋体" charset="0"/>
              </a:endParaRPr>
            </a:p>
          </p:txBody>
        </p:sp>
        <p:pic>
          <p:nvPicPr>
            <p:cNvPr id="83"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7450" y="2749550"/>
              <a:ext cx="1133475"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5" name="Rectangle 84"/>
          <p:cNvSpPr/>
          <p:nvPr/>
        </p:nvSpPr>
        <p:spPr>
          <a:xfrm>
            <a:off x="960990" y="5704780"/>
            <a:ext cx="5188702" cy="369332"/>
          </a:xfrm>
          <a:prstGeom prst="rect">
            <a:avLst/>
          </a:prstGeom>
        </p:spPr>
        <p:txBody>
          <a:bodyPr wrap="none">
            <a:spAutoFit/>
          </a:bodyPr>
          <a:lstStyle/>
          <a:p>
            <a:r>
              <a:rPr lang="en-AU" sz="1800" b="0" u="sng" dirty="0" err="1" smtClean="0">
                <a:latin typeface="+mn-lt"/>
              </a:rPr>
              <a:t>Fei</a:t>
            </a:r>
            <a:r>
              <a:rPr lang="en-AU" sz="1800" b="0" u="sng" dirty="0" smtClean="0">
                <a:latin typeface="+mn-lt"/>
              </a:rPr>
              <a:t> Chen, etc. </a:t>
            </a:r>
            <a:r>
              <a:rPr lang="en-AU" sz="1800" b="0" i="1" u="sng" dirty="0" smtClean="0">
                <a:latin typeface="+mn-lt"/>
              </a:rPr>
              <a:t>Enabling FPGAs in the cloud</a:t>
            </a:r>
            <a:r>
              <a:rPr lang="en-AU" sz="1800" b="0" u="sng" dirty="0" smtClean="0">
                <a:latin typeface="+mn-lt"/>
              </a:rPr>
              <a:t>. IEEE CF’14</a:t>
            </a:r>
            <a:endParaRPr lang="en-AU" sz="1800" b="0" u="sng" dirty="0">
              <a:latin typeface="+mn-lt"/>
            </a:endParaRPr>
          </a:p>
        </p:txBody>
      </p:sp>
    </p:spTree>
    <p:extLst>
      <p:ext uri="{BB962C8B-B14F-4D97-AF65-F5344CB8AC3E}">
        <p14:creationId xmlns:p14="http://schemas.microsoft.com/office/powerpoint/2010/main" val="27174405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3"/>
          <p:cNvSpPr>
            <a:spLocks noGrp="1"/>
          </p:cNvSpPr>
          <p:nvPr>
            <p:ph type="sldNum" sz="quarter" idx="10"/>
          </p:nvPr>
        </p:nvSpPr>
        <p:spPr>
          <a:noFill/>
        </p:spPr>
        <p:txBody>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fld id="{0504604B-FB6D-8847-8FF0-56C5F59DDB0F}" type="slidenum">
              <a:rPr lang="zh-CN" altLang="ca-ES" sz="800" b="0">
                <a:solidFill>
                  <a:schemeClr val="tx1"/>
                </a:solidFill>
                <a:ea typeface="宋体" charset="0"/>
              </a:rPr>
              <a:pPr/>
              <a:t>7</a:t>
            </a:fld>
            <a:endParaRPr lang="ca-ES" altLang="zh-CN" sz="800" b="0">
              <a:solidFill>
                <a:schemeClr val="tx1"/>
              </a:solidFill>
              <a:ea typeface="Arial" charset="0"/>
              <a:cs typeface="Arial" charset="0"/>
            </a:endParaRPr>
          </a:p>
        </p:txBody>
      </p:sp>
      <p:sp>
        <p:nvSpPr>
          <p:cNvPr id="14341" name="Rectangle 99"/>
          <p:cNvSpPr>
            <a:spLocks noChangeArrowheads="1"/>
          </p:cNvSpPr>
          <p:nvPr/>
        </p:nvSpPr>
        <p:spPr bwMode="auto">
          <a:xfrm>
            <a:off x="333376" y="1893888"/>
            <a:ext cx="3875768" cy="3645731"/>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Clr>
                <a:srgbClr val="000000"/>
              </a:buClr>
              <a:buFont typeface="Arial" charset="0"/>
              <a:buNone/>
              <a:defRPr/>
            </a:pPr>
            <a:endParaRPr lang="zh-CN" altLang="en-US">
              <a:cs typeface="Arial" charset="0"/>
            </a:endParaRPr>
          </a:p>
        </p:txBody>
      </p:sp>
      <p:sp>
        <p:nvSpPr>
          <p:cNvPr id="14352" name="Rectangle 99"/>
          <p:cNvSpPr>
            <a:spLocks noChangeArrowheads="1"/>
          </p:cNvSpPr>
          <p:nvPr/>
        </p:nvSpPr>
        <p:spPr bwMode="auto">
          <a:xfrm>
            <a:off x="4835753" y="1907495"/>
            <a:ext cx="3870325" cy="3595838"/>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Clr>
                <a:srgbClr val="000000"/>
              </a:buClr>
              <a:buFont typeface="Arial" charset="0"/>
              <a:buNone/>
              <a:defRPr/>
            </a:pPr>
            <a:endParaRPr lang="zh-CN" altLang="en-US">
              <a:cs typeface="Arial" charset="0"/>
            </a:endParaRPr>
          </a:p>
        </p:txBody>
      </p:sp>
      <p:sp>
        <p:nvSpPr>
          <p:cNvPr id="21522" name="圆角矩形 111"/>
          <p:cNvSpPr>
            <a:spLocks noChangeArrowheads="1"/>
          </p:cNvSpPr>
          <p:nvPr/>
        </p:nvSpPr>
        <p:spPr bwMode="auto">
          <a:xfrm>
            <a:off x="5382380" y="1938262"/>
            <a:ext cx="2781905" cy="1201738"/>
          </a:xfrm>
          <a:prstGeom prst="roundRect">
            <a:avLst>
              <a:gd name="adj" fmla="val 16667"/>
            </a:avLst>
          </a:prstGeom>
          <a:solidFill>
            <a:schemeClr val="bg1"/>
          </a:solidFill>
          <a:ln w="9525">
            <a:solidFill>
              <a:schemeClr val="tx1"/>
            </a:solidFill>
            <a:round/>
            <a:headEnd/>
            <a:tailEnd/>
          </a:ln>
        </p:spPr>
        <p:txBody>
          <a:bodyPr/>
          <a:lstStyle/>
          <a:p>
            <a:pPr eaLnBrk="1" hangingPunct="1">
              <a:buClr>
                <a:srgbClr val="000000"/>
              </a:buClr>
              <a:buFont typeface="Arial" charset="0"/>
              <a:buNone/>
            </a:pPr>
            <a:r>
              <a:rPr lang="en-US" altLang="zh-CN" sz="1400" dirty="0">
                <a:solidFill>
                  <a:schemeClr val="bg1"/>
                </a:solidFill>
                <a:cs typeface="Arial" charset="0"/>
              </a:rPr>
              <a:t>VM</a:t>
            </a:r>
            <a:endParaRPr lang="zh-CN" altLang="en-US" sz="1400" dirty="0">
              <a:solidFill>
                <a:schemeClr val="bg1"/>
              </a:solidFill>
              <a:cs typeface="Arial" charset="0"/>
            </a:endParaRPr>
          </a:p>
        </p:txBody>
      </p:sp>
      <p:sp>
        <p:nvSpPr>
          <p:cNvPr id="21549" name="右箭头 13"/>
          <p:cNvSpPr>
            <a:spLocks noChangeArrowheads="1"/>
          </p:cNvSpPr>
          <p:nvPr/>
        </p:nvSpPr>
        <p:spPr bwMode="auto">
          <a:xfrm>
            <a:off x="4415820" y="3611789"/>
            <a:ext cx="282575" cy="417513"/>
          </a:xfrm>
          <a:prstGeom prst="rightArrow">
            <a:avLst>
              <a:gd name="adj1" fmla="val 50000"/>
              <a:gd name="adj2" fmla="val 50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buClr>
                <a:srgbClr val="000000"/>
              </a:buClr>
              <a:buFont typeface="Arial" charset="0"/>
              <a:buNone/>
            </a:pPr>
            <a:endParaRPr lang="zh-CN" altLang="en-US">
              <a:cs typeface="Arial" charset="0"/>
            </a:endParaRPr>
          </a:p>
        </p:txBody>
      </p:sp>
      <p:sp>
        <p:nvSpPr>
          <p:cNvPr id="14384" name="Rectangle 16"/>
          <p:cNvSpPr>
            <a:spLocks noChangeArrowheads="1"/>
          </p:cNvSpPr>
          <p:nvPr/>
        </p:nvSpPr>
        <p:spPr bwMode="auto">
          <a:xfrm>
            <a:off x="5743271" y="4051905"/>
            <a:ext cx="655109" cy="246221"/>
          </a:xfrm>
          <a:prstGeom prst="rect">
            <a:avLst/>
          </a:prstGeom>
          <a:solidFill>
            <a:srgbClr val="6699FF"/>
          </a:solidFill>
          <a:ln w="9525">
            <a:solidFill>
              <a:srgbClr val="FFFFFF"/>
            </a:solidFill>
            <a:miter lim="800000"/>
            <a:headEnd/>
            <a:tailEnd/>
          </a:ln>
          <a:effectLst/>
          <a:extLst/>
        </p:spPr>
        <p:txBody>
          <a:bodyPr wrap="square">
            <a:spAutoFit/>
          </a:bodyPr>
          <a:lstStyle/>
          <a:p>
            <a:pPr algn="ctr" eaLnBrk="1" hangingPunct="1">
              <a:buClr>
                <a:srgbClr val="000000"/>
              </a:buClr>
              <a:buFont typeface="Arial" charset="0"/>
              <a:buNone/>
              <a:defRPr/>
            </a:pPr>
            <a:r>
              <a:rPr lang="en-US" altLang="zh-CN" b="0" dirty="0" smtClean="0">
                <a:solidFill>
                  <a:schemeClr val="bg1"/>
                </a:solidFill>
                <a:cs typeface="Arial" charset="0"/>
              </a:rPr>
              <a:t>RDMA</a:t>
            </a:r>
            <a:endParaRPr lang="zh-CN" altLang="en-US" b="0" dirty="0">
              <a:solidFill>
                <a:schemeClr val="bg1"/>
              </a:solidFill>
              <a:cs typeface="Arial" charset="0"/>
            </a:endParaRPr>
          </a:p>
        </p:txBody>
      </p:sp>
      <p:sp>
        <p:nvSpPr>
          <p:cNvPr id="21575" name="AutoShape 7" descr="http://ico.ooopic.com/ajax/iconpng/?id=97371.png"/>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Font typeface="Arial" charset="0"/>
              <a:buNone/>
            </a:pPr>
            <a:endParaRPr lang="zh-CN" altLang="en-US">
              <a:cs typeface="Arial" charset="0"/>
            </a:endParaRPr>
          </a:p>
        </p:txBody>
      </p:sp>
      <p:sp>
        <p:nvSpPr>
          <p:cNvPr id="103" name="Title 1"/>
          <p:cNvSpPr txBox="1">
            <a:spLocks/>
          </p:cNvSpPr>
          <p:nvPr/>
        </p:nvSpPr>
        <p:spPr bwMode="auto">
          <a:xfrm>
            <a:off x="295451" y="142173"/>
            <a:ext cx="868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r>
              <a:rPr lang="en-AU" dirty="0" smtClean="0">
                <a:solidFill>
                  <a:srgbClr val="6699FF"/>
                </a:solidFill>
              </a:rPr>
              <a:t>Background</a:t>
            </a:r>
            <a:r>
              <a:rPr lang="en-AU" dirty="0" smtClean="0"/>
              <a:t> </a:t>
            </a:r>
            <a:endParaRPr lang="en-AU" dirty="0"/>
          </a:p>
        </p:txBody>
      </p:sp>
      <p:sp>
        <p:nvSpPr>
          <p:cNvPr id="160" name="矩形 5"/>
          <p:cNvSpPr>
            <a:spLocks noChangeArrowheads="1"/>
          </p:cNvSpPr>
          <p:nvPr/>
        </p:nvSpPr>
        <p:spPr bwMode="auto">
          <a:xfrm>
            <a:off x="6478209" y="2286000"/>
            <a:ext cx="597505" cy="337381"/>
          </a:xfrm>
          <a:prstGeom prst="rect">
            <a:avLst/>
          </a:prstGeom>
          <a:solidFill>
            <a:srgbClr val="00B8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buClr>
                <a:srgbClr val="000000"/>
              </a:buClr>
              <a:buFont typeface="Arial" charset="0"/>
              <a:buNone/>
              <a:defRPr/>
            </a:pPr>
            <a:r>
              <a:rPr lang="en-US" altLang="zh-CN" dirty="0" smtClean="0">
                <a:solidFill>
                  <a:schemeClr val="bg1"/>
                </a:solidFill>
                <a:cs typeface="Arial" charset="0"/>
              </a:rPr>
              <a:t>Client</a:t>
            </a:r>
            <a:endParaRPr lang="zh-CN" altLang="en-US" dirty="0">
              <a:solidFill>
                <a:schemeClr val="bg1"/>
              </a:solidFill>
              <a:cs typeface="Arial" charset="0"/>
            </a:endParaRPr>
          </a:p>
        </p:txBody>
      </p:sp>
      <p:sp>
        <p:nvSpPr>
          <p:cNvPr id="161" name="Rectangle 16"/>
          <p:cNvSpPr>
            <a:spLocks noChangeArrowheads="1"/>
          </p:cNvSpPr>
          <p:nvPr/>
        </p:nvSpPr>
        <p:spPr bwMode="auto">
          <a:xfrm>
            <a:off x="5743272" y="3120571"/>
            <a:ext cx="655109" cy="246221"/>
          </a:xfrm>
          <a:prstGeom prst="rect">
            <a:avLst/>
          </a:prstGeom>
          <a:solidFill>
            <a:srgbClr val="6699FF"/>
          </a:solidFill>
          <a:ln w="9525">
            <a:solidFill>
              <a:srgbClr val="FFFFFF"/>
            </a:solidFill>
            <a:miter lim="800000"/>
            <a:headEnd/>
            <a:tailEnd/>
          </a:ln>
          <a:effectLst/>
          <a:extLst/>
        </p:spPr>
        <p:txBody>
          <a:bodyPr wrap="square">
            <a:spAutoFit/>
          </a:bodyPr>
          <a:lstStyle/>
          <a:p>
            <a:pPr algn="ctr" eaLnBrk="1" hangingPunct="1">
              <a:buClr>
                <a:srgbClr val="000000"/>
              </a:buClr>
              <a:buFont typeface="Arial" charset="0"/>
              <a:buNone/>
              <a:defRPr/>
            </a:pPr>
            <a:r>
              <a:rPr lang="en-US" altLang="zh-CN" b="0" dirty="0" smtClean="0">
                <a:solidFill>
                  <a:schemeClr val="bg1"/>
                </a:solidFill>
                <a:cs typeface="Arial" charset="0"/>
              </a:rPr>
              <a:t>RDMA</a:t>
            </a:r>
            <a:endParaRPr lang="zh-CN" altLang="en-US" b="0" dirty="0">
              <a:solidFill>
                <a:schemeClr val="bg1"/>
              </a:solidFill>
              <a:cs typeface="Arial" charset="0"/>
            </a:endParaRPr>
          </a:p>
        </p:txBody>
      </p:sp>
      <p:sp>
        <p:nvSpPr>
          <p:cNvPr id="162" name="Rectangle 16"/>
          <p:cNvSpPr>
            <a:spLocks noChangeArrowheads="1"/>
          </p:cNvSpPr>
          <p:nvPr/>
        </p:nvSpPr>
        <p:spPr bwMode="auto">
          <a:xfrm>
            <a:off x="7274529" y="3127829"/>
            <a:ext cx="655109" cy="246221"/>
          </a:xfrm>
          <a:prstGeom prst="rect">
            <a:avLst/>
          </a:prstGeom>
          <a:solidFill>
            <a:srgbClr val="000090"/>
          </a:solidFill>
          <a:ln w="9525">
            <a:solidFill>
              <a:srgbClr val="FFFFFF"/>
            </a:solidFill>
            <a:miter lim="800000"/>
            <a:headEnd/>
            <a:tailEnd/>
          </a:ln>
          <a:effectLst/>
          <a:extLst/>
        </p:spPr>
        <p:txBody>
          <a:bodyPr wrap="square">
            <a:spAutoFit/>
          </a:bodyPr>
          <a:lstStyle/>
          <a:p>
            <a:pPr algn="ctr" eaLnBrk="1" hangingPunct="1">
              <a:buClr>
                <a:srgbClr val="000000"/>
              </a:buClr>
              <a:buFont typeface="Arial" charset="0"/>
              <a:buNone/>
              <a:defRPr/>
            </a:pPr>
            <a:r>
              <a:rPr lang="en-US" altLang="zh-CN" b="0" dirty="0" smtClean="0">
                <a:solidFill>
                  <a:schemeClr val="bg1"/>
                </a:solidFill>
                <a:cs typeface="Arial" charset="0"/>
              </a:rPr>
              <a:t>FPGA</a:t>
            </a:r>
            <a:endParaRPr lang="zh-CN" altLang="en-US" b="0" dirty="0">
              <a:solidFill>
                <a:schemeClr val="bg1"/>
              </a:solidFill>
              <a:cs typeface="Arial" charset="0"/>
            </a:endParaRPr>
          </a:p>
        </p:txBody>
      </p:sp>
      <p:cxnSp>
        <p:nvCxnSpPr>
          <p:cNvPr id="21" name="Straight Arrow Connector 20"/>
          <p:cNvCxnSpPr>
            <a:stCxn id="161" idx="3"/>
            <a:endCxn id="162" idx="1"/>
          </p:cNvCxnSpPr>
          <p:nvPr/>
        </p:nvCxnSpPr>
        <p:spPr bwMode="auto">
          <a:xfrm>
            <a:off x="6398381" y="3243682"/>
            <a:ext cx="876148" cy="7258"/>
          </a:xfrm>
          <a:prstGeom prst="straightConnector1">
            <a:avLst/>
          </a:prstGeom>
          <a:solidFill>
            <a:srgbClr val="00B8FF"/>
          </a:solidFill>
          <a:ln w="9525" cap="flat" cmpd="sng" algn="ctr">
            <a:solidFill>
              <a:srgbClr val="3366FF"/>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6" name="圆角矩形 111"/>
          <p:cNvSpPr>
            <a:spLocks noChangeArrowheads="1"/>
          </p:cNvSpPr>
          <p:nvPr/>
        </p:nvSpPr>
        <p:spPr bwMode="auto">
          <a:xfrm>
            <a:off x="5377542" y="4279901"/>
            <a:ext cx="2781905" cy="1201738"/>
          </a:xfrm>
          <a:prstGeom prst="roundRect">
            <a:avLst>
              <a:gd name="adj" fmla="val 16667"/>
            </a:avLst>
          </a:prstGeom>
          <a:solidFill>
            <a:schemeClr val="bg1"/>
          </a:solidFill>
          <a:ln w="9525">
            <a:solidFill>
              <a:schemeClr val="tx1"/>
            </a:solidFill>
            <a:round/>
            <a:headEnd/>
            <a:tailEnd/>
          </a:ln>
        </p:spPr>
        <p:txBody>
          <a:bodyPr/>
          <a:lstStyle/>
          <a:p>
            <a:pPr eaLnBrk="1" hangingPunct="1">
              <a:buClr>
                <a:srgbClr val="000000"/>
              </a:buClr>
              <a:buFont typeface="Arial" charset="0"/>
              <a:buNone/>
            </a:pPr>
            <a:r>
              <a:rPr lang="en-US" altLang="zh-CN" sz="1400" dirty="0">
                <a:solidFill>
                  <a:schemeClr val="bg1"/>
                </a:solidFill>
                <a:cs typeface="Arial" charset="0"/>
              </a:rPr>
              <a:t>VM</a:t>
            </a:r>
            <a:endParaRPr lang="zh-CN" altLang="en-US" sz="1400" dirty="0">
              <a:solidFill>
                <a:schemeClr val="bg1"/>
              </a:solidFill>
              <a:cs typeface="Arial" charset="0"/>
            </a:endParaRPr>
          </a:p>
        </p:txBody>
      </p:sp>
      <p:sp>
        <p:nvSpPr>
          <p:cNvPr id="180" name="Rectangle 16"/>
          <p:cNvSpPr>
            <a:spLocks noChangeArrowheads="1"/>
          </p:cNvSpPr>
          <p:nvPr/>
        </p:nvSpPr>
        <p:spPr bwMode="auto">
          <a:xfrm>
            <a:off x="6668097" y="4498523"/>
            <a:ext cx="1290570" cy="24622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buClr>
                <a:srgbClr val="000000"/>
              </a:buClr>
              <a:buFont typeface="Arial" charset="0"/>
              <a:buNone/>
              <a:defRPr/>
            </a:pPr>
            <a:r>
              <a:rPr lang="en-US" altLang="zh-CN" b="0" dirty="0" err="1" smtClean="0">
                <a:cs typeface="Arial" charset="0"/>
              </a:rPr>
              <a:t>Virt</a:t>
            </a:r>
            <a:r>
              <a:rPr lang="zh-CN" altLang="zh-CN" b="0" dirty="0" smtClean="0">
                <a:cs typeface="Arial" charset="0"/>
              </a:rPr>
              <a:t>-</a:t>
            </a:r>
            <a:r>
              <a:rPr lang="en-US" altLang="zh-CN" b="0" dirty="0" smtClean="0">
                <a:cs typeface="Arial" charset="0"/>
              </a:rPr>
              <a:t>Remote-ACC</a:t>
            </a:r>
            <a:endParaRPr lang="zh-CN" altLang="en-US" b="0" dirty="0">
              <a:cs typeface="Arial" charset="0"/>
            </a:endParaRPr>
          </a:p>
        </p:txBody>
      </p:sp>
      <p:cxnSp>
        <p:nvCxnSpPr>
          <p:cNvPr id="200" name="Straight Arrow Connector 199"/>
          <p:cNvCxnSpPr>
            <a:stCxn id="14384" idx="0"/>
            <a:endCxn id="161" idx="2"/>
          </p:cNvCxnSpPr>
          <p:nvPr/>
        </p:nvCxnSpPr>
        <p:spPr bwMode="auto">
          <a:xfrm flipV="1">
            <a:off x="6070826" y="3366792"/>
            <a:ext cx="1" cy="685113"/>
          </a:xfrm>
          <a:prstGeom prst="straightConnector1">
            <a:avLst/>
          </a:prstGeom>
          <a:solidFill>
            <a:srgbClr val="00B8FF"/>
          </a:solidFill>
          <a:ln w="9525" cap="flat" cmpd="sng" algn="ctr">
            <a:solidFill>
              <a:srgbClr val="3366FF"/>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 name="Straight Arrow Connector 200"/>
          <p:cNvCxnSpPr/>
          <p:nvPr/>
        </p:nvCxnSpPr>
        <p:spPr bwMode="auto">
          <a:xfrm flipH="1" flipV="1">
            <a:off x="6083905" y="4293810"/>
            <a:ext cx="792464" cy="491068"/>
          </a:xfrm>
          <a:prstGeom prst="straightConnector1">
            <a:avLst/>
          </a:prstGeom>
          <a:solidFill>
            <a:srgbClr val="00B8FF"/>
          </a:solidFill>
          <a:ln w="9525" cap="flat" cmpd="sng" algn="ctr">
            <a:solidFill>
              <a:srgbClr val="3366FF"/>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Straight Arrow Connector 95"/>
          <p:cNvCxnSpPr/>
          <p:nvPr/>
        </p:nvCxnSpPr>
        <p:spPr bwMode="auto">
          <a:xfrm>
            <a:off x="7027333" y="2648857"/>
            <a:ext cx="574751" cy="478972"/>
          </a:xfrm>
          <a:prstGeom prst="straightConnector1">
            <a:avLst/>
          </a:prstGeom>
          <a:solidFill>
            <a:srgbClr val="00B8FF"/>
          </a:solidFill>
          <a:ln w="9525" cap="flat" cmpd="sng" algn="ctr">
            <a:solidFill>
              <a:srgbClr val="008000"/>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2" name="矩形 5"/>
          <p:cNvSpPr>
            <a:spLocks noChangeArrowheads="1"/>
          </p:cNvSpPr>
          <p:nvPr/>
        </p:nvSpPr>
        <p:spPr bwMode="auto">
          <a:xfrm>
            <a:off x="5699276" y="2293257"/>
            <a:ext cx="597505" cy="337381"/>
          </a:xfrm>
          <a:prstGeom prst="rect">
            <a:avLst/>
          </a:prstGeom>
          <a:solidFill>
            <a:srgbClr val="00B8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buClr>
                <a:srgbClr val="000000"/>
              </a:buClr>
              <a:buFont typeface="Arial" charset="0"/>
              <a:buNone/>
              <a:defRPr/>
            </a:pPr>
            <a:r>
              <a:rPr lang="en-US" altLang="zh-CN" dirty="0" smtClean="0">
                <a:solidFill>
                  <a:schemeClr val="bg1"/>
                </a:solidFill>
                <a:cs typeface="Arial" charset="0"/>
              </a:rPr>
              <a:t>Client</a:t>
            </a:r>
            <a:endParaRPr lang="zh-CN" altLang="en-US" dirty="0">
              <a:solidFill>
                <a:schemeClr val="bg1"/>
              </a:solidFill>
              <a:cs typeface="Arial" charset="0"/>
            </a:endParaRPr>
          </a:p>
        </p:txBody>
      </p:sp>
      <p:sp>
        <p:nvSpPr>
          <p:cNvPr id="247" name="矩形 5"/>
          <p:cNvSpPr>
            <a:spLocks noChangeArrowheads="1"/>
          </p:cNvSpPr>
          <p:nvPr/>
        </p:nvSpPr>
        <p:spPr bwMode="auto">
          <a:xfrm>
            <a:off x="7392609" y="2281162"/>
            <a:ext cx="597505" cy="337381"/>
          </a:xfrm>
          <a:prstGeom prst="rect">
            <a:avLst/>
          </a:prstGeom>
          <a:solidFill>
            <a:srgbClr val="00B8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buClr>
                <a:srgbClr val="000000"/>
              </a:buClr>
              <a:buFont typeface="Arial" charset="0"/>
              <a:buNone/>
              <a:defRPr/>
            </a:pPr>
            <a:r>
              <a:rPr lang="en-US" altLang="zh-CN" dirty="0" smtClean="0">
                <a:solidFill>
                  <a:schemeClr val="bg1"/>
                </a:solidFill>
                <a:cs typeface="Arial" charset="0"/>
              </a:rPr>
              <a:t>Client</a:t>
            </a:r>
            <a:endParaRPr lang="zh-CN" altLang="en-US" dirty="0">
              <a:solidFill>
                <a:schemeClr val="bg1"/>
              </a:solidFill>
              <a:cs typeface="Arial" charset="0"/>
            </a:endParaRPr>
          </a:p>
        </p:txBody>
      </p:sp>
      <p:sp>
        <p:nvSpPr>
          <p:cNvPr id="248" name="矩形 5"/>
          <p:cNvSpPr>
            <a:spLocks noChangeArrowheads="1"/>
          </p:cNvSpPr>
          <p:nvPr/>
        </p:nvSpPr>
        <p:spPr bwMode="auto">
          <a:xfrm>
            <a:off x="6529009" y="4876800"/>
            <a:ext cx="597505" cy="337381"/>
          </a:xfrm>
          <a:prstGeom prst="rect">
            <a:avLst/>
          </a:prstGeom>
          <a:solidFill>
            <a:srgbClr val="00B8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buClr>
                <a:srgbClr val="000000"/>
              </a:buClr>
              <a:buFont typeface="Arial" charset="0"/>
              <a:buNone/>
              <a:defRPr/>
            </a:pPr>
            <a:r>
              <a:rPr lang="en-US" altLang="zh-CN" dirty="0" smtClean="0">
                <a:solidFill>
                  <a:schemeClr val="bg1"/>
                </a:solidFill>
                <a:cs typeface="Arial" charset="0"/>
              </a:rPr>
              <a:t>Client</a:t>
            </a:r>
            <a:endParaRPr lang="zh-CN" altLang="en-US" dirty="0">
              <a:solidFill>
                <a:schemeClr val="bg1"/>
              </a:solidFill>
              <a:cs typeface="Arial" charset="0"/>
            </a:endParaRPr>
          </a:p>
        </p:txBody>
      </p:sp>
      <p:sp>
        <p:nvSpPr>
          <p:cNvPr id="249" name="矩形 5"/>
          <p:cNvSpPr>
            <a:spLocks noChangeArrowheads="1"/>
          </p:cNvSpPr>
          <p:nvPr/>
        </p:nvSpPr>
        <p:spPr bwMode="auto">
          <a:xfrm>
            <a:off x="5706533" y="4864704"/>
            <a:ext cx="597505" cy="337381"/>
          </a:xfrm>
          <a:prstGeom prst="rect">
            <a:avLst/>
          </a:prstGeom>
          <a:solidFill>
            <a:srgbClr val="00B8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buClr>
                <a:srgbClr val="000000"/>
              </a:buClr>
              <a:buFont typeface="Arial" charset="0"/>
              <a:buNone/>
              <a:defRPr/>
            </a:pPr>
            <a:r>
              <a:rPr lang="en-US" altLang="zh-CN" dirty="0" smtClean="0">
                <a:solidFill>
                  <a:schemeClr val="bg1"/>
                </a:solidFill>
                <a:cs typeface="Arial" charset="0"/>
              </a:rPr>
              <a:t>Client</a:t>
            </a:r>
            <a:endParaRPr lang="zh-CN" altLang="en-US" dirty="0">
              <a:solidFill>
                <a:schemeClr val="bg1"/>
              </a:solidFill>
              <a:cs typeface="Arial" charset="0"/>
            </a:endParaRPr>
          </a:p>
        </p:txBody>
      </p:sp>
      <p:sp>
        <p:nvSpPr>
          <p:cNvPr id="250" name="矩形 5"/>
          <p:cNvSpPr>
            <a:spLocks noChangeArrowheads="1"/>
          </p:cNvSpPr>
          <p:nvPr/>
        </p:nvSpPr>
        <p:spPr bwMode="auto">
          <a:xfrm>
            <a:off x="7351485" y="4864705"/>
            <a:ext cx="597505" cy="337381"/>
          </a:xfrm>
          <a:prstGeom prst="rect">
            <a:avLst/>
          </a:prstGeom>
          <a:solidFill>
            <a:srgbClr val="00B8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buClr>
                <a:srgbClr val="000000"/>
              </a:buClr>
              <a:buFont typeface="Arial" charset="0"/>
              <a:buNone/>
              <a:defRPr/>
            </a:pPr>
            <a:r>
              <a:rPr lang="en-US" altLang="zh-CN" dirty="0" smtClean="0">
                <a:solidFill>
                  <a:schemeClr val="bg1"/>
                </a:solidFill>
                <a:cs typeface="Arial" charset="0"/>
              </a:rPr>
              <a:t>Client</a:t>
            </a:r>
            <a:endParaRPr lang="zh-CN" altLang="en-US" dirty="0">
              <a:solidFill>
                <a:schemeClr val="bg1"/>
              </a:solidFill>
              <a:cs typeface="Arial" charset="0"/>
            </a:endParaRPr>
          </a:p>
        </p:txBody>
      </p:sp>
      <p:sp>
        <p:nvSpPr>
          <p:cNvPr id="251" name="圆角矩形 111"/>
          <p:cNvSpPr>
            <a:spLocks noChangeArrowheads="1"/>
          </p:cNvSpPr>
          <p:nvPr/>
        </p:nvSpPr>
        <p:spPr bwMode="auto">
          <a:xfrm>
            <a:off x="962780" y="1933425"/>
            <a:ext cx="2781905" cy="1201738"/>
          </a:xfrm>
          <a:prstGeom prst="roundRect">
            <a:avLst>
              <a:gd name="adj" fmla="val 16667"/>
            </a:avLst>
          </a:prstGeom>
          <a:solidFill>
            <a:schemeClr val="bg1"/>
          </a:solidFill>
          <a:ln w="9525">
            <a:solidFill>
              <a:schemeClr val="tx1"/>
            </a:solidFill>
            <a:round/>
            <a:headEnd/>
            <a:tailEnd/>
          </a:ln>
        </p:spPr>
        <p:txBody>
          <a:bodyPr/>
          <a:lstStyle/>
          <a:p>
            <a:pPr eaLnBrk="1" hangingPunct="1">
              <a:buClr>
                <a:srgbClr val="000000"/>
              </a:buClr>
              <a:buFont typeface="Arial" charset="0"/>
              <a:buNone/>
            </a:pPr>
            <a:r>
              <a:rPr lang="en-US" altLang="zh-CN" sz="1400" dirty="0">
                <a:solidFill>
                  <a:schemeClr val="bg1"/>
                </a:solidFill>
                <a:cs typeface="Arial" charset="0"/>
              </a:rPr>
              <a:t>VM</a:t>
            </a:r>
            <a:endParaRPr lang="zh-CN" altLang="en-US" sz="1400" dirty="0">
              <a:solidFill>
                <a:schemeClr val="bg1"/>
              </a:solidFill>
              <a:cs typeface="Arial" charset="0"/>
            </a:endParaRPr>
          </a:p>
        </p:txBody>
      </p:sp>
      <p:sp>
        <p:nvSpPr>
          <p:cNvPr id="260" name="Rectangle 16"/>
          <p:cNvSpPr>
            <a:spLocks noChangeArrowheads="1"/>
          </p:cNvSpPr>
          <p:nvPr/>
        </p:nvSpPr>
        <p:spPr bwMode="auto">
          <a:xfrm>
            <a:off x="1323671" y="4047068"/>
            <a:ext cx="655109" cy="246221"/>
          </a:xfrm>
          <a:prstGeom prst="rect">
            <a:avLst/>
          </a:prstGeom>
          <a:solidFill>
            <a:srgbClr val="6699FF"/>
          </a:solidFill>
          <a:ln w="9525">
            <a:solidFill>
              <a:srgbClr val="FFFFFF"/>
            </a:solidFill>
            <a:miter lim="800000"/>
            <a:headEnd/>
            <a:tailEnd/>
          </a:ln>
          <a:effectLst/>
          <a:extLst/>
        </p:spPr>
        <p:txBody>
          <a:bodyPr wrap="square">
            <a:spAutoFit/>
          </a:bodyPr>
          <a:lstStyle/>
          <a:p>
            <a:pPr algn="ctr" eaLnBrk="1" hangingPunct="1">
              <a:buClr>
                <a:srgbClr val="000000"/>
              </a:buClr>
              <a:buFont typeface="Arial" charset="0"/>
              <a:buNone/>
              <a:defRPr/>
            </a:pPr>
            <a:r>
              <a:rPr lang="en-US" altLang="zh-CN" b="0" dirty="0" smtClean="0">
                <a:solidFill>
                  <a:schemeClr val="bg1"/>
                </a:solidFill>
                <a:cs typeface="Arial" charset="0"/>
              </a:rPr>
              <a:t>RDMA</a:t>
            </a:r>
            <a:endParaRPr lang="zh-CN" altLang="en-US" b="0" dirty="0">
              <a:solidFill>
                <a:schemeClr val="bg1"/>
              </a:solidFill>
              <a:cs typeface="Arial" charset="0"/>
            </a:endParaRPr>
          </a:p>
        </p:txBody>
      </p:sp>
      <p:sp>
        <p:nvSpPr>
          <p:cNvPr id="261" name="矩形 5"/>
          <p:cNvSpPr>
            <a:spLocks noChangeArrowheads="1"/>
          </p:cNvSpPr>
          <p:nvPr/>
        </p:nvSpPr>
        <p:spPr bwMode="auto">
          <a:xfrm>
            <a:off x="2058609" y="2281163"/>
            <a:ext cx="597505" cy="337381"/>
          </a:xfrm>
          <a:prstGeom prst="rect">
            <a:avLst/>
          </a:prstGeom>
          <a:solidFill>
            <a:srgbClr val="00B8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buClr>
                <a:srgbClr val="000000"/>
              </a:buClr>
              <a:buFont typeface="Arial" charset="0"/>
              <a:buNone/>
              <a:defRPr/>
            </a:pPr>
            <a:r>
              <a:rPr lang="en-US" altLang="zh-CN" dirty="0" smtClean="0">
                <a:solidFill>
                  <a:schemeClr val="bg1"/>
                </a:solidFill>
                <a:cs typeface="Arial" charset="0"/>
              </a:rPr>
              <a:t>Client</a:t>
            </a:r>
            <a:endParaRPr lang="zh-CN" altLang="en-US" dirty="0">
              <a:solidFill>
                <a:schemeClr val="bg1"/>
              </a:solidFill>
              <a:cs typeface="Arial" charset="0"/>
            </a:endParaRPr>
          </a:p>
        </p:txBody>
      </p:sp>
      <p:sp>
        <p:nvSpPr>
          <p:cNvPr id="262" name="Rectangle 16"/>
          <p:cNvSpPr>
            <a:spLocks noChangeArrowheads="1"/>
          </p:cNvSpPr>
          <p:nvPr/>
        </p:nvSpPr>
        <p:spPr bwMode="auto">
          <a:xfrm>
            <a:off x="1323672" y="3115734"/>
            <a:ext cx="655109" cy="246221"/>
          </a:xfrm>
          <a:prstGeom prst="rect">
            <a:avLst/>
          </a:prstGeom>
          <a:solidFill>
            <a:srgbClr val="6699FF"/>
          </a:solidFill>
          <a:ln w="9525">
            <a:solidFill>
              <a:srgbClr val="FFFFFF"/>
            </a:solidFill>
            <a:miter lim="800000"/>
            <a:headEnd/>
            <a:tailEnd/>
          </a:ln>
          <a:effectLst/>
          <a:extLst/>
        </p:spPr>
        <p:txBody>
          <a:bodyPr wrap="square">
            <a:spAutoFit/>
          </a:bodyPr>
          <a:lstStyle/>
          <a:p>
            <a:pPr algn="ctr" eaLnBrk="1" hangingPunct="1">
              <a:buClr>
                <a:srgbClr val="000000"/>
              </a:buClr>
              <a:buFont typeface="Arial" charset="0"/>
              <a:buNone/>
              <a:defRPr/>
            </a:pPr>
            <a:r>
              <a:rPr lang="en-US" altLang="zh-CN" b="0" dirty="0" smtClean="0">
                <a:solidFill>
                  <a:schemeClr val="bg1"/>
                </a:solidFill>
                <a:cs typeface="Arial" charset="0"/>
              </a:rPr>
              <a:t>RDMA</a:t>
            </a:r>
            <a:endParaRPr lang="zh-CN" altLang="en-US" b="0" dirty="0">
              <a:solidFill>
                <a:schemeClr val="bg1"/>
              </a:solidFill>
              <a:cs typeface="Arial" charset="0"/>
            </a:endParaRPr>
          </a:p>
        </p:txBody>
      </p:sp>
      <p:sp>
        <p:nvSpPr>
          <p:cNvPr id="263" name="Rectangle 16"/>
          <p:cNvSpPr>
            <a:spLocks noChangeArrowheads="1"/>
          </p:cNvSpPr>
          <p:nvPr/>
        </p:nvSpPr>
        <p:spPr bwMode="auto">
          <a:xfrm>
            <a:off x="2310191" y="3108476"/>
            <a:ext cx="1199848" cy="246221"/>
          </a:xfrm>
          <a:prstGeom prst="rect">
            <a:avLst/>
          </a:prstGeom>
          <a:solidFill>
            <a:srgbClr val="000090"/>
          </a:solidFill>
          <a:ln w="9525">
            <a:solidFill>
              <a:srgbClr val="FFFFFF"/>
            </a:solidFill>
            <a:miter lim="800000"/>
            <a:headEnd/>
            <a:tailEnd/>
          </a:ln>
          <a:effectLst/>
          <a:extLst/>
        </p:spPr>
        <p:txBody>
          <a:bodyPr wrap="square">
            <a:spAutoFit/>
          </a:bodyPr>
          <a:lstStyle/>
          <a:p>
            <a:pPr algn="ctr" eaLnBrk="1" hangingPunct="1">
              <a:buClr>
                <a:srgbClr val="000000"/>
              </a:buClr>
              <a:buFont typeface="Arial" charset="0"/>
              <a:buNone/>
              <a:defRPr/>
            </a:pPr>
            <a:r>
              <a:rPr lang="en-US" altLang="zh-CN" b="0" dirty="0" smtClean="0">
                <a:solidFill>
                  <a:schemeClr val="bg1"/>
                </a:solidFill>
                <a:cs typeface="Arial" charset="0"/>
              </a:rPr>
              <a:t>FPGA</a:t>
            </a:r>
            <a:endParaRPr lang="zh-CN" altLang="en-US" b="0" dirty="0">
              <a:solidFill>
                <a:schemeClr val="bg1"/>
              </a:solidFill>
              <a:cs typeface="Arial" charset="0"/>
            </a:endParaRPr>
          </a:p>
        </p:txBody>
      </p:sp>
      <p:sp>
        <p:nvSpPr>
          <p:cNvPr id="265" name="圆角矩形 111"/>
          <p:cNvSpPr>
            <a:spLocks noChangeArrowheads="1"/>
          </p:cNvSpPr>
          <p:nvPr/>
        </p:nvSpPr>
        <p:spPr bwMode="auto">
          <a:xfrm>
            <a:off x="957942" y="4275064"/>
            <a:ext cx="2781905" cy="1201738"/>
          </a:xfrm>
          <a:prstGeom prst="roundRect">
            <a:avLst>
              <a:gd name="adj" fmla="val 16667"/>
            </a:avLst>
          </a:prstGeom>
          <a:solidFill>
            <a:schemeClr val="bg1"/>
          </a:solidFill>
          <a:ln w="9525">
            <a:solidFill>
              <a:schemeClr val="tx1"/>
            </a:solidFill>
            <a:round/>
            <a:headEnd/>
            <a:tailEnd/>
          </a:ln>
        </p:spPr>
        <p:txBody>
          <a:bodyPr/>
          <a:lstStyle/>
          <a:p>
            <a:pPr eaLnBrk="1" hangingPunct="1">
              <a:buClr>
                <a:srgbClr val="000000"/>
              </a:buClr>
              <a:buFont typeface="Arial" charset="0"/>
              <a:buNone/>
            </a:pPr>
            <a:r>
              <a:rPr lang="en-US" altLang="zh-CN" sz="1400" dirty="0">
                <a:solidFill>
                  <a:schemeClr val="bg1"/>
                </a:solidFill>
                <a:cs typeface="Arial" charset="0"/>
              </a:rPr>
              <a:t>VM</a:t>
            </a:r>
            <a:endParaRPr lang="zh-CN" altLang="en-US" sz="1400" dirty="0">
              <a:solidFill>
                <a:schemeClr val="bg1"/>
              </a:solidFill>
              <a:cs typeface="Arial" charset="0"/>
            </a:endParaRPr>
          </a:p>
        </p:txBody>
      </p:sp>
      <p:cxnSp>
        <p:nvCxnSpPr>
          <p:cNvPr id="272" name="Straight Arrow Connector 271"/>
          <p:cNvCxnSpPr/>
          <p:nvPr/>
        </p:nvCxnSpPr>
        <p:spPr bwMode="auto">
          <a:xfrm>
            <a:off x="2607733" y="2644020"/>
            <a:ext cx="574751" cy="478972"/>
          </a:xfrm>
          <a:prstGeom prst="straightConnector1">
            <a:avLst/>
          </a:prstGeom>
          <a:solidFill>
            <a:srgbClr val="00B8FF"/>
          </a:solidFill>
          <a:ln w="9525" cap="flat" cmpd="sng" algn="ctr">
            <a:solidFill>
              <a:srgbClr val="008000"/>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矩形 5"/>
          <p:cNvSpPr>
            <a:spLocks noChangeArrowheads="1"/>
          </p:cNvSpPr>
          <p:nvPr/>
        </p:nvSpPr>
        <p:spPr bwMode="auto">
          <a:xfrm>
            <a:off x="1279676" y="2288420"/>
            <a:ext cx="597505" cy="337381"/>
          </a:xfrm>
          <a:prstGeom prst="rect">
            <a:avLst/>
          </a:prstGeom>
          <a:solidFill>
            <a:srgbClr val="00B8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buClr>
                <a:srgbClr val="000000"/>
              </a:buClr>
              <a:buFont typeface="Arial" charset="0"/>
              <a:buNone/>
              <a:defRPr/>
            </a:pPr>
            <a:r>
              <a:rPr lang="en-US" altLang="zh-CN" dirty="0" smtClean="0">
                <a:solidFill>
                  <a:schemeClr val="bg1"/>
                </a:solidFill>
                <a:cs typeface="Arial" charset="0"/>
              </a:rPr>
              <a:t>Client</a:t>
            </a:r>
            <a:endParaRPr lang="zh-CN" altLang="en-US" dirty="0">
              <a:solidFill>
                <a:schemeClr val="bg1"/>
              </a:solidFill>
              <a:cs typeface="Arial" charset="0"/>
            </a:endParaRPr>
          </a:p>
        </p:txBody>
      </p:sp>
      <p:sp>
        <p:nvSpPr>
          <p:cNvPr id="274" name="矩形 5"/>
          <p:cNvSpPr>
            <a:spLocks noChangeArrowheads="1"/>
          </p:cNvSpPr>
          <p:nvPr/>
        </p:nvSpPr>
        <p:spPr bwMode="auto">
          <a:xfrm>
            <a:off x="2973009" y="2276325"/>
            <a:ext cx="597505" cy="337381"/>
          </a:xfrm>
          <a:prstGeom prst="rect">
            <a:avLst/>
          </a:prstGeom>
          <a:solidFill>
            <a:srgbClr val="00B8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buClr>
                <a:srgbClr val="000000"/>
              </a:buClr>
              <a:buFont typeface="Arial" charset="0"/>
              <a:buNone/>
              <a:defRPr/>
            </a:pPr>
            <a:r>
              <a:rPr lang="en-US" altLang="zh-CN" dirty="0" smtClean="0">
                <a:solidFill>
                  <a:schemeClr val="bg1"/>
                </a:solidFill>
                <a:cs typeface="Arial" charset="0"/>
              </a:rPr>
              <a:t>Client</a:t>
            </a:r>
            <a:endParaRPr lang="zh-CN" altLang="en-US" dirty="0">
              <a:solidFill>
                <a:schemeClr val="bg1"/>
              </a:solidFill>
              <a:cs typeface="Arial" charset="0"/>
            </a:endParaRPr>
          </a:p>
        </p:txBody>
      </p:sp>
      <p:sp>
        <p:nvSpPr>
          <p:cNvPr id="275" name="矩形 5"/>
          <p:cNvSpPr>
            <a:spLocks noChangeArrowheads="1"/>
          </p:cNvSpPr>
          <p:nvPr/>
        </p:nvSpPr>
        <p:spPr bwMode="auto">
          <a:xfrm>
            <a:off x="2109409" y="4871963"/>
            <a:ext cx="597505" cy="337381"/>
          </a:xfrm>
          <a:prstGeom prst="rect">
            <a:avLst/>
          </a:prstGeom>
          <a:solidFill>
            <a:srgbClr val="00B8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buClr>
                <a:srgbClr val="000000"/>
              </a:buClr>
              <a:buFont typeface="Arial" charset="0"/>
              <a:buNone/>
              <a:defRPr/>
            </a:pPr>
            <a:r>
              <a:rPr lang="en-US" altLang="zh-CN" dirty="0" smtClean="0">
                <a:solidFill>
                  <a:schemeClr val="bg1"/>
                </a:solidFill>
                <a:cs typeface="Arial" charset="0"/>
              </a:rPr>
              <a:t>Client</a:t>
            </a:r>
            <a:endParaRPr lang="zh-CN" altLang="en-US" dirty="0">
              <a:solidFill>
                <a:schemeClr val="bg1"/>
              </a:solidFill>
              <a:cs typeface="Arial" charset="0"/>
            </a:endParaRPr>
          </a:p>
        </p:txBody>
      </p:sp>
      <p:sp>
        <p:nvSpPr>
          <p:cNvPr id="276" name="矩形 5"/>
          <p:cNvSpPr>
            <a:spLocks noChangeArrowheads="1"/>
          </p:cNvSpPr>
          <p:nvPr/>
        </p:nvSpPr>
        <p:spPr bwMode="auto">
          <a:xfrm>
            <a:off x="1286933" y="4859867"/>
            <a:ext cx="597505" cy="337381"/>
          </a:xfrm>
          <a:prstGeom prst="rect">
            <a:avLst/>
          </a:prstGeom>
          <a:solidFill>
            <a:srgbClr val="00B8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buClr>
                <a:srgbClr val="000000"/>
              </a:buClr>
              <a:buFont typeface="Arial" charset="0"/>
              <a:buNone/>
              <a:defRPr/>
            </a:pPr>
            <a:r>
              <a:rPr lang="en-US" altLang="zh-CN" dirty="0" smtClean="0">
                <a:solidFill>
                  <a:schemeClr val="bg1"/>
                </a:solidFill>
                <a:cs typeface="Arial" charset="0"/>
              </a:rPr>
              <a:t>Client</a:t>
            </a:r>
            <a:endParaRPr lang="zh-CN" altLang="en-US" dirty="0">
              <a:solidFill>
                <a:schemeClr val="bg1"/>
              </a:solidFill>
              <a:cs typeface="Arial" charset="0"/>
            </a:endParaRPr>
          </a:p>
        </p:txBody>
      </p:sp>
      <p:sp>
        <p:nvSpPr>
          <p:cNvPr id="277" name="矩形 5"/>
          <p:cNvSpPr>
            <a:spLocks noChangeArrowheads="1"/>
          </p:cNvSpPr>
          <p:nvPr/>
        </p:nvSpPr>
        <p:spPr bwMode="auto">
          <a:xfrm>
            <a:off x="2931885" y="4859868"/>
            <a:ext cx="597505" cy="337381"/>
          </a:xfrm>
          <a:prstGeom prst="rect">
            <a:avLst/>
          </a:prstGeom>
          <a:solidFill>
            <a:srgbClr val="00B8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buClr>
                <a:srgbClr val="000000"/>
              </a:buClr>
              <a:buFont typeface="Arial" charset="0"/>
              <a:buNone/>
              <a:defRPr/>
            </a:pPr>
            <a:r>
              <a:rPr lang="en-US" altLang="zh-CN" dirty="0" smtClean="0">
                <a:solidFill>
                  <a:schemeClr val="bg1"/>
                </a:solidFill>
                <a:cs typeface="Arial" charset="0"/>
              </a:rPr>
              <a:t>Client</a:t>
            </a:r>
            <a:endParaRPr lang="zh-CN" altLang="en-US" dirty="0">
              <a:solidFill>
                <a:schemeClr val="bg1"/>
              </a:solidFill>
              <a:cs typeface="Arial" charset="0"/>
            </a:endParaRPr>
          </a:p>
        </p:txBody>
      </p:sp>
      <p:pic>
        <p:nvPicPr>
          <p:cNvPr id="278" name="图片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572" y="5164570"/>
            <a:ext cx="363538" cy="362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0" name="Straight Arrow Connector 99"/>
          <p:cNvCxnSpPr/>
          <p:nvPr/>
        </p:nvCxnSpPr>
        <p:spPr bwMode="auto">
          <a:xfrm flipV="1">
            <a:off x="2382762" y="3459238"/>
            <a:ext cx="653143" cy="1257905"/>
          </a:xfrm>
          <a:prstGeom prst="straightConnector1">
            <a:avLst/>
          </a:prstGeom>
          <a:solidFill>
            <a:srgbClr val="00B8FF"/>
          </a:solidFill>
          <a:ln w="9525" cap="flat" cmpd="sng" algn="ctr">
            <a:solidFill>
              <a:srgbClr val="6699FF"/>
            </a:solidFill>
            <a:prstDash val="dot"/>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Box 100"/>
          <p:cNvSpPr txBox="1"/>
          <p:nvPr/>
        </p:nvSpPr>
        <p:spPr>
          <a:xfrm>
            <a:off x="2733530" y="3737431"/>
            <a:ext cx="325668" cy="369332"/>
          </a:xfrm>
          <a:prstGeom prst="rect">
            <a:avLst/>
          </a:prstGeom>
          <a:noFill/>
        </p:spPr>
        <p:txBody>
          <a:bodyPr wrap="none" rtlCol="0">
            <a:spAutoFit/>
          </a:bodyPr>
          <a:lstStyle/>
          <a:p>
            <a:r>
              <a:rPr lang="en-US" altLang="zh-CN" sz="1800" dirty="0" smtClean="0">
                <a:solidFill>
                  <a:srgbClr val="6699FF"/>
                </a:solidFill>
              </a:rPr>
              <a:t>?</a:t>
            </a:r>
            <a:endParaRPr lang="en-US" sz="1800" dirty="0">
              <a:solidFill>
                <a:srgbClr val="6699FF"/>
              </a:solidFill>
            </a:endParaRPr>
          </a:p>
        </p:txBody>
      </p:sp>
      <p:cxnSp>
        <p:nvCxnSpPr>
          <p:cNvPr id="288" name="Straight Arrow Connector 287"/>
          <p:cNvCxnSpPr/>
          <p:nvPr/>
        </p:nvCxnSpPr>
        <p:spPr bwMode="auto">
          <a:xfrm>
            <a:off x="1657048" y="2636762"/>
            <a:ext cx="1378857" cy="508000"/>
          </a:xfrm>
          <a:prstGeom prst="straightConnector1">
            <a:avLst/>
          </a:prstGeom>
          <a:solidFill>
            <a:srgbClr val="00B8FF"/>
          </a:solidFill>
          <a:ln w="9525" cap="flat" cmpd="sng" algn="ctr">
            <a:solidFill>
              <a:srgbClr val="008000"/>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 name="Straight Arrow Connector 288"/>
          <p:cNvCxnSpPr/>
          <p:nvPr/>
        </p:nvCxnSpPr>
        <p:spPr bwMode="auto">
          <a:xfrm flipH="1">
            <a:off x="3374571" y="2612571"/>
            <a:ext cx="12095" cy="532191"/>
          </a:xfrm>
          <a:prstGeom prst="straightConnector1">
            <a:avLst/>
          </a:prstGeom>
          <a:solidFill>
            <a:srgbClr val="00B8FF"/>
          </a:solidFill>
          <a:ln w="9525" cap="flat" cmpd="sng" algn="ctr">
            <a:solidFill>
              <a:srgbClr val="008000"/>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Rectangle 109"/>
          <p:cNvSpPr/>
          <p:nvPr/>
        </p:nvSpPr>
        <p:spPr bwMode="auto">
          <a:xfrm>
            <a:off x="1294196" y="2624668"/>
            <a:ext cx="338663" cy="133047"/>
          </a:xfrm>
          <a:prstGeom prst="rect">
            <a:avLst/>
          </a:prstGeom>
          <a:solidFill>
            <a:srgbClr val="000090"/>
          </a:solidFill>
          <a:ln w="9525" cap="flat" cmpd="sng" algn="ctr">
            <a:solidFill>
              <a:srgbClr val="00009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dirty="0" smtClean="0">
              <a:ln>
                <a:noFill/>
              </a:ln>
              <a:solidFill>
                <a:schemeClr val="bg1"/>
              </a:solidFill>
              <a:effectLst/>
              <a:latin typeface="Arial" pitchFamily="34" charset="0"/>
              <a:cs typeface="Arial" pitchFamily="34" charset="0"/>
            </a:endParaRPr>
          </a:p>
        </p:txBody>
      </p:sp>
      <p:sp>
        <p:nvSpPr>
          <p:cNvPr id="290" name="Rectangle 16"/>
          <p:cNvSpPr>
            <a:spLocks noChangeArrowheads="1"/>
          </p:cNvSpPr>
          <p:nvPr/>
        </p:nvSpPr>
        <p:spPr bwMode="auto">
          <a:xfrm>
            <a:off x="1209524" y="2697240"/>
            <a:ext cx="810384" cy="24622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buClr>
                <a:srgbClr val="000000"/>
              </a:buClr>
              <a:buFont typeface="Arial" charset="0"/>
              <a:buNone/>
              <a:defRPr/>
            </a:pPr>
            <a:r>
              <a:rPr lang="en-US" altLang="zh-CN" b="0" dirty="0" err="1" smtClean="0">
                <a:cs typeface="Arial" charset="0"/>
              </a:rPr>
              <a:t>Virt</a:t>
            </a:r>
            <a:r>
              <a:rPr lang="en-US" altLang="zh-CN" b="0" dirty="0" smtClean="0">
                <a:cs typeface="Arial" charset="0"/>
              </a:rPr>
              <a:t>-</a:t>
            </a:r>
            <a:r>
              <a:rPr lang="en-US" altLang="zh-CN" b="0" dirty="0">
                <a:cs typeface="Arial" charset="0"/>
              </a:rPr>
              <a:t>ACC</a:t>
            </a:r>
            <a:endParaRPr lang="zh-CN" altLang="en-US" b="0" dirty="0">
              <a:cs typeface="Arial" charset="0"/>
            </a:endParaRPr>
          </a:p>
        </p:txBody>
      </p:sp>
      <p:sp>
        <p:nvSpPr>
          <p:cNvPr id="291" name="Rectangle 290"/>
          <p:cNvSpPr/>
          <p:nvPr/>
        </p:nvSpPr>
        <p:spPr bwMode="auto">
          <a:xfrm>
            <a:off x="2063456" y="2619831"/>
            <a:ext cx="338663" cy="133047"/>
          </a:xfrm>
          <a:prstGeom prst="rect">
            <a:avLst/>
          </a:prstGeom>
          <a:solidFill>
            <a:srgbClr val="000090"/>
          </a:solid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dirty="0" smtClean="0">
              <a:ln>
                <a:noFill/>
              </a:ln>
              <a:solidFill>
                <a:schemeClr val="bg1"/>
              </a:solidFill>
              <a:effectLst/>
              <a:latin typeface="Arial" pitchFamily="34" charset="0"/>
              <a:cs typeface="Arial" pitchFamily="34" charset="0"/>
            </a:endParaRPr>
          </a:p>
        </p:txBody>
      </p:sp>
      <p:sp>
        <p:nvSpPr>
          <p:cNvPr id="292" name="Rectangle 291"/>
          <p:cNvSpPr/>
          <p:nvPr/>
        </p:nvSpPr>
        <p:spPr bwMode="auto">
          <a:xfrm>
            <a:off x="2982690" y="2607735"/>
            <a:ext cx="338663" cy="133047"/>
          </a:xfrm>
          <a:prstGeom prst="rect">
            <a:avLst/>
          </a:prstGeom>
          <a:solidFill>
            <a:srgbClr val="000090"/>
          </a:solid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dirty="0" smtClean="0">
              <a:ln>
                <a:noFill/>
              </a:ln>
              <a:solidFill>
                <a:schemeClr val="bg1"/>
              </a:solidFill>
              <a:effectLst/>
              <a:latin typeface="Arial" pitchFamily="34" charset="0"/>
              <a:cs typeface="Arial" pitchFamily="34" charset="0"/>
            </a:endParaRPr>
          </a:p>
        </p:txBody>
      </p:sp>
      <p:sp>
        <p:nvSpPr>
          <p:cNvPr id="293" name="Rectangle 16"/>
          <p:cNvSpPr>
            <a:spLocks noChangeArrowheads="1"/>
          </p:cNvSpPr>
          <p:nvPr/>
        </p:nvSpPr>
        <p:spPr bwMode="auto">
          <a:xfrm>
            <a:off x="2027162" y="2692403"/>
            <a:ext cx="810384" cy="24622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buClr>
                <a:srgbClr val="000000"/>
              </a:buClr>
              <a:buFont typeface="Arial" charset="0"/>
              <a:buNone/>
              <a:defRPr/>
            </a:pPr>
            <a:r>
              <a:rPr lang="en-US" altLang="zh-CN" b="0" dirty="0" err="1" smtClean="0">
                <a:cs typeface="Arial" charset="0"/>
              </a:rPr>
              <a:t>Virt</a:t>
            </a:r>
            <a:r>
              <a:rPr lang="en-US" altLang="zh-CN" b="0" dirty="0" smtClean="0">
                <a:cs typeface="Arial" charset="0"/>
              </a:rPr>
              <a:t>-</a:t>
            </a:r>
            <a:r>
              <a:rPr lang="en-US" altLang="zh-CN" b="0" dirty="0">
                <a:cs typeface="Arial" charset="0"/>
              </a:rPr>
              <a:t>ACC</a:t>
            </a:r>
            <a:endParaRPr lang="zh-CN" altLang="en-US" b="0" dirty="0">
              <a:cs typeface="Arial" charset="0"/>
            </a:endParaRPr>
          </a:p>
        </p:txBody>
      </p:sp>
      <p:sp>
        <p:nvSpPr>
          <p:cNvPr id="294" name="Rectangle 16"/>
          <p:cNvSpPr>
            <a:spLocks noChangeArrowheads="1"/>
          </p:cNvSpPr>
          <p:nvPr/>
        </p:nvSpPr>
        <p:spPr bwMode="auto">
          <a:xfrm>
            <a:off x="2902859" y="2673049"/>
            <a:ext cx="810384" cy="24622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buClr>
                <a:srgbClr val="000000"/>
              </a:buClr>
              <a:buFont typeface="Arial" charset="0"/>
              <a:buNone/>
              <a:defRPr/>
            </a:pPr>
            <a:r>
              <a:rPr lang="en-US" altLang="zh-CN" b="0" dirty="0" err="1" smtClean="0">
                <a:cs typeface="Arial" charset="0"/>
              </a:rPr>
              <a:t>Virt</a:t>
            </a:r>
            <a:r>
              <a:rPr lang="en-US" altLang="zh-CN" b="0" dirty="0" smtClean="0">
                <a:cs typeface="Arial" charset="0"/>
              </a:rPr>
              <a:t>-</a:t>
            </a:r>
            <a:r>
              <a:rPr lang="en-US" altLang="zh-CN" b="0" dirty="0">
                <a:cs typeface="Arial" charset="0"/>
              </a:rPr>
              <a:t>ACC</a:t>
            </a:r>
            <a:endParaRPr lang="zh-CN" altLang="en-US" b="0" dirty="0">
              <a:cs typeface="Arial" charset="0"/>
            </a:endParaRPr>
          </a:p>
        </p:txBody>
      </p:sp>
      <p:sp>
        <p:nvSpPr>
          <p:cNvPr id="295" name="Rectangle 294"/>
          <p:cNvSpPr/>
          <p:nvPr/>
        </p:nvSpPr>
        <p:spPr bwMode="auto">
          <a:xfrm>
            <a:off x="6502405" y="2631925"/>
            <a:ext cx="338663" cy="133047"/>
          </a:xfrm>
          <a:prstGeom prst="rect">
            <a:avLst/>
          </a:prstGeom>
          <a:solidFill>
            <a:srgbClr val="000090"/>
          </a:solidFill>
          <a:ln w="9525" cap="flat" cmpd="sng" algn="ctr">
            <a:solidFill>
              <a:srgbClr val="00009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dirty="0" smtClean="0">
              <a:ln>
                <a:noFill/>
              </a:ln>
              <a:solidFill>
                <a:schemeClr val="bg1"/>
              </a:solidFill>
              <a:effectLst/>
              <a:latin typeface="Arial" pitchFamily="34" charset="0"/>
              <a:cs typeface="Arial" pitchFamily="34" charset="0"/>
            </a:endParaRPr>
          </a:p>
        </p:txBody>
      </p:sp>
      <p:sp>
        <p:nvSpPr>
          <p:cNvPr id="296" name="Rectangle 295"/>
          <p:cNvSpPr/>
          <p:nvPr/>
        </p:nvSpPr>
        <p:spPr bwMode="auto">
          <a:xfrm>
            <a:off x="6780596" y="4724402"/>
            <a:ext cx="338663" cy="133047"/>
          </a:xfrm>
          <a:prstGeom prst="rect">
            <a:avLst/>
          </a:prstGeom>
          <a:solidFill>
            <a:srgbClr val="000090"/>
          </a:solidFill>
          <a:ln w="9525" cap="flat" cmpd="sng" algn="ctr">
            <a:solidFill>
              <a:srgbClr val="00009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dirty="0" smtClean="0">
              <a:ln>
                <a:noFill/>
              </a:ln>
              <a:solidFill>
                <a:schemeClr val="bg1"/>
              </a:solidFill>
              <a:effectLst/>
              <a:latin typeface="Arial" pitchFamily="34" charset="0"/>
              <a:cs typeface="Arial" pitchFamily="34" charset="0"/>
            </a:endParaRPr>
          </a:p>
        </p:txBody>
      </p:sp>
      <p:sp>
        <p:nvSpPr>
          <p:cNvPr id="297" name="Rectangle 16"/>
          <p:cNvSpPr>
            <a:spLocks noChangeArrowheads="1"/>
          </p:cNvSpPr>
          <p:nvPr/>
        </p:nvSpPr>
        <p:spPr bwMode="auto">
          <a:xfrm>
            <a:off x="6393547" y="2704498"/>
            <a:ext cx="810384" cy="24622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buClr>
                <a:srgbClr val="000000"/>
              </a:buClr>
              <a:buFont typeface="Arial" charset="0"/>
              <a:buNone/>
              <a:defRPr/>
            </a:pPr>
            <a:r>
              <a:rPr lang="en-US" altLang="zh-CN" b="0" dirty="0" err="1" smtClean="0">
                <a:cs typeface="Arial" charset="0"/>
              </a:rPr>
              <a:t>Virt</a:t>
            </a:r>
            <a:r>
              <a:rPr lang="en-US" altLang="zh-CN" b="0" dirty="0" smtClean="0">
                <a:cs typeface="Arial" charset="0"/>
              </a:rPr>
              <a:t>-</a:t>
            </a:r>
            <a:r>
              <a:rPr lang="en-US" altLang="zh-CN" b="0" dirty="0">
                <a:cs typeface="Arial" charset="0"/>
              </a:rPr>
              <a:t>ACC</a:t>
            </a:r>
            <a:endParaRPr lang="zh-CN" altLang="en-US" b="0" dirty="0">
              <a:cs typeface="Arial" charset="0"/>
            </a:endParaRPr>
          </a:p>
        </p:txBody>
      </p:sp>
      <p:sp>
        <p:nvSpPr>
          <p:cNvPr id="114" name="Title 113"/>
          <p:cNvSpPr>
            <a:spLocks noGrp="1"/>
          </p:cNvSpPr>
          <p:nvPr>
            <p:ph type="title"/>
          </p:nvPr>
        </p:nvSpPr>
        <p:spPr>
          <a:xfrm>
            <a:off x="319642" y="1053344"/>
            <a:ext cx="4373311" cy="457200"/>
          </a:xfrm>
        </p:spPr>
        <p:txBody>
          <a:bodyPr/>
          <a:lstStyle/>
          <a:p>
            <a:pPr marL="342900" indent="-342900">
              <a:buFont typeface="Arial"/>
              <a:buChar char="•"/>
            </a:pPr>
            <a:r>
              <a:rPr lang="en-US" dirty="0" smtClean="0">
                <a:solidFill>
                  <a:srgbClr val="6699FF"/>
                </a:solidFill>
              </a:rPr>
              <a:t>Existing</a:t>
            </a:r>
            <a:r>
              <a:rPr lang="zh-CN" altLang="en-US" dirty="0" smtClean="0">
                <a:solidFill>
                  <a:srgbClr val="6699FF"/>
                </a:solidFill>
              </a:rPr>
              <a:t> </a:t>
            </a:r>
            <a:r>
              <a:rPr lang="en-US" altLang="zh-CN" dirty="0" smtClean="0">
                <a:solidFill>
                  <a:srgbClr val="6699FF"/>
                </a:solidFill>
              </a:rPr>
              <a:t>Work</a:t>
            </a:r>
            <a:endParaRPr lang="en-US" dirty="0">
              <a:solidFill>
                <a:srgbClr val="6699FF"/>
              </a:solidFill>
            </a:endParaRPr>
          </a:p>
        </p:txBody>
      </p:sp>
      <p:sp>
        <p:nvSpPr>
          <p:cNvPr id="298" name="Title 113"/>
          <p:cNvSpPr txBox="1">
            <a:spLocks/>
          </p:cNvSpPr>
          <p:nvPr/>
        </p:nvSpPr>
        <p:spPr bwMode="auto">
          <a:xfrm>
            <a:off x="4862613" y="1084793"/>
            <a:ext cx="4373311"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pPr marL="342900" indent="-342900">
              <a:buFont typeface="Arial"/>
              <a:buChar char="•"/>
            </a:pPr>
            <a:r>
              <a:rPr lang="en-US" dirty="0" smtClean="0">
                <a:solidFill>
                  <a:srgbClr val="6699FF"/>
                </a:solidFill>
              </a:rPr>
              <a:t>Proposed</a:t>
            </a:r>
            <a:r>
              <a:rPr lang="zh-CN" altLang="en-US" dirty="0" smtClean="0">
                <a:solidFill>
                  <a:srgbClr val="6699FF"/>
                </a:solidFill>
              </a:rPr>
              <a:t> </a:t>
            </a:r>
            <a:r>
              <a:rPr lang="en-US" altLang="zh-CN" dirty="0" smtClean="0">
                <a:solidFill>
                  <a:srgbClr val="6699FF"/>
                </a:solidFill>
              </a:rPr>
              <a:t>Work</a:t>
            </a:r>
            <a:endParaRPr lang="en-US" dirty="0">
              <a:solidFill>
                <a:srgbClr val="6699FF"/>
              </a:solidFill>
            </a:endParaRPr>
          </a:p>
        </p:txBody>
      </p:sp>
    </p:spTree>
    <p:extLst>
      <p:ext uri="{BB962C8B-B14F-4D97-AF65-F5344CB8AC3E}">
        <p14:creationId xmlns:p14="http://schemas.microsoft.com/office/powerpoint/2010/main" val="3759705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85" y="755987"/>
            <a:ext cx="8686800" cy="457200"/>
          </a:xfrm>
        </p:spPr>
        <p:txBody>
          <a:bodyPr/>
          <a:lstStyle/>
          <a:p>
            <a:r>
              <a:rPr lang="en-AU" dirty="0" smtClean="0">
                <a:solidFill>
                  <a:srgbClr val="6699FF"/>
                </a:solidFill>
              </a:rPr>
              <a:t>Challenges</a:t>
            </a:r>
            <a:r>
              <a:rPr lang="zh-CN" altLang="en-US" dirty="0" smtClean="0">
                <a:solidFill>
                  <a:srgbClr val="6699FF"/>
                </a:solidFill>
              </a:rPr>
              <a:t> </a:t>
            </a:r>
            <a:r>
              <a:rPr lang="en-US" altLang="zh-CN" dirty="0" smtClean="0">
                <a:solidFill>
                  <a:srgbClr val="6699FF"/>
                </a:solidFill>
              </a:rPr>
              <a:t>of</a:t>
            </a:r>
            <a:r>
              <a:rPr lang="zh-CN" altLang="en-US" dirty="0" smtClean="0">
                <a:solidFill>
                  <a:srgbClr val="6699FF"/>
                </a:solidFill>
              </a:rPr>
              <a:t> </a:t>
            </a:r>
            <a:r>
              <a:rPr lang="en-US" altLang="zh-CN" dirty="0" smtClean="0">
                <a:solidFill>
                  <a:srgbClr val="6699FF"/>
                </a:solidFill>
              </a:rPr>
              <a:t>enabling</a:t>
            </a:r>
            <a:r>
              <a:rPr lang="zh-CN" altLang="en-US" dirty="0" smtClean="0">
                <a:solidFill>
                  <a:srgbClr val="6699FF"/>
                </a:solidFill>
              </a:rPr>
              <a:t> </a:t>
            </a:r>
            <a:r>
              <a:rPr lang="en-US" altLang="zh-CN" dirty="0" smtClean="0">
                <a:solidFill>
                  <a:srgbClr val="6699FF"/>
                </a:solidFill>
              </a:rPr>
              <a:t>FPGA</a:t>
            </a:r>
            <a:r>
              <a:rPr lang="zh-CN" altLang="en-US" dirty="0" smtClean="0">
                <a:solidFill>
                  <a:srgbClr val="6699FF"/>
                </a:solidFill>
              </a:rPr>
              <a:t> </a:t>
            </a:r>
            <a:r>
              <a:rPr lang="en-US" altLang="zh-CN" dirty="0" smtClean="0">
                <a:solidFill>
                  <a:srgbClr val="6699FF"/>
                </a:solidFill>
              </a:rPr>
              <a:t>in</a:t>
            </a:r>
            <a:r>
              <a:rPr lang="zh-CN" altLang="en-US" dirty="0" smtClean="0">
                <a:solidFill>
                  <a:srgbClr val="6699FF"/>
                </a:solidFill>
              </a:rPr>
              <a:t> </a:t>
            </a:r>
            <a:r>
              <a:rPr lang="en-US" altLang="zh-CN" dirty="0" smtClean="0">
                <a:solidFill>
                  <a:srgbClr val="6699FF"/>
                </a:solidFill>
              </a:rPr>
              <a:t>the</a:t>
            </a:r>
            <a:r>
              <a:rPr lang="zh-CN" altLang="en-US" dirty="0" smtClean="0">
                <a:solidFill>
                  <a:srgbClr val="6699FF"/>
                </a:solidFill>
              </a:rPr>
              <a:t> </a:t>
            </a:r>
            <a:r>
              <a:rPr lang="en-US" altLang="zh-CN" dirty="0">
                <a:solidFill>
                  <a:srgbClr val="6699FF"/>
                </a:solidFill>
              </a:rPr>
              <a:t>c</a:t>
            </a:r>
            <a:r>
              <a:rPr lang="en-US" altLang="zh-CN" dirty="0" smtClean="0">
                <a:solidFill>
                  <a:srgbClr val="6699FF"/>
                </a:solidFill>
              </a:rPr>
              <a:t>loud</a:t>
            </a:r>
            <a:endParaRPr lang="en-AU" dirty="0">
              <a:solidFill>
                <a:srgbClr val="6699FF"/>
              </a:solidFill>
            </a:endParaRPr>
          </a:p>
        </p:txBody>
      </p:sp>
      <p:sp>
        <p:nvSpPr>
          <p:cNvPr id="4" name="Slide Number Placeholder 3"/>
          <p:cNvSpPr>
            <a:spLocks noGrp="1"/>
          </p:cNvSpPr>
          <p:nvPr>
            <p:ph type="sldNum" sz="quarter" idx="10"/>
          </p:nvPr>
        </p:nvSpPr>
        <p:spPr/>
        <p:txBody>
          <a:bodyPr/>
          <a:lstStyle/>
          <a:p>
            <a:pPr>
              <a:defRPr/>
            </a:pPr>
            <a:fld id="{AB2E061A-70AF-154D-B0B3-E523E2E991D9}" type="slidenum">
              <a:rPr lang="zh-CN" altLang="ca-ES" smtClean="0"/>
              <a:pPr>
                <a:defRPr/>
              </a:pPr>
              <a:t>8</a:t>
            </a:fld>
            <a:endParaRPr lang="ca-ES" altLang="zh-CN"/>
          </a:p>
        </p:txBody>
      </p:sp>
      <p:sp>
        <p:nvSpPr>
          <p:cNvPr id="6" name="AutoShape 2"/>
          <p:cNvSpPr>
            <a:spLocks noChangeArrowheads="1"/>
          </p:cNvSpPr>
          <p:nvPr/>
        </p:nvSpPr>
        <p:spPr bwMode="auto">
          <a:xfrm>
            <a:off x="648053" y="1326445"/>
            <a:ext cx="3159125" cy="4727222"/>
          </a:xfrm>
          <a:prstGeom prst="roundRect">
            <a:avLst>
              <a:gd name="adj" fmla="val 7287"/>
            </a:avLst>
          </a:prstGeom>
          <a:solidFill>
            <a:schemeClr val="accent3">
              <a:lumMod val="95000"/>
            </a:schemeClr>
          </a:soli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AU" altLang="zh-CN" sz="2000" b="0" dirty="0" smtClean="0">
                <a:solidFill>
                  <a:srgbClr val="000000"/>
                </a:solidFill>
                <a:cs typeface="Arial" charset="0"/>
              </a:rPr>
              <a:t>Innovation Required</a:t>
            </a:r>
          </a:p>
          <a:p>
            <a:pPr algn="ctr"/>
            <a:endParaRPr lang="en-AU" altLang="zh-CN" sz="2300" b="0" dirty="0">
              <a:solidFill>
                <a:schemeClr val="hlink"/>
              </a:solidFill>
              <a:cs typeface="Arial" charset="0"/>
            </a:endParaRPr>
          </a:p>
          <a:p>
            <a:pPr algn="ctr"/>
            <a:endParaRPr lang="en-AU" altLang="zh-CN" sz="2300" b="0" dirty="0" smtClean="0">
              <a:solidFill>
                <a:schemeClr val="hlink"/>
              </a:solidFill>
              <a:cs typeface="Arial" charset="0"/>
            </a:endParaRPr>
          </a:p>
          <a:p>
            <a:pPr algn="ctr"/>
            <a:endParaRPr lang="en-AU" altLang="zh-CN" sz="2300" b="0" dirty="0" smtClean="0">
              <a:solidFill>
                <a:schemeClr val="hlink"/>
              </a:solidFill>
              <a:cs typeface="Arial" charset="0"/>
            </a:endParaRPr>
          </a:p>
          <a:p>
            <a:pPr algn="ctr"/>
            <a:endParaRPr lang="en-AU" altLang="zh-CN" sz="2300" b="0" dirty="0">
              <a:solidFill>
                <a:schemeClr val="hlink"/>
              </a:solidFill>
              <a:cs typeface="Arial" charset="0"/>
            </a:endParaRPr>
          </a:p>
          <a:p>
            <a:pPr algn="ctr"/>
            <a:endParaRPr lang="en-AU" altLang="zh-CN" sz="2300" b="0" dirty="0" smtClean="0">
              <a:solidFill>
                <a:schemeClr val="hlink"/>
              </a:solidFill>
              <a:cs typeface="Arial" charset="0"/>
            </a:endParaRPr>
          </a:p>
          <a:p>
            <a:pPr algn="ctr"/>
            <a:endParaRPr lang="en-AU" altLang="zh-CN" sz="2300" b="0" dirty="0">
              <a:solidFill>
                <a:schemeClr val="hlink"/>
              </a:solidFill>
              <a:cs typeface="Arial" charset="0"/>
            </a:endParaRPr>
          </a:p>
          <a:p>
            <a:pPr algn="ctr"/>
            <a:endParaRPr lang="en-AU" altLang="zh-CN" sz="2300" b="0" dirty="0" smtClean="0">
              <a:solidFill>
                <a:schemeClr val="hlink"/>
              </a:solidFill>
              <a:cs typeface="Arial" charset="0"/>
            </a:endParaRPr>
          </a:p>
          <a:p>
            <a:pPr algn="ctr"/>
            <a:endParaRPr lang="en-AU" altLang="zh-CN" sz="2300" b="0" dirty="0">
              <a:solidFill>
                <a:schemeClr val="hlink"/>
              </a:solidFill>
              <a:cs typeface="Arial" charset="0"/>
            </a:endParaRPr>
          </a:p>
          <a:p>
            <a:pPr algn="ctr"/>
            <a:endParaRPr lang="en-AU" altLang="zh-CN" sz="2300" b="0" dirty="0" smtClean="0">
              <a:solidFill>
                <a:schemeClr val="hlink"/>
              </a:solidFill>
              <a:cs typeface="Arial" charset="0"/>
            </a:endParaRPr>
          </a:p>
          <a:p>
            <a:pPr algn="ctr"/>
            <a:endParaRPr lang="en-AU" altLang="zh-CN" sz="2300" b="0" dirty="0" smtClean="0">
              <a:solidFill>
                <a:schemeClr val="hlink"/>
              </a:solidFill>
              <a:cs typeface="Arial" charset="0"/>
            </a:endParaRPr>
          </a:p>
        </p:txBody>
      </p:sp>
      <p:sp>
        <p:nvSpPr>
          <p:cNvPr id="7" name="Rounded Rectangle 6"/>
          <p:cNvSpPr/>
          <p:nvPr/>
        </p:nvSpPr>
        <p:spPr bwMode="auto">
          <a:xfrm>
            <a:off x="794253" y="3568092"/>
            <a:ext cx="2850445" cy="832556"/>
          </a:xfrm>
          <a:prstGeom prst="roundRect">
            <a:avLst/>
          </a:prstGeom>
          <a:solidFill>
            <a:srgbClr val="FFFF00"/>
          </a:solidFill>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AU" sz="1400" b="0" i="0" u="none" strike="noStrike" cap="none" normalizeH="0" baseline="0" dirty="0" smtClean="0">
                <a:ln>
                  <a:noFill/>
                </a:ln>
                <a:solidFill>
                  <a:srgbClr val="000000"/>
                </a:solidFill>
                <a:effectLst/>
                <a:latin typeface="Arial" pitchFamily="34" charset="0"/>
                <a:cs typeface="Arial" pitchFamily="34" charset="0"/>
              </a:rPr>
              <a:t>Scalable acceleration fabric</a:t>
            </a:r>
          </a:p>
        </p:txBody>
      </p:sp>
      <p:sp>
        <p:nvSpPr>
          <p:cNvPr id="8" name="Rounded Rectangle 7"/>
          <p:cNvSpPr/>
          <p:nvPr/>
        </p:nvSpPr>
        <p:spPr bwMode="auto">
          <a:xfrm>
            <a:off x="808566" y="2431341"/>
            <a:ext cx="2850445" cy="832556"/>
          </a:xfrm>
          <a:prstGeom prst="roundRect">
            <a:avLst/>
          </a:prstGeom>
          <a:solidFill>
            <a:srgbClr val="CCFFCC"/>
          </a:solidFill>
          <a:ln>
            <a:solidFill>
              <a:schemeClr val="bg1"/>
            </a:solid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AU" sz="1400" b="0" i="0" u="none" strike="noStrike" cap="none" normalizeH="0" baseline="0" dirty="0" smtClean="0">
                <a:ln>
                  <a:noFill/>
                </a:ln>
                <a:solidFill>
                  <a:srgbClr val="000000"/>
                </a:solidFill>
                <a:effectLst/>
                <a:latin typeface="Arial" pitchFamily="34" charset="0"/>
                <a:cs typeface="Arial" pitchFamily="34" charset="0"/>
              </a:rPr>
              <a:t>FPGA resource abstraction</a:t>
            </a:r>
          </a:p>
        </p:txBody>
      </p:sp>
      <p:sp>
        <p:nvSpPr>
          <p:cNvPr id="9" name="Rounded Rectangle 8"/>
          <p:cNvSpPr/>
          <p:nvPr/>
        </p:nvSpPr>
        <p:spPr bwMode="auto">
          <a:xfrm>
            <a:off x="798688" y="4778019"/>
            <a:ext cx="2850445" cy="832556"/>
          </a:xfrm>
          <a:prstGeom prst="roundRect">
            <a:avLst/>
          </a:prstGeom>
          <a:solidFill>
            <a:srgbClr val="FFFF00"/>
          </a:solidFill>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lang="en-AU" sz="1400" b="0" dirty="0">
                <a:solidFill>
                  <a:srgbClr val="000000"/>
                </a:solidFill>
                <a:latin typeface="Arial" pitchFamily="34" charset="0"/>
                <a:cs typeface="Arial" pitchFamily="34" charset="0"/>
              </a:rPr>
              <a:t>FPGA scheduling in cloud</a:t>
            </a:r>
          </a:p>
        </p:txBody>
      </p:sp>
      <p:sp>
        <p:nvSpPr>
          <p:cNvPr id="10" name="AutoShape 2"/>
          <p:cNvSpPr>
            <a:spLocks noChangeArrowheads="1"/>
          </p:cNvSpPr>
          <p:nvPr/>
        </p:nvSpPr>
        <p:spPr bwMode="auto">
          <a:xfrm>
            <a:off x="5132564" y="1253068"/>
            <a:ext cx="3159125" cy="4727222"/>
          </a:xfrm>
          <a:prstGeom prst="roundRect">
            <a:avLst>
              <a:gd name="adj" fmla="val 7287"/>
            </a:avLst>
          </a:prstGeom>
          <a:solidFill>
            <a:srgbClr val="F2F2F2"/>
          </a:soli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AU" altLang="zh-CN" sz="2000" b="0" dirty="0" smtClean="0">
                <a:solidFill>
                  <a:srgbClr val="000000"/>
                </a:solidFill>
                <a:cs typeface="Arial" charset="0"/>
              </a:rPr>
              <a:t>Proposed Solutions</a:t>
            </a:r>
          </a:p>
          <a:p>
            <a:pPr algn="ctr"/>
            <a:endParaRPr lang="en-AU" altLang="zh-CN" sz="2300" b="0" dirty="0">
              <a:solidFill>
                <a:schemeClr val="hlink"/>
              </a:solidFill>
              <a:cs typeface="Arial" charset="0"/>
            </a:endParaRPr>
          </a:p>
          <a:p>
            <a:pPr algn="ctr"/>
            <a:endParaRPr lang="en-AU" altLang="zh-CN" sz="2300" b="0" dirty="0" smtClean="0">
              <a:solidFill>
                <a:schemeClr val="hlink"/>
              </a:solidFill>
              <a:cs typeface="Arial" charset="0"/>
            </a:endParaRPr>
          </a:p>
          <a:p>
            <a:pPr algn="ctr"/>
            <a:endParaRPr lang="en-AU" altLang="zh-CN" sz="2300" b="0" dirty="0" smtClean="0">
              <a:solidFill>
                <a:schemeClr val="hlink"/>
              </a:solidFill>
              <a:cs typeface="Arial" charset="0"/>
            </a:endParaRPr>
          </a:p>
          <a:p>
            <a:pPr algn="ctr"/>
            <a:endParaRPr lang="en-AU" altLang="zh-CN" sz="2300" b="0" dirty="0">
              <a:solidFill>
                <a:schemeClr val="hlink"/>
              </a:solidFill>
              <a:cs typeface="Arial" charset="0"/>
            </a:endParaRPr>
          </a:p>
          <a:p>
            <a:pPr algn="ctr"/>
            <a:endParaRPr lang="en-AU" altLang="zh-CN" sz="2300" b="0" dirty="0" smtClean="0">
              <a:solidFill>
                <a:schemeClr val="hlink"/>
              </a:solidFill>
              <a:cs typeface="Arial" charset="0"/>
            </a:endParaRPr>
          </a:p>
          <a:p>
            <a:pPr algn="ctr"/>
            <a:endParaRPr lang="en-AU" altLang="zh-CN" sz="2300" b="0" dirty="0">
              <a:solidFill>
                <a:schemeClr val="hlink"/>
              </a:solidFill>
              <a:cs typeface="Arial" charset="0"/>
            </a:endParaRPr>
          </a:p>
          <a:p>
            <a:pPr algn="ctr"/>
            <a:endParaRPr lang="en-AU" altLang="zh-CN" sz="2300" b="0" dirty="0" smtClean="0">
              <a:solidFill>
                <a:schemeClr val="hlink"/>
              </a:solidFill>
              <a:cs typeface="Arial" charset="0"/>
            </a:endParaRPr>
          </a:p>
          <a:p>
            <a:pPr algn="ctr"/>
            <a:endParaRPr lang="en-AU" altLang="zh-CN" sz="2300" b="0" dirty="0">
              <a:solidFill>
                <a:schemeClr val="hlink"/>
              </a:solidFill>
              <a:cs typeface="Arial" charset="0"/>
            </a:endParaRPr>
          </a:p>
          <a:p>
            <a:pPr algn="ctr"/>
            <a:endParaRPr lang="en-AU" altLang="zh-CN" sz="2300" b="0" dirty="0" smtClean="0">
              <a:solidFill>
                <a:schemeClr val="hlink"/>
              </a:solidFill>
              <a:cs typeface="Arial" charset="0"/>
            </a:endParaRPr>
          </a:p>
          <a:p>
            <a:pPr algn="ctr"/>
            <a:endParaRPr lang="en-AU" altLang="zh-CN" sz="2300" b="0" dirty="0" smtClean="0">
              <a:solidFill>
                <a:schemeClr val="hlink"/>
              </a:solidFill>
              <a:cs typeface="Arial" charset="0"/>
            </a:endParaRPr>
          </a:p>
        </p:txBody>
      </p:sp>
      <p:sp>
        <p:nvSpPr>
          <p:cNvPr id="11" name="Rounded Rectangle 10"/>
          <p:cNvSpPr/>
          <p:nvPr/>
        </p:nvSpPr>
        <p:spPr bwMode="auto">
          <a:xfrm>
            <a:off x="5315050" y="3567285"/>
            <a:ext cx="2850445" cy="832556"/>
          </a:xfrm>
          <a:prstGeom prst="roundRect">
            <a:avLst/>
          </a:prstGeom>
          <a:solidFill>
            <a:srgbClr val="FFFF00"/>
          </a:solidFill>
          <a:ln>
            <a:solidFill>
              <a:schemeClr val="bg1">
                <a:lumMod val="95000"/>
              </a:schemeClr>
            </a:solidFill>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AU" sz="1400" b="0" i="0" u="none" strike="noStrike" cap="none" normalizeH="0" baseline="0" dirty="0" smtClean="0">
                <a:ln>
                  <a:noFill/>
                </a:ln>
                <a:solidFill>
                  <a:schemeClr val="tx1"/>
                </a:solidFill>
                <a:effectLst/>
                <a:latin typeface="Arial" pitchFamily="34" charset="0"/>
                <a:cs typeface="Arial" pitchFamily="34" charset="0"/>
              </a:rPr>
              <a:t>RDMA solution</a:t>
            </a:r>
          </a:p>
        </p:txBody>
      </p:sp>
      <p:sp>
        <p:nvSpPr>
          <p:cNvPr id="12" name="Rounded Rectangle 11"/>
          <p:cNvSpPr/>
          <p:nvPr/>
        </p:nvSpPr>
        <p:spPr bwMode="auto">
          <a:xfrm>
            <a:off x="5305173" y="2442631"/>
            <a:ext cx="2850445" cy="832556"/>
          </a:xfrm>
          <a:prstGeom prst="roundRect">
            <a:avLst/>
          </a:prstGeom>
          <a:solidFill>
            <a:srgbClr val="CCFFCC"/>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AU" sz="1400" b="0" i="0" u="none" strike="noStrike" cap="none" normalizeH="0" baseline="0" dirty="0" smtClean="0">
                <a:ln>
                  <a:noFill/>
                </a:ln>
                <a:solidFill>
                  <a:srgbClr val="000000"/>
                </a:solidFill>
                <a:effectLst/>
                <a:latin typeface="Arial" pitchFamily="34" charset="0"/>
                <a:cs typeface="Arial" pitchFamily="34" charset="0"/>
              </a:rPr>
              <a:t>FPGA Local</a:t>
            </a:r>
            <a:r>
              <a:rPr kumimoji="0" lang="zh-CN" altLang="en-US" sz="1400" b="0" i="0" u="none" strike="noStrike" cap="none" normalizeH="0" baseline="0" dirty="0" smtClean="0">
                <a:ln>
                  <a:noFill/>
                </a:ln>
                <a:solidFill>
                  <a:srgbClr val="000000"/>
                </a:solidFill>
                <a:effectLst/>
                <a:latin typeface="Arial" pitchFamily="34" charset="0"/>
                <a:cs typeface="Arial" pitchFamily="34" charset="0"/>
              </a:rPr>
              <a:t> </a:t>
            </a:r>
            <a:r>
              <a:rPr kumimoji="0" lang="en-AU" sz="1400" b="0" i="0" u="none" strike="noStrike" cap="none" normalizeH="0" baseline="0" dirty="0" smtClean="0">
                <a:ln>
                  <a:noFill/>
                </a:ln>
                <a:solidFill>
                  <a:srgbClr val="000000"/>
                </a:solidFill>
                <a:effectLst/>
                <a:latin typeface="Arial" pitchFamily="34" charset="0"/>
                <a:cs typeface="Arial" pitchFamily="34" charset="0"/>
              </a:rPr>
              <a:t>virtualization</a:t>
            </a:r>
          </a:p>
        </p:txBody>
      </p:sp>
      <p:sp>
        <p:nvSpPr>
          <p:cNvPr id="13" name="Rounded Rectangle 12"/>
          <p:cNvSpPr/>
          <p:nvPr/>
        </p:nvSpPr>
        <p:spPr bwMode="auto">
          <a:xfrm>
            <a:off x="5283199" y="4704642"/>
            <a:ext cx="2850445" cy="832556"/>
          </a:xfrm>
          <a:prstGeom prst="roundRect">
            <a:avLst/>
          </a:prstGeom>
          <a:solidFill>
            <a:srgbClr val="FFFF00"/>
          </a:soli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lang="en-AU" sz="1400" b="0" dirty="0" smtClean="0">
                <a:solidFill>
                  <a:srgbClr val="000000"/>
                </a:solidFill>
                <a:latin typeface="Arial" pitchFamily="34" charset="0"/>
                <a:cs typeface="Arial" pitchFamily="34" charset="0"/>
              </a:rPr>
              <a:t>Scheduling technology</a:t>
            </a:r>
            <a:r>
              <a:rPr kumimoji="0" lang="en-AU" sz="1400" b="0" i="0" u="none" strike="noStrike" cap="none" normalizeH="0" baseline="0" dirty="0" smtClean="0">
                <a:ln>
                  <a:noFill/>
                </a:ln>
                <a:solidFill>
                  <a:srgbClr val="000000"/>
                </a:solidFill>
                <a:effectLst/>
                <a:latin typeface="Arial" pitchFamily="34" charset="0"/>
                <a:cs typeface="Arial" pitchFamily="34" charset="0"/>
              </a:rPr>
              <a:t> </a:t>
            </a:r>
          </a:p>
        </p:txBody>
      </p:sp>
      <p:sp>
        <p:nvSpPr>
          <p:cNvPr id="17" name="Title 1"/>
          <p:cNvSpPr txBox="1">
            <a:spLocks/>
          </p:cNvSpPr>
          <p:nvPr/>
        </p:nvSpPr>
        <p:spPr bwMode="auto">
          <a:xfrm>
            <a:off x="295451" y="142173"/>
            <a:ext cx="868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r>
              <a:rPr lang="en-AU" dirty="0" smtClean="0">
                <a:solidFill>
                  <a:srgbClr val="6699FF"/>
                </a:solidFill>
              </a:rPr>
              <a:t>Background </a:t>
            </a:r>
            <a:endParaRPr lang="en-AU" dirty="0">
              <a:solidFill>
                <a:srgbClr val="6699FF"/>
              </a:solidFill>
            </a:endParaRPr>
          </a:p>
        </p:txBody>
      </p:sp>
      <p:cxnSp>
        <p:nvCxnSpPr>
          <p:cNvPr id="5" name="Straight Arrow Connector 4"/>
          <p:cNvCxnSpPr/>
          <p:nvPr/>
        </p:nvCxnSpPr>
        <p:spPr bwMode="auto">
          <a:xfrm>
            <a:off x="3906762" y="2830286"/>
            <a:ext cx="1064381" cy="0"/>
          </a:xfrm>
          <a:prstGeom prst="straightConnector1">
            <a:avLst/>
          </a:prstGeom>
          <a:ln>
            <a:solidFill>
              <a:srgbClr val="6699FF"/>
            </a:solidFill>
            <a:headEnd type="arrow"/>
            <a:tailEnd type="arrow"/>
          </a:ln>
          <a:extLst/>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bwMode="auto">
          <a:xfrm>
            <a:off x="3901924" y="3962400"/>
            <a:ext cx="1064381" cy="0"/>
          </a:xfrm>
          <a:prstGeom prst="straightConnector1">
            <a:avLst/>
          </a:prstGeom>
          <a:ln>
            <a:solidFill>
              <a:srgbClr val="6699FF"/>
            </a:solidFill>
            <a:headEnd type="arrow"/>
            <a:tailEnd type="arrow"/>
          </a:ln>
          <a:extLst/>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bwMode="auto">
          <a:xfrm>
            <a:off x="3914019" y="5244497"/>
            <a:ext cx="1064381" cy="0"/>
          </a:xfrm>
          <a:prstGeom prst="straightConnector1">
            <a:avLst/>
          </a:prstGeom>
          <a:ln>
            <a:solidFill>
              <a:srgbClr val="6699FF"/>
            </a:solidFill>
            <a:headEnd type="arrow"/>
            <a:tailEnd type="arrow"/>
          </a:ln>
          <a:extLst/>
        </p:spPr>
        <p:style>
          <a:lnRef idx="3">
            <a:schemeClr val="accent3"/>
          </a:lnRef>
          <a:fillRef idx="0">
            <a:schemeClr val="accent3"/>
          </a:fillRef>
          <a:effectRef idx="2">
            <a:schemeClr val="accent3"/>
          </a:effectRef>
          <a:fontRef idx="minor">
            <a:schemeClr val="tx1"/>
          </a:fontRef>
        </p:style>
      </p:cxnSp>
      <p:pic>
        <p:nvPicPr>
          <p:cNvPr id="16" name="图片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4350" y="2920903"/>
            <a:ext cx="363538" cy="362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62905" y="2896713"/>
            <a:ext cx="363538" cy="362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36739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sz="half" idx="1"/>
          </p:nvPr>
        </p:nvSpPr>
        <p:spPr>
          <a:xfrm>
            <a:off x="228600" y="1067329"/>
            <a:ext cx="3606800" cy="2741612"/>
          </a:xfrm>
        </p:spPr>
        <p:txBody>
          <a:bodyPr/>
          <a:lstStyle/>
          <a:p>
            <a:pPr>
              <a:lnSpc>
                <a:spcPct val="110000"/>
              </a:lnSpc>
              <a:buClr>
                <a:srgbClr val="3366FF"/>
              </a:buClr>
              <a:defRPr/>
            </a:pPr>
            <a:r>
              <a:rPr lang="en-US" sz="2000" dirty="0" smtClean="0"/>
              <a:t>RDMA provides high-throughput, low-latency networking:</a:t>
            </a:r>
          </a:p>
          <a:p>
            <a:pPr lvl="1" eaLnBrk="1" hangingPunct="1">
              <a:spcBef>
                <a:spcPct val="0"/>
              </a:spcBef>
              <a:buClr>
                <a:srgbClr val="3366FF"/>
              </a:buClr>
              <a:defRPr/>
            </a:pPr>
            <a:r>
              <a:rPr lang="en-US" altLang="zh-CN" sz="1800" dirty="0" smtClean="0">
                <a:latin typeface="Calibri" charset="0"/>
                <a:ea typeface="宋体" charset="0"/>
              </a:rPr>
              <a:t>Zero-copy</a:t>
            </a:r>
            <a:endParaRPr lang="zh-CN" altLang="en-US" sz="1600" dirty="0" smtClean="0">
              <a:latin typeface="Calibri" charset="0"/>
              <a:ea typeface="宋体" charset="0"/>
            </a:endParaRPr>
          </a:p>
          <a:p>
            <a:pPr lvl="1" eaLnBrk="1" hangingPunct="1">
              <a:spcBef>
                <a:spcPct val="0"/>
              </a:spcBef>
              <a:buClr>
                <a:srgbClr val="3366FF"/>
              </a:buClr>
              <a:defRPr/>
            </a:pPr>
            <a:r>
              <a:rPr lang="en-US" altLang="zh-CN" sz="1800" dirty="0" smtClean="0">
                <a:latin typeface="Calibri" charset="0"/>
                <a:ea typeface="宋体" charset="0"/>
              </a:rPr>
              <a:t>Kernel bypass</a:t>
            </a:r>
          </a:p>
          <a:p>
            <a:pPr lvl="1" eaLnBrk="1" hangingPunct="1">
              <a:spcBef>
                <a:spcPct val="0"/>
              </a:spcBef>
              <a:buClr>
                <a:srgbClr val="3366FF"/>
              </a:buClr>
              <a:defRPr/>
            </a:pPr>
            <a:r>
              <a:rPr lang="en-US" altLang="zh-CN" sz="1800" dirty="0" smtClean="0">
                <a:latin typeface="Calibri" charset="0"/>
                <a:ea typeface="宋体" charset="0"/>
              </a:rPr>
              <a:t>No CPU Involvement</a:t>
            </a:r>
          </a:p>
          <a:p>
            <a:pPr lvl="1" eaLnBrk="1" hangingPunct="1">
              <a:spcBef>
                <a:spcPct val="0"/>
              </a:spcBef>
              <a:buClr>
                <a:srgbClr val="3366FF"/>
              </a:buClr>
              <a:defRPr/>
            </a:pPr>
            <a:r>
              <a:rPr lang="en-US" altLang="zh-CN" sz="1800" dirty="0" smtClean="0">
                <a:latin typeface="Calibri" charset="0"/>
                <a:ea typeface="宋体" charset="0"/>
              </a:rPr>
              <a:t>Message based transaction</a:t>
            </a:r>
          </a:p>
          <a:p>
            <a:pPr lvl="1" eaLnBrk="1" hangingPunct="1">
              <a:spcBef>
                <a:spcPct val="0"/>
              </a:spcBef>
              <a:buClr>
                <a:srgbClr val="3366FF"/>
              </a:buClr>
              <a:defRPr/>
            </a:pPr>
            <a:endParaRPr lang="en-US" altLang="zh-CN" sz="1800" dirty="0" smtClean="0">
              <a:latin typeface="Calibri" charset="0"/>
              <a:ea typeface="宋体" charset="0"/>
            </a:endParaRPr>
          </a:p>
          <a:p>
            <a:pPr marL="346075" lvl="1" indent="0" eaLnBrk="1" hangingPunct="1">
              <a:spcBef>
                <a:spcPct val="0"/>
              </a:spcBef>
              <a:buClr>
                <a:srgbClr val="3366FF"/>
              </a:buClr>
              <a:buFont typeface="Arial" charset="0"/>
              <a:buNone/>
              <a:defRPr/>
            </a:pPr>
            <a:endParaRPr lang="zh-CN" altLang="en-US" sz="1800" dirty="0">
              <a:latin typeface="Calibri" charset="0"/>
              <a:ea typeface="宋体" charset="0"/>
            </a:endParaRPr>
          </a:p>
        </p:txBody>
      </p:sp>
      <p:sp>
        <p:nvSpPr>
          <p:cNvPr id="23555" name="灯片编号占位符 5"/>
          <p:cNvSpPr>
            <a:spLocks noGrp="1"/>
          </p:cNvSpPr>
          <p:nvPr>
            <p:ph type="sldNum" sz="quarter" idx="10"/>
          </p:nvPr>
        </p:nvSpPr>
        <p:spPr>
          <a:noFill/>
        </p:spPr>
        <p:txBody>
          <a:bodyPr/>
          <a:lstStyle>
            <a:lvl1pPr>
              <a:defRPr sz="1000" b="1">
                <a:solidFill>
                  <a:srgbClr val="000000"/>
                </a:solidFill>
                <a:latin typeface="Arial" charset="0"/>
                <a:ea typeface="ＭＳ Ｐゴシック" charset="0"/>
                <a:cs typeface="ＭＳ Ｐゴシック" charset="0"/>
              </a:defRPr>
            </a:lvl1pPr>
            <a:lvl2pPr marL="742950" indent="-285750">
              <a:defRPr sz="1000" b="1">
                <a:solidFill>
                  <a:srgbClr val="000000"/>
                </a:solidFill>
                <a:latin typeface="Arial" charset="0"/>
                <a:ea typeface="ＭＳ Ｐゴシック" charset="0"/>
              </a:defRPr>
            </a:lvl2pPr>
            <a:lvl3pPr marL="1143000" indent="-228600">
              <a:defRPr sz="1000" b="1">
                <a:solidFill>
                  <a:srgbClr val="000000"/>
                </a:solidFill>
                <a:latin typeface="Arial" charset="0"/>
                <a:ea typeface="ＭＳ Ｐゴシック" charset="0"/>
              </a:defRPr>
            </a:lvl3pPr>
            <a:lvl4pPr marL="1600200" indent="-228600">
              <a:defRPr sz="1000" b="1">
                <a:solidFill>
                  <a:srgbClr val="000000"/>
                </a:solidFill>
                <a:latin typeface="Arial" charset="0"/>
                <a:ea typeface="ＭＳ Ｐゴシック" charset="0"/>
              </a:defRPr>
            </a:lvl4pPr>
            <a:lvl5pPr marL="2057400" indent="-228600">
              <a:defRPr sz="1000" b="1">
                <a:solidFill>
                  <a:srgbClr val="000000"/>
                </a:solidFill>
                <a:latin typeface="Arial" charset="0"/>
                <a:ea typeface="ＭＳ Ｐゴシック" charset="0"/>
              </a:defRPr>
            </a:lvl5pPr>
            <a:lvl6pPr marL="2514600" indent="-228600" defTabSz="449263" eaLnBrk="0" fontAlgn="base" hangingPunct="0">
              <a:spcBef>
                <a:spcPct val="0"/>
              </a:spcBef>
              <a:spcAft>
                <a:spcPct val="0"/>
              </a:spcAft>
              <a:defRPr sz="1000" b="1">
                <a:solidFill>
                  <a:srgbClr val="000000"/>
                </a:solidFill>
                <a:latin typeface="Arial" charset="0"/>
                <a:ea typeface="ＭＳ Ｐゴシック" charset="0"/>
              </a:defRPr>
            </a:lvl6pPr>
            <a:lvl7pPr marL="2971800" indent="-228600" defTabSz="449263" eaLnBrk="0" fontAlgn="base" hangingPunct="0">
              <a:spcBef>
                <a:spcPct val="0"/>
              </a:spcBef>
              <a:spcAft>
                <a:spcPct val="0"/>
              </a:spcAft>
              <a:defRPr sz="1000" b="1">
                <a:solidFill>
                  <a:srgbClr val="000000"/>
                </a:solidFill>
                <a:latin typeface="Arial" charset="0"/>
                <a:ea typeface="ＭＳ Ｐゴシック" charset="0"/>
              </a:defRPr>
            </a:lvl7pPr>
            <a:lvl8pPr marL="3429000" indent="-228600" defTabSz="449263" eaLnBrk="0" fontAlgn="base" hangingPunct="0">
              <a:spcBef>
                <a:spcPct val="0"/>
              </a:spcBef>
              <a:spcAft>
                <a:spcPct val="0"/>
              </a:spcAft>
              <a:defRPr sz="1000" b="1">
                <a:solidFill>
                  <a:srgbClr val="000000"/>
                </a:solidFill>
                <a:latin typeface="Arial" charset="0"/>
                <a:ea typeface="ＭＳ Ｐゴシック" charset="0"/>
              </a:defRPr>
            </a:lvl8pPr>
            <a:lvl9pPr marL="3886200" indent="-228600" defTabSz="449263" eaLnBrk="0" fontAlgn="base" hangingPunct="0">
              <a:spcBef>
                <a:spcPct val="0"/>
              </a:spcBef>
              <a:spcAft>
                <a:spcPct val="0"/>
              </a:spcAft>
              <a:defRPr sz="1000" b="1">
                <a:solidFill>
                  <a:srgbClr val="000000"/>
                </a:solidFill>
                <a:latin typeface="Arial" charset="0"/>
                <a:ea typeface="ＭＳ Ｐゴシック" charset="0"/>
              </a:defRPr>
            </a:lvl9pPr>
          </a:lstStyle>
          <a:p>
            <a:fld id="{E633054E-4891-E149-917F-A63A6B62DA62}" type="slidenum">
              <a:rPr lang="zh-CN" altLang="ca-ES" sz="800" b="0">
                <a:solidFill>
                  <a:schemeClr val="tx1"/>
                </a:solidFill>
                <a:cs typeface="Arial" charset="0"/>
              </a:rPr>
              <a:pPr/>
              <a:t>9</a:t>
            </a:fld>
            <a:endParaRPr lang="ca-ES" altLang="zh-CN" sz="800" b="0">
              <a:solidFill>
                <a:schemeClr val="tx1"/>
              </a:solidFill>
              <a:cs typeface="Arial" charset="0"/>
            </a:endParaRPr>
          </a:p>
        </p:txBody>
      </p:sp>
      <p:sp>
        <p:nvSpPr>
          <p:cNvPr id="23556" name="Content Placeholder 3"/>
          <p:cNvSpPr>
            <a:spLocks noGrp="1"/>
          </p:cNvSpPr>
          <p:nvPr>
            <p:ph sz="quarter" idx="3"/>
          </p:nvPr>
        </p:nvSpPr>
        <p:spPr>
          <a:xfrm>
            <a:off x="150813" y="3692525"/>
            <a:ext cx="4267200" cy="2481263"/>
          </a:xfrm>
        </p:spPr>
        <p:txBody>
          <a:bodyPr/>
          <a:lstStyle/>
          <a:p>
            <a:pPr>
              <a:buClr>
                <a:srgbClr val="3366FF"/>
              </a:buClr>
            </a:pPr>
            <a:r>
              <a:rPr lang="en-US" dirty="0">
                <a:latin typeface="Calibri" charset="0"/>
                <a:ea typeface="宋体" charset="0"/>
              </a:rPr>
              <a:t>Three protocols </a:t>
            </a:r>
            <a:endParaRPr lang="en-US" dirty="0" smtClean="0">
              <a:latin typeface="Calibri" charset="0"/>
              <a:ea typeface="宋体" charset="0"/>
            </a:endParaRPr>
          </a:p>
          <a:p>
            <a:pPr lvl="1">
              <a:buClr>
                <a:srgbClr val="3366FF"/>
              </a:buClr>
            </a:pPr>
            <a:r>
              <a:rPr lang="en-US" altLang="zh-CN" sz="1800" dirty="0" smtClean="0">
                <a:latin typeface="Calibri" charset="0"/>
                <a:ea typeface="宋体" charset="0"/>
              </a:rPr>
              <a:t>Infiniband</a:t>
            </a:r>
            <a:r>
              <a:rPr lang="en-US" altLang="zh-CN" sz="1800" dirty="0">
                <a:latin typeface="Calibri" charset="0"/>
                <a:ea typeface="宋体" charset="0"/>
              </a:rPr>
              <a:t>(IB)</a:t>
            </a:r>
            <a:endParaRPr lang="zh-CN" altLang="en-US" sz="1800" dirty="0">
              <a:latin typeface="Calibri" charset="0"/>
              <a:ea typeface="宋体" charset="0"/>
            </a:endParaRPr>
          </a:p>
          <a:p>
            <a:pPr lvl="1" eaLnBrk="1" hangingPunct="1">
              <a:spcBef>
                <a:spcPct val="0"/>
              </a:spcBef>
              <a:buClr>
                <a:srgbClr val="3366FF"/>
              </a:buClr>
            </a:pPr>
            <a:r>
              <a:rPr lang="en-US" altLang="zh-CN" sz="1800" dirty="0">
                <a:latin typeface="Calibri" charset="0"/>
                <a:ea typeface="宋体" charset="0"/>
              </a:rPr>
              <a:t>RDMA Over Converged Ethernet(</a:t>
            </a:r>
            <a:r>
              <a:rPr lang="en-US" altLang="zh-CN" sz="1800" dirty="0" err="1">
                <a:latin typeface="Calibri" charset="0"/>
                <a:ea typeface="宋体" charset="0"/>
              </a:rPr>
              <a:t>RoCE</a:t>
            </a:r>
            <a:r>
              <a:rPr lang="en-US" altLang="zh-CN" sz="1800" dirty="0">
                <a:latin typeface="Calibri" charset="0"/>
                <a:ea typeface="宋体" charset="0"/>
              </a:rPr>
              <a:t>)</a:t>
            </a:r>
          </a:p>
          <a:p>
            <a:pPr lvl="1" eaLnBrk="1" hangingPunct="1">
              <a:spcBef>
                <a:spcPct val="0"/>
              </a:spcBef>
              <a:buClr>
                <a:srgbClr val="3366FF"/>
              </a:buClr>
            </a:pPr>
            <a:r>
              <a:rPr lang="en-US" altLang="zh-CN" sz="1800" dirty="0">
                <a:latin typeface="Calibri" charset="0"/>
                <a:ea typeface="宋体" charset="0"/>
              </a:rPr>
              <a:t>Internet Wide Area RDMA Protocol(</a:t>
            </a:r>
            <a:r>
              <a:rPr lang="en-US" altLang="zh-CN" sz="1800" dirty="0" err="1">
                <a:latin typeface="Calibri" charset="0"/>
                <a:ea typeface="宋体" charset="0"/>
              </a:rPr>
              <a:t>iWARP</a:t>
            </a:r>
            <a:r>
              <a:rPr lang="en-US" altLang="zh-CN" sz="1800" dirty="0">
                <a:latin typeface="Calibri" charset="0"/>
                <a:ea typeface="宋体" charset="0"/>
              </a:rPr>
              <a:t>)</a:t>
            </a:r>
          </a:p>
        </p:txBody>
      </p:sp>
      <p:sp>
        <p:nvSpPr>
          <p:cNvPr id="7" name="Rounded Rectangle 6"/>
          <p:cNvSpPr/>
          <p:nvPr/>
        </p:nvSpPr>
        <p:spPr bwMode="auto">
          <a:xfrm>
            <a:off x="4247446" y="761999"/>
            <a:ext cx="1608666" cy="479778"/>
          </a:xfrm>
          <a:prstGeom prst="roundRect">
            <a:avLst/>
          </a:prstGeom>
          <a:solidFill>
            <a:srgbClr val="6699FF"/>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Buffers</a:t>
            </a:r>
          </a:p>
        </p:txBody>
      </p:sp>
      <p:sp>
        <p:nvSpPr>
          <p:cNvPr id="8" name="Rounded Rectangle 7"/>
          <p:cNvSpPr/>
          <p:nvPr/>
        </p:nvSpPr>
        <p:spPr bwMode="auto">
          <a:xfrm>
            <a:off x="3485444" y="1669143"/>
            <a:ext cx="5404556" cy="2032000"/>
          </a:xfrm>
          <a:prstGeom prst="roundRect">
            <a:avLst/>
          </a:prstGeom>
          <a:solidFill>
            <a:srgbClr val="6699FF"/>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US" sz="1400" b="0" i="0" u="none" strike="noStrike" cap="none" normalizeH="0" baseline="0" dirty="0" smtClean="0">
                <a:ln>
                  <a:noFill/>
                </a:ln>
                <a:solidFill>
                  <a:srgbClr val="000000"/>
                </a:solidFill>
                <a:effectLst/>
                <a:latin typeface="Arial" pitchFamily="34" charset="0"/>
                <a:cs typeface="Arial" pitchFamily="34" charset="0"/>
              </a:rPr>
              <a:t>Kernel</a:t>
            </a:r>
          </a:p>
        </p:txBody>
      </p:sp>
      <p:sp>
        <p:nvSpPr>
          <p:cNvPr id="9" name="Rounded Rectangle 8"/>
          <p:cNvSpPr/>
          <p:nvPr/>
        </p:nvSpPr>
        <p:spPr bwMode="auto">
          <a:xfrm>
            <a:off x="4233332" y="1763889"/>
            <a:ext cx="1608667" cy="296333"/>
          </a:xfrm>
          <a:prstGeom prst="roundRect">
            <a:avLst/>
          </a:prstGeom>
          <a:solidFill>
            <a:schemeClr val="bg1">
              <a:lumMod val="50000"/>
            </a:schemeClr>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US" sz="1200" b="0" i="0" u="none" strike="noStrike" cap="none" normalizeH="0" baseline="0" dirty="0" smtClean="0">
                <a:ln>
                  <a:noFill/>
                </a:ln>
                <a:solidFill>
                  <a:schemeClr val="bg1"/>
                </a:solidFill>
                <a:effectLst/>
                <a:latin typeface="Arial" pitchFamily="34" charset="0"/>
                <a:cs typeface="Arial" pitchFamily="34" charset="0"/>
              </a:rPr>
              <a:t>Sockets</a:t>
            </a:r>
          </a:p>
        </p:txBody>
      </p:sp>
      <p:sp>
        <p:nvSpPr>
          <p:cNvPr id="10" name="Rounded Rectangle 9"/>
          <p:cNvSpPr/>
          <p:nvPr/>
        </p:nvSpPr>
        <p:spPr bwMode="auto">
          <a:xfrm>
            <a:off x="4219221" y="2130777"/>
            <a:ext cx="1608667" cy="296333"/>
          </a:xfrm>
          <a:prstGeom prst="roundRect">
            <a:avLst/>
          </a:prstGeom>
          <a:solidFill>
            <a:schemeClr val="bg1">
              <a:lumMod val="50000"/>
            </a:schemeClr>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US" sz="1200" b="0" i="0" u="none" strike="noStrike" cap="none" normalizeH="0" baseline="0" dirty="0" smtClean="0">
                <a:ln>
                  <a:noFill/>
                </a:ln>
                <a:solidFill>
                  <a:srgbClr val="FFFFFF"/>
                </a:solidFill>
                <a:effectLst/>
                <a:latin typeface="Arial" pitchFamily="34" charset="0"/>
                <a:cs typeface="Arial" pitchFamily="34" charset="0"/>
              </a:rPr>
              <a:t>TCP</a:t>
            </a:r>
          </a:p>
        </p:txBody>
      </p:sp>
      <p:sp>
        <p:nvSpPr>
          <p:cNvPr id="11" name="Rounded Rectangle 10"/>
          <p:cNvSpPr/>
          <p:nvPr/>
        </p:nvSpPr>
        <p:spPr bwMode="auto">
          <a:xfrm>
            <a:off x="4230510" y="2537177"/>
            <a:ext cx="1608667" cy="296333"/>
          </a:xfrm>
          <a:prstGeom prst="roundRect">
            <a:avLst/>
          </a:prstGeom>
          <a:solidFill>
            <a:schemeClr val="bg1">
              <a:lumMod val="50000"/>
            </a:schemeClr>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US" sz="1200" b="0" i="0" u="none" strike="noStrike" cap="none" normalizeH="0" baseline="0" dirty="0" smtClean="0">
                <a:ln>
                  <a:noFill/>
                </a:ln>
                <a:solidFill>
                  <a:srgbClr val="FFFFFF"/>
                </a:solidFill>
                <a:effectLst/>
                <a:latin typeface="Arial" pitchFamily="34" charset="0"/>
                <a:cs typeface="Arial" pitchFamily="34" charset="0"/>
              </a:rPr>
              <a:t>IPv4/IPv6</a:t>
            </a:r>
          </a:p>
        </p:txBody>
      </p:sp>
      <p:sp>
        <p:nvSpPr>
          <p:cNvPr id="12" name="Rounded Rectangle 11"/>
          <p:cNvSpPr/>
          <p:nvPr/>
        </p:nvSpPr>
        <p:spPr bwMode="auto">
          <a:xfrm>
            <a:off x="4219221" y="2906888"/>
            <a:ext cx="1608667" cy="296333"/>
          </a:xfrm>
          <a:prstGeom prst="roundRect">
            <a:avLst/>
          </a:prstGeom>
          <a:solidFill>
            <a:schemeClr val="bg1">
              <a:lumMod val="50000"/>
            </a:schemeClr>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US" sz="1200" b="0" i="0" u="none" strike="noStrike" cap="none" normalizeH="0" baseline="0" dirty="0" smtClean="0">
                <a:ln>
                  <a:noFill/>
                </a:ln>
                <a:solidFill>
                  <a:srgbClr val="FFFFFF"/>
                </a:solidFill>
                <a:effectLst/>
                <a:latin typeface="Arial" pitchFamily="34" charset="0"/>
                <a:cs typeface="Arial" pitchFamily="34" charset="0"/>
              </a:rPr>
              <a:t>Network Device</a:t>
            </a:r>
            <a:r>
              <a:rPr kumimoji="0" lang="en-US" sz="1200" b="0" i="0" u="none" strike="noStrike" cap="none" normalizeH="0" dirty="0" smtClean="0">
                <a:ln>
                  <a:noFill/>
                </a:ln>
                <a:solidFill>
                  <a:srgbClr val="FFFFFF"/>
                </a:solidFill>
                <a:effectLst/>
                <a:latin typeface="Arial" pitchFamily="34" charset="0"/>
                <a:cs typeface="Arial" pitchFamily="34" charset="0"/>
              </a:rPr>
              <a:t> </a:t>
            </a:r>
            <a:endParaRPr kumimoji="0" lang="en-US" sz="1200" b="0" i="0" u="none" strike="noStrike" cap="none" normalizeH="0" baseline="0" dirty="0" smtClean="0">
              <a:ln>
                <a:noFill/>
              </a:ln>
              <a:solidFill>
                <a:srgbClr val="FFFFFF"/>
              </a:solidFill>
              <a:effectLst/>
              <a:latin typeface="Arial" pitchFamily="34" charset="0"/>
              <a:cs typeface="Arial" pitchFamily="34" charset="0"/>
            </a:endParaRPr>
          </a:p>
        </p:txBody>
      </p:sp>
      <p:sp>
        <p:nvSpPr>
          <p:cNvPr id="13" name="Rounded Rectangle 12"/>
          <p:cNvSpPr/>
          <p:nvPr/>
        </p:nvSpPr>
        <p:spPr bwMode="auto">
          <a:xfrm>
            <a:off x="4205111" y="3287889"/>
            <a:ext cx="3908778" cy="324556"/>
          </a:xfrm>
          <a:prstGeom prst="roundRect">
            <a:avLst/>
          </a:prstGeom>
          <a:solidFill>
            <a:schemeClr val="bg1">
              <a:lumMod val="50000"/>
            </a:schemeClr>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kumimoji="0" lang="en-US" sz="1200" b="0" i="0" u="none" strike="noStrike" cap="none" normalizeH="0" baseline="0" dirty="0" smtClean="0">
                <a:ln>
                  <a:noFill/>
                </a:ln>
                <a:solidFill>
                  <a:srgbClr val="FFFFFF"/>
                </a:solidFill>
                <a:effectLst/>
                <a:latin typeface="Arial" pitchFamily="34" charset="0"/>
                <a:cs typeface="Arial" pitchFamily="34" charset="0"/>
              </a:rPr>
              <a:t>Device Driver</a:t>
            </a:r>
          </a:p>
        </p:txBody>
      </p:sp>
      <p:sp>
        <p:nvSpPr>
          <p:cNvPr id="14" name="Rounded Rectangle 13"/>
          <p:cNvSpPr/>
          <p:nvPr/>
        </p:nvSpPr>
        <p:spPr bwMode="auto">
          <a:xfrm>
            <a:off x="6462889" y="761999"/>
            <a:ext cx="1608666" cy="479778"/>
          </a:xfrm>
          <a:prstGeom prst="roundRect">
            <a:avLst/>
          </a:prstGeom>
          <a:solidFill>
            <a:srgbClr val="6699FF"/>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1" hangingPunct="1">
              <a:buClr>
                <a:srgbClr val="000000"/>
              </a:buClr>
              <a:buSzPct val="100000"/>
            </a:pPr>
            <a:r>
              <a:rPr lang="en-US" b="0" dirty="0">
                <a:solidFill>
                  <a:srgbClr val="000000"/>
                </a:solidFill>
                <a:latin typeface="Arial" pitchFamily="34" charset="0"/>
                <a:cs typeface="Arial" pitchFamily="34" charset="0"/>
              </a:rPr>
              <a:t>Buffers</a:t>
            </a:r>
            <a:endParaRPr kumimoji="0" lang="en-US" sz="1000" b="1" i="0" u="none" strike="noStrike" cap="none" normalizeH="0" baseline="0" dirty="0" smtClean="0">
              <a:ln>
                <a:noFill/>
              </a:ln>
              <a:solidFill>
                <a:srgbClr val="000000"/>
              </a:solidFill>
              <a:effectLst/>
              <a:latin typeface="Arial" pitchFamily="34" charset="0"/>
              <a:cs typeface="Arial" pitchFamily="34" charset="0"/>
            </a:endParaRPr>
          </a:p>
        </p:txBody>
      </p:sp>
      <p:cxnSp>
        <p:nvCxnSpPr>
          <p:cNvPr id="15" name="Straight Connector 14"/>
          <p:cNvCxnSpPr/>
          <p:nvPr/>
        </p:nvCxnSpPr>
        <p:spPr bwMode="auto">
          <a:xfrm>
            <a:off x="4261556" y="1538111"/>
            <a:ext cx="1594555" cy="14111"/>
          </a:xfrm>
          <a:prstGeom prst="line">
            <a:avLst/>
          </a:prstGeom>
          <a:solidFill>
            <a:srgbClr val="00B8FF"/>
          </a:solidFill>
          <a:ln w="38100" cap="flat" cmpd="sng" algn="ctr">
            <a:solidFill>
              <a:srgbClr val="0000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6474178" y="1549400"/>
            <a:ext cx="1594555" cy="14111"/>
          </a:xfrm>
          <a:prstGeom prst="line">
            <a:avLst/>
          </a:prstGeom>
          <a:solidFill>
            <a:srgbClr val="00B8FF"/>
          </a:solidFill>
          <a:ln w="38100" cap="flat" cmpd="sng" algn="ctr">
            <a:solidFill>
              <a:srgbClr val="0000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ounded Rectangle 19"/>
          <p:cNvSpPr/>
          <p:nvPr/>
        </p:nvSpPr>
        <p:spPr bwMode="auto">
          <a:xfrm>
            <a:off x="4247443" y="4670779"/>
            <a:ext cx="1227667" cy="352776"/>
          </a:xfrm>
          <a:prstGeom prst="roundRect">
            <a:avLst/>
          </a:prstGeom>
          <a:solidFill>
            <a:srgbClr val="6699FF"/>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pitchFamily="34" charset="0"/>
              <a:buNone/>
              <a:tabLst/>
            </a:pPr>
            <a:r>
              <a:rPr lang="en-US" sz="1200" b="0" dirty="0" err="1" smtClean="0">
                <a:solidFill>
                  <a:srgbClr val="000000"/>
                </a:solidFill>
                <a:latin typeface="Arial" pitchFamily="34" charset="0"/>
                <a:cs typeface="Arial" pitchFamily="34" charset="0"/>
              </a:rPr>
              <a:t>InfiniBand</a:t>
            </a:r>
            <a:endParaRPr kumimoji="0" lang="en-US" sz="1200" b="0" i="0" u="none" strike="noStrike" cap="none" normalizeH="0" baseline="0" dirty="0" smtClean="0">
              <a:ln>
                <a:noFill/>
              </a:ln>
              <a:solidFill>
                <a:srgbClr val="000000"/>
              </a:solidFill>
              <a:effectLst/>
              <a:latin typeface="Arial" pitchFamily="34" charset="0"/>
              <a:cs typeface="Arial" pitchFamily="34" charset="0"/>
            </a:endParaRPr>
          </a:p>
        </p:txBody>
      </p:sp>
      <p:sp>
        <p:nvSpPr>
          <p:cNvPr id="21" name="Rounded Rectangle 20"/>
          <p:cNvSpPr/>
          <p:nvPr/>
        </p:nvSpPr>
        <p:spPr bwMode="auto">
          <a:xfrm>
            <a:off x="5556954" y="4653846"/>
            <a:ext cx="1227667" cy="352776"/>
          </a:xfrm>
          <a:prstGeom prst="roundRect">
            <a:avLst/>
          </a:prstGeom>
          <a:solidFill>
            <a:srgbClr val="6699FF"/>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20000"/>
              </a:lnSpc>
              <a:spcBef>
                <a:spcPct val="0"/>
              </a:spcBef>
              <a:spcAft>
                <a:spcPct val="0"/>
              </a:spcAft>
              <a:buClr>
                <a:srgbClr val="000000"/>
              </a:buClr>
              <a:buSzPct val="100000"/>
              <a:buFont typeface="Arial" pitchFamily="34" charset="0"/>
              <a:buNone/>
              <a:tabLst/>
            </a:pPr>
            <a:r>
              <a:rPr lang="en-US" sz="1200" b="0" dirty="0" err="1" smtClean="0">
                <a:solidFill>
                  <a:srgbClr val="000000"/>
                </a:solidFill>
                <a:latin typeface="Arial" pitchFamily="34" charset="0"/>
                <a:cs typeface="Arial" pitchFamily="34" charset="0"/>
              </a:rPr>
              <a:t>iWARP</a:t>
            </a:r>
            <a:endParaRPr kumimoji="0" lang="en-US" sz="1200" b="0" i="0" u="none" strike="noStrike" cap="none" normalizeH="0" baseline="0" dirty="0" smtClean="0">
              <a:ln>
                <a:noFill/>
              </a:ln>
              <a:solidFill>
                <a:srgbClr val="000000"/>
              </a:solidFill>
              <a:effectLst/>
              <a:latin typeface="Arial" pitchFamily="34" charset="0"/>
              <a:cs typeface="Arial" pitchFamily="34" charset="0"/>
            </a:endParaRPr>
          </a:p>
        </p:txBody>
      </p:sp>
      <p:sp>
        <p:nvSpPr>
          <p:cNvPr id="22" name="Rounded Rectangle 21"/>
          <p:cNvSpPr/>
          <p:nvPr/>
        </p:nvSpPr>
        <p:spPr bwMode="auto">
          <a:xfrm>
            <a:off x="6869287" y="4653845"/>
            <a:ext cx="1227667" cy="352776"/>
          </a:xfrm>
          <a:prstGeom prst="roundRect">
            <a:avLst/>
          </a:prstGeom>
          <a:solidFill>
            <a:srgbClr val="6699FF"/>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20000"/>
              </a:lnSpc>
              <a:spcBef>
                <a:spcPct val="0"/>
              </a:spcBef>
              <a:spcAft>
                <a:spcPct val="0"/>
              </a:spcAft>
              <a:buClr>
                <a:srgbClr val="000000"/>
              </a:buClr>
              <a:buSzPct val="100000"/>
              <a:buFont typeface="Arial" pitchFamily="34" charset="0"/>
              <a:buNone/>
              <a:tabLst/>
            </a:pPr>
            <a:r>
              <a:rPr kumimoji="0" lang="en-US" sz="1200" b="0" i="0" u="none" strike="noStrike" cap="none" normalizeH="0" baseline="0" dirty="0" err="1" smtClean="0">
                <a:ln>
                  <a:noFill/>
                </a:ln>
                <a:solidFill>
                  <a:srgbClr val="000000"/>
                </a:solidFill>
                <a:effectLst/>
                <a:latin typeface="Arial" pitchFamily="34" charset="0"/>
                <a:cs typeface="Arial" pitchFamily="34" charset="0"/>
              </a:rPr>
              <a:t>RoCE</a:t>
            </a:r>
            <a:endParaRPr kumimoji="0" lang="en-US" sz="1200" b="0" i="0" u="none" strike="noStrike" cap="none" normalizeH="0" baseline="0" dirty="0" smtClean="0">
              <a:ln>
                <a:noFill/>
              </a:ln>
              <a:solidFill>
                <a:srgbClr val="000000"/>
              </a:solidFill>
              <a:effectLst/>
              <a:latin typeface="Arial" pitchFamily="34" charset="0"/>
              <a:cs typeface="Arial" pitchFamily="34" charset="0"/>
            </a:endParaRPr>
          </a:p>
        </p:txBody>
      </p:sp>
      <p:sp>
        <p:nvSpPr>
          <p:cNvPr id="23" name="Rounded Rectangle 22"/>
          <p:cNvSpPr/>
          <p:nvPr/>
        </p:nvSpPr>
        <p:spPr bwMode="auto">
          <a:xfrm>
            <a:off x="4360333" y="1038176"/>
            <a:ext cx="296334" cy="127000"/>
          </a:xfrm>
          <a:prstGeom prst="roundRect">
            <a:avLst/>
          </a:prstGeom>
          <a:solidFill>
            <a:srgbClr val="CCFF99"/>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24" name="Rounded Rectangle 23"/>
          <p:cNvSpPr/>
          <p:nvPr/>
        </p:nvSpPr>
        <p:spPr bwMode="auto">
          <a:xfrm>
            <a:off x="4724400" y="1043821"/>
            <a:ext cx="296334" cy="127000"/>
          </a:xfrm>
          <a:prstGeom prst="roundRect">
            <a:avLst/>
          </a:prstGeom>
          <a:solidFill>
            <a:srgbClr val="CCFF99"/>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25" name="Rounded Rectangle 24"/>
          <p:cNvSpPr/>
          <p:nvPr/>
        </p:nvSpPr>
        <p:spPr bwMode="auto">
          <a:xfrm>
            <a:off x="5077177" y="1043821"/>
            <a:ext cx="296334" cy="127000"/>
          </a:xfrm>
          <a:prstGeom prst="roundRect">
            <a:avLst/>
          </a:prstGeom>
          <a:solidFill>
            <a:srgbClr val="CCFF99"/>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26" name="Rounded Rectangle 25"/>
          <p:cNvSpPr/>
          <p:nvPr/>
        </p:nvSpPr>
        <p:spPr bwMode="auto">
          <a:xfrm>
            <a:off x="5449712" y="1038177"/>
            <a:ext cx="296334" cy="127000"/>
          </a:xfrm>
          <a:prstGeom prst="roundRect">
            <a:avLst/>
          </a:prstGeom>
          <a:solidFill>
            <a:srgbClr val="CCFF99"/>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3" name="TextBox 2"/>
          <p:cNvSpPr txBox="1"/>
          <p:nvPr/>
        </p:nvSpPr>
        <p:spPr>
          <a:xfrm>
            <a:off x="3245153" y="905924"/>
            <a:ext cx="1062974" cy="307777"/>
          </a:xfrm>
          <a:prstGeom prst="rect">
            <a:avLst/>
          </a:prstGeom>
          <a:noFill/>
        </p:spPr>
        <p:txBody>
          <a:bodyPr wrap="none" rtlCol="0">
            <a:spAutoFit/>
          </a:bodyPr>
          <a:lstStyle/>
          <a:p>
            <a:r>
              <a:rPr lang="en-US" sz="1400" b="0" dirty="0" smtClean="0"/>
              <a:t>Application</a:t>
            </a:r>
            <a:endParaRPr lang="en-US" sz="1400" b="0" dirty="0"/>
          </a:p>
        </p:txBody>
      </p:sp>
      <p:sp>
        <p:nvSpPr>
          <p:cNvPr id="28" name="TextBox 27"/>
          <p:cNvSpPr txBox="1"/>
          <p:nvPr/>
        </p:nvSpPr>
        <p:spPr>
          <a:xfrm>
            <a:off x="3632201" y="1354667"/>
            <a:ext cx="569387" cy="307777"/>
          </a:xfrm>
          <a:prstGeom prst="rect">
            <a:avLst/>
          </a:prstGeom>
          <a:noFill/>
        </p:spPr>
        <p:txBody>
          <a:bodyPr wrap="none" rtlCol="0">
            <a:spAutoFit/>
          </a:bodyPr>
          <a:lstStyle/>
          <a:p>
            <a:r>
              <a:rPr lang="en-US" sz="1400" b="0" dirty="0" smtClean="0"/>
              <a:t>User</a:t>
            </a:r>
            <a:endParaRPr lang="en-US" sz="1400" b="0" dirty="0"/>
          </a:p>
        </p:txBody>
      </p:sp>
      <p:sp>
        <p:nvSpPr>
          <p:cNvPr id="4" name="Rectangle 3"/>
          <p:cNvSpPr/>
          <p:nvPr/>
        </p:nvSpPr>
        <p:spPr>
          <a:xfrm>
            <a:off x="4608095" y="1299290"/>
            <a:ext cx="1014370" cy="276999"/>
          </a:xfrm>
          <a:prstGeom prst="rect">
            <a:avLst/>
          </a:prstGeom>
        </p:spPr>
        <p:txBody>
          <a:bodyPr wrap="none">
            <a:spAutoFit/>
          </a:bodyPr>
          <a:lstStyle/>
          <a:p>
            <a:r>
              <a:rPr lang="en-US" sz="1200" b="0" dirty="0"/>
              <a:t>Sockets API</a:t>
            </a:r>
          </a:p>
        </p:txBody>
      </p:sp>
      <p:sp>
        <p:nvSpPr>
          <p:cNvPr id="5" name="Rectangle 4"/>
          <p:cNvSpPr/>
          <p:nvPr/>
        </p:nvSpPr>
        <p:spPr>
          <a:xfrm>
            <a:off x="6623159" y="1307758"/>
            <a:ext cx="1347845" cy="276999"/>
          </a:xfrm>
          <a:prstGeom prst="rect">
            <a:avLst/>
          </a:prstGeom>
        </p:spPr>
        <p:txBody>
          <a:bodyPr wrap="none">
            <a:spAutoFit/>
          </a:bodyPr>
          <a:lstStyle/>
          <a:p>
            <a:r>
              <a:rPr lang="en-US" sz="1200" b="0" dirty="0" smtClean="0"/>
              <a:t>RDMA Verbs API</a:t>
            </a:r>
            <a:endParaRPr lang="en-US" sz="1200" b="0" dirty="0"/>
          </a:p>
        </p:txBody>
      </p:sp>
      <p:sp>
        <p:nvSpPr>
          <p:cNvPr id="32" name="Rounded Rectangle 31"/>
          <p:cNvSpPr/>
          <p:nvPr/>
        </p:nvSpPr>
        <p:spPr bwMode="auto">
          <a:xfrm>
            <a:off x="5918201" y="1744133"/>
            <a:ext cx="270933" cy="1464734"/>
          </a:xfrm>
          <a:prstGeom prst="roundRect">
            <a:avLst/>
          </a:prstGeom>
          <a:solidFill>
            <a:schemeClr val="accent3">
              <a:lumMod val="85000"/>
            </a:schemeClr>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vert"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dirty="0" smtClean="0">
              <a:ln>
                <a:noFill/>
              </a:ln>
              <a:solidFill>
                <a:srgbClr val="000000"/>
              </a:solidFill>
              <a:effectLst/>
              <a:latin typeface="Arial" pitchFamily="34" charset="0"/>
              <a:cs typeface="Arial" pitchFamily="34" charset="0"/>
            </a:endParaRPr>
          </a:p>
        </p:txBody>
      </p:sp>
      <p:sp>
        <p:nvSpPr>
          <p:cNvPr id="36" name="Rounded Rectangle 35"/>
          <p:cNvSpPr/>
          <p:nvPr/>
        </p:nvSpPr>
        <p:spPr bwMode="auto">
          <a:xfrm>
            <a:off x="5969000" y="1803399"/>
            <a:ext cx="160867" cy="296333"/>
          </a:xfrm>
          <a:prstGeom prst="roundRect">
            <a:avLst/>
          </a:prstGeom>
          <a:solidFill>
            <a:srgbClr val="6699FF"/>
          </a:solidFill>
          <a:ln>
            <a:solidFill>
              <a:srgbClr val="6699FF"/>
            </a:solidFill>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dirty="0" smtClean="0">
              <a:ln>
                <a:noFill/>
              </a:ln>
              <a:solidFill>
                <a:srgbClr val="3333CC">
                  <a:alpha val="0"/>
                </a:srgbClr>
              </a:solidFill>
              <a:effectLst/>
              <a:latin typeface="Arial" pitchFamily="34" charset="0"/>
              <a:cs typeface="Arial" pitchFamily="34" charset="0"/>
            </a:endParaRPr>
          </a:p>
        </p:txBody>
      </p:sp>
      <p:sp>
        <p:nvSpPr>
          <p:cNvPr id="37" name="Rounded Rectangle 36"/>
          <p:cNvSpPr/>
          <p:nvPr/>
        </p:nvSpPr>
        <p:spPr bwMode="auto">
          <a:xfrm>
            <a:off x="5969000" y="2150531"/>
            <a:ext cx="160867" cy="296333"/>
          </a:xfrm>
          <a:prstGeom prst="roundRect">
            <a:avLst/>
          </a:prstGeom>
          <a:solidFill>
            <a:srgbClr val="6699FF"/>
          </a:solidFill>
          <a:ln>
            <a:solidFill>
              <a:srgbClr val="6699FF"/>
            </a:solidFill>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38" name="Rounded Rectangle 37"/>
          <p:cNvSpPr/>
          <p:nvPr/>
        </p:nvSpPr>
        <p:spPr bwMode="auto">
          <a:xfrm>
            <a:off x="5969000" y="2506132"/>
            <a:ext cx="160867" cy="296333"/>
          </a:xfrm>
          <a:prstGeom prst="roundRect">
            <a:avLst/>
          </a:prstGeom>
          <a:solidFill>
            <a:srgbClr val="6699FF"/>
          </a:solidFill>
          <a:ln>
            <a:solidFill>
              <a:srgbClr val="6699FF"/>
            </a:solidFill>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39" name="Rounded Rectangle 38"/>
          <p:cNvSpPr/>
          <p:nvPr/>
        </p:nvSpPr>
        <p:spPr bwMode="auto">
          <a:xfrm>
            <a:off x="5969000" y="2861732"/>
            <a:ext cx="160867" cy="296333"/>
          </a:xfrm>
          <a:prstGeom prst="roundRect">
            <a:avLst/>
          </a:prstGeom>
          <a:solidFill>
            <a:srgbClr val="6699FF"/>
          </a:solidFill>
          <a:ln>
            <a:solidFill>
              <a:srgbClr val="6699FF"/>
            </a:solidFill>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40" name="TextBox 39"/>
          <p:cNvSpPr txBox="1"/>
          <p:nvPr/>
        </p:nvSpPr>
        <p:spPr>
          <a:xfrm>
            <a:off x="6770096" y="1971524"/>
            <a:ext cx="369332" cy="1084567"/>
          </a:xfrm>
          <a:prstGeom prst="rect">
            <a:avLst/>
          </a:prstGeom>
          <a:noFill/>
        </p:spPr>
        <p:txBody>
          <a:bodyPr vert="vert" wrap="none" rtlCol="0">
            <a:spAutoFit/>
          </a:bodyPr>
          <a:lstStyle/>
          <a:p>
            <a:r>
              <a:rPr lang="en-US" sz="1200" b="0" dirty="0" smtClean="0"/>
              <a:t>Kernel Bypass</a:t>
            </a:r>
            <a:endParaRPr lang="en-US" sz="1200" b="0" dirty="0"/>
          </a:p>
        </p:txBody>
      </p:sp>
      <p:cxnSp>
        <p:nvCxnSpPr>
          <p:cNvPr id="42" name="Straight Arrow Connector 41"/>
          <p:cNvCxnSpPr/>
          <p:nvPr/>
        </p:nvCxnSpPr>
        <p:spPr bwMode="auto">
          <a:xfrm>
            <a:off x="5660572" y="1233716"/>
            <a:ext cx="24190" cy="2104571"/>
          </a:xfrm>
          <a:prstGeom prst="straightConnector1">
            <a:avLst/>
          </a:prstGeom>
          <a:solidFill>
            <a:srgbClr val="00B8FF"/>
          </a:solidFill>
          <a:ln w="57150" cap="flat" cmpd="sng" algn="ctr">
            <a:solidFill>
              <a:srgbClr val="1E74F3"/>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p:cNvCxnSpPr/>
          <p:nvPr/>
        </p:nvCxnSpPr>
        <p:spPr bwMode="auto">
          <a:xfrm>
            <a:off x="6671737" y="1228878"/>
            <a:ext cx="24190" cy="2104571"/>
          </a:xfrm>
          <a:prstGeom prst="straightConnector1">
            <a:avLst/>
          </a:prstGeom>
          <a:solidFill>
            <a:srgbClr val="00B8FF"/>
          </a:solidFill>
          <a:ln w="57150" cap="flat" cmpd="sng" algn="ctr">
            <a:solidFill>
              <a:srgbClr val="1E74F3"/>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5870898" y="1874760"/>
            <a:ext cx="369332" cy="1306287"/>
          </a:xfrm>
          <a:prstGeom prst="rect">
            <a:avLst/>
          </a:prstGeom>
          <a:noFill/>
        </p:spPr>
        <p:txBody>
          <a:bodyPr vert="vert" wrap="square" rtlCol="0">
            <a:spAutoFit/>
          </a:bodyPr>
          <a:lstStyle/>
          <a:p>
            <a:r>
              <a:rPr lang="en-US" sz="1200" b="0" dirty="0" smtClean="0">
                <a:solidFill>
                  <a:schemeClr val="tx1"/>
                </a:solidFill>
              </a:rPr>
              <a:t>Buffers   Headers</a:t>
            </a:r>
            <a:endParaRPr lang="en-US" sz="1200" b="0" dirty="0">
              <a:solidFill>
                <a:schemeClr val="tx1"/>
              </a:solidFill>
            </a:endParaRPr>
          </a:p>
        </p:txBody>
      </p:sp>
      <p:pic>
        <p:nvPicPr>
          <p:cNvPr id="45" name="Picture 44"/>
          <p:cNvPicPr>
            <a:picLocks noChangeAspect="1"/>
          </p:cNvPicPr>
          <p:nvPr/>
        </p:nvPicPr>
        <p:blipFill>
          <a:blip r:embed="rId2"/>
          <a:stretch>
            <a:fillRect/>
          </a:stretch>
        </p:blipFill>
        <p:spPr>
          <a:xfrm>
            <a:off x="3976079" y="5275723"/>
            <a:ext cx="1077915" cy="743526"/>
          </a:xfrm>
          <a:prstGeom prst="rect">
            <a:avLst/>
          </a:prstGeom>
        </p:spPr>
      </p:pic>
      <p:pic>
        <p:nvPicPr>
          <p:cNvPr id="46" name="Picture 45"/>
          <p:cNvPicPr>
            <a:picLocks noChangeAspect="1"/>
          </p:cNvPicPr>
          <p:nvPr/>
        </p:nvPicPr>
        <p:blipFill>
          <a:blip r:embed="rId2"/>
          <a:stretch>
            <a:fillRect/>
          </a:stretch>
        </p:blipFill>
        <p:spPr>
          <a:xfrm>
            <a:off x="7058165" y="5272424"/>
            <a:ext cx="1077915" cy="743526"/>
          </a:xfrm>
          <a:prstGeom prst="rect">
            <a:avLst/>
          </a:prstGeom>
        </p:spPr>
      </p:pic>
      <p:cxnSp>
        <p:nvCxnSpPr>
          <p:cNvPr id="23557" name="Straight Arrow Connector 23556"/>
          <p:cNvCxnSpPr>
            <a:endCxn id="20" idx="2"/>
          </p:cNvCxnSpPr>
          <p:nvPr/>
        </p:nvCxnSpPr>
        <p:spPr bwMode="auto">
          <a:xfrm flipH="1" flipV="1">
            <a:off x="4861277" y="5023555"/>
            <a:ext cx="13104" cy="528159"/>
          </a:xfrm>
          <a:prstGeom prst="straightConnector1">
            <a:avLst/>
          </a:prstGeom>
          <a:solidFill>
            <a:srgbClr val="00B8FF"/>
          </a:solidFill>
          <a:ln w="38100" cap="flat" cmpd="sng" algn="ctr">
            <a:solidFill>
              <a:srgbClr val="1E74F3"/>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5" name="Elbow Connector 23564"/>
          <p:cNvCxnSpPr/>
          <p:nvPr/>
        </p:nvCxnSpPr>
        <p:spPr bwMode="auto">
          <a:xfrm>
            <a:off x="6337903" y="5007430"/>
            <a:ext cx="792832" cy="576282"/>
          </a:xfrm>
          <a:prstGeom prst="bentConnector3">
            <a:avLst>
              <a:gd name="adj1" fmla="val -344"/>
            </a:avLst>
          </a:prstGeom>
          <a:solidFill>
            <a:srgbClr val="00B8FF"/>
          </a:solidFill>
          <a:ln w="38100" cap="flat" cmpd="sng" algn="ctr">
            <a:solidFill>
              <a:srgbClr val="1E74F3"/>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70" name="Straight Arrow Connector 23569"/>
          <p:cNvCxnSpPr/>
          <p:nvPr/>
        </p:nvCxnSpPr>
        <p:spPr bwMode="auto">
          <a:xfrm>
            <a:off x="7366000" y="5043714"/>
            <a:ext cx="12095" cy="387048"/>
          </a:xfrm>
          <a:prstGeom prst="straightConnector1">
            <a:avLst/>
          </a:prstGeom>
          <a:solidFill>
            <a:srgbClr val="00B8FF"/>
          </a:solidFill>
          <a:ln w="38100" cap="flat" cmpd="sng" algn="ctr">
            <a:solidFill>
              <a:srgbClr val="1E74F3"/>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71" name="TextBox 23570"/>
          <p:cNvSpPr txBox="1"/>
          <p:nvPr/>
        </p:nvSpPr>
        <p:spPr>
          <a:xfrm>
            <a:off x="3253616" y="5575905"/>
            <a:ext cx="1074841" cy="461665"/>
          </a:xfrm>
          <a:prstGeom prst="rect">
            <a:avLst/>
          </a:prstGeom>
          <a:noFill/>
        </p:spPr>
        <p:txBody>
          <a:bodyPr wrap="square" rtlCol="0">
            <a:spAutoFit/>
          </a:bodyPr>
          <a:lstStyle/>
          <a:p>
            <a:pPr algn="ctr"/>
            <a:r>
              <a:rPr lang="en-US" sz="1200" b="0" dirty="0" err="1" smtClean="0"/>
              <a:t>InfiniBand</a:t>
            </a:r>
            <a:r>
              <a:rPr lang="en-US" sz="1200" b="0" dirty="0" smtClean="0"/>
              <a:t> Switch</a:t>
            </a:r>
            <a:endParaRPr lang="en-US" sz="1200" b="0" dirty="0"/>
          </a:p>
        </p:txBody>
      </p:sp>
      <p:sp>
        <p:nvSpPr>
          <p:cNvPr id="23572" name="TextBox 23571"/>
          <p:cNvSpPr txBox="1"/>
          <p:nvPr/>
        </p:nvSpPr>
        <p:spPr>
          <a:xfrm>
            <a:off x="8067524" y="5575903"/>
            <a:ext cx="766406" cy="461665"/>
          </a:xfrm>
          <a:prstGeom prst="rect">
            <a:avLst/>
          </a:prstGeom>
          <a:noFill/>
        </p:spPr>
        <p:txBody>
          <a:bodyPr wrap="none" rtlCol="0">
            <a:spAutoFit/>
          </a:bodyPr>
          <a:lstStyle/>
          <a:p>
            <a:pPr algn="ctr"/>
            <a:r>
              <a:rPr lang="en-US" sz="1200" b="0" dirty="0" smtClean="0"/>
              <a:t>Ethernet</a:t>
            </a:r>
          </a:p>
          <a:p>
            <a:pPr algn="ctr"/>
            <a:r>
              <a:rPr lang="en-US" sz="1200" b="0" dirty="0" smtClean="0"/>
              <a:t>Switch</a:t>
            </a:r>
            <a:endParaRPr lang="en-US" sz="1200" b="0" dirty="0"/>
          </a:p>
        </p:txBody>
      </p:sp>
      <p:pic>
        <p:nvPicPr>
          <p:cNvPr id="69" name="Picture 68"/>
          <p:cNvPicPr>
            <a:picLocks noChangeAspect="1"/>
          </p:cNvPicPr>
          <p:nvPr/>
        </p:nvPicPr>
        <p:blipFill>
          <a:blip r:embed="rId3"/>
          <a:stretch>
            <a:fillRect/>
          </a:stretch>
        </p:blipFill>
        <p:spPr>
          <a:xfrm>
            <a:off x="5854095" y="3777132"/>
            <a:ext cx="715432" cy="835385"/>
          </a:xfrm>
          <a:prstGeom prst="rect">
            <a:avLst/>
          </a:prstGeom>
        </p:spPr>
      </p:pic>
      <p:cxnSp>
        <p:nvCxnSpPr>
          <p:cNvPr id="23574" name="Straight Connector 23573"/>
          <p:cNvCxnSpPr/>
          <p:nvPr/>
        </p:nvCxnSpPr>
        <p:spPr bwMode="auto">
          <a:xfrm>
            <a:off x="6199716" y="3704562"/>
            <a:ext cx="5141" cy="286868"/>
          </a:xfrm>
          <a:prstGeom prst="line">
            <a:avLst/>
          </a:prstGeom>
          <a:solidFill>
            <a:srgbClr val="00B8FF"/>
          </a:solidFill>
          <a:ln w="28575" cap="flat" cmpd="sng" algn="ctr">
            <a:solidFill>
              <a:srgbClr val="1E74F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76" name="Straight Connector 23575"/>
          <p:cNvCxnSpPr>
            <a:endCxn id="20" idx="0"/>
          </p:cNvCxnSpPr>
          <p:nvPr/>
        </p:nvCxnSpPr>
        <p:spPr bwMode="auto">
          <a:xfrm flipH="1">
            <a:off x="4861277" y="4293810"/>
            <a:ext cx="1174247" cy="376969"/>
          </a:xfrm>
          <a:prstGeom prst="line">
            <a:avLst/>
          </a:prstGeom>
          <a:solidFill>
            <a:srgbClr val="00B8FF"/>
          </a:solidFill>
          <a:ln w="28575" cap="flat" cmpd="sng" algn="ctr">
            <a:solidFill>
              <a:srgbClr val="1E74F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78" name="Straight Connector 23577"/>
          <p:cNvCxnSpPr/>
          <p:nvPr/>
        </p:nvCxnSpPr>
        <p:spPr bwMode="auto">
          <a:xfrm flipH="1" flipV="1">
            <a:off x="6192762" y="4378476"/>
            <a:ext cx="2216" cy="275370"/>
          </a:xfrm>
          <a:prstGeom prst="line">
            <a:avLst/>
          </a:prstGeom>
          <a:solidFill>
            <a:srgbClr val="00B8FF"/>
          </a:solidFill>
          <a:ln w="28575" cap="flat" cmpd="sng" algn="ctr">
            <a:solidFill>
              <a:srgbClr val="1E74F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p:cNvCxnSpPr>
            <a:endCxn id="22" idx="0"/>
          </p:cNvCxnSpPr>
          <p:nvPr/>
        </p:nvCxnSpPr>
        <p:spPr bwMode="auto">
          <a:xfrm>
            <a:off x="6470952" y="4318000"/>
            <a:ext cx="1012169" cy="335845"/>
          </a:xfrm>
          <a:prstGeom prst="line">
            <a:avLst/>
          </a:prstGeom>
          <a:solidFill>
            <a:srgbClr val="00B8FF"/>
          </a:solidFill>
          <a:ln w="28575" cap="flat" cmpd="sng" algn="ctr">
            <a:solidFill>
              <a:srgbClr val="1E74F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TextBox 50"/>
          <p:cNvSpPr txBox="1"/>
          <p:nvPr/>
        </p:nvSpPr>
        <p:spPr>
          <a:xfrm>
            <a:off x="6579810" y="4076096"/>
            <a:ext cx="1690337" cy="276999"/>
          </a:xfrm>
          <a:prstGeom prst="rect">
            <a:avLst/>
          </a:prstGeom>
          <a:noFill/>
        </p:spPr>
        <p:txBody>
          <a:bodyPr wrap="none" rtlCol="0">
            <a:spAutoFit/>
          </a:bodyPr>
          <a:lstStyle/>
          <a:p>
            <a:r>
              <a:rPr lang="en-US" sz="1200" b="0" dirty="0" smtClean="0"/>
              <a:t>Host Channel Adapter</a:t>
            </a:r>
            <a:endParaRPr lang="en-US" sz="1200" b="0" dirty="0"/>
          </a:p>
        </p:txBody>
      </p:sp>
      <p:sp>
        <p:nvSpPr>
          <p:cNvPr id="55" name="Rounded Rectangle 54"/>
          <p:cNvSpPr/>
          <p:nvPr/>
        </p:nvSpPr>
        <p:spPr bwMode="auto">
          <a:xfrm>
            <a:off x="6580461" y="1027751"/>
            <a:ext cx="296334" cy="127000"/>
          </a:xfrm>
          <a:prstGeom prst="roundRect">
            <a:avLst/>
          </a:prstGeom>
          <a:solidFill>
            <a:srgbClr val="CCFF99"/>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56" name="Rounded Rectangle 55"/>
          <p:cNvSpPr/>
          <p:nvPr/>
        </p:nvSpPr>
        <p:spPr bwMode="auto">
          <a:xfrm>
            <a:off x="6944528" y="1033396"/>
            <a:ext cx="296334" cy="127000"/>
          </a:xfrm>
          <a:prstGeom prst="roundRect">
            <a:avLst/>
          </a:prstGeom>
          <a:solidFill>
            <a:srgbClr val="CCFF99"/>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57" name="Rounded Rectangle 56"/>
          <p:cNvSpPr/>
          <p:nvPr/>
        </p:nvSpPr>
        <p:spPr bwMode="auto">
          <a:xfrm>
            <a:off x="7297305" y="1033396"/>
            <a:ext cx="296334" cy="127000"/>
          </a:xfrm>
          <a:prstGeom prst="roundRect">
            <a:avLst/>
          </a:prstGeom>
          <a:solidFill>
            <a:srgbClr val="CCFF99"/>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58" name="Rounded Rectangle 57"/>
          <p:cNvSpPr/>
          <p:nvPr/>
        </p:nvSpPr>
        <p:spPr bwMode="auto">
          <a:xfrm>
            <a:off x="7669840" y="1027752"/>
            <a:ext cx="296334" cy="127000"/>
          </a:xfrm>
          <a:prstGeom prst="roundRect">
            <a:avLst/>
          </a:prstGeom>
          <a:solidFill>
            <a:srgbClr val="CCFF99"/>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1000" b="1" i="0" u="none" strike="noStrike" cap="none" normalizeH="0" baseline="0" smtClean="0">
              <a:ln>
                <a:noFill/>
              </a:ln>
              <a:solidFill>
                <a:srgbClr val="000000"/>
              </a:solidFill>
              <a:effectLst/>
              <a:latin typeface="Arial" pitchFamily="34" charset="0"/>
              <a:cs typeface="Arial" pitchFamily="34" charset="0"/>
            </a:endParaRPr>
          </a:p>
        </p:txBody>
      </p:sp>
      <p:sp>
        <p:nvSpPr>
          <p:cNvPr id="53" name="Rectangle 10"/>
          <p:cNvSpPr txBox="1">
            <a:spLocks noChangeArrowheads="1"/>
          </p:cNvSpPr>
          <p:nvPr/>
        </p:nvSpPr>
        <p:spPr bwMode="auto">
          <a:xfrm>
            <a:off x="366888" y="718433"/>
            <a:ext cx="845255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pPr eaLnBrk="1" hangingPunct="1"/>
            <a:r>
              <a:rPr lang="en-US" altLang="zh-CN" dirty="0" smtClean="0">
                <a:solidFill>
                  <a:srgbClr val="6699FF"/>
                </a:solidFill>
                <a:latin typeface="Calibri" charset="0"/>
                <a:ea typeface="宋体" charset="0"/>
              </a:rPr>
              <a:t>What</a:t>
            </a:r>
            <a:r>
              <a:rPr lang="zh-CN" altLang="en-US" dirty="0" smtClean="0">
                <a:solidFill>
                  <a:srgbClr val="6699FF"/>
                </a:solidFill>
                <a:latin typeface="Calibri" charset="0"/>
                <a:ea typeface="宋体" charset="0"/>
              </a:rPr>
              <a:t> </a:t>
            </a:r>
            <a:r>
              <a:rPr lang="en-US" altLang="zh-CN" dirty="0" smtClean="0">
                <a:solidFill>
                  <a:srgbClr val="6699FF"/>
                </a:solidFill>
                <a:latin typeface="Calibri" charset="0"/>
                <a:ea typeface="宋体" charset="0"/>
              </a:rPr>
              <a:t>is</a:t>
            </a:r>
            <a:r>
              <a:rPr lang="zh-CN" altLang="en-US" dirty="0" smtClean="0">
                <a:solidFill>
                  <a:srgbClr val="6699FF"/>
                </a:solidFill>
                <a:latin typeface="Calibri" charset="0"/>
                <a:ea typeface="宋体" charset="0"/>
              </a:rPr>
              <a:t> </a:t>
            </a:r>
            <a:r>
              <a:rPr lang="en-US" altLang="zh-CN" dirty="0" smtClean="0">
                <a:solidFill>
                  <a:srgbClr val="6699FF"/>
                </a:solidFill>
                <a:latin typeface="Calibri" charset="0"/>
                <a:ea typeface="宋体" charset="0"/>
              </a:rPr>
              <a:t>RDMA</a:t>
            </a:r>
            <a:endParaRPr lang="en-US" altLang="zh-CN" dirty="0">
              <a:solidFill>
                <a:srgbClr val="6699FF"/>
              </a:solidFill>
              <a:latin typeface="Calibri" charset="0"/>
              <a:ea typeface="宋体" charset="0"/>
            </a:endParaRPr>
          </a:p>
        </p:txBody>
      </p:sp>
      <p:sp>
        <p:nvSpPr>
          <p:cNvPr id="59" name="Title 1"/>
          <p:cNvSpPr txBox="1">
            <a:spLocks/>
          </p:cNvSpPr>
          <p:nvPr/>
        </p:nvSpPr>
        <p:spPr bwMode="auto">
          <a:xfrm>
            <a:off x="295451" y="156284"/>
            <a:ext cx="868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2pPr>
            <a:lvl3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3pPr>
            <a:lvl4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4pPr>
            <a:lvl5pPr algn="l" rtl="0" eaLnBrk="0" fontAlgn="base" hangingPunct="0">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5pPr>
            <a:lvl6pPr marL="4572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6pPr>
            <a:lvl7pPr marL="9144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7pPr>
            <a:lvl8pPr marL="13716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8pPr>
            <a:lvl9pPr marL="1828800" algn="l" rtl="0" fontAlgn="base">
              <a:lnSpc>
                <a:spcPct val="90000"/>
              </a:lnSpc>
              <a:spcBef>
                <a:spcPct val="0"/>
              </a:spcBef>
              <a:spcAft>
                <a:spcPct val="0"/>
              </a:spcAft>
              <a:defRPr sz="2400" b="1">
                <a:solidFill>
                  <a:schemeClr val="hlink"/>
                </a:solidFill>
                <a:latin typeface="Calibri" pitchFamily="34" charset="0"/>
                <a:ea typeface="宋体" pitchFamily="2" charset="-122"/>
                <a:cs typeface="Calibri" pitchFamily="34" charset="0"/>
              </a:defRPr>
            </a:lvl9pPr>
          </a:lstStyle>
          <a:p>
            <a:r>
              <a:rPr lang="en-AU" dirty="0" smtClean="0">
                <a:solidFill>
                  <a:srgbClr val="6699FF"/>
                </a:solidFill>
              </a:rPr>
              <a:t>Background </a:t>
            </a:r>
            <a:endParaRPr lang="en-AU" dirty="0">
              <a:solidFill>
                <a:srgbClr val="6699FF"/>
              </a:solidFill>
            </a:endParaRPr>
          </a:p>
        </p:txBody>
      </p:sp>
    </p:spTree>
    <p:extLst>
      <p:ext uri="{BB962C8B-B14F-4D97-AF65-F5344CB8AC3E}">
        <p14:creationId xmlns:p14="http://schemas.microsoft.com/office/powerpoint/2010/main" val="151034860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2_IBM2009">
  <a:themeElements>
    <a:clrScheme name="2_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fontScheme name="2_IBM2009">
      <a:majorFont>
        <a:latin typeface="Calibri"/>
        <a:ea typeface="宋体"/>
        <a:cs typeface="Calibri"/>
      </a:majorFont>
      <a:minorFont>
        <a:latin typeface="Calibri"/>
        <a:ea typeface="宋体"/>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defRPr kumimoji="0" lang="en-GB" sz="1000" b="1" i="0" u="none" strike="noStrike" cap="none" normalizeH="0" baseline="0" smtClean="0">
            <a:ln>
              <a:noFill/>
            </a:ln>
            <a:solidFill>
              <a:srgbClr val="000000"/>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pitchFamily="34" charset="0"/>
          <a:buNone/>
          <a:tabLst/>
          <a:defRPr kumimoji="0" lang="en-GB" sz="1000" b="1" i="0" u="none" strike="noStrike" cap="none" normalizeH="0" baseline="0" smtClean="0">
            <a:ln>
              <a:noFill/>
            </a:ln>
            <a:solidFill>
              <a:srgbClr val="000000"/>
            </a:solidFill>
            <a:effectLst/>
            <a:latin typeface="Arial" pitchFamily="34" charset="0"/>
            <a:cs typeface="Arial" pitchFamily="34" charset="0"/>
          </a:defRPr>
        </a:defPPr>
      </a:lstStyle>
    </a:lnDef>
  </a:objectDefaults>
  <a:extraClrSchemeLst>
    <a:extraClrScheme>
      <a:clrScheme name="2_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20046</TotalTime>
  <Words>992</Words>
  <Application>Microsoft Macintosh PowerPoint</Application>
  <PresentationFormat>On-screen Show (4:3)</PresentationFormat>
  <Paragraphs>459</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2_IBM2009</vt:lpstr>
      <vt:lpstr>Enabling FPGA Remote Access in the Cloud with RDMA solution</vt:lpstr>
      <vt:lpstr>Outline</vt:lpstr>
      <vt:lpstr> ZHU, ZHUANGDI  朱庄翟 (dí)  </vt:lpstr>
      <vt:lpstr>PowerPoint Presentation</vt:lpstr>
      <vt:lpstr>Background</vt:lpstr>
      <vt:lpstr>Background</vt:lpstr>
      <vt:lpstr>Existing Work</vt:lpstr>
      <vt:lpstr>Challenges of enabling FPGA in the cloud</vt:lpstr>
      <vt:lpstr>PowerPoint Presentation</vt:lpstr>
      <vt:lpstr>PowerPoint Presentation</vt:lpstr>
      <vt:lpstr>PowerPoint Presentation</vt:lpstr>
      <vt:lpstr>PowerPoint Presentation</vt:lpstr>
      <vt:lpstr>Design and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RDMA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PoV on IOT (Connect Cyberworld with real world through Internet) Connected object/devices Open Active vs Passive (computation at edge)  Smart Planet &amp; IOT IOT is the part and base of Smart Planet  China Demands: The pioneer market of IOT   Business Usage Case: Focus on Value Overview: IOT &amp; vertical industry applications Supply Chain Mgmt(Chang RUI): Transformation &amp; optimization of legacy business process to improve efficiency, reduce cost  E&amp;U:  Real-time &amp; distributed intelligence to make Grid safer and greener  SmartCity  Shared IOT infrastructure to enable Smart Planet Applications Healthcare Taiwan turn solution into a case (Gas, Electronic Meter, Public Lightening  Platform and operator) Railway ITS  IOT Reference Architecture of shared IOT architecture (Refer to Taiwan Fig) From operator’s point of view Technical Challenges (Shao Ling) IBM Capabilities (Yi Xin) Lists of IBM existing capability across system, SW &amp; services  Living Lab –  the channel to experiment &amp;  incubator IOT eco-system</dc:title>
  <cp:lastModifiedBy>Zhuangdi ZHU</cp:lastModifiedBy>
  <cp:revision>1182</cp:revision>
  <dcterms:modified xsi:type="dcterms:W3CDTF">2015-04-09T05:02:30Z</dcterms:modified>
</cp:coreProperties>
</file>