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7" r:id="rId3"/>
    <p:sldId id="318" r:id="rId4"/>
    <p:sldId id="259" r:id="rId5"/>
    <p:sldId id="265" r:id="rId6"/>
    <p:sldId id="308" r:id="rId7"/>
    <p:sldId id="262" r:id="rId8"/>
    <p:sldId id="317" r:id="rId9"/>
    <p:sldId id="316" r:id="rId10"/>
    <p:sldId id="300" r:id="rId11"/>
    <p:sldId id="299" r:id="rId12"/>
    <p:sldId id="296" r:id="rId13"/>
    <p:sldId id="285" r:id="rId14"/>
    <p:sldId id="294" r:id="rId15"/>
    <p:sldId id="292" r:id="rId16"/>
    <p:sldId id="277" r:id="rId17"/>
    <p:sldId id="280" r:id="rId18"/>
    <p:sldId id="278" r:id="rId19"/>
    <p:sldId id="295" r:id="rId20"/>
    <p:sldId id="273" r:id="rId21"/>
    <p:sldId id="301" r:id="rId22"/>
    <p:sldId id="302" r:id="rId23"/>
    <p:sldId id="281" r:id="rId24"/>
    <p:sldId id="305" r:id="rId25"/>
    <p:sldId id="304" r:id="rId26"/>
    <p:sldId id="306" r:id="rId27"/>
    <p:sldId id="289" r:id="rId28"/>
    <p:sldId id="290" r:id="rId29"/>
    <p:sldId id="264" r:id="rId30"/>
    <p:sldId id="311" r:id="rId31"/>
    <p:sldId id="266" r:id="rId32"/>
    <p:sldId id="284" r:id="rId33"/>
    <p:sldId id="287" r:id="rId34"/>
    <p:sldId id="297" r:id="rId35"/>
    <p:sldId id="283" r:id="rId36"/>
    <p:sldId id="310" r:id="rId37"/>
    <p:sldId id="314" r:id="rId38"/>
    <p:sldId id="315" r:id="rId39"/>
    <p:sldId id="31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6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8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67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F74BC-4B75-AB46-921B-50FEEAC66DBF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9F000-14B8-8E49-B90E-05F71DE504CC}">
      <dgm:prSet phldrT="[Text]"/>
      <dgm:spPr/>
      <dgm:t>
        <a:bodyPr/>
        <a:lstStyle/>
        <a:p>
          <a:pPr algn="ctr"/>
          <a:r>
            <a:rPr lang="en-US" altLang="zh-CN" dirty="0" smtClean="0"/>
            <a:t>V</a:t>
          </a:r>
          <a:r>
            <a:rPr lang="en-US" altLang="zh-CN" dirty="0" smtClean="0"/>
            <a:t>2I</a:t>
          </a:r>
          <a:endParaRPr lang="en-US" dirty="0"/>
        </a:p>
      </dgm:t>
    </dgm:pt>
    <dgm:pt modelId="{DDD07EB0-0D9E-914D-BB71-3A3BD6FEF873}" type="parTrans" cxnId="{9592E26D-BD9C-A640-B384-025396E5F922}">
      <dgm:prSet/>
      <dgm:spPr/>
      <dgm:t>
        <a:bodyPr/>
        <a:lstStyle/>
        <a:p>
          <a:pPr algn="ctr"/>
          <a:endParaRPr lang="en-US"/>
        </a:p>
      </dgm:t>
    </dgm:pt>
    <dgm:pt modelId="{7C111FCE-4F68-FA44-AE6E-97A5E70DD623}" type="sibTrans" cxnId="{9592E26D-BD9C-A640-B384-025396E5F922}">
      <dgm:prSet/>
      <dgm:spPr/>
      <dgm:t>
        <a:bodyPr/>
        <a:lstStyle/>
        <a:p>
          <a:pPr algn="ctr"/>
          <a:endParaRPr lang="en-US"/>
        </a:p>
      </dgm:t>
    </dgm:pt>
    <dgm:pt modelId="{E0BF987E-78EE-5F4D-9CD0-605CBD272535}">
      <dgm:prSet phldrT="[Text]"/>
      <dgm:spPr/>
      <dgm:t>
        <a:bodyPr/>
        <a:lstStyle/>
        <a:p>
          <a:pPr algn="ctr"/>
          <a:r>
            <a:rPr lang="en-US" altLang="zh-CN" dirty="0" smtClean="0"/>
            <a:t>V</a:t>
          </a:r>
          <a:r>
            <a:rPr lang="en-US" altLang="zh-CN" dirty="0" smtClean="0"/>
            <a:t>2V</a:t>
          </a:r>
          <a:endParaRPr lang="en-US" dirty="0"/>
        </a:p>
      </dgm:t>
    </dgm:pt>
    <dgm:pt modelId="{0C011B9D-33B4-7348-BBB8-5FE7B5F223FB}" type="parTrans" cxnId="{D85428B1-8F23-8A4D-8EB4-0E47821FC27F}">
      <dgm:prSet/>
      <dgm:spPr/>
      <dgm:t>
        <a:bodyPr/>
        <a:lstStyle/>
        <a:p>
          <a:pPr algn="ctr"/>
          <a:endParaRPr lang="en-US"/>
        </a:p>
      </dgm:t>
    </dgm:pt>
    <dgm:pt modelId="{E262032C-AA60-DD46-A054-174801AAF1A4}" type="sibTrans" cxnId="{D85428B1-8F23-8A4D-8EB4-0E47821FC27F}">
      <dgm:prSet/>
      <dgm:spPr/>
      <dgm:t>
        <a:bodyPr/>
        <a:lstStyle/>
        <a:p>
          <a:pPr algn="ctr"/>
          <a:endParaRPr lang="en-US"/>
        </a:p>
      </dgm:t>
    </dgm:pt>
    <dgm:pt modelId="{D6837914-CDB8-4844-B543-9B7E5F9C00A9}">
      <dgm:prSet phldrT="[Text]"/>
      <dgm:spPr/>
      <dgm:t>
        <a:bodyPr/>
        <a:lstStyle/>
        <a:p>
          <a:pPr algn="ctr"/>
          <a:r>
            <a:rPr lang="en-US" altLang="zh-CN" dirty="0" smtClean="0"/>
            <a:t>V</a:t>
          </a:r>
          <a:r>
            <a:rPr lang="en-US" altLang="zh-CN" dirty="0" smtClean="0"/>
            <a:t>2X</a:t>
          </a:r>
          <a:endParaRPr lang="en-US" dirty="0"/>
        </a:p>
      </dgm:t>
    </dgm:pt>
    <dgm:pt modelId="{7223A9C5-B9C5-5D4E-9B53-22F158BAB696}" type="parTrans" cxnId="{4A634567-2D6A-0340-89EC-AC6463DA6AF7}">
      <dgm:prSet/>
      <dgm:spPr/>
      <dgm:t>
        <a:bodyPr/>
        <a:lstStyle/>
        <a:p>
          <a:pPr algn="ctr"/>
          <a:endParaRPr lang="en-US"/>
        </a:p>
      </dgm:t>
    </dgm:pt>
    <dgm:pt modelId="{18A046C4-C6D2-C043-8183-CB295D5A108A}" type="sibTrans" cxnId="{4A634567-2D6A-0340-89EC-AC6463DA6AF7}">
      <dgm:prSet/>
      <dgm:spPr/>
      <dgm:t>
        <a:bodyPr/>
        <a:lstStyle/>
        <a:p>
          <a:pPr algn="ctr"/>
          <a:endParaRPr lang="en-US"/>
        </a:p>
      </dgm:t>
    </dgm:pt>
    <dgm:pt modelId="{3D155726-1C91-AE45-9C4A-AF74B616DC0E}" type="pres">
      <dgm:prSet presAssocID="{A11F74BC-4B75-AB46-921B-50FEEAC66DBF}" presName="Name0" presStyleCnt="0">
        <dgm:presLayoutVars>
          <dgm:dir/>
          <dgm:resizeHandles val="exact"/>
        </dgm:presLayoutVars>
      </dgm:prSet>
      <dgm:spPr/>
    </dgm:pt>
    <dgm:pt modelId="{1C3ACBBB-5B11-784E-8DF6-8C4E56EA145E}" type="pres">
      <dgm:prSet presAssocID="{A11F74BC-4B75-AB46-921B-50FEEAC66DBF}" presName="vNodes" presStyleCnt="0"/>
      <dgm:spPr/>
    </dgm:pt>
    <dgm:pt modelId="{971ADA5D-549C-C04E-BD45-208AF03FFB94}" type="pres">
      <dgm:prSet presAssocID="{25A9F000-14B8-8E49-B90E-05F71DE504CC}" presName="node" presStyleLbl="node1" presStyleIdx="0" presStyleCnt="3" custAng="0">
        <dgm:presLayoutVars>
          <dgm:bulletEnabled val="1"/>
        </dgm:presLayoutVars>
      </dgm:prSet>
      <dgm:spPr/>
    </dgm:pt>
    <dgm:pt modelId="{CA7A72F7-55C7-5B4F-A8BF-ECB65BB79454}" type="pres">
      <dgm:prSet presAssocID="{7C111FCE-4F68-FA44-AE6E-97A5E70DD623}" presName="spacerT" presStyleCnt="0"/>
      <dgm:spPr/>
    </dgm:pt>
    <dgm:pt modelId="{37795D27-8E6D-044E-B4F5-99F927D52731}" type="pres">
      <dgm:prSet presAssocID="{7C111FCE-4F68-FA44-AE6E-97A5E70DD623}" presName="sibTrans" presStyleLbl="sibTrans2D1" presStyleIdx="0" presStyleCnt="2" custAng="0"/>
      <dgm:spPr/>
    </dgm:pt>
    <dgm:pt modelId="{3CBF56C4-D644-CF4D-9677-5A17EF2E0537}" type="pres">
      <dgm:prSet presAssocID="{7C111FCE-4F68-FA44-AE6E-97A5E70DD623}" presName="spacerB" presStyleCnt="0"/>
      <dgm:spPr/>
    </dgm:pt>
    <dgm:pt modelId="{C0ADD99B-E06B-4E42-81EB-9A4658F7AA5B}" type="pres">
      <dgm:prSet presAssocID="{E0BF987E-78EE-5F4D-9CD0-605CBD272535}" presName="node" presStyleLbl="node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6B72E-7B9E-4949-9817-C1216F2848B6}" type="pres">
      <dgm:prSet presAssocID="{A11F74BC-4B75-AB46-921B-50FEEAC66DBF}" presName="sibTransLast" presStyleLbl="sibTrans2D1" presStyleIdx="1" presStyleCnt="2" custAng="0"/>
      <dgm:spPr/>
    </dgm:pt>
    <dgm:pt modelId="{974F8C71-DFDC-6948-AF60-9FA5090125B2}" type="pres">
      <dgm:prSet presAssocID="{A11F74BC-4B75-AB46-921B-50FEEAC66DBF}" presName="connectorText" presStyleLbl="sibTrans2D1" presStyleIdx="1" presStyleCnt="2"/>
      <dgm:spPr/>
    </dgm:pt>
    <dgm:pt modelId="{1C020663-066C-8A4D-8B6C-7E0EA9FB03EC}" type="pres">
      <dgm:prSet presAssocID="{A11F74BC-4B75-AB46-921B-50FEEAC66DBF}" presName="lastNode" presStyleLbl="node1" presStyleIdx="2" presStyleCnt="3" custAng="0">
        <dgm:presLayoutVars>
          <dgm:bulletEnabled val="1"/>
        </dgm:presLayoutVars>
      </dgm:prSet>
      <dgm:spPr/>
    </dgm:pt>
  </dgm:ptLst>
  <dgm:cxnLst>
    <dgm:cxn modelId="{E8C6618E-3A9A-FA49-A236-D2F8B92D876E}" type="presOf" srcId="{7C111FCE-4F68-FA44-AE6E-97A5E70DD623}" destId="{37795D27-8E6D-044E-B4F5-99F927D52731}" srcOrd="0" destOrd="0" presId="urn:microsoft.com/office/officeart/2005/8/layout/equation2"/>
    <dgm:cxn modelId="{4FD56A57-7D4E-F34D-BFFE-1F05A8881E2D}" type="presOf" srcId="{D6837914-CDB8-4844-B543-9B7E5F9C00A9}" destId="{1C020663-066C-8A4D-8B6C-7E0EA9FB03EC}" srcOrd="0" destOrd="0" presId="urn:microsoft.com/office/officeart/2005/8/layout/equation2"/>
    <dgm:cxn modelId="{4F5AA25B-6507-9644-B5BD-2EE656485265}" type="presOf" srcId="{E262032C-AA60-DD46-A054-174801AAF1A4}" destId="{7156B72E-7B9E-4949-9817-C1216F2848B6}" srcOrd="0" destOrd="0" presId="urn:microsoft.com/office/officeart/2005/8/layout/equation2"/>
    <dgm:cxn modelId="{46DA0ECB-B57E-1640-A747-6447713D1B23}" type="presOf" srcId="{E0BF987E-78EE-5F4D-9CD0-605CBD272535}" destId="{C0ADD99B-E06B-4E42-81EB-9A4658F7AA5B}" srcOrd="0" destOrd="0" presId="urn:microsoft.com/office/officeart/2005/8/layout/equation2"/>
    <dgm:cxn modelId="{4A634567-2D6A-0340-89EC-AC6463DA6AF7}" srcId="{A11F74BC-4B75-AB46-921B-50FEEAC66DBF}" destId="{D6837914-CDB8-4844-B543-9B7E5F9C00A9}" srcOrd="2" destOrd="0" parTransId="{7223A9C5-B9C5-5D4E-9B53-22F158BAB696}" sibTransId="{18A046C4-C6D2-C043-8183-CB295D5A108A}"/>
    <dgm:cxn modelId="{F663C0B2-2261-9240-AB6E-C9F48727ED14}" type="presOf" srcId="{25A9F000-14B8-8E49-B90E-05F71DE504CC}" destId="{971ADA5D-549C-C04E-BD45-208AF03FFB94}" srcOrd="0" destOrd="0" presId="urn:microsoft.com/office/officeart/2005/8/layout/equation2"/>
    <dgm:cxn modelId="{63FED86F-6FCE-E244-ABB2-0E59191A3C8E}" type="presOf" srcId="{E262032C-AA60-DD46-A054-174801AAF1A4}" destId="{974F8C71-DFDC-6948-AF60-9FA5090125B2}" srcOrd="1" destOrd="0" presId="urn:microsoft.com/office/officeart/2005/8/layout/equation2"/>
    <dgm:cxn modelId="{5661516E-45EB-BE4C-AAAD-FF65D4B06042}" type="presOf" srcId="{A11F74BC-4B75-AB46-921B-50FEEAC66DBF}" destId="{3D155726-1C91-AE45-9C4A-AF74B616DC0E}" srcOrd="0" destOrd="0" presId="urn:microsoft.com/office/officeart/2005/8/layout/equation2"/>
    <dgm:cxn modelId="{9592E26D-BD9C-A640-B384-025396E5F922}" srcId="{A11F74BC-4B75-AB46-921B-50FEEAC66DBF}" destId="{25A9F000-14B8-8E49-B90E-05F71DE504CC}" srcOrd="0" destOrd="0" parTransId="{DDD07EB0-0D9E-914D-BB71-3A3BD6FEF873}" sibTransId="{7C111FCE-4F68-FA44-AE6E-97A5E70DD623}"/>
    <dgm:cxn modelId="{D85428B1-8F23-8A4D-8EB4-0E47821FC27F}" srcId="{A11F74BC-4B75-AB46-921B-50FEEAC66DBF}" destId="{E0BF987E-78EE-5F4D-9CD0-605CBD272535}" srcOrd="1" destOrd="0" parTransId="{0C011B9D-33B4-7348-BBB8-5FE7B5F223FB}" sibTransId="{E262032C-AA60-DD46-A054-174801AAF1A4}"/>
    <dgm:cxn modelId="{12676633-128F-F24B-BBEE-9CCF0E2411B4}" type="presParOf" srcId="{3D155726-1C91-AE45-9C4A-AF74B616DC0E}" destId="{1C3ACBBB-5B11-784E-8DF6-8C4E56EA145E}" srcOrd="0" destOrd="0" presId="urn:microsoft.com/office/officeart/2005/8/layout/equation2"/>
    <dgm:cxn modelId="{E200A441-6125-6C40-9905-BB63C2B7A41E}" type="presParOf" srcId="{1C3ACBBB-5B11-784E-8DF6-8C4E56EA145E}" destId="{971ADA5D-549C-C04E-BD45-208AF03FFB94}" srcOrd="0" destOrd="0" presId="urn:microsoft.com/office/officeart/2005/8/layout/equation2"/>
    <dgm:cxn modelId="{7F822D6A-4C0F-D148-B3A3-A3AD347CD98C}" type="presParOf" srcId="{1C3ACBBB-5B11-784E-8DF6-8C4E56EA145E}" destId="{CA7A72F7-55C7-5B4F-A8BF-ECB65BB79454}" srcOrd="1" destOrd="0" presId="urn:microsoft.com/office/officeart/2005/8/layout/equation2"/>
    <dgm:cxn modelId="{CC7D4699-0B2A-8F48-8986-84ED0F191014}" type="presParOf" srcId="{1C3ACBBB-5B11-784E-8DF6-8C4E56EA145E}" destId="{37795D27-8E6D-044E-B4F5-99F927D52731}" srcOrd="2" destOrd="0" presId="urn:microsoft.com/office/officeart/2005/8/layout/equation2"/>
    <dgm:cxn modelId="{352F2967-AF3E-914F-B21D-1A516D31CA1D}" type="presParOf" srcId="{1C3ACBBB-5B11-784E-8DF6-8C4E56EA145E}" destId="{3CBF56C4-D644-CF4D-9677-5A17EF2E0537}" srcOrd="3" destOrd="0" presId="urn:microsoft.com/office/officeart/2005/8/layout/equation2"/>
    <dgm:cxn modelId="{6712CC03-B764-804F-9004-E9015D9617FE}" type="presParOf" srcId="{1C3ACBBB-5B11-784E-8DF6-8C4E56EA145E}" destId="{C0ADD99B-E06B-4E42-81EB-9A4658F7AA5B}" srcOrd="4" destOrd="0" presId="urn:microsoft.com/office/officeart/2005/8/layout/equation2"/>
    <dgm:cxn modelId="{A68E0C2D-29B0-B445-B198-28462B3D10BA}" type="presParOf" srcId="{3D155726-1C91-AE45-9C4A-AF74B616DC0E}" destId="{7156B72E-7B9E-4949-9817-C1216F2848B6}" srcOrd="1" destOrd="0" presId="urn:microsoft.com/office/officeart/2005/8/layout/equation2"/>
    <dgm:cxn modelId="{99047CD7-8C23-0940-9B0D-2321C10438D6}" type="presParOf" srcId="{7156B72E-7B9E-4949-9817-C1216F2848B6}" destId="{974F8C71-DFDC-6948-AF60-9FA5090125B2}" srcOrd="0" destOrd="0" presId="urn:microsoft.com/office/officeart/2005/8/layout/equation2"/>
    <dgm:cxn modelId="{10771949-1D29-9D4B-A347-1821811A2CE1}" type="presParOf" srcId="{3D155726-1C91-AE45-9C4A-AF74B616DC0E}" destId="{1C020663-066C-8A4D-8B6C-7E0EA9FB03E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95C16-B8F6-E144-84BD-89A4BF0B7E9E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AA4B86CF-61BD-5E4F-889A-6ABF1376B312}">
      <dgm:prSet phldrT="[Text]"/>
      <dgm:spPr/>
      <dgm:t>
        <a:bodyPr/>
        <a:lstStyle/>
        <a:p>
          <a:r>
            <a:rPr lang="en-US" altLang="zh-CN" dirty="0" smtClean="0"/>
            <a:t>MANET</a:t>
          </a:r>
          <a:endParaRPr lang="en-US" dirty="0"/>
        </a:p>
      </dgm:t>
    </dgm:pt>
    <dgm:pt modelId="{1125231D-4606-8446-AEB5-F2C2A2D26C23}" type="parTrans" cxnId="{ECD706BE-506A-4F46-AB4D-8E9BAD0E3DE2}">
      <dgm:prSet/>
      <dgm:spPr/>
      <dgm:t>
        <a:bodyPr/>
        <a:lstStyle/>
        <a:p>
          <a:endParaRPr lang="en-US"/>
        </a:p>
      </dgm:t>
    </dgm:pt>
    <dgm:pt modelId="{475589B3-A28A-DE47-A23E-66C0236169BD}" type="sibTrans" cxnId="{ECD706BE-506A-4F46-AB4D-8E9BAD0E3DE2}">
      <dgm:prSet/>
      <dgm:spPr/>
      <dgm:t>
        <a:bodyPr/>
        <a:lstStyle/>
        <a:p>
          <a:endParaRPr lang="en-US"/>
        </a:p>
      </dgm:t>
    </dgm:pt>
    <dgm:pt modelId="{873ABFB7-4CC9-8E4F-978F-B2E08DD21636}">
      <dgm:prSet phldrT="[Text]"/>
      <dgm:spPr/>
      <dgm:t>
        <a:bodyPr/>
        <a:lstStyle/>
        <a:p>
          <a:r>
            <a:rPr lang="en-US" altLang="zh-CN" dirty="0" smtClean="0"/>
            <a:t>VENET</a:t>
          </a:r>
          <a:r>
            <a:rPr lang="en-US" altLang="zh-CN" dirty="0" smtClean="0"/>
            <a:t>/V2V/</a:t>
          </a:r>
          <a:endParaRPr lang="zh-CN" altLang="en-US" dirty="0" smtClean="0"/>
        </a:p>
        <a:p>
          <a:r>
            <a:rPr lang="en-US" altLang="zh-CN" dirty="0" smtClean="0"/>
            <a:t>IVC</a:t>
          </a:r>
          <a:endParaRPr lang="en-US" dirty="0"/>
        </a:p>
      </dgm:t>
    </dgm:pt>
    <dgm:pt modelId="{99158FE0-E792-B949-B7C2-499F62602407}" type="parTrans" cxnId="{C79E5EA8-9C50-E64D-A270-FE59EAF563E8}">
      <dgm:prSet/>
      <dgm:spPr/>
      <dgm:t>
        <a:bodyPr/>
        <a:lstStyle/>
        <a:p>
          <a:endParaRPr lang="en-US"/>
        </a:p>
      </dgm:t>
    </dgm:pt>
    <dgm:pt modelId="{FB0E593A-816F-8B45-A6A2-1FED9A35622B}" type="sibTrans" cxnId="{C79E5EA8-9C50-E64D-A270-FE59EAF563E8}">
      <dgm:prSet/>
      <dgm:spPr/>
      <dgm:t>
        <a:bodyPr/>
        <a:lstStyle/>
        <a:p>
          <a:endParaRPr lang="en-US" dirty="0"/>
        </a:p>
      </dgm:t>
    </dgm:pt>
    <dgm:pt modelId="{DC434D3F-5C6E-1C44-AD9A-83C9EB270569}" type="pres">
      <dgm:prSet presAssocID="{40C95C16-B8F6-E144-84BD-89A4BF0B7E9E}" presName="Name0" presStyleCnt="0">
        <dgm:presLayoutVars>
          <dgm:dir/>
          <dgm:resizeHandles val="exact"/>
        </dgm:presLayoutVars>
      </dgm:prSet>
      <dgm:spPr/>
    </dgm:pt>
    <dgm:pt modelId="{C38E79E6-6A09-D649-ACA8-E5214AC6645E}" type="pres">
      <dgm:prSet presAssocID="{AA4B86CF-61BD-5E4F-889A-6ABF1376B312}" presName="node" presStyleLbl="node1" presStyleIdx="0" presStyleCnt="2">
        <dgm:presLayoutVars>
          <dgm:bulletEnabled val="1"/>
        </dgm:presLayoutVars>
      </dgm:prSet>
      <dgm:spPr/>
    </dgm:pt>
    <dgm:pt modelId="{6EFF1168-DF69-2B48-B23B-CA8A992374A9}" type="pres">
      <dgm:prSet presAssocID="{475589B3-A28A-DE47-A23E-66C0236169BD}" presName="sibTrans" presStyleLbl="sibTrans2D1" presStyleIdx="0" presStyleCnt="1"/>
      <dgm:spPr/>
    </dgm:pt>
    <dgm:pt modelId="{EE07B50B-9D35-834C-9E25-E52E39DFFE32}" type="pres">
      <dgm:prSet presAssocID="{475589B3-A28A-DE47-A23E-66C0236169BD}" presName="connectorText" presStyleLbl="sibTrans2D1" presStyleIdx="0" presStyleCnt="1"/>
      <dgm:spPr/>
    </dgm:pt>
    <dgm:pt modelId="{05F5DB11-FEBC-6E49-8C55-3062DC4CB5DE}" type="pres">
      <dgm:prSet presAssocID="{873ABFB7-4CC9-8E4F-978F-B2E08DD216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D706BE-506A-4F46-AB4D-8E9BAD0E3DE2}" srcId="{40C95C16-B8F6-E144-84BD-89A4BF0B7E9E}" destId="{AA4B86CF-61BD-5E4F-889A-6ABF1376B312}" srcOrd="0" destOrd="0" parTransId="{1125231D-4606-8446-AEB5-F2C2A2D26C23}" sibTransId="{475589B3-A28A-DE47-A23E-66C0236169BD}"/>
    <dgm:cxn modelId="{095AD9E5-303A-B842-B7CF-DC9A6A469EDA}" type="presOf" srcId="{475589B3-A28A-DE47-A23E-66C0236169BD}" destId="{EE07B50B-9D35-834C-9E25-E52E39DFFE32}" srcOrd="1" destOrd="0" presId="urn:microsoft.com/office/officeart/2005/8/layout/process1"/>
    <dgm:cxn modelId="{A0F43E83-6D5C-3F4B-B16E-B3199EB9FA6C}" type="presOf" srcId="{40C95C16-B8F6-E144-84BD-89A4BF0B7E9E}" destId="{DC434D3F-5C6E-1C44-AD9A-83C9EB270569}" srcOrd="0" destOrd="0" presId="urn:microsoft.com/office/officeart/2005/8/layout/process1"/>
    <dgm:cxn modelId="{2C389CF1-3986-A74C-83C0-108DB0D0C3CF}" type="presOf" srcId="{AA4B86CF-61BD-5E4F-889A-6ABF1376B312}" destId="{C38E79E6-6A09-D649-ACA8-E5214AC6645E}" srcOrd="0" destOrd="0" presId="urn:microsoft.com/office/officeart/2005/8/layout/process1"/>
    <dgm:cxn modelId="{C79E5EA8-9C50-E64D-A270-FE59EAF563E8}" srcId="{40C95C16-B8F6-E144-84BD-89A4BF0B7E9E}" destId="{873ABFB7-4CC9-8E4F-978F-B2E08DD21636}" srcOrd="1" destOrd="0" parTransId="{99158FE0-E792-B949-B7C2-499F62602407}" sibTransId="{FB0E593A-816F-8B45-A6A2-1FED9A35622B}"/>
    <dgm:cxn modelId="{0C3E9BB1-4C6C-E745-9E32-1B085A620AE5}" type="presOf" srcId="{475589B3-A28A-DE47-A23E-66C0236169BD}" destId="{6EFF1168-DF69-2B48-B23B-CA8A992374A9}" srcOrd="0" destOrd="0" presId="urn:microsoft.com/office/officeart/2005/8/layout/process1"/>
    <dgm:cxn modelId="{E9380A28-DA41-9C42-AD1E-48835A94D4D5}" type="presOf" srcId="{873ABFB7-4CC9-8E4F-978F-B2E08DD21636}" destId="{05F5DB11-FEBC-6E49-8C55-3062DC4CB5DE}" srcOrd="0" destOrd="0" presId="urn:microsoft.com/office/officeart/2005/8/layout/process1"/>
    <dgm:cxn modelId="{B7CA2074-5ED4-3646-91B6-1E3962F17BDA}" type="presParOf" srcId="{DC434D3F-5C6E-1C44-AD9A-83C9EB270569}" destId="{C38E79E6-6A09-D649-ACA8-E5214AC6645E}" srcOrd="0" destOrd="0" presId="urn:microsoft.com/office/officeart/2005/8/layout/process1"/>
    <dgm:cxn modelId="{B7AB420A-99FE-514C-B53E-2F14AAEDBD52}" type="presParOf" srcId="{DC434D3F-5C6E-1C44-AD9A-83C9EB270569}" destId="{6EFF1168-DF69-2B48-B23B-CA8A992374A9}" srcOrd="1" destOrd="0" presId="urn:microsoft.com/office/officeart/2005/8/layout/process1"/>
    <dgm:cxn modelId="{D995F8B0-4DC3-154A-ACA1-974A8C2D4659}" type="presParOf" srcId="{6EFF1168-DF69-2B48-B23B-CA8A992374A9}" destId="{EE07B50B-9D35-834C-9E25-E52E39DFFE32}" srcOrd="0" destOrd="0" presId="urn:microsoft.com/office/officeart/2005/8/layout/process1"/>
    <dgm:cxn modelId="{C0CB2C01-C2AD-0D40-8483-1E268D935B9F}" type="presParOf" srcId="{DC434D3F-5C6E-1C44-AD9A-83C9EB270569}" destId="{05F5DB11-FEBC-6E49-8C55-3062DC4CB5D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ADA5D-549C-C04E-BD45-208AF03FFB94}">
      <dsp:nvSpPr>
        <dsp:cNvPr id="0" name=""/>
        <dsp:cNvSpPr/>
      </dsp:nvSpPr>
      <dsp:spPr>
        <a:xfrm>
          <a:off x="2222" y="20725"/>
          <a:ext cx="788987" cy="788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</a:t>
          </a:r>
          <a:r>
            <a:rPr lang="en-US" altLang="zh-CN" sz="2400" kern="1200" dirty="0" smtClean="0"/>
            <a:t>2I</a:t>
          </a:r>
          <a:endParaRPr lang="en-US" sz="2400" kern="1200" dirty="0"/>
        </a:p>
      </dsp:txBody>
      <dsp:txXfrm>
        <a:off x="117766" y="136269"/>
        <a:ext cx="557899" cy="557899"/>
      </dsp:txXfrm>
    </dsp:sp>
    <dsp:sp modelId="{37795D27-8E6D-044E-B4F5-99F927D52731}">
      <dsp:nvSpPr>
        <dsp:cNvPr id="0" name=""/>
        <dsp:cNvSpPr/>
      </dsp:nvSpPr>
      <dsp:spPr>
        <a:xfrm>
          <a:off x="167909" y="873779"/>
          <a:ext cx="457612" cy="45761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28565" y="1048770"/>
        <a:ext cx="336300" cy="107630"/>
      </dsp:txXfrm>
    </dsp:sp>
    <dsp:sp modelId="{C0ADD99B-E06B-4E42-81EB-9A4658F7AA5B}">
      <dsp:nvSpPr>
        <dsp:cNvPr id="0" name=""/>
        <dsp:cNvSpPr/>
      </dsp:nvSpPr>
      <dsp:spPr>
        <a:xfrm>
          <a:off x="2222" y="1395457"/>
          <a:ext cx="788987" cy="788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</a:t>
          </a:r>
          <a:r>
            <a:rPr lang="en-US" altLang="zh-CN" sz="2400" kern="1200" dirty="0" smtClean="0"/>
            <a:t>2V</a:t>
          </a:r>
          <a:endParaRPr lang="en-US" sz="2400" kern="1200" dirty="0"/>
        </a:p>
      </dsp:txBody>
      <dsp:txXfrm>
        <a:off x="117766" y="1511001"/>
        <a:ext cx="557899" cy="557899"/>
      </dsp:txXfrm>
    </dsp:sp>
    <dsp:sp modelId="{7156B72E-7B9E-4949-9817-C1216F2848B6}">
      <dsp:nvSpPr>
        <dsp:cNvPr id="0" name=""/>
        <dsp:cNvSpPr/>
      </dsp:nvSpPr>
      <dsp:spPr>
        <a:xfrm>
          <a:off x="909558" y="955833"/>
          <a:ext cx="250898" cy="293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909558" y="1014534"/>
        <a:ext cx="175629" cy="176101"/>
      </dsp:txXfrm>
    </dsp:sp>
    <dsp:sp modelId="{1C020663-066C-8A4D-8B6C-7E0EA9FB03EC}">
      <dsp:nvSpPr>
        <dsp:cNvPr id="0" name=""/>
        <dsp:cNvSpPr/>
      </dsp:nvSpPr>
      <dsp:spPr>
        <a:xfrm>
          <a:off x="1264602" y="313597"/>
          <a:ext cx="1577975" cy="15779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V</a:t>
          </a:r>
          <a:r>
            <a:rPr lang="en-US" altLang="zh-CN" sz="4900" kern="1200" dirty="0" smtClean="0"/>
            <a:t>2X</a:t>
          </a:r>
          <a:endParaRPr lang="en-US" sz="4900" kern="1200" dirty="0"/>
        </a:p>
      </dsp:txBody>
      <dsp:txXfrm>
        <a:off x="1495691" y="544686"/>
        <a:ext cx="1115797" cy="1115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E79E6-6A09-D649-ACA8-E5214AC6645E}">
      <dsp:nvSpPr>
        <dsp:cNvPr id="0" name=""/>
        <dsp:cNvSpPr/>
      </dsp:nvSpPr>
      <dsp:spPr>
        <a:xfrm>
          <a:off x="651" y="899258"/>
          <a:ext cx="1389721" cy="83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MANET</a:t>
          </a:r>
          <a:endParaRPr lang="en-US" sz="1800" kern="1200" dirty="0"/>
        </a:p>
      </dsp:txBody>
      <dsp:txXfrm>
        <a:off x="25073" y="923680"/>
        <a:ext cx="1340877" cy="784989"/>
      </dsp:txXfrm>
    </dsp:sp>
    <dsp:sp modelId="{6EFF1168-DF69-2B48-B23B-CA8A992374A9}">
      <dsp:nvSpPr>
        <dsp:cNvPr id="0" name=""/>
        <dsp:cNvSpPr/>
      </dsp:nvSpPr>
      <dsp:spPr>
        <a:xfrm>
          <a:off x="1529345" y="1143849"/>
          <a:ext cx="294621" cy="344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29345" y="1212779"/>
        <a:ext cx="206235" cy="206791"/>
      </dsp:txXfrm>
    </dsp:sp>
    <dsp:sp modelId="{05F5DB11-FEBC-6E49-8C55-3062DC4CB5DE}">
      <dsp:nvSpPr>
        <dsp:cNvPr id="0" name=""/>
        <dsp:cNvSpPr/>
      </dsp:nvSpPr>
      <dsp:spPr>
        <a:xfrm>
          <a:off x="1946262" y="899258"/>
          <a:ext cx="1389721" cy="833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VENET</a:t>
          </a:r>
          <a:r>
            <a:rPr lang="en-US" altLang="zh-CN" sz="1800" kern="1200" dirty="0" smtClean="0"/>
            <a:t>/V2V/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IVC</a:t>
          </a:r>
          <a:endParaRPr lang="en-US" sz="1800" kern="1200" dirty="0"/>
        </a:p>
      </dsp:txBody>
      <dsp:txXfrm>
        <a:off x="1970684" y="923680"/>
        <a:ext cx="1340877" cy="784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4EE3-74E8-BA43-8AF4-A071555B5E6B}" type="datetimeFigureOut">
              <a:rPr lang="en-US" smtClean="0"/>
              <a:t>26/02/16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E7C0-68C9-F44F-BC9F-499DDDB3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5EAE-CC75-BF46-A5DE-A493171C7381}" type="datetimeFigureOut">
              <a:rPr lang="en-US" smtClean="0"/>
              <a:t>26/02/16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829BC-7E98-1D44-AAEA-13A3C681A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6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3CC6-E93A-8F4F-A96E-603AE16A9831}" type="datetime1">
              <a:rPr lang="en-AU" smtClean="0"/>
              <a:t>26/02/16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CAB-2978-504A-AADA-D933AD25EFBB}" type="datetime1">
              <a:rPr lang="en-AU" smtClean="0"/>
              <a:t>26/02/16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D30-A545-3E42-BC3B-6102519CC71E}" type="datetime1">
              <a:rPr lang="en-AU" smtClean="0"/>
              <a:t>26/02/16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6CB0-85F1-CA45-A902-46153FD3A806}" type="datetime1">
              <a:rPr lang="en-AU" smtClean="0"/>
              <a:t>26/02/16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620-F668-B748-BA96-3ACAFFB0E393}" type="datetime1">
              <a:rPr lang="en-AU" smtClean="0"/>
              <a:t>26/02/16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600-3CB3-934A-ADD6-55A226B31F5A}" type="datetime1">
              <a:rPr lang="en-AU" smtClean="0"/>
              <a:t>26/02/16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B0EC-DA63-4C42-AF43-C7F23BFAFF1F}" type="datetime1">
              <a:rPr lang="en-AU" smtClean="0"/>
              <a:t>26/02/16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E0F-12BE-784F-903D-A3BA442A8A2C}" type="datetime1">
              <a:rPr lang="en-AU" smtClean="0"/>
              <a:t>26/02/16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9B9-8DA5-CF4D-8664-D43ECCE33EF7}" type="datetime1">
              <a:rPr lang="en-AU" smtClean="0"/>
              <a:t>26/02/16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B82-011A-9E46-AC6A-341B0214982D}" type="datetime1">
              <a:rPr lang="en-AU" smtClean="0"/>
              <a:t>26/02/16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5791-0FDB-F740-A83D-A90DDF2B6444}" type="datetime1">
              <a:rPr lang="en-AU" smtClean="0"/>
              <a:t>26/02/16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FF71-181D-B54C-92FD-59EB05E2FD66}" type="datetime1">
              <a:rPr lang="en-AU" smtClean="0"/>
              <a:t>26/02/16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</a:t>
            </a:r>
            <a:r>
              <a:rPr lang="en-US" altLang="zh-CN" dirty="0" smtClean="0"/>
              <a:t>100-</a:t>
            </a:r>
            <a:fld id="{AD5E5414-A434-5644-A17B-B51D308A3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.berkeley.edu" TargetMode="External"/><Relationship Id="rId4" Type="http://schemas.openxmlformats.org/officeDocument/2006/relationships/hyperlink" Target="https://en.wikipedia.org/wiki/Vehicular_communication_systems" TargetMode="External"/><Relationship Id="rId5" Type="http://schemas.openxmlformats.org/officeDocument/2006/relationships/hyperlink" Target="http://www.its.dot.gov/factsheets/connected_vehicles_work.htm" TargetMode="External"/><Relationship Id="rId6" Type="http://schemas.openxmlformats.org/officeDocument/2006/relationships/hyperlink" Target="http://www.safespot-eu.org" TargetMode="External"/><Relationship Id="rId7" Type="http://schemas.openxmlformats.org/officeDocument/2006/relationships/hyperlink" Target="http://www.mlit.go.jp/road/ITS/topindex/topindex_g06_2.html" TargetMode="External"/><Relationship Id="rId8" Type="http://schemas.openxmlformats.org/officeDocument/2006/relationships/hyperlink" Target="http://www.c-its.org/" TargetMode="External"/><Relationship Id="rId9" Type="http://schemas.openxmlformats.org/officeDocument/2006/relationships/hyperlink" Target="http://ieeexplore.ieee.org/xpl/login.jsp?tp=&amp;arnumber=4450627&amp;url=http://ieeexplore.ieee.org/xpls/abs_all.jsp?arnumber=4450627" TargetMode="External"/><Relationship Id="rId10" Type="http://schemas.openxmlformats.org/officeDocument/2006/relationships/hyperlink" Target="http://ieeexplore.ieee.org/xpl/login.jsp?tp=&amp;arnumber=1306972&amp;url=http://ieeexplore.ieee.org/iel5/8013/29015/01306972" TargetMode="External"/><Relationship Id="rId11" Type="http://schemas.openxmlformats.org/officeDocument/2006/relationships/hyperlink" Target="https://users.ece.cmu.edu/~sazimi/SAE20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ehicle-to-vehicl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-to-car.or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altLang="zh-CN" dirty="0" smtClean="0"/>
              <a:t>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Zhuangdi Zhu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 PHY</a:t>
            </a:r>
            <a:r>
              <a:rPr lang="en-US" altLang="zh-CN" dirty="0" smtClean="0"/>
              <a:t>/MAC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1"/>
            <a:r>
              <a:rPr lang="en-US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2"/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dirty="0"/>
              <a:t>WLAN/Cellular</a:t>
            </a:r>
          </a:p>
          <a:p>
            <a:pPr lvl="3"/>
            <a:r>
              <a:rPr lang="en-US" dirty="0"/>
              <a:t>Ad Hoc</a:t>
            </a:r>
          </a:p>
          <a:p>
            <a:pPr lvl="3"/>
            <a:r>
              <a:rPr lang="en-US" dirty="0"/>
              <a:t>Hybrid</a:t>
            </a:r>
          </a:p>
          <a:p>
            <a:pPr lvl="4"/>
            <a:r>
              <a:rPr lang="en-US" dirty="0" err="1"/>
              <a:t>Namboodiri</a:t>
            </a:r>
            <a:r>
              <a:rPr lang="en-US" baseline="30000" dirty="0"/>
              <a:t>[7]</a:t>
            </a:r>
            <a:endParaRPr lang="en-US" dirty="0"/>
          </a:p>
          <a:p>
            <a:pPr lvl="3"/>
            <a:r>
              <a:rPr lang="en-US" dirty="0"/>
              <a:t>(add three pictures here)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 PHY</a:t>
            </a:r>
            <a:r>
              <a:rPr lang="en-US" altLang="zh-CN" dirty="0" smtClean="0"/>
              <a:t>/MAC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2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protocols(CSMA-like)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ones(TDMA-like)</a:t>
            </a:r>
          </a:p>
          <a:p>
            <a:pPr lvl="3"/>
            <a:r>
              <a:rPr lang="en-US" altLang="zh-CN" dirty="0" smtClean="0"/>
              <a:t>DSRC</a:t>
            </a:r>
          </a:p>
          <a:p>
            <a:pPr lvl="3"/>
            <a:r>
              <a:rPr lang="en-US" altLang="zh-CN" dirty="0" err="1" smtClean="0"/>
              <a:t>FleetNet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VANET Application Layer</a:t>
            </a:r>
          </a:p>
          <a:p>
            <a:pPr lvl="1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Applications(User applications)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Awareness based</a:t>
            </a:r>
          </a:p>
          <a:p>
            <a:pPr lvl="2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</a:t>
            </a:r>
            <a:r>
              <a:rPr lang="en-US" altLang="zh-CN" dirty="0"/>
              <a:t>p</a:t>
            </a:r>
            <a:r>
              <a:rPr lang="en-US" altLang="zh-CN" dirty="0" smtClean="0"/>
              <a:t>eer</a:t>
            </a:r>
            <a:r>
              <a:rPr lang="en-US" altLang="zh-CN" dirty="0" smtClean="0"/>
              <a:t>-to-peer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 (Intelligent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applications)</a:t>
            </a:r>
          </a:p>
          <a:p>
            <a:pPr lvl="2"/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</a:p>
          <a:p>
            <a:pPr lvl="2"/>
            <a:r>
              <a:rPr lang="en-US" dirty="0" smtClean="0"/>
              <a:t>Broadcast safety messages (collision warning</a:t>
            </a:r>
            <a:r>
              <a:rPr lang="en-US" dirty="0"/>
              <a:t>, </a:t>
            </a:r>
            <a:r>
              <a:rPr lang="en-US" dirty="0"/>
              <a:t>b</a:t>
            </a:r>
            <a:r>
              <a:rPr lang="en-US" dirty="0" smtClean="0"/>
              <a:t>lind </a:t>
            </a:r>
            <a:r>
              <a:rPr lang="en-US" dirty="0"/>
              <a:t>s</a:t>
            </a:r>
            <a:r>
              <a:rPr lang="en-US" dirty="0" smtClean="0"/>
              <a:t>pot </a:t>
            </a:r>
            <a:r>
              <a:rPr lang="en-US" dirty="0"/>
              <a:t>w</a:t>
            </a:r>
            <a:r>
              <a:rPr lang="en-US" dirty="0" smtClean="0"/>
              <a:t>arning &amp; </a:t>
            </a:r>
            <a:r>
              <a:rPr lang="en-US" dirty="0"/>
              <a:t>l</a:t>
            </a:r>
            <a:r>
              <a:rPr lang="en-US" dirty="0" smtClean="0"/>
              <a:t>ane change warning)</a:t>
            </a:r>
            <a:endParaRPr lang="en-US" dirty="0"/>
          </a:p>
          <a:p>
            <a:pPr lvl="2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/>
              <a:t>Proactive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Reactive</a:t>
            </a:r>
            <a:r>
              <a:rPr lang="en-US" altLang="zh-CN" baseline="30000" dirty="0"/>
              <a:t>[17</a:t>
            </a:r>
            <a:r>
              <a:rPr lang="en-US" altLang="zh-CN" baseline="30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schemes.</a:t>
            </a:r>
          </a:p>
          <a:p>
            <a:pPr lvl="3"/>
            <a:r>
              <a:rPr lang="en-US" altLang="zh-CN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</a:p>
          <a:p>
            <a:pPr lvl="2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schemes.</a:t>
            </a:r>
          </a:p>
          <a:p>
            <a:pPr lvl="3"/>
            <a:r>
              <a:rPr lang="en-US" altLang="zh-CN" dirty="0" smtClean="0"/>
              <a:t>requirements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defined.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  <a:endParaRPr lang="en-US" altLang="zh-CN" dirty="0"/>
          </a:p>
          <a:p>
            <a:pPr lvl="2"/>
            <a:r>
              <a:rPr lang="en-US" altLang="zh-CN" dirty="0" smtClean="0"/>
              <a:t>Unicast Routing</a:t>
            </a:r>
            <a:endParaRPr lang="en-US" altLang="zh-CN" baseline="30000" dirty="0" smtClean="0"/>
          </a:p>
          <a:p>
            <a:pPr lvl="3"/>
            <a:r>
              <a:rPr lang="en-US" altLang="zh-CN" dirty="0" smtClean="0"/>
              <a:t>OLSR[],</a:t>
            </a:r>
            <a:r>
              <a:rPr lang="zh-CN" altLang="en-US" dirty="0" smtClean="0"/>
              <a:t> </a:t>
            </a:r>
            <a:r>
              <a:rPr lang="en-US" altLang="zh-CN" dirty="0" smtClean="0"/>
              <a:t>AODV[],</a:t>
            </a:r>
            <a:r>
              <a:rPr lang="zh-CN" altLang="en-US" dirty="0" smtClean="0"/>
              <a:t> </a:t>
            </a:r>
            <a:r>
              <a:rPr lang="en-US" altLang="zh-CN" dirty="0" smtClean="0"/>
              <a:t>DSR[],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Multicast Routing</a:t>
            </a:r>
          </a:p>
          <a:p>
            <a:pPr lvl="3"/>
            <a:r>
              <a:rPr lang="en-US" altLang="zh-CN" baseline="30000" dirty="0" smtClean="0"/>
              <a:t>[examples here]</a:t>
            </a:r>
          </a:p>
          <a:p>
            <a:pPr lvl="2"/>
            <a:r>
              <a:rPr lang="en-US" altLang="zh-CN" dirty="0" smtClean="0"/>
              <a:t>Broadcast Routing</a:t>
            </a:r>
          </a:p>
          <a:p>
            <a:pPr lvl="3"/>
            <a:r>
              <a:rPr lang="en-US" altLang="zh-CN" dirty="0" smtClean="0"/>
              <a:t>OLSR</a:t>
            </a:r>
            <a:r>
              <a:rPr lang="en-US" altLang="zh-CN" baseline="30000" dirty="0" smtClean="0"/>
              <a:t>[]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emergency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VANETs.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Topology based (Ad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en-US" altLang="zh-CN" baseline="30000" dirty="0" smtClean="0"/>
              <a:t>[9]</a:t>
            </a:r>
          </a:p>
          <a:p>
            <a:pPr lvl="2"/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en-US" altLang="zh-CN" baseline="30000" dirty="0" smtClean="0"/>
              <a:t>[10]</a:t>
            </a:r>
          </a:p>
          <a:p>
            <a:pPr lvl="3"/>
            <a:r>
              <a:rPr lang="en-US" smtClean="0"/>
              <a:t>C</a:t>
            </a:r>
            <a:r>
              <a:rPr lang="en-US" altLang="zh-CN" smtClean="0"/>
              <a:t>2C</a:t>
            </a:r>
            <a:r>
              <a:rPr lang="zh-CN" altLang="en-US" dirty="0" smtClean="0"/>
              <a:t> </a:t>
            </a:r>
            <a:r>
              <a:rPr lang="en-US" altLang="zh-CN" dirty="0"/>
              <a:t>CC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geographic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schemes[27]</a:t>
            </a:r>
          </a:p>
          <a:p>
            <a:pPr lvl="3"/>
            <a:r>
              <a:rPr lang="en-US" altLang="en-US" dirty="0" smtClean="0"/>
              <a:t>//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/>
              <a:t>transmission</a:t>
            </a:r>
            <a:r>
              <a:rPr lang="en-US" altLang="zh-CN" baseline="30000" dirty="0"/>
              <a:t>[26]</a:t>
            </a:r>
            <a:r>
              <a:rPr lang="zh-CN" altLang="en-US" baseline="30000" dirty="0"/>
              <a:t> </a:t>
            </a:r>
            <a:r>
              <a:rPr lang="zh-CN" altLang="zh-CN" baseline="30000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generalization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pPr lvl="3"/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lvl="3"/>
            <a:r>
              <a:rPr lang="en-US" altLang="zh-CN" dirty="0"/>
              <a:t>Optimizing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en-US" altLang="zh-CN" baseline="30000" dirty="0"/>
              <a:t>[18</a:t>
            </a:r>
            <a:r>
              <a:rPr lang="en-US" altLang="zh-CN" baseline="30000" dirty="0" smtClean="0"/>
              <a:t>]</a:t>
            </a:r>
          </a:p>
          <a:p>
            <a:pPr lvl="3"/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</a:p>
          <a:p>
            <a:pPr lvl="2"/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Geocast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AODV, DSR</a:t>
            </a:r>
            <a:r>
              <a:rPr lang="zh-CN" altLang="zh-CN" dirty="0" smtClean="0"/>
              <a:t>;</a:t>
            </a:r>
            <a:r>
              <a:rPr lang="en-US" altLang="zh-CN" dirty="0" smtClean="0"/>
              <a:t>PRAODV;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</a:t>
            </a:r>
          </a:p>
          <a:p>
            <a:pPr lvl="2"/>
            <a:r>
              <a:rPr lang="en-US" altLang="zh-CN" dirty="0" smtClean="0"/>
              <a:t>GPSR,</a:t>
            </a:r>
            <a:r>
              <a:rPr lang="zh-CN" altLang="en-US" dirty="0" smtClean="0"/>
              <a:t> </a:t>
            </a:r>
            <a:r>
              <a:rPr lang="en-US" altLang="zh-CN" dirty="0" smtClean="0"/>
              <a:t>GSR;</a:t>
            </a:r>
            <a:r>
              <a:rPr lang="zh-CN" altLang="en-US" dirty="0" smtClean="0"/>
              <a:t> </a:t>
            </a:r>
            <a:r>
              <a:rPr lang="en-US" altLang="zh-CN" dirty="0" smtClean="0"/>
              <a:t>GPCR;</a:t>
            </a:r>
            <a:r>
              <a:rPr lang="zh-CN" altLang="en-US" dirty="0" smtClean="0"/>
              <a:t> </a:t>
            </a:r>
            <a:r>
              <a:rPr lang="en-US" altLang="zh-CN" dirty="0" smtClean="0"/>
              <a:t>A-STAR</a:t>
            </a:r>
          </a:p>
          <a:p>
            <a:pPr lvl="2"/>
            <a:r>
              <a:rPr lang="en-US" altLang="zh-CN" dirty="0" smtClean="0"/>
              <a:t>COIN</a:t>
            </a:r>
            <a:r>
              <a:rPr lang="en-US" altLang="zh-CN" baseline="30000" dirty="0" smtClean="0"/>
              <a:t>[]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LORA_CBF</a:t>
            </a:r>
            <a:r>
              <a:rPr lang="en-US" altLang="zh-CN" baseline="30000" dirty="0" smtClean="0"/>
              <a:t>[]</a:t>
            </a:r>
          </a:p>
          <a:p>
            <a:pPr lvl="2"/>
            <a:r>
              <a:rPr lang="en-US" altLang="zh-CN" dirty="0" smtClean="0"/>
              <a:t>Flooding; BROADCOMM,</a:t>
            </a:r>
            <a:r>
              <a:rPr lang="zh-CN" altLang="en-US" dirty="0" smtClean="0"/>
              <a:t> </a:t>
            </a:r>
            <a:r>
              <a:rPr lang="en-US" altLang="zh-CN" dirty="0" smtClean="0"/>
              <a:t>V-TRADE,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HV-TRADE</a:t>
            </a:r>
          </a:p>
          <a:p>
            <a:pPr lvl="2"/>
            <a:r>
              <a:rPr lang="en-US" altLang="zh-CN" dirty="0" smtClean="0"/>
              <a:t>(Location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zh-CN" altLang="en-US" dirty="0" smtClean="0"/>
              <a:t> </a:t>
            </a:r>
            <a:r>
              <a:rPr lang="en-US" altLang="zh-CN" dirty="0" smtClean="0"/>
              <a:t>IVG</a:t>
            </a:r>
          </a:p>
          <a:p>
            <a:pPr lvl="2"/>
            <a:r>
              <a:rPr lang="en-US" altLang="zh-CN" dirty="0" smtClean="0"/>
              <a:t>(Give a table or graph here covering most protocols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</a:p>
          <a:p>
            <a:pPr lvl="2"/>
            <a:r>
              <a:rPr lang="en-US" altLang="zh-CN" dirty="0" smtClean="0"/>
              <a:t>Vehi</a:t>
            </a:r>
            <a:r>
              <a:rPr lang="en-US" altLang="zh-CN" dirty="0" smtClean="0"/>
              <a:t>c</a:t>
            </a:r>
            <a:r>
              <a:rPr lang="en-US" altLang="zh-CN" dirty="0" smtClean="0"/>
              <a:t>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  <a:p>
            <a:pPr lvl="3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multi-homed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gateways[24]</a:t>
            </a:r>
          </a:p>
          <a:p>
            <a:pPr lvl="3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  <a:r>
              <a:rPr lang="zh-CN" altLang="en-US" dirty="0"/>
              <a:t> </a:t>
            </a:r>
            <a:r>
              <a:rPr lang="en-US" altLang="zh-CN" dirty="0" smtClean="0"/>
              <a:t>gateways</a:t>
            </a:r>
            <a:r>
              <a:rPr lang="en-US" altLang="zh-CN" dirty="0"/>
              <a:t>[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 smtClean="0"/>
              <a:t>Vehicles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3"/>
            <a:r>
              <a:rPr lang="en-US" altLang="zh-CN" dirty="0" smtClean="0"/>
              <a:t>[25]</a:t>
            </a:r>
          </a:p>
          <a:p>
            <a:pPr lvl="3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Dissemination: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positions</a:t>
            </a:r>
          </a:p>
          <a:p>
            <a:pPr lvl="2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 within a zone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</a:p>
          <a:p>
            <a:pPr lvl="3"/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counts</a:t>
            </a:r>
            <a:r>
              <a:rPr lang="en-US" altLang="zh-CN" baseline="30000" dirty="0" smtClean="0"/>
              <a:t>[28]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vehicle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en-US" altLang="zh-CN" baseline="30000" dirty="0" smtClean="0"/>
              <a:t>[29]</a:t>
            </a:r>
          </a:p>
          <a:p>
            <a:pPr lvl="3"/>
            <a:r>
              <a:rPr lang="en-US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 smtClean="0"/>
              <a:t>exist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	.</a:t>
            </a:r>
            <a:endParaRPr lang="en-US" dirty="0" smtClean="0"/>
          </a:p>
          <a:p>
            <a:pPr lvl="2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nfrastructure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[30]</a:t>
            </a:r>
          </a:p>
          <a:p>
            <a:pPr lvl="3"/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-</a:t>
            </a:r>
            <a:r>
              <a:rPr lang="en-US" altLang="zh-CN" dirty="0" smtClean="0"/>
              <a:t>to-peer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en-US" altLang="zh-CN" baseline="30000" dirty="0" smtClean="0"/>
              <a:t>[31]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</a:p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</a:p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Challenges</a:t>
            </a:r>
            <a:endParaRPr lang="en-US" altLang="zh-CN" dirty="0" smtClean="0"/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Security</a:t>
            </a:r>
            <a:r>
              <a:rPr lang="zh-CN" altLang="zh-CN" dirty="0"/>
              <a:t> </a:t>
            </a:r>
            <a:r>
              <a:rPr lang="en-US" baseline="30000" dirty="0" smtClean="0"/>
              <a:t>[10]</a:t>
            </a:r>
            <a:r>
              <a:rPr lang="en-US" dirty="0" smtClean="0"/>
              <a:t>: </a:t>
            </a:r>
            <a:r>
              <a:rPr lang="en-US" altLang="zh-CN" dirty="0"/>
              <a:t>Contradictory </a:t>
            </a:r>
            <a:r>
              <a:rPr lang="en-US" altLang="zh-CN" dirty="0" smtClean="0"/>
              <a:t>properties</a:t>
            </a:r>
            <a:endParaRPr lang="en-US" dirty="0" smtClean="0"/>
          </a:p>
          <a:p>
            <a:pPr lvl="2"/>
            <a:r>
              <a:rPr lang="en-US" altLang="zh-CN" dirty="0" smtClean="0"/>
              <a:t>Authentication</a:t>
            </a:r>
            <a:r>
              <a:rPr lang="en-US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Liability</a:t>
            </a:r>
          </a:p>
          <a:p>
            <a:pPr lvl="3"/>
            <a:r>
              <a:rPr lang="en-US" altLang="zh-CN" dirty="0" smtClean="0"/>
              <a:t>Masquerade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 &amp; denial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</a:p>
          <a:p>
            <a:pPr lvl="2"/>
            <a:r>
              <a:rPr lang="en-US" altLang="zh-CN" dirty="0" smtClean="0"/>
              <a:t>Privacy</a:t>
            </a:r>
            <a:r>
              <a:rPr lang="zh-CN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nonymity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Eaversdrop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Leakage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Security</a:t>
            </a:r>
            <a:r>
              <a:rPr lang="zh-CN" altLang="zh-CN" dirty="0"/>
              <a:t> </a:t>
            </a:r>
            <a:r>
              <a:rPr lang="en-US" baseline="30000" dirty="0" smtClean="0"/>
              <a:t>[10]</a:t>
            </a:r>
            <a:r>
              <a:rPr lang="en-US" dirty="0" smtClean="0"/>
              <a:t>: Schemes</a:t>
            </a:r>
          </a:p>
          <a:p>
            <a:pPr lvl="2"/>
            <a:r>
              <a:rPr lang="en-US" dirty="0" smtClean="0"/>
              <a:t>Certification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Authorities(CAs)</a:t>
            </a:r>
          </a:p>
          <a:p>
            <a:pPr lvl="3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certificate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revocation</a:t>
            </a:r>
            <a:r>
              <a:rPr lang="en-US" altLang="zh-CN" baseline="30000" dirty="0" smtClean="0"/>
              <a:t>[35]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</a:p>
          <a:p>
            <a:pPr lvl="3"/>
            <a:r>
              <a:rPr lang="en-US" altLang="zh-CN" dirty="0" smtClean="0"/>
              <a:t>Use pseudonym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  <a:r>
              <a:rPr lang="en-US" altLang="zh-CN" baseline="30000" dirty="0" smtClean="0"/>
              <a:t>[33][34]</a:t>
            </a:r>
          </a:p>
          <a:p>
            <a:pPr lvl="3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asymmetric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cryptography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Security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/>
              <a:t>Q</a:t>
            </a:r>
            <a:r>
              <a:rPr lang="en-US" altLang="zh-CN" dirty="0" smtClean="0"/>
              <a:t>uo</a:t>
            </a:r>
            <a:endParaRPr lang="en-US" dirty="0" smtClean="0"/>
          </a:p>
          <a:p>
            <a:pPr lvl="2"/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en-US" dirty="0"/>
          </a:p>
          <a:p>
            <a:pPr lvl="3"/>
            <a:endParaRPr lang="en-US" baseline="30000" dirty="0" smtClean="0"/>
          </a:p>
          <a:p>
            <a:pPr lvl="3"/>
            <a:endParaRPr lang="en-US" altLang="zh-CN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endParaRPr lang="en-US" dirty="0" smtClean="0"/>
          </a:p>
          <a:p>
            <a:pPr lvl="2"/>
            <a:r>
              <a:rPr lang="en-US" altLang="zh-CN" dirty="0" smtClean="0"/>
              <a:t>Accuracy(corruption/</a:t>
            </a:r>
            <a:r>
              <a:rPr lang="en-US" altLang="zh-CN" dirty="0"/>
              <a:t>collision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efficiency(Broad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Storm)</a:t>
            </a:r>
          </a:p>
          <a:p>
            <a:pPr lvl="2"/>
            <a:r>
              <a:rPr lang="en-US" altLang="zh-CN" dirty="0" smtClean="0"/>
              <a:t>Re-broadcast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en-US" altLang="zh-CN" baseline="30000" dirty="0"/>
              <a:t>[14]</a:t>
            </a:r>
          </a:p>
          <a:p>
            <a:pPr lvl="2"/>
            <a:r>
              <a:rPr lang="en-US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ransmission range of the emergency messages</a:t>
            </a:r>
            <a:r>
              <a:rPr lang="en-US" altLang="zh-CN" baseline="30000" dirty="0"/>
              <a:t>[15</a:t>
            </a:r>
            <a:r>
              <a:rPr lang="en-US" altLang="zh-CN" baseline="30000" dirty="0" smtClean="0"/>
              <a:t>]</a:t>
            </a:r>
            <a:endParaRPr lang="en-US" altLang="zh-CN" baseline="30000" dirty="0"/>
          </a:p>
          <a:p>
            <a:pPr lvl="2"/>
            <a:endParaRPr lang="en-US" altLang="zh-CN" baseline="30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Normal Schemes:</a:t>
            </a:r>
          </a:p>
          <a:p>
            <a:pPr marL="1828800" lvl="3" indent="-457200">
              <a:buFont typeface="Wingdings" charset="2"/>
              <a:buAutoNum type="arabicPlain"/>
            </a:pP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files) 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 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(NS-2/3)</a:t>
            </a:r>
            <a:r>
              <a:rPr lang="en-US" altLang="zh-CN" baseline="30000" dirty="0" smtClean="0"/>
              <a:t>[38]</a:t>
            </a:r>
          </a:p>
          <a:p>
            <a:pPr marL="1828800" lvl="3" indent="-457200">
              <a:buFont typeface="Wingdings" charset="2"/>
              <a:buAutoNum type="arabicPlain"/>
            </a:pPr>
            <a:r>
              <a:rPr lang="en-US" altLang="zh-CN" dirty="0" smtClean="0"/>
              <a:t>Integrate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</a:t>
            </a:r>
            <a:r>
              <a:rPr lang="en-US" altLang="zh-CN" baseline="30000" dirty="0" smtClean="0"/>
              <a:t>[37]</a:t>
            </a:r>
            <a:endParaRPr lang="en-US" altLang="zh-C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Earliest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pPr lvl="3"/>
            <a:r>
              <a:rPr lang="en-US" altLang="zh-CN" dirty="0" smtClean="0"/>
              <a:t>Random </a:t>
            </a:r>
            <a:r>
              <a:rPr lang="en-US" altLang="zh-CN" dirty="0" err="1" smtClean="0"/>
              <a:t>WayPoint</a:t>
            </a:r>
            <a:r>
              <a:rPr lang="en-US" altLang="zh-CN" dirty="0" smtClean="0"/>
              <a:t> (RWP)</a:t>
            </a:r>
            <a:r>
              <a:rPr lang="en-US" altLang="zh-CN" baseline="30000" dirty="0" smtClean="0"/>
              <a:t>[36]</a:t>
            </a:r>
          </a:p>
          <a:p>
            <a:pPr lvl="2"/>
            <a:r>
              <a:rPr lang="en-US" altLang="zh-CN" dirty="0" smtClean="0"/>
              <a:t>Using realistic road map info</a:t>
            </a:r>
          </a:p>
          <a:p>
            <a:pPr lvl="3"/>
            <a:r>
              <a:rPr lang="en-US" altLang="zh-CN" dirty="0"/>
              <a:t>Street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 err="1"/>
              <a:t>WayPoint</a:t>
            </a:r>
            <a:r>
              <a:rPr lang="en-US" altLang="zh-CN" baseline="30000" dirty="0"/>
              <a:t>[37</a:t>
            </a:r>
            <a:r>
              <a:rPr lang="en-US" altLang="zh-CN" baseline="30000" dirty="0" smtClean="0"/>
              <a:t>]</a:t>
            </a:r>
            <a:endParaRPr lang="en-US" altLang="zh-CN" dirty="0"/>
          </a:p>
          <a:p>
            <a:pPr lvl="2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vehicular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en-US" altLang="zh-CN" baseline="30000" dirty="0" smtClean="0"/>
              <a:t>[38][39]</a:t>
            </a:r>
            <a:endParaRPr lang="en-US" altLang="zh-C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Quo:</a:t>
            </a:r>
          </a:p>
          <a:p>
            <a:pPr lvl="3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Scalability of VANET</a:t>
            </a:r>
          </a:p>
          <a:p>
            <a:pPr lvl="1"/>
            <a:r>
              <a:rPr lang="en-US" dirty="0"/>
              <a:t>Bandwidth limitations, processing power, transmission frequency </a:t>
            </a:r>
            <a:endParaRPr lang="en-US" altLang="zh-CN" dirty="0" smtClean="0"/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take-up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endParaRPr lang="en-US" dirty="0" smtClean="0"/>
          </a:p>
          <a:p>
            <a:r>
              <a:rPr lang="en-US" dirty="0" smtClean="0"/>
              <a:t>How to Cope with Sparse and Partitioned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counterbalance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sparsity</a:t>
            </a:r>
            <a:r>
              <a:rPr lang="en-US" altLang="zh-CN" baseline="30000" dirty="0" smtClean="0"/>
              <a:t>[21]</a:t>
            </a:r>
          </a:p>
          <a:p>
            <a:pPr lvl="2"/>
            <a:r>
              <a:rPr lang="en-US" altLang="zh-CN" dirty="0" smtClean="0"/>
              <a:t>Require GPS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lvl="1"/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MANET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baseline="30000" dirty="0"/>
              <a:t>[22]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Re-design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etworks?</a:t>
            </a:r>
          </a:p>
          <a:p>
            <a:pPr lvl="1"/>
            <a:r>
              <a:rPr lang="en-US" dirty="0" smtClean="0"/>
              <a:t>TCP</a:t>
            </a:r>
            <a:r>
              <a:rPr lang="en-US" altLang="zh-CN" dirty="0"/>
              <a:t>/IP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smtClean="0"/>
              <a:t>designed for wired network and is inadequate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MANET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smtClean="0"/>
              <a:t>VANET</a:t>
            </a:r>
            <a:r>
              <a:rPr lang="en-US" altLang="zh-CN" baseline="30000" dirty="0" smtClean="0"/>
              <a:t>[32]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CB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ompletely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Stacks</a:t>
            </a:r>
            <a:r>
              <a:rPr lang="en-US" altLang="zh-CN" baseline="30000" dirty="0" smtClean="0"/>
              <a:t>[</a:t>
            </a:r>
            <a:r>
              <a:rPr lang="en-US" altLang="zh-CN" baseline="30000" dirty="0"/>
              <a:t>23</a:t>
            </a:r>
            <a:r>
              <a:rPr lang="en-US" altLang="zh-CN" baseline="30000" dirty="0" smtClean="0"/>
              <a:t>]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baseline="30000" dirty="0" smtClean="0"/>
          </a:p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 smtClean="0"/>
              <a:t>each a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dirty="0" smtClean="0"/>
              <a:t>onsensus </a:t>
            </a:r>
            <a:r>
              <a:rPr lang="en-US" dirty="0"/>
              <a:t>on O</a:t>
            </a:r>
            <a:r>
              <a:rPr lang="en-US" dirty="0" smtClean="0"/>
              <a:t>ther</a:t>
            </a:r>
            <a:r>
              <a:rPr lang="zh-CN" altLang="en-US" dirty="0" smtClean="0"/>
              <a:t> </a:t>
            </a:r>
            <a:r>
              <a:rPr lang="en-US" dirty="0" smtClean="0"/>
              <a:t>Stacks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TCP/IP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ubiquitous</a:t>
            </a:r>
            <a:r>
              <a:rPr lang="zh-CN" altLang="en-US" dirty="0"/>
              <a:t>.</a:t>
            </a:r>
            <a:endParaRPr lang="en-US" altLang="zh-CN" dirty="0" smtClean="0"/>
          </a:p>
          <a:p>
            <a:pPr lvl="1"/>
            <a:r>
              <a:rPr lang="en-US" dirty="0" smtClean="0"/>
              <a:t>Applications</a:t>
            </a:r>
            <a:r>
              <a:rPr lang="zh-CN" altLang="en-US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VANETs have not been </a:t>
            </a:r>
            <a:r>
              <a:rPr lang="en-US" dirty="0" smtClean="0"/>
              <a:t>clearly </a:t>
            </a:r>
            <a:r>
              <a:rPr lang="en-US" dirty="0"/>
              <a:t>defined yet. </a:t>
            </a:r>
            <a:endParaRPr lang="en-US" dirty="0" smtClean="0"/>
          </a:p>
          <a:p>
            <a:pPr marL="40005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Cope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Density?</a:t>
            </a:r>
          </a:p>
          <a:p>
            <a:pPr lvl="1"/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jam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accident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happens</a:t>
            </a:r>
          </a:p>
          <a:p>
            <a:pPr lvl="1"/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patial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reuse</a:t>
            </a:r>
            <a:endParaRPr lang="en-US" altLang="zh-CN" dirty="0"/>
          </a:p>
          <a:p>
            <a:pPr lvl="1"/>
            <a:r>
              <a:rPr lang="en-US" altLang="zh-CN" dirty="0" smtClean="0"/>
              <a:t>Slotted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approaches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[12][13]</a:t>
            </a:r>
          </a:p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dirty="0" smtClean="0"/>
              <a:t>Connectivity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Connectivity 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lvl="2"/>
            <a:r>
              <a:rPr lang="en-US" altLang="zh-CN" dirty="0" err="1"/>
              <a:t>Parition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mobility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</a:p>
          <a:p>
            <a:pPr lvl="2"/>
            <a:r>
              <a:rPr lang="en-US" altLang="zh-CN" dirty="0"/>
              <a:t>Predicting and message queuing </a:t>
            </a:r>
            <a:r>
              <a:rPr lang="en-US" altLang="zh-CN" baseline="30000" dirty="0"/>
              <a:t>[19][20]</a:t>
            </a:r>
          </a:p>
          <a:p>
            <a:pPr lvl="2"/>
            <a:r>
              <a:rPr lang="en-US" altLang="zh-CN" dirty="0"/>
              <a:t>Mobility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MANET</a:t>
            </a:r>
            <a:r>
              <a:rPr lang="en-US" altLang="zh-CN" baseline="30000" dirty="0"/>
              <a:t>[15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Traffic?</a:t>
            </a:r>
          </a:p>
          <a:p>
            <a:pPr lvl="1"/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emergency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lvl="1"/>
            <a:r>
              <a:rPr lang="en-US" altLang="zh-CN" dirty="0" smtClean="0"/>
              <a:t>Existing solutions(Number,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range)</a:t>
            </a:r>
          </a:p>
          <a:p>
            <a:pPr lvl="2"/>
            <a:r>
              <a:rPr lang="en-US" altLang="zh-CN" dirty="0" smtClean="0"/>
              <a:t>Rebroadcast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reliability</a:t>
            </a:r>
            <a:r>
              <a:rPr lang="en-US" altLang="zh-CN" baseline="30000" dirty="0" smtClean="0"/>
              <a:t>[14]</a:t>
            </a:r>
          </a:p>
          <a:p>
            <a:pPr lvl="2"/>
            <a:r>
              <a:rPr lang="en-US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ransmission </a:t>
            </a:r>
            <a:r>
              <a:rPr lang="en-US" dirty="0"/>
              <a:t>range of the emergency </a:t>
            </a:r>
            <a:r>
              <a:rPr lang="en-US" dirty="0" smtClean="0"/>
              <a:t>messages</a:t>
            </a:r>
            <a:r>
              <a:rPr lang="en-US" altLang="zh-CN" baseline="30000" dirty="0" smtClean="0"/>
              <a:t>[15]</a:t>
            </a:r>
          </a:p>
          <a:p>
            <a:pPr lvl="2"/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 concepts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VAET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An Variation of Mobile</a:t>
            </a:r>
            <a:r>
              <a:rPr lang="zh-CN" altLang="en-US" dirty="0" smtClean="0"/>
              <a:t> </a:t>
            </a:r>
            <a:r>
              <a:rPr lang="en-US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dirty="0" smtClean="0"/>
              <a:t>Network</a:t>
            </a:r>
            <a:r>
              <a:rPr lang="en-US" altLang="zh-CN" dirty="0" smtClean="0"/>
              <a:t>(MANET)</a:t>
            </a:r>
            <a:r>
              <a:rPr lang="en-US" dirty="0" smtClean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9991"/>
              </p:ext>
            </p:extLst>
          </p:nvPr>
        </p:nvGraphicFramePr>
        <p:xfrm>
          <a:off x="4826593" y="3521374"/>
          <a:ext cx="2844800" cy="2205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60652250"/>
              </p:ext>
            </p:extLst>
          </p:nvPr>
        </p:nvGraphicFramePr>
        <p:xfrm>
          <a:off x="758951" y="3174403"/>
          <a:ext cx="3336636" cy="263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08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6468" y="2481385"/>
            <a:ext cx="2422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Thank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You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4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“Vehicle</a:t>
            </a:r>
            <a:r>
              <a:rPr lang="zh-CN" altLang="en-US" sz="1800" dirty="0" smtClean="0"/>
              <a:t>-</a:t>
            </a:r>
            <a:r>
              <a:rPr lang="en-US" altLang="zh-CN" sz="1800" dirty="0" smtClean="0"/>
              <a:t>to-Vehicle”,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hlinkClick r:id="rId2"/>
              </a:rPr>
              <a:t>https://en.wikipedia.org/wiki/Vehicle-to-</a:t>
            </a:r>
            <a:r>
              <a:rPr lang="en-US" altLang="zh-CN" sz="1800" dirty="0" smtClean="0">
                <a:hlinkClick r:id="rId2"/>
              </a:rPr>
              <a:t>vehicle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</a:t>
            </a:r>
            <a:r>
              <a:rPr lang="en-US" sz="1800" dirty="0"/>
              <a:t>PATH,” </a:t>
            </a:r>
            <a:r>
              <a:rPr lang="en-US" sz="1800" dirty="0" smtClean="0">
                <a:hlinkClick r:id="rId3"/>
              </a:rPr>
              <a:t>www.path.berkeley.edu</a:t>
            </a:r>
            <a:endParaRPr lang="en-US" sz="2000" dirty="0" smtClean="0"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</a:t>
            </a:r>
            <a:r>
              <a:rPr lang="en-US" sz="1800" dirty="0" err="1"/>
              <a:t>USDoT</a:t>
            </a:r>
            <a:r>
              <a:rPr lang="en-US" sz="1800" dirty="0"/>
              <a:t> ITS program,” </a:t>
            </a:r>
            <a:r>
              <a:rPr lang="en-US" sz="1800" dirty="0">
                <a:hlinkClick r:id="rId5"/>
              </a:rPr>
              <a:t>www.its.dot.gov/factsheets/</a:t>
            </a:r>
            <a:r>
              <a:rPr lang="en-US" sz="1800" dirty="0" smtClean="0">
                <a:hlinkClick r:id="rId5"/>
              </a:rPr>
              <a:t>connected_vehicles_work.htm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“SAFESPOT,” </a:t>
            </a:r>
            <a:r>
              <a:rPr lang="en-US" sz="1800" dirty="0">
                <a:hlinkClick r:id="rId6"/>
              </a:rPr>
              <a:t>www.safespot-</a:t>
            </a:r>
            <a:r>
              <a:rPr lang="en-US" sz="1800" dirty="0" smtClean="0">
                <a:hlinkClick r:id="rId6"/>
              </a:rPr>
              <a:t>eu.org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</a:t>
            </a:r>
            <a:r>
              <a:rPr lang="en-US" sz="1800" dirty="0" err="1" smtClean="0"/>
              <a:t>ComprehensivePlanforITSinJapan</a:t>
            </a:r>
            <a:r>
              <a:rPr lang="en-US" sz="1800" dirty="0" smtClean="0"/>
              <a:t>”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sz="1800" dirty="0" smtClean="0">
                <a:hlinkClick r:id="rId7"/>
              </a:rPr>
              <a:t>www.mlit.go.jp</a:t>
            </a:r>
            <a:r>
              <a:rPr lang="en-US" sz="1800" dirty="0">
                <a:hlinkClick r:id="rId7"/>
              </a:rPr>
              <a:t>/road/ITS/topindex/topindex_g06_2.html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“China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Industry</a:t>
            </a:r>
            <a:r>
              <a:rPr lang="zh-CN" altLang="en-US" sz="1800" dirty="0"/>
              <a:t> </a:t>
            </a:r>
            <a:r>
              <a:rPr lang="en-US" altLang="zh-CN" sz="1800" dirty="0"/>
              <a:t>Alliance</a:t>
            </a:r>
            <a:r>
              <a:rPr lang="en-US" sz="1800" dirty="0"/>
              <a:t>”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8"/>
              </a:rPr>
              <a:t>http://www.c-its.org</a:t>
            </a:r>
            <a:r>
              <a:rPr lang="en-US" altLang="zh-CN" sz="1800" dirty="0" smtClean="0">
                <a:hlinkClick r:id="rId8"/>
              </a:rPr>
              <a:t>/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9"/>
              </a:rPr>
              <a:t>http://ieeexplore.ieee.org/xpl/login.jsp?tp=&amp;arnumber=4450627&amp;url=http%3A%2F%2Fieeexplore.ieee.org%2Fxpls%2Fabs_all.jsp%3Farnumber%3D4450627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Hybrid VANET Network…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Routing: Ad Hoc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10"/>
              </a:rPr>
              <a:t>http://ieeexplore.ieee.org/xpl/login.jsp?tp=&amp;arnumber=1306972&amp;url=http%3A%2F%2Fieeexplore.ieee.org%2Fiel5%2F8013%2F29015%</a:t>
            </a:r>
            <a:r>
              <a:rPr lang="en-US" sz="2000" dirty="0" smtClean="0">
                <a:hlinkClick r:id="rId10"/>
              </a:rPr>
              <a:t>2F01306972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</a:t>
            </a:r>
            <a:r>
              <a:rPr lang="en-US" sz="2000" dirty="0"/>
              <a:t>. Hartenstein </a:t>
            </a:r>
            <a:r>
              <a:rPr lang="en-US" sz="2000" i="1" dirty="0"/>
              <a:t>et al.</a:t>
            </a:r>
            <a:r>
              <a:rPr lang="en-US" sz="2000" dirty="0"/>
              <a:t>, “Position-Aware Ad Hoc Wireless Net- works for Inter-Vehicle Communications: The </a:t>
            </a:r>
            <a:r>
              <a:rPr lang="en-US" sz="2000" dirty="0" err="1"/>
              <a:t>FleetNet</a:t>
            </a:r>
            <a:r>
              <a:rPr lang="en-US" sz="2000" dirty="0"/>
              <a:t> Project,” </a:t>
            </a:r>
            <a:r>
              <a:rPr lang="en-US" sz="2000" i="1" dirty="0" err="1"/>
              <a:t>MobiHoc</a:t>
            </a:r>
            <a:r>
              <a:rPr lang="en-US" sz="2000" i="1" dirty="0"/>
              <a:t> ’01: Proc. 2nd ACM Int’l. </a:t>
            </a:r>
            <a:r>
              <a:rPr lang="en-US" sz="2000" i="1" dirty="0" err="1"/>
              <a:t>Symp</a:t>
            </a:r>
            <a:r>
              <a:rPr lang="en-US" sz="2000" i="1" dirty="0"/>
              <a:t>. Mobile Ad Hoc Net- working &amp; Computing</a:t>
            </a:r>
            <a:r>
              <a:rPr lang="en-US" sz="2000" dirty="0"/>
              <a:t>, New York: ACM Press, 2001, pp. </a:t>
            </a:r>
            <a:r>
              <a:rPr lang="en-US" sz="2000" dirty="0" smtClean="0"/>
              <a:t>259</a:t>
            </a:r>
            <a:r>
              <a:rPr lang="en-US" sz="2000" dirty="0"/>
              <a:t>–62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hlinkClick r:id="rId11"/>
              </a:rPr>
              <a:t>https</a:t>
            </a:r>
            <a:r>
              <a:rPr lang="en-US" sz="1800" dirty="0">
                <a:hlinkClick r:id="rId11"/>
              </a:rPr>
              <a:t>://users.ece.cmu.edu/~sazimi/SAE2011.</a:t>
            </a:r>
            <a:r>
              <a:rPr lang="en-US" sz="1800" dirty="0" smtClean="0">
                <a:hlinkClick r:id="rId11"/>
              </a:rPr>
              <a:t>pdf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J. Blum, “Adaptive Space Division Multiplexing: An Improved Link Layer Protocol for Inter-Vehicle Communication,” </a:t>
            </a:r>
            <a:r>
              <a:rPr lang="en-US" i="1" dirty="0"/>
              <a:t>IEEE Int’l. Conf. </a:t>
            </a:r>
            <a:r>
              <a:rPr lang="en-US" i="1" dirty="0" err="1"/>
              <a:t>WiMob</a:t>
            </a:r>
            <a:r>
              <a:rPr lang="en-US" i="1" dirty="0"/>
              <a:t> 2005</a:t>
            </a:r>
            <a:r>
              <a:rPr lang="en-US" dirty="0"/>
              <a:t>, vol. 3, 2005, pp. 22–24.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K. </a:t>
            </a:r>
            <a:r>
              <a:rPr lang="en-US" dirty="0" err="1"/>
              <a:t>Dobashi</a:t>
            </a:r>
            <a:r>
              <a:rPr lang="en-US" dirty="0"/>
              <a:t>, “Adaptive MAC Protocol for High-Load Inter- Vehicle Communication,” </a:t>
            </a:r>
            <a:r>
              <a:rPr lang="en-US" i="1" dirty="0"/>
              <a:t>Wireless and Mobile Computing, Networking and </a:t>
            </a:r>
            <a:r>
              <a:rPr lang="en-US" i="1" dirty="0" err="1"/>
              <a:t>Commun</a:t>
            </a:r>
            <a:r>
              <a:rPr lang="en-US" i="1" dirty="0"/>
              <a:t>. Mag.</a:t>
            </a:r>
            <a:r>
              <a:rPr lang="en-US" dirty="0"/>
              <a:t>, vol. 44, no. 1, 2006, pp. 74–82.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L. Liu </a:t>
            </a:r>
            <a:r>
              <a:rPr lang="en-US" i="1" dirty="0"/>
              <a:t>et al.</a:t>
            </a:r>
            <a:r>
              <a:rPr lang="en-US" dirty="0"/>
              <a:t>, “A Vehicle-to-Vehicle Communication Protocol for Cooperative Collision Warning,” </a:t>
            </a:r>
            <a:r>
              <a:rPr lang="en-US" i="1" dirty="0"/>
              <a:t>1st Annual Int’l. Conf. Mobile and Ubiquitous Systems: Networking and Services, MOBIQUITOUS 2004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M. Torrent-Moreno, P. </a:t>
            </a:r>
            <a:r>
              <a:rPr lang="en-US" dirty="0" err="1"/>
              <a:t>Santi</a:t>
            </a:r>
            <a:r>
              <a:rPr lang="en-US" dirty="0"/>
              <a:t>, and H. Hartenstein, “Fair </a:t>
            </a:r>
            <a:r>
              <a:rPr lang="en-US" dirty="0" err="1"/>
              <a:t>Shar</a:t>
            </a:r>
            <a:r>
              <a:rPr lang="en-US" dirty="0"/>
              <a:t>- </a:t>
            </a:r>
            <a:r>
              <a:rPr lang="en-US" dirty="0" err="1"/>
              <a:t>ing</a:t>
            </a:r>
            <a:r>
              <a:rPr lang="en-US" dirty="0"/>
              <a:t> of Bandwidth in VANETs,” </a:t>
            </a:r>
            <a:r>
              <a:rPr lang="en-US" i="1" dirty="0"/>
              <a:t>Vehicular Ad Hoc Networks</a:t>
            </a:r>
            <a:r>
              <a:rPr lang="en-US" dirty="0"/>
              <a:t>, 2005.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 smtClean="0"/>
              <a:t> </a:t>
            </a:r>
            <a:r>
              <a:rPr lang="en-US" dirty="0"/>
              <a:t>M. </a:t>
            </a:r>
            <a:r>
              <a:rPr lang="en-US" dirty="0" err="1"/>
              <a:t>Grossglauer</a:t>
            </a:r>
            <a:r>
              <a:rPr lang="en-US" dirty="0"/>
              <a:t> and D. N. C. </a:t>
            </a:r>
            <a:r>
              <a:rPr lang="en-US" dirty="0" err="1"/>
              <a:t>Tse</a:t>
            </a:r>
            <a:r>
              <a:rPr lang="en-US" dirty="0"/>
              <a:t>, “Mobility Increases the Capacity of Ad Hoc Wireless Networks,” </a:t>
            </a:r>
            <a:r>
              <a:rPr lang="en-US" i="1" dirty="0"/>
              <a:t>IEEE/ACM Trans. Net.</a:t>
            </a:r>
            <a:r>
              <a:rPr lang="en-US" dirty="0"/>
              <a:t>, vol. 10, no. 4, 2002, pp. 477–86.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L. </a:t>
            </a:r>
            <a:r>
              <a:rPr lang="en-US" dirty="0" err="1"/>
              <a:t>Viennot</a:t>
            </a:r>
            <a:r>
              <a:rPr lang="en-US" dirty="0"/>
              <a:t>, P. </a:t>
            </a:r>
            <a:r>
              <a:rPr lang="en-US" dirty="0" err="1"/>
              <a:t>Jacquet</a:t>
            </a:r>
            <a:r>
              <a:rPr lang="en-US" dirty="0"/>
              <a:t>, and T. Clausen, “Analyzing Control Traffic Overhead Versus Mobility and Data Traffic Activity in Mobile Ad-Hoc Network Protocols,” </a:t>
            </a:r>
            <a:r>
              <a:rPr lang="en-US" i="1" dirty="0"/>
              <a:t>Wireless Networks</a:t>
            </a:r>
            <a:r>
              <a:rPr lang="en-US" dirty="0"/>
              <a:t>, vol. 10, no. 4, 2004, pp. 447–55.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I. </a:t>
            </a:r>
            <a:r>
              <a:rPr lang="en-US" dirty="0" err="1"/>
              <a:t>Stojmenovic</a:t>
            </a:r>
            <a:r>
              <a:rPr lang="en-US" dirty="0"/>
              <a:t> and X. Lin, “Power-Aware Localized Routing in Wireless Networks,” </a:t>
            </a:r>
            <a:r>
              <a:rPr lang="en-US" i="1" dirty="0"/>
              <a:t>IEEE Trans. Parallel and Distributed Sys- </a:t>
            </a:r>
            <a:r>
              <a:rPr lang="en-US" i="1" dirty="0" err="1"/>
              <a:t>tems</a:t>
            </a:r>
            <a:r>
              <a:rPr lang="en-US" dirty="0"/>
              <a:t>, vol. 12, no. 11, 2001, pp. 1122–33.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K. Wu and J. Harms, “Performance Study of Proactive Flow Handoff for Mobile Ad Hoc Networks,” </a:t>
            </a:r>
            <a:r>
              <a:rPr lang="en-US" i="1" dirty="0"/>
              <a:t>Wireless Networks</a:t>
            </a:r>
            <a:r>
              <a:rPr lang="en-US" dirty="0"/>
              <a:t>, vol. 12, no. 1, 2006, pp. 119–35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Menouar</a:t>
            </a:r>
            <a:r>
              <a:rPr lang="en-US" dirty="0"/>
              <a:t>, M. </a:t>
            </a:r>
            <a:r>
              <a:rPr lang="en-US" dirty="0" err="1"/>
              <a:t>Lenardi</a:t>
            </a:r>
            <a:r>
              <a:rPr lang="en-US" dirty="0"/>
              <a:t>, and F. </a:t>
            </a:r>
            <a:r>
              <a:rPr lang="en-US" dirty="0" err="1"/>
              <a:t>Filali</a:t>
            </a:r>
            <a:r>
              <a:rPr lang="en-US" dirty="0"/>
              <a:t>, “Improving Proactive </a:t>
            </a:r>
            <a:r>
              <a:rPr lang="en-US" dirty="0" smtClean="0"/>
              <a:t>Routing </a:t>
            </a:r>
            <a:r>
              <a:rPr lang="en-US" dirty="0"/>
              <a:t>in VANETs with the MOPR Movement Prediction Framework,” </a:t>
            </a:r>
            <a:r>
              <a:rPr lang="en-US" i="1" dirty="0"/>
              <a:t>Proc. 7th Int’l. Conf. Intelligent Transport Sys- </a:t>
            </a:r>
            <a:r>
              <a:rPr lang="en-US" i="1" dirty="0" err="1"/>
              <a:t>tems</a:t>
            </a:r>
            <a:r>
              <a:rPr lang="en-US" dirty="0"/>
              <a:t>, 2007, pp. 438–43.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H. Wu, R. Fujimoto, R. </a:t>
            </a:r>
            <a:r>
              <a:rPr lang="en-US" dirty="0" err="1"/>
              <a:t>Guensler</a:t>
            </a:r>
            <a:r>
              <a:rPr lang="en-US" dirty="0"/>
              <a:t>, and M. Hunter, “MDDV: A Mobility-Centric Data Dissemination Algorithm for Vehicular Networks,” </a:t>
            </a:r>
            <a:r>
              <a:rPr lang="en-US" i="1" dirty="0"/>
              <a:t>Vehicular Ad Hoc Networks</a:t>
            </a:r>
            <a:r>
              <a:rPr lang="en-US" dirty="0"/>
              <a:t>, 2004. </a:t>
            </a:r>
          </a:p>
          <a:p>
            <a:pPr marL="514350" indent="-514350">
              <a:buFont typeface="+mj-lt"/>
              <a:buAutoNum type="arabicPeriod" startAt="12"/>
            </a:pP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2"/>
            </a:pPr>
            <a:r>
              <a:rPr lang="en-US" dirty="0"/>
              <a:t>M. M. B. Tariq, M. H. </a:t>
            </a:r>
            <a:r>
              <a:rPr lang="en-US" dirty="0" err="1"/>
              <a:t>Ammar</a:t>
            </a:r>
            <a:r>
              <a:rPr lang="en-US" dirty="0"/>
              <a:t>, and E. W. </a:t>
            </a:r>
            <a:r>
              <a:rPr lang="en-US" dirty="0" err="1"/>
              <a:t>Zegura</a:t>
            </a:r>
            <a:r>
              <a:rPr lang="en-US" dirty="0"/>
              <a:t>, “Message Ferry Route Design for Sparse Ad Hoc Networks with Mobile Nodes,” </a:t>
            </a:r>
            <a:r>
              <a:rPr lang="en-US" i="1" dirty="0" err="1"/>
              <a:t>MobiHoc</a:t>
            </a:r>
            <a:r>
              <a:rPr lang="en-US" dirty="0"/>
              <a:t>, 2006, pp. 37–48.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“Control-Based Mobile Ad-Hoc Networking Program,” 2005; http://</a:t>
            </a:r>
            <a:r>
              <a:rPr lang="en-US" dirty="0" err="1"/>
              <a:t>www.darpa.mil</a:t>
            </a:r>
            <a:r>
              <a:rPr lang="en-US" dirty="0"/>
              <a:t>/</a:t>
            </a:r>
            <a:r>
              <a:rPr lang="en-US" dirty="0" err="1"/>
              <a:t>sto</a:t>
            </a:r>
            <a:r>
              <a:rPr lang="en-US" dirty="0"/>
              <a:t>/solicitations/CBMANET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V. </a:t>
            </a:r>
            <a:r>
              <a:rPr lang="en-US" dirty="0" err="1"/>
              <a:t>Namboodiri</a:t>
            </a:r>
            <a:r>
              <a:rPr lang="en-US" dirty="0"/>
              <a:t>, M. </a:t>
            </a:r>
            <a:r>
              <a:rPr lang="en-US" dirty="0" err="1"/>
              <a:t>Agarwal</a:t>
            </a:r>
            <a:r>
              <a:rPr lang="en-US" dirty="0"/>
              <a:t>, and L. </a:t>
            </a:r>
            <a:r>
              <a:rPr lang="en-US" dirty="0" err="1"/>
              <a:t>Gao</a:t>
            </a:r>
            <a:r>
              <a:rPr lang="en-US" dirty="0"/>
              <a:t>, “A Study on the Feasibility of Mobile Gateways for Vehicular Ad-Hoc Net- works,” </a:t>
            </a:r>
            <a:r>
              <a:rPr lang="en-US" i="1" dirty="0"/>
              <a:t>Proc. VANET’04</a:t>
            </a:r>
            <a:r>
              <a:rPr lang="en-US" dirty="0"/>
              <a:t>, 2004.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R. </a:t>
            </a:r>
            <a:r>
              <a:rPr lang="en-US" dirty="0" err="1"/>
              <a:t>Wakikawa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“Design of Vehicle Network: Mobile Gate- way for MANET and NEMO Converged Communication,” </a:t>
            </a:r>
            <a:r>
              <a:rPr lang="en-US" i="1" dirty="0"/>
              <a:t>Proc. 2nd ACM Int’l. </a:t>
            </a:r>
            <a:r>
              <a:rPr lang="en-US" i="1" dirty="0" err="1"/>
              <a:t>Wksp</a:t>
            </a:r>
            <a:r>
              <a:rPr lang="en-US" i="1" dirty="0"/>
              <a:t>. Vehicular Ad Hoc Networks</a:t>
            </a:r>
            <a:r>
              <a:rPr lang="en-US" dirty="0"/>
              <a:t>, ACM Press, 2005, pp. 81–82. 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Ducourthial</a:t>
            </a:r>
            <a:r>
              <a:rPr lang="en-US" dirty="0"/>
              <a:t>, Y. </a:t>
            </a:r>
            <a:r>
              <a:rPr lang="en-US" dirty="0" err="1"/>
              <a:t>Khaled</a:t>
            </a:r>
            <a:r>
              <a:rPr lang="en-US" dirty="0"/>
              <a:t>, and M. </a:t>
            </a:r>
            <a:r>
              <a:rPr lang="en-US" dirty="0" err="1"/>
              <a:t>Shawky</a:t>
            </a:r>
            <a:r>
              <a:rPr lang="en-US" dirty="0"/>
              <a:t>, “</a:t>
            </a:r>
            <a:r>
              <a:rPr lang="en-US" dirty="0" smtClean="0"/>
              <a:t>Conditional</a:t>
            </a:r>
            <a:r>
              <a:rPr lang="zh-CN" altLang="en-US" dirty="0" smtClean="0"/>
              <a:t> </a:t>
            </a:r>
            <a:r>
              <a:rPr lang="en-US" dirty="0" smtClean="0"/>
              <a:t>Transmissions</a:t>
            </a:r>
            <a:r>
              <a:rPr lang="en-US" dirty="0"/>
              <a:t>: A Strategy for Highly Dynamic Vehicular Ad Hoc Networks,” </a:t>
            </a:r>
            <a:r>
              <a:rPr lang="en-US" dirty="0" err="1"/>
              <a:t>Heudiasyc</a:t>
            </a:r>
            <a:r>
              <a:rPr lang="en-US" dirty="0"/>
              <a:t> lab. UMR CNRS 6599, </a:t>
            </a:r>
            <a:r>
              <a:rPr lang="en-US" dirty="0" err="1"/>
              <a:t>Universite</a:t>
            </a:r>
            <a:r>
              <a:rPr lang="en-US" dirty="0"/>
              <a:t>́ de </a:t>
            </a:r>
            <a:r>
              <a:rPr lang="en-US" dirty="0" err="1"/>
              <a:t>Technologie</a:t>
            </a:r>
            <a:r>
              <a:rPr lang="en-US" dirty="0"/>
              <a:t> de </a:t>
            </a:r>
            <a:r>
              <a:rPr lang="en-US" dirty="0" err="1"/>
              <a:t>Compiégne</a:t>
            </a:r>
            <a:r>
              <a:rPr lang="en-US" dirty="0"/>
              <a:t>, Tech. Rep., 2006.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“Car 2 Car,” </a:t>
            </a:r>
            <a:r>
              <a:rPr lang="en-US" dirty="0">
                <a:hlinkClick r:id="rId2"/>
              </a:rPr>
              <a:t>http://www.car-to-</a:t>
            </a:r>
            <a:r>
              <a:rPr lang="en-US" dirty="0" smtClean="0">
                <a:hlinkClick r:id="rId2"/>
              </a:rPr>
              <a:t>car.org</a:t>
            </a: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Bransted</a:t>
            </a:r>
            <a:r>
              <a:rPr lang="en-US" dirty="0"/>
              <a:t> and L. M. </a:t>
            </a:r>
            <a:r>
              <a:rPr lang="en-US" dirty="0" err="1"/>
              <a:t>Kristensen</a:t>
            </a:r>
            <a:r>
              <a:rPr lang="en-US" dirty="0"/>
              <a:t>, “Specification and </a:t>
            </a:r>
            <a:r>
              <a:rPr lang="en-US" dirty="0" smtClean="0"/>
              <a:t>Performance </a:t>
            </a:r>
            <a:r>
              <a:rPr lang="en-US" dirty="0"/>
              <a:t>Evaluation of Two Zone Dissemination Protocols for </a:t>
            </a:r>
            <a:r>
              <a:rPr lang="en-US" dirty="0" smtClean="0"/>
              <a:t>Vehicular </a:t>
            </a:r>
            <a:r>
              <a:rPr lang="en-US" dirty="0"/>
              <a:t>Ad-Hoc Networks,” </a:t>
            </a:r>
            <a:r>
              <a:rPr lang="en-US" dirty="0" err="1"/>
              <a:t>anss</a:t>
            </a:r>
            <a:r>
              <a:rPr lang="en-US" dirty="0"/>
              <a:t>, vol. 0, 2006, pp. 68–79.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Fracchia</a:t>
            </a:r>
            <a:r>
              <a:rPr lang="en-US" dirty="0"/>
              <a:t>, “Knowing Vehicles Location Helps Avoiding Broadcast Packets Storm,” </a:t>
            </a:r>
            <a:r>
              <a:rPr lang="en-US" i="1" dirty="0" err="1"/>
              <a:t>PerCOMW</a:t>
            </a:r>
            <a:r>
              <a:rPr lang="en-US" dirty="0"/>
              <a:t>, vol. 0, 2006, pp. </a:t>
            </a:r>
            <a:r>
              <a:rPr lang="en-US" dirty="0" smtClean="0"/>
              <a:t>118</a:t>
            </a:r>
            <a:r>
              <a:rPr lang="en-US" dirty="0"/>
              <a:t>–23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7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 startAt="30"/>
            </a:pPr>
            <a:r>
              <a:rPr lang="en-US" dirty="0"/>
              <a:t>S. </a:t>
            </a:r>
            <a:r>
              <a:rPr lang="en-US" dirty="0" err="1"/>
              <a:t>Ghandeharizade</a:t>
            </a:r>
            <a:r>
              <a:rPr lang="en-US" dirty="0"/>
              <a:t>, S. </a:t>
            </a:r>
            <a:r>
              <a:rPr lang="en-US" dirty="0" err="1"/>
              <a:t>Kapadia</a:t>
            </a:r>
            <a:r>
              <a:rPr lang="en-US" dirty="0"/>
              <a:t>, and B. </a:t>
            </a:r>
            <a:r>
              <a:rPr lang="en-US" dirty="0" err="1"/>
              <a:t>Krishnamachari</a:t>
            </a:r>
            <a:r>
              <a:rPr lang="en-US" dirty="0"/>
              <a:t>, “PAVAN: A Policy Framework for Content Availability in Vehicular Ad-Hoc,” </a:t>
            </a:r>
            <a:r>
              <a:rPr lang="en-US" i="1" dirty="0" err="1"/>
              <a:t>Vehic</a:t>
            </a:r>
            <a:r>
              <a:rPr lang="en-US" i="1" dirty="0"/>
              <a:t>. Ad Hoc Networks</a:t>
            </a:r>
            <a:r>
              <a:rPr lang="en-US" dirty="0"/>
              <a:t>, 2004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T</a:t>
            </a:r>
            <a:r>
              <a:rPr lang="en-US" dirty="0"/>
              <a:t>. </a:t>
            </a:r>
            <a:r>
              <a:rPr lang="en-US" dirty="0" err="1"/>
              <a:t>Repantis</a:t>
            </a:r>
            <a:r>
              <a:rPr lang="en-US" dirty="0"/>
              <a:t> and V. </a:t>
            </a:r>
            <a:r>
              <a:rPr lang="en-US" dirty="0" err="1"/>
              <a:t>Kalogeraki</a:t>
            </a:r>
            <a:r>
              <a:rPr lang="en-US" dirty="0"/>
              <a:t>, “Data Dissemination in Mobile </a:t>
            </a:r>
            <a:r>
              <a:rPr lang="en-US" dirty="0" smtClean="0"/>
              <a:t>Peer</a:t>
            </a:r>
            <a:r>
              <a:rPr lang="en-US" dirty="0"/>
              <a:t>-to-Peer Networks,” </a:t>
            </a:r>
            <a:r>
              <a:rPr lang="en-US" i="1" dirty="0"/>
              <a:t>Mobile Data Management</a:t>
            </a:r>
            <a:r>
              <a:rPr lang="en-US" dirty="0"/>
              <a:t>, 2005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Revealing TCP Unfairness Behavior in 802.11 Based Wireless Multi-Hop Networks, vol. 2, 2001.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P</a:t>
            </a:r>
            <a:r>
              <a:rPr lang="en-US" dirty="0"/>
              <a:t>. </a:t>
            </a:r>
            <a:r>
              <a:rPr lang="en-US" dirty="0" err="1"/>
              <a:t>Papadimitratos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“Architecture for Secure and Private Vehicular Communications,” </a:t>
            </a:r>
            <a:r>
              <a:rPr lang="en-US" i="1" dirty="0"/>
              <a:t>Proc. 7th Int’l. Conf. Intelligent Transport Systems</a:t>
            </a:r>
            <a:r>
              <a:rPr lang="en-US" dirty="0"/>
              <a:t>, 2007, pp. 339–34.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Freudiger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“Mix-Zones for Location Privacy in </a:t>
            </a:r>
            <a:r>
              <a:rPr lang="en-US" dirty="0" err="1"/>
              <a:t>Vehicu</a:t>
            </a:r>
            <a:r>
              <a:rPr lang="en-US" dirty="0"/>
              <a:t>- </a:t>
            </a:r>
            <a:r>
              <a:rPr lang="en-US" dirty="0" err="1"/>
              <a:t>lar</a:t>
            </a:r>
            <a:r>
              <a:rPr lang="en-US" dirty="0"/>
              <a:t> Networks,” </a:t>
            </a:r>
            <a:r>
              <a:rPr lang="en-US" i="1" dirty="0" err="1"/>
              <a:t>WiN</a:t>
            </a:r>
            <a:r>
              <a:rPr lang="en-US" i="1" dirty="0"/>
              <a:t>-ITS</a:t>
            </a:r>
            <a:r>
              <a:rPr lang="en-US" dirty="0"/>
              <a:t>, 2007.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S. </a:t>
            </a:r>
            <a:r>
              <a:rPr lang="en-US" dirty="0" err="1"/>
              <a:t>Miscali</a:t>
            </a:r>
            <a:r>
              <a:rPr lang="en-US" dirty="0"/>
              <a:t>, “Efficient Certificate Revocation, MIT Laboratory for Computer Science, “ Tech. Rep. TM-542b, Mar. 1996, Tech. Rep.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J. </a:t>
            </a:r>
            <a:r>
              <a:rPr lang="en-US" dirty="0" err="1"/>
              <a:t>Broch</a:t>
            </a:r>
            <a:r>
              <a:rPr lang="en-US" dirty="0"/>
              <a:t>, D.A. </a:t>
            </a:r>
            <a:r>
              <a:rPr lang="en-US" dirty="0" err="1"/>
              <a:t>Maltz</a:t>
            </a:r>
            <a:r>
              <a:rPr lang="en-US" dirty="0"/>
              <a:t>, D.B. Johnson, Y.-C. Hu, and J. </a:t>
            </a:r>
            <a:r>
              <a:rPr lang="en-US" dirty="0" err="1"/>
              <a:t>Jetcheva</a:t>
            </a:r>
            <a:r>
              <a:rPr lang="en-US" dirty="0"/>
              <a:t>, “A performance comparison of multi-hop wireless ad hoc network routing protocols,” in </a:t>
            </a:r>
            <a:r>
              <a:rPr lang="en-US" i="1" dirty="0"/>
              <a:t>Mobile Computing and Networking</a:t>
            </a:r>
            <a:r>
              <a:rPr lang="en-US" dirty="0"/>
              <a:t>, pp. 85–97, 1998.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“U.S. Census Bureau. TIGER, TIGER/Line and TIGER-Related Products,” http://</a:t>
            </a:r>
            <a:r>
              <a:rPr lang="en-US" dirty="0" err="1"/>
              <a:t>www.census.gov</a:t>
            </a:r>
            <a:r>
              <a:rPr lang="en-US" dirty="0"/>
              <a:t>/geo/www/tiger/.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H. </a:t>
            </a:r>
            <a:r>
              <a:rPr lang="en-US" dirty="0" err="1"/>
              <a:t>Füßler</a:t>
            </a:r>
            <a:r>
              <a:rPr lang="en-US" dirty="0"/>
              <a:t>, M. Torrent-Moreno, M. </a:t>
            </a:r>
            <a:r>
              <a:rPr lang="en-US" dirty="0" err="1"/>
              <a:t>Transier</a:t>
            </a:r>
            <a:r>
              <a:rPr lang="en-US" dirty="0"/>
              <a:t>, R. </a:t>
            </a:r>
            <a:r>
              <a:rPr lang="en-US" dirty="0" err="1"/>
              <a:t>Krüger</a:t>
            </a:r>
            <a:r>
              <a:rPr lang="en-US" dirty="0"/>
              <a:t>, H. Hartenstein, and W. </a:t>
            </a:r>
            <a:r>
              <a:rPr lang="en-US" dirty="0" err="1"/>
              <a:t>Effelsberg</a:t>
            </a:r>
            <a:r>
              <a:rPr lang="en-US" dirty="0"/>
              <a:t>, “Studying vehicle movements on highways and their impact on ad- hoc connectivity,” in </a:t>
            </a:r>
            <a:r>
              <a:rPr lang="en-US" i="1" dirty="0"/>
              <a:t>ACM </a:t>
            </a:r>
            <a:r>
              <a:rPr lang="en-US" i="1" dirty="0" err="1"/>
              <a:t>Mobicom</a:t>
            </a:r>
            <a:r>
              <a:rPr lang="en-US" i="1" dirty="0"/>
              <a:t> 2005</a:t>
            </a:r>
            <a:r>
              <a:rPr lang="en-US" dirty="0"/>
              <a:t>, Aug. 2005.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V. </a:t>
            </a:r>
            <a:r>
              <a:rPr lang="en-US" dirty="0" err="1"/>
              <a:t>Naumov</a:t>
            </a:r>
            <a:r>
              <a:rPr lang="en-US" dirty="0"/>
              <a:t>, R. Baumann, and T. Gross, “An evaluation of inter-vehicle ad hoc networks based on realistic vehicular traces,” in </a:t>
            </a:r>
            <a:r>
              <a:rPr lang="en-US" i="1" dirty="0" err="1"/>
              <a:t>MobiHoc</a:t>
            </a:r>
            <a:r>
              <a:rPr lang="en-US" i="1" dirty="0"/>
              <a:t> ’06: Proceedings of the 7th ACM International Symposium on Mobile Ad Hoc Networking and Computing</a:t>
            </a:r>
            <a:r>
              <a:rPr lang="en-US" dirty="0"/>
              <a:t>, pp. 108–119, 2006. 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H</a:t>
            </a:r>
            <a:r>
              <a:rPr lang="en-US" dirty="0"/>
              <a:t>. Hartenstein </a:t>
            </a:r>
            <a:r>
              <a:rPr lang="en-US" i="1" dirty="0"/>
              <a:t>et al.</a:t>
            </a:r>
            <a:r>
              <a:rPr lang="en-US" dirty="0"/>
              <a:t>, “Position-Aware Ad Hoc Wireless Net- works for Inter-Vehicle Communications: The </a:t>
            </a:r>
            <a:r>
              <a:rPr lang="en-US" dirty="0" err="1"/>
              <a:t>FleetNet</a:t>
            </a:r>
            <a:r>
              <a:rPr lang="en-US" dirty="0"/>
              <a:t> Project,” </a:t>
            </a:r>
            <a:r>
              <a:rPr lang="en-US" i="1" dirty="0" err="1"/>
              <a:t>MobiHoc</a:t>
            </a:r>
            <a:r>
              <a:rPr lang="en-US" i="1" dirty="0"/>
              <a:t> ’01: Proc. 2nd ACM Int’l. </a:t>
            </a:r>
            <a:r>
              <a:rPr lang="en-US" i="1" dirty="0" err="1"/>
              <a:t>Symp</a:t>
            </a:r>
            <a:r>
              <a:rPr lang="en-US" i="1" dirty="0"/>
              <a:t>. Mobile Ad Hoc Net- working &amp; Computing</a:t>
            </a:r>
            <a:r>
              <a:rPr lang="en-US" dirty="0"/>
              <a:t>, New York: ACM Press, 2001, pp. </a:t>
            </a:r>
            <a:r>
              <a:rPr lang="en-US" dirty="0" smtClean="0"/>
              <a:t>259</a:t>
            </a:r>
            <a:r>
              <a:rPr lang="en-US" dirty="0"/>
              <a:t>–62.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09113" y="1564239"/>
            <a:ext cx="4801840" cy="3333911"/>
            <a:chOff x="873063" y="1852173"/>
            <a:chExt cx="5053176" cy="3360370"/>
          </a:xfrm>
        </p:grpSpPr>
        <p:sp>
          <p:nvSpPr>
            <p:cNvPr id="4" name="Rectangle 3"/>
            <p:cNvSpPr/>
            <p:nvPr/>
          </p:nvSpPr>
          <p:spPr>
            <a:xfrm>
              <a:off x="873063" y="1852173"/>
              <a:ext cx="5053176" cy="3360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3767" y="1971241"/>
              <a:ext cx="476216" cy="28444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9983" y="1971241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9983" y="2540122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9983" y="3109003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9983" y="3677884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9983" y="4246765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476" y="2540122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8318" y="2489603"/>
              <a:ext cx="461665" cy="19774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WAVE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management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62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89594"/>
              </p:ext>
            </p:extLst>
          </p:nvPr>
        </p:nvGraphicFramePr>
        <p:xfrm>
          <a:off x="977882" y="1196686"/>
          <a:ext cx="7590117" cy="37540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614706"/>
                <a:gridCol w="2445372"/>
                <a:gridCol w="2530039"/>
              </a:tblGrid>
              <a:tr h="4048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USA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V2V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Europe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V2I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China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Japan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V2V&amp;V2I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52967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altLang="zh-CN" sz="2000" dirty="0" smtClean="0"/>
                        <a:t>PATH</a:t>
                      </a:r>
                      <a:r>
                        <a:rPr lang="en-US" altLang="zh-CN" sz="2000" baseline="30000" dirty="0" smtClean="0"/>
                        <a:t>[2]</a:t>
                      </a:r>
                      <a:r>
                        <a:rPr lang="zh-CN" altLang="en-US" sz="2000" dirty="0" smtClean="0"/>
                        <a:t>, </a:t>
                      </a:r>
                      <a:r>
                        <a:rPr lang="en-US" altLang="zh-CN" sz="2000" dirty="0" smtClean="0"/>
                        <a:t>ITS</a:t>
                      </a:r>
                      <a:r>
                        <a:rPr lang="en-US" altLang="zh-CN" sz="2000" baseline="30000" dirty="0" smtClean="0"/>
                        <a:t>[3]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smtClean="0"/>
                        <a:t>Awareness-based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dirty="0" smtClean="0"/>
                        <a:t>I</a:t>
                      </a:r>
                      <a:r>
                        <a:rPr lang="en-US" altLang="zh-CN" sz="2000" dirty="0" smtClean="0"/>
                        <a:t>mprove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safety</a:t>
                      </a:r>
                      <a:r>
                        <a:rPr lang="zh-CN" alt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C2C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CC</a:t>
                      </a:r>
                      <a:r>
                        <a:rPr lang="en-US" altLang="zh-CN" baseline="30000" dirty="0" smtClean="0"/>
                        <a:t>27]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SAFESPOT</a:t>
                      </a:r>
                      <a:r>
                        <a:rPr lang="en-US" altLang="zh-CN" baseline="30000" dirty="0" smtClean="0"/>
                        <a:t>[4]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FleeNet</a:t>
                      </a:r>
                      <a:r>
                        <a:rPr lang="en-US" altLang="zh-CN" baseline="30000" dirty="0" smtClean="0"/>
                        <a:t>[40]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Event-based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Improve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Mobility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altLang="zh-CN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Japan</a:t>
                      </a:r>
                      <a:r>
                        <a:rPr lang="en-US" altLang="zh-CN" sz="2000" dirty="0" smtClean="0"/>
                        <a:t>: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altLang="zh-CN" sz="2000" dirty="0" smtClean="0"/>
                        <a:t>JSK</a:t>
                      </a:r>
                      <a:r>
                        <a:rPr lang="en-US" altLang="zh-CN" sz="2000" baseline="30000" dirty="0" smtClean="0"/>
                        <a:t>[5]</a:t>
                      </a:r>
                    </a:p>
                    <a:p>
                      <a:r>
                        <a:rPr lang="en-US" sz="2000" dirty="0" smtClean="0"/>
                        <a:t>China</a:t>
                      </a:r>
                      <a:r>
                        <a:rPr lang="en-US" altLang="zh-CN" sz="2000" dirty="0" smtClean="0"/>
                        <a:t>:</a:t>
                      </a:r>
                    </a:p>
                    <a:p>
                      <a:pPr lvl="1"/>
                      <a:r>
                        <a:rPr lang="en-US" sz="2000" dirty="0" smtClean="0"/>
                        <a:t>CCSA</a:t>
                      </a:r>
                      <a:r>
                        <a:rPr lang="en-US" sz="2000" baseline="30000" dirty="0" smtClean="0"/>
                        <a:t>[6]</a:t>
                      </a:r>
                    </a:p>
                    <a:p>
                      <a:pPr lvl="1"/>
                      <a:r>
                        <a:rPr lang="en-US" altLang="zh-CN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11894" y="2249711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" name="Oval 112"/>
          <p:cNvSpPr>
            <a:spLocks noChangeArrowheads="1"/>
          </p:cNvSpPr>
          <p:nvPr/>
        </p:nvSpPr>
        <p:spPr bwMode="gray">
          <a:xfrm>
            <a:off x="1907704" y="3096642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4" name="Oval 115"/>
          <p:cNvSpPr>
            <a:spLocks noChangeArrowheads="1"/>
          </p:cNvSpPr>
          <p:nvPr/>
        </p:nvSpPr>
        <p:spPr bwMode="gray">
          <a:xfrm>
            <a:off x="4211960" y="2924944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5" name="Oval 117"/>
          <p:cNvSpPr>
            <a:spLocks noChangeArrowheads="1"/>
          </p:cNvSpPr>
          <p:nvPr/>
        </p:nvSpPr>
        <p:spPr bwMode="gray">
          <a:xfrm>
            <a:off x="6042669" y="332603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2"/>
          <a:srcRect t="8579" b="8579"/>
          <a:stretch>
            <a:fillRect/>
          </a:stretch>
        </p:blipFill>
        <p:spPr>
          <a:xfrm>
            <a:off x="3886980" y="2579201"/>
            <a:ext cx="567746" cy="338026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19" name="Content Placeholder 116"/>
          <p:cNvPicPr>
            <a:picLocks noChangeAspect="1"/>
          </p:cNvPicPr>
          <p:nvPr/>
        </p:nvPicPr>
        <p:blipFill>
          <a:blip r:embed="rId3"/>
          <a:srcRect t="8875" b="8875"/>
          <a:stretch>
            <a:fillRect/>
          </a:stretch>
        </p:blipFill>
        <p:spPr>
          <a:xfrm>
            <a:off x="1744581" y="2592611"/>
            <a:ext cx="703988" cy="3968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532" y="2596038"/>
            <a:ext cx="631200" cy="3943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007" y="3113488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0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44451"/>
              </p:ext>
            </p:extLst>
          </p:nvPr>
        </p:nvGraphicFramePr>
        <p:xfrm>
          <a:off x="694331" y="3202472"/>
          <a:ext cx="7611149" cy="29802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709738"/>
                <a:gridCol w="1709738"/>
                <a:gridCol w="1709738"/>
                <a:gridCol w="2481935"/>
              </a:tblGrid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Nation</a:t>
                      </a:r>
                      <a:r>
                        <a:rPr lang="en-US" altLang="zh-CN" sz="2000" b="1" dirty="0" smtClean="0"/>
                        <a:t>/Area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USA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Europe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Japan</a:t>
                      </a:r>
                      <a:r>
                        <a:rPr lang="en-US" altLang="zh-CN" sz="2000" b="1" dirty="0" smtClean="0"/>
                        <a:t>/China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System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Focus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safety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V2I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Safety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Organization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&amp;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sz="2000" b="1" dirty="0" smtClean="0"/>
                        <a:t>Projects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PATH</a:t>
                      </a:r>
                      <a:r>
                        <a:rPr lang="en-US" altLang="zh-CN" sz="2000" baseline="30000" dirty="0" smtClean="0"/>
                        <a:t>[2]</a:t>
                      </a:r>
                      <a:r>
                        <a:rPr lang="zh-CN" altLang="en-US" sz="2000" dirty="0" smtClean="0"/>
                        <a:t>, </a:t>
                      </a:r>
                      <a:r>
                        <a:rPr lang="en-US" altLang="zh-CN" sz="2000" dirty="0" smtClean="0"/>
                        <a:t>ITS</a:t>
                      </a:r>
                      <a:r>
                        <a:rPr lang="en-US" altLang="zh-CN" sz="2000" baseline="30000" dirty="0" smtClean="0"/>
                        <a:t>[3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SAFESPOT</a:t>
                      </a:r>
                      <a:r>
                        <a:rPr lang="en-US" altLang="zh-CN" baseline="30000" dirty="0" smtClean="0"/>
                        <a:t>[4]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FleeNet</a:t>
                      </a:r>
                      <a:r>
                        <a:rPr lang="en-US" altLang="zh-CN" baseline="30000" dirty="0" smtClean="0"/>
                        <a:t>[40]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ITS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in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Japan</a:t>
                      </a:r>
                      <a:r>
                        <a:rPr lang="en-US" sz="2000" baseline="30000" dirty="0" smtClean="0"/>
                        <a:t>[</a:t>
                      </a:r>
                      <a:r>
                        <a:rPr lang="en-US" altLang="zh-CN" sz="2000" baseline="30000" dirty="0" smtClean="0"/>
                        <a:t>5</a:t>
                      </a:r>
                      <a:r>
                        <a:rPr lang="en-US" sz="2000" baseline="30000" dirty="0" smtClean="0"/>
                        <a:t>]</a:t>
                      </a:r>
                      <a:r>
                        <a:rPr lang="en-US" sz="2000" dirty="0" smtClean="0"/>
                        <a:t>, CCSA</a:t>
                      </a:r>
                      <a:r>
                        <a:rPr lang="en-US" sz="2000" baseline="30000" dirty="0" smtClean="0"/>
                        <a:t>[6]</a:t>
                      </a:r>
                      <a:endParaRPr lang="en-US" sz="20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2"/>
          <a:srcRect t="8579" b="8579"/>
          <a:stretch>
            <a:fillRect/>
          </a:stretch>
        </p:blipFill>
        <p:spPr>
          <a:xfrm>
            <a:off x="4604559" y="3746152"/>
            <a:ext cx="732074" cy="4358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19" name="Content Placeholder 116"/>
          <p:cNvPicPr>
            <a:picLocks noChangeAspect="1"/>
          </p:cNvPicPr>
          <p:nvPr/>
        </p:nvPicPr>
        <p:blipFill>
          <a:blip r:embed="rId3"/>
          <a:srcRect t="8875" b="8875"/>
          <a:stretch>
            <a:fillRect/>
          </a:stretch>
        </p:blipFill>
        <p:spPr>
          <a:xfrm>
            <a:off x="2904718" y="3758853"/>
            <a:ext cx="739356" cy="416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20" y="3727102"/>
            <a:ext cx="768732" cy="480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408" y="3730502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27" name="Oval 126"/>
          <p:cNvSpPr>
            <a:spLocks noChangeArrowheads="1"/>
          </p:cNvSpPr>
          <p:nvPr/>
        </p:nvSpPr>
        <p:spPr bwMode="gray">
          <a:xfrm>
            <a:off x="1935300" y="188878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8" name="Oval 115"/>
          <p:cNvSpPr>
            <a:spLocks noChangeArrowheads="1"/>
          </p:cNvSpPr>
          <p:nvPr/>
        </p:nvSpPr>
        <p:spPr bwMode="gray">
          <a:xfrm>
            <a:off x="4239556" y="1717088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9" name="Oval 117"/>
          <p:cNvSpPr>
            <a:spLocks noChangeArrowheads="1"/>
          </p:cNvSpPr>
          <p:nvPr/>
        </p:nvSpPr>
        <p:spPr bwMode="gray">
          <a:xfrm>
            <a:off x="6070265" y="2118180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VAET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An Variation of Mobile</a:t>
            </a:r>
            <a:r>
              <a:rPr lang="zh-CN" altLang="en-US" dirty="0" smtClean="0"/>
              <a:t> </a:t>
            </a:r>
            <a:r>
              <a:rPr lang="en-US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dirty="0" smtClean="0"/>
              <a:t>Network</a:t>
            </a:r>
            <a:r>
              <a:rPr lang="en-US" altLang="zh-CN" dirty="0" smtClean="0"/>
              <a:t>(MANET)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Known as IVC or V2V</a:t>
            </a:r>
          </a:p>
          <a:p>
            <a:pPr lvl="1"/>
            <a:r>
              <a:rPr lang="en-US" dirty="0" smtClean="0"/>
              <a:t>Titled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dirty="0" smtClean="0"/>
              <a:t>V</a:t>
            </a:r>
            <a:r>
              <a:rPr lang="en-US" altLang="zh-CN" dirty="0" smtClean="0"/>
              <a:t>2X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V2I</a:t>
            </a:r>
          </a:p>
          <a:p>
            <a:pPr lvl="1"/>
            <a:r>
              <a:rPr lang="en-US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System(ITS)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Similarities with MANET</a:t>
            </a:r>
          </a:p>
          <a:p>
            <a:pPr lvl="1"/>
            <a:r>
              <a:rPr lang="en-US" dirty="0" smtClean="0"/>
              <a:t>No fixed Infrastructure</a:t>
            </a:r>
          </a:p>
          <a:p>
            <a:pPr lvl="1"/>
            <a:r>
              <a:rPr lang="en-US" dirty="0" smtClean="0"/>
              <a:t>Self-organization/management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VANET Features</a:t>
            </a:r>
          </a:p>
          <a:p>
            <a:pPr lvl="1"/>
            <a:r>
              <a:rPr lang="en-US" dirty="0" smtClean="0"/>
              <a:t>Highly Dynamic Topology</a:t>
            </a:r>
          </a:p>
          <a:p>
            <a:pPr lvl="1"/>
            <a:r>
              <a:rPr lang="en-US" dirty="0" smtClean="0"/>
              <a:t> Frequent Disconnection</a:t>
            </a:r>
          </a:p>
          <a:p>
            <a:pPr lvl="1"/>
            <a:r>
              <a:rPr lang="en-US" dirty="0" smtClean="0"/>
              <a:t>Geographical type of communication</a:t>
            </a:r>
          </a:p>
          <a:p>
            <a:pPr lvl="1"/>
            <a:r>
              <a:rPr lang="en-US" dirty="0" smtClean="0"/>
              <a:t>Hard Delay Constraints</a:t>
            </a:r>
          </a:p>
          <a:p>
            <a:pPr lvl="1"/>
            <a:r>
              <a:rPr lang="en-US" dirty="0" smtClean="0"/>
              <a:t>Sufficient Energy and Computing Resource</a:t>
            </a:r>
          </a:p>
          <a:p>
            <a:pPr lvl="1"/>
            <a:r>
              <a:rPr lang="en-US" dirty="0" smtClean="0"/>
              <a:t>Interaction with on-board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23909"/>
              </p:ext>
            </p:extLst>
          </p:nvPr>
        </p:nvGraphicFramePr>
        <p:xfrm>
          <a:off x="1102303" y="2903726"/>
          <a:ext cx="7611149" cy="33003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709738"/>
                <a:gridCol w="1709738"/>
                <a:gridCol w="1709738"/>
                <a:gridCol w="2481935"/>
              </a:tblGrid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Nation</a:t>
                      </a:r>
                      <a:r>
                        <a:rPr lang="en-US" altLang="zh-CN" sz="2000" b="1" dirty="0" smtClean="0"/>
                        <a:t>/Area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USA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Europe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Japan</a:t>
                      </a:r>
                      <a:r>
                        <a:rPr lang="en-US" altLang="zh-CN" sz="2000" b="1" dirty="0" smtClean="0"/>
                        <a:t>/China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System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Focus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safety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V2I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Safety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Organization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&amp;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sz="2000" b="1" dirty="0" smtClean="0"/>
                        <a:t>Projects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PATH</a:t>
                      </a:r>
                      <a:r>
                        <a:rPr lang="en-US" altLang="zh-CN" sz="2000" baseline="30000" dirty="0" smtClean="0"/>
                        <a:t>[2]</a:t>
                      </a:r>
                      <a:r>
                        <a:rPr lang="zh-CN" altLang="en-US" sz="2000" dirty="0" smtClean="0"/>
                        <a:t>, </a:t>
                      </a:r>
                      <a:r>
                        <a:rPr lang="en-US" altLang="zh-CN" sz="2000" dirty="0" smtClean="0"/>
                        <a:t>ITS</a:t>
                      </a:r>
                      <a:r>
                        <a:rPr lang="en-US" altLang="zh-CN" sz="2000" baseline="30000" dirty="0" smtClean="0"/>
                        <a:t>[3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C2C CC</a:t>
                      </a:r>
                      <a:r>
                        <a:rPr lang="en-US" altLang="zh-CN" baseline="30000" dirty="0" smtClean="0"/>
                        <a:t>[27]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SAFESPOT</a:t>
                      </a:r>
                      <a:r>
                        <a:rPr lang="en-US" altLang="zh-CN" baseline="30000" dirty="0" smtClean="0"/>
                        <a:t>[4]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FleetNet</a:t>
                      </a:r>
                      <a:r>
                        <a:rPr lang="en-US" altLang="zh-CN" baseline="30000" dirty="0" smtClean="0"/>
                        <a:t>[40]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ITS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in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Japan</a:t>
                      </a:r>
                      <a:r>
                        <a:rPr lang="en-US" sz="2000" baseline="30000" dirty="0" smtClean="0"/>
                        <a:t>[</a:t>
                      </a:r>
                      <a:r>
                        <a:rPr lang="en-US" altLang="zh-CN" sz="2000" baseline="30000" dirty="0" smtClean="0"/>
                        <a:t>5</a:t>
                      </a:r>
                      <a:r>
                        <a:rPr lang="en-US" sz="2000" baseline="30000" dirty="0" smtClean="0"/>
                        <a:t>]</a:t>
                      </a:r>
                      <a:r>
                        <a:rPr lang="en-US" sz="2000" dirty="0" smtClean="0"/>
                        <a:t>, CCSA in China</a:t>
                      </a:r>
                      <a:r>
                        <a:rPr lang="en-US" sz="2000" baseline="30000" dirty="0" smtClean="0"/>
                        <a:t>[6]</a:t>
                      </a:r>
                      <a:endParaRPr lang="en-US" sz="20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2"/>
          <a:srcRect t="8579" b="8579"/>
          <a:stretch>
            <a:fillRect/>
          </a:stretch>
        </p:blipFill>
        <p:spPr>
          <a:xfrm>
            <a:off x="5012531" y="3447406"/>
            <a:ext cx="732074" cy="4358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19" name="Content Placeholder 116"/>
          <p:cNvPicPr>
            <a:picLocks noChangeAspect="1"/>
          </p:cNvPicPr>
          <p:nvPr/>
        </p:nvPicPr>
        <p:blipFill>
          <a:blip r:embed="rId3"/>
          <a:srcRect t="8875" b="8875"/>
          <a:stretch>
            <a:fillRect/>
          </a:stretch>
        </p:blipFill>
        <p:spPr>
          <a:xfrm>
            <a:off x="3312690" y="3460107"/>
            <a:ext cx="739356" cy="416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92" y="3428356"/>
            <a:ext cx="768732" cy="480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380" y="3431756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27" name="Oval 126"/>
          <p:cNvSpPr>
            <a:spLocks noChangeArrowheads="1"/>
          </p:cNvSpPr>
          <p:nvPr/>
        </p:nvSpPr>
        <p:spPr bwMode="gray">
          <a:xfrm>
            <a:off x="1935300" y="188878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8" name="Oval 115"/>
          <p:cNvSpPr>
            <a:spLocks noChangeArrowheads="1"/>
          </p:cNvSpPr>
          <p:nvPr/>
        </p:nvSpPr>
        <p:spPr bwMode="gray">
          <a:xfrm>
            <a:off x="4239556" y="1717088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9" name="Oval 117"/>
          <p:cNvSpPr>
            <a:spLocks noChangeArrowheads="1"/>
          </p:cNvSpPr>
          <p:nvPr/>
        </p:nvSpPr>
        <p:spPr bwMode="gray">
          <a:xfrm>
            <a:off x="6070265" y="2118180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VANET</a:t>
            </a:r>
            <a:r>
              <a:rPr lang="zh-CN" altLang="en-US" dirty="0"/>
              <a:t> </a:t>
            </a:r>
            <a:r>
              <a:rPr lang="en-US" altLang="zh-CN" dirty="0" smtClean="0"/>
              <a:t>PHY/MAC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/>
              <a:t>VANET</a:t>
            </a:r>
            <a:r>
              <a:rPr lang="zh-CN" altLang="en-US" dirty="0"/>
              <a:t> </a:t>
            </a:r>
            <a:r>
              <a:rPr lang="en-US" altLang="zh-CN" dirty="0"/>
              <a:t>Application Layer</a:t>
            </a:r>
          </a:p>
          <a:p>
            <a:pPr lvl="1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 smtClean="0"/>
              <a:t>Applications</a:t>
            </a:r>
            <a:endParaRPr lang="en-US" dirty="0" smtClean="0"/>
          </a:p>
          <a:p>
            <a:r>
              <a:rPr lang="en-US" dirty="0"/>
              <a:t>VANET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endParaRPr lang="en-US" dirty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1"/>
            <a:r>
              <a:rPr lang="en-US" dirty="0" smtClean="0"/>
              <a:t>Internet Connectivity</a:t>
            </a:r>
          </a:p>
          <a:p>
            <a:pPr lvl="1"/>
            <a:r>
              <a:rPr lang="en-US" dirty="0" smtClean="0"/>
              <a:t>D</a:t>
            </a:r>
            <a:r>
              <a:rPr lang="en-US" altLang="zh-CN" dirty="0" smtClean="0"/>
              <a:t>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Dissemination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altLang="zh-CN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</a:p>
          <a:p>
            <a:pPr lvl="1"/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</a:p>
          <a:p>
            <a:pPr lvl="1"/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 PHY</a:t>
            </a:r>
            <a:r>
              <a:rPr lang="en-US" altLang="zh-CN" dirty="0" smtClean="0"/>
              <a:t>/MAC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1"/>
            <a:r>
              <a:rPr lang="en-US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2"/>
            <a:r>
              <a:rPr lang="en-US" dirty="0"/>
              <a:t>Radio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infrared,</a:t>
            </a:r>
            <a:r>
              <a:rPr lang="zh-CN" altLang="en-US" dirty="0"/>
              <a:t> </a:t>
            </a:r>
            <a:r>
              <a:rPr lang="en-US" altLang="zh-CN" dirty="0"/>
              <a:t>VHF,</a:t>
            </a:r>
            <a:r>
              <a:rPr lang="zh-CN" altLang="en-US" dirty="0"/>
              <a:t> </a:t>
            </a:r>
            <a:r>
              <a:rPr lang="en-US" altLang="zh-CN" dirty="0"/>
              <a:t>millimeter</a:t>
            </a:r>
            <a:r>
              <a:rPr lang="zh-CN" altLang="en-US" dirty="0"/>
              <a:t> </a:t>
            </a:r>
            <a:r>
              <a:rPr lang="en-US" altLang="zh-CN" dirty="0"/>
              <a:t>wave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/>
              <a:t>802.11 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 smtClean="0"/>
              <a:t>technology</a:t>
            </a:r>
          </a:p>
          <a:p>
            <a:pPr lvl="3"/>
            <a:r>
              <a:rPr lang="en-US" altLang="zh-CN" dirty="0" smtClean="0"/>
              <a:t>Minor</a:t>
            </a:r>
            <a:r>
              <a:rPr lang="zh-CN" altLang="en-US" dirty="0" smtClean="0"/>
              <a:t> </a:t>
            </a:r>
            <a:r>
              <a:rPr lang="en-US" altLang="zh-CN" dirty="0"/>
              <a:t>solutions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802.11</a:t>
            </a:r>
            <a:r>
              <a:rPr lang="en-US" altLang="zh-CN" baseline="30000" dirty="0"/>
              <a:t>[11]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VANET PHY</a:t>
            </a:r>
            <a:r>
              <a:rPr lang="en-US" altLang="zh-CN" dirty="0" smtClean="0"/>
              <a:t>/MAC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1"/>
            <a:r>
              <a:rPr lang="en-US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02369"/>
              </p:ext>
            </p:extLst>
          </p:nvPr>
        </p:nvGraphicFramePr>
        <p:xfrm>
          <a:off x="1430916" y="2875440"/>
          <a:ext cx="6877726" cy="35079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544985"/>
                <a:gridCol w="1544985"/>
                <a:gridCol w="1544985"/>
                <a:gridCol w="2242771"/>
              </a:tblGrid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Nation</a:t>
                      </a:r>
                      <a:r>
                        <a:rPr lang="en-US" altLang="zh-CN" sz="1800" b="1" dirty="0" smtClean="0"/>
                        <a:t>/Area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USA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Europe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Japan</a:t>
                      </a:r>
                      <a:r>
                        <a:rPr lang="en-US" altLang="zh-CN" sz="1800" b="1" dirty="0" smtClean="0"/>
                        <a:t>/China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Broadcasting</a:t>
                      </a:r>
                      <a:r>
                        <a:rPr lang="zh-CN" altLang="en-US" sz="1600" b="1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 GHz, 70 MHz Spectrum 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 GHz, 70 MHz Spectrum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 GHz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Wireless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Protocol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 Standard 802.11p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Standard 802.11p</a:t>
                      </a:r>
                      <a:b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Standard 802.11p 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DSRC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Protocol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1609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1609</a:t>
                      </a:r>
                      <a:endParaRPr lang="en-US" sz="16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ARIB STD-T75 </a:t>
                      </a:r>
                      <a:endParaRPr lang="en-US" sz="1800" dirty="0" smtClean="0">
                        <a:effectLst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n-US" sz="18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2763</Words>
  <Application>Microsoft Macintosh PowerPoint</Application>
  <PresentationFormat>On-screen Show (4:3)</PresentationFormat>
  <Paragraphs>398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Vehicular Ad Hoc Networks: A Survey</vt:lpstr>
      <vt:lpstr>Agenda</vt:lpstr>
      <vt:lpstr>Introduction &amp; Motivation</vt:lpstr>
      <vt:lpstr>Introduction &amp; Motivation</vt:lpstr>
      <vt:lpstr>Introduction &amp; Motivation</vt:lpstr>
      <vt:lpstr>Introduction &amp; Motivation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Open Questions</vt:lpstr>
      <vt:lpstr>Open Questions</vt:lpstr>
      <vt:lpstr>Open Questions</vt:lpstr>
      <vt:lpstr>PowerPoint Presentation</vt:lpstr>
      <vt:lpstr>References</vt:lpstr>
      <vt:lpstr>References</vt:lpstr>
      <vt:lpstr>References</vt:lpstr>
      <vt:lpstr>References</vt:lpstr>
      <vt:lpstr>PowerPoint Presentation</vt:lpstr>
      <vt:lpstr>PowerPoint Presentation</vt:lpstr>
      <vt:lpstr>PowerPoint Presentation</vt:lpstr>
      <vt:lpstr>Developments &amp; Standards</vt:lpstr>
      <vt:lpstr>Introduction &amp; Motivation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 Hoc Networks: A Survey</dc:title>
  <dc:creator>Zhuangdi ZHU</dc:creator>
  <cp:lastModifiedBy>Zhuangdi ZHU</cp:lastModifiedBy>
  <cp:revision>214</cp:revision>
  <dcterms:created xsi:type="dcterms:W3CDTF">2016-02-23T05:24:13Z</dcterms:created>
  <dcterms:modified xsi:type="dcterms:W3CDTF">2016-02-26T02:12:27Z</dcterms:modified>
</cp:coreProperties>
</file>