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4"/>
    <p:sldMasterId id="2147483908" r:id="rId5"/>
  </p:sldMasterIdLst>
  <p:notesMasterIdLst>
    <p:notesMasterId r:id="rId34"/>
  </p:notesMasterIdLst>
  <p:handoutMasterIdLst>
    <p:handoutMasterId r:id="rId35"/>
  </p:handoutMasterIdLst>
  <p:sldIdLst>
    <p:sldId id="612" r:id="rId6"/>
    <p:sldId id="629" r:id="rId7"/>
    <p:sldId id="630" r:id="rId8"/>
    <p:sldId id="638" r:id="rId9"/>
    <p:sldId id="639" r:id="rId10"/>
    <p:sldId id="641" r:id="rId11"/>
    <p:sldId id="623" r:id="rId12"/>
    <p:sldId id="632" r:id="rId13"/>
    <p:sldId id="643" r:id="rId14"/>
    <p:sldId id="642" r:id="rId15"/>
    <p:sldId id="635" r:id="rId16"/>
    <p:sldId id="615" r:id="rId17"/>
    <p:sldId id="646" r:id="rId18"/>
    <p:sldId id="647" r:id="rId19"/>
    <p:sldId id="648" r:id="rId20"/>
    <p:sldId id="621" r:id="rId21"/>
    <p:sldId id="622" r:id="rId22"/>
    <p:sldId id="624" r:id="rId23"/>
    <p:sldId id="626" r:id="rId24"/>
    <p:sldId id="627" r:id="rId25"/>
    <p:sldId id="649" r:id="rId26"/>
    <p:sldId id="650" r:id="rId27"/>
    <p:sldId id="651" r:id="rId28"/>
    <p:sldId id="616" r:id="rId29"/>
    <p:sldId id="637" r:id="rId30"/>
    <p:sldId id="644" r:id="rId31"/>
    <p:sldId id="653" r:id="rId32"/>
    <p:sldId id="645" r:id="rId33"/>
  </p:sldIdLst>
  <p:sldSz cx="12195175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00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01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01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02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028" algn="l" defTabSz="91401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035" algn="l" defTabSz="91401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9040" algn="l" defTabSz="91401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6044" algn="l" defTabSz="91401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D1D3FF"/>
    <a:srgbClr val="EBFAD5"/>
    <a:srgbClr val="0019FF"/>
    <a:srgbClr val="800000"/>
    <a:srgbClr val="CCFFCC"/>
    <a:srgbClr val="C9DBEF"/>
    <a:srgbClr val="FFFF66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7" autoAdjust="0"/>
    <p:restoredTop sz="90219" autoAdjust="0"/>
  </p:normalViewPr>
  <p:slideViewPr>
    <p:cSldViewPr snapToObjects="1">
      <p:cViewPr varScale="1">
        <p:scale>
          <a:sx n="96" d="100"/>
          <a:sy n="96" d="100"/>
        </p:scale>
        <p:origin x="-984" y="-96"/>
      </p:cViewPr>
      <p:guideLst>
        <p:guide orient="horz" pos="459"/>
        <p:guide orient="horz" pos="2409"/>
        <p:guide pos="326"/>
        <p:guide pos="40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AC54672C-8C24-47B4-9C15-98231A6FF5FA}" type="datetimeFigureOut">
              <a:rPr lang="zh-CN" altLang="en-US" smtClean="0"/>
              <a:pPr/>
              <a:t>6/04/16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9D6464DC-091A-4798-8F20-1604B1B3A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904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1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6525" y="766763"/>
            <a:ext cx="68262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67DCF1-64CF-43C9-8B80-619A023733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2158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008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01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01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02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028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35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44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2625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7561A0-D267-47BC-8307-425305DE9414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VeryCDN</a:t>
            </a:r>
            <a:r>
              <a:rPr kumimoji="0" lang="en-US" altLang="zh-CN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 distributes content to all nodes.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r>
              <a:rPr lang="en-US" altLang="zh-CN" b="1" baseline="0" dirty="0" smtClean="0">
                <a:ea typeface="SimSun" pitchFamily="2" charset="-122"/>
              </a:rPr>
              <a:t>While most</a:t>
            </a:r>
            <a:r>
              <a:rPr lang="en-US" altLang="zh-CN" b="1" dirty="0" smtClean="0">
                <a:ea typeface="SimSun" pitchFamily="2" charset="-122"/>
              </a:rPr>
              <a:t> CDN bias</a:t>
            </a:r>
            <a:r>
              <a:rPr lang="en-US" altLang="zh-CN" b="1" baseline="0" dirty="0" smtClean="0">
                <a:ea typeface="SimSun" pitchFamily="2" charset="-122"/>
              </a:rPr>
              <a:t> – pricing?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DCF1-64CF-43C9-8B80-619A023733CC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58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MO: Macao</a:t>
            </a:r>
          </a:p>
          <a:p>
            <a:r>
              <a:rPr kumimoji="1" lang="en-US" altLang="zh-CN" dirty="0" smtClean="0"/>
              <a:t>MY: Malaysia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DCF1-64CF-43C9-8B80-619A023733CC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9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MO: Macao</a:t>
            </a:r>
          </a:p>
          <a:p>
            <a:r>
              <a:rPr kumimoji="1" lang="en-US" altLang="zh-CN" dirty="0" smtClean="0"/>
              <a:t>MY: Malaysia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DCF1-64CF-43C9-8B80-619A023733CC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9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144" y="239464"/>
            <a:ext cx="10655623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>
              <a:buFont typeface="Arial" pitchFamily="34" charset="0"/>
              <a:buNone/>
              <a:defRPr lang="zh-CN" altLang="en-US" sz="3400" dirty="0">
                <a:latin typeface="+mn-lt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912813" y="1714499"/>
            <a:ext cx="10369549" cy="4162425"/>
          </a:xfrm>
          <a:prstGeom prst="rect">
            <a:avLst/>
          </a:prstGeom>
        </p:spPr>
        <p:txBody>
          <a:bodyPr/>
          <a:lstStyle>
            <a:lvl1pPr marL="266700" indent="-266700"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itchFamily="2" charset="2"/>
              <a:buChar char="l"/>
              <a:defRPr sz="2000" b="0">
                <a:solidFill>
                  <a:srgbClr val="333333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5131" y="1341441"/>
            <a:ext cx="10660191" cy="4679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3701" y="6489703"/>
            <a:ext cx="2796844" cy="45561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223" y="116652"/>
            <a:ext cx="10366375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ctr" anchorCtr="0" compatLnSpc="1">
            <a:prstTxWarp prst="textNoShape">
              <a:avLst/>
            </a:prstTxWarp>
          </a:bodyPr>
          <a:lstStyle>
            <a:lvl1pPr marL="0" indent="0">
              <a:buFont typeface="Arial" pitchFamily="34" charset="0"/>
              <a:buNone/>
              <a:defRPr lang="zh-CN" altLang="en-US" dirty="0">
                <a:latin typeface="+mj-lt"/>
                <a:ea typeface="黑体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912830" y="1714504"/>
            <a:ext cx="10369549" cy="4162425"/>
          </a:xfrm>
          <a:prstGeom prst="rect">
            <a:avLst/>
          </a:prstGeom>
        </p:spPr>
        <p:txBody>
          <a:bodyPr lIns="91401" tIns="45700" rIns="91401" bIns="45700"/>
          <a:lstStyle>
            <a:lvl1pPr marL="266587" indent="-266587"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itchFamily="2" charset="2"/>
              <a:buChar char="l"/>
              <a:defRPr sz="2000" b="0">
                <a:solidFill>
                  <a:srgbClr val="333333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1" descr="内页元素3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"/>
            <a:ext cx="12193588" cy="64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967" y="7959"/>
            <a:ext cx="12193587" cy="6858000"/>
            <a:chOff x="1" y="1"/>
            <a:chExt cx="7681" cy="4320"/>
          </a:xfrm>
        </p:grpSpPr>
        <p:pic>
          <p:nvPicPr>
            <p:cNvPr id="6" name="图片 73" descr="封面元素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" y="1"/>
              <a:ext cx="7681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74"/>
            <p:cNvSpPr>
              <a:spLocks noChangeArrowheads="1"/>
            </p:cNvSpPr>
            <p:nvPr userDrawn="1"/>
          </p:nvSpPr>
          <p:spPr bwMode="auto">
            <a:xfrm>
              <a:off x="6554" y="3482"/>
              <a:ext cx="602" cy="62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文本框 76"/>
          <p:cNvSpPr txBox="1">
            <a:spLocks noChangeArrowheads="1"/>
          </p:cNvSpPr>
          <p:nvPr/>
        </p:nvSpPr>
        <p:spPr bwMode="auto">
          <a:xfrm>
            <a:off x="811219" y="6199232"/>
            <a:ext cx="2997152" cy="29234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01" tIns="45700" rIns="91401" bIns="457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b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</a:p>
        </p:txBody>
      </p:sp>
      <p:pic>
        <p:nvPicPr>
          <p:cNvPr id="9" name="图片 77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2009" y="5691209"/>
            <a:ext cx="706439" cy="70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14"/>
          <p:cNvSpPr>
            <a:spLocks noChangeArrowheads="1"/>
          </p:cNvSpPr>
          <p:nvPr/>
        </p:nvSpPr>
        <p:spPr bwMode="auto">
          <a:xfrm>
            <a:off x="-2460625" y="528659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62" tIns="43880" rIns="87762" bIns="43880"/>
          <a:lstStyle/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英文标题</a:t>
            </a:r>
            <a:r>
              <a:rPr lang="en-US" altLang="zh-CN" sz="1200">
                <a:solidFill>
                  <a:srgbClr val="F8F8F8"/>
                </a:solidFill>
                <a:latin typeface="Arial" pitchFamily="34" charset="0"/>
              </a:rPr>
              <a:t>:32-35pt  </a:t>
            </a: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颜色</a:t>
            </a:r>
            <a:r>
              <a:rPr lang="en-US" altLang="zh-CN" sz="1200">
                <a:solidFill>
                  <a:srgbClr val="F8F8F8"/>
                </a:solidFill>
                <a:latin typeface="Arial" pitchFamily="34" charset="0"/>
              </a:rPr>
              <a:t>: R153 G0 B0</a:t>
            </a: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FrutigerNext LT Medium" pitchFamily="34" charset="0"/>
              </a:rPr>
              <a:t>内部使用字体 </a:t>
            </a:r>
            <a:r>
              <a:rPr lang="en-US" altLang="zh-CN" sz="1200">
                <a:solidFill>
                  <a:srgbClr val="F8F8F8"/>
                </a:solidFill>
                <a:latin typeface="FrutigerNext LT Medium" pitchFamily="34" charset="0"/>
              </a:rPr>
              <a:t>:</a:t>
            </a: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en-US" altLang="zh-CN" sz="1200">
                <a:solidFill>
                  <a:srgbClr val="F8F8F8"/>
                </a:solidFill>
                <a:latin typeface="FrutigerNext LT Medium" pitchFamily="34" charset="0"/>
              </a:rPr>
              <a:t>FrutigerNext LT Medium</a:t>
            </a: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FrutigerNext LT Medium" pitchFamily="34" charset="0"/>
              </a:rPr>
              <a:t>外部使用字体 </a:t>
            </a:r>
            <a:r>
              <a:rPr lang="en-US" altLang="zh-CN" sz="1200">
                <a:solidFill>
                  <a:srgbClr val="F8F8F8"/>
                </a:solidFill>
                <a:latin typeface="FrutigerNext LT Medium" pitchFamily="34" charset="0"/>
              </a:rPr>
              <a:t>: Arial</a:t>
            </a:r>
          </a:p>
          <a:p>
            <a:pPr marL="342755" indent="-342755" algn="r" fontAlgn="auto">
              <a:lnSpc>
                <a:spcPct val="7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endParaRPr lang="en-US" altLang="zh-CN" sz="1200">
              <a:solidFill>
                <a:srgbClr val="F8F8F8"/>
              </a:solidFill>
              <a:latin typeface="Arial" pitchFamily="34" charset="0"/>
            </a:endParaRP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中文标题</a:t>
            </a:r>
            <a:r>
              <a:rPr lang="en-US" altLang="zh-CN" sz="1200">
                <a:solidFill>
                  <a:srgbClr val="F8F8F8"/>
                </a:solidFill>
                <a:latin typeface="Arial" pitchFamily="34" charset="0"/>
              </a:rPr>
              <a:t>:30-32pt  </a:t>
            </a: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颜色</a:t>
            </a:r>
            <a:r>
              <a:rPr lang="en-US" altLang="zh-CN" sz="1200">
                <a:solidFill>
                  <a:srgbClr val="F8F8F8"/>
                </a:solidFill>
                <a:latin typeface="Arial" pitchFamily="34" charset="0"/>
              </a:rPr>
              <a:t>: R153 G0 B0</a:t>
            </a: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字体</a:t>
            </a:r>
            <a:r>
              <a:rPr lang="en-US" altLang="zh-CN" sz="1200">
                <a:solidFill>
                  <a:srgbClr val="F8F8F8"/>
                </a:solidFill>
                <a:latin typeface="Arial" pitchFamily="34" charset="0"/>
              </a:rPr>
              <a:t>:</a:t>
            </a: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黑体</a:t>
            </a: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endParaRPr lang="zh-CN" altLang="en-US" sz="1200">
              <a:solidFill>
                <a:srgbClr val="F8F8F8"/>
              </a:solidFill>
              <a:latin typeface="Arial" pitchFamily="34" charset="0"/>
            </a:endParaRP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endParaRPr lang="zh-CN" altLang="en-US" sz="1200">
              <a:solidFill>
                <a:srgbClr val="F8F8F8"/>
              </a:solidFill>
              <a:latin typeface="Arial" pitchFamily="34" charset="0"/>
            </a:endParaRP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endParaRPr lang="zh-CN" altLang="en-US" sz="1200">
              <a:solidFill>
                <a:srgbClr val="F8F8F8"/>
              </a:solidFill>
              <a:latin typeface="Arial" pitchFamily="34" charset="0"/>
            </a:endParaRP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英文正文</a:t>
            </a:r>
            <a:r>
              <a:rPr lang="en-US" altLang="zh-CN" sz="1200">
                <a:solidFill>
                  <a:srgbClr val="F8F8F8"/>
                </a:solidFill>
                <a:latin typeface="Arial" pitchFamily="34" charset="0"/>
              </a:rPr>
              <a:t>:20-22pt</a:t>
            </a: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子目录 </a:t>
            </a:r>
            <a:r>
              <a:rPr lang="en-US" altLang="zh-CN" sz="1200">
                <a:solidFill>
                  <a:srgbClr val="F8F8F8"/>
                </a:solidFill>
                <a:latin typeface="Arial" pitchFamily="34" charset="0"/>
              </a:rPr>
              <a:t>(2-5</a:t>
            </a: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级</a:t>
            </a:r>
            <a:r>
              <a:rPr lang="en-US" altLang="zh-CN" sz="1200">
                <a:solidFill>
                  <a:srgbClr val="F8F8F8"/>
                </a:solidFill>
                <a:latin typeface="Arial" pitchFamily="34" charset="0"/>
              </a:rPr>
              <a:t>) :18pt  </a:t>
            </a: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颜色</a:t>
            </a:r>
            <a:r>
              <a:rPr lang="en-US" altLang="zh-CN" sz="1200">
                <a:solidFill>
                  <a:srgbClr val="F8F8F8"/>
                </a:solidFill>
                <a:latin typeface="Arial" pitchFamily="34" charset="0"/>
              </a:rPr>
              <a:t>:</a:t>
            </a: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黑色</a:t>
            </a: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FrutigerNext LT Medium" pitchFamily="34" charset="0"/>
              </a:rPr>
              <a:t>内部使用字体 </a:t>
            </a:r>
            <a:r>
              <a:rPr lang="en-US" altLang="zh-CN" sz="1200">
                <a:solidFill>
                  <a:srgbClr val="F8F8F8"/>
                </a:solidFill>
                <a:latin typeface="FrutigerNext LT Medium" pitchFamily="34" charset="0"/>
              </a:rPr>
              <a:t>:</a:t>
            </a: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en-US" altLang="zh-CN" sz="1200">
                <a:solidFill>
                  <a:srgbClr val="F8F8F8"/>
                </a:solidFill>
                <a:latin typeface="FrutigerNext LT Medium" pitchFamily="34" charset="0"/>
              </a:rPr>
              <a:t>FrutigerNext LT Regular</a:t>
            </a: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FrutigerNext LT Medium" pitchFamily="34" charset="0"/>
              </a:rPr>
              <a:t>外部使用字体 </a:t>
            </a:r>
            <a:r>
              <a:rPr lang="en-US" altLang="zh-CN" sz="1200">
                <a:solidFill>
                  <a:srgbClr val="F8F8F8"/>
                </a:solidFill>
                <a:latin typeface="FrutigerNext LT Medium" pitchFamily="34" charset="0"/>
              </a:rPr>
              <a:t>: Arial</a:t>
            </a:r>
          </a:p>
          <a:p>
            <a:pPr marL="342755" indent="-342755" algn="r" fontAlgn="auto">
              <a:lnSpc>
                <a:spcPct val="7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endParaRPr lang="en-US" altLang="zh-CN" sz="1200">
              <a:solidFill>
                <a:srgbClr val="F8F8F8"/>
              </a:solidFill>
              <a:latin typeface="Arial" pitchFamily="34" charset="0"/>
            </a:endParaRP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中文正文</a:t>
            </a:r>
            <a:r>
              <a:rPr lang="en-US" altLang="zh-CN" sz="1200">
                <a:solidFill>
                  <a:srgbClr val="F8F8F8"/>
                </a:solidFill>
                <a:latin typeface="Arial" pitchFamily="34" charset="0"/>
              </a:rPr>
              <a:t>:18-20pt</a:t>
            </a: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子目录</a:t>
            </a:r>
            <a:r>
              <a:rPr lang="en-US" altLang="zh-CN" sz="1200">
                <a:solidFill>
                  <a:srgbClr val="F8F8F8"/>
                </a:solidFill>
                <a:latin typeface="Arial" pitchFamily="34" charset="0"/>
              </a:rPr>
              <a:t>(2-5</a:t>
            </a: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级</a:t>
            </a:r>
            <a:r>
              <a:rPr lang="en-US" altLang="zh-CN" sz="1200">
                <a:solidFill>
                  <a:srgbClr val="F8F8F8"/>
                </a:solidFill>
                <a:latin typeface="Arial" pitchFamily="34" charset="0"/>
              </a:rPr>
              <a:t>):18pt </a:t>
            </a: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颜色</a:t>
            </a:r>
            <a:r>
              <a:rPr lang="en-US" altLang="zh-CN" sz="1200">
                <a:solidFill>
                  <a:srgbClr val="F8F8F8"/>
                </a:solidFill>
                <a:latin typeface="Arial" pitchFamily="34" charset="0"/>
              </a:rPr>
              <a:t>:</a:t>
            </a: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黑色</a:t>
            </a:r>
          </a:p>
          <a:p>
            <a:pPr marL="342755" indent="-342755" algn="r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字体</a:t>
            </a:r>
            <a:r>
              <a:rPr lang="en-US" altLang="zh-CN" sz="1200">
                <a:solidFill>
                  <a:srgbClr val="F8F8F8"/>
                </a:solidFill>
                <a:latin typeface="Arial" pitchFamily="34" charset="0"/>
              </a:rPr>
              <a:t>:</a:t>
            </a:r>
            <a:r>
              <a:rPr lang="zh-CN" altLang="en-US" sz="1200">
                <a:solidFill>
                  <a:srgbClr val="F8F8F8"/>
                </a:solidFill>
                <a:latin typeface="Arial" pitchFamily="34" charset="0"/>
              </a:rPr>
              <a:t>细黑体 </a:t>
            </a:r>
            <a:endParaRPr lang="zh-CN" altLang="en-US" sz="1200">
              <a:solidFill>
                <a:srgbClr val="080808"/>
              </a:solidFill>
              <a:latin typeface="Arial" pitchFamily="34" charset="0"/>
            </a:endParaRPr>
          </a:p>
        </p:txBody>
      </p: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12361888" y="5444720"/>
            <a:ext cx="1227137" cy="323149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385" tIns="45692" rIns="91385" bIns="45692" anchor="ctr">
            <a:spAutoFit/>
          </a:bodyPr>
          <a:lstStyle/>
          <a:p>
            <a:pPr algn="ctr" defTabSz="87751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500">
              <a:solidFill>
                <a:srgbClr val="000000"/>
              </a:solidFill>
              <a:latin typeface="FrutigerNext LT Regular" pitchFamily="34" charset="0"/>
              <a:ea typeface="ＭＳ Ｐゴシック" pitchFamily="34" charset="-128"/>
            </a:endParaRPr>
          </a:p>
        </p:txBody>
      </p: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12472987" y="5278481"/>
            <a:ext cx="989012" cy="184151"/>
            <a:chOff x="6657" y="3492"/>
            <a:chExt cx="527" cy="121"/>
          </a:xfrm>
        </p:grpSpPr>
        <p:sp>
          <p:nvSpPr>
            <p:cNvPr id="13" name="矩形 17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矩形 18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矩形 19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矩形 20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12472987" y="6203997"/>
            <a:ext cx="989012" cy="182563"/>
            <a:chOff x="6657" y="4103"/>
            <a:chExt cx="527" cy="121"/>
          </a:xfrm>
        </p:grpSpPr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矩形 23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矩形 24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矩形 25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2" name="组合 26"/>
          <p:cNvGrpSpPr>
            <a:grpSpLocks/>
          </p:cNvGrpSpPr>
          <p:nvPr/>
        </p:nvGrpSpPr>
        <p:grpSpPr bwMode="auto">
          <a:xfrm>
            <a:off x="12472987" y="6450053"/>
            <a:ext cx="989012" cy="182563"/>
            <a:chOff x="6657" y="4266"/>
            <a:chExt cx="527" cy="121"/>
          </a:xfrm>
        </p:grpSpPr>
        <p:sp>
          <p:nvSpPr>
            <p:cNvPr id="23" name="矩形 27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矩形 28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矩形 29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矩形 30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组合 31"/>
          <p:cNvGrpSpPr>
            <a:grpSpLocks/>
          </p:cNvGrpSpPr>
          <p:nvPr/>
        </p:nvGrpSpPr>
        <p:grpSpPr bwMode="auto">
          <a:xfrm>
            <a:off x="12472987" y="5527721"/>
            <a:ext cx="989012" cy="182563"/>
            <a:chOff x="6657" y="3656"/>
            <a:chExt cx="527" cy="121"/>
          </a:xfrm>
        </p:grpSpPr>
        <p:sp>
          <p:nvSpPr>
            <p:cNvPr id="28" name="矩形 32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矩形 33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" name="矩形 34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1" name="矩形 35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2" name="组合 36"/>
          <p:cNvGrpSpPr>
            <a:grpSpLocks/>
          </p:cNvGrpSpPr>
          <p:nvPr/>
        </p:nvGrpSpPr>
        <p:grpSpPr bwMode="auto">
          <a:xfrm>
            <a:off x="12472987" y="5957929"/>
            <a:ext cx="989012" cy="182563"/>
            <a:chOff x="6657" y="3941"/>
            <a:chExt cx="527" cy="121"/>
          </a:xfrm>
        </p:grpSpPr>
        <p:sp>
          <p:nvSpPr>
            <p:cNvPr id="33" name="矩形 37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矩形 38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矩形 39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矩形 40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7" name="组合 41"/>
          <p:cNvGrpSpPr>
            <a:grpSpLocks/>
          </p:cNvGrpSpPr>
          <p:nvPr/>
        </p:nvGrpSpPr>
        <p:grpSpPr bwMode="auto">
          <a:xfrm>
            <a:off x="12472987" y="6697705"/>
            <a:ext cx="989012" cy="182563"/>
            <a:chOff x="6657" y="4430"/>
            <a:chExt cx="527" cy="121"/>
          </a:xfrm>
        </p:grpSpPr>
        <p:sp>
          <p:nvSpPr>
            <p:cNvPr id="38" name="矩形 42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矩形 43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矩形 44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1" name="矩形 45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2472987" y="5032418"/>
            <a:ext cx="989012" cy="184151"/>
            <a:chOff x="6657" y="3329"/>
            <a:chExt cx="527" cy="122"/>
          </a:xfrm>
        </p:grpSpPr>
        <p:sp>
          <p:nvSpPr>
            <p:cNvPr id="43" name="矩形 47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" name="矩形 48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矩形 49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6" name="矩形 50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7" name="组合 51"/>
          <p:cNvGrpSpPr>
            <a:grpSpLocks/>
          </p:cNvGrpSpPr>
          <p:nvPr/>
        </p:nvGrpSpPr>
        <p:grpSpPr bwMode="auto">
          <a:xfrm>
            <a:off x="12472987" y="4600621"/>
            <a:ext cx="989012" cy="182563"/>
            <a:chOff x="6657" y="3043"/>
            <a:chExt cx="527" cy="121"/>
          </a:xfrm>
        </p:grpSpPr>
        <p:sp>
          <p:nvSpPr>
            <p:cNvPr id="48" name="矩形 52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9" name="矩形 53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" name="矩形 54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1" name="矩形 55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2" name="组合 56"/>
          <p:cNvGrpSpPr>
            <a:grpSpLocks/>
          </p:cNvGrpSpPr>
          <p:nvPr/>
        </p:nvGrpSpPr>
        <p:grpSpPr bwMode="auto">
          <a:xfrm>
            <a:off x="12472987" y="4354555"/>
            <a:ext cx="989012" cy="184151"/>
            <a:chOff x="6657" y="2881"/>
            <a:chExt cx="527" cy="121"/>
          </a:xfrm>
        </p:grpSpPr>
        <p:sp>
          <p:nvSpPr>
            <p:cNvPr id="53" name="矩形 57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4" name="矩形 58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5" name="矩形 59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6" name="矩形 60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7" name="矩形 61"/>
          <p:cNvSpPr>
            <a:spLocks noChangeArrowheads="1"/>
          </p:cNvSpPr>
          <p:nvPr/>
        </p:nvSpPr>
        <p:spPr bwMode="auto">
          <a:xfrm>
            <a:off x="12269788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62" tIns="43880" rIns="87762" bIns="43880"/>
          <a:lstStyle/>
          <a:p>
            <a:pPr marL="342755" indent="-342755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华文细黑" pitchFamily="2" charset="-122"/>
              </a:rPr>
              <a:t>配色参考方案：</a:t>
            </a:r>
          </a:p>
          <a:p>
            <a:pPr marL="342755" indent="-342755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华文细黑" pitchFamily="2" charset="-122"/>
              </a:rPr>
              <a:t>建议同一页面内不超过四种颜色，以下是９组配色方案，同一页面内只选择一组使用。</a:t>
            </a:r>
          </a:p>
          <a:p>
            <a:pPr marL="342755" indent="-342755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华文细黑" pitchFamily="2" charset="-122"/>
              </a:rPr>
              <a:t>（仅供参考）</a:t>
            </a:r>
          </a:p>
        </p:txBody>
      </p:sp>
      <p:sp>
        <p:nvSpPr>
          <p:cNvPr id="58" name="矩形 62"/>
          <p:cNvSpPr>
            <a:spLocks noChangeArrowheads="1"/>
          </p:cNvSpPr>
          <p:nvPr/>
        </p:nvSpPr>
        <p:spPr bwMode="auto">
          <a:xfrm>
            <a:off x="12269788" y="-6189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62" tIns="43880" rIns="87762" bIns="43880"/>
          <a:lstStyle/>
          <a:p>
            <a:pPr marL="342755" indent="-342755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zh-CN" altLang="en-US" sz="1200">
                <a:solidFill>
                  <a:srgbClr val="F8F8F8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200">
                <a:solidFill>
                  <a:srgbClr val="F8F8F8"/>
                </a:solidFill>
                <a:latin typeface="华文细黑" pitchFamily="2" charset="-122"/>
              </a:rPr>
              <a:t>.</a:t>
            </a:r>
          </a:p>
        </p:txBody>
      </p:sp>
      <p:sp>
        <p:nvSpPr>
          <p:cNvPr id="1508364" name="矩形 12"/>
          <p:cNvSpPr>
            <a:spLocks noGrp="1" noChangeArrowheads="1"/>
          </p:cNvSpPr>
          <p:nvPr>
            <p:ph type="ctrTitle"/>
          </p:nvPr>
        </p:nvSpPr>
        <p:spPr>
          <a:xfrm>
            <a:off x="896939" y="2130473"/>
            <a:ext cx="7350126" cy="14700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1508365" name="矩形 13"/>
          <p:cNvSpPr>
            <a:spLocks noGrp="1" noChangeArrowheads="1"/>
          </p:cNvSpPr>
          <p:nvPr>
            <p:ph type="subTitle" idx="1"/>
          </p:nvPr>
        </p:nvSpPr>
        <p:spPr>
          <a:xfrm>
            <a:off x="896947" y="4108471"/>
            <a:ext cx="7348537" cy="5334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1920736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525"/>
          <a:stretch/>
        </p:blipFill>
        <p:spPr>
          <a:xfrm>
            <a:off x="0" y="156340"/>
            <a:ext cx="12195176" cy="6701660"/>
          </a:xfrm>
          <a:prstGeom prst="rect">
            <a:avLst/>
          </a:prstGeom>
        </p:spPr>
      </p:pic>
      <p:sp>
        <p:nvSpPr>
          <p:cNvPr id="5" name="Freeform 5"/>
          <p:cNvSpPr>
            <a:spLocks/>
          </p:cNvSpPr>
          <p:nvPr userDrawn="1"/>
        </p:nvSpPr>
        <p:spPr bwMode="auto">
          <a:xfrm>
            <a:off x="0" y="6200911"/>
            <a:ext cx="9643892" cy="657089"/>
          </a:xfrm>
          <a:custGeom>
            <a:avLst/>
            <a:gdLst>
              <a:gd name="T0" fmla="*/ 1619 w 1650"/>
              <a:gd name="T1" fmla="*/ 110 h 110"/>
              <a:gd name="T2" fmla="*/ 1650 w 1650"/>
              <a:gd name="T3" fmla="*/ 0 h 110"/>
              <a:gd name="T4" fmla="*/ 0 w 1650"/>
              <a:gd name="T5" fmla="*/ 0 h 110"/>
              <a:gd name="T6" fmla="*/ 0 w 1650"/>
              <a:gd name="T7" fmla="*/ 110 h 110"/>
              <a:gd name="T8" fmla="*/ 1619 w 1650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0" h="110">
                <a:moveTo>
                  <a:pt x="1619" y="110"/>
                </a:moveTo>
                <a:cubicBezTo>
                  <a:pt x="1641" y="58"/>
                  <a:pt x="1648" y="22"/>
                  <a:pt x="1650" y="0"/>
                </a:cubicBezTo>
                <a:cubicBezTo>
                  <a:pt x="1650" y="0"/>
                  <a:pt x="0" y="0"/>
                  <a:pt x="0" y="0"/>
                </a:cubicBezTo>
                <a:cubicBezTo>
                  <a:pt x="0" y="110"/>
                  <a:pt x="0" y="110"/>
                  <a:pt x="0" y="110"/>
                </a:cubicBezTo>
                <a:lnTo>
                  <a:pt x="1619" y="1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0000"/>
                </a:schemeClr>
              </a:gs>
              <a:gs pos="100000">
                <a:schemeClr val="bg1">
                  <a:lumMod val="88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9545082" y="6200911"/>
            <a:ext cx="2648118" cy="657089"/>
          </a:xfrm>
          <a:custGeom>
            <a:avLst/>
            <a:gdLst>
              <a:gd name="T0" fmla="*/ 0 w 453"/>
              <a:gd name="T1" fmla="*/ 110 h 110"/>
              <a:gd name="T2" fmla="*/ 38 w 453"/>
              <a:gd name="T3" fmla="*/ 0 h 110"/>
              <a:gd name="T4" fmla="*/ 453 w 453"/>
              <a:gd name="T5" fmla="*/ 0 h 110"/>
              <a:gd name="T6" fmla="*/ 453 w 453"/>
              <a:gd name="T7" fmla="*/ 110 h 110"/>
              <a:gd name="T8" fmla="*/ 0 w 453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110">
                <a:moveTo>
                  <a:pt x="0" y="110"/>
                </a:moveTo>
                <a:cubicBezTo>
                  <a:pt x="12" y="51"/>
                  <a:pt x="27" y="18"/>
                  <a:pt x="38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53" y="110"/>
                  <a:pt x="453" y="110"/>
                  <a:pt x="453" y="110"/>
                </a:cubicBezTo>
                <a:lnTo>
                  <a:pt x="0" y="1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0000"/>
                </a:schemeClr>
              </a:gs>
              <a:gs pos="100000">
                <a:schemeClr val="bg1">
                  <a:lumMod val="88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86"/>
          <p:cNvSpPr>
            <a:spLocks noChangeArrowheads="1"/>
          </p:cNvSpPr>
          <p:nvPr userDrawn="1"/>
        </p:nvSpPr>
        <p:spPr bwMode="auto">
          <a:xfrm>
            <a:off x="7910513" y="6396038"/>
            <a:ext cx="14097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4225" eaLnBrk="0" hangingPunct="0">
              <a:lnSpc>
                <a:spcPct val="85000"/>
              </a:lnSpc>
            </a:pPr>
            <a:endParaRPr lang="de-DE" sz="1000" b="1" dirty="0">
              <a:solidFill>
                <a:srgbClr val="000000"/>
              </a:solidFill>
              <a:latin typeface="Arial"/>
              <a:ea typeface="MS PGothic" pitchFamily="34" charset="-128"/>
            </a:endParaRPr>
          </a:p>
          <a:p>
            <a:pPr defTabSz="784225" eaLnBrk="0" hangingPunct="0">
              <a:lnSpc>
                <a:spcPct val="85000"/>
              </a:lnSpc>
            </a:pPr>
            <a:r>
              <a:rPr lang="de-DE" sz="1000" b="1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Page </a:t>
            </a:r>
            <a:fld id="{E68EC476-442B-4BB7-9603-F1440C241F3D}" type="slidenum">
              <a:rPr lang="de-DE" sz="1000" b="1">
                <a:solidFill>
                  <a:srgbClr val="000000"/>
                </a:solidFill>
                <a:latin typeface="Arial"/>
                <a:ea typeface="MS PGothic" pitchFamily="34" charset="-128"/>
              </a:rPr>
              <a:pPr defTabSz="784225" eaLnBrk="0" hangingPunct="0">
                <a:lnSpc>
                  <a:spcPct val="85000"/>
                </a:lnSpc>
              </a:pPr>
              <a:t>‹#›</a:t>
            </a:fld>
            <a:endParaRPr lang="en-GB" sz="1000" b="1" dirty="0">
              <a:solidFill>
                <a:srgbClr val="000000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8" name="Text Box 85"/>
          <p:cNvSpPr txBox="1">
            <a:spLocks noChangeArrowheads="1"/>
          </p:cNvSpPr>
          <p:nvPr userDrawn="1"/>
        </p:nvSpPr>
        <p:spPr bwMode="auto">
          <a:xfrm>
            <a:off x="869950" y="6457950"/>
            <a:ext cx="3400836" cy="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360" tIns="39180" rIns="78360" bIns="39180">
            <a:spAutoFit/>
          </a:bodyPr>
          <a:lstStyle/>
          <a:p>
            <a:pPr defTabSz="784225" eaLnBrk="0" hangingPunct="0"/>
            <a:r>
              <a:rPr lang="en-US" altLang="zh-CN" sz="1200" b="1" kern="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9" name="Picture 87" descr="图片3副本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182225" y="6386513"/>
            <a:ext cx="1295400" cy="307975"/>
          </a:xfrm>
          <a:prstGeom prst="rect">
            <a:avLst/>
          </a:prstGeom>
          <a:noFill/>
        </p:spPr>
      </p:pic>
      <p:sp>
        <p:nvSpPr>
          <p:cNvPr id="10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781050" y="274638"/>
            <a:ext cx="109759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" name="Rectangle 138"/>
          <p:cNvSpPr>
            <a:spLocks noChangeArrowheads="1"/>
          </p:cNvSpPr>
          <p:nvPr userDrawn="1"/>
        </p:nvSpPr>
        <p:spPr bwMode="auto">
          <a:xfrm>
            <a:off x="-2460625" y="528638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98" tIns="43900" rIns="87798" bIns="43900"/>
          <a:lstStyle/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英文标题</a:t>
            </a:r>
            <a:r>
              <a:rPr lang="en-US" altLang="zh-CN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:32-35pt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Medium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中文标题</a:t>
            </a:r>
            <a:r>
              <a:rPr lang="en-US" altLang="zh-CN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:30-32pt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黑体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英文正文</a:t>
            </a:r>
            <a:r>
              <a:rPr lang="en-US" altLang="zh-CN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:20-22pt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 </a:t>
            </a:r>
            <a:r>
              <a:rPr lang="en-US" altLang="zh-CN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 :18pt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内部使用字体 </a:t>
            </a:r>
            <a:r>
              <a:rPr lang="en-US" altLang="zh-CN" sz="12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dirty="0" err="1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FrutigerNext</a:t>
            </a:r>
            <a:r>
              <a:rPr lang="en-US" altLang="zh-CN" sz="12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 LT Regular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外部使用字体 </a:t>
            </a:r>
            <a:r>
              <a:rPr lang="en-US" altLang="zh-CN" sz="12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dirty="0">
              <a:solidFill>
                <a:srgbClr val="F8F8F8"/>
              </a:solidFill>
              <a:ea typeface="华文细黑" pitchFamily="2" charset="-122"/>
              <a:cs typeface="SimSun" pitchFamily="2" charset="-122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中文正文</a:t>
            </a:r>
            <a:r>
              <a:rPr lang="en-US" altLang="zh-CN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:18-20pt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子目录</a:t>
            </a:r>
            <a:r>
              <a:rPr lang="en-US" altLang="zh-CN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(2-5</a:t>
            </a: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级</a:t>
            </a:r>
            <a:r>
              <a:rPr lang="en-US" altLang="zh-CN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):18pt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颜色</a:t>
            </a:r>
            <a:r>
              <a:rPr lang="en-US" altLang="zh-CN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字体</a:t>
            </a:r>
            <a:r>
              <a:rPr lang="en-US" altLang="zh-CN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:</a:t>
            </a:r>
            <a:r>
              <a:rPr lang="zh-CN" altLang="en-US" sz="1200" dirty="0">
                <a:solidFill>
                  <a:srgbClr val="F8F8F8"/>
                </a:solidFill>
                <a:ea typeface="华文细黑" pitchFamily="2" charset="-122"/>
                <a:cs typeface="SimSun" pitchFamily="2" charset="-122"/>
              </a:rPr>
              <a:t>细黑体 </a:t>
            </a:r>
            <a:endParaRPr lang="zh-CN" altLang="en-US" sz="1200" dirty="0">
              <a:solidFill>
                <a:srgbClr val="080808"/>
              </a:solidFill>
              <a:ea typeface="华文细黑" pitchFamily="2" charset="-122"/>
              <a:cs typeface="SimSun" pitchFamily="2" charset="-122"/>
            </a:endParaRPr>
          </a:p>
        </p:txBody>
      </p:sp>
      <p:sp>
        <p:nvSpPr>
          <p:cNvPr id="12" name="Rectangle 139"/>
          <p:cNvSpPr>
            <a:spLocks noChangeArrowheads="1"/>
          </p:cNvSpPr>
          <p:nvPr userDrawn="1"/>
        </p:nvSpPr>
        <p:spPr bwMode="auto">
          <a:xfrm>
            <a:off x="12361863" y="4292600"/>
            <a:ext cx="1227137" cy="2627313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 algn="ctr" defTabSz="877888" eaLnBrk="0" hangingPunct="0"/>
            <a:endParaRPr lang="zh-CN" altLang="zh-CN" sz="1500">
              <a:solidFill>
                <a:srgbClr val="000000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2" name="Group 140"/>
          <p:cNvGrpSpPr>
            <a:grpSpLocks/>
          </p:cNvGrpSpPr>
          <p:nvPr userDrawn="1"/>
        </p:nvGrpSpPr>
        <p:grpSpPr bwMode="auto">
          <a:xfrm>
            <a:off x="12472988" y="5278438"/>
            <a:ext cx="989012" cy="184150"/>
            <a:chOff x="6657" y="3492"/>
            <a:chExt cx="527" cy="121"/>
          </a:xfrm>
        </p:grpSpPr>
        <p:sp>
          <p:nvSpPr>
            <p:cNvPr id="14" name="Rectangle 141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142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143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 144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45"/>
          <p:cNvGrpSpPr>
            <a:grpSpLocks/>
          </p:cNvGrpSpPr>
          <p:nvPr userDrawn="1"/>
        </p:nvGrpSpPr>
        <p:grpSpPr bwMode="auto">
          <a:xfrm>
            <a:off x="12472988" y="6203950"/>
            <a:ext cx="989012" cy="182563"/>
            <a:chOff x="6657" y="4103"/>
            <a:chExt cx="527" cy="121"/>
          </a:xfrm>
        </p:grpSpPr>
        <p:sp>
          <p:nvSpPr>
            <p:cNvPr id="19" name="Rectangle 146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Rectangle 147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Rectangle 148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149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50"/>
          <p:cNvGrpSpPr>
            <a:grpSpLocks/>
          </p:cNvGrpSpPr>
          <p:nvPr userDrawn="1"/>
        </p:nvGrpSpPr>
        <p:grpSpPr bwMode="auto">
          <a:xfrm>
            <a:off x="12472988" y="6450013"/>
            <a:ext cx="989012" cy="182562"/>
            <a:chOff x="6657" y="4266"/>
            <a:chExt cx="527" cy="121"/>
          </a:xfrm>
        </p:grpSpPr>
        <p:sp>
          <p:nvSpPr>
            <p:cNvPr id="24" name="Rectangle 151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Rectangle 152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Rectangle 153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Rectangle 154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155"/>
          <p:cNvGrpSpPr>
            <a:grpSpLocks/>
          </p:cNvGrpSpPr>
          <p:nvPr userDrawn="1"/>
        </p:nvGrpSpPr>
        <p:grpSpPr bwMode="auto">
          <a:xfrm>
            <a:off x="12472988" y="5527675"/>
            <a:ext cx="989012" cy="182563"/>
            <a:chOff x="6657" y="3656"/>
            <a:chExt cx="527" cy="121"/>
          </a:xfrm>
        </p:grpSpPr>
        <p:sp>
          <p:nvSpPr>
            <p:cNvPr id="29" name="Rectangle 156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Rectangle 157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Rectangle 158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Rectangle 159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160"/>
          <p:cNvGrpSpPr>
            <a:grpSpLocks/>
          </p:cNvGrpSpPr>
          <p:nvPr userDrawn="1"/>
        </p:nvGrpSpPr>
        <p:grpSpPr bwMode="auto">
          <a:xfrm>
            <a:off x="12472988" y="5957888"/>
            <a:ext cx="989012" cy="182562"/>
            <a:chOff x="6657" y="3941"/>
            <a:chExt cx="527" cy="121"/>
          </a:xfrm>
        </p:grpSpPr>
        <p:sp>
          <p:nvSpPr>
            <p:cNvPr id="34" name="Rectangle 161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Rectangle 162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Rectangle 163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Rectangle 164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165"/>
          <p:cNvGrpSpPr>
            <a:grpSpLocks/>
          </p:cNvGrpSpPr>
          <p:nvPr userDrawn="1"/>
        </p:nvGrpSpPr>
        <p:grpSpPr bwMode="auto">
          <a:xfrm>
            <a:off x="12472988" y="6697663"/>
            <a:ext cx="989012" cy="182562"/>
            <a:chOff x="6657" y="4430"/>
            <a:chExt cx="527" cy="121"/>
          </a:xfrm>
        </p:grpSpPr>
        <p:sp>
          <p:nvSpPr>
            <p:cNvPr id="39" name="Rectangle 166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Rectangle 167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Rectangle 168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angle 169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3" name="Group 170"/>
          <p:cNvGrpSpPr>
            <a:grpSpLocks/>
          </p:cNvGrpSpPr>
          <p:nvPr userDrawn="1"/>
        </p:nvGrpSpPr>
        <p:grpSpPr bwMode="auto">
          <a:xfrm>
            <a:off x="12472988" y="5032375"/>
            <a:ext cx="989012" cy="184150"/>
            <a:chOff x="6657" y="3329"/>
            <a:chExt cx="527" cy="122"/>
          </a:xfrm>
        </p:grpSpPr>
        <p:sp>
          <p:nvSpPr>
            <p:cNvPr id="44" name="Rectangle 171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angle 172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angle 173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Rectangle 174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Group 175"/>
          <p:cNvGrpSpPr>
            <a:grpSpLocks/>
          </p:cNvGrpSpPr>
          <p:nvPr userDrawn="1"/>
        </p:nvGrpSpPr>
        <p:grpSpPr bwMode="auto">
          <a:xfrm>
            <a:off x="12472988" y="4600575"/>
            <a:ext cx="989012" cy="182563"/>
            <a:chOff x="6657" y="3043"/>
            <a:chExt cx="527" cy="121"/>
          </a:xfrm>
        </p:grpSpPr>
        <p:sp>
          <p:nvSpPr>
            <p:cNvPr id="49" name="Rectangle 176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Rectangle 177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Rectangle 178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Rectangle 179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Group 180"/>
          <p:cNvGrpSpPr>
            <a:grpSpLocks/>
          </p:cNvGrpSpPr>
          <p:nvPr userDrawn="1"/>
        </p:nvGrpSpPr>
        <p:grpSpPr bwMode="auto">
          <a:xfrm>
            <a:off x="12472988" y="4354513"/>
            <a:ext cx="989012" cy="184150"/>
            <a:chOff x="6657" y="2881"/>
            <a:chExt cx="527" cy="121"/>
          </a:xfrm>
        </p:grpSpPr>
        <p:sp>
          <p:nvSpPr>
            <p:cNvPr id="54" name="Rectangle 181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Rectangle 182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Rectangle 183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Rectangle 184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8" name="Rectangle 185"/>
          <p:cNvSpPr>
            <a:spLocks noChangeArrowheads="1"/>
          </p:cNvSpPr>
          <p:nvPr userDrawn="1"/>
        </p:nvSpPr>
        <p:spPr bwMode="auto">
          <a:xfrm>
            <a:off x="12269788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98" tIns="43900" rIns="87798" bIns="43900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配色参考方案：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建议同一页面内不超过四种颜色，以下是９组配色方案，同一页面内只选择一组使用。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（仅供参考）</a:t>
            </a:r>
          </a:p>
        </p:txBody>
      </p:sp>
      <p:sp>
        <p:nvSpPr>
          <p:cNvPr id="59" name="Rectangle 186"/>
          <p:cNvSpPr>
            <a:spLocks noChangeArrowheads="1"/>
          </p:cNvSpPr>
          <p:nvPr userDrawn="1"/>
        </p:nvSpPr>
        <p:spPr bwMode="auto">
          <a:xfrm>
            <a:off x="12269788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98" tIns="43900" rIns="87798" bIns="43900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客户或者合作伙伴的标志放在右上角</a:t>
            </a:r>
            <a:r>
              <a:rPr lang="en-US" altLang="zh-CN" sz="120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  <a:cs typeface="SimSun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50" y="274638"/>
            <a:ext cx="10975975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65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6" Type="http://schemas.openxmlformats.org/officeDocument/2006/relationships/image" Target="../media/image1.jpe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t="-21582" r="9264" b="21582"/>
          <a:stretch/>
        </p:blipFill>
        <p:spPr>
          <a:xfrm>
            <a:off x="0" y="156340"/>
            <a:ext cx="12195176" cy="6701660"/>
          </a:xfrm>
          <a:prstGeom prst="rect">
            <a:avLst/>
          </a:prstGeom>
        </p:spPr>
      </p:pic>
      <p:sp>
        <p:nvSpPr>
          <p:cNvPr id="59" name="Freeform 5"/>
          <p:cNvSpPr>
            <a:spLocks/>
          </p:cNvSpPr>
          <p:nvPr userDrawn="1"/>
        </p:nvSpPr>
        <p:spPr bwMode="auto">
          <a:xfrm>
            <a:off x="0" y="6200911"/>
            <a:ext cx="9643892" cy="657089"/>
          </a:xfrm>
          <a:custGeom>
            <a:avLst/>
            <a:gdLst>
              <a:gd name="T0" fmla="*/ 1619 w 1650"/>
              <a:gd name="T1" fmla="*/ 110 h 110"/>
              <a:gd name="T2" fmla="*/ 1650 w 1650"/>
              <a:gd name="T3" fmla="*/ 0 h 110"/>
              <a:gd name="T4" fmla="*/ 0 w 1650"/>
              <a:gd name="T5" fmla="*/ 0 h 110"/>
              <a:gd name="T6" fmla="*/ 0 w 1650"/>
              <a:gd name="T7" fmla="*/ 110 h 110"/>
              <a:gd name="T8" fmla="*/ 1619 w 1650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0" h="110">
                <a:moveTo>
                  <a:pt x="1619" y="110"/>
                </a:moveTo>
                <a:cubicBezTo>
                  <a:pt x="1641" y="58"/>
                  <a:pt x="1648" y="22"/>
                  <a:pt x="1650" y="0"/>
                </a:cubicBezTo>
                <a:cubicBezTo>
                  <a:pt x="1650" y="0"/>
                  <a:pt x="0" y="0"/>
                  <a:pt x="0" y="0"/>
                </a:cubicBezTo>
                <a:cubicBezTo>
                  <a:pt x="0" y="110"/>
                  <a:pt x="0" y="110"/>
                  <a:pt x="0" y="110"/>
                </a:cubicBezTo>
                <a:lnTo>
                  <a:pt x="1619" y="1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0000"/>
                </a:schemeClr>
              </a:gs>
              <a:gs pos="100000">
                <a:schemeClr val="bg1">
                  <a:lumMod val="88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0" name="Freeform 6"/>
          <p:cNvSpPr>
            <a:spLocks/>
          </p:cNvSpPr>
          <p:nvPr userDrawn="1"/>
        </p:nvSpPr>
        <p:spPr bwMode="auto">
          <a:xfrm>
            <a:off x="9545082" y="6200911"/>
            <a:ext cx="2648118" cy="657089"/>
          </a:xfrm>
          <a:custGeom>
            <a:avLst/>
            <a:gdLst>
              <a:gd name="T0" fmla="*/ 0 w 453"/>
              <a:gd name="T1" fmla="*/ 110 h 110"/>
              <a:gd name="T2" fmla="*/ 38 w 453"/>
              <a:gd name="T3" fmla="*/ 0 h 110"/>
              <a:gd name="T4" fmla="*/ 453 w 453"/>
              <a:gd name="T5" fmla="*/ 0 h 110"/>
              <a:gd name="T6" fmla="*/ 453 w 453"/>
              <a:gd name="T7" fmla="*/ 110 h 110"/>
              <a:gd name="T8" fmla="*/ 0 w 453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110">
                <a:moveTo>
                  <a:pt x="0" y="110"/>
                </a:moveTo>
                <a:cubicBezTo>
                  <a:pt x="12" y="51"/>
                  <a:pt x="27" y="18"/>
                  <a:pt x="38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53" y="110"/>
                  <a:pt x="453" y="110"/>
                  <a:pt x="453" y="110"/>
                </a:cubicBezTo>
                <a:lnTo>
                  <a:pt x="0" y="1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0000"/>
                </a:schemeClr>
              </a:gs>
              <a:gs pos="100000">
                <a:schemeClr val="bg1">
                  <a:lumMod val="88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70550" name="Rectangle 86"/>
          <p:cNvSpPr>
            <a:spLocks noChangeArrowheads="1"/>
          </p:cNvSpPr>
          <p:nvPr userDrawn="1"/>
        </p:nvSpPr>
        <p:spPr bwMode="auto">
          <a:xfrm>
            <a:off x="7910513" y="6396038"/>
            <a:ext cx="14097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4225" eaLnBrk="0" hangingPunct="0">
              <a:lnSpc>
                <a:spcPct val="85000"/>
              </a:lnSpc>
            </a:pPr>
            <a:endParaRPr lang="de-DE" sz="1000" b="1" dirty="0">
              <a:solidFill>
                <a:srgbClr val="000000"/>
              </a:solidFill>
              <a:latin typeface="FrutigerNext LT Regular"/>
              <a:ea typeface="MS PGothic" pitchFamily="34" charset="-128"/>
            </a:endParaRPr>
          </a:p>
          <a:p>
            <a:pPr defTabSz="784225" eaLnBrk="0" hangingPunct="0">
              <a:lnSpc>
                <a:spcPct val="85000"/>
              </a:lnSpc>
            </a:pPr>
            <a:r>
              <a:rPr lang="de-DE" sz="1000" b="1" dirty="0">
                <a:solidFill>
                  <a:srgbClr val="000000"/>
                </a:solidFill>
                <a:latin typeface="FrutigerNext LT Regular"/>
                <a:ea typeface="MS PGothic" pitchFamily="34" charset="-128"/>
              </a:rPr>
              <a:t>Page </a:t>
            </a:r>
            <a:fld id="{E68EC476-442B-4BB7-9603-F1440C241F3D}" type="slidenum">
              <a:rPr lang="de-DE" sz="1000" b="1">
                <a:solidFill>
                  <a:srgbClr val="000000"/>
                </a:solidFill>
                <a:latin typeface="FrutigerNext LT Regular"/>
                <a:ea typeface="MS PGothic" pitchFamily="34" charset="-128"/>
              </a:rPr>
              <a:pPr defTabSz="784225" eaLnBrk="0" hangingPunct="0">
                <a:lnSpc>
                  <a:spcPct val="85000"/>
                </a:lnSpc>
              </a:pPr>
              <a:t>‹#›</a:t>
            </a:fld>
            <a:endParaRPr lang="en-GB" sz="1000" b="1" dirty="0">
              <a:solidFill>
                <a:srgbClr val="000000"/>
              </a:solidFill>
              <a:latin typeface="FrutigerNext LT Regular"/>
              <a:ea typeface="MS PGothic" pitchFamily="34" charset="-128"/>
            </a:endParaRPr>
          </a:p>
        </p:txBody>
      </p:sp>
      <p:sp>
        <p:nvSpPr>
          <p:cNvPr id="1470549" name="Text Box 85"/>
          <p:cNvSpPr txBox="1">
            <a:spLocks noChangeArrowheads="1"/>
          </p:cNvSpPr>
          <p:nvPr userDrawn="1"/>
        </p:nvSpPr>
        <p:spPr bwMode="auto">
          <a:xfrm>
            <a:off x="869950" y="6457950"/>
            <a:ext cx="2910480" cy="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360" tIns="39180" rIns="78360" bIns="39180">
            <a:spAutoFit/>
          </a:bodyPr>
          <a:lstStyle/>
          <a:p>
            <a:pPr defTabSz="784225" eaLnBrk="0" hangingPunct="0"/>
            <a:r>
              <a:rPr lang="en-US" altLang="zh-CN" sz="1200" b="1" kern="0" dirty="0">
                <a:solidFill>
                  <a:srgbClr val="000000"/>
                </a:solidFill>
                <a:latin typeface="FrutigerNext LT Regular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470551" name="Picture 87" descr="图片3副本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82225" y="6386513"/>
            <a:ext cx="1295400" cy="307975"/>
          </a:xfrm>
          <a:prstGeom prst="rect">
            <a:avLst/>
          </a:prstGeom>
          <a:noFill/>
        </p:spPr>
      </p:pic>
      <p:sp>
        <p:nvSpPr>
          <p:cNvPr id="1470552" name="Rectangle 88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781050" y="274638"/>
            <a:ext cx="109759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470602" name="Rectangle 138"/>
          <p:cNvSpPr>
            <a:spLocks noChangeArrowheads="1"/>
          </p:cNvSpPr>
          <p:nvPr userDrawn="1"/>
        </p:nvSpPr>
        <p:spPr bwMode="auto">
          <a:xfrm>
            <a:off x="-2460625" y="528638"/>
            <a:ext cx="246062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98" tIns="43900" rIns="87798" bIns="43900"/>
          <a:lstStyle/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英文标题</a:t>
            </a:r>
            <a:r>
              <a:rPr lang="en-US" altLang="zh-CN" sz="1200" dirty="0">
                <a:solidFill>
                  <a:srgbClr val="F8F8F8"/>
                </a:solidFill>
                <a:cs typeface="SimSun" pitchFamily="2" charset="-122"/>
              </a:rPr>
              <a:t>:32-35pt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颜色</a:t>
            </a:r>
            <a:r>
              <a:rPr lang="en-US" altLang="zh-CN" sz="1200" dirty="0">
                <a:solidFill>
                  <a:srgbClr val="F8F8F8"/>
                </a:solidFill>
                <a:cs typeface="SimSun" pitchFamily="2" charset="-122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latin typeface="FrutigerNext LT Medium" pitchFamily="34" charset="0"/>
                <a:cs typeface="SimSun" pitchFamily="2" charset="-122"/>
              </a:rPr>
              <a:t>内部使用字体 </a:t>
            </a:r>
            <a:r>
              <a:rPr lang="en-US" altLang="zh-CN" sz="1200" dirty="0">
                <a:solidFill>
                  <a:srgbClr val="F8F8F8"/>
                </a:solidFill>
                <a:latin typeface="FrutigerNext LT Medium" pitchFamily="34" charset="0"/>
                <a:cs typeface="SimSun" pitchFamily="2" charset="-122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dirty="0" err="1">
                <a:solidFill>
                  <a:srgbClr val="F8F8F8"/>
                </a:solidFill>
                <a:latin typeface="FrutigerNext LT Medium" pitchFamily="34" charset="0"/>
                <a:cs typeface="SimSun" pitchFamily="2" charset="-122"/>
              </a:rPr>
              <a:t>FrutigerNext</a:t>
            </a:r>
            <a:r>
              <a:rPr lang="en-US" altLang="zh-CN" sz="1200" dirty="0">
                <a:solidFill>
                  <a:srgbClr val="F8F8F8"/>
                </a:solidFill>
                <a:latin typeface="FrutigerNext LT Medium" pitchFamily="34" charset="0"/>
                <a:cs typeface="SimSun" pitchFamily="2" charset="-122"/>
              </a:rPr>
              <a:t> LT Medium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latin typeface="FrutigerNext LT Medium" pitchFamily="34" charset="0"/>
                <a:cs typeface="SimSun" pitchFamily="2" charset="-122"/>
              </a:rPr>
              <a:t>外部使用字体 </a:t>
            </a:r>
            <a:r>
              <a:rPr lang="en-US" altLang="zh-CN" sz="1200" dirty="0">
                <a:solidFill>
                  <a:srgbClr val="F8F8F8"/>
                </a:solidFill>
                <a:latin typeface="FrutigerNext LT Medium" pitchFamily="34" charset="0"/>
                <a:cs typeface="SimSun" pitchFamily="2" charset="-122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dirty="0">
              <a:solidFill>
                <a:srgbClr val="F8F8F8"/>
              </a:solidFill>
              <a:cs typeface="SimSun" pitchFamily="2" charset="-122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中文标题</a:t>
            </a:r>
            <a:r>
              <a:rPr lang="en-US" altLang="zh-CN" sz="1200" dirty="0">
                <a:solidFill>
                  <a:srgbClr val="F8F8F8"/>
                </a:solidFill>
                <a:cs typeface="SimSun" pitchFamily="2" charset="-122"/>
              </a:rPr>
              <a:t>:30-32pt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颜色</a:t>
            </a:r>
            <a:r>
              <a:rPr lang="en-US" altLang="zh-CN" sz="1200" dirty="0">
                <a:solidFill>
                  <a:srgbClr val="F8F8F8"/>
                </a:solidFill>
                <a:cs typeface="SimSun" pitchFamily="2" charset="-122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字体</a:t>
            </a:r>
            <a:r>
              <a:rPr lang="en-US" altLang="zh-CN" sz="1200" dirty="0">
                <a:solidFill>
                  <a:srgbClr val="F8F8F8"/>
                </a:solidFill>
                <a:cs typeface="SimSun" pitchFamily="2" charset="-122"/>
              </a:rPr>
              <a:t>:</a:t>
            </a: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黑体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dirty="0">
              <a:solidFill>
                <a:srgbClr val="F8F8F8"/>
              </a:solidFill>
              <a:cs typeface="SimSun" pitchFamily="2" charset="-122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dirty="0">
              <a:solidFill>
                <a:srgbClr val="F8F8F8"/>
              </a:solidFill>
              <a:cs typeface="SimSun" pitchFamily="2" charset="-122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endParaRPr lang="zh-CN" altLang="en-US" sz="1200" dirty="0">
              <a:solidFill>
                <a:srgbClr val="F8F8F8"/>
              </a:solidFill>
              <a:cs typeface="SimSun" pitchFamily="2" charset="-122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英文正文</a:t>
            </a:r>
            <a:r>
              <a:rPr lang="en-US" altLang="zh-CN" sz="1200" dirty="0">
                <a:solidFill>
                  <a:srgbClr val="F8F8F8"/>
                </a:solidFill>
                <a:cs typeface="SimSun" pitchFamily="2" charset="-122"/>
              </a:rPr>
              <a:t>:20-22pt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子目录 </a:t>
            </a:r>
            <a:r>
              <a:rPr lang="en-US" altLang="zh-CN" sz="1200" dirty="0">
                <a:solidFill>
                  <a:srgbClr val="F8F8F8"/>
                </a:solidFill>
                <a:cs typeface="SimSun" pitchFamily="2" charset="-122"/>
              </a:rPr>
              <a:t>(2-5</a:t>
            </a: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级</a:t>
            </a:r>
            <a:r>
              <a:rPr lang="en-US" altLang="zh-CN" sz="1200" dirty="0">
                <a:solidFill>
                  <a:srgbClr val="F8F8F8"/>
                </a:solidFill>
                <a:cs typeface="SimSun" pitchFamily="2" charset="-122"/>
              </a:rPr>
              <a:t>) :18pt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颜色</a:t>
            </a:r>
            <a:r>
              <a:rPr lang="en-US" altLang="zh-CN" sz="1200" dirty="0">
                <a:solidFill>
                  <a:srgbClr val="F8F8F8"/>
                </a:solidFill>
                <a:cs typeface="SimSun" pitchFamily="2" charset="-122"/>
              </a:rPr>
              <a:t>:</a:t>
            </a: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latin typeface="FrutigerNext LT Medium" pitchFamily="34" charset="0"/>
                <a:cs typeface="SimSun" pitchFamily="2" charset="-122"/>
              </a:rPr>
              <a:t>内部使用字体 </a:t>
            </a:r>
            <a:r>
              <a:rPr lang="en-US" altLang="zh-CN" sz="1200" dirty="0">
                <a:solidFill>
                  <a:srgbClr val="F8F8F8"/>
                </a:solidFill>
                <a:latin typeface="FrutigerNext LT Medium" pitchFamily="34" charset="0"/>
                <a:cs typeface="SimSun" pitchFamily="2" charset="-122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en-US" altLang="zh-CN" sz="1200" dirty="0" err="1">
                <a:solidFill>
                  <a:srgbClr val="F8F8F8"/>
                </a:solidFill>
                <a:latin typeface="FrutigerNext LT Medium" pitchFamily="34" charset="0"/>
                <a:cs typeface="SimSun" pitchFamily="2" charset="-122"/>
              </a:rPr>
              <a:t>FrutigerNext</a:t>
            </a:r>
            <a:r>
              <a:rPr lang="en-US" altLang="zh-CN" sz="1200" dirty="0">
                <a:solidFill>
                  <a:srgbClr val="F8F8F8"/>
                </a:solidFill>
                <a:latin typeface="FrutigerNext LT Medium" pitchFamily="34" charset="0"/>
                <a:cs typeface="SimSun" pitchFamily="2" charset="-122"/>
              </a:rPr>
              <a:t> LT Regular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latin typeface="FrutigerNext LT Medium" pitchFamily="34" charset="0"/>
                <a:cs typeface="SimSun" pitchFamily="2" charset="-122"/>
              </a:rPr>
              <a:t>外部使用字体 </a:t>
            </a:r>
            <a:r>
              <a:rPr lang="en-US" altLang="zh-CN" sz="1200" dirty="0">
                <a:solidFill>
                  <a:srgbClr val="F8F8F8"/>
                </a:solidFill>
                <a:latin typeface="FrutigerNext LT Medium" pitchFamily="34" charset="0"/>
                <a:cs typeface="SimSun" pitchFamily="2" charset="-122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</a:pPr>
            <a:endParaRPr lang="en-US" altLang="zh-CN" sz="1200" dirty="0">
              <a:solidFill>
                <a:srgbClr val="F8F8F8"/>
              </a:solidFill>
              <a:cs typeface="SimSun" pitchFamily="2" charset="-122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中文正文</a:t>
            </a:r>
            <a:r>
              <a:rPr lang="en-US" altLang="zh-CN" sz="1200" dirty="0">
                <a:solidFill>
                  <a:srgbClr val="F8F8F8"/>
                </a:solidFill>
                <a:cs typeface="SimSun" pitchFamily="2" charset="-122"/>
              </a:rPr>
              <a:t>:18-20pt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子目录</a:t>
            </a:r>
            <a:r>
              <a:rPr lang="en-US" altLang="zh-CN" sz="1200" dirty="0">
                <a:solidFill>
                  <a:srgbClr val="F8F8F8"/>
                </a:solidFill>
                <a:cs typeface="SimSun" pitchFamily="2" charset="-122"/>
              </a:rPr>
              <a:t>(2-5</a:t>
            </a: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级</a:t>
            </a:r>
            <a:r>
              <a:rPr lang="en-US" altLang="zh-CN" sz="1200" dirty="0">
                <a:solidFill>
                  <a:srgbClr val="F8F8F8"/>
                </a:solidFill>
                <a:cs typeface="SimSun" pitchFamily="2" charset="-122"/>
              </a:rPr>
              <a:t>):18pt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颜色</a:t>
            </a:r>
            <a:r>
              <a:rPr lang="en-US" altLang="zh-CN" sz="1200" dirty="0">
                <a:solidFill>
                  <a:srgbClr val="F8F8F8"/>
                </a:solidFill>
                <a:cs typeface="SimSun" pitchFamily="2" charset="-122"/>
              </a:rPr>
              <a:t>:</a:t>
            </a: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字体</a:t>
            </a:r>
            <a:r>
              <a:rPr lang="en-US" altLang="zh-CN" sz="1200" dirty="0">
                <a:solidFill>
                  <a:srgbClr val="F8F8F8"/>
                </a:solidFill>
                <a:cs typeface="SimSun" pitchFamily="2" charset="-122"/>
              </a:rPr>
              <a:t>:</a:t>
            </a:r>
            <a:r>
              <a:rPr lang="zh-CN" altLang="en-US" sz="1200" dirty="0">
                <a:solidFill>
                  <a:srgbClr val="F8F8F8"/>
                </a:solidFill>
                <a:cs typeface="SimSun" pitchFamily="2" charset="-122"/>
              </a:rPr>
              <a:t>细黑体 </a:t>
            </a:r>
            <a:endParaRPr lang="zh-CN" altLang="en-US" sz="1200" dirty="0">
              <a:solidFill>
                <a:srgbClr val="080808"/>
              </a:solidFill>
              <a:cs typeface="SimSun" pitchFamily="2" charset="-122"/>
            </a:endParaRPr>
          </a:p>
        </p:txBody>
      </p:sp>
      <p:sp>
        <p:nvSpPr>
          <p:cNvPr id="1470603" name="Rectangle 139"/>
          <p:cNvSpPr>
            <a:spLocks noChangeArrowheads="1"/>
          </p:cNvSpPr>
          <p:nvPr userDrawn="1"/>
        </p:nvSpPr>
        <p:spPr bwMode="auto">
          <a:xfrm>
            <a:off x="12361863" y="4292600"/>
            <a:ext cx="1227137" cy="2627313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 algn="ctr" defTabSz="877888" eaLnBrk="0" hangingPunct="0"/>
            <a:endParaRPr lang="zh-CN" altLang="zh-CN" sz="1500">
              <a:solidFill>
                <a:srgbClr val="000000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3" name="Group 140"/>
          <p:cNvGrpSpPr>
            <a:grpSpLocks/>
          </p:cNvGrpSpPr>
          <p:nvPr userDrawn="1"/>
        </p:nvGrpSpPr>
        <p:grpSpPr bwMode="auto">
          <a:xfrm>
            <a:off x="12472988" y="5278438"/>
            <a:ext cx="989012" cy="184150"/>
            <a:chOff x="6657" y="3492"/>
            <a:chExt cx="527" cy="121"/>
          </a:xfrm>
        </p:grpSpPr>
        <p:sp>
          <p:nvSpPr>
            <p:cNvPr id="1470605" name="Rectangle 141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06" name="Rectangle 142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07" name="Rectangle 143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08" name="Rectangle 144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145"/>
          <p:cNvGrpSpPr>
            <a:grpSpLocks/>
          </p:cNvGrpSpPr>
          <p:nvPr userDrawn="1"/>
        </p:nvGrpSpPr>
        <p:grpSpPr bwMode="auto">
          <a:xfrm>
            <a:off x="12472988" y="6203950"/>
            <a:ext cx="989012" cy="182563"/>
            <a:chOff x="6657" y="4103"/>
            <a:chExt cx="527" cy="121"/>
          </a:xfrm>
        </p:grpSpPr>
        <p:sp>
          <p:nvSpPr>
            <p:cNvPr id="1470610" name="Rectangle 146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11" name="Rectangle 147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12" name="Rectangle 148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13" name="Rectangle 149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5" name="Group 150"/>
          <p:cNvGrpSpPr>
            <a:grpSpLocks/>
          </p:cNvGrpSpPr>
          <p:nvPr userDrawn="1"/>
        </p:nvGrpSpPr>
        <p:grpSpPr bwMode="auto">
          <a:xfrm>
            <a:off x="12472988" y="6450013"/>
            <a:ext cx="989012" cy="182562"/>
            <a:chOff x="6657" y="4266"/>
            <a:chExt cx="527" cy="121"/>
          </a:xfrm>
        </p:grpSpPr>
        <p:sp>
          <p:nvSpPr>
            <p:cNvPr id="1470615" name="Rectangle 151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16" name="Rectangle 152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17" name="Rectangle 153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18" name="Rectangle 154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6" name="Group 155"/>
          <p:cNvGrpSpPr>
            <a:grpSpLocks/>
          </p:cNvGrpSpPr>
          <p:nvPr userDrawn="1"/>
        </p:nvGrpSpPr>
        <p:grpSpPr bwMode="auto">
          <a:xfrm>
            <a:off x="12472988" y="5527675"/>
            <a:ext cx="989012" cy="182563"/>
            <a:chOff x="6657" y="3656"/>
            <a:chExt cx="527" cy="121"/>
          </a:xfrm>
        </p:grpSpPr>
        <p:sp>
          <p:nvSpPr>
            <p:cNvPr id="1470620" name="Rectangle 156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21" name="Rectangle 157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22" name="Rectangle 158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23" name="Rectangle 159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7" name="Group 160"/>
          <p:cNvGrpSpPr>
            <a:grpSpLocks/>
          </p:cNvGrpSpPr>
          <p:nvPr userDrawn="1"/>
        </p:nvGrpSpPr>
        <p:grpSpPr bwMode="auto">
          <a:xfrm>
            <a:off x="12472988" y="5957888"/>
            <a:ext cx="989012" cy="182562"/>
            <a:chOff x="6657" y="3941"/>
            <a:chExt cx="527" cy="121"/>
          </a:xfrm>
        </p:grpSpPr>
        <p:sp>
          <p:nvSpPr>
            <p:cNvPr id="1470625" name="Rectangle 161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26" name="Rectangle 162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27" name="Rectangle 163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28" name="Rectangle 164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8" name="Group 165"/>
          <p:cNvGrpSpPr>
            <a:grpSpLocks/>
          </p:cNvGrpSpPr>
          <p:nvPr userDrawn="1"/>
        </p:nvGrpSpPr>
        <p:grpSpPr bwMode="auto">
          <a:xfrm>
            <a:off x="12472988" y="6697663"/>
            <a:ext cx="989012" cy="182562"/>
            <a:chOff x="6657" y="4430"/>
            <a:chExt cx="527" cy="121"/>
          </a:xfrm>
        </p:grpSpPr>
        <p:sp>
          <p:nvSpPr>
            <p:cNvPr id="1470630" name="Rectangle 166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31" name="Rectangle 167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32" name="Rectangle 168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33" name="Rectangle 169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9" name="Group 170"/>
          <p:cNvGrpSpPr>
            <a:grpSpLocks/>
          </p:cNvGrpSpPr>
          <p:nvPr userDrawn="1"/>
        </p:nvGrpSpPr>
        <p:grpSpPr bwMode="auto">
          <a:xfrm>
            <a:off x="12472988" y="5032375"/>
            <a:ext cx="989012" cy="184150"/>
            <a:chOff x="6657" y="3329"/>
            <a:chExt cx="527" cy="122"/>
          </a:xfrm>
        </p:grpSpPr>
        <p:sp>
          <p:nvSpPr>
            <p:cNvPr id="1470635" name="Rectangle 171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36" name="Rectangle 172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37" name="Rectangle 173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38" name="Rectangle 174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0" name="Group 175"/>
          <p:cNvGrpSpPr>
            <a:grpSpLocks/>
          </p:cNvGrpSpPr>
          <p:nvPr userDrawn="1"/>
        </p:nvGrpSpPr>
        <p:grpSpPr bwMode="auto">
          <a:xfrm>
            <a:off x="12472988" y="4600575"/>
            <a:ext cx="989012" cy="182563"/>
            <a:chOff x="6657" y="3043"/>
            <a:chExt cx="527" cy="121"/>
          </a:xfrm>
        </p:grpSpPr>
        <p:sp>
          <p:nvSpPr>
            <p:cNvPr id="1470640" name="Rectangle 176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41" name="Rectangle 177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42" name="Rectangle 178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43" name="Rectangle 179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1" name="Group 180"/>
          <p:cNvGrpSpPr>
            <a:grpSpLocks/>
          </p:cNvGrpSpPr>
          <p:nvPr userDrawn="1"/>
        </p:nvGrpSpPr>
        <p:grpSpPr bwMode="auto">
          <a:xfrm>
            <a:off x="12472988" y="4354513"/>
            <a:ext cx="989012" cy="184150"/>
            <a:chOff x="6657" y="2881"/>
            <a:chExt cx="527" cy="121"/>
          </a:xfrm>
        </p:grpSpPr>
        <p:sp>
          <p:nvSpPr>
            <p:cNvPr id="1470645" name="Rectangle 181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46" name="Rectangle 182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47" name="Rectangle 183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0648" name="Rectangle 184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1470649" name="Rectangle 185"/>
          <p:cNvSpPr>
            <a:spLocks noChangeArrowheads="1"/>
          </p:cNvSpPr>
          <p:nvPr userDrawn="1"/>
        </p:nvSpPr>
        <p:spPr bwMode="auto">
          <a:xfrm>
            <a:off x="12269788" y="2263775"/>
            <a:ext cx="14017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98" tIns="43900" rIns="87798" bIns="43900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latin typeface="华文细黑" pitchFamily="2" charset="-122"/>
                <a:cs typeface="SimSun" pitchFamily="2" charset="-122"/>
              </a:rPr>
              <a:t>配色参考方案：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latin typeface="华文细黑" pitchFamily="2" charset="-122"/>
                <a:cs typeface="SimSun" pitchFamily="2" charset="-122"/>
              </a:rPr>
              <a:t>建议同一页面内不超过四种颜色，以下是９组配色方案，同一页面内只选择一组使用。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 dirty="0">
                <a:solidFill>
                  <a:srgbClr val="F8F8F8"/>
                </a:solidFill>
                <a:latin typeface="华文细黑" pitchFamily="2" charset="-122"/>
                <a:cs typeface="SimSun" pitchFamily="2" charset="-122"/>
              </a:rPr>
              <a:t>（仅供参考）</a:t>
            </a:r>
          </a:p>
        </p:txBody>
      </p:sp>
      <p:sp>
        <p:nvSpPr>
          <p:cNvPr id="1470650" name="Rectangle 186"/>
          <p:cNvSpPr>
            <a:spLocks noChangeArrowheads="1"/>
          </p:cNvSpPr>
          <p:nvPr userDrawn="1"/>
        </p:nvSpPr>
        <p:spPr bwMode="auto">
          <a:xfrm>
            <a:off x="12269788" y="-61913"/>
            <a:ext cx="1401762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98" tIns="43900" rIns="87798" bIns="43900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</a:pPr>
            <a:r>
              <a:rPr lang="zh-CN" altLang="en-US" sz="1200">
                <a:solidFill>
                  <a:srgbClr val="F8F8F8"/>
                </a:solidFill>
                <a:latin typeface="华文细黑" pitchFamily="2" charset="-122"/>
                <a:cs typeface="SimSun" pitchFamily="2" charset="-122"/>
              </a:rPr>
              <a:t>客户或者合作伙伴的标志放在右上角</a:t>
            </a:r>
            <a:r>
              <a:rPr lang="en-US" altLang="zh-CN" sz="1200">
                <a:solidFill>
                  <a:srgbClr val="F8F8F8"/>
                </a:solidFill>
                <a:latin typeface="华文细黑" pitchFamily="2" charset="-122"/>
                <a:cs typeface="SimSun" pitchFamily="2" charset="-122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t="-21582" r="9264" b="21582"/>
          <a:stretch/>
        </p:blipFill>
        <p:spPr>
          <a:xfrm>
            <a:off x="2" y="156343"/>
            <a:ext cx="12195176" cy="6701660"/>
          </a:xfrm>
          <a:prstGeom prst="rect">
            <a:avLst/>
          </a:prstGeom>
        </p:spPr>
      </p:pic>
      <p:sp>
        <p:nvSpPr>
          <p:cNvPr id="59" name="Freeform 5"/>
          <p:cNvSpPr>
            <a:spLocks/>
          </p:cNvSpPr>
          <p:nvPr userDrawn="1"/>
        </p:nvSpPr>
        <p:spPr bwMode="auto">
          <a:xfrm>
            <a:off x="0" y="6200936"/>
            <a:ext cx="9643892" cy="657089"/>
          </a:xfrm>
          <a:custGeom>
            <a:avLst/>
            <a:gdLst>
              <a:gd name="T0" fmla="*/ 1619 w 1650"/>
              <a:gd name="T1" fmla="*/ 110 h 110"/>
              <a:gd name="T2" fmla="*/ 1650 w 1650"/>
              <a:gd name="T3" fmla="*/ 0 h 110"/>
              <a:gd name="T4" fmla="*/ 0 w 1650"/>
              <a:gd name="T5" fmla="*/ 0 h 110"/>
              <a:gd name="T6" fmla="*/ 0 w 1650"/>
              <a:gd name="T7" fmla="*/ 110 h 110"/>
              <a:gd name="T8" fmla="*/ 1619 w 1650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0" h="110">
                <a:moveTo>
                  <a:pt x="1619" y="110"/>
                </a:moveTo>
                <a:cubicBezTo>
                  <a:pt x="1641" y="58"/>
                  <a:pt x="1648" y="22"/>
                  <a:pt x="1650" y="0"/>
                </a:cubicBezTo>
                <a:cubicBezTo>
                  <a:pt x="1650" y="0"/>
                  <a:pt x="0" y="0"/>
                  <a:pt x="0" y="0"/>
                </a:cubicBezTo>
                <a:cubicBezTo>
                  <a:pt x="0" y="110"/>
                  <a:pt x="0" y="110"/>
                  <a:pt x="0" y="110"/>
                </a:cubicBezTo>
                <a:lnTo>
                  <a:pt x="1619" y="1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0000"/>
                </a:schemeClr>
              </a:gs>
              <a:gs pos="100000">
                <a:schemeClr val="bg1">
                  <a:lumMod val="88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0" name="Freeform 6"/>
          <p:cNvSpPr>
            <a:spLocks/>
          </p:cNvSpPr>
          <p:nvPr userDrawn="1"/>
        </p:nvSpPr>
        <p:spPr bwMode="auto">
          <a:xfrm>
            <a:off x="9545139" y="6200936"/>
            <a:ext cx="2648117" cy="657089"/>
          </a:xfrm>
          <a:custGeom>
            <a:avLst/>
            <a:gdLst>
              <a:gd name="T0" fmla="*/ 0 w 453"/>
              <a:gd name="T1" fmla="*/ 110 h 110"/>
              <a:gd name="T2" fmla="*/ 38 w 453"/>
              <a:gd name="T3" fmla="*/ 0 h 110"/>
              <a:gd name="T4" fmla="*/ 453 w 453"/>
              <a:gd name="T5" fmla="*/ 0 h 110"/>
              <a:gd name="T6" fmla="*/ 453 w 453"/>
              <a:gd name="T7" fmla="*/ 110 h 110"/>
              <a:gd name="T8" fmla="*/ 0 w 453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110">
                <a:moveTo>
                  <a:pt x="0" y="110"/>
                </a:moveTo>
                <a:cubicBezTo>
                  <a:pt x="12" y="51"/>
                  <a:pt x="27" y="18"/>
                  <a:pt x="38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53" y="110"/>
                  <a:pt x="453" y="110"/>
                  <a:pt x="453" y="110"/>
                </a:cubicBezTo>
                <a:lnTo>
                  <a:pt x="0" y="1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0000"/>
                </a:schemeClr>
              </a:gs>
              <a:gs pos="100000">
                <a:schemeClr val="bg1">
                  <a:lumMod val="88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70550" name="Rectangle 86"/>
          <p:cNvSpPr>
            <a:spLocks noChangeArrowheads="1"/>
          </p:cNvSpPr>
          <p:nvPr userDrawn="1"/>
        </p:nvSpPr>
        <p:spPr bwMode="auto">
          <a:xfrm>
            <a:off x="7910513" y="6525344"/>
            <a:ext cx="548227" cy="14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783891" eaLnBrk="0" hangingPunct="0">
              <a:lnSpc>
                <a:spcPct val="85000"/>
              </a:lnSpc>
            </a:pPr>
            <a:r>
              <a:rPr lang="de-DE" sz="1100" b="1" dirty="0" smtClean="0">
                <a:solidFill>
                  <a:srgbClr val="000000"/>
                </a:solidFill>
                <a:latin typeface="Arial"/>
                <a:ea typeface="MS PGothic" pitchFamily="34" charset="-128"/>
              </a:rPr>
              <a:t>Page </a:t>
            </a:r>
            <a:fld id="{E68EC476-442B-4BB7-9603-F1440C241F3D}" type="slidenum">
              <a:rPr lang="de-DE" sz="1100" b="1">
                <a:solidFill>
                  <a:srgbClr val="000000"/>
                </a:solidFill>
                <a:latin typeface="Arial"/>
                <a:ea typeface="MS PGothic" pitchFamily="34" charset="-128"/>
              </a:rPr>
              <a:pPr defTabSz="783891" eaLnBrk="0" hangingPunct="0">
                <a:lnSpc>
                  <a:spcPct val="85000"/>
                </a:lnSpc>
              </a:pPr>
              <a:t>‹#›</a:t>
            </a:fld>
            <a:endParaRPr lang="en-GB" sz="1100" b="1" dirty="0">
              <a:solidFill>
                <a:srgbClr val="000000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1470549" name="Text Box 85"/>
          <p:cNvSpPr txBox="1">
            <a:spLocks noChangeArrowheads="1"/>
          </p:cNvSpPr>
          <p:nvPr userDrawn="1"/>
        </p:nvSpPr>
        <p:spPr bwMode="auto">
          <a:xfrm>
            <a:off x="869966" y="6457994"/>
            <a:ext cx="3252107" cy="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324" tIns="39164" rIns="78324" bIns="39164">
            <a:spAutoFit/>
          </a:bodyPr>
          <a:lstStyle/>
          <a:p>
            <a:pPr defTabSz="783891" eaLnBrk="0" hangingPunct="0"/>
            <a:r>
              <a:rPr lang="en-US" altLang="zh-CN" sz="1200" b="1" kern="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470551" name="Picture 87" descr="图片3副本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82226" y="6386557"/>
            <a:ext cx="1295400" cy="307975"/>
          </a:xfrm>
          <a:prstGeom prst="rect">
            <a:avLst/>
          </a:prstGeom>
          <a:noFill/>
        </p:spPr>
      </p:pic>
      <p:sp>
        <p:nvSpPr>
          <p:cNvPr id="1470552" name="Rectangle 88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781050" y="274658"/>
            <a:ext cx="10975975" cy="11430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8" name="Rectangle 21"/>
          <p:cNvSpPr>
            <a:spLocks noChangeArrowheads="1"/>
          </p:cNvSpPr>
          <p:nvPr userDrawn="1"/>
        </p:nvSpPr>
        <p:spPr bwMode="auto">
          <a:xfrm>
            <a:off x="5191420" y="6437325"/>
            <a:ext cx="1666724" cy="2654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9971" tIns="39986" rIns="79971" bIns="39986">
            <a:spAutoFit/>
          </a:bodyPr>
          <a:lstStyle/>
          <a:p>
            <a:pPr defTabSz="801688" eaLnBrk="0" hangingPunct="0">
              <a:defRPr/>
            </a:pPr>
            <a:r>
              <a:rPr lang="en-US" altLang="zh-CN" sz="1200" b="1" dirty="0">
                <a:solidFill>
                  <a:srgbClr val="000000"/>
                </a:solidFill>
                <a:latin typeface="Arial"/>
                <a:ea typeface="华文细黑" pitchFamily="2" charset="-122"/>
              </a:rPr>
              <a:t>Huawei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3" r:id="rId2"/>
    <p:sldLayoutId id="2147483914" r:id="rId3"/>
    <p:sldLayoutId id="2147483915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5pPr>
      <a:lvl6pPr marL="45700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6pPr>
      <a:lvl7pPr marL="914012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7pPr>
      <a:lvl8pPr marL="137101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8pPr>
      <a:lvl9pPr marL="1828023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9pPr>
    </p:titleStyle>
    <p:bodyStyle>
      <a:lvl1pPr marL="342755" indent="-342755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634" indent="-28562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2513" indent="-228503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99520" indent="-22850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6525" indent="-22850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3531" indent="-22850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0537" indent="-22850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7542" indent="-22850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4548" indent="-22850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8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7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3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28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5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0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4" algn="l" defTabSz="9140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80195" y="5836622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  <a:latin typeface="Arial"/>
              </a:rPr>
              <a:t>114694</a:t>
            </a:r>
            <a:endParaRPr lang="zh-CN" altLang="en-US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975" y="2348880"/>
            <a:ext cx="99371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sz="5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Large-Scale CDN Measurement in China</a:t>
            </a:r>
            <a:endParaRPr kumimoji="1" lang="zh-CN" altLang="en-US" sz="5400" b="1" dirty="0" err="1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Measurement </a:t>
            </a:r>
            <a:r>
              <a:rPr kumimoji="1" lang="en-US" altLang="zh-CN" dirty="0"/>
              <a:t>Methodology (Cont’d)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0983" y="1687679"/>
            <a:ext cx="5112568" cy="4502566"/>
          </a:xfrm>
        </p:spPr>
        <p:txBody>
          <a:bodyPr/>
          <a:lstStyle/>
          <a:p>
            <a:pPr marL="274320" indent="-274320">
              <a:spcBef>
                <a:spcPts val="0"/>
              </a:spcBef>
              <a:buClrTx/>
              <a:buSzPct val="85000"/>
              <a:buFont typeface="Wingdings" pitchFamily="2" charset="2"/>
              <a:buAutoNum type="arabicPeriod"/>
            </a:pPr>
            <a:r>
              <a:rPr kumimoji="1" lang="en-US" altLang="zh-CN" dirty="0">
                <a:solidFill>
                  <a:srgbClr val="0000FF"/>
                </a:solidFill>
              </a:rPr>
              <a:t>Crawl web site 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hostnames</a:t>
            </a:r>
            <a:r>
              <a:rPr kumimoji="1" lang="en-US" altLang="zh-CN" dirty="0" smtClean="0">
                <a:solidFill>
                  <a:srgbClr val="0000FF"/>
                </a:solidFill>
              </a:rPr>
              <a:t/>
            </a:r>
            <a:br>
              <a:rPr kumimoji="1" lang="en-US" altLang="zh-CN" dirty="0" smtClean="0">
                <a:solidFill>
                  <a:srgbClr val="0000FF"/>
                </a:solidFill>
              </a:rPr>
            </a:br>
            <a:r>
              <a:rPr kumimoji="1" lang="en-US" altLang="zh-CN" dirty="0"/>
              <a:t> </a:t>
            </a:r>
            <a:r>
              <a:rPr lang="en-US" altLang="zh-CN" dirty="0" err="1" smtClean="0"/>
              <a:t>china.msn.com</a:t>
            </a:r>
            <a:endParaRPr kumimoji="1" lang="en-US" altLang="zh-CN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ClrTx/>
              <a:buSzPct val="85000"/>
              <a:buNone/>
            </a:pPr>
            <a:endParaRPr kumimoji="1" lang="en-US" altLang="zh-CN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0"/>
              </a:spcBef>
              <a:buClrTx/>
              <a:buSzPct val="85000"/>
              <a:buFont typeface="Wingdings" pitchFamily="2" charset="2"/>
              <a:buAutoNum type="arabicPeriod"/>
            </a:pPr>
            <a:r>
              <a:rPr kumimoji="1" lang="en-US" altLang="zh-CN" dirty="0" smtClean="0">
                <a:solidFill>
                  <a:srgbClr val="0000FF"/>
                </a:solidFill>
              </a:rPr>
              <a:t>Query 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CNAME</a:t>
            </a:r>
            <a:r>
              <a:rPr kumimoji="1" lang="en-US" altLang="zh-CN" dirty="0" smtClean="0">
                <a:solidFill>
                  <a:srgbClr val="0000FF"/>
                </a:solidFill>
              </a:rPr>
              <a:t>s </a:t>
            </a:r>
            <a:r>
              <a:rPr kumimoji="1" lang="en-US" altLang="zh-CN" dirty="0">
                <a:solidFill>
                  <a:srgbClr val="0000FF"/>
                </a:solidFill>
              </a:rPr>
              <a:t>of hostnames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en-US" altLang="zh-CN" dirty="0" err="1"/>
              <a:t>china.msn.</a:t>
            </a:r>
            <a:r>
              <a:rPr kumimoji="1" lang="en-US" altLang="zh-CN" dirty="0" err="1">
                <a:solidFill>
                  <a:srgbClr val="FF6600"/>
                </a:solidFill>
              </a:rPr>
              <a:t>chinacache.net</a:t>
            </a:r>
            <a:endParaRPr kumimoji="1" lang="en-US" altLang="zh-CN" dirty="0">
              <a:solidFill>
                <a:srgbClr val="FF6600"/>
              </a:solidFill>
            </a:endParaRPr>
          </a:p>
          <a:p>
            <a:pPr marL="274320" indent="-274320">
              <a:spcBef>
                <a:spcPts val="0"/>
              </a:spcBef>
              <a:buClrTx/>
              <a:buSzPct val="85000"/>
              <a:buAutoNum type="arabicPeriod"/>
            </a:pPr>
            <a:endParaRPr kumimoji="1" lang="en-US" altLang="zh-CN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0"/>
              </a:spcBef>
              <a:buClrTx/>
              <a:buSzPct val="85000"/>
              <a:buAutoNum type="arabicPeriod"/>
            </a:pPr>
            <a:r>
              <a:rPr kumimoji="1" lang="en-US" altLang="zh-CN" dirty="0" smtClean="0">
                <a:solidFill>
                  <a:srgbClr val="0000FF"/>
                </a:solidFill>
              </a:rPr>
              <a:t>Query 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Authoritative DNS</a:t>
            </a:r>
            <a:r>
              <a:rPr kumimoji="1" lang="en-US" altLang="zh-CN" dirty="0" smtClean="0">
                <a:solidFill>
                  <a:srgbClr val="0000FF"/>
                </a:solidFill>
              </a:rPr>
              <a:t> of hostnames</a:t>
            </a:r>
            <a:br>
              <a:rPr kumimoji="1" lang="en-US" altLang="zh-CN" dirty="0" smtClean="0">
                <a:solidFill>
                  <a:srgbClr val="0000FF"/>
                </a:solidFill>
              </a:rPr>
            </a:b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/>
              <a:t>ns1.</a:t>
            </a:r>
            <a:r>
              <a:rPr lang="en-US" altLang="zh-CN" dirty="0" smtClean="0"/>
              <a:t>chinacache.com</a:t>
            </a:r>
          </a:p>
          <a:p>
            <a:pPr marL="274320" indent="-274320">
              <a:spcBef>
                <a:spcPts val="0"/>
              </a:spcBef>
              <a:buClrTx/>
              <a:buSzPct val="85000"/>
              <a:buAutoNum type="arabicPeriod"/>
            </a:pPr>
            <a:endParaRPr kumimoji="1" lang="en-US" altLang="zh-CN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0"/>
              </a:spcBef>
              <a:buClrTx/>
              <a:buSzPct val="85000"/>
              <a:buFont typeface="Wingdings" pitchFamily="2" charset="2"/>
              <a:buAutoNum type="arabicPeriod"/>
            </a:pPr>
            <a:r>
              <a:rPr kumimoji="1" lang="en-US" altLang="zh-CN" dirty="0" smtClean="0">
                <a:solidFill>
                  <a:srgbClr val="0000FF"/>
                </a:solidFill>
              </a:rPr>
              <a:t>Check if 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DNS is open</a:t>
            </a:r>
            <a:r>
              <a:rPr kumimoji="1" lang="en-US" altLang="zh-CN" dirty="0" smtClean="0">
                <a:solidFill>
                  <a:srgbClr val="0000FF"/>
                </a:solidFill>
              </a:rPr>
              <a:t> to all queries</a:t>
            </a:r>
            <a:endParaRPr kumimoji="1" lang="en-US" altLang="zh-CN" dirty="0"/>
          </a:p>
          <a:p>
            <a:pPr marL="274320" indent="-274320">
              <a:spcBef>
                <a:spcPts val="0"/>
              </a:spcBef>
              <a:buClrTx/>
              <a:buSzPct val="85000"/>
              <a:buFont typeface="Wingdings" pitchFamily="2" charset="2"/>
              <a:buAutoNum type="arabicPeriod"/>
            </a:pPr>
            <a:r>
              <a:rPr kumimoji="1" lang="en-US" altLang="zh-CN" dirty="0" smtClean="0">
                <a:solidFill>
                  <a:srgbClr val="0000FF"/>
                </a:solidFill>
              </a:rPr>
              <a:t>Send DNS queries of CNAMEs to open DNS to get 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IP</a:t>
            </a:r>
            <a:r>
              <a:rPr kumimoji="1" lang="en-US" altLang="zh-CN" dirty="0" smtClean="0">
                <a:solidFill>
                  <a:srgbClr val="0000FF"/>
                </a:solidFill>
              </a:rPr>
              <a:t>s</a:t>
            </a:r>
            <a:endParaRPr kumimoji="1" lang="en-US" altLang="zh-CN" dirty="0" smtClean="0"/>
          </a:p>
          <a:p>
            <a:pPr marL="274320" indent="-274320">
              <a:spcBef>
                <a:spcPts val="0"/>
              </a:spcBef>
              <a:buClrTx/>
              <a:buSzPct val="85000"/>
              <a:buFont typeface="Wingdings" pitchFamily="2" charset="2"/>
              <a:buAutoNum type="arabicPeriod"/>
            </a:pPr>
            <a:r>
              <a:rPr kumimoji="1" lang="en-US" altLang="zh-CN" dirty="0" smtClean="0">
                <a:solidFill>
                  <a:srgbClr val="0000FF"/>
                </a:solidFill>
              </a:rPr>
              <a:t>Query 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IP </a:t>
            </a:r>
            <a:r>
              <a:rPr kumimoji="1" lang="en-US" altLang="zh-CN" b="1" dirty="0" err="1" smtClean="0">
                <a:solidFill>
                  <a:srgbClr val="0000FF"/>
                </a:solidFill>
              </a:rPr>
              <a:t>Geolocation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 Database</a:t>
            </a:r>
            <a:r>
              <a:rPr kumimoji="1" lang="en-US" altLang="zh-CN" dirty="0" smtClean="0">
                <a:solidFill>
                  <a:srgbClr val="0000FF"/>
                </a:solidFill>
              </a:rPr>
              <a:t> to get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geolocation</a:t>
            </a:r>
            <a:r>
              <a:rPr kumimoji="1" lang="en-US" altLang="zh-CN" dirty="0" smtClean="0">
                <a:solidFill>
                  <a:srgbClr val="0000FF"/>
                </a:solidFill>
              </a:rPr>
              <a:t>/AS/ISP of IPs</a:t>
            </a:r>
            <a:endParaRPr kumimoji="1" lang="en-US" altLang="zh-CN" dirty="0" smtClean="0"/>
          </a:p>
        </p:txBody>
      </p:sp>
      <p:pic>
        <p:nvPicPr>
          <p:cNvPr id="5" name="图片 4" descr="Screen Shot 2016-01-07 at 2.08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455" y="1179597"/>
            <a:ext cx="6480720" cy="553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0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563" y="3248980"/>
            <a:ext cx="3980272" cy="4392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" y="3248217"/>
            <a:ext cx="4225380" cy="438898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CNAME</a:t>
            </a:r>
            <a:endParaRPr kumimoji="1"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2830" y="1426815"/>
            <a:ext cx="10369549" cy="4162425"/>
          </a:xfrm>
        </p:spPr>
        <p:txBody>
          <a:bodyPr/>
          <a:lstStyle/>
          <a:p>
            <a:r>
              <a:rPr kumimoji="1" lang="en-US" altLang="zh-CN" b="1" dirty="0"/>
              <a:t>Canonical Name record </a:t>
            </a:r>
            <a:r>
              <a:rPr kumimoji="1" lang="en-US" altLang="zh-CN" b="1" dirty="0" smtClean="0"/>
              <a:t>(CNAME)</a:t>
            </a:r>
          </a:p>
          <a:p>
            <a:pPr lvl="1"/>
            <a:r>
              <a:rPr kumimoji="1" lang="en-US" altLang="zh-CN" dirty="0" smtClean="0"/>
              <a:t>A type of resource record in DNS</a:t>
            </a:r>
          </a:p>
          <a:p>
            <a:pPr lvl="1"/>
            <a:r>
              <a:rPr kumimoji="1" lang="en-US" altLang="zh-CN" dirty="0" smtClean="0"/>
              <a:t>Specify </a:t>
            </a:r>
            <a:r>
              <a:rPr kumimoji="1" lang="en-US" altLang="zh-CN" dirty="0"/>
              <a:t>that a domain name is an alias for another </a:t>
            </a:r>
            <a:r>
              <a:rPr kumimoji="1" lang="en-US" altLang="zh-CN" dirty="0" smtClean="0"/>
              <a:t>domain</a:t>
            </a:r>
          </a:p>
          <a:p>
            <a:pPr lvl="1"/>
            <a:r>
              <a:rPr kumimoji="1" lang="en-US" altLang="zh-CN" dirty="0" smtClean="0"/>
              <a:t>Commonly used by CDN to redirect traffic to their servers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898" y="3241842"/>
            <a:ext cx="3697800" cy="43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9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Dataset 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830" y="1714504"/>
            <a:ext cx="5580801" cy="4162425"/>
          </a:xfrm>
        </p:spPr>
        <p:txBody>
          <a:bodyPr/>
          <a:lstStyle/>
          <a:p>
            <a:r>
              <a:rPr kumimoji="1" lang="en-US" altLang="zh-CN" dirty="0" smtClean="0"/>
              <a:t>Start from Jan. 1, 2016</a:t>
            </a:r>
          </a:p>
          <a:p>
            <a:pPr lvl="1"/>
            <a:r>
              <a:rPr kumimoji="1" lang="en-US" altLang="zh-CN" dirty="0" smtClean="0"/>
              <a:t># of </a:t>
            </a:r>
            <a:r>
              <a:rPr kumimoji="1" lang="en-US" altLang="zh-CN" dirty="0"/>
              <a:t>web sites: </a:t>
            </a:r>
            <a:r>
              <a:rPr lang="en-US" altLang="zh-CN" dirty="0" smtClean="0"/>
              <a:t>2,853,240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# of CNAMEs: </a:t>
            </a:r>
            <a:r>
              <a:rPr lang="en-US" altLang="zh-CN" dirty="0" smtClean="0"/>
              <a:t>124,193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# of Authoritative DNS: </a:t>
            </a:r>
            <a:r>
              <a:rPr lang="en-US" altLang="zh-CN" dirty="0" smtClean="0"/>
              <a:t>2,377,035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# of open </a:t>
            </a:r>
            <a:r>
              <a:rPr kumimoji="1" lang="en-US" altLang="zh-CN" dirty="0"/>
              <a:t>DNS: </a:t>
            </a:r>
            <a:r>
              <a:rPr lang="en-US" altLang="zh-CN" dirty="0" smtClean="0"/>
              <a:t>6,250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2" name="图片 1" descr="untitled_map_by_yichao0319_01_20_2016_04_49_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55" y="1404156"/>
            <a:ext cx="6205600" cy="40050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73351" y="5373216"/>
            <a:ext cx="8279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kumimoji="1" lang="en-US" altLang="zh-CN" sz="1600" dirty="0">
                <a:latin typeface="+mn-lt"/>
              </a:rPr>
              <a:t>https://yichao0319.cartodb.com/</a:t>
            </a:r>
            <a:r>
              <a:rPr kumimoji="1" lang="en-US" altLang="zh-CN" sz="1600" dirty="0" err="1">
                <a:latin typeface="+mn-lt"/>
              </a:rPr>
              <a:t>viz</a:t>
            </a:r>
            <a:r>
              <a:rPr kumimoji="1" lang="en-US" altLang="zh-CN" sz="1600" dirty="0">
                <a:latin typeface="+mn-lt"/>
              </a:rPr>
              <a:t>/2ba1c7d6-bf52-11e5-bce8-0e5db1731f59/</a:t>
            </a:r>
            <a:r>
              <a:rPr kumimoji="1" lang="en-US" altLang="zh-CN" sz="1600" dirty="0" err="1">
                <a:latin typeface="+mn-lt"/>
              </a:rPr>
              <a:t>public_map</a:t>
            </a:r>
            <a:endParaRPr kumimoji="1" lang="zh-CN" altLang="en-US" sz="1600" b="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24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Misconfigured DNS Servers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912830" y="1642839"/>
            <a:ext cx="10369549" cy="4162425"/>
          </a:xfrm>
        </p:spPr>
        <p:txBody>
          <a:bodyPr/>
          <a:lstStyle/>
          <a:p>
            <a:r>
              <a:rPr kumimoji="1" lang="en-US" altLang="zh-CN" sz="2400" dirty="0" smtClean="0"/>
              <a:t>Distributed across </a:t>
            </a:r>
            <a:r>
              <a:rPr kumimoji="1" lang="en-US" altLang="zh-CN" sz="2400" b="1" dirty="0" smtClean="0"/>
              <a:t>96</a:t>
            </a:r>
            <a:r>
              <a:rPr kumimoji="1" lang="en-US" altLang="zh-CN" sz="2400" dirty="0" smtClean="0"/>
              <a:t> cities in China</a:t>
            </a:r>
            <a:endParaRPr kumimoji="1" lang="zh-CN" altLang="en-US" sz="2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5088"/>
              </p:ext>
            </p:extLst>
          </p:nvPr>
        </p:nvGraphicFramePr>
        <p:xfrm>
          <a:off x="2137147" y="2312876"/>
          <a:ext cx="5688632" cy="3492500"/>
        </p:xfrm>
        <a:graphic>
          <a:graphicData uri="http://schemas.openxmlformats.org/drawingml/2006/table">
            <a:tbl>
              <a:tblPr/>
              <a:tblGrid>
                <a:gridCol w="1733543"/>
                <a:gridCol w="1309613"/>
                <a:gridCol w="2645476"/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City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count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Ratio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Beijing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1354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36.585%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Hangzhou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7.187%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Changsha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6.350%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Guangzhou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5.944%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unknown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3.377%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Shanghai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2.945%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Wuhan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2.945%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Fuzhou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2.837%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Jinan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2.540%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Nanjing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2.513%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5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Misconfigured DNS Servers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17792"/>
              </p:ext>
            </p:extLst>
          </p:nvPr>
        </p:nvGraphicFramePr>
        <p:xfrm>
          <a:off x="444959" y="1232756"/>
          <a:ext cx="11420909" cy="4948622"/>
        </p:xfrm>
        <a:graphic>
          <a:graphicData uri="http://schemas.openxmlformats.org/drawingml/2006/table">
            <a:tbl>
              <a:tblPr/>
              <a:tblGrid>
                <a:gridCol w="1083246"/>
                <a:gridCol w="824966"/>
                <a:gridCol w="1057027"/>
                <a:gridCol w="3579315"/>
                <a:gridCol w="4876355"/>
              </a:tblGrid>
              <a:tr h="370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count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Ratio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Owner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AS4808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28.4%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CHINA169-Backbone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CNCGROUP IP network China169 Beijing Province Network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AS4134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768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20.8%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CHINANET-BACKBONE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No.31,Jin-rong Street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AS4837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13.9%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CHINA169-Backbone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CNCGROUP China169 Backbone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AS37963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5.5%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CNNIC-ALIBABA-CN-NET-AP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Hangzhou Alibaba Advertising Co.,Ltd.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AS4538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5.1%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ERX-CERNET-BKB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 Education and Research Network Center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AS63835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CT-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HuNan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-Changsha-IDC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No.293,Wanbao Avenue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AS4847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CNIX-AP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 Telecom (Group)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AS4812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2.4%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CHINANET-SH-AP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 Networks Inter-Exchange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AS9308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2.1%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CHINA-ABITCOOL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Abitcool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(China) Inc.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AS23724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CHINANET-IDC-BJ-AP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IDC, China Telecommunications Corporation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0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Misconfigured DNS Servers</a:t>
            </a:r>
            <a:endParaRPr kumimoji="1"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9337"/>
              </p:ext>
            </p:extLst>
          </p:nvPr>
        </p:nvGraphicFramePr>
        <p:xfrm>
          <a:off x="781223" y="1755458"/>
          <a:ext cx="6144456" cy="3617757"/>
        </p:xfrm>
        <a:graphic>
          <a:graphicData uri="http://schemas.openxmlformats.org/drawingml/2006/table">
            <a:tbl>
              <a:tblPr/>
              <a:tblGrid>
                <a:gridCol w="4117223"/>
                <a:gridCol w="914541"/>
                <a:gridCol w="1112692"/>
              </a:tblGrid>
              <a:tr h="328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Authority Domain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count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Ratio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</a:tr>
              <a:tr h="328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dm5.com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0.022%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jinlist.com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baseballamerica.com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discoverlosangeles.com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onrad.io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ebook.ilfattoquotidiano.it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miradining.com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recodereprints.com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www.itgovernance.co.uk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www.washingtonpostreprints.com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92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num_cnames_per_provid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48" y="0"/>
            <a:ext cx="6467810" cy="3537012"/>
          </a:xfrm>
          <a:prstGeom prst="rect">
            <a:avLst/>
          </a:prstGeom>
        </p:spPr>
      </p:pic>
      <p:pic>
        <p:nvPicPr>
          <p:cNvPr id="5" name="图片 4" descr="num_unique_ips_provid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59" y="3537012"/>
            <a:ext cx="6660739" cy="332112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CDN Providers in China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830" y="1340768"/>
            <a:ext cx="10369549" cy="4536161"/>
          </a:xfrm>
        </p:spPr>
        <p:txBody>
          <a:bodyPr/>
          <a:lstStyle/>
          <a:p>
            <a:r>
              <a:rPr kumimoji="1" lang="en-US" altLang="zh-CN" b="1" dirty="0" smtClean="0"/>
              <a:t>Targeted CDN Providers</a:t>
            </a:r>
          </a:p>
          <a:p>
            <a:pPr lvl="1"/>
            <a:r>
              <a:rPr kumimoji="1" lang="zh-CN" altLang="en-US" dirty="0">
                <a:solidFill>
                  <a:srgbClr val="0000FF"/>
                </a:solidFill>
              </a:rPr>
              <a:t>藍汛</a:t>
            </a:r>
            <a:r>
              <a:rPr kumimoji="1" lang="en-US" altLang="zh-CN" dirty="0"/>
              <a:t> 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chinacache.net</a:t>
            </a:r>
            <a:r>
              <a:rPr kumimoji="1" lang="en-US" altLang="zh-TW" dirty="0"/>
              <a:t>, </a:t>
            </a:r>
            <a:r>
              <a:rPr lang="en-US" altLang="zh-CN" dirty="0" err="1"/>
              <a:t>ccgslb.net</a:t>
            </a:r>
            <a:r>
              <a:rPr kumimoji="1" lang="en-US" altLang="zh-TW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0000FF"/>
                </a:solidFill>
              </a:rPr>
              <a:t>网宿</a:t>
            </a:r>
            <a:r>
              <a:rPr kumimoji="1" lang="zh-CN" altLang="en-US" dirty="0"/>
              <a:t>科技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wscdns.com</a:t>
            </a:r>
            <a:r>
              <a:rPr kumimoji="1" lang="en-US" altLang="zh-CN" dirty="0"/>
              <a:t>, cdn20.com)</a:t>
            </a:r>
          </a:p>
          <a:p>
            <a:pPr lvl="1"/>
            <a:r>
              <a:rPr kumimoji="1" lang="zh-CN" altLang="en-US" dirty="0" smtClean="0">
                <a:solidFill>
                  <a:srgbClr val="0000FF"/>
                </a:solidFill>
              </a:rPr>
              <a:t>百度</a:t>
            </a:r>
            <a:r>
              <a:rPr kumimoji="1" lang="zh-CN" altLang="en-US" dirty="0" smtClean="0"/>
              <a:t>云</a:t>
            </a:r>
            <a:r>
              <a:rPr kumimoji="1" lang="zh-CN" altLang="en-US" dirty="0"/>
              <a:t>加速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yunjiasu-cdn.net</a:t>
            </a:r>
            <a:r>
              <a:rPr kumimoji="1" lang="en-US" altLang="zh-CN" dirty="0"/>
              <a:t>)</a:t>
            </a:r>
            <a:endParaRPr kumimoji="1" lang="en-US" altLang="zh-TW" dirty="0"/>
          </a:p>
          <a:p>
            <a:pPr lvl="1"/>
            <a:r>
              <a:rPr kumimoji="1" lang="zh-TW" altLang="en-US" dirty="0" smtClean="0">
                <a:solidFill>
                  <a:srgbClr val="0000FF"/>
                </a:solidFill>
              </a:rPr>
              <a:t>阿里</a:t>
            </a:r>
            <a:r>
              <a:rPr kumimoji="1" lang="zh-CN" altLang="en-US" dirty="0" smtClean="0"/>
              <a:t>云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aliyun.com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>
                <a:solidFill>
                  <a:srgbClr val="0000FF"/>
                </a:solidFill>
              </a:rPr>
              <a:t>騰訊</a:t>
            </a:r>
            <a:r>
              <a:rPr kumimoji="1" lang="zh-CN" altLang="en-US" dirty="0" smtClean="0"/>
              <a:t>云</a:t>
            </a:r>
            <a:r>
              <a:rPr kumimoji="1" lang="zh-TW" altLang="en-US" dirty="0" smtClean="0"/>
              <a:t>平台</a:t>
            </a:r>
            <a:r>
              <a:rPr kumimoji="1" lang="en-US" altLang="zh-TW" dirty="0" smtClean="0"/>
              <a:t> (</a:t>
            </a:r>
            <a:r>
              <a:rPr kumimoji="1" lang="en-US" altLang="zh-TW" dirty="0" err="1" smtClean="0"/>
              <a:t>cdntip.com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zh-TW" altLang="en-US" dirty="0" smtClean="0">
                <a:solidFill>
                  <a:srgbClr val="0000FF"/>
                </a:solidFill>
              </a:rPr>
              <a:t>優酷</a:t>
            </a:r>
            <a:r>
              <a:rPr kumimoji="1" lang="en-US" altLang="zh-TW" dirty="0" smtClean="0"/>
              <a:t> (</a:t>
            </a:r>
            <a:r>
              <a:rPr kumimoji="1" lang="en-US" altLang="zh-TW" dirty="0" err="1" smtClean="0"/>
              <a:t>youku.com</a:t>
            </a:r>
            <a:r>
              <a:rPr kumimoji="1" lang="en-US" altLang="zh-TW" dirty="0" smtClean="0"/>
              <a:t>)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帝聯科</a:t>
            </a:r>
            <a:r>
              <a:rPr kumimoji="1" lang="zh-CN" altLang="en-US" dirty="0"/>
              <a:t>技</a:t>
            </a:r>
            <a:r>
              <a:rPr kumimoji="1" lang="en-US" altLang="zh-CN" dirty="0"/>
              <a:t> 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fastcdn.com</a:t>
            </a:r>
            <a:r>
              <a:rPr kumimoji="1" lang="en-US" altLang="zh-TW" dirty="0"/>
              <a:t>)</a:t>
            </a:r>
          </a:p>
          <a:p>
            <a:pPr lvl="1"/>
            <a:r>
              <a:rPr kumimoji="1" lang="zh-TW" altLang="en-US" dirty="0"/>
              <a:t>快网 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cloudcdn.net</a:t>
            </a:r>
            <a:r>
              <a:rPr kumimoji="1" lang="en-US" altLang="zh-TW" dirty="0"/>
              <a:t>)</a:t>
            </a:r>
          </a:p>
          <a:p>
            <a:pPr lvl="1"/>
            <a:r>
              <a:rPr kumimoji="1" lang="zh-CN" altLang="en-US" dirty="0" smtClean="0"/>
              <a:t>知道宇</a:t>
            </a:r>
            <a:r>
              <a:rPr kumimoji="1" lang="zh-CN" altLang="en-US" dirty="0"/>
              <a:t>雲 加速乐</a:t>
            </a:r>
            <a:r>
              <a:rPr kumimoji="1" lang="en-US" altLang="zh-CN" dirty="0"/>
              <a:t> </a:t>
            </a:r>
            <a:r>
              <a:rPr kumimoji="1" lang="en-US" altLang="zh-TW" dirty="0"/>
              <a:t>(</a:t>
            </a:r>
            <a:r>
              <a:rPr lang="en-US" altLang="zh-CN" dirty="0" err="1"/>
              <a:t>cdn.jiashule.com</a:t>
            </a:r>
            <a:r>
              <a:rPr kumimoji="1" lang="en-US" altLang="zh-TW" dirty="0"/>
              <a:t>)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雲端網絡</a:t>
            </a:r>
            <a:r>
              <a:rPr kumimoji="1" lang="en-US" altLang="zh-TW" dirty="0"/>
              <a:t> (</a:t>
            </a:r>
            <a:r>
              <a:rPr kumimoji="1" lang="en-US" altLang="zh-TW" dirty="0" err="1"/>
              <a:t>verycdn.net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err="1" smtClean="0">
                <a:solidFill>
                  <a:srgbClr val="0000FF"/>
                </a:solidFill>
              </a:rPr>
              <a:t>CloudFlare</a:t>
            </a:r>
            <a:r>
              <a:rPr kumimoji="1" lang="en-US" altLang="zh-TW" dirty="0" smtClean="0">
                <a:solidFill>
                  <a:srgbClr val="0000FF"/>
                </a:solidFill>
              </a:rPr>
              <a:t> 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cloudflare.com</a:t>
            </a:r>
            <a:r>
              <a:rPr kumimoji="1" lang="en-US" altLang="zh-TW" dirty="0" smtClean="0"/>
              <a:t>)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507498" y="5876929"/>
            <a:ext cx="5349730" cy="900100"/>
          </a:xfrm>
          <a:prstGeom prst="roundRect">
            <a:avLst/>
          </a:prstGeom>
          <a:solidFill>
            <a:srgbClr val="D1D3FF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0584" indent="-192024">
              <a:buFont typeface="Arial"/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网</a:t>
            </a:r>
            <a:r>
              <a:rPr kumimoji="1" lang="zh-CN" altLang="en-US" sz="2000" b="1" dirty="0" smtClean="0">
                <a:solidFill>
                  <a:srgbClr val="0000FF"/>
                </a:solidFill>
              </a:rPr>
              <a:t>宿</a:t>
            </a:r>
            <a:r>
              <a:rPr kumimoji="1" lang="en-US" altLang="zh-CN" sz="20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000" dirty="0" smtClean="0"/>
              <a:t>and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藍汛</a:t>
            </a:r>
            <a:r>
              <a:rPr lang="en-US" altLang="zh-CN" sz="2000" dirty="0" smtClean="0">
                <a:solidFill>
                  <a:schemeClr val="tx1"/>
                </a:solidFill>
              </a:rPr>
              <a:t> account for 43% and 20% of total CDN servers in China, respectively. </a:t>
            </a:r>
            <a:endParaRPr kumimoji="0" lang="en-US" altLang="zh-CN" sz="20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5502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num_ips_dist_provid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87" y="881206"/>
            <a:ext cx="6604000" cy="5207000"/>
          </a:xfrm>
          <a:prstGeom prst="rect">
            <a:avLst/>
          </a:prstGeom>
        </p:spPr>
      </p:pic>
      <p:sp>
        <p:nvSpPr>
          <p:cNvPr id="1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830" y="1340768"/>
            <a:ext cx="10369549" cy="4536161"/>
          </a:xfrm>
        </p:spPr>
        <p:txBody>
          <a:bodyPr/>
          <a:lstStyle/>
          <a:p>
            <a:r>
              <a:rPr kumimoji="1" lang="en-US" altLang="zh-CN" b="1" dirty="0" smtClean="0"/>
              <a:t>Targeted CDN Providers</a:t>
            </a:r>
          </a:p>
          <a:p>
            <a:pPr lvl="1"/>
            <a:r>
              <a:rPr kumimoji="1" lang="zh-CN" altLang="en-US" dirty="0">
                <a:solidFill>
                  <a:srgbClr val="0000FF"/>
                </a:solidFill>
              </a:rPr>
              <a:t>藍汛</a:t>
            </a:r>
            <a:r>
              <a:rPr kumimoji="1" lang="en-US" altLang="zh-CN" dirty="0"/>
              <a:t> 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chinacache.net</a:t>
            </a:r>
            <a:r>
              <a:rPr kumimoji="1" lang="en-US" altLang="zh-TW" dirty="0"/>
              <a:t>, </a:t>
            </a:r>
            <a:r>
              <a:rPr lang="en-US" altLang="zh-CN" dirty="0" err="1"/>
              <a:t>ccgslb.net</a:t>
            </a:r>
            <a:r>
              <a:rPr kumimoji="1" lang="en-US" altLang="zh-TW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0000FF"/>
                </a:solidFill>
              </a:rPr>
              <a:t>网宿</a:t>
            </a:r>
            <a:r>
              <a:rPr kumimoji="1" lang="zh-CN" altLang="en-US" dirty="0"/>
              <a:t>科技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wscdns.com</a:t>
            </a:r>
            <a:r>
              <a:rPr kumimoji="1" lang="en-US" altLang="zh-CN" dirty="0"/>
              <a:t>, cdn20.com)</a:t>
            </a:r>
          </a:p>
          <a:p>
            <a:pPr lvl="1"/>
            <a:r>
              <a:rPr kumimoji="1" lang="zh-CN" altLang="en-US" dirty="0" smtClean="0">
                <a:solidFill>
                  <a:srgbClr val="0000FF"/>
                </a:solidFill>
              </a:rPr>
              <a:t>百度</a:t>
            </a:r>
            <a:r>
              <a:rPr kumimoji="1" lang="zh-CN" altLang="en-US" dirty="0" smtClean="0"/>
              <a:t>云</a:t>
            </a:r>
            <a:r>
              <a:rPr kumimoji="1" lang="zh-CN" altLang="en-US" dirty="0"/>
              <a:t>加速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yunjiasu-cdn.net</a:t>
            </a:r>
            <a:r>
              <a:rPr kumimoji="1" lang="en-US" altLang="zh-CN" dirty="0"/>
              <a:t>)</a:t>
            </a:r>
            <a:endParaRPr kumimoji="1" lang="en-US" altLang="zh-TW" dirty="0"/>
          </a:p>
          <a:p>
            <a:pPr lvl="1"/>
            <a:r>
              <a:rPr kumimoji="1" lang="zh-TW" altLang="en-US" dirty="0" smtClean="0">
                <a:solidFill>
                  <a:srgbClr val="0000FF"/>
                </a:solidFill>
              </a:rPr>
              <a:t>阿里</a:t>
            </a:r>
            <a:r>
              <a:rPr kumimoji="1" lang="zh-CN" altLang="en-US" dirty="0" smtClean="0"/>
              <a:t>云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aliyun.com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>
                <a:solidFill>
                  <a:srgbClr val="0000FF"/>
                </a:solidFill>
              </a:rPr>
              <a:t>騰訊</a:t>
            </a:r>
            <a:r>
              <a:rPr kumimoji="1" lang="zh-CN" altLang="en-US" dirty="0" smtClean="0"/>
              <a:t>云</a:t>
            </a:r>
            <a:r>
              <a:rPr kumimoji="1" lang="zh-TW" altLang="en-US" dirty="0" smtClean="0"/>
              <a:t>平台</a:t>
            </a:r>
            <a:r>
              <a:rPr kumimoji="1" lang="en-US" altLang="zh-TW" dirty="0" smtClean="0"/>
              <a:t> (</a:t>
            </a:r>
            <a:r>
              <a:rPr kumimoji="1" lang="en-US" altLang="zh-TW" dirty="0" err="1" smtClean="0"/>
              <a:t>cdntip.com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zh-TW" altLang="en-US" dirty="0" smtClean="0">
                <a:solidFill>
                  <a:srgbClr val="0000FF"/>
                </a:solidFill>
              </a:rPr>
              <a:t>優酷</a:t>
            </a:r>
            <a:r>
              <a:rPr kumimoji="1" lang="en-US" altLang="zh-TW" dirty="0" smtClean="0"/>
              <a:t> (</a:t>
            </a:r>
            <a:r>
              <a:rPr kumimoji="1" lang="en-US" altLang="zh-TW" dirty="0" err="1" smtClean="0"/>
              <a:t>youku.com</a:t>
            </a:r>
            <a:r>
              <a:rPr kumimoji="1" lang="en-US" altLang="zh-TW" dirty="0" smtClean="0"/>
              <a:t>)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帝聯科</a:t>
            </a:r>
            <a:r>
              <a:rPr kumimoji="1" lang="zh-CN" altLang="en-US" dirty="0"/>
              <a:t>技</a:t>
            </a:r>
            <a:r>
              <a:rPr kumimoji="1" lang="en-US" altLang="zh-CN" dirty="0"/>
              <a:t> 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fastcdn.com</a:t>
            </a:r>
            <a:r>
              <a:rPr kumimoji="1" lang="en-US" altLang="zh-TW" dirty="0"/>
              <a:t>)</a:t>
            </a:r>
          </a:p>
          <a:p>
            <a:pPr lvl="1"/>
            <a:r>
              <a:rPr kumimoji="1" lang="zh-TW" altLang="en-US" dirty="0"/>
              <a:t>快网 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cloudcdn.net</a:t>
            </a:r>
            <a:r>
              <a:rPr kumimoji="1" lang="en-US" altLang="zh-TW" dirty="0"/>
              <a:t>)</a:t>
            </a:r>
          </a:p>
          <a:p>
            <a:pPr lvl="1"/>
            <a:r>
              <a:rPr kumimoji="1" lang="zh-CN" altLang="en-US" dirty="0" smtClean="0"/>
              <a:t>知道宇</a:t>
            </a:r>
            <a:r>
              <a:rPr kumimoji="1" lang="zh-CN" altLang="en-US" dirty="0"/>
              <a:t>雲 加速乐</a:t>
            </a:r>
            <a:r>
              <a:rPr kumimoji="1" lang="en-US" altLang="zh-CN" dirty="0"/>
              <a:t> </a:t>
            </a:r>
            <a:r>
              <a:rPr kumimoji="1" lang="en-US" altLang="zh-TW" dirty="0"/>
              <a:t>(</a:t>
            </a:r>
            <a:r>
              <a:rPr lang="en-US" altLang="zh-CN" dirty="0" err="1"/>
              <a:t>cdn.jiashule.com</a:t>
            </a:r>
            <a:r>
              <a:rPr kumimoji="1" lang="en-US" altLang="zh-TW" dirty="0"/>
              <a:t>)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雲端網絡</a:t>
            </a:r>
            <a:r>
              <a:rPr kumimoji="1" lang="en-US" altLang="zh-TW" dirty="0"/>
              <a:t> (</a:t>
            </a:r>
            <a:r>
              <a:rPr kumimoji="1" lang="en-US" altLang="zh-TW" dirty="0" err="1"/>
              <a:t>verycdn.net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err="1" smtClean="0">
                <a:solidFill>
                  <a:srgbClr val="0000FF"/>
                </a:solidFill>
              </a:rPr>
              <a:t>CloudFlare</a:t>
            </a:r>
            <a:r>
              <a:rPr kumimoji="1" lang="en-US" altLang="zh-TW" dirty="0" smtClean="0">
                <a:solidFill>
                  <a:srgbClr val="0000FF"/>
                </a:solidFill>
              </a:rPr>
              <a:t> 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cloudflare.com</a:t>
            </a:r>
            <a:r>
              <a:rPr kumimoji="1" lang="en-US" altLang="zh-TW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CDN Providers in China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6385619" y="404664"/>
            <a:ext cx="5112568" cy="75608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910" y="4589748"/>
            <a:ext cx="5940660" cy="2268252"/>
          </a:xfrm>
          <a:prstGeom prst="roundRect">
            <a:avLst/>
          </a:prstGeom>
          <a:solidFill>
            <a:srgbClr val="D1D3FF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0584" indent="-192024">
              <a:buFont typeface="Arial"/>
              <a:buChar char="•"/>
            </a:pPr>
            <a:r>
              <a:rPr kumimoji="1" lang="en-US" altLang="zh-CN" sz="2000" dirty="0" smtClean="0"/>
              <a:t>Most CDN providers </a:t>
            </a:r>
            <a:r>
              <a:rPr kumimoji="1" lang="en-US" altLang="zh-CN" sz="2000" dirty="0"/>
              <a:t>have some content </a:t>
            </a:r>
            <a:r>
              <a:rPr kumimoji="1" lang="en-US" altLang="zh-CN" sz="2000" dirty="0" smtClean="0"/>
              <a:t>be widely </a:t>
            </a:r>
            <a:r>
              <a:rPr kumimoji="1" lang="en-US" altLang="zh-CN" sz="2000" dirty="0"/>
              <a:t>distributed and some </a:t>
            </a:r>
            <a:r>
              <a:rPr kumimoji="1" lang="en-US" altLang="zh-CN" sz="2000" dirty="0" smtClean="0"/>
              <a:t>stored </a:t>
            </a:r>
            <a:r>
              <a:rPr kumimoji="1" lang="en-US" altLang="zh-CN" sz="2000" dirty="0"/>
              <a:t>in a few servers (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hierarchical structure</a:t>
            </a:r>
            <a:r>
              <a:rPr kumimoji="1" lang="en-US" altLang="zh-CN" sz="2000" dirty="0" smtClean="0"/>
              <a:t>)</a:t>
            </a:r>
            <a:endParaRPr kumimoji="1" lang="en-US" altLang="zh-TW" sz="2000" dirty="0" smtClean="0"/>
          </a:p>
          <a:p>
            <a:pPr marL="100584" indent="-192024">
              <a:buFont typeface="Arial"/>
              <a:buChar char="•"/>
            </a:pPr>
            <a:endParaRPr kumimoji="1" lang="en-US" altLang="zh-TW" sz="2000" dirty="0" smtClean="0"/>
          </a:p>
          <a:p>
            <a:pPr marL="100584" indent="-192024">
              <a:buFont typeface="Arial"/>
              <a:buChar char="•"/>
            </a:pPr>
            <a:r>
              <a:rPr kumimoji="1" lang="zh-TW" altLang="en-US" sz="2000" b="1" dirty="0" smtClean="0">
                <a:solidFill>
                  <a:srgbClr val="0000FF"/>
                </a:solidFill>
              </a:rPr>
              <a:t>雲端網絡</a:t>
            </a:r>
            <a:r>
              <a:rPr kumimoji="1" lang="en-US" altLang="zh-CN" sz="2000" dirty="0" smtClean="0"/>
              <a:t> and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CCTV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store contents in most of their servers 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flat structure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326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Location – Country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1525079" y="6037978"/>
            <a:ext cx="9145016" cy="703390"/>
          </a:xfrm>
          <a:prstGeom prst="roundRect">
            <a:avLst/>
          </a:prstGeom>
          <a:solidFill>
            <a:srgbClr val="D1D3FF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0584" indent="-192024">
              <a:buFont typeface="Arial"/>
              <a:buChar char="•"/>
            </a:pPr>
            <a:r>
              <a:rPr kumimoji="1" lang="en-US" altLang="zh-CN" sz="2000" dirty="0" smtClean="0"/>
              <a:t>All of them are mostly located in China, except </a:t>
            </a:r>
            <a:r>
              <a:rPr kumimoji="1" lang="zh-CN" altLang="en-US" sz="2000" b="1" dirty="0" smtClean="0">
                <a:solidFill>
                  <a:srgbClr val="0000FF"/>
                </a:solidFill>
              </a:rPr>
              <a:t>百度云加速</a:t>
            </a:r>
            <a:r>
              <a:rPr kumimoji="1" lang="en-US" altLang="zh-CN" sz="2000" b="1" dirty="0" smtClean="0"/>
              <a:t> </a:t>
            </a:r>
            <a:r>
              <a:rPr kumimoji="1" lang="en-US" altLang="zh-CN" sz="2000" dirty="0" smtClean="0"/>
              <a:t>and </a:t>
            </a:r>
            <a:r>
              <a:rPr kumimoji="1" lang="en-US" altLang="zh-CN" sz="2000" b="1" dirty="0" err="1">
                <a:solidFill>
                  <a:srgbClr val="0000FF"/>
                </a:solidFill>
              </a:rPr>
              <a:t>CloudFlare</a:t>
            </a:r>
            <a:r>
              <a:rPr kumimoji="1" lang="en-US" altLang="zh-CN" sz="2000" b="1" dirty="0"/>
              <a:t> </a:t>
            </a:r>
            <a:endParaRPr kumimoji="1" lang="en-US" altLang="zh-CN" sz="2000" b="1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21720"/>
              </p:ext>
            </p:extLst>
          </p:nvPr>
        </p:nvGraphicFramePr>
        <p:xfrm>
          <a:off x="107586" y="1268760"/>
          <a:ext cx="12002669" cy="4608516"/>
        </p:xfrm>
        <a:graphic>
          <a:graphicData uri="http://schemas.openxmlformats.org/drawingml/2006/table">
            <a:tbl>
              <a:tblPr/>
              <a:tblGrid>
                <a:gridCol w="916582"/>
                <a:gridCol w="916892"/>
                <a:gridCol w="1058131"/>
                <a:gridCol w="1392277"/>
                <a:gridCol w="1058131"/>
                <a:gridCol w="1559351"/>
                <a:gridCol w="1024716"/>
                <a:gridCol w="924472"/>
                <a:gridCol w="1058131"/>
                <a:gridCol w="846505"/>
                <a:gridCol w="1247481"/>
              </a:tblGrid>
              <a:tr h="418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Country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wscdns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cdn20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chinacache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ccgslb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yunjiasu-cdn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cctvcdn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aliyun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cdntip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youku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cloudflare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CN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84.3%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84.4%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84.3%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92.7%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39.7%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80.8%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72.7%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97.8%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91.3%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2.4%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2.7%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10.8%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3.7%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3.5%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86.1%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3.8%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3.9%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7.5%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8.3%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4.5%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7.7%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JP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1.9%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1.6%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IE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MY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1.7%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HK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12.9%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SG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KR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441" marR="7441" marT="7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47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Location – Cities in China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2486287" y="6240842"/>
            <a:ext cx="7222600" cy="572534"/>
          </a:xfrm>
          <a:prstGeom prst="roundRect">
            <a:avLst/>
          </a:prstGeom>
          <a:solidFill>
            <a:srgbClr val="D1D3FF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0584" indent="-192024">
              <a:buFont typeface="Arial"/>
              <a:buChar char="•"/>
            </a:pPr>
            <a:r>
              <a:rPr kumimoji="1" lang="zh-TW" altLang="en-US" sz="2000" dirty="0" smtClean="0">
                <a:solidFill>
                  <a:srgbClr val="0000FF"/>
                </a:solidFill>
              </a:rPr>
              <a:t>北京</a:t>
            </a:r>
            <a:r>
              <a:rPr kumimoji="1" lang="en-US" altLang="zh-TW" sz="2000" dirty="0" smtClean="0"/>
              <a:t> and </a:t>
            </a:r>
            <a:r>
              <a:rPr kumimoji="1" lang="zh-TW" altLang="en-US" sz="2000" dirty="0" smtClean="0">
                <a:solidFill>
                  <a:srgbClr val="0000FF"/>
                </a:solidFill>
              </a:rPr>
              <a:t>廣州</a:t>
            </a:r>
            <a:r>
              <a:rPr kumimoji="1" lang="en-US" altLang="zh-TW" sz="2000" b="1" dirty="0" smtClean="0"/>
              <a:t> </a:t>
            </a:r>
            <a:r>
              <a:rPr kumimoji="1" lang="en-US" altLang="zh-TW" sz="2000" dirty="0" smtClean="0"/>
              <a:t>account for 12% and 11% CDN servers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04203"/>
              </p:ext>
            </p:extLst>
          </p:nvPr>
        </p:nvGraphicFramePr>
        <p:xfrm>
          <a:off x="84919" y="1324600"/>
          <a:ext cx="12002425" cy="4836668"/>
        </p:xfrm>
        <a:graphic>
          <a:graphicData uri="http://schemas.openxmlformats.org/drawingml/2006/table">
            <a:tbl>
              <a:tblPr/>
              <a:tblGrid>
                <a:gridCol w="1197883"/>
                <a:gridCol w="917826"/>
                <a:gridCol w="744144"/>
                <a:gridCol w="1306571"/>
                <a:gridCol w="803526"/>
                <a:gridCol w="1489215"/>
                <a:gridCol w="1108652"/>
                <a:gridCol w="1108652"/>
                <a:gridCol w="1108652"/>
                <a:gridCol w="1108652"/>
                <a:gridCol w="1108652"/>
              </a:tblGrid>
              <a:tr h="42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City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wscdns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cdn20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chinacache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ccgslb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yunjiasu-cdn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cctvcdn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aliyun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cdntip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youku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cloudflare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2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Beijing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8.4%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6.4%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18.9%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14.7%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24.3%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10.4%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12.6%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61.3%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Guangzhou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15.2%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15.3%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15.9%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11.6%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8.8%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Jinan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7.3%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6.7%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13.3%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14.2%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5.6%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28.2%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</a:tr>
              <a:tr h="42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Hebei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11.1%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9.7%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8.8%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8.2%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4.5%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2.2%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Shenyang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1.8%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1.7%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7.6%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8.5%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17.7%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11.2%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unknown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7.9%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7.9%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4.5%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14.4%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3.9%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Taiyuan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4.7%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7.6%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8.3%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2.9%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Nanjing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3.8%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4.8%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4.7%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4.5%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4.9%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5.7%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1.9%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5.7%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Zhengzhou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2.7%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24.3%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Hangzhou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1.5%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4.9%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5.5%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2.9%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87.8%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3.1%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5.7%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53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3" y="1463238"/>
            <a:ext cx="5435600" cy="41275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Content Delivery Network (CDN)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37247" y="1628800"/>
            <a:ext cx="186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+mn-lt"/>
              </a:rPr>
              <a:t>CP</a:t>
            </a:r>
          </a:p>
          <a:p>
            <a:pPr>
              <a:buNone/>
            </a:pPr>
            <a:r>
              <a:rPr kumimoji="1" lang="en-US" altLang="zh-CN" sz="1600" dirty="0" smtClean="0">
                <a:latin typeface="+mn-lt"/>
              </a:rPr>
              <a:t>(</a:t>
            </a:r>
            <a:r>
              <a:rPr kumimoji="1" lang="en-US" altLang="zh-CN" sz="1600" b="1" dirty="0" smtClean="0">
                <a:latin typeface="+mn-lt"/>
              </a:rPr>
              <a:t>C</a:t>
            </a:r>
            <a:r>
              <a:rPr kumimoji="1" lang="en-US" altLang="zh-CN" sz="1600" dirty="0" smtClean="0">
                <a:latin typeface="+mn-lt"/>
              </a:rPr>
              <a:t>ontent </a:t>
            </a:r>
            <a:r>
              <a:rPr kumimoji="1" lang="en-US" altLang="zh-CN" sz="1600" b="1" dirty="0" smtClean="0">
                <a:latin typeface="+mn-lt"/>
              </a:rPr>
              <a:t>P</a:t>
            </a:r>
            <a:r>
              <a:rPr kumimoji="1" lang="en-US" altLang="zh-CN" sz="1600" dirty="0" smtClean="0">
                <a:latin typeface="+mn-lt"/>
              </a:rPr>
              <a:t>rovider)</a:t>
            </a:r>
            <a:endParaRPr kumimoji="1" lang="zh-CN" altLang="en-US" sz="1600" dirty="0" err="1" smtClean="0"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7047" y="5697252"/>
            <a:ext cx="104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+mn-lt"/>
              </a:rPr>
              <a:t>Users</a:t>
            </a:r>
            <a:endParaRPr kumimoji="1" lang="zh-CN" altLang="en-US" sz="1600" dirty="0" err="1" smtClean="0"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6470" y="270892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+mn-lt"/>
              </a:rPr>
              <a:t>ISP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6418609" y="1526063"/>
            <a:ext cx="5448300" cy="4089400"/>
            <a:chOff x="6418609" y="1526063"/>
            <a:chExt cx="5448300" cy="40894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8609" y="1526063"/>
              <a:ext cx="5448300" cy="408940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9300089" y="1620490"/>
              <a:ext cx="612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+mn-lt"/>
                </a:rPr>
                <a:t>CP</a:t>
              </a:r>
              <a:endParaRPr kumimoji="1" lang="zh-CN" altLang="en-US" sz="1600" dirty="0" err="1" smtClean="0">
                <a:latin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481963" y="4869160"/>
              <a:ext cx="104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+mn-lt"/>
                </a:rPr>
                <a:t>Users</a:t>
              </a:r>
              <a:endParaRPr kumimoji="1" lang="zh-CN" altLang="en-US" sz="1600" dirty="0" err="1" smtClean="0">
                <a:latin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49312" y="2700610"/>
              <a:ext cx="680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+mn-lt"/>
                </a:rPr>
                <a:t>ISP</a:t>
              </a:r>
              <a:endParaRPr kumimoji="1" lang="zh-CN" altLang="en-US" sz="1600" dirty="0" err="1" smtClean="0">
                <a:latin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114375" y="3894799"/>
              <a:ext cx="8514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+mn-lt"/>
                </a:rPr>
                <a:t>CDN</a:t>
              </a:r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6418609" y="5689872"/>
            <a:ext cx="5547630" cy="1065422"/>
          </a:xfrm>
          <a:prstGeom prst="roundRect">
            <a:avLst/>
          </a:prstGeom>
          <a:solidFill>
            <a:srgbClr val="D1D3FF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0584" marR="0" indent="-19202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buChar char="•"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19FF"/>
                </a:solidFill>
                <a:effectLst/>
                <a:latin typeface="Arial" charset="0"/>
                <a:ea typeface="SimSun" pitchFamily="2" charset="-122"/>
              </a:rPr>
              <a:t>Advantage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:</a:t>
            </a:r>
          </a:p>
          <a:p>
            <a:pPr marL="557592" lvl="1" indent="-192024">
              <a:buFont typeface="Arial"/>
              <a:buChar char="•"/>
            </a:pPr>
            <a:r>
              <a:rPr kumimoji="0" lang="en-US" altLang="zh-CN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Lower latency </a:t>
            </a:r>
            <a:r>
              <a:rPr kumimoji="0" lang="en-US" altLang="zh-CN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(</a:t>
            </a:r>
            <a:r>
              <a:rPr kumimoji="0" lang="en-US" altLang="zh-CN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users</a:t>
            </a:r>
            <a:r>
              <a:rPr kumimoji="0" lang="en-US" altLang="zh-CN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 </a:t>
            </a:r>
            <a:r>
              <a:rPr kumimoji="0" lang="en-US" altLang="zh-CN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and </a:t>
            </a:r>
            <a:r>
              <a:rPr kumimoji="0" lang="en-US" altLang="zh-CN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CPs</a:t>
            </a:r>
            <a:r>
              <a:rPr kumimoji="0" lang="en-US" altLang="zh-CN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 </a:t>
            </a:r>
            <a:r>
              <a:rPr kumimoji="0" lang="en-US" altLang="zh-CN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are happy)</a:t>
            </a:r>
          </a:p>
          <a:p>
            <a:pPr marL="557592" lvl="1" indent="-192024">
              <a:buFont typeface="Arial"/>
              <a:buChar char="•"/>
            </a:pPr>
            <a:r>
              <a:rPr lang="en-US" altLang="zh-CN" b="1" dirty="0" smtClean="0">
                <a:solidFill>
                  <a:schemeClr val="tx1"/>
                </a:solidFill>
                <a:latin typeface="Arial" charset="0"/>
                <a:ea typeface="SimSun" pitchFamily="2" charset="-122"/>
              </a:rPr>
              <a:t>Lower traffic (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SimSun" pitchFamily="2" charset="-122"/>
              </a:rPr>
              <a:t>ISPs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SimSun" pitchFamily="2" charset="-122"/>
              </a:rPr>
              <a:t> are happy</a:t>
            </a:r>
            <a:r>
              <a:rPr lang="en-US" altLang="zh-CN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  <a:ea typeface="SimSun" pitchFamily="2" charset="-122"/>
              </a:rPr>
              <a:t>?</a:t>
            </a:r>
            <a:r>
              <a:rPr lang="en-US" altLang="zh-CN" b="1" dirty="0" smtClean="0">
                <a:solidFill>
                  <a:schemeClr val="tx1"/>
                </a:solidFill>
                <a:latin typeface="Arial" charset="0"/>
                <a:ea typeface="SimSun" pitchFamily="2" charset="-122"/>
              </a:rPr>
              <a:t>)</a:t>
            </a:r>
            <a:endParaRPr kumimoji="0" lang="en-US" altLang="zh-CN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80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04591"/>
              </p:ext>
            </p:extLst>
          </p:nvPr>
        </p:nvGraphicFramePr>
        <p:xfrm>
          <a:off x="84710" y="1131606"/>
          <a:ext cx="12025755" cy="5573758"/>
        </p:xfrm>
        <a:graphic>
          <a:graphicData uri="http://schemas.openxmlformats.org/drawingml/2006/table">
            <a:tbl>
              <a:tblPr/>
              <a:tblGrid>
                <a:gridCol w="1031623"/>
                <a:gridCol w="2221648"/>
                <a:gridCol w="894190"/>
                <a:gridCol w="894190"/>
                <a:gridCol w="894190"/>
                <a:gridCol w="894190"/>
                <a:gridCol w="894190"/>
                <a:gridCol w="894190"/>
                <a:gridCol w="894190"/>
                <a:gridCol w="736046"/>
                <a:gridCol w="696778"/>
                <a:gridCol w="1080330"/>
              </a:tblGrid>
              <a:tr h="5211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</a:t>
                      </a:r>
                    </a:p>
                  </a:txBody>
                  <a:tcPr marL="7554" marR="7554" marT="755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Owner</a:t>
                      </a:r>
                    </a:p>
                  </a:txBody>
                  <a:tcPr marL="7554" marR="7554" marT="755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wscdns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cdn20</a:t>
                      </a:r>
                    </a:p>
                  </a:txBody>
                  <a:tcPr marL="7554" marR="7554" marT="755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</a:t>
                      </a: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cache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ccgslb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yunjiasu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-cdn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cctvcdn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aliyun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cdntip</a:t>
                      </a:r>
                    </a:p>
                  </a:txBody>
                  <a:tcPr marL="7554" marR="7554" marT="755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youku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cloudflare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54" marR="7554" marT="755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545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AS4837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China169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Backbone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39.5%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39.3%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69.1%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74.1%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10.8%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28.4%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72.2%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27.1%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93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AS4134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No.31,Jin-rong Street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26.1%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5.3%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60.3%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</a:tr>
              <a:tr h="47059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AS4808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China169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Beijing Province Network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6.9%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4.9%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6.7%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20.2%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9.5%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61.0%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93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AS58543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Guangdong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7.2%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15.9%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93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AS54994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QUANTIL, INC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6.9%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156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AS17816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 Unicom  IP network China169 Guangdong province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4.9%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5.5%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2.7%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93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AS23650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 Telecom (Group)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5.7%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95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AS4538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CHINANET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jiangsu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province backbone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1.9%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3.5%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156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AS4835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 Education and Research Network Center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36.4%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55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AS133119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China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Unicom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54" marR="7554" marT="75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9.8%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10.1%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0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AS37963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Hangzhou Alibaba Advertising Co.,Ltd.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87.0%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50" y="152636"/>
            <a:ext cx="10975975" cy="1143000"/>
          </a:xfrm>
        </p:spPr>
        <p:txBody>
          <a:bodyPr/>
          <a:lstStyle/>
          <a:p>
            <a:r>
              <a:rPr kumimoji="1" lang="en-US" altLang="zh-CN" dirty="0"/>
              <a:t>Location – ISPs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82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Distance Between DNS and Assigned CDN Servers</a:t>
            </a:r>
            <a:endParaRPr kumimoji="1" lang="zh-CN" altLang="en-US" dirty="0"/>
          </a:p>
        </p:txBody>
      </p:sp>
      <p:pic>
        <p:nvPicPr>
          <p:cNvPr id="3" name="图片 2" descr="Screen Shot 2016-01-07 at 2.06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3" y="1592796"/>
            <a:ext cx="9042400" cy="4940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56043" y="3429000"/>
            <a:ext cx="327023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sz="2400" b="0" dirty="0" smtClean="0">
                <a:solidFill>
                  <a:srgbClr val="0000FF"/>
                </a:solidFill>
                <a:latin typeface="+mn-lt"/>
              </a:rPr>
              <a:t>CDN selects a server which is close to 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+mn-lt"/>
              </a:rPr>
              <a:t>the </a:t>
            </a:r>
            <a:r>
              <a:rPr kumimoji="1" lang="en-US" altLang="zh-CN" sz="2400" b="0" dirty="0" smtClean="0">
                <a:solidFill>
                  <a:srgbClr val="0000FF"/>
                </a:solidFill>
                <a:latin typeface="+mn-lt"/>
              </a:rPr>
              <a:t>DNS server</a:t>
            </a:r>
            <a:endParaRPr kumimoji="1" lang="zh-CN" altLang="en-US" sz="2400" b="0" dirty="0" err="1" smtClean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" name="右大括号 4"/>
          <p:cNvSpPr/>
          <p:nvPr/>
        </p:nvSpPr>
        <p:spPr bwMode="auto">
          <a:xfrm>
            <a:off x="8545859" y="3429000"/>
            <a:ext cx="324036" cy="1200328"/>
          </a:xfrm>
          <a:prstGeom prst="rightBrace">
            <a:avLst/>
          </a:prstGeom>
          <a:ln w="28575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2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Distance Between DNS and Assigned CDN Servers</a:t>
            </a:r>
            <a:endParaRPr kumimoji="1" lang="zh-CN" altLang="en-US" dirty="0"/>
          </a:p>
        </p:txBody>
      </p:sp>
      <p:pic>
        <p:nvPicPr>
          <p:cNvPr id="6" name="图片 5" descr="dist-dns-cdn-provider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9" y="1232756"/>
            <a:ext cx="7056784" cy="55640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41703" y="1556792"/>
            <a:ext cx="50534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TW" sz="2000" dirty="0" smtClean="0">
                <a:latin typeface="+mn-lt"/>
              </a:rPr>
              <a:t>Less than 40% of assigned servers are within 100km to the users.</a:t>
            </a:r>
          </a:p>
          <a:p>
            <a:pPr marL="799908" lvl="1" indent="-342900">
              <a:buFont typeface="Arial"/>
              <a:buChar char="•"/>
            </a:pPr>
            <a:r>
              <a:rPr kumimoji="1" lang="en-US" altLang="zh-TW" dirty="0" smtClean="0">
                <a:latin typeface="+mn-lt"/>
              </a:rPr>
              <a:t>The issue is observed in other studies on US CDNs, but not as bad as this. </a:t>
            </a:r>
          </a:p>
          <a:p>
            <a:pPr marL="342900" indent="-342900">
              <a:buFont typeface="Arial"/>
              <a:buChar char="•"/>
            </a:pPr>
            <a:endParaRPr kumimoji="1" lang="en-US" altLang="zh-TW" sz="2000" b="1" dirty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kumimoji="1" lang="zh-TW" altLang="en-US" sz="2000" b="1" dirty="0" smtClean="0">
                <a:solidFill>
                  <a:srgbClr val="0000FF"/>
                </a:solidFill>
                <a:latin typeface="+mn-lt"/>
              </a:rPr>
              <a:t>阿里雲</a:t>
            </a:r>
            <a:r>
              <a:rPr kumimoji="1" lang="en-US" altLang="zh-TW" sz="2000" b="1" dirty="0" smtClean="0">
                <a:solidFill>
                  <a:srgbClr val="0000FF"/>
                </a:solidFill>
                <a:latin typeface="+mn-lt"/>
              </a:rPr>
              <a:t> (</a:t>
            </a:r>
            <a:r>
              <a:rPr kumimoji="1" lang="en-US" altLang="zh-TW" sz="2000" b="1" dirty="0" err="1" smtClean="0">
                <a:solidFill>
                  <a:srgbClr val="0000FF"/>
                </a:solidFill>
                <a:latin typeface="+mn-lt"/>
              </a:rPr>
              <a:t>Aliyun</a:t>
            </a:r>
            <a:r>
              <a:rPr kumimoji="1" lang="en-US" altLang="zh-TW" sz="2000" b="1" dirty="0" smtClean="0">
                <a:solidFill>
                  <a:srgbClr val="0000FF"/>
                </a:solidFill>
                <a:latin typeface="+mn-lt"/>
              </a:rPr>
              <a:t>)</a:t>
            </a:r>
            <a:r>
              <a:rPr kumimoji="1" lang="en-US" altLang="zh-TW" sz="2000" b="1" dirty="0" smtClean="0">
                <a:latin typeface="+mn-lt"/>
              </a:rPr>
              <a:t> </a:t>
            </a:r>
            <a:r>
              <a:rPr kumimoji="1" lang="en-US" altLang="zh-TW" sz="2000" dirty="0" smtClean="0">
                <a:latin typeface="+mn-lt"/>
              </a:rPr>
              <a:t>is far away from users – they may use their datacenter</a:t>
            </a:r>
          </a:p>
          <a:p>
            <a:pPr marL="342900" indent="-342900">
              <a:buFont typeface="Arial"/>
              <a:buChar char="•"/>
            </a:pPr>
            <a:endParaRPr kumimoji="1" lang="en-US" altLang="zh-CN" sz="2000" b="0" dirty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网宿</a:t>
            </a:r>
            <a:r>
              <a:rPr kumimoji="1" lang="en-US" altLang="zh-CN" sz="2000" b="1" dirty="0">
                <a:solidFill>
                  <a:srgbClr val="0000FF"/>
                </a:solidFill>
              </a:rPr>
              <a:t> (</a:t>
            </a:r>
            <a:r>
              <a:rPr kumimoji="1" lang="en-US" altLang="zh-CN" sz="2000" b="1" dirty="0" err="1">
                <a:solidFill>
                  <a:srgbClr val="0000FF"/>
                </a:solidFill>
              </a:rPr>
              <a:t>wscdns</a:t>
            </a:r>
            <a:r>
              <a:rPr kumimoji="1" lang="en-US" altLang="zh-CN" sz="2000" b="1" dirty="0">
                <a:solidFill>
                  <a:srgbClr val="0000FF"/>
                </a:solidFill>
              </a:rPr>
              <a:t>, cdn20</a:t>
            </a:r>
            <a:r>
              <a:rPr kumimoji="1" lang="en-US" altLang="zh-CN" sz="2000" b="1" dirty="0" smtClean="0">
                <a:solidFill>
                  <a:srgbClr val="0000FF"/>
                </a:solidFill>
              </a:rPr>
              <a:t>) </a:t>
            </a:r>
            <a:r>
              <a:rPr kumimoji="1" lang="en-US" altLang="zh-CN" sz="2000" dirty="0" smtClean="0"/>
              <a:t>is close to users but </a:t>
            </a:r>
            <a:r>
              <a:rPr kumimoji="1" lang="zh-TW" altLang="en-US" sz="2000" b="1" dirty="0" smtClean="0">
                <a:solidFill>
                  <a:srgbClr val="0000FF"/>
                </a:solidFill>
                <a:latin typeface="+mn-lt"/>
              </a:rPr>
              <a:t>藍汛</a:t>
            </a:r>
            <a:r>
              <a:rPr kumimoji="1" lang="en-US" altLang="zh-TW" sz="2000" b="1" dirty="0" smtClean="0">
                <a:solidFill>
                  <a:srgbClr val="0000FF"/>
                </a:solidFill>
                <a:latin typeface="+mn-lt"/>
              </a:rPr>
              <a:t> (</a:t>
            </a:r>
            <a:r>
              <a:rPr kumimoji="1" lang="en-US" altLang="zh-TW" sz="2000" b="1" dirty="0" err="1" smtClean="0">
                <a:solidFill>
                  <a:srgbClr val="0000FF"/>
                </a:solidFill>
                <a:latin typeface="+mn-lt"/>
              </a:rPr>
              <a:t>chinacache</a:t>
            </a:r>
            <a:r>
              <a:rPr kumimoji="1" lang="en-US" altLang="zh-TW" sz="2000" b="1" dirty="0" smtClean="0">
                <a:solidFill>
                  <a:srgbClr val="0000FF"/>
                </a:solidFill>
                <a:latin typeface="+mn-lt"/>
              </a:rPr>
              <a:t>, </a:t>
            </a:r>
            <a:r>
              <a:rPr kumimoji="1" lang="en-US" altLang="zh-TW" sz="2000" b="1" dirty="0" err="1" smtClean="0">
                <a:solidFill>
                  <a:srgbClr val="0000FF"/>
                </a:solidFill>
                <a:latin typeface="+mn-lt"/>
              </a:rPr>
              <a:t>ccgslb</a:t>
            </a:r>
            <a:r>
              <a:rPr kumimoji="1" lang="en-US" altLang="zh-TW" sz="2000" b="1" dirty="0" smtClean="0">
                <a:solidFill>
                  <a:srgbClr val="0000FF"/>
                </a:solidFill>
                <a:latin typeface="+mn-lt"/>
              </a:rPr>
              <a:t>) </a:t>
            </a:r>
            <a:r>
              <a:rPr kumimoji="1" lang="en-US" altLang="zh-TW" sz="2000" dirty="0" smtClean="0">
                <a:latin typeface="+mn-lt"/>
              </a:rPr>
              <a:t>is not. This may imply two largest CDN providers in China adopt different architectures.</a:t>
            </a:r>
            <a:endParaRPr kumimoji="1" lang="zh-CN" altLang="en-US" sz="2000" b="1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137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Cooperation Among Players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Same IPs appear in multiple CND</a:t>
            </a:r>
          </a:p>
          <a:p>
            <a:pPr lvl="1"/>
            <a:r>
              <a:rPr kumimoji="1" lang="en-US" altLang="zh-CN" dirty="0"/>
              <a:t>For </a:t>
            </a:r>
            <a:r>
              <a:rPr kumimoji="1" lang="en-US" altLang="zh-CN" dirty="0" smtClean="0"/>
              <a:t>example: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</a:t>
            </a:r>
            <a:r>
              <a:rPr lang="en-US" altLang="zh-CN" dirty="0" smtClean="0"/>
              <a:t>wsall.haikou.gov.cn.</a:t>
            </a:r>
            <a:r>
              <a:rPr lang="en-US" altLang="zh-CN" dirty="0" smtClean="0">
                <a:solidFill>
                  <a:srgbClr val="FF0000"/>
                </a:solidFill>
              </a:rPr>
              <a:t>cdn20</a:t>
            </a:r>
            <a:r>
              <a:rPr lang="en-US" altLang="zh-CN" dirty="0">
                <a:solidFill>
                  <a:srgbClr val="FF0000"/>
                </a:solidFill>
              </a:rPr>
              <a:t>.com</a:t>
            </a:r>
            <a:r>
              <a:rPr lang="en-US" altLang="zh-CN" dirty="0"/>
              <a:t>.    </a:t>
            </a:r>
            <a:r>
              <a:rPr lang="en-US" altLang="zh-CN" dirty="0">
                <a:sym typeface="Wingdings"/>
              </a:rPr>
              <a:t> </a:t>
            </a:r>
            <a:r>
              <a:rPr lang="en-US" altLang="zh-CN" dirty="0" smtClean="0"/>
              <a:t>54.247.165.51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dirty="0" err="1" smtClean="0"/>
              <a:t>m.chinanews.</a:t>
            </a:r>
            <a:r>
              <a:rPr lang="en-US" altLang="zh-CN" dirty="0" err="1" smtClean="0">
                <a:solidFill>
                  <a:srgbClr val="FF0000"/>
                </a:solidFill>
              </a:rPr>
              <a:t>chinacache.net</a:t>
            </a:r>
            <a:r>
              <a:rPr lang="en-US" altLang="zh-CN" dirty="0"/>
              <a:t>.       </a:t>
            </a:r>
            <a:r>
              <a:rPr lang="en-US" altLang="zh-CN" dirty="0">
                <a:sym typeface="Wingdings"/>
              </a:rPr>
              <a:t> </a:t>
            </a:r>
            <a:r>
              <a:rPr lang="en-US" altLang="zh-CN" dirty="0" smtClean="0"/>
              <a:t>54.247.165.51</a:t>
            </a:r>
          </a:p>
          <a:p>
            <a:r>
              <a:rPr lang="en-US" altLang="zh-CN" dirty="0" smtClean="0"/>
              <a:t>Possible reasons</a:t>
            </a:r>
          </a:p>
          <a:p>
            <a:pPr lvl="1"/>
            <a:r>
              <a:rPr lang="en-US" altLang="zh-CN" b="1" dirty="0" smtClean="0"/>
              <a:t>[CDN-CDN]</a:t>
            </a:r>
            <a:r>
              <a:rPr lang="en-US" altLang="zh-CN" dirty="0" smtClean="0"/>
              <a:t> CDN provider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may rent another CDN provider </a:t>
            </a:r>
            <a:r>
              <a:rPr lang="en-US" altLang="zh-CN" b="1" dirty="0" smtClean="0"/>
              <a:t>B</a:t>
            </a:r>
          </a:p>
          <a:p>
            <a:pPr lvl="2"/>
            <a:r>
              <a:rPr lang="en-US" altLang="zh-CN" dirty="0" smtClean="0"/>
              <a:t>To </a:t>
            </a:r>
            <a:r>
              <a:rPr lang="en-US" altLang="zh-CN" dirty="0"/>
              <a:t>serve her </a:t>
            </a:r>
            <a:r>
              <a:rPr lang="en-US" altLang="zh-CN" dirty="0" smtClean="0"/>
              <a:t>users out of China</a:t>
            </a:r>
          </a:p>
          <a:p>
            <a:pPr lvl="3"/>
            <a:r>
              <a:rPr lang="en-US" altLang="zh-CN" dirty="0" smtClean="0"/>
              <a:t>We observe many common IPs belong to Amazon or Akamai</a:t>
            </a:r>
          </a:p>
          <a:p>
            <a:pPr lvl="2"/>
            <a:r>
              <a:rPr lang="en-US" altLang="zh-CN" b="1" smtClean="0"/>
              <a:t>A</a:t>
            </a:r>
            <a:r>
              <a:rPr lang="en-US" altLang="zh-CN" smtClean="0"/>
              <a:t> </a:t>
            </a:r>
            <a:r>
              <a:rPr lang="en-US" altLang="zh-CN" dirty="0" smtClean="0"/>
              <a:t>doesn’t have her own infrastructure </a:t>
            </a:r>
          </a:p>
          <a:p>
            <a:pPr lvl="3"/>
            <a:r>
              <a:rPr lang="zh-TW" altLang="en-US" b="1" dirty="0" smtClean="0"/>
              <a:t>優酷</a:t>
            </a:r>
            <a:r>
              <a:rPr lang="en-US" altLang="zh-CN" dirty="0" smtClean="0"/>
              <a:t> have most of IPs belong to </a:t>
            </a:r>
            <a:r>
              <a:rPr lang="zh-TW" altLang="en-US" b="1" dirty="0" smtClean="0"/>
              <a:t>藍汛</a:t>
            </a:r>
            <a:endParaRPr lang="en-US" altLang="zh-TW" b="1" dirty="0" smtClean="0"/>
          </a:p>
          <a:p>
            <a:pPr lvl="3"/>
            <a:r>
              <a:rPr lang="en-US" altLang="zh-CN" b="1" dirty="0"/>
              <a:t>CCTV</a:t>
            </a:r>
            <a:r>
              <a:rPr lang="en-US" altLang="zh-CN" dirty="0"/>
              <a:t> have most of </a:t>
            </a:r>
            <a:r>
              <a:rPr lang="en-US" altLang="zh-CN" dirty="0" smtClean="0"/>
              <a:t>IPs belong to</a:t>
            </a:r>
            <a:r>
              <a:rPr lang="en-US" altLang="zh-CN" dirty="0"/>
              <a:t> </a:t>
            </a:r>
            <a:r>
              <a:rPr lang="zh-CN" altLang="en-US" b="1" dirty="0" smtClean="0"/>
              <a:t>网</a:t>
            </a:r>
            <a:r>
              <a:rPr lang="zh-CN" altLang="en-US" b="1" dirty="0"/>
              <a:t>宿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[CDN-ISP] </a:t>
            </a:r>
            <a:r>
              <a:rPr lang="en-US" altLang="zh-CN" dirty="0" smtClean="0"/>
              <a:t>ISP requests CDN provider A and B to rent ISP’s server</a:t>
            </a:r>
          </a:p>
          <a:p>
            <a:pPr lvl="2"/>
            <a:r>
              <a:rPr lang="en-US" altLang="zh-CN" dirty="0" smtClean="0"/>
              <a:t>We observe many common IPs belongs to </a:t>
            </a:r>
            <a:r>
              <a:rPr lang="en-US" altLang="zh-CN" b="1" dirty="0"/>
              <a:t>China Mobile communications</a:t>
            </a:r>
            <a:endParaRPr lang="en-US" altLang="zh-CN" b="1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471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81223" y="152636"/>
            <a:ext cx="10366375" cy="819139"/>
          </a:xfrm>
        </p:spPr>
        <p:txBody>
          <a:bodyPr/>
          <a:lstStyle/>
          <a:p>
            <a:r>
              <a:rPr kumimoji="1" lang="en-US" altLang="zh-CN" dirty="0" smtClean="0"/>
              <a:t>Same IPs Appear in Multiple CDN Providers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99648"/>
              </p:ext>
            </p:extLst>
          </p:nvPr>
        </p:nvGraphicFramePr>
        <p:xfrm>
          <a:off x="84919" y="1256830"/>
          <a:ext cx="12032174" cy="4908474"/>
        </p:xfrm>
        <a:graphic>
          <a:graphicData uri="http://schemas.openxmlformats.org/drawingml/2006/table">
            <a:tbl>
              <a:tblPr/>
              <a:tblGrid>
                <a:gridCol w="1093834"/>
                <a:gridCol w="1093834"/>
                <a:gridCol w="1093834"/>
                <a:gridCol w="1093834"/>
                <a:gridCol w="1093834"/>
                <a:gridCol w="1093834"/>
                <a:gridCol w="1093834"/>
                <a:gridCol w="1093834"/>
                <a:gridCol w="1093834"/>
                <a:gridCol w="1093834"/>
                <a:gridCol w="1093834"/>
              </a:tblGrid>
              <a:tr h="82955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ratio of dup IPs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wscdns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cdn20</a:t>
                      </a:r>
                    </a:p>
                  </a:txBody>
                  <a:tcPr marL="11652" marR="11652" marT="116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china</a:t>
                      </a:r>
                      <a:b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cache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ccgslb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Yunjiasu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/>
                      </a:r>
                      <a:b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-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cdn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cctvcdn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aliyun</a:t>
                      </a:r>
                    </a:p>
                  </a:txBody>
                  <a:tcPr marL="11652" marR="11652" marT="116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cdntip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youku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cloud</a:t>
                      </a:r>
                      <a:b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flare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</a:tr>
              <a:tr h="268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wscdns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62.6%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1.3%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6.0%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cdn20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72.6%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1.6%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4.1%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6.9%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china</a:t>
                      </a:r>
                      <a:b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cache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4.6%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71.8%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0.5%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0.7%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0.5%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0.5%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7.6%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0.5%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ccgslb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7.6%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6.3%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37.9%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Yunjiasu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/>
                      </a:r>
                      <a:b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-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cdn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0.3%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cctvcdn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63.0%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62.4%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2.0%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1.5%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1.5%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1.5%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1.5%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1.5%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aliyun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5.2%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cdntip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1.8%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1.8%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1.8%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1.8%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1.8%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1.8%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1.8%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1.4%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1.8%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youku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4.6%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4.6%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93.1%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97.7%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4.6%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4.6%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4.6%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4.6%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4.6%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cloud</a:t>
                      </a:r>
                      <a:b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flare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3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100.0%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100.0%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100.0%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100.0%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100.0%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100.0%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100.0%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100.0%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80.0%</a:t>
                      </a: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652" marR="11652" marT="116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67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Next Steps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</a:rPr>
              <a:t>How many CDN and DNS servers are there</a:t>
            </a:r>
            <a:r>
              <a:rPr kumimoji="1" lang="en-US" altLang="zh-TW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kumimoji="1"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</a:rPr>
              <a:t>Where are they deployed</a:t>
            </a:r>
            <a:r>
              <a:rPr kumimoji="1" lang="en-US" altLang="zh-TW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kumimoji="1"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b="1" dirty="0">
                <a:solidFill>
                  <a:srgbClr val="FF0000"/>
                </a:solidFill>
              </a:rPr>
              <a:t>What’s the performance?</a:t>
            </a:r>
          </a:p>
          <a:p>
            <a:pPr lvl="1"/>
            <a:r>
              <a:rPr kumimoji="1" lang="en-US" altLang="zh-TW" dirty="0">
                <a:solidFill>
                  <a:srgbClr val="000000"/>
                </a:solidFill>
              </a:rPr>
              <a:t>Dimensions: space, time, ISP</a:t>
            </a:r>
          </a:p>
          <a:p>
            <a:pPr lvl="1"/>
            <a:r>
              <a:rPr kumimoji="1" lang="en-US" altLang="zh-TW" dirty="0">
                <a:solidFill>
                  <a:srgbClr val="000000"/>
                </a:solidFill>
              </a:rPr>
              <a:t>Metrics: latency, jitter, availability, </a:t>
            </a:r>
            <a:r>
              <a:rPr kumimoji="1" lang="en-US" altLang="zh-TW" dirty="0" smtClean="0">
                <a:solidFill>
                  <a:srgbClr val="000000"/>
                </a:solidFill>
              </a:rPr>
              <a:t>…</a:t>
            </a:r>
          </a:p>
          <a:p>
            <a:endParaRPr kumimoji="1" lang="en-US" altLang="zh-TW" dirty="0" smtClean="0">
              <a:solidFill>
                <a:srgbClr val="000000"/>
              </a:solidFill>
            </a:endParaRPr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Challenges</a:t>
            </a:r>
          </a:p>
          <a:p>
            <a:pPr lvl="1"/>
            <a:r>
              <a:rPr kumimoji="1" lang="en-US" altLang="zh-TW" dirty="0" smtClean="0">
                <a:solidFill>
                  <a:srgbClr val="000000"/>
                </a:solidFill>
              </a:rPr>
              <a:t>There are only 14 </a:t>
            </a:r>
            <a:r>
              <a:rPr kumimoji="1" lang="en-US" altLang="zh-TW" dirty="0" err="1" smtClean="0">
                <a:solidFill>
                  <a:srgbClr val="000000"/>
                </a:solidFill>
              </a:rPr>
              <a:t>PlanetLab</a:t>
            </a:r>
            <a:r>
              <a:rPr kumimoji="1" lang="en-US" altLang="zh-TW" dirty="0" smtClean="0">
                <a:solidFill>
                  <a:srgbClr val="000000"/>
                </a:solidFill>
              </a:rPr>
              <a:t> nodes located in 5 cities in China</a:t>
            </a:r>
          </a:p>
          <a:p>
            <a:pPr lvl="1"/>
            <a:r>
              <a:rPr kumimoji="1" lang="en-US" altLang="zh-TW" dirty="0" smtClean="0">
                <a:solidFill>
                  <a:srgbClr val="000000"/>
                </a:solidFill>
              </a:rPr>
              <a:t>Lack of resources to perform measurement through different ISPs</a:t>
            </a:r>
            <a:endParaRPr kumimoji="1"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8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Backup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2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Insights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Tian’s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review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3011" y="1417638"/>
            <a:ext cx="9397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latin typeface="+mn-lt"/>
              </a:rPr>
              <a:t>Business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and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regulatory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environment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in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China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Novelty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on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measurement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smtClean="0">
                <a:latin typeface="+mn-lt"/>
              </a:rPr>
              <a:t>methodology</a:t>
            </a:r>
          </a:p>
          <a:p>
            <a:pPr marL="342900" indent="-342900">
              <a:buAutoNum type="arabicPeriod"/>
            </a:pPr>
            <a:endParaRPr lang="en-US" b="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9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Anycast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12830" y="1478727"/>
            <a:ext cx="10369549" cy="4866597"/>
          </a:xfrm>
        </p:spPr>
        <p:txBody>
          <a:bodyPr/>
          <a:lstStyle/>
          <a:p>
            <a:r>
              <a:rPr kumimoji="1" lang="en-US" altLang="zh-CN" b="1" dirty="0" smtClean="0"/>
              <a:t>A routing strategy:</a:t>
            </a:r>
          </a:p>
          <a:p>
            <a:pPr lvl="1"/>
            <a:r>
              <a:rPr kumimoji="1" lang="en-US" altLang="zh-CN" dirty="0" smtClean="0"/>
              <a:t>Same </a:t>
            </a:r>
            <a:r>
              <a:rPr kumimoji="1" lang="en-US" altLang="zh-CN" dirty="0"/>
              <a:t>IP address is announced from many locations throughout the </a:t>
            </a:r>
            <a:r>
              <a:rPr kumimoji="1" lang="en-US" altLang="zh-CN" dirty="0" smtClean="0"/>
              <a:t>world</a:t>
            </a:r>
          </a:p>
          <a:p>
            <a:pPr lvl="1"/>
            <a:r>
              <a:rPr kumimoji="1" lang="en-US" altLang="zh-CN" dirty="0"/>
              <a:t>BGP routes clients to one front-end location based on BGP’s notion of best </a:t>
            </a:r>
            <a:r>
              <a:rPr kumimoji="1" lang="en-US" altLang="zh-CN" dirty="0" smtClean="0"/>
              <a:t>path</a:t>
            </a:r>
          </a:p>
          <a:p>
            <a:r>
              <a:rPr kumimoji="1" lang="en-US" altLang="zh-CN" b="1" dirty="0" smtClean="0"/>
              <a:t>Pros</a:t>
            </a:r>
          </a:p>
          <a:p>
            <a:pPr lvl="1"/>
            <a:r>
              <a:rPr kumimoji="1" lang="en-US" altLang="zh-CN" dirty="0" smtClean="0"/>
              <a:t>Simplicity</a:t>
            </a:r>
          </a:p>
          <a:p>
            <a:pPr lvl="2"/>
            <a:r>
              <a:rPr kumimoji="1" lang="en-US" altLang="zh-CN" dirty="0" smtClean="0"/>
              <a:t>defers </a:t>
            </a:r>
            <a:r>
              <a:rPr kumimoji="1" lang="en-US" altLang="zh-CN" dirty="0"/>
              <a:t>client redirection to Internet </a:t>
            </a:r>
            <a:r>
              <a:rPr kumimoji="1" lang="en-US" altLang="zh-CN" dirty="0" smtClean="0"/>
              <a:t>routing</a:t>
            </a:r>
          </a:p>
          <a:p>
            <a:pPr lvl="1"/>
            <a:r>
              <a:rPr kumimoji="1" lang="en-US" altLang="zh-CN" dirty="0" smtClean="0"/>
              <a:t>Each </a:t>
            </a:r>
            <a:r>
              <a:rPr kumimoji="1" lang="en-US" altLang="zh-CN" dirty="0"/>
              <a:t>client redirection is handled </a:t>
            </a:r>
            <a:r>
              <a:rPr kumimoji="1" lang="en-US" altLang="zh-CN" dirty="0" smtClean="0"/>
              <a:t>independently</a:t>
            </a:r>
          </a:p>
          <a:p>
            <a:pPr lvl="2"/>
            <a:r>
              <a:rPr kumimoji="1" lang="en-US" altLang="zh-CN" dirty="0" smtClean="0"/>
              <a:t>Compared with DNS-based CDN, </a:t>
            </a:r>
            <a:r>
              <a:rPr kumimoji="1" lang="en-US" altLang="zh-CN" dirty="0" err="1" smtClean="0"/>
              <a:t>Anycast</a:t>
            </a:r>
            <a:r>
              <a:rPr kumimoji="1" lang="en-US" altLang="zh-CN" dirty="0" smtClean="0"/>
              <a:t> avoid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LDNS problem</a:t>
            </a:r>
          </a:p>
          <a:p>
            <a:r>
              <a:rPr kumimoji="1" lang="en-US" altLang="zh-CN" b="1" dirty="0" smtClean="0"/>
              <a:t>Con</a:t>
            </a:r>
            <a:r>
              <a:rPr kumimoji="1" lang="en-US" altLang="zh-CN" dirty="0" smtClean="0"/>
              <a:t>s</a:t>
            </a:r>
          </a:p>
          <a:p>
            <a:pPr lvl="1"/>
            <a:r>
              <a:rPr kumimoji="1" lang="en-US" altLang="zh-CN" dirty="0" smtClean="0"/>
              <a:t>Unaware </a:t>
            </a:r>
            <a:r>
              <a:rPr kumimoji="1" lang="en-US" altLang="zh-CN" dirty="0"/>
              <a:t>of network </a:t>
            </a:r>
            <a:r>
              <a:rPr kumimoji="1" lang="en-US" altLang="zh-CN" dirty="0" smtClean="0"/>
              <a:t>performance</a:t>
            </a:r>
          </a:p>
          <a:p>
            <a:pPr lvl="1"/>
            <a:r>
              <a:rPr kumimoji="1" lang="en-US" altLang="zh-CN" dirty="0" smtClean="0"/>
              <a:t>Unaware </a:t>
            </a:r>
            <a:r>
              <a:rPr kumimoji="1" lang="en-US" altLang="zh-CN" dirty="0"/>
              <a:t>of server </a:t>
            </a:r>
            <a:r>
              <a:rPr kumimoji="1" lang="en-US" altLang="zh-CN" dirty="0" smtClean="0"/>
              <a:t>load</a:t>
            </a:r>
          </a:p>
          <a:p>
            <a:r>
              <a:rPr kumimoji="1" lang="en-US" altLang="zh-CN" b="1" dirty="0" smtClean="0"/>
              <a:t>Many CDN providers use </a:t>
            </a:r>
            <a:r>
              <a:rPr kumimoji="1" lang="en-US" altLang="zh-CN" b="1" dirty="0" err="1" smtClean="0"/>
              <a:t>Anycast</a:t>
            </a:r>
            <a:endParaRPr kumimoji="1" lang="en-US" altLang="zh-CN" b="1" dirty="0" smtClean="0"/>
          </a:p>
          <a:p>
            <a:pPr lvl="1"/>
            <a:r>
              <a:rPr kumimoji="1" lang="en-US" altLang="zh-CN" dirty="0" smtClean="0"/>
              <a:t>Microsoft, 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Cloudflare</a:t>
            </a:r>
            <a:r>
              <a:rPr kumimoji="1" lang="en-US" altLang="zh-CN" dirty="0"/>
              <a:t>, </a:t>
            </a:r>
            <a:r>
              <a:rPr kumimoji="1" lang="en-US" altLang="zh-CN" dirty="0" err="1" smtClean="0"/>
              <a:t>CacheFly</a:t>
            </a:r>
            <a:r>
              <a:rPr kumimoji="1" lang="en-US" altLang="zh-CN" dirty="0"/>
              <a:t>, </a:t>
            </a:r>
            <a:r>
              <a:rPr kumimoji="1" lang="en-US" altLang="zh-CN" dirty="0" smtClean="0"/>
              <a:t>and </a:t>
            </a:r>
            <a:r>
              <a:rPr kumimoji="1" lang="en-US" altLang="zh-CN" dirty="0" err="1" smtClean="0"/>
              <a:t>Edgecast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15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Traditional Challenges for CDN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12830" y="1714504"/>
            <a:ext cx="5505779" cy="4162425"/>
          </a:xfrm>
        </p:spPr>
        <p:txBody>
          <a:bodyPr/>
          <a:lstStyle/>
          <a:p>
            <a:r>
              <a:rPr kumimoji="1" lang="en-US" altLang="zh-CN" b="1" dirty="0" smtClean="0"/>
              <a:t>Server deployment</a:t>
            </a:r>
          </a:p>
          <a:p>
            <a:pPr lvl="1"/>
            <a:r>
              <a:rPr kumimoji="1" lang="en-US" altLang="zh-CN" dirty="0" smtClean="0"/>
              <a:t>Where? How many? Cost?</a:t>
            </a:r>
          </a:p>
          <a:p>
            <a:r>
              <a:rPr kumimoji="1" lang="en-US" altLang="zh-CN" b="1" dirty="0" smtClean="0"/>
              <a:t>Content replication</a:t>
            </a:r>
          </a:p>
          <a:p>
            <a:pPr lvl="1"/>
            <a:r>
              <a:rPr kumimoji="1" lang="en-US" altLang="zh-CN" dirty="0" smtClean="0"/>
              <a:t>Hit ratio: </a:t>
            </a:r>
            <a:r>
              <a:rPr kumimoji="1" lang="en-US" altLang="zh-CN" sz="1800" dirty="0" smtClean="0"/>
              <a:t>popular/stale content, mobility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Migration cost</a:t>
            </a:r>
          </a:p>
          <a:p>
            <a:r>
              <a:rPr kumimoji="1" lang="en-US" altLang="zh-CN" b="1" dirty="0" smtClean="0"/>
              <a:t>Architecture and techniques</a:t>
            </a:r>
          </a:p>
          <a:p>
            <a:pPr lvl="1"/>
            <a:r>
              <a:rPr kumimoji="1" lang="en-US" altLang="zh-CN" dirty="0" smtClean="0"/>
              <a:t>Deep into ISP, deploy in data centers</a:t>
            </a:r>
          </a:p>
          <a:p>
            <a:pPr lvl="1"/>
            <a:r>
              <a:rPr kumimoji="1" lang="en-US" altLang="zh-CN" dirty="0" smtClean="0"/>
              <a:t>DNS, IP </a:t>
            </a:r>
            <a:r>
              <a:rPr kumimoji="1" lang="en-US" altLang="zh-CN" dirty="0" err="1" smtClean="0"/>
              <a:t>Anycast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Flat or multiple layers</a:t>
            </a:r>
          </a:p>
          <a:p>
            <a:r>
              <a:rPr kumimoji="1" lang="en-US" altLang="zh-CN" b="1" dirty="0" smtClean="0">
                <a:solidFill>
                  <a:schemeClr val="tx1"/>
                </a:solidFill>
              </a:rPr>
              <a:t>Server assignment</a:t>
            </a:r>
          </a:p>
          <a:p>
            <a:pPr lvl="1"/>
            <a:r>
              <a:rPr kumimoji="1" lang="en-US" altLang="zh-CN" dirty="0"/>
              <a:t>Minimize </a:t>
            </a:r>
            <a:r>
              <a:rPr kumimoji="1" lang="en-US" altLang="zh-CN" dirty="0" smtClean="0"/>
              <a:t>latency for users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Load balancing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609" y="620688"/>
            <a:ext cx="5448300" cy="4089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00089" y="272787"/>
            <a:ext cx="61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+mn-lt"/>
              </a:rPr>
              <a:t>CP</a:t>
            </a:r>
            <a:endParaRPr kumimoji="1" lang="zh-CN" altLang="en-US" sz="1600" dirty="0" err="1" smtClean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17967" y="3867435"/>
            <a:ext cx="104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+mn-lt"/>
              </a:rPr>
              <a:t>Users</a:t>
            </a:r>
            <a:endParaRPr kumimoji="1" lang="zh-CN" altLang="en-US" sz="1600" dirty="0" err="1" smtClean="0"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9312" y="1352907"/>
            <a:ext cx="6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+mn-lt"/>
              </a:rPr>
              <a:t>ISP</a:t>
            </a:r>
            <a:endParaRPr kumimoji="1" lang="zh-CN" altLang="en-US" sz="1600" dirty="0" err="1" smtClean="0"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69795" y="2823319"/>
            <a:ext cx="85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+mn-lt"/>
              </a:rPr>
              <a:t>CDN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6449312" y="5322602"/>
            <a:ext cx="3284679" cy="554327"/>
          </a:xfrm>
          <a:prstGeom prst="roundRect">
            <a:avLst/>
          </a:prstGeom>
          <a:solidFill>
            <a:srgbClr val="D1D3FF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0584" marR="0" indent="-19202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buChar char="•"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19FF"/>
                </a:solidFill>
                <a:effectLst/>
                <a:latin typeface="Arial" charset="0"/>
                <a:ea typeface="SimSun" pitchFamily="2" charset="-122"/>
              </a:rPr>
              <a:t>Can we do better?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67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Networks are Changing (1/2)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12830" y="1714504"/>
            <a:ext cx="10369549" cy="4486804"/>
          </a:xfrm>
        </p:spPr>
        <p:txBody>
          <a:bodyPr/>
          <a:lstStyle/>
          <a:p>
            <a:r>
              <a:rPr kumimoji="1" lang="en-US" altLang="zh-CN" b="1" dirty="0" smtClean="0"/>
              <a:t>Many players try to join and share the CDN market – </a:t>
            </a:r>
            <a:r>
              <a:rPr kumimoji="1" lang="en-US" altLang="zh-CN" b="1" dirty="0" smtClean="0">
                <a:solidFill>
                  <a:srgbClr val="FF2929"/>
                </a:solidFill>
              </a:rPr>
              <a:t>CP</a:t>
            </a:r>
            <a:r>
              <a:rPr kumimoji="1" lang="en-US" altLang="zh-CN" b="1" dirty="0" smtClean="0"/>
              <a:t>, </a:t>
            </a:r>
            <a:r>
              <a:rPr kumimoji="1" lang="en-US" altLang="zh-CN" b="1" dirty="0" smtClean="0">
                <a:solidFill>
                  <a:srgbClr val="FF2929"/>
                </a:solidFill>
              </a:rPr>
              <a:t>ISP</a:t>
            </a:r>
            <a:r>
              <a:rPr kumimoji="1" lang="en-US" altLang="zh-CN" b="1" dirty="0" smtClean="0"/>
              <a:t>, </a:t>
            </a:r>
            <a:r>
              <a:rPr kumimoji="1" lang="en-US" altLang="zh-CN" b="1" dirty="0" smtClean="0">
                <a:solidFill>
                  <a:srgbClr val="FF2929"/>
                </a:solidFill>
              </a:rPr>
              <a:t>Cloud Owner</a:t>
            </a:r>
          </a:p>
          <a:p>
            <a:pPr lvl="1"/>
            <a:r>
              <a:rPr kumimoji="1" lang="en-US" altLang="zh-CN" dirty="0" smtClean="0"/>
              <a:t>What’s the advantage and disadvantage?</a:t>
            </a:r>
          </a:p>
          <a:p>
            <a:pPr lvl="2"/>
            <a:r>
              <a:rPr kumimoji="1" lang="en-US" altLang="zh-CN" b="1" dirty="0" smtClean="0"/>
              <a:t>CP</a:t>
            </a:r>
            <a:r>
              <a:rPr kumimoji="1" lang="en-US" altLang="zh-CN" dirty="0" smtClean="0"/>
              <a:t>: knows users’ demands</a:t>
            </a:r>
          </a:p>
          <a:p>
            <a:pPr lvl="2"/>
            <a:r>
              <a:rPr kumimoji="1" lang="en-US" altLang="zh-CN" b="1" dirty="0" smtClean="0"/>
              <a:t>ISP</a:t>
            </a:r>
            <a:r>
              <a:rPr kumimoji="1" lang="en-US" altLang="zh-CN" dirty="0" smtClean="0"/>
              <a:t>: knows the network topology and users’ locations, but may cover only small region</a:t>
            </a:r>
          </a:p>
          <a:p>
            <a:pPr lvl="2"/>
            <a:r>
              <a:rPr kumimoji="1" lang="en-US" altLang="zh-CN" b="1" dirty="0" smtClean="0"/>
              <a:t>Cloud Owner</a:t>
            </a:r>
            <a:r>
              <a:rPr kumimoji="1" lang="en-US" altLang="zh-CN" dirty="0" smtClean="0"/>
              <a:t>: has the infrastructure ready, but may not be closer to users</a:t>
            </a:r>
          </a:p>
          <a:p>
            <a:pPr lvl="1"/>
            <a:r>
              <a:rPr kumimoji="1" lang="en-US" altLang="zh-CN" dirty="0" smtClean="0"/>
              <a:t>Expectation from the measurement?</a:t>
            </a:r>
          </a:p>
          <a:p>
            <a:pPr lvl="2"/>
            <a:r>
              <a:rPr kumimoji="1" lang="en-US" altLang="zh-CN" dirty="0" smtClean="0"/>
              <a:t>Observe the strategies and architecture adopted by different players</a:t>
            </a:r>
          </a:p>
          <a:p>
            <a:pPr lvl="2"/>
            <a:r>
              <a:rPr kumimoji="1" lang="en-US" altLang="zh-CN" dirty="0" smtClean="0"/>
              <a:t>Confirm/observe the advantage and disadvantage</a:t>
            </a:r>
          </a:p>
          <a:p>
            <a:pPr lvl="1"/>
            <a:r>
              <a:rPr kumimoji="1" lang="en-US" altLang="zh-CN" dirty="0" smtClean="0"/>
              <a:t>Implication</a:t>
            </a:r>
          </a:p>
          <a:p>
            <a:pPr lvl="2"/>
            <a:r>
              <a:rPr kumimoji="1" lang="en-US" altLang="zh-CN" dirty="0"/>
              <a:t>Business </a:t>
            </a:r>
            <a:r>
              <a:rPr kumimoji="1" lang="en-US" altLang="zh-CN" dirty="0" smtClean="0"/>
              <a:t>Model for cooperation among players</a:t>
            </a:r>
          </a:p>
          <a:p>
            <a:pPr lvl="3"/>
            <a:r>
              <a:rPr kumimoji="1" lang="en-US" altLang="zh-CN" dirty="0" smtClean="0"/>
              <a:t>CDN-ISP</a:t>
            </a:r>
          </a:p>
          <a:p>
            <a:pPr lvl="3"/>
            <a:r>
              <a:rPr kumimoji="1" lang="en-US" altLang="zh-CN" dirty="0" smtClean="0"/>
              <a:t>CDN-CDN</a:t>
            </a:r>
          </a:p>
          <a:p>
            <a:pPr lvl="3"/>
            <a:r>
              <a:rPr kumimoji="1" lang="en-US" altLang="zh-CN" dirty="0" smtClean="0"/>
              <a:t>CP-CDNs (CP may use multiple CDNs)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726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Networks are Changing </a:t>
            </a:r>
            <a:r>
              <a:rPr kumimoji="1" lang="en-US" altLang="zh-CN" dirty="0" smtClean="0"/>
              <a:t>(2/2)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b="1" dirty="0" smtClean="0"/>
              <a:t>Application-specific CDNs</a:t>
            </a:r>
          </a:p>
          <a:p>
            <a:pPr lvl="1"/>
            <a:r>
              <a:rPr kumimoji="1" lang="en-US" altLang="zh-CN" dirty="0" smtClean="0"/>
              <a:t>Applications are building their CDNs</a:t>
            </a:r>
          </a:p>
          <a:p>
            <a:pPr lvl="1"/>
            <a:r>
              <a:rPr kumimoji="1" lang="en-US" altLang="zh-CN" dirty="0" smtClean="0"/>
              <a:t>Questions: do we need different CDN architecture for different applications?</a:t>
            </a:r>
          </a:p>
          <a:p>
            <a:pPr lvl="2"/>
            <a:r>
              <a:rPr kumimoji="1" lang="en-US" altLang="zh-CN" dirty="0" smtClean="0"/>
              <a:t>Is </a:t>
            </a:r>
            <a:r>
              <a:rPr kumimoji="1" lang="en-US" altLang="zh-TW" dirty="0" err="1" smtClean="0"/>
              <a:t>Youku’s</a:t>
            </a:r>
            <a:r>
              <a:rPr kumimoji="1" lang="en-US" altLang="zh-TW" dirty="0" smtClean="0"/>
              <a:t> CDN better than Ali’s CDN for streaming?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Expectation from the measurement</a:t>
            </a:r>
          </a:p>
          <a:p>
            <a:pPr lvl="2"/>
            <a:r>
              <a:rPr kumimoji="1" lang="en-US" altLang="zh-CN" dirty="0" smtClean="0"/>
              <a:t>Different CDN providers may be good at serving different types of applications</a:t>
            </a:r>
          </a:p>
          <a:p>
            <a:pPr lvl="3"/>
            <a:r>
              <a:rPr kumimoji="1" lang="en-US" altLang="zh-CN" dirty="0" smtClean="0"/>
              <a:t>video on demand, live videos, music, online gaming, static web sites, …</a:t>
            </a:r>
          </a:p>
          <a:p>
            <a:pPr lvl="2"/>
            <a:r>
              <a:rPr kumimoji="1" lang="en-US" altLang="zh-CN" dirty="0" smtClean="0"/>
              <a:t>Identify the important factors for different types of applications</a:t>
            </a:r>
          </a:p>
          <a:p>
            <a:pPr lvl="3"/>
            <a:r>
              <a:rPr kumimoji="1" lang="en-US" altLang="zh-CN" dirty="0" smtClean="0"/>
              <a:t>delay, jitter, availability, …</a:t>
            </a:r>
          </a:p>
          <a:p>
            <a:pPr lvl="1"/>
            <a:r>
              <a:rPr kumimoji="1" lang="en-US" altLang="zh-CN" dirty="0" smtClean="0"/>
              <a:t>Implication</a:t>
            </a:r>
          </a:p>
          <a:p>
            <a:pPr lvl="2"/>
            <a:r>
              <a:rPr kumimoji="1" lang="en-US" altLang="zh-CN" dirty="0" smtClean="0"/>
              <a:t>Develop design principles for different applications</a:t>
            </a:r>
          </a:p>
          <a:p>
            <a:pPr lvl="2"/>
            <a:r>
              <a:rPr kumimoji="1" lang="en-US" altLang="zh-CN" dirty="0" smtClean="0"/>
              <a:t>Provide incentive for moving toward ADN</a:t>
            </a:r>
          </a:p>
        </p:txBody>
      </p:sp>
    </p:spTree>
    <p:extLst>
      <p:ext uri="{BB962C8B-B14F-4D97-AF65-F5344CB8AC3E}">
        <p14:creationId xmlns:p14="http://schemas.microsoft.com/office/powerpoint/2010/main" val="191323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This Measurement 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b="1" dirty="0" smtClean="0"/>
              <a:t>Goal:</a:t>
            </a:r>
          </a:p>
          <a:p>
            <a:pPr lvl="1"/>
            <a:r>
              <a:rPr kumimoji="1" lang="en-US" altLang="zh-CN" dirty="0" smtClean="0"/>
              <a:t>Understand the status of current CDN ecosystems</a:t>
            </a:r>
          </a:p>
          <a:p>
            <a:pPr lvl="2"/>
            <a:r>
              <a:rPr kumimoji="1" lang="en-US" altLang="zh-CN" dirty="0" smtClean="0"/>
              <a:t>Players from CP, ISP, CDN, Cloud owners</a:t>
            </a:r>
          </a:p>
          <a:p>
            <a:pPr lvl="2"/>
            <a:r>
              <a:rPr kumimoji="1" lang="en-US" altLang="zh-CN" dirty="0" smtClean="0"/>
              <a:t>Various types of applications</a:t>
            </a:r>
          </a:p>
          <a:p>
            <a:pPr lvl="1"/>
            <a:r>
              <a:rPr kumimoji="1" lang="en-US" altLang="zh-CN" dirty="0" smtClean="0"/>
              <a:t>Build a measurement platform</a:t>
            </a:r>
          </a:p>
          <a:p>
            <a:pPr lvl="2"/>
            <a:r>
              <a:rPr kumimoji="1" lang="en-US" altLang="zh-CN" dirty="0" smtClean="0"/>
              <a:t>Provide insight into the design space for our theory work</a:t>
            </a:r>
          </a:p>
          <a:p>
            <a:endParaRPr kumimoji="1" lang="en-US" altLang="zh-CN" dirty="0"/>
          </a:p>
          <a:p>
            <a:r>
              <a:rPr kumimoji="1" lang="en-US" altLang="zh-CN" b="1" dirty="0" smtClean="0"/>
              <a:t>Contribution:</a:t>
            </a:r>
          </a:p>
          <a:p>
            <a:pPr lvl="1"/>
            <a:r>
              <a:rPr kumimoji="1" lang="en-US" altLang="zh-CN" dirty="0" smtClean="0"/>
              <a:t>Measurement methodology</a:t>
            </a:r>
          </a:p>
          <a:p>
            <a:pPr lvl="2"/>
            <a:r>
              <a:rPr kumimoji="1" lang="en-US" altLang="zh-CN" dirty="0" smtClean="0"/>
              <a:t>Challenges due to the network censorship in China</a:t>
            </a:r>
          </a:p>
          <a:p>
            <a:pPr lvl="1"/>
            <a:r>
              <a:rPr kumimoji="1" lang="en-US" altLang="zh-CN" dirty="0" smtClean="0"/>
              <a:t>Observations and implications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38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To Start with, Answer </a:t>
            </a:r>
            <a:r>
              <a:rPr kumimoji="1" lang="en-US" altLang="zh-TW" dirty="0"/>
              <a:t>the </a:t>
            </a:r>
            <a:r>
              <a:rPr kumimoji="1" lang="en-US" altLang="zh-TW" dirty="0" smtClean="0"/>
              <a:t>Questions: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912830" y="1714504"/>
            <a:ext cx="10369549" cy="4666824"/>
          </a:xfrm>
        </p:spPr>
        <p:txBody>
          <a:bodyPr/>
          <a:lstStyle/>
          <a:p>
            <a:r>
              <a:rPr kumimoji="1" lang="en-US" altLang="zh-TW" b="1" dirty="0" smtClean="0"/>
              <a:t>How many CDN</a:t>
            </a:r>
            <a:r>
              <a:rPr kumimoji="1" lang="en-US" altLang="zh-TW" b="1" dirty="0"/>
              <a:t> and </a:t>
            </a:r>
            <a:r>
              <a:rPr kumimoji="1" lang="en-US" altLang="zh-TW" b="1" dirty="0" smtClean="0"/>
              <a:t>DNS servers are there?</a:t>
            </a:r>
          </a:p>
          <a:p>
            <a:endParaRPr kumimoji="1" lang="en-US" altLang="zh-TW" b="1" dirty="0" smtClean="0"/>
          </a:p>
          <a:p>
            <a:r>
              <a:rPr kumimoji="1" lang="en-US" altLang="zh-TW" b="1" dirty="0" smtClean="0"/>
              <a:t>Where are they deployed?</a:t>
            </a:r>
          </a:p>
          <a:p>
            <a:endParaRPr kumimoji="1" lang="en-US" altLang="zh-TW" b="1" dirty="0" smtClean="0"/>
          </a:p>
          <a:p>
            <a:r>
              <a:rPr kumimoji="1" lang="en-US" altLang="zh-TW" b="1" dirty="0" smtClean="0">
                <a:solidFill>
                  <a:srgbClr val="000000"/>
                </a:solidFill>
              </a:rPr>
              <a:t>What’s the performance?</a:t>
            </a:r>
          </a:p>
          <a:p>
            <a:pPr lvl="1"/>
            <a:r>
              <a:rPr kumimoji="1" lang="en-US" altLang="zh-TW" dirty="0" smtClean="0">
                <a:solidFill>
                  <a:srgbClr val="000000"/>
                </a:solidFill>
              </a:rPr>
              <a:t>Dimensions: space, time, ISP</a:t>
            </a:r>
          </a:p>
          <a:p>
            <a:pPr lvl="1"/>
            <a:r>
              <a:rPr kumimoji="1" lang="en-US" altLang="zh-TW" dirty="0" smtClean="0">
                <a:solidFill>
                  <a:srgbClr val="000000"/>
                </a:solidFill>
              </a:rPr>
              <a:t>Metrics: latency, </a:t>
            </a:r>
            <a:r>
              <a:rPr kumimoji="1" lang="en-US" altLang="zh-TW" dirty="0">
                <a:solidFill>
                  <a:srgbClr val="000000"/>
                </a:solidFill>
              </a:rPr>
              <a:t>jitter, </a:t>
            </a:r>
            <a:r>
              <a:rPr kumimoji="1" lang="en-US" altLang="zh-TW" dirty="0" smtClean="0">
                <a:solidFill>
                  <a:srgbClr val="000000"/>
                </a:solidFill>
              </a:rPr>
              <a:t>availability, …</a:t>
            </a:r>
          </a:p>
        </p:txBody>
      </p:sp>
    </p:spTree>
    <p:extLst>
      <p:ext uri="{BB962C8B-B14F-4D97-AF65-F5344CB8AC3E}">
        <p14:creationId xmlns:p14="http://schemas.microsoft.com/office/powerpoint/2010/main" val="7888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Measurement Methodology</a:t>
            </a:r>
            <a:endParaRPr kumimoji="1" lang="zh-CN" altLang="en-US" dirty="0"/>
          </a:p>
        </p:txBody>
      </p:sp>
      <p:pic>
        <p:nvPicPr>
          <p:cNvPr id="4" name="图片 3" descr="Screen Shot 2016-01-07 at 2.06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98" y="1160748"/>
            <a:ext cx="90424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Measurement </a:t>
            </a:r>
            <a:r>
              <a:rPr kumimoji="1" lang="en-US" altLang="zh-CN" dirty="0" smtClean="0"/>
              <a:t>Challenges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b="1" dirty="0" smtClean="0"/>
              <a:t>How to get open recursive DNS servers?</a:t>
            </a:r>
          </a:p>
          <a:p>
            <a:pPr lvl="1"/>
            <a:r>
              <a:rPr kumimoji="1" lang="en-US" altLang="zh-CN" dirty="0" smtClean="0"/>
              <a:t>In other works which conducted mainly in US, there are a lot of open DNS servers provided by Google, Yahoo, Cisco, and etc.</a:t>
            </a:r>
          </a:p>
          <a:p>
            <a:pPr lvl="2"/>
            <a:r>
              <a:rPr kumimoji="1" lang="en-US" altLang="zh-CN" dirty="0" smtClean="0"/>
              <a:t>Not available in China because of the Internet censorship</a:t>
            </a:r>
          </a:p>
          <a:p>
            <a:r>
              <a:rPr kumimoji="1" lang="en-US" altLang="zh-CN" b="1" dirty="0" smtClean="0"/>
              <a:t>Solution:</a:t>
            </a:r>
          </a:p>
          <a:p>
            <a:pPr lvl="1"/>
            <a:r>
              <a:rPr kumimoji="1" lang="en-US" altLang="zh-CN" b="1" dirty="0" smtClean="0">
                <a:solidFill>
                  <a:srgbClr val="FF0000"/>
                </a:solidFill>
              </a:rPr>
              <a:t>Misconfigured</a:t>
            </a:r>
            <a:r>
              <a:rPr kumimoji="1" lang="en-US" altLang="zh-CN" dirty="0" smtClean="0"/>
              <a:t> Authoritative DNS</a:t>
            </a:r>
          </a:p>
          <a:p>
            <a:pPr lvl="1"/>
            <a:r>
              <a:rPr kumimoji="1" lang="en-US" altLang="zh-CN" dirty="0" smtClean="0"/>
              <a:t>Authoritative DNS servers should only serve requests for corresponding domains</a:t>
            </a:r>
          </a:p>
          <a:p>
            <a:pPr lvl="1"/>
            <a:r>
              <a:rPr kumimoji="1" lang="en-US" altLang="zh-CN" dirty="0" smtClean="0"/>
              <a:t>Some of them are misconfigured and open for all queries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7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8_华为VI主题16x9">
  <a:themeElements>
    <a:clrScheme name="default 12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CCCCFF"/>
      </a:accent1>
      <a:accent2>
        <a:srgbClr val="99CCFF"/>
      </a:accent2>
      <a:accent3>
        <a:srgbClr val="FFFFFF"/>
      </a:accent3>
      <a:accent4>
        <a:srgbClr val="000000"/>
      </a:accent4>
      <a:accent5>
        <a:srgbClr val="E2E2FF"/>
      </a:accent5>
      <a:accent6>
        <a:srgbClr val="8AB9E7"/>
      </a:accent6>
      <a:hlink>
        <a:srgbClr val="006699"/>
      </a:hlink>
      <a:folHlink>
        <a:srgbClr val="969696"/>
      </a:folHlink>
    </a:clrScheme>
    <a:fontScheme name="华为VI字体">
      <a:majorFont>
        <a:latin typeface="FrutigerNext LT Medium"/>
        <a:ea typeface="华文细黑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F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noFill/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buNone/>
          <a:defRPr b="0" dirty="0" err="1" smtClean="0">
            <a:latin typeface="+mn-lt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华为VI主题16x9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黑体+微软雅黑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None/>
          <a:defRPr b="0" dirty="0" err="1" smtClean="0">
            <a:latin typeface="+mn-lt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AB166983B3E94EB06294C7873A25F5" ma:contentTypeVersion="0" ma:contentTypeDescription="Create a new document." ma:contentTypeScope="" ma:versionID="4c0d868f3594a58ba7d3f309cfb103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6ABDD8-D7BB-4DD1-BDE1-5E7C96A0D1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AEFA2A-4F2D-4332-842E-B4A0C3BB9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7E4680-E926-4062-A1E3-F440AE431FD8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267352</TotalTime>
  <Words>2352</Words>
  <Application>Microsoft Macintosh PowerPoint</Application>
  <PresentationFormat>Custom</PresentationFormat>
  <Paragraphs>828</Paragraphs>
  <Slides>28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8_华为VI主题16x9</vt:lpstr>
      <vt:lpstr>5_华为VI主题16x9</vt:lpstr>
      <vt:lpstr>PowerPoint Presentation</vt:lpstr>
      <vt:lpstr>Content Delivery Network (CDN)</vt:lpstr>
      <vt:lpstr>Traditional Challenges for CDN</vt:lpstr>
      <vt:lpstr>Networks are Changing (1/2)</vt:lpstr>
      <vt:lpstr>Networks are Changing (2/2)</vt:lpstr>
      <vt:lpstr>This Measurement </vt:lpstr>
      <vt:lpstr>To Start with, Answer the Questions:</vt:lpstr>
      <vt:lpstr>Measurement Methodology</vt:lpstr>
      <vt:lpstr>Measurement Challenges</vt:lpstr>
      <vt:lpstr>Measurement Methodology (Cont’d)</vt:lpstr>
      <vt:lpstr>CNAME</vt:lpstr>
      <vt:lpstr>Dataset </vt:lpstr>
      <vt:lpstr>Misconfigured DNS Servers</vt:lpstr>
      <vt:lpstr>Misconfigured DNS Servers</vt:lpstr>
      <vt:lpstr>Misconfigured DNS Servers</vt:lpstr>
      <vt:lpstr>CDN Providers in China</vt:lpstr>
      <vt:lpstr>CDN Providers in China</vt:lpstr>
      <vt:lpstr>Location – Country</vt:lpstr>
      <vt:lpstr>Location – Cities in China</vt:lpstr>
      <vt:lpstr>Location – ISPs</vt:lpstr>
      <vt:lpstr>Distance Between DNS and Assigned CDN Servers</vt:lpstr>
      <vt:lpstr>Distance Between DNS and Assigned CDN Servers</vt:lpstr>
      <vt:lpstr>Cooperation Among Players</vt:lpstr>
      <vt:lpstr>Same IPs Appear in Multiple CDN Providers</vt:lpstr>
      <vt:lpstr>Next Steps</vt:lpstr>
      <vt:lpstr>Backup</vt:lpstr>
      <vt:lpstr>Insights from Tian’s review</vt:lpstr>
      <vt:lpstr>Anycast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s68261</dc:creator>
  <cp:lastModifiedBy>Zhuangdi ZHU</cp:lastModifiedBy>
  <cp:revision>13598</cp:revision>
  <dcterms:created xsi:type="dcterms:W3CDTF">2012-11-13T06:08:10Z</dcterms:created>
  <dcterms:modified xsi:type="dcterms:W3CDTF">2016-04-06T12:20:14Z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(6)T1MdZtNkT4byVbFoOvxrNhOHqFcgpKVY/A0rNwYgTnPMaH6A5yqTjG6g3GbwgU4pk0+BWP6E_x000d_ 2wEMoI1b5RiiYOkkkbzVaylbyYILiCRtJNx3JpAxHnRN0oyflq/k2tVvLnAoSa0RwNAiBYR/_x000d_ zC08xZqEez3TTd2xVBhRc8Yv9G7fF7YUXox9GMm7d0u6usFUDF24b8GRNkiul9tdTLAivoZe_x000d_ 6FUigDX7dIFqKKQLV6</vt:lpwstr>
  </property>
  <property fmtid="{D5CDD505-2E9C-101B-9397-08002B2CF9AE}" pid="3" name="_ms_pID_7253431">
    <vt:lpwstr>/3ZEFs0iyu0xtPgSXc2YSjtrXlqPyR6/yiWv9X3Z4+wyEOQrTtdvL+_x000d_ HeuhzKP/z+n3nTy4O/J5vClclyiKjMRBvj99PVz54ZE9VLqWFFvImJR0b5fJRSw1a8wRh8UM_x000d_ KNUXudV3HnKloc7m5Mn+t4bVEWDhpYLcoREiJLjR6vX0MNqgeSShSsfTtU3a4eJeTCJ9N/Bb_x000d_ jThQUz3fVOcKUWvmlZvPKdeIKAc7YqD1Pwx4</vt:lpwstr>
  </property>
  <property fmtid="{D5CDD505-2E9C-101B-9397-08002B2CF9AE}" pid="4" name="ContentTypeId">
    <vt:lpwstr>0x0101006DAB166983B3E94EB06294C7873A25F5</vt:lpwstr>
  </property>
  <property fmtid="{D5CDD505-2E9C-101B-9397-08002B2CF9AE}" pid="5" name="_ms_pID_725343_00">
    <vt:lpwstr>_ms_pID_725343</vt:lpwstr>
  </property>
  <property fmtid="{D5CDD505-2E9C-101B-9397-08002B2CF9AE}" pid="6" name="_ms_pID_7253431_00">
    <vt:lpwstr>_ms_pID_7253431</vt:lpwstr>
  </property>
  <property fmtid="{D5CDD505-2E9C-101B-9397-08002B2CF9AE}" pid="7" name="_ms_pID_7253432">
    <vt:lpwstr>ESXBQxSemdcU6YMZRlbGStslFJZ8c+5J5boc_x000d_ +KktvF4LOm5uv8+GgDGJ6aXvkZSsQct+RAWaRS5Neqw7H5lP+UCkXzYaCC+I/0AAAgnhhHYj_x000d_ Ur5Pd0ZyvQJuLJ9WRyW+yT+nl4LtMt6mD1oKEVjwPF+sbqcDg09KeD3RJMYOZ7cHEJhsA7Mw_x000d_ 449TDI/Qbe9xeumWpf7sbn1cv1IA47JecnEcvYOTnVi/Kx788tOG+q</vt:lpwstr>
  </property>
  <property fmtid="{D5CDD505-2E9C-101B-9397-08002B2CF9AE}" pid="8" name="_ms_pID_7253432_00">
    <vt:lpwstr>_ms_pID_7253432</vt:lpwstr>
  </property>
  <property fmtid="{D5CDD505-2E9C-101B-9397-08002B2CF9AE}" pid="9" name="_ms_pID_7253433">
    <vt:lpwstr>JGJQ38T5K/KaVvUcZq_x000d_ JcrCMrUtf2XwQh5jgNx3NxUb3H8tWT+OHTg7WGjLCWWfFtbZt5qL1HR2zITYZrJAlxvrTbNm_x000d_ Yu54sdZsperkkp4okS31T6kgVTvwcUoxjbshpodYzf2Imiou2UTol9SEyukKSLMdwI+zdAeA_x000d_ NIWCLwDLNV7jz0fp70vsKEDkUc7xqxcdWj52BM1kZ/XIE5werDqDRRDtJtab9pbi57dj1tKO</vt:lpwstr>
  </property>
  <property fmtid="{D5CDD505-2E9C-101B-9397-08002B2CF9AE}" pid="10" name="_ms_pID_7253434">
    <vt:lpwstr>_x000d_ kFkW/L1kPlwi/y3Fwe8pp0Wm+pLwXDAJOV5JZBjBFajLBYhoLNGKGtxAAgSIrbIjyEjak32L_x000d_ hOwrjhdl++q3CAfr3fvHpyVMFm0i4sQxkSXBaNAu4VsCpEViK6DLb0eq8FOa2uSJrorXi/Ei_x000d_ 16M4ivHxcV+f06czbdlOSmeZC21pWLpoRAYxnJUfGuc/cRP5laRvNitlJqc8dakdrsaZlTeO_x000d_ GuoBVmRfTMxR7lXh</vt:lpwstr>
  </property>
  <property fmtid="{D5CDD505-2E9C-101B-9397-08002B2CF9AE}" pid="11" name="_ms_pID_7253435">
    <vt:lpwstr>cxkjNn5aUi8Uk4Rp4F+MPkM6sL5iECIKpZHLv1oSsfNy2uTeUJn3uYfA_x000d_ yXzpVBLpp5OYiPt1lWj+WtwNc6YBJJH5vbwq91lx2G2m2Ruuw1H2TO0hk5Ig6W7W9sXzWTq8_x000d_ XBCdGg==</vt:lpwstr>
  </property>
  <property fmtid="{D5CDD505-2E9C-101B-9397-08002B2CF9AE}" pid="12" name="_new_ms_pID_72543">
    <vt:lpwstr>(4)Od0zdCIwn2TxVMjCQTCvU0A1fI6ZaFP6DxEsMOj4VKFiiLNNi9Nn78c7ob/vQWRweaGZnvvB
Ywy7TpCPiuRbppHRK1humPB63zsndWf24tjDMYxAntGWV8/KPZjnS+pykFPvTES5NCBL8W7F
8P6GiRjMRWMdLCl7KiWyjwITBI0eIgORmrfPjHUUx8CJx8dA3rdCTAtTIxY6pH95NnsPKYhA
UdxHvzGQBI/PtCUDcm</vt:lpwstr>
  </property>
  <property fmtid="{D5CDD505-2E9C-101B-9397-08002B2CF9AE}" pid="13" name="_new_ms_pID_725431">
    <vt:lpwstr>VX0GVkemZMymj0FWwX0zY2JxrjsaWBg3woSOn8syw7iJik1FhoOmDi
hAm0oDdzWlGXu0fxkY6QGEuWnU670NDvaIKw0trbAPZFoVUo76R/eMf5Nz8rmFc7OVrWXEVN
YtfDz9tUQIZzMcklIy9ZShTK/LmLl6Ctkr+/PYukPOg6BOMMJwtYSxv7Q9eY5HV8yNwYiQPO
SWqIaUKNNrLHQl9DcLbgx03PD+s7JrL3KvP5</vt:lpwstr>
  </property>
  <property fmtid="{D5CDD505-2E9C-101B-9397-08002B2CF9AE}" pid="14" name="_new_ms_pID_725432">
    <vt:lpwstr>jnIggtOI2xD29s91eep4AT+VOVkHFIAdKFTn
N07SmehwRxYfb1jZNfDjiEOIKswu/PamVlc/m3D7spkmpVo540vCxUO2vHgNZBgYtihW6cd9
OLMSOqulCxsD+QS4ZgB6oHK3oIrX95jeenl/6FV+OFf0ZbQmahxKCCPWvhh0dZFk1qBcpiqf
Z/5zWZQTdYkj9aYuF+hl9CVB6oY3UG4Lps+hGC8k1ySg1iTILZ8YTq</vt:lpwstr>
  </property>
  <property fmtid="{D5CDD505-2E9C-101B-9397-08002B2CF9AE}" pid="15" name="_new_ms_pID_725433">
    <vt:lpwstr>xX</vt:lpwstr>
  </property>
  <property fmtid="{D5CDD505-2E9C-101B-9397-08002B2CF9AE}" pid="16" name="sflag">
    <vt:lpwstr>1443533127</vt:lpwstr>
  </property>
</Properties>
</file>