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1" r:id="rId4"/>
    <p:sldId id="256" r:id="rId5"/>
    <p:sldId id="257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0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56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53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98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7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85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7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2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6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F98-52F4-8349-8FA9-24C6873101D6}" type="datetimeFigureOut">
              <a:rPr kumimoji="1" lang="zh-CN" altLang="en-US" smtClean="0"/>
              <a:t>4/5/16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92CC-1E12-F047-988A-FA2860BEF0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0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au.ac.il/~tromer/mobiles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The dynamics of CPU footprints are correlated with the program’s secrets and allow accurate adversarial inference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/>
              <a:t>We can use </a:t>
            </a:r>
            <a:r>
              <a:rPr kumimoji="1" lang="en-US" altLang="zh-CN" dirty="0" smtClean="0"/>
              <a:t>magnetometer on mobile phones to detect other machine’s CPU footprints without physically </a:t>
            </a:r>
            <a:r>
              <a:rPr kumimoji="1" lang="en-US" altLang="zh-CN" dirty="0"/>
              <a:t>touch the </a:t>
            </a:r>
            <a:r>
              <a:rPr kumimoji="1" lang="en-US" altLang="zh-CN" dirty="0" smtClean="0"/>
              <a:t>victim.</a:t>
            </a:r>
          </a:p>
          <a:p>
            <a:r>
              <a:rPr kumimoji="1" lang="en-US" altLang="zh-CN" dirty="0" smtClean="0"/>
              <a:t>Information leakage</a:t>
            </a:r>
          </a:p>
          <a:p>
            <a:pPr lvl="1"/>
            <a:r>
              <a:rPr kumimoji="1" lang="en-US" altLang="zh-CN" dirty="0" smtClean="0"/>
              <a:t>Programs / web sites </a:t>
            </a:r>
          </a:p>
          <a:p>
            <a:pPr lvl="1"/>
            <a:r>
              <a:rPr kumimoji="1" lang="en-US" altLang="zh-CN" dirty="0" smtClean="0"/>
              <a:t>User’s interests, relationship to the sites/programs, </a:t>
            </a:r>
            <a:r>
              <a:rPr kumimoji="1" lang="en-US" altLang="zh-CN" dirty="0" err="1" smtClean="0"/>
              <a:t>etc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3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0823.exp2.event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9" y="2504619"/>
            <a:ext cx="3532909" cy="4572000"/>
          </a:xfrm>
          <a:prstGeom prst="rect">
            <a:avLst/>
          </a:prstGeom>
        </p:spPr>
      </p:pic>
      <p:pic>
        <p:nvPicPr>
          <p:cNvPr id="12" name="图片 11" descr="0823.exp2.event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56" y="2504619"/>
            <a:ext cx="3532909" cy="4572000"/>
          </a:xfrm>
          <a:prstGeom prst="rect">
            <a:avLst/>
          </a:prstGeom>
        </p:spPr>
      </p:pic>
      <p:pic>
        <p:nvPicPr>
          <p:cNvPr id="10" name="图片 9" descr="0823.exp2.event3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9" y="-807173"/>
            <a:ext cx="3532909" cy="4572000"/>
          </a:xfrm>
          <a:prstGeom prst="rect">
            <a:avLst/>
          </a:prstGeom>
        </p:spPr>
      </p:pic>
      <p:pic>
        <p:nvPicPr>
          <p:cNvPr id="9" name="图片 8" descr="0823.exp2.event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56" y="-807173"/>
            <a:ext cx="3532909" cy="4572000"/>
          </a:xfrm>
          <a:prstGeom prst="rect">
            <a:avLst/>
          </a:prstGeom>
        </p:spPr>
      </p:pic>
      <p:pic>
        <p:nvPicPr>
          <p:cNvPr id="8" name="图片 7" descr="0823.exp2.event1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7173"/>
            <a:ext cx="3532909" cy="4572000"/>
          </a:xfrm>
          <a:prstGeom prst="rect">
            <a:avLst/>
          </a:prstGeom>
        </p:spPr>
      </p:pic>
      <p:pic>
        <p:nvPicPr>
          <p:cNvPr id="11" name="图片 10" descr="0823.exp2.event4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619"/>
            <a:ext cx="3532909" cy="45720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78347" y="2747948"/>
            <a:ext cx="1871175" cy="462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PowerPoint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08221" y="2747948"/>
            <a:ext cx="1871175" cy="462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Word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583790" y="2747948"/>
            <a:ext cx="1871175" cy="462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Excel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78347" y="6117165"/>
            <a:ext cx="1871175" cy="462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Chrome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08221" y="6117165"/>
            <a:ext cx="1871175" cy="462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Firefox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583790" y="6117165"/>
            <a:ext cx="1871175" cy="462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chemeClr val="tx1"/>
                </a:solidFill>
              </a:rPr>
              <a:t>Skype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5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Reason for the Patterns</a:t>
            </a:r>
            <a:endParaRPr kumimoji="1" lang="zh-CN" altLang="en-US" dirty="0"/>
          </a:p>
        </p:txBody>
      </p:sp>
      <p:pic>
        <p:nvPicPr>
          <p:cNvPr id="6" name="图片 5" descr="0821.exp1.mag2.top10.sync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60" y="-1023608"/>
            <a:ext cx="6764038" cy="103645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857" y="2935909"/>
            <a:ext cx="3340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altLang="zh-CN" sz="2400" dirty="0" err="1" smtClean="0">
                <a:solidFill>
                  <a:srgbClr val="000000"/>
                </a:solidFill>
              </a:rPr>
              <a:t>Correlation</a:t>
            </a:r>
            <a:r>
              <a:rPr lang="cs-CZ" altLang="zh-CN" sz="2400" dirty="0" smtClean="0">
                <a:solidFill>
                  <a:srgbClr val="000000"/>
                </a:solidFill>
              </a:rPr>
              <a:t> </a:t>
            </a:r>
            <a:r>
              <a:rPr lang="cs-CZ" altLang="zh-CN" sz="2400" dirty="0" err="1" smtClean="0">
                <a:solidFill>
                  <a:srgbClr val="000000"/>
                </a:solidFill>
              </a:rPr>
              <a:t>Coefficient</a:t>
            </a:r>
            <a:endParaRPr lang="cs-CZ" altLang="zh-CN" sz="2400" dirty="0" smtClean="0">
              <a:solidFill>
                <a:srgbClr val="000000"/>
              </a:solidFill>
            </a:endParaRPr>
          </a:p>
          <a:p>
            <a:r>
              <a:rPr lang="cs-CZ" altLang="zh-CN" sz="2400" dirty="0" smtClean="0">
                <a:solidFill>
                  <a:srgbClr val="000000"/>
                </a:solidFill>
              </a:rPr>
              <a:t>- </a:t>
            </a:r>
            <a:r>
              <a:rPr lang="cs-CZ" altLang="zh-CN" sz="2400" dirty="0" smtClean="0">
                <a:solidFill>
                  <a:srgbClr val="FF0000"/>
                </a:solidFill>
              </a:rPr>
              <a:t>CPU </a:t>
            </a:r>
            <a:r>
              <a:rPr lang="cs-CZ" altLang="zh-CN" sz="2400" dirty="0" err="1" smtClean="0">
                <a:solidFill>
                  <a:srgbClr val="FF0000"/>
                </a:solidFill>
              </a:rPr>
              <a:t>usage</a:t>
            </a:r>
            <a:r>
              <a:rPr lang="cs-CZ" altLang="zh-CN" sz="2400" dirty="0" smtClean="0">
                <a:solidFill>
                  <a:srgbClr val="FF0000"/>
                </a:solidFill>
              </a:rPr>
              <a:t>  </a:t>
            </a:r>
            <a:r>
              <a:rPr lang="cs-CZ" altLang="zh-CN" sz="2400" dirty="0" smtClean="0"/>
              <a:t>=92%</a:t>
            </a:r>
          </a:p>
          <a:p>
            <a:r>
              <a:rPr lang="en-US" altLang="zh-CN" sz="2400" dirty="0" smtClean="0"/>
              <a:t>- Networks    =35%</a:t>
            </a:r>
          </a:p>
          <a:p>
            <a:r>
              <a:rPr lang="en-US" altLang="zh-CN" sz="2400" dirty="0" smtClean="0"/>
              <a:t>- Disks read   =6%</a:t>
            </a:r>
          </a:p>
        </p:txBody>
      </p:sp>
    </p:spTree>
    <p:extLst>
      <p:ext uri="{BB962C8B-B14F-4D97-AF65-F5344CB8AC3E}">
        <p14:creationId xmlns:p14="http://schemas.microsoft.com/office/powerpoint/2010/main" val="5464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1. </a:t>
            </a:r>
            <a:r>
              <a:rPr kumimoji="1" lang="en-US" altLang="zh-CN" dirty="0" smtClean="0"/>
              <a:t>PowerPoint</a:t>
            </a:r>
            <a:br>
              <a:rPr kumimoji="1" lang="en-US" altLang="zh-CN" dirty="0" smtClean="0"/>
            </a:br>
            <a:r>
              <a:rPr kumimoji="1" lang="en-US" altLang="zh-CN" dirty="0" smtClean="0"/>
              <a:t>2. Word</a:t>
            </a:r>
            <a:br>
              <a:rPr kumimoji="1" lang="en-US" altLang="zh-CN" dirty="0" smtClean="0"/>
            </a:br>
            <a:r>
              <a:rPr kumimoji="1" lang="en-US" altLang="zh-CN" dirty="0" smtClean="0"/>
              <a:t>3. Excel</a:t>
            </a:r>
            <a:br>
              <a:rPr kumimoji="1" lang="en-US" altLang="zh-CN" dirty="0" smtClean="0"/>
            </a:br>
            <a:r>
              <a:rPr kumimoji="1" lang="en-US" altLang="zh-CN" dirty="0" smtClean="0"/>
              <a:t>4. Google Chrome</a:t>
            </a:r>
            <a:br>
              <a:rPr kumimoji="1" lang="en-US" altLang="zh-CN" dirty="0" smtClean="0"/>
            </a:br>
            <a:r>
              <a:rPr kumimoji="1" lang="en-US" altLang="zh-CN" dirty="0" smtClean="0"/>
              <a:t>5. Firefox</a:t>
            </a:r>
            <a:br>
              <a:rPr kumimoji="1" lang="en-US" altLang="zh-CN" dirty="0" smtClean="0"/>
            </a:br>
            <a:r>
              <a:rPr kumimoji="1" lang="en-US" altLang="zh-CN" dirty="0" smtClean="0"/>
              <a:t>6. Safari</a:t>
            </a:r>
            <a:br>
              <a:rPr kumimoji="1" lang="en-US" altLang="zh-CN" dirty="0" smtClean="0"/>
            </a:br>
            <a:r>
              <a:rPr kumimoji="1" lang="en-US" altLang="zh-CN" dirty="0" smtClean="0"/>
              <a:t>7. Skype</a:t>
            </a:r>
            <a:br>
              <a:rPr kumimoji="1" lang="en-US" altLang="zh-CN" dirty="0" smtClean="0"/>
            </a:br>
            <a:r>
              <a:rPr kumimoji="1" lang="en-US" altLang="zh-CN" dirty="0" smtClean="0"/>
              <a:t>8. iTunes</a:t>
            </a:r>
            <a:br>
              <a:rPr kumimoji="1" lang="en-US" altLang="zh-CN" dirty="0" smtClean="0"/>
            </a:br>
            <a:r>
              <a:rPr kumimoji="1" lang="en-US" altLang="zh-CN" dirty="0" smtClean="0"/>
              <a:t>9. VLC Player</a:t>
            </a:r>
            <a:br>
              <a:rPr kumimoji="1" lang="en-US" altLang="zh-CN" dirty="0" smtClean="0"/>
            </a:br>
            <a:r>
              <a:rPr kumimoji="1" lang="en-US" altLang="zh-CN" dirty="0" smtClean="0"/>
              <a:t>10. </a:t>
            </a:r>
            <a:r>
              <a:rPr kumimoji="1" lang="en-US" altLang="zh-CN" dirty="0" err="1" smtClean="0"/>
              <a:t>MPlayer</a:t>
            </a:r>
            <a:endParaRPr kumimoji="1" lang="en-US" altLang="zh-CN" dirty="0" smtClean="0"/>
          </a:p>
          <a:p>
            <a:r>
              <a:rPr kumimoji="1" lang="en-US" altLang="zh-CN" dirty="0" smtClean="0"/>
              <a:t>Each experiment consists of 10 runs. In each run, 10 programs  are opened and closed in turn. </a:t>
            </a:r>
          </a:p>
          <a:p>
            <a:r>
              <a:rPr kumimoji="1" lang="en-US" altLang="zh-CN" dirty="0" smtClean="0"/>
              <a:t>Conduct experiments in Taiwan, </a:t>
            </a:r>
            <a:r>
              <a:rPr kumimoji="1" lang="en-US" altLang="zh-CN" dirty="0" err="1" smtClean="0"/>
              <a:t>HongKong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Shangzheng</a:t>
            </a:r>
            <a:r>
              <a:rPr kumimoji="1" lang="en-US" altLang="zh-CN" dirty="0" smtClean="0"/>
              <a:t>, and Nanjing. The relative position between phone and laptop is different each time.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52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25832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Confusion Matrix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8911"/>
            <a:ext cx="2565520" cy="2081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30" y="1688911"/>
            <a:ext cx="2611142" cy="2081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13993"/>
            <a:ext cx="2565520" cy="2032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630" y="4783972"/>
            <a:ext cx="2611142" cy="20740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705" y="1688911"/>
            <a:ext cx="2616095" cy="20810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705" y="4783972"/>
            <a:ext cx="2616095" cy="205909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17800" y="926793"/>
            <a:ext cx="2162296" cy="732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Test: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HongKong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CN" sz="2000" b="1" dirty="0">
                <a:solidFill>
                  <a:schemeClr val="tx1"/>
                </a:solidFill>
              </a:rPr>
              <a:t>Train: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Shangzheng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-222572" y="2482895"/>
            <a:ext cx="99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9495" y="3653983"/>
            <a:ext cx="131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Classified as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52612" y="4103409"/>
            <a:ext cx="2162296" cy="732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Test: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HongKong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CN" sz="2000" b="1" dirty="0">
                <a:solidFill>
                  <a:schemeClr val="tx1"/>
                </a:solidFill>
              </a:rPr>
              <a:t>Train: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Nanjing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59563" y="926793"/>
            <a:ext cx="2162296" cy="732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Test: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Shangzheng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CN" sz="2000" b="1" dirty="0">
                <a:solidFill>
                  <a:schemeClr val="tx1"/>
                </a:solidFill>
              </a:rPr>
              <a:t>Train: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HongKong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59563" y="4070268"/>
            <a:ext cx="2162296" cy="732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Test: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Shangzheng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CN" sz="2000" b="1" dirty="0">
                <a:solidFill>
                  <a:schemeClr val="tx1"/>
                </a:solidFill>
              </a:rPr>
              <a:t>Train: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Nanjing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43330" y="959934"/>
            <a:ext cx="2162296" cy="732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Test: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Nanjing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CN" sz="2000" b="1" dirty="0">
                <a:solidFill>
                  <a:schemeClr val="tx1"/>
                </a:solidFill>
              </a:rPr>
              <a:t>Train: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HongKong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3330" y="4103409"/>
            <a:ext cx="2162296" cy="732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00" b="1" dirty="0">
                <a:solidFill>
                  <a:schemeClr val="tx1"/>
                </a:solidFill>
              </a:rPr>
              <a:t>Test: </a:t>
            </a:r>
            <a:r>
              <a:rPr kumimoji="1" lang="en-US" altLang="zh-CN" sz="2000" dirty="0">
                <a:solidFill>
                  <a:schemeClr val="tx1"/>
                </a:solidFill>
              </a:rPr>
              <a:t>Nanjing</a:t>
            </a:r>
          </a:p>
          <a:p>
            <a:r>
              <a:rPr kumimoji="1" lang="en-US" altLang="zh-CN" sz="2000" b="1" dirty="0">
                <a:solidFill>
                  <a:schemeClr val="tx1"/>
                </a:solidFill>
              </a:rPr>
              <a:t>Train: </a:t>
            </a:r>
            <a:r>
              <a:rPr kumimoji="1" lang="en-US" altLang="zh-CN" sz="2000" dirty="0" err="1" smtClean="0">
                <a:solidFill>
                  <a:schemeClr val="tx1"/>
                </a:solidFill>
              </a:rPr>
              <a:t>Shangzheng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9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Existing Works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https://www.tau.ac.il/~tromer/mobilesc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They use specially built tool to decode RSA’s (or other encryption method) key.</a:t>
            </a:r>
          </a:p>
          <a:p>
            <a:r>
              <a:rPr kumimoji="1" lang="en-US" altLang="zh-CN" dirty="0" smtClean="0"/>
              <a:t>We focus on using off-the-shelf mobile phones to detect users’ interest/behavior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1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0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Decode RSA Key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547"/>
            <a:ext cx="9144000" cy="28052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6983" y="4634786"/>
            <a:ext cx="265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Sampling rate = 200KHz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426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182</Words>
  <Application>Microsoft Macintosh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Goal</vt:lpstr>
      <vt:lpstr>PowerPoint 演示文稿</vt:lpstr>
      <vt:lpstr>Reason for the Patterns</vt:lpstr>
      <vt:lpstr>Experiments</vt:lpstr>
      <vt:lpstr>Confusion Matrix</vt:lpstr>
      <vt:lpstr>Existing Works</vt:lpstr>
      <vt:lpstr>PowerPoint 演示文稿</vt:lpstr>
      <vt:lpstr>Decode RSA Key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122</cp:revision>
  <cp:lastPrinted>2016-03-17T14:59:32Z</cp:lastPrinted>
  <dcterms:created xsi:type="dcterms:W3CDTF">2015-07-03T06:17:40Z</dcterms:created>
  <dcterms:modified xsi:type="dcterms:W3CDTF">2016-04-05T07:43:57Z</dcterms:modified>
</cp:coreProperties>
</file>