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368" r:id="rId2"/>
    <p:sldId id="369" r:id="rId3"/>
    <p:sldId id="394" r:id="rId4"/>
    <p:sldId id="447" r:id="rId5"/>
    <p:sldId id="401" r:id="rId6"/>
    <p:sldId id="402" r:id="rId7"/>
    <p:sldId id="403" r:id="rId8"/>
    <p:sldId id="404" r:id="rId9"/>
    <p:sldId id="405" r:id="rId10"/>
    <p:sldId id="411" r:id="rId11"/>
    <p:sldId id="416" r:id="rId12"/>
    <p:sldId id="417" r:id="rId13"/>
    <p:sldId id="418" r:id="rId14"/>
    <p:sldId id="419" r:id="rId15"/>
    <p:sldId id="420" r:id="rId16"/>
    <p:sldId id="426" r:id="rId17"/>
    <p:sldId id="431" r:id="rId18"/>
    <p:sldId id="440" r:id="rId19"/>
    <p:sldId id="441" r:id="rId20"/>
    <p:sldId id="442" r:id="rId21"/>
    <p:sldId id="443" r:id="rId22"/>
    <p:sldId id="444" r:id="rId23"/>
    <p:sldId id="445" r:id="rId24"/>
    <p:sldId id="406" r:id="rId25"/>
    <p:sldId id="407" r:id="rId26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clrMru>
    <a:srgbClr val="4D4D4D"/>
    <a:srgbClr val="008000"/>
    <a:srgbClr val="00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62" autoAdjust="0"/>
    <p:restoredTop sz="99817" autoAdjust="0"/>
  </p:normalViewPr>
  <p:slideViewPr>
    <p:cSldViewPr>
      <p:cViewPr varScale="1">
        <p:scale>
          <a:sx n="90" d="100"/>
          <a:sy n="90" d="100"/>
        </p:scale>
        <p:origin x="79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D4309-ECC8-44B2-8F5E-09ED6951771A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3168C-0B03-4B8E-9A0C-9C8EF9CBBE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68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16C64-9FFD-F442-8877-84C25D22E7DF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5A4C3-21BF-6546-A3BC-E05DF6522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6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5A4C3-21BF-6546-A3BC-E05DF65223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82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5A4C3-21BF-6546-A3BC-E05DF65223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99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5A4C3-21BF-6546-A3BC-E05DF65223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76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5A4C3-21BF-6546-A3BC-E05DF65223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20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5A4C3-21BF-6546-A3BC-E05DF65223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46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5A4C3-21BF-6546-A3BC-E05DF65223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60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5A4C3-21BF-6546-A3BC-E05DF65223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21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5A4C3-21BF-6546-A3BC-E05DF65223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11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5A4C3-21BF-6546-A3BC-E05DF65223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05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5A4C3-21BF-6546-A3BC-E05DF65223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28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5A4C3-21BF-6546-A3BC-E05DF65223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2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5A4C3-21BF-6546-A3BC-E05DF65223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42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5A4C3-21BF-6546-A3BC-E05DF65223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98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5A4C3-21BF-6546-A3BC-E05DF65223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18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5A4C3-21BF-6546-A3BC-E05DF65223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21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5A4C3-21BF-6546-A3BC-E05DF65223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707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5A4C3-21BF-6546-A3BC-E05DF65223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79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5A4C3-21BF-6546-A3BC-E05DF65223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16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5A4C3-21BF-6546-A3BC-E05DF65223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8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56"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2623" indent="-281778" defTabSz="903256"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2pPr>
            <a:lvl3pPr marL="1127112" indent="-225422" defTabSz="903256"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3pPr>
            <a:lvl4pPr marL="1577957" indent="-225422" defTabSz="903256"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4pPr>
            <a:lvl5pPr marL="2028802" indent="-225422" defTabSz="903256"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5pPr>
            <a:lvl6pPr marL="2479647" indent="-225422" defTabSz="90325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6pPr>
            <a:lvl7pPr marL="2930492" indent="-225422" defTabSz="90325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7pPr>
            <a:lvl8pPr marL="3381337" indent="-225422" defTabSz="90325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8pPr>
            <a:lvl9pPr marL="3832182" indent="-225422" defTabSz="90325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C3DF59B-F401-0F43-8D3D-2883BA22935B}" type="slidenum">
              <a:rPr lang="en-US" altLang="ko-KR" sz="10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rPr>
              <a:pPr/>
              <a:t>6</a:t>
            </a:fld>
            <a:endParaRPr lang="en-US" altLang="ko-KR" sz="1000">
              <a:solidFill>
                <a:schemeClr val="tx1"/>
              </a:solidFill>
              <a:latin typeface="Times New Roman" charset="0"/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553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5A4C3-21BF-6546-A3BC-E05DF65223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5A4C3-21BF-6546-A3BC-E05DF65223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08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56"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32623" indent="-281778" defTabSz="903256"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2pPr>
            <a:lvl3pPr marL="1127112" indent="-225422" defTabSz="903256"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3pPr>
            <a:lvl4pPr marL="1577957" indent="-225422" defTabSz="903256"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4pPr>
            <a:lvl5pPr marL="2028802" indent="-225422" defTabSz="903256"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5pPr>
            <a:lvl6pPr marL="2479647" indent="-225422" defTabSz="90325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6pPr>
            <a:lvl7pPr marL="2930492" indent="-225422" defTabSz="90325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7pPr>
            <a:lvl8pPr marL="3381337" indent="-225422" defTabSz="90325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8pPr>
            <a:lvl9pPr marL="3832182" indent="-225422" defTabSz="90325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C4D82B5-40DC-FB41-B2FD-411F93BC3C78}" type="slidenum">
              <a:rPr lang="en-US" altLang="ko-KR" sz="10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rPr>
              <a:pPr/>
              <a:t>9</a:t>
            </a:fld>
            <a:endParaRPr lang="en-US" altLang="ko-KR" sz="1000">
              <a:solidFill>
                <a:schemeClr val="tx1"/>
              </a:solidFill>
              <a:latin typeface="Times New Roman" charset="0"/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672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5A4C3-21BF-6546-A3BC-E05DF65223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rgbClr val="53689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 flipH="1">
            <a:off x="838200" y="0"/>
            <a:ext cx="8305800" cy="6858000"/>
          </a:xfrm>
          <a:prstGeom prst="rect">
            <a:avLst/>
          </a:prstGeom>
          <a:solidFill>
            <a:srgbClr val="53689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V="1">
            <a:off x="838200" y="0"/>
            <a:ext cx="0" cy="6858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직각 삼각형 14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761039"/>
            <a:ext cx="8086756" cy="2453647"/>
          </a:xfrm>
        </p:spPr>
        <p:txBody>
          <a:bodyPr anchorCtr="0">
            <a:noAutofit/>
          </a:bodyPr>
          <a:lstStyle>
            <a:lvl1pPr algn="ctr">
              <a:defRPr sz="4000" b="1" cap="none" baseline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714752"/>
            <a:ext cx="8086756" cy="1199704"/>
          </a:xfrm>
        </p:spPr>
        <p:txBody>
          <a:bodyPr lIns="45720" rIns="45720"/>
          <a:lstStyle>
            <a:lvl1pPr marL="0" marR="64008" indent="0" algn="r">
              <a:buNone/>
              <a:defRPr sz="2400">
                <a:solidFill>
                  <a:schemeClr val="bg1"/>
                </a:solidFill>
                <a:effectLst/>
                <a:latin typeface="Corbe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ko-KR" dirty="0" smtClean="0"/>
              <a:t>Click to edit Master subtitle style</a:t>
            </a:r>
            <a:endParaRPr lang="en-US" dirty="0"/>
          </a:p>
        </p:txBody>
      </p:sp>
      <p:sp>
        <p:nvSpPr>
          <p:cNvPr id="1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11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334000"/>
          </a:xfrm>
        </p:spPr>
        <p:txBody>
          <a:bodyPr>
            <a:normAutofit/>
          </a:bodyPr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 sz="1700">
                <a:latin typeface="Corbel" pitchFamily="34" charset="0"/>
              </a:defRPr>
            </a:lvl5pPr>
            <a:extLst/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81000" y="239713"/>
            <a:ext cx="8458200" cy="674687"/>
          </a:xfrm>
        </p:spPr>
        <p:txBody>
          <a:bodyPr rtlCol="0">
            <a:normAutofit/>
          </a:bodyPr>
          <a:lstStyle>
            <a:lvl1pPr>
              <a:defRPr sz="3200">
                <a:solidFill>
                  <a:schemeClr val="tx1"/>
                </a:solidFill>
                <a:latin typeface="Corbel" pitchFamily="34" charset="0"/>
              </a:defRPr>
            </a:lvl1pPr>
            <a:extLst/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latin typeface="Tahoma" pitchFamily="34" charset="0"/>
                <a:cs typeface="Tahoma" pitchFamily="34" charset="0"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바닥글 개체 틀 2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 eaLnBrk="1" latinLnBrk="0" hangingPunct="1">
              <a:defRPr kumimoji="0" sz="1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갈매기형 수장 11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갈매기형 수장 12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3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11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자유형 12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갈매기형 수장 1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갈매기형 수장 1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altLang="ko-KR" noProof="0" smtClean="0"/>
              <a:t>Click icon to add picture</a:t>
            </a:r>
            <a:endParaRPr lang="en-US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6629400"/>
            <a:ext cx="9162288" cy="241968"/>
          </a:xfrm>
          <a:prstGeom prst="rect">
            <a:avLst/>
          </a:prstGeom>
          <a:solidFill>
            <a:srgbClr val="53689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39713"/>
            <a:ext cx="8229600" cy="868362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029" name="텍스트 개체 틀 29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825" y="6492875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363913" y="6477000"/>
            <a:ext cx="2732087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113" y="6492875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b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0" y="6602664"/>
            <a:ext cx="9162288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jpe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 of Vehicles: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Intelligent Grid to Autonomous Cars and Vehicular </a:t>
            </a:r>
            <a:r>
              <a:rPr lang="en-US" dirty="0" smtClean="0"/>
              <a:t>Clouds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Mario </a:t>
            </a:r>
            <a:r>
              <a:rPr lang="en-US" dirty="0" err="1" smtClean="0"/>
              <a:t>Gerla</a:t>
            </a:r>
            <a:r>
              <a:rPr lang="en-US" baseline="30000" dirty="0"/>
              <a:t>*</a:t>
            </a:r>
            <a:r>
              <a:rPr lang="en-US" dirty="0" smtClean="0"/>
              <a:t>, </a:t>
            </a:r>
            <a:r>
              <a:rPr lang="en-US" dirty="0" err="1" smtClean="0"/>
              <a:t>Eun-Kyu</a:t>
            </a:r>
            <a:r>
              <a:rPr lang="en-US" dirty="0" smtClean="0"/>
              <a:t> Lee</a:t>
            </a:r>
            <a:r>
              <a:rPr lang="en-US" baseline="30000" dirty="0"/>
              <a:t>*</a:t>
            </a:r>
            <a:r>
              <a:rPr lang="en-US" dirty="0" smtClean="0"/>
              <a:t>, Giovanni </a:t>
            </a:r>
            <a:r>
              <a:rPr lang="en-US" altLang="ko-KR" dirty="0" smtClean="0"/>
              <a:t>Pau</a:t>
            </a:r>
            <a:r>
              <a:rPr lang="en-US" altLang="ko-KR" baseline="30000" dirty="0" smtClean="0"/>
              <a:t>*^</a:t>
            </a:r>
            <a:r>
              <a:rPr lang="en-US" altLang="ko-KR" dirty="0" smtClean="0"/>
              <a:t>,</a:t>
            </a:r>
            <a:r>
              <a:rPr lang="en-US" b="1" u="sng" dirty="0" smtClean="0"/>
              <a:t>Uichin Lee</a:t>
            </a:r>
            <a:r>
              <a:rPr lang="en-US" b="1" baseline="30000" dirty="0" smtClean="0"/>
              <a:t>#</a:t>
            </a:r>
          </a:p>
          <a:p>
            <a:r>
              <a:rPr lang="en-US" baseline="30000" dirty="0"/>
              <a:t>*</a:t>
            </a:r>
            <a:r>
              <a:rPr lang="en-US" dirty="0" smtClean="0"/>
              <a:t>UCLA </a:t>
            </a:r>
            <a:r>
              <a:rPr lang="en-US" dirty="0"/>
              <a:t>CSD, </a:t>
            </a:r>
            <a:r>
              <a:rPr lang="en-US" baseline="30000" dirty="0"/>
              <a:t>^</a:t>
            </a:r>
            <a:r>
              <a:rPr lang="en-US" dirty="0" smtClean="0"/>
              <a:t>UPMC</a:t>
            </a:r>
            <a:r>
              <a:rPr lang="en-US" dirty="0"/>
              <a:t>, </a:t>
            </a:r>
            <a:r>
              <a:rPr lang="en-US" baseline="30000" dirty="0"/>
              <a:t>#</a:t>
            </a:r>
            <a:r>
              <a:rPr lang="en-US" dirty="0" smtClean="0"/>
              <a:t>KAIST</a:t>
            </a:r>
            <a:endParaRPr lang="en-US" dirty="0"/>
          </a:p>
          <a:p>
            <a:r>
              <a:rPr lang="en-US" altLang="ko-KR" dirty="0"/>
              <a:t>IEEE World Forum on Internet of Things 2014</a:t>
            </a:r>
          </a:p>
          <a:p>
            <a:r>
              <a:rPr lang="en-US" altLang="ko-KR" dirty="0"/>
              <a:t>March, Seoul Korea</a:t>
            </a:r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5724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 navigation</a:t>
            </a:r>
          </a:p>
          <a:p>
            <a:r>
              <a:rPr lang="en-US" dirty="0" smtClean="0"/>
              <a:t>Location-relevant </a:t>
            </a:r>
            <a:r>
              <a:rPr lang="en-US" dirty="0"/>
              <a:t>c</a:t>
            </a:r>
            <a:r>
              <a:rPr lang="en-US" dirty="0" smtClean="0"/>
              <a:t>ontent distribution</a:t>
            </a:r>
          </a:p>
          <a:p>
            <a:r>
              <a:rPr lang="en-US" dirty="0" smtClean="0"/>
              <a:t>Urban sensing</a:t>
            </a:r>
          </a:p>
          <a:p>
            <a:r>
              <a:rPr lang="en-US" dirty="0" smtClean="0"/>
              <a:t>Efficient, intelligent, clean transport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Emerging Vehicle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Collision Warning</a:t>
            </a:r>
            <a:r>
              <a:rPr lang="en-US" dirty="0" smtClean="0"/>
              <a:t>, Intersection </a:t>
            </a:r>
            <a:r>
              <a:rPr lang="en-US" dirty="0"/>
              <a:t>Collision </a:t>
            </a:r>
            <a:r>
              <a:rPr lang="en-US" dirty="0" smtClean="0"/>
              <a:t>Warning</a:t>
            </a:r>
            <a:endParaRPr lang="en-US" dirty="0"/>
          </a:p>
          <a:p>
            <a:r>
              <a:rPr lang="en-US" dirty="0"/>
              <a:t>Platooning (</a:t>
            </a:r>
            <a:r>
              <a:rPr lang="en-US" dirty="0" smtClean="0"/>
              <a:t>e.g., </a:t>
            </a:r>
            <a:r>
              <a:rPr lang="en-US" dirty="0"/>
              <a:t>trucks)</a:t>
            </a:r>
          </a:p>
          <a:p>
            <a:r>
              <a:rPr lang="en-US" dirty="0"/>
              <a:t>Advisories  to other vehicles about road perils</a:t>
            </a:r>
          </a:p>
          <a:p>
            <a:pPr lvl="1"/>
            <a:r>
              <a:rPr lang="en-US" dirty="0"/>
              <a:t>“Ice on bridge”, “Congestion ahead”,…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Autonomous driving</a:t>
            </a:r>
            <a:endParaRPr lang="en-US" dirty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V2V Communications for Safe Driving</a:t>
            </a:r>
            <a:endParaRPr lang="en-US" dirty="0"/>
          </a:p>
        </p:txBody>
      </p:sp>
      <p:pic>
        <p:nvPicPr>
          <p:cNvPr id="24" name="Picture 2" descr="GM WiFi Direct pedestrian/intersection detection (V2V, V2I)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6" r="6546"/>
          <a:stretch/>
        </p:blipFill>
        <p:spPr bwMode="auto">
          <a:xfrm>
            <a:off x="1143000" y="1498954"/>
            <a:ext cx="6724680" cy="43172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13"/>
          <p:cNvSpPr>
            <a:spLocks/>
          </p:cNvSpPr>
          <p:nvPr/>
        </p:nvSpPr>
        <p:spPr bwMode="auto">
          <a:xfrm>
            <a:off x="4267200" y="2362200"/>
            <a:ext cx="2057400" cy="1066800"/>
          </a:xfrm>
          <a:prstGeom prst="accentCallout1">
            <a:avLst>
              <a:gd name="adj1" fmla="val 8333"/>
              <a:gd name="adj2" fmla="val 103704"/>
              <a:gd name="adj3" fmla="val 162963"/>
              <a:gd name="adj4" fmla="val 1232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ko-KR" sz="1200" dirty="0" smtClean="0">
                <a:solidFill>
                  <a:srgbClr val="FFFFFF"/>
                </a:solidFill>
                <a:latin typeface="Arial" charset="0"/>
                <a:ea typeface="굴림" charset="0"/>
                <a:cs typeface="굴림" charset="0"/>
              </a:rPr>
              <a:t>Curb </a:t>
            </a: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굴림" charset="0"/>
                <a:cs typeface="굴림" charset="0"/>
              </a:rPr>
              <a:t>weight: 3,547 lbs</a:t>
            </a:r>
            <a:br>
              <a:rPr lang="en-US" altLang="ko-KR" sz="1200" dirty="0">
                <a:solidFill>
                  <a:srgbClr val="FFFFFF"/>
                </a:solidFill>
                <a:latin typeface="Arial" charset="0"/>
                <a:ea typeface="굴림" charset="0"/>
                <a:cs typeface="굴림" charset="0"/>
              </a:rPr>
            </a:b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굴림" charset="0"/>
                <a:cs typeface="굴림" charset="0"/>
              </a:rPr>
              <a:t>Speed: 65 mph</a:t>
            </a:r>
            <a:br>
              <a:rPr lang="en-US" altLang="ko-KR" sz="1200" dirty="0">
                <a:solidFill>
                  <a:srgbClr val="FFFFFF"/>
                </a:solidFill>
                <a:latin typeface="Arial" charset="0"/>
                <a:ea typeface="굴림" charset="0"/>
                <a:cs typeface="굴림" charset="0"/>
              </a:rPr>
            </a:b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굴림" charset="0"/>
                <a:cs typeface="굴림" charset="0"/>
              </a:rPr>
              <a:t>Acceleration: </a:t>
            </a:r>
            <a:r>
              <a:rPr lang="en-US" altLang="ko-KR" sz="1200" b="1" dirty="0">
                <a:solidFill>
                  <a:schemeClr val="bg2"/>
                </a:solidFill>
                <a:latin typeface="Arial" charset="0"/>
                <a:ea typeface="굴림" charset="0"/>
                <a:cs typeface="굴림" charset="0"/>
              </a:rPr>
              <a:t>- 5m/sec^2</a:t>
            </a:r>
            <a:r>
              <a:rPr lang="en-US" altLang="ko-KR" sz="1200" dirty="0">
                <a:solidFill>
                  <a:schemeClr val="bg2"/>
                </a:solidFill>
                <a:latin typeface="Arial" charset="0"/>
                <a:ea typeface="굴림" charset="0"/>
                <a:cs typeface="굴림" charset="0"/>
              </a:rPr>
              <a:t/>
            </a:r>
            <a:br>
              <a:rPr lang="en-US" altLang="ko-KR" sz="1200" dirty="0">
                <a:solidFill>
                  <a:schemeClr val="bg2"/>
                </a:solidFill>
                <a:latin typeface="Arial" charset="0"/>
                <a:ea typeface="굴림" charset="0"/>
                <a:cs typeface="굴림" charset="0"/>
              </a:rPr>
            </a:br>
            <a:r>
              <a:rPr lang="en-US" altLang="ko-KR" sz="1200" dirty="0">
                <a:solidFill>
                  <a:srgbClr val="FFFFFF"/>
                </a:solidFill>
                <a:latin typeface="Arial" charset="0"/>
                <a:ea typeface="굴림" charset="0"/>
                <a:cs typeface="굴림" charset="0"/>
              </a:rPr>
              <a:t>Coefficient of friction: .65</a:t>
            </a:r>
            <a:br>
              <a:rPr lang="en-US" altLang="ko-KR" sz="1200" dirty="0">
                <a:solidFill>
                  <a:srgbClr val="FFFFFF"/>
                </a:solidFill>
                <a:latin typeface="Arial" charset="0"/>
                <a:ea typeface="굴림" charset="0"/>
                <a:cs typeface="굴림" charset="0"/>
              </a:rPr>
            </a:br>
            <a:r>
              <a:rPr lang="en-US" altLang="ko-KR" sz="1200" dirty="0">
                <a:solidFill>
                  <a:schemeClr val="bg2"/>
                </a:solidFill>
                <a:latin typeface="Arial" charset="0"/>
                <a:ea typeface="굴림" charset="0"/>
                <a:cs typeface="굴림" charset="0"/>
              </a:rPr>
              <a:t>Driver Attention: </a:t>
            </a:r>
            <a:r>
              <a:rPr lang="en-US" altLang="ko-KR" sz="1200" dirty="0" smtClean="0">
                <a:solidFill>
                  <a:schemeClr val="bg2"/>
                </a:solidFill>
                <a:latin typeface="Arial" charset="0"/>
                <a:ea typeface="굴림" charset="0"/>
                <a:cs typeface="굴림" charset="0"/>
              </a:rPr>
              <a:t>Yes</a:t>
            </a:r>
            <a:endParaRPr lang="en-US" altLang="ko-KR" sz="1200" b="1" dirty="0">
              <a:solidFill>
                <a:srgbClr val="FFFFFF"/>
              </a:solidFill>
              <a:latin typeface="Arial" charset="0"/>
              <a:ea typeface="굴림" charset="0"/>
              <a:cs typeface="굴림" charset="0"/>
            </a:endParaRPr>
          </a:p>
          <a:p>
            <a:pPr eaLnBrk="1" hangingPunct="1"/>
            <a:endParaRPr lang="ko-KR" altLang="en-US" sz="1200" dirty="0">
              <a:solidFill>
                <a:srgbClr val="FFFFFF"/>
              </a:solidFill>
              <a:latin typeface="Arial" charset="0"/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V2V and cruise control to avoid Shockwave formations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90"/>
          <a:stretch/>
        </p:blipFill>
        <p:spPr bwMode="auto">
          <a:xfrm>
            <a:off x="0" y="1449602"/>
            <a:ext cx="9144000" cy="378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52400" y="5410200"/>
            <a:ext cx="899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VDR = Velocity Dependent Randomization: </a:t>
            </a:r>
            <a:r>
              <a:rPr lang="en-US" i="1" dirty="0">
                <a:solidFill>
                  <a:schemeClr val="tx1"/>
                </a:solidFill>
              </a:rPr>
              <a:t>normal drive </a:t>
            </a:r>
          </a:p>
          <a:p>
            <a:r>
              <a:rPr lang="en-US" dirty="0">
                <a:solidFill>
                  <a:schemeClr val="tx1"/>
                </a:solidFill>
              </a:rPr>
              <a:t>PVS  = Partial Velocity Synchronization: </a:t>
            </a:r>
            <a:r>
              <a:rPr lang="en-US" i="1" dirty="0">
                <a:solidFill>
                  <a:schemeClr val="tx1"/>
                </a:solidFill>
              </a:rPr>
              <a:t>advanced cruise control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5849" y="6289717"/>
            <a:ext cx="8754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A Study on Highway Traffic Flow Optimization using Partial Velocity Synchronization, Markus Forster, Raphael Frank, Thomas </a:t>
            </a:r>
            <a:r>
              <a:rPr lang="en-US" altLang="ko-KR" sz="1000" i="1" dirty="0" smtClean="0"/>
              <a:t>Engel, 2013</a:t>
            </a:r>
            <a:endParaRPr lang="ko-KR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32423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V2V for Platooning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511300"/>
            <a:ext cx="7264400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914400" y="5867400"/>
            <a:ext cx="7313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Study will offer insight into autonomous vehicle grids</a:t>
            </a:r>
          </a:p>
        </p:txBody>
      </p:sp>
    </p:spTree>
    <p:extLst>
      <p:ext uri="{BB962C8B-B14F-4D97-AF65-F5344CB8AC3E}">
        <p14:creationId xmlns:p14="http://schemas.microsoft.com/office/powerpoint/2010/main" val="281518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Vehicle Control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950200" cy="499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8775" y="6019800"/>
            <a:ext cx="8328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V2V more critical as autonomous car penetration increases</a:t>
            </a:r>
          </a:p>
        </p:txBody>
      </p:sp>
    </p:spTree>
    <p:extLst>
      <p:ext uri="{BB962C8B-B14F-4D97-AF65-F5344CB8AC3E}">
        <p14:creationId xmlns:p14="http://schemas.microsoft.com/office/powerpoint/2010/main" val="27433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information</a:t>
            </a:r>
          </a:p>
          <a:p>
            <a:r>
              <a:rPr lang="en-US" dirty="0"/>
              <a:t>Local attractions, advertisements</a:t>
            </a:r>
          </a:p>
          <a:p>
            <a:r>
              <a:rPr lang="en-US" dirty="0"/>
              <a:t>Tourist </a:t>
            </a:r>
            <a:r>
              <a:rPr lang="en-US" dirty="0" smtClean="0"/>
              <a:t>information</a:t>
            </a:r>
            <a:endParaRPr lang="en-US" dirty="0"/>
          </a:p>
          <a:p>
            <a:r>
              <a:rPr lang="en-US" dirty="0"/>
              <a:t>Accidents, crimes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V2V for Location Relevant Content Delivery</a:t>
            </a:r>
            <a:endParaRPr 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4990527" y="3510187"/>
            <a:ext cx="3818730" cy="2837121"/>
            <a:chOff x="9310" y="6898"/>
            <a:chExt cx="4952" cy="4030"/>
          </a:xfrm>
        </p:grpSpPr>
        <p:graphicFrame>
          <p:nvGraphicFramePr>
            <p:cNvPr id="5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5152417"/>
                </p:ext>
              </p:extLst>
            </p:nvPr>
          </p:nvGraphicFramePr>
          <p:xfrm>
            <a:off x="9310" y="6898"/>
            <a:ext cx="4952" cy="40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9" name="Visio" r:id="rId4" imgW="2133600" imgH="1739900" progId="Visio.Drawing.11">
                    <p:embed/>
                  </p:oleObj>
                </mc:Choice>
                <mc:Fallback>
                  <p:oleObj name="Visio" r:id="rId4" imgW="2133600" imgH="173990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10" y="6898"/>
                          <a:ext cx="4952" cy="40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6" name="Picture 7" descr="Untitled-2 copy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75121">
              <a:off x="13141" y="8217"/>
              <a:ext cx="802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857" y="3657600"/>
            <a:ext cx="4159927" cy="2819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5091" y="6215248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CarTorrent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85961" y="6215248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MobEyes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CarTel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0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Centric Networking for IOV</a:t>
            </a:r>
            <a:endParaRPr 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Ad-hoc net use cases:</a:t>
            </a:r>
            <a:endParaRPr lang="en-US" dirty="0"/>
          </a:p>
          <a:p>
            <a:pPr lvl="1"/>
            <a:r>
              <a:rPr lang="en-US" dirty="0" smtClean="0"/>
              <a:t>Rural and emergency scenarios</a:t>
            </a:r>
          </a:p>
          <a:p>
            <a:pPr lvl="1"/>
            <a:r>
              <a:rPr lang="en-US" dirty="0" smtClean="0"/>
              <a:t>Tactical battlefield</a:t>
            </a:r>
          </a:p>
          <a:p>
            <a:pPr lvl="1"/>
            <a:r>
              <a:rPr lang="en-US" dirty="0" smtClean="0"/>
              <a:t>Autonomous driving, shopping mall crowdsourcing, etc.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Common characteristics:</a:t>
            </a:r>
          </a:p>
          <a:p>
            <a:pPr lvl="1"/>
            <a:r>
              <a:rPr lang="en-US" altLang="ko-KR" dirty="0" smtClean="0"/>
              <a:t>Info centric, </a:t>
            </a:r>
            <a:r>
              <a:rPr lang="en-US" altLang="ko-KR" dirty="0" err="1" smtClean="0"/>
              <a:t>interm</a:t>
            </a:r>
            <a:r>
              <a:rPr lang="en-US" altLang="ko-KR" dirty="0" smtClean="0"/>
              <a:t>. connected, fast deployment, opportunistic routing and caching </a:t>
            </a:r>
            <a:r>
              <a:rPr lang="en-US" altLang="ko-KR" b="1" dirty="0" smtClean="0"/>
              <a:t>based on context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Info-centric </a:t>
            </a:r>
            <a:r>
              <a:rPr lang="en-US" dirty="0"/>
              <a:t>Context</a:t>
            </a:r>
            <a:r>
              <a:rPr lang="en-US" dirty="0" smtClean="0"/>
              <a:t>-Aware </a:t>
            </a:r>
            <a:r>
              <a:rPr lang="en-US" dirty="0"/>
              <a:t>Ad-hoc </a:t>
            </a:r>
            <a:r>
              <a:rPr lang="en-US" dirty="0" smtClean="0"/>
              <a:t>Net (</a:t>
            </a:r>
            <a:r>
              <a:rPr lang="en-US" dirty="0"/>
              <a:t>ICAN) </a:t>
            </a:r>
          </a:p>
          <a:p>
            <a:pPr lvl="1"/>
            <a:r>
              <a:rPr lang="en-US" dirty="0" smtClean="0"/>
              <a:t>Extends and integrates </a:t>
            </a:r>
            <a:r>
              <a:rPr lang="en-US" i="1" dirty="0" smtClean="0"/>
              <a:t>ICN, DTN, and opportunistic routing and caching </a:t>
            </a:r>
            <a:r>
              <a:rPr lang="en-US" dirty="0" smtClean="0"/>
              <a:t>in one network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ICAN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Push</a:t>
            </a:r>
            <a:r>
              <a:rPr lang="en-US" dirty="0"/>
              <a:t>- and pull-based </a:t>
            </a:r>
            <a:r>
              <a:rPr lang="en-US" dirty="0" smtClean="0"/>
              <a:t>application support</a:t>
            </a:r>
          </a:p>
          <a:p>
            <a:pPr lvl="1"/>
            <a:r>
              <a:rPr lang="en-US" dirty="0"/>
              <a:t>Must </a:t>
            </a:r>
            <a:r>
              <a:rPr lang="en-US" b="1" dirty="0"/>
              <a:t>push</a:t>
            </a:r>
            <a:r>
              <a:rPr lang="en-US" dirty="0"/>
              <a:t> to cars info of imminent danger</a:t>
            </a:r>
          </a:p>
          <a:p>
            <a:endParaRPr lang="en-US" dirty="0" smtClean="0"/>
          </a:p>
          <a:p>
            <a:r>
              <a:rPr lang="en-US" dirty="0" smtClean="0"/>
              <a:t>Context</a:t>
            </a:r>
            <a:r>
              <a:rPr lang="en-US" dirty="0"/>
              <a:t>-aware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Select </a:t>
            </a:r>
            <a:r>
              <a:rPr lang="en-US" dirty="0"/>
              <a:t>routing and caching algorithms  based on network/app </a:t>
            </a:r>
            <a:r>
              <a:rPr lang="en-US" b="1" dirty="0" smtClean="0"/>
              <a:t>context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Fast deployment/reconfiguration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7E2F-8C50-4A6F-B3C9-1100049C4F0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Network Entity Representation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dirty="0"/>
              <a:t>, node, and geo-location are </a:t>
            </a:r>
            <a:r>
              <a:rPr lang="en-US" dirty="0" smtClean="0"/>
              <a:t>all </a:t>
            </a:r>
            <a:r>
              <a:rPr lang="en-US" i="1" dirty="0" smtClean="0"/>
              <a:t>addressable </a:t>
            </a:r>
            <a:r>
              <a:rPr lang="en-US" dirty="0" smtClean="0"/>
              <a:t>network entities/objects; representation = address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Data</a:t>
            </a:r>
            <a:r>
              <a:rPr lang="en-US" dirty="0" smtClean="0"/>
              <a:t>: assume ICN hierarchical naming [1]</a:t>
            </a:r>
          </a:p>
          <a:p>
            <a:pPr lvl="1"/>
            <a:r>
              <a:rPr lang="en-US" dirty="0" smtClean="0"/>
              <a:t>Format:</a:t>
            </a:r>
            <a:r>
              <a:rPr lang="en-US" i="1" dirty="0" smtClean="0"/>
              <a:t> </a:t>
            </a:r>
            <a:r>
              <a:rPr lang="en-US" b="1" i="1" dirty="0" err="1" smtClean="0"/>
              <a:t>application_id</a:t>
            </a:r>
            <a:r>
              <a:rPr lang="en-US" b="1" i="1" dirty="0" smtClean="0"/>
              <a:t>/</a:t>
            </a:r>
            <a:r>
              <a:rPr lang="en-US" b="1" i="1" dirty="0" err="1" smtClean="0"/>
              <a:t>data_object_id</a:t>
            </a:r>
            <a:r>
              <a:rPr lang="en-US" b="1" i="1" dirty="0" smtClean="0"/>
              <a:t>/</a:t>
            </a:r>
            <a:r>
              <a:rPr lang="en-US" b="1" i="1" dirty="0" err="1" smtClean="0"/>
              <a:t>chunk_id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Node</a:t>
            </a:r>
            <a:r>
              <a:rPr lang="en-US" dirty="0" smtClean="0"/>
              <a:t>: unique node identifier</a:t>
            </a:r>
          </a:p>
          <a:p>
            <a:pPr lvl="1"/>
            <a:r>
              <a:rPr lang="en-US" dirty="0" smtClean="0"/>
              <a:t>IP or MAC addresses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Geo-location</a:t>
            </a:r>
            <a:r>
              <a:rPr lang="en-US" dirty="0" smtClean="0"/>
              <a:t>: to support unicast/</a:t>
            </a:r>
            <a:r>
              <a:rPr lang="en-US" dirty="0" err="1" smtClean="0"/>
              <a:t>geocast</a:t>
            </a:r>
            <a:r>
              <a:rPr lang="en-US" dirty="0" smtClean="0"/>
              <a:t> applications</a:t>
            </a:r>
          </a:p>
          <a:p>
            <a:pPr lvl="1"/>
            <a:r>
              <a:rPr lang="en-US" dirty="0" smtClean="0"/>
              <a:t>GPS coordinates</a:t>
            </a:r>
          </a:p>
          <a:p>
            <a:pPr lvl="1"/>
            <a:r>
              <a:rPr lang="en-US" dirty="0" smtClean="0"/>
              <a:t>GPS coordinate + diameter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801380"/>
            <a:ext cx="75713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</a:rPr>
              <a:t>[1] Jacobson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Van, et al. "Networking named content." 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5th international conference on Emerging networking experiments and technologies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. ACM, 2009.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7E2F-8C50-4A6F-B3C9-1100049C4F0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a collection of sensor platforms</a:t>
            </a:r>
          </a:p>
          <a:p>
            <a:pPr lvl="1"/>
            <a:r>
              <a:rPr lang="en-US" dirty="0" smtClean="0"/>
              <a:t>Collect/deliver sensor data to drivers and Internet cloud.</a:t>
            </a:r>
          </a:p>
          <a:p>
            <a:r>
              <a:rPr lang="en-US" dirty="0" smtClean="0"/>
              <a:t>To the Internet of Vehicles (IOV)</a:t>
            </a:r>
          </a:p>
          <a:p>
            <a:pPr lvl="1"/>
            <a:r>
              <a:rPr lang="en-US" dirty="0" smtClean="0"/>
              <a:t>Share sensor inputs to optimize local utility functions (e.g., autonomous driving).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In this talk: </a:t>
            </a:r>
          </a:p>
          <a:p>
            <a:pPr lvl="1"/>
            <a:r>
              <a:rPr lang="en-US" dirty="0" smtClean="0"/>
              <a:t>Identify unique challenges of IOV as opposed to conventional IOT models (say, Internet of Energy).</a:t>
            </a:r>
          </a:p>
          <a:p>
            <a:pPr lvl="1"/>
            <a:r>
              <a:rPr lang="en-US" dirty="0" smtClean="0"/>
              <a:t>Specify Vehicular Cloud as a promising solution.</a:t>
            </a:r>
          </a:p>
          <a:p>
            <a:pPr lvl="2"/>
            <a:r>
              <a:rPr lang="en-US" dirty="0" smtClean="0"/>
              <a:t>What leads to the cloud?</a:t>
            </a:r>
          </a:p>
          <a:p>
            <a:pPr lvl="2"/>
            <a:r>
              <a:rPr lang="en-US" dirty="0" smtClean="0"/>
              <a:t>What are technical challenges?</a:t>
            </a:r>
          </a:p>
          <a:p>
            <a:pPr lvl="2"/>
            <a:r>
              <a:rPr lang="en-US" dirty="0" smtClean="0"/>
              <a:t>What services the cloud can provide?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Urban Fleet of Vehicles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Context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representation, ICAN extracts the </a:t>
            </a:r>
            <a:r>
              <a:rPr lang="en-US" b="1" dirty="0" smtClean="0"/>
              <a:t>context</a:t>
            </a:r>
            <a:r>
              <a:rPr lang="en-US" dirty="0" smtClean="0"/>
              <a:t> of each entity and of associated packets/chunks</a:t>
            </a:r>
          </a:p>
          <a:p>
            <a:r>
              <a:rPr lang="en-US" dirty="0" smtClean="0"/>
              <a:t>Two types of context:</a:t>
            </a:r>
          </a:p>
          <a:p>
            <a:pPr lvl="1"/>
            <a:r>
              <a:rPr lang="en-US" b="1" dirty="0" smtClean="0"/>
              <a:t>Application related </a:t>
            </a:r>
            <a:r>
              <a:rPr lang="en-US" dirty="0" smtClean="0"/>
              <a:t>(e.g., real time, private/public)</a:t>
            </a:r>
          </a:p>
          <a:p>
            <a:pPr lvl="1"/>
            <a:r>
              <a:rPr lang="en-US" b="1" dirty="0" smtClean="0"/>
              <a:t>Network condition related </a:t>
            </a:r>
            <a:r>
              <a:rPr lang="en-US" dirty="0" smtClean="0"/>
              <a:t>(e.g., congestion, connectivity)</a:t>
            </a:r>
          </a:p>
          <a:p>
            <a:r>
              <a:rPr lang="en-US" dirty="0" smtClean="0"/>
              <a:t>From context, ICAN determines suitable </a:t>
            </a:r>
            <a:r>
              <a:rPr lang="en-US" b="1" dirty="0" smtClean="0"/>
              <a:t>processing and forwarding policies </a:t>
            </a:r>
            <a:r>
              <a:rPr lang="en-US" dirty="0" smtClean="0"/>
              <a:t>(e.g., push, dissemination, shortest path)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7E2F-8C50-4A6F-B3C9-1100049C4F0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2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886700" cy="870074"/>
          </a:xfrm>
        </p:spPr>
        <p:txBody>
          <a:bodyPr/>
          <a:lstStyle/>
          <a:p>
            <a:r>
              <a:rPr lang="en-US" b="1" dirty="0" smtClean="0"/>
              <a:t>Context: </a:t>
            </a:r>
            <a:r>
              <a:rPr lang="en-US" altLang="ko-KR" dirty="0"/>
              <a:t>Application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Context: metadata associated with application or data-object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1795"/>
          <a:stretch/>
        </p:blipFill>
        <p:spPr>
          <a:xfrm>
            <a:off x="76200" y="2429436"/>
            <a:ext cx="8915400" cy="191396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7E2F-8C50-4A6F-B3C9-1100049C4F0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18869"/>
          <a:stretch/>
        </p:blipFill>
        <p:spPr>
          <a:xfrm>
            <a:off x="96613" y="4493540"/>
            <a:ext cx="8912674" cy="19657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742" y="422114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Examples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9742" y="214640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Meta-data Format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40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86700" cy="870074"/>
          </a:xfrm>
        </p:spPr>
        <p:txBody>
          <a:bodyPr/>
          <a:lstStyle/>
          <a:p>
            <a:r>
              <a:rPr lang="en-US" b="1" dirty="0" smtClean="0"/>
              <a:t>Context: </a:t>
            </a:r>
            <a:r>
              <a:rPr lang="en-US" altLang="ko-KR" dirty="0"/>
              <a:t>Network </a:t>
            </a:r>
            <a:r>
              <a:rPr lang="en-US" altLang="ko-KR" dirty="0" smtClean="0"/>
              <a:t>Conditions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Associated with Node Metadata</a:t>
            </a:r>
          </a:p>
          <a:p>
            <a:r>
              <a:rPr lang="en-US" dirty="0" smtClean="0"/>
              <a:t>Locally </a:t>
            </a:r>
            <a:r>
              <a:rPr lang="en-US" dirty="0"/>
              <a:t>m</a:t>
            </a:r>
            <a:r>
              <a:rPr lang="en-US" dirty="0" smtClean="0"/>
              <a:t>aintained and generated by nodes</a:t>
            </a:r>
          </a:p>
          <a:p>
            <a:pPr lvl="1"/>
            <a:r>
              <a:rPr lang="en-US" dirty="0" smtClean="0"/>
              <a:t>Location: GPS coordinates</a:t>
            </a:r>
          </a:p>
          <a:p>
            <a:pPr lvl="1"/>
            <a:r>
              <a:rPr lang="en-US" dirty="0" smtClean="0"/>
              <a:t>Neighbor list</a:t>
            </a:r>
          </a:p>
          <a:p>
            <a:pPr lvl="2"/>
            <a:r>
              <a:rPr lang="en-US" dirty="0" smtClean="0"/>
              <a:t>Maintained by overhearing the ongoing traffic</a:t>
            </a:r>
          </a:p>
          <a:p>
            <a:pPr lvl="1"/>
            <a:r>
              <a:rPr lang="en-US" dirty="0" smtClean="0"/>
              <a:t>Out-of-contact node list</a:t>
            </a:r>
          </a:p>
          <a:p>
            <a:pPr lvl="2"/>
            <a:r>
              <a:rPr lang="en-US" dirty="0" smtClean="0"/>
              <a:t>Implicitly detected by observing the retransmission failures towards known destinations</a:t>
            </a:r>
          </a:p>
          <a:p>
            <a:r>
              <a:rPr lang="en-US" dirty="0" smtClean="0"/>
              <a:t>Nodes can: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etrieve app and net metadata from data chunks</a:t>
            </a:r>
          </a:p>
          <a:p>
            <a:pPr lvl="1"/>
            <a:r>
              <a:rPr lang="en-US" dirty="0" smtClean="0"/>
              <a:t>Explicitly request metadata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7E2F-8C50-4A6F-B3C9-1100049C4F0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990" y="44326"/>
            <a:ext cx="7886700" cy="870074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b="1" dirty="0" smtClean="0"/>
              <a:t>On-Demand Metadata Dissemination</a:t>
            </a:r>
            <a:endParaRPr kumimoji="1" lang="zh-CN" altLang="en-US" b="1" dirty="0"/>
          </a:p>
        </p:txBody>
      </p:sp>
      <p:pic>
        <p:nvPicPr>
          <p:cNvPr id="5" name="内容占位符 4" descr="汽车1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3" b="22413"/>
          <a:stretch>
            <a:fillRect/>
          </a:stretch>
        </p:blipFill>
        <p:spPr>
          <a:xfrm>
            <a:off x="1721237" y="2430518"/>
            <a:ext cx="603245" cy="332829"/>
          </a:xfr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E883-81F5-4CCB-A954-AFA509AFB28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内容占位符 4" descr="汽车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3" b="22413"/>
          <a:stretch>
            <a:fillRect/>
          </a:stretch>
        </p:blipFill>
        <p:spPr>
          <a:xfrm>
            <a:off x="2872119" y="1724573"/>
            <a:ext cx="603245" cy="332829"/>
          </a:xfrm>
          <a:prstGeom prst="rect">
            <a:avLst/>
          </a:prstGeom>
        </p:spPr>
      </p:pic>
      <p:pic>
        <p:nvPicPr>
          <p:cNvPr id="7" name="内容占位符 4" descr="汽车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3" b="22413"/>
          <a:stretch>
            <a:fillRect/>
          </a:stretch>
        </p:blipFill>
        <p:spPr>
          <a:xfrm>
            <a:off x="3173741" y="3344918"/>
            <a:ext cx="603245" cy="332829"/>
          </a:xfrm>
          <a:prstGeom prst="rect">
            <a:avLst/>
          </a:prstGeom>
        </p:spPr>
      </p:pic>
      <p:pic>
        <p:nvPicPr>
          <p:cNvPr id="8" name="内容占位符 4" descr="汽车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3" b="22413"/>
          <a:stretch>
            <a:fillRect/>
          </a:stretch>
        </p:blipFill>
        <p:spPr>
          <a:xfrm>
            <a:off x="4776570" y="1295400"/>
            <a:ext cx="603245" cy="332829"/>
          </a:xfrm>
          <a:prstGeom prst="rect">
            <a:avLst/>
          </a:prstGeom>
        </p:spPr>
      </p:pic>
      <p:pic>
        <p:nvPicPr>
          <p:cNvPr id="9" name="内容占位符 4" descr="汽车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3" b="22413"/>
          <a:stretch>
            <a:fillRect/>
          </a:stretch>
        </p:blipFill>
        <p:spPr>
          <a:xfrm>
            <a:off x="5008123" y="2556642"/>
            <a:ext cx="603245" cy="332829"/>
          </a:xfrm>
          <a:prstGeom prst="rect">
            <a:avLst/>
          </a:prstGeom>
        </p:spPr>
      </p:pic>
      <p:pic>
        <p:nvPicPr>
          <p:cNvPr id="10" name="内容占位符 4" descr="汽车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3" b="22413"/>
          <a:stretch>
            <a:fillRect/>
          </a:stretch>
        </p:blipFill>
        <p:spPr>
          <a:xfrm>
            <a:off x="5078193" y="3844159"/>
            <a:ext cx="603245" cy="332829"/>
          </a:xfrm>
          <a:prstGeom prst="rect">
            <a:avLst/>
          </a:prstGeom>
        </p:spPr>
      </p:pic>
      <p:pic>
        <p:nvPicPr>
          <p:cNvPr id="11" name="内容占位符 4" descr="汽车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3" b="22413"/>
          <a:stretch>
            <a:fillRect/>
          </a:stretch>
        </p:blipFill>
        <p:spPr>
          <a:xfrm>
            <a:off x="6515706" y="2141482"/>
            <a:ext cx="603245" cy="332829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623473" y="2246589"/>
            <a:ext cx="779517" cy="726965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34295" y="2355819"/>
            <a:ext cx="1281233" cy="369332"/>
          </a:xfrm>
          <a:prstGeom prst="rect">
            <a:avLst/>
          </a:prstGeom>
          <a:noFill/>
          <a:ln w="28575" cmpd="sng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Comic Sans MS"/>
              </a:rPr>
              <a:t>Requester</a:t>
            </a:r>
            <a:endParaRPr kumimoji="1" lang="zh-CN" altLang="en-US" dirty="0">
              <a:latin typeface="Comic Sans M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426701" y="1961933"/>
            <a:ext cx="779517" cy="72696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206218" y="2104979"/>
            <a:ext cx="1087031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Comic Sans MS"/>
              </a:rPr>
              <a:t>Provider</a:t>
            </a:r>
            <a:endParaRPr kumimoji="1" lang="zh-CN" altLang="en-US" dirty="0">
              <a:latin typeface="Comic Sans MS"/>
            </a:endParaRPr>
          </a:p>
        </p:txBody>
      </p:sp>
      <p:cxnSp>
        <p:nvCxnSpPr>
          <p:cNvPr id="18" name="直线箭头连接符 17"/>
          <p:cNvCxnSpPr/>
          <p:nvPr/>
        </p:nvCxnSpPr>
        <p:spPr>
          <a:xfrm flipV="1">
            <a:off x="2185776" y="1948313"/>
            <a:ext cx="724634" cy="295648"/>
          </a:xfrm>
          <a:prstGeom prst="straightConnector1">
            <a:avLst/>
          </a:prstGeom>
          <a:ln w="28575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2367667" y="2777361"/>
            <a:ext cx="884909" cy="644241"/>
          </a:xfrm>
          <a:prstGeom prst="straightConnector1">
            <a:avLst/>
          </a:prstGeom>
          <a:ln w="28575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6" idx="3"/>
            <a:endCxn id="8" idx="1"/>
          </p:cNvCxnSpPr>
          <p:nvPr/>
        </p:nvCxnSpPr>
        <p:spPr>
          <a:xfrm flipV="1">
            <a:off x="3475364" y="1461815"/>
            <a:ext cx="1301206" cy="429173"/>
          </a:xfrm>
          <a:prstGeom prst="straightConnector1">
            <a:avLst/>
          </a:prstGeom>
          <a:ln w="28575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3785976" y="3615561"/>
            <a:ext cx="1228190" cy="485228"/>
          </a:xfrm>
          <a:prstGeom prst="straightConnector1">
            <a:avLst/>
          </a:prstGeom>
          <a:ln w="28575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3776986" y="2777361"/>
            <a:ext cx="1231137" cy="788276"/>
          </a:xfrm>
          <a:prstGeom prst="straightConnector1">
            <a:avLst/>
          </a:prstGeom>
          <a:ln w="28575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8" idx="3"/>
            <a:endCxn id="15" idx="1"/>
          </p:cNvCxnSpPr>
          <p:nvPr/>
        </p:nvCxnSpPr>
        <p:spPr>
          <a:xfrm>
            <a:off x="5379815" y="1461815"/>
            <a:ext cx="1161044" cy="606580"/>
          </a:xfrm>
          <a:prstGeom prst="straightConnector1">
            <a:avLst/>
          </a:prstGeom>
          <a:ln w="28575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 flipV="1">
            <a:off x="5614776" y="2472561"/>
            <a:ext cx="838200" cy="381000"/>
          </a:xfrm>
          <a:prstGeom prst="straightConnector1">
            <a:avLst/>
          </a:prstGeom>
          <a:ln w="28575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15" idx="2"/>
          </p:cNvCxnSpPr>
          <p:nvPr/>
        </p:nvCxnSpPr>
        <p:spPr>
          <a:xfrm flipH="1">
            <a:off x="5614778" y="2325416"/>
            <a:ext cx="811923" cy="375745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 flipH="1" flipV="1">
            <a:off x="5309976" y="1558161"/>
            <a:ext cx="1161044" cy="60658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/>
          <p:nvPr/>
        </p:nvCxnSpPr>
        <p:spPr>
          <a:xfrm flipH="1">
            <a:off x="3475364" y="1586188"/>
            <a:ext cx="1301206" cy="429173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/>
          <p:nvPr/>
        </p:nvCxnSpPr>
        <p:spPr>
          <a:xfrm flipH="1">
            <a:off x="3709776" y="2674885"/>
            <a:ext cx="1231137" cy="788276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 flipH="1" flipV="1">
            <a:off x="3633576" y="3691761"/>
            <a:ext cx="1371600" cy="533400"/>
          </a:xfrm>
          <a:prstGeom prst="straightConnector1">
            <a:avLst/>
          </a:prstGeom>
          <a:ln w="28575" cmpd="sng">
            <a:solidFill>
              <a:srgbClr val="80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/>
          <p:nvPr/>
        </p:nvCxnSpPr>
        <p:spPr>
          <a:xfrm flipH="1">
            <a:off x="2338177" y="2091561"/>
            <a:ext cx="685799" cy="284656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/>
          <p:nvPr/>
        </p:nvCxnSpPr>
        <p:spPr>
          <a:xfrm flipH="1" flipV="1">
            <a:off x="2291467" y="2895120"/>
            <a:ext cx="884909" cy="644241"/>
          </a:xfrm>
          <a:prstGeom prst="straightConnector1">
            <a:avLst/>
          </a:prstGeom>
          <a:ln w="28575" cmpd="sng">
            <a:solidFill>
              <a:srgbClr val="80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>
            <a:off x="833226" y="4967982"/>
            <a:ext cx="888011" cy="0"/>
          </a:xfrm>
          <a:prstGeom prst="straightConnector1">
            <a:avLst/>
          </a:prstGeom>
          <a:ln w="28575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1777542" y="477026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Exploration Interest</a:t>
            </a:r>
            <a:endParaRPr kumimoji="1" lang="zh-CN" altLang="en-US" dirty="0"/>
          </a:p>
        </p:txBody>
      </p:sp>
      <p:cxnSp>
        <p:nvCxnSpPr>
          <p:cNvPr id="68" name="直线箭头连接符 67"/>
          <p:cNvCxnSpPr/>
          <p:nvPr/>
        </p:nvCxnSpPr>
        <p:spPr>
          <a:xfrm flipH="1">
            <a:off x="833226" y="5414672"/>
            <a:ext cx="888010" cy="1"/>
          </a:xfrm>
          <a:prstGeom prst="straightConnector1">
            <a:avLst/>
          </a:prstGeom>
          <a:ln w="28575" cmpd="sng">
            <a:solidFill>
              <a:srgbClr val="800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777542" y="5230006"/>
            <a:ext cx="550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Exploration reply = </a:t>
            </a:r>
            <a:r>
              <a:rPr kumimoji="1" lang="en-US" altLang="zh-CN" b="1" dirty="0" smtClean="0"/>
              <a:t>Source list (</a:t>
            </a:r>
            <a:r>
              <a:rPr kumimoji="1" lang="en-US" altLang="zh-CN" b="1" dirty="0" err="1" smtClean="0"/>
              <a:t>ID+location</a:t>
            </a:r>
            <a:r>
              <a:rPr kumimoji="1" lang="en-US" altLang="zh-CN" b="1" dirty="0" smtClean="0"/>
              <a:t>) + metadata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721236" y="5672769"/>
            <a:ext cx="5693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800040"/>
                </a:solidFill>
              </a:rPr>
              <a:t>The metadata is propagated to many relays.</a:t>
            </a:r>
            <a:endParaRPr kumimoji="1" lang="zh-CN" altLang="en-US" sz="2400" dirty="0">
              <a:solidFill>
                <a:srgbClr val="800040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005176" y="3615561"/>
            <a:ext cx="779517" cy="726965"/>
          </a:xfrm>
          <a:prstGeom prst="ellipse">
            <a:avLst/>
          </a:prstGeom>
          <a:noFill/>
          <a:ln w="28575" cmpd="sng">
            <a:solidFill>
              <a:srgbClr val="80008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817804" y="3817578"/>
            <a:ext cx="1796999" cy="646331"/>
          </a:xfrm>
          <a:prstGeom prst="rect">
            <a:avLst/>
          </a:prstGeom>
          <a:noFill/>
          <a:ln w="28575" cmpd="sng">
            <a:solidFill>
              <a:srgbClr val="800080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smtClean="0">
                <a:latin typeface="Comic Sans MS"/>
              </a:rPr>
              <a:t>Eligible Source</a:t>
            </a:r>
          </a:p>
          <a:p>
            <a:pPr algn="ctr"/>
            <a:r>
              <a:rPr kumimoji="1" lang="en-US" altLang="zh-CN" dirty="0" smtClean="0">
                <a:latin typeface="Comic Sans MS"/>
              </a:rPr>
              <a:t>(Cache)</a:t>
            </a:r>
            <a:endParaRPr kumimoji="1" lang="zh-CN" altLang="en-US" dirty="0">
              <a:latin typeface="Comic Sans MS"/>
            </a:endParaRPr>
          </a:p>
        </p:txBody>
      </p:sp>
      <p:cxnSp>
        <p:nvCxnSpPr>
          <p:cNvPr id="62" name="直线箭头连接符 61"/>
          <p:cNvCxnSpPr/>
          <p:nvPr/>
        </p:nvCxnSpPr>
        <p:spPr>
          <a:xfrm flipH="1">
            <a:off x="840566" y="5560065"/>
            <a:ext cx="888010" cy="1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67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1" grpId="0"/>
      <p:bldP spid="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rbel"/>
                <a:ea typeface="ＭＳ Ｐゴシック" charset="0"/>
                <a:cs typeface="Corbel"/>
              </a:rPr>
              <a:t>Conclusions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Vehicular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Cloud</a:t>
            </a:r>
            <a:r>
              <a:rPr lang="en-US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: a model for the systematic implementation of services in the vehicular grid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Services to support vehicle app (</a:t>
            </a:r>
            <a:r>
              <a:rPr lang="en-US" dirty="0" smtClean="0">
                <a:latin typeface="Helvetica" charset="0"/>
                <a:ea typeface="ＭＳ Ｐゴシック" charset="0"/>
              </a:rPr>
              <a:t>e.g., </a:t>
            </a:r>
            <a:r>
              <a:rPr lang="en-US" dirty="0">
                <a:latin typeface="Helvetica" charset="0"/>
                <a:ea typeface="ＭＳ Ｐゴシック" charset="0"/>
              </a:rPr>
              <a:t>safe navigation, intelligent transport, </a:t>
            </a:r>
            <a:r>
              <a:rPr lang="en-US" dirty="0" smtClean="0">
                <a:latin typeface="Helvetica" charset="0"/>
                <a:ea typeface="ＭＳ Ｐゴシック" charset="0"/>
              </a:rPr>
              <a:t>etc.)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Services to support external apps (</a:t>
            </a:r>
            <a:r>
              <a:rPr lang="en-US" dirty="0" smtClean="0">
                <a:latin typeface="Helvetica" charset="0"/>
                <a:ea typeface="ＭＳ Ｐゴシック" charset="0"/>
              </a:rPr>
              <a:t>e.g., </a:t>
            </a:r>
            <a:r>
              <a:rPr lang="en-US" dirty="0">
                <a:latin typeface="Helvetica" charset="0"/>
                <a:ea typeface="ＭＳ Ｐゴシック" charset="0"/>
              </a:rPr>
              <a:t>surveillance, forensic investigation, </a:t>
            </a:r>
            <a:r>
              <a:rPr lang="en-US" dirty="0" smtClean="0">
                <a:latin typeface="Helvetica" charset="0"/>
                <a:ea typeface="ＭＳ Ｐゴシック" charset="0"/>
              </a:rPr>
              <a:t>etc.)</a:t>
            </a:r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Recent events favor the development of V2V and thus of Vehicular Cloud services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USDOT </a:t>
            </a:r>
            <a:r>
              <a:rPr lang="en-US" dirty="0" smtClean="0">
                <a:latin typeface="Helvetica" charset="0"/>
                <a:ea typeface="ＭＳ Ｐゴシック" charset="0"/>
              </a:rPr>
              <a:t>V2V </a:t>
            </a:r>
            <a:r>
              <a:rPr lang="en-US" dirty="0">
                <a:latin typeface="Helvetica" charset="0"/>
                <a:ea typeface="ＭＳ Ｐゴシック" charset="0"/>
              </a:rPr>
              <a:t>endorsement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The </a:t>
            </a:r>
            <a:r>
              <a:rPr lang="en-US" dirty="0" smtClean="0">
                <a:latin typeface="Helvetica" charset="0"/>
                <a:ea typeface="ＭＳ Ｐゴシック" charset="0"/>
              </a:rPr>
              <a:t>emergence </a:t>
            </a:r>
            <a:r>
              <a:rPr lang="en-US" dirty="0">
                <a:latin typeface="Helvetica" charset="0"/>
                <a:ea typeface="ＭＳ Ｐゴシック" charset="0"/>
              </a:rPr>
              <a:t>of autonomous vehicles (Google Car </a:t>
            </a:r>
            <a:r>
              <a:rPr lang="en-US" dirty="0" smtClean="0">
                <a:latin typeface="Helvetica" charset="0"/>
                <a:ea typeface="ＭＳ Ｐゴシック" charset="0"/>
              </a:rPr>
              <a:t>etc.)</a:t>
            </a:r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Case study: Content </a:t>
            </a:r>
            <a:r>
              <a:rPr lang="en-US" dirty="0" err="1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dissem</a:t>
            </a:r>
            <a:r>
              <a:rPr lang="en-US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/retrieval service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ICAN =  ICN + context (</a:t>
            </a:r>
            <a:r>
              <a:rPr lang="en-US" dirty="0" smtClean="0">
                <a:latin typeface="Helvetica" charset="0"/>
                <a:ea typeface="ＭＳ Ｐゴシック" charset="0"/>
              </a:rPr>
              <a:t>app. </a:t>
            </a:r>
            <a:r>
              <a:rPr lang="en-US" dirty="0">
                <a:latin typeface="Helvetica" charset="0"/>
                <a:ea typeface="ＭＳ Ｐゴシック" charset="0"/>
              </a:rPr>
              <a:t>and network) awareness</a:t>
            </a:r>
          </a:p>
        </p:txBody>
      </p:sp>
    </p:spTree>
    <p:extLst>
      <p:ext uri="{BB962C8B-B14F-4D97-AF65-F5344CB8AC3E}">
        <p14:creationId xmlns:p14="http://schemas.microsoft.com/office/powerpoint/2010/main" val="275796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/>
                <a:ea typeface="ＭＳ Ｐゴシック" charset="0"/>
                <a:cs typeface="Corbel"/>
              </a:rPr>
              <a:t>Conclusions (</a:t>
            </a:r>
            <a:r>
              <a:rPr lang="en-US" dirty="0" err="1">
                <a:latin typeface="Corbel"/>
                <a:ea typeface="ＭＳ Ｐゴシック" charset="0"/>
                <a:cs typeface="Corbel"/>
              </a:rPr>
              <a:t>cont</a:t>
            </a:r>
            <a:r>
              <a:rPr lang="en-US" dirty="0">
                <a:latin typeface="Corbel"/>
                <a:ea typeface="ＭＳ Ｐゴシック" charset="0"/>
                <a:cs typeface="Corbel"/>
              </a:rPr>
              <a:t>) 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As vehicles become more autonomous,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  <a:t>need for V2V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communications will increase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 wireless radio technology landscape will </a:t>
            </a:r>
            <a:r>
              <a:rPr lang="en-US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change dynamically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given spectrum scarcity and value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 future autonomous vehicle must be </a:t>
            </a:r>
            <a:r>
              <a:rPr lang="en-US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radio and spectrum “</a:t>
            </a:r>
            <a:r>
              <a:rPr lang="en-US" altLang="ja-JP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agile</a:t>
            </a:r>
            <a:r>
              <a:rPr lang="en-US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 in order to deliver safety, efficiency and comfort as promised 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To support this, the Vehicle Cloud will offer (via crowd sourcing) </a:t>
            </a:r>
            <a:r>
              <a:rPr lang="en-US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spectrum awareness 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service</a:t>
            </a:r>
            <a:endParaRPr lang="en-US" dirty="0">
              <a:solidFill>
                <a:srgbClr val="0000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Comparison: IOV and IOT in Energy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980823"/>
              </p:ext>
            </p:extLst>
          </p:nvPr>
        </p:nvGraphicFramePr>
        <p:xfrm>
          <a:off x="263385" y="1112520"/>
          <a:ext cx="8610600" cy="513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/>
                <a:gridCol w="47244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rbel"/>
                          <a:cs typeface="Corbel"/>
                        </a:rPr>
                        <a:t>Vehicle evolution</a:t>
                      </a:r>
                      <a:endParaRPr lang="en-US" sz="2400" dirty="0">
                        <a:latin typeface="Corbel"/>
                        <a:cs typeface="Corbe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orbel"/>
                          <a:cs typeface="Corbel"/>
                        </a:rPr>
                        <a:t>Smart Grid/</a:t>
                      </a:r>
                      <a:r>
                        <a:rPr lang="en-US" sz="2400" baseline="0" dirty="0" smtClean="0">
                          <a:latin typeface="Corbel"/>
                          <a:cs typeface="Corbel"/>
                        </a:rPr>
                        <a:t>IOE (energy)</a:t>
                      </a:r>
                      <a:endParaRPr lang="en-US" sz="2400" dirty="0">
                        <a:latin typeface="Corbel"/>
                        <a:cs typeface="Corbe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/>
                          <a:cs typeface="Corbel"/>
                        </a:rPr>
                        <a:t>Manual first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/>
                          <a:cs typeface="Corbel"/>
                        </a:rPr>
                        <a:t>Manual setting of thermostat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rbel"/>
                          <a:cs typeface="Corbel"/>
                        </a:rPr>
                        <a:t>Cloud assisted.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rbel"/>
                          <a:cs typeface="Corbel"/>
                        </a:rPr>
                        <a:t>(navigator, intelligent highway, lane reservations, multimodal transportation)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/>
                          <a:cs typeface="Corbel"/>
                        </a:rPr>
                        <a:t>Cloud controlled guidance in settings to human operators.</a:t>
                      </a:r>
                    </a:p>
                    <a:p>
                      <a:endParaRPr lang="en-US" sz="2000" dirty="0" smtClean="0">
                        <a:latin typeface="Corbel"/>
                        <a:cs typeface="Corbel"/>
                      </a:endParaRPr>
                    </a:p>
                    <a:p>
                      <a:endParaRPr lang="en-US" sz="2000" dirty="0">
                        <a:latin typeface="Corbel"/>
                        <a:cs typeface="Corbe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/>
                          <a:cs typeface="Corbel"/>
                        </a:rPr>
                        <a:t>Self driving  autonomous cars</a:t>
                      </a:r>
                    </a:p>
                    <a:p>
                      <a:pPr marL="234950" indent="-234950">
                        <a:buFont typeface="Wingdings" charset="2"/>
                        <a:buChar char="§"/>
                      </a:pPr>
                      <a:r>
                        <a:rPr lang="en-US" sz="2000" dirty="0" smtClean="0">
                          <a:latin typeface="Corbel"/>
                          <a:cs typeface="Corbel"/>
                        </a:rPr>
                        <a:t>For comfort on freeways and for safety on surface roads</a:t>
                      </a:r>
                    </a:p>
                    <a:p>
                      <a:pPr marL="234950" indent="-234950">
                        <a:buFont typeface="Wingdings" charset="2"/>
                        <a:buChar char="§"/>
                      </a:pPr>
                      <a:r>
                        <a:rPr lang="en-US" sz="2000" dirty="0" smtClean="0">
                          <a:latin typeface="Corbel"/>
                          <a:cs typeface="Corbel"/>
                        </a:rPr>
                        <a:t>Here, vehicle interactions (via</a:t>
                      </a:r>
                      <a:r>
                        <a:rPr lang="en-US" sz="2000" baseline="0" dirty="0" smtClean="0">
                          <a:latin typeface="Corbel"/>
                          <a:cs typeface="Corbel"/>
                        </a:rPr>
                        <a:t> </a:t>
                      </a:r>
                      <a:r>
                        <a:rPr lang="en-US" sz="2000" dirty="0" smtClean="0">
                          <a:latin typeface="Corbel"/>
                          <a:cs typeface="Corbel"/>
                        </a:rPr>
                        <a:t>V2V communications) are CRITICAL</a:t>
                      </a:r>
                    </a:p>
                    <a:p>
                      <a:pPr marL="234950" indent="-234950">
                        <a:buFont typeface="Wingdings" charset="2"/>
                        <a:buChar char="§"/>
                      </a:pPr>
                      <a:endParaRPr lang="en-US" sz="2000" dirty="0" smtClean="0">
                        <a:latin typeface="Corbel"/>
                        <a:cs typeface="Corbe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/>
                          <a:cs typeface="Corbel"/>
                        </a:rPr>
                        <a:t>Intelligent buildings and energy grids</a:t>
                      </a:r>
                    </a:p>
                    <a:p>
                      <a:pPr marL="234950" indent="-234950">
                        <a:buFont typeface="Wingdings" charset="2"/>
                        <a:buChar char="§"/>
                      </a:pPr>
                      <a:r>
                        <a:rPr lang="en-US" sz="2000" dirty="0" smtClean="0">
                          <a:latin typeface="Corbel"/>
                          <a:cs typeface="Corbel"/>
                        </a:rPr>
                        <a:t>Full </a:t>
                      </a:r>
                      <a:r>
                        <a:rPr kumimoji="0" lang="en-US" sz="2000" kern="1200" dirty="0" smtClean="0">
                          <a:solidFill>
                            <a:schemeClr val="tx1"/>
                          </a:solidFill>
                          <a:latin typeface="Corbel"/>
                          <a:ea typeface="+mn-ea"/>
                          <a:cs typeface="Corbel"/>
                        </a:rPr>
                        <a:t>automation</a:t>
                      </a:r>
                      <a:r>
                        <a:rPr lang="en-US" sz="2000" dirty="0" smtClean="0">
                          <a:latin typeface="Corbel"/>
                          <a:cs typeface="Corbel"/>
                        </a:rPr>
                        <a:t> – sensors/actuators select best operating conditions (for energy savings and human comfort)</a:t>
                      </a:r>
                    </a:p>
                    <a:p>
                      <a:pPr marL="234950" indent="-234950">
                        <a:buFont typeface="Wingdings" charset="2"/>
                        <a:buChar char="§"/>
                      </a:pPr>
                      <a:r>
                        <a:rPr lang="en-US" sz="2000" dirty="0" smtClean="0">
                          <a:latin typeface="Corbel"/>
                          <a:cs typeface="Corbel"/>
                        </a:rPr>
                        <a:t>Mostly still controlled from BIG cloud; but considerable local autonomy; limited P2P interaction between Energy Things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75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Smart Grid: Objects are </a:t>
            </a:r>
            <a:r>
              <a:rPr lang="en-US" altLang="ko-KR" dirty="0"/>
              <a:t>hierarchically controlled.</a:t>
            </a:r>
          </a:p>
          <a:p>
            <a:pPr lvl="1"/>
            <a:r>
              <a:rPr lang="en-US" altLang="ko-KR" dirty="0"/>
              <a:t>This enormously helps scalability from </a:t>
            </a:r>
            <a:r>
              <a:rPr lang="en-US" altLang="ko-KR" dirty="0" smtClean="0"/>
              <a:t>room to </a:t>
            </a:r>
            <a:r>
              <a:rPr lang="en-US" altLang="ko-KR" dirty="0"/>
              <a:t>building to </a:t>
            </a:r>
            <a:r>
              <a:rPr lang="en-US" altLang="ko-KR" dirty="0" smtClean="0"/>
              <a:t>city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Vehicular Cloud: Vehicles </a:t>
            </a:r>
            <a:r>
              <a:rPr lang="en-US" altLang="ko-KR" dirty="0"/>
              <a:t>cannot be hierarchically partitioned and controlled.</a:t>
            </a:r>
          </a:p>
          <a:p>
            <a:pPr lvl="1"/>
            <a:r>
              <a:rPr lang="en-US" altLang="ko-KR" sz="2400" dirty="0" smtClean="0"/>
              <a:t>Mobility handling &amp; real-time</a:t>
            </a:r>
            <a:r>
              <a:rPr lang="en-US" altLang="ko-KR" sz="2400" dirty="0"/>
              <a:t>, low latency </a:t>
            </a:r>
            <a:r>
              <a:rPr lang="en-US" altLang="ko-KR" sz="2400" dirty="0" smtClean="0"/>
              <a:t>V2V requirements</a:t>
            </a:r>
          </a:p>
          <a:p>
            <a:pPr lvl="2"/>
            <a:r>
              <a:rPr lang="en-US" altLang="ko-KR" sz="2000" dirty="0"/>
              <a:t>Many platooning papers stress critical need of V2V.</a:t>
            </a:r>
          </a:p>
          <a:p>
            <a:pPr lvl="1"/>
            <a:r>
              <a:rPr lang="en-US" altLang="ko-KR" sz="2400" dirty="0" smtClean="0"/>
              <a:t>But these are not critical concerns in IOE/m-Health IOT apps</a:t>
            </a:r>
            <a:endParaRPr lang="en-US" altLang="ko-KR" sz="24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Mobility/V2V Communications Makes IOV Unique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7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/>
                <a:ea typeface="ＭＳ Ｐゴシック" charset="0"/>
                <a:cs typeface="Corbel"/>
              </a:rPr>
              <a:t>Computing Models: </a:t>
            </a:r>
            <a:endParaRPr lang="en-US" dirty="0">
              <a:latin typeface="Corbel"/>
              <a:ea typeface="ＭＳ Ｐゴシック" charset="0"/>
              <a:cs typeface="Corbel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orbel"/>
                <a:ea typeface="ＭＳ Ｐゴシック" charset="0"/>
                <a:cs typeface="Corbel"/>
              </a:rPr>
              <a:t>Internet Cloud </a:t>
            </a:r>
            <a:r>
              <a:rPr lang="en-US" dirty="0" smtClean="0">
                <a:solidFill>
                  <a:srgbClr val="000000"/>
                </a:solidFill>
                <a:latin typeface="Corbel"/>
                <a:ea typeface="ＭＳ Ｐゴシック" charset="0"/>
                <a:cs typeface="Corbel"/>
              </a:rPr>
              <a:t>Computing (e.g., </a:t>
            </a:r>
            <a:r>
              <a:rPr lang="en-US" dirty="0">
                <a:solidFill>
                  <a:srgbClr val="000000"/>
                </a:solidFill>
                <a:latin typeface="Corbel"/>
                <a:ea typeface="ＭＳ Ｐゴシック" charset="0"/>
                <a:cs typeface="Corbel"/>
              </a:rPr>
              <a:t>Amazon, </a:t>
            </a:r>
            <a:r>
              <a:rPr lang="en-US" dirty="0" smtClean="0">
                <a:solidFill>
                  <a:srgbClr val="000000"/>
                </a:solidFill>
                <a:latin typeface="Corbel"/>
                <a:ea typeface="ＭＳ Ｐゴシック" charset="0"/>
                <a:cs typeface="Corbel"/>
              </a:rPr>
              <a:t>Google)</a:t>
            </a:r>
            <a:endParaRPr lang="en-US" dirty="0">
              <a:solidFill>
                <a:srgbClr val="000000"/>
              </a:solidFill>
              <a:latin typeface="Corbel"/>
              <a:ea typeface="ＭＳ Ｐゴシック" charset="0"/>
              <a:cs typeface="Corbel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rbel"/>
                <a:ea typeface="ＭＳ Ｐゴシック" charset="0"/>
                <a:cs typeface="Corbel"/>
              </a:rPr>
              <a:t>Data center model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rbel"/>
                <a:ea typeface="ＭＳ Ｐゴシック" charset="0"/>
                <a:cs typeface="Corbel"/>
              </a:rPr>
              <a:t>Immense computer, storage resources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rbel"/>
                <a:ea typeface="ＭＳ Ｐゴシック" charset="0"/>
                <a:cs typeface="Corbel"/>
              </a:rPr>
              <a:t>Broadband </a:t>
            </a:r>
            <a:r>
              <a:rPr lang="en-US" dirty="0" smtClean="0">
                <a:solidFill>
                  <a:srgbClr val="000000"/>
                </a:solidFill>
                <a:latin typeface="Corbel"/>
                <a:ea typeface="ＭＳ Ｐゴシック" charset="0"/>
                <a:cs typeface="Corbel"/>
              </a:rPr>
              <a:t>connectivity</a:t>
            </a:r>
            <a:endParaRPr lang="en-US" dirty="0">
              <a:solidFill>
                <a:srgbClr val="000000"/>
              </a:solidFill>
              <a:latin typeface="Corbel"/>
              <a:ea typeface="ＭＳ Ｐゴシック" charset="0"/>
              <a:cs typeface="Corbel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rbel"/>
                <a:ea typeface="ＭＳ Ｐゴシック" charset="0"/>
                <a:cs typeface="Corbel"/>
              </a:rPr>
              <a:t>Services, virtualization, security</a:t>
            </a:r>
          </a:p>
          <a:p>
            <a:r>
              <a:rPr lang="en-US" dirty="0">
                <a:solidFill>
                  <a:srgbClr val="000000"/>
                </a:solidFill>
                <a:latin typeface="Corbel"/>
                <a:ea typeface="ＭＳ Ｐゴシック" charset="0"/>
                <a:cs typeface="Corbel"/>
              </a:rPr>
              <a:t>Mobile Cloud </a:t>
            </a:r>
            <a:r>
              <a:rPr lang="en-US" dirty="0" smtClean="0">
                <a:solidFill>
                  <a:srgbClr val="000000"/>
                </a:solidFill>
                <a:latin typeface="Corbel"/>
                <a:ea typeface="ＭＳ Ｐゴシック" charset="0"/>
                <a:cs typeface="Corbel"/>
              </a:rPr>
              <a:t>Computing (traditional</a:t>
            </a:r>
            <a:r>
              <a:rPr lang="en-US" dirty="0">
                <a:solidFill>
                  <a:srgbClr val="000000"/>
                </a:solidFill>
                <a:latin typeface="Corbel"/>
                <a:ea typeface="ＭＳ Ｐゴシック" charset="0"/>
                <a:cs typeface="Corbel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rbel"/>
                <a:ea typeface="ＭＳ Ｐゴシック" charset="0"/>
                <a:cs typeface="Corbel"/>
              </a:rPr>
              <a:t>What most researchers mean: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rbel"/>
                <a:ea typeface="ＭＳ Ｐゴシック" charset="0"/>
                <a:cs typeface="Corbel"/>
              </a:rPr>
              <a:t>Access to the Internet Cloud from mobiles </a:t>
            </a:r>
            <a:endParaRPr lang="en-US" dirty="0" smtClean="0">
              <a:solidFill>
                <a:srgbClr val="000000"/>
              </a:solidFill>
              <a:latin typeface="Corbel"/>
              <a:ea typeface="ＭＳ Ｐゴシック" charset="0"/>
              <a:cs typeface="Corbel"/>
            </a:endParaRP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rbel"/>
                <a:ea typeface="ＭＳ Ｐゴシック" charset="0"/>
                <a:cs typeface="Corbel"/>
              </a:rPr>
              <a:t>Tradeoffs </a:t>
            </a:r>
            <a:r>
              <a:rPr lang="en-US" dirty="0">
                <a:solidFill>
                  <a:srgbClr val="000000"/>
                </a:solidFill>
                <a:latin typeface="Corbel"/>
                <a:ea typeface="ＭＳ Ｐゴシック" charset="0"/>
                <a:cs typeface="Corbel"/>
              </a:rPr>
              <a:t>between local and cloud computing </a:t>
            </a:r>
            <a:r>
              <a:rPr lang="en-US" dirty="0" smtClean="0">
                <a:solidFill>
                  <a:srgbClr val="000000"/>
                </a:solidFill>
                <a:latin typeface="Corbel"/>
                <a:ea typeface="ＭＳ Ｐゴシック" charset="0"/>
                <a:cs typeface="Corbel"/>
              </a:rPr>
              <a:t>(e.g., offloading)</a:t>
            </a:r>
            <a:endParaRPr lang="en-US" dirty="0">
              <a:solidFill>
                <a:srgbClr val="000000"/>
              </a:solidFill>
              <a:latin typeface="Corbel"/>
              <a:ea typeface="ＭＳ Ｐゴシック" charset="0"/>
              <a:cs typeface="Corbel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rbel"/>
                <a:ea typeface="ＭＳ Ｐゴシック" charset="0"/>
                <a:cs typeface="Corbel"/>
              </a:rPr>
              <a:t>P2P Model: Mobile </a:t>
            </a:r>
            <a:r>
              <a:rPr lang="en-US" dirty="0">
                <a:solidFill>
                  <a:srgbClr val="000000"/>
                </a:solidFill>
                <a:latin typeface="Corbel"/>
                <a:ea typeface="ＭＳ Ｐゴシック" charset="0"/>
                <a:cs typeface="Corbel"/>
              </a:rPr>
              <a:t>Computing Cloud </a:t>
            </a:r>
            <a:r>
              <a:rPr lang="en-US" dirty="0" smtClean="0">
                <a:solidFill>
                  <a:srgbClr val="000000"/>
                </a:solidFill>
                <a:latin typeface="Corbel"/>
                <a:ea typeface="ＭＳ Ｐゴシック" charset="0"/>
                <a:cs typeface="Corbel"/>
              </a:rPr>
              <a:t> </a:t>
            </a:r>
            <a:endParaRPr lang="en-US" dirty="0">
              <a:solidFill>
                <a:srgbClr val="000000"/>
              </a:solidFill>
              <a:latin typeface="Corbel"/>
              <a:ea typeface="ＭＳ Ｐゴシック" charset="0"/>
              <a:cs typeface="Corbel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rbel"/>
                <a:ea typeface="ＭＳ Ｐゴシック" charset="0"/>
                <a:cs typeface="Corbel"/>
              </a:rPr>
              <a:t>Mobile nodes </a:t>
            </a:r>
            <a:r>
              <a:rPr lang="en-US" dirty="0" smtClean="0">
                <a:solidFill>
                  <a:srgbClr val="000000"/>
                </a:solidFill>
                <a:latin typeface="Corbel"/>
                <a:ea typeface="ＭＳ Ｐゴシック" charset="0"/>
                <a:cs typeface="Corbel"/>
              </a:rPr>
              <a:t>increasingly </a:t>
            </a:r>
            <a:r>
              <a:rPr lang="en-US" dirty="0">
                <a:solidFill>
                  <a:srgbClr val="000000"/>
                </a:solidFill>
                <a:latin typeface="Corbel"/>
                <a:ea typeface="ＭＳ Ｐゴシック" charset="0"/>
                <a:cs typeface="Corbel"/>
              </a:rPr>
              <a:t>powerful (storage, process, sensors)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rbel"/>
                <a:ea typeface="ＭＳ Ｐゴシック" charset="0"/>
                <a:cs typeface="Corbel"/>
              </a:rPr>
              <a:t>Emerging distributed </a:t>
            </a:r>
            <a:r>
              <a:rPr lang="en-US" dirty="0" smtClean="0">
                <a:solidFill>
                  <a:srgbClr val="000000"/>
                </a:solidFill>
                <a:latin typeface="Corbel"/>
                <a:ea typeface="ＭＳ Ｐゴシック" charset="0"/>
                <a:cs typeface="Corbel"/>
              </a:rPr>
              <a:t>apps (e.g., localized sensing/computing) </a:t>
            </a:r>
            <a:endParaRPr lang="en-US" dirty="0">
              <a:solidFill>
                <a:srgbClr val="000000"/>
              </a:solidFill>
              <a:latin typeface="Corbel"/>
              <a:ea typeface="ＭＳ Ｐゴシック" charset="0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480463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rbel"/>
                <a:ea typeface="돋움" charset="0"/>
                <a:cs typeface="Corbel"/>
              </a:rPr>
              <a:t>Vehicular Cloud </a:t>
            </a:r>
            <a:endParaRPr lang="en-US" dirty="0">
              <a:latin typeface="Corbel"/>
              <a:ea typeface="돋움" charset="0"/>
              <a:cs typeface="Corbel"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534400" cy="5257800"/>
          </a:xfrm>
        </p:spPr>
        <p:txBody>
          <a:bodyPr>
            <a:noAutofit/>
          </a:bodyPr>
          <a:lstStyle/>
          <a:p>
            <a:pPr>
              <a:buFont typeface="Wingdings 3" charset="0"/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latin typeface="Corbel"/>
                <a:ea typeface="맑은 고딕" charset="0"/>
                <a:cs typeface="Corbel"/>
              </a:rPr>
              <a:t>Observed trends/characteristics:</a:t>
            </a:r>
          </a:p>
          <a:p>
            <a:pPr>
              <a:buFont typeface="Wingdings 3" charset="0"/>
              <a:buNone/>
              <a:defRPr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rbel"/>
                <a:ea typeface="맑은 고딕" charset="0"/>
                <a:cs typeface="Corbel"/>
              </a:rPr>
              <a:t>	</a:t>
            </a:r>
            <a:r>
              <a:rPr lang="en-US" sz="2800" dirty="0" smtClean="0">
                <a:solidFill>
                  <a:srgbClr val="0000FF"/>
                </a:solidFill>
                <a:latin typeface="Corbel"/>
                <a:ea typeface="맑은 고딕" charset="0"/>
                <a:cs typeface="Corbel"/>
              </a:rPr>
              <a:t>1. Vehicles are powerful sensor platforms</a:t>
            </a:r>
          </a:p>
          <a:p>
            <a:pPr>
              <a:buFont typeface="Wingdings 3" charset="0"/>
              <a:buNone/>
              <a:defRPr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rbel"/>
                <a:ea typeface="맑은 고딕" charset="0"/>
                <a:cs typeface="Corbel"/>
              </a:rPr>
              <a:t>		</a:t>
            </a:r>
            <a:r>
              <a:rPr lang="en-US" sz="1800" b="0" dirty="0" smtClean="0">
                <a:solidFill>
                  <a:srgbClr val="000000"/>
                </a:solidFill>
                <a:latin typeface="Corbel"/>
                <a:ea typeface="맑은 고딕" charset="0"/>
                <a:cs typeface="Corbel"/>
              </a:rPr>
              <a:t>GPS, video cameras, pollution, radars, acoustic, etc.</a:t>
            </a:r>
          </a:p>
          <a:p>
            <a:pPr>
              <a:buFont typeface="Wingdings 3" charset="0"/>
              <a:buNone/>
              <a:defRPr/>
            </a:pPr>
            <a:r>
              <a:rPr lang="en-US" sz="1800" dirty="0" smtClean="0">
                <a:solidFill>
                  <a:srgbClr val="66FFFF"/>
                </a:solidFill>
                <a:latin typeface="Corbel"/>
                <a:ea typeface="맑은 고딕" charset="0"/>
                <a:cs typeface="Corbel"/>
              </a:rPr>
              <a:t>	</a:t>
            </a:r>
            <a:r>
              <a:rPr lang="en-US" sz="2800" dirty="0" smtClean="0">
                <a:solidFill>
                  <a:srgbClr val="0000FF"/>
                </a:solidFill>
                <a:latin typeface="Corbel"/>
                <a:ea typeface="맑은 고딕" charset="0"/>
                <a:cs typeface="Corbel"/>
              </a:rPr>
              <a:t>2</a:t>
            </a:r>
            <a:r>
              <a:rPr lang="en-US" sz="3600" dirty="0" smtClean="0">
                <a:solidFill>
                  <a:srgbClr val="0000FF"/>
                </a:solidFill>
                <a:latin typeface="Corbel"/>
                <a:ea typeface="맑은 고딕" charset="0"/>
                <a:cs typeface="Corbel"/>
              </a:rPr>
              <a:t>. </a:t>
            </a:r>
            <a:r>
              <a:rPr lang="en-US" sz="2800" dirty="0" smtClean="0">
                <a:solidFill>
                  <a:srgbClr val="0000FF"/>
                </a:solidFill>
                <a:latin typeface="Corbel"/>
                <a:ea typeface="맑은 고딕" charset="0"/>
                <a:cs typeface="Corbel"/>
              </a:rPr>
              <a:t>Spectrum is scarce =&gt; Internet upload expensive</a:t>
            </a:r>
            <a:endParaRPr lang="en-US" sz="1800" b="0" dirty="0" smtClean="0">
              <a:solidFill>
                <a:srgbClr val="0000FF"/>
              </a:solidFill>
              <a:latin typeface="Corbel"/>
              <a:ea typeface="맑은 고딕" charset="0"/>
              <a:cs typeface="Corbel"/>
            </a:endParaRPr>
          </a:p>
          <a:p>
            <a:pPr>
              <a:buFont typeface="Wingdings 3" charset="0"/>
              <a:buNone/>
              <a:defRPr/>
            </a:pPr>
            <a:r>
              <a:rPr lang="en-US" sz="1800" b="0" dirty="0" smtClean="0">
                <a:solidFill>
                  <a:schemeClr val="accent1"/>
                </a:solidFill>
                <a:latin typeface="Corbel"/>
                <a:ea typeface="맑은 고딕" charset="0"/>
                <a:cs typeface="Corbel"/>
              </a:rPr>
              <a:t>	</a:t>
            </a:r>
            <a:r>
              <a:rPr lang="en-US" sz="2800" dirty="0" smtClean="0">
                <a:solidFill>
                  <a:srgbClr val="0000FF"/>
                </a:solidFill>
                <a:latin typeface="Corbel"/>
                <a:ea typeface="맑은 고딕" charset="0"/>
                <a:cs typeface="Corbel"/>
              </a:rPr>
              <a:t>3</a:t>
            </a:r>
            <a:r>
              <a:rPr lang="en-US" sz="2000" dirty="0" smtClean="0">
                <a:solidFill>
                  <a:srgbClr val="0000FF"/>
                </a:solidFill>
                <a:latin typeface="Corbel"/>
                <a:ea typeface="맑은 고딕" charset="0"/>
                <a:cs typeface="Corbel"/>
              </a:rPr>
              <a:t>.</a:t>
            </a:r>
            <a:r>
              <a:rPr lang="en-US" sz="2800" dirty="0" smtClean="0">
                <a:solidFill>
                  <a:srgbClr val="0000FF"/>
                </a:solidFill>
                <a:latin typeface="Corbel"/>
                <a:ea typeface="맑은 고딕" charset="0"/>
                <a:cs typeface="Corbel"/>
              </a:rPr>
              <a:t>  More local data must be processed on vehicles </a:t>
            </a:r>
          </a:p>
          <a:p>
            <a:pPr lvl="1">
              <a:buFont typeface="Wingdings 3" charset="0"/>
              <a:buNone/>
              <a:defRPr/>
            </a:pPr>
            <a:r>
              <a:rPr lang="en-US" sz="2400" dirty="0" smtClean="0">
                <a:latin typeface="Corbel"/>
                <a:ea typeface="맑은 고딕" charset="0"/>
                <a:cs typeface="Corbel"/>
              </a:rPr>
              <a:t>	  road alarms (pedestrian crossing, </a:t>
            </a:r>
            <a:r>
              <a:rPr lang="en-US" sz="2400" dirty="0" err="1" smtClean="0">
                <a:latin typeface="Corbel"/>
                <a:ea typeface="맑은 고딕" charset="0"/>
                <a:cs typeface="Corbel"/>
              </a:rPr>
              <a:t>electr</a:t>
            </a:r>
            <a:r>
              <a:rPr lang="en-US" sz="2400" dirty="0" smtClean="0">
                <a:latin typeface="Corbel"/>
                <a:ea typeface="맑은 고딕" charset="0"/>
                <a:cs typeface="Corbel"/>
              </a:rPr>
              <a:t>. brake lights, etc.)</a:t>
            </a:r>
          </a:p>
          <a:p>
            <a:pPr lvl="1">
              <a:buFont typeface="Wingdings 3" charset="0"/>
              <a:buNone/>
              <a:defRPr/>
            </a:pPr>
            <a:r>
              <a:rPr lang="en-US" sz="2400" dirty="0" smtClean="0">
                <a:latin typeface="Corbel"/>
                <a:ea typeface="맑은 고딕" charset="0"/>
                <a:cs typeface="Corbel"/>
              </a:rPr>
              <a:t>	  surveillance (video, mechanical, chemical  sensors)</a:t>
            </a:r>
          </a:p>
          <a:p>
            <a:pPr lvl="1">
              <a:buFont typeface="Wingdings 3" charset="0"/>
              <a:buNone/>
              <a:defRPr/>
            </a:pPr>
            <a:r>
              <a:rPr lang="en-US" sz="2400" dirty="0" smtClean="0">
                <a:latin typeface="Corbel"/>
                <a:ea typeface="맑은 고딕" charset="0"/>
                <a:cs typeface="Corbel"/>
              </a:rPr>
              <a:t>	  environment  mapping via “crowdsourcing”</a:t>
            </a:r>
          </a:p>
          <a:p>
            <a:pPr lvl="1">
              <a:buFont typeface="Wingdings 3" charset="0"/>
              <a:buNone/>
              <a:defRPr/>
            </a:pPr>
            <a:r>
              <a:rPr lang="en-US" sz="2400" dirty="0" smtClean="0">
                <a:latin typeface="Corbel"/>
                <a:ea typeface="맑은 고딕" charset="0"/>
                <a:cs typeface="Corbel"/>
              </a:rPr>
              <a:t>	  accident, crime witnessing (for forensic investigations, etc.)</a:t>
            </a:r>
            <a:endParaRPr lang="en-US" sz="2400" dirty="0" smtClean="0">
              <a:solidFill>
                <a:srgbClr val="66FFFF"/>
              </a:solidFill>
              <a:latin typeface="Corbel"/>
              <a:ea typeface="맑은 고딕" charset="0"/>
              <a:cs typeface="Corbel"/>
            </a:endParaRPr>
          </a:p>
          <a:p>
            <a:pPr>
              <a:buFont typeface="Symbol" charset="0"/>
              <a:buChar char=""/>
              <a:defRPr/>
            </a:pPr>
            <a:r>
              <a:rPr lang="en-US" sz="2800" dirty="0" smtClean="0">
                <a:latin typeface="Corbel"/>
                <a:ea typeface="맑은 고딕" charset="0"/>
                <a:cs typeface="Corbel"/>
              </a:rPr>
              <a:t> Vehicular Computing Cloud 	</a:t>
            </a:r>
          </a:p>
          <a:p>
            <a:pPr marL="0" indent="0">
              <a:buFontTx/>
              <a:buNone/>
              <a:defRPr/>
            </a:pPr>
            <a:r>
              <a:rPr lang="en-US" sz="2800" dirty="0">
                <a:solidFill>
                  <a:srgbClr val="66FFFF"/>
                </a:solidFill>
                <a:latin typeface="Corbel"/>
                <a:ea typeface="맑은 고딕" charset="0"/>
                <a:cs typeface="Corbel"/>
              </a:rPr>
              <a:t> </a:t>
            </a:r>
            <a:r>
              <a:rPr lang="en-US" sz="2800" dirty="0" smtClean="0">
                <a:solidFill>
                  <a:srgbClr val="66FFFF"/>
                </a:solidFill>
                <a:latin typeface="Corbel"/>
                <a:ea typeface="맑은 고딕" charset="0"/>
                <a:cs typeface="Corbel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rbel"/>
                <a:ea typeface="맑은 고딕" charset="0"/>
                <a:cs typeface="Corbel"/>
              </a:rPr>
              <a:t>Data storage/processing on vehicles</a:t>
            </a:r>
            <a:r>
              <a:rPr lang="en-US" sz="2800" i="1" dirty="0" smtClean="0">
                <a:solidFill>
                  <a:srgbClr val="000000"/>
                </a:solidFill>
                <a:latin typeface="Corbel"/>
                <a:ea typeface="맑은 고딕" charset="0"/>
                <a:cs typeface="Corbel"/>
              </a:rPr>
              <a:t/>
            </a:r>
            <a:br>
              <a:rPr lang="en-US" sz="2800" i="1" dirty="0" smtClean="0">
                <a:solidFill>
                  <a:srgbClr val="000000"/>
                </a:solidFill>
                <a:latin typeface="Corbel"/>
                <a:ea typeface="맑은 고딕" charset="0"/>
                <a:cs typeface="Corbel"/>
              </a:rPr>
            </a:br>
            <a:r>
              <a:rPr lang="en-US" sz="2800" dirty="0" smtClean="0">
                <a:latin typeface="Corbel"/>
                <a:ea typeface="맑은 고딕" charset="0"/>
                <a:cs typeface="Corbel"/>
              </a:rPr>
              <a:t>	</a:t>
            </a:r>
            <a:endParaRPr lang="en-US" sz="2800" dirty="0">
              <a:latin typeface="Corbel"/>
              <a:ea typeface="맑은 고딕" charset="0"/>
              <a:cs typeface="Corbel"/>
            </a:endParaRPr>
          </a:p>
        </p:txBody>
      </p:sp>
      <p:sp>
        <p:nvSpPr>
          <p:cNvPr id="23555" name="TextBox 2"/>
          <p:cNvSpPr txBox="1">
            <a:spLocks noChangeArrowheads="1"/>
          </p:cNvSpPr>
          <p:nvPr/>
        </p:nvSpPr>
        <p:spPr bwMode="auto">
          <a:xfrm>
            <a:off x="-620713" y="-46038"/>
            <a:ext cx="185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folHlink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005838" y="162937"/>
            <a:ext cx="1833362" cy="1960125"/>
            <a:chOff x="7005838" y="162937"/>
            <a:chExt cx="1833362" cy="1960125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48"/>
            <a:stretch/>
          </p:blipFill>
          <p:spPr bwMode="auto">
            <a:xfrm>
              <a:off x="7005838" y="162937"/>
              <a:ext cx="1833362" cy="196012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7229861" y="1846063"/>
              <a:ext cx="1385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Vehicular cloud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81715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orbel"/>
                <a:ea typeface="돋움" charset="0"/>
                <a:cs typeface="Corbel"/>
              </a:rPr>
              <a:t>Vehicular </a:t>
            </a:r>
            <a:r>
              <a:rPr lang="en-US" dirty="0">
                <a:solidFill>
                  <a:srgbClr val="000000"/>
                </a:solidFill>
                <a:latin typeface="Corbel"/>
                <a:ea typeface="돋움" charset="0"/>
                <a:cs typeface="Corbel"/>
              </a:rPr>
              <a:t>Cloud </a:t>
            </a:r>
            <a:r>
              <a:rPr lang="en-US" dirty="0" smtClean="0">
                <a:solidFill>
                  <a:srgbClr val="000000"/>
                </a:solidFill>
                <a:latin typeface="Corbel"/>
                <a:ea typeface="돋움" charset="0"/>
                <a:cs typeface="Corbel"/>
              </a:rPr>
              <a:t>vs. </a:t>
            </a:r>
            <a:r>
              <a:rPr lang="en-US" dirty="0">
                <a:solidFill>
                  <a:srgbClr val="000000"/>
                </a:solidFill>
                <a:latin typeface="Corbel"/>
                <a:ea typeface="돋움" charset="0"/>
                <a:cs typeface="Corbel"/>
              </a:rPr>
              <a:t>Internet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Both offer a significant pool of resources:</a:t>
            </a:r>
          </a:p>
          <a:p>
            <a:pPr lvl="1">
              <a:defRPr/>
            </a:pPr>
            <a:r>
              <a:rPr lang="en-US" dirty="0" smtClean="0"/>
              <a:t>Computing</a:t>
            </a:r>
            <a:r>
              <a:rPr lang="en-US" dirty="0" smtClean="0"/>
              <a:t>, storage, communications</a:t>
            </a:r>
          </a:p>
          <a:p>
            <a:pPr marL="0" indent="0">
              <a:buFontTx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Differences: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Main </a:t>
            </a:r>
            <a:r>
              <a:rPr lang="en-US" dirty="0">
                <a:solidFill>
                  <a:srgbClr val="000000"/>
                </a:solidFill>
              </a:rPr>
              <a:t>vehicle cloud </a:t>
            </a:r>
            <a:r>
              <a:rPr lang="en-US" dirty="0" smtClean="0">
                <a:solidFill>
                  <a:srgbClr val="000000"/>
                </a:solidFill>
              </a:rPr>
              <a:t>asset (and limit): </a:t>
            </a:r>
            <a:r>
              <a:rPr lang="en-US" dirty="0" smtClean="0">
                <a:solidFill>
                  <a:srgbClr val="0000FF"/>
                </a:solidFill>
              </a:rPr>
              <a:t>mobility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Vehicle cloud </a:t>
            </a:r>
            <a:r>
              <a:rPr lang="en-US" i="1" dirty="0" smtClean="0">
                <a:solidFill>
                  <a:srgbClr val="0000FF"/>
                </a:solidFill>
              </a:rPr>
              <a:t>services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are location relevant</a:t>
            </a:r>
          </a:p>
          <a:p>
            <a:pPr lvl="1">
              <a:defRPr/>
            </a:pPr>
            <a:r>
              <a:rPr lang="en-US" dirty="0" smtClean="0">
                <a:solidFill>
                  <a:srgbClr val="0000FF"/>
                </a:solidFill>
              </a:rPr>
              <a:t>Data Sources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</a:rPr>
              <a:t>from drivers </a:t>
            </a:r>
            <a:r>
              <a:rPr lang="en-US" dirty="0" smtClean="0">
                <a:solidFill>
                  <a:srgbClr val="000000"/>
                </a:solidFill>
              </a:rPr>
              <a:t>or environment</a:t>
            </a:r>
          </a:p>
          <a:p>
            <a:pPr lvl="1">
              <a:defRPr/>
            </a:pPr>
            <a:r>
              <a:rPr lang="en-US" dirty="0" smtClean="0">
                <a:solidFill>
                  <a:srgbClr val="0000FF"/>
                </a:solidFill>
              </a:rPr>
              <a:t>Services</a:t>
            </a:r>
            <a:r>
              <a:rPr lang="en-US" dirty="0" smtClean="0">
                <a:solidFill>
                  <a:srgbClr val="000000"/>
                </a:solidFill>
              </a:rPr>
              <a:t>: to drivers or to community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Vehicle cloud can be sparse, intermittent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Vehicle cloud interacts with: 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Internet cloud 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Pedestrian/bicycle (smartphones) cloud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Very different </a:t>
            </a:r>
            <a:r>
              <a:rPr lang="en-US" dirty="0" smtClean="0">
                <a:solidFill>
                  <a:srgbClr val="0000FF"/>
                </a:solidFill>
              </a:rPr>
              <a:t>business model </a:t>
            </a:r>
            <a:r>
              <a:rPr lang="en-US" dirty="0" smtClean="0">
                <a:solidFill>
                  <a:srgbClr val="000000"/>
                </a:solidFill>
              </a:rPr>
              <a:t>than Internet Cloud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73825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/>
                <a:ea typeface="ＭＳ Ｐゴシック" charset="0"/>
                <a:cs typeface="Corbel"/>
              </a:rPr>
              <a:t>Vehicle Cloud Challenges and Services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rbel"/>
                <a:ea typeface="ＭＳ Ｐゴシック" charset="0"/>
                <a:cs typeface="Corbel"/>
              </a:rPr>
              <a:t>Challenges</a:t>
            </a:r>
          </a:p>
          <a:p>
            <a:pPr lvl="1"/>
            <a:r>
              <a:rPr lang="en-US" dirty="0" smtClean="0">
                <a:latin typeface="Corbel"/>
                <a:ea typeface="ＭＳ Ｐゴシック" charset="0"/>
                <a:cs typeface="Corbel"/>
              </a:rPr>
              <a:t>Security / Privacy</a:t>
            </a:r>
            <a:endParaRPr lang="en-US" dirty="0">
              <a:latin typeface="Corbel"/>
              <a:ea typeface="ＭＳ Ｐゴシック" charset="0"/>
              <a:cs typeface="Corbel"/>
            </a:endParaRPr>
          </a:p>
          <a:p>
            <a:pPr lvl="1"/>
            <a:r>
              <a:rPr lang="en-US" dirty="0">
                <a:latin typeface="Corbel"/>
                <a:ea typeface="ＭＳ Ｐゴシック" charset="0"/>
                <a:cs typeface="Corbel"/>
              </a:rPr>
              <a:t>Congested wireless medium</a:t>
            </a:r>
          </a:p>
          <a:p>
            <a:pPr lvl="1"/>
            <a:r>
              <a:rPr lang="en-US" dirty="0">
                <a:latin typeface="Corbel"/>
                <a:ea typeface="ＭＳ Ｐゴシック" charset="0"/>
                <a:cs typeface="Corbel"/>
              </a:rPr>
              <a:t>Content dissemination/discovery</a:t>
            </a:r>
          </a:p>
          <a:p>
            <a:pPr lvl="1"/>
            <a:r>
              <a:rPr lang="en-US" dirty="0">
                <a:latin typeface="Corbel"/>
                <a:ea typeface="ＭＳ Ｐゴシック" charset="0"/>
                <a:cs typeface="Corbel"/>
              </a:rPr>
              <a:t>Internet Cloud </a:t>
            </a:r>
            <a:r>
              <a:rPr lang="en-US" dirty="0" smtClean="0">
                <a:latin typeface="Corbel"/>
                <a:ea typeface="ＭＳ Ｐゴシック" charset="0"/>
                <a:cs typeface="Corbel"/>
              </a:rPr>
              <a:t>vs. </a:t>
            </a:r>
            <a:r>
              <a:rPr lang="en-US" dirty="0">
                <a:latin typeface="Corbel"/>
                <a:ea typeface="ＭＳ Ｐゴシック" charset="0"/>
                <a:cs typeface="Corbel"/>
              </a:rPr>
              <a:t>Local Vehicle Cloud</a:t>
            </a:r>
          </a:p>
          <a:p>
            <a:pPr lvl="1"/>
            <a:r>
              <a:rPr lang="en-US" dirty="0">
                <a:latin typeface="Corbel"/>
                <a:ea typeface="ＭＳ Ｐゴシック" charset="0"/>
                <a:cs typeface="Corbel"/>
              </a:rPr>
              <a:t>Fair </a:t>
            </a:r>
            <a:r>
              <a:rPr lang="en-US" dirty="0" smtClean="0">
                <a:latin typeface="Corbel"/>
                <a:ea typeface="ＭＳ Ｐゴシック" charset="0"/>
                <a:cs typeface="Corbel"/>
              </a:rPr>
              <a:t>sharing (e.g., medium access), incentives</a:t>
            </a:r>
            <a:endParaRPr lang="en-US" dirty="0">
              <a:latin typeface="Corbel"/>
              <a:ea typeface="ＭＳ Ｐゴシック" charset="0"/>
              <a:cs typeface="Corbel"/>
            </a:endParaRPr>
          </a:p>
          <a:p>
            <a:endParaRPr lang="en-US" dirty="0" smtClean="0">
              <a:latin typeface="Corbel"/>
              <a:ea typeface="ＭＳ Ｐゴシック" charset="0"/>
              <a:cs typeface="Corbel"/>
            </a:endParaRPr>
          </a:p>
          <a:p>
            <a:r>
              <a:rPr lang="en-US" dirty="0" smtClean="0">
                <a:latin typeface="Corbel"/>
                <a:ea typeface="ＭＳ Ｐゴシック" charset="0"/>
                <a:cs typeface="Corbel"/>
              </a:rPr>
              <a:t>Common </a:t>
            </a:r>
            <a:r>
              <a:rPr lang="en-US" dirty="0">
                <a:latin typeface="Corbel"/>
                <a:ea typeface="ＭＳ Ｐゴシック" charset="0"/>
                <a:cs typeface="Corbel"/>
              </a:rPr>
              <a:t>Cloud Services </a:t>
            </a:r>
          </a:p>
          <a:p>
            <a:pPr lvl="1"/>
            <a:r>
              <a:rPr lang="en-US" dirty="0">
                <a:latin typeface="Corbel"/>
                <a:ea typeface="ＭＳ Ｐゴシック" charset="0"/>
                <a:cs typeface="Corbel"/>
              </a:rPr>
              <a:t>Efficient handling of above challenges</a:t>
            </a:r>
          </a:p>
          <a:p>
            <a:pPr lvl="1"/>
            <a:r>
              <a:rPr lang="en-US" dirty="0">
                <a:latin typeface="Corbel"/>
                <a:ea typeface="ＭＳ Ｐゴシック" charset="0"/>
                <a:cs typeface="Corbel"/>
              </a:rPr>
              <a:t>Uniform solutions across heterogeneous apps and platforms</a:t>
            </a:r>
          </a:p>
          <a:p>
            <a:pPr lvl="1"/>
            <a:endParaRPr lang="en-US" dirty="0">
              <a:latin typeface="Corbel"/>
              <a:ea typeface="ＭＳ Ｐゴシック" charset="0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2340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 dirty="0">
                <a:latin typeface="Corbel"/>
                <a:ea typeface="돋움" charset="0"/>
                <a:cs typeface="Corbel"/>
              </a:rPr>
              <a:t>Vehicular </a:t>
            </a:r>
            <a:r>
              <a:rPr lang="en-US" dirty="0" smtClean="0">
                <a:latin typeface="Corbel"/>
                <a:ea typeface="돋움" charset="0"/>
                <a:cs typeface="Corbel"/>
              </a:rPr>
              <a:t>Cloud</a:t>
            </a:r>
            <a:endParaRPr lang="en-US" dirty="0">
              <a:latin typeface="Corbel"/>
              <a:ea typeface="돋움" charset="0"/>
              <a:cs typeface="Corbel"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4419600" cy="4876800"/>
          </a:xfrm>
        </p:spPr>
        <p:txBody>
          <a:bodyPr/>
          <a:lstStyle/>
          <a:p>
            <a:pPr lvl="1">
              <a:buFont typeface="Wingdings 3" charset="0"/>
              <a:buNone/>
            </a:pPr>
            <a:r>
              <a:rPr lang="en-US" sz="2000" i="1" dirty="0">
                <a:latin typeface="Arial" charset="0"/>
                <a:ea typeface="맑은 고딕" charset="0"/>
                <a:cs typeface="맑은 고딕" charset="0"/>
              </a:rPr>
              <a:t>Vehicles in the same geographic domain form a P2P cloud to collaborate in some </a:t>
            </a:r>
            <a:r>
              <a:rPr lang="en-US" sz="2000" i="1" dirty="0" smtClean="0">
                <a:latin typeface="Arial" charset="0"/>
                <a:ea typeface="맑은 고딕" charset="0"/>
                <a:cs typeface="맑은 고딕" charset="0"/>
              </a:rPr>
              <a:t>activity</a:t>
            </a:r>
            <a:endParaRPr lang="en-US" sz="2000" i="1" dirty="0">
              <a:latin typeface="Arial" charset="0"/>
              <a:ea typeface="맑은 고딕" charset="0"/>
              <a:cs typeface="맑은 고딕" charset="0"/>
            </a:endParaRPr>
          </a:p>
          <a:p>
            <a:pPr lvl="1">
              <a:buFont typeface="Wingdings 3" charset="0"/>
              <a:buNone/>
            </a:pPr>
            <a:endParaRPr lang="en-US" sz="2000" i="1" dirty="0">
              <a:latin typeface="Arial" charset="0"/>
              <a:ea typeface="맑은 고딕" charset="0"/>
              <a:cs typeface="맑은 고딕" charset="0"/>
            </a:endParaRPr>
          </a:p>
          <a:p>
            <a:pPr lvl="1">
              <a:buFont typeface="Wingdings 3" charset="0"/>
              <a:buNone/>
            </a:pPr>
            <a:endParaRPr lang="en-US" sz="2000" i="1" dirty="0">
              <a:latin typeface="Arial" charset="0"/>
              <a:ea typeface="맑은 고딕" charset="0"/>
              <a:cs typeface="맑은 고딕" charset="0"/>
            </a:endParaRPr>
          </a:p>
          <a:p>
            <a:pPr lvl="1">
              <a:buFont typeface="Wingdings 3" charset="0"/>
              <a:buNone/>
            </a:pPr>
            <a:endParaRPr lang="en-US" sz="2000" i="1" dirty="0">
              <a:latin typeface="Arial" charset="0"/>
              <a:ea typeface="맑은 고딕" charset="0"/>
              <a:cs typeface="맑은 고딕" charset="0"/>
            </a:endParaRPr>
          </a:p>
          <a:p>
            <a:pPr lvl="1">
              <a:buFont typeface="Wingdings 3" charset="0"/>
              <a:buNone/>
            </a:pPr>
            <a:r>
              <a:rPr lang="en-US" sz="2000" i="1" dirty="0">
                <a:latin typeface="Arial" charset="0"/>
                <a:ea typeface="맑은 고딕" charset="0"/>
                <a:cs typeface="맑은 고딕" charset="0"/>
              </a:rPr>
              <a:t>Related work:</a:t>
            </a:r>
          </a:p>
          <a:p>
            <a:pPr lvl="1">
              <a:buFont typeface="Wingdings 3" charset="0"/>
              <a:buNone/>
            </a:pPr>
            <a:r>
              <a:rPr lang="en-US" sz="2000" dirty="0" err="1">
                <a:latin typeface="Arial" charset="0"/>
                <a:ea typeface="맑은 고딕" charset="0"/>
                <a:cs typeface="맑은 고딕" charset="0"/>
              </a:rPr>
              <a:t>MobiCloud</a:t>
            </a:r>
            <a:r>
              <a:rPr lang="en-US" sz="2000" i="1" dirty="0">
                <a:latin typeface="Arial" charset="0"/>
                <a:ea typeface="맑은 고딕" charset="0"/>
                <a:cs typeface="맑은 고딕" charset="0"/>
              </a:rPr>
              <a:t> – </a:t>
            </a:r>
            <a:r>
              <a:rPr lang="en-US" sz="2000" i="1" dirty="0" err="1">
                <a:latin typeface="Arial" charset="0"/>
                <a:ea typeface="맑은 고딕" charset="0"/>
                <a:cs typeface="맑은 고딕" charset="0"/>
              </a:rPr>
              <a:t>Dijian</a:t>
            </a:r>
            <a:r>
              <a:rPr lang="en-US" sz="2000" i="1" dirty="0">
                <a:latin typeface="Arial" charset="0"/>
                <a:ea typeface="맑은 고딕" charset="0"/>
                <a:cs typeface="맑은 고딕" charset="0"/>
              </a:rPr>
              <a:t> Huang</a:t>
            </a:r>
          </a:p>
          <a:p>
            <a:pPr lvl="1">
              <a:buFont typeface="Wingdings 3" charset="0"/>
              <a:buNone/>
            </a:pPr>
            <a:r>
              <a:rPr lang="en-US" sz="2000" dirty="0" smtClean="0">
                <a:latin typeface="Arial" charset="0"/>
                <a:ea typeface="맑은 고딕" charset="0"/>
                <a:cs typeface="맑은 고딕" charset="0"/>
              </a:rPr>
              <a:t>MAUI</a:t>
            </a:r>
            <a:r>
              <a:rPr lang="en-US" sz="2000" i="1" dirty="0" smtClean="0">
                <a:latin typeface="Arial" charset="0"/>
                <a:ea typeface="맑은 고딕" charset="0"/>
                <a:cs typeface="맑은 고딕" charset="0"/>
              </a:rPr>
              <a:t> </a:t>
            </a:r>
            <a:r>
              <a:rPr lang="en-US" sz="2000" i="1" dirty="0">
                <a:latin typeface="Arial" charset="0"/>
                <a:ea typeface="맑은 고딕" charset="0"/>
                <a:cs typeface="맑은 고딕" charset="0"/>
              </a:rPr>
              <a:t>– MSR</a:t>
            </a:r>
          </a:p>
          <a:p>
            <a:pPr lvl="1">
              <a:buFont typeface="Wingdings 3" charset="0"/>
              <a:buNone/>
            </a:pPr>
            <a:r>
              <a:rPr lang="en-US" sz="2000" dirty="0" err="1">
                <a:latin typeface="Arial" charset="0"/>
                <a:ea typeface="맑은 고딕" charset="0"/>
                <a:cs typeface="맑은 고딕" charset="0"/>
              </a:rPr>
              <a:t>Auton</a:t>
            </a:r>
            <a:r>
              <a:rPr lang="en-US" sz="2000" dirty="0">
                <a:latin typeface="Arial" charset="0"/>
                <a:ea typeface="맑은 고딕" charset="0"/>
                <a:cs typeface="맑은 고딕" charset="0"/>
              </a:rPr>
              <a:t> </a:t>
            </a:r>
            <a:r>
              <a:rPr lang="en-US" sz="2000" dirty="0" err="1">
                <a:latin typeface="Arial" charset="0"/>
                <a:ea typeface="맑은 고딕" charset="0"/>
                <a:cs typeface="맑은 고딕" charset="0"/>
              </a:rPr>
              <a:t>Vehi</a:t>
            </a:r>
            <a:r>
              <a:rPr lang="en-US" sz="2000" dirty="0">
                <a:latin typeface="Arial" charset="0"/>
                <a:ea typeface="맑은 고딕" charset="0"/>
                <a:cs typeface="맑은 고딕" charset="0"/>
              </a:rPr>
              <a:t> </a:t>
            </a:r>
            <a:r>
              <a:rPr lang="en-US" sz="2000" dirty="0" smtClean="0">
                <a:latin typeface="Arial" charset="0"/>
                <a:ea typeface="맑은 고딕" charset="0"/>
                <a:cs typeface="맑은 고딕" charset="0"/>
              </a:rPr>
              <a:t>Clouds</a:t>
            </a:r>
            <a:r>
              <a:rPr lang="en-US" altLang="ko-KR" sz="2000" i="1" dirty="0">
                <a:latin typeface="Arial" charset="0"/>
                <a:ea typeface="맑은 고딕" charset="0"/>
                <a:cs typeface="맑은 고딕" charset="0"/>
              </a:rPr>
              <a:t> – </a:t>
            </a:r>
            <a:r>
              <a:rPr lang="en-US" sz="2000" i="1" dirty="0" smtClean="0">
                <a:latin typeface="Arial" charset="0"/>
                <a:ea typeface="맑은 고딕" charset="0"/>
                <a:cs typeface="맑은 고딕" charset="0"/>
              </a:rPr>
              <a:t>S</a:t>
            </a:r>
            <a:r>
              <a:rPr lang="en-US" sz="2000" i="1" dirty="0">
                <a:latin typeface="Arial" charset="0"/>
                <a:ea typeface="맑은 고딕" charset="0"/>
                <a:cs typeface="맑은 고딕" charset="0"/>
              </a:rPr>
              <a:t>. </a:t>
            </a:r>
            <a:r>
              <a:rPr lang="en-US" sz="2000" i="1" dirty="0" err="1">
                <a:latin typeface="Arial" charset="0"/>
                <a:ea typeface="맑은 고딕" charset="0"/>
                <a:cs typeface="맑은 고딕" charset="0"/>
              </a:rPr>
              <a:t>Olariu</a:t>
            </a:r>
            <a:r>
              <a:rPr lang="en-US" sz="2000" i="1" dirty="0">
                <a:latin typeface="Arial" charset="0"/>
                <a:ea typeface="맑은 고딕" charset="0"/>
                <a:cs typeface="맑은 고딕" charset="0"/>
              </a:rPr>
              <a:t> </a:t>
            </a:r>
          </a:p>
          <a:p>
            <a:pPr lvl="1">
              <a:buFont typeface="Wingdings 3" charset="0"/>
              <a:buNone/>
            </a:pPr>
            <a:r>
              <a:rPr lang="en-US" sz="2000" dirty="0">
                <a:latin typeface="Arial" charset="0"/>
                <a:ea typeface="맑은 고딕" charset="0"/>
                <a:cs typeface="맑은 고딕" charset="0"/>
              </a:rPr>
              <a:t>IC Net On Wheels </a:t>
            </a:r>
            <a:r>
              <a:rPr lang="en-US" sz="2000" i="1" dirty="0">
                <a:latin typeface="Arial" charset="0"/>
                <a:ea typeface="맑은 고딕" charset="0"/>
                <a:cs typeface="맑은 고딕" charset="0"/>
              </a:rPr>
              <a:t>– Fan </a:t>
            </a:r>
            <a:r>
              <a:rPr lang="en-US" sz="2000" i="1" dirty="0" err="1">
                <a:latin typeface="Arial" charset="0"/>
                <a:ea typeface="맑은 고딕" charset="0"/>
                <a:cs typeface="맑은 고딕" charset="0"/>
              </a:rPr>
              <a:t>Bai</a:t>
            </a:r>
            <a:r>
              <a:rPr lang="en-US" sz="2000" i="1" dirty="0">
                <a:latin typeface="Arial" charset="0"/>
                <a:ea typeface="맑은 고딕" charset="0"/>
                <a:cs typeface="맑은 고딕" charset="0"/>
              </a:rPr>
              <a:t> GM </a:t>
            </a:r>
          </a:p>
        </p:txBody>
      </p:sp>
      <p:grpSp>
        <p:nvGrpSpPr>
          <p:cNvPr id="26627" name="Group 16"/>
          <p:cNvGrpSpPr>
            <a:grpSpLocks/>
          </p:cNvGrpSpPr>
          <p:nvPr/>
        </p:nvGrpSpPr>
        <p:grpSpPr bwMode="auto">
          <a:xfrm>
            <a:off x="4560888" y="1295400"/>
            <a:ext cx="4583112" cy="4579938"/>
            <a:chOff x="4572000" y="1295400"/>
            <a:chExt cx="4582886" cy="4580022"/>
          </a:xfrm>
        </p:grpSpPr>
        <p:pic>
          <p:nvPicPr>
            <p:cNvPr id="266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295400"/>
              <a:ext cx="3000704" cy="4580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Arrow Connector 6"/>
            <p:cNvCxnSpPr/>
            <p:nvPr/>
          </p:nvCxnSpPr>
          <p:spPr>
            <a:xfrm flipV="1">
              <a:off x="6138785" y="1893899"/>
              <a:ext cx="1754101" cy="750901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6200000" flipH="1">
              <a:off x="7097562" y="3984699"/>
              <a:ext cx="739789" cy="739739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31" name="TextBox 12"/>
            <p:cNvSpPr txBox="1">
              <a:spLocks noChangeArrowheads="1"/>
            </p:cNvSpPr>
            <p:nvPr/>
          </p:nvSpPr>
          <p:spPr bwMode="auto">
            <a:xfrm>
              <a:off x="7554686" y="1597225"/>
              <a:ext cx="1600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folHlink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folHlink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folHlink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folHlink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folHlink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folHlink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folHlink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folHlink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folHlink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chemeClr val="tx1"/>
                  </a:solidFill>
                  <a:latin typeface="Arial" charset="0"/>
                </a:rPr>
                <a:t>food and gas info.</a:t>
              </a:r>
            </a:p>
          </p:txBody>
        </p:sp>
        <p:sp>
          <p:nvSpPr>
            <p:cNvPr id="26632" name="TextBox 14"/>
            <p:cNvSpPr txBox="1">
              <a:spLocks noChangeArrowheads="1"/>
            </p:cNvSpPr>
            <p:nvPr/>
          </p:nvSpPr>
          <p:spPr bwMode="auto">
            <a:xfrm>
              <a:off x="7576456" y="4724400"/>
              <a:ext cx="1567544" cy="738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folHlink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folHlink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folHlink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folHlink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folHlink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folHlink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folHlink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folHlink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folHlink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regulating entrance to </a:t>
              </a:r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the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  <a:p>
              <a:pPr eaLnBrk="1" hangingPunct="1"/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highway</a:t>
              </a:r>
            </a:p>
          </p:txBody>
        </p:sp>
        <p:pic>
          <p:nvPicPr>
            <p:cNvPr id="2663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6" y="4156930"/>
              <a:ext cx="102388" cy="219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75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rl_Ekyu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solidFill>
            <a:schemeClr val="tx1">
              <a:lumMod val="95000"/>
              <a:lumOff val="5000"/>
            </a:schemeClr>
          </a:solidFill>
          <a:tailEnd type="none"/>
        </a:ln>
      </a:spPr>
      <a:bodyPr rtlCol="0" anchor="ctr"/>
      <a:lstStyle>
        <a:defPPr algn="ctr">
          <a:defRPr sz="1600" dirty="0" smtClean="0">
            <a:latin typeface="Corbel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95000"/>
              <a:lumOff val="5000"/>
            </a:schemeClr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ucla_ekyu</Template>
  <TotalTime>44002</TotalTime>
  <Words>1161</Words>
  <Application>Microsoft Office PowerPoint</Application>
  <PresentationFormat>On-screen Show (4:3)</PresentationFormat>
  <Paragraphs>233</Paragraphs>
  <Slides>25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5" baseType="lpstr">
      <vt:lpstr>ＭＳ Ｐゴシック</vt:lpstr>
      <vt:lpstr>黑体</vt:lpstr>
      <vt:lpstr>굴림</vt:lpstr>
      <vt:lpstr>돋움</vt:lpstr>
      <vt:lpstr>맑은 고딕</vt:lpstr>
      <vt:lpstr>Arial</vt:lpstr>
      <vt:lpstr>Calibri</vt:lpstr>
      <vt:lpstr>Comic Sans MS</vt:lpstr>
      <vt:lpstr>Corbel</vt:lpstr>
      <vt:lpstr>Helvetica</vt:lpstr>
      <vt:lpstr>Lucida Sans Unicode</vt:lpstr>
      <vt:lpstr>Symbol</vt:lpstr>
      <vt:lpstr>Tahoma</vt:lpstr>
      <vt:lpstr>Times New Roman</vt:lpstr>
      <vt:lpstr>Verdana</vt:lpstr>
      <vt:lpstr>Wingdings</vt:lpstr>
      <vt:lpstr>Wingdings 2</vt:lpstr>
      <vt:lpstr>Wingdings 3</vt:lpstr>
      <vt:lpstr>Nrl_Ekyu</vt:lpstr>
      <vt:lpstr>Visio</vt:lpstr>
      <vt:lpstr>Internet of Vehicles:  From Intelligent Grid to Autonomous Cars and Vehicular Clouds</vt:lpstr>
      <vt:lpstr>Evolution of Urban Fleet of Vehicles</vt:lpstr>
      <vt:lpstr>Comparison: IOV and IOT in Energy</vt:lpstr>
      <vt:lpstr>Mobility/V2V Communications Makes IOV Unique</vt:lpstr>
      <vt:lpstr>Computing Models: </vt:lpstr>
      <vt:lpstr>Vehicular Cloud </vt:lpstr>
      <vt:lpstr>Vehicular Cloud vs. Internet Cloud</vt:lpstr>
      <vt:lpstr>Vehicle Cloud Challenges and Services</vt:lpstr>
      <vt:lpstr>Vehicular Cloud</vt:lpstr>
      <vt:lpstr>Emerging Vehicle Applications</vt:lpstr>
      <vt:lpstr>Safe Navigation</vt:lpstr>
      <vt:lpstr>V2V Communications for Safe Driving</vt:lpstr>
      <vt:lpstr>V2V and cruise control to avoid Shockwave formations</vt:lpstr>
      <vt:lpstr>V2V for Platooning</vt:lpstr>
      <vt:lpstr>Autonomous Vehicle Control</vt:lpstr>
      <vt:lpstr>V2V for Location Relevant Content Delivery</vt:lpstr>
      <vt:lpstr>Information Centric Networking for IOV</vt:lpstr>
      <vt:lpstr>ICAN Requirements</vt:lpstr>
      <vt:lpstr>Network Entity Representation</vt:lpstr>
      <vt:lpstr>Context</vt:lpstr>
      <vt:lpstr>Context: Application </vt:lpstr>
      <vt:lpstr>Context: Network Conditions</vt:lpstr>
      <vt:lpstr>On-Demand Metadata Dissemination</vt:lpstr>
      <vt:lpstr>Conclusions</vt:lpstr>
      <vt:lpstr>Conclusions (cont)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eunkyu</dc:creator>
  <cp:lastModifiedBy>Uichin Lee</cp:lastModifiedBy>
  <cp:revision>1231</cp:revision>
  <cp:lastPrinted>2014-03-06T14:32:36Z</cp:lastPrinted>
  <dcterms:created xsi:type="dcterms:W3CDTF">2006-08-16T00:00:00Z</dcterms:created>
  <dcterms:modified xsi:type="dcterms:W3CDTF">2014-03-07T07:24:20Z</dcterms:modified>
</cp:coreProperties>
</file>