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76" r:id="rId4"/>
    <p:sldId id="259" r:id="rId5"/>
    <p:sldId id="265" r:id="rId6"/>
    <p:sldId id="269" r:id="rId7"/>
    <p:sldId id="270" r:id="rId8"/>
    <p:sldId id="262" r:id="rId9"/>
    <p:sldId id="274" r:id="rId10"/>
    <p:sldId id="282" r:id="rId11"/>
    <p:sldId id="275" r:id="rId12"/>
    <p:sldId id="277" r:id="rId13"/>
    <p:sldId id="280" r:id="rId14"/>
    <p:sldId id="278" r:id="rId15"/>
    <p:sldId id="273" r:id="rId16"/>
    <p:sldId id="281" r:id="rId17"/>
    <p:sldId id="268" r:id="rId18"/>
    <p:sldId id="264" r:id="rId19"/>
    <p:sldId id="266" r:id="rId20"/>
    <p:sldId id="284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0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2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1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4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2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4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7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3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1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F151B-BC5A-EC44-B387-CB616E7420A9}" type="datetimeFigureOut">
              <a:rPr lang="en-US" smtClean="0"/>
              <a:t>23/02/16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9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dicated_short-range_communications" TargetMode="External"/><Relationship Id="rId4" Type="http://schemas.openxmlformats.org/officeDocument/2006/relationships/hyperlink" Target="http://www.its.dot.gov/factsheets/connected_vehicles_work.htm" TargetMode="External"/><Relationship Id="rId5" Type="http://schemas.openxmlformats.org/officeDocument/2006/relationships/hyperlink" Target="https://users.ece.cmu.edu/~sazimi/SAE2011.pdf" TargetMode="External"/><Relationship Id="rId6" Type="http://schemas.openxmlformats.org/officeDocument/2006/relationships/hyperlink" Target="https://docbox.etsi.org/workshop/2015/201503_ITSWORKSHOP/SESSION01_CITS_STATUSaroundTheGlobe/HUAWEI_SHIYI.pdf" TargetMode="External"/><Relationship Id="rId7" Type="http://schemas.openxmlformats.org/officeDocument/2006/relationships/hyperlink" Target="http://ieeexplore.ieee.org/xpl/login.jsp?tp=&amp;arnumber=4450627&amp;url=http://ieeexplore.ieee.org/xpls/abs_all.jsp?arnumber=4450627" TargetMode="External"/><Relationship Id="rId8" Type="http://schemas.openxmlformats.org/officeDocument/2006/relationships/hyperlink" Target="http://ieeexplore.ieee.org/xpl/login.jsp?tp=&amp;arnumber=1306972&amp;url=http://ieeexplore.ieee.org/iel5/8013/29015/0130697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Vehicular_communication_system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en-US" altLang="zh-CN" dirty="0" smtClean="0"/>
              <a:t>ehicular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Ad</a:t>
            </a:r>
            <a:r>
              <a:rPr lang="zh-CN" altLang="en-US" dirty="0" smtClean="0"/>
              <a:t> </a:t>
            </a:r>
            <a:r>
              <a:rPr lang="en-US" altLang="zh-CN" dirty="0" smtClean="0"/>
              <a:t>Hoc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Networks:</a:t>
            </a:r>
            <a:br>
              <a:rPr lang="en-US" altLang="zh-CN" dirty="0" smtClean="0"/>
            </a:b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Zhuangdi Zhu</a:t>
            </a:r>
          </a:p>
        </p:txBody>
      </p:sp>
    </p:spTree>
    <p:extLst>
      <p:ext uri="{BB962C8B-B14F-4D97-AF65-F5344CB8AC3E}">
        <p14:creationId xmlns:p14="http://schemas.microsoft.com/office/powerpoint/2010/main" val="146939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VANET </a:t>
            </a:r>
            <a:r>
              <a:rPr lang="en-US" dirty="0" smtClean="0"/>
              <a:t>Medium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</a:p>
          <a:p>
            <a:pPr lvl="1"/>
            <a:r>
              <a:rPr lang="en-US" dirty="0" smtClean="0"/>
              <a:t>Network </a:t>
            </a:r>
            <a:r>
              <a:rPr lang="en-US" dirty="0" smtClean="0"/>
              <a:t>Architectures</a:t>
            </a:r>
          </a:p>
          <a:p>
            <a:pPr lvl="2"/>
            <a:r>
              <a:rPr lang="en-US" dirty="0" smtClean="0"/>
              <a:t>WLAN/Cellular</a:t>
            </a:r>
          </a:p>
          <a:p>
            <a:pPr lvl="2"/>
            <a:r>
              <a:rPr lang="en-US" dirty="0" smtClean="0"/>
              <a:t>Ad Hoc</a:t>
            </a:r>
          </a:p>
          <a:p>
            <a:pPr lvl="2"/>
            <a:r>
              <a:rPr lang="en-US" dirty="0" smtClean="0"/>
              <a:t>Hybrid</a:t>
            </a:r>
          </a:p>
          <a:p>
            <a:pPr lvl="3"/>
            <a:r>
              <a:rPr lang="en-US" dirty="0" err="1" smtClean="0"/>
              <a:t>Namboodiri</a:t>
            </a:r>
            <a:r>
              <a:rPr lang="en-US" baseline="30000" dirty="0" smtClean="0"/>
              <a:t>[7]</a:t>
            </a:r>
            <a:endParaRPr lang="en-US" dirty="0" smtClean="0"/>
          </a:p>
          <a:p>
            <a:pPr lvl="2"/>
            <a:r>
              <a:rPr lang="en-US" dirty="0" smtClean="0"/>
              <a:t>(add three pictures here)</a:t>
            </a:r>
          </a:p>
        </p:txBody>
      </p:sp>
    </p:spTree>
    <p:extLst>
      <p:ext uri="{BB962C8B-B14F-4D97-AF65-F5344CB8AC3E}">
        <p14:creationId xmlns:p14="http://schemas.microsoft.com/office/powerpoint/2010/main" val="14049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dirty="0" smtClean="0"/>
              <a:t>Data Dissemination</a:t>
            </a:r>
          </a:p>
          <a:p>
            <a:pPr lvl="2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en-US" altLang="zh-CN" baseline="30000" dirty="0" smtClean="0"/>
              <a:t>[8]</a:t>
            </a:r>
          </a:p>
          <a:p>
            <a:pPr lvl="2"/>
            <a:r>
              <a:rPr lang="en-US" altLang="zh-CN" dirty="0" smtClean="0"/>
              <a:t>Mobility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6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dirty="0" smtClean="0"/>
              <a:t>Data Dissemination</a:t>
            </a:r>
          </a:p>
          <a:p>
            <a:pPr lvl="2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en-US" altLang="zh-CN" baseline="30000" dirty="0" smtClean="0"/>
              <a:t>[8]</a:t>
            </a:r>
          </a:p>
          <a:p>
            <a:pPr lvl="3"/>
            <a:r>
              <a:rPr lang="en-US" altLang="zh-CN" dirty="0" smtClean="0"/>
              <a:t>Topology</a:t>
            </a:r>
            <a:r>
              <a:rPr lang="en-US" altLang="zh-CN" dirty="0" smtClean="0"/>
              <a:t> based (</a:t>
            </a:r>
            <a:r>
              <a:rPr lang="en-US" altLang="zh-CN" dirty="0" smtClean="0"/>
              <a:t>Ad</a:t>
            </a:r>
            <a:r>
              <a:rPr lang="zh-CN" altLang="en-US" dirty="0" smtClean="0"/>
              <a:t> </a:t>
            </a:r>
            <a:r>
              <a:rPr lang="en-US" altLang="zh-CN" dirty="0" smtClean="0"/>
              <a:t>hoc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routing)</a:t>
            </a:r>
            <a:r>
              <a:rPr lang="en-US" altLang="zh-CN" baseline="30000" dirty="0" smtClean="0"/>
              <a:t>[9]</a:t>
            </a:r>
            <a:endParaRPr lang="en-US" altLang="zh-CN" baseline="30000" dirty="0" smtClean="0"/>
          </a:p>
          <a:p>
            <a:pPr lvl="3"/>
            <a:r>
              <a:rPr lang="en-US" altLang="zh-CN" dirty="0" smtClean="0"/>
              <a:t>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(Geographical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routing)</a:t>
            </a:r>
            <a:r>
              <a:rPr lang="en-US" altLang="zh-CN" baseline="30000" dirty="0" smtClean="0"/>
              <a:t>[10]</a:t>
            </a:r>
            <a:endParaRPr lang="en-US" altLang="zh-CN" baseline="30000" dirty="0" smtClean="0"/>
          </a:p>
          <a:p>
            <a:pPr lvl="3"/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Broadcast</a:t>
            </a:r>
          </a:p>
          <a:p>
            <a:pPr lvl="3"/>
            <a:r>
              <a:rPr lang="en-US" altLang="zh-CN" dirty="0" err="1" smtClean="0"/>
              <a:t>Geocast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6275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dirty="0" smtClean="0"/>
              <a:t>Data Dissemination</a:t>
            </a:r>
          </a:p>
          <a:p>
            <a:pPr lvl="2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en-US" altLang="zh-CN" baseline="30000" dirty="0" smtClean="0"/>
              <a:t>[8]</a:t>
            </a:r>
          </a:p>
          <a:p>
            <a:pPr lvl="3"/>
            <a:r>
              <a:rPr lang="en-US" altLang="zh-CN" dirty="0" smtClean="0"/>
              <a:t>AODV</a:t>
            </a:r>
            <a:r>
              <a:rPr lang="en-US" altLang="zh-CN" dirty="0" smtClean="0"/>
              <a:t>, DSR</a:t>
            </a:r>
            <a:r>
              <a:rPr lang="zh-CN" altLang="zh-CN" dirty="0" smtClean="0"/>
              <a:t>;</a:t>
            </a:r>
            <a:r>
              <a:rPr lang="en-US" altLang="zh-CN" dirty="0" smtClean="0"/>
              <a:t>PRAODV;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GPSR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GSR;</a:t>
            </a:r>
            <a:r>
              <a:rPr lang="zh-CN" altLang="en-US" dirty="0" smtClean="0"/>
              <a:t> </a:t>
            </a:r>
            <a:r>
              <a:rPr lang="en-US" altLang="zh-CN" dirty="0" smtClean="0"/>
              <a:t>GPCR;</a:t>
            </a:r>
            <a:r>
              <a:rPr lang="zh-CN" altLang="en-US" dirty="0" smtClean="0"/>
              <a:t> </a:t>
            </a:r>
            <a:r>
              <a:rPr lang="en-US" altLang="zh-CN" dirty="0" smtClean="0"/>
              <a:t>A-STAR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COIN</a:t>
            </a:r>
            <a:r>
              <a:rPr lang="en-US" altLang="zh-CN" baseline="30000" dirty="0" smtClean="0"/>
              <a:t>[]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r>
              <a:rPr lang="en-US" altLang="zh-CN" dirty="0" smtClean="0"/>
              <a:t>LORA_CBF</a:t>
            </a:r>
            <a:r>
              <a:rPr lang="en-US" altLang="zh-CN" baseline="30000" dirty="0" smtClean="0"/>
              <a:t>[]</a:t>
            </a:r>
          </a:p>
          <a:p>
            <a:pPr lvl="3"/>
            <a:r>
              <a:rPr lang="en-US" altLang="zh-CN" dirty="0" smtClean="0"/>
              <a:t>Flooding; </a:t>
            </a:r>
            <a:r>
              <a:rPr lang="en-US" altLang="zh-CN" dirty="0" smtClean="0"/>
              <a:t>BROADCOMM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V-TRADE,</a:t>
            </a:r>
            <a:r>
              <a:rPr lang="zh-CN" altLang="en-US" dirty="0" smtClean="0"/>
              <a:t> </a:t>
            </a:r>
            <a:r>
              <a:rPr lang="en-US" altLang="zh-CN" dirty="0" smtClean="0"/>
              <a:t>HV-TRADE</a:t>
            </a:r>
          </a:p>
          <a:p>
            <a:pPr lvl="3"/>
            <a:r>
              <a:rPr lang="en-US" altLang="zh-CN" dirty="0" smtClean="0"/>
              <a:t>(Location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multicast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routing)</a:t>
            </a:r>
            <a:r>
              <a:rPr lang="zh-CN" altLang="en-US" dirty="0" smtClean="0"/>
              <a:t> </a:t>
            </a:r>
            <a:r>
              <a:rPr lang="en-US" altLang="zh-CN" dirty="0" smtClean="0"/>
              <a:t>IVG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907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dirty="0" smtClean="0"/>
              <a:t>Data Dissemination</a:t>
            </a:r>
          </a:p>
          <a:p>
            <a:pPr lvl="2"/>
            <a:r>
              <a:rPr lang="en-US" altLang="zh-CN" dirty="0" smtClean="0"/>
              <a:t>Mobility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</a:p>
          <a:p>
            <a:pPr lvl="3"/>
            <a:r>
              <a:rPr lang="en-US" altLang="zh-CN" dirty="0" smtClean="0"/>
              <a:t>Random </a:t>
            </a:r>
            <a:r>
              <a:rPr lang="en-US" altLang="zh-CN" dirty="0" err="1" smtClean="0"/>
              <a:t>WayPoint</a:t>
            </a:r>
            <a:r>
              <a:rPr lang="en-US" altLang="zh-CN" dirty="0" smtClean="0"/>
              <a:t> (RWP)</a:t>
            </a:r>
          </a:p>
          <a:p>
            <a:pPr lvl="3"/>
            <a:r>
              <a:rPr lang="en-US" altLang="zh-CN" dirty="0" smtClean="0"/>
              <a:t>Street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WayPoint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realistic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vehicular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227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dirty="0" smtClean="0"/>
              <a:t>Security</a:t>
            </a:r>
            <a:r>
              <a:rPr lang="zh-CN" altLang="zh-CN" dirty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Privacy</a:t>
            </a:r>
            <a:endParaRPr lang="en-US" dirty="0" smtClean="0"/>
          </a:p>
          <a:p>
            <a:pPr lvl="2"/>
            <a:r>
              <a:rPr lang="en-US" dirty="0" smtClean="0"/>
              <a:t>[10][]</a:t>
            </a:r>
            <a:endParaRPr lang="en-US" altLang="zh-CN" baseline="30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dirty="0" err="1" smtClean="0"/>
              <a:t>QoS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endParaRPr lang="en-US" dirty="0" smtClean="0"/>
          </a:p>
          <a:p>
            <a:pPr lvl="2"/>
            <a:r>
              <a:rPr lang="en-US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completed</a:t>
            </a:r>
            <a:endParaRPr lang="en-US" altLang="zh-CN" baseline="30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84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VANET</a:t>
            </a:r>
            <a:r>
              <a:rPr lang="en-US" altLang="zh-CN" dirty="0" smtClean="0"/>
              <a:t> </a:t>
            </a:r>
            <a:r>
              <a:rPr lang="en-US" altLang="zh-CN" dirty="0" smtClean="0"/>
              <a:t>Applications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Comfort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pplications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Awareness based</a:t>
            </a:r>
          </a:p>
          <a:p>
            <a:pPr lvl="2"/>
            <a:r>
              <a:rPr lang="en-US" altLang="zh-CN" dirty="0" smtClean="0"/>
              <a:t>I</a:t>
            </a:r>
            <a:r>
              <a:rPr lang="en-US" altLang="zh-CN" dirty="0" smtClean="0"/>
              <a:t>nternet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connectivity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Peer-to-peer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Safety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 (Intelligent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transportation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applications)</a:t>
            </a:r>
          </a:p>
          <a:p>
            <a:pPr lvl="2"/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</a:p>
          <a:p>
            <a:pPr lvl="2"/>
            <a:r>
              <a:rPr lang="en-US" altLang="zh-CN" dirty="0" smtClean="0"/>
              <a:t>Collision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avoidance</a:t>
            </a:r>
            <a:r>
              <a:rPr lang="en-US" altLang="zh-CN" baseline="30000" dirty="0" smtClean="0"/>
              <a:t>[4</a:t>
            </a:r>
            <a:r>
              <a:rPr lang="en-US" altLang="zh-CN" baseline="30000" dirty="0" smtClean="0"/>
              <a:t>]</a:t>
            </a:r>
          </a:p>
          <a:p>
            <a:pPr lvl="2"/>
            <a:r>
              <a:rPr lang="en-US" altLang="zh-CN" dirty="0" smtClean="0"/>
              <a:t>On</a:t>
            </a:r>
            <a:r>
              <a:rPr lang="en-US" altLang="zh-CN" dirty="0" smtClean="0"/>
              <a:t>-board navigation</a:t>
            </a:r>
          </a:p>
          <a:p>
            <a:pPr lvl="2"/>
            <a:r>
              <a:rPr lang="en-US" altLang="zh-CN" dirty="0" smtClean="0"/>
              <a:t>Co-operative traffic monitoring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083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dirty="0" smtClean="0"/>
              <a:t>Cope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Density?</a:t>
            </a:r>
          </a:p>
          <a:p>
            <a:pPr lvl="1"/>
            <a:r>
              <a:rPr lang="en-US" altLang="zh-CN" dirty="0" smtClean="0"/>
              <a:t>Spatial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(different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wired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scenario)</a:t>
            </a:r>
          </a:p>
          <a:p>
            <a:pPr lvl="1"/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jam,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accident</a:t>
            </a:r>
          </a:p>
          <a:p>
            <a:pPr lvl="1"/>
            <a:r>
              <a:rPr lang="en-US" altLang="zh-CN" dirty="0" smtClean="0"/>
              <a:t>Solutions</a:t>
            </a:r>
          </a:p>
          <a:p>
            <a:pPr lvl="2"/>
            <a:r>
              <a:rPr lang="en-US" altLang="zh-CN" baseline="30000" dirty="0" smtClean="0"/>
              <a:t>[12]</a:t>
            </a:r>
          </a:p>
          <a:p>
            <a:r>
              <a:rPr lang="en-US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guarantee</a:t>
            </a:r>
            <a:r>
              <a:rPr lang="zh-CN" altLang="en-US" dirty="0" smtClean="0"/>
              <a:t> </a:t>
            </a:r>
            <a:r>
              <a:rPr lang="en-US" dirty="0" err="1" smtClean="0"/>
              <a:t>QoS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Time-Critical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Traffic?</a:t>
            </a:r>
          </a:p>
          <a:p>
            <a:pPr lvl="1"/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WLAN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constraints</a:t>
            </a:r>
          </a:p>
          <a:p>
            <a:pPr lvl="1"/>
            <a:r>
              <a:rPr lang="en-US" altLang="zh-CN" dirty="0" smtClean="0"/>
              <a:t>Broadcast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storm</a:t>
            </a:r>
          </a:p>
          <a:p>
            <a:pPr lvl="1"/>
            <a:r>
              <a:rPr lang="en-US" altLang="zh-CN" dirty="0" smtClean="0"/>
              <a:t>Solutions</a:t>
            </a:r>
          </a:p>
          <a:p>
            <a:pPr lvl="2"/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vehicles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transmitting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</a:p>
          <a:p>
            <a:pPr lvl="2"/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transmit</a:t>
            </a:r>
          </a:p>
          <a:p>
            <a:pPr lvl="2"/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vehicles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increase</a:t>
            </a:r>
          </a:p>
          <a:p>
            <a:pPr lvl="2"/>
            <a:r>
              <a:rPr lang="en-US" altLang="zh-CN" dirty="0" smtClean="0"/>
              <a:t>…</a:t>
            </a:r>
          </a:p>
          <a:p>
            <a:pPr lvl="2"/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16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https://en.wikipedia.org/wiki/Vehicular_communication_systems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3"/>
              </a:rPr>
              <a:t>https://en.wikipedia.org/wiki/Dedicated_short-range_communications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4"/>
              </a:rPr>
              <a:t>http://www.its.dot.gov/factsheets/connected_vehicles_work.htm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5"/>
              </a:rPr>
              <a:t>https://users.ece.cmu.edu/~sazimi/SAE2011.pdf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To be completed(Japan)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6"/>
              </a:rPr>
              <a:t>https://docbox.etsi.org/workshop/2015/201503_ITSWORKSHOP/SESSION01_CITS_STATUSaroundTheGlobe/HUAWEI_SHIYI.pdf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7"/>
              </a:rPr>
              <a:t>http://ieeexplore.ieee.org/xpl/login.jsp?tp=&amp;arnumber=4450627&amp;url=http%3A%2F%2Fieeexplore.ieee.org%2Fxpls%2Fabs_all.jsp%3Farnumber%3D4450627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Hybrid VANET Network</a:t>
            </a:r>
            <a:r>
              <a:rPr lang="en-US" sz="2000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Routing</a:t>
            </a:r>
            <a:r>
              <a:rPr lang="en-US" sz="2000" dirty="0" smtClean="0"/>
              <a:t>: Ad Hoc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hlinkClick r:id="rId8"/>
              </a:rPr>
              <a:t>http://ieeexplore.ieee.org/xpl/login.jsp?tp=&amp;arnumber=1306972&amp;url=http%3A%2F%2Fieeexplore.ieee.org%2Fiel5%2F8013%2F29015%</a:t>
            </a:r>
            <a:r>
              <a:rPr lang="en-US" sz="2000" dirty="0" smtClean="0">
                <a:hlinkClick r:id="rId8"/>
              </a:rPr>
              <a:t>2F01306972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</a:t>
            </a:r>
            <a:r>
              <a:rPr lang="en-US" sz="2000" dirty="0"/>
              <a:t>. Hartenstein </a:t>
            </a:r>
            <a:r>
              <a:rPr lang="en-US" sz="2000" i="1" dirty="0"/>
              <a:t>et al.</a:t>
            </a:r>
            <a:r>
              <a:rPr lang="en-US" sz="2000" dirty="0"/>
              <a:t>, “Position-Aware Ad Hoc Wireless Net- works for Inter-Vehicle Communications: The </a:t>
            </a:r>
            <a:r>
              <a:rPr lang="en-US" sz="2000" dirty="0" err="1"/>
              <a:t>FleetNet</a:t>
            </a:r>
            <a:r>
              <a:rPr lang="en-US" sz="2000" dirty="0"/>
              <a:t> Project,” </a:t>
            </a:r>
            <a:r>
              <a:rPr lang="en-US" sz="2000" i="1" dirty="0" err="1"/>
              <a:t>MobiHoc</a:t>
            </a:r>
            <a:r>
              <a:rPr lang="en-US" sz="2000" i="1" dirty="0"/>
              <a:t> ’01: Proc. 2nd ACM Int’l. </a:t>
            </a:r>
            <a:r>
              <a:rPr lang="en-US" sz="2000" i="1" dirty="0" err="1"/>
              <a:t>Symp</a:t>
            </a:r>
            <a:r>
              <a:rPr lang="en-US" sz="2000" i="1" dirty="0"/>
              <a:t>. Mobile Ad Hoc Net- working &amp; Computing</a:t>
            </a:r>
            <a:r>
              <a:rPr lang="en-US" sz="2000" dirty="0"/>
              <a:t>, New York: ACM Press, 2001, pp. </a:t>
            </a:r>
            <a:r>
              <a:rPr lang="en-US" sz="2000" dirty="0" smtClean="0"/>
              <a:t>259</a:t>
            </a:r>
            <a:r>
              <a:rPr lang="en-US" sz="2000" dirty="0"/>
              <a:t>–62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6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altLang="zh-CN" dirty="0" smtClean="0"/>
              <a:t>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dirty="0" smtClean="0"/>
              <a:t>M</a:t>
            </a:r>
            <a:r>
              <a:rPr lang="en-US" altLang="zh-CN" dirty="0" smtClean="0"/>
              <a:t>otivation</a:t>
            </a:r>
          </a:p>
          <a:p>
            <a:r>
              <a:rPr lang="en-US" dirty="0" smtClean="0"/>
              <a:t>Recent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Developments</a:t>
            </a:r>
          </a:p>
          <a:p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Challenges</a:t>
            </a:r>
          </a:p>
          <a:p>
            <a:r>
              <a:rPr lang="en-US" altLang="zh-CN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Questions</a:t>
            </a:r>
          </a:p>
          <a:p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02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2"/>
            </a:pPr>
            <a:r>
              <a:rPr lang="en-US" altLang="zh-CN" dirty="0" smtClean="0"/>
              <a:t>D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altLang="zh-CN" dirty="0" smtClean="0"/>
              <a:t>D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1029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209113" y="1564239"/>
            <a:ext cx="4801840" cy="3333911"/>
            <a:chOff x="873063" y="1852173"/>
            <a:chExt cx="5053176" cy="3360370"/>
          </a:xfrm>
        </p:grpSpPr>
        <p:sp>
          <p:nvSpPr>
            <p:cNvPr id="4" name="Rectangle 3"/>
            <p:cNvSpPr/>
            <p:nvPr/>
          </p:nvSpPr>
          <p:spPr>
            <a:xfrm>
              <a:off x="873063" y="1852173"/>
              <a:ext cx="5053176" cy="336037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03767" y="1971241"/>
              <a:ext cx="476216" cy="28444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79983" y="1971241"/>
              <a:ext cx="1825493" cy="5688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79983" y="2540122"/>
              <a:ext cx="1825493" cy="5688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79983" y="3109003"/>
              <a:ext cx="1825493" cy="5688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79983" y="3677884"/>
              <a:ext cx="1825493" cy="5688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79983" y="4246765"/>
              <a:ext cx="1825493" cy="5688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5476" y="2540122"/>
              <a:ext cx="1825493" cy="5688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18318" y="2489603"/>
              <a:ext cx="461665" cy="19774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WAVE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management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916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pPr lvl="1"/>
            <a:r>
              <a:rPr lang="en-US" dirty="0" smtClean="0"/>
              <a:t>An Variation of MANET </a:t>
            </a:r>
          </a:p>
          <a:p>
            <a:pPr lvl="1"/>
            <a:r>
              <a:rPr lang="en-US" dirty="0" smtClean="0"/>
              <a:t>Known as IVC or </a:t>
            </a:r>
            <a:r>
              <a:rPr lang="en-US" dirty="0" smtClean="0"/>
              <a:t>V2V</a:t>
            </a:r>
          </a:p>
          <a:p>
            <a:pPr lvl="1"/>
            <a:r>
              <a:rPr lang="en-US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Intelligent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Transportation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System(ITS)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Similarities with MANET</a:t>
            </a:r>
          </a:p>
          <a:p>
            <a:pPr lvl="1"/>
            <a:r>
              <a:rPr lang="en-US" dirty="0" smtClean="0"/>
              <a:t>No fixed Infrastructure</a:t>
            </a:r>
          </a:p>
          <a:p>
            <a:pPr lvl="1"/>
            <a:r>
              <a:rPr lang="en-US" dirty="0" smtClean="0"/>
              <a:t>Self-organization/management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VANET Features</a:t>
            </a:r>
          </a:p>
          <a:p>
            <a:pPr lvl="1"/>
            <a:r>
              <a:rPr lang="en-US" dirty="0" smtClean="0"/>
              <a:t>Highly Dynamic Topology</a:t>
            </a:r>
          </a:p>
          <a:p>
            <a:pPr lvl="1"/>
            <a:r>
              <a:rPr lang="en-US" dirty="0" smtClean="0"/>
              <a:t> Frequent Disconnection</a:t>
            </a:r>
          </a:p>
          <a:p>
            <a:pPr lvl="1"/>
            <a:r>
              <a:rPr lang="en-US" dirty="0" smtClean="0"/>
              <a:t>Geographical type of communication</a:t>
            </a:r>
          </a:p>
          <a:p>
            <a:pPr lvl="1"/>
            <a:r>
              <a:rPr lang="en-US" dirty="0" smtClean="0"/>
              <a:t>Hard Delay Constraints</a:t>
            </a:r>
          </a:p>
          <a:p>
            <a:pPr lvl="1"/>
            <a:r>
              <a:rPr lang="en-US" dirty="0" smtClean="0"/>
              <a:t>Sufficient Energy and Computing Resource</a:t>
            </a:r>
          </a:p>
          <a:p>
            <a:pPr lvl="1"/>
            <a:r>
              <a:rPr lang="en-US" dirty="0" smtClean="0"/>
              <a:t>Interaction with on-board sensors</a:t>
            </a:r>
          </a:p>
        </p:txBody>
      </p:sp>
    </p:spTree>
    <p:extLst>
      <p:ext uri="{BB962C8B-B14F-4D97-AF65-F5344CB8AC3E}">
        <p14:creationId xmlns:p14="http://schemas.microsoft.com/office/powerpoint/2010/main" val="252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Mobility</a:t>
            </a:r>
          </a:p>
          <a:p>
            <a:pPr lvl="1"/>
            <a:r>
              <a:rPr lang="en-US" dirty="0" smtClean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83542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Developments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Standards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</a:t>
            </a:r>
            <a:r>
              <a:rPr lang="en-US" altLang="zh-CN" dirty="0" smtClean="0"/>
              <a:t>Consortium logos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6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Developments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USA</a:t>
            </a:r>
          </a:p>
          <a:p>
            <a:pPr lvl="1"/>
            <a:r>
              <a:rPr lang="en-US" dirty="0" smtClean="0"/>
              <a:t>ITS</a:t>
            </a:r>
            <a:r>
              <a:rPr lang="en-US" baseline="30000" dirty="0" smtClean="0"/>
              <a:t>[3]</a:t>
            </a:r>
            <a:r>
              <a:rPr lang="en-US" dirty="0" smtClean="0"/>
              <a:t>, ITSA</a:t>
            </a:r>
            <a:r>
              <a:rPr lang="zh-CN" altLang="en-US" dirty="0" smtClean="0"/>
              <a:t> </a:t>
            </a:r>
            <a:r>
              <a:rPr lang="en-US" altLang="zh-CN" baseline="30000" dirty="0" smtClean="0"/>
              <a:t>[1]</a:t>
            </a:r>
            <a:r>
              <a:rPr 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PATH</a:t>
            </a:r>
            <a:r>
              <a:rPr lang="en-US" altLang="zh-CN" baseline="30000" dirty="0" smtClean="0"/>
              <a:t>[1]</a:t>
            </a:r>
            <a:endParaRPr lang="en-US" dirty="0" smtClean="0"/>
          </a:p>
          <a:p>
            <a:pPr lvl="1"/>
            <a:r>
              <a:rPr lang="en-US" dirty="0" smtClean="0"/>
              <a:t>Focus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</a:t>
            </a:r>
            <a:endParaRPr lang="en-US" dirty="0" smtClean="0"/>
          </a:p>
          <a:p>
            <a:r>
              <a:rPr lang="en-US" dirty="0" smtClean="0"/>
              <a:t>Europe</a:t>
            </a:r>
          </a:p>
          <a:p>
            <a:pPr lvl="1"/>
            <a:r>
              <a:rPr lang="en-US" dirty="0" smtClean="0"/>
              <a:t>Car</a:t>
            </a:r>
            <a:r>
              <a:rPr lang="en-US" altLang="zh-CN" dirty="0" smtClean="0"/>
              <a:t>2Car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Consortium</a:t>
            </a:r>
          </a:p>
          <a:p>
            <a:pPr lvl="1"/>
            <a:r>
              <a:rPr lang="en-US" dirty="0" smtClean="0"/>
              <a:t>Focus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communication</a:t>
            </a:r>
          </a:p>
          <a:p>
            <a:r>
              <a:rPr lang="en-US" dirty="0" smtClean="0"/>
              <a:t>Japan</a:t>
            </a:r>
          </a:p>
          <a:p>
            <a:pPr lvl="1"/>
            <a:r>
              <a:rPr lang="en-US" dirty="0" smtClean="0"/>
              <a:t>JSK</a:t>
            </a:r>
            <a:r>
              <a:rPr lang="en-US" altLang="zh-CN" baseline="30000" dirty="0" smtClean="0"/>
              <a:t>[5]</a:t>
            </a:r>
          </a:p>
          <a:p>
            <a:r>
              <a:rPr lang="en-US" dirty="0" smtClean="0"/>
              <a:t>China</a:t>
            </a:r>
            <a:endParaRPr lang="en-US" dirty="0" smtClean="0"/>
          </a:p>
          <a:p>
            <a:pPr lvl="1"/>
            <a:r>
              <a:rPr lang="en-US" altLang="zh-CN" dirty="0" smtClean="0"/>
              <a:t>CCSA</a:t>
            </a:r>
            <a:r>
              <a:rPr lang="en-US" altLang="zh-CN" baseline="30000" dirty="0" smtClean="0"/>
              <a:t>[6]</a:t>
            </a:r>
          </a:p>
          <a:p>
            <a:pPr lvl="1"/>
            <a:r>
              <a:rPr lang="en-US" altLang="zh-CN" baseline="30000" dirty="0" smtClean="0"/>
              <a:t>…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43680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Medium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</a:p>
          <a:p>
            <a:pPr lvl="1"/>
            <a:r>
              <a:rPr lang="en-US" dirty="0" smtClean="0"/>
              <a:t>PHY</a:t>
            </a:r>
            <a:r>
              <a:rPr lang="en-US" altLang="zh-CN" dirty="0" smtClean="0"/>
              <a:t>/</a:t>
            </a:r>
            <a:r>
              <a:rPr lang="en-US" dirty="0" smtClean="0"/>
              <a:t>MAC Layer</a:t>
            </a:r>
          </a:p>
          <a:p>
            <a:pPr lvl="1"/>
            <a:r>
              <a:rPr lang="en-US" dirty="0" smtClean="0"/>
              <a:t>Network</a:t>
            </a:r>
            <a:r>
              <a:rPr lang="zh-CN" altLang="en-US" dirty="0" smtClean="0"/>
              <a:t> </a:t>
            </a:r>
            <a:r>
              <a:rPr lang="en-US" dirty="0" smtClean="0"/>
              <a:t>Architecture</a:t>
            </a:r>
            <a:endParaRPr lang="en-US" dirty="0" smtClean="0"/>
          </a:p>
          <a:p>
            <a:r>
              <a:rPr lang="en-US" dirty="0" smtClean="0"/>
              <a:t>VANET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Dissemination</a:t>
            </a:r>
            <a:endParaRPr lang="en-US" dirty="0" smtClean="0"/>
          </a:p>
          <a:p>
            <a:pPr lvl="1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endParaRPr lang="en-US" dirty="0" smtClean="0"/>
          </a:p>
          <a:p>
            <a:pPr lvl="1"/>
            <a:r>
              <a:rPr lang="en-US" altLang="zh-CN" dirty="0" err="1" smtClean="0"/>
              <a:t>QoS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</a:p>
          <a:p>
            <a:pPr lvl="1"/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Privacy</a:t>
            </a:r>
          </a:p>
          <a:p>
            <a:r>
              <a:rPr lang="en-US" altLang="zh-CN" sz="3500" dirty="0" smtClean="0"/>
              <a:t>VANET</a:t>
            </a:r>
            <a:r>
              <a:rPr lang="zh-CN" altLang="en-US" sz="3500" dirty="0" smtClean="0"/>
              <a:t> </a:t>
            </a:r>
            <a:r>
              <a:rPr lang="en-US" altLang="zh-CN" sz="3500" dirty="0" smtClean="0"/>
              <a:t>Applications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Comfort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</a:p>
          <a:p>
            <a:pPr lvl="1"/>
            <a:r>
              <a:rPr lang="en-US" altLang="zh-CN" dirty="0" smtClean="0"/>
              <a:t>Safety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58587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VANET </a:t>
            </a:r>
            <a:r>
              <a:rPr lang="en-US" dirty="0" smtClean="0"/>
              <a:t>Medium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</a:p>
          <a:p>
            <a:pPr lvl="1"/>
            <a:r>
              <a:rPr lang="en-US" dirty="0" smtClean="0"/>
              <a:t>PHY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</a:p>
          <a:p>
            <a:pPr lvl="2"/>
            <a:r>
              <a:rPr lang="en-US" dirty="0"/>
              <a:t>Radio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infrared,</a:t>
            </a:r>
            <a:r>
              <a:rPr lang="zh-CN" altLang="en-US" dirty="0"/>
              <a:t> </a:t>
            </a:r>
            <a:r>
              <a:rPr lang="en-US" altLang="zh-CN" dirty="0"/>
              <a:t>VHF,</a:t>
            </a:r>
            <a:r>
              <a:rPr lang="zh-CN" altLang="en-US" dirty="0"/>
              <a:t> </a:t>
            </a:r>
            <a:r>
              <a:rPr lang="en-US" altLang="zh-CN" dirty="0"/>
              <a:t>millimeter</a:t>
            </a:r>
            <a:r>
              <a:rPr lang="zh-CN" altLang="en-US" dirty="0"/>
              <a:t> </a:t>
            </a:r>
            <a:r>
              <a:rPr lang="en-US" altLang="zh-CN" dirty="0"/>
              <a:t>wave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IEEE</a:t>
            </a:r>
            <a:r>
              <a:rPr lang="zh-CN" altLang="en-US" dirty="0" smtClean="0"/>
              <a:t> </a:t>
            </a:r>
            <a:r>
              <a:rPr lang="en-US" altLang="zh-CN" dirty="0" smtClean="0"/>
              <a:t>802.11 a,</a:t>
            </a:r>
            <a:r>
              <a:rPr lang="zh-CN" altLang="en-US" dirty="0" smtClean="0"/>
              <a:t> </a:t>
            </a:r>
            <a:r>
              <a:rPr lang="en-US" altLang="zh-CN" dirty="0" smtClean="0"/>
              <a:t>b,</a:t>
            </a:r>
            <a:r>
              <a:rPr lang="zh-CN" altLang="en-US" dirty="0" smtClean="0"/>
              <a:t> </a:t>
            </a:r>
            <a:r>
              <a:rPr lang="en-US" altLang="zh-CN" dirty="0" smtClean="0"/>
              <a:t>g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technology</a:t>
            </a:r>
          </a:p>
          <a:p>
            <a:pPr lvl="3"/>
            <a:r>
              <a:rPr lang="en-US" altLang="zh-CN" dirty="0" smtClean="0"/>
              <a:t>USA:</a:t>
            </a:r>
            <a:r>
              <a:rPr lang="zh-CN" altLang="en-US" dirty="0" smtClean="0"/>
              <a:t> </a:t>
            </a:r>
            <a:r>
              <a:rPr lang="en-US" dirty="0" smtClean="0"/>
              <a:t>5.9 </a:t>
            </a:r>
            <a:r>
              <a:rPr lang="en-US" dirty="0"/>
              <a:t>GHz band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Japan:</a:t>
            </a:r>
            <a:r>
              <a:rPr lang="zh-CN" altLang="en-US" dirty="0" smtClean="0"/>
              <a:t> </a:t>
            </a:r>
            <a:r>
              <a:rPr lang="en-US" dirty="0" smtClean="0"/>
              <a:t>5.8 </a:t>
            </a:r>
            <a:r>
              <a:rPr lang="en-US" dirty="0"/>
              <a:t>GHz band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Europe:</a:t>
            </a:r>
            <a:r>
              <a:rPr lang="zh-CN" altLang="en-US" dirty="0" smtClean="0"/>
              <a:t> </a:t>
            </a:r>
            <a:r>
              <a:rPr lang="en-US" dirty="0" smtClean="0"/>
              <a:t>5.8 </a:t>
            </a:r>
            <a:r>
              <a:rPr lang="en-US" dirty="0"/>
              <a:t>GHz </a:t>
            </a:r>
            <a:r>
              <a:rPr lang="en-US" dirty="0" smtClean="0"/>
              <a:t>band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en-US" dirty="0" smtClean="0"/>
              <a:t>0 MH</a:t>
            </a:r>
            <a:r>
              <a:rPr lang="en-US" dirty="0" smtClean="0"/>
              <a:t>z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dirty="0" smtClean="0"/>
              <a:t>2010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en-US" dirty="0" smtClean="0"/>
              <a:t>2020 MHz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China:…?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Minor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/>
              <a:t>IEEE</a:t>
            </a:r>
            <a:r>
              <a:rPr lang="zh-CN" altLang="en-US" dirty="0"/>
              <a:t> </a:t>
            </a:r>
            <a:r>
              <a:rPr lang="en-US" altLang="zh-CN" dirty="0"/>
              <a:t>802.11</a:t>
            </a:r>
            <a:r>
              <a:rPr lang="en-US" altLang="zh-CN" baseline="30000" dirty="0"/>
              <a:t>[11]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Mac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</a:p>
          <a:p>
            <a:pPr lvl="2"/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protocols(CSMA-like)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preferable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ones(TDMA-like)</a:t>
            </a:r>
          </a:p>
          <a:p>
            <a:pPr lvl="3"/>
            <a:r>
              <a:rPr lang="en-US" altLang="zh-CN" dirty="0" smtClean="0"/>
              <a:t>DSRC</a:t>
            </a:r>
          </a:p>
          <a:p>
            <a:pPr lvl="3"/>
            <a:r>
              <a:rPr lang="en-US" altLang="zh-CN" dirty="0" err="1" smtClean="0"/>
              <a:t>FleeNet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982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736</Words>
  <Application>Microsoft Macintosh PowerPoint</Application>
  <PresentationFormat>On-screen Show (4:3)</PresentationFormat>
  <Paragraphs>163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Vehicular Ad Hoc Networks: A Survey</vt:lpstr>
      <vt:lpstr>Agenda</vt:lpstr>
      <vt:lpstr>Introduction &amp; Motivation</vt:lpstr>
      <vt:lpstr>Introduction &amp; Motivation</vt:lpstr>
      <vt:lpstr>Introduction &amp; Motivation</vt:lpstr>
      <vt:lpstr>Developments &amp; Standards</vt:lpstr>
      <vt:lpstr>Developments &amp; Standards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Research Issues</vt:lpstr>
      <vt:lpstr>Open Questions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Vehicular Ad Hoc Networks: A Survey</dc:title>
  <dc:creator>Zhuangdi ZHU</dc:creator>
  <cp:lastModifiedBy>Zhuangdi ZHU</cp:lastModifiedBy>
  <cp:revision>39</cp:revision>
  <dcterms:created xsi:type="dcterms:W3CDTF">2016-02-23T05:24:13Z</dcterms:created>
  <dcterms:modified xsi:type="dcterms:W3CDTF">2016-02-24T07:13:52Z</dcterms:modified>
</cp:coreProperties>
</file>