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59" r:id="rId5"/>
    <p:sldId id="261" r:id="rId6"/>
    <p:sldId id="263" r:id="rId7"/>
    <p:sldId id="264" r:id="rId8"/>
    <p:sldId id="265" r:id="rId9"/>
    <p:sldId id="267" r:id="rId10"/>
    <p:sldId id="273" r:id="rId11"/>
    <p:sldId id="272" r:id="rId12"/>
    <p:sldId id="275" r:id="rId13"/>
    <p:sldId id="274" r:id="rId14"/>
    <p:sldId id="26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0DA16-5DA3-4A7A-882F-427653F5F422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D232-F1E6-4860-AA94-F8FAC2BA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03D-2349-40FD-B0A9-63E5EDB86215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2C4A-13A0-4BBA-9A4A-994F8341D26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4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4603-F739-49DC-BFFE-260B5117C07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8D16-8987-41C9-B620-9B3823952743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http://image.slidesharecdn.com/go-130516123347-phpapp01/95/google-go-language-1-638.jpg?cb=136921493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4" t="32620" r="19300" b="5797"/>
          <a:stretch/>
        </p:blipFill>
        <p:spPr bwMode="auto">
          <a:xfrm>
            <a:off x="8077200" y="0"/>
            <a:ext cx="1066800" cy="6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91400" y="0"/>
            <a:ext cx="152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Powered by</a:t>
            </a:r>
            <a:endParaRPr lang="en-US" sz="800" b="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8039-3733-4427-A41E-95AB639E724D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521B-24EA-4BFE-9ABA-700B2882EE7F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4265-B01B-4DF1-A703-CEFD5A8AEE16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FEF6-80AC-4243-A247-880FED968EBF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774B-194D-4268-ABC1-22F883707315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1601-556D-4130-B760-72F61DC58EA2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1ED5-ED5C-4C99-B780-C464578E6537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9F0-2957-488B-9177-2385DB288CD1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4887-CF49-4B81-98D1-6437EE49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mLajdNfa5yU" TargetMode="External"/><Relationship Id="rId2" Type="http://schemas.openxmlformats.org/officeDocument/2006/relationships/hyperlink" Target="http://youtu.be/ymR_jhiu93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l/Q1BDteJe24nhodVXVy7oMr" TargetMode="External"/><Relationship Id="rId4" Type="http://schemas.openxmlformats.org/officeDocument/2006/relationships/hyperlink" Target="https://www.dropbox.com/s/6g9didoirjrwmvl/2015-06-07%2020.01.11.mp4?dl=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" TargetMode="External"/><Relationship Id="rId2" Type="http://schemas.openxmlformats.org/officeDocument/2006/relationships/hyperlink" Target="http://www.slideshare.net/andre_mayer/go-212741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CSE237B Embedded System Software </a:t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Final Project</a:t>
            </a:r>
            <a:br>
              <a:rPr lang="en-US" sz="3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sz="3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438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Hao Zhuang*, </a:t>
            </a:r>
            <a:r>
              <a:rPr lang="en-US" sz="2000" dirty="0" err="1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Xinan</a:t>
            </a:r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Wang*</a:t>
            </a:r>
          </a:p>
          <a:p>
            <a:endParaRPr lang="en-US" sz="2000" dirty="0" smtClean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Computer Science &amp; Engineering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University of California, San Diego</a:t>
            </a:r>
          </a:p>
          <a:p>
            <a:endParaRPr lang="en-US" sz="2000" dirty="0" smtClean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Spring 2015</a:t>
            </a:r>
            <a:endParaRPr lang="en-US" sz="2000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https://go.googlecode.com/hg/doc/gopher/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852" y="626236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0852" y="6402971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PhD students</a:t>
            </a:r>
          </a:p>
          <a:p>
            <a:r>
              <a:rPr lang="en-US" sz="1100" dirty="0" smtClean="0"/>
              <a:t>More time?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649860" y="2819400"/>
            <a:ext cx="3768871" cy="38045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8600" y="76200"/>
            <a:ext cx="4114800" cy="6705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00" y="808306"/>
            <a:ext cx="400116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Flow of the “Busy” Application</a:t>
            </a:r>
            <a:endParaRPr 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Master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, which can be used the wait time.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2142" y="3354278"/>
            <a:ext cx="1905000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sends </a:t>
            </a:r>
            <a:r>
              <a:rPr lang="en-US" b="0" dirty="0" err="1" smtClean="0"/>
              <a:t>msg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49850" y="4139854"/>
                <a:ext cx="1905000" cy="109728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Slave receives </a:t>
                </a:r>
                <a:r>
                  <a:rPr lang="en-US" b="0" dirty="0" err="1" smtClean="0"/>
                  <a:t>msg</a:t>
                </a:r>
                <a:r>
                  <a:rPr lang="en-US" b="0" dirty="0" smtClean="0"/>
                  <a:t>,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50" y="4139854"/>
                <a:ext cx="1905000" cy="10972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2142" y="5546301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device flashes!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Master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149850" y="5508199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Slave device flashes!</a:t>
            </a:r>
            <a:endParaRPr lang="en-US" dirty="0"/>
          </a:p>
        </p:txBody>
      </p:sp>
      <p:cxnSp>
        <p:nvCxnSpPr>
          <p:cNvPr id="30" name="肘形连接符 29"/>
          <p:cNvCxnSpPr>
            <a:stCxn id="11" idx="2"/>
            <a:endCxn id="7" idx="1"/>
          </p:cNvCxnSpPr>
          <p:nvPr/>
        </p:nvCxnSpPr>
        <p:spPr>
          <a:xfrm rot="5400000" flipH="1">
            <a:off x="-511682" y="3896308"/>
            <a:ext cx="3670004" cy="922644"/>
          </a:xfrm>
          <a:prstGeom prst="bentConnector4">
            <a:avLst>
              <a:gd name="adj1" fmla="val -6229"/>
              <a:gd name="adj2" fmla="val 12801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2"/>
            <a:endCxn id="10" idx="0"/>
          </p:cNvCxnSpPr>
          <p:nvPr/>
        </p:nvCxnSpPr>
        <p:spPr>
          <a:xfrm rot="5400000" flipH="1">
            <a:off x="5095012" y="5147192"/>
            <a:ext cx="2014676" cy="12700"/>
          </a:xfrm>
          <a:prstGeom prst="bentConnector5">
            <a:avLst>
              <a:gd name="adj1" fmla="val -11347"/>
              <a:gd name="adj2" fmla="val -11700000"/>
              <a:gd name="adj3" fmla="val 1113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  <a:endCxn id="9" idx="0"/>
          </p:cNvCxnSpPr>
          <p:nvPr/>
        </p:nvCxnSpPr>
        <p:spPr>
          <a:xfrm flipH="1">
            <a:off x="1784642" y="2995257"/>
            <a:ext cx="410856" cy="3590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5" idx="0"/>
          </p:cNvCxnSpPr>
          <p:nvPr/>
        </p:nvCxnSpPr>
        <p:spPr>
          <a:xfrm>
            <a:off x="1784642" y="3723610"/>
            <a:ext cx="0" cy="2714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  <a:endCxn id="11" idx="0"/>
          </p:cNvCxnSpPr>
          <p:nvPr/>
        </p:nvCxnSpPr>
        <p:spPr>
          <a:xfrm>
            <a:off x="1784642" y="5275235"/>
            <a:ext cx="0" cy="2710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2"/>
            <a:endCxn id="20" idx="0"/>
          </p:cNvCxnSpPr>
          <p:nvPr/>
        </p:nvCxnSpPr>
        <p:spPr>
          <a:xfrm>
            <a:off x="6102350" y="5237134"/>
            <a:ext cx="0" cy="2710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3"/>
          </p:cNvCxnSpPr>
          <p:nvPr/>
        </p:nvCxnSpPr>
        <p:spPr>
          <a:xfrm>
            <a:off x="2737142" y="3538944"/>
            <a:ext cx="2825458" cy="60091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711073">
            <a:off x="3065621" y="337255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7350" y="4730456"/>
            <a:ext cx="20130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Timer overhead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38848" y="4765677"/>
            <a:ext cx="20130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Timer overhead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62805"/>
            <a:ext cx="39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 busy real-time server with many concurrent tasks running in background 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2995257"/>
            <a:ext cx="278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 busy client with many concurrent tasks</a:t>
            </a:r>
            <a:endParaRPr lang="en-US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1222" y="838200"/>
            <a:ext cx="3268552" cy="923330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Sync.: Master &amp; Slave communicate with each other first </a:t>
            </a:r>
            <a:endParaRPr 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829774" y="1447800"/>
            <a:ext cx="2037626" cy="2692054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670354" y="1761530"/>
            <a:ext cx="1968446" cy="2384674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3036653">
            <a:off x="3961149" y="22811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cxnSp>
        <p:nvCxnSpPr>
          <p:cNvPr id="51" name="直接箭头连接符 50"/>
          <p:cNvCxnSpPr>
            <a:stCxn id="42" idx="2"/>
            <a:endCxn id="7" idx="0"/>
          </p:cNvCxnSpPr>
          <p:nvPr/>
        </p:nvCxnSpPr>
        <p:spPr>
          <a:xfrm>
            <a:off x="2195498" y="1761530"/>
            <a:ext cx="0" cy="2884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Timer &amp; Treatment</a:t>
            </a:r>
            <a:endParaRPr 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z="2800" smtClean="0"/>
              <a:t>11</a:t>
            </a:fld>
            <a:endParaRPr lang="en-US" sz="2800"/>
          </a:p>
        </p:txBody>
      </p:sp>
      <p:sp>
        <p:nvSpPr>
          <p:cNvPr id="5" name="内容占位符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Google Go  language does not aim at REAL  real-time. </a:t>
            </a:r>
          </a:p>
          <a:p>
            <a:r>
              <a:rPr lang="en-US" sz="2800" dirty="0" smtClean="0"/>
              <a:t>When there are numbers of </a:t>
            </a:r>
            <a:r>
              <a:rPr lang="en-US" sz="2800" dirty="0" err="1" smtClean="0"/>
              <a:t>gorountine</a:t>
            </a:r>
            <a:r>
              <a:rPr lang="en-US" sz="2800" dirty="0" smtClean="0"/>
              <a:t>, it will need to switch around ~10ms. The timer inside each </a:t>
            </a:r>
            <a:r>
              <a:rPr lang="en-US" sz="2800" dirty="0" err="1" smtClean="0"/>
              <a:t>goroutine</a:t>
            </a:r>
            <a:r>
              <a:rPr lang="en-US" sz="2800" dirty="0" smtClean="0"/>
              <a:t> will introduce overhead. </a:t>
            </a:r>
          </a:p>
          <a:p>
            <a:r>
              <a:rPr lang="en-US" sz="2800" dirty="0" smtClean="0"/>
              <a:t>What if we use low-level programming, such as C, when real-time system processing the multi-tasks and still use the majority of application written in 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26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low level C language as a timer*</a:t>
            </a:r>
            <a:endParaRPr 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71500"/>
            <a:r>
              <a:rPr lang="en-US" sz="2800" dirty="0" smtClean="0"/>
              <a:t>Wrap the </a:t>
            </a:r>
            <a:r>
              <a:rPr lang="en-US" sz="2800" dirty="0" err="1" smtClean="0"/>
              <a:t>timefd_create</a:t>
            </a:r>
            <a:r>
              <a:rPr lang="en-US" sz="2800" dirty="0" smtClean="0"/>
              <a:t> function from C </a:t>
            </a:r>
            <a:r>
              <a:rPr lang="en-US" sz="2800" dirty="0" err="1" smtClean="0"/>
              <a:t>langauge</a:t>
            </a:r>
            <a:r>
              <a:rPr lang="en-US" sz="2800" dirty="0" smtClean="0"/>
              <a:t>. Replace sleep function in go language </a:t>
            </a:r>
          </a:p>
          <a:p>
            <a:pPr marL="628650" indent="-571500"/>
            <a:r>
              <a:rPr lang="en-US" sz="2800" dirty="0" smtClean="0"/>
              <a:t>The target: reduce the interference from </a:t>
            </a:r>
            <a:r>
              <a:rPr lang="en-US" sz="2800" dirty="0" err="1" smtClean="0"/>
              <a:t>gorountine</a:t>
            </a:r>
            <a:r>
              <a:rPr lang="en-US" sz="2800" dirty="0" smtClean="0"/>
              <a:t> scheduling, which might affect the performance for </a:t>
            </a:r>
            <a:r>
              <a:rPr lang="en-US" sz="2800" dirty="0" err="1" smtClean="0"/>
              <a:t>Xbee</a:t>
            </a:r>
            <a:r>
              <a:rPr lang="en-US" sz="2800" dirty="0" smtClean="0"/>
              <a:t> communications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1000" y="6488668"/>
            <a:ext cx="378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*thanks Zhou Fang for the discussions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78815"/>
              </p:ext>
            </p:extLst>
          </p:nvPr>
        </p:nvGraphicFramePr>
        <p:xfrm>
          <a:off x="1905000" y="1524000"/>
          <a:ext cx="515594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1"/>
                <a:gridCol w="1768793"/>
                <a:gridCol w="1959293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timer (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 timer (</a:t>
                      </a:r>
                      <a:r>
                        <a:rPr lang="en-US" sz="2400" dirty="0" err="1" smtClean="0"/>
                        <a:t>ms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840.419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873.041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790.126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767.778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810.911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970.844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919.484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1018.664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734.467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836.936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Avg</a:t>
                      </a:r>
                      <a:r>
                        <a:rPr lang="en-US" sz="2400" dirty="0" smtClean="0"/>
                        <a:t> delay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819.08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893.45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jitter</a:t>
                      </a:r>
                      <a:endParaRPr lang="en-US" sz="2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185.02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250.89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95400" y="6248400"/>
            <a:ext cx="163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s</a:t>
            </a:r>
            <a:r>
              <a:rPr lang="en-US" dirty="0" smtClean="0"/>
              <a:t>: millisecond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@ </a:t>
            </a:r>
            <a:r>
              <a:rPr lang="en-US" sz="2000" dirty="0" err="1"/>
              <a:t>youtube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Devices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http://youtu.be/ymR_jhiu93w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Screen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http://youtu.be/mLajdNfa5yU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@Dropbox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Devices 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www.dropbox.com/s/6g9didoirjrwmvl/2015-06-07%2020.01.11.mp4?dl=0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Screen</a:t>
            </a:r>
          </a:p>
          <a:p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www.dropbox.com/l/Q1BDteJe24nhodVXVy7oMr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4152429"/>
            <a:ext cx="7315200" cy="117316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Thanks to the nice picture from André Mayer, </a:t>
            </a:r>
            <a:r>
              <a:rPr lang="en-US" sz="2000" dirty="0" smtClean="0">
                <a:hlinkClick r:id="rId2"/>
              </a:rPr>
              <a:t>http://www.slideshare.net/andre_mayer/go-21274198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Thanks to the nice picture </a:t>
            </a:r>
            <a:r>
              <a:rPr lang="en-US" sz="2000" dirty="0" smtClean="0"/>
              <a:t>from original website of Go Language </a:t>
            </a:r>
            <a:r>
              <a:rPr lang="en-US" sz="2000" dirty="0" smtClean="0">
                <a:hlinkClick r:id="rId3"/>
              </a:rPr>
              <a:t>https://golang.org/doc/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2050" name="Picture 2" descr="http://image.slidesharecdn.com/go-130516123347-phpapp01/95/google-go-language-1-638.jpg?cb=136921493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31986" r="25777" b="2164"/>
          <a:stretch/>
        </p:blipFill>
        <p:spPr bwMode="auto">
          <a:xfrm>
            <a:off x="592303" y="4404300"/>
            <a:ext cx="1104023" cy="8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go.googlecode.com/hg/doc/gopher/do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8" y="559936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15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09600" y="1828800"/>
            <a:ext cx="70104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TA Sean Hamilton’s go code for serial port programming</a:t>
            </a:r>
          </a:p>
          <a:p>
            <a:endParaRPr lang="en-US" sz="2000" dirty="0" smtClean="0"/>
          </a:p>
          <a:p>
            <a:r>
              <a:rPr lang="en-US" sz="2000" dirty="0" smtClean="0"/>
              <a:t>Zhou Fang’s discussions and the </a:t>
            </a:r>
            <a:r>
              <a:rPr lang="en-US" sz="2000" dirty="0" err="1" smtClean="0"/>
              <a:t>libcgo</a:t>
            </a:r>
            <a:r>
              <a:rPr lang="en-US" sz="2000" dirty="0" smtClean="0"/>
              <a:t> reference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1000" y="36576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 &amp; time synchronize formula</a:t>
            </a:r>
          </a:p>
          <a:p>
            <a:r>
              <a:rPr lang="en-US" dirty="0" smtClean="0"/>
              <a:t>Flow of designed application</a:t>
            </a:r>
          </a:p>
          <a:p>
            <a:r>
              <a:rPr lang="en-US" dirty="0" smtClean="0"/>
              <a:t>Data loss and treatment </a:t>
            </a:r>
          </a:p>
          <a:p>
            <a:r>
              <a:rPr lang="en-US" dirty="0" smtClean="0"/>
              <a:t>Application design</a:t>
            </a:r>
          </a:p>
          <a:p>
            <a:r>
              <a:rPr lang="en-US" dirty="0" smtClean="0"/>
              <a:t>Corresponding optimization approach and results </a:t>
            </a:r>
          </a:p>
          <a:p>
            <a:r>
              <a:rPr lang="en-US" dirty="0" smtClean="0"/>
              <a:t>Video (if necessary)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idea (by local time &amp; delay)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Once master computes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, master knows when the slave device will receive the data and flash. </a:t>
                </a:r>
              </a:p>
              <a:p>
                <a:r>
                  <a:rPr lang="en-US" dirty="0" smtClean="0"/>
                  <a:t>Master device just needs to wait for while, such 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𝑐𝑜𝑛𝑠𝑡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en-US" dirty="0" smtClean="0"/>
                  <a:t> is a time duration before slave device flashes its LED.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Sync.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90" y="4432638"/>
                <a:ext cx="8229600" cy="186166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: the wall clock time</a:t>
                </a:r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: the local offset at master node compared to wall clock time</a:t>
                </a: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 smtClean="0"/>
                  <a:t> the local offset at slave node compared to wall clock 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90" y="4432638"/>
                <a:ext cx="8229600" cy="1861661"/>
              </a:xfrm>
              <a:blipFill rotWithShape="1">
                <a:blip r:embed="rId4"/>
                <a:stretch>
                  <a:fillRect l="-963" t="-2614" b="-20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819150" y="1188899"/>
            <a:ext cx="76809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19150" y="3551099"/>
            <a:ext cx="768096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47750" y="1188899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809750" y="1175251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71750" y="1202545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33750" y="1188897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762750" y="1216193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524750" y="1202545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流程图: 联系 26"/>
          <p:cNvSpPr/>
          <p:nvPr/>
        </p:nvSpPr>
        <p:spPr>
          <a:xfrm>
            <a:off x="447675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流程图: 联系 27"/>
          <p:cNvSpPr/>
          <p:nvPr/>
        </p:nvSpPr>
        <p:spPr>
          <a:xfrm>
            <a:off x="510540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流程图: 联系 28"/>
          <p:cNvSpPr/>
          <p:nvPr/>
        </p:nvSpPr>
        <p:spPr>
          <a:xfrm>
            <a:off x="577215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3878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325" y="6281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1119" y="84262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9" y="842628"/>
                <a:ext cx="1714500" cy="381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40808" y="3518140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08" y="3518140"/>
                <a:ext cx="1895475" cy="381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4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776690">
            <a:off x="-1158641" y="988176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to slave node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4853899">
            <a:off x="-1137" y="3693974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9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Sync.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19150" y="1188899"/>
            <a:ext cx="76809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19150" y="3551099"/>
            <a:ext cx="768096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047750" y="1188899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809750" y="1175251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71750" y="1202545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33750" y="1188897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762750" y="1216193"/>
            <a:ext cx="381000" cy="236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524750" y="1202545"/>
            <a:ext cx="381000" cy="2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流程图: 联系 26"/>
          <p:cNvSpPr/>
          <p:nvPr/>
        </p:nvSpPr>
        <p:spPr>
          <a:xfrm>
            <a:off x="447675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流程图: 联系 27"/>
          <p:cNvSpPr/>
          <p:nvPr/>
        </p:nvSpPr>
        <p:spPr>
          <a:xfrm>
            <a:off x="5105400" y="2255699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流程图: 联系 28"/>
          <p:cNvSpPr/>
          <p:nvPr/>
        </p:nvSpPr>
        <p:spPr>
          <a:xfrm>
            <a:off x="5772150" y="2270760"/>
            <a:ext cx="91440" cy="9144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3878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325" y="6281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4325" y="831836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831836"/>
                <a:ext cx="1714500" cy="381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9525" y="3518140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3518140"/>
                <a:ext cx="1895475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6776690">
            <a:off x="-1158641" y="988176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to slave node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4853899">
            <a:off x="-1137" y="3693974"/>
            <a:ext cx="48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 send 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70510" y="4495800"/>
                <a:ext cx="8229600" cy="21336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Profile the delay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𝑑𝑒𝑙𝑎𝑦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𝑟𝑒𝑐𝑣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𝑠𝑒𝑛𝑑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𝑠𝑒𝑛𝑑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𝑟𝑒𝑐𝑣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 smtClean="0"/>
                  <a:t>By the above equation, we do not need to worry about the absolute time difference.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510" y="4495800"/>
                <a:ext cx="8229600" cy="2133600"/>
              </a:xfrm>
              <a:blipFill rotWithShape="1">
                <a:blip r:embed="rId16"/>
                <a:stretch>
                  <a:fillRect l="-593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71575" y="83467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834678"/>
                <a:ext cx="1714500" cy="3815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3497125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𝑟𝑒𝑐𝑣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97125"/>
                <a:ext cx="17145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15025" y="865218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865218"/>
                <a:ext cx="1714500" cy="3815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91175" y="3551522"/>
                <a:ext cx="18954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75" y="3551522"/>
                <a:ext cx="1895475" cy="3815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72275" y="868060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𝑠𝑒𝑛𝑑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868060"/>
                <a:ext cx="1714500" cy="38151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48500" y="3530507"/>
                <a:ext cx="17145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𝑟𝑒𝑐𝑣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3530507"/>
                <a:ext cx="1714500" cy="38151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60" y="0"/>
            <a:ext cx="7620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Flow of the Application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Master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, which can be used the wait time.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8" y="2049998"/>
                <a:ext cx="2667000" cy="94525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 rot="21600000" flipH="1">
            <a:off x="2062601" y="1585078"/>
            <a:ext cx="223398" cy="436345"/>
          </a:xfrm>
          <a:prstGeom prst="down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2142" y="3354278"/>
            <a:ext cx="1905000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sends </a:t>
            </a:r>
            <a:r>
              <a:rPr lang="en-US" b="0" dirty="0" err="1" smtClean="0"/>
              <a:t>msg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94442" y="4177954"/>
                <a:ext cx="1905000" cy="109728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Slave receives </a:t>
                </a:r>
                <a:r>
                  <a:rPr lang="en-US" b="0" dirty="0" err="1" smtClean="0"/>
                  <a:t>msg</a:t>
                </a:r>
                <a:r>
                  <a:rPr lang="en-US" b="0" dirty="0" smtClean="0"/>
                  <a:t>,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42" y="4177954"/>
                <a:ext cx="1905000" cy="10972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32142" y="5546301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Master device flashes!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Master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𝑐𝑜𝑛𝑠𝑡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2" y="3995075"/>
                <a:ext cx="1905000" cy="12801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2700"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94442" y="5546299"/>
            <a:ext cx="1905000" cy="646331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/>
              <a:t>Slave device flashes!</a:t>
            </a:r>
            <a:endParaRPr 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6705600" y="4665924"/>
            <a:ext cx="2286000" cy="781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We want they flash at the same wall-clock time </a:t>
            </a:r>
            <a:endParaRPr lang="en-US" sz="1800" dirty="0"/>
          </a:p>
        </p:txBody>
      </p:sp>
      <p:cxnSp>
        <p:nvCxnSpPr>
          <p:cNvPr id="30" name="肘形连接符 29"/>
          <p:cNvCxnSpPr>
            <a:stCxn id="11" idx="2"/>
            <a:endCxn id="7" idx="1"/>
          </p:cNvCxnSpPr>
          <p:nvPr/>
        </p:nvCxnSpPr>
        <p:spPr>
          <a:xfrm rot="5400000" flipH="1">
            <a:off x="-511682" y="3896308"/>
            <a:ext cx="3670004" cy="922644"/>
          </a:xfrm>
          <a:prstGeom prst="bentConnector4">
            <a:avLst>
              <a:gd name="adj1" fmla="val -6229"/>
              <a:gd name="adj2" fmla="val 12801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2"/>
            <a:endCxn id="10" idx="0"/>
          </p:cNvCxnSpPr>
          <p:nvPr/>
        </p:nvCxnSpPr>
        <p:spPr>
          <a:xfrm rot="5400000" flipH="1">
            <a:off x="3939604" y="5185292"/>
            <a:ext cx="2014676" cy="12700"/>
          </a:xfrm>
          <a:prstGeom prst="bentConnector5">
            <a:avLst>
              <a:gd name="adj1" fmla="val -11347"/>
              <a:gd name="adj2" fmla="val -11700000"/>
              <a:gd name="adj3" fmla="val 1113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  <a:endCxn id="9" idx="0"/>
          </p:cNvCxnSpPr>
          <p:nvPr/>
        </p:nvCxnSpPr>
        <p:spPr>
          <a:xfrm flipH="1">
            <a:off x="1784642" y="2995257"/>
            <a:ext cx="410856" cy="3590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5" idx="0"/>
          </p:cNvCxnSpPr>
          <p:nvPr/>
        </p:nvCxnSpPr>
        <p:spPr>
          <a:xfrm>
            <a:off x="1784642" y="3723610"/>
            <a:ext cx="0" cy="2714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  <a:endCxn id="11" idx="0"/>
          </p:cNvCxnSpPr>
          <p:nvPr/>
        </p:nvCxnSpPr>
        <p:spPr>
          <a:xfrm>
            <a:off x="1784642" y="5275235"/>
            <a:ext cx="0" cy="2710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2"/>
            <a:endCxn id="20" idx="0"/>
          </p:cNvCxnSpPr>
          <p:nvPr/>
        </p:nvCxnSpPr>
        <p:spPr>
          <a:xfrm>
            <a:off x="4946942" y="5275234"/>
            <a:ext cx="0" cy="2710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1215746"/>
            <a:ext cx="7442016" cy="369332"/>
          </a:xfrm>
          <a:prstGeom prst="rect">
            <a:avLst/>
          </a:prstGeom>
          <a:ln w="127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Sync.: Master &amp; Slave communicate with each other first </a:t>
            </a:r>
            <a:endParaRPr lang="en-US" dirty="0"/>
          </a:p>
        </p:txBody>
      </p:sp>
      <p:cxnSp>
        <p:nvCxnSpPr>
          <p:cNvPr id="50" name="直接箭头连接符 49"/>
          <p:cNvCxnSpPr>
            <a:stCxn id="9" idx="3"/>
          </p:cNvCxnSpPr>
          <p:nvPr/>
        </p:nvCxnSpPr>
        <p:spPr>
          <a:xfrm>
            <a:off x="2737142" y="3538944"/>
            <a:ext cx="1721218" cy="645361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21052">
            <a:off x="2736904" y="355149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Xbee</a:t>
            </a:r>
            <a:r>
              <a:rPr lang="en-US" dirty="0" smtClean="0"/>
              <a:t> transport</a:t>
            </a:r>
            <a:endParaRPr 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96850" y="5546299"/>
            <a:ext cx="8229600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57800" y="35514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Slave device keeps looping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979584" y="2092433"/>
            <a:ext cx="292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send to slave node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4157722" y="2574099"/>
            <a:ext cx="159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send back</a:t>
            </a:r>
            <a:endParaRPr lang="en-US" sz="16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610760" y="1585078"/>
            <a:ext cx="0" cy="2592876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3820" y="1585078"/>
            <a:ext cx="0" cy="2599227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loss and select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loss: </a:t>
            </a:r>
            <a:r>
              <a:rPr lang="en-US" sz="2800" dirty="0" err="1" smtClean="0"/>
              <a:t>xbee</a:t>
            </a:r>
            <a:r>
              <a:rPr lang="en-US" sz="2800" dirty="0" smtClean="0"/>
              <a:t> (serial port) may miss some bytes, even though it is thought to be reliable. </a:t>
            </a:r>
          </a:p>
          <a:p>
            <a:pPr lvl="1"/>
            <a:r>
              <a:rPr lang="en-US" sz="2000" dirty="0" smtClean="0"/>
              <a:t>Based on Piazza: “Data loss should not happen at the serial port, the ZigBee link is a reliable transport. It will retransmit lost data automatically. </a:t>
            </a:r>
          </a:p>
          <a:p>
            <a:r>
              <a:rPr lang="en-US" sz="2800" dirty="0" smtClean="0"/>
              <a:t>The possible reason: </a:t>
            </a:r>
          </a:p>
          <a:p>
            <a:pPr lvl="1"/>
            <a:r>
              <a:rPr lang="en-US" sz="2000" dirty="0" smtClean="0"/>
              <a:t>“Eventually it will give up after many retries, but if this is happening, then you have a lot of interferences. </a:t>
            </a:r>
            <a:r>
              <a:rPr lang="en-US" sz="2000" b="1" dirty="0" smtClean="0"/>
              <a:t>What maybe be happening that looks like data loss is overflowing the buffers. If you do not read data </a:t>
            </a:r>
            <a:r>
              <a:rPr lang="en-US" sz="2000" b="1" dirty="0" smtClean="0">
                <a:solidFill>
                  <a:srgbClr val="FF0000"/>
                </a:solidFill>
              </a:rPr>
              <a:t>quick enough</a:t>
            </a:r>
            <a:r>
              <a:rPr lang="en-US" sz="2000" b="1" dirty="0" smtClean="0"/>
              <a:t>, then eventually the OS throws that data out, especially if more data is incoming.”</a:t>
            </a:r>
            <a:endParaRPr lang="en-US" sz="2000" dirty="0" smtClean="0"/>
          </a:p>
          <a:p>
            <a:endParaRPr lang="en-US" sz="2800" dirty="0" smtClean="0"/>
          </a:p>
          <a:p>
            <a:endParaRPr 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0" y="1165393"/>
            <a:ext cx="6858000" cy="495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oward\Dropbox\15sp_cse237b\final\00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4" y="2553715"/>
            <a:ext cx="452177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865" y="152400"/>
            <a:ext cx="88392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Lower bound of received data size for serial ports</a:t>
            </a:r>
            <a:endParaRPr 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233139"/>
            <a:ext cx="4038600" cy="414033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 smtClean="0"/>
              <a:t>Limit the package size to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dirty="0"/>
              <a:t> </a:t>
            </a:r>
            <a:r>
              <a:rPr lang="en-US" sz="2000" dirty="0" smtClean="0"/>
              <a:t>instead of 22 in the original code.</a:t>
            </a:r>
          </a:p>
          <a:p>
            <a:r>
              <a:rPr lang="en-US" sz="2000" dirty="0" smtClean="0"/>
              <a:t>Besides, in our code, we use ‘\n’ as terminal character. We pad three copy of ‘\n’. </a:t>
            </a:r>
          </a:p>
          <a:p>
            <a:r>
              <a:rPr lang="en-US" sz="2000" dirty="0" smtClean="0"/>
              <a:t>We still observe the different pattern,  but it is more stable than before.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We don’t implement new protocol. Our treatment seems “ugly” but solve problem.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5" name="Picture 3" descr="C:\Users\Howard\Dropbox\15sp_cse237b\final\0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962"/>
          <a:stretch/>
        </p:blipFill>
        <p:spPr bwMode="auto">
          <a:xfrm>
            <a:off x="1371601" y="1285220"/>
            <a:ext cx="6781800" cy="113956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箭头 8"/>
          <p:cNvSpPr/>
          <p:nvPr/>
        </p:nvSpPr>
        <p:spPr>
          <a:xfrm>
            <a:off x="5324476" y="1787859"/>
            <a:ext cx="442702" cy="18404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470684" y="2553715"/>
            <a:ext cx="3835115" cy="533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470684" y="3972939"/>
            <a:ext cx="3377915" cy="7905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04800" y="762000"/>
            <a:ext cx="489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At Sean’s go code for serial port</a:t>
            </a:r>
          </a:p>
        </p:txBody>
      </p:sp>
      <p:sp>
        <p:nvSpPr>
          <p:cNvPr id="5" name="矩形 4"/>
          <p:cNvSpPr/>
          <p:nvPr/>
        </p:nvSpPr>
        <p:spPr>
          <a:xfrm>
            <a:off x="4523465" y="6439915"/>
            <a:ext cx="407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received pattern at the slave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𝑑𝑒𝑙𝑎𝑦</m:t>
                        </m:r>
                      </m:sub>
                    </m:sSub>
                  </m:oMath>
                </a14:m>
                <a:r>
                  <a:rPr lang="en-US" dirty="0" smtClean="0"/>
                  <a:t> is 667.8ms</a:t>
                </a:r>
              </a:p>
              <a:p>
                <a:r>
                  <a:rPr lang="en-US" dirty="0" smtClean="0"/>
                  <a:t>Jitter is 16.6ms </a:t>
                </a:r>
              </a:p>
              <a:p>
                <a:r>
                  <a:rPr lang="en-US" dirty="0" smtClean="0"/>
                  <a:t>The jitter is 2.5% of the average delay </a:t>
                </a:r>
              </a:p>
              <a:p>
                <a:endParaRPr lang="en-US" dirty="0"/>
              </a:p>
              <a:p>
                <a:r>
                  <a:rPr lang="en-US" dirty="0" smtClean="0"/>
                  <a:t>Our conjecture / optimized target is the go timer, which lacks real-time property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4887-CF49-4B81-98D1-6437EE496B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11912</TotalTime>
  <Words>1018</Words>
  <Application>Microsoft Office PowerPoint</Application>
  <PresentationFormat>全屏显示(4:3)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CSE237B Embedded System Software   Final Project </vt:lpstr>
      <vt:lpstr>Outline</vt:lpstr>
      <vt:lpstr>Simple idea (by local time &amp; delay) </vt:lpstr>
      <vt:lpstr>Time Sync.</vt:lpstr>
      <vt:lpstr>Time Sync.</vt:lpstr>
      <vt:lpstr>Flow of the Application</vt:lpstr>
      <vt:lpstr>Data loss and select </vt:lpstr>
      <vt:lpstr>Lower bound of received data size for serial ports</vt:lpstr>
      <vt:lpstr>Results</vt:lpstr>
      <vt:lpstr>Flow of the “Busy” Application</vt:lpstr>
      <vt:lpstr>Why Timer &amp; Treatment</vt:lpstr>
      <vt:lpstr>Use low level C language as a timer*</vt:lpstr>
      <vt:lpstr>Improvement</vt:lpstr>
      <vt:lpstr>video</vt:lpstr>
      <vt:lpstr>Acknowledgement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CSE237B Final Project</dc:title>
  <dc:creator>Howard</dc:creator>
  <cp:lastModifiedBy>Microsoft</cp:lastModifiedBy>
  <cp:revision>37</cp:revision>
  <dcterms:created xsi:type="dcterms:W3CDTF">2015-05-31T20:07:39Z</dcterms:created>
  <dcterms:modified xsi:type="dcterms:W3CDTF">2015-06-09T14:32:43Z</dcterms:modified>
</cp:coreProperties>
</file>