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7" r:id="rId4"/>
    <p:sldId id="278" r:id="rId5"/>
    <p:sldId id="257" r:id="rId6"/>
    <p:sldId id="259" r:id="rId7"/>
    <p:sldId id="260" r:id="rId8"/>
    <p:sldId id="267" r:id="rId9"/>
    <p:sldId id="268" r:id="rId10"/>
    <p:sldId id="263" r:id="rId11"/>
    <p:sldId id="264" r:id="rId12"/>
    <p:sldId id="261" r:id="rId13"/>
    <p:sldId id="262" r:id="rId14"/>
    <p:sldId id="273" r:id="rId15"/>
    <p:sldId id="274" r:id="rId16"/>
    <p:sldId id="275" r:id="rId17"/>
    <p:sldId id="276" r:id="rId18"/>
    <p:sldId id="269" r:id="rId19"/>
    <p:sldId id="270" r:id="rId20"/>
    <p:sldId id="271" r:id="rId21"/>
    <p:sldId id="272" r:id="rId22"/>
    <p:sldId id="297" r:id="rId23"/>
    <p:sldId id="279"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hyperlink" Target="https://xenabrowser.net/datapages/?dataset=TCGA.STAD.sampleMap%2FHiSeqV2&amp;host=https%3A%2F%2Ftcga.xenahubs.net&amp;removeHub=https%3A%2F%2Fxena.treehouse.gi.ucsc.edu%3A443"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hyperlink" Target="https://xenabrowser.net/datapages/?dataset=TCGA.STAD.sampleMap%2FmiRNA_HiSeq_gene&amp;host=https%3A%2F%2Ftcga.xenahubs.net&amp;removeHub=https%3A%2F%2Fxena.treehouse.gi.ucsc.edu%3A443"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hyperlink" Target="https://xenabrowser.net/datapages/?dataset=TCGA.STAD.sampleMap%2FRPPA&amp;host=https%3A%2F%2Ftcga.xenahubs.net&amp;removeHub=https%3A%2F%2Fxena.treehouse.gi.ucsc.edu%3A443"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hyperlink" Target="https://xenabrowser.net/datapages/?dataset=TCGA.STAD.sampleMap%2FSTAD_clinicalMatrix&amp;host=https%3A%2F%2Ftcga.xenahubs.net&amp;removeHub=https%3A%2F%2Fxena.treehouse.gi.ucsc.edu%3A443"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hyperlink" Target="https://xenabrowser.net/datapages/?dataset=survival%2FSTAD_survival.txt&amp;host=https%3A%2F%2Ftcga.xenahubs.net&amp;removeHub=https%3A%2F%2Fxena.treehouse.gi.ucsc.edu%3A4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xenabrowser.net/datapages/?dataset=mc3_gene_level%2FSTAD_mc3_gene_level.txt&amp;host=https%3A%2F%2Ftcga.xenahubs.net&amp;removeHub=https%3A%2F%2Fxena.treehouse.gi.ucsc.edu%3A443"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xenabrowser.net/datapages/?dataset=TCGA.STAD.sampleMap%2FGistic2_CopyNumber_Gistic2_all_thresholded.by_genes&amp;host=https%3A%2F%2Ftcga.xenahubs.net&amp;removeHub=https%3A%2F%2Fxena.treehouse.gi.ucsc.edu%3A443"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https://xenabrowser.net/datapages/?dataset=TCGA.STAD.sampleMap%2FHumanMethylation450&amp;host=https%3A%2F%2Ftcga.xenahubs.net&amp;removeHub=https%3A%2F%2Fxena.treehouse.gi.ucsc.edu%3A4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695960" y="2536825"/>
            <a:ext cx="10800000" cy="1783715"/>
          </a:xfrm>
        </p:spPr>
        <p:txBody>
          <a:bodyPr/>
          <a:p>
            <a:pPr algn="ctr"/>
            <a:r>
              <a:rPr lang="zh-CN" altLang="en-US" sz="5400" b="1">
                <a:latin typeface="楷体" panose="02010609060101010101" charset="-122"/>
                <a:ea typeface="楷体" panose="02010609060101010101" charset="-122"/>
              </a:rPr>
              <a:t>基于多组学（多模态）数据的胃腺癌分型（分类）研究</a:t>
            </a:r>
            <a:endParaRPr lang="zh-CN" altLang="en-US" sz="5400" b="1">
              <a:latin typeface="楷体" panose="02010609060101010101" charset="-122"/>
              <a:ea typeface="楷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359" y="365125"/>
            <a:ext cx="10515600" cy="1325563"/>
          </a:xfrm>
        </p:spPr>
        <p:txBody>
          <a:bodyPr/>
          <a:p>
            <a:pPr algn="ctr"/>
            <a:r>
              <a:rPr>
                <a:latin typeface="Times New Roman" panose="02020603050405020304" charset="0"/>
                <a:ea typeface="楷体" panose="02010609060101010101" charset="-122"/>
                <a:cs typeface="Times New Roman" panose="02020603050405020304" charset="0"/>
                <a:sym typeface="+mn-ea"/>
              </a:rPr>
              <a:t>DNA methylation - Methylation450k</a:t>
            </a:r>
            <a:endParaRPr lang="zh-CN" altLang="en-US">
              <a:latin typeface="Times New Roman" panose="02020603050405020304" charset="0"/>
              <a:ea typeface="楷体" panose="02010609060101010101" charset="-122"/>
              <a:cs typeface="Times New Roman" panose="02020603050405020304" charset="0"/>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lang="zh-CN" altLang="en-US" sz="1800">
                <a:latin typeface="Times New Roman" panose="02020603050405020304" charset="0"/>
                <a:ea typeface="楷体" panose="02010609060101010101" charset="-122"/>
                <a:cs typeface="Times New Roman" panose="02020603050405020304" charset="0"/>
              </a:rPr>
              <a:t>DNA methylation beta values are continuous variables between 0 and 1</a:t>
            </a:r>
            <a:r>
              <a:rPr lang="en-US" altLang="zh-CN" sz="1800">
                <a:latin typeface="Times New Roman" panose="02020603050405020304" charset="0"/>
                <a:ea typeface="楷体" panose="02010609060101010101" charset="-122"/>
                <a:cs typeface="Times New Roman" panose="02020603050405020304" charset="0"/>
              </a:rPr>
              <a:t>. </a:t>
            </a:r>
            <a:endParaRPr lang="en-US" altLang="zh-CN" sz="1800">
              <a:latin typeface="Times New Roman" panose="02020603050405020304" charset="0"/>
              <a:ea typeface="楷体" panose="02010609060101010101" charset="-122"/>
              <a:cs typeface="Times New Roman" panose="02020603050405020304" charset="0"/>
            </a:endParaRPr>
          </a:p>
          <a:p>
            <a:pPr algn="just"/>
            <a:r>
              <a:rPr lang="en-US" altLang="zh-CN" sz="1800">
                <a:latin typeface="Times New Roman" panose="02020603050405020304" charset="0"/>
                <a:ea typeface="楷体" panose="02010609060101010101" charset="-122"/>
                <a:cs typeface="Times New Roman" panose="02020603050405020304" charset="0"/>
              </a:rPr>
              <a:t>Thus higher beta values represent higher level of DNA methylation, i.e. hypermethylation and lower beta values represent lower level of DNA methylation, i.e. hypomethylation.</a:t>
            </a:r>
            <a:endParaRPr lang="en-US" altLang="zh-CN" sz="1800">
              <a:latin typeface="Times New Roman" panose="02020603050405020304" charset="0"/>
              <a:ea typeface="楷体" panose="02010609060101010101" charset="-122"/>
              <a:cs typeface="Times New Roman" panose="02020603050405020304" charset="0"/>
            </a:endParaRPr>
          </a:p>
        </p:txBody>
      </p:sp>
      <p:pic>
        <p:nvPicPr>
          <p:cNvPr id="3" name="图片 2"/>
          <p:cNvPicPr>
            <a:picLocks noChangeAspect="1"/>
          </p:cNvPicPr>
          <p:nvPr/>
        </p:nvPicPr>
        <p:blipFill>
          <a:blip r:embed="rId1"/>
          <a:stretch>
            <a:fillRect/>
          </a:stretch>
        </p:blipFill>
        <p:spPr>
          <a:xfrm>
            <a:off x="1033304" y="2734945"/>
            <a:ext cx="10125710" cy="1811655"/>
          </a:xfrm>
          <a:prstGeom prst="rect">
            <a:avLst/>
          </a:prstGeom>
        </p:spPr>
      </p:pic>
      <p:pic>
        <p:nvPicPr>
          <p:cNvPr id="4" name="图片 3"/>
          <p:cNvPicPr>
            <a:picLocks noChangeAspect="1"/>
          </p:cNvPicPr>
          <p:nvPr/>
        </p:nvPicPr>
        <p:blipFill>
          <a:blip r:embed="rId2"/>
          <a:stretch>
            <a:fillRect/>
          </a:stretch>
        </p:blipFill>
        <p:spPr>
          <a:xfrm>
            <a:off x="2081372" y="4333240"/>
            <a:ext cx="8029575" cy="22955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lang="en-US" altLang="zh-CN">
                <a:latin typeface="Times New Roman" panose="02020603050405020304" charset="0"/>
                <a:ea typeface="楷体" panose="02010609060101010101" charset="-122"/>
                <a:cs typeface="Times New Roman" panose="02020603050405020304" charset="0"/>
              </a:rPr>
              <a:t>G</a:t>
            </a:r>
            <a:r>
              <a:rPr lang="zh-CN" altLang="en-US">
                <a:latin typeface="Times New Roman" panose="02020603050405020304" charset="0"/>
                <a:ea typeface="楷体" panose="02010609060101010101" charset="-122"/>
                <a:cs typeface="Times New Roman" panose="02020603050405020304" charset="0"/>
              </a:rPr>
              <a:t>ene expression RNAseq-IlluminaHiSeq</a:t>
            </a:r>
            <a:endParaRPr lang="zh-CN" altLang="en-US">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https://xenabrowser.net/datapages/?dataset=TCGA.STAD.sampleMap%2FHiSeqV2&amp;host=https%3A%2F%2Ftcga.xenahubs.net&amp;removeHub=https%3A%2F%2Fxena.treehouse.gi.ucsc.edu%3A443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1422083" y="2368550"/>
            <a:ext cx="9347835" cy="44284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518" y="365125"/>
            <a:ext cx="10515600" cy="1325563"/>
          </a:xfrm>
        </p:spPr>
        <p:txBody>
          <a:bodyPr/>
          <a:p>
            <a:pPr algn="ctr"/>
            <a:r>
              <a:rPr lang="en-US" altLang="zh-CN">
                <a:latin typeface="Times New Roman" panose="02020603050405020304" charset="0"/>
                <a:ea typeface="楷体" panose="02010609060101010101" charset="-122"/>
                <a:cs typeface="Times New Roman" panose="02020603050405020304" charset="0"/>
                <a:sym typeface="+mn-ea"/>
              </a:rPr>
              <a:t>G</a:t>
            </a:r>
            <a:r>
              <a:rPr lang="zh-CN" altLang="en-US">
                <a:latin typeface="Times New Roman" panose="02020603050405020304" charset="0"/>
                <a:ea typeface="楷体" panose="02010609060101010101" charset="-122"/>
                <a:cs typeface="Times New Roman" panose="02020603050405020304" charset="0"/>
                <a:sym typeface="+mn-ea"/>
              </a:rPr>
              <a:t>ene expression RNAseq-IlluminaHiSeq</a:t>
            </a:r>
            <a:endParaRPr lang="zh-CN" altLang="en-US">
              <a:latin typeface="Times New Roman" panose="02020603050405020304" charset="0"/>
              <a:ea typeface="楷体" panose="02010609060101010101" charset="-122"/>
              <a:cs typeface="Times New Roman" panose="02020603050405020304" charset="0"/>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lang="zh-CN" altLang="en-US" sz="2000">
                <a:latin typeface="Times New Roman" panose="02020603050405020304" charset="0"/>
                <a:ea typeface="楷体" panose="02010609060101010101" charset="-122"/>
                <a:cs typeface="Times New Roman" panose="02020603050405020304" charset="0"/>
              </a:rPr>
              <a:t>This dataset shows the gene-level transcription estimates, as in log2(x+1) transformed RSEM normalized count</a:t>
            </a:r>
            <a:r>
              <a:rPr lang="en-US" altLang="zh-CN" sz="2000">
                <a:latin typeface="Times New Roman" panose="02020603050405020304" charset="0"/>
                <a:ea typeface="楷体" panose="02010609060101010101" charset="-122"/>
                <a:cs typeface="Times New Roman" panose="02020603050405020304" charset="0"/>
              </a:rPr>
              <a:t>.</a:t>
            </a:r>
            <a:endParaRPr lang="en-US" altLang="zh-CN" sz="2000">
              <a:latin typeface="Times New Roman" panose="02020603050405020304" charset="0"/>
              <a:ea typeface="楷体" panose="02010609060101010101" charset="-122"/>
              <a:cs typeface="Times New Roman" panose="02020603050405020304" charset="0"/>
            </a:endParaRPr>
          </a:p>
        </p:txBody>
      </p:sp>
      <p:pic>
        <p:nvPicPr>
          <p:cNvPr id="2" name="图片 1"/>
          <p:cNvPicPr>
            <a:picLocks noChangeAspect="1"/>
          </p:cNvPicPr>
          <p:nvPr/>
        </p:nvPicPr>
        <p:blipFill>
          <a:blip r:embed="rId1"/>
          <a:stretch>
            <a:fillRect/>
          </a:stretch>
        </p:blipFill>
        <p:spPr>
          <a:xfrm>
            <a:off x="600075" y="2363470"/>
            <a:ext cx="10992485" cy="4217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fontScale="90000"/>
          </a:bodyPr>
          <a:p>
            <a:pPr algn="ctr"/>
            <a:r>
              <a:rPr>
                <a:latin typeface="Times New Roman" panose="02020603050405020304" charset="0"/>
                <a:ea typeface="楷体" panose="02010609060101010101" charset="-122"/>
                <a:cs typeface="Times New Roman" panose="02020603050405020304" charset="0"/>
              </a:rPr>
              <a:t>miRNA mature strand expression RNAseq - IlluminaHiseq</a:t>
            </a:r>
            <a:endParaRPr>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https://xenabrowser.net/datapages/?dataset=TCGA.STAD.sampleMap%2FmiRNA_HiSeq_gene&amp;host=https%3A%2F%2Ftcga.xenahubs.net&amp;removeHub=https%3A%2F%2Fxena.treehouse.gi.ucsc.edu%3A443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3" name="图片 2"/>
          <p:cNvPicPr>
            <a:picLocks noChangeAspect="1"/>
          </p:cNvPicPr>
          <p:nvPr/>
        </p:nvPicPr>
        <p:blipFill>
          <a:blip r:embed="rId2"/>
          <a:srcRect r="9716"/>
          <a:stretch>
            <a:fillRect/>
          </a:stretch>
        </p:blipFill>
        <p:spPr>
          <a:xfrm>
            <a:off x="1118553" y="2352040"/>
            <a:ext cx="9954895" cy="41636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65125"/>
            <a:ext cx="10515600" cy="1325563"/>
          </a:xfrm>
        </p:spPr>
        <p:txBody>
          <a:bodyPr>
            <a:normAutofit fontScale="90000"/>
          </a:bodyPr>
          <a:p>
            <a:pPr algn="ctr"/>
            <a:r>
              <a:rPr>
                <a:latin typeface="Times New Roman" panose="02020603050405020304" charset="0"/>
                <a:ea typeface="楷体" panose="02010609060101010101" charset="-122"/>
                <a:cs typeface="Times New Roman" panose="02020603050405020304" charset="0"/>
                <a:sym typeface="+mn-ea"/>
              </a:rPr>
              <a:t>miRNA mature strand expression RNAseq - IlluminaHiseq</a:t>
            </a:r>
            <a:endParaRPr>
              <a:latin typeface="Times New Roman" panose="02020603050405020304" charset="0"/>
              <a:ea typeface="楷体" panose="02010609060101010101" charset="-122"/>
              <a:cs typeface="Times New Roman" panose="02020603050405020304" charset="0"/>
              <a:sym typeface="+mn-ea"/>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lang="en-US" sz="1800">
                <a:latin typeface="Times New Roman" panose="02020603050405020304" charset="0"/>
                <a:ea typeface="楷体" panose="02010609060101010101" charset="-122"/>
                <a:cs typeface="Times New Roman" panose="02020603050405020304" charset="0"/>
              </a:rPr>
              <a:t>F</a:t>
            </a:r>
            <a:r>
              <a:rPr sz="1800">
                <a:latin typeface="Times New Roman" panose="02020603050405020304" charset="0"/>
                <a:ea typeface="楷体" panose="02010609060101010101" charset="-122"/>
                <a:cs typeface="Times New Roman" panose="02020603050405020304" charset="0"/>
              </a:rPr>
              <a:t>or each sample, all isoform expression for the same miRNA mature strand are added together, log2(total_RPM +1) transformed</a:t>
            </a:r>
            <a:r>
              <a:rPr lang="en-US" altLang="zh-CN" sz="1800">
                <a:latin typeface="Times New Roman" panose="02020603050405020304" charset="0"/>
                <a:ea typeface="楷体" panose="02010609060101010101" charset="-122"/>
                <a:cs typeface="Times New Roman" panose="02020603050405020304" charset="0"/>
              </a:rPr>
              <a:t>.</a:t>
            </a:r>
            <a:endParaRPr lang="en-US" altLang="zh-CN" sz="1800">
              <a:latin typeface="Times New Roman" panose="02020603050405020304" charset="0"/>
              <a:ea typeface="楷体" panose="02010609060101010101" charset="-122"/>
              <a:cs typeface="Times New Roman" panose="02020603050405020304" charset="0"/>
            </a:endParaRPr>
          </a:p>
        </p:txBody>
      </p:sp>
      <p:pic>
        <p:nvPicPr>
          <p:cNvPr id="2" name="图片 1"/>
          <p:cNvPicPr>
            <a:picLocks noChangeAspect="1"/>
          </p:cNvPicPr>
          <p:nvPr/>
        </p:nvPicPr>
        <p:blipFill>
          <a:blip r:embed="rId1"/>
          <a:stretch>
            <a:fillRect/>
          </a:stretch>
        </p:blipFill>
        <p:spPr>
          <a:xfrm>
            <a:off x="552450" y="2420620"/>
            <a:ext cx="11087100" cy="39992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normAutofit/>
          </a:bodyPr>
          <a:p>
            <a:pPr algn="ctr"/>
            <a:r>
              <a:rPr lang="en-US">
                <a:latin typeface="Times New Roman" panose="02020603050405020304" charset="0"/>
                <a:ea typeface="楷体" panose="02010609060101010101" charset="-122"/>
                <a:cs typeface="Times New Roman" panose="02020603050405020304" charset="0"/>
              </a:rPr>
              <a:t>P</a:t>
            </a:r>
            <a:r>
              <a:rPr>
                <a:latin typeface="Times New Roman" panose="02020603050405020304" charset="0"/>
                <a:ea typeface="楷体" panose="02010609060101010101" charset="-122"/>
                <a:cs typeface="Times New Roman" panose="02020603050405020304" charset="0"/>
              </a:rPr>
              <a:t>rotein expression RPPA</a:t>
            </a:r>
            <a:endParaRPr>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https://xenabrowser.net/datapages/?dataset=TCGA.STAD.sampleMap%2FRPPA&amp;host=https%3A%2F%2Ftcga.xenahubs.net&amp;removeHub=https%3A%2F%2Fxena.treehouse.gi.ucsc.edu%3A443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575945" y="2387600"/>
            <a:ext cx="11296015" cy="4470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65125"/>
            <a:ext cx="10515600" cy="1325563"/>
          </a:xfrm>
        </p:spPr>
        <p:txBody>
          <a:bodyPr>
            <a:normAutofit/>
          </a:bodyPr>
          <a:p>
            <a:pPr algn="ctr"/>
            <a:r>
              <a:rPr lang="en-US">
                <a:latin typeface="Times New Roman" panose="02020603050405020304" charset="0"/>
                <a:ea typeface="楷体" panose="02010609060101010101" charset="-122"/>
                <a:cs typeface="Times New Roman" panose="02020603050405020304" charset="0"/>
                <a:sym typeface="+mn-ea"/>
              </a:rPr>
              <a:t>P</a:t>
            </a:r>
            <a:r>
              <a:rPr>
                <a:latin typeface="Times New Roman" panose="02020603050405020304" charset="0"/>
                <a:ea typeface="楷体" panose="02010609060101010101" charset="-122"/>
                <a:cs typeface="Times New Roman" panose="02020603050405020304" charset="0"/>
                <a:sym typeface="+mn-ea"/>
              </a:rPr>
              <a:t>rotein expression RPPA</a:t>
            </a:r>
            <a:endParaRPr>
              <a:latin typeface="Times New Roman" panose="02020603050405020304" charset="0"/>
              <a:ea typeface="楷体" panose="02010609060101010101" charset="-122"/>
              <a:cs typeface="Times New Roman" panose="02020603050405020304" charset="0"/>
              <a:sym typeface="+mn-ea"/>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sz="1800">
                <a:latin typeface="Times New Roman" panose="02020603050405020304" charset="0"/>
                <a:ea typeface="楷体" panose="02010609060101010101" charset="-122"/>
                <a:cs typeface="Times New Roman" panose="02020603050405020304" charset="0"/>
              </a:rPr>
              <a:t>Data normalization</a:t>
            </a:r>
            <a:r>
              <a:rPr lang="en-US" altLang="zh-CN" sz="1800">
                <a:latin typeface="Times New Roman" panose="02020603050405020304" charset="0"/>
                <a:ea typeface="楷体" panose="02010609060101010101" charset="-122"/>
                <a:cs typeface="Times New Roman" panose="02020603050405020304" charset="0"/>
              </a:rPr>
              <a:t>.</a:t>
            </a:r>
            <a:endParaRPr lang="en-US" altLang="zh-CN" sz="1800">
              <a:latin typeface="Times New Roman" panose="02020603050405020304" charset="0"/>
              <a:ea typeface="楷体" panose="02010609060101010101"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1428750" y="2128520"/>
            <a:ext cx="9334500" cy="45053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lang="en-US">
                <a:latin typeface="Times New Roman" panose="02020603050405020304" charset="0"/>
                <a:ea typeface="楷体" panose="02010609060101010101" charset="-122"/>
                <a:cs typeface="Times New Roman" panose="02020603050405020304" charset="0"/>
              </a:rPr>
              <a:t>P</a:t>
            </a:r>
            <a:r>
              <a:rPr>
                <a:latin typeface="Times New Roman" panose="02020603050405020304" charset="0"/>
                <a:ea typeface="楷体" panose="02010609060101010101" charset="-122"/>
                <a:cs typeface="Times New Roman" panose="02020603050405020304" charset="0"/>
              </a:rPr>
              <a:t>henotype</a:t>
            </a:r>
            <a:endParaRPr>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https://xenabrowser.net/datapages/?dataset=TCGA.STAD.sampleMap%2FSTAD_clinicalMatrix&amp;host=https%3A%2F%2Ftcga.xenahubs.net&amp;removeHub=https%3A%2F%2Fxena.treehouse.gi.ucsc.edu%3A443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3" name="图片 2"/>
          <p:cNvPicPr>
            <a:picLocks noChangeAspect="1"/>
          </p:cNvPicPr>
          <p:nvPr/>
        </p:nvPicPr>
        <p:blipFill>
          <a:blip r:embed="rId2"/>
          <a:stretch>
            <a:fillRect/>
          </a:stretch>
        </p:blipFill>
        <p:spPr>
          <a:xfrm>
            <a:off x="1019175" y="2555875"/>
            <a:ext cx="10153650" cy="36671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17642" y="365125"/>
            <a:ext cx="10515600" cy="1325563"/>
          </a:xfrm>
        </p:spPr>
        <p:txBody>
          <a:bodyPr/>
          <a:p>
            <a:pPr algn="ctr"/>
            <a:r>
              <a:rPr lang="en-US">
                <a:latin typeface="Times New Roman" panose="02020603050405020304" charset="0"/>
                <a:ea typeface="楷体" panose="02010609060101010101" charset="-122"/>
                <a:cs typeface="Times New Roman" panose="02020603050405020304" charset="0"/>
                <a:sym typeface="+mn-ea"/>
              </a:rPr>
              <a:t>P</a:t>
            </a:r>
            <a:r>
              <a:rPr>
                <a:latin typeface="Times New Roman" panose="02020603050405020304" charset="0"/>
                <a:ea typeface="楷体" panose="02010609060101010101" charset="-122"/>
                <a:cs typeface="Times New Roman" panose="02020603050405020304" charset="0"/>
                <a:sym typeface="+mn-ea"/>
              </a:rPr>
              <a:t>henotype</a:t>
            </a:r>
            <a:endParaRPr lang="zh-CN" altLang="en-US">
              <a:latin typeface="Times New Roman" panose="02020603050405020304" charset="0"/>
              <a:ea typeface="楷体" panose="02010609060101010101" charset="-122"/>
              <a:cs typeface="Times New Roman" panose="02020603050405020304" charset="0"/>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sz="1800">
                <a:latin typeface="Times New Roman" panose="02020603050405020304" charset="0"/>
                <a:ea typeface="楷体" panose="02010609060101010101" charset="-122"/>
                <a:cs typeface="Times New Roman" panose="02020603050405020304" charset="0"/>
              </a:rPr>
              <a:t>580 samples X 108 identifiers</a:t>
            </a:r>
            <a:r>
              <a:rPr lang="en-US" altLang="zh-CN" sz="1800">
                <a:latin typeface="Times New Roman" panose="02020603050405020304" charset="0"/>
                <a:ea typeface="楷体" panose="02010609060101010101" charset="-122"/>
                <a:cs typeface="Times New Roman" panose="02020603050405020304" charset="0"/>
              </a:rPr>
              <a:t>.</a:t>
            </a:r>
            <a:endParaRPr lang="en-US" altLang="zh-CN" sz="1800">
              <a:latin typeface="Times New Roman" panose="02020603050405020304" charset="0"/>
              <a:ea typeface="楷体" panose="02010609060101010101" charset="-122"/>
              <a:cs typeface="Times New Roman" panose="02020603050405020304" charset="0"/>
            </a:endParaRPr>
          </a:p>
        </p:txBody>
      </p:sp>
      <p:pic>
        <p:nvPicPr>
          <p:cNvPr id="2" name="图片 1"/>
          <p:cNvPicPr>
            <a:picLocks noChangeAspect="1"/>
          </p:cNvPicPr>
          <p:nvPr/>
        </p:nvPicPr>
        <p:blipFill>
          <a:blip r:embed="rId1"/>
          <a:stretch>
            <a:fillRect/>
          </a:stretch>
        </p:blipFill>
        <p:spPr>
          <a:xfrm>
            <a:off x="780494" y="2162810"/>
            <a:ext cx="10589895" cy="45288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lang="en-US">
                <a:latin typeface="Times New Roman" panose="02020603050405020304" charset="0"/>
                <a:ea typeface="楷体" panose="02010609060101010101" charset="-122"/>
                <a:cs typeface="Times New Roman" panose="02020603050405020304" charset="0"/>
              </a:rPr>
              <a:t>P</a:t>
            </a:r>
            <a:r>
              <a:rPr>
                <a:latin typeface="Times New Roman" panose="02020603050405020304" charset="0"/>
                <a:ea typeface="楷体" panose="02010609060101010101" charset="-122"/>
                <a:cs typeface="Times New Roman" panose="02020603050405020304" charset="0"/>
              </a:rPr>
              <a:t>henotype - Curated survival data</a:t>
            </a:r>
            <a:endParaRPr>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https://xenabrowser.net/datapages/?dataset=survival%2FSTAD_survival.txt&amp;host=https%3A%2F%2Ftcga.xenahubs.net&amp;removeHub=https%3A%2F%2Fxena.treehouse.gi.ucsc.edu%3A443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3" name="图片 2"/>
          <p:cNvPicPr>
            <a:picLocks noChangeAspect="1"/>
          </p:cNvPicPr>
          <p:nvPr/>
        </p:nvPicPr>
        <p:blipFill>
          <a:blip r:embed="rId2"/>
          <a:stretch>
            <a:fillRect/>
          </a:stretch>
        </p:blipFill>
        <p:spPr>
          <a:xfrm>
            <a:off x="937578" y="2483485"/>
            <a:ext cx="10316845" cy="3926840"/>
          </a:xfrm>
          <a:prstGeom prst="rect">
            <a:avLst/>
          </a:prstGeom>
        </p:spPr>
      </p:pic>
      <p:pic>
        <p:nvPicPr>
          <p:cNvPr id="5" name="图片 4"/>
          <p:cNvPicPr>
            <a:picLocks noChangeAspect="1"/>
          </p:cNvPicPr>
          <p:nvPr/>
        </p:nvPicPr>
        <p:blipFill>
          <a:blip r:embed="rId3"/>
          <a:stretch>
            <a:fillRect/>
          </a:stretch>
        </p:blipFill>
        <p:spPr>
          <a:xfrm>
            <a:off x="7508240" y="3568065"/>
            <a:ext cx="3746500" cy="3035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b="1">
                <a:latin typeface="楷体" panose="02010609060101010101" charset="-122"/>
                <a:ea typeface="楷体" panose="02010609060101010101" charset="-122"/>
              </a:rPr>
              <a:t>实验背景</a:t>
            </a:r>
            <a:endParaRPr lang="zh-CN" altLang="en-US" b="1">
              <a:latin typeface="楷体" panose="02010609060101010101" charset="-122"/>
              <a:ea typeface="楷体" panose="02010609060101010101" charset="-122"/>
            </a:endParaRPr>
          </a:p>
        </p:txBody>
      </p:sp>
      <p:sp>
        <p:nvSpPr>
          <p:cNvPr id="3" name="内容占位符 2"/>
          <p:cNvSpPr>
            <a:spLocks noGrp="1"/>
          </p:cNvSpPr>
          <p:nvPr>
            <p:ph idx="1"/>
          </p:nvPr>
        </p:nvSpPr>
        <p:spPr/>
        <p:txBody>
          <a:bodyPr>
            <a:normAutofit/>
          </a:bodyPr>
          <a:p>
            <a:pPr algn="just"/>
            <a:r>
              <a:rPr lang="zh-CN" altLang="en-US" sz="2400">
                <a:latin typeface="Times New Roman" panose="02020603050405020304" charset="0"/>
                <a:ea typeface="楷体" panose="02010609060101010101" charset="-122"/>
                <a:cs typeface="Times New Roman" panose="02020603050405020304" charset="0"/>
              </a:rPr>
              <a:t>Gastric cancer was the world</a:t>
            </a:r>
            <a:r>
              <a:rPr lang="en-US" altLang="zh-CN" sz="2400">
                <a:latin typeface="Times New Roman" panose="02020603050405020304" charset="0"/>
                <a:ea typeface="楷体" panose="02010609060101010101" charset="-122"/>
                <a:cs typeface="Times New Roman" panose="02020603050405020304" charset="0"/>
              </a:rPr>
              <a:t>’</a:t>
            </a:r>
            <a:r>
              <a:rPr lang="zh-CN" altLang="en-US" sz="2400">
                <a:latin typeface="Times New Roman" panose="02020603050405020304" charset="0"/>
                <a:ea typeface="楷体" panose="02010609060101010101" charset="-122"/>
                <a:cs typeface="Times New Roman" panose="02020603050405020304" charset="0"/>
              </a:rPr>
              <a:t>s third leading cause of cancer mortality in 2012, responsible for 723,000 deaths. </a:t>
            </a:r>
            <a:endParaRPr lang="zh-CN" altLang="en-US" sz="2400">
              <a:latin typeface="Times New Roman" panose="02020603050405020304" charset="0"/>
              <a:ea typeface="楷体" panose="02010609060101010101" charset="-122"/>
              <a:cs typeface="Times New Roman" panose="02020603050405020304" charset="0"/>
            </a:endParaRPr>
          </a:p>
          <a:p>
            <a:pPr algn="just"/>
            <a:r>
              <a:rPr lang="zh-CN" altLang="en-US" sz="2400">
                <a:latin typeface="Times New Roman" panose="02020603050405020304" charset="0"/>
                <a:ea typeface="楷体" panose="02010609060101010101" charset="-122"/>
                <a:cs typeface="Times New Roman" panose="02020603050405020304" charset="0"/>
              </a:rPr>
              <a:t>The vast majority of gastric cancers are adenocarcinomas, which can be further subdivided into intestinal and diffuse types according to the Lauren classification.</a:t>
            </a:r>
            <a:endParaRPr lang="zh-CN" altLang="en-US" sz="2400">
              <a:latin typeface="Times New Roman" panose="02020603050405020304" charset="0"/>
              <a:ea typeface="楷体" panose="02010609060101010101" charset="-122"/>
              <a:cs typeface="Times New Roman" panose="02020603050405020304" charset="0"/>
            </a:endParaRPr>
          </a:p>
          <a:p>
            <a:pPr algn="just"/>
            <a:r>
              <a:rPr lang="zh-CN" altLang="en-US" sz="2400">
                <a:latin typeface="Times New Roman" panose="02020603050405020304" charset="0"/>
                <a:ea typeface="楷体" panose="02010609060101010101" charset="-122"/>
                <a:cs typeface="Times New Roman" panose="02020603050405020304" charset="0"/>
              </a:rPr>
              <a:t> An alternative system, proposed by the World Health Organization, divides gastric cancer into papillary【乳突的】, tubular【管状的】, mucinous (colloid) 【黏液的】and poorly cohesive 【低分化】carcinomas. </a:t>
            </a:r>
            <a:endParaRPr lang="zh-CN" altLang="en-US" sz="2400">
              <a:latin typeface="Times New Roman" panose="02020603050405020304" charset="0"/>
              <a:ea typeface="楷体" panose="02010609060101010101" charset="-122"/>
              <a:cs typeface="Times New Roman" panose="02020603050405020304" charset="0"/>
            </a:endParaRPr>
          </a:p>
          <a:p>
            <a:pPr algn="just"/>
            <a:r>
              <a:rPr lang="zh-CN" altLang="en-US" sz="2400" b="1">
                <a:solidFill>
                  <a:srgbClr val="FF0000"/>
                </a:solidFill>
                <a:latin typeface="Times New Roman" panose="02020603050405020304" charset="0"/>
                <a:ea typeface="楷体" panose="02010609060101010101" charset="-122"/>
                <a:cs typeface="Times New Roman" panose="02020603050405020304" charset="0"/>
              </a:rPr>
              <a:t>These classification systems have little clinical utility</a:t>
            </a:r>
            <a:r>
              <a:rPr lang="zh-CN" altLang="en-US" sz="2400">
                <a:latin typeface="Times New Roman" panose="02020603050405020304" charset="0"/>
                <a:ea typeface="楷体" panose="02010609060101010101" charset="-122"/>
                <a:cs typeface="Times New Roman" panose="02020603050405020304" charset="0"/>
              </a:rPr>
              <a:t>, </a:t>
            </a:r>
            <a:r>
              <a:rPr lang="zh-CN" altLang="en-US" sz="2400" b="1">
                <a:solidFill>
                  <a:schemeClr val="tx1"/>
                </a:solidFill>
                <a:highlight>
                  <a:srgbClr val="FFFF00"/>
                </a:highlight>
                <a:latin typeface="Times New Roman" panose="02020603050405020304" charset="0"/>
                <a:ea typeface="楷体" panose="02010609060101010101" charset="-122"/>
                <a:cs typeface="Times New Roman" panose="02020603050405020304" charset="0"/>
              </a:rPr>
              <a:t>making the development of robust classifiers that can guide patient therapy an urgent priority</a:t>
            </a:r>
            <a:r>
              <a:rPr lang="zh-CN" altLang="en-US" sz="2400">
                <a:latin typeface="Times New Roman" panose="02020603050405020304" charset="0"/>
                <a:ea typeface="楷体" panose="02010609060101010101" charset="-122"/>
                <a:cs typeface="Times New Roman" panose="02020603050405020304" charset="0"/>
              </a:rPr>
              <a:t>.</a:t>
            </a:r>
            <a:endParaRPr lang="zh-CN" altLang="en-US" sz="2400">
              <a:latin typeface="Times New Roman" panose="02020603050405020304" charset="0"/>
              <a:ea typeface="楷体" panose="02010609060101010101" charset="-122"/>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359" y="365125"/>
            <a:ext cx="10515600" cy="1325563"/>
          </a:xfrm>
        </p:spPr>
        <p:txBody>
          <a:bodyPr/>
          <a:p>
            <a:pPr algn="ctr"/>
            <a:r>
              <a:rPr lang="en-US">
                <a:latin typeface="Times New Roman" panose="02020603050405020304" charset="0"/>
                <a:ea typeface="楷体" panose="02010609060101010101" charset="-122"/>
                <a:cs typeface="Times New Roman" panose="02020603050405020304" charset="0"/>
                <a:sym typeface="+mn-ea"/>
              </a:rPr>
              <a:t>P</a:t>
            </a:r>
            <a:r>
              <a:rPr>
                <a:latin typeface="Times New Roman" panose="02020603050405020304" charset="0"/>
                <a:ea typeface="楷体" panose="02010609060101010101" charset="-122"/>
                <a:cs typeface="Times New Roman" panose="02020603050405020304" charset="0"/>
                <a:sym typeface="+mn-ea"/>
              </a:rPr>
              <a:t>henotype - Curated survival data</a:t>
            </a:r>
            <a:endParaRPr lang="zh-CN" altLang="en-US">
              <a:latin typeface="Times New Roman" panose="02020603050405020304" charset="0"/>
              <a:ea typeface="楷体" panose="02010609060101010101" charset="-122"/>
              <a:cs typeface="Times New Roman" panose="02020603050405020304" charset="0"/>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sz="1800">
                <a:latin typeface="Times New Roman" panose="02020603050405020304" charset="0"/>
                <a:ea typeface="楷体" panose="02010609060101010101" charset="-122"/>
                <a:cs typeface="Times New Roman" panose="02020603050405020304" charset="0"/>
              </a:rPr>
              <a:t>Curated survival data from the Pan-cancer Atlas paper titled "An Integrated TCGA Pan-Cancer Clinical Data Resource (TCGA-CDR) to drive high quality survival outcome analytics". The paper highlights four types of carefully curated survival endpoints, and recommends the use of the endpoints of OS, PFI, DFI, and DSS for each TCGA cancer type</a:t>
            </a:r>
            <a:r>
              <a:rPr lang="en-US" altLang="zh-CN" sz="1800">
                <a:latin typeface="Times New Roman" panose="02020603050405020304" charset="0"/>
                <a:ea typeface="楷体" panose="02010609060101010101" charset="-122"/>
                <a:cs typeface="Times New Roman" panose="02020603050405020304" charset="0"/>
              </a:rPr>
              <a:t>.</a:t>
            </a:r>
            <a:endParaRPr lang="en-US" altLang="zh-CN" sz="1800">
              <a:latin typeface="Times New Roman" panose="02020603050405020304" charset="0"/>
              <a:ea typeface="楷体" panose="02010609060101010101" charset="-122"/>
              <a:cs typeface="Times New Roman" panose="02020603050405020304" charset="0"/>
            </a:endParaRPr>
          </a:p>
        </p:txBody>
      </p:sp>
      <p:pic>
        <p:nvPicPr>
          <p:cNvPr id="2" name="图片 1"/>
          <p:cNvPicPr>
            <a:picLocks noChangeAspect="1"/>
          </p:cNvPicPr>
          <p:nvPr/>
        </p:nvPicPr>
        <p:blipFill>
          <a:blip r:embed="rId1"/>
          <a:stretch>
            <a:fillRect/>
          </a:stretch>
        </p:blipFill>
        <p:spPr>
          <a:xfrm>
            <a:off x="1128872" y="2896235"/>
            <a:ext cx="9934575" cy="3686175"/>
          </a:xfrm>
          <a:prstGeom prst="rect">
            <a:avLst/>
          </a:prstGeom>
        </p:spPr>
      </p:pic>
      <p:pic>
        <p:nvPicPr>
          <p:cNvPr id="7" name="图片 6"/>
          <p:cNvPicPr>
            <a:picLocks noChangeAspect="1"/>
          </p:cNvPicPr>
          <p:nvPr/>
        </p:nvPicPr>
        <p:blipFill>
          <a:blip r:embed="rId2"/>
          <a:stretch>
            <a:fillRect/>
          </a:stretch>
        </p:blipFill>
        <p:spPr>
          <a:xfrm>
            <a:off x="5027295" y="4707255"/>
            <a:ext cx="6326505" cy="19970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a:latin typeface="楷体" panose="02010609060101010101" charset="-122"/>
                <a:ea typeface="楷体" panose="02010609060101010101" charset="-122"/>
              </a:rPr>
              <a:t>剩下课程安排</a:t>
            </a:r>
            <a:endParaRPr lang="zh-CN" altLang="en-US">
              <a:latin typeface="楷体" panose="02010609060101010101" charset="-122"/>
              <a:ea typeface="楷体" panose="02010609060101010101" charset="-122"/>
            </a:endParaRPr>
          </a:p>
        </p:txBody>
      </p:sp>
      <p:sp>
        <p:nvSpPr>
          <p:cNvPr id="3" name="内容占位符 2"/>
          <p:cNvSpPr>
            <a:spLocks noGrp="1"/>
          </p:cNvSpPr>
          <p:nvPr>
            <p:ph idx="1"/>
          </p:nvPr>
        </p:nvSpPr>
        <p:spPr>
          <a:xfrm>
            <a:off x="86360" y="1825625"/>
            <a:ext cx="12019280" cy="3792220"/>
          </a:xfrm>
        </p:spPr>
        <p:txBody>
          <a:bodyPr>
            <a:normAutofit lnSpcReduction="10000"/>
          </a:bodyPr>
          <a:p>
            <a:pPr fontAlgn="auto">
              <a:lnSpc>
                <a:spcPct val="150000"/>
              </a:lnSpc>
              <a:spcBef>
                <a:spcPts val="0"/>
              </a:spcBef>
            </a:pPr>
            <a:r>
              <a:rPr lang="zh-CN" altLang="en-US" sz="2400">
                <a:latin typeface="Times New Roman" panose="02020603050405020304" charset="0"/>
                <a:ea typeface="楷体" panose="02010609060101010101" charset="-122"/>
                <a:cs typeface="Times New Roman" panose="02020603050405020304" charset="0"/>
              </a:rPr>
              <a:t>第八周（</a:t>
            </a:r>
            <a:r>
              <a:rPr lang="en-US" altLang="zh-CN" sz="2400">
                <a:latin typeface="Times New Roman" panose="02020603050405020304" charset="0"/>
                <a:ea typeface="楷体" panose="02010609060101010101" charset="-122"/>
                <a:cs typeface="Times New Roman" panose="02020603050405020304" charset="0"/>
              </a:rPr>
              <a:t>4</a:t>
            </a:r>
            <a:r>
              <a:rPr lang="zh-CN" altLang="en-US" sz="2400">
                <a:latin typeface="Times New Roman" panose="02020603050405020304" charset="0"/>
                <a:ea typeface="楷体" panose="02010609060101010101" charset="-122"/>
                <a:cs typeface="Times New Roman" panose="02020603050405020304" charset="0"/>
              </a:rPr>
              <a:t>月</a:t>
            </a:r>
            <a:r>
              <a:rPr lang="en-US" altLang="zh-CN" sz="2400">
                <a:latin typeface="Times New Roman" panose="02020603050405020304" charset="0"/>
                <a:ea typeface="楷体" panose="02010609060101010101" charset="-122"/>
                <a:cs typeface="Times New Roman" panose="02020603050405020304" charset="0"/>
              </a:rPr>
              <a:t>18/19</a:t>
            </a:r>
            <a:r>
              <a:rPr lang="zh-CN" altLang="en-US" sz="2400">
                <a:latin typeface="Times New Roman" panose="02020603050405020304" charset="0"/>
                <a:ea typeface="楷体" panose="02010609060101010101" charset="-122"/>
                <a:cs typeface="Times New Roman" panose="02020603050405020304" charset="0"/>
              </a:rPr>
              <a:t>日）</a:t>
            </a:r>
            <a:r>
              <a:rPr lang="zh-CN" altLang="en-US" sz="2400">
                <a:latin typeface="Times New Roman" panose="02020603050405020304" charset="0"/>
                <a:ea typeface="楷体" panose="02010609060101010101" charset="-122"/>
                <a:cs typeface="Times New Roman" panose="02020603050405020304" charset="0"/>
                <a:sym typeface="+mn-ea"/>
              </a:rPr>
              <a:t>，实验课，旗山东</a:t>
            </a:r>
            <a:r>
              <a:rPr lang="en-US" altLang="zh-CN" sz="2400">
                <a:latin typeface="Times New Roman" panose="02020603050405020304" charset="0"/>
                <a:ea typeface="楷体" panose="02010609060101010101" charset="-122"/>
                <a:cs typeface="Times New Roman" panose="02020603050405020304" charset="0"/>
                <a:sym typeface="+mn-ea"/>
              </a:rPr>
              <a:t>1-303</a:t>
            </a:r>
            <a:endParaRPr lang="zh-CN" altLang="en-US" sz="2400">
              <a:latin typeface="Times New Roman" panose="02020603050405020304" charset="0"/>
              <a:ea typeface="楷体" panose="02010609060101010101" charset="-122"/>
              <a:cs typeface="Times New Roman" panose="02020603050405020304" charset="0"/>
            </a:endParaRPr>
          </a:p>
          <a:p>
            <a:pPr fontAlgn="auto">
              <a:lnSpc>
                <a:spcPct val="150000"/>
              </a:lnSpc>
              <a:spcBef>
                <a:spcPts val="0"/>
              </a:spcBef>
            </a:pPr>
            <a:r>
              <a:rPr lang="zh-CN" altLang="en-US" sz="2400">
                <a:latin typeface="Times New Roman" panose="02020603050405020304" charset="0"/>
                <a:ea typeface="楷体" panose="02010609060101010101" charset="-122"/>
                <a:cs typeface="Times New Roman" panose="02020603050405020304" charset="0"/>
              </a:rPr>
              <a:t>第九周（</a:t>
            </a:r>
            <a:r>
              <a:rPr lang="en-US" altLang="zh-CN" sz="2400">
                <a:latin typeface="Times New Roman" panose="02020603050405020304" charset="0"/>
                <a:ea typeface="楷体" panose="02010609060101010101" charset="-122"/>
                <a:cs typeface="Times New Roman" panose="02020603050405020304" charset="0"/>
              </a:rPr>
              <a:t>4</a:t>
            </a:r>
            <a:r>
              <a:rPr lang="zh-CN" altLang="en-US" sz="2400">
                <a:latin typeface="Times New Roman" panose="02020603050405020304" charset="0"/>
                <a:ea typeface="楷体" panose="02010609060101010101" charset="-122"/>
                <a:cs typeface="Times New Roman" panose="02020603050405020304" charset="0"/>
              </a:rPr>
              <a:t>月</a:t>
            </a:r>
            <a:r>
              <a:rPr lang="en-US" altLang="zh-CN" sz="2400">
                <a:latin typeface="Times New Roman" panose="02020603050405020304" charset="0"/>
                <a:ea typeface="楷体" panose="02010609060101010101" charset="-122"/>
                <a:cs typeface="Times New Roman" panose="02020603050405020304" charset="0"/>
              </a:rPr>
              <a:t>25/26</a:t>
            </a:r>
            <a:r>
              <a:rPr lang="zh-CN" altLang="en-US" sz="2400">
                <a:latin typeface="Times New Roman" panose="02020603050405020304" charset="0"/>
                <a:ea typeface="楷体" panose="02010609060101010101" charset="-122"/>
                <a:cs typeface="Times New Roman" panose="02020603050405020304" charset="0"/>
              </a:rPr>
              <a:t>日），实验课</a:t>
            </a:r>
            <a:r>
              <a:rPr lang="zh-CN" altLang="en-US" sz="2400">
                <a:latin typeface="Times New Roman" panose="02020603050405020304" charset="0"/>
                <a:ea typeface="楷体" panose="02010609060101010101" charset="-122"/>
                <a:cs typeface="Times New Roman" panose="02020603050405020304" charset="0"/>
                <a:sym typeface="+mn-ea"/>
              </a:rPr>
              <a:t>，旗山东</a:t>
            </a:r>
            <a:r>
              <a:rPr lang="en-US" altLang="zh-CN" sz="2400">
                <a:latin typeface="Times New Roman" panose="02020603050405020304" charset="0"/>
                <a:ea typeface="楷体" panose="02010609060101010101" charset="-122"/>
                <a:cs typeface="Times New Roman" panose="02020603050405020304" charset="0"/>
                <a:sym typeface="+mn-ea"/>
              </a:rPr>
              <a:t>1-303</a:t>
            </a:r>
            <a:endParaRPr lang="en-US" altLang="zh-CN" sz="2400">
              <a:latin typeface="Times New Roman" panose="02020603050405020304" charset="0"/>
              <a:ea typeface="楷体" panose="02010609060101010101" charset="-122"/>
              <a:cs typeface="Times New Roman" panose="02020603050405020304" charset="0"/>
              <a:sym typeface="+mn-ea"/>
            </a:endParaRPr>
          </a:p>
          <a:p>
            <a:pPr fontAlgn="auto">
              <a:lnSpc>
                <a:spcPct val="150000"/>
              </a:lnSpc>
              <a:spcBef>
                <a:spcPts val="0"/>
              </a:spcBef>
            </a:pPr>
            <a:r>
              <a:rPr lang="zh-CN" altLang="en-US" sz="2400">
                <a:latin typeface="Times New Roman" panose="02020603050405020304" charset="0"/>
                <a:ea typeface="楷体" panose="02010609060101010101" charset="-122"/>
                <a:cs typeface="Times New Roman" panose="02020603050405020304" charset="0"/>
                <a:sym typeface="+mn-ea"/>
              </a:rPr>
              <a:t>第十一周（</a:t>
            </a:r>
            <a:r>
              <a:rPr lang="en-US" altLang="zh-CN" sz="2400">
                <a:latin typeface="Times New Roman" panose="02020603050405020304" charset="0"/>
                <a:ea typeface="楷体" panose="02010609060101010101" charset="-122"/>
                <a:cs typeface="Times New Roman" panose="02020603050405020304" charset="0"/>
                <a:sym typeface="+mn-ea"/>
              </a:rPr>
              <a:t>5</a:t>
            </a:r>
            <a:r>
              <a:rPr lang="zh-CN" altLang="en-US" sz="2400">
                <a:latin typeface="Times New Roman" panose="02020603050405020304" charset="0"/>
                <a:ea typeface="楷体" panose="02010609060101010101" charset="-122"/>
                <a:cs typeface="Times New Roman" panose="02020603050405020304" charset="0"/>
                <a:sym typeface="+mn-ea"/>
              </a:rPr>
              <a:t>月</a:t>
            </a:r>
            <a:r>
              <a:rPr lang="en-US" altLang="zh-CN" sz="2400">
                <a:latin typeface="Times New Roman" panose="02020603050405020304" charset="0"/>
                <a:ea typeface="楷体" panose="02010609060101010101" charset="-122"/>
                <a:cs typeface="Times New Roman" panose="02020603050405020304" charset="0"/>
                <a:sym typeface="+mn-ea"/>
              </a:rPr>
              <a:t>9/10</a:t>
            </a:r>
            <a:r>
              <a:rPr lang="zh-CN" altLang="en-US" sz="2400">
                <a:latin typeface="Times New Roman" panose="02020603050405020304" charset="0"/>
                <a:ea typeface="楷体" panose="02010609060101010101" charset="-122"/>
                <a:cs typeface="Times New Roman" panose="02020603050405020304" charset="0"/>
                <a:sym typeface="+mn-ea"/>
              </a:rPr>
              <a:t>日），理论课（小组进展汇报、答疑），旗山东</a:t>
            </a:r>
            <a:r>
              <a:rPr lang="en-US" altLang="zh-CN" sz="2400">
                <a:latin typeface="Times New Roman" panose="02020603050405020304" charset="0"/>
                <a:ea typeface="楷体" panose="02010609060101010101" charset="-122"/>
                <a:cs typeface="Times New Roman" panose="02020603050405020304" charset="0"/>
                <a:sym typeface="+mn-ea"/>
              </a:rPr>
              <a:t>3-307</a:t>
            </a:r>
            <a:endParaRPr lang="zh-CN" altLang="en-US" sz="2400">
              <a:latin typeface="Times New Roman" panose="02020603050405020304" charset="0"/>
              <a:ea typeface="楷体" panose="02010609060101010101" charset="-122"/>
              <a:cs typeface="Times New Roman" panose="02020603050405020304" charset="0"/>
              <a:sym typeface="+mn-ea"/>
            </a:endParaRPr>
          </a:p>
          <a:p>
            <a:pPr fontAlgn="auto">
              <a:lnSpc>
                <a:spcPct val="150000"/>
              </a:lnSpc>
              <a:spcBef>
                <a:spcPts val="0"/>
              </a:spcBef>
            </a:pPr>
            <a:r>
              <a:rPr lang="zh-CN" altLang="en-US" sz="2400">
                <a:latin typeface="Times New Roman" panose="02020603050405020304" charset="0"/>
                <a:ea typeface="楷体" panose="02010609060101010101" charset="-122"/>
                <a:cs typeface="Times New Roman" panose="02020603050405020304" charset="0"/>
                <a:sym typeface="+mn-ea"/>
              </a:rPr>
              <a:t>考试时间：</a:t>
            </a:r>
            <a:r>
              <a:rPr lang="zh-CN" altLang="en-US" sz="2400">
                <a:latin typeface="Times New Roman" panose="02020603050405020304" charset="0"/>
                <a:ea typeface="楷体" panose="02010609060101010101" charset="-122"/>
                <a:cs typeface="Times New Roman" panose="02020603050405020304" charset="0"/>
                <a:sym typeface="+mn-ea"/>
              </a:rPr>
              <a:t>拟定于</a:t>
            </a:r>
            <a:r>
              <a:rPr lang="zh-CN" altLang="en-US" sz="2400">
                <a:latin typeface="Times New Roman" panose="02020603050405020304" charset="0"/>
                <a:ea typeface="楷体" panose="02010609060101010101" charset="-122"/>
                <a:cs typeface="Times New Roman" panose="02020603050405020304" charset="0"/>
                <a:sym typeface="+mn-ea"/>
              </a:rPr>
              <a:t>第十二周（</a:t>
            </a:r>
            <a:r>
              <a:rPr lang="en-US" altLang="zh-CN" sz="2400">
                <a:latin typeface="Times New Roman" panose="02020603050405020304" charset="0"/>
                <a:ea typeface="楷体" panose="02010609060101010101" charset="-122"/>
                <a:cs typeface="Times New Roman" panose="02020603050405020304" charset="0"/>
                <a:sym typeface="+mn-ea"/>
              </a:rPr>
              <a:t>5</a:t>
            </a:r>
            <a:r>
              <a:rPr lang="zh-CN" altLang="en-US" sz="2400">
                <a:latin typeface="Times New Roman" panose="02020603050405020304" charset="0"/>
                <a:ea typeface="楷体" panose="02010609060101010101" charset="-122"/>
                <a:cs typeface="Times New Roman" panose="02020603050405020304" charset="0"/>
                <a:sym typeface="+mn-ea"/>
              </a:rPr>
              <a:t>月</a:t>
            </a:r>
            <a:r>
              <a:rPr lang="en-US" altLang="zh-CN" sz="2400">
                <a:latin typeface="Times New Roman" panose="02020603050405020304" charset="0"/>
                <a:ea typeface="楷体" panose="02010609060101010101" charset="-122"/>
                <a:cs typeface="Times New Roman" panose="02020603050405020304" charset="0"/>
                <a:sym typeface="+mn-ea"/>
              </a:rPr>
              <a:t>17</a:t>
            </a:r>
            <a:r>
              <a:rPr lang="zh-CN" altLang="en-US" sz="2400">
                <a:latin typeface="Times New Roman" panose="02020603050405020304" charset="0"/>
                <a:ea typeface="楷体" panose="02010609060101010101" charset="-122"/>
                <a:cs typeface="Times New Roman" panose="02020603050405020304" charset="0"/>
                <a:sym typeface="+mn-ea"/>
              </a:rPr>
              <a:t>号</a:t>
            </a:r>
            <a:r>
              <a:rPr lang="en-US" altLang="zh-CN" sz="2400">
                <a:latin typeface="Times New Roman" panose="02020603050405020304" charset="0"/>
                <a:ea typeface="楷体" panose="02010609060101010101" charset="-122"/>
                <a:cs typeface="Times New Roman" panose="02020603050405020304" charset="0"/>
                <a:sym typeface="+mn-ea"/>
              </a:rPr>
              <a:t>/</a:t>
            </a:r>
            <a:r>
              <a:rPr lang="zh-CN" altLang="en-US" sz="2400">
                <a:latin typeface="Times New Roman" panose="02020603050405020304" charset="0"/>
                <a:ea typeface="楷体" panose="02010609060101010101" charset="-122"/>
                <a:cs typeface="Times New Roman" panose="02020603050405020304" charset="0"/>
                <a:sym typeface="+mn-ea"/>
              </a:rPr>
              <a:t>周六晚</a:t>
            </a:r>
            <a:r>
              <a:rPr lang="en-US" altLang="zh-CN" sz="2400">
                <a:latin typeface="Times New Roman" panose="02020603050405020304" charset="0"/>
                <a:ea typeface="楷体" panose="02010609060101010101" charset="-122"/>
                <a:cs typeface="Times New Roman" panose="02020603050405020304" charset="0"/>
                <a:sym typeface="+mn-ea"/>
              </a:rPr>
              <a:t>19:00-20:30</a:t>
            </a:r>
            <a:r>
              <a:rPr lang="zh-CN" altLang="en-US" sz="2400">
                <a:latin typeface="Times New Roman" panose="02020603050405020304" charset="0"/>
                <a:ea typeface="楷体" panose="02010609060101010101" charset="-122"/>
                <a:cs typeface="Times New Roman" panose="02020603050405020304" charset="0"/>
                <a:sym typeface="+mn-ea"/>
              </a:rPr>
              <a:t>）</a:t>
            </a:r>
            <a:endParaRPr lang="zh-CN" altLang="en-US" sz="2400">
              <a:latin typeface="Times New Roman" panose="02020603050405020304" charset="0"/>
              <a:ea typeface="楷体" panose="02010609060101010101" charset="-122"/>
              <a:cs typeface="Times New Roman" panose="02020603050405020304" charset="0"/>
              <a:sym typeface="+mn-ea"/>
            </a:endParaRPr>
          </a:p>
          <a:p>
            <a:pPr fontAlgn="auto">
              <a:lnSpc>
                <a:spcPct val="150000"/>
              </a:lnSpc>
              <a:spcBef>
                <a:spcPts val="0"/>
              </a:spcBef>
            </a:pPr>
            <a:r>
              <a:rPr lang="zh-CN" altLang="en-US" sz="2400">
                <a:latin typeface="Times New Roman" panose="02020603050405020304" charset="0"/>
                <a:ea typeface="楷体" panose="02010609060101010101" charset="-122"/>
                <a:cs typeface="Times New Roman" panose="02020603050405020304" charset="0"/>
                <a:sym typeface="+mn-ea"/>
              </a:rPr>
              <a:t>考试地点：</a:t>
            </a:r>
            <a:r>
              <a:rPr lang="zh-CN" altLang="en-US" sz="2400" b="1">
                <a:solidFill>
                  <a:srgbClr val="FF0000"/>
                </a:solidFill>
                <a:latin typeface="Times New Roman" panose="02020603050405020304" charset="0"/>
                <a:ea typeface="楷体" panose="02010609060101010101" charset="-122"/>
                <a:cs typeface="Times New Roman" panose="02020603050405020304" charset="0"/>
                <a:sym typeface="+mn-ea"/>
              </a:rPr>
              <a:t>等待</a:t>
            </a:r>
            <a:r>
              <a:rPr lang="zh-CN" altLang="en-US" sz="2400" b="1">
                <a:solidFill>
                  <a:srgbClr val="FF0000"/>
                </a:solidFill>
                <a:latin typeface="Times New Roman" panose="02020603050405020304" charset="0"/>
                <a:ea typeface="楷体" panose="02010609060101010101" charset="-122"/>
                <a:cs typeface="Times New Roman" panose="02020603050405020304" charset="0"/>
                <a:sym typeface="+mn-ea"/>
              </a:rPr>
              <a:t>学院安排，群上通知</a:t>
            </a:r>
            <a:endParaRPr lang="zh-CN" altLang="en-US" sz="2400">
              <a:latin typeface="Times New Roman" panose="02020603050405020304" charset="0"/>
              <a:ea typeface="楷体" panose="02010609060101010101" charset="-122"/>
              <a:cs typeface="Times New Roman" panose="02020603050405020304" charset="0"/>
              <a:sym typeface="+mn-ea"/>
            </a:endParaRPr>
          </a:p>
          <a:p>
            <a:pPr fontAlgn="auto">
              <a:lnSpc>
                <a:spcPct val="150000"/>
              </a:lnSpc>
              <a:spcBef>
                <a:spcPts val="0"/>
              </a:spcBef>
            </a:pPr>
            <a:r>
              <a:rPr lang="zh-CN" altLang="en-US" sz="2400" b="1">
                <a:solidFill>
                  <a:srgbClr val="002060"/>
                </a:solidFill>
                <a:highlight>
                  <a:srgbClr val="FFFF00"/>
                </a:highlight>
                <a:latin typeface="Times New Roman" panose="02020603050405020304" charset="0"/>
                <a:ea typeface="楷体" panose="02010609060101010101" charset="-122"/>
                <a:cs typeface="Times New Roman" panose="02020603050405020304" charset="0"/>
              </a:rPr>
              <a:t>实验报告提交时间：</a:t>
            </a:r>
            <a:r>
              <a:rPr lang="zh-CN" altLang="en-US" sz="2400" b="1">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rPr>
              <a:t>第十三周（</a:t>
            </a:r>
            <a:r>
              <a:rPr lang="en-US" altLang="zh-CN" sz="2400" b="1">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rPr>
              <a:t>5</a:t>
            </a:r>
            <a:r>
              <a:rPr lang="zh-CN" altLang="en-US" sz="2400" b="1">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rPr>
              <a:t>月</a:t>
            </a:r>
            <a:r>
              <a:rPr lang="en-US" altLang="zh-CN" sz="2400" b="1">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rPr>
              <a:t>25</a:t>
            </a:r>
            <a:r>
              <a:rPr lang="zh-CN" altLang="en-US" sz="2400" b="1">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rPr>
              <a:t>号之前），邮箱：</a:t>
            </a:r>
            <a:r>
              <a:rPr lang="en-US" altLang="zh-CN" sz="2400" b="1" dirty="0">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rPr>
              <a:t>bioinformatics_fzu@163.com</a:t>
            </a:r>
            <a:endParaRPr lang="en-US" altLang="zh-CN" sz="2400" b="1" dirty="0">
              <a:solidFill>
                <a:srgbClr val="002060"/>
              </a:solidFill>
              <a:highlight>
                <a:srgbClr val="FFFF00"/>
              </a:highlight>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335020" y="2161540"/>
            <a:ext cx="5521325" cy="2534920"/>
          </a:xfrm>
        </p:spPr>
        <p:txBody>
          <a:bodyPr>
            <a:normAutofit lnSpcReduction="10000"/>
          </a:bodyPr>
          <a:p>
            <a:pPr marL="0" indent="0">
              <a:buNone/>
            </a:pPr>
            <a:r>
              <a:rPr lang="zh-CN" altLang="en-US">
                <a:latin typeface="Times New Roman" panose="02020603050405020304" charset="0"/>
                <a:ea typeface="楷体" panose="02010609060101010101" charset="-122"/>
                <a:cs typeface="Times New Roman" panose="02020603050405020304" charset="0"/>
              </a:rPr>
              <a:t>福州大学科技园</a:t>
            </a:r>
            <a:r>
              <a:rPr lang="en-US" altLang="zh-CN">
                <a:latin typeface="Times New Roman" panose="02020603050405020304" charset="0"/>
                <a:ea typeface="楷体" panose="02010609060101010101" charset="-122"/>
                <a:cs typeface="Times New Roman" panose="02020603050405020304" charset="0"/>
              </a:rPr>
              <a:t>7</a:t>
            </a:r>
            <a:r>
              <a:rPr lang="zh-CN" altLang="en-US">
                <a:latin typeface="Times New Roman" panose="02020603050405020304" charset="0"/>
                <a:ea typeface="楷体" panose="02010609060101010101" charset="-122"/>
                <a:cs typeface="Times New Roman" panose="02020603050405020304" charset="0"/>
              </a:rPr>
              <a:t>号楼</a:t>
            </a:r>
            <a:r>
              <a:rPr lang="en-US" altLang="zh-CN">
                <a:latin typeface="Times New Roman" panose="02020603050405020304" charset="0"/>
                <a:ea typeface="楷体" panose="02010609060101010101" charset="-122"/>
                <a:cs typeface="Times New Roman" panose="02020603050405020304" charset="0"/>
              </a:rPr>
              <a:t>5</a:t>
            </a:r>
            <a:r>
              <a:rPr lang="zh-CN" altLang="en-US">
                <a:latin typeface="Times New Roman" panose="02020603050405020304" charset="0"/>
                <a:ea typeface="楷体" panose="02010609060101010101" charset="-122"/>
                <a:cs typeface="Times New Roman" panose="02020603050405020304" charset="0"/>
              </a:rPr>
              <a:t>层</a:t>
            </a:r>
            <a:r>
              <a:rPr lang="en-US" altLang="zh-CN">
                <a:latin typeface="Times New Roman" panose="02020603050405020304" charset="0"/>
                <a:ea typeface="楷体" panose="02010609060101010101" charset="-122"/>
                <a:cs typeface="Times New Roman" panose="02020603050405020304" charset="0"/>
              </a:rPr>
              <a:t>512</a:t>
            </a:r>
            <a:endParaRPr lang="en-US" altLang="zh-CN">
              <a:latin typeface="Times New Roman" panose="02020603050405020304" charset="0"/>
              <a:ea typeface="楷体" panose="02010609060101010101" charset="-122"/>
              <a:cs typeface="Times New Roman" panose="02020603050405020304" charset="0"/>
            </a:endParaRPr>
          </a:p>
          <a:p>
            <a:pPr eaLnBrk="1" hangingPunct="1">
              <a:spcBef>
                <a:spcPct val="20000"/>
              </a:spcBef>
              <a:buClr>
                <a:schemeClr val="accent2"/>
              </a:buClr>
              <a:buFont typeface="Wingdings" panose="05000000000000000000" pitchFamily="2" charset="2"/>
              <a:buNone/>
            </a:pPr>
            <a:r>
              <a:rPr lang="zh-CN" altLang="en-US" dirty="0">
                <a:solidFill>
                  <a:srgbClr val="000000"/>
                </a:solidFill>
                <a:latin typeface="Times New Roman" panose="02020603050405020304" charset="0"/>
                <a:ea typeface="楷体" panose="02010609060101010101" charset="-122"/>
                <a:cs typeface="Times New Roman" panose="02020603050405020304" charset="0"/>
                <a:sym typeface="+mn-ea"/>
              </a:rPr>
              <a:t>医工交叉研究院</a:t>
            </a:r>
            <a:endParaRPr lang="zh-CN" altLang="en-US" dirty="0">
              <a:solidFill>
                <a:srgbClr val="000000"/>
              </a:solidFill>
              <a:latin typeface="Times New Roman" panose="02020603050405020304" charset="0"/>
              <a:ea typeface="楷体" panose="02010609060101010101" charset="-122"/>
              <a:cs typeface="Times New Roman" panose="02020603050405020304" charset="0"/>
            </a:endParaRPr>
          </a:p>
          <a:p>
            <a:pPr eaLnBrk="1" hangingPunct="1">
              <a:spcBef>
                <a:spcPct val="20000"/>
              </a:spcBef>
              <a:buClr>
                <a:schemeClr val="accent2"/>
              </a:buClr>
              <a:buFont typeface="Wingdings" panose="05000000000000000000" pitchFamily="2" charset="2"/>
              <a:buNone/>
            </a:pPr>
            <a:r>
              <a:rPr lang="zh-CN" altLang="en-US" dirty="0">
                <a:solidFill>
                  <a:srgbClr val="000000"/>
                </a:solidFill>
                <a:latin typeface="Times New Roman" panose="02020603050405020304" charset="0"/>
                <a:ea typeface="楷体" panose="02010609060101010101" charset="-122"/>
                <a:cs typeface="Times New Roman" panose="02020603050405020304" charset="0"/>
                <a:sym typeface="+mn-ea"/>
              </a:rPr>
              <a:t>医疗大数据与智能医学</a:t>
            </a:r>
            <a:endParaRPr lang="en-US" altLang="zh-CN">
              <a:latin typeface="Times New Roman" panose="02020603050405020304" charset="0"/>
              <a:ea typeface="楷体" panose="02010609060101010101" charset="-122"/>
              <a:cs typeface="Times New Roman" panose="02020603050405020304" charset="0"/>
            </a:endParaRPr>
          </a:p>
          <a:p>
            <a:pPr eaLnBrk="1" hangingPunct="1">
              <a:spcBef>
                <a:spcPct val="20000"/>
              </a:spcBef>
              <a:buClr>
                <a:schemeClr val="accent2"/>
              </a:buClr>
              <a:buFont typeface="Wingdings" panose="05000000000000000000" pitchFamily="2" charset="2"/>
              <a:buNone/>
            </a:pPr>
            <a:r>
              <a:rPr lang="zh-CN" altLang="en-US">
                <a:latin typeface="Times New Roman" panose="02020603050405020304" charset="0"/>
                <a:ea typeface="楷体" panose="02010609060101010101" charset="-122"/>
                <a:cs typeface="Times New Roman" panose="02020603050405020304" charset="0"/>
              </a:rPr>
              <a:t>邮箱：</a:t>
            </a:r>
            <a:r>
              <a:rPr lang="en-US" altLang="zh-CN" dirty="0">
                <a:solidFill>
                  <a:srgbClr val="000000"/>
                </a:solidFill>
                <a:latin typeface="Times New Roman" panose="02020603050405020304" charset="0"/>
                <a:ea typeface="楷体" panose="02010609060101010101" charset="-122"/>
                <a:cs typeface="Times New Roman" panose="02020603050405020304" charset="0"/>
                <a:sym typeface="+mn-ea"/>
              </a:rPr>
              <a:t>bioinformatics_fzu@163.com</a:t>
            </a:r>
            <a:endParaRPr lang="en-US" altLang="zh-CN" dirty="0">
              <a:solidFill>
                <a:srgbClr val="000000"/>
              </a:solidFill>
              <a:latin typeface="Times New Roman" panose="02020603050405020304" charset="0"/>
              <a:ea typeface="楷体" panose="02010609060101010101" charset="-122"/>
              <a:cs typeface="Times New Roman" panose="02020603050405020304" charset="0"/>
              <a:sym typeface="+mn-ea"/>
            </a:endParaRPr>
          </a:p>
          <a:p>
            <a:pPr eaLnBrk="1" hangingPunct="1">
              <a:spcBef>
                <a:spcPct val="20000"/>
              </a:spcBef>
              <a:buClr>
                <a:schemeClr val="accent2"/>
              </a:buClr>
              <a:buFont typeface="Wingdings" panose="05000000000000000000" pitchFamily="2" charset="2"/>
              <a:buNone/>
            </a:pPr>
            <a:r>
              <a:rPr lang="en-US" altLang="zh-CN" dirty="0">
                <a:solidFill>
                  <a:srgbClr val="000000"/>
                </a:solidFill>
                <a:latin typeface="Times New Roman" panose="02020603050405020304" charset="0"/>
                <a:ea typeface="楷体" panose="02010609060101010101" charset="-122"/>
                <a:cs typeface="Times New Roman" panose="02020603050405020304" charset="0"/>
                <a:sym typeface="+mn-ea"/>
              </a:rPr>
              <a:t>QQ</a:t>
            </a:r>
            <a:r>
              <a:rPr lang="zh-CN" altLang="en-US" dirty="0">
                <a:solidFill>
                  <a:srgbClr val="000000"/>
                </a:solidFill>
                <a:latin typeface="Times New Roman" panose="02020603050405020304" charset="0"/>
                <a:ea typeface="楷体" panose="02010609060101010101" charset="-122"/>
                <a:cs typeface="Times New Roman" panose="02020603050405020304" charset="0"/>
                <a:sym typeface="+mn-ea"/>
              </a:rPr>
              <a:t>群号</a:t>
            </a:r>
            <a:r>
              <a:rPr lang="en-US" altLang="zh-CN" dirty="0">
                <a:solidFill>
                  <a:srgbClr val="000000"/>
                </a:solidFill>
                <a:latin typeface="Times New Roman" panose="02020603050405020304" charset="0"/>
                <a:ea typeface="楷体" panose="02010609060101010101" charset="-122"/>
                <a:cs typeface="Times New Roman" panose="02020603050405020304" charset="0"/>
                <a:sym typeface="+mn-ea"/>
              </a:rPr>
              <a:t>: 1003742409</a:t>
            </a:r>
            <a:endParaRPr lang="en-US" altLang="zh-CN" dirty="0">
              <a:solidFill>
                <a:srgbClr val="000000"/>
              </a:solidFill>
              <a:latin typeface="Times New Roman" panose="02020603050405020304" charset="0"/>
              <a:ea typeface="楷体" panose="02010609060101010101" charset="-122"/>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a:spLocks noChangeArrowheads="1"/>
          </p:cNvSpPr>
          <p:nvPr/>
        </p:nvSpPr>
        <p:spPr bwMode="auto">
          <a:xfrm>
            <a:off x="0" y="188913"/>
            <a:ext cx="12192000" cy="811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a:lnSpc>
                <a:spcPct val="130000"/>
              </a:lnSpc>
              <a:spcBef>
                <a:spcPct val="0"/>
              </a:spcBef>
              <a:buNone/>
            </a:pPr>
            <a:r>
              <a:rPr lang="en-US" altLang="zh-CN" sz="3600">
                <a:latin typeface="Times New Roman" panose="02020603050405020304" charset="0"/>
                <a:ea typeface="楷体" panose="02010609060101010101" charset="-122"/>
                <a:cs typeface="Times New Roman" panose="02020603050405020304" charset="0"/>
                <a:sym typeface="+mn-ea"/>
              </a:rPr>
              <a:t>G</a:t>
            </a:r>
            <a:r>
              <a:rPr lang="zh-CN" altLang="en-US" sz="3600">
                <a:latin typeface="Times New Roman" panose="02020603050405020304" charset="0"/>
                <a:ea typeface="楷体" panose="02010609060101010101" charset="-122"/>
                <a:cs typeface="Times New Roman" panose="02020603050405020304" charset="0"/>
                <a:sym typeface="+mn-ea"/>
              </a:rPr>
              <a:t>astric </a:t>
            </a:r>
            <a:r>
              <a:rPr lang="en-US" altLang="zh-CN" sz="3600">
                <a:latin typeface="Times New Roman" panose="02020603050405020304" charset="0"/>
                <a:ea typeface="楷体" panose="02010609060101010101" charset="-122"/>
                <a:cs typeface="Times New Roman" panose="02020603050405020304" charset="0"/>
                <a:sym typeface="+mn-ea"/>
              </a:rPr>
              <a:t>A</a:t>
            </a:r>
            <a:r>
              <a:rPr lang="zh-CN" altLang="en-US" sz="3600">
                <a:latin typeface="Times New Roman" panose="02020603050405020304" charset="0"/>
                <a:ea typeface="楷体" panose="02010609060101010101" charset="-122"/>
                <a:cs typeface="Times New Roman" panose="02020603050405020304" charset="0"/>
                <a:sym typeface="+mn-ea"/>
              </a:rPr>
              <a:t>denocarcinoma</a:t>
            </a:r>
            <a:endParaRPr lang="zh-CN" altLang="en-US" sz="3600">
              <a:latin typeface="Times New Roman" panose="02020603050405020304" charset="0"/>
              <a:ea typeface="楷体" panose="02010609060101010101" charset="-122"/>
              <a:cs typeface="Times New Roman" panose="02020603050405020304" charset="0"/>
              <a:sym typeface="+mn-ea"/>
            </a:endParaRPr>
          </a:p>
        </p:txBody>
      </p:sp>
      <p:pic>
        <p:nvPicPr>
          <p:cNvPr id="5" name="图片 4"/>
          <p:cNvPicPr>
            <a:picLocks noChangeAspect="1"/>
          </p:cNvPicPr>
          <p:nvPr/>
        </p:nvPicPr>
        <p:blipFill>
          <a:blip r:embed="rId1"/>
          <a:stretch>
            <a:fillRect/>
          </a:stretch>
        </p:blipFill>
        <p:spPr>
          <a:xfrm>
            <a:off x="336550" y="1340485"/>
            <a:ext cx="8630920" cy="5199380"/>
          </a:xfrm>
          <a:prstGeom prst="rect">
            <a:avLst/>
          </a:prstGeom>
        </p:spPr>
      </p:pic>
      <p:pic>
        <p:nvPicPr>
          <p:cNvPr id="6" name="图片 5"/>
          <p:cNvPicPr>
            <a:picLocks noChangeAspect="1"/>
          </p:cNvPicPr>
          <p:nvPr/>
        </p:nvPicPr>
        <p:blipFill>
          <a:blip r:embed="rId2"/>
          <a:stretch>
            <a:fillRect/>
          </a:stretch>
        </p:blipFill>
        <p:spPr>
          <a:xfrm>
            <a:off x="5459095" y="3919855"/>
            <a:ext cx="6393180" cy="2425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b="1">
                <a:latin typeface="楷体" panose="02010609060101010101" charset="-122"/>
                <a:ea typeface="楷体" panose="02010609060101010101" charset="-122"/>
              </a:rPr>
              <a:t>实验设计</a:t>
            </a:r>
            <a:endParaRPr lang="zh-CN" altLang="en-US" b="1">
              <a:latin typeface="楷体" panose="02010609060101010101" charset="-122"/>
              <a:ea typeface="楷体" panose="02010609060101010101" charset="-122"/>
            </a:endParaRPr>
          </a:p>
        </p:txBody>
      </p:sp>
      <p:sp>
        <p:nvSpPr>
          <p:cNvPr id="3" name="内容占位符 2"/>
          <p:cNvSpPr>
            <a:spLocks noGrp="1"/>
          </p:cNvSpPr>
          <p:nvPr>
            <p:ph idx="1"/>
          </p:nvPr>
        </p:nvSpPr>
        <p:spPr>
          <a:xfrm>
            <a:off x="838200" y="1607185"/>
            <a:ext cx="10515600" cy="4351338"/>
          </a:xfrm>
        </p:spPr>
        <p:txBody>
          <a:bodyPr/>
          <a:p>
            <a:r>
              <a:rPr lang="zh-CN" altLang="en-US" sz="2400">
                <a:latin typeface="楷体" panose="02010609060101010101" charset="-122"/>
                <a:ea typeface="楷体" panose="02010609060101010101" charset="-122"/>
              </a:rPr>
              <a:t>实验目的：</a:t>
            </a:r>
            <a:r>
              <a:rPr lang="zh-CN" altLang="en-US" sz="2400" b="1">
                <a:solidFill>
                  <a:srgbClr val="FF0000"/>
                </a:solidFill>
                <a:latin typeface="楷体" panose="02010609060101010101" charset="-122"/>
                <a:ea typeface="楷体" panose="02010609060101010101" charset="-122"/>
              </a:rPr>
              <a:t>建立一个鲁棒的具有临床意义的胃癌分</a:t>
            </a:r>
            <a:r>
              <a:rPr lang="zh-CN" altLang="en-US" sz="2400" b="1">
                <a:solidFill>
                  <a:srgbClr val="FF0000"/>
                </a:solidFill>
                <a:latin typeface="楷体" panose="02010609060101010101" charset="-122"/>
                <a:ea typeface="楷体" panose="02010609060101010101" charset="-122"/>
                <a:sym typeface="+mn-ea"/>
              </a:rPr>
              <a:t>型</a:t>
            </a:r>
            <a:r>
              <a:rPr lang="zh-CN" altLang="en-US" sz="2400" b="1">
                <a:solidFill>
                  <a:srgbClr val="FF0000"/>
                </a:solidFill>
                <a:latin typeface="楷体" panose="02010609060101010101" charset="-122"/>
                <a:ea typeface="楷体" panose="02010609060101010101" charset="-122"/>
              </a:rPr>
              <a:t>系统</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rPr>
              <a:t>实验数据：</a:t>
            </a:r>
            <a:r>
              <a:rPr lang="zh-CN" altLang="en-US" sz="2400">
                <a:latin typeface="Times New Roman" panose="02020603050405020304" charset="0"/>
                <a:ea typeface="楷体" panose="02010609060101010101" charset="-122"/>
                <a:cs typeface="Times New Roman" panose="02020603050405020304" charset="0"/>
              </a:rPr>
              <a:t>遗传变异（突变谱、拷贝数变异谱）、</a:t>
            </a:r>
            <a:r>
              <a:rPr lang="en-US" altLang="zh-CN" sz="2400">
                <a:latin typeface="Times New Roman" panose="02020603050405020304" charset="0"/>
                <a:ea typeface="楷体" panose="02010609060101010101" charset="-122"/>
                <a:cs typeface="Times New Roman" panose="02020603050405020304" charset="0"/>
              </a:rPr>
              <a:t>DNA</a:t>
            </a:r>
            <a:r>
              <a:rPr lang="zh-CN" altLang="en-US" sz="2400">
                <a:latin typeface="Times New Roman" panose="02020603050405020304" charset="0"/>
                <a:ea typeface="楷体" panose="02010609060101010101" charset="-122"/>
                <a:cs typeface="Times New Roman" panose="02020603050405020304" charset="0"/>
              </a:rPr>
              <a:t>甲基化数据、基因表达数据、</a:t>
            </a:r>
            <a:r>
              <a:rPr lang="en-US" altLang="zh-CN" sz="2400">
                <a:latin typeface="Times New Roman" panose="02020603050405020304" charset="0"/>
                <a:ea typeface="楷体" panose="02010609060101010101" charset="-122"/>
                <a:cs typeface="Times New Roman" panose="02020603050405020304" charset="0"/>
              </a:rPr>
              <a:t>miRNA</a:t>
            </a:r>
            <a:r>
              <a:rPr lang="zh-CN" altLang="en-US" sz="2400">
                <a:latin typeface="Times New Roman" panose="02020603050405020304" charset="0"/>
                <a:ea typeface="楷体" panose="02010609060101010101" charset="-122"/>
                <a:cs typeface="Times New Roman" panose="02020603050405020304" charset="0"/>
              </a:rPr>
              <a:t>表达数据、蛋白质数据、表型数据（临床特征和随访数据）。</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sym typeface="+mn-ea"/>
              </a:rPr>
              <a:t>数据类型：连续型、离散型。</a:t>
            </a:r>
            <a:endParaRPr lang="zh-CN" altLang="en-US" sz="2400">
              <a:latin typeface="楷体" panose="02010609060101010101" charset="-122"/>
              <a:ea typeface="楷体" panose="02010609060101010101" charset="-122"/>
              <a:sym typeface="+mn-ea"/>
            </a:endParaRPr>
          </a:p>
          <a:p>
            <a:r>
              <a:rPr lang="zh-CN" altLang="en-US" sz="2400">
                <a:latin typeface="楷体" panose="02010609060101010101" charset="-122"/>
                <a:ea typeface="楷体" panose="02010609060101010101" charset="-122"/>
                <a:sym typeface="+mn-ea"/>
              </a:rPr>
              <a:t>实验方法：例如无监督聚类、支持向量机、基于网络的方法等。</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rPr>
              <a:t>结果评估</a:t>
            </a:r>
            <a:r>
              <a:rPr lang="zh-CN" altLang="en-US" sz="2400"/>
              <a:t>：</a:t>
            </a:r>
            <a:r>
              <a:rPr lang="zh-CN" altLang="en-US" sz="2400">
                <a:latin typeface="楷体" panose="02010609060101010101" charset="-122"/>
                <a:ea typeface="楷体" panose="02010609060101010101" charset="-122"/>
              </a:rPr>
              <a:t>例如鲁棒性、临床相关性、与前人结果比较等。</a:t>
            </a:r>
            <a:endParaRPr lang="zh-CN" altLang="en-US" sz="2400">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rPr>
              <a:t>项目分工：</a:t>
            </a:r>
            <a:r>
              <a:rPr lang="zh-CN" altLang="en-US" sz="2400" b="1">
                <a:solidFill>
                  <a:schemeClr val="accent1"/>
                </a:solidFill>
                <a:latin typeface="楷体" panose="02010609060101010101" charset="-122"/>
                <a:ea typeface="楷体" panose="02010609060101010101" charset="-122"/>
              </a:rPr>
              <a:t>提交实验报告时，请明确说明项目分工和贡献度。</a:t>
            </a:r>
            <a:endParaRPr lang="zh-CN" altLang="en-US" sz="2400" b="1">
              <a:solidFill>
                <a:schemeClr val="accent1"/>
              </a:solidFill>
              <a:latin typeface="楷体" panose="02010609060101010101" charset="-122"/>
              <a:ea typeface="楷体" panose="02010609060101010101" charset="-122"/>
            </a:endParaRPr>
          </a:p>
          <a:p>
            <a:r>
              <a:rPr lang="zh-CN" altLang="en-US" sz="2400">
                <a:latin typeface="楷体" panose="02010609060101010101" charset="-122"/>
                <a:ea typeface="楷体" panose="02010609060101010101" charset="-122"/>
              </a:rPr>
              <a:t>提交时间：</a:t>
            </a:r>
            <a:r>
              <a:rPr lang="en-US" altLang="zh-CN" sz="2400" b="1">
                <a:solidFill>
                  <a:srgbClr val="7030A0"/>
                </a:solidFill>
                <a:latin typeface="Times New Roman" panose="02020603050405020304" charset="0"/>
                <a:ea typeface="楷体" panose="02010609060101010101" charset="-122"/>
                <a:cs typeface="Times New Roman" panose="02020603050405020304" charset="0"/>
              </a:rPr>
              <a:t>2025</a:t>
            </a:r>
            <a:r>
              <a:rPr lang="zh-CN" altLang="en-US" sz="2400" b="1">
                <a:solidFill>
                  <a:srgbClr val="7030A0"/>
                </a:solidFill>
                <a:latin typeface="Times New Roman" panose="02020603050405020304" charset="0"/>
                <a:ea typeface="楷体" panose="02010609060101010101" charset="-122"/>
                <a:cs typeface="Times New Roman" panose="02020603050405020304" charset="0"/>
              </a:rPr>
              <a:t>年</a:t>
            </a:r>
            <a:r>
              <a:rPr lang="en-US" altLang="zh-CN" sz="2400" b="1">
                <a:solidFill>
                  <a:srgbClr val="7030A0"/>
                </a:solidFill>
                <a:latin typeface="Times New Roman" panose="02020603050405020304" charset="0"/>
                <a:ea typeface="楷体" panose="02010609060101010101" charset="-122"/>
                <a:cs typeface="Times New Roman" panose="02020603050405020304" charset="0"/>
              </a:rPr>
              <a:t>5</a:t>
            </a:r>
            <a:r>
              <a:rPr lang="zh-CN" altLang="en-US" sz="2400" b="1">
                <a:solidFill>
                  <a:srgbClr val="7030A0"/>
                </a:solidFill>
                <a:latin typeface="Times New Roman" panose="02020603050405020304" charset="0"/>
                <a:ea typeface="楷体" panose="02010609060101010101" charset="-122"/>
                <a:cs typeface="Times New Roman" panose="02020603050405020304" charset="0"/>
              </a:rPr>
              <a:t>月</a:t>
            </a:r>
            <a:r>
              <a:rPr lang="en-US" altLang="zh-CN" sz="2400" b="1">
                <a:solidFill>
                  <a:srgbClr val="7030A0"/>
                </a:solidFill>
                <a:latin typeface="Times New Roman" panose="02020603050405020304" charset="0"/>
                <a:ea typeface="楷体" panose="02010609060101010101" charset="-122"/>
                <a:cs typeface="Times New Roman" panose="02020603050405020304" charset="0"/>
              </a:rPr>
              <a:t>25</a:t>
            </a:r>
            <a:r>
              <a:rPr lang="zh-CN" altLang="en-US" sz="2400" b="1">
                <a:solidFill>
                  <a:srgbClr val="7030A0"/>
                </a:solidFill>
                <a:latin typeface="Times New Roman" panose="02020603050405020304" charset="0"/>
                <a:ea typeface="楷体" panose="02010609060101010101" charset="-122"/>
                <a:cs typeface="Times New Roman" panose="02020603050405020304" charset="0"/>
              </a:rPr>
              <a:t>日前。</a:t>
            </a:r>
            <a:endParaRPr lang="zh-CN" altLang="en-US" sz="2400" b="1">
              <a:solidFill>
                <a:srgbClr val="7030A0"/>
              </a:solidFill>
              <a:latin typeface="Times New Roman" panose="02020603050405020304" charset="0"/>
              <a:ea typeface="楷体" panose="02010609060101010101" charset="-122"/>
              <a:cs typeface="Times New Roman" panose="02020603050405020304" charset="0"/>
            </a:endParaRPr>
          </a:p>
        </p:txBody>
      </p:sp>
      <p:pic>
        <p:nvPicPr>
          <p:cNvPr id="4" name="图片 3"/>
          <p:cNvPicPr>
            <a:picLocks noChangeAspect="1"/>
          </p:cNvPicPr>
          <p:nvPr/>
        </p:nvPicPr>
        <p:blipFill>
          <a:blip r:embed="rId1"/>
          <a:stretch>
            <a:fillRect/>
          </a:stretch>
        </p:blipFill>
        <p:spPr>
          <a:xfrm>
            <a:off x="5643245" y="5129530"/>
            <a:ext cx="5476875" cy="17284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lang="en-US" altLang="zh-CN">
                <a:latin typeface="Times New Roman" panose="02020603050405020304" charset="0"/>
                <a:ea typeface="楷体" panose="02010609060101010101" charset="-122"/>
                <a:cs typeface="Times New Roman" panose="02020603050405020304" charset="0"/>
              </a:rPr>
              <a:t>S</a:t>
            </a:r>
            <a:r>
              <a:rPr lang="zh-CN" altLang="en-US">
                <a:latin typeface="Times New Roman" panose="02020603050405020304" charset="0"/>
                <a:ea typeface="楷体" panose="02010609060101010101" charset="-122"/>
                <a:cs typeface="Times New Roman" panose="02020603050405020304" charset="0"/>
              </a:rPr>
              <a:t>omatic mutation (SNP and INDEL)</a:t>
            </a:r>
            <a:endParaRPr lang="zh-CN" altLang="en-US">
              <a:latin typeface="Times New Roman" panose="02020603050405020304" charset="0"/>
              <a:ea typeface="楷体" panose="02010609060101010101" charset="-122"/>
              <a:cs typeface="Times New Roman" panose="02020603050405020304" charset="0"/>
            </a:endParaRPr>
          </a:p>
        </p:txBody>
      </p:sp>
      <p:sp>
        <p:nvSpPr>
          <p:cNvPr id="3" name="内容占位符 2"/>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https://xenabrowser.net/datapages/?dataset=mc3_gene_level%2FSTAD_mc3_gene_level.txt&amp;host=https%3A%2F%2Ftcga.xenahubs.net&amp;removeHub=https%3A%2F%2Fxena.treehouse.gi.ucsc.edu%3A443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5" name="图片 4"/>
          <p:cNvPicPr>
            <a:picLocks noChangeAspect="1"/>
          </p:cNvPicPr>
          <p:nvPr/>
        </p:nvPicPr>
        <p:blipFill>
          <a:blip r:embed="rId2"/>
          <a:stretch>
            <a:fillRect/>
          </a:stretch>
        </p:blipFill>
        <p:spPr>
          <a:xfrm>
            <a:off x="1474788" y="2391410"/>
            <a:ext cx="9242425" cy="42729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238125" y="2167890"/>
            <a:ext cx="11715750" cy="4371975"/>
          </a:xfrm>
          <a:prstGeom prst="rect">
            <a:avLst/>
          </a:prstGeom>
        </p:spPr>
      </p:pic>
      <p:sp>
        <p:nvSpPr>
          <p:cNvPr id="5" name="标题 4"/>
          <p:cNvSpPr>
            <a:spLocks noGrp="1"/>
          </p:cNvSpPr>
          <p:nvPr>
            <p:ph type="title"/>
          </p:nvPr>
        </p:nvSpPr>
        <p:spPr>
          <a:xfrm>
            <a:off x="838200" y="365125"/>
            <a:ext cx="10515600" cy="1325563"/>
          </a:xfrm>
        </p:spPr>
        <p:txBody>
          <a:bodyPr/>
          <a:p>
            <a:pPr algn="ctr"/>
            <a:r>
              <a:rPr lang="en-US" altLang="zh-CN">
                <a:latin typeface="Times New Roman" panose="02020603050405020304" charset="0"/>
                <a:ea typeface="楷体" panose="02010609060101010101" charset="-122"/>
                <a:cs typeface="Times New Roman" panose="02020603050405020304" charset="0"/>
              </a:rPr>
              <a:t>S</a:t>
            </a:r>
            <a:r>
              <a:rPr lang="zh-CN" altLang="en-US">
                <a:latin typeface="Times New Roman" panose="02020603050405020304" charset="0"/>
                <a:ea typeface="楷体" panose="02010609060101010101" charset="-122"/>
                <a:cs typeface="Times New Roman" panose="02020603050405020304" charset="0"/>
              </a:rPr>
              <a:t>omatic mutation (SNP and INDEL)</a:t>
            </a:r>
            <a:endParaRPr lang="zh-CN" altLang="en-US">
              <a:latin typeface="Times New Roman" panose="02020603050405020304" charset="0"/>
              <a:ea typeface="楷体" panose="02010609060101010101" charset="-122"/>
              <a:cs typeface="Times New Roman" panose="02020603050405020304" charset="0"/>
            </a:endParaRPr>
          </a:p>
        </p:txBody>
      </p:sp>
      <p:sp>
        <p:nvSpPr>
          <p:cNvPr id="6" name="内容占位符 5"/>
          <p:cNvSpPr>
            <a:spLocks noGrp="1"/>
          </p:cNvSpPr>
          <p:nvPr>
            <p:ph idx="1"/>
          </p:nvPr>
        </p:nvSpPr>
        <p:spPr>
          <a:xfrm>
            <a:off x="838200" y="1699260"/>
            <a:ext cx="10515600" cy="4351338"/>
          </a:xfrm>
        </p:spPr>
        <p:txBody>
          <a:bodyPr/>
          <a:p>
            <a:r>
              <a:rPr lang="zh-CN" altLang="en-US" sz="2000">
                <a:latin typeface="楷体" panose="02010609060101010101" charset="-122"/>
                <a:ea typeface="楷体" panose="02010609060101010101" charset="-122"/>
              </a:rPr>
              <a:t>备注：</a:t>
            </a:r>
            <a:r>
              <a:rPr lang="zh-CN" altLang="en-US" sz="2000">
                <a:latin typeface="Times New Roman" panose="02020603050405020304" charset="0"/>
                <a:ea typeface="楷体" panose="02010609060101010101" charset="-122"/>
                <a:cs typeface="Times New Roman" panose="02020603050405020304" charset="0"/>
              </a:rPr>
              <a:t>TCGA Unified Ensemble "MC3" gene-level mutation calls. 1: non-silent mutation 0: wt</a:t>
            </a:r>
            <a:endParaRPr lang="zh-CN" altLang="en-US" sz="2000">
              <a:latin typeface="Times New Roman" panose="02020603050405020304" charset="0"/>
              <a:ea typeface="楷体" panose="02010609060101010101" charset="-122"/>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lang="en-US">
                <a:latin typeface="Times New Roman" panose="02020603050405020304" charset="0"/>
                <a:ea typeface="楷体" panose="02010609060101010101" charset="-122"/>
                <a:cs typeface="Times New Roman" panose="02020603050405020304" charset="0"/>
              </a:rPr>
              <a:t>C</a:t>
            </a:r>
            <a:r>
              <a:rPr>
                <a:latin typeface="Times New Roman" panose="02020603050405020304" charset="0"/>
                <a:ea typeface="楷体" panose="02010609060101010101" charset="-122"/>
                <a:cs typeface="Times New Roman" panose="02020603050405020304" charset="0"/>
              </a:rPr>
              <a:t>opy number (gene-level)</a:t>
            </a:r>
            <a:endParaRPr>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https://xenabrowser.net/datapages/?dataset=TCGA.STAD.sampleMap%2FGistic2_CopyNumber_Gistic2_all_thresholded.by_genes&amp;host=https%3A%2F%2Ftcga.xenahubs.net&amp;removeHub=https%3A%2F%2Fxena.treehouse.gi.ucsc.edu%3A443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3" name="图片 2"/>
          <p:cNvPicPr>
            <a:picLocks noChangeAspect="1"/>
          </p:cNvPicPr>
          <p:nvPr/>
        </p:nvPicPr>
        <p:blipFill>
          <a:blip r:embed="rId2"/>
          <a:stretch>
            <a:fillRect/>
          </a:stretch>
        </p:blipFill>
        <p:spPr>
          <a:xfrm>
            <a:off x="1095693" y="2393315"/>
            <a:ext cx="10000615" cy="4210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518" y="365125"/>
            <a:ext cx="10515600" cy="1325563"/>
          </a:xfrm>
        </p:spPr>
        <p:txBody>
          <a:bodyPr/>
          <a:p>
            <a:pPr algn="ctr"/>
            <a:r>
              <a:rPr lang="en-US">
                <a:latin typeface="Times New Roman" panose="02020603050405020304" charset="0"/>
                <a:ea typeface="楷体" panose="02010609060101010101" charset="-122"/>
                <a:cs typeface="Times New Roman" panose="02020603050405020304" charset="0"/>
                <a:sym typeface="+mn-ea"/>
              </a:rPr>
              <a:t>C</a:t>
            </a:r>
            <a:r>
              <a:rPr>
                <a:latin typeface="Times New Roman" panose="02020603050405020304" charset="0"/>
                <a:ea typeface="楷体" panose="02010609060101010101" charset="-122"/>
                <a:cs typeface="Times New Roman" panose="02020603050405020304" charset="0"/>
                <a:sym typeface="+mn-ea"/>
              </a:rPr>
              <a:t>opy number (gene-level)</a:t>
            </a:r>
            <a:endParaRPr lang="zh-CN" altLang="en-US">
              <a:latin typeface="Times New Roman" panose="02020603050405020304" charset="0"/>
              <a:ea typeface="楷体" panose="02010609060101010101" charset="-122"/>
              <a:cs typeface="Times New Roman" panose="02020603050405020304" charset="0"/>
            </a:endParaRPr>
          </a:p>
        </p:txBody>
      </p:sp>
      <p:sp>
        <p:nvSpPr>
          <p:cNvPr id="6" name="内容占位符 5"/>
          <p:cNvSpPr>
            <a:spLocks noGrp="1"/>
          </p:cNvSpPr>
          <p:nvPr>
            <p:ph idx="1"/>
          </p:nvPr>
        </p:nvSpPr>
        <p:spPr>
          <a:xfrm>
            <a:off x="838200" y="1699260"/>
            <a:ext cx="10515600" cy="4351338"/>
          </a:xfrm>
        </p:spPr>
        <p:txBody>
          <a:bodyPr/>
          <a:p>
            <a:pPr algn="just"/>
            <a:r>
              <a:rPr lang="zh-CN" altLang="en-US" sz="2000">
                <a:latin typeface="楷体" panose="02010609060101010101" charset="-122"/>
                <a:ea typeface="楷体" panose="02010609060101010101" charset="-122"/>
              </a:rPr>
              <a:t>备注：</a:t>
            </a:r>
            <a:r>
              <a:rPr sz="1800">
                <a:latin typeface="Times New Roman" panose="02020603050405020304" charset="0"/>
                <a:ea typeface="楷体" panose="02010609060101010101" charset="-122"/>
                <a:cs typeface="Times New Roman" panose="02020603050405020304" charset="0"/>
              </a:rPr>
              <a:t>GISTIC2 further thresholded the estimated values to -2,-1,0,1,2, representing homozygous deletion, single copy deletion, diploid normal copy, low-level copy number amplification, or high-level copy number amplification. </a:t>
            </a:r>
            <a:endParaRPr sz="1800">
              <a:latin typeface="Times New Roman" panose="02020603050405020304" charset="0"/>
              <a:ea typeface="楷体" panose="02010609060101010101" charset="-122"/>
              <a:cs typeface="Times New Roman" panose="02020603050405020304" charset="0"/>
            </a:endParaRPr>
          </a:p>
        </p:txBody>
      </p:sp>
      <p:pic>
        <p:nvPicPr>
          <p:cNvPr id="3" name="图片 2"/>
          <p:cNvPicPr>
            <a:picLocks noChangeAspect="1"/>
          </p:cNvPicPr>
          <p:nvPr/>
        </p:nvPicPr>
        <p:blipFill>
          <a:blip r:embed="rId1"/>
          <a:stretch>
            <a:fillRect/>
          </a:stretch>
        </p:blipFill>
        <p:spPr>
          <a:xfrm>
            <a:off x="1633221" y="2538730"/>
            <a:ext cx="8926195" cy="42748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325563"/>
          </a:xfrm>
        </p:spPr>
        <p:txBody>
          <a:bodyPr/>
          <a:p>
            <a:pPr algn="ctr"/>
            <a:r>
              <a:rPr>
                <a:latin typeface="Times New Roman" panose="02020603050405020304" charset="0"/>
                <a:ea typeface="楷体" panose="02010609060101010101" charset="-122"/>
                <a:cs typeface="Times New Roman" panose="02020603050405020304" charset="0"/>
              </a:rPr>
              <a:t>DNA methylation - Methylation450k</a:t>
            </a:r>
            <a:endParaRPr>
              <a:latin typeface="Times New Roman" panose="02020603050405020304" charset="0"/>
              <a:ea typeface="楷体" panose="02010609060101010101" charset="-122"/>
              <a:cs typeface="Times New Roman" panose="02020603050405020304" charset="0"/>
            </a:endParaRPr>
          </a:p>
        </p:txBody>
      </p:sp>
      <p:sp>
        <p:nvSpPr>
          <p:cNvPr id="4" name="内容占位符 3"/>
          <p:cNvSpPr>
            <a:spLocks noGrp="1"/>
          </p:cNvSpPr>
          <p:nvPr>
            <p:ph idx="1"/>
          </p:nvPr>
        </p:nvSpPr>
        <p:spPr>
          <a:xfrm>
            <a:off x="838200" y="1600200"/>
            <a:ext cx="10515600" cy="4351338"/>
          </a:xfrm>
        </p:spPr>
        <p:txBody>
          <a:bodyPr/>
          <a:p>
            <a:r>
              <a:rPr lang="zh-CN" altLang="en-US" sz="2000">
                <a:latin typeface="楷体" panose="02010609060101010101" charset="-122"/>
                <a:ea typeface="楷体" panose="02010609060101010101" charset="-122"/>
              </a:rPr>
              <a:t>网址：</a:t>
            </a:r>
            <a:r>
              <a:rPr lang="zh-CN" altLang="en-US" sz="1400">
                <a:latin typeface="Times New Roman" panose="02020603050405020304" charset="0"/>
                <a:ea typeface="楷体" panose="02010609060101010101" charset="-122"/>
                <a:cs typeface="Times New Roman" panose="02020603050405020304" charset="0"/>
                <a:hlinkClick r:id="rId1" action="ppaction://hlinkfile"/>
              </a:rPr>
              <a:t>https://xenabrowser.net/datapages/?dataset=TCGA.STAD.sampleMap%2FHumanMethylation450&amp;host=https%3A%2F%2Ftcga.xenahubs.net&amp;removeHub=https%3A%2F%2Fxena.treehouse.gi.ucsc.edu%3A443</a:t>
            </a:r>
            <a:endParaRPr lang="zh-CN" altLang="en-US" sz="1400">
              <a:latin typeface="Times New Roman" panose="02020603050405020304" charset="0"/>
              <a:ea typeface="楷体" panose="02010609060101010101" charset="-122"/>
              <a:cs typeface="Times New Roman" panose="02020603050405020304" charset="0"/>
            </a:endParaRPr>
          </a:p>
        </p:txBody>
      </p:sp>
      <p:pic>
        <p:nvPicPr>
          <p:cNvPr id="9" name="图片 8"/>
          <p:cNvPicPr>
            <a:picLocks noChangeAspect="1"/>
          </p:cNvPicPr>
          <p:nvPr/>
        </p:nvPicPr>
        <p:blipFill>
          <a:blip r:embed="rId2"/>
          <a:stretch>
            <a:fillRect/>
          </a:stretch>
        </p:blipFill>
        <p:spPr>
          <a:xfrm>
            <a:off x="1530033" y="2389505"/>
            <a:ext cx="9131935" cy="4460240"/>
          </a:xfrm>
          <a:prstGeom prst="rect">
            <a:avLst/>
          </a:prstGeom>
        </p:spPr>
      </p:pic>
    </p:spTree>
  </p:cSld>
  <p:clrMapOvr>
    <a:masterClrMapping/>
  </p:clrMapOvr>
</p:sld>
</file>

<file path=ppt/tags/tag1.xml><?xml version="1.0" encoding="utf-8"?>
<p:tagLst xmlns:p="http://schemas.openxmlformats.org/presentationml/2006/main">
  <p:tag name="commondata" val="eyJoZGlkIjoiMWY4NTM0ZTkyYTQ4MGJiNDdkOWZkZGM1ODQ2M2RhYTE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4265</Words>
  <Application>WPS 演示</Application>
  <PresentationFormat>宽屏</PresentationFormat>
  <Paragraphs>101</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楷体</vt:lpstr>
      <vt:lpstr>Times New Roman</vt:lpstr>
      <vt:lpstr>Calibri</vt:lpstr>
      <vt:lpstr>微软雅黑</vt:lpstr>
      <vt:lpstr>Arial Unicode MS</vt:lpstr>
      <vt:lpstr>WPS</vt:lpstr>
      <vt:lpstr>基于多组学（多模态）数据的胃腺癌分型（分类）研究</vt:lpstr>
      <vt:lpstr>实验背景</vt:lpstr>
      <vt:lpstr>PowerPoint 演示文稿</vt:lpstr>
      <vt:lpstr>实验设计</vt:lpstr>
      <vt:lpstr>Somatic mutation (SNP and INDEL)</vt:lpstr>
      <vt:lpstr>Somatic mutation (SNP and INDEL)</vt:lpstr>
      <vt:lpstr>Copy number (gene-level)</vt:lpstr>
      <vt:lpstr>Copy number (gene-level)</vt:lpstr>
      <vt:lpstr>DNA methylation - Methylation450k</vt:lpstr>
      <vt:lpstr>DNA methylation - Methylation450k</vt:lpstr>
      <vt:lpstr>Gene expression RNAseq-IlluminaHiSeq</vt:lpstr>
      <vt:lpstr>Gene expression RNAseq-IlluminaHiSeq</vt:lpstr>
      <vt:lpstr>miRNA mature strand expression RNAseq - IlluminaHiseq</vt:lpstr>
      <vt:lpstr>miRNA mature strand expression RNAseq - IlluminaHiseq</vt:lpstr>
      <vt:lpstr>Protein expression RPPA</vt:lpstr>
      <vt:lpstr>Protein expression RPPA</vt:lpstr>
      <vt:lpstr>Phenotype</vt:lpstr>
      <vt:lpstr>Phenotype</vt:lpstr>
      <vt:lpstr>Phenotype - Curated survival data</vt:lpstr>
      <vt:lpstr>Phenotype - Curated survival data</vt:lpstr>
      <vt:lpstr>剩下课程安排</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熊壮</cp:lastModifiedBy>
  <cp:revision>35</cp:revision>
  <dcterms:created xsi:type="dcterms:W3CDTF">2023-08-09T12:44:00Z</dcterms:created>
  <dcterms:modified xsi:type="dcterms:W3CDTF">2025-04-18T05:40:22Z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2052-12.1.0.17827</vt:lpwstr>
  </property>
</Properties>
</file>