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66" r:id="rId5"/>
    <p:sldId id="260" r:id="rId6"/>
    <p:sldId id="264" r:id="rId7"/>
    <p:sldId id="265" r:id="rId8"/>
    <p:sldId id="258" r:id="rId9"/>
    <p:sldId id="267" r:id="rId10"/>
    <p:sldId id="268"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 y="28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B8EEA52-712A-4B7A-9ADD-AC61E923E12D}"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B751C-E5CD-44D8-BD27-CCB033E9057D}" type="slidenum">
              <a:rPr lang="en-US" smtClean="0"/>
              <a:t>‹#›</a:t>
            </a:fld>
            <a:endParaRPr lang="en-US"/>
          </a:p>
        </p:txBody>
      </p:sp>
    </p:spTree>
    <p:extLst>
      <p:ext uri="{BB962C8B-B14F-4D97-AF65-F5344CB8AC3E}">
        <p14:creationId xmlns:p14="http://schemas.microsoft.com/office/powerpoint/2010/main" val="2166202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8EEA52-712A-4B7A-9ADD-AC61E923E12D}"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8B751C-E5CD-44D8-BD27-CCB033E9057D}" type="slidenum">
              <a:rPr lang="en-US" smtClean="0"/>
              <a:t>‹#›</a:t>
            </a:fld>
            <a:endParaRPr lang="en-US"/>
          </a:p>
        </p:txBody>
      </p:sp>
    </p:spTree>
    <p:extLst>
      <p:ext uri="{BB962C8B-B14F-4D97-AF65-F5344CB8AC3E}">
        <p14:creationId xmlns:p14="http://schemas.microsoft.com/office/powerpoint/2010/main" val="115303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8EEA52-712A-4B7A-9ADD-AC61E923E12D}"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B751C-E5CD-44D8-BD27-CCB033E9057D}" type="slidenum">
              <a:rPr lang="en-US" smtClean="0"/>
              <a:t>‹#›</a:t>
            </a:fld>
            <a:endParaRPr lang="en-US"/>
          </a:p>
        </p:txBody>
      </p:sp>
    </p:spTree>
    <p:extLst>
      <p:ext uri="{BB962C8B-B14F-4D97-AF65-F5344CB8AC3E}">
        <p14:creationId xmlns:p14="http://schemas.microsoft.com/office/powerpoint/2010/main" val="2753353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8EEA52-712A-4B7A-9ADD-AC61E923E12D}"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B751C-E5CD-44D8-BD27-CCB033E9057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43129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8EEA52-712A-4B7A-9ADD-AC61E923E12D}"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B751C-E5CD-44D8-BD27-CCB033E9057D}" type="slidenum">
              <a:rPr lang="en-US" smtClean="0"/>
              <a:t>‹#›</a:t>
            </a:fld>
            <a:endParaRPr lang="en-US"/>
          </a:p>
        </p:txBody>
      </p:sp>
    </p:spTree>
    <p:extLst>
      <p:ext uri="{BB962C8B-B14F-4D97-AF65-F5344CB8AC3E}">
        <p14:creationId xmlns:p14="http://schemas.microsoft.com/office/powerpoint/2010/main" val="4290156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8EEA52-712A-4B7A-9ADD-AC61E923E12D}" type="datetimeFigureOut">
              <a:rPr lang="en-US" smtClean="0"/>
              <a:t>11/28/2016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B751C-E5CD-44D8-BD27-CCB033E9057D}" type="slidenum">
              <a:rPr lang="en-US" smtClean="0"/>
              <a:t>‹#›</a:t>
            </a:fld>
            <a:endParaRPr lang="en-US"/>
          </a:p>
        </p:txBody>
      </p:sp>
    </p:spTree>
    <p:extLst>
      <p:ext uri="{BB962C8B-B14F-4D97-AF65-F5344CB8AC3E}">
        <p14:creationId xmlns:p14="http://schemas.microsoft.com/office/powerpoint/2010/main" val="2177758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8EEA52-712A-4B7A-9ADD-AC61E923E12D}" type="datetimeFigureOut">
              <a:rPr lang="en-US" smtClean="0"/>
              <a:t>11/28/2016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B751C-E5CD-44D8-BD27-CCB033E9057D}" type="slidenum">
              <a:rPr lang="en-US" smtClean="0"/>
              <a:t>‹#›</a:t>
            </a:fld>
            <a:endParaRPr lang="en-US"/>
          </a:p>
        </p:txBody>
      </p:sp>
    </p:spTree>
    <p:extLst>
      <p:ext uri="{BB962C8B-B14F-4D97-AF65-F5344CB8AC3E}">
        <p14:creationId xmlns:p14="http://schemas.microsoft.com/office/powerpoint/2010/main" val="3712964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8EEA52-712A-4B7A-9ADD-AC61E923E12D}"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B751C-E5CD-44D8-BD27-CCB033E9057D}" type="slidenum">
              <a:rPr lang="en-US" smtClean="0"/>
              <a:t>‹#›</a:t>
            </a:fld>
            <a:endParaRPr lang="en-US"/>
          </a:p>
        </p:txBody>
      </p:sp>
    </p:spTree>
    <p:extLst>
      <p:ext uri="{BB962C8B-B14F-4D97-AF65-F5344CB8AC3E}">
        <p14:creationId xmlns:p14="http://schemas.microsoft.com/office/powerpoint/2010/main" val="1600024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8EEA52-712A-4B7A-9ADD-AC61E923E12D}"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B751C-E5CD-44D8-BD27-CCB033E9057D}" type="slidenum">
              <a:rPr lang="en-US" smtClean="0"/>
              <a:t>‹#›</a:t>
            </a:fld>
            <a:endParaRPr lang="en-US"/>
          </a:p>
        </p:txBody>
      </p:sp>
    </p:spTree>
    <p:extLst>
      <p:ext uri="{BB962C8B-B14F-4D97-AF65-F5344CB8AC3E}">
        <p14:creationId xmlns:p14="http://schemas.microsoft.com/office/powerpoint/2010/main" val="200886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B8EEA52-712A-4B7A-9ADD-AC61E923E12D}"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B751C-E5CD-44D8-BD27-CCB033E9057D}" type="slidenum">
              <a:rPr lang="en-US" smtClean="0"/>
              <a:t>‹#›</a:t>
            </a:fld>
            <a:endParaRPr lang="en-US"/>
          </a:p>
        </p:txBody>
      </p:sp>
    </p:spTree>
    <p:extLst>
      <p:ext uri="{BB962C8B-B14F-4D97-AF65-F5344CB8AC3E}">
        <p14:creationId xmlns:p14="http://schemas.microsoft.com/office/powerpoint/2010/main" val="453562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8EEA52-712A-4B7A-9ADD-AC61E923E12D}"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8B751C-E5CD-44D8-BD27-CCB033E9057D}" type="slidenum">
              <a:rPr lang="en-US" smtClean="0"/>
              <a:t>‹#›</a:t>
            </a:fld>
            <a:endParaRPr lang="en-US"/>
          </a:p>
        </p:txBody>
      </p:sp>
    </p:spTree>
    <p:extLst>
      <p:ext uri="{BB962C8B-B14F-4D97-AF65-F5344CB8AC3E}">
        <p14:creationId xmlns:p14="http://schemas.microsoft.com/office/powerpoint/2010/main" val="3318509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8EEA52-712A-4B7A-9ADD-AC61E923E12D}"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8B751C-E5CD-44D8-BD27-CCB033E9057D}" type="slidenum">
              <a:rPr lang="en-US" smtClean="0"/>
              <a:t>‹#›</a:t>
            </a:fld>
            <a:endParaRPr lang="en-US"/>
          </a:p>
        </p:txBody>
      </p:sp>
    </p:spTree>
    <p:extLst>
      <p:ext uri="{BB962C8B-B14F-4D97-AF65-F5344CB8AC3E}">
        <p14:creationId xmlns:p14="http://schemas.microsoft.com/office/powerpoint/2010/main" val="743670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8EEA52-712A-4B7A-9ADD-AC61E923E12D}" type="datetimeFigureOut">
              <a:rPr lang="en-US" smtClean="0"/>
              <a:t>11/28/2016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8B751C-E5CD-44D8-BD27-CCB033E9057D}" type="slidenum">
              <a:rPr lang="en-US" smtClean="0"/>
              <a:t>‹#›</a:t>
            </a:fld>
            <a:endParaRPr lang="en-US"/>
          </a:p>
        </p:txBody>
      </p:sp>
    </p:spTree>
    <p:extLst>
      <p:ext uri="{BB962C8B-B14F-4D97-AF65-F5344CB8AC3E}">
        <p14:creationId xmlns:p14="http://schemas.microsoft.com/office/powerpoint/2010/main" val="253322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B8EEA52-712A-4B7A-9ADD-AC61E923E12D}" type="datetimeFigureOut">
              <a:rPr lang="en-US" smtClean="0"/>
              <a:t>11/28/2016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E8B751C-E5CD-44D8-BD27-CCB033E9057D}" type="slidenum">
              <a:rPr lang="en-US" smtClean="0"/>
              <a:t>‹#›</a:t>
            </a:fld>
            <a:endParaRPr lang="en-US"/>
          </a:p>
        </p:txBody>
      </p:sp>
    </p:spTree>
    <p:extLst>
      <p:ext uri="{BB962C8B-B14F-4D97-AF65-F5344CB8AC3E}">
        <p14:creationId xmlns:p14="http://schemas.microsoft.com/office/powerpoint/2010/main" val="115172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B8EEA52-712A-4B7A-9ADD-AC61E923E12D}" type="datetimeFigureOut">
              <a:rPr lang="en-US" smtClean="0"/>
              <a:t>11/28/2016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E8B751C-E5CD-44D8-BD27-CCB033E9057D}" type="slidenum">
              <a:rPr lang="en-US" smtClean="0"/>
              <a:t>‹#›</a:t>
            </a:fld>
            <a:endParaRPr lang="en-US"/>
          </a:p>
        </p:txBody>
      </p:sp>
    </p:spTree>
    <p:extLst>
      <p:ext uri="{BB962C8B-B14F-4D97-AF65-F5344CB8AC3E}">
        <p14:creationId xmlns:p14="http://schemas.microsoft.com/office/powerpoint/2010/main" val="1443969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B8EEA52-712A-4B7A-9ADD-AC61E923E12D}" type="datetimeFigureOut">
              <a:rPr lang="en-US" smtClean="0"/>
              <a:t>11/28/2016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E8B751C-E5CD-44D8-BD27-CCB033E9057D}" type="slidenum">
              <a:rPr lang="en-US" smtClean="0"/>
              <a:t>‹#›</a:t>
            </a:fld>
            <a:endParaRPr lang="en-US"/>
          </a:p>
        </p:txBody>
      </p:sp>
    </p:spTree>
    <p:extLst>
      <p:ext uri="{BB962C8B-B14F-4D97-AF65-F5344CB8AC3E}">
        <p14:creationId xmlns:p14="http://schemas.microsoft.com/office/powerpoint/2010/main" val="1574623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8EEA52-712A-4B7A-9ADD-AC61E923E12D}"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8B751C-E5CD-44D8-BD27-CCB033E9057D}" type="slidenum">
              <a:rPr lang="en-US" smtClean="0"/>
              <a:t>‹#›</a:t>
            </a:fld>
            <a:endParaRPr lang="en-US"/>
          </a:p>
        </p:txBody>
      </p:sp>
    </p:spTree>
    <p:extLst>
      <p:ext uri="{BB962C8B-B14F-4D97-AF65-F5344CB8AC3E}">
        <p14:creationId xmlns:p14="http://schemas.microsoft.com/office/powerpoint/2010/main" val="196905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B8EEA52-712A-4B7A-9ADD-AC61E923E12D}" type="datetimeFigureOut">
              <a:rPr lang="en-US" smtClean="0"/>
              <a:t>11/28/2016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E8B751C-E5CD-44D8-BD27-CCB033E9057D}" type="slidenum">
              <a:rPr lang="en-US" smtClean="0"/>
              <a:t>‹#›</a:t>
            </a:fld>
            <a:endParaRPr lang="en-US"/>
          </a:p>
        </p:txBody>
      </p:sp>
    </p:spTree>
    <p:extLst>
      <p:ext uri="{BB962C8B-B14F-4D97-AF65-F5344CB8AC3E}">
        <p14:creationId xmlns:p14="http://schemas.microsoft.com/office/powerpoint/2010/main" val="28412303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8039"/>
            <a:ext cx="9907785" cy="3676889"/>
          </a:xfrm>
        </p:spPr>
        <p:txBody>
          <a:bodyPr/>
          <a:lstStyle/>
          <a:p>
            <a:r>
              <a:rPr lang="en-US" sz="6000" dirty="0" smtClean="0"/>
              <a:t>Online (Internet) Research</a:t>
            </a:r>
            <a:endParaRPr lang="en-US" sz="6000" dirty="0"/>
          </a:p>
        </p:txBody>
      </p:sp>
      <p:sp>
        <p:nvSpPr>
          <p:cNvPr id="3" name="Subtitle 2"/>
          <p:cNvSpPr>
            <a:spLocks noGrp="1"/>
          </p:cNvSpPr>
          <p:nvPr>
            <p:ph type="subTitle" idx="1"/>
          </p:nvPr>
        </p:nvSpPr>
        <p:spPr>
          <a:xfrm>
            <a:off x="1524000" y="3864928"/>
            <a:ext cx="9144000" cy="1655762"/>
          </a:xfrm>
        </p:spPr>
        <p:txBody>
          <a:bodyPr/>
          <a:lstStyle/>
          <a:p>
            <a:r>
              <a:rPr lang="en-US" b="1" i="0" dirty="0" err="1" smtClean="0">
                <a:solidFill>
                  <a:srgbClr val="222222"/>
                </a:solidFill>
                <a:effectLst/>
                <a:latin typeface="arial" panose="020B0604020202020204" pitchFamily="34" charset="0"/>
              </a:rPr>
              <a:t>Nripendra</a:t>
            </a:r>
            <a:r>
              <a:rPr lang="en-US" b="1" i="0" dirty="0" smtClean="0">
                <a:solidFill>
                  <a:srgbClr val="222222"/>
                </a:solidFill>
                <a:effectLst/>
                <a:latin typeface="arial" panose="020B0604020202020204" pitchFamily="34" charset="0"/>
              </a:rPr>
              <a:t> Singh</a:t>
            </a:r>
          </a:p>
          <a:p>
            <a:r>
              <a:rPr lang="en-US" b="1" dirty="0" smtClean="0">
                <a:solidFill>
                  <a:srgbClr val="222222"/>
                </a:solidFill>
                <a:latin typeface="arial" panose="020B0604020202020204" pitchFamily="34" charset="0"/>
              </a:rPr>
              <a:t>Yiming Zhuang</a:t>
            </a:r>
            <a:endParaRPr lang="en-US" dirty="0"/>
          </a:p>
        </p:txBody>
      </p:sp>
    </p:spTree>
    <p:extLst>
      <p:ext uri="{BB962C8B-B14F-4D97-AF65-F5344CB8AC3E}">
        <p14:creationId xmlns:p14="http://schemas.microsoft.com/office/powerpoint/2010/main" val="1412538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Wikipedia as Cultural Reference</a:t>
            </a:r>
            <a:endParaRPr lang="en-US" dirty="0"/>
          </a:p>
        </p:txBody>
      </p:sp>
      <p:sp>
        <p:nvSpPr>
          <p:cNvPr id="3" name="Content Placeholder 2"/>
          <p:cNvSpPr>
            <a:spLocks noGrp="1"/>
          </p:cNvSpPr>
          <p:nvPr>
            <p:ph idx="1"/>
          </p:nvPr>
        </p:nvSpPr>
        <p:spPr/>
        <p:txBody>
          <a:bodyPr>
            <a:normAutofit/>
          </a:bodyPr>
          <a:lstStyle/>
          <a:p>
            <a:r>
              <a:rPr lang="en-US" sz="2800" dirty="0" smtClean="0"/>
              <a:t>Wiki has been written by different languages. </a:t>
            </a:r>
          </a:p>
          <a:p>
            <a:endParaRPr lang="en-US" sz="2800" dirty="0"/>
          </a:p>
          <a:p>
            <a:r>
              <a:rPr lang="en-US" sz="2800" dirty="0"/>
              <a:t>The comparisons across language versions of Wikipedia are based on a form of web content analysis that focuses on basic elements that comprise an article: its title, authors (or editors), table of contents, certain content details, images, and references. </a:t>
            </a:r>
          </a:p>
        </p:txBody>
      </p:sp>
    </p:spTree>
    <p:extLst>
      <p:ext uri="{BB962C8B-B14F-4D97-AF65-F5344CB8AC3E}">
        <p14:creationId xmlns:p14="http://schemas.microsoft.com/office/powerpoint/2010/main" val="2555981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93652" y="2881125"/>
            <a:ext cx="9404723" cy="1400530"/>
          </a:xfrm>
        </p:spPr>
        <p:txBody>
          <a:bodyPr/>
          <a:lstStyle/>
          <a:p>
            <a:r>
              <a:rPr lang="en-US" dirty="0" smtClean="0"/>
              <a:t>Thank you!</a:t>
            </a:r>
            <a:endParaRPr lang="en-US" dirty="0"/>
          </a:p>
        </p:txBody>
      </p:sp>
    </p:spTree>
    <p:extLst>
      <p:ext uri="{BB962C8B-B14F-4D97-AF65-F5344CB8AC3E}">
        <p14:creationId xmlns:p14="http://schemas.microsoft.com/office/powerpoint/2010/main" val="905344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the Internet</a:t>
            </a:r>
            <a:endParaRPr lang="en-US" dirty="0"/>
          </a:p>
        </p:txBody>
      </p:sp>
      <p:sp>
        <p:nvSpPr>
          <p:cNvPr id="3" name="Content Placeholder 2"/>
          <p:cNvSpPr>
            <a:spLocks noGrp="1"/>
          </p:cNvSpPr>
          <p:nvPr>
            <p:ph idx="1"/>
          </p:nvPr>
        </p:nvSpPr>
        <p:spPr>
          <a:xfrm>
            <a:off x="875201" y="1603213"/>
            <a:ext cx="8946541" cy="4195481"/>
          </a:xfrm>
        </p:spPr>
        <p:txBody>
          <a:bodyPr/>
          <a:lstStyle/>
          <a:p>
            <a:pPr>
              <a:buFont typeface="Wingdings" panose="05000000000000000000" pitchFamily="2" charset="2"/>
              <a:buChar char="q"/>
            </a:pPr>
            <a:r>
              <a:rPr lang="en-US" sz="2800" dirty="0" smtClean="0"/>
              <a:t>Interpersonal communications</a:t>
            </a:r>
          </a:p>
          <a:p>
            <a:pPr>
              <a:buFont typeface="Wingdings" panose="05000000000000000000" pitchFamily="2" charset="2"/>
              <a:buChar char="q"/>
            </a:pPr>
            <a:r>
              <a:rPr lang="en-US" sz="2800" dirty="0" smtClean="0"/>
              <a:t>Internationalism and universalism</a:t>
            </a:r>
          </a:p>
          <a:p>
            <a:pPr>
              <a:buFont typeface="Wingdings" panose="05000000000000000000" pitchFamily="2" charset="2"/>
              <a:buChar char="q"/>
            </a:pPr>
            <a:r>
              <a:rPr lang="en-US" sz="2800" dirty="0" smtClean="0"/>
              <a:t>Egalitarianism</a:t>
            </a:r>
          </a:p>
          <a:p>
            <a:pPr>
              <a:buFont typeface="Wingdings" panose="05000000000000000000" pitchFamily="2" charset="2"/>
              <a:buChar char="q"/>
            </a:pPr>
            <a:r>
              <a:rPr lang="en-US" sz="2800" dirty="0" smtClean="0"/>
              <a:t>Openness</a:t>
            </a:r>
          </a:p>
          <a:p>
            <a:pPr>
              <a:buFont typeface="Wingdings" panose="05000000000000000000" pitchFamily="2" charset="2"/>
              <a:buChar char="q"/>
            </a:pPr>
            <a:r>
              <a:rPr lang="en-US" sz="2800" dirty="0" smtClean="0"/>
              <a:t>Communitarianism and mutual service</a:t>
            </a:r>
          </a:p>
          <a:p>
            <a:pPr>
              <a:buFont typeface="Wingdings" panose="05000000000000000000" pitchFamily="2" charset="2"/>
              <a:buChar char="q"/>
            </a:pPr>
            <a:r>
              <a:rPr lang="en-US" sz="2800" dirty="0" smtClean="0"/>
              <a:t>Freedoms</a:t>
            </a:r>
          </a:p>
          <a:p>
            <a:pPr marL="0" indent="0">
              <a:buNone/>
            </a:pPr>
            <a:endParaRPr lang="en-US" dirty="0"/>
          </a:p>
        </p:txBody>
      </p:sp>
    </p:spTree>
    <p:extLst>
      <p:ext uri="{BB962C8B-B14F-4D97-AF65-F5344CB8AC3E}">
        <p14:creationId xmlns:p14="http://schemas.microsoft.com/office/powerpoint/2010/main" val="3454156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the </a:t>
            </a:r>
            <a:r>
              <a:rPr lang="en-US" dirty="0" smtClean="0"/>
              <a:t>Human Behaviors on the Internet</a:t>
            </a:r>
            <a:endParaRPr lang="en-US" dirty="0"/>
          </a:p>
        </p:txBody>
      </p:sp>
      <p:sp>
        <p:nvSpPr>
          <p:cNvPr id="3" name="Content Placeholder 2"/>
          <p:cNvSpPr>
            <a:spLocks noGrp="1"/>
          </p:cNvSpPr>
          <p:nvPr>
            <p:ph idx="1"/>
          </p:nvPr>
        </p:nvSpPr>
        <p:spPr/>
        <p:txBody>
          <a:bodyPr/>
          <a:lstStyle/>
          <a:p>
            <a:pPr marR="0" lvl="0">
              <a:buFont typeface="Wingdings" panose="05000000000000000000" pitchFamily="2" charset="2"/>
              <a:buChar char="q"/>
            </a:pPr>
            <a:r>
              <a:rPr lang="en-US" sz="2800" dirty="0"/>
              <a:t>Electronic survey are less socially desirable</a:t>
            </a:r>
          </a:p>
          <a:p>
            <a:pPr marR="0" lvl="0">
              <a:buFont typeface="Wingdings" panose="05000000000000000000" pitchFamily="2" charset="2"/>
              <a:buChar char="q"/>
            </a:pPr>
            <a:r>
              <a:rPr lang="en-US" sz="2800" dirty="0"/>
              <a:t>The privacy and Anonymity</a:t>
            </a:r>
          </a:p>
          <a:p>
            <a:pPr marR="0" lvl="0">
              <a:buFont typeface="Wingdings" panose="05000000000000000000" pitchFamily="2" charset="2"/>
              <a:buChar char="q"/>
            </a:pPr>
            <a:r>
              <a:rPr lang="en-US" sz="2800" dirty="0"/>
              <a:t>Reciprocity</a:t>
            </a:r>
          </a:p>
          <a:p>
            <a:pPr marR="0" lvl="0">
              <a:buFont typeface="Wingdings" panose="05000000000000000000" pitchFamily="2" charset="2"/>
              <a:buChar char="q"/>
            </a:pPr>
            <a:r>
              <a:rPr lang="en-US" sz="2800" dirty="0"/>
              <a:t>Foot in the door</a:t>
            </a:r>
          </a:p>
          <a:p>
            <a:pPr marR="0" lvl="0">
              <a:buFont typeface="Wingdings" panose="05000000000000000000" pitchFamily="2" charset="2"/>
              <a:buChar char="q"/>
            </a:pPr>
            <a:r>
              <a:rPr lang="en-US" sz="2800" dirty="0"/>
              <a:t>Impression management</a:t>
            </a:r>
          </a:p>
          <a:p>
            <a:endParaRPr lang="en-US" sz="2800" dirty="0"/>
          </a:p>
        </p:txBody>
      </p:sp>
    </p:spTree>
    <p:extLst>
      <p:ext uri="{BB962C8B-B14F-4D97-AF65-F5344CB8AC3E}">
        <p14:creationId xmlns:p14="http://schemas.microsoft.com/office/powerpoint/2010/main" val="2716738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 Internet Changes research</a:t>
            </a:r>
            <a:endParaRPr lang="en-US" dirty="0"/>
          </a:p>
        </p:txBody>
      </p:sp>
      <p:sp>
        <p:nvSpPr>
          <p:cNvPr id="3" name="Content Placeholder 2"/>
          <p:cNvSpPr>
            <a:spLocks noGrp="1"/>
          </p:cNvSpPr>
          <p:nvPr>
            <p:ph idx="1"/>
          </p:nvPr>
        </p:nvSpPr>
        <p:spPr>
          <a:xfrm>
            <a:off x="875201" y="1408341"/>
            <a:ext cx="11071960" cy="4917508"/>
          </a:xfrm>
        </p:spPr>
        <p:txBody>
          <a:bodyPr>
            <a:noAutofit/>
          </a:bodyPr>
          <a:lstStyle/>
          <a:p>
            <a:pPr>
              <a:buFont typeface="Wingdings" panose="05000000000000000000" pitchFamily="2" charset="2"/>
              <a:buChar char="q"/>
            </a:pPr>
            <a:r>
              <a:rPr lang="en-US" sz="2800" dirty="0" smtClean="0"/>
              <a:t>Internet </a:t>
            </a:r>
            <a:r>
              <a:rPr lang="en-US" sz="2800" dirty="0"/>
              <a:t>has been considered as a source of data, method, and technique</a:t>
            </a:r>
            <a:r>
              <a:rPr lang="en-US" sz="2800" dirty="0" smtClean="0"/>
              <a:t>.</a:t>
            </a:r>
          </a:p>
          <a:p>
            <a:pPr>
              <a:buFont typeface="Wingdings" panose="05000000000000000000" pitchFamily="2" charset="2"/>
              <a:buChar char="q"/>
            </a:pPr>
            <a:endParaRPr lang="en-US" sz="2800" dirty="0"/>
          </a:p>
          <a:p>
            <a:pPr>
              <a:buFont typeface="Wingdings" panose="05000000000000000000" pitchFamily="2" charset="2"/>
              <a:buChar char="q"/>
            </a:pPr>
            <a:r>
              <a:rPr lang="en-US" sz="2800" dirty="0"/>
              <a:t>Two types of links between human: online links (virtual) and offline (social network link</a:t>
            </a:r>
            <a:r>
              <a:rPr lang="en-US" sz="2800" dirty="0" smtClean="0"/>
              <a:t>).</a:t>
            </a:r>
          </a:p>
          <a:p>
            <a:pPr marL="0" indent="0">
              <a:buNone/>
            </a:pPr>
            <a:endParaRPr lang="en-US" sz="2800" dirty="0"/>
          </a:p>
          <a:p>
            <a:pPr>
              <a:buFont typeface="Wingdings" panose="05000000000000000000" pitchFamily="2" charset="2"/>
              <a:buChar char="q"/>
            </a:pPr>
            <a:r>
              <a:rPr lang="en-US" sz="2800" dirty="0"/>
              <a:t>Eye tracking on the website research</a:t>
            </a:r>
            <a:r>
              <a:rPr lang="en-US" sz="2800" dirty="0" smtClean="0"/>
              <a:t>.</a:t>
            </a:r>
            <a:endParaRPr lang="en-US" sz="2800" dirty="0"/>
          </a:p>
          <a:p>
            <a:pPr>
              <a:buFont typeface="Wingdings" panose="05000000000000000000" pitchFamily="2" charset="2"/>
              <a:buChar char="q"/>
            </a:pPr>
            <a:r>
              <a:rPr lang="en-US" sz="2800" dirty="0"/>
              <a:t>Search engine studies (</a:t>
            </a:r>
            <a:r>
              <a:rPr lang="en-US" sz="2800" dirty="0" err="1"/>
              <a:t>googlization</a:t>
            </a:r>
            <a:r>
              <a:rPr lang="en-US" sz="2800" dirty="0" smtClean="0"/>
              <a:t>)</a:t>
            </a:r>
            <a:endParaRPr lang="en-US" sz="2800" dirty="0"/>
          </a:p>
          <a:p>
            <a:pPr>
              <a:buFont typeface="Wingdings" panose="05000000000000000000" pitchFamily="2" charset="2"/>
              <a:buChar char="q"/>
            </a:pPr>
            <a:r>
              <a:rPr lang="en-US" sz="2800" dirty="0"/>
              <a:t>Social network sites (e.g., </a:t>
            </a:r>
            <a:r>
              <a:rPr lang="en-US" sz="2800" dirty="0" err="1"/>
              <a:t>facebook</a:t>
            </a:r>
            <a:r>
              <a:rPr lang="en-US" sz="2800" dirty="0"/>
              <a:t>)</a:t>
            </a:r>
          </a:p>
        </p:txBody>
      </p:sp>
    </p:spTree>
    <p:extLst>
      <p:ext uri="{BB962C8B-B14F-4D97-AF65-F5344CB8AC3E}">
        <p14:creationId xmlns:p14="http://schemas.microsoft.com/office/powerpoint/2010/main" val="2935134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Methodological Innovations	</a:t>
            </a:r>
            <a:endParaRPr lang="en-US" dirty="0"/>
          </a:p>
        </p:txBody>
      </p:sp>
      <p:sp>
        <p:nvSpPr>
          <p:cNvPr id="3" name="Content Placeholder 2"/>
          <p:cNvSpPr>
            <a:spLocks noGrp="1"/>
          </p:cNvSpPr>
          <p:nvPr>
            <p:ph idx="1"/>
          </p:nvPr>
        </p:nvSpPr>
        <p:spPr>
          <a:xfrm>
            <a:off x="646111" y="1438321"/>
            <a:ext cx="8946541" cy="4195481"/>
          </a:xfrm>
        </p:spPr>
        <p:txBody>
          <a:bodyPr>
            <a:normAutofit/>
          </a:bodyPr>
          <a:lstStyle/>
          <a:p>
            <a:r>
              <a:rPr lang="en-US" sz="2800" dirty="0" smtClean="0"/>
              <a:t>Methodological Innovations refers to the use of original or modification of conventional research approaches, designs, and methods in the study of new media.</a:t>
            </a:r>
          </a:p>
          <a:p>
            <a:endParaRPr lang="en-US" sz="2800" dirty="0"/>
          </a:p>
          <a:p>
            <a:r>
              <a:rPr lang="en-US" sz="2800" dirty="0" smtClean="0"/>
              <a:t>The macro level</a:t>
            </a:r>
          </a:p>
          <a:p>
            <a:r>
              <a:rPr lang="en-US" sz="2800" dirty="0" smtClean="0"/>
              <a:t>The mezzo level</a:t>
            </a:r>
          </a:p>
          <a:p>
            <a:r>
              <a:rPr lang="en-US" sz="2800" dirty="0" smtClean="0"/>
              <a:t>The micro level</a:t>
            </a:r>
            <a:endParaRPr lang="en-US" sz="2800" dirty="0"/>
          </a:p>
        </p:txBody>
      </p:sp>
    </p:spTree>
    <p:extLst>
      <p:ext uri="{BB962C8B-B14F-4D97-AF65-F5344CB8AC3E}">
        <p14:creationId xmlns:p14="http://schemas.microsoft.com/office/powerpoint/2010/main" val="949147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Post-demographics</a:t>
            </a:r>
            <a:endParaRPr lang="en-US" dirty="0"/>
          </a:p>
        </p:txBody>
      </p:sp>
      <p:sp>
        <p:nvSpPr>
          <p:cNvPr id="3" name="Content Placeholder 2"/>
          <p:cNvSpPr>
            <a:spLocks noGrp="1"/>
          </p:cNvSpPr>
          <p:nvPr>
            <p:ph idx="1"/>
          </p:nvPr>
        </p:nvSpPr>
        <p:spPr>
          <a:xfrm>
            <a:off x="1104293" y="1438322"/>
            <a:ext cx="10108350" cy="5037429"/>
          </a:xfrm>
        </p:spPr>
        <p:txBody>
          <a:bodyPr>
            <a:noAutofit/>
          </a:bodyPr>
          <a:lstStyle/>
          <a:p>
            <a:r>
              <a:rPr lang="en-US" sz="2800" dirty="0" smtClean="0"/>
              <a:t>Post-demographics </a:t>
            </a:r>
            <a:r>
              <a:rPr lang="en-US" sz="2800" dirty="0"/>
              <a:t>as a term is an invitation to study societally or culturally significant profiles in the aggregate and inquire into the relationships between them. </a:t>
            </a:r>
          </a:p>
          <a:p>
            <a:endParaRPr lang="en-US" sz="2800" dirty="0" smtClean="0"/>
          </a:p>
          <a:p>
            <a:r>
              <a:rPr lang="en-US" sz="2800" dirty="0"/>
              <a:t>Where of interests are not the traditional demographics of race, ethnicity, age, income, educational level or derivations thereof such as class, but rather tastes and other information supplied to make and maintain an online profile.</a:t>
            </a:r>
          </a:p>
        </p:txBody>
      </p:sp>
    </p:spTree>
    <p:extLst>
      <p:ext uri="{BB962C8B-B14F-4D97-AF65-F5344CB8AC3E}">
        <p14:creationId xmlns:p14="http://schemas.microsoft.com/office/powerpoint/2010/main" val="1978964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Exemplary Topics of Internet Study	</a:t>
            </a:r>
            <a:endParaRPr lang="en-US" dirty="0"/>
          </a:p>
        </p:txBody>
      </p:sp>
      <p:sp>
        <p:nvSpPr>
          <p:cNvPr id="3" name="Content Placeholder 2"/>
          <p:cNvSpPr>
            <a:spLocks noGrp="1"/>
          </p:cNvSpPr>
          <p:nvPr>
            <p:ph idx="1"/>
          </p:nvPr>
        </p:nvSpPr>
        <p:spPr/>
        <p:txBody>
          <a:bodyPr>
            <a:normAutofit/>
          </a:bodyPr>
          <a:lstStyle/>
          <a:p>
            <a:r>
              <a:rPr lang="en-US" sz="2800" dirty="0" smtClean="0"/>
              <a:t>Human-computer interaction</a:t>
            </a:r>
          </a:p>
          <a:p>
            <a:r>
              <a:rPr lang="en-US" sz="2800" dirty="0" smtClean="0"/>
              <a:t>Social psychology</a:t>
            </a:r>
          </a:p>
          <a:p>
            <a:r>
              <a:rPr lang="en-US" sz="2800" dirty="0" smtClean="0"/>
              <a:t>Cyber-cultural studies</a:t>
            </a:r>
            <a:endParaRPr lang="en-US" sz="2800" dirty="0"/>
          </a:p>
        </p:txBody>
      </p:sp>
    </p:spTree>
    <p:extLst>
      <p:ext uri="{BB962C8B-B14F-4D97-AF65-F5344CB8AC3E}">
        <p14:creationId xmlns:p14="http://schemas.microsoft.com/office/powerpoint/2010/main" val="2950663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Research</a:t>
            </a:r>
            <a:endParaRPr lang="en-US" dirty="0"/>
          </a:p>
        </p:txBody>
      </p:sp>
      <p:sp>
        <p:nvSpPr>
          <p:cNvPr id="3" name="Content Placeholder 2"/>
          <p:cNvSpPr>
            <a:spLocks noGrp="1"/>
          </p:cNvSpPr>
          <p:nvPr>
            <p:ph idx="1"/>
          </p:nvPr>
        </p:nvSpPr>
        <p:spPr>
          <a:xfrm>
            <a:off x="646111" y="1408340"/>
            <a:ext cx="10957809" cy="5142361"/>
          </a:xfrm>
        </p:spPr>
        <p:txBody>
          <a:bodyPr>
            <a:normAutofit fontScale="85000" lnSpcReduction="20000"/>
          </a:bodyPr>
          <a:lstStyle/>
          <a:p>
            <a:r>
              <a:rPr lang="en-US" sz="2600" dirty="0" smtClean="0"/>
              <a:t>Low cost</a:t>
            </a:r>
          </a:p>
          <a:p>
            <a:r>
              <a:rPr lang="en-US" sz="2600" dirty="0" smtClean="0"/>
              <a:t>Customized/Personalize</a:t>
            </a:r>
          </a:p>
          <a:p>
            <a:r>
              <a:rPr lang="en-US" sz="2600" dirty="0" smtClean="0"/>
              <a:t>Group Identification and high levels of affiliation and liking</a:t>
            </a:r>
          </a:p>
          <a:p>
            <a:r>
              <a:rPr lang="en-US" sz="2600" dirty="0" smtClean="0"/>
              <a:t>More able to express their ‘true’ selves on the Internet </a:t>
            </a:r>
          </a:p>
          <a:p>
            <a:r>
              <a:rPr lang="en-US" sz="2600" dirty="0" smtClean="0"/>
              <a:t>Low risk for the participations</a:t>
            </a:r>
          </a:p>
          <a:p>
            <a:r>
              <a:rPr lang="en-US" sz="2600" dirty="0"/>
              <a:t>T</a:t>
            </a:r>
            <a:r>
              <a:rPr lang="en-US" sz="2600" dirty="0" smtClean="0"/>
              <a:t>ranscripts are automatically </a:t>
            </a:r>
            <a:r>
              <a:rPr lang="en-US" sz="2600" dirty="0" smtClean="0"/>
              <a:t>created</a:t>
            </a:r>
          </a:p>
          <a:p>
            <a:r>
              <a:rPr lang="en-US" sz="2600" dirty="0" smtClean="0"/>
              <a:t>…………</a:t>
            </a:r>
            <a:endParaRPr lang="en-US" sz="2600" dirty="0"/>
          </a:p>
          <a:p>
            <a:pPr marL="0" indent="0">
              <a:buNone/>
            </a:pPr>
            <a:r>
              <a:rPr lang="en-US" sz="2600" dirty="0" smtClean="0">
                <a:solidFill>
                  <a:srgbClr val="FF0000"/>
                </a:solidFill>
              </a:rPr>
              <a:t>However, </a:t>
            </a:r>
            <a:endParaRPr lang="en-US" sz="2600" dirty="0">
              <a:solidFill>
                <a:srgbClr val="FF0000"/>
              </a:solidFill>
            </a:endParaRPr>
          </a:p>
          <a:p>
            <a:r>
              <a:rPr lang="en-US" sz="2600" dirty="0" smtClean="0"/>
              <a:t>Lack of real-time face to face interaction (?) </a:t>
            </a:r>
          </a:p>
          <a:p>
            <a:r>
              <a:rPr lang="en-US" sz="2600" dirty="0" smtClean="0"/>
              <a:t>Inconsistent behaviors between online and offline (socially desirable responding)</a:t>
            </a:r>
          </a:p>
          <a:p>
            <a:r>
              <a:rPr lang="en-US" sz="2600" dirty="0" smtClean="0"/>
              <a:t>Privacy (?)-&gt;ethics</a:t>
            </a:r>
          </a:p>
          <a:p>
            <a:r>
              <a:rPr lang="en-US" sz="2600" dirty="0" smtClean="0"/>
              <a:t>Have no access to the Internet</a:t>
            </a:r>
          </a:p>
          <a:p>
            <a:endParaRPr lang="en-US" dirty="0"/>
          </a:p>
        </p:txBody>
      </p:sp>
    </p:spTree>
    <p:extLst>
      <p:ext uri="{BB962C8B-B14F-4D97-AF65-F5344CB8AC3E}">
        <p14:creationId xmlns:p14="http://schemas.microsoft.com/office/powerpoint/2010/main" val="3758131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search as research</a:t>
            </a:r>
            <a:endParaRPr lang="en-US" dirty="0"/>
          </a:p>
        </p:txBody>
      </p:sp>
      <p:sp>
        <p:nvSpPr>
          <p:cNvPr id="3" name="Content Placeholder 2"/>
          <p:cNvSpPr>
            <a:spLocks noGrp="1"/>
          </p:cNvSpPr>
          <p:nvPr>
            <p:ph idx="1"/>
          </p:nvPr>
        </p:nvSpPr>
        <p:spPr/>
        <p:txBody>
          <a:bodyPr/>
          <a:lstStyle/>
          <a:p>
            <a:r>
              <a:rPr lang="en-US" sz="2800" dirty="0" smtClean="0"/>
              <a:t>Google rank</a:t>
            </a:r>
          </a:p>
          <a:p>
            <a:r>
              <a:rPr lang="en-US" sz="2800" dirty="0" smtClean="0"/>
              <a:t>Google local</a:t>
            </a:r>
          </a:p>
          <a:p>
            <a:r>
              <a:rPr lang="en-US" sz="2800" dirty="0" smtClean="0"/>
              <a:t>Source distance</a:t>
            </a:r>
          </a:p>
          <a:p>
            <a:r>
              <a:rPr lang="en-US" sz="2800" dirty="0" smtClean="0"/>
              <a:t>Cross-spherical analysis</a:t>
            </a:r>
          </a:p>
          <a:p>
            <a:endParaRPr lang="en-US" dirty="0"/>
          </a:p>
        </p:txBody>
      </p:sp>
    </p:spTree>
    <p:extLst>
      <p:ext uri="{BB962C8B-B14F-4D97-AF65-F5344CB8AC3E}">
        <p14:creationId xmlns:p14="http://schemas.microsoft.com/office/powerpoint/2010/main" val="1705104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130</TotalTime>
  <Words>366</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vt:lpstr>
      <vt:lpstr>Century Gothic</vt:lpstr>
      <vt:lpstr>Wingdings</vt:lpstr>
      <vt:lpstr>Wingdings 3</vt:lpstr>
      <vt:lpstr>Ion</vt:lpstr>
      <vt:lpstr>Online (Internet) Research</vt:lpstr>
      <vt:lpstr>Characteristics of the Internet</vt:lpstr>
      <vt:lpstr>Characteristics of the Human Behaviors on the Internet</vt:lpstr>
      <vt:lpstr>How the Internet Changes research</vt:lpstr>
      <vt:lpstr>Methodological Innovations </vt:lpstr>
      <vt:lpstr>Post-demographics</vt:lpstr>
      <vt:lpstr>Exemplary Topics of Internet Study </vt:lpstr>
      <vt:lpstr>Online Research</vt:lpstr>
      <vt:lpstr>Google: search as research</vt:lpstr>
      <vt:lpstr>Wikipedia as Cultural Reference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Zhuang, Yiming</dc:creator>
  <cp:lastModifiedBy>Zhuang, Yiming</cp:lastModifiedBy>
  <cp:revision>23</cp:revision>
  <dcterms:created xsi:type="dcterms:W3CDTF">2016-11-28T15:51:44Z</dcterms:created>
  <dcterms:modified xsi:type="dcterms:W3CDTF">2016-11-28T22:33:53Z</dcterms:modified>
</cp:coreProperties>
</file>