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  <p:sldId id="265" r:id="rId9"/>
    <p:sldId id="261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l\Documents\&#24494;&#22788;&#29702;&#22120;&#35774;&#35745;&#19982;&#23454;&#29616;-&#35838;&#31243;&#23454;&#39564;&#30456;&#20851;&#26448;&#26009;\simulator_7002\&#20316;&#19994;&#25991;&#26723;\&#21152;&#36895;&#27604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acc_rate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Sheet1!$E$2:$E$10</c:f>
              <c:strCache>
                <c:ptCount val="9"/>
                <c:pt idx="0">
                  <c:v>原始版本</c:v>
                </c:pt>
                <c:pt idx="1">
                  <c:v>b * X -&gt;VPE</c:v>
                </c:pt>
                <c:pt idx="2">
                  <c:v>bug修复</c:v>
                </c:pt>
                <c:pt idx="3">
                  <c:v>软件流水线</c:v>
                </c:pt>
                <c:pt idx="4">
                  <c:v>VPE提前计算</c:v>
                </c:pt>
                <c:pt idx="5">
                  <c:v>向量乘加</c:v>
                </c:pt>
                <c:pt idx="6">
                  <c:v>循环展开</c:v>
                </c:pt>
                <c:pt idx="7">
                  <c:v>优化访存操作</c:v>
                </c:pt>
                <c:pt idx="8">
                  <c:v>细节访存优化</c:v>
                </c:pt>
              </c:strCache>
            </c:strRef>
          </c:cat>
          <c:val>
            <c:numRef>
              <c:f>Sheet1!$G$2:$G$10</c:f>
              <c:numCache>
                <c:formatCode>0.00%</c:formatCode>
                <c:ptCount val="9"/>
                <c:pt idx="0">
                  <c:v>1</c:v>
                </c:pt>
                <c:pt idx="1">
                  <c:v>1.0287358866504317</c:v>
                </c:pt>
                <c:pt idx="2">
                  <c:v>1.017205901668053</c:v>
                </c:pt>
                <c:pt idx="3">
                  <c:v>1.4191591163595643</c:v>
                </c:pt>
                <c:pt idx="4">
                  <c:v>1.6047427190054104</c:v>
                </c:pt>
                <c:pt idx="5">
                  <c:v>1.6874137555378024</c:v>
                </c:pt>
                <c:pt idx="6">
                  <c:v>2.0336105032822758</c:v>
                </c:pt>
                <c:pt idx="7">
                  <c:v>3.5084310665928422</c:v>
                </c:pt>
                <c:pt idx="8">
                  <c:v>3.53404654464331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9-4FAE-9C92-4AC63835B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6198176"/>
        <c:axId val="1946196096"/>
      </c:lineChart>
      <c:catAx>
        <c:axId val="194619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6196096"/>
        <c:crosses val="autoZero"/>
        <c:auto val="1"/>
        <c:lblAlgn val="ctr"/>
        <c:lblOffset val="100"/>
        <c:noMultiLvlLbl val="0"/>
      </c:catAx>
      <c:valAx>
        <c:axId val="194619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619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739610-4E1A-487A-88BA-5AA3518136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18196-66EB-4034-8683-B3F1849AA7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EB0D-7E4D-467D-A78B-165A4DDA001F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FCC5E-0782-4239-95C1-DD499D542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52491-FE40-4971-9F7A-5AB30DDE18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CE371-8C99-4A10-ABE0-366FE2044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6546" y="5890846"/>
            <a:ext cx="3367454" cy="9671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杨凌  </a:t>
            </a:r>
            <a:r>
              <a:rPr lang="en-US" altLang="zh-CN" dirty="0"/>
              <a:t>20023093</a:t>
            </a:r>
          </a:p>
          <a:p>
            <a:r>
              <a:rPr lang="zh-CN" altLang="en-US" dirty="0"/>
              <a:t>闫润 </a:t>
            </a:r>
            <a:r>
              <a:rPr lang="en-US" altLang="zh-CN" dirty="0"/>
              <a:t>20020007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C16-EB5F-4CD6-B109-59621744D162}" type="datetimeFigureOut">
              <a:rPr lang="zh-CN" altLang="en-US" smtClean="0"/>
              <a:t>2021/5/15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C652-C541-48BF-ADFB-2E622B2A459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8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6C16-EB5F-4CD6-B109-59621744D162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C652-C541-48BF-ADFB-2E622B2A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6C16-EB5F-4CD6-B109-59621744D162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C652-C541-48BF-ADFB-2E622B2A45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52A255-738A-4D7A-A4F4-2FE2CA5BBDC6}"/>
              </a:ext>
            </a:extLst>
          </p:cNvPr>
          <p:cNvSpPr txBox="1">
            <a:spLocks/>
          </p:cNvSpPr>
          <p:nvPr userDrawn="1"/>
        </p:nvSpPr>
        <p:spPr>
          <a:xfrm>
            <a:off x="5776546" y="5890846"/>
            <a:ext cx="3367454" cy="9671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杨凌  </a:t>
            </a:r>
            <a:r>
              <a:rPr lang="en-US" altLang="zh-CN"/>
              <a:t>20023093</a:t>
            </a:r>
          </a:p>
          <a:p>
            <a:r>
              <a:rPr lang="zh-CN" altLang="en-US"/>
              <a:t>闫润 </a:t>
            </a:r>
            <a:r>
              <a:rPr lang="en-US" altLang="zh-CN"/>
              <a:t>20020007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8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6EC3-0AD5-4A53-AC5C-B97D601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直接二型</a:t>
            </a:r>
            <a:r>
              <a:rPr lang="en-US" altLang="zh-CN" dirty="0"/>
              <a:t>IIR</a:t>
            </a:r>
            <a:r>
              <a:rPr lang="zh-CN" altLang="en-US" dirty="0"/>
              <a:t>滤波器结构图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73544-0546-4859-BE14-6F095A23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57" y="2280627"/>
            <a:ext cx="7301329" cy="27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——v1.0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33640"/>
              </p:ext>
            </p:extLst>
          </p:nvPr>
        </p:nvGraphicFramePr>
        <p:xfrm>
          <a:off x="435006" y="1690689"/>
          <a:ext cx="8487052" cy="124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1.1 bug</a:t>
            </a:r>
            <a:r>
              <a:rPr lang="zh-CN" altLang="en-US" dirty="0"/>
              <a:t>修复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3E15939-FA2A-4859-BDE9-22BB2367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01" y="1807869"/>
            <a:ext cx="83377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 y[0] = b[0] * x[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+ delay[0];  //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加入这句后性能会提高，不知道为什么</a:t>
            </a:r>
          </a:p>
          <a:p>
            <a:pPr marL="0" indent="0">
              <a:buNone/>
            </a:pP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0;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	y[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b0X[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+ delay[0];</a:t>
            </a:r>
          </a:p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	delay[0] = b1X[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- a[1] * y[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+ delay[1];</a:t>
            </a:r>
          </a:p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	delay[1] = b2X[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- a[2] * y[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 </a:t>
            </a:r>
          </a:p>
          <a:p>
            <a:pPr marL="0" indent="0">
              <a:buNone/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7639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——v1.1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71933"/>
              </p:ext>
            </p:extLst>
          </p:nvPr>
        </p:nvGraphicFramePr>
        <p:xfrm>
          <a:off x="435006" y="1690689"/>
          <a:ext cx="8487052" cy="161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7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1.2——</a:t>
            </a:r>
            <a:r>
              <a:rPr lang="zh-CN" altLang="en-US" dirty="0"/>
              <a:t>软件流水线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0C2B3-6973-4A1A-B955-3094EEC3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22" y="1355108"/>
            <a:ext cx="833779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y[0] = b0X[0] + delay[0];</a:t>
            </a:r>
          </a:p>
          <a:p>
            <a:pPr marL="0" indent="0">
              <a:buNone/>
            </a:pPr>
            <a:r>
              <a:rPr lang="en-US" altLang="zh-C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y[1] = b0X[1] + delay[1] + b1X[0] - a[1] * y[0];</a:t>
            </a:r>
          </a:p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/* prepare temp variables for </a:t>
            </a:r>
            <a:r>
              <a:rPr lang="en-US" altLang="zh-CN" sz="11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 */</a:t>
            </a:r>
          </a:p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x0  = x[0];</a:t>
            </a:r>
          </a:p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x1  = x[1];</a:t>
            </a:r>
          </a:p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y0  = y[0];</a:t>
            </a:r>
          </a:p>
          <a:p>
            <a:pPr marL="0" indent="0">
              <a:buNone/>
            </a:pPr>
            <a:r>
              <a:rPr lang="en-US" altLang="zh-CN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sum = y[1];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F8458-B3F4-4A86-AC81-207FE387F68E}"/>
              </a:ext>
            </a:extLst>
          </p:cNvPr>
          <p:cNvSpPr txBox="1"/>
          <p:nvPr/>
        </p:nvSpPr>
        <p:spPr>
          <a:xfrm>
            <a:off x="3835154" y="2142587"/>
            <a:ext cx="5663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(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{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sum5 = a[1] *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sum4 = a[2] * y0;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sum1 = b0X[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sum2 = b1X[i-1];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sum3 = b2X[i-2];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x0   = x1;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x1   = x[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y0   =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  = sum3 + sum2 + sum1 - sum4 - sum5;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5C03E3-2675-4F7A-8C85-5640F4F8566C}"/>
              </a:ext>
            </a:extLst>
          </p:cNvPr>
          <p:cNvSpPr txBox="1"/>
          <p:nvPr/>
        </p:nvSpPr>
        <p:spPr>
          <a:xfrm>
            <a:off x="474121" y="5791758"/>
            <a:ext cx="6006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/* find final delay elements to return */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delay[0] = b[1] * x1 + b[2] * x0 - a[1] * sum - a[2] * y0;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delay[1] = b[2] * x1 - a[2] * sum;</a:t>
            </a:r>
          </a:p>
        </p:txBody>
      </p:sp>
    </p:spTree>
    <p:extLst>
      <p:ext uri="{BB962C8B-B14F-4D97-AF65-F5344CB8AC3E}">
        <p14:creationId xmlns:p14="http://schemas.microsoft.com/office/powerpoint/2010/main" val="273919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——v1.2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9237"/>
              </p:ext>
            </p:extLst>
          </p:nvPr>
        </p:nvGraphicFramePr>
        <p:xfrm>
          <a:off x="435006" y="1690689"/>
          <a:ext cx="8487052" cy="19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软件流水线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1.3——</a:t>
            </a:r>
            <a:r>
              <a:rPr lang="zh-CN" altLang="en-US" dirty="0"/>
              <a:t>提前计算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F8458-B3F4-4A86-AC81-207FE387F68E}"/>
              </a:ext>
            </a:extLst>
          </p:cNvPr>
          <p:cNvSpPr txBox="1"/>
          <p:nvPr/>
        </p:nvSpPr>
        <p:spPr>
          <a:xfrm>
            <a:off x="745725" y="1556661"/>
            <a:ext cx="6223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(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{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sum5 = a[1] *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sum4 = a[2] * y0;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sum1 = b0X[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sum2 = b1X[i-1];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sum3 = b2X[i-2];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x0   = x1;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x1   = x[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y0   =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  = 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sum3 + sum2 + sum1 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 sum4 - sum5;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}</a:t>
            </a:r>
          </a:p>
          <a:p>
            <a:pPr marL="0" indent="0">
              <a:buNone/>
            </a:pPr>
            <a:endParaRPr lang="en-US" altLang="zh-C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将这部分代码在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单元计算好后只返回需要的和数据</a:t>
            </a:r>
            <a:endParaRPr lang="en-US" altLang="zh-CN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30AFA-F3D4-40EF-8988-DE51D54729D3}"/>
              </a:ext>
            </a:extLst>
          </p:cNvPr>
          <p:cNvSpPr/>
          <p:nvPr/>
        </p:nvSpPr>
        <p:spPr>
          <a:xfrm>
            <a:off x="1926454" y="4367814"/>
            <a:ext cx="2104008" cy="31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7E3AD-B484-4D4C-9629-27DC4B80A24F}"/>
              </a:ext>
            </a:extLst>
          </p:cNvPr>
          <p:cNvSpPr txBox="1"/>
          <p:nvPr/>
        </p:nvSpPr>
        <p:spPr>
          <a:xfrm>
            <a:off x="5402894" y="204709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for (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2; 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{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sum5 = a[1] * sum;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sum4 = a[2] * y0;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x0   = x1;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x1   = x[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y0   = sum;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sum  = 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b_X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[i-2] - sum4 - sum5;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y[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sum;</a:t>
            </a: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}</a:t>
            </a:r>
          </a:p>
        </p:txBody>
      </p:sp>
    </p:spTree>
    <p:extLst>
      <p:ext uri="{BB962C8B-B14F-4D97-AF65-F5344CB8AC3E}">
        <p14:creationId xmlns:p14="http://schemas.microsoft.com/office/powerpoint/2010/main" val="323795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——v1.3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96075"/>
              </p:ext>
            </p:extLst>
          </p:nvPr>
        </p:nvGraphicFramePr>
        <p:xfrm>
          <a:off x="435006" y="1690689"/>
          <a:ext cx="8487052" cy="234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软件流水线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4605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提前计算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9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1.4——</a:t>
            </a:r>
            <a:r>
              <a:rPr lang="zh-CN" altLang="en-US" dirty="0"/>
              <a:t>应用向量乘加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F8458-B3F4-4A86-AC81-207FE387F68E}"/>
              </a:ext>
            </a:extLst>
          </p:cNvPr>
          <p:cNvSpPr txBox="1"/>
          <p:nvPr/>
        </p:nvSpPr>
        <p:spPr>
          <a:xfrm>
            <a:off x="745725" y="1556661"/>
            <a:ext cx="3932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向量单元的计算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vec_svbcast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(b0,b1,b2)</a:t>
            </a:r>
          </a:p>
          <a:p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M7002_datatrans(x)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b0x = b0 * x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b1x = b1 * x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b2x = b2 * x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=b0x + b1x</a:t>
            </a: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b2x</a:t>
            </a:r>
          </a:p>
          <a:p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M7002_datatrans(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bxX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D51A16-5931-4D4F-8CE2-44A30580D54E}"/>
              </a:ext>
            </a:extLst>
          </p:cNvPr>
          <p:cNvSpPr txBox="1"/>
          <p:nvPr/>
        </p:nvSpPr>
        <p:spPr>
          <a:xfrm>
            <a:off x="4699618" y="1556661"/>
            <a:ext cx="3932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向量单元的计算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vec_svbcast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(b0,b1,b2)</a:t>
            </a:r>
          </a:p>
          <a:p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M7002_datatrans(x)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b0x = b0 * x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b1x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vec_mula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(b1 * x + b0x )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b2x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vec_mula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(b2 * x + b1x )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M7002_datatrans(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b2x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3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——v1.4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98039"/>
              </p:ext>
            </p:extLst>
          </p:nvPr>
        </p:nvGraphicFramePr>
        <p:xfrm>
          <a:off x="435006" y="1690689"/>
          <a:ext cx="8487052" cy="270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软件流水线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4605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提前计算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1517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向量乘加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0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3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1.5——</a:t>
            </a:r>
            <a:r>
              <a:rPr lang="zh-CN" altLang="en-US" dirty="0"/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F8458-B3F4-4A86-AC81-207FE387F68E}"/>
              </a:ext>
            </a:extLst>
          </p:cNvPr>
          <p:cNvSpPr txBox="1"/>
          <p:nvPr/>
        </p:nvSpPr>
        <p:spPr>
          <a:xfrm>
            <a:off x="745725" y="1556661"/>
            <a:ext cx="3932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sum5 = a[1] * 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sum4 = a[2] * y0;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x0   = x1;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x1   = x[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y0   = 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  =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b_X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[i-2] - sum4 - sum5;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y[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D51A16-5931-4D4F-8CE2-44A30580D54E}"/>
              </a:ext>
            </a:extLst>
          </p:cNvPr>
          <p:cNvSpPr txBox="1"/>
          <p:nvPr/>
        </p:nvSpPr>
        <p:spPr>
          <a:xfrm>
            <a:off x="4699618" y="1556661"/>
            <a:ext cx="3932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 = 2; i &lt; nx; i+=8)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sum5 = a[1] *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sum4 = a[2] * y0;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y0   =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  = b_X[i-2] - sum4 - sum5;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y[i] = sum;</a:t>
            </a:r>
          </a:p>
          <a:p>
            <a:pPr marL="0" indent="0">
              <a:buNone/>
            </a:pPr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3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6EC3-0AD5-4A53-AC5C-B97D601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软件实现的程序抽象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73544-0546-4859-BE14-6F095A23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35" y="2695362"/>
            <a:ext cx="7301329" cy="27053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F48209-9618-4720-8391-C255BA19F6BB}"/>
              </a:ext>
            </a:extLst>
          </p:cNvPr>
          <p:cNvSpPr txBox="1"/>
          <p:nvPr/>
        </p:nvSpPr>
        <p:spPr>
          <a:xfrm>
            <a:off x="3584079" y="3477531"/>
            <a:ext cx="13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</a:rPr>
              <a:t>delay[0]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145EC-4C4B-4BA9-8398-696B383E5459}"/>
              </a:ext>
            </a:extLst>
          </p:cNvPr>
          <p:cNvSpPr txBox="1"/>
          <p:nvPr/>
        </p:nvSpPr>
        <p:spPr>
          <a:xfrm>
            <a:off x="3584079" y="4329079"/>
            <a:ext cx="13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</a:rPr>
              <a:t>delay[1]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02B763-97F4-4E0E-AA07-42CBFD5383CD}"/>
              </a:ext>
            </a:extLst>
          </p:cNvPr>
          <p:cNvSpPr txBox="1"/>
          <p:nvPr/>
        </p:nvSpPr>
        <p:spPr>
          <a:xfrm>
            <a:off x="628650" y="1610932"/>
            <a:ext cx="73013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delay[0] = b[1] * x[i-1] - a[1] * y[i-1] + b[2] * x[i-2] - a[2] * y[i-2];</a:t>
            </a:r>
          </a:p>
          <a:p>
            <a:endParaRPr lang="en-US" altLang="zh-C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delay[1] = b[2] * x[i-2] - a[2] * y[i-2]; 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111A0F-4FA1-4952-A879-5A35D7E46D27}"/>
              </a:ext>
            </a:extLst>
          </p:cNvPr>
          <p:cNvSpPr/>
          <p:nvPr/>
        </p:nvSpPr>
        <p:spPr>
          <a:xfrm>
            <a:off x="4705165" y="1457044"/>
            <a:ext cx="2991775" cy="689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0F610EF-36AE-4123-96FD-6449A5B53EF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259102" y="1530909"/>
            <a:ext cx="325870" cy="15580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2F5C2D4-12B6-4819-AEA2-83A1C9F26CB5}"/>
              </a:ext>
            </a:extLst>
          </p:cNvPr>
          <p:cNvSpPr txBox="1"/>
          <p:nvPr/>
        </p:nvSpPr>
        <p:spPr>
          <a:xfrm>
            <a:off x="1114147" y="5612451"/>
            <a:ext cx="5086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n-NO" altLang="zh-CN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y[i] = b[0] * x[i] + delay[0];</a:t>
            </a:r>
          </a:p>
        </p:txBody>
      </p:sp>
    </p:spTree>
    <p:extLst>
      <p:ext uri="{BB962C8B-B14F-4D97-AF65-F5344CB8AC3E}">
        <p14:creationId xmlns:p14="http://schemas.microsoft.com/office/powerpoint/2010/main" val="83174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——v1.5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8356"/>
              </p:ext>
            </p:extLst>
          </p:nvPr>
        </p:nvGraphicFramePr>
        <p:xfrm>
          <a:off x="435006" y="1690689"/>
          <a:ext cx="8487052" cy="307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软件流水线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4605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提前计算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1517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向量乘加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0725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循环展开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2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0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1.5——</a:t>
            </a:r>
            <a:r>
              <a:rPr lang="zh-CN" altLang="en-US" dirty="0"/>
              <a:t>优化访存操作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F8458-B3F4-4A86-AC81-207FE387F68E}"/>
              </a:ext>
            </a:extLst>
          </p:cNvPr>
          <p:cNvSpPr txBox="1"/>
          <p:nvPr/>
        </p:nvSpPr>
        <p:spPr>
          <a:xfrm>
            <a:off x="745725" y="1556661"/>
            <a:ext cx="3932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 = 2; i &lt; nx; i+=8)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sum5 = </a:t>
            </a:r>
            <a:r>
              <a:rPr lang="pt-BR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sum4 = </a:t>
            </a:r>
            <a:r>
              <a:rPr lang="pt-BR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y0;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y0   =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  = b_X[i-2] - sum4 - sum5;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y[i] = sum;</a:t>
            </a:r>
          </a:p>
          <a:p>
            <a:pPr marL="0" indent="0">
              <a:buNone/>
            </a:pPr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D51A16-5931-4D4F-8CE2-44A30580D54E}"/>
              </a:ext>
            </a:extLst>
          </p:cNvPr>
          <p:cNvSpPr txBox="1"/>
          <p:nvPr/>
        </p:nvSpPr>
        <p:spPr>
          <a:xfrm>
            <a:off x="4699618" y="1556661"/>
            <a:ext cx="3932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 = a[1];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a2 = a[2];</a:t>
            </a:r>
          </a:p>
          <a:p>
            <a:pPr marL="0" indent="0">
              <a:buNone/>
            </a:pPr>
            <a:endParaRPr lang="pt-BR" altLang="zh-C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 = 2; i &lt; nx; i+=8)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sum5 = a1 *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sum4 = a2 * y0;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y0   = sum;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sum  = b_X[i-2] - sum4 - sum5;</a:t>
            </a:r>
          </a:p>
          <a:p>
            <a:pPr marL="0" indent="0">
              <a:buNone/>
            </a:pPr>
            <a:r>
              <a:rPr lang="pt-BR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y[i] = sum;</a:t>
            </a:r>
          </a:p>
          <a:p>
            <a:pPr marL="0" indent="0">
              <a:buNone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9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——v1.6 &amp; v1.7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9621"/>
              </p:ext>
            </p:extLst>
          </p:nvPr>
        </p:nvGraphicFramePr>
        <p:xfrm>
          <a:off x="435006" y="1690689"/>
          <a:ext cx="8487052" cy="380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 * X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-&gt;VPE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89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7409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118817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软件流水线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4605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提前计算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1517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向量乘加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07254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循环展开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27781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89569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优化访存操作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743088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细节访存优化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5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AEAAE-22FD-45F1-AC37-7F0298B9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0913"/>
          </a:xfrm>
        </p:spPr>
        <p:txBody>
          <a:bodyPr/>
          <a:lstStyle/>
          <a:p>
            <a:r>
              <a:rPr lang="zh-CN" altLang="en-US" dirty="0"/>
              <a:t>加速比 </a:t>
            </a:r>
            <a:r>
              <a:rPr lang="en-US" altLang="zh-CN" dirty="0"/>
              <a:t>= origin cycle / opt cycles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20941A-695B-4E17-9197-24989471C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17"/>
              </p:ext>
            </p:extLst>
          </p:nvPr>
        </p:nvGraphicFramePr>
        <p:xfrm>
          <a:off x="557628" y="152378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8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原始滤波函数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0C2B3-6973-4A1A-B955-3094EEC3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01" y="1807869"/>
            <a:ext cx="833779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DSPF_sp_biquad_cn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n-NO" altLang="zh-CN" sz="3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 (i = 0; i &lt; nx; i++)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	y[i] = b[0] * x[i] + delay[0];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delay[0] = b[1] * x[i] - a[1] * y[i] + delay[1];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delay[1] = b[2] * x[i] - a[2] * y[i]; 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17EFD6-9146-4B72-B48D-94A4259426A9}"/>
              </a:ext>
            </a:extLst>
          </p:cNvPr>
          <p:cNvSpPr/>
          <p:nvPr/>
        </p:nvSpPr>
        <p:spPr>
          <a:xfrm>
            <a:off x="655283" y="2494030"/>
            <a:ext cx="3614875" cy="1429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Function_test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DSPF_sp_biquad_opt</a:t>
            </a:r>
            <a:r>
              <a:rPr lang="en-US" altLang="zh-CN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DDFEEF-A329-4322-BC66-E5C357CC543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462721" y="2173291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2C92D-0F48-4287-BA77-C37CE702B890}"/>
              </a:ext>
            </a:extLst>
          </p:cNvPr>
          <p:cNvSpPr/>
          <p:nvPr/>
        </p:nvSpPr>
        <p:spPr>
          <a:xfrm>
            <a:off x="1801335" y="1690689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38AF204-DEA1-4894-A5C8-F844C7A6794F}"/>
              </a:ext>
            </a:extLst>
          </p:cNvPr>
          <p:cNvSpPr/>
          <p:nvPr/>
        </p:nvSpPr>
        <p:spPr>
          <a:xfrm>
            <a:off x="1801334" y="4244668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ABDA3C-AE4E-431E-9414-9BDD0554688E}"/>
              </a:ext>
            </a:extLst>
          </p:cNvPr>
          <p:cNvCxnSpPr>
            <a:cxnSpLocks/>
          </p:cNvCxnSpPr>
          <p:nvPr/>
        </p:nvCxnSpPr>
        <p:spPr>
          <a:xfrm>
            <a:off x="2475203" y="3923929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7217E45-3B09-43AC-96AE-454296605D03}"/>
              </a:ext>
            </a:extLst>
          </p:cNvPr>
          <p:cNvSpPr/>
          <p:nvPr/>
        </p:nvSpPr>
        <p:spPr>
          <a:xfrm>
            <a:off x="4833889" y="2494030"/>
            <a:ext cx="3614875" cy="1429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Performance_test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DSPF_sp_biquad_opt</a:t>
            </a:r>
            <a:r>
              <a:rPr lang="en-US" altLang="zh-CN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CD86D8-0499-433F-93E2-75ABA9F9CD7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38982" y="2173291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1E338D1-BD17-4B70-BB63-092BCFA347D6}"/>
              </a:ext>
            </a:extLst>
          </p:cNvPr>
          <p:cNvSpPr/>
          <p:nvPr/>
        </p:nvSpPr>
        <p:spPr>
          <a:xfrm>
            <a:off x="6077596" y="1690689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14CE43E-8241-4AB9-B79A-01154DD3E5AC}"/>
              </a:ext>
            </a:extLst>
          </p:cNvPr>
          <p:cNvSpPr/>
          <p:nvPr/>
        </p:nvSpPr>
        <p:spPr>
          <a:xfrm>
            <a:off x="6077595" y="4481827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F3FA359-7457-49C1-B8FF-0984D9169629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738981" y="3923929"/>
            <a:ext cx="12484" cy="557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3888D2E-08EB-4A0E-AF52-423C274254D5}"/>
              </a:ext>
            </a:extLst>
          </p:cNvPr>
          <p:cNvCxnSpPr>
            <a:stCxn id="8" idx="3"/>
            <a:endCxn id="29" idx="0"/>
          </p:cNvCxnSpPr>
          <p:nvPr/>
        </p:nvCxnSpPr>
        <p:spPr>
          <a:xfrm flipV="1">
            <a:off x="4270158" y="1690689"/>
            <a:ext cx="2468824" cy="1518291"/>
          </a:xfrm>
          <a:prstGeom prst="bentConnector4">
            <a:avLst>
              <a:gd name="adj1" fmla="val 13232"/>
              <a:gd name="adj2" fmla="val 1150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47BF85-FF35-4321-A793-32DD90AD6AAB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50670" y="3202738"/>
            <a:ext cx="3036581" cy="12483"/>
          </a:xfrm>
          <a:prstGeom prst="bentConnector5">
            <a:avLst>
              <a:gd name="adj1" fmla="val -7528"/>
              <a:gd name="adj2" fmla="val -16090459"/>
              <a:gd name="adj3" fmla="val 110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测试框架</a:t>
            </a:r>
            <a:r>
              <a:rPr lang="en-US" altLang="zh-CN" dirty="0"/>
              <a:t>——</a:t>
            </a:r>
            <a:r>
              <a:rPr lang="zh-CN" altLang="en-US" dirty="0"/>
              <a:t>功能测试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F6A515-5367-445E-8325-FB58E92F5CD7}"/>
              </a:ext>
            </a:extLst>
          </p:cNvPr>
          <p:cNvSpPr txBox="1"/>
          <p:nvPr/>
        </p:nvSpPr>
        <p:spPr>
          <a:xfrm>
            <a:off x="514904" y="1373987"/>
            <a:ext cx="862909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function_test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for (n = 8; n &lt;= N; n += 8) {</a:t>
            </a:r>
          </a:p>
          <a:p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DSPF_sp_biquad_cn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ptr_y_cn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n);  		// n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代表了计算的长度</a:t>
            </a:r>
            <a:endParaRPr lang="en-US" altLang="zh-C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DSPF_sp_biquad_opt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ptr_y_opt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 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0; 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n; 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fabs(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ptr_y_cn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]-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ptr_y_opt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 &lt; 0.0001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由于多次运算会造成误差</a:t>
            </a:r>
          </a:p>
          <a:p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 *= 1;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else{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equal *= 0;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if(equal)        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("test success");</a:t>
            </a:r>
          </a:p>
          <a:p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else        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("test failed!");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5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测试框架</a:t>
            </a:r>
            <a:r>
              <a:rPr lang="en-US" altLang="zh-CN" dirty="0"/>
              <a:t>——</a:t>
            </a:r>
            <a:r>
              <a:rPr lang="zh-CN" altLang="en-US" dirty="0"/>
              <a:t>性能测试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F6A515-5367-445E-8325-FB58E92F5CD7}"/>
              </a:ext>
            </a:extLst>
          </p:cNvPr>
          <p:cNvSpPr txBox="1"/>
          <p:nvPr/>
        </p:nvSpPr>
        <p:spPr>
          <a:xfrm>
            <a:off x="1500326" y="1690689"/>
            <a:ext cx="510466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performance_test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int n;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for (n = 8; n &lt;= N; n += 8) {</a:t>
            </a:r>
          </a:p>
          <a:p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DSPF_sp_biquad_cn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ptr_y_cn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 );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DSPF_sp_biquad_opt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ptr_y_opt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);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性能基准的获取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17EFD6-9146-4B72-B48D-94A4259426A9}"/>
              </a:ext>
            </a:extLst>
          </p:cNvPr>
          <p:cNvSpPr/>
          <p:nvPr/>
        </p:nvSpPr>
        <p:spPr>
          <a:xfrm>
            <a:off x="655283" y="2494030"/>
            <a:ext cx="3614875" cy="1429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Function_test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DDFEEF-A329-4322-BC66-E5C357CC543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462721" y="2173291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2C92D-0F48-4287-BA77-C37CE702B890}"/>
              </a:ext>
            </a:extLst>
          </p:cNvPr>
          <p:cNvSpPr/>
          <p:nvPr/>
        </p:nvSpPr>
        <p:spPr>
          <a:xfrm>
            <a:off x="1801335" y="1690689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38AF204-DEA1-4894-A5C8-F844C7A6794F}"/>
              </a:ext>
            </a:extLst>
          </p:cNvPr>
          <p:cNvSpPr/>
          <p:nvPr/>
        </p:nvSpPr>
        <p:spPr>
          <a:xfrm>
            <a:off x="1801334" y="4244668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ABDA3C-AE4E-431E-9414-9BDD0554688E}"/>
              </a:ext>
            </a:extLst>
          </p:cNvPr>
          <p:cNvCxnSpPr>
            <a:cxnSpLocks/>
          </p:cNvCxnSpPr>
          <p:nvPr/>
        </p:nvCxnSpPr>
        <p:spPr>
          <a:xfrm>
            <a:off x="2475203" y="3923929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7217E45-3B09-43AC-96AE-454296605D03}"/>
              </a:ext>
            </a:extLst>
          </p:cNvPr>
          <p:cNvSpPr/>
          <p:nvPr/>
        </p:nvSpPr>
        <p:spPr>
          <a:xfrm>
            <a:off x="4833889" y="2494030"/>
            <a:ext cx="3614875" cy="1429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Performance_test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DSPF_sp_biquad_cn</a:t>
            </a:r>
            <a:r>
              <a:rPr lang="en-US" altLang="zh-CN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CD86D8-0499-433F-93E2-75ABA9F9CD7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38982" y="2173291"/>
            <a:ext cx="0" cy="32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1E338D1-BD17-4B70-BB63-092BCFA347D6}"/>
              </a:ext>
            </a:extLst>
          </p:cNvPr>
          <p:cNvSpPr/>
          <p:nvPr/>
        </p:nvSpPr>
        <p:spPr>
          <a:xfrm>
            <a:off x="6077596" y="1690689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14CE43E-8241-4AB9-B79A-01154DD3E5AC}"/>
              </a:ext>
            </a:extLst>
          </p:cNvPr>
          <p:cNvSpPr/>
          <p:nvPr/>
        </p:nvSpPr>
        <p:spPr>
          <a:xfrm>
            <a:off x="6077595" y="4481827"/>
            <a:ext cx="1322772" cy="482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F3FA359-7457-49C1-B8FF-0984D9169629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738981" y="3923929"/>
            <a:ext cx="12484" cy="557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3888D2E-08EB-4A0E-AF52-423C274254D5}"/>
              </a:ext>
            </a:extLst>
          </p:cNvPr>
          <p:cNvCxnSpPr>
            <a:stCxn id="8" idx="3"/>
            <a:endCxn id="29" idx="0"/>
          </p:cNvCxnSpPr>
          <p:nvPr/>
        </p:nvCxnSpPr>
        <p:spPr>
          <a:xfrm flipV="1">
            <a:off x="4270158" y="1690689"/>
            <a:ext cx="2468824" cy="1518291"/>
          </a:xfrm>
          <a:prstGeom prst="bentConnector4">
            <a:avLst>
              <a:gd name="adj1" fmla="val 13232"/>
              <a:gd name="adj2" fmla="val 1150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47BF85-FF35-4321-A793-32DD90AD6AAB}"/>
              </a:ext>
            </a:extLst>
          </p:cNvPr>
          <p:cNvCxnSpPr>
            <a:stCxn id="19" idx="2"/>
          </p:cNvCxnSpPr>
          <p:nvPr/>
        </p:nvCxnSpPr>
        <p:spPr>
          <a:xfrm rot="5400000" flipH="1" flipV="1">
            <a:off x="950670" y="3202738"/>
            <a:ext cx="3036581" cy="12483"/>
          </a:xfrm>
          <a:prstGeom prst="bentConnector5">
            <a:avLst>
              <a:gd name="adj1" fmla="val -7528"/>
              <a:gd name="adj2" fmla="val -16090459"/>
              <a:gd name="adj3" fmla="val 110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517E-E176-4E40-9DF7-5279F7AE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性能基准</a:t>
            </a:r>
            <a:r>
              <a:rPr lang="en-US" altLang="zh-CN" dirty="0"/>
              <a:t>——v0.0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1791EA4-27C4-4F46-8A51-38EDD4D0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76836"/>
              </p:ext>
            </p:extLst>
          </p:nvPr>
        </p:nvGraphicFramePr>
        <p:xfrm>
          <a:off x="435006" y="1690689"/>
          <a:ext cx="8487052" cy="8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1425558159"/>
                    </a:ext>
                  </a:extLst>
                </a:gridCol>
                <a:gridCol w="1407930">
                  <a:extLst>
                    <a:ext uri="{9D8B030D-6E8A-4147-A177-3AD203B41FA5}">
                      <a16:colId xmlns:a16="http://schemas.microsoft.com/office/drawing/2014/main" val="2192628624"/>
                    </a:ext>
                  </a:extLst>
                </a:gridCol>
                <a:gridCol w="2159203">
                  <a:extLst>
                    <a:ext uri="{9D8B030D-6E8A-4147-A177-3AD203B41FA5}">
                      <a16:colId xmlns:a16="http://schemas.microsoft.com/office/drawing/2014/main" val="2494299578"/>
                    </a:ext>
                  </a:extLst>
                </a:gridCol>
                <a:gridCol w="2276588">
                  <a:extLst>
                    <a:ext uri="{9D8B030D-6E8A-4147-A177-3AD203B41FA5}">
                      <a16:colId xmlns:a16="http://schemas.microsoft.com/office/drawing/2014/main" val="2593995281"/>
                    </a:ext>
                  </a:extLst>
                </a:gridCol>
                <a:gridCol w="1735790">
                  <a:extLst>
                    <a:ext uri="{9D8B030D-6E8A-4147-A177-3AD203B41FA5}">
                      <a16:colId xmlns:a16="http://schemas.microsoft.com/office/drawing/2014/main" val="1560793545"/>
                    </a:ext>
                  </a:extLst>
                </a:gridCol>
              </a:tblGrid>
              <a:tr h="5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all_cycle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DSPF_sp_biquad_cn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DSPF_sp_biquad_opt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1923"/>
                  </a:ext>
                </a:extLst>
              </a:tr>
              <a:tr h="318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原始版本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9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9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9FCC-BC77-4B18-A97D-8E6EAFF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0C2B3-6973-4A1A-B955-3094EEC3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01" y="1807869"/>
            <a:ext cx="8337797" cy="4351338"/>
          </a:xfrm>
        </p:spPr>
        <p:txBody>
          <a:bodyPr/>
          <a:lstStyle/>
          <a:p>
            <a:pPr marL="0" indent="0">
              <a:buNone/>
            </a:pPr>
            <a:r>
              <a:rPr lang="nn-NO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(i = 0; i &lt; nx; i++)</a:t>
            </a:r>
          </a:p>
          <a:p>
            <a:pPr marL="0" indent="0">
              <a:buNone/>
            </a:pPr>
            <a:r>
              <a:rPr lang="nn-NO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y[i] = </a:t>
            </a:r>
            <a:r>
              <a:rPr lang="nn-NO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b[0] * x[i] </a:t>
            </a: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 delay[0];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delay[0] = </a:t>
            </a:r>
            <a:r>
              <a:rPr lang="nn-NO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b[1] * x[i]</a:t>
            </a: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a[1] * y[i] + delay[1];</a:t>
            </a:r>
          </a:p>
          <a:p>
            <a:pPr marL="0" indent="0">
              <a:buNone/>
            </a:pP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delay[1] = </a:t>
            </a:r>
            <a:r>
              <a:rPr lang="nn-NO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b[2] * x[i]</a:t>
            </a:r>
            <a:r>
              <a:rPr lang="nn-NO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a[2] * y[i]; </a:t>
            </a:r>
          </a:p>
          <a:p>
            <a:pPr marL="0" indent="0">
              <a:buNone/>
            </a:pPr>
            <a:r>
              <a:rPr lang="nn-NO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中进行这部分乘法</a:t>
            </a:r>
          </a:p>
        </p:txBody>
      </p:sp>
    </p:spTree>
    <p:extLst>
      <p:ext uri="{BB962C8B-B14F-4D97-AF65-F5344CB8AC3E}">
        <p14:creationId xmlns:p14="http://schemas.microsoft.com/office/powerpoint/2010/main" val="270814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2393</Words>
  <Application>Microsoft Office PowerPoint</Application>
  <PresentationFormat>全屏显示(4:3)</PresentationFormat>
  <Paragraphs>433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Arial</vt:lpstr>
      <vt:lpstr>Calibri</vt:lpstr>
      <vt:lpstr>Calibri Light</vt:lpstr>
      <vt:lpstr>Consolas</vt:lpstr>
      <vt:lpstr>Times New Roman</vt:lpstr>
      <vt:lpstr>Office 主题​​</vt:lpstr>
      <vt:lpstr>直接二型IIR滤波器结构图</vt:lpstr>
      <vt:lpstr>软件实现的程序抽象</vt:lpstr>
      <vt:lpstr>原始滤波函数</vt:lpstr>
      <vt:lpstr>测试框架</vt:lpstr>
      <vt:lpstr>测试框架——功能测试</vt:lpstr>
      <vt:lpstr>测试框架——性能测试</vt:lpstr>
      <vt:lpstr>性能基准的获取</vt:lpstr>
      <vt:lpstr>性能基准——v0.0</vt:lpstr>
      <vt:lpstr>优化版本1.0</vt:lpstr>
      <vt:lpstr>性能基准——v1.0</vt:lpstr>
      <vt:lpstr>优化版本1.1 bug修复</vt:lpstr>
      <vt:lpstr>性能基准——v1.1</vt:lpstr>
      <vt:lpstr>优化版本1.2——软件流水线</vt:lpstr>
      <vt:lpstr>性能基准——v1.2</vt:lpstr>
      <vt:lpstr>优化版本1.3——提前计算</vt:lpstr>
      <vt:lpstr>性能基准——v1.3</vt:lpstr>
      <vt:lpstr>优化版本1.4——应用向量乘加</vt:lpstr>
      <vt:lpstr>性能基准——v1.4</vt:lpstr>
      <vt:lpstr>优化版本1.5——循环展开</vt:lpstr>
      <vt:lpstr>性能基准——v1.5</vt:lpstr>
      <vt:lpstr>优化版本1.5——优化访存操作</vt:lpstr>
      <vt:lpstr>性能基准——v1.6 &amp; v1.7</vt:lpstr>
      <vt:lpstr>加速比 = origin cycle / opt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Devil Damon</dc:creator>
  <cp:lastModifiedBy>Devil Damon</cp:lastModifiedBy>
  <cp:revision>44</cp:revision>
  <dcterms:created xsi:type="dcterms:W3CDTF">2021-05-15T08:32:08Z</dcterms:created>
  <dcterms:modified xsi:type="dcterms:W3CDTF">2021-05-15T11:10:51Z</dcterms:modified>
</cp:coreProperties>
</file>