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493" r:id="rId2"/>
    <p:sldId id="529" r:id="rId3"/>
    <p:sldId id="531" r:id="rId4"/>
    <p:sldId id="725" r:id="rId5"/>
    <p:sldId id="726" r:id="rId6"/>
    <p:sldId id="746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27" r:id="rId16"/>
    <p:sldId id="728" r:id="rId17"/>
    <p:sldId id="730" r:id="rId18"/>
    <p:sldId id="731" r:id="rId19"/>
    <p:sldId id="733" r:id="rId20"/>
    <p:sldId id="734" r:id="rId21"/>
    <p:sldId id="707" r:id="rId22"/>
    <p:sldId id="735" r:id="rId23"/>
    <p:sldId id="736" r:id="rId24"/>
    <p:sldId id="737" r:id="rId25"/>
    <p:sldId id="755" r:id="rId26"/>
    <p:sldId id="758" r:id="rId27"/>
    <p:sldId id="759" r:id="rId28"/>
    <p:sldId id="760" r:id="rId29"/>
    <p:sldId id="756" r:id="rId30"/>
    <p:sldId id="757" r:id="rId31"/>
    <p:sldId id="761" r:id="rId32"/>
    <p:sldId id="762" r:id="rId33"/>
    <p:sldId id="763" r:id="rId34"/>
    <p:sldId id="764" r:id="rId35"/>
    <p:sldId id="765" r:id="rId36"/>
    <p:sldId id="527" r:id="rId37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5"/>
    <p:restoredTop sz="94666"/>
  </p:normalViewPr>
  <p:slideViewPr>
    <p:cSldViewPr>
      <p:cViewPr varScale="1">
        <p:scale>
          <a:sx n="89" d="100"/>
          <a:sy n="89" d="100"/>
        </p:scale>
        <p:origin x="18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</a:defRPr>
            </a:lvl1pPr>
          </a:lstStyle>
          <a:p>
            <a:fld id="{B69D67A8-18F0-274E-B237-067DDE9E83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</a:defRPr>
            </a:lvl1pPr>
          </a:lstStyle>
          <a:p>
            <a:fld id="{4D0EE483-B24D-EA49-8CCF-333277E5F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86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3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05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7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5D3A1-E2A5-3343-A5A9-2F8137E7F37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5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4795B-A3DC-984A-8335-44F45EA2DA7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189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29398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2D9C-043B-2845-980E-F80ADD88464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5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922CC-431C-5747-B40F-B2CCFBB61B1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3E1C-108E-FA4B-BF2A-381700F69B7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765DA-E0FF-5F49-B67C-E5EA987C61D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5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FD08-18BC-C040-AAC2-F0C32055FCF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4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86B2B-0E90-C340-B985-367E1A01976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6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A33E-D255-B24B-A3D5-683D67FFFB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53A1D-3B8E-344C-8B84-D58E886FCD3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0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C98304A1-E225-2441-A81C-33F89E42876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ixing/xing_nlp/tree/master/Seq2Se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charset="-122"/>
                <a:ea typeface="微软雅黑" charset="-122"/>
              </a:rPr>
              <a:t>法律声明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/>
            <a:r>
              <a:rPr kumimoji="0" lang="zh-CN" altLang="en-US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/>
          </a:p>
          <a:p>
            <a:pPr eaLnBrk="1" hangingPunct="1"/>
            <a:endParaRPr kumimoji="0" lang="en-US" altLang="zh-CN"/>
          </a:p>
          <a:p>
            <a:pPr eaLnBrk="1" hangingPunct="1"/>
            <a:r>
              <a:rPr kumimoji="0" lang="zh-CN" altLang="en-US"/>
              <a:t>课程详情请咨询</a:t>
            </a:r>
            <a:endParaRPr kumimoji="0" lang="en-US" altLang="zh-CN"/>
          </a:p>
          <a:p>
            <a:pPr lvl="1" eaLnBrk="1" hangingPunct="1"/>
            <a:r>
              <a:rPr kumimoji="0" lang="zh-CN" altLang="en-US" sz="2400"/>
              <a:t>微信公众号：小象</a:t>
            </a:r>
            <a:endParaRPr kumimoji="0" lang="en-US" altLang="zh-CN" sz="2400"/>
          </a:p>
          <a:p>
            <a:pPr lvl="1" eaLnBrk="1" hangingPunct="1"/>
            <a:r>
              <a:rPr kumimoji="0" lang="zh-CN" altLang="en-US" sz="2400"/>
              <a:t>新浪微博：</a:t>
            </a:r>
            <a:r>
              <a:rPr kumimoji="0" lang="en-US" altLang="zh-CN" sz="2400"/>
              <a:t>ChinaHadoop</a:t>
            </a:r>
            <a:endParaRPr kumimoji="0" lang="zh-CN" altLang="en-US" sz="2400"/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31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seqModel.py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get_batch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padding</a:t>
            </a:r>
          </a:p>
          <a:p>
            <a:pPr lvl="2"/>
            <a:r>
              <a:rPr lang="en-US" altLang="zh-CN" dirty="0" smtClean="0"/>
              <a:t>source</a:t>
            </a:r>
            <a:r>
              <a:rPr lang="zh-CN" altLang="en-US" dirty="0" smtClean="0"/>
              <a:t>在前面加</a:t>
            </a:r>
            <a:r>
              <a:rPr lang="en-US" altLang="zh-CN" dirty="0" smtClean="0"/>
              <a:t>padding,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在后面加</a:t>
            </a:r>
            <a:r>
              <a:rPr lang="en-US" altLang="zh-CN" dirty="0" smtClean="0"/>
              <a:t>padding</a:t>
            </a:r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_EOS</a:t>
            </a:r>
          </a:p>
          <a:p>
            <a:pPr lvl="2"/>
            <a:r>
              <a:rPr lang="en-US" altLang="zh-CN" dirty="0" smtClean="0"/>
              <a:t>_PAD</a:t>
            </a:r>
            <a:r>
              <a:rPr lang="zh-CN" altLang="en-US" dirty="0" smtClean="0"/>
              <a:t> </a:t>
            </a:r>
            <a:r>
              <a:rPr lang="en-US" altLang="zh-CN" dirty="0" smtClean="0"/>
              <a:t>_PAD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_EOS</a:t>
            </a:r>
            <a:r>
              <a:rPr lang="zh-CN" altLang="en-US" dirty="0" smtClean="0"/>
              <a:t> </a:t>
            </a:r>
            <a:r>
              <a:rPr lang="en-US" altLang="zh-CN" dirty="0" smtClean="0"/>
              <a:t>_PAD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basic_seq2seq()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连接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decoder</a:t>
            </a:r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2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train_small.sh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字符串复制问题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a,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b,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</a:t>
            </a:r>
          </a:p>
          <a:p>
            <a:pPr lvl="2"/>
            <a:endParaRPr lang="en-US" altLang="zh-CN" dirty="0" smtClean="0">
              <a:sym typeface="Wingdings"/>
            </a:endParaRPr>
          </a:p>
          <a:p>
            <a:pPr lvl="1"/>
            <a:r>
              <a:rPr lang="zh-CN" altLang="en-US" dirty="0" smtClean="0">
                <a:sym typeface="Wingdings"/>
              </a:rPr>
              <a:t>理想的</a:t>
            </a:r>
            <a:r>
              <a:rPr lang="en-US" altLang="zh-CN" dirty="0" smtClean="0">
                <a:sym typeface="Wingdings"/>
              </a:rPr>
              <a:t>PPT</a:t>
            </a:r>
            <a:r>
              <a:rPr lang="zh-CN" altLang="en-US" dirty="0" smtClean="0">
                <a:sym typeface="Wingdings"/>
              </a:rPr>
              <a:t>应该是多少？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8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1290419"/>
            <a:ext cx="4889500" cy="440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124200"/>
            <a:ext cx="33020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3860"/>
            <a:ext cx="5130800" cy="138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9367" y="4292596"/>
                <a:ext cx="3029227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′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67" y="4292596"/>
                <a:ext cx="3029227" cy="11378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51449"/>
            <a:ext cx="2603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  <a:p>
            <a:pPr lvl="1"/>
            <a:r>
              <a:rPr lang="en-US" altLang="zh-CN" dirty="0" smtClean="0"/>
              <a:t>feed-input</a:t>
            </a:r>
            <a:r>
              <a:rPr lang="zh-CN" altLang="en-US" dirty="0" smtClean="0"/>
              <a:t>：下一个单词知道上一个单词的</a:t>
            </a:r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26005"/>
            <a:ext cx="4267200" cy="35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seqModel.py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attention_seq2seq()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conv2d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204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下图表示实际是带有</a:t>
            </a:r>
            <a:r>
              <a:rPr lang="en-US" altLang="zh-CN" dirty="0" err="1" smtClean="0"/>
              <a:t>markov</a:t>
            </a:r>
            <a:r>
              <a:rPr lang="zh-CN" altLang="en-US" dirty="0" smtClean="0"/>
              <a:t>假设的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0" name="Oval 9"/>
          <p:cNvSpPr/>
          <p:nvPr/>
        </p:nvSpPr>
        <p:spPr bwMode="auto">
          <a:xfrm>
            <a:off x="598683" y="4309726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F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86858" y="322228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6858" y="433198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9151" y="2852221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e1</a:t>
            </a: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4832873" y="322228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32873" y="433198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5166" y="2849746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7011166" y="324395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011166" y="435365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69157" y="2850880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6"/>
            <a:endCxn id="11" idx="2"/>
          </p:cNvCxnSpPr>
          <p:nvPr/>
        </p:nvCxnSpPr>
        <p:spPr bwMode="auto">
          <a:xfrm flipV="1">
            <a:off x="1672981" y="3597903"/>
            <a:ext cx="1013877" cy="1087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 bwMode="auto">
          <a:xfrm>
            <a:off x="1672981" y="4685344"/>
            <a:ext cx="1013877" cy="22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927619" y="350460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8608" y="469646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 bwMode="auto">
          <a:xfrm>
            <a:off x="2686858" y="539775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32873" y="539775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011166" y="541942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4" name="Straight Arrow Connector 53"/>
          <p:cNvCxnSpPr>
            <a:stCxn id="10" idx="6"/>
            <a:endCxn id="46" idx="2"/>
          </p:cNvCxnSpPr>
          <p:nvPr/>
        </p:nvCxnSpPr>
        <p:spPr bwMode="auto">
          <a:xfrm>
            <a:off x="1672981" y="4685344"/>
            <a:ext cx="1013877" cy="1088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1939884" y="53817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1" idx="6"/>
            <a:endCxn id="14" idx="2"/>
          </p:cNvCxnSpPr>
          <p:nvPr/>
        </p:nvCxnSpPr>
        <p:spPr bwMode="auto">
          <a:xfrm>
            <a:off x="3761156" y="3597903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>
            <a:stCxn id="11" idx="6"/>
            <a:endCxn id="15" idx="2"/>
          </p:cNvCxnSpPr>
          <p:nvPr/>
        </p:nvCxnSpPr>
        <p:spPr bwMode="auto">
          <a:xfrm>
            <a:off x="3761156" y="3597903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11" idx="6"/>
            <a:endCxn id="47" idx="2"/>
          </p:cNvCxnSpPr>
          <p:nvPr/>
        </p:nvCxnSpPr>
        <p:spPr bwMode="auto">
          <a:xfrm>
            <a:off x="3761156" y="3597903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12" idx="6"/>
            <a:endCxn id="14" idx="2"/>
          </p:cNvCxnSpPr>
          <p:nvPr/>
        </p:nvCxnSpPr>
        <p:spPr bwMode="auto">
          <a:xfrm flipV="1">
            <a:off x="3761156" y="3597903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12" idx="6"/>
            <a:endCxn id="15" idx="2"/>
          </p:cNvCxnSpPr>
          <p:nvPr/>
        </p:nvCxnSpPr>
        <p:spPr bwMode="auto">
          <a:xfrm>
            <a:off x="3761156" y="4707602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12" idx="6"/>
            <a:endCxn id="47" idx="2"/>
          </p:cNvCxnSpPr>
          <p:nvPr/>
        </p:nvCxnSpPr>
        <p:spPr bwMode="auto">
          <a:xfrm>
            <a:off x="3761156" y="4707602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46" idx="6"/>
            <a:endCxn id="47" idx="2"/>
          </p:cNvCxnSpPr>
          <p:nvPr/>
        </p:nvCxnSpPr>
        <p:spPr bwMode="auto">
          <a:xfrm>
            <a:off x="3761156" y="5773372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46" idx="6"/>
            <a:endCxn id="14" idx="2"/>
          </p:cNvCxnSpPr>
          <p:nvPr/>
        </p:nvCxnSpPr>
        <p:spPr bwMode="auto">
          <a:xfrm flipV="1">
            <a:off x="3761156" y="3597903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46" idx="6"/>
            <a:endCxn id="15" idx="2"/>
          </p:cNvCxnSpPr>
          <p:nvPr/>
        </p:nvCxnSpPr>
        <p:spPr bwMode="auto">
          <a:xfrm flipV="1">
            <a:off x="3761156" y="4707602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5912759" y="3608731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912759" y="3608731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5912759" y="3608731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912759" y="3608731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5912759" y="4718430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5912759" y="4718430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5912759" y="5784200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 flipV="1">
            <a:off x="5912759" y="3608731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5912759" y="4718430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3857048" y="322846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834235" y="4181560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0.2</a:t>
            </a:r>
          </a:p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23825" y="532253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  <a:p>
            <a:r>
              <a:rPr lang="en-US" altLang="zh-CN" dirty="0" smtClean="0"/>
              <a:t>0.2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957969" y="5333377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</a:t>
            </a:r>
          </a:p>
          <a:p>
            <a:r>
              <a:rPr lang="en-US" altLang="zh-CN" dirty="0" smtClean="0"/>
              <a:t>0.1</a:t>
            </a:r>
          </a:p>
          <a:p>
            <a:r>
              <a:rPr lang="en-US" altLang="zh-CN" dirty="0" smtClean="0"/>
              <a:t>0.2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7968" y="4306028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027748" y="318947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6952" y="232557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p(e1|F)</a:t>
            </a:r>
          </a:p>
          <a:p>
            <a:r>
              <a:rPr lang="en-US" altLang="zh-CN" dirty="0" smtClean="0"/>
              <a:t>p(e1|F)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9282" y="2325571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p(e3|e2,e1,F)</a:t>
            </a:r>
          </a:p>
          <a:p>
            <a:r>
              <a:rPr lang="en-US" altLang="zh-CN" dirty="0" smtClean="0"/>
              <a:t>p(e3|e2)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72400" y="232557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p(e2|e1,F)</a:t>
            </a:r>
          </a:p>
          <a:p>
            <a:r>
              <a:rPr lang="en-US" altLang="zh-CN" dirty="0" smtClean="0"/>
              <a:t>p(e2|e1)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234" y="2602570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Markov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并没有</a:t>
            </a:r>
            <a:r>
              <a:rPr lang="en-US" altLang="zh-CN" dirty="0" err="1" smtClean="0"/>
              <a:t>markov</a:t>
            </a:r>
            <a:r>
              <a:rPr lang="zh-CN" altLang="en-US" dirty="0" smtClean="0"/>
              <a:t>假设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22535"/>
              </p:ext>
            </p:extLst>
          </p:nvPr>
        </p:nvGraphicFramePr>
        <p:xfrm>
          <a:off x="574675" y="22098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5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最优解：穷举法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7650"/>
              </p:ext>
            </p:extLst>
          </p:nvPr>
        </p:nvGraphicFramePr>
        <p:xfrm>
          <a:off x="574675" y="22098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20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4193" y="1151573"/>
            <a:ext cx="8001000" cy="4678362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beam_size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55890"/>
              </p:ext>
            </p:extLst>
          </p:nvPr>
        </p:nvGraphicFramePr>
        <p:xfrm>
          <a:off x="533400" y="16764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2077"/>
              </p:ext>
            </p:extLst>
          </p:nvPr>
        </p:nvGraphicFramePr>
        <p:xfrm>
          <a:off x="1524000" y="5278120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3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4193" y="1151573"/>
            <a:ext cx="8001000" cy="4678362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beam_size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92775"/>
              </p:ext>
            </p:extLst>
          </p:nvPr>
        </p:nvGraphicFramePr>
        <p:xfrm>
          <a:off x="533400" y="16764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09408"/>
              </p:ext>
            </p:extLst>
          </p:nvPr>
        </p:nvGraphicFramePr>
        <p:xfrm>
          <a:off x="1447800" y="5334000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7450" y="1916113"/>
            <a:ext cx="72723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4000" dirty="0">
              <a:latin typeface="Times New Roman" charset="0"/>
              <a:ea typeface="黑体" charset="-12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神经序列模型 </a:t>
            </a:r>
            <a:r>
              <a:rPr lang="en-US" altLang="zh-CN" dirty="0" smtClean="0"/>
              <a:t>V</a:t>
            </a:r>
            <a:endParaRPr lang="en-US" dirty="0"/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010400" cy="2590800"/>
          </a:xfrm>
        </p:spPr>
        <p:txBody>
          <a:bodyPr/>
          <a:lstStyle/>
          <a:p>
            <a:pPr algn="ctr"/>
            <a:r>
              <a:rPr lang="zh-CN" altLang="en-US" dirty="0" smtClean="0"/>
              <a:t>主讲人： 史兴</a:t>
            </a:r>
            <a:endParaRPr lang="en-US" altLang="zh-CN" dirty="0"/>
          </a:p>
          <a:p>
            <a:pPr algn="ctr"/>
            <a:r>
              <a:rPr lang="en-US" altLang="zh-CN" dirty="0" smtClean="0">
                <a:ea typeface="宋体" panose="02010600030101010101" pitchFamily="2" charset="-122"/>
              </a:rPr>
              <a:t>07/26/2017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6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4193" y="1151573"/>
            <a:ext cx="8001000" cy="4678362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beam_size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39722"/>
              </p:ext>
            </p:extLst>
          </p:nvPr>
        </p:nvGraphicFramePr>
        <p:xfrm>
          <a:off x="533400" y="16764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06516"/>
              </p:ext>
            </p:extLst>
          </p:nvPr>
        </p:nvGraphicFramePr>
        <p:xfrm>
          <a:off x="1524000" y="5257800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bab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bba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1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4282998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0044" y="1309875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a:0.3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/>
              <a:t>a:0.3</a:t>
            </a:r>
            <a:r>
              <a:rPr lang="zh-CN" altLang="en-US" dirty="0"/>
              <a:t> </a:t>
            </a:r>
            <a:r>
              <a:rPr lang="en-US" altLang="zh-CN" dirty="0" smtClean="0"/>
              <a:t>b:0.7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69338" y="5068669"/>
            <a:ext cx="13372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[0.2,-0.3]</a:t>
            </a:r>
          </a:p>
          <a:p>
            <a:r>
              <a:rPr lang="en-US" altLang="zh-CN" dirty="0"/>
              <a:t>[0.2,-0.3]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15974" y="502920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2974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21098" y="1415157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潜在</a:t>
            </a:r>
            <a:r>
              <a:rPr lang="en-US" altLang="zh-CN" dirty="0" smtClean="0">
                <a:solidFill>
                  <a:srgbClr val="FF0000"/>
                </a:solidFill>
              </a:rPr>
              <a:t>Bug#1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2119" y="1309874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/>
              <a:t>a:0.3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1459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错误：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5995" y="4285395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8245" y="1309729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b:0.5</a:t>
            </a:r>
          </a:p>
          <a:p>
            <a:r>
              <a:rPr lang="en-US" altLang="zh-CN" dirty="0" smtClean="0"/>
              <a:t>a:0.8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64180" y="49924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[-1.3,-0.3]</a:t>
            </a:r>
          </a:p>
          <a:p>
            <a:r>
              <a:rPr lang="en-US" altLang="zh-CN" dirty="0" smtClean="0"/>
              <a:t>[1.1,-1.5]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77574" y="5005765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42949" y="499032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[-1.3,-0.3]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[-1.3,-0.3</a:t>
            </a:r>
            <a:r>
              <a:rPr lang="en-US" altLang="zh-CN" dirty="0" smtClean="0">
                <a:solidFill>
                  <a:srgbClr val="0000FF"/>
                </a:solidFill>
              </a:rPr>
              <a:t>]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9412" y="51512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=》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15837" y="567090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潜在</a:t>
            </a:r>
            <a:r>
              <a:rPr lang="en-US" altLang="zh-CN" dirty="0" smtClean="0">
                <a:solidFill>
                  <a:srgbClr val="FF0000"/>
                </a:solidFill>
              </a:rPr>
              <a:t>Bug#2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8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3375" y="4237573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1306894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64180" y="49924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0530" y="50247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[-1.3,-0.3]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[-1.3,-0.3</a:t>
            </a:r>
            <a:r>
              <a:rPr lang="en-US" altLang="zh-CN" dirty="0" smtClean="0">
                <a:solidFill>
                  <a:srgbClr val="0000FF"/>
                </a:solidFill>
              </a:rPr>
              <a:t>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0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3375" y="4237573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1306894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64180" y="49924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0530" y="50247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[-1.3,-0.3]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[-1.3,-0.3</a:t>
            </a:r>
            <a:r>
              <a:rPr lang="en-US" altLang="zh-CN" dirty="0" smtClean="0">
                <a:solidFill>
                  <a:srgbClr val="0000FF"/>
                </a:solidFill>
              </a:rPr>
              <a:t>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0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220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self.beam_parent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351169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0451" y="4081046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96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1551" y="4107480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66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19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214113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19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220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self.beam_parent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27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19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1447800"/>
            <a:ext cx="30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beam_step</a:t>
            </a:r>
            <a:r>
              <a:rPr lang="en-US" altLang="zh-CN" b="1" dirty="0" smtClean="0"/>
              <a:t>(index=0)</a:t>
            </a:r>
            <a:endParaRPr lang="en-US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214113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0451" y="4081046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5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6783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勘误：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实现细节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Seq2Seq</a:t>
            </a:r>
            <a:r>
              <a:rPr lang="zh-CN" altLang="en-US" dirty="0" smtClean="0"/>
              <a:t> 实现细节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Attention</a:t>
            </a:r>
            <a:r>
              <a:rPr lang="zh-CN" altLang="en-US" dirty="0" smtClean="0"/>
              <a:t> 实现细节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实现细节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220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self.beam_parent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351169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1447800"/>
            <a:ext cx="30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beam_step</a:t>
            </a:r>
            <a:r>
              <a:rPr lang="en-US" altLang="zh-CN" b="1" dirty="0" smtClean="0"/>
              <a:t>(index&gt;0)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585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run.py</a:t>
            </a:r>
            <a:endParaRPr lang="en-US" altLang="zh-CN" dirty="0"/>
          </a:p>
          <a:p>
            <a:pPr lvl="1"/>
            <a:r>
              <a:rPr lang="en-US" altLang="zh-CN" dirty="0" err="1" smtClean="0"/>
              <a:t>beam_decode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潜在</a:t>
            </a:r>
            <a:r>
              <a:rPr lang="en-US" altLang="zh-CN" dirty="0" smtClean="0"/>
              <a:t>bug#1</a:t>
            </a:r>
          </a:p>
          <a:p>
            <a:pPr lvl="2"/>
            <a:r>
              <a:rPr lang="en-US" altLang="zh-CN" dirty="0" smtClean="0"/>
              <a:t>EOS</a:t>
            </a:r>
            <a:endParaRPr lang="en-US" altLang="zh-CN" dirty="0"/>
          </a:p>
          <a:p>
            <a:pPr lvl="3"/>
            <a:r>
              <a:rPr lang="zh-CN" altLang="en-US" dirty="0" smtClean="0"/>
              <a:t>当生成</a:t>
            </a:r>
            <a:r>
              <a:rPr lang="en-US" altLang="zh-CN" dirty="0" smtClean="0"/>
              <a:t>EOS</a:t>
            </a:r>
            <a:r>
              <a:rPr lang="zh-CN" altLang="en-US" dirty="0" smtClean="0"/>
              <a:t>的时候，就加入候选句子中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最后一步时，直接强制输出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中所有的句子，需要查询</a:t>
            </a:r>
            <a:r>
              <a:rPr lang="en-US" altLang="zh-CN" dirty="0" smtClean="0"/>
              <a:t>EOS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最长最短的控制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max_ratio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min_ratio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8338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评价机器翻译的标准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895600"/>
            <a:ext cx="844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2287"/>
            <a:ext cx="6653226" cy="43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0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altLang="zh-CN" dirty="0"/>
          </a:p>
          <a:p>
            <a:pPr lvl="1"/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beam_decode_small.sh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bleu_small.sh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25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高难度，高价值的作业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altLang="zh-CN" dirty="0"/>
          </a:p>
          <a:p>
            <a:pPr lvl="2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beam_attention_seq2seq()</a:t>
            </a:r>
          </a:p>
          <a:p>
            <a:pPr lvl="2"/>
            <a:r>
              <a:rPr lang="en-US" altLang="zh-CN" dirty="0" err="1" smtClean="0"/>
              <a:t>feed_input</a:t>
            </a:r>
            <a:r>
              <a:rPr lang="zh-CN" altLang="en-US" dirty="0" smtClean="0"/>
              <a:t>是否需要加</a:t>
            </a:r>
            <a:r>
              <a:rPr lang="en-US" altLang="zh-CN" dirty="0" err="1" smtClean="0"/>
              <a:t>before_ht_att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after_ht_att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352800"/>
            <a:ext cx="3209925" cy="26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charset="-122"/>
                <a:ea typeface="微软雅黑" charset="-122"/>
              </a:rPr>
              <a:t>小象学院：互联网新技术在线教育领航者</a:t>
            </a:r>
            <a:endParaRPr lang="en-US" altLang="zh-CN" sz="28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微信公众号：大数据分析挖掘</a:t>
            </a:r>
            <a:endParaRPr lang="zh-CN" altLang="zh-CN" sz="24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新浪微博：</a:t>
            </a:r>
            <a:r>
              <a:rPr lang="en-US" altLang="zh-CN" sz="2400">
                <a:ea typeface="黑体" charset="-122"/>
              </a:rPr>
              <a:t>ChinaHadoop   </a:t>
            </a: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7527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charset="0"/>
                <a:ea typeface="黑体" charset="-122"/>
              </a:rPr>
              <a:t>联系我们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RNNLM</a:t>
            </a:r>
            <a:r>
              <a:rPr lang="zh-CN" altLang="en-US" dirty="0"/>
              <a:t>实现</a:t>
            </a:r>
            <a:r>
              <a:rPr lang="zh-CN" altLang="en-US" dirty="0" smtClean="0"/>
              <a:t>细节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多层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zh-CN" altLang="en-US" dirty="0" smtClean="0"/>
              <a:t>错误的代码：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seqModel.py:108</a:t>
            </a:r>
            <a:endParaRPr lang="en-US" dirty="0" smtClean="0"/>
          </a:p>
          <a:p>
            <a:pPr lvl="1"/>
            <a:r>
              <a:rPr lang="en-US" dirty="0" err="1" smtClean="0"/>
              <a:t>single_cell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tf.contrib.rnn.MultiRNNCell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single_cell</a:t>
            </a:r>
            <a:r>
              <a:rPr lang="en-US" dirty="0">
                <a:solidFill>
                  <a:srgbClr val="FF0000"/>
                </a:solidFill>
              </a:rPr>
              <a:t>] * </a:t>
            </a:r>
            <a:r>
              <a:rPr lang="en-US" dirty="0" err="1">
                <a:solidFill>
                  <a:srgbClr val="FF0000"/>
                </a:solidFill>
              </a:rPr>
              <a:t>num_layers</a:t>
            </a:r>
            <a:r>
              <a:rPr lang="en-US" dirty="0"/>
              <a:t>, </a:t>
            </a:r>
            <a:r>
              <a:rPr lang="en-US" dirty="0" err="1"/>
              <a:t>state_is_tuple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导致每层的参数共享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7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RNNLM</a:t>
            </a:r>
            <a:r>
              <a:rPr lang="zh-CN" altLang="en-US" dirty="0"/>
              <a:t>实现</a:t>
            </a:r>
            <a:r>
              <a:rPr lang="zh-CN" altLang="en-US" dirty="0" smtClean="0"/>
              <a:t>细节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多层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zh-CN" altLang="en-US" dirty="0" smtClean="0"/>
              <a:t>正确的代码：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seqModel.py:103-116</a:t>
            </a:r>
          </a:p>
          <a:p>
            <a:pPr lvl="1"/>
            <a:r>
              <a:rPr lang="en-US" dirty="0" err="1"/>
              <a:t>single_cell</a:t>
            </a:r>
            <a:r>
              <a:rPr lang="en-US" dirty="0"/>
              <a:t> = </a:t>
            </a:r>
            <a:r>
              <a:rPr lang="en-US" dirty="0" err="1"/>
              <a:t>tf.contrib.rnn.MultiRNNCell</a:t>
            </a:r>
            <a:r>
              <a:rPr lang="en-US" dirty="0"/>
              <a:t>([</a:t>
            </a:r>
            <a:r>
              <a:rPr lang="en-US" dirty="0" err="1">
                <a:solidFill>
                  <a:srgbClr val="FF0000"/>
                </a:solidFill>
              </a:rPr>
              <a:t>lstm_cell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for _ in </a:t>
            </a:r>
            <a:r>
              <a:rPr lang="en-US" dirty="0" err="1"/>
              <a:t>xrange</a:t>
            </a:r>
            <a:r>
              <a:rPr lang="en-US" dirty="0"/>
              <a:t>(</a:t>
            </a:r>
            <a:r>
              <a:rPr lang="en-US" dirty="0" err="1"/>
              <a:t>num_layers</a:t>
            </a:r>
            <a:r>
              <a:rPr lang="en-US" dirty="0"/>
              <a:t>)], </a:t>
            </a:r>
            <a:r>
              <a:rPr lang="en-US" dirty="0" err="1"/>
              <a:t>state_is_tuple</a:t>
            </a:r>
            <a:r>
              <a:rPr lang="en-US" dirty="0"/>
              <a:t>=True)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8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github.com/shixing/xing_nlp/tree/master/Seq2Seq</a:t>
            </a:r>
            <a:endParaRPr lang="en-US" altLang="zh-CN" dirty="0" smtClean="0"/>
          </a:p>
          <a:p>
            <a:r>
              <a:rPr lang="zh-CN" altLang="en-US" dirty="0" smtClean="0"/>
              <a:t>文件夹说明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97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run.py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_buckets</a:t>
            </a:r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训练</a:t>
            </a:r>
            <a:endParaRPr lang="en-US" altLang="zh-CN" dirty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read_data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数据填入</a:t>
            </a:r>
            <a:r>
              <a:rPr lang="en-US" altLang="zh-CN" dirty="0" smtClean="0"/>
              <a:t>buckets</a:t>
            </a:r>
          </a:p>
          <a:p>
            <a:pPr lvl="2"/>
            <a:r>
              <a:rPr lang="zh-CN" altLang="en-US" dirty="0" smtClean="0"/>
              <a:t>输入语句的</a:t>
            </a:r>
            <a:r>
              <a:rPr lang="zh-CN" altLang="en-US" dirty="0" smtClean="0">
                <a:solidFill>
                  <a:srgbClr val="FF0000"/>
                </a:solidFill>
              </a:rPr>
              <a:t>反向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在输出语句末尾添加</a:t>
            </a:r>
            <a:r>
              <a:rPr lang="en-US" altLang="zh-CN" dirty="0" smtClean="0">
                <a:solidFill>
                  <a:srgbClr val="FF0000"/>
                </a:solidFill>
              </a:rPr>
              <a:t>EOS</a:t>
            </a:r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beam_decode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read_data_test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测试数据读取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8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seqModel.py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初始化</a:t>
            </a:r>
            <a:endParaRPr lang="en-US" altLang="zh-CN" dirty="0"/>
          </a:p>
          <a:p>
            <a:pPr lvl="2"/>
            <a:r>
              <a:rPr lang="zh-CN" altLang="en-US" dirty="0" smtClean="0"/>
              <a:t>注意多层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的实现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30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357" r="80034" b="10025"/>
          <a:stretch/>
        </p:blipFill>
        <p:spPr>
          <a:xfrm>
            <a:off x="852487" y="2355647"/>
            <a:ext cx="1116029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65620" b="10025"/>
          <a:stretch/>
        </p:blipFill>
        <p:spPr>
          <a:xfrm>
            <a:off x="6591038" y="2325968"/>
            <a:ext cx="196215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638800"/>
            <a:ext cx="664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self.source_embed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r>
              <a:rPr lang="zh-CN" altLang="en-US" dirty="0" smtClean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798274" y="5670254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675495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1374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66693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1219200" y="4611968"/>
            <a:ext cx="2807674" cy="1026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026874" y="4598254"/>
            <a:ext cx="735103" cy="1045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029200" y="4611968"/>
            <a:ext cx="851726" cy="1029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81177" y="4611968"/>
            <a:ext cx="1181623" cy="1011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71275" y="4661638"/>
            <a:ext cx="1458325" cy="977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58426" b="10025"/>
          <a:stretch/>
        </p:blipFill>
        <p:spPr>
          <a:xfrm>
            <a:off x="4303234" y="2346475"/>
            <a:ext cx="2193846" cy="2286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5499" b="10025"/>
          <a:stretch/>
        </p:blipFill>
        <p:spPr>
          <a:xfrm>
            <a:off x="2208536" y="2369935"/>
            <a:ext cx="810583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082" y="1549587"/>
            <a:ext cx="784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self.losses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loss1,</a:t>
            </a:r>
            <a:r>
              <a:rPr lang="zh-CN" altLang="en-US" dirty="0" smtClean="0"/>
              <a:t>                                                       </a:t>
            </a:r>
            <a:r>
              <a:rPr lang="en-US" altLang="zh-CN" dirty="0" smtClean="0"/>
              <a:t>loss2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0"/>
            <a:endCxn id="29" idx="2"/>
          </p:cNvCxnSpPr>
          <p:nvPr/>
        </p:nvCxnSpPr>
        <p:spPr bwMode="auto">
          <a:xfrm flipH="1" flipV="1">
            <a:off x="2613828" y="4655935"/>
            <a:ext cx="3356146" cy="101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9" idx="0"/>
          </p:cNvCxnSpPr>
          <p:nvPr/>
        </p:nvCxnSpPr>
        <p:spPr bwMode="auto">
          <a:xfrm flipV="1">
            <a:off x="2613828" y="1903193"/>
            <a:ext cx="102526" cy="466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7924800" y="1932633"/>
            <a:ext cx="304800" cy="359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62800" y="1952516"/>
            <a:ext cx="762000" cy="353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7888078"/>
      </p:ext>
    </p:extLst>
  </p:cSld>
  <p:clrMapOvr>
    <a:masterClrMapping/>
  </p:clrMapOvr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小象学院课件模板" id="{16BCD5C2-8C7C-4D46-9C82-83AA2A1B62E0}" vid="{37D20255-9CBF-EF40-B4E0-6042FBFD670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小象学院课件模板</Template>
  <TotalTime>7237</TotalTime>
  <Words>1652</Words>
  <Application>Microsoft Macintosh PowerPoint</Application>
  <PresentationFormat>On-screen Show (4:3)</PresentationFormat>
  <Paragraphs>605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Cambria Math</vt:lpstr>
      <vt:lpstr>Times New Roman</vt:lpstr>
      <vt:lpstr>Verdana</vt:lpstr>
      <vt:lpstr>Wingdings</vt:lpstr>
      <vt:lpstr>华文新魏</vt:lpstr>
      <vt:lpstr>宋体</vt:lpstr>
      <vt:lpstr>幼圆</vt:lpstr>
      <vt:lpstr>微软雅黑</vt:lpstr>
      <vt:lpstr>黑体</vt:lpstr>
      <vt:lpstr>Arial</vt:lpstr>
      <vt:lpstr>小象算法课程模板</vt:lpstr>
      <vt:lpstr>法律声明</vt:lpstr>
      <vt:lpstr>神经序列模型 V</vt:lpstr>
      <vt:lpstr>提纲</vt:lpstr>
      <vt:lpstr>勘误：RNNLM实现细节</vt:lpstr>
      <vt:lpstr>勘误：RNNLM实现细节</vt:lpstr>
      <vt:lpstr>Seq2Seq 代码实现</vt:lpstr>
      <vt:lpstr>Seq2Seq 代码实现</vt:lpstr>
      <vt:lpstr>Seq2Seq 代码实现</vt:lpstr>
      <vt:lpstr>Seq2Seq 代码实现</vt:lpstr>
      <vt:lpstr>Seq2Seq 代码实现</vt:lpstr>
      <vt:lpstr>Seq2Seq 代码实现</vt:lpstr>
      <vt:lpstr>Attention 代码实现</vt:lpstr>
      <vt:lpstr>Attention</vt:lpstr>
      <vt:lpstr>Attention 代码实现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法律声明</dc:title>
  <dc:creator>Xing Shi</dc:creator>
  <cp:lastModifiedBy>Xing Shi</cp:lastModifiedBy>
  <cp:revision>213</cp:revision>
  <dcterms:created xsi:type="dcterms:W3CDTF">2017-07-03T02:57:04Z</dcterms:created>
  <dcterms:modified xsi:type="dcterms:W3CDTF">2017-07-28T07:43:41Z</dcterms:modified>
</cp:coreProperties>
</file>